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1" r:id="rId2"/>
    <p:sldId id="375" r:id="rId3"/>
    <p:sldId id="373" r:id="rId4"/>
    <p:sldId id="374" r:id="rId5"/>
    <p:sldId id="368" r:id="rId6"/>
    <p:sldId id="377" r:id="rId7"/>
    <p:sldId id="381" r:id="rId8"/>
    <p:sldId id="376" r:id="rId9"/>
    <p:sldId id="382" r:id="rId10"/>
    <p:sldId id="383" r:id="rId11"/>
    <p:sldId id="365" r:id="rId12"/>
    <p:sldId id="372" r:id="rId13"/>
    <p:sldId id="371" r:id="rId14"/>
    <p:sldId id="370" r:id="rId15"/>
    <p:sldId id="369" r:id="rId16"/>
    <p:sldId id="355" r:id="rId17"/>
    <p:sldId id="3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64" autoAdjust="0"/>
    <p:restoredTop sz="94680" autoAdjust="0"/>
  </p:normalViewPr>
  <p:slideViewPr>
    <p:cSldViewPr snapToGrid="0" snapToObjects="1">
      <p:cViewPr varScale="1">
        <p:scale>
          <a:sx n="94" d="100"/>
          <a:sy n="94" d="100"/>
        </p:scale>
        <p:origin x="-108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664B4-81F1-E24F-90AF-27DC019489E9}" type="datetime1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A64B-06F0-2A40-A38F-AA9E1DC3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46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1863-8423-8E48-8D02-88636C918AC7}" type="datetime1">
              <a:rPr lang="en-US" smtClean="0"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42FB-F25E-544B-B72F-E0B5A499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6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300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E53A7-2EA1-4D7D-AFF9-A5B16A64B0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4191023"/>
            <a:ext cx="8341851" cy="1167558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4545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2441770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5995124"/>
            <a:ext cx="8341851" cy="407987"/>
          </a:xfrm>
        </p:spPr>
        <p:txBody>
          <a:bodyPr/>
          <a:lstStyle>
            <a:lvl1pPr marL="45720" indent="0" algn="ctr">
              <a:buFontTx/>
              <a:buNone/>
              <a:defRPr sz="1600" b="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Month Day Year</a:t>
            </a:r>
            <a:endParaRPr lang="en-US" dirty="0"/>
          </a:p>
        </p:txBody>
      </p:sp>
      <p:pic>
        <p:nvPicPr>
          <p:cNvPr id="13" name="Picture 12" descr="co_cde__dept_rgb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4383" r="28033" b="44574"/>
          <a:stretch/>
        </p:blipFill>
        <p:spPr>
          <a:xfrm>
            <a:off x="1657019" y="1007895"/>
            <a:ext cx="5825528" cy="1261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999" y="460248"/>
            <a:ext cx="6172202" cy="55646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77909" y="6147313"/>
            <a:ext cx="3587348" cy="707807"/>
            <a:chOff x="5556651" y="6150192"/>
            <a:chExt cx="3587348" cy="707807"/>
          </a:xfrm>
        </p:grpSpPr>
        <p:pic>
          <p:nvPicPr>
            <p:cNvPr id="10" name="Picture 9" descr="co_cde_shield_rgb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651" y="6150192"/>
              <a:ext cx="1161161" cy="682117"/>
            </a:xfrm>
            <a:prstGeom prst="rect">
              <a:avLst/>
            </a:prstGeom>
          </p:spPr>
        </p:pic>
        <p:grpSp>
          <p:nvGrpSpPr>
            <p:cNvPr id="13" name="Group 3"/>
            <p:cNvGrpSpPr>
              <a:grpSpLocks/>
            </p:cNvGrpSpPr>
            <p:nvPr userDrawn="1"/>
          </p:nvGrpSpPr>
          <p:grpSpPr bwMode="auto">
            <a:xfrm>
              <a:off x="5556652" y="6785427"/>
              <a:ext cx="3587347" cy="72572"/>
              <a:chOff x="1241" y="3897"/>
              <a:chExt cx="10080" cy="720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549" y="3897"/>
                <a:ext cx="2772" cy="720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1241" y="3897"/>
                <a:ext cx="3444" cy="720"/>
              </a:xfrm>
              <a:prstGeom prst="rect">
                <a:avLst/>
              </a:prstGeom>
              <a:solidFill>
                <a:srgbClr val="FFC846"/>
              </a:solidFill>
              <a:ln w="9525">
                <a:solidFill>
                  <a:srgbClr val="EAB6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4685" y="3897"/>
                <a:ext cx="3864" cy="720"/>
              </a:xfrm>
              <a:prstGeom prst="rect">
                <a:avLst/>
              </a:prstGeom>
              <a:solidFill>
                <a:srgbClr val="197A9B"/>
              </a:solidFill>
              <a:ln w="9525">
                <a:solidFill>
                  <a:srgbClr val="197A9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Text Box 7"/>
            <p:cNvSpPr txBox="1">
              <a:spLocks noChangeArrowheads="1"/>
            </p:cNvSpPr>
            <p:nvPr userDrawn="1"/>
          </p:nvSpPr>
          <p:spPr bwMode="auto">
            <a:xfrm>
              <a:off x="6379027" y="6205369"/>
              <a:ext cx="2764971" cy="5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Office of Standards</a:t>
              </a:r>
              <a:b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and Instructional Support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99640" y="1036320"/>
            <a:ext cx="6589252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chemeClr val="tx1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556651" y="6150192"/>
            <a:ext cx="3587348" cy="707807"/>
            <a:chOff x="5556651" y="6150192"/>
            <a:chExt cx="3587348" cy="707807"/>
          </a:xfrm>
        </p:grpSpPr>
        <p:pic>
          <p:nvPicPr>
            <p:cNvPr id="10" name="Picture 9" descr="co_cde_shield_rgb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651" y="6150192"/>
              <a:ext cx="1161161" cy="682117"/>
            </a:xfrm>
            <a:prstGeom prst="rect">
              <a:avLst/>
            </a:prstGeom>
          </p:spPr>
        </p:pic>
        <p:grpSp>
          <p:nvGrpSpPr>
            <p:cNvPr id="15" name="Group 3"/>
            <p:cNvGrpSpPr>
              <a:grpSpLocks/>
            </p:cNvGrpSpPr>
            <p:nvPr userDrawn="1"/>
          </p:nvGrpSpPr>
          <p:grpSpPr bwMode="auto">
            <a:xfrm>
              <a:off x="5556652" y="6785427"/>
              <a:ext cx="3587347" cy="72572"/>
              <a:chOff x="1241" y="3897"/>
              <a:chExt cx="10080" cy="720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8549" y="3897"/>
                <a:ext cx="2772" cy="720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1241" y="3897"/>
                <a:ext cx="3444" cy="720"/>
              </a:xfrm>
              <a:prstGeom prst="rect">
                <a:avLst/>
              </a:prstGeom>
              <a:solidFill>
                <a:srgbClr val="FFC846"/>
              </a:solidFill>
              <a:ln w="9525">
                <a:solidFill>
                  <a:srgbClr val="EAB6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4685" y="3897"/>
                <a:ext cx="3864" cy="720"/>
              </a:xfrm>
              <a:prstGeom prst="rect">
                <a:avLst/>
              </a:prstGeom>
              <a:solidFill>
                <a:srgbClr val="197A9B"/>
              </a:solidFill>
              <a:ln w="9525">
                <a:solidFill>
                  <a:srgbClr val="197A9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 Box 7"/>
            <p:cNvSpPr txBox="1">
              <a:spLocks noChangeArrowheads="1"/>
            </p:cNvSpPr>
            <p:nvPr userDrawn="1"/>
          </p:nvSpPr>
          <p:spPr bwMode="auto">
            <a:xfrm>
              <a:off x="6379027" y="6205369"/>
              <a:ext cx="2764971" cy="5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Office of Standards</a:t>
              </a:r>
              <a:b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and Instructional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79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19" y="6356350"/>
            <a:ext cx="17732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5791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556651" y="6150192"/>
            <a:ext cx="3587348" cy="707807"/>
            <a:chOff x="5556651" y="6150192"/>
            <a:chExt cx="3587348" cy="707807"/>
          </a:xfrm>
        </p:grpSpPr>
        <p:pic>
          <p:nvPicPr>
            <p:cNvPr id="11" name="Picture 10" descr="co_cde_shield_rgb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651" y="6150192"/>
              <a:ext cx="1161161" cy="682117"/>
            </a:xfrm>
            <a:prstGeom prst="rect">
              <a:avLst/>
            </a:prstGeom>
          </p:spPr>
        </p:pic>
        <p:grpSp>
          <p:nvGrpSpPr>
            <p:cNvPr id="12" name="Group 3"/>
            <p:cNvGrpSpPr>
              <a:grpSpLocks/>
            </p:cNvGrpSpPr>
            <p:nvPr userDrawn="1"/>
          </p:nvGrpSpPr>
          <p:grpSpPr bwMode="auto">
            <a:xfrm>
              <a:off x="5556652" y="6785427"/>
              <a:ext cx="3587347" cy="72572"/>
              <a:chOff x="1241" y="3897"/>
              <a:chExt cx="10080" cy="720"/>
            </a:xfrm>
          </p:grpSpPr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8549" y="3897"/>
                <a:ext cx="2772" cy="720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1241" y="3897"/>
                <a:ext cx="3444" cy="720"/>
              </a:xfrm>
              <a:prstGeom prst="rect">
                <a:avLst/>
              </a:prstGeom>
              <a:solidFill>
                <a:srgbClr val="FFC846"/>
              </a:solidFill>
              <a:ln w="9525">
                <a:solidFill>
                  <a:srgbClr val="EAB6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4685" y="3897"/>
                <a:ext cx="3864" cy="720"/>
              </a:xfrm>
              <a:prstGeom prst="rect">
                <a:avLst/>
              </a:prstGeom>
              <a:solidFill>
                <a:srgbClr val="197A9B"/>
              </a:solidFill>
              <a:ln w="9525">
                <a:solidFill>
                  <a:srgbClr val="197A9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Text Box 7"/>
            <p:cNvSpPr txBox="1">
              <a:spLocks noChangeArrowheads="1"/>
            </p:cNvSpPr>
            <p:nvPr userDrawn="1"/>
          </p:nvSpPr>
          <p:spPr bwMode="auto">
            <a:xfrm>
              <a:off x="6379027" y="6205369"/>
              <a:ext cx="2764971" cy="5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Office of Standards</a:t>
              </a:r>
              <a:b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and Instructional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58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213286" y="304800"/>
            <a:ext cx="6625914" cy="57737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528" y="6356350"/>
            <a:ext cx="1676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08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5C66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50800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rgbClr val="5C66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556651" y="6150192"/>
            <a:ext cx="3587348" cy="707807"/>
            <a:chOff x="5556651" y="6150192"/>
            <a:chExt cx="3587348" cy="707807"/>
          </a:xfrm>
        </p:grpSpPr>
        <p:pic>
          <p:nvPicPr>
            <p:cNvPr id="10" name="Picture 9" descr="co_cde_shield_rgb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651" y="6150192"/>
              <a:ext cx="1161161" cy="682117"/>
            </a:xfrm>
            <a:prstGeom prst="rect">
              <a:avLst/>
            </a:prstGeom>
          </p:spPr>
        </p:pic>
        <p:grpSp>
          <p:nvGrpSpPr>
            <p:cNvPr id="14" name="Group 3"/>
            <p:cNvGrpSpPr>
              <a:grpSpLocks/>
            </p:cNvGrpSpPr>
            <p:nvPr userDrawn="1"/>
          </p:nvGrpSpPr>
          <p:grpSpPr bwMode="auto">
            <a:xfrm>
              <a:off x="5556652" y="6785427"/>
              <a:ext cx="3587347" cy="72572"/>
              <a:chOff x="1241" y="3897"/>
              <a:chExt cx="10080" cy="720"/>
            </a:xfrm>
          </p:grpSpPr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8549" y="3897"/>
                <a:ext cx="2772" cy="720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1241" y="3897"/>
                <a:ext cx="3444" cy="720"/>
              </a:xfrm>
              <a:prstGeom prst="rect">
                <a:avLst/>
              </a:prstGeom>
              <a:solidFill>
                <a:srgbClr val="FFC846"/>
              </a:solidFill>
              <a:ln w="9525">
                <a:solidFill>
                  <a:srgbClr val="EAB6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4685" y="3897"/>
                <a:ext cx="3864" cy="720"/>
              </a:xfrm>
              <a:prstGeom prst="rect">
                <a:avLst/>
              </a:prstGeom>
              <a:solidFill>
                <a:srgbClr val="197A9B"/>
              </a:solidFill>
              <a:ln w="9525">
                <a:solidFill>
                  <a:srgbClr val="197A9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Text Box 7"/>
            <p:cNvSpPr txBox="1">
              <a:spLocks noChangeArrowheads="1"/>
            </p:cNvSpPr>
            <p:nvPr userDrawn="1"/>
          </p:nvSpPr>
          <p:spPr bwMode="auto">
            <a:xfrm>
              <a:off x="6379027" y="6205369"/>
              <a:ext cx="2764971" cy="5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Office of Standards</a:t>
              </a:r>
              <a:b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and Instructional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549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6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Font typeface="Wingdings" charset="2"/>
              <a:buChar char="§"/>
              <a:defRPr spc="0"/>
            </a:lvl1pPr>
            <a:lvl2pPr marL="548640" indent="-182880">
              <a:buFont typeface="Wingdings" charset="2"/>
              <a:buChar char="§"/>
              <a:defRPr spc="0"/>
            </a:lvl2pPr>
            <a:lvl3pPr marL="822960" indent="-182880">
              <a:buFont typeface="Wingdings" charset="2"/>
              <a:buChar char="§"/>
              <a:defRPr spc="0"/>
            </a:lvl3pPr>
            <a:lvl4pPr marL="1097280" indent="-182880">
              <a:buFont typeface="Wingdings" charset="2"/>
              <a:buChar char="§"/>
              <a:defRPr spc="0"/>
            </a:lvl4pPr>
            <a:lvl5pPr marL="1280160" indent="-182880">
              <a:buFont typeface="Wingdings" charset="2"/>
              <a:buChar char="§"/>
              <a:defRPr spc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useo Slab 500"/>
                <a:cs typeface="Museo Slab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999" y="1740195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556651" y="6150192"/>
            <a:ext cx="3587348" cy="707807"/>
            <a:chOff x="5556651" y="6150192"/>
            <a:chExt cx="3587348" cy="707807"/>
          </a:xfrm>
        </p:grpSpPr>
        <p:pic>
          <p:nvPicPr>
            <p:cNvPr id="7" name="Picture 6" descr="co_cde_shield_rgb.eps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651" y="6150192"/>
              <a:ext cx="1161161" cy="682117"/>
            </a:xfrm>
            <a:prstGeom prst="rect">
              <a:avLst/>
            </a:prstGeom>
          </p:spPr>
        </p:pic>
        <p:grpSp>
          <p:nvGrpSpPr>
            <p:cNvPr id="8" name="Group 3"/>
            <p:cNvGrpSpPr>
              <a:grpSpLocks/>
            </p:cNvGrpSpPr>
            <p:nvPr userDrawn="1"/>
          </p:nvGrpSpPr>
          <p:grpSpPr bwMode="auto">
            <a:xfrm>
              <a:off x="5556652" y="6785427"/>
              <a:ext cx="3587347" cy="72572"/>
              <a:chOff x="1241" y="3897"/>
              <a:chExt cx="10080" cy="720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8549" y="3897"/>
                <a:ext cx="2772" cy="720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1241" y="3897"/>
                <a:ext cx="3444" cy="720"/>
              </a:xfrm>
              <a:prstGeom prst="rect">
                <a:avLst/>
              </a:prstGeom>
              <a:solidFill>
                <a:srgbClr val="FFC846"/>
              </a:solidFill>
              <a:ln w="9525">
                <a:solidFill>
                  <a:srgbClr val="EAB6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4685" y="3897"/>
                <a:ext cx="3864" cy="720"/>
              </a:xfrm>
              <a:prstGeom prst="rect">
                <a:avLst/>
              </a:prstGeom>
              <a:solidFill>
                <a:srgbClr val="197A9B"/>
              </a:solidFill>
              <a:ln w="9525">
                <a:solidFill>
                  <a:srgbClr val="197A9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Text Box 7"/>
            <p:cNvSpPr txBox="1">
              <a:spLocks noChangeArrowheads="1"/>
            </p:cNvSpPr>
            <p:nvPr userDrawn="1"/>
          </p:nvSpPr>
          <p:spPr bwMode="auto">
            <a:xfrm>
              <a:off x="6379027" y="6205369"/>
              <a:ext cx="2764971" cy="5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Office of Standards</a:t>
              </a:r>
              <a:br>
                <a:rPr lang="en-US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</a:br>
              <a:r>
                <a:rPr lang="en-US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and Instructional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0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407408"/>
          </a:xfrm>
        </p:spPr>
        <p:txBody>
          <a:bodyPr/>
          <a:lstStyle>
            <a:lvl1pPr>
              <a:defRPr sz="2400" b="1" i="0" spc="0"/>
            </a:lvl1pPr>
            <a:lvl2pPr>
              <a:defRPr sz="2200" b="0" i="0" spc="0"/>
            </a:lvl2pPr>
            <a:lvl3pPr>
              <a:defRPr sz="2000" b="0" i="0" spc="0"/>
            </a:lvl3pPr>
            <a:lvl4pPr>
              <a:defRPr sz="1800" b="0" i="0" spc="0"/>
            </a:lvl4pPr>
            <a:lvl5pPr>
              <a:defRPr sz="1600" b="0" i="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80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4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6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556651" y="6150192"/>
            <a:ext cx="3587348" cy="707807"/>
            <a:chOff x="5556651" y="6150192"/>
            <a:chExt cx="3587348" cy="707807"/>
          </a:xfrm>
        </p:grpSpPr>
        <p:pic>
          <p:nvPicPr>
            <p:cNvPr id="7" name="Picture 6" descr="co_cde_shield_rgb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651" y="6150192"/>
              <a:ext cx="1161161" cy="682117"/>
            </a:xfrm>
            <a:prstGeom prst="rect">
              <a:avLst/>
            </a:prstGeom>
          </p:spPr>
        </p:pic>
        <p:grpSp>
          <p:nvGrpSpPr>
            <p:cNvPr id="8" name="Group 3"/>
            <p:cNvGrpSpPr>
              <a:grpSpLocks/>
            </p:cNvGrpSpPr>
            <p:nvPr userDrawn="1"/>
          </p:nvGrpSpPr>
          <p:grpSpPr bwMode="auto">
            <a:xfrm>
              <a:off x="5556652" y="6785427"/>
              <a:ext cx="3587347" cy="72572"/>
              <a:chOff x="1241" y="3897"/>
              <a:chExt cx="10080" cy="720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8549" y="3897"/>
                <a:ext cx="2772" cy="720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1241" y="3897"/>
                <a:ext cx="3444" cy="720"/>
              </a:xfrm>
              <a:prstGeom prst="rect">
                <a:avLst/>
              </a:prstGeom>
              <a:solidFill>
                <a:srgbClr val="FFC846"/>
              </a:solidFill>
              <a:ln w="9525">
                <a:solidFill>
                  <a:srgbClr val="EAB6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4685" y="3897"/>
                <a:ext cx="3864" cy="720"/>
              </a:xfrm>
              <a:prstGeom prst="rect">
                <a:avLst/>
              </a:prstGeom>
              <a:solidFill>
                <a:srgbClr val="197A9B"/>
              </a:solidFill>
              <a:ln w="9525">
                <a:solidFill>
                  <a:srgbClr val="197A9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Text Box 7"/>
            <p:cNvSpPr txBox="1">
              <a:spLocks noChangeArrowheads="1"/>
            </p:cNvSpPr>
            <p:nvPr userDrawn="1"/>
          </p:nvSpPr>
          <p:spPr bwMode="auto">
            <a:xfrm>
              <a:off x="6379027" y="6205369"/>
              <a:ext cx="2764971" cy="5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Office of Standards</a:t>
              </a:r>
              <a:b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and Instructional Support</a:t>
              </a: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88720"/>
            <a:ext cx="6096001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80998" y="457200"/>
            <a:ext cx="6096001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rgbClr val="45454C"/>
                </a:solidFill>
                <a:latin typeface="Museo Slab 500"/>
                <a:cs typeface="Museo Slab 5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277909" y="6147313"/>
            <a:ext cx="3587348" cy="707807"/>
            <a:chOff x="5556651" y="6150192"/>
            <a:chExt cx="3587348" cy="707807"/>
          </a:xfrm>
        </p:grpSpPr>
        <p:pic>
          <p:nvPicPr>
            <p:cNvPr id="20" name="Picture 19" descr="co_cde_shield_rgb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651" y="6150192"/>
              <a:ext cx="1161161" cy="682117"/>
            </a:xfrm>
            <a:prstGeom prst="rect">
              <a:avLst/>
            </a:prstGeom>
          </p:spPr>
        </p:pic>
        <p:grpSp>
          <p:nvGrpSpPr>
            <p:cNvPr id="21" name="Group 3"/>
            <p:cNvGrpSpPr>
              <a:grpSpLocks/>
            </p:cNvGrpSpPr>
            <p:nvPr userDrawn="1"/>
          </p:nvGrpSpPr>
          <p:grpSpPr bwMode="auto">
            <a:xfrm>
              <a:off x="5556652" y="6785427"/>
              <a:ext cx="3587347" cy="72572"/>
              <a:chOff x="1241" y="3897"/>
              <a:chExt cx="10080" cy="720"/>
            </a:xfrm>
          </p:grpSpPr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8549" y="3897"/>
                <a:ext cx="2772" cy="720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1241" y="3897"/>
                <a:ext cx="3444" cy="720"/>
              </a:xfrm>
              <a:prstGeom prst="rect">
                <a:avLst/>
              </a:prstGeom>
              <a:solidFill>
                <a:srgbClr val="FFC846"/>
              </a:solidFill>
              <a:ln w="9525">
                <a:solidFill>
                  <a:srgbClr val="EAB6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4685" y="3897"/>
                <a:ext cx="3864" cy="720"/>
              </a:xfrm>
              <a:prstGeom prst="rect">
                <a:avLst/>
              </a:prstGeom>
              <a:solidFill>
                <a:srgbClr val="197A9B"/>
              </a:solidFill>
              <a:ln w="9525">
                <a:solidFill>
                  <a:srgbClr val="197A9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Text Box 7"/>
            <p:cNvSpPr txBox="1">
              <a:spLocks noChangeArrowheads="1"/>
            </p:cNvSpPr>
            <p:nvPr userDrawn="1"/>
          </p:nvSpPr>
          <p:spPr bwMode="auto">
            <a:xfrm>
              <a:off x="6379027" y="6205369"/>
              <a:ext cx="2764971" cy="5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Office of Standards</a:t>
              </a:r>
              <a:b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and Instructional Support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 b="1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556651" y="6150192"/>
            <a:ext cx="3587348" cy="707807"/>
            <a:chOff x="5556651" y="6150192"/>
            <a:chExt cx="3587348" cy="707807"/>
          </a:xfrm>
        </p:grpSpPr>
        <p:pic>
          <p:nvPicPr>
            <p:cNvPr id="6" name="Picture 5" descr="co_cde_shield_rgb.eps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651" y="6150192"/>
              <a:ext cx="1161161" cy="682117"/>
            </a:xfrm>
            <a:prstGeom prst="rect">
              <a:avLst/>
            </a:prstGeom>
          </p:spPr>
        </p:pic>
        <p:grpSp>
          <p:nvGrpSpPr>
            <p:cNvPr id="8" name="Group 3"/>
            <p:cNvGrpSpPr>
              <a:grpSpLocks/>
            </p:cNvGrpSpPr>
            <p:nvPr userDrawn="1"/>
          </p:nvGrpSpPr>
          <p:grpSpPr bwMode="auto">
            <a:xfrm>
              <a:off x="5556652" y="6785427"/>
              <a:ext cx="3587347" cy="72572"/>
              <a:chOff x="1241" y="3897"/>
              <a:chExt cx="10080" cy="720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8549" y="3897"/>
                <a:ext cx="2772" cy="720"/>
              </a:xfrm>
              <a:prstGeom prst="rect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241" y="3897"/>
                <a:ext cx="3444" cy="720"/>
              </a:xfrm>
              <a:prstGeom prst="rect">
                <a:avLst/>
              </a:prstGeom>
              <a:solidFill>
                <a:srgbClr val="FFC846"/>
              </a:solidFill>
              <a:ln w="9525">
                <a:solidFill>
                  <a:srgbClr val="EAB6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4685" y="3897"/>
                <a:ext cx="3864" cy="720"/>
              </a:xfrm>
              <a:prstGeom prst="rect">
                <a:avLst/>
              </a:prstGeom>
              <a:solidFill>
                <a:srgbClr val="197A9B"/>
              </a:solidFill>
              <a:ln w="9525">
                <a:solidFill>
                  <a:srgbClr val="197A9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Text Box 7"/>
            <p:cNvSpPr txBox="1">
              <a:spLocks noChangeArrowheads="1"/>
            </p:cNvSpPr>
            <p:nvPr userDrawn="1"/>
          </p:nvSpPr>
          <p:spPr bwMode="auto">
            <a:xfrm>
              <a:off x="6379027" y="6205369"/>
              <a:ext cx="2764971" cy="5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Office of Standards</a:t>
              </a:r>
              <a:b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and Instructional Support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7" r:id="rId4"/>
    <p:sldLayoutId id="2147483666" r:id="rId5"/>
    <p:sldLayoutId id="2147483678" r:id="rId6"/>
    <p:sldLayoutId id="2147483679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2" r:id="rId13"/>
    <p:sldLayoutId id="2147483680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0" i="0" kern="1200" cap="none" spc="200" baseline="0">
          <a:ln>
            <a:noFill/>
          </a:ln>
          <a:solidFill>
            <a:schemeClr val="bg1"/>
          </a:solidFill>
          <a:effectLst/>
          <a:latin typeface="Museo Slab 500"/>
          <a:ea typeface="+mj-ea"/>
          <a:cs typeface="Museo Slab 500"/>
        </a:defRPr>
      </a:lvl1pPr>
    </p:titleStyle>
    <p:bodyStyle>
      <a:lvl1pPr marL="502920" indent="-4572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charset="2"/>
        <a:buChar char="§"/>
        <a:defRPr sz="2400" b="1" kern="1200" spc="150" baseline="0">
          <a:solidFill>
            <a:srgbClr val="5C6670"/>
          </a:solidFill>
          <a:latin typeface="+mn-lt"/>
          <a:ea typeface="+mn-ea"/>
          <a:cs typeface="+mn-cs"/>
        </a:defRPr>
      </a:lvl1pPr>
      <a:lvl2pPr marL="822960" indent="-457200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" charset="2"/>
        <a:buChar char="§"/>
        <a:defRPr sz="2200" kern="1200" spc="100" baseline="0">
          <a:solidFill>
            <a:srgbClr val="5C6670"/>
          </a:solidFill>
          <a:latin typeface="+mn-lt"/>
          <a:ea typeface="+mn-ea"/>
          <a:cs typeface="+mn-cs"/>
        </a:defRPr>
      </a:lvl2pPr>
      <a:lvl3pPr marL="925830" indent="-285750" algn="l" defTabSz="914400" rtl="0" eaLnBrk="1" latinLnBrk="0" hangingPunct="1">
        <a:spcBef>
          <a:spcPct val="20000"/>
        </a:spcBef>
        <a:buClr>
          <a:schemeClr val="accent3"/>
        </a:buClr>
        <a:buSzPct val="110000"/>
        <a:buFont typeface="Wingdings" charset="2"/>
        <a:buChar char="§"/>
        <a:defRPr sz="2000" kern="1200" spc="100" baseline="0">
          <a:solidFill>
            <a:srgbClr val="5C6670"/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4"/>
        </a:buClr>
        <a:buSzPct val="110000"/>
        <a:buFont typeface="Wingdings" charset="2"/>
        <a:buChar char="§"/>
        <a:defRPr sz="1800" kern="1200">
          <a:solidFill>
            <a:srgbClr val="5C6670"/>
          </a:solidFill>
          <a:latin typeface="+mn-lt"/>
          <a:ea typeface="+mn-ea"/>
          <a:cs typeface="+mn-cs"/>
        </a:defRPr>
      </a:lvl4pPr>
      <a:lvl5pPr marL="1383030" indent="-285750" algn="l" defTabSz="914400" rtl="0" eaLnBrk="1" latinLnBrk="0" hangingPunct="1">
        <a:spcBef>
          <a:spcPct val="20000"/>
        </a:spcBef>
        <a:buClr>
          <a:schemeClr val="accent6"/>
        </a:buClr>
        <a:buSzPct val="110000"/>
        <a:buFont typeface="Wingdings" charset="2"/>
        <a:buChar char="§"/>
        <a:defRPr sz="1600" kern="1200" spc="100" baseline="0">
          <a:solidFill>
            <a:srgbClr val="5C6670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standardsandinstruc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standardsandinstruction/instructionalunits-comphealth" TargetMode="External"/><Relationship Id="rId2" Type="http://schemas.openxmlformats.org/officeDocument/2006/relationships/hyperlink" Target="http://www.cde.state.co.us/standardsandinstruction/curriculumoverview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e.state.co.us/standardsandinstruction/literacydesigncollaborativ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0999" y="2689742"/>
            <a:ext cx="8341851" cy="3002604"/>
          </a:xfrm>
        </p:spPr>
        <p:txBody>
          <a:bodyPr/>
          <a:lstStyle/>
          <a:p>
            <a:r>
              <a:rPr lang="en-US" sz="3200" b="1" dirty="0" smtClean="0">
                <a:latin typeface="Museo Slab 500" pitchFamily="50" charset="0"/>
              </a:rPr>
              <a:t/>
            </a:r>
            <a:br>
              <a:rPr lang="en-US" sz="3200" b="1" dirty="0" smtClean="0">
                <a:latin typeface="Museo Slab 500" pitchFamily="50" charset="0"/>
              </a:rPr>
            </a:br>
            <a:r>
              <a:rPr lang="en-US" sz="3200" b="1" dirty="0">
                <a:latin typeface="Museo Slab 500" pitchFamily="50" charset="0"/>
              </a:rPr>
              <a:t/>
            </a:r>
            <a:br>
              <a:rPr lang="en-US" sz="3200" b="1" dirty="0">
                <a:latin typeface="Museo Slab 500" pitchFamily="50" charset="0"/>
              </a:rPr>
            </a:br>
            <a:r>
              <a:rPr lang="en-US" sz="3200" b="1" dirty="0">
                <a:latin typeface="Museo Slab 500" pitchFamily="50" charset="0"/>
              </a:rPr>
              <a:t/>
            </a:r>
            <a:br>
              <a:rPr lang="en-US" sz="3200" b="1" dirty="0">
                <a:latin typeface="Museo Slab 500" pitchFamily="50" charset="0"/>
              </a:rPr>
            </a:br>
            <a:r>
              <a:rPr lang="en-US" sz="3200" b="1" dirty="0" smtClean="0">
                <a:latin typeface="Museo Slab 500" pitchFamily="50" charset="0"/>
              </a:rPr>
              <a:t>Colorado Academic Standards and District Sample Curriculum Project- Comprehensive Health and Physical Education Updates</a:t>
            </a:r>
            <a:br>
              <a:rPr lang="en-US" sz="3200" b="1" dirty="0" smtClean="0">
                <a:latin typeface="Museo Slab 500" pitchFamily="50" charset="0"/>
              </a:rPr>
            </a:br>
            <a:r>
              <a:rPr lang="en-US" sz="1800" dirty="0" smtClean="0">
                <a:latin typeface="Museo Slab 500" pitchFamily="50" charset="0"/>
              </a:rPr>
              <a:t>Brian Sevier- Standards Director</a:t>
            </a:r>
            <a:r>
              <a:rPr lang="en-US" sz="3200" dirty="0" smtClean="0">
                <a:latin typeface="Museo Slab 500" pitchFamily="50" charset="0"/>
              </a:rPr>
              <a:t> </a:t>
            </a:r>
            <a:r>
              <a:rPr lang="en-US" sz="3200" b="1" dirty="0" smtClean="0">
                <a:latin typeface="Museo Slab 500" pitchFamily="50" charset="0"/>
              </a:rPr>
              <a:t/>
            </a:r>
            <a:br>
              <a:rPr lang="en-US" sz="3200" b="1" dirty="0" smtClean="0">
                <a:latin typeface="Museo Slab 500" pitchFamily="50" charset="0"/>
              </a:rPr>
            </a:br>
            <a:r>
              <a:rPr lang="en-US" sz="3200" b="1" dirty="0" smtClean="0">
                <a:latin typeface="Museo Slab 500" pitchFamily="50" charset="0"/>
              </a:rPr>
              <a:t>                                              </a:t>
            </a:r>
            <a:r>
              <a:rPr lang="en-US" sz="6600" b="1" dirty="0">
                <a:latin typeface="Palatino Linotype" panose="02040502050505030304" pitchFamily="18" charset="0"/>
              </a:rPr>
              <a:t> </a:t>
            </a:r>
            <a:br>
              <a:rPr lang="en-US" sz="6600" b="1" dirty="0">
                <a:latin typeface="Palatino Linotype" panose="02040502050505030304" pitchFamily="18" charset="0"/>
              </a:rPr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Standards and </a:t>
            </a:r>
            <a:r>
              <a:rPr lang="en-US" dirty="0">
                <a:solidFill>
                  <a:schemeClr val="tx1"/>
                </a:solidFill>
              </a:rPr>
              <a:t>Instructional Support: </a:t>
            </a:r>
            <a:r>
              <a:rPr lang="en-US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www.cde.state.co.us/standardsandinstruction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Design Collaborative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444"/>
            <a:ext cx="9144000" cy="532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3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Colorado’s District Sample Curriculum </a:t>
            </a:r>
            <a:r>
              <a:rPr lang="en-US" sz="3000" dirty="0" smtClean="0"/>
              <a:t>Project-Phases and Outcomes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8480"/>
            <a:ext cx="8229600" cy="4525963"/>
          </a:xfrm>
        </p:spPr>
        <p:txBody>
          <a:bodyPr/>
          <a:lstStyle/>
          <a:p>
            <a:pPr marL="45720" indent="0">
              <a:buNone/>
            </a:pPr>
            <a:r>
              <a:rPr lang="en-US" sz="1800" dirty="0" smtClean="0"/>
              <a:t>Phase </a:t>
            </a:r>
            <a:r>
              <a:rPr lang="en-US" sz="1800" dirty="0" smtClean="0"/>
              <a:t>One (</a:t>
            </a:r>
            <a:r>
              <a:rPr lang="en-US" sz="1800" dirty="0" smtClean="0">
                <a:solidFill>
                  <a:srgbClr val="C00000"/>
                </a:solidFill>
              </a:rPr>
              <a:t>Completed-Fall 2012</a:t>
            </a:r>
            <a:r>
              <a:rPr lang="en-US" sz="1800" dirty="0" smtClean="0"/>
              <a:t>):</a:t>
            </a:r>
          </a:p>
          <a:p>
            <a:pPr marL="342900" indent="-285750">
              <a:buClr>
                <a:srgbClr val="ABC178"/>
              </a:buClr>
            </a:pPr>
            <a:r>
              <a:rPr lang="en-US" sz="1600" b="0" dirty="0" smtClean="0"/>
              <a:t>Colorado educators work </a:t>
            </a:r>
            <a:r>
              <a:rPr lang="en-US" sz="1600" b="0" dirty="0"/>
              <a:t>together in grade level and content area teams to engage in process of translating Colorado Academic Standards </a:t>
            </a:r>
            <a:r>
              <a:rPr lang="en-US" sz="1600" b="0" dirty="0" smtClean="0"/>
              <a:t>into </a:t>
            </a:r>
            <a:r>
              <a:rPr lang="en-US" sz="1600" b="0" dirty="0"/>
              <a:t>curriculum </a:t>
            </a:r>
            <a:r>
              <a:rPr lang="en-US" sz="1600" b="0" dirty="0" smtClean="0"/>
              <a:t>overviews (sequencing maps)</a:t>
            </a:r>
          </a:p>
          <a:p>
            <a:pPr marL="342900" indent="-285750">
              <a:buClr>
                <a:srgbClr val="ABC178"/>
              </a:buClr>
            </a:pPr>
            <a:r>
              <a:rPr lang="en-US" sz="1600" b="0" dirty="0" smtClean="0"/>
              <a:t>Educators create 87 CH/PE maps for grades k-12 (48 Comprehensive Health and 39 </a:t>
            </a:r>
            <a:r>
              <a:rPr lang="en-US" sz="1600" b="0" dirty="0"/>
              <a:t>Physical </a:t>
            </a:r>
            <a:r>
              <a:rPr lang="en-US" sz="1600" b="0" dirty="0" smtClean="0"/>
              <a:t>Education) </a:t>
            </a:r>
            <a:r>
              <a:rPr lang="en-US" sz="1600" b="0" dirty="0">
                <a:hlinkClick r:id="rId2"/>
              </a:rPr>
              <a:t>http://</a:t>
            </a:r>
            <a:r>
              <a:rPr lang="en-US" sz="1600" b="0" dirty="0" smtClean="0">
                <a:hlinkClick r:id="rId2"/>
              </a:rPr>
              <a:t>www.cde.state.co.us/standardsandinstruction/curriculumoverviews</a:t>
            </a:r>
            <a:r>
              <a:rPr lang="en-US" sz="1600" b="0" dirty="0" smtClean="0"/>
              <a:t> </a:t>
            </a:r>
            <a:endParaRPr lang="en-US" sz="1600" b="0" dirty="0" smtClean="0"/>
          </a:p>
          <a:p>
            <a:pPr marL="60325" lvl="1" indent="0">
              <a:buNone/>
            </a:pPr>
            <a:r>
              <a:rPr lang="en-US" sz="1800" b="1" dirty="0" smtClean="0"/>
              <a:t>Phase </a:t>
            </a:r>
            <a:r>
              <a:rPr lang="en-US" sz="1800" b="1" dirty="0" smtClean="0"/>
              <a:t>Two (</a:t>
            </a:r>
            <a:r>
              <a:rPr lang="en-US" sz="1800" b="1" dirty="0" smtClean="0">
                <a:solidFill>
                  <a:srgbClr val="C00000"/>
                </a:solidFill>
              </a:rPr>
              <a:t>Completed-Spring 2013</a:t>
            </a:r>
            <a:r>
              <a:rPr lang="en-US" sz="1800" b="1" dirty="0" smtClean="0"/>
              <a:t>):</a:t>
            </a:r>
          </a:p>
          <a:p>
            <a:pPr marL="346075" lvl="1" indent="-285750"/>
            <a:r>
              <a:rPr lang="en-US" sz="1600" dirty="0" smtClean="0"/>
              <a:t>Hundreds </a:t>
            </a:r>
            <a:r>
              <a:rPr lang="en-US" sz="1600" dirty="0" smtClean="0"/>
              <a:t>of Colorado educators participate and begin process of adapting/modifying existing samples and/or creating their own unit overviews</a:t>
            </a:r>
          </a:p>
          <a:p>
            <a:pPr marL="60325" lvl="1" indent="0">
              <a:buNone/>
            </a:pPr>
            <a:r>
              <a:rPr lang="en-US" sz="1800" b="1" dirty="0" smtClean="0"/>
              <a:t>Phase Three (</a:t>
            </a:r>
            <a:r>
              <a:rPr lang="en-US" sz="1800" b="1" dirty="0" smtClean="0">
                <a:solidFill>
                  <a:srgbClr val="C00000"/>
                </a:solidFill>
              </a:rPr>
              <a:t>Fall </a:t>
            </a:r>
            <a:r>
              <a:rPr lang="en-US" sz="1800" b="1" dirty="0" smtClean="0">
                <a:solidFill>
                  <a:srgbClr val="C00000"/>
                </a:solidFill>
              </a:rPr>
              <a:t>2013-</a:t>
            </a:r>
            <a:r>
              <a:rPr lang="en-US" sz="1800" b="1" dirty="0" smtClean="0"/>
              <a:t>):</a:t>
            </a:r>
            <a:endParaRPr lang="en-US" sz="1800" b="1" dirty="0" smtClean="0"/>
          </a:p>
          <a:p>
            <a:pPr marL="346075" lvl="1" indent="-285750">
              <a:buFont typeface="Wingdings" pitchFamily="2" charset="2"/>
              <a:buChar char="§"/>
            </a:pPr>
            <a:r>
              <a:rPr lang="en-US" sz="1600" dirty="0"/>
              <a:t>E</a:t>
            </a:r>
            <a:r>
              <a:rPr lang="en-US" sz="1600" dirty="0" smtClean="0"/>
              <a:t>ducators </a:t>
            </a:r>
            <a:r>
              <a:rPr lang="en-US" sz="1600" dirty="0" smtClean="0"/>
              <a:t>create </a:t>
            </a:r>
            <a:r>
              <a:rPr lang="en-US" sz="1600" dirty="0" smtClean="0"/>
              <a:t>27 full </a:t>
            </a:r>
            <a:r>
              <a:rPr lang="en-US" sz="1600" dirty="0" smtClean="0"/>
              <a:t>instructional </a:t>
            </a:r>
            <a:r>
              <a:rPr lang="en-US" sz="1600" dirty="0" smtClean="0"/>
              <a:t>CH/PE units </a:t>
            </a:r>
            <a:r>
              <a:rPr lang="en-US" sz="1600" dirty="0" smtClean="0"/>
              <a:t>grades </a:t>
            </a:r>
            <a:r>
              <a:rPr lang="en-US" sz="1600" dirty="0"/>
              <a:t>k-12 </a:t>
            </a:r>
            <a:r>
              <a:rPr lang="en-US" sz="1600" dirty="0" smtClean="0"/>
              <a:t>(14 </a:t>
            </a:r>
            <a:r>
              <a:rPr lang="en-US" sz="1600" dirty="0"/>
              <a:t>Comprehensive Health and </a:t>
            </a:r>
            <a:r>
              <a:rPr lang="en-US" sz="1600" dirty="0" smtClean="0"/>
              <a:t>13 </a:t>
            </a:r>
            <a:r>
              <a:rPr lang="en-US" sz="1600" dirty="0"/>
              <a:t>Physical </a:t>
            </a:r>
            <a:r>
              <a:rPr lang="en-US" sz="1600" dirty="0" smtClean="0"/>
              <a:t>Education-to be posted Spring 2015… additional CH units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and HS in September) 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www.cde.state.co.us/standardsandinstruction/instructionalunits-comphealth</a:t>
            </a:r>
            <a:r>
              <a:rPr lang="en-US" sz="1600" dirty="0" smtClean="0"/>
              <a:t> </a:t>
            </a:r>
          </a:p>
          <a:p>
            <a:pPr marL="346075" lvl="1" indent="-285750">
              <a:buFont typeface="Wingdings" pitchFamily="2" charset="2"/>
              <a:buChar char="§"/>
            </a:pPr>
            <a:r>
              <a:rPr lang="en-US" sz="1600" dirty="0" smtClean="0"/>
              <a:t>LDC modules (6-12 units) in </a:t>
            </a:r>
            <a:r>
              <a:rPr lang="en-US" sz="1600" dirty="0"/>
              <a:t>Comprehensive Health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www.cde.state.co.us/standardsandinstruction/literacydesigncollaborative</a:t>
            </a:r>
            <a:r>
              <a:rPr lang="en-US" sz="1600" dirty="0" smtClean="0"/>
              <a:t> </a:t>
            </a:r>
            <a:endParaRPr lang="en-US" sz="1600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istrictMaps2014-district all CDSCP participants 30jan20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294794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spc="200" dirty="0" smtClean="0">
                <a:solidFill>
                  <a:schemeClr val="bg1"/>
                </a:solidFill>
                <a:latin typeface="Museo Slab 500"/>
                <a:ea typeface="+mj-ea"/>
                <a:cs typeface="Museo Slab 500"/>
              </a:rPr>
              <a:t>The Comprehensive </a:t>
            </a:r>
            <a:r>
              <a:rPr lang="en-US" sz="3600" spc="200" dirty="0" smtClean="0">
                <a:solidFill>
                  <a:schemeClr val="bg1"/>
                </a:solidFill>
                <a:latin typeface="Museo Slab 500"/>
                <a:ea typeface="+mj-ea"/>
                <a:cs typeface="Museo Slab 500"/>
              </a:rPr>
              <a:t>Health/Physical Education </a:t>
            </a:r>
            <a:r>
              <a:rPr lang="en-US" sz="3600" spc="200" dirty="0" smtClean="0">
                <a:solidFill>
                  <a:schemeClr val="bg1"/>
                </a:solidFill>
                <a:latin typeface="Museo Slab 500"/>
                <a:ea typeface="+mj-ea"/>
                <a:cs typeface="Museo Slab 500"/>
              </a:rPr>
              <a:t>Standards</a:t>
            </a:r>
            <a:endParaRPr lang="en-US" sz="3600" spc="200" dirty="0">
              <a:solidFill>
                <a:schemeClr val="bg1"/>
              </a:solidFill>
              <a:latin typeface="Museo Slab 500"/>
              <a:ea typeface="+mj-ea"/>
              <a:cs typeface="Museo Slab 50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863" y="1654444"/>
            <a:ext cx="7776274" cy="4419600"/>
            <a:chOff x="236350" y="1600201"/>
            <a:chExt cx="7776274" cy="4419600"/>
          </a:xfrm>
        </p:grpSpPr>
        <p:sp>
          <p:nvSpPr>
            <p:cNvPr id="6" name="Rounded Rectangle 5"/>
            <p:cNvSpPr/>
            <p:nvPr/>
          </p:nvSpPr>
          <p:spPr>
            <a:xfrm>
              <a:off x="236350" y="1600201"/>
              <a:ext cx="7776274" cy="44196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88" name="Content Placeholder 2"/>
            <p:cNvSpPr txBox="1">
              <a:spLocks/>
            </p:cNvSpPr>
            <p:nvPr/>
          </p:nvSpPr>
          <p:spPr bwMode="auto">
            <a:xfrm>
              <a:off x="381000" y="1676401"/>
              <a:ext cx="7543800" cy="42672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0" bIns="0"/>
            <a:lstStyle/>
            <a:p>
              <a:pPr marL="800100" lvl="1" indent="-342900">
                <a:spcBef>
                  <a:spcPts val="300"/>
                </a:spcBef>
                <a:buFont typeface="Arial" charset="0"/>
                <a:buChar char="•"/>
              </a:pPr>
              <a:endParaRPr lang="en-US" sz="2000" dirty="0" smtClean="0"/>
            </a:p>
            <a:p>
              <a:pPr lvl="1">
                <a:spcBef>
                  <a:spcPts val="300"/>
                </a:spcBef>
              </a:pPr>
              <a:endParaRPr lang="en-US" sz="2000" dirty="0" smtClean="0"/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/>
                <a:t>   </a:t>
              </a:r>
              <a:endParaRPr lang="en-US" sz="20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64864" y="1842860"/>
            <a:ext cx="72074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Calibri"/>
                <a:cs typeface="Times New Roman"/>
              </a:rPr>
              <a:t>The Comprehensive Health and Physical Education standards </a:t>
            </a:r>
            <a:r>
              <a:rPr lang="en-US" sz="2400" b="1" dirty="0" smtClean="0">
                <a:ea typeface="Calibri"/>
                <a:cs typeface="Times New Roman"/>
              </a:rPr>
              <a:t>focus on </a:t>
            </a:r>
            <a:r>
              <a:rPr lang="en-US" sz="2400" b="1" dirty="0">
                <a:ea typeface="Calibri"/>
                <a:cs typeface="Times New Roman"/>
              </a:rPr>
              <a:t>personal decision-making </a:t>
            </a:r>
            <a:r>
              <a:rPr lang="en-US" sz="2400" b="1" dirty="0" smtClean="0">
                <a:ea typeface="Calibri"/>
                <a:cs typeface="Helvetica"/>
              </a:rPr>
              <a:t> </a:t>
            </a:r>
            <a:r>
              <a:rPr lang="en-US" sz="2400" b="1" dirty="0">
                <a:ea typeface="Calibri"/>
                <a:cs typeface="Helvetica"/>
              </a:rPr>
              <a:t>around emotional and social well-being, positive communication, healthy eating, physical activity, tobacco, </a:t>
            </a:r>
            <a:r>
              <a:rPr lang="en-US" sz="2400" b="1" dirty="0" smtClean="0">
                <a:ea typeface="Calibri"/>
                <a:cs typeface="Helvetica"/>
              </a:rPr>
              <a:t>drug, </a:t>
            </a:r>
            <a:r>
              <a:rPr lang="en-US" sz="2400" b="1" dirty="0">
                <a:ea typeface="Calibri"/>
                <a:cs typeface="Helvetica"/>
              </a:rPr>
              <a:t>and alcohol abuse prevention and violence prevention. </a:t>
            </a:r>
            <a:endParaRPr lang="en-US" sz="2400" b="1" dirty="0" smtClean="0">
              <a:ea typeface="Calibri"/>
              <a:cs typeface="Helvetica"/>
            </a:endParaRPr>
          </a:p>
          <a:p>
            <a:endParaRPr lang="en-US" sz="2400" b="1" dirty="0">
              <a:ea typeface="Calibri"/>
              <a:cs typeface="Helvetica"/>
            </a:endParaRPr>
          </a:p>
          <a:p>
            <a:r>
              <a:rPr lang="en-US" sz="2400" b="1" dirty="0" smtClean="0">
                <a:ea typeface="Calibri"/>
                <a:cs typeface="Helvetica"/>
              </a:rPr>
              <a:t>The standards underscore important skills for navigating </a:t>
            </a:r>
            <a:r>
              <a:rPr lang="en-US" sz="2400" b="1" dirty="0">
                <a:ea typeface="Calibri"/>
                <a:cs typeface="Helvetica"/>
              </a:rPr>
              <a:t>today’s society with its complex and often confusing messages around health, beauty, </a:t>
            </a:r>
            <a:r>
              <a:rPr lang="en-US" sz="2400" b="1" dirty="0" smtClean="0">
                <a:ea typeface="Calibri"/>
                <a:cs typeface="Helvetica"/>
              </a:rPr>
              <a:t>and </a:t>
            </a:r>
            <a:r>
              <a:rPr lang="en-US" sz="2400" b="1" dirty="0">
                <a:ea typeface="Calibri"/>
                <a:cs typeface="Helvetica"/>
              </a:rPr>
              <a:t>happiness. 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0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21229"/>
            <a:ext cx="9266853" cy="68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16</a:t>
            </a:fld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96"/>
            <a:ext cx="9144000" cy="60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381260" cy="1054394"/>
          </a:xfrm>
        </p:spPr>
        <p:txBody>
          <a:bodyPr/>
          <a:lstStyle/>
          <a:p>
            <a:r>
              <a:rPr lang="en-US" dirty="0" smtClean="0"/>
              <a:t>Family Guides to The Colorado Academic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391" y="41054"/>
            <a:ext cx="8381260" cy="1054394"/>
          </a:xfrm>
        </p:spPr>
        <p:txBody>
          <a:bodyPr/>
          <a:lstStyle/>
          <a:p>
            <a:r>
              <a:rPr lang="en-US" dirty="0"/>
              <a:t>Family Guides to The Colorado Academic Standards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448"/>
            <a:ext cx="9144001" cy="59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6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4800" dirty="0" smtClean="0"/>
              <a:t>Written to the student, these performance task all share 4 essential components……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56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A R.A.F.T. </a:t>
            </a:r>
            <a:r>
              <a:rPr lang="en-US" dirty="0"/>
              <a:t>is an assessment strategy that helps students understand role, audience</a:t>
            </a:r>
            <a:r>
              <a:rPr lang="en-US" dirty="0" smtClean="0"/>
              <a:t>, </a:t>
            </a:r>
            <a:r>
              <a:rPr lang="en-US" dirty="0"/>
              <a:t>formats, and topics. U</a:t>
            </a:r>
            <a:r>
              <a:rPr lang="en-US" dirty="0" smtClean="0"/>
              <a:t>sing </a:t>
            </a:r>
            <a:r>
              <a:rPr lang="en-US" dirty="0"/>
              <a:t>this strategy, teachers encourage students to </a:t>
            </a:r>
            <a:r>
              <a:rPr lang="en-US" dirty="0" smtClean="0"/>
              <a:t>write creatively</a:t>
            </a:r>
            <a:r>
              <a:rPr lang="en-US" dirty="0"/>
              <a:t>, to consider a topic from a </a:t>
            </a:r>
            <a:r>
              <a:rPr lang="en-US" dirty="0" smtClean="0"/>
              <a:t>particular </a:t>
            </a:r>
            <a:r>
              <a:rPr lang="en-US" dirty="0"/>
              <a:t>perspective, and to gain practice </a:t>
            </a:r>
            <a:r>
              <a:rPr lang="en-US" dirty="0" smtClean="0"/>
              <a:t>content-specific writing and presenting </a:t>
            </a:r>
            <a:r>
              <a:rPr lang="en-US" dirty="0"/>
              <a:t>for different audiences. </a:t>
            </a:r>
          </a:p>
          <a:p>
            <a:pPr lvl="1"/>
            <a:r>
              <a:rPr lang="en-US" sz="2000" b="1" u="sng" dirty="0"/>
              <a:t>Role</a:t>
            </a:r>
            <a:r>
              <a:rPr lang="en-US" sz="2000" dirty="0"/>
              <a:t>: Who are you? A pilgrim? A soldier? The President?</a:t>
            </a:r>
          </a:p>
          <a:p>
            <a:pPr lvl="1"/>
            <a:r>
              <a:rPr lang="en-US" sz="2000" b="1" u="sng" dirty="0"/>
              <a:t>Au</a:t>
            </a:r>
            <a:r>
              <a:rPr lang="en-US" sz="2000" b="1" u="sng" dirty="0" smtClean="0"/>
              <a:t>dience</a:t>
            </a:r>
            <a:r>
              <a:rPr lang="en-US" sz="2000" dirty="0" smtClean="0"/>
              <a:t>: </a:t>
            </a:r>
            <a:r>
              <a:rPr lang="en-US" sz="2000" dirty="0"/>
              <a:t>To whom are you writing/speaking/presenting? A political rally? A potential employer?</a:t>
            </a:r>
          </a:p>
          <a:p>
            <a:pPr lvl="1"/>
            <a:r>
              <a:rPr lang="en-US" sz="2000" b="1" u="sng" dirty="0"/>
              <a:t>Format</a:t>
            </a:r>
            <a:r>
              <a:rPr lang="en-US" sz="2000" dirty="0"/>
              <a:t>: In what format are you writing/speaking/presenting? A letter? An advertisement? A speech?</a:t>
            </a:r>
          </a:p>
          <a:p>
            <a:pPr lvl="1"/>
            <a:r>
              <a:rPr lang="en-US" sz="2000" b="1" u="sng" dirty="0"/>
              <a:t>Topic</a:t>
            </a:r>
            <a:r>
              <a:rPr lang="en-US" sz="2000" dirty="0"/>
              <a:t>: What are you writing/speaking/presenting about?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Capstone Performance Assessment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7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Story 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292"/>
            <a:ext cx="9374659" cy="55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0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Rigor</a:t>
            </a:r>
          </a:p>
          <a:p>
            <a:pPr lvl="1"/>
            <a:r>
              <a:rPr lang="en-US" sz="2800" b="1" dirty="0"/>
              <a:t>Systematic, methodical, and deep thinking that transfers across content areas</a:t>
            </a:r>
          </a:p>
          <a:p>
            <a:r>
              <a:rPr lang="en-US" sz="2800" dirty="0" smtClean="0"/>
              <a:t>Relevancy</a:t>
            </a:r>
          </a:p>
          <a:p>
            <a:pPr lvl="1"/>
            <a:r>
              <a:rPr lang="en-US" sz="2800" b="1" dirty="0"/>
              <a:t>Authentic, meaningful, real-world and engaging work that </a:t>
            </a:r>
            <a:r>
              <a:rPr lang="en-US" sz="2800" b="1" dirty="0" smtClean="0"/>
              <a:t>asks students to apply what they have learned</a:t>
            </a:r>
            <a:endParaRPr lang="en-US" sz="2800" b="1" dirty="0"/>
          </a:p>
          <a:p>
            <a:r>
              <a:rPr lang="en-US" sz="2800" dirty="0"/>
              <a:t>Disciplinary </a:t>
            </a:r>
            <a:r>
              <a:rPr lang="en-US" sz="2800" dirty="0" smtClean="0"/>
              <a:t>Literacy</a:t>
            </a:r>
            <a:endParaRPr lang="en-US" sz="2800" dirty="0"/>
          </a:p>
          <a:p>
            <a:pPr lvl="1"/>
            <a:r>
              <a:rPr lang="en-US" sz="2800" b="1" dirty="0" smtClean="0"/>
              <a:t>To work, think, speak, read, write, argue </a:t>
            </a:r>
            <a:r>
              <a:rPr lang="en-US" sz="2800" b="1" dirty="0"/>
              <a:t>as a….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273469"/>
            <a:ext cx="8381260" cy="1054394"/>
          </a:xfrm>
        </p:spPr>
        <p:txBody>
          <a:bodyPr/>
          <a:lstStyle/>
          <a:p>
            <a:r>
              <a:rPr lang="en-US" dirty="0"/>
              <a:t>The Colorado Academic Standards: Focus and Instructional Priorities</a:t>
            </a:r>
          </a:p>
        </p:txBody>
      </p:sp>
    </p:spTree>
    <p:extLst>
      <p:ext uri="{BB962C8B-B14F-4D97-AF65-F5344CB8AC3E}">
        <p14:creationId xmlns:p14="http://schemas.microsoft.com/office/powerpoint/2010/main" val="41725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Story Board-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292"/>
            <a:ext cx="9374659" cy="55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Rigor</a:t>
            </a:r>
          </a:p>
          <a:p>
            <a:pPr lvl="1"/>
            <a:r>
              <a:rPr lang="en-US" sz="2800" b="1" dirty="0"/>
              <a:t>Systematic, methodical, and deep thinking that transfers across content areas</a:t>
            </a:r>
          </a:p>
          <a:p>
            <a:r>
              <a:rPr lang="en-US" sz="2800" dirty="0" smtClean="0"/>
              <a:t>Relevancy</a:t>
            </a:r>
          </a:p>
          <a:p>
            <a:pPr lvl="1"/>
            <a:r>
              <a:rPr lang="en-US" sz="2800" b="1" dirty="0"/>
              <a:t>Authentic, meaningful, real-world and engaging work that </a:t>
            </a:r>
            <a:r>
              <a:rPr lang="en-US" sz="2800" b="1" dirty="0" smtClean="0"/>
              <a:t>asks students to apply what they have learned</a:t>
            </a:r>
            <a:endParaRPr lang="en-US" sz="2800" b="1" dirty="0"/>
          </a:p>
          <a:p>
            <a:r>
              <a:rPr lang="en-US" sz="2800" dirty="0"/>
              <a:t>Disciplinary </a:t>
            </a:r>
            <a:r>
              <a:rPr lang="en-US" sz="2800" dirty="0" smtClean="0"/>
              <a:t>Literacy</a:t>
            </a:r>
            <a:endParaRPr lang="en-US" sz="2800" dirty="0"/>
          </a:p>
          <a:p>
            <a:pPr lvl="1"/>
            <a:r>
              <a:rPr lang="en-US" sz="2800" b="1" dirty="0" smtClean="0"/>
              <a:t>To work, think, speak, read, write, argue </a:t>
            </a:r>
            <a:r>
              <a:rPr lang="en-US" sz="2800" b="1" dirty="0"/>
              <a:t>as a….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273469"/>
            <a:ext cx="8381260" cy="1054394"/>
          </a:xfrm>
        </p:spPr>
        <p:txBody>
          <a:bodyPr/>
          <a:lstStyle/>
          <a:p>
            <a:r>
              <a:rPr lang="en-US" dirty="0" smtClean="0"/>
              <a:t>Focus </a:t>
            </a:r>
            <a:r>
              <a:rPr lang="en-US" dirty="0"/>
              <a:t>and Instructional </a:t>
            </a:r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690148">
            <a:off x="184701" y="3183359"/>
            <a:ext cx="84801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All Students, All Standards- 10 Content Areas-Vertical and Horizontal Connections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Rigor</a:t>
            </a:r>
          </a:p>
          <a:p>
            <a:pPr lvl="1"/>
            <a:r>
              <a:rPr lang="en-US" sz="2400" b="1" dirty="0"/>
              <a:t>Systematic, methodical, and deep thinking that transfers across content areas</a:t>
            </a:r>
          </a:p>
          <a:p>
            <a:r>
              <a:rPr lang="en-US" dirty="0" smtClean="0"/>
              <a:t>Relevancy</a:t>
            </a:r>
          </a:p>
          <a:p>
            <a:pPr lvl="1"/>
            <a:r>
              <a:rPr lang="en-US" sz="2400" b="1" dirty="0"/>
              <a:t>Authentic, meaningful, real-world and engaging work that </a:t>
            </a:r>
            <a:r>
              <a:rPr lang="en-US" sz="2400" b="1" dirty="0" smtClean="0"/>
              <a:t>asks students to apply what they have learned</a:t>
            </a:r>
            <a:endParaRPr lang="en-US" sz="2400" b="1" dirty="0"/>
          </a:p>
          <a:p>
            <a:r>
              <a:rPr lang="en-US" sz="3600" dirty="0"/>
              <a:t>Disciplinary </a:t>
            </a:r>
            <a:r>
              <a:rPr lang="en-US" sz="3600" dirty="0" smtClean="0"/>
              <a:t>Literacy</a:t>
            </a:r>
            <a:endParaRPr lang="en-US" sz="3600" dirty="0"/>
          </a:p>
          <a:p>
            <a:pPr lvl="1"/>
            <a:r>
              <a:rPr lang="en-US" sz="3600" b="1" dirty="0" smtClean="0"/>
              <a:t>To work, think, speak, read, write, argue </a:t>
            </a:r>
            <a:r>
              <a:rPr lang="en-US" sz="3600" b="1" dirty="0"/>
              <a:t>as a….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273469"/>
            <a:ext cx="8381260" cy="1054394"/>
          </a:xfrm>
        </p:spPr>
        <p:txBody>
          <a:bodyPr/>
          <a:lstStyle/>
          <a:p>
            <a:r>
              <a:rPr lang="en-US" dirty="0" smtClean="0"/>
              <a:t>Focus </a:t>
            </a:r>
            <a:r>
              <a:rPr lang="en-US" dirty="0"/>
              <a:t>and Instructional </a:t>
            </a:r>
            <a:r>
              <a:rPr lang="en-US" dirty="0" smtClean="0"/>
              <a:t>Priorities-Additional support for Building Disciplinary 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E THEME">
  <a:themeElements>
    <a:clrScheme name="BCo CDE MS Color Palette FINAL">
      <a:dk1>
        <a:srgbClr val="5C6670"/>
      </a:dk1>
      <a:lt1>
        <a:sysClr val="window" lastClr="FFFFFF"/>
      </a:lt1>
      <a:dk2>
        <a:srgbClr val="8FC6E8"/>
      </a:dk2>
      <a:lt2>
        <a:srgbClr val="D3CCBC"/>
      </a:lt2>
      <a:accent1>
        <a:srgbClr val="488BC9"/>
      </a:accent1>
      <a:accent2>
        <a:srgbClr val="FFC846"/>
      </a:accent2>
      <a:accent3>
        <a:srgbClr val="8DC63F"/>
      </a:accent3>
      <a:accent4>
        <a:srgbClr val="6D3A5D"/>
      </a:accent4>
      <a:accent5>
        <a:srgbClr val="46797A"/>
      </a:accent5>
      <a:accent6>
        <a:srgbClr val="EF7521"/>
      </a:accent6>
      <a:hlink>
        <a:srgbClr val="101E8E"/>
      </a:hlink>
      <a:folHlink>
        <a:srgbClr val="1837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THEME.thmx</Template>
  <TotalTime>11294</TotalTime>
  <Words>555</Words>
  <Application>Microsoft Office PowerPoint</Application>
  <PresentationFormat>On-screen Show (4:3)</PresentationFormat>
  <Paragraphs>66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CDE THEME</vt:lpstr>
      <vt:lpstr>   Colorado Academic Standards and District Sample Curriculum Project- Comprehensive Health and Physical Education Updates Brian Sevier- Standards Director                                                   </vt:lpstr>
      <vt:lpstr>Performance Task</vt:lpstr>
      <vt:lpstr>Capstone Performance Assessment</vt:lpstr>
      <vt:lpstr>6th Grade Story Board</vt:lpstr>
      <vt:lpstr>The Colorado Academic Standards: Focus and Instructional Priorities</vt:lpstr>
      <vt:lpstr>6th Grade Story Board-</vt:lpstr>
      <vt:lpstr>Focus and Instructional Priorities</vt:lpstr>
      <vt:lpstr>PowerPoint Presentation</vt:lpstr>
      <vt:lpstr>Focus and Instructional Priorities-Additional support for Building Disciplinary Literacy</vt:lpstr>
      <vt:lpstr>Literacy Design Collaborative</vt:lpstr>
      <vt:lpstr>Colorado’s District Sample Curriculum Project-Phases and Outcomes</vt:lpstr>
      <vt:lpstr>PowerPoint Presentation</vt:lpstr>
      <vt:lpstr>en</vt:lpstr>
      <vt:lpstr>PowerPoint Presentation</vt:lpstr>
      <vt:lpstr>PowerPoint Presentation</vt:lpstr>
      <vt:lpstr>Family Guides to The Colorado Academic Standards</vt:lpstr>
      <vt:lpstr>Family Guides to The Colorado Academic Standards</vt:lpstr>
    </vt:vector>
  </TitlesOfParts>
  <Company>Colorado State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Sevier, Brian</cp:lastModifiedBy>
  <cp:revision>150</cp:revision>
  <cp:lastPrinted>2012-08-20T17:42:27Z</cp:lastPrinted>
  <dcterms:created xsi:type="dcterms:W3CDTF">2012-07-16T02:29:43Z</dcterms:created>
  <dcterms:modified xsi:type="dcterms:W3CDTF">2015-03-05T20:02:44Z</dcterms:modified>
</cp:coreProperties>
</file>