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266" r:id="rId3"/>
    <p:sldId id="272" r:id="rId4"/>
    <p:sldId id="267" r:id="rId5"/>
    <p:sldId id="273" r:id="rId6"/>
    <p:sldId id="274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64" autoAdjust="0"/>
    <p:restoredTop sz="94680" autoAdjust="0"/>
  </p:normalViewPr>
  <p:slideViewPr>
    <p:cSldViewPr snapToGrid="0" snapToObjects="1">
      <p:cViewPr>
        <p:scale>
          <a:sx n="70" d="100"/>
          <a:sy n="70" d="100"/>
        </p:scale>
        <p:origin x="-912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-2082" y="-9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83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Technical Issues: 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 supported browsers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 statistics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mobile devices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SAS70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standalone system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breadcrumbs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subcontracting arrangements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icon printing requirement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printable visuals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screen shot filtering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 product?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 the shelf product?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protection clarifications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Clarification: 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and scope of demographic data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pupil figures and percent of expenditures expected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 section format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required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 Items/Subcommittee input: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 expectations for district personnel and end users – in person, webinar, documentation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 ability to comment after release?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Stakeholder input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comparisons (12 max?): “loses meaning at 4”…cap at 6?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hours/uptime expectations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Saved searches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COTS/SAAS vs new build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Knowing the team of programmers that will be working with the Department and Sub-Committee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Knowing what kind of reports will be developed: what platform: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Cognos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QLK Views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72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Clarification: 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and scope of demographic data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 pupil figures and percent of expenditures expected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 section format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required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 Items/Subcommittee input: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 expectations for district personnel and end users – in person, webinar, documentation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 ability to comment after release?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Stakeholder input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comparisons (12 max?): “loses meaning at 4”…cap at 6?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 hours/uptime expectations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Saved searches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COTS/SAAS vs new build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Knowing the team of programmers that will be working with the Department and Sub-Committee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Knowing what kind of reports will be developed: what platform: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Cognos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QLK Views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92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Request for Information &amp; Request for Proposal Updates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0999" y="2673782"/>
            <a:ext cx="8341851" cy="1645920"/>
          </a:xfrm>
        </p:spPr>
        <p:txBody>
          <a:bodyPr/>
          <a:lstStyle/>
          <a:p>
            <a:r>
              <a:rPr lang="en-US" dirty="0" smtClean="0"/>
              <a:t>Financial Policies &amp; Procedures</a:t>
            </a:r>
            <a:br>
              <a:rPr lang="en-US" dirty="0" smtClean="0"/>
            </a:br>
            <a:r>
              <a:rPr lang="en-US" dirty="0" smtClean="0"/>
              <a:t>Sub-Committee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February 10, 2015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RFI originally posted to CORE VSS &amp; CDE Web site 12/10/2014</a:t>
            </a:r>
          </a:p>
          <a:p>
            <a:pPr lvl="1"/>
            <a:r>
              <a:rPr lang="en-US" dirty="0" smtClean="0"/>
              <a:t>Questions on the RFI were due 1/7/2015</a:t>
            </a:r>
          </a:p>
          <a:p>
            <a:pPr lvl="1"/>
            <a:r>
              <a:rPr lang="en-US" dirty="0" smtClean="0"/>
              <a:t>RFI responses were due back by 1/21/2015</a:t>
            </a:r>
          </a:p>
          <a:p>
            <a:pPr lvl="1"/>
            <a:r>
              <a:rPr lang="en-US" dirty="0" smtClean="0"/>
              <a:t>CDE School Finance received seven (7) responses </a:t>
            </a:r>
          </a:p>
          <a:p>
            <a:pPr lvl="2"/>
            <a:r>
              <a:rPr lang="en-US" dirty="0"/>
              <a:t>Allovue</a:t>
            </a:r>
          </a:p>
          <a:p>
            <a:pPr lvl="2"/>
            <a:r>
              <a:rPr lang="en-US" dirty="0"/>
              <a:t>BrightBytes</a:t>
            </a:r>
          </a:p>
          <a:p>
            <a:pPr lvl="2"/>
            <a:r>
              <a:rPr lang="en-US" dirty="0" smtClean="0"/>
              <a:t>Decision Science Labs</a:t>
            </a:r>
          </a:p>
          <a:p>
            <a:pPr lvl="2"/>
            <a:r>
              <a:rPr lang="en-US" dirty="0" smtClean="0"/>
              <a:t>Eidex</a:t>
            </a:r>
          </a:p>
          <a:p>
            <a:pPr lvl="2"/>
            <a:r>
              <a:rPr lang="en-US" dirty="0"/>
              <a:t>EKS&amp;H – InfoLink</a:t>
            </a:r>
          </a:p>
          <a:p>
            <a:pPr lvl="2"/>
            <a:r>
              <a:rPr lang="en-US" dirty="0" smtClean="0"/>
              <a:t>Munetrix</a:t>
            </a:r>
          </a:p>
          <a:p>
            <a:pPr lvl="2"/>
            <a:r>
              <a:rPr lang="en-US" dirty="0" smtClean="0"/>
              <a:t>Socrata</a:t>
            </a:r>
          </a:p>
          <a:p>
            <a:pPr marL="640080" lvl="2" indent="0">
              <a:buNone/>
            </a:pPr>
            <a:r>
              <a:rPr lang="en-US" sz="1400" dirty="0" smtClean="0"/>
              <a:t>(Alphabetic Order by Vendor Name)</a:t>
            </a:r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RFI Update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22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0999" y="1719071"/>
            <a:ext cx="8612876" cy="4407408"/>
          </a:xfrm>
        </p:spPr>
        <p:txBody>
          <a:bodyPr/>
          <a:lstStyle/>
          <a:p>
            <a:r>
              <a:rPr lang="en-US" dirty="0" smtClean="0"/>
              <a:t>The RFI has provided the following benefits to the CDE/ project:</a:t>
            </a:r>
          </a:p>
          <a:p>
            <a:pPr lvl="1"/>
            <a:r>
              <a:rPr lang="en-US" dirty="0" smtClean="0"/>
              <a:t>RFI has given the CDE a better understanding of the products and vendors that exist in the marketplace</a:t>
            </a:r>
          </a:p>
          <a:p>
            <a:pPr lvl="1"/>
            <a:r>
              <a:rPr lang="en-US" dirty="0" smtClean="0"/>
              <a:t>RFI process has “leveled the playing field” for vendors not necessarily aware of the opportunity in Colorado before the RFI release</a:t>
            </a:r>
          </a:p>
          <a:p>
            <a:pPr lvl="1"/>
            <a:r>
              <a:rPr lang="en-US" dirty="0" smtClean="0"/>
              <a:t>RFI should make the RFP process more competitive as far as the cost and the capabilities provided by the vendors</a:t>
            </a:r>
          </a:p>
          <a:p>
            <a:pPr lvl="1"/>
            <a:r>
              <a:rPr lang="en-US" dirty="0" smtClean="0"/>
              <a:t>RFI has provided invaluable feedback on the requirements and vendor qualifications for the upcoming Request for Proposal (RFP) process</a:t>
            </a:r>
          </a:p>
          <a:p>
            <a:pPr lvl="1"/>
            <a:r>
              <a:rPr lang="en-US" dirty="0" smtClean="0"/>
              <a:t>RFI will reduce the risk of a failed project by allowing the CDE to adjust the both technical and vendor requirements in the RFP</a:t>
            </a:r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RFI Update - Approach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09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54367" y="1609889"/>
            <a:ext cx="8407893" cy="4407408"/>
          </a:xfrm>
        </p:spPr>
        <p:txBody>
          <a:bodyPr/>
          <a:lstStyle/>
          <a:p>
            <a:r>
              <a:rPr lang="en-US" dirty="0" smtClean="0"/>
              <a:t>RFI feedback will translate to RFP in the following areas:</a:t>
            </a:r>
          </a:p>
          <a:p>
            <a:pPr lvl="1"/>
            <a:r>
              <a:rPr lang="en-US" dirty="0" smtClean="0"/>
              <a:t>Vendor experience / products</a:t>
            </a:r>
          </a:p>
          <a:p>
            <a:pPr lvl="2"/>
            <a:r>
              <a:rPr lang="en-US" dirty="0" smtClean="0"/>
              <a:t>Commercial Off the Shelf (COTS) vs. Modified Off the Shelf (COTS) vs. Custom Development</a:t>
            </a:r>
          </a:p>
          <a:p>
            <a:pPr lvl="2"/>
            <a:r>
              <a:rPr lang="en-US" dirty="0" smtClean="0"/>
              <a:t>Install base for the their product</a:t>
            </a:r>
          </a:p>
          <a:p>
            <a:pPr lvl="2"/>
            <a:r>
              <a:rPr lang="en-US" dirty="0" smtClean="0"/>
              <a:t>Importance of a demonstration of the respective products</a:t>
            </a:r>
          </a:p>
          <a:p>
            <a:pPr lvl="2"/>
            <a:r>
              <a:rPr lang="en-US" dirty="0" smtClean="0"/>
              <a:t>Typical implementation schedule</a:t>
            </a:r>
          </a:p>
          <a:p>
            <a:pPr lvl="2"/>
            <a:r>
              <a:rPr lang="en-US" dirty="0" smtClean="0"/>
              <a:t>Key personnel  - Sub-contracting</a:t>
            </a:r>
          </a:p>
          <a:p>
            <a:pPr lvl="1"/>
            <a:r>
              <a:rPr lang="en-US" dirty="0" smtClean="0"/>
              <a:t>Technology Stack information (Components that make up the system)</a:t>
            </a:r>
          </a:p>
          <a:p>
            <a:pPr lvl="2"/>
            <a:r>
              <a:rPr lang="en-US" dirty="0" smtClean="0"/>
              <a:t>Underlying components</a:t>
            </a:r>
          </a:p>
          <a:p>
            <a:pPr lvl="2"/>
            <a:r>
              <a:rPr lang="en-US" dirty="0" smtClean="0"/>
              <a:t>Long term sustainability</a:t>
            </a:r>
          </a:p>
          <a:p>
            <a:pPr lvl="2"/>
            <a:r>
              <a:rPr lang="en-US" dirty="0" smtClean="0"/>
              <a:t>Transfer or insourcing of application at contract end</a:t>
            </a:r>
          </a:p>
          <a:p>
            <a:pPr lvl="1"/>
            <a:r>
              <a:rPr lang="en-US" dirty="0" smtClean="0"/>
              <a:t>Data Capture / Source Systems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RFP -Update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48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RFI feedback will translate to RFP in the following areas:</a:t>
            </a:r>
          </a:p>
          <a:p>
            <a:pPr lvl="1"/>
            <a:r>
              <a:rPr lang="en-US" dirty="0" smtClean="0"/>
              <a:t>General Requirements through the work in other states</a:t>
            </a:r>
          </a:p>
          <a:p>
            <a:pPr lvl="2"/>
            <a:r>
              <a:rPr lang="en-US" dirty="0" smtClean="0"/>
              <a:t>Comparability (number of side by side comparisons)</a:t>
            </a:r>
          </a:p>
          <a:p>
            <a:pPr lvl="2"/>
            <a:r>
              <a:rPr lang="en-US" dirty="0" smtClean="0"/>
              <a:t>Search / Filtering </a:t>
            </a:r>
          </a:p>
          <a:p>
            <a:pPr lvl="2"/>
            <a:r>
              <a:rPr lang="en-US" dirty="0" smtClean="0"/>
              <a:t>Technical requirements (Browsers,  SAS70,  Standard API’s)</a:t>
            </a:r>
            <a:endParaRPr lang="en-US" dirty="0"/>
          </a:p>
          <a:p>
            <a:pPr lvl="2"/>
            <a:r>
              <a:rPr lang="en-US" dirty="0" smtClean="0"/>
              <a:t>User interface (mobile devices, breadcrumbs, printing, icon printing)</a:t>
            </a:r>
          </a:p>
          <a:p>
            <a:pPr lvl="1"/>
            <a:r>
              <a:rPr lang="en-US" dirty="0" smtClean="0"/>
              <a:t>Support</a:t>
            </a:r>
          </a:p>
          <a:p>
            <a:pPr lvl="2"/>
            <a:r>
              <a:rPr lang="en-US" dirty="0" smtClean="0"/>
              <a:t>On-line / Phone</a:t>
            </a:r>
          </a:p>
          <a:p>
            <a:pPr lvl="2"/>
            <a:r>
              <a:rPr lang="en-US" dirty="0"/>
              <a:t>Documentation / </a:t>
            </a: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Establishing the Cost or budget for the system</a:t>
            </a:r>
          </a:p>
          <a:p>
            <a:pPr lvl="2"/>
            <a:r>
              <a:rPr lang="en-US" dirty="0" smtClean="0"/>
              <a:t>Cost information not as completed as desired</a:t>
            </a:r>
          </a:p>
          <a:p>
            <a:pPr lvl="2"/>
            <a:r>
              <a:rPr lang="en-US" dirty="0" smtClean="0"/>
              <a:t>Allow the core Financial Transparency team to do more due diligence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RFP -Update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3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Next  in the RFP process</a:t>
            </a:r>
          </a:p>
          <a:p>
            <a:pPr lvl="1"/>
            <a:r>
              <a:rPr lang="en-US" dirty="0" smtClean="0"/>
              <a:t>Updating the original RFP with RFI feedback</a:t>
            </a:r>
          </a:p>
          <a:p>
            <a:pPr lvl="1"/>
            <a:r>
              <a:rPr lang="en-US" dirty="0" smtClean="0"/>
              <a:t>Generate report for full FPP on February 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the RFP in the correct format</a:t>
            </a:r>
          </a:p>
          <a:p>
            <a:pPr lvl="1"/>
            <a:r>
              <a:rPr lang="en-US" dirty="0" smtClean="0"/>
              <a:t>Meet with CDE procurement support personnel</a:t>
            </a:r>
          </a:p>
          <a:p>
            <a:pPr lvl="1"/>
            <a:r>
              <a:rPr lang="en-US" dirty="0" smtClean="0"/>
              <a:t>Monitor the current legislative process for potential changes to RFP</a:t>
            </a:r>
          </a:p>
          <a:p>
            <a:pPr lvl="1"/>
            <a:r>
              <a:rPr lang="en-US" dirty="0" smtClean="0"/>
              <a:t>High- level RFP Timeline (2015)</a:t>
            </a:r>
          </a:p>
          <a:p>
            <a:pPr lvl="2"/>
            <a:r>
              <a:rPr lang="en-US" dirty="0" smtClean="0"/>
              <a:t>Issue RFP by early May</a:t>
            </a:r>
          </a:p>
          <a:p>
            <a:pPr lvl="2"/>
            <a:r>
              <a:rPr lang="en-US" dirty="0" smtClean="0"/>
              <a:t>Proposals due back by mid June</a:t>
            </a:r>
          </a:p>
          <a:p>
            <a:pPr lvl="2"/>
            <a:r>
              <a:rPr lang="en-US" dirty="0" smtClean="0"/>
              <a:t>Award RFP by late July</a:t>
            </a:r>
          </a:p>
          <a:p>
            <a:pPr lvl="2"/>
            <a:r>
              <a:rPr lang="en-US" dirty="0" smtClean="0"/>
              <a:t>Project begins late September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useo Slab 500"/>
                <a:cs typeface="Museo Slab 500"/>
              </a:rPr>
              <a:t>RFP –What’s Next</a:t>
            </a:r>
            <a:endParaRPr lang="en-US" dirty="0">
              <a:latin typeface="Museo Slab 500"/>
              <a:cs typeface="Museo Slab 50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71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11879</TotalTime>
  <Words>463</Words>
  <Application>Microsoft Office PowerPoint</Application>
  <PresentationFormat>On-screen Show (4:3)</PresentationFormat>
  <Paragraphs>131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CDE THEME</vt:lpstr>
      <vt:lpstr>Financial Policies &amp; Procedures Sub-Committee</vt:lpstr>
      <vt:lpstr>RFI Update</vt:lpstr>
      <vt:lpstr>RFI Update - Approach</vt:lpstr>
      <vt:lpstr>RFP -Update</vt:lpstr>
      <vt:lpstr>RFP -Update</vt:lpstr>
      <vt:lpstr>RFP –What’s Next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Williams, Adam</cp:lastModifiedBy>
  <cp:revision>167</cp:revision>
  <cp:lastPrinted>2015-02-09T22:54:36Z</cp:lastPrinted>
  <dcterms:created xsi:type="dcterms:W3CDTF">2012-07-16T02:29:43Z</dcterms:created>
  <dcterms:modified xsi:type="dcterms:W3CDTF">2015-02-09T22:55:45Z</dcterms:modified>
</cp:coreProperties>
</file>