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9" r:id="rId1"/>
    <p:sldMasterId id="2147484678" r:id="rId2"/>
  </p:sldMasterIdLst>
  <p:notesMasterIdLst>
    <p:notesMasterId r:id="rId18"/>
  </p:notesMasterIdLst>
  <p:handoutMasterIdLst>
    <p:handoutMasterId r:id="rId19"/>
  </p:handoutMasterIdLst>
  <p:sldIdLst>
    <p:sldId id="464" r:id="rId3"/>
    <p:sldId id="494" r:id="rId4"/>
    <p:sldId id="510" r:id="rId5"/>
    <p:sldId id="511" r:id="rId6"/>
    <p:sldId id="512" r:id="rId7"/>
    <p:sldId id="513" r:id="rId8"/>
    <p:sldId id="509" r:id="rId9"/>
    <p:sldId id="515" r:id="rId10"/>
    <p:sldId id="514" r:id="rId11"/>
    <p:sldId id="495" r:id="rId12"/>
    <p:sldId id="497" r:id="rId13"/>
    <p:sldId id="503" r:id="rId14"/>
    <p:sldId id="504" r:id="rId15"/>
    <p:sldId id="506" r:id="rId16"/>
    <p:sldId id="51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AE8"/>
    <a:srgbClr val="CD106A"/>
    <a:srgbClr val="00ADDC"/>
    <a:srgbClr val="FEB80A"/>
    <a:srgbClr val="738AC8"/>
    <a:srgbClr val="FF0000"/>
    <a:srgbClr val="6FB732"/>
    <a:srgbClr val="6E96D5"/>
    <a:srgbClr val="758FC2"/>
    <a:srgbClr val="63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4" autoAdjust="0"/>
    <p:restoredTop sz="94143" autoAdjust="0"/>
  </p:normalViewPr>
  <p:slideViewPr>
    <p:cSldViewPr>
      <p:cViewPr>
        <p:scale>
          <a:sx n="100" d="100"/>
          <a:sy n="100" d="100"/>
        </p:scale>
        <p:origin x="-168" y="-72"/>
      </p:cViewPr>
      <p:guideLst>
        <p:guide orient="horz" pos="1584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40" y="-72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4" rIns="93452" bIns="46724" numCol="1" anchor="t" anchorCtr="0" compatLnSpc="1">
            <a:prstTxWarp prst="textNoShape">
              <a:avLst/>
            </a:prstTxWarp>
          </a:bodyPr>
          <a:lstStyle>
            <a:lvl1pPr defTabSz="934410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8" y="4"/>
            <a:ext cx="3038475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4" rIns="93452" bIns="46724" numCol="1" anchor="t" anchorCtr="0" compatLnSpc="1">
            <a:prstTxWarp prst="textNoShape">
              <a:avLst/>
            </a:prstTxWarp>
          </a:bodyPr>
          <a:lstStyle>
            <a:lvl1pPr algn="r" defTabSz="934410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1898"/>
            <a:ext cx="3038475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4" rIns="93452" bIns="46724" numCol="1" anchor="b" anchorCtr="0" compatLnSpc="1">
            <a:prstTxWarp prst="textNoShape">
              <a:avLst/>
            </a:prstTxWarp>
          </a:bodyPr>
          <a:lstStyle>
            <a:lvl1pPr defTabSz="934410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8" y="8831898"/>
            <a:ext cx="3038475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2" tIns="46724" rIns="93452" bIns="46724" numCol="1" anchor="b" anchorCtr="0" compatLnSpc="1">
            <a:prstTxWarp prst="textNoShape">
              <a:avLst/>
            </a:prstTxWarp>
          </a:bodyPr>
          <a:lstStyle>
            <a:lvl1pPr algn="r" defTabSz="934410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E1EC4FEE-025C-4D09-B997-4C62120991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1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54350" cy="45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5" tIns="45934" rIns="91865" bIns="45934" numCol="1" anchor="t" anchorCtr="0" compatLnSpc="1">
            <a:prstTxWarp prst="textNoShape">
              <a:avLst/>
            </a:prstTxWarp>
          </a:bodyPr>
          <a:lstStyle>
            <a:lvl1pPr defTabSz="917503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7" y="7"/>
            <a:ext cx="3055937" cy="45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5" tIns="45934" rIns="91865" bIns="45934" numCol="1" anchor="t" anchorCtr="0" compatLnSpc="1">
            <a:prstTxWarp prst="textNoShape">
              <a:avLst/>
            </a:prstTxWarp>
          </a:bodyPr>
          <a:lstStyle>
            <a:lvl1pPr algn="r" defTabSz="917503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84213"/>
            <a:ext cx="4684713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26189"/>
            <a:ext cx="5194300" cy="419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5" tIns="45934" rIns="91865" bIns="459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2371"/>
            <a:ext cx="3054350" cy="45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5" tIns="45934" rIns="91865" bIns="45934" numCol="1" anchor="b" anchorCtr="0" compatLnSpc="1">
            <a:prstTxWarp prst="textNoShape">
              <a:avLst/>
            </a:prstTxWarp>
          </a:bodyPr>
          <a:lstStyle>
            <a:lvl1pPr defTabSz="917503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7" y="8852371"/>
            <a:ext cx="3055937" cy="45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5" tIns="45934" rIns="91865" bIns="45934" numCol="1" anchor="b" anchorCtr="0" compatLnSpc="1">
            <a:prstTxWarp prst="textNoShape">
              <a:avLst/>
            </a:prstTxWarp>
          </a:bodyPr>
          <a:lstStyle>
            <a:lvl1pPr algn="r" defTabSz="917503">
              <a:defRPr sz="13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F2D3DD60-B2B6-4D24-AFF2-565ED8418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46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3DD60-B2B6-4D24-AFF2-565ED84182E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27F3F-C1A6-46DD-BADB-19D6408A7D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98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593" y="8830393"/>
            <a:ext cx="3038629" cy="4640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79" tIns="44939" rIns="89879" bIns="44939"/>
          <a:lstStyle/>
          <a:p>
            <a:pPr defTabSz="899002"/>
            <a:fld id="{D75FF3B8-C2C3-410F-A727-23FDB65A0E12}" type="slidenum">
              <a:rPr lang="en-US" sz="1900"/>
              <a:pPr defTabSz="899002"/>
              <a:t>15</a:t>
            </a:fld>
            <a:endParaRPr lang="en-US" sz="19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46613" cy="3484563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774" y="4414207"/>
            <a:ext cx="5145302" cy="4183182"/>
          </a:xfrm>
        </p:spPr>
        <p:txBody>
          <a:bodyPr lIns="94803" tIns="48980" rIns="94803" bIns="48980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4846320"/>
            <a:ext cx="9144000" cy="20116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0" lon="0" rev="0"/>
            </a:camera>
            <a:lightRig rig="soft" dir="t">
              <a:rot lat="0" lon="0" rev="0"/>
            </a:lightRig>
          </a:scene3d>
          <a:sp3d prstMaterial="translucentPowder"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4766310"/>
            <a:ext cx="9144000" cy="91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4617720"/>
            <a:ext cx="9144000" cy="1828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46" name="Rectangle 1038"/>
          <p:cNvSpPr>
            <a:spLocks noGrp="1" noChangeArrowheads="1"/>
          </p:cNvSpPr>
          <p:nvPr>
            <p:ph type="ctrTitle"/>
          </p:nvPr>
        </p:nvSpPr>
        <p:spPr>
          <a:xfrm>
            <a:off x="609600" y="807720"/>
            <a:ext cx="6934200" cy="1143000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047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23160"/>
            <a:ext cx="693420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609600" y="4983480"/>
            <a:ext cx="6477000" cy="685800"/>
          </a:xfrm>
        </p:spPr>
        <p:txBody>
          <a:bodyPr/>
          <a:lstStyle>
            <a:lvl1pPr>
              <a:buNone/>
              <a:defRPr sz="200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5056792"/>
            <a:ext cx="1554897" cy="122204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11" descr="logo4c-M.jp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 bwMode="auto">
          <a:xfrm>
            <a:off x="7554582" y="114300"/>
            <a:ext cx="1402424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9296400" y="525780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"/>
              </a:rPr>
              <a:t>To use a different photo, contact Member Pubs</a:t>
            </a:r>
            <a:endParaRPr lang="en-US" sz="1100" b="0" i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" name="Straight Arrow Connector 13"/>
          <p:cNvCxnSpPr/>
          <p:nvPr userDrawn="1"/>
        </p:nvCxnSpPr>
        <p:spPr bwMode="auto">
          <a:xfrm rot="10800000">
            <a:off x="9296400" y="51816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73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36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236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10988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09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49"/>
            <a:ext cx="40386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38600" cy="3616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33549"/>
            <a:ext cx="40386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73312"/>
            <a:ext cx="4038600" cy="3616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521261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1950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77640"/>
            <a:ext cx="8229600" cy="1980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75689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411841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24240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36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236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4A374A62-088F-44C6-8C7C-D05801B18E9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0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09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49"/>
            <a:ext cx="40386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38600" cy="3616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33549"/>
            <a:ext cx="403860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73312"/>
            <a:ext cx="4038600" cy="36160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7AB15552-948F-4945-8274-02A5FDE7F11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9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1950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77640"/>
            <a:ext cx="8229600" cy="1980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0B775C19-1E76-4805-B994-54E1B8E2EE9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5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9C6739F6-4418-4A09-BD83-0776889E2C3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0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6E8AFBBD-B884-4C14-AF02-E90E1068E51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7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53A14E05-5110-49B9-89C3-469FD854AAD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0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310979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568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321785" y="304800"/>
            <a:ext cx="2822215" cy="241381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0" lon="0" rev="0"/>
            </a:camera>
            <a:lightRig rig="soft" dir="t">
              <a:rot lat="0" lon="0" rev="0"/>
            </a:lightRig>
          </a:scene3d>
          <a:sp3d prstMaterial="translucentPowder"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57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i="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6320790"/>
            <a:ext cx="9144000" cy="91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6172200"/>
            <a:ext cx="9144000" cy="1828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sz="2400" b="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8" name="Picture 8" descr="PERAlogo_white_sm"/>
          <p:cNvPicPr>
            <a:picLocks noChangeAspect="1" noChangeArrowheads="1"/>
          </p:cNvPicPr>
          <p:nvPr userDrawn="1"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76200" y="6477000"/>
            <a:ext cx="1214437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3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-1981200" y="838200"/>
            <a:ext cx="1981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"/>
              </a:rPr>
              <a:t>PERA Colors – RGB Values</a:t>
            </a:r>
          </a:p>
          <a:p>
            <a:r>
              <a:rPr lang="en-US" sz="1100" i="0" dirty="0" smtClean="0">
                <a:solidFill>
                  <a:srgbClr val="15664A"/>
                </a:solidFill>
                <a:latin typeface="Arial"/>
              </a:rPr>
              <a:t>Green: 0, 103,90</a:t>
            </a:r>
          </a:p>
          <a:p>
            <a:r>
              <a:rPr lang="en-US" sz="1100" i="0" dirty="0" smtClean="0">
                <a:solidFill>
                  <a:srgbClr val="25164C"/>
                </a:solidFill>
                <a:latin typeface="Arial"/>
              </a:rPr>
              <a:t>Purple: 67, 44, 95</a:t>
            </a:r>
          </a:p>
          <a:p>
            <a:r>
              <a:rPr lang="en-US" sz="1100" i="0" dirty="0" smtClean="0">
                <a:solidFill>
                  <a:srgbClr val="4271B8"/>
                </a:solidFill>
                <a:latin typeface="Arial"/>
              </a:rPr>
              <a:t>Blue: 66, 113, 184</a:t>
            </a:r>
          </a:p>
          <a:p>
            <a:r>
              <a:rPr lang="en-US" sz="1100" i="0" dirty="0" smtClean="0">
                <a:solidFill>
                  <a:srgbClr val="63002F"/>
                </a:solidFill>
                <a:latin typeface="Arial"/>
              </a:rPr>
              <a:t>Burgundy: 108, 25, 63</a:t>
            </a:r>
          </a:p>
          <a:p>
            <a:r>
              <a:rPr lang="en-US" sz="1100" i="0" dirty="0" smtClean="0">
                <a:solidFill>
                  <a:srgbClr val="878D36"/>
                </a:solidFill>
                <a:latin typeface="Arial"/>
              </a:rPr>
              <a:t>Aspen Green: </a:t>
            </a:r>
            <a:r>
              <a:rPr lang="en-US" sz="1100" i="0" dirty="0" smtClean="0">
                <a:solidFill>
                  <a:srgbClr val="000000"/>
                </a:solidFill>
                <a:latin typeface="Arial"/>
              </a:rPr>
              <a:t>135, 141, 54</a:t>
            </a:r>
          </a:p>
          <a:p>
            <a:r>
              <a:rPr lang="en-US" sz="1100" i="0" dirty="0" smtClean="0">
                <a:solidFill>
                  <a:srgbClr val="C69B2C"/>
                </a:solidFill>
                <a:latin typeface="Arial"/>
              </a:rPr>
              <a:t>Gold: </a:t>
            </a:r>
            <a:r>
              <a:rPr lang="en-US" sz="1100" i="0" dirty="0" smtClean="0">
                <a:solidFill>
                  <a:srgbClr val="000000"/>
                </a:solidFill>
                <a:latin typeface="Arial"/>
              </a:rPr>
              <a:t>198, 155, 44</a:t>
            </a:r>
            <a:endParaRPr lang="en-US" sz="1100" i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2" name="Straight Arrow Connector 41"/>
          <p:cNvCxnSpPr/>
          <p:nvPr userDrawn="1"/>
        </p:nvCxnSpPr>
        <p:spPr bwMode="auto">
          <a:xfrm>
            <a:off x="-762000" y="60198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 userDrawn="1"/>
        </p:nvSpPr>
        <p:spPr>
          <a:xfrm>
            <a:off x="-1981200" y="5884984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"/>
              </a:rPr>
              <a:t>No content below</a:t>
            </a:r>
            <a:endParaRPr lang="en-US" sz="1100" b="0" i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3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0" r:id="rId1"/>
    <p:sldLayoutId id="2147484671" r:id="rId2"/>
    <p:sldLayoutId id="2147484672" r:id="rId3"/>
    <p:sldLayoutId id="2147484673" r:id="rId4"/>
    <p:sldLayoutId id="2147484674" r:id="rId5"/>
    <p:sldLayoutId id="2147484675" r:id="rId6"/>
    <p:sldLayoutId id="2147484676" r:id="rId7"/>
    <p:sldLayoutId id="2147484677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75000"/>
        <a:buFont typeface="Wingdings" pitchFamily="2" charset="2"/>
        <a:buChar char="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65000"/>
        <a:buFont typeface="Wingdings" pitchFamily="2" charset="2"/>
        <a:buChar char="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65000"/>
        <a:buFont typeface="Wingdings" pitchFamily="2" charset="2"/>
        <a:buChar char="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70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5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568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321785" y="304800"/>
            <a:ext cx="2822215" cy="2413817"/>
          </a:xfrm>
          <a:prstGeom prst="rect">
            <a:avLst/>
          </a:prstGeom>
        </p:spPr>
      </p:pic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57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9312C7-F971-49D9-9810-6322F84FF390}" type="slidenum">
              <a:rPr lang="en-US" b="0" i="0" smtClean="0"/>
              <a:pPr>
                <a:defRPr/>
              </a:pPr>
              <a:t>‹#›</a:t>
            </a:fld>
            <a:endParaRPr lang="en-US" b="0" i="0" dirty="0"/>
          </a:p>
        </p:txBody>
      </p:sp>
      <p:pic>
        <p:nvPicPr>
          <p:cNvPr id="28" name="Picture 8" descr="PERAlogo_white_sm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6200" y="6477000"/>
            <a:ext cx="1214437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3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-1981200" y="838200"/>
            <a:ext cx="1981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"/>
              </a:rPr>
              <a:t>PERA Colors – RGB Values</a:t>
            </a:r>
          </a:p>
          <a:p>
            <a:r>
              <a:rPr lang="en-US" sz="1100" i="0" dirty="0" smtClean="0">
                <a:solidFill>
                  <a:srgbClr val="15664A"/>
                </a:solidFill>
                <a:latin typeface="Arial"/>
              </a:rPr>
              <a:t>Green: 0, 103,90</a:t>
            </a:r>
          </a:p>
          <a:p>
            <a:r>
              <a:rPr lang="en-US" sz="1100" i="0" dirty="0" smtClean="0">
                <a:solidFill>
                  <a:srgbClr val="25164C"/>
                </a:solidFill>
                <a:latin typeface="Arial"/>
              </a:rPr>
              <a:t>Purple: 67, 44, 95</a:t>
            </a:r>
          </a:p>
          <a:p>
            <a:r>
              <a:rPr lang="en-US" sz="1100" i="0" dirty="0" smtClean="0">
                <a:solidFill>
                  <a:srgbClr val="4271B8"/>
                </a:solidFill>
                <a:latin typeface="Arial"/>
              </a:rPr>
              <a:t>Blue: 66, 113, 184</a:t>
            </a:r>
          </a:p>
          <a:p>
            <a:r>
              <a:rPr lang="en-US" sz="1100" i="0" dirty="0" smtClean="0">
                <a:solidFill>
                  <a:srgbClr val="63002F"/>
                </a:solidFill>
                <a:latin typeface="Arial"/>
              </a:rPr>
              <a:t>Burgundy: 108, 25, 63</a:t>
            </a:r>
          </a:p>
          <a:p>
            <a:r>
              <a:rPr lang="en-US" sz="1100" i="0" dirty="0" smtClean="0">
                <a:solidFill>
                  <a:srgbClr val="878D36"/>
                </a:solidFill>
                <a:latin typeface="Arial"/>
              </a:rPr>
              <a:t>Aspen Green: </a:t>
            </a:r>
            <a:r>
              <a:rPr lang="en-US" sz="1100" i="0" dirty="0" smtClean="0">
                <a:solidFill>
                  <a:srgbClr val="000000"/>
                </a:solidFill>
                <a:latin typeface="Arial"/>
              </a:rPr>
              <a:t>135, 141, 54</a:t>
            </a:r>
          </a:p>
          <a:p>
            <a:r>
              <a:rPr lang="en-US" sz="1100" i="0" dirty="0" smtClean="0">
                <a:solidFill>
                  <a:srgbClr val="C69B2C"/>
                </a:solidFill>
                <a:latin typeface="Arial"/>
              </a:rPr>
              <a:t>Gold: </a:t>
            </a:r>
            <a:r>
              <a:rPr lang="en-US" sz="1100" i="0" dirty="0" smtClean="0">
                <a:solidFill>
                  <a:srgbClr val="000000"/>
                </a:solidFill>
                <a:latin typeface="Arial"/>
              </a:rPr>
              <a:t>198, 155, 44</a:t>
            </a:r>
            <a:endParaRPr lang="en-US" sz="1100" i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2" name="Straight Arrow Connector 41"/>
          <p:cNvCxnSpPr/>
          <p:nvPr userDrawn="1"/>
        </p:nvCxnSpPr>
        <p:spPr bwMode="auto">
          <a:xfrm>
            <a:off x="-762000" y="60198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 userDrawn="1"/>
        </p:nvSpPr>
        <p:spPr>
          <a:xfrm>
            <a:off x="-1981200" y="5884984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rgbClr val="000000"/>
                </a:solidFill>
                <a:latin typeface="Arial"/>
              </a:rPr>
              <a:t>No content below</a:t>
            </a:r>
            <a:endParaRPr lang="en-US" sz="1100" b="0" i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81" r:id="rId2"/>
    <p:sldLayoutId id="2147484682" r:id="rId3"/>
    <p:sldLayoutId id="2147484683" r:id="rId4"/>
    <p:sldLayoutId id="2147484684" r:id="rId5"/>
    <p:sldLayoutId id="2147484685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75000"/>
        <a:buFont typeface="Wingdings" pitchFamily="2" charset="2"/>
        <a:buChar char="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65000"/>
        <a:buFont typeface="Wingdings" pitchFamily="2" charset="2"/>
        <a:buChar char="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65000"/>
        <a:buFont typeface="Wingdings" pitchFamily="2" charset="2"/>
        <a:buChar char="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70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5A"/>
        </a:buClr>
        <a:buSzPct val="5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era.org/pera/employer/gasb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SBMail@coper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GASB Implementation Report – Colorado PERA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Greve, Chief Financial Officer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/>
            <a:r>
              <a:rPr lang="en-US" b="1" dirty="0"/>
              <a:t>Colorado PERA’s Mission Statement</a:t>
            </a:r>
          </a:p>
          <a:p>
            <a:pPr marL="0" indent="0"/>
            <a:r>
              <a:rPr lang="en-US" dirty="0"/>
              <a:t>To promote long-term financial security for our membership while maintaining the stability of the fund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Colorado PERA Implementation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PERA GASB Work Team</a:t>
            </a:r>
          </a:p>
          <a:p>
            <a:r>
              <a:rPr lang="en-US" sz="2800" dirty="0" smtClean="0"/>
              <a:t>Employer Interactions</a:t>
            </a:r>
          </a:p>
          <a:p>
            <a:pPr lvl="1"/>
            <a:r>
              <a:rPr lang="en-US" sz="2400" dirty="0"/>
              <a:t>Set up new employer contact list for financial reporting </a:t>
            </a:r>
            <a:r>
              <a:rPr lang="en-US" sz="2400" dirty="0" smtClean="0"/>
              <a:t>contacts</a:t>
            </a:r>
            <a:endParaRPr lang="en-US" sz="2400" dirty="0"/>
          </a:p>
          <a:p>
            <a:pPr lvl="1"/>
            <a:r>
              <a:rPr lang="en-US" sz="2400" dirty="0"/>
              <a:t>Surveyed employers</a:t>
            </a:r>
          </a:p>
          <a:p>
            <a:pPr lvl="1"/>
            <a:r>
              <a:rPr lang="en-US" sz="2400" dirty="0"/>
              <a:t>Held employer roundtable meeting</a:t>
            </a:r>
          </a:p>
          <a:p>
            <a:pPr lvl="1"/>
            <a:r>
              <a:rPr lang="en-US" sz="2400" dirty="0"/>
              <a:t>Made presentations to various organizations in state</a:t>
            </a:r>
          </a:p>
          <a:p>
            <a:pPr lvl="1"/>
            <a:r>
              <a:rPr lang="en-US" sz="2400" dirty="0"/>
              <a:t>Responding to preliminary questions from employers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6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Colorado PERA Implementation </a:t>
            </a:r>
            <a:r>
              <a:rPr lang="en-US" sz="3600" dirty="0" smtClean="0"/>
              <a:t>Efforts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Education and Communication</a:t>
            </a:r>
            <a:endParaRPr lang="en-US" sz="2800" dirty="0" smtClean="0"/>
          </a:p>
          <a:p>
            <a:pPr lvl="1"/>
            <a:r>
              <a:rPr lang="en-US" sz="2400" dirty="0" smtClean="0"/>
              <a:t>Developing guide for governing bodies</a:t>
            </a:r>
          </a:p>
          <a:p>
            <a:pPr lvl="1"/>
            <a:r>
              <a:rPr lang="en-US" sz="2400" dirty="0" smtClean="0"/>
              <a:t>Developing web-based educational program</a:t>
            </a:r>
          </a:p>
          <a:p>
            <a:pPr lvl="2"/>
            <a:r>
              <a:rPr lang="en-US" sz="2000" dirty="0" smtClean="0"/>
              <a:t>Available for auditors and employer staff</a:t>
            </a:r>
          </a:p>
          <a:p>
            <a:pPr lvl="2"/>
            <a:r>
              <a:rPr lang="en-US" sz="2000" dirty="0" smtClean="0"/>
              <a:t>Overview session</a:t>
            </a:r>
          </a:p>
          <a:p>
            <a:pPr lvl="2"/>
            <a:r>
              <a:rPr lang="en-US" sz="2000" dirty="0" smtClean="0"/>
              <a:t>Governing body overview</a:t>
            </a:r>
          </a:p>
          <a:p>
            <a:pPr lvl="2"/>
            <a:r>
              <a:rPr lang="en-US" sz="2000" dirty="0"/>
              <a:t>Impact </a:t>
            </a:r>
            <a:r>
              <a:rPr lang="en-US" sz="2000"/>
              <a:t>and </a:t>
            </a:r>
            <a:r>
              <a:rPr lang="en-US" sz="2000" smtClean="0"/>
              <a:t>calculations </a:t>
            </a:r>
            <a:r>
              <a:rPr lang="en-US" sz="2000" dirty="0"/>
              <a:t>– Technical Video Series </a:t>
            </a:r>
            <a:endParaRPr lang="en-US" sz="2000" dirty="0" smtClean="0"/>
          </a:p>
          <a:p>
            <a:pPr lvl="2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9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Colorado PERA Implementation </a:t>
            </a:r>
            <a:r>
              <a:rPr lang="en-US" sz="3600" dirty="0" smtClean="0"/>
              <a:t>Efforts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Data Generation and </a:t>
            </a:r>
            <a:r>
              <a:rPr lang="en-US" sz="2800" dirty="0" smtClean="0"/>
              <a:t>Allocation</a:t>
            </a:r>
          </a:p>
          <a:p>
            <a:pPr lvl="1"/>
            <a:r>
              <a:rPr lang="en-US" sz="2400" dirty="0" smtClean="0"/>
              <a:t>Issues with definition of employer</a:t>
            </a:r>
          </a:p>
          <a:p>
            <a:pPr lvl="1"/>
            <a:r>
              <a:rPr lang="en-US" sz="2400" dirty="0" smtClean="0"/>
              <a:t>Test calculations based on statements</a:t>
            </a:r>
          </a:p>
          <a:p>
            <a:pPr lvl="1"/>
            <a:r>
              <a:rPr lang="en-US" sz="2400" dirty="0" smtClean="0"/>
              <a:t>Begin development of data for proportionate share calculation</a:t>
            </a:r>
          </a:p>
          <a:p>
            <a:pPr lvl="1"/>
            <a:r>
              <a:rPr lang="en-US" sz="2400" dirty="0"/>
              <a:t>Determination of discount rate</a:t>
            </a:r>
          </a:p>
          <a:p>
            <a:pPr lvl="1"/>
            <a:r>
              <a:rPr lang="en-US" sz="2400" dirty="0"/>
              <a:t>Development of template/sample note disclosures</a:t>
            </a:r>
          </a:p>
          <a:p>
            <a:r>
              <a:rPr lang="en-US" sz="2800" dirty="0" smtClean="0"/>
              <a:t>Public </a:t>
            </a:r>
            <a:r>
              <a:rPr lang="en-US" sz="2800" dirty="0"/>
              <a:t>Pension Financial Forum (P2F2)</a:t>
            </a:r>
          </a:p>
          <a:p>
            <a:pPr lvl="1"/>
            <a:r>
              <a:rPr lang="en-US" sz="2400" dirty="0"/>
              <a:t>Set up monthly discussion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0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Audit </a:t>
            </a:r>
            <a:r>
              <a:rPr lang="en-US" sz="3600" dirty="0" smtClean="0"/>
              <a:t>Developments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AICPA State &amp; Local Government Expert Panel</a:t>
            </a:r>
          </a:p>
          <a:p>
            <a:pPr lvl="1"/>
            <a:r>
              <a:rPr lang="en-US" sz="2400" dirty="0"/>
              <a:t>Best practice document (Oct 2013)</a:t>
            </a:r>
          </a:p>
          <a:p>
            <a:pPr lvl="2"/>
            <a:r>
              <a:rPr lang="en-US" sz="2000" dirty="0" smtClean="0"/>
              <a:t>Cost-Sharing Multiple Employer Plans– </a:t>
            </a:r>
            <a:r>
              <a:rPr lang="en-US" sz="2000" dirty="0"/>
              <a:t>audited statements</a:t>
            </a:r>
          </a:p>
          <a:p>
            <a:r>
              <a:rPr lang="en-US" sz="2800" dirty="0" smtClean="0"/>
              <a:t>Met </a:t>
            </a:r>
            <a:r>
              <a:rPr lang="en-US" sz="2800" dirty="0"/>
              <a:t>with State Auditor’s office</a:t>
            </a:r>
          </a:p>
          <a:p>
            <a:r>
              <a:rPr lang="en-US" sz="2800" dirty="0"/>
              <a:t>Met with CSCPA Governmental Issues Committee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GASB </a:t>
            </a:r>
            <a:r>
              <a:rPr lang="en-US" sz="3600" dirty="0" smtClean="0"/>
              <a:t>Implementation Guide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Karl Greve member of advisory group to GASB 67 &amp; GASB 68 implementation guides</a:t>
            </a:r>
          </a:p>
          <a:p>
            <a:r>
              <a:rPr lang="en-US" sz="2800" dirty="0" smtClean="0"/>
              <a:t>GASB work group reviews draft implementation guides and </a:t>
            </a:r>
            <a:r>
              <a:rPr lang="en-US" sz="2800" smtClean="0"/>
              <a:t>comments are forwarded </a:t>
            </a:r>
            <a:r>
              <a:rPr lang="en-US" sz="2800" dirty="0" smtClean="0"/>
              <a:t>to GASB staff</a:t>
            </a:r>
          </a:p>
          <a:p>
            <a:r>
              <a:rPr lang="en-US" sz="2800" dirty="0" smtClean="0"/>
              <a:t>GASB 68 implementation guide expected to be released January 2014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5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Get Engaged – Stay Involved</a:t>
            </a:r>
            <a:endParaRPr lang="en-US" sz="3200" dirty="0"/>
          </a:p>
        </p:txBody>
      </p:sp>
      <p:sp>
        <p:nvSpPr>
          <p:cNvPr id="23555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Colorado PERA - GASB Reporting Standards web address</a:t>
            </a:r>
          </a:p>
          <a:p>
            <a:pPr lvl="1"/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www.copera.org/pera/employer/gasb.htm</a:t>
            </a:r>
            <a:endParaRPr lang="en-US" sz="2400" dirty="0" smtClean="0"/>
          </a:p>
          <a:p>
            <a:r>
              <a:rPr lang="en-US" sz="2800" dirty="0"/>
              <a:t>Colorado PERA - GASB Reporting </a:t>
            </a:r>
            <a:r>
              <a:rPr lang="en-US" sz="2800" dirty="0" smtClean="0"/>
              <a:t>Standards email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hlinkClick r:id="rId4"/>
              </a:rPr>
              <a:t>GASBMail@copera.org</a:t>
            </a:r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9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760"/>
            <a:ext cx="8229600" cy="1051560"/>
          </a:xfrm>
        </p:spPr>
        <p:txBody>
          <a:bodyPr/>
          <a:lstStyle/>
          <a:p>
            <a:r>
              <a:rPr lang="en-US" sz="3600" dirty="0" smtClean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4480560"/>
          </a:xfrm>
        </p:spPr>
        <p:txBody>
          <a:bodyPr/>
          <a:lstStyle/>
          <a:p>
            <a:r>
              <a:rPr lang="en-US" sz="2800" dirty="0" smtClean="0"/>
              <a:t>GASB </a:t>
            </a:r>
            <a:r>
              <a:rPr lang="en-US" sz="2800" dirty="0"/>
              <a:t>68 </a:t>
            </a:r>
            <a:r>
              <a:rPr lang="en-US" sz="2800" dirty="0" smtClean="0"/>
              <a:t>Implementation Date</a:t>
            </a:r>
            <a:endParaRPr lang="en-US" sz="2800" dirty="0"/>
          </a:p>
          <a:p>
            <a:r>
              <a:rPr lang="en-US" sz="2800" dirty="0" smtClean="0"/>
              <a:t>Definition of Terms</a:t>
            </a:r>
          </a:p>
          <a:p>
            <a:r>
              <a:rPr lang="en-US" sz="2800" dirty="0" smtClean="0"/>
              <a:t>GASB 68 Impact of Cost-Sharing Plans on Employers</a:t>
            </a:r>
          </a:p>
          <a:p>
            <a:r>
              <a:rPr lang="en-US" sz="2800" dirty="0" smtClean="0"/>
              <a:t>Colorado PERA Implementation Efforts</a:t>
            </a:r>
          </a:p>
          <a:p>
            <a:r>
              <a:rPr lang="en-US" sz="2800" dirty="0" smtClean="0"/>
              <a:t>Audit Developments</a:t>
            </a:r>
          </a:p>
          <a:p>
            <a:r>
              <a:rPr lang="en-US" sz="2800" dirty="0" smtClean="0"/>
              <a:t>GASB Implementation Guide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739F6-4418-4A09-BD83-0776889E2C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21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GASB 68 Implementation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GASB 68 – Employer Reporting – For year ended June 30, 2015 and after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5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</a:t>
            </a:r>
            <a:r>
              <a:rPr lang="en-US" dirty="0" smtClean="0"/>
              <a:t>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Net Pension Liability (NPL)</a:t>
            </a:r>
            <a:r>
              <a:rPr lang="en-US" sz="2800" dirty="0"/>
              <a:t>—Each employer’s proportionate share of the total plan unfunded liability (Total Pension Liability minus the Pension Plan’s Net Position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1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Pension </a:t>
            </a:r>
            <a:r>
              <a:rPr lang="en-US" sz="2800" b="1" dirty="0" smtClean="0"/>
              <a:t>Expense</a:t>
            </a:r>
            <a:r>
              <a:rPr lang="en-US" sz="2800" dirty="0" smtClean="0"/>
              <a:t>—Changes </a:t>
            </a:r>
            <a:r>
              <a:rPr lang="en-US" sz="2800" dirty="0"/>
              <a:t>in </a:t>
            </a:r>
            <a:r>
              <a:rPr lang="en-US" sz="2800" dirty="0" smtClean="0"/>
              <a:t>NPL, </a:t>
            </a:r>
            <a:r>
              <a:rPr lang="en-US" sz="2800" dirty="0"/>
              <a:t>recognized in the current reporting period. There are some exceptions that include changes due to differences between expected and actual </a:t>
            </a:r>
            <a:r>
              <a:rPr lang="en-US" sz="2800" dirty="0" smtClean="0"/>
              <a:t>experience and changes </a:t>
            </a:r>
            <a:r>
              <a:rPr lang="en-US" sz="2800" dirty="0"/>
              <a:t>in </a:t>
            </a:r>
            <a:r>
              <a:rPr lang="en-US" sz="2800" dirty="0" smtClean="0"/>
              <a:t>actuarial assumptions, which are amortized over time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4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Deferred outflows/inflows </a:t>
            </a:r>
            <a:r>
              <a:rPr lang="en-US" sz="2800" dirty="0" smtClean="0"/>
              <a:t>– Generally, these are unamortized changes </a:t>
            </a:r>
            <a:r>
              <a:rPr lang="en-US" sz="2800" dirty="0"/>
              <a:t>due to differences between expected and actual </a:t>
            </a:r>
            <a:r>
              <a:rPr lang="en-US" sz="2800" dirty="0" smtClean="0"/>
              <a:t>experience </a:t>
            </a:r>
            <a:r>
              <a:rPr lang="en-US" sz="2800" dirty="0"/>
              <a:t>and changes in actuarial </a:t>
            </a:r>
            <a:r>
              <a:rPr lang="en-US" sz="2800" dirty="0" smtClean="0"/>
              <a:t>assumptions, which are </a:t>
            </a:r>
            <a:r>
              <a:rPr lang="en-US" sz="2800" dirty="0"/>
              <a:t>recognized in pension expense in future periods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0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GASB 68 </a:t>
            </a:r>
            <a:r>
              <a:rPr lang="en-US" dirty="0" smtClean="0"/>
              <a:t>Impact </a:t>
            </a:r>
            <a:r>
              <a:rPr lang="en-US" dirty="0"/>
              <a:t>of </a:t>
            </a:r>
            <a:r>
              <a:rPr lang="en-US" dirty="0" smtClean="0"/>
              <a:t>Cost-Sharing Plans </a:t>
            </a:r>
            <a:r>
              <a:rPr lang="en-US" dirty="0"/>
              <a:t>on </a:t>
            </a:r>
            <a:r>
              <a:rPr lang="en-US" dirty="0" smtClean="0"/>
              <a:t>Employers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Cost-sharing plan –  A multiple-employer plan which pools assets and liabilities. Plan assets can be used to pay benefits of the employees of any employer in the plan</a:t>
            </a:r>
          </a:p>
          <a:p>
            <a:r>
              <a:rPr lang="en-US" sz="2800" dirty="0" smtClean="0"/>
              <a:t>GASB 68 – Requires each employer to report its proportionate share of the  NPL, pension expense, and pension related deferred outflows/inflows of resources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54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GASB 68 Impact of Cost-Sharing Plans on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Proportionate Share </a:t>
            </a:r>
            <a:r>
              <a:rPr lang="en-US" sz="2800" dirty="0" smtClean="0"/>
              <a:t>– An employer’s </a:t>
            </a:r>
            <a:r>
              <a:rPr lang="en-US" sz="2800" dirty="0"/>
              <a:t>proportionate share </a:t>
            </a:r>
            <a:r>
              <a:rPr lang="en-US" sz="2800" dirty="0" smtClean="0"/>
              <a:t>should </a:t>
            </a:r>
            <a:r>
              <a:rPr lang="en-US" sz="2800" dirty="0"/>
              <a:t>be determined consistent with the manner in which contributions to the pension plan are determined</a:t>
            </a:r>
          </a:p>
          <a:p>
            <a:pPr lvl="1"/>
            <a:r>
              <a:rPr lang="en-US" sz="2400" dirty="0"/>
              <a:t>Example: Current year </a:t>
            </a:r>
            <a:r>
              <a:rPr lang="en-US" sz="2400" dirty="0" smtClean="0"/>
              <a:t>employer’s plan contributions </a:t>
            </a:r>
            <a:r>
              <a:rPr lang="en-US" sz="2400" dirty="0"/>
              <a:t>as a percentage of the current </a:t>
            </a:r>
            <a:r>
              <a:rPr lang="en-US" sz="2400" dirty="0" smtClean="0"/>
              <a:t>year total plan contributions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5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GASB 68 Impact of Cost-Sharing Plans on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Extensive </a:t>
            </a:r>
            <a:r>
              <a:rPr lang="en-US" sz="2800" dirty="0"/>
              <a:t>note </a:t>
            </a:r>
            <a:r>
              <a:rPr lang="en-US" sz="2800" dirty="0" smtClean="0"/>
              <a:t>disclosures</a:t>
            </a:r>
          </a:p>
          <a:p>
            <a:r>
              <a:rPr lang="en-US" sz="2800" dirty="0" smtClean="0"/>
              <a:t>Required Supplemental Information (RSI)</a:t>
            </a:r>
            <a:endParaRPr lang="en-US" sz="2800" dirty="0"/>
          </a:p>
          <a:p>
            <a:pPr lvl="1"/>
            <a:r>
              <a:rPr lang="en-US" dirty="0"/>
              <a:t>10-year Schedule of Proportionate Share of the Net Pension Liability</a:t>
            </a:r>
          </a:p>
          <a:p>
            <a:pPr lvl="1"/>
            <a:r>
              <a:rPr lang="en-US" dirty="0"/>
              <a:t>10-year Schedule of Contributions</a:t>
            </a:r>
          </a:p>
          <a:p>
            <a:pPr lvl="1"/>
            <a:r>
              <a:rPr lang="en-US" dirty="0"/>
              <a:t>Additional notes to RSI are required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308AD-87BF-4F7A-A8C4-A620FD47CB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56128"/>
      </p:ext>
    </p:extLst>
  </p:cSld>
  <p:clrMapOvr>
    <a:masterClrMapping/>
  </p:clrMapOvr>
</p:sld>
</file>

<file path=ppt/theme/theme1.xml><?xml version="1.0" encoding="utf-8"?>
<a:theme xmlns:a="http://schemas.openxmlformats.org/drawingml/2006/main" name="6_Citrus">
  <a:themeElements>
    <a:clrScheme name="PERA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5664A"/>
      </a:accent1>
      <a:accent2>
        <a:srgbClr val="25164C"/>
      </a:accent2>
      <a:accent3>
        <a:srgbClr val="63002F"/>
      </a:accent3>
      <a:accent4>
        <a:srgbClr val="C69B2C"/>
      </a:accent4>
      <a:accent5>
        <a:srgbClr val="4271B8"/>
      </a:accent5>
      <a:accent6>
        <a:srgbClr val="878D36"/>
      </a:accent6>
      <a:hlink>
        <a:srgbClr val="05173C"/>
      </a:hlink>
      <a:folHlink>
        <a:srgbClr val="A38B21"/>
      </a:folHlink>
    </a:clrScheme>
    <a:fontScheme name="Citru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9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75A"/>
        </a:accent1>
        <a:accent2>
          <a:srgbClr val="6E96D5"/>
        </a:accent2>
        <a:accent3>
          <a:srgbClr val="FFFFFF"/>
        </a:accent3>
        <a:accent4>
          <a:srgbClr val="000000"/>
        </a:accent4>
        <a:accent5>
          <a:srgbClr val="AAB8B5"/>
        </a:accent5>
        <a:accent6>
          <a:srgbClr val="6387C1"/>
        </a:accent6>
        <a:hlink>
          <a:srgbClr val="6C193F"/>
        </a:hlink>
        <a:folHlink>
          <a:srgbClr val="432C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10">
        <a:dk1>
          <a:srgbClr val="000000"/>
        </a:dk1>
        <a:lt1>
          <a:srgbClr val="FFFFFF"/>
        </a:lt1>
        <a:dk2>
          <a:srgbClr val="000000"/>
        </a:dk2>
        <a:lt2>
          <a:srgbClr val="432C5F"/>
        </a:lt2>
        <a:accent1>
          <a:srgbClr val="00675A"/>
        </a:accent1>
        <a:accent2>
          <a:srgbClr val="6E96D5"/>
        </a:accent2>
        <a:accent3>
          <a:srgbClr val="FFFFFF"/>
        </a:accent3>
        <a:accent4>
          <a:srgbClr val="000000"/>
        </a:accent4>
        <a:accent5>
          <a:srgbClr val="AAB8B5"/>
        </a:accent5>
        <a:accent6>
          <a:srgbClr val="6387C1"/>
        </a:accent6>
        <a:hlink>
          <a:srgbClr val="6C193F"/>
        </a:hlink>
        <a:folHlink>
          <a:srgbClr val="878D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Citrus">
  <a:themeElements>
    <a:clrScheme name="PERA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5664A"/>
      </a:accent1>
      <a:accent2>
        <a:srgbClr val="25164C"/>
      </a:accent2>
      <a:accent3>
        <a:srgbClr val="63002F"/>
      </a:accent3>
      <a:accent4>
        <a:srgbClr val="C69B2C"/>
      </a:accent4>
      <a:accent5>
        <a:srgbClr val="4271B8"/>
      </a:accent5>
      <a:accent6>
        <a:srgbClr val="878D36"/>
      </a:accent6>
      <a:hlink>
        <a:srgbClr val="05173C"/>
      </a:hlink>
      <a:folHlink>
        <a:srgbClr val="A38B21"/>
      </a:folHlink>
    </a:clrScheme>
    <a:fontScheme name="Citru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9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75A"/>
        </a:accent1>
        <a:accent2>
          <a:srgbClr val="6E96D5"/>
        </a:accent2>
        <a:accent3>
          <a:srgbClr val="FFFFFF"/>
        </a:accent3>
        <a:accent4>
          <a:srgbClr val="000000"/>
        </a:accent4>
        <a:accent5>
          <a:srgbClr val="AAB8B5"/>
        </a:accent5>
        <a:accent6>
          <a:srgbClr val="6387C1"/>
        </a:accent6>
        <a:hlink>
          <a:srgbClr val="6C193F"/>
        </a:hlink>
        <a:folHlink>
          <a:srgbClr val="432C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10">
        <a:dk1>
          <a:srgbClr val="000000"/>
        </a:dk1>
        <a:lt1>
          <a:srgbClr val="FFFFFF"/>
        </a:lt1>
        <a:dk2>
          <a:srgbClr val="000000"/>
        </a:dk2>
        <a:lt2>
          <a:srgbClr val="432C5F"/>
        </a:lt2>
        <a:accent1>
          <a:srgbClr val="00675A"/>
        </a:accent1>
        <a:accent2>
          <a:srgbClr val="6E96D5"/>
        </a:accent2>
        <a:accent3>
          <a:srgbClr val="FFFFFF"/>
        </a:accent3>
        <a:accent4>
          <a:srgbClr val="000000"/>
        </a:accent4>
        <a:accent5>
          <a:srgbClr val="AAB8B5"/>
        </a:accent5>
        <a:accent6>
          <a:srgbClr val="6387C1"/>
        </a:accent6>
        <a:hlink>
          <a:srgbClr val="6C193F"/>
        </a:hlink>
        <a:folHlink>
          <a:srgbClr val="878D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19138</TotalTime>
  <Words>564</Words>
  <Application>Microsoft Office PowerPoint</Application>
  <PresentationFormat>On-screen Show (4:3)</PresentationFormat>
  <Paragraphs>88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6_Citrus</vt:lpstr>
      <vt:lpstr>7_Citrus</vt:lpstr>
      <vt:lpstr>GASB Implementation Report – Colorado PERA</vt:lpstr>
      <vt:lpstr>Agenda</vt:lpstr>
      <vt:lpstr>GASB 68 Implementation Date</vt:lpstr>
      <vt:lpstr>Definition of Terms</vt:lpstr>
      <vt:lpstr>Definition of Terms</vt:lpstr>
      <vt:lpstr>Definition of Terms</vt:lpstr>
      <vt:lpstr>GASB 68 Impact of Cost-Sharing Plans on Employers </vt:lpstr>
      <vt:lpstr>GASB 68 Impact of Cost-Sharing Plans on Employers</vt:lpstr>
      <vt:lpstr>GASB 68 Impact of Cost-Sharing Plans on Employers</vt:lpstr>
      <vt:lpstr>Colorado PERA Implementation Efforts</vt:lpstr>
      <vt:lpstr>Colorado PERA Implementation Efforts</vt:lpstr>
      <vt:lpstr>Colorado PERA Implementation Efforts </vt:lpstr>
      <vt:lpstr>Audit Developments</vt:lpstr>
      <vt:lpstr>GASB Implementation Guide</vt:lpstr>
      <vt:lpstr>Get Engaged – Stay Involved</vt:lpstr>
    </vt:vector>
  </TitlesOfParts>
  <Company>PERA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Meidl</dc:creator>
  <cp:lastModifiedBy>Lucero, Yolanda (6847)</cp:lastModifiedBy>
  <cp:revision>847</cp:revision>
  <cp:lastPrinted>2013-09-14T18:43:28Z</cp:lastPrinted>
  <dcterms:created xsi:type="dcterms:W3CDTF">2002-06-07T18:42:32Z</dcterms:created>
  <dcterms:modified xsi:type="dcterms:W3CDTF">2013-10-09T21:17:11Z</dcterms:modified>
</cp:coreProperties>
</file>