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Proxima Nova"/>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5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1758980d76_0_2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31758980d76_0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7" name="Google Shape;167;g31758980d76_0_2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758980d76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31758980d7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90000"/>
              </a:lnSpc>
              <a:spcBef>
                <a:spcPts val="500"/>
              </a:spcBef>
              <a:spcAft>
                <a:spcPts val="0"/>
              </a:spcAft>
              <a:buClr>
                <a:schemeClr val="dk1"/>
              </a:buClr>
              <a:buSzPts val="1200"/>
              <a:buChar char="•"/>
            </a:pPr>
            <a:r>
              <a:rPr lang="en-US"/>
              <a:t>Best practice, always review and reconcile your labor costs against your budget, in case there are budget revisions or unintended individuals charging to the award.</a:t>
            </a:r>
            <a:endParaRPr/>
          </a:p>
          <a:p>
            <a:pPr marL="457200" lvl="0" indent="-304800" algn="l" rtl="0">
              <a:lnSpc>
                <a:spcPct val="90000"/>
              </a:lnSpc>
              <a:spcBef>
                <a:spcPts val="0"/>
              </a:spcBef>
              <a:spcAft>
                <a:spcPts val="0"/>
              </a:spcAft>
              <a:buClr>
                <a:schemeClr val="dk1"/>
              </a:buClr>
              <a:buSzPts val="1200"/>
              <a:buChar char="•"/>
            </a:pPr>
            <a:r>
              <a:rPr lang="en-US"/>
              <a:t>Contracts and PARs should be reviewed and reflective of the actual activity performed as compared to budget line.  Budget revision may be necessary.</a:t>
            </a:r>
            <a:endParaRPr sz="400"/>
          </a:p>
        </p:txBody>
      </p:sp>
      <p:sp>
        <p:nvSpPr>
          <p:cNvPr id="177" name="Google Shape;177;g31758980d76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1758980d76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31758980d76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Resources slide at the end has all the links.</a:t>
            </a:r>
            <a:endParaRPr/>
          </a:p>
        </p:txBody>
      </p:sp>
      <p:sp>
        <p:nvSpPr>
          <p:cNvPr id="185" name="Google Shape;185;g31758980d76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758980d76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31758980d7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Again, ensure the support is in line with the document procedures for equipment management specific to your LEA</a:t>
            </a:r>
            <a:endParaRPr/>
          </a:p>
        </p:txBody>
      </p:sp>
      <p:sp>
        <p:nvSpPr>
          <p:cNvPr id="193" name="Google Shape;193;g31758980d76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6e93e3cb4f_0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6e93e3cb4f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Want to ensure broad coverage across all CDE awards as well as a focus on more real time feedback</a:t>
            </a:r>
            <a:endParaRPr/>
          </a:p>
        </p:txBody>
      </p:sp>
      <p:sp>
        <p:nvSpPr>
          <p:cNvPr id="201" name="Google Shape;201;g26e93e3cb4f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b8c411811b_2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b8c411811b_2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1b8c411811b_2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46267e101_0_2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846267e101_0_2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846267e101_0_2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1758980d76_0_4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1758980d76_0_4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6b0d4ed1a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26b0d4ed1a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26b0d4ed1a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1758980d76_0_2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1758980d76_0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31758980d76_0_2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1758980d76_0_2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1758980d76_0_2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GAINS automated controls for 10% variance (over only)</a:t>
            </a:r>
            <a:endParaRPr/>
          </a:p>
          <a:p>
            <a:pPr marL="0" lvl="0" indent="0" algn="l" rtl="0">
              <a:spcBef>
                <a:spcPts val="0"/>
              </a:spcBef>
              <a:spcAft>
                <a:spcPts val="0"/>
              </a:spcAft>
              <a:buNone/>
            </a:pPr>
            <a:endParaRPr/>
          </a:p>
          <a:p>
            <a:pPr marL="0" lvl="0" indent="0" algn="l" rtl="0">
              <a:spcBef>
                <a:spcPts val="0"/>
              </a:spcBef>
              <a:spcAft>
                <a:spcPts val="0"/>
              </a:spcAft>
              <a:buNone/>
            </a:pPr>
            <a:r>
              <a:rPr lang="en-US"/>
              <a:t>Fields only populated based on budgeted fields in application. However, all fields budgeted in the application must be consistently used throughout the grant management (i.e., FR have amounts entered that agree to how expenditures were posted in the GL)</a:t>
            </a:r>
            <a:endParaRPr/>
          </a:p>
        </p:txBody>
      </p:sp>
      <p:sp>
        <p:nvSpPr>
          <p:cNvPr id="112" name="Google Shape;112;g31758980d76_0_2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176763f77d_8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176763f77d_8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Note, GAINS is only so smart. It is checking that a file was uploaded; not that the RIGHT file was uploaded. Please upload a GL (FR will be sent back for revision without a GL).</a:t>
            </a:r>
            <a:endParaRPr/>
          </a:p>
          <a:p>
            <a:pPr marL="0" lvl="0" indent="0" algn="l" rtl="0">
              <a:spcBef>
                <a:spcPts val="0"/>
              </a:spcBef>
              <a:spcAft>
                <a:spcPts val="0"/>
              </a:spcAft>
              <a:buNone/>
            </a:pPr>
            <a:endParaRPr/>
          </a:p>
          <a:p>
            <a:pPr marL="0" lvl="0" indent="0" algn="l" rtl="0">
              <a:spcBef>
                <a:spcPts val="0"/>
              </a:spcBef>
              <a:spcAft>
                <a:spcPts val="0"/>
              </a:spcAft>
              <a:buNone/>
            </a:pPr>
            <a:r>
              <a:rPr lang="en-US"/>
              <a:t>Also note, GAINS does allow for multiple files to be submitted so both GLs can be submitted at the time of the request to avoid having to go back and provide one if requested later during monitoring for instance.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3" name="Google Shape;123;g3176763f77d_8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1758980d76_0_1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1758980d76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sure it is a system generated report. Please have pertinent personnel reach out with specific questions about your LEA’s accounting system if needed to ensure the best format is used. Also, very helpful to have the parameters used when pulling the report - helps confirm the date range and other pertinent fields. PDF format can work on smaller data pulls but become extremely time consuming to analyze when they become much larger (recently had an LEA with several 50+ page GL reports). In those case, it is helpful to export them into Excel (or some version of spreadsheet) as the best format.</a:t>
            </a:r>
            <a:endParaRPr/>
          </a:p>
        </p:txBody>
      </p:sp>
      <p:sp>
        <p:nvSpPr>
          <p:cNvPr id="133" name="Google Shape;133;g31758980d76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758980d76_0_2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31758980d76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Capital projects is one area your LEA may consider rethinking the use of federal funds. Strongly encourage reviewing, at a minimum the guidance on the resources page listed at the end of the slides (specifically the </a:t>
            </a:r>
            <a:r>
              <a:rPr lang="en-US">
                <a:solidFill>
                  <a:srgbClr val="1C3467"/>
                </a:solidFill>
                <a:highlight>
                  <a:srgbClr val="FFFFFF"/>
                </a:highlight>
              </a:rPr>
              <a:t>Mandatory ESSER-Funded Project and Construction Training - March 2024)</a:t>
            </a:r>
            <a:endParaRPr>
              <a:solidFill>
                <a:srgbClr val="1C3467"/>
              </a:solidFill>
              <a:highlight>
                <a:srgbClr val="FFFFFF"/>
              </a:highlight>
            </a:endParaRPr>
          </a:p>
          <a:p>
            <a:pPr marL="0" lvl="0" indent="0" algn="l" rtl="0">
              <a:spcBef>
                <a:spcPts val="0"/>
              </a:spcBef>
              <a:spcAft>
                <a:spcPts val="0"/>
              </a:spcAft>
              <a:buNone/>
            </a:pPr>
            <a:endParaRPr/>
          </a:p>
        </p:txBody>
      </p:sp>
      <p:sp>
        <p:nvSpPr>
          <p:cNvPr id="145" name="Google Shape;145;g31758980d76_0_2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1758980d76_0_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1758980d7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31758980d76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1758980d76_0_1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1758980d76_0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Just to drive home the point, the ONLY file required with the FR submission is the GL. The rest of the slides detail the required support an LEA must maintain and have available when requested. The documented narrative can serve both as the required submission for our review as well as the start of getting your processes documented.</a:t>
            </a:r>
            <a:endParaRPr/>
          </a:p>
        </p:txBody>
      </p:sp>
      <p:sp>
        <p:nvSpPr>
          <p:cNvPr id="160" name="Google Shape;160;g31758980d76_0_1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15" name="Google Shape;15;p2"/>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 name="Google Shape;75;p1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76" name="Google Shape;76;p1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1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8" name="Google Shape;78;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86" name="Google Shape;86;p1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9" name="Google Shape;19;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2" name="Google Shape;22;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4"/>
          <p:cNvSpPr/>
          <p:nvPr/>
        </p:nvSpPr>
        <p:spPr>
          <a:xfrm>
            <a:off x="0" y="4675238"/>
            <a:ext cx="9144000" cy="2182761"/>
          </a:xfrm>
          <a:prstGeom prst="rect">
            <a:avLst/>
          </a:prstGeom>
          <a:gradFill>
            <a:gsLst>
              <a:gs pos="0">
                <a:schemeClr val="lt1"/>
              </a:gs>
              <a:gs pos="100000">
                <a:srgbClr val="00953A">
                  <a:alpha val="47843"/>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4"/>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7" name="Google Shape;27;p4"/>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28" name="Google Shape;28;p4"/>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29" name="Google Shape;29;p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2" name="Google Shape;32;p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5" name="Google Shape;35;p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39" name="Google Shape;39;p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2" name="Google Shape;42;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6" name="Google Shape;46;p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 name="Google Shape;49;p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3" name="Google Shape;53;p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 name="Google Shape;56;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0" name="Google Shape;60;p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3" name="Google Shape;63;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7" name="Google Shape;67;p1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0" name="Google Shape;70;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urrent/title-2/part-200/section-200.313#p-200.313(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Miller_T@cde.state.co.us" TargetMode="External"/><Relationship Id="rId3" Type="http://schemas.openxmlformats.org/officeDocument/2006/relationships/hyperlink" Target="mailto:Austin_J@cde.state.co.us" TargetMode="External"/><Relationship Id="rId7" Type="http://schemas.openxmlformats.org/officeDocument/2006/relationships/hyperlink" Target="mailto:Kaleda_S@cde.state.co.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Hawkins_R@cde.state.co.us" TargetMode="External"/><Relationship Id="rId5" Type="http://schemas.openxmlformats.org/officeDocument/2006/relationships/hyperlink" Target="mailto:Morris_H@cde.state.co.us" TargetMode="External"/><Relationship Id="rId4" Type="http://schemas.openxmlformats.org/officeDocument/2006/relationships/hyperlink" Target="mailto:Parsley_B@cde.state.co.us" TargetMode="External"/><Relationship Id="rId9" Type="http://schemas.openxmlformats.org/officeDocument/2006/relationships/hyperlink" Target="mailto:Davis_E@cde.state.co.u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ecfr.gov/current/title-34" TargetMode="External"/><Relationship Id="rId13" Type="http://schemas.openxmlformats.org/officeDocument/2006/relationships/hyperlink" Target="https://www.cde.state.co.us/idm/gains" TargetMode="External"/><Relationship Id="rId3" Type="http://schemas.openxmlformats.org/officeDocument/2006/relationships/hyperlink" Target="http://www.cde.state.co.us/cdefinance/sfcoa" TargetMode="External"/><Relationship Id="rId7" Type="http://schemas.openxmlformats.org/officeDocument/2006/relationships/hyperlink" Target="https://www.ecfr.gov/current/title-2/subtitle-A/chapter-II/part-200?toc=1" TargetMode="External"/><Relationship Id="rId12" Type="http://schemas.openxmlformats.org/officeDocument/2006/relationships/hyperlink" Target="https://www.cde.state.co.us/cdefisgrant/webinarstrainingsguidanc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de.state.co.us/cdefisgrant/requestforfundsforms" TargetMode="External"/><Relationship Id="rId11" Type="http://schemas.openxmlformats.org/officeDocument/2006/relationships/hyperlink" Target="https://osc.colorado.gov/financial-operations/fiscal-rules-procedures/fiscal-rules" TargetMode="External"/><Relationship Id="rId5" Type="http://schemas.openxmlformats.org/officeDocument/2006/relationships/hyperlink" Target="https://www.cde.state.co.us/cdefinance/icrc" TargetMode="External"/><Relationship Id="rId15" Type="http://schemas.openxmlformats.org/officeDocument/2006/relationships/hyperlink" Target="https://www.ecfr.gov/current/title-2/part-200/section-200.1#p-200.1(Modified%20Total%20Direct%20Cost%20(MTDC))" TargetMode="External"/><Relationship Id="rId10" Type="http://schemas.openxmlformats.org/officeDocument/2006/relationships/hyperlink" Target="https://leg.colorado.gov/agencies/office-legislative-legal-services/colorado-revised-statutes" TargetMode="External"/><Relationship Id="rId4" Type="http://schemas.openxmlformats.org/officeDocument/2006/relationships/hyperlink" Target="https://www.cde.state.co.us/cdefisgrant" TargetMode="External"/><Relationship Id="rId9" Type="http://schemas.openxmlformats.org/officeDocument/2006/relationships/hyperlink" Target="http://www.cde.state.co.us/cdefinance/upcomingschoolfinancetownhallsandtrainings" TargetMode="External"/><Relationship Id="rId14" Type="http://schemas.openxmlformats.org/officeDocument/2006/relationships/hyperlink" Target="https://www.cde.state.co.us/cdefisgrant/idcusesrequiremen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cdefisgrant/requestforfundsform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cdefisgrant/cderefcrepr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ctrTitle"/>
          </p:nvPr>
        </p:nvSpPr>
        <p:spPr>
          <a:xfrm>
            <a:off x="685800" y="3236239"/>
            <a:ext cx="7772400" cy="121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sz="4500">
                <a:latin typeface="Calibri"/>
                <a:ea typeface="Calibri"/>
                <a:cs typeface="Calibri"/>
                <a:sym typeface="Calibri"/>
              </a:rPr>
              <a:t>Fantastic Fund Requests and How to Support Them</a:t>
            </a:r>
            <a:endParaRPr sz="4500">
              <a:latin typeface="Calibri"/>
              <a:ea typeface="Calibri"/>
              <a:cs typeface="Calibri"/>
              <a:sym typeface="Calibri"/>
            </a:endParaRPr>
          </a:p>
          <a:p>
            <a:pPr marL="0" lvl="0" indent="0" algn="ctr" rtl="0">
              <a:lnSpc>
                <a:spcPct val="90000"/>
              </a:lnSpc>
              <a:spcBef>
                <a:spcPts val="0"/>
              </a:spcBef>
              <a:spcAft>
                <a:spcPts val="0"/>
              </a:spcAft>
              <a:buClr>
                <a:schemeClr val="lt1"/>
              </a:buClr>
              <a:buSzPts val="4000"/>
              <a:buFont typeface="Arial"/>
              <a:buNone/>
            </a:pPr>
            <a:endParaRPr sz="3800">
              <a:latin typeface="Calibri"/>
              <a:ea typeface="Calibri"/>
              <a:cs typeface="Calibri"/>
              <a:sym typeface="Calibri"/>
            </a:endParaRPr>
          </a:p>
          <a:p>
            <a:pPr marL="0" lvl="0" indent="0" algn="ctr" rtl="0">
              <a:lnSpc>
                <a:spcPct val="90000"/>
              </a:lnSpc>
              <a:spcBef>
                <a:spcPts val="0"/>
              </a:spcBef>
              <a:spcAft>
                <a:spcPts val="0"/>
              </a:spcAft>
              <a:buClr>
                <a:schemeClr val="lt1"/>
              </a:buClr>
              <a:buSzPts val="4000"/>
              <a:buFont typeface="Arial"/>
              <a:buNone/>
            </a:pPr>
            <a:r>
              <a:rPr lang="en-US" sz="3400">
                <a:latin typeface="Calibri"/>
                <a:ea typeface="Calibri"/>
                <a:cs typeface="Calibri"/>
                <a:sym typeface="Calibri"/>
              </a:rPr>
              <a:t>November 2024</a:t>
            </a:r>
            <a:endParaRPr sz="3400">
              <a:latin typeface="Calibri"/>
              <a:ea typeface="Calibri"/>
              <a:cs typeface="Calibri"/>
              <a:sym typeface="Calibri"/>
            </a:endParaRPr>
          </a:p>
          <a:p>
            <a:pPr marL="0" lvl="0" indent="0" algn="ctr" rtl="0">
              <a:lnSpc>
                <a:spcPct val="90000"/>
              </a:lnSpc>
              <a:spcBef>
                <a:spcPts val="0"/>
              </a:spcBef>
              <a:spcAft>
                <a:spcPts val="0"/>
              </a:spcAft>
              <a:buClr>
                <a:schemeClr val="lt1"/>
              </a:buClr>
              <a:buSzPts val="4000"/>
              <a:buFont typeface="Arial"/>
              <a:buNone/>
            </a:pPr>
            <a:endParaRPr/>
          </a:p>
        </p:txBody>
      </p:sp>
      <p:sp>
        <p:nvSpPr>
          <p:cNvPr id="93" name="Google Shape;93;p15"/>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245201" y="254525"/>
            <a:ext cx="70893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Documented Processes - Musts and Shoulds</a:t>
            </a:r>
            <a:endParaRPr/>
          </a:p>
        </p:txBody>
      </p:sp>
      <p:sp>
        <p:nvSpPr>
          <p:cNvPr id="170" name="Google Shape;170;p24"/>
          <p:cNvSpPr txBox="1">
            <a:spLocks noGrp="1"/>
          </p:cNvSpPr>
          <p:nvPr>
            <p:ph type="body" idx="1"/>
          </p:nvPr>
        </p:nvSpPr>
        <p:spPr>
          <a:xfrm>
            <a:off x="245200" y="1320600"/>
            <a:ext cx="3823500" cy="5270100"/>
          </a:xfrm>
          <a:prstGeom prst="rect">
            <a:avLst/>
          </a:prstGeom>
          <a:noFill/>
          <a:ln>
            <a:noFill/>
          </a:ln>
        </p:spPr>
        <p:txBody>
          <a:bodyPr spcFirstLastPara="1" wrap="square" lIns="0" tIns="0" rIns="0" bIns="45700" anchor="t" anchorCtr="0">
            <a:normAutofit fontScale="55000"/>
          </a:bodyPr>
          <a:lstStyle/>
          <a:p>
            <a:pPr marL="0" lvl="0" indent="0" algn="l" rtl="0">
              <a:lnSpc>
                <a:spcPct val="100000"/>
              </a:lnSpc>
              <a:spcBef>
                <a:spcPts val="1000"/>
              </a:spcBef>
              <a:spcAft>
                <a:spcPts val="0"/>
              </a:spcAft>
              <a:buSzPct val="145454"/>
              <a:buNone/>
            </a:pPr>
            <a:r>
              <a:rPr lang="en-US" sz="3000" b="1">
                <a:solidFill>
                  <a:srgbClr val="000000"/>
                </a:solidFill>
                <a:latin typeface="Arial"/>
                <a:ea typeface="Arial"/>
                <a:cs typeface="Arial"/>
                <a:sym typeface="Arial"/>
              </a:rPr>
              <a:t>Must (required in UGG)</a:t>
            </a:r>
            <a:endParaRPr sz="3000" b="1">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Time and effort (200.430)</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Employee benefits (200.431)</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Procurement (200.318-320)</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Equipment management (200.313)</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Cost Allowability (200.403-405)</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Cash management &amp; Internal Controls (200.302, 303 and 200.305)</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Font typeface="Arial"/>
              <a:buChar char="•"/>
            </a:pPr>
            <a:r>
              <a:rPr lang="en-US" sz="2803">
                <a:solidFill>
                  <a:srgbClr val="000000"/>
                </a:solidFill>
                <a:latin typeface="Arial"/>
                <a:ea typeface="Arial"/>
                <a:cs typeface="Arial"/>
                <a:sym typeface="Arial"/>
              </a:rPr>
              <a:t>Fraud Waste and Abuse (200.113)</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Travel (200.475)</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Conflicts of interest (200.318(c)),  (200.112)</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Font typeface="Arial"/>
              <a:buChar char="•"/>
            </a:pPr>
            <a:r>
              <a:rPr lang="en-US" sz="2803">
                <a:solidFill>
                  <a:srgbClr val="000000"/>
                </a:solidFill>
                <a:latin typeface="Arial"/>
                <a:ea typeface="Arial"/>
                <a:cs typeface="Arial"/>
                <a:sym typeface="Arial"/>
              </a:rPr>
              <a:t>Accounting Policies (200.400(a)),  (200.302, 303) </a:t>
            </a:r>
            <a:endParaRPr sz="2803">
              <a:solidFill>
                <a:srgbClr val="000000"/>
              </a:solidFill>
              <a:latin typeface="Arial"/>
              <a:ea typeface="Arial"/>
              <a:cs typeface="Arial"/>
              <a:sym typeface="Arial"/>
            </a:endParaRPr>
          </a:p>
          <a:p>
            <a:pPr marL="0" lvl="0" indent="0" algn="l" rtl="0">
              <a:lnSpc>
                <a:spcPct val="100000"/>
              </a:lnSpc>
              <a:spcBef>
                <a:spcPts val="1000"/>
              </a:spcBef>
              <a:spcAft>
                <a:spcPts val="0"/>
              </a:spcAft>
              <a:buSzPct val="181818"/>
              <a:buNone/>
            </a:pPr>
            <a:endParaRPr/>
          </a:p>
        </p:txBody>
      </p:sp>
      <p:sp>
        <p:nvSpPr>
          <p:cNvPr id="171" name="Google Shape;171;p2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10</a:t>
            </a:fld>
            <a:endParaRPr/>
          </a:p>
        </p:txBody>
      </p:sp>
      <p:sp>
        <p:nvSpPr>
          <p:cNvPr id="172" name="Google Shape;172;p24"/>
          <p:cNvSpPr txBox="1">
            <a:spLocks noGrp="1"/>
          </p:cNvSpPr>
          <p:nvPr>
            <p:ph type="body" idx="1"/>
          </p:nvPr>
        </p:nvSpPr>
        <p:spPr>
          <a:xfrm>
            <a:off x="4560125" y="1234150"/>
            <a:ext cx="4369200" cy="3747000"/>
          </a:xfrm>
          <a:prstGeom prst="rect">
            <a:avLst/>
          </a:prstGeom>
          <a:noFill/>
          <a:ln>
            <a:noFill/>
          </a:ln>
        </p:spPr>
        <p:txBody>
          <a:bodyPr spcFirstLastPara="1" wrap="square" lIns="0" tIns="0" rIns="0" bIns="45700" anchor="t" anchorCtr="0">
            <a:normAutofit/>
          </a:bodyPr>
          <a:lstStyle/>
          <a:p>
            <a:pPr marL="0" marR="0" lvl="0" indent="0" algn="l" rtl="0">
              <a:lnSpc>
                <a:spcPct val="100000"/>
              </a:lnSpc>
              <a:spcBef>
                <a:spcPts val="1000"/>
              </a:spcBef>
              <a:spcAft>
                <a:spcPts val="0"/>
              </a:spcAft>
              <a:buSzPts val="2400"/>
              <a:buNone/>
            </a:pPr>
            <a:r>
              <a:rPr lang="en-US" sz="1900" b="1"/>
              <a:t>Should (best practice)</a:t>
            </a:r>
            <a:endParaRPr sz="1900" b="1"/>
          </a:p>
          <a:p>
            <a:pPr marL="457200" marR="0" lvl="0" indent="-336550" algn="l" rtl="0">
              <a:lnSpc>
                <a:spcPct val="100000"/>
              </a:lnSpc>
              <a:spcBef>
                <a:spcPts val="1000"/>
              </a:spcBef>
              <a:spcAft>
                <a:spcPts val="0"/>
              </a:spcAft>
              <a:buClr>
                <a:srgbClr val="000000"/>
              </a:buClr>
              <a:buSzPts val="1700"/>
              <a:buChar char="•"/>
            </a:pPr>
            <a:r>
              <a:rPr lang="en-US" sz="1700">
                <a:solidFill>
                  <a:srgbClr val="000000"/>
                </a:solidFill>
                <a:latin typeface="Arial"/>
                <a:ea typeface="Arial"/>
                <a:cs typeface="Arial"/>
                <a:sym typeface="Arial"/>
              </a:rPr>
              <a:t>Record retention (200.334)</a:t>
            </a:r>
            <a:endParaRPr sz="1700">
              <a:solidFill>
                <a:srgbClr val="000000"/>
              </a:solidFill>
              <a:latin typeface="Arial"/>
              <a:ea typeface="Arial"/>
              <a:cs typeface="Arial"/>
              <a:sym typeface="Arial"/>
            </a:endParaRPr>
          </a:p>
          <a:p>
            <a:pPr marL="457200" marR="0" lvl="0" indent="-336550" algn="l" rtl="0">
              <a:lnSpc>
                <a:spcPct val="100000"/>
              </a:lnSpc>
              <a:spcBef>
                <a:spcPts val="1000"/>
              </a:spcBef>
              <a:spcAft>
                <a:spcPts val="0"/>
              </a:spcAft>
              <a:buClr>
                <a:srgbClr val="000000"/>
              </a:buClr>
              <a:buSzPts val="1700"/>
              <a:buChar char="•"/>
            </a:pPr>
            <a:r>
              <a:rPr lang="en-US" sz="1700">
                <a:solidFill>
                  <a:srgbClr val="000000"/>
                </a:solidFill>
                <a:latin typeface="Arial"/>
                <a:ea typeface="Arial"/>
                <a:cs typeface="Arial"/>
                <a:sym typeface="Arial"/>
              </a:rPr>
              <a:t>Internal monitoring (e.g., risk assessments, subrecipient review, etc.)</a:t>
            </a:r>
            <a:endParaRPr sz="1700">
              <a:solidFill>
                <a:srgbClr val="000000"/>
              </a:solidFill>
              <a:latin typeface="Arial"/>
              <a:ea typeface="Arial"/>
              <a:cs typeface="Arial"/>
              <a:sym typeface="Arial"/>
            </a:endParaRPr>
          </a:p>
          <a:p>
            <a:pPr marL="457200" marR="0" lvl="0" indent="-336550" algn="l" rtl="0">
              <a:lnSpc>
                <a:spcPct val="100000"/>
              </a:lnSpc>
              <a:spcBef>
                <a:spcPts val="1000"/>
              </a:spcBef>
              <a:spcAft>
                <a:spcPts val="0"/>
              </a:spcAft>
              <a:buClr>
                <a:srgbClr val="000000"/>
              </a:buClr>
              <a:buSzPts val="1700"/>
              <a:buChar char="•"/>
            </a:pPr>
            <a:r>
              <a:rPr lang="en-US" sz="1700">
                <a:solidFill>
                  <a:srgbClr val="000000"/>
                </a:solidFill>
                <a:latin typeface="Arial"/>
                <a:ea typeface="Arial"/>
                <a:cs typeface="Arial"/>
                <a:sym typeface="Arial"/>
              </a:rPr>
              <a:t>Program specific requirements (e.g., eligibility, matching, etc.)</a:t>
            </a:r>
            <a:endParaRPr sz="1700"/>
          </a:p>
        </p:txBody>
      </p:sp>
      <p:sp>
        <p:nvSpPr>
          <p:cNvPr id="173" name="Google Shape;173;p24"/>
          <p:cNvSpPr txBox="1"/>
          <p:nvPr/>
        </p:nvSpPr>
        <p:spPr>
          <a:xfrm>
            <a:off x="4798175" y="4189775"/>
            <a:ext cx="3893100" cy="1410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I</a:t>
            </a:r>
            <a:r>
              <a:rPr lang="en-US" sz="1500" b="1" i="0" u="none" strike="noStrike" cap="none">
                <a:solidFill>
                  <a:srgbClr val="FF0000"/>
                </a:solidFill>
                <a:latin typeface="Calibri"/>
                <a:ea typeface="Calibri"/>
                <a:cs typeface="Calibri"/>
                <a:sym typeface="Calibri"/>
              </a:rPr>
              <a:t>nternal processes and policies will be reviewed during monitoring to ensure that they reflect federal requirements AND that the entity is following its internal policies and/or procedures.</a:t>
            </a:r>
            <a:endParaRPr sz="1500" b="1" i="0" u="none" strike="noStrike" cap="none">
              <a:solidFill>
                <a:srgbClr val="FF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223068" y="168389"/>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Time and Effort Support</a:t>
            </a:r>
            <a:endParaRPr sz="2800">
              <a:latin typeface="Calibri"/>
              <a:ea typeface="Calibri"/>
              <a:cs typeface="Calibri"/>
              <a:sym typeface="Calibri"/>
            </a:endParaRPr>
          </a:p>
        </p:txBody>
      </p:sp>
      <p:sp>
        <p:nvSpPr>
          <p:cNvPr id="180" name="Google Shape;180;p25"/>
          <p:cNvSpPr txBox="1">
            <a:spLocks noGrp="1"/>
          </p:cNvSpPr>
          <p:nvPr>
            <p:ph type="body" idx="1"/>
          </p:nvPr>
        </p:nvSpPr>
        <p:spPr>
          <a:xfrm>
            <a:off x="355825" y="1385875"/>
            <a:ext cx="8371500" cy="5041200"/>
          </a:xfrm>
          <a:prstGeom prst="rect">
            <a:avLst/>
          </a:prstGeom>
          <a:noFill/>
          <a:ln>
            <a:noFill/>
          </a:ln>
        </p:spPr>
        <p:txBody>
          <a:bodyPr spcFirstLastPara="1" wrap="square" lIns="0" tIns="0" rIns="0" bIns="45700" anchor="t" anchorCtr="0">
            <a:normAutofit fontScale="25000"/>
          </a:bodyPr>
          <a:lstStyle/>
          <a:p>
            <a:pPr marL="457200" lvl="0" indent="-369988" algn="l" rtl="0">
              <a:lnSpc>
                <a:spcPct val="90000"/>
              </a:lnSpc>
              <a:spcBef>
                <a:spcPts val="1000"/>
              </a:spcBef>
              <a:spcAft>
                <a:spcPts val="0"/>
              </a:spcAft>
              <a:buSzPct val="100000"/>
              <a:buChar char="•"/>
            </a:pPr>
            <a:r>
              <a:rPr lang="en-US" sz="8905"/>
              <a:t>Compensation for all employees paid even partially with federal funds must be supported by time and effort</a:t>
            </a:r>
            <a:endParaRPr/>
          </a:p>
          <a:p>
            <a:pPr marL="457200" lvl="0" indent="-369988" algn="l" rtl="0">
              <a:lnSpc>
                <a:spcPct val="90000"/>
              </a:lnSpc>
              <a:spcBef>
                <a:spcPts val="1000"/>
              </a:spcBef>
              <a:spcAft>
                <a:spcPts val="0"/>
              </a:spcAft>
              <a:buSzPct val="100000"/>
              <a:buChar char="•"/>
            </a:pPr>
            <a:r>
              <a:rPr lang="en-US" sz="8905"/>
              <a:t>Must reflect an after-the-fact distribution of actual activity (not based on budgeted amounts)</a:t>
            </a:r>
            <a:endParaRPr/>
          </a:p>
          <a:p>
            <a:pPr marL="457200" lvl="0" indent="-369988" algn="l" rtl="0">
              <a:lnSpc>
                <a:spcPct val="90000"/>
              </a:lnSpc>
              <a:spcBef>
                <a:spcPts val="1000"/>
              </a:spcBef>
              <a:spcAft>
                <a:spcPts val="0"/>
              </a:spcAft>
              <a:buSzPct val="100000"/>
              <a:buChar char="•"/>
            </a:pPr>
            <a:r>
              <a:rPr lang="en-US" sz="8905"/>
              <a:t>Support the distribution of the employee's salary or wages among specific activities or cost objectives</a:t>
            </a:r>
            <a:endParaRPr/>
          </a:p>
          <a:p>
            <a:pPr marL="457200" lvl="0" indent="-369988" algn="l" rtl="0">
              <a:lnSpc>
                <a:spcPct val="90000"/>
              </a:lnSpc>
              <a:spcBef>
                <a:spcPts val="1000"/>
              </a:spcBef>
              <a:spcAft>
                <a:spcPts val="0"/>
              </a:spcAft>
              <a:buSzPct val="100000"/>
              <a:buChar char="•"/>
            </a:pPr>
            <a:r>
              <a:rPr lang="en-US" sz="8905"/>
              <a:t>Must be incorporated into the official records</a:t>
            </a:r>
            <a:endParaRPr/>
          </a:p>
          <a:p>
            <a:pPr marL="914400" lvl="1" indent="-363616" algn="l" rtl="0">
              <a:spcBef>
                <a:spcPts val="0"/>
              </a:spcBef>
              <a:spcAft>
                <a:spcPts val="0"/>
              </a:spcAft>
              <a:buSzPct val="101250"/>
              <a:buChar char="•"/>
            </a:pPr>
            <a:r>
              <a:rPr lang="en-US" sz="8400"/>
              <a:t>The recording method can vary, but it must comply with </a:t>
            </a:r>
            <a:r>
              <a:rPr lang="en-US" sz="8400" u="sng"/>
              <a:t>your internal procedures</a:t>
            </a:r>
            <a:r>
              <a:rPr lang="en-US" sz="8400"/>
              <a:t>, reflect internal controls, and provide a reasonable assurance of accuracy. (2 CFR 200.430(g))</a:t>
            </a:r>
            <a:endParaRPr sz="8400"/>
          </a:p>
          <a:p>
            <a:pPr marL="914400" lvl="1" indent="-361950" algn="l" rtl="0">
              <a:spcBef>
                <a:spcPts val="0"/>
              </a:spcBef>
              <a:spcAft>
                <a:spcPts val="0"/>
              </a:spcAft>
              <a:buSzPct val="100000"/>
              <a:buChar char="•"/>
            </a:pPr>
            <a:r>
              <a:rPr lang="en-US" sz="8400"/>
              <a:t>May include personnel contracts (including any extra duty), stipend memos, etc.</a:t>
            </a:r>
            <a:endParaRPr sz="8400"/>
          </a:p>
          <a:p>
            <a:pPr marL="914400" marR="0" lvl="1" indent="-363616" algn="l" rtl="0">
              <a:lnSpc>
                <a:spcPct val="90000"/>
              </a:lnSpc>
              <a:spcBef>
                <a:spcPts val="0"/>
              </a:spcBef>
              <a:spcAft>
                <a:spcPts val="0"/>
              </a:spcAft>
              <a:buSzPct val="101250"/>
              <a:buChar char="•"/>
            </a:pPr>
            <a:r>
              <a:rPr lang="en-US" sz="8400"/>
              <a:t>If implemented properly, timesheets and semi-annual certifications from the days of old (OMB circular) will always meet the requirements</a:t>
            </a:r>
            <a:endParaRPr sz="8400"/>
          </a:p>
        </p:txBody>
      </p:sp>
      <p:sp>
        <p:nvSpPr>
          <p:cNvPr id="181" name="Google Shape;181;p2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366118" y="1923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Procurement Support</a:t>
            </a:r>
            <a:endParaRPr sz="2800">
              <a:latin typeface="Calibri"/>
              <a:ea typeface="Calibri"/>
              <a:cs typeface="Calibri"/>
              <a:sym typeface="Calibri"/>
            </a:endParaRPr>
          </a:p>
        </p:txBody>
      </p:sp>
      <p:sp>
        <p:nvSpPr>
          <p:cNvPr id="188" name="Google Shape;188;p26"/>
          <p:cNvSpPr txBox="1">
            <a:spLocks noGrp="1"/>
          </p:cNvSpPr>
          <p:nvPr>
            <p:ph type="body" idx="1"/>
          </p:nvPr>
        </p:nvSpPr>
        <p:spPr>
          <a:xfrm>
            <a:off x="486000" y="1463050"/>
            <a:ext cx="8029500" cy="4964100"/>
          </a:xfrm>
          <a:prstGeom prst="rect">
            <a:avLst/>
          </a:prstGeom>
          <a:noFill/>
          <a:ln>
            <a:noFill/>
          </a:ln>
        </p:spPr>
        <p:txBody>
          <a:bodyPr spcFirstLastPara="1" wrap="square" lIns="0" tIns="0" rIns="0" bIns="45700" anchor="t" anchorCtr="0">
            <a:normAutofit fontScale="25000" lnSpcReduction="20000"/>
          </a:bodyPr>
          <a:lstStyle/>
          <a:p>
            <a:pPr marL="457200" lvl="0" indent="-369988" algn="l" rtl="0">
              <a:lnSpc>
                <a:spcPct val="100000"/>
              </a:lnSpc>
              <a:spcBef>
                <a:spcPts val="1000"/>
              </a:spcBef>
              <a:spcAft>
                <a:spcPts val="0"/>
              </a:spcAft>
              <a:buSzPct val="100000"/>
              <a:buChar char="•"/>
            </a:pPr>
            <a:r>
              <a:rPr lang="en-US" sz="8905"/>
              <a:t>Typical support for transactions (specific to LEA)</a:t>
            </a:r>
            <a:endParaRPr/>
          </a:p>
          <a:p>
            <a:pPr marL="914400" lvl="1" indent="-369972" algn="l" rtl="0">
              <a:lnSpc>
                <a:spcPct val="100000"/>
              </a:lnSpc>
              <a:spcBef>
                <a:spcPts val="500"/>
              </a:spcBef>
              <a:spcAft>
                <a:spcPts val="0"/>
              </a:spcAft>
              <a:buSzPct val="100000"/>
              <a:buChar char="•"/>
            </a:pPr>
            <a:r>
              <a:rPr lang="en-US" sz="8400"/>
              <a:t>Should follow the school’s internal policy/procedures. Some typical items may include:</a:t>
            </a:r>
            <a:endParaRPr/>
          </a:p>
          <a:p>
            <a:pPr marL="1371600" lvl="2" indent="-369971" algn="l" rtl="0">
              <a:lnSpc>
                <a:spcPct val="100000"/>
              </a:lnSpc>
              <a:spcBef>
                <a:spcPts val="500"/>
              </a:spcBef>
              <a:spcAft>
                <a:spcPts val="0"/>
              </a:spcAft>
              <a:buSzPct val="100000"/>
              <a:buChar char="•"/>
            </a:pPr>
            <a:r>
              <a:rPr lang="en-US" sz="8400"/>
              <a:t>Purchase Orders – based on dollar amounts</a:t>
            </a:r>
            <a:endParaRPr/>
          </a:p>
          <a:p>
            <a:pPr marL="1371600" lvl="2" indent="-369971" algn="l" rtl="0">
              <a:lnSpc>
                <a:spcPct val="100000"/>
              </a:lnSpc>
              <a:spcBef>
                <a:spcPts val="500"/>
              </a:spcBef>
              <a:spcAft>
                <a:spcPts val="0"/>
              </a:spcAft>
              <a:buSzPct val="100000"/>
              <a:buChar char="•"/>
            </a:pPr>
            <a:r>
              <a:rPr lang="en-US" sz="8400"/>
              <a:t>Approvals – departments, dollar levels</a:t>
            </a:r>
            <a:endParaRPr/>
          </a:p>
          <a:p>
            <a:pPr marL="1371600" lvl="2" indent="-369971" algn="l" rtl="0">
              <a:lnSpc>
                <a:spcPct val="100000"/>
              </a:lnSpc>
              <a:spcBef>
                <a:spcPts val="500"/>
              </a:spcBef>
              <a:spcAft>
                <a:spcPts val="0"/>
              </a:spcAft>
              <a:buSzPct val="100000"/>
              <a:buChar char="•"/>
            </a:pPr>
            <a:r>
              <a:rPr lang="en-US" sz="8400"/>
              <a:t>Invoices – approvals to pay, specific cost objective(s)</a:t>
            </a:r>
            <a:endParaRPr/>
          </a:p>
          <a:p>
            <a:pPr marL="1371600" lvl="2" indent="-369971" algn="l" rtl="0">
              <a:lnSpc>
                <a:spcPct val="100000"/>
              </a:lnSpc>
              <a:spcBef>
                <a:spcPts val="500"/>
              </a:spcBef>
              <a:spcAft>
                <a:spcPts val="0"/>
              </a:spcAft>
              <a:buSzPct val="100000"/>
              <a:buChar char="•"/>
            </a:pPr>
            <a:r>
              <a:rPr lang="en-US" sz="8400"/>
              <a:t>Receiving documents – any tagging required</a:t>
            </a:r>
            <a:endParaRPr sz="8400"/>
          </a:p>
          <a:p>
            <a:pPr marL="1371600" lvl="2" indent="-369971" algn="l" rtl="0">
              <a:lnSpc>
                <a:spcPct val="100000"/>
              </a:lnSpc>
              <a:spcBef>
                <a:spcPts val="500"/>
              </a:spcBef>
              <a:spcAft>
                <a:spcPts val="0"/>
              </a:spcAft>
              <a:buSzPct val="100000"/>
              <a:buChar char="•"/>
            </a:pPr>
            <a:r>
              <a:rPr lang="en-US" sz="8400"/>
              <a:t>Travel reimbursement forms/required documents</a:t>
            </a:r>
            <a:endParaRPr sz="8400"/>
          </a:p>
          <a:p>
            <a:pPr marL="1371600" lvl="2" indent="-369971" algn="l" rtl="0">
              <a:lnSpc>
                <a:spcPct val="100000"/>
              </a:lnSpc>
              <a:spcBef>
                <a:spcPts val="500"/>
              </a:spcBef>
              <a:spcAft>
                <a:spcPts val="0"/>
              </a:spcAft>
              <a:buSzPct val="100000"/>
              <a:buChar char="•"/>
            </a:pPr>
            <a:r>
              <a:rPr lang="en-US" sz="8400"/>
              <a:t>Pcard statements</a:t>
            </a:r>
            <a:endParaRPr sz="8400"/>
          </a:p>
          <a:p>
            <a:pPr marL="914400" lvl="1" indent="-369972" algn="l" rtl="0">
              <a:lnSpc>
                <a:spcPct val="100000"/>
              </a:lnSpc>
              <a:spcBef>
                <a:spcPts val="500"/>
              </a:spcBef>
              <a:spcAft>
                <a:spcPts val="0"/>
              </a:spcAft>
              <a:buSzPct val="100000"/>
              <a:buChar char="•"/>
            </a:pPr>
            <a:r>
              <a:rPr lang="en-US" sz="8400"/>
              <a:t>Supported by strong internal controls</a:t>
            </a:r>
            <a:endParaRPr/>
          </a:p>
          <a:p>
            <a:pPr marL="914400" lvl="1" indent="-369972" algn="l" rtl="0">
              <a:lnSpc>
                <a:spcPct val="100000"/>
              </a:lnSpc>
              <a:spcBef>
                <a:spcPts val="500"/>
              </a:spcBef>
              <a:spcAft>
                <a:spcPts val="0"/>
              </a:spcAft>
              <a:buSzPct val="100000"/>
              <a:buChar char="•"/>
            </a:pPr>
            <a:r>
              <a:rPr lang="en-US" sz="8400"/>
              <a:t>Document any allowed exceptions to internal rules</a:t>
            </a:r>
            <a:endParaRPr sz="8400"/>
          </a:p>
          <a:p>
            <a:pPr marL="0" lvl="0" indent="0" algn="l" rtl="0">
              <a:lnSpc>
                <a:spcPct val="90000"/>
              </a:lnSpc>
              <a:spcBef>
                <a:spcPts val="500"/>
              </a:spcBef>
              <a:spcAft>
                <a:spcPts val="0"/>
              </a:spcAft>
              <a:buNone/>
            </a:pPr>
            <a:endParaRPr sz="8400"/>
          </a:p>
          <a:p>
            <a:pPr marL="457200" lvl="0" indent="-369966" algn="l" rtl="0">
              <a:lnSpc>
                <a:spcPct val="100000"/>
              </a:lnSpc>
              <a:spcBef>
                <a:spcPts val="500"/>
              </a:spcBef>
              <a:spcAft>
                <a:spcPts val="0"/>
              </a:spcAft>
              <a:buSzPct val="100000"/>
              <a:buChar char="•"/>
            </a:pPr>
            <a:r>
              <a:rPr lang="en-US" sz="8905"/>
              <a:t>LEA’s Documented Procedures – purchase cycle</a:t>
            </a:r>
            <a:endParaRPr sz="2400"/>
          </a:p>
          <a:p>
            <a:pPr marL="1371600" lvl="2" indent="-363616" algn="l" rtl="0">
              <a:lnSpc>
                <a:spcPct val="100000"/>
              </a:lnSpc>
              <a:spcBef>
                <a:spcPts val="0"/>
              </a:spcBef>
              <a:spcAft>
                <a:spcPts val="0"/>
              </a:spcAft>
              <a:buSzPct val="100000"/>
              <a:buChar char="•"/>
            </a:pPr>
            <a:r>
              <a:rPr lang="en-US" sz="8505"/>
              <a:t>Federal guidance has specific requirements (e.g., purchase thresholds, segregation of duties, approvals, etc.)</a:t>
            </a:r>
            <a:endParaRPr sz="8400"/>
          </a:p>
          <a:p>
            <a:pPr marL="457200" lvl="0" indent="-228621" algn="l" rtl="0">
              <a:lnSpc>
                <a:spcPct val="90000"/>
              </a:lnSpc>
              <a:spcBef>
                <a:spcPts val="1000"/>
              </a:spcBef>
              <a:spcAft>
                <a:spcPts val="0"/>
              </a:spcAft>
              <a:buSzPct val="100000"/>
              <a:buNone/>
            </a:pPr>
            <a:endParaRPr sz="8905"/>
          </a:p>
        </p:txBody>
      </p:sp>
      <p:sp>
        <p:nvSpPr>
          <p:cNvPr id="189" name="Google Shape;189;p2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223068" y="287889"/>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Capital Property and Equipment Support</a:t>
            </a:r>
            <a:endParaRPr sz="2800">
              <a:latin typeface="Calibri"/>
              <a:ea typeface="Calibri"/>
              <a:cs typeface="Calibri"/>
              <a:sym typeface="Calibri"/>
            </a:endParaRPr>
          </a:p>
        </p:txBody>
      </p:sp>
      <p:sp>
        <p:nvSpPr>
          <p:cNvPr id="196" name="Google Shape;196;p27"/>
          <p:cNvSpPr txBox="1">
            <a:spLocks noGrp="1"/>
          </p:cNvSpPr>
          <p:nvPr>
            <p:ph type="body" idx="1"/>
          </p:nvPr>
        </p:nvSpPr>
        <p:spPr>
          <a:xfrm>
            <a:off x="223075" y="1433175"/>
            <a:ext cx="8457000" cy="4887600"/>
          </a:xfrm>
          <a:prstGeom prst="rect">
            <a:avLst/>
          </a:prstGeom>
          <a:noFill/>
          <a:ln>
            <a:noFill/>
          </a:ln>
        </p:spPr>
        <p:txBody>
          <a:bodyPr spcFirstLastPara="1" wrap="square" lIns="0" tIns="0" rIns="0" bIns="45700" anchor="t" anchorCtr="0">
            <a:normAutofit fontScale="25000" lnSpcReduction="20000"/>
          </a:bodyPr>
          <a:lstStyle/>
          <a:p>
            <a:pPr marL="457200" lvl="0" indent="-369972" algn="l" rtl="0">
              <a:lnSpc>
                <a:spcPct val="100000"/>
              </a:lnSpc>
              <a:spcBef>
                <a:spcPts val="1000"/>
              </a:spcBef>
              <a:spcAft>
                <a:spcPts val="0"/>
              </a:spcAft>
              <a:buSzPct val="100000"/>
              <a:buChar char="•"/>
            </a:pPr>
            <a:r>
              <a:rPr lang="en-US" sz="8800"/>
              <a:t>In addition to the procurement support to make the purchase, there are some additional requirements specific to equipment </a:t>
            </a:r>
            <a:endParaRPr sz="8400"/>
          </a:p>
          <a:p>
            <a:pPr marL="457200" lvl="0" indent="-369972" algn="l" rtl="0">
              <a:lnSpc>
                <a:spcPct val="100000"/>
              </a:lnSpc>
              <a:spcBef>
                <a:spcPts val="1000"/>
              </a:spcBef>
              <a:spcAft>
                <a:spcPts val="0"/>
              </a:spcAft>
              <a:buSzPct val="100000"/>
              <a:buChar char="•"/>
            </a:pPr>
            <a:r>
              <a:rPr lang="en-US" sz="8800"/>
              <a:t>These items must be tracked using some </a:t>
            </a:r>
            <a:r>
              <a:rPr lang="en-US" sz="8800" u="sng">
                <a:solidFill>
                  <a:schemeClr val="hlink"/>
                </a:solidFill>
                <a:hlinkClick r:id="rId3"/>
              </a:rPr>
              <a:t>required</a:t>
            </a:r>
            <a:r>
              <a:rPr lang="en-US" sz="8800">
                <a:uFill>
                  <a:noFill/>
                </a:uFill>
                <a:hlinkClick r:id="rId3"/>
              </a:rPr>
              <a:t> </a:t>
            </a:r>
            <a:r>
              <a:rPr lang="en-US" sz="8800"/>
              <a:t>fields</a:t>
            </a:r>
            <a:endParaRPr sz="8800"/>
          </a:p>
          <a:p>
            <a:pPr marL="914400" lvl="1" indent="-369972" algn="l" rtl="0">
              <a:lnSpc>
                <a:spcPct val="100000"/>
              </a:lnSpc>
              <a:spcBef>
                <a:spcPts val="500"/>
              </a:spcBef>
              <a:spcAft>
                <a:spcPts val="0"/>
              </a:spcAft>
              <a:buSzPct val="100000"/>
              <a:buChar char="•"/>
            </a:pPr>
            <a:r>
              <a:rPr lang="en-US" sz="8400"/>
              <a:t>Description and serial number or other identification number</a:t>
            </a:r>
            <a:endParaRPr sz="8400"/>
          </a:p>
          <a:p>
            <a:pPr marL="914400" lvl="1" indent="-369972" algn="l" rtl="0">
              <a:lnSpc>
                <a:spcPct val="100000"/>
              </a:lnSpc>
              <a:spcBef>
                <a:spcPts val="500"/>
              </a:spcBef>
              <a:spcAft>
                <a:spcPts val="0"/>
              </a:spcAft>
              <a:buSzPct val="100000"/>
              <a:buChar char="•"/>
            </a:pPr>
            <a:r>
              <a:rPr lang="en-US" sz="8400"/>
              <a:t>Source of funding for the property, including FAIN# (Federal Award Identification Number) and ALN# (formerly CFDA #)</a:t>
            </a:r>
            <a:endParaRPr sz="8400"/>
          </a:p>
          <a:p>
            <a:pPr marL="914400" lvl="1" indent="-376322" algn="l" rtl="0">
              <a:lnSpc>
                <a:spcPct val="100000"/>
              </a:lnSpc>
              <a:spcBef>
                <a:spcPts val="500"/>
              </a:spcBef>
              <a:spcAft>
                <a:spcPts val="0"/>
              </a:spcAft>
              <a:buSzPct val="100000"/>
              <a:buChar char="•"/>
            </a:pPr>
            <a:r>
              <a:rPr lang="en-US" sz="8400"/>
              <a:t>Title owner/holder, acquisition date &amp; cost, % for federal program</a:t>
            </a:r>
            <a:endParaRPr sz="8400"/>
          </a:p>
          <a:p>
            <a:pPr marL="914400" lvl="1" indent="-376322" algn="l" rtl="0">
              <a:lnSpc>
                <a:spcPct val="100000"/>
              </a:lnSpc>
              <a:spcBef>
                <a:spcPts val="500"/>
              </a:spcBef>
              <a:spcAft>
                <a:spcPts val="0"/>
              </a:spcAft>
              <a:buSzPct val="100000"/>
              <a:buChar char="•"/>
            </a:pPr>
            <a:r>
              <a:rPr lang="en-US" sz="8400"/>
              <a:t>Location, use and condition of property</a:t>
            </a:r>
            <a:endParaRPr sz="8400"/>
          </a:p>
          <a:p>
            <a:pPr marL="914400" lvl="1" indent="-376322" algn="l" rtl="0">
              <a:lnSpc>
                <a:spcPct val="100000"/>
              </a:lnSpc>
              <a:spcBef>
                <a:spcPts val="500"/>
              </a:spcBef>
              <a:spcAft>
                <a:spcPts val="0"/>
              </a:spcAft>
              <a:buSzPct val="100000"/>
              <a:buChar char="•"/>
            </a:pPr>
            <a:r>
              <a:rPr lang="en-US" sz="8400"/>
              <a:t>Disposition data including the date of disposal and sale price of the property, federal release of title/approval to dispose</a:t>
            </a:r>
            <a:endParaRPr sz="8505"/>
          </a:p>
          <a:p>
            <a:pPr marL="457200" lvl="0" indent="-369972" algn="l" rtl="0">
              <a:lnSpc>
                <a:spcPct val="100000"/>
              </a:lnSpc>
              <a:spcBef>
                <a:spcPts val="1000"/>
              </a:spcBef>
              <a:spcAft>
                <a:spcPts val="0"/>
              </a:spcAft>
              <a:buSzPct val="100000"/>
              <a:buChar char="•"/>
            </a:pPr>
            <a:r>
              <a:rPr lang="en-US" sz="8800"/>
              <a:t>Physical inventory conducted at least every two years </a:t>
            </a:r>
            <a:endParaRPr/>
          </a:p>
          <a:p>
            <a:pPr marL="914400" lvl="1" indent="-369972" algn="l" rtl="0">
              <a:lnSpc>
                <a:spcPct val="100000"/>
              </a:lnSpc>
              <a:spcBef>
                <a:spcPts val="500"/>
              </a:spcBef>
              <a:spcAft>
                <a:spcPts val="0"/>
              </a:spcAft>
              <a:buSzPct val="100000"/>
              <a:buChar char="•"/>
            </a:pPr>
            <a:r>
              <a:rPr lang="en-US" sz="8400"/>
              <a:t>Results reconciled to property records</a:t>
            </a:r>
            <a:endParaRPr sz="8400"/>
          </a:p>
          <a:p>
            <a:pPr marL="457200" lvl="0" indent="-368300" algn="l" rtl="0">
              <a:lnSpc>
                <a:spcPct val="100000"/>
              </a:lnSpc>
              <a:spcBef>
                <a:spcPts val="1000"/>
              </a:spcBef>
              <a:spcAft>
                <a:spcPts val="0"/>
              </a:spcAft>
              <a:buSzPct val="100000"/>
              <a:buChar char="•"/>
            </a:pPr>
            <a:r>
              <a:rPr lang="en-US" sz="8800"/>
              <a:t>May request copies of the equipment tracker and/or evidence of a completed inventory during monitoring</a:t>
            </a:r>
            <a:endParaRPr sz="8800"/>
          </a:p>
          <a:p>
            <a:pPr marL="914400" lvl="1" indent="-242972" algn="l" rtl="0">
              <a:lnSpc>
                <a:spcPct val="90000"/>
              </a:lnSpc>
              <a:spcBef>
                <a:spcPts val="500"/>
              </a:spcBef>
              <a:spcAft>
                <a:spcPts val="0"/>
              </a:spcAft>
              <a:buSzPct val="100000"/>
              <a:buNone/>
            </a:pPr>
            <a:endParaRPr sz="8000"/>
          </a:p>
          <a:p>
            <a:pPr marL="914400" lvl="1" indent="-242972" algn="l" rtl="0">
              <a:lnSpc>
                <a:spcPct val="90000"/>
              </a:lnSpc>
              <a:spcBef>
                <a:spcPts val="500"/>
              </a:spcBef>
              <a:spcAft>
                <a:spcPts val="0"/>
              </a:spcAft>
              <a:buSzPct val="100000"/>
              <a:buNone/>
            </a:pPr>
            <a:endParaRPr sz="8000"/>
          </a:p>
          <a:p>
            <a:pPr marL="914400" lvl="1" indent="-236622" algn="l" rtl="0">
              <a:lnSpc>
                <a:spcPct val="90000"/>
              </a:lnSpc>
              <a:spcBef>
                <a:spcPts val="500"/>
              </a:spcBef>
              <a:spcAft>
                <a:spcPts val="0"/>
              </a:spcAft>
              <a:buSzPct val="100000"/>
              <a:buNone/>
            </a:pPr>
            <a:endParaRPr sz="8400"/>
          </a:p>
          <a:p>
            <a:pPr marL="914400" lvl="1" indent="-236622" algn="l" rtl="0">
              <a:lnSpc>
                <a:spcPct val="90000"/>
              </a:lnSpc>
              <a:spcBef>
                <a:spcPts val="500"/>
              </a:spcBef>
              <a:spcAft>
                <a:spcPts val="0"/>
              </a:spcAft>
              <a:buSzPct val="100000"/>
              <a:buNone/>
            </a:pPr>
            <a:endParaRPr sz="8400"/>
          </a:p>
          <a:p>
            <a:pPr marL="914400" lvl="1" indent="-236622" algn="l" rtl="0">
              <a:lnSpc>
                <a:spcPct val="90000"/>
              </a:lnSpc>
              <a:spcBef>
                <a:spcPts val="500"/>
              </a:spcBef>
              <a:spcAft>
                <a:spcPts val="0"/>
              </a:spcAft>
              <a:buSzPct val="100000"/>
              <a:buNone/>
            </a:pPr>
            <a:endParaRPr sz="8400"/>
          </a:p>
        </p:txBody>
      </p:sp>
      <p:sp>
        <p:nvSpPr>
          <p:cNvPr id="197" name="Google Shape;197;p2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223077" y="179975"/>
            <a:ext cx="7566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Fiscal Monitoring Evolution Continues</a:t>
            </a:r>
            <a:endParaRPr sz="2800">
              <a:latin typeface="Calibri"/>
              <a:ea typeface="Calibri"/>
              <a:cs typeface="Calibri"/>
              <a:sym typeface="Calibri"/>
            </a:endParaRPr>
          </a:p>
        </p:txBody>
      </p:sp>
      <p:sp>
        <p:nvSpPr>
          <p:cNvPr id="204" name="Google Shape;204;p28"/>
          <p:cNvSpPr txBox="1">
            <a:spLocks noGrp="1"/>
          </p:cNvSpPr>
          <p:nvPr>
            <p:ph type="body" idx="1"/>
          </p:nvPr>
        </p:nvSpPr>
        <p:spPr>
          <a:xfrm>
            <a:off x="146950" y="1357100"/>
            <a:ext cx="8403000" cy="5373300"/>
          </a:xfrm>
          <a:prstGeom prst="rect">
            <a:avLst/>
          </a:prstGeom>
          <a:noFill/>
          <a:ln>
            <a:noFill/>
          </a:ln>
        </p:spPr>
        <p:txBody>
          <a:bodyPr spcFirstLastPara="1" wrap="square" lIns="0" tIns="0" rIns="0" bIns="45700" anchor="t" anchorCtr="0">
            <a:normAutofit/>
          </a:bodyPr>
          <a:lstStyle/>
          <a:p>
            <a:pPr marL="457200" lvl="0" indent="-368300" algn="l" rtl="0">
              <a:spcBef>
                <a:spcPts val="1000"/>
              </a:spcBef>
              <a:spcAft>
                <a:spcPts val="0"/>
              </a:spcAft>
              <a:buSzPts val="2200"/>
              <a:buChar char="•"/>
            </a:pPr>
            <a:r>
              <a:rPr lang="en-US" sz="2200"/>
              <a:t>As more awards come on board in GAINS, the Fiscal Monitoring Team anticipates the ability to have an increased focus on reviewing FRs</a:t>
            </a:r>
            <a:endParaRPr sz="2200"/>
          </a:p>
          <a:p>
            <a:pPr marL="914400" lvl="1" indent="-368300" algn="l" rtl="0">
              <a:spcBef>
                <a:spcPts val="500"/>
              </a:spcBef>
              <a:spcAft>
                <a:spcPts val="0"/>
              </a:spcAft>
              <a:buSzPts val="2200"/>
              <a:buChar char="•"/>
            </a:pPr>
            <a:r>
              <a:rPr lang="en-US" sz="2200"/>
              <a:t>Ensures allowability of LEA expenditures</a:t>
            </a:r>
            <a:endParaRPr sz="2200"/>
          </a:p>
          <a:p>
            <a:pPr marL="914400" lvl="1" indent="-368300" algn="l" rtl="0">
              <a:spcBef>
                <a:spcPts val="500"/>
              </a:spcBef>
              <a:spcAft>
                <a:spcPts val="0"/>
              </a:spcAft>
              <a:buSzPts val="2200"/>
              <a:buChar char="•"/>
            </a:pPr>
            <a:r>
              <a:rPr lang="en-US" sz="2200"/>
              <a:t>Identifies cash balances</a:t>
            </a:r>
            <a:endParaRPr sz="2200"/>
          </a:p>
          <a:p>
            <a:pPr marL="914400" lvl="1" indent="-368300" algn="l" rtl="0">
              <a:spcBef>
                <a:spcPts val="500"/>
              </a:spcBef>
              <a:spcAft>
                <a:spcPts val="0"/>
              </a:spcAft>
              <a:buSzPts val="2200"/>
              <a:buChar char="•"/>
            </a:pPr>
            <a:r>
              <a:rPr lang="en-US" sz="2200"/>
              <a:t>Surfaces potential issues with indirect cost rate application</a:t>
            </a:r>
            <a:endParaRPr sz="2200"/>
          </a:p>
          <a:p>
            <a:pPr marL="457200" lvl="0" indent="0" algn="l" rtl="0">
              <a:spcBef>
                <a:spcPts val="1000"/>
              </a:spcBef>
              <a:spcAft>
                <a:spcPts val="0"/>
              </a:spcAft>
              <a:buNone/>
            </a:pPr>
            <a:r>
              <a:rPr lang="en-US" sz="2200"/>
              <a:t>All </a:t>
            </a:r>
            <a:r>
              <a:rPr lang="en-US" sz="2200" u="sng"/>
              <a:t>before federal funds are reimbursed</a:t>
            </a:r>
            <a:r>
              <a:rPr lang="en-US" sz="2200"/>
              <a:t> rather than as an after-the-fact review</a:t>
            </a:r>
            <a:endParaRPr sz="2200"/>
          </a:p>
          <a:p>
            <a:pPr marL="457200" marR="0" lvl="0" indent="-368300" algn="l" rtl="0">
              <a:lnSpc>
                <a:spcPct val="90000"/>
              </a:lnSpc>
              <a:spcBef>
                <a:spcPts val="1000"/>
              </a:spcBef>
              <a:spcAft>
                <a:spcPts val="0"/>
              </a:spcAft>
              <a:buSzPts val="2200"/>
              <a:buChar char="•"/>
            </a:pPr>
            <a:r>
              <a:rPr lang="en-US" sz="2200"/>
              <a:t>Based on areas already identified since Fiscal Monitoring began in 2021, we can offer more targeted technical assistance in the form of workshops (rather than just presentation style trainings)</a:t>
            </a:r>
            <a:endParaRPr sz="2200"/>
          </a:p>
          <a:p>
            <a:pPr marL="457200" marR="0" lvl="0" indent="-368300" algn="l" rtl="0">
              <a:lnSpc>
                <a:spcPct val="90000"/>
              </a:lnSpc>
              <a:spcBef>
                <a:spcPts val="1000"/>
              </a:spcBef>
              <a:spcAft>
                <a:spcPts val="0"/>
              </a:spcAft>
              <a:buSzPts val="2200"/>
              <a:buChar char="•"/>
            </a:pPr>
            <a:r>
              <a:rPr lang="en-US" sz="2200"/>
              <a:t>Greater emphasis on universal fiscal reviews in collaboration with FPSU, ESSU, and other units across CDE</a:t>
            </a:r>
            <a:endParaRPr sz="2200"/>
          </a:p>
          <a:p>
            <a:pPr marL="914400" marR="0" lvl="1" indent="-368300" algn="l" rtl="0">
              <a:lnSpc>
                <a:spcPct val="90000"/>
              </a:lnSpc>
              <a:spcBef>
                <a:spcPts val="1000"/>
              </a:spcBef>
              <a:spcAft>
                <a:spcPts val="0"/>
              </a:spcAft>
              <a:buSzPts val="2200"/>
              <a:buChar char="•"/>
            </a:pPr>
            <a:r>
              <a:rPr lang="en-US" sz="2200"/>
              <a:t>Promotes a consolidated CDE approach to monitoring as opposed to a more siloed, per unit monitoring</a:t>
            </a:r>
            <a:endParaRPr sz="2200"/>
          </a:p>
        </p:txBody>
      </p:sp>
      <p:sp>
        <p:nvSpPr>
          <p:cNvPr id="205" name="Google Shape;205;p2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Any Questions?</a:t>
            </a:r>
            <a:endParaRPr/>
          </a:p>
        </p:txBody>
      </p:sp>
      <p:pic>
        <p:nvPicPr>
          <p:cNvPr id="212" name="Google Shape;212;p29" descr="Decorative question mark"/>
          <p:cNvPicPr preferRelativeResize="0"/>
          <p:nvPr/>
        </p:nvPicPr>
        <p:blipFill>
          <a:blip r:embed="rId3">
            <a:alphaModFix/>
          </a:blip>
          <a:stretch>
            <a:fillRect/>
          </a:stretch>
        </p:blipFill>
        <p:spPr>
          <a:xfrm>
            <a:off x="3076127" y="2485752"/>
            <a:ext cx="2428325" cy="2428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245203" y="254525"/>
            <a:ext cx="8694900" cy="7563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SzPts val="2400"/>
              <a:buNone/>
            </a:pPr>
            <a:r>
              <a:rPr lang="en-US" sz="2800">
                <a:latin typeface="Calibri"/>
                <a:ea typeface="Calibri"/>
                <a:cs typeface="Calibri"/>
                <a:sym typeface="Calibri"/>
              </a:rPr>
              <a:t>Grants Fiscal Contacts</a:t>
            </a:r>
            <a:r>
              <a:rPr lang="en-US"/>
              <a:t>	</a:t>
            </a:r>
            <a:endParaRPr/>
          </a:p>
        </p:txBody>
      </p:sp>
      <p:sp>
        <p:nvSpPr>
          <p:cNvPr id="219" name="Google Shape;219;p30"/>
          <p:cNvSpPr txBox="1">
            <a:spLocks noGrp="1"/>
          </p:cNvSpPr>
          <p:nvPr>
            <p:ph type="body" idx="1"/>
          </p:nvPr>
        </p:nvSpPr>
        <p:spPr>
          <a:xfrm>
            <a:off x="746900" y="1463050"/>
            <a:ext cx="3570600" cy="49641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1000"/>
              </a:spcBef>
              <a:spcAft>
                <a:spcPts val="0"/>
              </a:spcAft>
              <a:buClr>
                <a:schemeClr val="dk1"/>
              </a:buClr>
              <a:buSzPts val="1100"/>
              <a:buFont typeface="Arial"/>
              <a:buNone/>
            </a:pPr>
            <a:r>
              <a:rPr lang="en-US" sz="1700"/>
              <a:t>Jennifer Austin</a:t>
            </a:r>
            <a:endParaRPr sz="1700"/>
          </a:p>
          <a:p>
            <a:pPr marL="0" lvl="0" indent="0" algn="l" rtl="0">
              <a:lnSpc>
                <a:spcPct val="65000"/>
              </a:lnSpc>
              <a:spcBef>
                <a:spcPts val="1000"/>
              </a:spcBef>
              <a:spcAft>
                <a:spcPts val="0"/>
              </a:spcAft>
              <a:buClr>
                <a:schemeClr val="dk1"/>
              </a:buClr>
              <a:buSzPts val="1100"/>
              <a:buFont typeface="Arial"/>
              <a:buNone/>
            </a:pPr>
            <a:r>
              <a:rPr lang="en-US" sz="1400"/>
              <a:t>Grants Fiscal Management Director</a:t>
            </a:r>
            <a:endParaRPr sz="1400"/>
          </a:p>
          <a:p>
            <a:pPr marL="0" lvl="0" indent="0" algn="l" rtl="0">
              <a:lnSpc>
                <a:spcPct val="65000"/>
              </a:lnSpc>
              <a:spcBef>
                <a:spcPts val="1000"/>
              </a:spcBef>
              <a:spcAft>
                <a:spcPts val="0"/>
              </a:spcAft>
              <a:buClr>
                <a:schemeClr val="dk1"/>
              </a:buClr>
              <a:buSzPts val="11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1100"/>
              <a:buFont typeface="Arial"/>
              <a:buNone/>
            </a:pPr>
            <a:r>
              <a:rPr lang="en-US" sz="1400"/>
              <a:t>EMAIL: </a:t>
            </a:r>
            <a:r>
              <a:rPr lang="en-US" sz="1400" u="sng">
                <a:solidFill>
                  <a:schemeClr val="hlink"/>
                </a:solidFill>
                <a:hlinkClick r:id="rId3"/>
              </a:rPr>
              <a:t>Austin_J@cde.state.co.us</a:t>
            </a:r>
            <a:r>
              <a:rPr lang="en-US" sz="1400"/>
              <a:t> </a:t>
            </a:r>
            <a:endParaRPr sz="1700"/>
          </a:p>
          <a:p>
            <a:pPr marL="0" lvl="0" indent="0" algn="l" rtl="0">
              <a:lnSpc>
                <a:spcPct val="65000"/>
              </a:lnSpc>
              <a:spcBef>
                <a:spcPts val="1000"/>
              </a:spcBef>
              <a:spcAft>
                <a:spcPts val="0"/>
              </a:spcAft>
              <a:buClr>
                <a:schemeClr val="dk1"/>
              </a:buClr>
              <a:buSzPts val="1100"/>
              <a:buFont typeface="Arial"/>
              <a:buNone/>
            </a:pPr>
            <a:endParaRPr sz="1100"/>
          </a:p>
          <a:p>
            <a:pPr marL="0" lvl="0" indent="0" algn="l" rtl="0">
              <a:lnSpc>
                <a:spcPct val="65000"/>
              </a:lnSpc>
              <a:spcBef>
                <a:spcPts val="1000"/>
              </a:spcBef>
              <a:spcAft>
                <a:spcPts val="0"/>
              </a:spcAft>
              <a:buClr>
                <a:schemeClr val="dk1"/>
              </a:buClr>
              <a:buSzPts val="1100"/>
              <a:buFont typeface="Arial"/>
              <a:buNone/>
            </a:pPr>
            <a:r>
              <a:rPr lang="en-US" sz="1700"/>
              <a:t>Bill Parsley</a:t>
            </a:r>
            <a:endParaRPr sz="1700"/>
          </a:p>
          <a:p>
            <a:pPr marL="0" lvl="0" indent="0" algn="l" rtl="0">
              <a:lnSpc>
                <a:spcPct val="65000"/>
              </a:lnSpc>
              <a:spcBef>
                <a:spcPts val="1000"/>
              </a:spcBef>
              <a:spcAft>
                <a:spcPts val="0"/>
              </a:spcAft>
              <a:buClr>
                <a:schemeClr val="dk1"/>
              </a:buClr>
              <a:buSzPts val="1100"/>
              <a:buFont typeface="Arial"/>
              <a:buNone/>
            </a:pPr>
            <a:r>
              <a:rPr lang="en-US" sz="1400"/>
              <a:t>Fiscal Monitoring Supervisor</a:t>
            </a:r>
            <a:endParaRPr sz="1400"/>
          </a:p>
          <a:p>
            <a:pPr marL="0" lvl="0" indent="0" algn="l" rtl="0">
              <a:lnSpc>
                <a:spcPct val="65000"/>
              </a:lnSpc>
              <a:spcBef>
                <a:spcPts val="1000"/>
              </a:spcBef>
              <a:spcAft>
                <a:spcPts val="0"/>
              </a:spcAft>
              <a:buClr>
                <a:schemeClr val="dk1"/>
              </a:buClr>
              <a:buSzPts val="11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1100"/>
              <a:buFont typeface="Arial"/>
              <a:buNone/>
            </a:pPr>
            <a:r>
              <a:rPr lang="en-US" sz="1400"/>
              <a:t>EMAIL: </a:t>
            </a:r>
            <a:r>
              <a:rPr lang="en-US" sz="1400" u="sng">
                <a:solidFill>
                  <a:schemeClr val="hlink"/>
                </a:solidFill>
                <a:hlinkClick r:id="rId4"/>
              </a:rPr>
              <a:t>Parsley_B@cde.state.co.us</a:t>
            </a:r>
            <a:r>
              <a:rPr lang="en-US" sz="1400"/>
              <a:t> </a:t>
            </a:r>
            <a:endParaRPr sz="1700"/>
          </a:p>
          <a:p>
            <a:pPr marL="0" lvl="0" indent="0" algn="l" rtl="0">
              <a:lnSpc>
                <a:spcPct val="65000"/>
              </a:lnSpc>
              <a:spcBef>
                <a:spcPts val="1000"/>
              </a:spcBef>
              <a:spcAft>
                <a:spcPts val="0"/>
              </a:spcAft>
              <a:buSzPts val="2400"/>
              <a:buNone/>
            </a:pPr>
            <a:endParaRPr sz="1700"/>
          </a:p>
          <a:p>
            <a:pPr marL="0" lvl="0" indent="0" algn="l" rtl="0">
              <a:lnSpc>
                <a:spcPct val="90000"/>
              </a:lnSpc>
              <a:spcBef>
                <a:spcPts val="1000"/>
              </a:spcBef>
              <a:spcAft>
                <a:spcPts val="0"/>
              </a:spcAft>
              <a:buSzPts val="2400"/>
              <a:buNone/>
            </a:pPr>
            <a:r>
              <a:rPr lang="en-US" sz="1700"/>
              <a:t>Hilery Morris </a:t>
            </a:r>
            <a:endParaRPr sz="1700"/>
          </a:p>
          <a:p>
            <a:pPr marL="0" lvl="0" indent="0" algn="l" rtl="0">
              <a:lnSpc>
                <a:spcPct val="65000"/>
              </a:lnSpc>
              <a:spcBef>
                <a:spcPts val="1000"/>
              </a:spcBef>
              <a:spcAft>
                <a:spcPts val="0"/>
              </a:spcAft>
              <a:buSzPts val="2400"/>
              <a:buNone/>
            </a:pPr>
            <a:r>
              <a:rPr lang="en-US" sz="1400"/>
              <a:t>Fiscal Monitoring Specialist</a:t>
            </a:r>
            <a:endParaRPr sz="1400"/>
          </a:p>
          <a:p>
            <a:pPr marL="0" lvl="0" indent="0" algn="l" rtl="0">
              <a:lnSpc>
                <a:spcPct val="65000"/>
              </a:lnSpc>
              <a:spcBef>
                <a:spcPts val="1000"/>
              </a:spcBef>
              <a:spcAft>
                <a:spcPts val="0"/>
              </a:spcAft>
              <a:buSzPts val="2400"/>
              <a:buNone/>
            </a:pPr>
            <a:r>
              <a:rPr lang="en-US" sz="1400"/>
              <a:t>Office of Grants Fiscal Management</a:t>
            </a:r>
            <a:endParaRPr sz="1400"/>
          </a:p>
          <a:p>
            <a:pPr marL="0" lvl="0" indent="0" algn="l" rtl="0">
              <a:lnSpc>
                <a:spcPct val="65000"/>
              </a:lnSpc>
              <a:spcBef>
                <a:spcPts val="1000"/>
              </a:spcBef>
              <a:spcAft>
                <a:spcPts val="0"/>
              </a:spcAft>
              <a:buSzPts val="2400"/>
              <a:buNone/>
            </a:pPr>
            <a:r>
              <a:rPr lang="en-US" sz="1400"/>
              <a:t>Email: </a:t>
            </a:r>
            <a:r>
              <a:rPr lang="en-US" sz="1400" u="sng">
                <a:solidFill>
                  <a:schemeClr val="hlink"/>
                </a:solidFill>
                <a:hlinkClick r:id="rId5"/>
              </a:rPr>
              <a:t>Morris_H@cde.state.co.us</a:t>
            </a:r>
            <a:r>
              <a:rPr lang="en-US" sz="1400"/>
              <a:t> </a:t>
            </a:r>
            <a:endParaRPr sz="1400"/>
          </a:p>
          <a:p>
            <a:pPr marL="0" lvl="0" indent="0" algn="l" rtl="0">
              <a:lnSpc>
                <a:spcPct val="75000"/>
              </a:lnSpc>
              <a:spcBef>
                <a:spcPts val="1000"/>
              </a:spcBef>
              <a:spcAft>
                <a:spcPts val="0"/>
              </a:spcAft>
              <a:buSzPts val="2400"/>
              <a:buNone/>
            </a:pPr>
            <a:endParaRPr sz="1100"/>
          </a:p>
          <a:p>
            <a:pPr marL="0" lvl="0" indent="0" algn="l" rtl="0">
              <a:lnSpc>
                <a:spcPct val="75000"/>
              </a:lnSpc>
              <a:spcBef>
                <a:spcPts val="1000"/>
              </a:spcBef>
              <a:spcAft>
                <a:spcPts val="0"/>
              </a:spcAft>
              <a:buSzPts val="2400"/>
              <a:buNone/>
            </a:pPr>
            <a:endParaRPr sz="1100"/>
          </a:p>
        </p:txBody>
      </p:sp>
      <p:sp>
        <p:nvSpPr>
          <p:cNvPr id="220" name="Google Shape;220;p3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16</a:t>
            </a:fld>
            <a:endParaRPr/>
          </a:p>
        </p:txBody>
      </p:sp>
      <p:sp>
        <p:nvSpPr>
          <p:cNvPr id="221" name="Google Shape;221;p30"/>
          <p:cNvSpPr txBox="1">
            <a:spLocks noGrp="1"/>
          </p:cNvSpPr>
          <p:nvPr>
            <p:ph type="body" idx="1"/>
          </p:nvPr>
        </p:nvSpPr>
        <p:spPr>
          <a:xfrm>
            <a:off x="4745325" y="1424450"/>
            <a:ext cx="3570600" cy="4964100"/>
          </a:xfrm>
          <a:prstGeom prst="rect">
            <a:avLst/>
          </a:prstGeom>
          <a:noFill/>
          <a:ln>
            <a:noFill/>
          </a:ln>
        </p:spPr>
        <p:txBody>
          <a:bodyPr spcFirstLastPara="1" wrap="square" lIns="0" tIns="0" rIns="0" bIns="45700" anchor="t" anchorCtr="0">
            <a:normAutofit lnSpcReduction="20000"/>
          </a:bodyPr>
          <a:lstStyle/>
          <a:p>
            <a:pPr marL="0" lvl="0" indent="0" algn="l" rtl="0">
              <a:lnSpc>
                <a:spcPct val="100000"/>
              </a:lnSpc>
              <a:spcBef>
                <a:spcPts val="1000"/>
              </a:spcBef>
              <a:spcAft>
                <a:spcPts val="0"/>
              </a:spcAft>
              <a:buClr>
                <a:schemeClr val="dk1"/>
              </a:buClr>
              <a:buSzPts val="1100"/>
              <a:buFont typeface="Arial"/>
              <a:buNone/>
            </a:pPr>
            <a:r>
              <a:rPr lang="en-US" sz="1700"/>
              <a:t>Robert Hawkins</a:t>
            </a:r>
            <a:endParaRPr sz="1700"/>
          </a:p>
          <a:p>
            <a:pPr marL="0" lvl="0" indent="0" algn="l" rtl="0">
              <a:lnSpc>
                <a:spcPct val="65000"/>
              </a:lnSpc>
              <a:spcBef>
                <a:spcPts val="1000"/>
              </a:spcBef>
              <a:spcAft>
                <a:spcPts val="0"/>
              </a:spcAft>
              <a:buClr>
                <a:schemeClr val="dk1"/>
              </a:buClr>
              <a:buSzPts val="1100"/>
              <a:buFont typeface="Arial"/>
              <a:buNone/>
            </a:pPr>
            <a:r>
              <a:rPr lang="en-US" sz="1400"/>
              <a:t>Lead Grants Fiscal Analyst</a:t>
            </a:r>
            <a:endParaRPr sz="1400"/>
          </a:p>
          <a:p>
            <a:pPr marL="0" lvl="0" indent="0" algn="l" rtl="0">
              <a:lnSpc>
                <a:spcPct val="65000"/>
              </a:lnSpc>
              <a:spcBef>
                <a:spcPts val="1000"/>
              </a:spcBef>
              <a:spcAft>
                <a:spcPts val="0"/>
              </a:spcAft>
              <a:buClr>
                <a:schemeClr val="dk1"/>
              </a:buClr>
              <a:buSzPts val="11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1100"/>
              <a:buFont typeface="Arial"/>
              <a:buNone/>
            </a:pPr>
            <a:r>
              <a:rPr lang="en-US" sz="1400"/>
              <a:t>EMAIL: </a:t>
            </a:r>
            <a:r>
              <a:rPr lang="en-US" sz="1400" u="sng">
                <a:solidFill>
                  <a:schemeClr val="hlink"/>
                </a:solidFill>
                <a:hlinkClick r:id="rId6"/>
              </a:rPr>
              <a:t>Hawkins_R@cde.state.co.us</a:t>
            </a:r>
            <a:r>
              <a:rPr lang="en-US" sz="1400"/>
              <a:t> </a:t>
            </a:r>
            <a:endParaRPr sz="1700"/>
          </a:p>
          <a:p>
            <a:pPr marL="0" lvl="0" indent="0" algn="l" rtl="0">
              <a:lnSpc>
                <a:spcPct val="65000"/>
              </a:lnSpc>
              <a:spcBef>
                <a:spcPts val="1000"/>
              </a:spcBef>
              <a:spcAft>
                <a:spcPts val="0"/>
              </a:spcAft>
              <a:buClr>
                <a:schemeClr val="dk1"/>
              </a:buClr>
              <a:buSzPts val="1100"/>
              <a:buFont typeface="Arial"/>
              <a:buNone/>
            </a:pPr>
            <a:endParaRPr sz="1100"/>
          </a:p>
          <a:p>
            <a:pPr marL="0" lvl="0" indent="0" algn="l" rtl="0">
              <a:lnSpc>
                <a:spcPct val="65000"/>
              </a:lnSpc>
              <a:spcBef>
                <a:spcPts val="1000"/>
              </a:spcBef>
              <a:spcAft>
                <a:spcPts val="0"/>
              </a:spcAft>
              <a:buClr>
                <a:schemeClr val="dk1"/>
              </a:buClr>
              <a:buSzPts val="1100"/>
              <a:buFont typeface="Arial"/>
              <a:buNone/>
            </a:pPr>
            <a:r>
              <a:rPr lang="en-US" sz="1700"/>
              <a:t>Steven Kaleda</a:t>
            </a:r>
            <a:endParaRPr sz="1700"/>
          </a:p>
          <a:p>
            <a:pPr marL="0" lvl="0" indent="0" algn="l" rtl="0">
              <a:lnSpc>
                <a:spcPct val="65000"/>
              </a:lnSpc>
              <a:spcBef>
                <a:spcPts val="1000"/>
              </a:spcBef>
              <a:spcAft>
                <a:spcPts val="0"/>
              </a:spcAft>
              <a:buClr>
                <a:schemeClr val="dk1"/>
              </a:buClr>
              <a:buSzPts val="1100"/>
              <a:buFont typeface="Arial"/>
              <a:buNone/>
            </a:pPr>
            <a:r>
              <a:rPr lang="en-US" sz="1400"/>
              <a:t>Grants Fiscal Analyst</a:t>
            </a:r>
            <a:endParaRPr sz="1400"/>
          </a:p>
          <a:p>
            <a:pPr marL="0" lvl="0" indent="0" algn="l" rtl="0">
              <a:lnSpc>
                <a:spcPct val="65000"/>
              </a:lnSpc>
              <a:spcBef>
                <a:spcPts val="1000"/>
              </a:spcBef>
              <a:spcAft>
                <a:spcPts val="0"/>
              </a:spcAft>
              <a:buClr>
                <a:schemeClr val="dk1"/>
              </a:buClr>
              <a:buSzPts val="11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1100"/>
              <a:buFont typeface="Arial"/>
              <a:buNone/>
            </a:pPr>
            <a:r>
              <a:rPr lang="en-US" sz="1400"/>
              <a:t>EMAIL: </a:t>
            </a:r>
            <a:r>
              <a:rPr lang="en-US" sz="1400" u="sng">
                <a:solidFill>
                  <a:schemeClr val="hlink"/>
                </a:solidFill>
                <a:hlinkClick r:id="rId7"/>
              </a:rPr>
              <a:t>Kaleda_S@cde.state.co.us</a:t>
            </a:r>
            <a:r>
              <a:rPr lang="en-US" sz="1400"/>
              <a:t> </a:t>
            </a:r>
            <a:endParaRPr sz="1700"/>
          </a:p>
          <a:p>
            <a:pPr marL="0" lvl="0" indent="0" algn="l" rtl="0">
              <a:lnSpc>
                <a:spcPct val="65000"/>
              </a:lnSpc>
              <a:spcBef>
                <a:spcPts val="1000"/>
              </a:spcBef>
              <a:spcAft>
                <a:spcPts val="0"/>
              </a:spcAft>
              <a:buSzPts val="2400"/>
              <a:buNone/>
            </a:pPr>
            <a:endParaRPr sz="1700"/>
          </a:p>
          <a:p>
            <a:pPr marL="0" lvl="0" indent="0" algn="l" rtl="0">
              <a:lnSpc>
                <a:spcPct val="90000"/>
              </a:lnSpc>
              <a:spcBef>
                <a:spcPts val="1000"/>
              </a:spcBef>
              <a:spcAft>
                <a:spcPts val="0"/>
              </a:spcAft>
              <a:buSzPts val="2400"/>
              <a:buNone/>
            </a:pPr>
            <a:r>
              <a:rPr lang="en-US" sz="1700"/>
              <a:t>Tricia Miller </a:t>
            </a:r>
            <a:endParaRPr sz="1700"/>
          </a:p>
          <a:p>
            <a:pPr marL="0" lvl="0" indent="0" algn="l" rtl="0">
              <a:lnSpc>
                <a:spcPct val="65000"/>
              </a:lnSpc>
              <a:spcBef>
                <a:spcPts val="1000"/>
              </a:spcBef>
              <a:spcAft>
                <a:spcPts val="0"/>
              </a:spcAft>
              <a:buSzPts val="2400"/>
              <a:buNone/>
            </a:pPr>
            <a:r>
              <a:rPr lang="en-US" sz="1400"/>
              <a:t>Fiscal Grants Supervisor</a:t>
            </a:r>
            <a:endParaRPr sz="1400"/>
          </a:p>
          <a:p>
            <a:pPr marL="0" lvl="0" indent="0" algn="l" rtl="0">
              <a:lnSpc>
                <a:spcPct val="65000"/>
              </a:lnSpc>
              <a:spcBef>
                <a:spcPts val="1000"/>
              </a:spcBef>
              <a:spcAft>
                <a:spcPts val="0"/>
              </a:spcAft>
              <a:buSzPts val="2400"/>
              <a:buNone/>
            </a:pPr>
            <a:r>
              <a:rPr lang="en-US" sz="1400"/>
              <a:t>Office of Grants Fiscal Management</a:t>
            </a:r>
            <a:endParaRPr sz="1400"/>
          </a:p>
          <a:p>
            <a:pPr marL="0" lvl="0" indent="0" algn="l" rtl="0">
              <a:lnSpc>
                <a:spcPct val="65000"/>
              </a:lnSpc>
              <a:spcBef>
                <a:spcPts val="1000"/>
              </a:spcBef>
              <a:spcAft>
                <a:spcPts val="0"/>
              </a:spcAft>
              <a:buSzPts val="2400"/>
              <a:buNone/>
            </a:pPr>
            <a:r>
              <a:rPr lang="en-US" sz="1400"/>
              <a:t>Email: </a:t>
            </a:r>
            <a:r>
              <a:rPr lang="en-US" sz="1400" u="sng">
                <a:solidFill>
                  <a:schemeClr val="hlink"/>
                </a:solidFill>
                <a:hlinkClick r:id="rId8"/>
              </a:rPr>
              <a:t>Miller_T@cde.state.co.us</a:t>
            </a:r>
            <a:r>
              <a:rPr lang="en-US" sz="1400"/>
              <a:t> </a:t>
            </a:r>
            <a:endParaRPr sz="1400"/>
          </a:p>
          <a:p>
            <a:pPr marL="0" lvl="0" indent="0" algn="l" rtl="0">
              <a:lnSpc>
                <a:spcPct val="65000"/>
              </a:lnSpc>
              <a:spcBef>
                <a:spcPts val="1000"/>
              </a:spcBef>
              <a:spcAft>
                <a:spcPts val="0"/>
              </a:spcAft>
              <a:buSzPts val="2400"/>
              <a:buNone/>
            </a:pPr>
            <a:endParaRPr sz="1400"/>
          </a:p>
          <a:p>
            <a:pPr marL="0" lvl="0" indent="0" algn="l" rtl="0">
              <a:spcBef>
                <a:spcPts val="1000"/>
              </a:spcBef>
              <a:spcAft>
                <a:spcPts val="0"/>
              </a:spcAft>
              <a:buClr>
                <a:schemeClr val="dk1"/>
              </a:buClr>
              <a:buSzPts val="2400"/>
              <a:buFont typeface="Arial"/>
              <a:buNone/>
            </a:pPr>
            <a:r>
              <a:rPr lang="en-US" sz="1700"/>
              <a:t>Evan Davis </a:t>
            </a:r>
            <a:endParaRPr sz="1700"/>
          </a:p>
          <a:p>
            <a:pPr marL="0" lvl="0" indent="0" algn="l" rtl="0">
              <a:lnSpc>
                <a:spcPct val="65000"/>
              </a:lnSpc>
              <a:spcBef>
                <a:spcPts val="1000"/>
              </a:spcBef>
              <a:spcAft>
                <a:spcPts val="0"/>
              </a:spcAft>
              <a:buClr>
                <a:schemeClr val="dk1"/>
              </a:buClr>
              <a:buSzPts val="2400"/>
              <a:buFont typeface="Arial"/>
              <a:buNone/>
            </a:pPr>
            <a:r>
              <a:rPr lang="en-US" sz="1400"/>
              <a:t>Fiscal Grants Supervisor</a:t>
            </a:r>
            <a:endParaRPr sz="1400"/>
          </a:p>
          <a:p>
            <a:pPr marL="0" lvl="0" indent="0" algn="l" rtl="0">
              <a:lnSpc>
                <a:spcPct val="65000"/>
              </a:lnSpc>
              <a:spcBef>
                <a:spcPts val="1000"/>
              </a:spcBef>
              <a:spcAft>
                <a:spcPts val="0"/>
              </a:spcAft>
              <a:buClr>
                <a:schemeClr val="dk1"/>
              </a:buClr>
              <a:buSzPts val="24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2400"/>
              <a:buFont typeface="Arial"/>
              <a:buNone/>
            </a:pPr>
            <a:r>
              <a:rPr lang="en-US" sz="1400"/>
              <a:t>Email: </a:t>
            </a:r>
            <a:r>
              <a:rPr lang="en-US" sz="1400" u="sng">
                <a:solidFill>
                  <a:schemeClr val="hlink"/>
                </a:solidFill>
                <a:hlinkClick r:id="rId9"/>
              </a:rPr>
              <a:t>Davis_E@cde.state.co.us</a:t>
            </a:r>
            <a:r>
              <a:rPr lang="en-US" sz="1400"/>
              <a:t> </a:t>
            </a:r>
            <a:endParaRPr sz="1400"/>
          </a:p>
          <a:p>
            <a:pPr marL="0" lvl="0" indent="0" algn="l" rtl="0">
              <a:lnSpc>
                <a:spcPct val="75000"/>
              </a:lnSpc>
              <a:spcBef>
                <a:spcPts val="1000"/>
              </a:spcBef>
              <a:spcAft>
                <a:spcPts val="0"/>
              </a:spcAft>
              <a:buSzPts val="2400"/>
              <a:buNone/>
            </a:pPr>
            <a:endParaRPr sz="1100"/>
          </a:p>
          <a:p>
            <a:pPr marL="0" lvl="0" indent="0" algn="l" rtl="0">
              <a:lnSpc>
                <a:spcPct val="75000"/>
              </a:lnSpc>
              <a:spcBef>
                <a:spcPts val="1000"/>
              </a:spcBef>
              <a:spcAft>
                <a:spcPts val="0"/>
              </a:spcAft>
              <a:buSzPts val="2400"/>
              <a:buNone/>
            </a:pP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667"/>
              <a:buFont typeface="Arial"/>
              <a:buNone/>
            </a:pPr>
            <a:r>
              <a:rPr lang="en-US">
                <a:latin typeface="Calibri"/>
                <a:ea typeface="Calibri"/>
                <a:cs typeface="Calibri"/>
                <a:sym typeface="Calibri"/>
              </a:rPr>
              <a:t>Fiscal Grant Resources</a:t>
            </a:r>
            <a:br>
              <a:rPr lang="en-US">
                <a:latin typeface="Calibri"/>
                <a:ea typeface="Calibri"/>
                <a:cs typeface="Calibri"/>
                <a:sym typeface="Calibri"/>
              </a:rPr>
            </a:br>
            <a:endParaRPr/>
          </a:p>
        </p:txBody>
      </p:sp>
      <p:sp>
        <p:nvSpPr>
          <p:cNvPr id="227" name="Google Shape;227;p31"/>
          <p:cNvSpPr txBox="1">
            <a:spLocks noGrp="1"/>
          </p:cNvSpPr>
          <p:nvPr>
            <p:ph type="body" idx="1"/>
          </p:nvPr>
        </p:nvSpPr>
        <p:spPr>
          <a:xfrm>
            <a:off x="245200" y="1247525"/>
            <a:ext cx="8722500" cy="5478900"/>
          </a:xfrm>
          <a:prstGeom prst="rect">
            <a:avLst/>
          </a:prstGeom>
          <a:noFill/>
          <a:ln>
            <a:noFill/>
          </a:ln>
        </p:spPr>
        <p:txBody>
          <a:bodyPr spcFirstLastPara="1" wrap="square" lIns="0" tIns="0" rIns="0" bIns="45700" anchor="t" anchorCtr="0">
            <a:normAutofit fontScale="77500" lnSpcReduction="10000"/>
          </a:bodyPr>
          <a:lstStyle/>
          <a:p>
            <a:pPr marL="457200" lvl="0" indent="-334453" algn="l" rtl="0">
              <a:lnSpc>
                <a:spcPct val="90000"/>
              </a:lnSpc>
              <a:spcBef>
                <a:spcPts val="1000"/>
              </a:spcBef>
              <a:spcAft>
                <a:spcPts val="0"/>
              </a:spcAft>
              <a:buSzPct val="100000"/>
              <a:buChar char="•"/>
            </a:pPr>
            <a:r>
              <a:rPr lang="en-US" sz="2150">
                <a:latin typeface="Calibri"/>
                <a:ea typeface="Calibri"/>
                <a:cs typeface="Calibri"/>
                <a:sym typeface="Calibri"/>
              </a:rPr>
              <a:t>Chart of Accounts: </a:t>
            </a:r>
            <a:r>
              <a:rPr lang="en-US" sz="2150" u="sng">
                <a:solidFill>
                  <a:schemeClr val="hlink"/>
                </a:solidFill>
                <a:latin typeface="Calibri"/>
                <a:ea typeface="Calibri"/>
                <a:cs typeface="Calibri"/>
                <a:sym typeface="Calibri"/>
                <a:hlinkClick r:id="rId3"/>
              </a:rPr>
              <a:t>http://www.cde.state.co.us/cdefinance/sfcoa</a:t>
            </a:r>
            <a:endParaRPr sz="2150" u="sng">
              <a:solidFill>
                <a:schemeClr val="hlink"/>
              </a:solidFill>
              <a:latin typeface="Calibri"/>
              <a:ea typeface="Calibri"/>
              <a:cs typeface="Calibri"/>
              <a:sym typeface="Calibri"/>
            </a:endParaRPr>
          </a:p>
          <a:p>
            <a:pPr marL="457200" lvl="0" indent="-334453" algn="l" rtl="0">
              <a:lnSpc>
                <a:spcPct val="90000"/>
              </a:lnSpc>
              <a:spcBef>
                <a:spcPts val="1000"/>
              </a:spcBef>
              <a:spcAft>
                <a:spcPts val="0"/>
              </a:spcAft>
              <a:buSzPct val="100000"/>
              <a:buChar char="•"/>
            </a:pPr>
            <a:r>
              <a:rPr lang="en-US" sz="2150">
                <a:latin typeface="Calibri"/>
                <a:ea typeface="Calibri"/>
                <a:cs typeface="Calibri"/>
                <a:sym typeface="Calibri"/>
              </a:rPr>
              <a:t>Grants Fiscal: </a:t>
            </a:r>
            <a:r>
              <a:rPr lang="en-US" sz="2150" u="sng">
                <a:solidFill>
                  <a:schemeClr val="hlink"/>
                </a:solidFill>
                <a:hlinkClick r:id="rId4"/>
              </a:rPr>
              <a:t>https://www.cde.state.co.us/cdefisgrant</a:t>
            </a:r>
            <a:endParaRPr sz="2150"/>
          </a:p>
          <a:p>
            <a:pPr marL="457200" lvl="0" indent="-334453" algn="l" rtl="0">
              <a:lnSpc>
                <a:spcPct val="90000"/>
              </a:lnSpc>
              <a:spcBef>
                <a:spcPts val="1000"/>
              </a:spcBef>
              <a:spcAft>
                <a:spcPts val="0"/>
              </a:spcAft>
              <a:buSzPct val="100000"/>
              <a:buChar char="•"/>
            </a:pPr>
            <a:r>
              <a:rPr lang="en-US" sz="2150"/>
              <a:t>Indirect Rates: </a:t>
            </a:r>
            <a:r>
              <a:rPr lang="en-US" sz="2150" u="sng">
                <a:solidFill>
                  <a:schemeClr val="hlink"/>
                </a:solidFill>
                <a:hlinkClick r:id="rId5"/>
              </a:rPr>
              <a:t>https://www.cde.state.co.us/cdefinance/icrc</a:t>
            </a:r>
            <a:endParaRPr sz="2150"/>
          </a:p>
          <a:p>
            <a:pPr marL="457200" lvl="0" indent="-334453" algn="l" rtl="0">
              <a:lnSpc>
                <a:spcPct val="90000"/>
              </a:lnSpc>
              <a:spcBef>
                <a:spcPts val="1000"/>
              </a:spcBef>
              <a:spcAft>
                <a:spcPts val="0"/>
              </a:spcAft>
              <a:buSzPct val="100000"/>
              <a:buChar char="•"/>
            </a:pPr>
            <a:r>
              <a:rPr lang="en-US" sz="2150"/>
              <a:t>Request for Funds: </a:t>
            </a:r>
            <a:r>
              <a:rPr lang="en-US" sz="2150" u="sng">
                <a:solidFill>
                  <a:schemeClr val="hlink"/>
                </a:solidFill>
                <a:hlinkClick r:id="rId6"/>
              </a:rPr>
              <a:t>https://www.cde.state.co.us/cdefisgrant/requestforfundsforms</a:t>
            </a:r>
            <a:endParaRPr sz="2150"/>
          </a:p>
          <a:p>
            <a:pPr marL="457200" lvl="0" indent="-334453" algn="l" rtl="0">
              <a:lnSpc>
                <a:spcPct val="90000"/>
              </a:lnSpc>
              <a:spcBef>
                <a:spcPts val="1000"/>
              </a:spcBef>
              <a:spcAft>
                <a:spcPts val="0"/>
              </a:spcAft>
              <a:buSzPct val="100000"/>
              <a:buChar char="•"/>
            </a:pPr>
            <a:r>
              <a:rPr lang="en-US" sz="2150">
                <a:latin typeface="Calibri"/>
                <a:ea typeface="Calibri"/>
                <a:cs typeface="Calibri"/>
                <a:sym typeface="Calibri"/>
              </a:rPr>
              <a:t>Federal Regulation </a:t>
            </a:r>
            <a:r>
              <a:rPr lang="en-US" sz="2150"/>
              <a:t>2 CFR 200</a:t>
            </a:r>
            <a:r>
              <a:rPr lang="en-US" sz="2150">
                <a:latin typeface="Calibri"/>
                <a:ea typeface="Calibri"/>
                <a:cs typeface="Calibri"/>
                <a:sym typeface="Calibri"/>
              </a:rPr>
              <a:t>: </a:t>
            </a:r>
            <a:r>
              <a:rPr lang="en-US" sz="2150" u="sng">
                <a:solidFill>
                  <a:schemeClr val="hlink"/>
                </a:solidFill>
                <a:latin typeface="Calibri"/>
                <a:ea typeface="Calibri"/>
                <a:cs typeface="Calibri"/>
                <a:sym typeface="Calibri"/>
                <a:hlinkClick r:id="rId7"/>
              </a:rPr>
              <a:t>https://www.ecfr.gov/current/title-2/subtitle-A/chapter-II/part-200?toc=1</a:t>
            </a:r>
            <a:endParaRPr sz="2150"/>
          </a:p>
          <a:p>
            <a:pPr marL="457200" lvl="0" indent="-334453" algn="l" rtl="0">
              <a:lnSpc>
                <a:spcPct val="90000"/>
              </a:lnSpc>
              <a:spcBef>
                <a:spcPts val="1000"/>
              </a:spcBef>
              <a:spcAft>
                <a:spcPts val="0"/>
              </a:spcAft>
              <a:buSzPct val="100000"/>
              <a:buChar char="•"/>
            </a:pPr>
            <a:r>
              <a:rPr lang="en-US" sz="2150"/>
              <a:t>EDGAR Regulation: </a:t>
            </a:r>
            <a:r>
              <a:rPr lang="en-US" sz="2150" u="sng">
                <a:solidFill>
                  <a:schemeClr val="hlink"/>
                </a:solidFill>
                <a:hlinkClick r:id="rId8"/>
              </a:rPr>
              <a:t>https://www.ecfr.gov/current/title-34</a:t>
            </a:r>
            <a:endParaRPr sz="2150"/>
          </a:p>
          <a:p>
            <a:pPr marL="457200" lvl="0" indent="-334453" algn="l" rtl="0">
              <a:lnSpc>
                <a:spcPct val="90000"/>
              </a:lnSpc>
              <a:spcBef>
                <a:spcPts val="1000"/>
              </a:spcBef>
              <a:spcAft>
                <a:spcPts val="0"/>
              </a:spcAft>
              <a:buSzPct val="100000"/>
              <a:buChar char="•"/>
            </a:pPr>
            <a:r>
              <a:rPr lang="en-US" sz="2150">
                <a:latin typeface="Calibri"/>
                <a:ea typeface="Calibri"/>
                <a:cs typeface="Calibri"/>
                <a:sym typeface="Calibri"/>
              </a:rPr>
              <a:t>Related School Finance Trainings: </a:t>
            </a:r>
            <a:r>
              <a:rPr lang="en-US" sz="2150" u="sng">
                <a:solidFill>
                  <a:schemeClr val="hlink"/>
                </a:solidFill>
                <a:latin typeface="Calibri"/>
                <a:ea typeface="Calibri"/>
                <a:cs typeface="Calibri"/>
                <a:sym typeface="Calibri"/>
                <a:hlinkClick r:id="rId9"/>
              </a:rPr>
              <a:t>http://www.cde.state.co.us/cdefinance/upcomingschoolfinancetownhallsandtrainings</a:t>
            </a:r>
            <a:endParaRPr sz="2150"/>
          </a:p>
          <a:p>
            <a:pPr marL="457200" lvl="0" indent="-334453" algn="l" rtl="0">
              <a:lnSpc>
                <a:spcPct val="90000"/>
              </a:lnSpc>
              <a:spcBef>
                <a:spcPts val="1000"/>
              </a:spcBef>
              <a:spcAft>
                <a:spcPts val="0"/>
              </a:spcAft>
              <a:buSzPct val="100000"/>
              <a:buChar char="•"/>
            </a:pPr>
            <a:r>
              <a:rPr lang="en-US" sz="2150"/>
              <a:t>Colorado Revised Statutes: </a:t>
            </a:r>
            <a:r>
              <a:rPr lang="en-US" sz="2150" u="sng">
                <a:solidFill>
                  <a:schemeClr val="hlink"/>
                </a:solidFill>
                <a:hlinkClick r:id="rId10"/>
              </a:rPr>
              <a:t>https://leg.colorado.gov/agencies/office-legislative-legal-services/colorado-revised-statutes</a:t>
            </a:r>
            <a:endParaRPr sz="2150"/>
          </a:p>
          <a:p>
            <a:pPr marL="457200" lvl="0" indent="-334453" algn="l" rtl="0">
              <a:lnSpc>
                <a:spcPct val="90000"/>
              </a:lnSpc>
              <a:spcBef>
                <a:spcPts val="1000"/>
              </a:spcBef>
              <a:spcAft>
                <a:spcPts val="0"/>
              </a:spcAft>
              <a:buSzPct val="100000"/>
              <a:buChar char="•"/>
            </a:pPr>
            <a:r>
              <a:rPr lang="en-US" sz="2150"/>
              <a:t>Colorado Office of the State Controller Fiscal Rules: </a:t>
            </a:r>
            <a:r>
              <a:rPr lang="en-US" sz="2150" u="sng">
                <a:solidFill>
                  <a:schemeClr val="hlink"/>
                </a:solidFill>
                <a:hlinkClick r:id="rId11"/>
              </a:rPr>
              <a:t>https://osc.colorado.gov/financial-operations/fiscal-rules-procedures/fiscal-rules</a:t>
            </a:r>
            <a:endParaRPr sz="2150"/>
          </a:p>
          <a:p>
            <a:pPr marL="457200" lvl="0" indent="-334453" algn="l" rtl="0">
              <a:lnSpc>
                <a:spcPct val="90000"/>
              </a:lnSpc>
              <a:spcBef>
                <a:spcPts val="1000"/>
              </a:spcBef>
              <a:spcAft>
                <a:spcPts val="0"/>
              </a:spcAft>
              <a:buSzPct val="100000"/>
              <a:buChar char="•"/>
            </a:pPr>
            <a:r>
              <a:rPr lang="en-US" sz="2150"/>
              <a:t>CDE Grants Fiscal Resources: </a:t>
            </a:r>
            <a:r>
              <a:rPr lang="en-US" sz="2150" u="sng">
                <a:solidFill>
                  <a:schemeClr val="hlink"/>
                </a:solidFill>
                <a:hlinkClick r:id="rId12"/>
              </a:rPr>
              <a:t>https://www.cde.state.co.us/cdefisgrant/webinarstrainingsguidance</a:t>
            </a:r>
            <a:endParaRPr sz="2150"/>
          </a:p>
          <a:p>
            <a:pPr marL="457200" lvl="0" indent="-334453" algn="l" rtl="0">
              <a:lnSpc>
                <a:spcPct val="90000"/>
              </a:lnSpc>
              <a:spcBef>
                <a:spcPts val="1000"/>
              </a:spcBef>
              <a:spcAft>
                <a:spcPts val="0"/>
              </a:spcAft>
              <a:buSzPct val="100000"/>
              <a:buChar char="•"/>
            </a:pPr>
            <a:r>
              <a:rPr lang="en-US" sz="2150"/>
              <a:t>GAINS:  </a:t>
            </a:r>
            <a:r>
              <a:rPr lang="en-US" sz="2150" u="sng">
                <a:solidFill>
                  <a:schemeClr val="hlink"/>
                </a:solidFill>
                <a:hlinkClick r:id="rId13"/>
              </a:rPr>
              <a:t>https://www.cde.state.co.us/idm/gains</a:t>
            </a:r>
            <a:endParaRPr sz="2150"/>
          </a:p>
          <a:p>
            <a:pPr marL="457200" lvl="0" indent="-334453" algn="l" rtl="0">
              <a:lnSpc>
                <a:spcPct val="90000"/>
              </a:lnSpc>
              <a:spcBef>
                <a:spcPts val="1000"/>
              </a:spcBef>
              <a:spcAft>
                <a:spcPts val="0"/>
              </a:spcAft>
              <a:buSzPct val="100000"/>
              <a:buChar char="•"/>
            </a:pPr>
            <a:r>
              <a:rPr lang="en-US" sz="2150"/>
              <a:t>Indirect Cost Guidance:  </a:t>
            </a:r>
            <a:r>
              <a:rPr lang="en-US" sz="2150" u="sng">
                <a:solidFill>
                  <a:srgbClr val="1C3AA9"/>
                </a:solidFill>
                <a:latin typeface="Proxima Nova"/>
                <a:ea typeface="Proxima Nova"/>
                <a:cs typeface="Proxima Nova"/>
                <a:sym typeface="Proxima Nova"/>
                <a:hlinkClick r:id="rId14">
                  <a:extLst>
                    <a:ext uri="{A12FA001-AC4F-418D-AE19-62706E023703}">
                      <ahyp:hlinkClr xmlns:ahyp="http://schemas.microsoft.com/office/drawing/2018/hyperlinkcolor" val="tx"/>
                    </a:ext>
                  </a:extLst>
                </a:hlinkClick>
              </a:rPr>
              <a:t>https://www.cde.state.co.us/cdefisgrant/idcusesrequirements</a:t>
            </a:r>
            <a:r>
              <a:rPr lang="en-US" sz="2150"/>
              <a:t> and  </a:t>
            </a:r>
            <a:r>
              <a:rPr lang="en-US" sz="2150" u="sng">
                <a:solidFill>
                  <a:schemeClr val="hlink"/>
                </a:solidFill>
                <a:highlight>
                  <a:srgbClr val="FFFFFF"/>
                </a:highlight>
                <a:hlinkClick r:id="rId15"/>
              </a:rPr>
              <a:t>2 CFR 200.1 Modified Total Direct Cost (MTDC)</a:t>
            </a:r>
            <a:endParaRPr/>
          </a:p>
          <a:p>
            <a:pPr marL="0" lvl="0" indent="0" algn="l" rtl="0">
              <a:lnSpc>
                <a:spcPct val="100000"/>
              </a:lnSpc>
              <a:spcBef>
                <a:spcPts val="0"/>
              </a:spcBef>
              <a:spcAft>
                <a:spcPts val="0"/>
              </a:spcAft>
              <a:buSzPct val="160000"/>
              <a:buNone/>
            </a:pPr>
            <a:endParaRPr/>
          </a:p>
        </p:txBody>
      </p:sp>
      <p:sp>
        <p:nvSpPr>
          <p:cNvPr id="228" name="Google Shape;228;p3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223068" y="17996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Agenda</a:t>
            </a:r>
            <a:endParaRPr sz="2800">
              <a:latin typeface="Calibri"/>
              <a:ea typeface="Calibri"/>
              <a:cs typeface="Calibri"/>
              <a:sym typeface="Calibri"/>
            </a:endParaRPr>
          </a:p>
        </p:txBody>
      </p:sp>
      <p:sp>
        <p:nvSpPr>
          <p:cNvPr id="100" name="Google Shape;100;p16"/>
          <p:cNvSpPr txBox="1">
            <a:spLocks noGrp="1"/>
          </p:cNvSpPr>
          <p:nvPr>
            <p:ph type="body" idx="1"/>
          </p:nvPr>
        </p:nvSpPr>
        <p:spPr>
          <a:xfrm>
            <a:off x="146950" y="1527775"/>
            <a:ext cx="8403000" cy="5202600"/>
          </a:xfrm>
          <a:prstGeom prst="rect">
            <a:avLst/>
          </a:prstGeom>
          <a:noFill/>
          <a:ln>
            <a:noFill/>
          </a:ln>
        </p:spPr>
        <p:txBody>
          <a:bodyPr spcFirstLastPara="1" wrap="square" lIns="0" tIns="0" rIns="0" bIns="45700" anchor="t" anchorCtr="0">
            <a:normAutofit/>
          </a:bodyPr>
          <a:lstStyle/>
          <a:p>
            <a:pPr marL="457200" lvl="0" indent="-368300" algn="l" rtl="0">
              <a:spcBef>
                <a:spcPts val="1000"/>
              </a:spcBef>
              <a:spcAft>
                <a:spcPts val="0"/>
              </a:spcAft>
              <a:buSzPts val="2200"/>
              <a:buChar char="•"/>
            </a:pPr>
            <a:r>
              <a:rPr lang="en-US" sz="2200"/>
              <a:t>Request for Funds (RFF) and Fund Request (FR) submissions</a:t>
            </a:r>
            <a:endParaRPr sz="2200"/>
          </a:p>
          <a:p>
            <a:pPr marL="914400" lvl="1" indent="-368300" algn="l" rtl="0">
              <a:spcBef>
                <a:spcPts val="500"/>
              </a:spcBef>
              <a:spcAft>
                <a:spcPts val="0"/>
              </a:spcAft>
              <a:buSzPts val="2200"/>
              <a:buChar char="•"/>
            </a:pPr>
            <a:r>
              <a:rPr lang="en-US" sz="2200"/>
              <a:t>Timelines</a:t>
            </a:r>
            <a:endParaRPr sz="2200"/>
          </a:p>
          <a:p>
            <a:pPr marL="914400" lvl="1" indent="-368300" algn="l" rtl="0">
              <a:spcBef>
                <a:spcPts val="500"/>
              </a:spcBef>
              <a:spcAft>
                <a:spcPts val="0"/>
              </a:spcAft>
              <a:buSzPts val="2200"/>
              <a:buChar char="•"/>
            </a:pPr>
            <a:r>
              <a:rPr lang="en-US" sz="2200"/>
              <a:t>Transitions</a:t>
            </a:r>
            <a:endParaRPr sz="2200"/>
          </a:p>
          <a:p>
            <a:pPr marL="914400" lvl="1" indent="-368300" algn="l" rtl="0">
              <a:spcBef>
                <a:spcPts val="500"/>
              </a:spcBef>
              <a:spcAft>
                <a:spcPts val="0"/>
              </a:spcAft>
              <a:buSzPts val="2200"/>
              <a:buChar char="•"/>
            </a:pPr>
            <a:r>
              <a:rPr lang="en-US" sz="2200"/>
              <a:t>Requirements</a:t>
            </a:r>
            <a:endParaRPr sz="2200"/>
          </a:p>
          <a:p>
            <a:pPr marL="457200" lvl="0" indent="-368300" algn="l" rtl="0">
              <a:spcBef>
                <a:spcPts val="1000"/>
              </a:spcBef>
              <a:spcAft>
                <a:spcPts val="0"/>
              </a:spcAft>
              <a:buSzPts val="2200"/>
              <a:buChar char="•"/>
            </a:pPr>
            <a:r>
              <a:rPr lang="en-US" sz="2200"/>
              <a:t>Supporting documentation expectations</a:t>
            </a:r>
            <a:endParaRPr sz="2200"/>
          </a:p>
          <a:p>
            <a:pPr marL="914400" lvl="1" indent="-368300" algn="l" rtl="0">
              <a:spcBef>
                <a:spcPts val="500"/>
              </a:spcBef>
              <a:spcAft>
                <a:spcPts val="0"/>
              </a:spcAft>
              <a:buSzPts val="2200"/>
              <a:buChar char="•"/>
            </a:pPr>
            <a:r>
              <a:rPr lang="en-US" sz="2200"/>
              <a:t>T&amp;E</a:t>
            </a:r>
            <a:endParaRPr sz="2200"/>
          </a:p>
          <a:p>
            <a:pPr marL="914400" lvl="1" indent="-368300" algn="l" rtl="0">
              <a:spcBef>
                <a:spcPts val="500"/>
              </a:spcBef>
              <a:spcAft>
                <a:spcPts val="0"/>
              </a:spcAft>
              <a:buSzPts val="2200"/>
              <a:buChar char="•"/>
            </a:pPr>
            <a:r>
              <a:rPr lang="en-US" sz="2200"/>
              <a:t>Procurement</a:t>
            </a:r>
            <a:endParaRPr sz="2200"/>
          </a:p>
          <a:p>
            <a:pPr marL="914400" lvl="1" indent="-368300" algn="l" rtl="0">
              <a:spcBef>
                <a:spcPts val="500"/>
              </a:spcBef>
              <a:spcAft>
                <a:spcPts val="0"/>
              </a:spcAft>
              <a:buSzPts val="2200"/>
              <a:buChar char="•"/>
            </a:pPr>
            <a:r>
              <a:rPr lang="en-US" sz="2200"/>
              <a:t>Capital Property and Equipment</a:t>
            </a:r>
            <a:endParaRPr sz="2200"/>
          </a:p>
          <a:p>
            <a:pPr marL="914400" lvl="1" indent="-368300" algn="l" rtl="0">
              <a:spcBef>
                <a:spcPts val="500"/>
              </a:spcBef>
              <a:spcAft>
                <a:spcPts val="0"/>
              </a:spcAft>
              <a:buSzPts val="2200"/>
              <a:buChar char="•"/>
            </a:pPr>
            <a:r>
              <a:rPr lang="en-US" sz="2200"/>
              <a:t>Capital Projects</a:t>
            </a:r>
            <a:endParaRPr sz="2200"/>
          </a:p>
          <a:p>
            <a:pPr marL="457200" lvl="0" indent="-368300" algn="l" rtl="0">
              <a:spcBef>
                <a:spcPts val="1000"/>
              </a:spcBef>
              <a:spcAft>
                <a:spcPts val="0"/>
              </a:spcAft>
              <a:buSzPts val="2200"/>
              <a:buChar char="•"/>
            </a:pPr>
            <a:r>
              <a:rPr lang="en-US" sz="2200"/>
              <a:t>Direction of fiscal monitoring</a:t>
            </a:r>
            <a:endParaRPr sz="2200"/>
          </a:p>
          <a:p>
            <a:pPr marL="0" lvl="0" indent="457200" algn="l" rtl="0">
              <a:spcBef>
                <a:spcPts val="0"/>
              </a:spcBef>
              <a:spcAft>
                <a:spcPts val="0"/>
              </a:spcAft>
              <a:buNone/>
            </a:pPr>
            <a:endParaRPr sz="2200"/>
          </a:p>
        </p:txBody>
      </p:sp>
      <p:sp>
        <p:nvSpPr>
          <p:cNvPr id="101" name="Google Shape;101;p1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245202" y="254525"/>
            <a:ext cx="7956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RFF/FR Submission Processing Times</a:t>
            </a:r>
            <a:endParaRPr/>
          </a:p>
        </p:txBody>
      </p:sp>
      <p:sp>
        <p:nvSpPr>
          <p:cNvPr id="108" name="Google Shape;108;p17"/>
          <p:cNvSpPr txBox="1">
            <a:spLocks noGrp="1"/>
          </p:cNvSpPr>
          <p:nvPr>
            <p:ph type="body" idx="1"/>
          </p:nvPr>
        </p:nvSpPr>
        <p:spPr>
          <a:xfrm>
            <a:off x="245200" y="1233000"/>
            <a:ext cx="8776500" cy="4980900"/>
          </a:xfrm>
          <a:prstGeom prst="rect">
            <a:avLst/>
          </a:prstGeom>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US" sz="1700">
                <a:latin typeface="Arial"/>
                <a:ea typeface="Arial"/>
                <a:cs typeface="Arial"/>
                <a:sym typeface="Arial"/>
              </a:rPr>
              <a:t>Currently RFFs and FRs may be submitted through the more traditional </a:t>
            </a:r>
            <a:r>
              <a:rPr lang="en-US" sz="1700" u="sng">
                <a:solidFill>
                  <a:schemeClr val="hlink"/>
                </a:solidFill>
                <a:latin typeface="Arial"/>
                <a:ea typeface="Arial"/>
                <a:cs typeface="Arial"/>
                <a:sym typeface="Arial"/>
                <a:hlinkClick r:id="rId3"/>
              </a:rPr>
              <a:t>formsite process</a:t>
            </a:r>
            <a:r>
              <a:rPr lang="en-US" sz="1700">
                <a:latin typeface="Arial"/>
                <a:ea typeface="Arial"/>
                <a:cs typeface="Arial"/>
                <a:sym typeface="Arial"/>
              </a:rPr>
              <a:t> (RFF) or through the new snazzy GAINS system (FR).</a:t>
            </a:r>
            <a:endParaRPr sz="1700">
              <a:latin typeface="Arial"/>
              <a:ea typeface="Arial"/>
              <a:cs typeface="Arial"/>
              <a:sym typeface="Arial"/>
            </a:endParaRPr>
          </a:p>
          <a:p>
            <a:pPr marL="457200" marR="0" lvl="0" indent="-336550" algn="l" rtl="0">
              <a:lnSpc>
                <a:spcPct val="100000"/>
              </a:lnSpc>
              <a:spcBef>
                <a:spcPts val="0"/>
              </a:spcBef>
              <a:spcAft>
                <a:spcPts val="0"/>
              </a:spcAft>
              <a:buSzPts val="1700"/>
              <a:buFont typeface="Arial"/>
              <a:buChar char="•"/>
            </a:pPr>
            <a:r>
              <a:rPr lang="en-US" sz="1700">
                <a:latin typeface="Arial"/>
                <a:ea typeface="Arial"/>
                <a:cs typeface="Arial"/>
                <a:sym typeface="Arial"/>
              </a:rPr>
              <a:t>This will depend on the award you are requesting (typically based upon whether the award started in GAINS) </a:t>
            </a:r>
            <a:endParaRPr sz="1700">
              <a:latin typeface="Arial"/>
              <a:ea typeface="Arial"/>
              <a:cs typeface="Arial"/>
              <a:sym typeface="Arial"/>
            </a:endParaRPr>
          </a:p>
          <a:p>
            <a:pPr marL="0" marR="0" lvl="0" indent="0" algn="l" rtl="0">
              <a:lnSpc>
                <a:spcPct val="100000"/>
              </a:lnSpc>
              <a:spcBef>
                <a:spcPts val="0"/>
              </a:spcBef>
              <a:spcAft>
                <a:spcPts val="0"/>
              </a:spcAft>
              <a:buNone/>
            </a:pPr>
            <a:endParaRPr sz="1700">
              <a:latin typeface="Arial"/>
              <a:ea typeface="Arial"/>
              <a:cs typeface="Arial"/>
              <a:sym typeface="Arial"/>
            </a:endParaRPr>
          </a:p>
          <a:p>
            <a:pPr marL="0" marR="0" lvl="0" indent="0" algn="l" rtl="0">
              <a:lnSpc>
                <a:spcPct val="100000"/>
              </a:lnSpc>
              <a:spcBef>
                <a:spcPts val="0"/>
              </a:spcBef>
              <a:spcAft>
                <a:spcPts val="0"/>
              </a:spcAft>
              <a:buNone/>
            </a:pPr>
            <a:r>
              <a:rPr lang="en-US" sz="1700">
                <a:latin typeface="Arial"/>
                <a:ea typeface="Arial"/>
                <a:cs typeface="Arial"/>
                <a:sym typeface="Arial"/>
              </a:rPr>
              <a:t>Processing times are mostly dependent upon the completeness of the submission</a:t>
            </a:r>
            <a:endParaRPr sz="1700">
              <a:latin typeface="Arial"/>
              <a:ea typeface="Arial"/>
              <a:cs typeface="Arial"/>
              <a:sym typeface="Arial"/>
            </a:endParaRPr>
          </a:p>
          <a:p>
            <a:pPr marL="457200" marR="0" lvl="0" indent="-336550" algn="l" rtl="0">
              <a:lnSpc>
                <a:spcPct val="100000"/>
              </a:lnSpc>
              <a:spcBef>
                <a:spcPts val="0"/>
              </a:spcBef>
              <a:spcAft>
                <a:spcPts val="0"/>
              </a:spcAft>
              <a:buSzPts val="1700"/>
              <a:buFont typeface="Arial"/>
              <a:buChar char="•"/>
            </a:pPr>
            <a:r>
              <a:rPr lang="en-US" sz="1700">
                <a:latin typeface="Arial"/>
                <a:ea typeface="Arial"/>
                <a:cs typeface="Arial"/>
                <a:sym typeface="Arial"/>
              </a:rPr>
              <a:t>Current goal is 4 business days after the FR due date for the fiscal analyst to determine the request has been submitted correctly</a:t>
            </a:r>
            <a:endParaRPr sz="1700">
              <a:latin typeface="Arial"/>
              <a:ea typeface="Arial"/>
              <a:cs typeface="Arial"/>
              <a:sym typeface="Arial"/>
            </a:endParaRPr>
          </a:p>
          <a:p>
            <a:pPr marL="914400" marR="0" lvl="1" indent="-336550" algn="l" rtl="0">
              <a:lnSpc>
                <a:spcPct val="100000"/>
              </a:lnSpc>
              <a:spcBef>
                <a:spcPts val="0"/>
              </a:spcBef>
              <a:spcAft>
                <a:spcPts val="0"/>
              </a:spcAft>
              <a:buSzPts val="1700"/>
              <a:buFont typeface="Arial"/>
              <a:buChar char="•"/>
            </a:pPr>
            <a:r>
              <a:rPr lang="en-US" sz="1700">
                <a:latin typeface="Arial"/>
                <a:ea typeface="Arial"/>
                <a:cs typeface="Arial"/>
                <a:sym typeface="Arial"/>
              </a:rPr>
              <a:t>The 1st business day of the month for Title, Stimulus, IDEA</a:t>
            </a:r>
            <a:endParaRPr sz="1700">
              <a:latin typeface="Arial"/>
              <a:ea typeface="Arial"/>
              <a:cs typeface="Arial"/>
              <a:sym typeface="Arial"/>
            </a:endParaRPr>
          </a:p>
          <a:p>
            <a:pPr marL="914400" marR="0" lvl="1" indent="-336550" algn="l" rtl="0">
              <a:lnSpc>
                <a:spcPct val="100000"/>
              </a:lnSpc>
              <a:spcBef>
                <a:spcPts val="0"/>
              </a:spcBef>
              <a:spcAft>
                <a:spcPts val="0"/>
              </a:spcAft>
              <a:buSzPts val="1700"/>
              <a:buFont typeface="Arial"/>
              <a:buChar char="•"/>
            </a:pPr>
            <a:r>
              <a:rPr lang="en-US" sz="1700">
                <a:latin typeface="Arial"/>
                <a:ea typeface="Arial"/>
                <a:cs typeface="Arial"/>
                <a:sym typeface="Arial"/>
              </a:rPr>
              <a:t>The 15th of the month for EASI, Competitive awards</a:t>
            </a:r>
            <a:endParaRPr sz="1700">
              <a:latin typeface="Arial"/>
              <a:ea typeface="Arial"/>
              <a:cs typeface="Arial"/>
              <a:sym typeface="Arial"/>
            </a:endParaRPr>
          </a:p>
          <a:p>
            <a:pPr marL="457200" marR="0" lvl="0" indent="-336550" algn="l" rtl="0">
              <a:lnSpc>
                <a:spcPct val="100000"/>
              </a:lnSpc>
              <a:spcBef>
                <a:spcPts val="0"/>
              </a:spcBef>
              <a:spcAft>
                <a:spcPts val="0"/>
              </a:spcAft>
              <a:buSzPts val="1700"/>
              <a:buFont typeface="Arial"/>
              <a:buChar char="•"/>
            </a:pPr>
            <a:r>
              <a:rPr lang="en-US" sz="1700">
                <a:latin typeface="Arial"/>
                <a:ea typeface="Arial"/>
                <a:cs typeface="Arial"/>
                <a:sym typeface="Arial"/>
              </a:rPr>
              <a:t>Goal is currently 45 days for processing from the reimbursement request </a:t>
            </a:r>
            <a:r>
              <a:rPr lang="en-US" sz="1700" u="sng">
                <a:latin typeface="Arial"/>
                <a:ea typeface="Arial"/>
                <a:cs typeface="Arial"/>
                <a:sym typeface="Arial"/>
              </a:rPr>
              <a:t>DUE DATE</a:t>
            </a:r>
            <a:r>
              <a:rPr lang="en-US" sz="1700">
                <a:latin typeface="Arial"/>
                <a:ea typeface="Arial"/>
                <a:cs typeface="Arial"/>
                <a:sym typeface="Arial"/>
              </a:rPr>
              <a:t> indicated on our website.  As an example, ESEA awards are due on the first of every month.  The 45 day processing clock DOES NOT begin when the awardee submits and receives approval on the request, it begins the date FOLLOWING the published due date. See above for the due dates on each type of award (also listed on website).</a:t>
            </a:r>
            <a:endParaRPr sz="1700">
              <a:latin typeface="Arial"/>
              <a:ea typeface="Arial"/>
              <a:cs typeface="Arial"/>
              <a:sym typeface="Arial"/>
            </a:endParaRPr>
          </a:p>
          <a:p>
            <a:pPr marL="457200" lvl="0" indent="-336550" algn="l" rtl="0">
              <a:lnSpc>
                <a:spcPct val="100000"/>
              </a:lnSpc>
              <a:spcBef>
                <a:spcPts val="0"/>
              </a:spcBef>
              <a:spcAft>
                <a:spcPts val="0"/>
              </a:spcAft>
              <a:buSzPts val="1700"/>
              <a:buChar char="•"/>
            </a:pPr>
            <a:r>
              <a:rPr lang="en-US" sz="1700">
                <a:latin typeface="Arial"/>
                <a:ea typeface="Arial"/>
                <a:cs typeface="Arial"/>
                <a:sym typeface="Arial"/>
              </a:rPr>
              <a:t>CDE collaborates across several units including program and accounting to fully process reimbursements for payment.</a:t>
            </a:r>
            <a:endParaRPr sz="1700">
              <a:latin typeface="Arial"/>
              <a:ea typeface="Arial"/>
              <a:cs typeface="Arial"/>
              <a:sym typeface="Arial"/>
            </a:endParaRPr>
          </a:p>
          <a:p>
            <a:pPr marL="0" lvl="0" indent="0" algn="l" rtl="0">
              <a:lnSpc>
                <a:spcPct val="100000"/>
              </a:lnSpc>
              <a:spcBef>
                <a:spcPts val="0"/>
              </a:spcBef>
              <a:spcAft>
                <a:spcPts val="0"/>
              </a:spcAft>
              <a:buNone/>
            </a:pPr>
            <a:endParaRPr sz="1800">
              <a:latin typeface="Arial"/>
              <a:ea typeface="Arial"/>
              <a:cs typeface="Arial"/>
              <a:sym typeface="Arial"/>
            </a:endParaRPr>
          </a:p>
          <a:p>
            <a:pPr marL="0" lvl="0" indent="0" algn="l" rtl="0">
              <a:lnSpc>
                <a:spcPct val="100000"/>
              </a:lnSpc>
              <a:spcBef>
                <a:spcPts val="0"/>
              </a:spcBef>
              <a:spcAft>
                <a:spcPts val="0"/>
              </a:spcAft>
              <a:buNone/>
            </a:pPr>
            <a:endParaRPr sz="17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245202" y="254525"/>
            <a:ext cx="7956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RFF Submission vs FR Submission</a:t>
            </a:r>
            <a:endParaRPr/>
          </a:p>
        </p:txBody>
      </p:sp>
      <p:sp>
        <p:nvSpPr>
          <p:cNvPr id="116" name="Google Shape;116;p18">
            <a:extLst>
              <a:ext uri="{C183D7F6-B498-43B3-948B-1728B52AA6E4}">
                <adec:decorative xmlns:adec="http://schemas.microsoft.com/office/drawing/2017/decorative" val="0"/>
              </a:ext>
            </a:extLst>
          </p:cNvPr>
          <p:cNvSpPr txBox="1"/>
          <p:nvPr/>
        </p:nvSpPr>
        <p:spPr>
          <a:xfrm>
            <a:off x="126575" y="1277675"/>
            <a:ext cx="8641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rPr>
              <a:t>Formsite process based on total expenditures less funds requested to date.</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a:p>
        </p:txBody>
      </p:sp>
      <p:pic>
        <p:nvPicPr>
          <p:cNvPr id="115" name="Google Shape;115;p18" descr="GAINS expediture detail screenshot ">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202575" y="3883525"/>
            <a:ext cx="7564452" cy="2476650"/>
          </a:xfrm>
          <a:prstGeom prst="rect">
            <a:avLst/>
          </a:prstGeom>
          <a:noFill/>
          <a:ln>
            <a:noFill/>
          </a:ln>
        </p:spPr>
      </p:pic>
      <p:sp>
        <p:nvSpPr>
          <p:cNvPr id="117" name="Google Shape;117;p18" descr="Expenditure detail screenshot">
            <a:extLst>
              <a:ext uri="{C183D7F6-B498-43B3-948B-1728B52AA6E4}">
                <adec:decorative xmlns:adec="http://schemas.microsoft.com/office/drawing/2017/decorative" val="0"/>
              </a:ext>
            </a:extLst>
          </p:cNvPr>
          <p:cNvSpPr/>
          <p:nvPr/>
        </p:nvSpPr>
        <p:spPr>
          <a:xfrm>
            <a:off x="995850" y="4517025"/>
            <a:ext cx="1035000" cy="6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19" name="Google Shape;119;p18" descr="Picture of the District Expenditure to date box">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202563" y="1638200"/>
            <a:ext cx="5514975" cy="1809750"/>
          </a:xfrm>
          <a:prstGeom prst="rect">
            <a:avLst/>
          </a:prstGeom>
          <a:noFill/>
          <a:ln>
            <a:noFill/>
          </a:ln>
        </p:spPr>
      </p:pic>
      <p:sp>
        <p:nvSpPr>
          <p:cNvPr id="118" name="Google Shape;118;p18">
            <a:extLst>
              <a:ext uri="{C183D7F6-B498-43B3-948B-1728B52AA6E4}">
                <adec:decorative xmlns:adec="http://schemas.microsoft.com/office/drawing/2017/decorative" val="0"/>
              </a:ext>
            </a:extLst>
          </p:cNvPr>
          <p:cNvSpPr txBox="1"/>
          <p:nvPr/>
        </p:nvSpPr>
        <p:spPr>
          <a:xfrm>
            <a:off x="202575" y="3447950"/>
            <a:ext cx="8641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rPr>
              <a:t>GAINS process drills down a bit more - reporting at object code level by function/award.</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245202" y="254525"/>
            <a:ext cx="7956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FR Submission - Required Documents</a:t>
            </a:r>
            <a:endParaRPr/>
          </a:p>
        </p:txBody>
      </p:sp>
      <p:sp>
        <p:nvSpPr>
          <p:cNvPr id="126" name="Google Shape;126;p19"/>
          <p:cNvSpPr txBox="1">
            <a:spLocks noGrp="1"/>
          </p:cNvSpPr>
          <p:nvPr>
            <p:ph type="body" idx="1"/>
          </p:nvPr>
        </p:nvSpPr>
        <p:spPr>
          <a:xfrm>
            <a:off x="245200" y="1247868"/>
            <a:ext cx="8776500" cy="1219500"/>
          </a:xfrm>
          <a:prstGeom prst="rect">
            <a:avLst/>
          </a:prstGeom>
        </p:spPr>
        <p:txBody>
          <a:bodyPr spcFirstLastPara="1" wrap="square" lIns="0" tIns="0" rIns="0"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700">
                <a:latin typeface="Arial"/>
                <a:ea typeface="Arial"/>
                <a:cs typeface="Arial"/>
                <a:sym typeface="Arial"/>
              </a:rPr>
              <a:t>FR submissions require an LEA to provide a General Ledger (GL) that agrees to and supports the requested expenditures.</a:t>
            </a:r>
            <a:endParaRPr sz="1700">
              <a:latin typeface="Arial"/>
              <a:ea typeface="Arial"/>
              <a:cs typeface="Arial"/>
              <a:sym typeface="Arial"/>
            </a:endParaRPr>
          </a:p>
          <a:p>
            <a:pPr marL="457200" lvl="0" indent="-336550" algn="l" rtl="0">
              <a:lnSpc>
                <a:spcPct val="100000"/>
              </a:lnSpc>
              <a:spcBef>
                <a:spcPts val="0"/>
              </a:spcBef>
              <a:spcAft>
                <a:spcPts val="0"/>
              </a:spcAft>
              <a:buSzPts val="1700"/>
              <a:buFont typeface="Arial"/>
              <a:buChar char="•"/>
            </a:pPr>
            <a:r>
              <a:rPr lang="en-US" sz="1700">
                <a:latin typeface="Arial"/>
                <a:ea typeface="Arial"/>
                <a:cs typeface="Arial"/>
                <a:sym typeface="Arial"/>
              </a:rPr>
              <a:t>E.g., budgeted in Purchased Professional Services but expenditure posted to Other Purchased Services would require either a PAR or a JE.</a:t>
            </a:r>
            <a:endParaRPr sz="1700">
              <a:latin typeface="Arial"/>
              <a:ea typeface="Arial"/>
              <a:cs typeface="Arial"/>
              <a:sym typeface="Arial"/>
            </a:endParaRPr>
          </a:p>
          <a:p>
            <a:pPr marL="0" marR="0" lvl="0" indent="0" algn="l" rtl="0">
              <a:lnSpc>
                <a:spcPct val="100000"/>
              </a:lnSpc>
              <a:spcBef>
                <a:spcPts val="0"/>
              </a:spcBef>
              <a:spcAft>
                <a:spcPts val="0"/>
              </a:spcAft>
              <a:buNone/>
            </a:pPr>
            <a:endParaRPr sz="1700">
              <a:highlight>
                <a:schemeClr val="lt1"/>
              </a:highlight>
              <a:latin typeface="Arial"/>
              <a:ea typeface="Arial"/>
              <a:cs typeface="Arial"/>
              <a:sym typeface="Arial"/>
            </a:endParaRPr>
          </a:p>
          <a:p>
            <a:pPr marL="0" marR="0" lvl="0" indent="0" algn="l" rtl="0">
              <a:lnSpc>
                <a:spcPct val="100000"/>
              </a:lnSpc>
              <a:spcBef>
                <a:spcPts val="0"/>
              </a:spcBef>
              <a:spcAft>
                <a:spcPts val="0"/>
              </a:spcAft>
              <a:buNone/>
            </a:pPr>
            <a:endParaRPr sz="1700">
              <a:highlight>
                <a:schemeClr val="dk1"/>
              </a:highlight>
              <a:latin typeface="Arial"/>
              <a:ea typeface="Arial"/>
              <a:cs typeface="Arial"/>
              <a:sym typeface="Arial"/>
            </a:endParaRPr>
          </a:p>
        </p:txBody>
      </p:sp>
      <p:pic>
        <p:nvPicPr>
          <p:cNvPr id="127" name="Google Shape;127;p19" descr="Related documents screenshot"/>
          <p:cNvPicPr preferRelativeResize="0"/>
          <p:nvPr/>
        </p:nvPicPr>
        <p:blipFill rotWithShape="1">
          <a:blip r:embed="rId3">
            <a:alphaModFix/>
          </a:blip>
          <a:srcRect b="33545"/>
          <a:stretch/>
        </p:blipFill>
        <p:spPr>
          <a:xfrm>
            <a:off x="313600" y="2467375"/>
            <a:ext cx="7482750" cy="1440250"/>
          </a:xfrm>
          <a:prstGeom prst="rect">
            <a:avLst/>
          </a:prstGeom>
          <a:noFill/>
          <a:ln>
            <a:noFill/>
          </a:ln>
        </p:spPr>
      </p:pic>
      <p:sp>
        <p:nvSpPr>
          <p:cNvPr id="128" name="Google Shape;128;p19">
            <a:extLst>
              <a:ext uri="{C183D7F6-B498-43B3-948B-1728B52AA6E4}">
                <adec:decorative xmlns:adec="http://schemas.microsoft.com/office/drawing/2017/decorative" val="1"/>
              </a:ext>
            </a:extLst>
          </p:cNvPr>
          <p:cNvSpPr/>
          <p:nvPr/>
        </p:nvSpPr>
        <p:spPr>
          <a:xfrm>
            <a:off x="1112250" y="3073650"/>
            <a:ext cx="1035000" cy="6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9" name="Google Shape;129;p19"/>
          <p:cNvSpPr txBox="1"/>
          <p:nvPr/>
        </p:nvSpPr>
        <p:spPr>
          <a:xfrm>
            <a:off x="110325" y="4040075"/>
            <a:ext cx="86988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highlight>
                  <a:schemeClr val="lt1"/>
                </a:highlight>
              </a:rPr>
              <a:t>Two main types of GLs we are looking for - summary and transaction level</a:t>
            </a:r>
            <a:endParaRPr sz="1700">
              <a:solidFill>
                <a:schemeClr val="dk1"/>
              </a:solidFill>
              <a:highlight>
                <a:schemeClr val="lt1"/>
              </a:highlight>
            </a:endParaRPr>
          </a:p>
          <a:p>
            <a:pPr marL="457200" lvl="0" indent="-336550" algn="l" rtl="0">
              <a:spcBef>
                <a:spcPts val="0"/>
              </a:spcBef>
              <a:spcAft>
                <a:spcPts val="0"/>
              </a:spcAft>
              <a:buClr>
                <a:schemeClr val="dk1"/>
              </a:buClr>
              <a:buSzPts val="1700"/>
              <a:buChar char="•"/>
            </a:pPr>
            <a:r>
              <a:rPr lang="en-US" sz="1700">
                <a:solidFill>
                  <a:schemeClr val="dk1"/>
                </a:solidFill>
                <a:highlight>
                  <a:schemeClr val="lt1"/>
                </a:highlight>
              </a:rPr>
              <a:t>Summary level works for fiscal analyst review</a:t>
            </a:r>
            <a:endParaRPr sz="1700">
              <a:solidFill>
                <a:schemeClr val="dk1"/>
              </a:solidFill>
              <a:highlight>
                <a:schemeClr val="lt1"/>
              </a:highlight>
            </a:endParaRPr>
          </a:p>
          <a:p>
            <a:pPr marL="914400" lvl="1" indent="-336550" algn="l" rtl="0">
              <a:spcBef>
                <a:spcPts val="0"/>
              </a:spcBef>
              <a:spcAft>
                <a:spcPts val="0"/>
              </a:spcAft>
              <a:buClr>
                <a:schemeClr val="dk1"/>
              </a:buClr>
              <a:buSzPts val="1700"/>
              <a:buChar char="•"/>
            </a:pPr>
            <a:r>
              <a:rPr lang="en-US" sz="1700">
                <a:solidFill>
                  <a:schemeClr val="dk1"/>
                </a:solidFill>
                <a:highlight>
                  <a:schemeClr val="lt1"/>
                </a:highlight>
              </a:rPr>
              <a:t>Looking for total expenditure tie outs</a:t>
            </a:r>
            <a:endParaRPr sz="1700">
              <a:solidFill>
                <a:schemeClr val="dk1"/>
              </a:solidFill>
              <a:highlight>
                <a:schemeClr val="lt1"/>
              </a:highlight>
            </a:endParaRPr>
          </a:p>
          <a:p>
            <a:pPr marL="914400" lvl="1" indent="-336550" algn="l" rtl="0">
              <a:spcBef>
                <a:spcPts val="0"/>
              </a:spcBef>
              <a:spcAft>
                <a:spcPts val="0"/>
              </a:spcAft>
              <a:buClr>
                <a:schemeClr val="dk1"/>
              </a:buClr>
              <a:buSzPts val="1700"/>
              <a:buChar char="•"/>
            </a:pPr>
            <a:r>
              <a:rPr lang="en-US" sz="1700">
                <a:solidFill>
                  <a:schemeClr val="dk1"/>
                </a:solidFill>
                <a:highlight>
                  <a:schemeClr val="lt1"/>
                </a:highlight>
              </a:rPr>
              <a:t>Reasonableness check on amounts</a:t>
            </a:r>
            <a:endParaRPr sz="1700">
              <a:solidFill>
                <a:schemeClr val="dk1"/>
              </a:solidFill>
              <a:highlight>
                <a:schemeClr val="lt1"/>
              </a:highlight>
            </a:endParaRPr>
          </a:p>
          <a:p>
            <a:pPr marL="0" lvl="0" indent="0" algn="l" rtl="0">
              <a:spcBef>
                <a:spcPts val="0"/>
              </a:spcBef>
              <a:spcAft>
                <a:spcPts val="0"/>
              </a:spcAft>
              <a:buNone/>
            </a:pPr>
            <a:endParaRPr sz="1700">
              <a:solidFill>
                <a:schemeClr val="dk1"/>
              </a:solidFill>
              <a:highlight>
                <a:schemeClr val="lt1"/>
              </a:highlight>
            </a:endParaRPr>
          </a:p>
          <a:p>
            <a:pPr marL="457200" lvl="0" indent="-336550" algn="l" rtl="0">
              <a:spcBef>
                <a:spcPts val="0"/>
              </a:spcBef>
              <a:spcAft>
                <a:spcPts val="0"/>
              </a:spcAft>
              <a:buClr>
                <a:schemeClr val="dk1"/>
              </a:buClr>
              <a:buSzPts val="1700"/>
              <a:buChar char="•"/>
            </a:pPr>
            <a:r>
              <a:rPr lang="en-US" sz="1700">
                <a:solidFill>
                  <a:schemeClr val="dk1"/>
                </a:solidFill>
                <a:highlight>
                  <a:schemeClr val="lt1"/>
                </a:highlight>
              </a:rPr>
              <a:t>Transaction level needed for monitoring reviews</a:t>
            </a:r>
            <a:endParaRPr sz="1700">
              <a:solidFill>
                <a:schemeClr val="dk1"/>
              </a:solidFill>
              <a:highlight>
                <a:schemeClr val="lt1"/>
              </a:highlight>
            </a:endParaRPr>
          </a:p>
          <a:p>
            <a:pPr marL="914400" lvl="1" indent="-336550" algn="l" rtl="0">
              <a:spcBef>
                <a:spcPts val="0"/>
              </a:spcBef>
              <a:spcAft>
                <a:spcPts val="0"/>
              </a:spcAft>
              <a:buClr>
                <a:schemeClr val="dk1"/>
              </a:buClr>
              <a:buSzPts val="1700"/>
              <a:buChar char="•"/>
            </a:pPr>
            <a:r>
              <a:rPr lang="en-US" sz="1700">
                <a:solidFill>
                  <a:schemeClr val="dk1"/>
                </a:solidFill>
                <a:highlight>
                  <a:schemeClr val="lt1"/>
                </a:highlight>
              </a:rPr>
              <a:t>Comparison to budget at object code levels</a:t>
            </a:r>
            <a:endParaRPr sz="1700">
              <a:solidFill>
                <a:schemeClr val="dk1"/>
              </a:solidFill>
              <a:highlight>
                <a:schemeClr val="lt1"/>
              </a:highlight>
            </a:endParaRPr>
          </a:p>
          <a:p>
            <a:pPr marL="914400" lvl="1" indent="-336550" algn="l" rtl="0">
              <a:spcBef>
                <a:spcPts val="0"/>
              </a:spcBef>
              <a:spcAft>
                <a:spcPts val="0"/>
              </a:spcAft>
              <a:buClr>
                <a:schemeClr val="dk1"/>
              </a:buClr>
              <a:buSzPts val="1700"/>
              <a:buChar char="•"/>
            </a:pPr>
            <a:r>
              <a:rPr lang="en-US" sz="1700">
                <a:solidFill>
                  <a:schemeClr val="dk1"/>
                </a:solidFill>
                <a:highlight>
                  <a:schemeClr val="lt1"/>
                </a:highlight>
              </a:rPr>
              <a:t>Used for sampling - additional support will be requested for specific transactions</a:t>
            </a:r>
            <a:endParaRPr sz="1700">
              <a:solidFill>
                <a:schemeClr val="dk1"/>
              </a:solidFill>
              <a:highlight>
                <a:schemeClr val="lt1"/>
              </a:highlight>
            </a:endParaRPr>
          </a:p>
          <a:p>
            <a:pPr marL="0" lvl="0" indent="0" algn="l" rtl="0">
              <a:spcBef>
                <a:spcPts val="0"/>
              </a:spcBef>
              <a:spcAft>
                <a:spcPts val="0"/>
              </a:spcAft>
              <a:buNone/>
            </a:pPr>
            <a:endParaRPr sz="1700">
              <a:solidFill>
                <a:schemeClr val="dk1"/>
              </a:solidFill>
              <a:highlight>
                <a:schemeClr val="lt1"/>
              </a:highlight>
            </a:endParaRPr>
          </a:p>
          <a:p>
            <a:pPr marL="0" lvl="0" indent="0" algn="l" rtl="0">
              <a:spcBef>
                <a:spcPts val="0"/>
              </a:spcBef>
              <a:spcAft>
                <a:spcPts val="0"/>
              </a:spcAft>
              <a:buNone/>
            </a:pPr>
            <a:endParaRPr sz="1700">
              <a:solidFill>
                <a:schemeClr val="dk1"/>
              </a:solidFill>
              <a:highlight>
                <a:schemeClr val="lt1"/>
              </a:highlight>
            </a:endParaRPr>
          </a:p>
          <a:p>
            <a:pPr marL="0" lvl="0" indent="0" algn="l" rtl="0">
              <a:spcBef>
                <a:spcPts val="0"/>
              </a:spcBef>
              <a:spcAft>
                <a:spcPts val="0"/>
              </a:spcAft>
              <a:buNone/>
            </a:pPr>
            <a:endParaRPr sz="1700">
              <a:solidFill>
                <a:schemeClr val="dk1"/>
              </a:solidFill>
              <a:highlight>
                <a:schemeClr val="dk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91575" y="264700"/>
            <a:ext cx="9144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Detailed General Ledger vs Summary - Screenshots</a:t>
            </a:r>
            <a:endParaRPr/>
          </a:p>
        </p:txBody>
      </p:sp>
      <p:sp>
        <p:nvSpPr>
          <p:cNvPr id="136" name="Google Shape;136;p20"/>
          <p:cNvSpPr txBox="1">
            <a:spLocks noGrp="1"/>
          </p:cNvSpPr>
          <p:nvPr>
            <p:ph type="body" idx="1"/>
          </p:nvPr>
        </p:nvSpPr>
        <p:spPr>
          <a:xfrm>
            <a:off x="223075" y="1480150"/>
            <a:ext cx="3162600" cy="1062600"/>
          </a:xfrm>
          <a:prstGeom prst="rect">
            <a:avLst/>
          </a:prstGeom>
        </p:spPr>
        <p:txBody>
          <a:bodyPr spcFirstLastPara="1" wrap="square" lIns="0" tIns="0" rIns="0" bIns="45700" anchor="t" anchorCtr="0">
            <a:noAutofit/>
          </a:bodyPr>
          <a:lstStyle/>
          <a:p>
            <a:pPr marL="0" lvl="0" indent="0" algn="l" rtl="0">
              <a:lnSpc>
                <a:spcPct val="100000"/>
              </a:lnSpc>
              <a:spcBef>
                <a:spcPts val="0"/>
              </a:spcBef>
              <a:spcAft>
                <a:spcPts val="0"/>
              </a:spcAft>
              <a:buNone/>
            </a:pPr>
            <a:r>
              <a:rPr lang="en-US" sz="1800"/>
              <a:t>The detailed general ledger shows individual transactions with summary totals.</a:t>
            </a:r>
            <a:endParaRPr sz="1800"/>
          </a:p>
          <a:p>
            <a:pPr marL="0" lvl="0" indent="0" algn="l" rtl="0">
              <a:lnSpc>
                <a:spcPct val="100000"/>
              </a:lnSpc>
              <a:spcBef>
                <a:spcPts val="1200"/>
              </a:spcBef>
              <a:spcAft>
                <a:spcPts val="1200"/>
              </a:spcAft>
              <a:buNone/>
            </a:pPr>
            <a:endParaRPr sz="1800">
              <a:latin typeface="Arial"/>
              <a:ea typeface="Arial"/>
              <a:cs typeface="Arial"/>
              <a:sym typeface="Arial"/>
            </a:endParaRPr>
          </a:p>
        </p:txBody>
      </p:sp>
      <p:pic>
        <p:nvPicPr>
          <p:cNvPr id="137" name="Google Shape;137;p20" descr="Summary examply of the account budget"/>
          <p:cNvPicPr preferRelativeResize="0"/>
          <p:nvPr/>
        </p:nvPicPr>
        <p:blipFill rotWithShape="1">
          <a:blip r:embed="rId3">
            <a:alphaModFix/>
          </a:blip>
          <a:srcRect l="-9330" t="1990" r="31900" b="-1990"/>
          <a:stretch/>
        </p:blipFill>
        <p:spPr>
          <a:xfrm>
            <a:off x="-744975" y="3613575"/>
            <a:ext cx="5740949" cy="3069325"/>
          </a:xfrm>
          <a:prstGeom prst="rect">
            <a:avLst/>
          </a:prstGeom>
          <a:noFill/>
          <a:ln>
            <a:noFill/>
          </a:ln>
        </p:spPr>
      </p:pic>
      <p:pic>
        <p:nvPicPr>
          <p:cNvPr id="138" name="Google Shape;138;p20" descr="A picture of a detailed general ledger showing transactions and summary totals"/>
          <p:cNvPicPr preferRelativeResize="0"/>
          <p:nvPr/>
        </p:nvPicPr>
        <p:blipFill>
          <a:blip r:embed="rId4">
            <a:alphaModFix/>
          </a:blip>
          <a:stretch>
            <a:fillRect/>
          </a:stretch>
        </p:blipFill>
        <p:spPr>
          <a:xfrm>
            <a:off x="3460023" y="1365650"/>
            <a:ext cx="5683986" cy="2050500"/>
          </a:xfrm>
          <a:prstGeom prst="rect">
            <a:avLst/>
          </a:prstGeom>
          <a:noFill/>
          <a:ln>
            <a:noFill/>
          </a:ln>
        </p:spPr>
      </p:pic>
      <p:sp>
        <p:nvSpPr>
          <p:cNvPr id="139" name="Google Shape;139;p20"/>
          <p:cNvSpPr txBox="1"/>
          <p:nvPr/>
        </p:nvSpPr>
        <p:spPr>
          <a:xfrm>
            <a:off x="1049800" y="4705625"/>
            <a:ext cx="1746000" cy="3615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AA0000"/>
                </a:solidFill>
                <a:latin typeface="Calibri"/>
                <a:ea typeface="Calibri"/>
                <a:cs typeface="Calibri"/>
                <a:sym typeface="Calibri"/>
              </a:rPr>
              <a:t>SUMMARY EXAMPLE</a:t>
            </a:r>
            <a:endParaRPr>
              <a:solidFill>
                <a:srgbClr val="AA0000"/>
              </a:solidFill>
              <a:latin typeface="Calibri"/>
              <a:ea typeface="Calibri"/>
              <a:cs typeface="Calibri"/>
              <a:sym typeface="Calibri"/>
            </a:endParaRPr>
          </a:p>
        </p:txBody>
      </p:sp>
      <p:sp>
        <p:nvSpPr>
          <p:cNvPr id="140" name="Google Shape;140;p20"/>
          <p:cNvSpPr txBox="1"/>
          <p:nvPr/>
        </p:nvSpPr>
        <p:spPr>
          <a:xfrm>
            <a:off x="5104750" y="2256300"/>
            <a:ext cx="1746000" cy="3615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AA0000"/>
                </a:solidFill>
                <a:latin typeface="Calibri"/>
                <a:ea typeface="Calibri"/>
                <a:cs typeface="Calibri"/>
                <a:sym typeface="Calibri"/>
              </a:rPr>
              <a:t>DETAILED EXAMPLE</a:t>
            </a:r>
            <a:endParaRPr dirty="0">
              <a:solidFill>
                <a:srgbClr val="AA0000"/>
              </a:solidFill>
              <a:latin typeface="Calibri"/>
              <a:ea typeface="Calibri"/>
              <a:cs typeface="Calibri"/>
              <a:sym typeface="Calibri"/>
            </a:endParaRPr>
          </a:p>
        </p:txBody>
      </p:sp>
      <p:sp>
        <p:nvSpPr>
          <p:cNvPr id="141" name="Google Shape;141;p20"/>
          <p:cNvSpPr txBox="1"/>
          <p:nvPr/>
        </p:nvSpPr>
        <p:spPr>
          <a:xfrm>
            <a:off x="5449050" y="4040125"/>
            <a:ext cx="3292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Ensure GL indicates parameters used such as dates to ensure correct FY is reviewed.</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223068" y="17996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Accessorizing the RFF/FR</a:t>
            </a:r>
            <a:endParaRPr sz="2800">
              <a:latin typeface="Calibri"/>
              <a:ea typeface="Calibri"/>
              <a:cs typeface="Calibri"/>
              <a:sym typeface="Calibri"/>
            </a:endParaRPr>
          </a:p>
        </p:txBody>
      </p:sp>
      <p:sp>
        <p:nvSpPr>
          <p:cNvPr id="148" name="Google Shape;148;p21"/>
          <p:cNvSpPr txBox="1">
            <a:spLocks noGrp="1"/>
          </p:cNvSpPr>
          <p:nvPr>
            <p:ph type="body" idx="1"/>
          </p:nvPr>
        </p:nvSpPr>
        <p:spPr>
          <a:xfrm>
            <a:off x="156925" y="1328125"/>
            <a:ext cx="8403000" cy="5202600"/>
          </a:xfrm>
          <a:prstGeom prst="rect">
            <a:avLst/>
          </a:prstGeom>
          <a:noFill/>
          <a:ln>
            <a:noFill/>
          </a:ln>
        </p:spPr>
        <p:txBody>
          <a:bodyPr spcFirstLastPara="1" wrap="square" lIns="0" tIns="0" rIns="0" bIns="45700" anchor="t" anchorCtr="0">
            <a:normAutofit fontScale="92500" lnSpcReduction="20000"/>
          </a:bodyPr>
          <a:lstStyle/>
          <a:p>
            <a:pPr marL="457200" lvl="0" indent="-357822" algn="l" rtl="0">
              <a:spcBef>
                <a:spcPts val="1000"/>
              </a:spcBef>
              <a:spcAft>
                <a:spcPts val="0"/>
              </a:spcAft>
              <a:buSzPct val="100000"/>
              <a:buChar char="•"/>
            </a:pPr>
            <a:r>
              <a:rPr lang="en-US" sz="2200"/>
              <a:t>FR submissions through GAINS </a:t>
            </a:r>
            <a:r>
              <a:rPr lang="en-US" sz="2200" u="sng"/>
              <a:t>must</a:t>
            </a:r>
            <a:r>
              <a:rPr lang="en-US" sz="2200"/>
              <a:t> include a GL as discussed in the previous slides</a:t>
            </a:r>
            <a:endParaRPr sz="2200"/>
          </a:p>
          <a:p>
            <a:pPr marL="0" lvl="0" indent="0" algn="l" rtl="0">
              <a:spcBef>
                <a:spcPts val="1000"/>
              </a:spcBef>
              <a:spcAft>
                <a:spcPts val="0"/>
              </a:spcAft>
              <a:buNone/>
            </a:pPr>
            <a:endParaRPr sz="2200"/>
          </a:p>
          <a:p>
            <a:pPr marL="457200" lvl="0" indent="-357822" algn="l" rtl="0">
              <a:spcBef>
                <a:spcPts val="1000"/>
              </a:spcBef>
              <a:spcAft>
                <a:spcPts val="0"/>
              </a:spcAft>
              <a:buSzPct val="100000"/>
              <a:buChar char="•"/>
            </a:pPr>
            <a:r>
              <a:rPr lang="en-US" sz="2200"/>
              <a:t>While not required as part of the official request submission, LEAs must maintain detailed internal documentation to support each request</a:t>
            </a:r>
            <a:endParaRPr sz="2200"/>
          </a:p>
          <a:p>
            <a:pPr marL="914400" lvl="1" indent="-357822" algn="l" rtl="0">
              <a:spcBef>
                <a:spcPts val="500"/>
              </a:spcBef>
              <a:spcAft>
                <a:spcPts val="0"/>
              </a:spcAft>
              <a:buSzPct val="100000"/>
              <a:buChar char="•"/>
            </a:pPr>
            <a:r>
              <a:rPr lang="en-US" sz="2200"/>
              <a:t>This support is something that could be requesting during monitoring</a:t>
            </a:r>
            <a:endParaRPr sz="2200"/>
          </a:p>
          <a:p>
            <a:pPr marL="914400" lvl="1" indent="-357822" algn="l" rtl="0">
              <a:spcBef>
                <a:spcPts val="500"/>
              </a:spcBef>
              <a:spcAft>
                <a:spcPts val="0"/>
              </a:spcAft>
              <a:buSzPct val="100000"/>
              <a:buChar char="•"/>
            </a:pPr>
            <a:r>
              <a:rPr lang="en-US" sz="2200"/>
              <a:t>Your auditors may request this information as well</a:t>
            </a:r>
            <a:endParaRPr sz="2200"/>
          </a:p>
          <a:p>
            <a:pPr marL="914400" lvl="1" indent="-357822" algn="l" rtl="0">
              <a:spcBef>
                <a:spcPts val="500"/>
              </a:spcBef>
              <a:spcAft>
                <a:spcPts val="0"/>
              </a:spcAft>
              <a:buSzPct val="100000"/>
              <a:buChar char="•"/>
            </a:pPr>
            <a:r>
              <a:rPr lang="en-US" sz="2200"/>
              <a:t>Typically across four main categories:</a:t>
            </a:r>
            <a:endParaRPr sz="2200"/>
          </a:p>
          <a:p>
            <a:pPr marL="1371600" lvl="2" indent="-357822" algn="l" rtl="0">
              <a:spcBef>
                <a:spcPts val="500"/>
              </a:spcBef>
              <a:spcAft>
                <a:spcPts val="0"/>
              </a:spcAft>
              <a:buSzPct val="100000"/>
              <a:buChar char="•"/>
            </a:pPr>
            <a:r>
              <a:rPr lang="en-US" sz="2200"/>
              <a:t>Time and effort (personnel costs)</a:t>
            </a:r>
            <a:endParaRPr sz="2200"/>
          </a:p>
          <a:p>
            <a:pPr marL="1371600" lvl="2" indent="-357822" algn="l" rtl="0">
              <a:spcBef>
                <a:spcPts val="500"/>
              </a:spcBef>
              <a:spcAft>
                <a:spcPts val="0"/>
              </a:spcAft>
              <a:buSzPct val="100000"/>
              <a:buChar char="•"/>
            </a:pPr>
            <a:r>
              <a:rPr lang="en-US" sz="2200"/>
              <a:t>Procurement (how do you buy things)</a:t>
            </a:r>
            <a:endParaRPr sz="2200"/>
          </a:p>
          <a:p>
            <a:pPr marL="1371600" lvl="2" indent="-357822" algn="l" rtl="0">
              <a:spcBef>
                <a:spcPts val="500"/>
              </a:spcBef>
              <a:spcAft>
                <a:spcPts val="0"/>
              </a:spcAft>
              <a:buSzPct val="100000"/>
              <a:buChar char="•"/>
            </a:pPr>
            <a:r>
              <a:rPr lang="en-US" sz="2200"/>
              <a:t>Capital property and equipment (high dollar items)</a:t>
            </a:r>
            <a:endParaRPr sz="2200"/>
          </a:p>
          <a:p>
            <a:pPr marL="1371600" lvl="2" indent="-357822" algn="l" rtl="0">
              <a:spcBef>
                <a:spcPts val="500"/>
              </a:spcBef>
              <a:spcAft>
                <a:spcPts val="0"/>
              </a:spcAft>
              <a:buSzPct val="100000"/>
              <a:buChar char="•"/>
            </a:pPr>
            <a:r>
              <a:rPr lang="en-US" sz="2200"/>
              <a:t>Capital projects (heavy on additional requirements and reporting) </a:t>
            </a:r>
            <a:endParaRPr sz="2200"/>
          </a:p>
          <a:p>
            <a:pPr marL="914400" lvl="1" indent="-357822" algn="l" rtl="0">
              <a:spcBef>
                <a:spcPts val="500"/>
              </a:spcBef>
              <a:spcAft>
                <a:spcPts val="0"/>
              </a:spcAft>
              <a:buSzPct val="100000"/>
              <a:buChar char="•"/>
            </a:pPr>
            <a:r>
              <a:rPr lang="en-US" sz="2200"/>
              <a:t>Support maintained must also follow internal policies/procedures</a:t>
            </a:r>
            <a:endParaRPr sz="2200"/>
          </a:p>
          <a:p>
            <a:pPr marL="1371600" lvl="2" indent="-357822" algn="l" rtl="0">
              <a:spcBef>
                <a:spcPts val="500"/>
              </a:spcBef>
              <a:spcAft>
                <a:spcPts val="0"/>
              </a:spcAft>
              <a:buSzPct val="100000"/>
              <a:buChar char="•"/>
            </a:pPr>
            <a:r>
              <a:rPr lang="en-US" sz="2200"/>
              <a:t>Documented process requested during monitoring</a:t>
            </a:r>
            <a:endParaRPr sz="2200"/>
          </a:p>
          <a:p>
            <a:pPr marL="914400" lvl="1" indent="-357822" algn="l" rtl="0">
              <a:spcBef>
                <a:spcPts val="500"/>
              </a:spcBef>
              <a:spcAft>
                <a:spcPts val="0"/>
              </a:spcAft>
              <a:buSzPct val="100000"/>
              <a:buChar char="•"/>
            </a:pPr>
            <a:r>
              <a:rPr lang="en-US" sz="2200"/>
              <a:t>Follow record retention policies</a:t>
            </a:r>
            <a:endParaRPr sz="2200"/>
          </a:p>
          <a:p>
            <a:pPr marL="1371600" lvl="2" indent="-357822" algn="l" rtl="0">
              <a:spcBef>
                <a:spcPts val="500"/>
              </a:spcBef>
              <a:spcAft>
                <a:spcPts val="0"/>
              </a:spcAft>
              <a:buSzPct val="100000"/>
              <a:buChar char="•"/>
            </a:pPr>
            <a:r>
              <a:rPr lang="en-US" sz="2200"/>
              <a:t>Federal awards - records should be retained for a minimum of 3 years beyond the final financial disposition of the award</a:t>
            </a:r>
            <a:endParaRPr sz="2200"/>
          </a:p>
          <a:p>
            <a:pPr marL="0" lvl="0" indent="457200" algn="l" rtl="0">
              <a:spcBef>
                <a:spcPts val="0"/>
              </a:spcBef>
              <a:spcAft>
                <a:spcPts val="0"/>
              </a:spcAft>
              <a:buNone/>
            </a:pPr>
            <a:endParaRPr sz="2200"/>
          </a:p>
        </p:txBody>
      </p:sp>
      <p:sp>
        <p:nvSpPr>
          <p:cNvPr id="149" name="Google Shape;149;p2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245202" y="254525"/>
            <a:ext cx="7956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Follow Internal Policies/Procedures - What Does That Mean?</a:t>
            </a:r>
            <a:endParaRPr/>
          </a:p>
        </p:txBody>
      </p:sp>
      <p:sp>
        <p:nvSpPr>
          <p:cNvPr id="156" name="Google Shape;156;p22"/>
          <p:cNvSpPr txBox="1">
            <a:spLocks noGrp="1"/>
          </p:cNvSpPr>
          <p:nvPr>
            <p:ph type="body" idx="1"/>
          </p:nvPr>
        </p:nvSpPr>
        <p:spPr>
          <a:xfrm>
            <a:off x="183750" y="1397375"/>
            <a:ext cx="8776500" cy="4980900"/>
          </a:xfrm>
          <a:prstGeom prst="rect">
            <a:avLst/>
          </a:prstGeom>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US" sz="1700">
                <a:latin typeface="Arial"/>
                <a:ea typeface="Arial"/>
                <a:cs typeface="Arial"/>
                <a:sym typeface="Arial"/>
              </a:rPr>
              <a:t>As part of determining sufficiency of the supporting documentation for your RFF, we need to know how </a:t>
            </a:r>
            <a:r>
              <a:rPr lang="en-US" sz="1700" u="sng">
                <a:latin typeface="Arial"/>
                <a:ea typeface="Arial"/>
                <a:cs typeface="Arial"/>
                <a:sym typeface="Arial"/>
              </a:rPr>
              <a:t>your LEA’s</a:t>
            </a:r>
            <a:r>
              <a:rPr lang="en-US" sz="1700">
                <a:latin typeface="Arial"/>
                <a:ea typeface="Arial"/>
                <a:cs typeface="Arial"/>
                <a:sym typeface="Arial"/>
              </a:rPr>
              <a:t> process works - what are the steps from start to finish to accomplish a task?</a:t>
            </a:r>
            <a:endParaRPr sz="1700">
              <a:latin typeface="Arial"/>
              <a:ea typeface="Arial"/>
              <a:cs typeface="Arial"/>
              <a:sym typeface="Arial"/>
            </a:endParaRPr>
          </a:p>
          <a:p>
            <a:pPr marL="0" marR="0" lvl="0" indent="0" algn="l" rtl="0">
              <a:lnSpc>
                <a:spcPct val="100000"/>
              </a:lnSpc>
              <a:spcBef>
                <a:spcPts val="0"/>
              </a:spcBef>
              <a:spcAft>
                <a:spcPts val="0"/>
              </a:spcAft>
              <a:buNone/>
            </a:pPr>
            <a:endParaRPr sz="1700">
              <a:latin typeface="Arial"/>
              <a:ea typeface="Arial"/>
              <a:cs typeface="Arial"/>
              <a:sym typeface="Arial"/>
            </a:endParaRPr>
          </a:p>
          <a:p>
            <a:pPr marL="0" marR="0" lvl="0" indent="0" algn="l" rtl="0">
              <a:lnSpc>
                <a:spcPct val="100000"/>
              </a:lnSpc>
              <a:spcBef>
                <a:spcPts val="0"/>
              </a:spcBef>
              <a:spcAft>
                <a:spcPts val="0"/>
              </a:spcAft>
              <a:buNone/>
            </a:pPr>
            <a:r>
              <a:rPr lang="en-US" sz="1700">
                <a:latin typeface="Arial"/>
                <a:ea typeface="Arial"/>
                <a:cs typeface="Arial"/>
                <a:sym typeface="Arial"/>
              </a:rPr>
              <a:t>Typically documented through a combination of policies </a:t>
            </a:r>
            <a:r>
              <a:rPr lang="en-US" sz="1700" i="1">
                <a:latin typeface="Arial"/>
                <a:ea typeface="Arial"/>
                <a:cs typeface="Arial"/>
                <a:sym typeface="Arial"/>
              </a:rPr>
              <a:t>and </a:t>
            </a:r>
            <a:r>
              <a:rPr lang="en-US" sz="1700">
                <a:latin typeface="Arial"/>
                <a:ea typeface="Arial"/>
                <a:cs typeface="Arial"/>
                <a:sym typeface="Arial"/>
              </a:rPr>
              <a:t>procedures</a:t>
            </a:r>
            <a:endParaRPr sz="1700">
              <a:latin typeface="Arial"/>
              <a:ea typeface="Arial"/>
              <a:cs typeface="Arial"/>
              <a:sym typeface="Arial"/>
            </a:endParaRPr>
          </a:p>
          <a:p>
            <a:pPr marL="0" marR="0" lvl="0" indent="0" algn="l" rtl="0">
              <a:lnSpc>
                <a:spcPct val="100000"/>
              </a:lnSpc>
              <a:spcBef>
                <a:spcPts val="0"/>
              </a:spcBef>
              <a:spcAft>
                <a:spcPts val="0"/>
              </a:spcAft>
              <a:buNone/>
            </a:pPr>
            <a:endParaRPr sz="1700">
              <a:latin typeface="Arial"/>
              <a:ea typeface="Arial"/>
              <a:cs typeface="Arial"/>
              <a:sym typeface="Arial"/>
            </a:endParaRPr>
          </a:p>
          <a:p>
            <a:pPr marL="457200" lvl="0" indent="0" algn="l" rtl="0">
              <a:lnSpc>
                <a:spcPct val="100000"/>
              </a:lnSpc>
              <a:spcBef>
                <a:spcPts val="0"/>
              </a:spcBef>
              <a:spcAft>
                <a:spcPts val="0"/>
              </a:spcAft>
              <a:buNone/>
            </a:pPr>
            <a:r>
              <a:rPr lang="en-US" sz="1700" u="sng">
                <a:latin typeface="Arial"/>
                <a:ea typeface="Arial"/>
                <a:cs typeface="Arial"/>
                <a:sym typeface="Arial"/>
              </a:rPr>
              <a:t>Policy</a:t>
            </a:r>
            <a:endParaRPr sz="1700" u="sng">
              <a:latin typeface="Arial"/>
              <a:ea typeface="Arial"/>
              <a:cs typeface="Arial"/>
              <a:sym typeface="Arial"/>
            </a:endParaRPr>
          </a:p>
          <a:p>
            <a:pPr marL="457200" lvl="0" indent="0" algn="l" rtl="0">
              <a:lnSpc>
                <a:spcPct val="100000"/>
              </a:lnSpc>
              <a:spcBef>
                <a:spcPts val="0"/>
              </a:spcBef>
              <a:spcAft>
                <a:spcPts val="0"/>
              </a:spcAft>
              <a:buNone/>
            </a:pPr>
            <a:r>
              <a:rPr lang="en-US" sz="1700">
                <a:latin typeface="Arial"/>
                <a:ea typeface="Arial"/>
                <a:cs typeface="Arial"/>
                <a:sym typeface="Arial"/>
              </a:rPr>
              <a:t>A guiding principle used to set direction in an organization.</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Changes infrequently </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States generally who, what, when, or why</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Is broad and general</a:t>
            </a:r>
            <a:endParaRPr sz="1700">
              <a:latin typeface="Arial"/>
              <a:ea typeface="Arial"/>
              <a:cs typeface="Arial"/>
              <a:sym typeface="Arial"/>
            </a:endParaRPr>
          </a:p>
          <a:p>
            <a:pPr marL="457200" lvl="0" indent="0" algn="l" rtl="0">
              <a:lnSpc>
                <a:spcPct val="100000"/>
              </a:lnSpc>
              <a:spcBef>
                <a:spcPts val="0"/>
              </a:spcBef>
              <a:spcAft>
                <a:spcPts val="0"/>
              </a:spcAft>
              <a:buNone/>
            </a:pPr>
            <a:endParaRPr sz="1700">
              <a:latin typeface="Arial"/>
              <a:ea typeface="Arial"/>
              <a:cs typeface="Arial"/>
              <a:sym typeface="Arial"/>
            </a:endParaRPr>
          </a:p>
          <a:p>
            <a:pPr marL="457200" lvl="0" indent="0" algn="l" rtl="0">
              <a:lnSpc>
                <a:spcPct val="100000"/>
              </a:lnSpc>
              <a:spcBef>
                <a:spcPts val="0"/>
              </a:spcBef>
              <a:spcAft>
                <a:spcPts val="0"/>
              </a:spcAft>
              <a:buNone/>
            </a:pPr>
            <a:r>
              <a:rPr lang="en-US" sz="1700" u="sng">
                <a:latin typeface="Arial"/>
                <a:ea typeface="Arial"/>
                <a:cs typeface="Arial"/>
                <a:sym typeface="Arial"/>
              </a:rPr>
              <a:t>Procedure</a:t>
            </a:r>
            <a:endParaRPr sz="1700" u="sng">
              <a:latin typeface="Arial"/>
              <a:ea typeface="Arial"/>
              <a:cs typeface="Arial"/>
              <a:sym typeface="Arial"/>
            </a:endParaRPr>
          </a:p>
          <a:p>
            <a:pPr marL="457200" lvl="0" indent="0" algn="l" rtl="0">
              <a:lnSpc>
                <a:spcPct val="100000"/>
              </a:lnSpc>
              <a:spcBef>
                <a:spcPts val="0"/>
              </a:spcBef>
              <a:spcAft>
                <a:spcPts val="0"/>
              </a:spcAft>
              <a:buNone/>
            </a:pPr>
            <a:r>
              <a:rPr lang="en-US" sz="1700">
                <a:latin typeface="Arial"/>
                <a:ea typeface="Arial"/>
                <a:cs typeface="Arial"/>
                <a:sym typeface="Arial"/>
              </a:rPr>
              <a:t>A series of steps to be followed as a consistent and repetitive approach to accomplish a result.</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Continuously changes and improves</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States specifically who, what, when, and how</a:t>
            </a:r>
            <a:endParaRPr sz="1700">
              <a:latin typeface="Arial"/>
              <a:ea typeface="Arial"/>
              <a:cs typeface="Arial"/>
              <a:sym typeface="Arial"/>
            </a:endParaRPr>
          </a:p>
          <a:p>
            <a:pPr marL="1371600" lvl="1" indent="-336550" algn="l" rtl="0">
              <a:lnSpc>
                <a:spcPct val="100000"/>
              </a:lnSpc>
              <a:spcBef>
                <a:spcPts val="0"/>
              </a:spcBef>
              <a:spcAft>
                <a:spcPts val="0"/>
              </a:spcAft>
              <a:buSzPts val="1700"/>
              <a:buChar char="○"/>
            </a:pPr>
            <a:r>
              <a:rPr lang="en-US" sz="1700">
                <a:latin typeface="Arial"/>
                <a:ea typeface="Arial"/>
                <a:cs typeface="Arial"/>
                <a:sym typeface="Arial"/>
              </a:rPr>
              <a:t>CDE recommends using titles rather than names when documenting the “Who”</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Offers a detailed description of activities</a:t>
            </a:r>
            <a:endParaRPr sz="18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245200" y="254525"/>
            <a:ext cx="8617200" cy="7563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US"/>
              <a:t>How and What Should Be Documented?</a:t>
            </a:r>
            <a:endParaRPr/>
          </a:p>
        </p:txBody>
      </p:sp>
      <p:sp>
        <p:nvSpPr>
          <p:cNvPr id="163" name="Google Shape;163;p23"/>
          <p:cNvSpPr txBox="1">
            <a:spLocks noGrp="1"/>
          </p:cNvSpPr>
          <p:nvPr>
            <p:ph type="body" idx="1"/>
          </p:nvPr>
        </p:nvSpPr>
        <p:spPr>
          <a:xfrm>
            <a:off x="183750" y="1314925"/>
            <a:ext cx="8776500" cy="5298900"/>
          </a:xfrm>
          <a:prstGeom prst="rect">
            <a:avLst/>
          </a:prstGeom>
        </p:spPr>
        <p:txBody>
          <a:bodyPr spcFirstLastPara="1" wrap="square" lIns="0" tIns="0" rIns="0" bIns="45700" anchor="t" anchorCtr="0">
            <a:noAutofit/>
          </a:bodyPr>
          <a:lstStyle/>
          <a:p>
            <a:pPr marL="457200" lvl="0" indent="-342900" algn="l" rtl="0">
              <a:lnSpc>
                <a:spcPct val="100000"/>
              </a:lnSpc>
              <a:spcBef>
                <a:spcPts val="0"/>
              </a:spcBef>
              <a:spcAft>
                <a:spcPts val="0"/>
              </a:spcAft>
              <a:buSzPts val="1800"/>
              <a:buFont typeface="Calibri"/>
              <a:buChar char="•"/>
            </a:pPr>
            <a:r>
              <a:rPr lang="en-US" sz="1800"/>
              <a:t>Start with what, if anything, is documented. Any relevant CASB (or other Board approved) policies as the first stepping stone?</a:t>
            </a:r>
            <a:endParaRPr sz="1800"/>
          </a:p>
          <a:p>
            <a:pPr marL="457200" lvl="0" indent="-342900" algn="l" rtl="0">
              <a:lnSpc>
                <a:spcPct val="100000"/>
              </a:lnSpc>
              <a:spcBef>
                <a:spcPts val="1200"/>
              </a:spcBef>
              <a:spcAft>
                <a:spcPts val="0"/>
              </a:spcAft>
              <a:buSzPts val="1800"/>
              <a:buFont typeface="Calibri"/>
              <a:buChar char="•"/>
            </a:pPr>
            <a:r>
              <a:rPr lang="en-US" sz="1800"/>
              <a:t>Does that tell the whole story? If not (and have not seen an instance where Board approved policy alone qualifies), fill in the gaps. The end result should be a documented process at a level of detail that would describe all the steps needed from start to finish to accomplish a task (e.g. – make a purchase, document time and effort, receive and track capital assets, etc.).</a:t>
            </a:r>
            <a:endParaRPr sz="1800"/>
          </a:p>
          <a:p>
            <a:pPr marL="457200" lvl="0" indent="-342900" algn="l" rtl="0">
              <a:lnSpc>
                <a:spcPct val="100000"/>
              </a:lnSpc>
              <a:spcBef>
                <a:spcPts val="1200"/>
              </a:spcBef>
              <a:spcAft>
                <a:spcPts val="0"/>
              </a:spcAft>
              <a:buSzPts val="1800"/>
              <a:buFont typeface="Calibri"/>
              <a:buChar char="•"/>
            </a:pPr>
            <a:r>
              <a:rPr lang="en-US" sz="1800"/>
              <a:t>If nothing is currently documented, draft a narrative of how your LEA’s process works as a start.</a:t>
            </a:r>
            <a:endParaRPr sz="1800"/>
          </a:p>
          <a:p>
            <a:pPr marL="457200" lvl="0" indent="-342900" algn="l" rtl="0">
              <a:lnSpc>
                <a:spcPct val="100000"/>
              </a:lnSpc>
              <a:spcBef>
                <a:spcPts val="1200"/>
              </a:spcBef>
              <a:spcAft>
                <a:spcPts val="0"/>
              </a:spcAft>
              <a:buSzPts val="1800"/>
              <a:buFont typeface="Calibri"/>
              <a:buChar char="•"/>
            </a:pPr>
            <a:r>
              <a:rPr lang="en-US" sz="1800"/>
              <a:t>Ensure the process works at your LEA. You may choose to have more controls or be more restrictive than the federal guidance. However, an LEA </a:t>
            </a:r>
            <a:r>
              <a:rPr lang="en-US" sz="1800" u="sng"/>
              <a:t>must follow</a:t>
            </a:r>
            <a:r>
              <a:rPr lang="en-US" sz="1800"/>
              <a:t> their internal process, so avoid adding steps to a process your LEA is not prepared to follow.</a:t>
            </a:r>
            <a:endParaRPr sz="1800"/>
          </a:p>
          <a:p>
            <a:pPr marL="457200" lvl="0" indent="-342900" algn="l" rtl="0">
              <a:lnSpc>
                <a:spcPct val="100000"/>
              </a:lnSpc>
              <a:spcBef>
                <a:spcPts val="1200"/>
              </a:spcBef>
              <a:spcAft>
                <a:spcPts val="1200"/>
              </a:spcAft>
              <a:buSzPts val="1800"/>
              <a:buFont typeface="Calibri"/>
              <a:buChar char="•"/>
            </a:pPr>
            <a:r>
              <a:rPr lang="en-US" sz="1800"/>
              <a:t>To help facilitate this internal process evolution, CDE has compiled some </a:t>
            </a:r>
            <a:r>
              <a:rPr lang="en-US" sz="1800" u="sng">
                <a:solidFill>
                  <a:schemeClr val="hlink"/>
                </a:solidFill>
                <a:hlinkClick r:id="rId3"/>
              </a:rPr>
              <a:t>rules and guidance</a:t>
            </a:r>
            <a:r>
              <a:rPr lang="en-US" sz="1800"/>
              <a:t> an LEA should incorporate. Your LEA will need to determine how best to fit the required elements into the documented processes.</a:t>
            </a:r>
            <a:endParaRPr sz="18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2468</Words>
  <Application>Microsoft Office PowerPoint</Application>
  <PresentationFormat>On-screen Show (4:3)</PresentationFormat>
  <Paragraphs>231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Proxima Nova</vt:lpstr>
      <vt:lpstr>Calibri</vt:lpstr>
      <vt:lpstr>Arial</vt:lpstr>
      <vt:lpstr>Office Theme</vt:lpstr>
      <vt:lpstr>Fantastic Fund Requests and How to Support Them  November 2024 </vt:lpstr>
      <vt:lpstr>Agenda</vt:lpstr>
      <vt:lpstr>RFF/FR Submission Processing Times</vt:lpstr>
      <vt:lpstr>RFF Submission vs FR Submission</vt:lpstr>
      <vt:lpstr>FR Submission - Required Documents</vt:lpstr>
      <vt:lpstr>Detailed General Ledger vs Summary - Screenshots</vt:lpstr>
      <vt:lpstr>Accessorizing the RFF/FR</vt:lpstr>
      <vt:lpstr>Follow Internal Policies/Procedures - What Does That Mean?</vt:lpstr>
      <vt:lpstr>How and What Should Be Documented?</vt:lpstr>
      <vt:lpstr>Documented Processes - Musts and Shoulds</vt:lpstr>
      <vt:lpstr>Time and Effort Support</vt:lpstr>
      <vt:lpstr>Procurement Support</vt:lpstr>
      <vt:lpstr>Capital Property and Equipment Support</vt:lpstr>
      <vt:lpstr>Fiscal Monitoring Evolution Continues</vt:lpstr>
      <vt:lpstr>Any Questions?</vt:lpstr>
      <vt:lpstr>Grants Fiscal Contacts </vt:lpstr>
      <vt:lpstr>Fiscal Grant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Parsley, Bill</dc:creator>
  <cp:lastModifiedBy>Jimenez, Brittany</cp:lastModifiedBy>
  <cp:revision>3</cp:revision>
  <dcterms:modified xsi:type="dcterms:W3CDTF">2024-11-13T16:57:00Z</dcterms:modified>
</cp:coreProperties>
</file>