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6DC01E-B2BE-45EB-A3E9-1FB07F476530}">
  <a:tblStyle styleId="{706DC01E-B2BE-45EB-A3E9-1FB07F47653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c561efdd4b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c561efdd4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Duplicate information (slide 7) - revisit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Family literacy, parent and family outreach, and training activities designed to assist parents and families to become active participants in the education of their children;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Recruitment of and support for personnel, including teachers and paraprofessionals who have been specifically trained, or are being trained, to provide services to immigrant children and youth;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Provision of tutorials, mentoring, and academic or career counseling for immigrant children and youth;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Identification, development, and acquisition of curricular materials, educational software, and technologies to be used in the program;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Basic instruction services that are directly attributable to the presence of immigrant children and youth in the LEA, including the payment of costs of providing additional classroom supplies, costs of transportation, or such other costs as are directly attributable to such additional basic instruction services;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Other instruction services that are designed to assist immigrant children and youth to achieve in elementary and secondary schools in the U.S., such as programs of introduction to the educational system and civics education; and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Activities, coordinated with community-based organizations, institutions of higher education, private sector entities, or other entities with expertise in working with immigrants, to assist parents and families of immigrant children and youth by offering comprehensive community services.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c561efdd4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c561efdd4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c561efdd4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c561efdd4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c561efdd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c561efdd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f15a368a8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f15a368a8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f16bf039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f16bf039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c561efdd4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c561efdd4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b1c5a8bfd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b1c5a8bfd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f15a368a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f15a368a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b1c5a8bfd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b1c5a8bfd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06df80f22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06df80f22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AutoNum type="arabicPeriod"/>
            </a:pP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1c5a8bfde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b1c5a8bfd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c561efdd4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c561efdd4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06df80f22b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06df80f22b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33333"/>
              </a:solidFill>
              <a:highlight>
                <a:srgbClr val="FFFFFF"/>
              </a:highlight>
            </a:endParaRPr>
          </a:p>
          <a:p>
            <a:pPr marL="0" lvl="0" indent="0" algn="l" rtl="0">
              <a:lnSpc>
                <a:spcPct val="115000"/>
              </a:lnSpc>
              <a:spcBef>
                <a:spcPts val="0"/>
              </a:spcBef>
              <a:spcAft>
                <a:spcPts val="0"/>
              </a:spcAft>
              <a:buNone/>
            </a:pPr>
            <a:endParaRPr sz="1050">
              <a:solidFill>
                <a:srgbClr val="333333"/>
              </a:solidFill>
              <a:highlight>
                <a:srgbClr val="FFFFFF"/>
              </a:highlight>
            </a:endParaRPr>
          </a:p>
          <a:p>
            <a:pPr marL="0" lvl="0" indent="0" algn="l" rtl="0">
              <a:spcBef>
                <a:spcPts val="16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f15a368a8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f15a368a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c561efdd4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c561efdd4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c561efdd4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c561efdd4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c561efdd4b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c561efdd4b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p:nvPr/>
        </p:nvSpPr>
        <p:spPr>
          <a:xfrm>
            <a:off x="0" y="3506429"/>
            <a:ext cx="9144000" cy="1637100"/>
          </a:xfrm>
          <a:prstGeom prst="rect">
            <a:avLst/>
          </a:prstGeom>
          <a:gradFill>
            <a:gsLst>
              <a:gs pos="0">
                <a:schemeClr val="lt1"/>
              </a:gs>
              <a:gs pos="100000">
                <a:srgbClr val="FFC846">
                  <a:alpha val="49803"/>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 name="Google Shape;13;p2"/>
          <p:cNvSpPr txBox="1">
            <a:spLocks noGrp="1"/>
          </p:cNvSpPr>
          <p:nvPr>
            <p:ph type="ctrTitle"/>
          </p:nvPr>
        </p:nvSpPr>
        <p:spPr>
          <a:xfrm>
            <a:off x="685801" y="2493128"/>
            <a:ext cx="7801800" cy="7302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685801" y="3506430"/>
            <a:ext cx="7801800" cy="436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 name="Google Shape;15;p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 name="Google Shape;16;p2"/>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7" name="Google Shape;17;p2"/>
          <p:cNvCxnSpPr/>
          <p:nvPr/>
        </p:nvCxnSpPr>
        <p:spPr>
          <a:xfrm>
            <a:off x="685801" y="2064258"/>
            <a:ext cx="7801800" cy="15300"/>
          </a:xfrm>
          <a:prstGeom prst="straightConnector1">
            <a:avLst/>
          </a:prstGeom>
          <a:noFill/>
          <a:ln w="19050" cap="flat" cmpd="sng">
            <a:solidFill>
              <a:srgbClr val="FFC846"/>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 name="Google Shape;75;p11"/>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7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77"/>
        <p:cNvGrpSpPr/>
        <p:nvPr/>
      </p:nvGrpSpPr>
      <p:grpSpPr>
        <a:xfrm>
          <a:off x="0" y="0"/>
          <a:ext cx="0" cy="0"/>
          <a:chOff x="0" y="0"/>
          <a:chExt cx="0" cy="0"/>
        </a:xfrm>
      </p:grpSpPr>
      <p:pic>
        <p:nvPicPr>
          <p:cNvPr id="78" name="Google Shape;78;p13"/>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79" name="Google Shape;79;p13"/>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dk1"/>
              </a:buClr>
              <a:buSzPts val="3000"/>
              <a:buFont typeface="Arial"/>
              <a:buNone/>
              <a:defRPr sz="30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3"/>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81"/>
        <p:cNvGrpSpPr/>
        <p:nvPr/>
      </p:nvGrpSpPr>
      <p:grpSpPr>
        <a:xfrm>
          <a:off x="0" y="0"/>
          <a:ext cx="0" cy="0"/>
          <a:chOff x="0" y="0"/>
          <a:chExt cx="0" cy="0"/>
        </a:xfrm>
      </p:grpSpPr>
      <p:pic>
        <p:nvPicPr>
          <p:cNvPr id="82" name="Google Shape;82;p14"/>
          <p:cNvPicPr preferRelativeResize="0"/>
          <p:nvPr/>
        </p:nvPicPr>
        <p:blipFill rotWithShape="1">
          <a:blip r:embed="rId2">
            <a:alphaModFix/>
          </a:blip>
          <a:srcRect/>
          <a:stretch/>
        </p:blipFill>
        <p:spPr>
          <a:xfrm>
            <a:off x="0" y="2"/>
            <a:ext cx="9144000" cy="5143497"/>
          </a:xfrm>
          <a:prstGeom prst="rect">
            <a:avLst/>
          </a:prstGeom>
          <a:noFill/>
          <a:ln>
            <a:noFill/>
          </a:ln>
        </p:spPr>
      </p:pic>
      <p:sp>
        <p:nvSpPr>
          <p:cNvPr id="83" name="Google Shape;83;p14"/>
          <p:cNvSpPr txBox="1">
            <a:spLocks noGrp="1"/>
          </p:cNvSpPr>
          <p:nvPr>
            <p:ph type="ctrTitle"/>
          </p:nvPr>
        </p:nvSpPr>
        <p:spPr>
          <a:xfrm>
            <a:off x="0" y="1946787"/>
            <a:ext cx="9144000" cy="175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dk1"/>
              </a:buClr>
              <a:buSzPts val="3000"/>
              <a:buFont typeface="Arial"/>
              <a:buNone/>
              <a:defRPr sz="30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4"/>
          <p:cNvSpPr txBox="1">
            <a:spLocks noGrp="1"/>
          </p:cNvSpPr>
          <p:nvPr>
            <p:ph type="sldNum" idx="12"/>
          </p:nvPr>
        </p:nvSpPr>
        <p:spPr>
          <a:xfrm>
            <a:off x="170937" y="4820266"/>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0" name="Google Shape;20;p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 name="Google Shape;21;p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 name="Google Shape;22;p3"/>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23" name="Google Shape;23;p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6" name="Google Shape;26;p4"/>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 name="Google Shape;27;p4"/>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8" name="Google Shape;28;p4"/>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29" name="Google Shape;29;p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0" name="Google Shape;30;p4"/>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33" name="Google Shape;33;p5"/>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5"/>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5" name="Google Shape;35;p5"/>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36" name="Google Shape;36;p5"/>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7" name="Google Shape;37;p5"/>
          <p:cNvPicPr preferRelativeResize="0"/>
          <p:nvPr/>
        </p:nvPicPr>
        <p:blipFill rotWithShape="1">
          <a:blip r:embed="rId4">
            <a:alphaModFix/>
          </a:blip>
          <a:srcRect/>
          <a:stretch/>
        </p:blipFill>
        <p:spPr>
          <a:xfrm>
            <a:off x="128460" y="13716"/>
            <a:ext cx="723883" cy="8277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8"/>
        <p:cNvGrpSpPr/>
        <p:nvPr/>
      </p:nvGrpSpPr>
      <p:grpSpPr>
        <a:xfrm>
          <a:off x="0" y="0"/>
          <a:ext cx="0" cy="0"/>
          <a:chOff x="0" y="0"/>
          <a:chExt cx="0" cy="0"/>
        </a:xfrm>
      </p:grpSpPr>
      <p:pic>
        <p:nvPicPr>
          <p:cNvPr id="39" name="Google Shape;39;p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0" name="Google Shape;40;p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 name="Google Shape;41;p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2" name="Google Shape;42;p6"/>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43" name="Google Shape;43;p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4" name="Google Shape;44;p6"/>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5"/>
        <p:cNvGrpSpPr/>
        <p:nvPr/>
      </p:nvGrpSpPr>
      <p:grpSpPr>
        <a:xfrm>
          <a:off x="0" y="0"/>
          <a:ext cx="0" cy="0"/>
          <a:chOff x="0" y="0"/>
          <a:chExt cx="0" cy="0"/>
        </a:xfrm>
      </p:grpSpPr>
      <p:pic>
        <p:nvPicPr>
          <p:cNvPr id="46" name="Google Shape;46;p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7" name="Google Shape;47;p7"/>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 name="Google Shape;48;p7"/>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9" name="Google Shape;49;p7"/>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50" name="Google Shape;50;p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1" name="Google Shape;51;p7"/>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2"/>
        <p:cNvGrpSpPr/>
        <p:nvPr/>
      </p:nvGrpSpPr>
      <p:grpSpPr>
        <a:xfrm>
          <a:off x="0" y="0"/>
          <a:ext cx="0" cy="0"/>
          <a:chOff x="0" y="0"/>
          <a:chExt cx="0" cy="0"/>
        </a:xfrm>
      </p:grpSpPr>
      <p:pic>
        <p:nvPicPr>
          <p:cNvPr id="53" name="Google Shape;53;p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54" name="Google Shape;54;p8"/>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 name="Google Shape;55;p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6" name="Google Shape;56;p8"/>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57" name="Google Shape;57;p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8" name="Google Shape;58;p8"/>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59"/>
        <p:cNvGrpSpPr/>
        <p:nvPr/>
      </p:nvGrpSpPr>
      <p:grpSpPr>
        <a:xfrm>
          <a:off x="0" y="0"/>
          <a:ext cx="0" cy="0"/>
          <a:chOff x="0" y="0"/>
          <a:chExt cx="0" cy="0"/>
        </a:xfrm>
      </p:grpSpPr>
      <p:pic>
        <p:nvPicPr>
          <p:cNvPr id="60" name="Google Shape;60;p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61" name="Google Shape;61;p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3" name="Google Shape;63;p9"/>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64" name="Google Shape;64;p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5" name="Google Shape;65;p9"/>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10"/>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9" name="Google Shape;69;p10"/>
          <p:cNvPicPr preferRelativeResize="0"/>
          <p:nvPr/>
        </p:nvPicPr>
        <p:blipFill rotWithShape="1">
          <a:blip r:embed="rId2">
            <a:alphaModFix/>
          </a:blip>
          <a:srcRect/>
          <a:stretch/>
        </p:blipFill>
        <p:spPr>
          <a:xfrm>
            <a:off x="8086704" y="4629152"/>
            <a:ext cx="857291" cy="364738"/>
          </a:xfrm>
          <a:prstGeom prst="rect">
            <a:avLst/>
          </a:prstGeom>
          <a:noFill/>
          <a:ln>
            <a:noFill/>
          </a:ln>
        </p:spPr>
      </p:pic>
      <p:sp>
        <p:nvSpPr>
          <p:cNvPr id="70" name="Google Shape;70;p1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1" name="Google Shape;71;p10"/>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72" name="Google Shape;72;p10"/>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2.ed.gov/about/overview/focus/immigration-resource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cde.state.co.us/fedprograms/titleiiiimmigrantsetaside" TargetMode="External"/><Relationship Id="rId4" Type="http://schemas.openxmlformats.org/officeDocument/2006/relationships/hyperlink" Target="https://www2.ed.gov/policy/elsec/leg/essa/essatitleiiiguidenglishlearners92016.pd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rmian.org/" TargetMode="External"/><Relationship Id="rId5" Type="http://schemas.openxmlformats.org/officeDocument/2006/relationships/hyperlink" Target="https://brycs.org/" TargetMode="External"/><Relationship Id="rId4" Type="http://schemas.openxmlformats.org/officeDocument/2006/relationships/hyperlink" Target="https://www2.ed.gov/about/offices/list/oela/new-comer-toolkit/ncomertoolkit.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fedprograms/regionalcontactspag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685801" y="2493128"/>
            <a:ext cx="7801800" cy="730200"/>
          </a:xfrm>
          <a:prstGeom prst="rect">
            <a:avLst/>
          </a:prstGeom>
        </p:spPr>
        <p:txBody>
          <a:bodyPr spcFirstLastPara="1" wrap="square" lIns="0" tIns="0" rIns="0" bIns="0" anchor="t" anchorCtr="0">
            <a:normAutofit fontScale="90000"/>
          </a:bodyPr>
          <a:lstStyle/>
          <a:p>
            <a:pPr marL="0" lvl="0" indent="0" algn="ctr" rtl="0">
              <a:spcBef>
                <a:spcPts val="0"/>
              </a:spcBef>
              <a:spcAft>
                <a:spcPts val="0"/>
              </a:spcAft>
              <a:buNone/>
            </a:pPr>
            <a:r>
              <a:rPr lang="en"/>
              <a:t>Title III</a:t>
            </a:r>
            <a:endParaRPr/>
          </a:p>
          <a:p>
            <a:pPr marL="0" lvl="0" indent="0" algn="ctr" rtl="0">
              <a:spcBef>
                <a:spcPts val="0"/>
              </a:spcBef>
              <a:spcAft>
                <a:spcPts val="0"/>
              </a:spcAft>
              <a:buNone/>
            </a:pPr>
            <a:r>
              <a:rPr lang="en"/>
              <a:t>Immigrant Set-Aside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332675" y="153875"/>
            <a:ext cx="8338500" cy="673800"/>
          </a:xfrm>
          <a:prstGeom prst="rect">
            <a:avLst/>
          </a:prstGeom>
        </p:spPr>
        <p:txBody>
          <a:bodyPr spcFirstLastPara="1" wrap="square" lIns="0" tIns="0" rIns="0" bIns="0" anchor="t" anchorCtr="0">
            <a:noAutofit/>
          </a:bodyPr>
          <a:lstStyle/>
          <a:p>
            <a:pPr marL="0" lvl="0" indent="0" algn="l" rtl="0">
              <a:spcBef>
                <a:spcPts val="0"/>
              </a:spcBef>
              <a:spcAft>
                <a:spcPts val="0"/>
              </a:spcAft>
              <a:buSzPts val="990"/>
              <a:buNone/>
            </a:pPr>
            <a:r>
              <a:rPr lang="en" sz="1590"/>
              <a:t>How must an LEA use Title III immigrant subgrant funds? How might an LEA prioritize certain uses of funds to respond to the unique needs of the immigrant children and youth that it serves?</a:t>
            </a:r>
            <a:endParaRPr sz="1590"/>
          </a:p>
        </p:txBody>
      </p:sp>
      <p:sp>
        <p:nvSpPr>
          <p:cNvPr id="148" name="Google Shape;148;p24"/>
          <p:cNvSpPr txBox="1"/>
          <p:nvPr/>
        </p:nvSpPr>
        <p:spPr>
          <a:xfrm>
            <a:off x="127000" y="1100675"/>
            <a:ext cx="8494800" cy="113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Under the statute, an LEA must use the immigrant subgrant to provide</a:t>
            </a:r>
            <a:r>
              <a:rPr lang="en" sz="1200" b="1">
                <a:solidFill>
                  <a:schemeClr val="dk1"/>
                </a:solidFill>
                <a:latin typeface="Calibri"/>
                <a:ea typeface="Calibri"/>
                <a:cs typeface="Calibri"/>
                <a:sym typeface="Calibri"/>
              </a:rPr>
              <a:t> enhanced instructional opportunities</a:t>
            </a:r>
            <a:r>
              <a:rPr lang="en" sz="1200">
                <a:solidFill>
                  <a:schemeClr val="dk1"/>
                </a:solidFill>
                <a:latin typeface="Calibri"/>
                <a:ea typeface="Calibri"/>
                <a:cs typeface="Calibri"/>
                <a:sym typeface="Calibri"/>
              </a:rPr>
              <a:t> for immigrant children and youth (ESEA Section 3115(e)).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600">
                <a:solidFill>
                  <a:schemeClr val="dk1"/>
                </a:solidFill>
                <a:latin typeface="Calibri"/>
                <a:ea typeface="Calibri"/>
                <a:cs typeface="Calibri"/>
                <a:sym typeface="Calibri"/>
              </a:rPr>
              <a:t>Activities may include: </a:t>
            </a: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
        <p:nvSpPr>
          <p:cNvPr id="149" name="Google Shape;149;p24"/>
          <p:cNvSpPr/>
          <p:nvPr/>
        </p:nvSpPr>
        <p:spPr>
          <a:xfrm>
            <a:off x="226550" y="2724150"/>
            <a:ext cx="1763400" cy="1175700"/>
          </a:xfrm>
          <a:prstGeom prst="flowChartAlternateProcess">
            <a:avLst/>
          </a:prstGeom>
          <a:solidFill>
            <a:srgbClr val="45818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Calibri"/>
                <a:ea typeface="Calibri"/>
                <a:cs typeface="Calibri"/>
                <a:sym typeface="Calibri"/>
              </a:rPr>
              <a:t>Training activities to support active parent participation </a:t>
            </a:r>
            <a:endParaRPr>
              <a:solidFill>
                <a:schemeClr val="lt1"/>
              </a:solidFill>
              <a:latin typeface="Calibri"/>
              <a:ea typeface="Calibri"/>
              <a:cs typeface="Calibri"/>
              <a:sym typeface="Calibri"/>
            </a:endParaRPr>
          </a:p>
        </p:txBody>
      </p:sp>
      <p:sp>
        <p:nvSpPr>
          <p:cNvPr id="150" name="Google Shape;150;p24"/>
          <p:cNvSpPr/>
          <p:nvPr/>
        </p:nvSpPr>
        <p:spPr>
          <a:xfrm>
            <a:off x="2265600" y="2177975"/>
            <a:ext cx="1888500" cy="1551000"/>
          </a:xfrm>
          <a:prstGeom prst="flowChartAlternateProcess">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Calibri"/>
                <a:ea typeface="Calibri"/>
                <a:cs typeface="Calibri"/>
                <a:sym typeface="Calibri"/>
              </a:rPr>
              <a:t>Tutorials, Mentoring, Academic or Career Counseling for immigrant youth</a:t>
            </a:r>
            <a:endParaRPr>
              <a:solidFill>
                <a:schemeClr val="lt1"/>
              </a:solidFill>
              <a:latin typeface="Calibri"/>
              <a:ea typeface="Calibri"/>
              <a:cs typeface="Calibri"/>
              <a:sym typeface="Calibri"/>
            </a:endParaRPr>
          </a:p>
        </p:txBody>
      </p:sp>
      <p:sp>
        <p:nvSpPr>
          <p:cNvPr id="151" name="Google Shape;151;p24"/>
          <p:cNvSpPr/>
          <p:nvPr/>
        </p:nvSpPr>
        <p:spPr>
          <a:xfrm>
            <a:off x="2143400" y="3899850"/>
            <a:ext cx="1763400" cy="1175700"/>
          </a:xfrm>
          <a:prstGeom prst="flowChartAlternateProcess">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Calibri"/>
                <a:ea typeface="Calibri"/>
                <a:cs typeface="Calibri"/>
                <a:sym typeface="Calibri"/>
              </a:rPr>
              <a:t>Recruitment of personnel who have training to support immigrant youth</a:t>
            </a:r>
            <a:endParaRPr>
              <a:solidFill>
                <a:schemeClr val="lt1"/>
              </a:solidFill>
              <a:latin typeface="Calibri"/>
              <a:ea typeface="Calibri"/>
              <a:cs typeface="Calibri"/>
              <a:sym typeface="Calibri"/>
            </a:endParaRPr>
          </a:p>
        </p:txBody>
      </p:sp>
      <p:sp>
        <p:nvSpPr>
          <p:cNvPr id="152" name="Google Shape;152;p24"/>
          <p:cNvSpPr/>
          <p:nvPr/>
        </p:nvSpPr>
        <p:spPr>
          <a:xfrm>
            <a:off x="4450763" y="3353675"/>
            <a:ext cx="1551900" cy="1060500"/>
          </a:xfrm>
          <a:prstGeom prst="flowChartAlternateProcess">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Calibri"/>
                <a:ea typeface="Calibri"/>
                <a:cs typeface="Calibri"/>
                <a:sym typeface="Calibri"/>
              </a:rPr>
              <a:t>Unique curricular materials or technology </a:t>
            </a:r>
            <a:endParaRPr>
              <a:solidFill>
                <a:schemeClr val="lt1"/>
              </a:solidFill>
              <a:latin typeface="Calibri"/>
              <a:ea typeface="Calibri"/>
              <a:cs typeface="Calibri"/>
              <a:sym typeface="Calibri"/>
            </a:endParaRPr>
          </a:p>
        </p:txBody>
      </p:sp>
      <p:sp>
        <p:nvSpPr>
          <p:cNvPr id="153" name="Google Shape;153;p24"/>
          <p:cNvSpPr/>
          <p:nvPr/>
        </p:nvSpPr>
        <p:spPr>
          <a:xfrm>
            <a:off x="4871100" y="1634429"/>
            <a:ext cx="2030700" cy="1551000"/>
          </a:xfrm>
          <a:prstGeom prst="flowChartAlternateProcess">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Calibri"/>
                <a:ea typeface="Calibri"/>
                <a:cs typeface="Calibri"/>
                <a:sym typeface="Calibri"/>
              </a:rPr>
              <a:t>Basic services such as providing classroom supplies, transportation, and other supports</a:t>
            </a:r>
            <a:endParaRPr>
              <a:solidFill>
                <a:schemeClr val="lt1"/>
              </a:solidFill>
              <a:latin typeface="Calibri"/>
              <a:ea typeface="Calibri"/>
              <a:cs typeface="Calibri"/>
              <a:sym typeface="Calibri"/>
            </a:endParaRPr>
          </a:p>
        </p:txBody>
      </p:sp>
      <p:sp>
        <p:nvSpPr>
          <p:cNvPr id="154" name="Google Shape;154;p24"/>
          <p:cNvSpPr/>
          <p:nvPr/>
        </p:nvSpPr>
        <p:spPr>
          <a:xfrm>
            <a:off x="6210300" y="3582125"/>
            <a:ext cx="1888500" cy="1377600"/>
          </a:xfrm>
          <a:prstGeom prst="flowChartAlternateProcess">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Calibri"/>
                <a:ea typeface="Calibri"/>
                <a:cs typeface="Calibri"/>
                <a:sym typeface="Calibri"/>
              </a:rPr>
              <a:t>Services to introduce immigrant youth to the educational system and civic education</a:t>
            </a:r>
            <a:endParaRPr>
              <a:solidFill>
                <a:schemeClr val="lt1"/>
              </a:solidFill>
              <a:latin typeface="Calibri"/>
              <a:ea typeface="Calibri"/>
              <a:cs typeface="Calibri"/>
              <a:sym typeface="Calibri"/>
            </a:endParaRPr>
          </a:p>
        </p:txBody>
      </p:sp>
      <p:sp>
        <p:nvSpPr>
          <p:cNvPr id="155" name="Google Shape;155;p24"/>
          <p:cNvSpPr/>
          <p:nvPr/>
        </p:nvSpPr>
        <p:spPr>
          <a:xfrm>
            <a:off x="7114600" y="1976075"/>
            <a:ext cx="1888500" cy="1515600"/>
          </a:xfrm>
          <a:prstGeom prst="flowChartAlternateProcess">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Calibri"/>
                <a:ea typeface="Calibri"/>
                <a:cs typeface="Calibri"/>
                <a:sym typeface="Calibri"/>
              </a:rPr>
              <a:t>Collaborations with community organizations, higher education, private sector to assist immigrant families</a:t>
            </a:r>
            <a:endParaRPr>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Example Activities</a:t>
            </a:r>
            <a:endParaRPr/>
          </a:p>
        </p:txBody>
      </p:sp>
      <p:graphicFrame>
        <p:nvGraphicFramePr>
          <p:cNvPr id="161" name="Google Shape;161;p25"/>
          <p:cNvGraphicFramePr/>
          <p:nvPr>
            <p:extLst>
              <p:ext uri="{D42A27DB-BD31-4B8C-83A1-F6EECF244321}">
                <p14:modId xmlns:p14="http://schemas.microsoft.com/office/powerpoint/2010/main" val="1659876310"/>
              </p:ext>
            </p:extLst>
          </p:nvPr>
        </p:nvGraphicFramePr>
        <p:xfrm>
          <a:off x="855325" y="1263900"/>
          <a:ext cx="7239000" cy="2316420"/>
        </p:xfrm>
        <a:graphic>
          <a:graphicData uri="http://schemas.openxmlformats.org/drawingml/2006/table">
            <a:tbl>
              <a:tblPr firstRow="1">
                <a:noFill/>
                <a:tableStyleId>{706DC01E-B2BE-45EB-A3E9-1FB07F476530}</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1600" b="1">
                          <a:latin typeface="Calibri"/>
                          <a:ea typeface="Calibri"/>
                          <a:cs typeface="Calibri"/>
                          <a:sym typeface="Calibri"/>
                        </a:rPr>
                        <a:t>Activity Description</a:t>
                      </a:r>
                      <a:endParaRPr sz="1600" b="1">
                        <a:latin typeface="Calibri"/>
                        <a:ea typeface="Calibri"/>
                        <a:cs typeface="Calibri"/>
                        <a:sym typeface="Calibri"/>
                      </a:endParaRPr>
                    </a:p>
                  </a:txBody>
                  <a:tcPr marL="91425" marR="91425" marT="91425" marB="91425">
                    <a:solidFill>
                      <a:srgbClr val="45818E"/>
                    </a:solidFill>
                  </a:tcPr>
                </a:tc>
                <a:tc>
                  <a:txBody>
                    <a:bodyPr/>
                    <a:lstStyle/>
                    <a:p>
                      <a:pPr marL="0" lvl="0" indent="0" algn="ctr" rtl="0">
                        <a:spcBef>
                          <a:spcPts val="0"/>
                        </a:spcBef>
                        <a:spcAft>
                          <a:spcPts val="0"/>
                        </a:spcAft>
                        <a:buNone/>
                      </a:pPr>
                      <a:r>
                        <a:rPr lang="en" sz="1600" b="1">
                          <a:latin typeface="Calibri"/>
                          <a:ea typeface="Calibri"/>
                          <a:cs typeface="Calibri"/>
                          <a:sym typeface="Calibri"/>
                        </a:rPr>
                        <a:t>Examples to Consider</a:t>
                      </a:r>
                      <a:endParaRPr sz="16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1200"/>
                        </a:spcAft>
                        <a:buNone/>
                      </a:pPr>
                      <a:r>
                        <a:rPr lang="en" sz="1600">
                          <a:solidFill>
                            <a:srgbClr val="333333"/>
                          </a:solidFill>
                          <a:highlight>
                            <a:srgbClr val="FFFFFF"/>
                          </a:highlight>
                          <a:latin typeface="Calibri"/>
                          <a:ea typeface="Calibri"/>
                          <a:cs typeface="Calibri"/>
                          <a:sym typeface="Calibri"/>
                        </a:rPr>
                        <a:t>Family literacy, parent outreach, and training activities to help parents to participate actively in their children’s education</a:t>
                      </a:r>
                      <a:endParaRPr sz="1800">
                        <a:latin typeface="Calibri"/>
                        <a:ea typeface="Calibri"/>
                        <a:cs typeface="Calibri"/>
                        <a:sym typeface="Calibri"/>
                      </a:endParaRPr>
                    </a:p>
                  </a:txBody>
                  <a:tcPr marL="91425" marR="91425" marT="91425" marB="91425"/>
                </a:tc>
                <a:tc>
                  <a:txBody>
                    <a:bodyPr/>
                    <a:lstStyle/>
                    <a:p>
                      <a:pPr marL="457200" lvl="0" indent="-330200" algn="l" rtl="0">
                        <a:spcBef>
                          <a:spcPts val="0"/>
                        </a:spcBef>
                        <a:spcAft>
                          <a:spcPts val="0"/>
                        </a:spcAft>
                        <a:buSzPts val="1600"/>
                        <a:buFont typeface="Calibri"/>
                        <a:buChar char="●"/>
                      </a:pPr>
                      <a:r>
                        <a:rPr lang="en" sz="1600" dirty="0">
                          <a:latin typeface="Calibri"/>
                          <a:ea typeface="Calibri"/>
                          <a:cs typeface="Calibri"/>
                          <a:sym typeface="Calibri"/>
                        </a:rPr>
                        <a:t>Parenting classes to assist parents in becoming effective partners in their child’s education</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dirty="0">
                          <a:latin typeface="Calibri"/>
                          <a:ea typeface="Calibri"/>
                          <a:cs typeface="Calibri"/>
                          <a:sym typeface="Calibri"/>
                        </a:rPr>
                        <a:t>Support classes: introduction to US school systems, civics education, etc.</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dirty="0">
                          <a:latin typeface="Calibri"/>
                          <a:ea typeface="Calibri"/>
                          <a:cs typeface="Calibri"/>
                          <a:sym typeface="Calibri"/>
                        </a:rPr>
                        <a:t>Family nights/meetings</a:t>
                      </a:r>
                      <a:endParaRPr sz="16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Example Activities</a:t>
            </a:r>
            <a:endParaRPr/>
          </a:p>
        </p:txBody>
      </p:sp>
      <p:graphicFrame>
        <p:nvGraphicFramePr>
          <p:cNvPr id="167" name="Google Shape;167;p26"/>
          <p:cNvGraphicFramePr/>
          <p:nvPr>
            <p:extLst>
              <p:ext uri="{D42A27DB-BD31-4B8C-83A1-F6EECF244321}">
                <p14:modId xmlns:p14="http://schemas.microsoft.com/office/powerpoint/2010/main" val="3526698285"/>
              </p:ext>
            </p:extLst>
          </p:nvPr>
        </p:nvGraphicFramePr>
        <p:xfrm>
          <a:off x="855325" y="1263900"/>
          <a:ext cx="7239000" cy="1828740"/>
        </p:xfrm>
        <a:graphic>
          <a:graphicData uri="http://schemas.openxmlformats.org/drawingml/2006/table">
            <a:tbl>
              <a:tblPr firstRow="1">
                <a:noFill/>
                <a:tableStyleId>{706DC01E-B2BE-45EB-A3E9-1FB07F476530}</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1600" b="1">
                          <a:latin typeface="Calibri"/>
                          <a:ea typeface="Calibri"/>
                          <a:cs typeface="Calibri"/>
                          <a:sym typeface="Calibri"/>
                        </a:rPr>
                        <a:t>Activity Description</a:t>
                      </a:r>
                      <a:endParaRPr sz="1600" b="1">
                        <a:latin typeface="Calibri"/>
                        <a:ea typeface="Calibri"/>
                        <a:cs typeface="Calibri"/>
                        <a:sym typeface="Calibri"/>
                      </a:endParaRPr>
                    </a:p>
                  </a:txBody>
                  <a:tcPr marL="91425" marR="91425" marT="91425" marB="91425">
                    <a:solidFill>
                      <a:srgbClr val="8E7CC3"/>
                    </a:solidFill>
                  </a:tcPr>
                </a:tc>
                <a:tc>
                  <a:txBody>
                    <a:bodyPr/>
                    <a:lstStyle/>
                    <a:p>
                      <a:pPr marL="0" lvl="0" indent="0" algn="ctr" rtl="0">
                        <a:spcBef>
                          <a:spcPts val="0"/>
                        </a:spcBef>
                        <a:spcAft>
                          <a:spcPts val="0"/>
                        </a:spcAft>
                        <a:buNone/>
                      </a:pPr>
                      <a:r>
                        <a:rPr lang="en" sz="1600" b="1">
                          <a:latin typeface="Calibri"/>
                          <a:ea typeface="Calibri"/>
                          <a:cs typeface="Calibri"/>
                          <a:sym typeface="Calibri"/>
                        </a:rPr>
                        <a:t>Examples to Consider</a:t>
                      </a:r>
                      <a:endParaRPr sz="16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1200"/>
                        </a:spcAft>
                        <a:buNone/>
                      </a:pPr>
                      <a:r>
                        <a:rPr lang="en" sz="1600">
                          <a:solidFill>
                            <a:srgbClr val="333333"/>
                          </a:solidFill>
                          <a:highlight>
                            <a:srgbClr val="FFFFFF"/>
                          </a:highlight>
                          <a:latin typeface="Calibri"/>
                          <a:ea typeface="Calibri"/>
                          <a:cs typeface="Calibri"/>
                          <a:sym typeface="Calibri"/>
                        </a:rPr>
                        <a:t>Support for personnel, including teacher aides, specifically trained to serve immigrant children</a:t>
                      </a:r>
                      <a:endParaRPr sz="1800">
                        <a:latin typeface="Calibri"/>
                        <a:ea typeface="Calibri"/>
                        <a:cs typeface="Calibri"/>
                        <a:sym typeface="Calibri"/>
                      </a:endParaRPr>
                    </a:p>
                  </a:txBody>
                  <a:tcPr marL="91425" marR="91425" marT="91425" marB="91425"/>
                </a:tc>
                <a:tc>
                  <a:txBody>
                    <a:bodyPr/>
                    <a:lstStyle/>
                    <a:p>
                      <a:pPr marL="457200" lvl="0" indent="-330200" algn="l" rtl="0">
                        <a:spcBef>
                          <a:spcPts val="0"/>
                        </a:spcBef>
                        <a:spcAft>
                          <a:spcPts val="0"/>
                        </a:spcAft>
                        <a:buSzPts val="1600"/>
                        <a:buFont typeface="Calibri"/>
                        <a:buChar char="●"/>
                      </a:pPr>
                      <a:r>
                        <a:rPr lang="en" sz="1600" dirty="0">
                          <a:latin typeface="Calibri"/>
                          <a:ea typeface="Calibri"/>
                          <a:cs typeface="Calibri"/>
                          <a:sym typeface="Calibri"/>
                        </a:rPr>
                        <a:t>Family liaison</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dirty="0">
                          <a:latin typeface="Calibri"/>
                          <a:ea typeface="Calibri"/>
                          <a:cs typeface="Calibri"/>
                          <a:sym typeface="Calibri"/>
                        </a:rPr>
                        <a:t>Professional development for school staff in supporting immigrant students and their families</a:t>
                      </a:r>
                      <a:endParaRPr sz="16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Example Activities</a:t>
            </a:r>
            <a:endParaRPr/>
          </a:p>
        </p:txBody>
      </p:sp>
      <p:graphicFrame>
        <p:nvGraphicFramePr>
          <p:cNvPr id="173" name="Google Shape;173;p27"/>
          <p:cNvGraphicFramePr/>
          <p:nvPr>
            <p:extLst>
              <p:ext uri="{D42A27DB-BD31-4B8C-83A1-F6EECF244321}">
                <p14:modId xmlns:p14="http://schemas.microsoft.com/office/powerpoint/2010/main" val="2814554325"/>
              </p:ext>
            </p:extLst>
          </p:nvPr>
        </p:nvGraphicFramePr>
        <p:xfrm>
          <a:off x="855325" y="1263900"/>
          <a:ext cx="7239000" cy="2316420"/>
        </p:xfrm>
        <a:graphic>
          <a:graphicData uri="http://schemas.openxmlformats.org/drawingml/2006/table">
            <a:tbl>
              <a:tblPr firstRow="1">
                <a:noFill/>
                <a:tableStyleId>{706DC01E-B2BE-45EB-A3E9-1FB07F476530}</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1600" b="1">
                          <a:latin typeface="Calibri"/>
                          <a:ea typeface="Calibri"/>
                          <a:cs typeface="Calibri"/>
                          <a:sym typeface="Calibri"/>
                        </a:rPr>
                        <a:t>Activity Description</a:t>
                      </a:r>
                      <a:endParaRPr sz="1600" b="1">
                        <a:latin typeface="Calibri"/>
                        <a:ea typeface="Calibri"/>
                        <a:cs typeface="Calibri"/>
                        <a:sym typeface="Calibri"/>
                      </a:endParaRPr>
                    </a:p>
                  </a:txBody>
                  <a:tcPr marL="91425" marR="91425" marT="91425" marB="91425">
                    <a:solidFill>
                      <a:schemeClr val="accent6"/>
                    </a:solidFill>
                  </a:tcPr>
                </a:tc>
                <a:tc>
                  <a:txBody>
                    <a:bodyPr/>
                    <a:lstStyle/>
                    <a:p>
                      <a:pPr marL="0" lvl="0" indent="0" algn="ctr" rtl="0">
                        <a:spcBef>
                          <a:spcPts val="0"/>
                        </a:spcBef>
                        <a:spcAft>
                          <a:spcPts val="0"/>
                        </a:spcAft>
                        <a:buNone/>
                      </a:pPr>
                      <a:r>
                        <a:rPr lang="en" sz="1600" b="1">
                          <a:latin typeface="Calibri"/>
                          <a:ea typeface="Calibri"/>
                          <a:cs typeface="Calibri"/>
                          <a:sym typeface="Calibri"/>
                        </a:rPr>
                        <a:t>Examples to Consider</a:t>
                      </a:r>
                      <a:endParaRPr sz="16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1200"/>
                        </a:spcAft>
                        <a:buNone/>
                      </a:pPr>
                      <a:r>
                        <a:rPr lang="en" sz="1600">
                          <a:solidFill>
                            <a:srgbClr val="333333"/>
                          </a:solidFill>
                          <a:highlight>
                            <a:srgbClr val="FFFFFF"/>
                          </a:highlight>
                          <a:latin typeface="Calibri"/>
                          <a:ea typeface="Calibri"/>
                          <a:cs typeface="Calibri"/>
                          <a:sym typeface="Calibri"/>
                        </a:rPr>
                        <a:t>Tutoring, mentoring, and academic or career counseling</a:t>
                      </a:r>
                      <a:endParaRPr sz="1800">
                        <a:latin typeface="Calibri"/>
                        <a:ea typeface="Calibri"/>
                        <a:cs typeface="Calibri"/>
                        <a:sym typeface="Calibri"/>
                      </a:endParaRPr>
                    </a:p>
                  </a:txBody>
                  <a:tcPr marL="91425" marR="91425" marT="91425" marB="91425"/>
                </a:tc>
                <a:tc>
                  <a:txBody>
                    <a:bodyPr/>
                    <a:lstStyle/>
                    <a:p>
                      <a:pPr marL="457200" lvl="0" indent="-330200" algn="l" rtl="0">
                        <a:spcBef>
                          <a:spcPts val="0"/>
                        </a:spcBef>
                        <a:spcAft>
                          <a:spcPts val="0"/>
                        </a:spcAft>
                        <a:buSzPts val="1600"/>
                        <a:buFont typeface="Calibri"/>
                        <a:buChar char="●"/>
                      </a:pPr>
                      <a:r>
                        <a:rPr lang="en" sz="1600" dirty="0">
                          <a:latin typeface="Calibri"/>
                          <a:ea typeface="Calibri"/>
                          <a:cs typeface="Calibri"/>
                          <a:sym typeface="Calibri"/>
                        </a:rPr>
                        <a:t>Before or after school tutoring programs for immigrant children and youth</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dirty="0">
                          <a:latin typeface="Calibri"/>
                          <a:ea typeface="Calibri"/>
                          <a:cs typeface="Calibri"/>
                          <a:sym typeface="Calibri"/>
                        </a:rPr>
                        <a:t>Summer school program</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dirty="0">
                          <a:latin typeface="Calibri"/>
                          <a:ea typeface="Calibri"/>
                          <a:cs typeface="Calibri"/>
                          <a:sym typeface="Calibri"/>
                        </a:rPr>
                        <a:t>Counseling on graduation pathways/post-secondary options</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dirty="0">
                          <a:latin typeface="Calibri"/>
                          <a:ea typeface="Calibri"/>
                          <a:cs typeface="Calibri"/>
                          <a:sym typeface="Calibri"/>
                        </a:rPr>
                        <a:t>Mentoring program </a:t>
                      </a:r>
                      <a:endParaRPr sz="16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Example Activities</a:t>
            </a:r>
            <a:endParaRPr>
              <a:highlight>
                <a:schemeClr val="dk1"/>
              </a:highlight>
            </a:endParaRPr>
          </a:p>
        </p:txBody>
      </p:sp>
      <p:graphicFrame>
        <p:nvGraphicFramePr>
          <p:cNvPr id="179" name="Google Shape;179;p28"/>
          <p:cNvGraphicFramePr/>
          <p:nvPr>
            <p:extLst>
              <p:ext uri="{D42A27DB-BD31-4B8C-83A1-F6EECF244321}">
                <p14:modId xmlns:p14="http://schemas.microsoft.com/office/powerpoint/2010/main" val="2895974317"/>
              </p:ext>
            </p:extLst>
          </p:nvPr>
        </p:nvGraphicFramePr>
        <p:xfrm>
          <a:off x="855325" y="1263900"/>
          <a:ext cx="7239000" cy="2647145"/>
        </p:xfrm>
        <a:graphic>
          <a:graphicData uri="http://schemas.openxmlformats.org/drawingml/2006/table">
            <a:tbl>
              <a:tblPr firstRow="1">
                <a:noFill/>
                <a:tableStyleId>{706DC01E-B2BE-45EB-A3E9-1FB07F476530}</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513575">
                <a:tc>
                  <a:txBody>
                    <a:bodyPr/>
                    <a:lstStyle/>
                    <a:p>
                      <a:pPr marL="0" lvl="0" indent="0" algn="ctr" rtl="0">
                        <a:spcBef>
                          <a:spcPts val="0"/>
                        </a:spcBef>
                        <a:spcAft>
                          <a:spcPts val="0"/>
                        </a:spcAft>
                        <a:buNone/>
                      </a:pPr>
                      <a:r>
                        <a:rPr lang="en" sz="1600" b="1">
                          <a:solidFill>
                            <a:schemeClr val="dk1"/>
                          </a:solidFill>
                          <a:latin typeface="Calibri"/>
                          <a:ea typeface="Calibri"/>
                          <a:cs typeface="Calibri"/>
                          <a:sym typeface="Calibri"/>
                        </a:rPr>
                        <a:t>Activity Description</a:t>
                      </a:r>
                      <a:endParaRPr sz="1600" b="1">
                        <a:solidFill>
                          <a:schemeClr val="dk1"/>
                        </a:solidFill>
                        <a:latin typeface="Calibri"/>
                        <a:ea typeface="Calibri"/>
                        <a:cs typeface="Calibri"/>
                        <a:sym typeface="Calibri"/>
                      </a:endParaRPr>
                    </a:p>
                  </a:txBody>
                  <a:tcPr marL="91425" marR="91425" marT="91425" marB="91425">
                    <a:solidFill>
                      <a:schemeClr val="accent4"/>
                    </a:solidFill>
                  </a:tcPr>
                </a:tc>
                <a:tc>
                  <a:txBody>
                    <a:bodyPr/>
                    <a:lstStyle/>
                    <a:p>
                      <a:pPr marL="0" lvl="0" indent="0" algn="ctr" rtl="0">
                        <a:spcBef>
                          <a:spcPts val="0"/>
                        </a:spcBef>
                        <a:spcAft>
                          <a:spcPts val="0"/>
                        </a:spcAft>
                        <a:buNone/>
                      </a:pPr>
                      <a:r>
                        <a:rPr lang="en" sz="1600" b="1">
                          <a:latin typeface="Calibri"/>
                          <a:ea typeface="Calibri"/>
                          <a:cs typeface="Calibri"/>
                          <a:sym typeface="Calibri"/>
                        </a:rPr>
                        <a:t>Examples to Consider</a:t>
                      </a:r>
                      <a:endParaRPr sz="16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Collaborations with community organizations, higher education, private sector to assist immigrant families</a:t>
                      </a:r>
                      <a:endParaRPr sz="1800">
                        <a:solidFill>
                          <a:schemeClr val="dk1"/>
                        </a:solidFill>
                        <a:latin typeface="Calibri"/>
                        <a:ea typeface="Calibri"/>
                        <a:cs typeface="Calibri"/>
                        <a:sym typeface="Calibri"/>
                      </a:endParaRPr>
                    </a:p>
                  </a:txBody>
                  <a:tcPr marL="91425" marR="91425" marT="91425" marB="91425"/>
                </a:tc>
                <a:tc>
                  <a:txBody>
                    <a:bodyPr/>
                    <a:lstStyle/>
                    <a:p>
                      <a:pPr marL="457200" lvl="0" indent="0" algn="l" rtl="0">
                        <a:spcBef>
                          <a:spcPts val="0"/>
                        </a:spcBef>
                        <a:spcAft>
                          <a:spcPts val="0"/>
                        </a:spcAft>
                        <a:buClr>
                          <a:schemeClr val="dk1"/>
                        </a:buClr>
                        <a:buSzPts val="1100"/>
                        <a:buFont typeface="Arial"/>
                        <a:buNone/>
                      </a:pPr>
                      <a:r>
                        <a:rPr lang="en" sz="1600" dirty="0">
                          <a:latin typeface="Calibri"/>
                          <a:ea typeface="Calibri"/>
                          <a:cs typeface="Calibri"/>
                          <a:sym typeface="Calibri"/>
                        </a:rPr>
                        <a:t>● Partnerships with community organizations</a:t>
                      </a:r>
                      <a:endParaRPr sz="1600" dirty="0">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n" sz="1600" dirty="0">
                          <a:latin typeface="Calibri"/>
                          <a:ea typeface="Calibri"/>
                          <a:cs typeface="Calibri"/>
                          <a:sym typeface="Calibri"/>
                        </a:rPr>
                        <a:t>● Partnerships with universities or colleges</a:t>
                      </a:r>
                      <a:endParaRPr sz="1600" dirty="0">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n" sz="1600" dirty="0">
                          <a:latin typeface="Calibri"/>
                          <a:ea typeface="Calibri"/>
                          <a:cs typeface="Calibri"/>
                          <a:sym typeface="Calibri"/>
                        </a:rPr>
                        <a:t>● Trauma informed education</a:t>
                      </a:r>
                      <a:endParaRPr sz="1600" dirty="0">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n" sz="1600" dirty="0">
                          <a:latin typeface="Calibri"/>
                          <a:ea typeface="Calibri"/>
                          <a:cs typeface="Calibri"/>
                          <a:sym typeface="Calibri"/>
                        </a:rPr>
                        <a:t>● Social/Emotional Learning for families</a:t>
                      </a:r>
                      <a:endParaRPr sz="1600" dirty="0">
                        <a:latin typeface="Calibri"/>
                        <a:ea typeface="Calibri"/>
                        <a:cs typeface="Calibri"/>
                        <a:sym typeface="Calibri"/>
                      </a:endParaRPr>
                    </a:p>
                    <a:p>
                      <a:pPr marL="457200" lvl="0" indent="0" algn="l" rtl="0">
                        <a:spcBef>
                          <a:spcPts val="0"/>
                        </a:spcBef>
                        <a:spcAft>
                          <a:spcPts val="0"/>
                        </a:spcAft>
                        <a:buNone/>
                      </a:pPr>
                      <a:endParaRPr sz="16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descr="Frequently asked questions: Are all English learners included in the immigrant count? How is programming with these funds different from an EL program? Are all immigrant students English learners?"/>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Frequently Asked Questions</a:t>
            </a:r>
            <a:endParaRPr/>
          </a:p>
        </p:txBody>
      </p:sp>
      <p:grpSp>
        <p:nvGrpSpPr>
          <p:cNvPr id="185" name="Google Shape;185;p29" descr="Frequently asked questions: Are all English learners included in the immigrant count? How is programming with these funds different from an EL program? Are all immigrant students English learners?"/>
          <p:cNvGrpSpPr/>
          <p:nvPr/>
        </p:nvGrpSpPr>
        <p:grpSpPr>
          <a:xfrm>
            <a:off x="521474" y="3368575"/>
            <a:ext cx="8101059" cy="1038223"/>
            <a:chOff x="1593000" y="2322568"/>
            <a:chExt cx="5957975" cy="643500"/>
          </a:xfrm>
        </p:grpSpPr>
        <p:sp>
          <p:nvSpPr>
            <p:cNvPr id="186" name="Google Shape;186;p2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9"/>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9"/>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a:solidFill>
                    <a:srgbClr val="FFFFFF"/>
                  </a:solidFill>
                  <a:latin typeface="Calibri"/>
                  <a:ea typeface="Calibri"/>
                  <a:cs typeface="Calibri"/>
                  <a:sym typeface="Calibri"/>
                </a:rPr>
                <a:t>Are all immigrant students English learners?</a:t>
              </a:r>
              <a:endParaRPr sz="1300">
                <a:solidFill>
                  <a:srgbClr val="FFFFFF"/>
                </a:solidFill>
                <a:latin typeface="Calibri"/>
                <a:ea typeface="Calibri"/>
                <a:cs typeface="Calibri"/>
                <a:sym typeface="Calibri"/>
              </a:endParaRPr>
            </a:p>
          </p:txBody>
        </p:sp>
        <p:sp>
          <p:nvSpPr>
            <p:cNvPr id="190" name="Google Shape;190;p29"/>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Calibri"/>
                  <a:ea typeface="Calibri"/>
                  <a:cs typeface="Calibri"/>
                  <a:sym typeface="Calibri"/>
                </a:rPr>
                <a:t>03</a:t>
              </a:r>
              <a:endParaRPr sz="2600">
                <a:solidFill>
                  <a:srgbClr val="FFFFFF"/>
                </a:solidFill>
                <a:latin typeface="Calibri"/>
                <a:ea typeface="Calibri"/>
                <a:cs typeface="Calibri"/>
                <a:sym typeface="Calibri"/>
              </a:endParaRPr>
            </a:p>
          </p:txBody>
        </p:sp>
        <p:sp>
          <p:nvSpPr>
            <p:cNvPr id="192" name="Google Shape;192;p2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Calibri"/>
                <a:buChar char="●"/>
              </a:pPr>
              <a:r>
                <a:rPr lang="en" sz="1000" b="1">
                  <a:solidFill>
                    <a:schemeClr val="dk1"/>
                  </a:solidFill>
                  <a:latin typeface="Calibri"/>
                  <a:ea typeface="Calibri"/>
                  <a:cs typeface="Calibri"/>
                  <a:sym typeface="Calibri"/>
                </a:rPr>
                <a:t>NO</a:t>
              </a:r>
              <a:r>
                <a:rPr lang="en" sz="1000">
                  <a:solidFill>
                    <a:schemeClr val="dk1"/>
                  </a:solidFill>
                  <a:latin typeface="Calibri"/>
                  <a:ea typeface="Calibri"/>
                  <a:cs typeface="Calibri"/>
                  <a:sym typeface="Calibri"/>
                </a:rPr>
                <a:t>. English learners are identified under a different set of criteria. Keep in mind, many immigrants are identified as English learners, but not all.</a:t>
              </a:r>
              <a:endParaRPr sz="1000">
                <a:solidFill>
                  <a:schemeClr val="dk1"/>
                </a:solidFill>
                <a:latin typeface="Calibri"/>
                <a:ea typeface="Calibri"/>
                <a:cs typeface="Calibri"/>
                <a:sym typeface="Calibri"/>
              </a:endParaRPr>
            </a:p>
          </p:txBody>
        </p:sp>
      </p:grpSp>
      <p:grpSp>
        <p:nvGrpSpPr>
          <p:cNvPr id="193" name="Google Shape;193;p29" descr="Frequently asked questions: Are all English learners included in the immigrant count? How is programming with these funds different from an EL program? Are all immigrant students English learners?"/>
          <p:cNvGrpSpPr/>
          <p:nvPr/>
        </p:nvGrpSpPr>
        <p:grpSpPr>
          <a:xfrm>
            <a:off x="521474" y="2311612"/>
            <a:ext cx="8101059" cy="1038223"/>
            <a:chOff x="1593000" y="2322568"/>
            <a:chExt cx="5957975" cy="643500"/>
          </a:xfrm>
        </p:grpSpPr>
        <p:sp>
          <p:nvSpPr>
            <p:cNvPr id="194" name="Google Shape;194;p2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9"/>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a:solidFill>
                    <a:srgbClr val="FFFFFF"/>
                  </a:solidFill>
                  <a:latin typeface="Calibri"/>
                  <a:ea typeface="Calibri"/>
                  <a:cs typeface="Calibri"/>
                  <a:sym typeface="Calibri"/>
                </a:rPr>
                <a:t>How is programming with these funds different from an EL program?</a:t>
              </a:r>
              <a:endParaRPr sz="1300">
                <a:solidFill>
                  <a:srgbClr val="FFFFFF"/>
                </a:solidFill>
                <a:latin typeface="Calibri"/>
                <a:ea typeface="Calibri"/>
                <a:cs typeface="Calibri"/>
                <a:sym typeface="Calibri"/>
              </a:endParaRPr>
            </a:p>
          </p:txBody>
        </p:sp>
        <p:sp>
          <p:nvSpPr>
            <p:cNvPr id="198" name="Google Shape;198;p29"/>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Calibri"/>
                  <a:ea typeface="Calibri"/>
                  <a:cs typeface="Calibri"/>
                  <a:sym typeface="Calibri"/>
                </a:rPr>
                <a:t>02</a:t>
              </a:r>
              <a:endParaRPr sz="2600">
                <a:solidFill>
                  <a:srgbClr val="FFFFFF"/>
                </a:solidFill>
                <a:latin typeface="Calibri"/>
                <a:ea typeface="Calibri"/>
                <a:cs typeface="Calibri"/>
                <a:sym typeface="Calibri"/>
              </a:endParaRPr>
            </a:p>
          </p:txBody>
        </p:sp>
        <p:sp>
          <p:nvSpPr>
            <p:cNvPr id="200" name="Google Shape;200;p2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chemeClr val="dk1"/>
                </a:buClr>
                <a:buSzPts val="800"/>
                <a:buFont typeface="Roboto"/>
                <a:buChar char="●"/>
              </a:pPr>
              <a:r>
                <a:rPr lang="en" sz="1000">
                  <a:solidFill>
                    <a:schemeClr val="dk1"/>
                  </a:solidFill>
                  <a:latin typeface="Calibri"/>
                  <a:ea typeface="Calibri"/>
                  <a:cs typeface="Calibri"/>
                  <a:sym typeface="Calibri"/>
                </a:rPr>
                <a:t>These funds are designed to help with the transition to a U.S.-based school. While these programs may also include English language development supports, the main focus is to address issues that immigrant students and families may face.</a:t>
              </a:r>
              <a:r>
                <a:rPr lang="en" sz="800">
                  <a:solidFill>
                    <a:schemeClr val="dk1"/>
                  </a:solidFill>
                  <a:latin typeface="Roboto"/>
                  <a:ea typeface="Roboto"/>
                  <a:cs typeface="Roboto"/>
                  <a:sym typeface="Roboto"/>
                </a:rPr>
                <a:t> </a:t>
              </a:r>
              <a:endParaRPr sz="800">
                <a:solidFill>
                  <a:schemeClr val="dk1"/>
                </a:solidFill>
                <a:latin typeface="Roboto"/>
                <a:ea typeface="Roboto"/>
                <a:cs typeface="Roboto"/>
                <a:sym typeface="Roboto"/>
              </a:endParaRPr>
            </a:p>
          </p:txBody>
        </p:sp>
      </p:grpSp>
      <p:grpSp>
        <p:nvGrpSpPr>
          <p:cNvPr id="201" name="Google Shape;201;p29" descr="Frequently asked questions: Are all English learners included in the immigrant count? How is programming with these funds different from an EL program? Are all immigrant students English learners?"/>
          <p:cNvGrpSpPr/>
          <p:nvPr/>
        </p:nvGrpSpPr>
        <p:grpSpPr>
          <a:xfrm>
            <a:off x="521474" y="1254634"/>
            <a:ext cx="8101059" cy="1038223"/>
            <a:chOff x="1593000" y="2322568"/>
            <a:chExt cx="5957975" cy="643500"/>
          </a:xfrm>
        </p:grpSpPr>
        <p:sp>
          <p:nvSpPr>
            <p:cNvPr id="202" name="Google Shape;202;p2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9"/>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a:solidFill>
                    <a:srgbClr val="FFFFFF"/>
                  </a:solidFill>
                  <a:latin typeface="Calibri"/>
                  <a:ea typeface="Calibri"/>
                  <a:cs typeface="Calibri"/>
                  <a:sym typeface="Calibri"/>
                </a:rPr>
                <a:t>Are all English learners included in the immigrant count?</a:t>
              </a:r>
              <a:endParaRPr sz="1300">
                <a:solidFill>
                  <a:srgbClr val="FFFFFF"/>
                </a:solidFill>
                <a:latin typeface="Calibri"/>
                <a:ea typeface="Calibri"/>
                <a:cs typeface="Calibri"/>
                <a:sym typeface="Calibri"/>
              </a:endParaRPr>
            </a:p>
          </p:txBody>
        </p:sp>
        <p:sp>
          <p:nvSpPr>
            <p:cNvPr id="206" name="Google Shape;206;p29"/>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Calibri"/>
                  <a:ea typeface="Calibri"/>
                  <a:cs typeface="Calibri"/>
                  <a:sym typeface="Calibri"/>
                </a:rPr>
                <a:t>01</a:t>
              </a:r>
              <a:endParaRPr sz="2600">
                <a:solidFill>
                  <a:srgbClr val="FFFFFF"/>
                </a:solidFill>
                <a:latin typeface="Calibri"/>
                <a:ea typeface="Calibri"/>
                <a:cs typeface="Calibri"/>
                <a:sym typeface="Calibri"/>
              </a:endParaRPr>
            </a:p>
          </p:txBody>
        </p:sp>
        <p:sp>
          <p:nvSpPr>
            <p:cNvPr id="208" name="Google Shape;208;p2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Calibri"/>
                <a:buChar char="●"/>
              </a:pPr>
              <a:r>
                <a:rPr lang="en" sz="1000" b="1">
                  <a:solidFill>
                    <a:schemeClr val="dk1"/>
                  </a:solidFill>
                  <a:latin typeface="Calibri"/>
                  <a:ea typeface="Calibri"/>
                  <a:cs typeface="Calibri"/>
                  <a:sym typeface="Calibri"/>
                </a:rPr>
                <a:t>NO</a:t>
              </a:r>
              <a:r>
                <a:rPr lang="en" sz="1000">
                  <a:solidFill>
                    <a:schemeClr val="dk1"/>
                  </a:solidFill>
                  <a:latin typeface="Calibri"/>
                  <a:ea typeface="Calibri"/>
                  <a:cs typeface="Calibri"/>
                  <a:sym typeface="Calibri"/>
                </a:rPr>
                <a:t>. Only students who meet the definition of immigrant children and youth are included in the count:</a:t>
              </a:r>
              <a:endParaRPr sz="1000">
                <a:solidFill>
                  <a:schemeClr val="dk1"/>
                </a:solidFill>
                <a:latin typeface="Calibri"/>
                <a:ea typeface="Calibri"/>
                <a:cs typeface="Calibri"/>
                <a:sym typeface="Calibri"/>
              </a:endParaRPr>
            </a:p>
            <a:p>
              <a:pPr marL="914400" lvl="1"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A child who is aged 3 through 21;</a:t>
              </a:r>
              <a:endParaRPr sz="1000">
                <a:solidFill>
                  <a:schemeClr val="dk1"/>
                </a:solidFill>
                <a:latin typeface="Calibri"/>
                <a:ea typeface="Calibri"/>
                <a:cs typeface="Calibri"/>
                <a:sym typeface="Calibri"/>
              </a:endParaRPr>
            </a:p>
            <a:p>
              <a:pPr marL="914400" lvl="1"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Was not born in any State or any U.S. territory</a:t>
              </a:r>
              <a:endParaRPr sz="1000">
                <a:solidFill>
                  <a:schemeClr val="dk1"/>
                </a:solidFill>
                <a:latin typeface="Calibri"/>
                <a:ea typeface="Calibri"/>
                <a:cs typeface="Calibri"/>
                <a:sym typeface="Calibri"/>
              </a:endParaRPr>
            </a:p>
            <a:p>
              <a:pPr marL="914400" lvl="1"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Has not been attending one or more schools in any one or more states for more than 3 full academic years</a:t>
              </a:r>
              <a:endParaRPr sz="1000">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descr="Resources"/>
          <p:cNvSpPr/>
          <p:nvPr/>
        </p:nvSpPr>
        <p:spPr>
          <a:xfrm>
            <a:off x="357000" y="3497825"/>
            <a:ext cx="8430000" cy="8745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0" descr="Resources"/>
          <p:cNvSpPr/>
          <p:nvPr/>
        </p:nvSpPr>
        <p:spPr>
          <a:xfrm>
            <a:off x="357000" y="2208025"/>
            <a:ext cx="8430000" cy="10992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0" descr="Resources"/>
          <p:cNvSpPr/>
          <p:nvPr/>
        </p:nvSpPr>
        <p:spPr>
          <a:xfrm>
            <a:off x="357000" y="1196300"/>
            <a:ext cx="8430000" cy="8187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0" descr="Resources"/>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Resources </a:t>
            </a:r>
            <a:endParaRPr/>
          </a:p>
        </p:txBody>
      </p:sp>
      <p:sp>
        <p:nvSpPr>
          <p:cNvPr id="217" name="Google Shape;217;p30" descr="Resources"/>
          <p:cNvSpPr txBox="1">
            <a:spLocks noGrp="1"/>
          </p:cNvSpPr>
          <p:nvPr>
            <p:ph type="body" idx="1"/>
          </p:nvPr>
        </p:nvSpPr>
        <p:spPr>
          <a:xfrm>
            <a:off x="512325" y="1147650"/>
            <a:ext cx="8312700" cy="3281700"/>
          </a:xfrm>
          <a:prstGeom prst="rect">
            <a:avLst/>
          </a:prstGeom>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n" sz="1600" b="1"/>
              <a:t>U.S. Department of Education</a:t>
            </a:r>
            <a:endParaRPr sz="1600" b="1"/>
          </a:p>
          <a:p>
            <a:pPr marL="0" lvl="0" indent="457200" algn="l" rtl="0">
              <a:lnSpc>
                <a:spcPct val="115000"/>
              </a:lnSpc>
              <a:spcBef>
                <a:spcPts val="0"/>
              </a:spcBef>
              <a:spcAft>
                <a:spcPts val="0"/>
              </a:spcAft>
              <a:buNone/>
            </a:pPr>
            <a:r>
              <a:rPr lang="en" sz="1600" u="sng">
                <a:solidFill>
                  <a:schemeClr val="hlink"/>
                </a:solidFill>
                <a:hlinkClick r:id="rId3"/>
              </a:rPr>
              <a:t>Educational Resources for Immigrants, Refugees, Asylees and other New Americans</a:t>
            </a:r>
            <a:endParaRPr sz="1600"/>
          </a:p>
          <a:p>
            <a:pPr marL="914400" lvl="0" indent="0" algn="l" rtl="0">
              <a:lnSpc>
                <a:spcPct val="115000"/>
              </a:lnSpc>
              <a:spcBef>
                <a:spcPts val="500"/>
              </a:spcBef>
              <a:spcAft>
                <a:spcPts val="0"/>
              </a:spcAft>
              <a:buNone/>
            </a:pPr>
            <a:endParaRPr sz="1600"/>
          </a:p>
          <a:p>
            <a:pPr marL="0" lvl="0" indent="0" algn="l" rtl="0">
              <a:lnSpc>
                <a:spcPct val="115000"/>
              </a:lnSpc>
              <a:spcBef>
                <a:spcPts val="600"/>
              </a:spcBef>
              <a:spcAft>
                <a:spcPts val="0"/>
              </a:spcAft>
              <a:buClr>
                <a:schemeClr val="dk1"/>
              </a:buClr>
              <a:buSzPts val="1100"/>
              <a:buFont typeface="Arial"/>
              <a:buNone/>
            </a:pPr>
            <a:r>
              <a:rPr lang="en" sz="1600" b="1"/>
              <a:t>USDE Non-Regulatory Guidance</a:t>
            </a:r>
            <a:endParaRPr sz="1600" b="1"/>
          </a:p>
          <a:p>
            <a:pPr marL="457200" lvl="0" indent="0" algn="l" rtl="0">
              <a:lnSpc>
                <a:spcPct val="115000"/>
              </a:lnSpc>
              <a:spcBef>
                <a:spcPts val="0"/>
              </a:spcBef>
              <a:spcAft>
                <a:spcPts val="0"/>
              </a:spcAft>
              <a:buClr>
                <a:schemeClr val="dk1"/>
              </a:buClr>
              <a:buSzPts val="1100"/>
              <a:buFont typeface="Arial"/>
              <a:buNone/>
            </a:pPr>
            <a:r>
              <a:rPr lang="en" sz="1600" u="sng">
                <a:solidFill>
                  <a:schemeClr val="hlink"/>
                </a:solidFill>
                <a:hlinkClick r:id="rId4"/>
              </a:rPr>
              <a:t>English Learners and Title III of the Elementary and Secondary Education Act (ESEA), as amended by the Every Student Succeeds Act (ESSA)</a:t>
            </a:r>
            <a:r>
              <a:rPr lang="en" sz="1600"/>
              <a:t> 2016</a:t>
            </a:r>
            <a:endParaRPr sz="1600" b="1"/>
          </a:p>
          <a:p>
            <a:pPr marL="914400" lvl="0" indent="0" algn="l" rtl="0">
              <a:lnSpc>
                <a:spcPct val="115000"/>
              </a:lnSpc>
              <a:spcBef>
                <a:spcPts val="0"/>
              </a:spcBef>
              <a:spcAft>
                <a:spcPts val="0"/>
              </a:spcAft>
              <a:buNone/>
            </a:pPr>
            <a:endParaRPr sz="1600"/>
          </a:p>
          <a:p>
            <a:pPr marL="0" lvl="0" indent="0" algn="l" rtl="0">
              <a:lnSpc>
                <a:spcPct val="115000"/>
              </a:lnSpc>
              <a:spcBef>
                <a:spcPts val="0"/>
              </a:spcBef>
              <a:spcAft>
                <a:spcPts val="0"/>
              </a:spcAft>
              <a:buNone/>
            </a:pPr>
            <a:endParaRPr sz="1600" b="1"/>
          </a:p>
          <a:p>
            <a:pPr marL="0" lvl="0" indent="0" algn="l" rtl="0">
              <a:lnSpc>
                <a:spcPct val="115000"/>
              </a:lnSpc>
              <a:spcBef>
                <a:spcPts val="0"/>
              </a:spcBef>
              <a:spcAft>
                <a:spcPts val="0"/>
              </a:spcAft>
              <a:buNone/>
            </a:pPr>
            <a:r>
              <a:rPr lang="en" sz="1600" b="1"/>
              <a:t>CDE Guidance </a:t>
            </a:r>
            <a:endParaRPr sz="1600" b="1"/>
          </a:p>
          <a:p>
            <a:pPr marL="457200" lvl="0" indent="0" algn="l" rtl="0">
              <a:lnSpc>
                <a:spcPct val="115000"/>
              </a:lnSpc>
              <a:spcBef>
                <a:spcPts val="0"/>
              </a:spcBef>
              <a:spcAft>
                <a:spcPts val="0"/>
              </a:spcAft>
              <a:buNone/>
            </a:pPr>
            <a:r>
              <a:rPr lang="en" sz="1600" u="sng">
                <a:solidFill>
                  <a:schemeClr val="hlink"/>
                </a:solidFill>
                <a:hlinkClick r:id="rId5"/>
              </a:rPr>
              <a:t>Title III Immigrant Set-Aside</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Additional Resources to Support Immigrant Students and Their Families</a:t>
            </a:r>
            <a:endParaRPr/>
          </a:p>
        </p:txBody>
      </p:sp>
      <p:pic>
        <p:nvPicPr>
          <p:cNvPr id="223" name="Google Shape;223;p3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7425" y="1071203"/>
            <a:ext cx="1892375" cy="2444875"/>
          </a:xfrm>
          <a:prstGeom prst="rect">
            <a:avLst/>
          </a:prstGeom>
          <a:noFill/>
          <a:ln>
            <a:noFill/>
          </a:ln>
        </p:spPr>
      </p:pic>
      <p:sp>
        <p:nvSpPr>
          <p:cNvPr id="224" name="Google Shape;224;p31"/>
          <p:cNvSpPr txBox="1"/>
          <p:nvPr/>
        </p:nvSpPr>
        <p:spPr>
          <a:xfrm>
            <a:off x="2295450" y="993150"/>
            <a:ext cx="6570600" cy="193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hlink"/>
                </a:solidFill>
                <a:latin typeface="Calibri"/>
                <a:ea typeface="Calibri"/>
                <a:cs typeface="Calibri"/>
                <a:sym typeface="Calibri"/>
                <a:hlinkClick r:id="rId4"/>
              </a:rPr>
              <a:t>U.S. Department of Education: Newcomer Toolkit</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 sz="1600" b="1">
                <a:solidFill>
                  <a:schemeClr val="dk1"/>
                </a:solidFill>
                <a:latin typeface="Calibri"/>
                <a:ea typeface="Calibri"/>
                <a:cs typeface="Calibri"/>
                <a:sym typeface="Calibri"/>
              </a:rPr>
              <a:t>Chapter 1</a:t>
            </a:r>
            <a:r>
              <a:rPr lang="en" sz="1600">
                <a:solidFill>
                  <a:schemeClr val="dk1"/>
                </a:solidFill>
                <a:latin typeface="Calibri"/>
                <a:ea typeface="Calibri"/>
                <a:cs typeface="Calibri"/>
                <a:sym typeface="Calibri"/>
              </a:rPr>
              <a:t>: Who Are Our Newcomers? </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 sz="1600" b="1">
                <a:solidFill>
                  <a:schemeClr val="dk1"/>
                </a:solidFill>
                <a:latin typeface="Calibri"/>
                <a:ea typeface="Calibri"/>
                <a:cs typeface="Calibri"/>
                <a:sym typeface="Calibri"/>
              </a:rPr>
              <a:t>Chapter 2</a:t>
            </a:r>
            <a:r>
              <a:rPr lang="en" sz="1600">
                <a:solidFill>
                  <a:schemeClr val="dk1"/>
                </a:solidFill>
                <a:latin typeface="Calibri"/>
                <a:ea typeface="Calibri"/>
                <a:cs typeface="Calibri"/>
                <a:sym typeface="Calibri"/>
              </a:rPr>
              <a:t>: Welcoming Newcomers to a Safe and Thriving School Environment </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 sz="1600" b="1">
                <a:solidFill>
                  <a:schemeClr val="dk1"/>
                </a:solidFill>
                <a:latin typeface="Calibri"/>
                <a:ea typeface="Calibri"/>
                <a:cs typeface="Calibri"/>
                <a:sym typeface="Calibri"/>
              </a:rPr>
              <a:t>Chapter 3</a:t>
            </a:r>
            <a:r>
              <a:rPr lang="en" sz="1600">
                <a:solidFill>
                  <a:schemeClr val="dk1"/>
                </a:solidFill>
                <a:latin typeface="Calibri"/>
                <a:ea typeface="Calibri"/>
                <a:cs typeface="Calibri"/>
                <a:sym typeface="Calibri"/>
              </a:rPr>
              <a:t>: Providing High-Quality Instruction for Newcomer Students </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 sz="1600" b="1">
                <a:solidFill>
                  <a:schemeClr val="dk1"/>
                </a:solidFill>
                <a:latin typeface="Calibri"/>
                <a:ea typeface="Calibri"/>
                <a:cs typeface="Calibri"/>
                <a:sym typeface="Calibri"/>
              </a:rPr>
              <a:t>Chapter 4</a:t>
            </a:r>
            <a:r>
              <a:rPr lang="en" sz="1600">
                <a:solidFill>
                  <a:schemeClr val="dk1"/>
                </a:solidFill>
                <a:latin typeface="Calibri"/>
                <a:ea typeface="Calibri"/>
                <a:cs typeface="Calibri"/>
                <a:sym typeface="Calibri"/>
              </a:rPr>
              <a:t>: Supporting Newcomers’ Social Emotional Needs </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 sz="1600" b="1">
                <a:solidFill>
                  <a:schemeClr val="dk1"/>
                </a:solidFill>
                <a:latin typeface="Calibri"/>
                <a:ea typeface="Calibri"/>
                <a:cs typeface="Calibri"/>
                <a:sym typeface="Calibri"/>
              </a:rPr>
              <a:t>Chapter 5</a:t>
            </a:r>
            <a:r>
              <a:rPr lang="en" sz="1600">
                <a:solidFill>
                  <a:schemeClr val="dk1"/>
                </a:solidFill>
                <a:latin typeface="Calibri"/>
                <a:ea typeface="Calibri"/>
                <a:cs typeface="Calibri"/>
                <a:sym typeface="Calibri"/>
              </a:rPr>
              <a:t>: Establishing Partnerships With Families</a:t>
            </a:r>
            <a:endParaRPr sz="1600">
              <a:latin typeface="Calibri"/>
              <a:ea typeface="Calibri"/>
              <a:cs typeface="Calibri"/>
              <a:sym typeface="Calibri"/>
            </a:endParaRPr>
          </a:p>
        </p:txBody>
      </p:sp>
      <p:sp>
        <p:nvSpPr>
          <p:cNvPr id="225" name="Google Shape;225;p31"/>
          <p:cNvSpPr txBox="1"/>
          <p:nvPr/>
        </p:nvSpPr>
        <p:spPr>
          <a:xfrm>
            <a:off x="3352075" y="2890575"/>
            <a:ext cx="51009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Helpful features: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About this Chapter (quick overview)</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Terminology</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Graphics, visuals, tables, classroom tools, activity guides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Resources</a:t>
            </a:r>
            <a:endParaRPr>
              <a:latin typeface="Calibri"/>
              <a:ea typeface="Calibri"/>
              <a:cs typeface="Calibri"/>
              <a:sym typeface="Calibri"/>
            </a:endParaRPr>
          </a:p>
        </p:txBody>
      </p:sp>
      <p:sp>
        <p:nvSpPr>
          <p:cNvPr id="226" name="Google Shape;226;p31"/>
          <p:cNvSpPr txBox="1"/>
          <p:nvPr/>
        </p:nvSpPr>
        <p:spPr>
          <a:xfrm>
            <a:off x="2356175" y="4198775"/>
            <a:ext cx="3995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5"/>
              </a:rPr>
              <a:t>Bridging Refugee Youth &amp; Children’s Services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6"/>
              </a:rPr>
              <a:t>Rocky Mountain Immigrant Advocacy Network</a:t>
            </a:r>
            <a:endParaRPr>
              <a:latin typeface="Calibri"/>
              <a:ea typeface="Calibri"/>
              <a:cs typeface="Calibri"/>
              <a:sym typeface="Calibri"/>
            </a:endParaRPr>
          </a:p>
        </p:txBody>
      </p:sp>
      <p:pic>
        <p:nvPicPr>
          <p:cNvPr id="227" name="Google Shape;227;p31">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45025" y="3993525"/>
            <a:ext cx="2277175" cy="513875"/>
          </a:xfrm>
          <a:prstGeom prst="rect">
            <a:avLst/>
          </a:prstGeom>
          <a:noFill/>
          <a:ln>
            <a:noFill/>
          </a:ln>
        </p:spPr>
      </p:pic>
      <p:pic>
        <p:nvPicPr>
          <p:cNvPr id="228" name="Google Shape;228;p31">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6016675" y="3993525"/>
            <a:ext cx="1677325" cy="1036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2"/>
          <p:cNvSpPr txBox="1">
            <a:spLocks noGrp="1"/>
          </p:cNvSpPr>
          <p:nvPr>
            <p:ph type="ctrTitle"/>
          </p:nvPr>
        </p:nvSpPr>
        <p:spPr>
          <a:xfrm>
            <a:off x="-97575" y="1082558"/>
            <a:ext cx="9144000" cy="624900"/>
          </a:xfrm>
          <a:prstGeom prst="rect">
            <a:avLst/>
          </a:prstGeom>
        </p:spPr>
        <p:txBody>
          <a:bodyPr spcFirstLastPara="1" wrap="square" lIns="68575" tIns="34275" rIns="68575" bIns="34275" anchor="t" anchorCtr="0">
            <a:normAutofit fontScale="90000"/>
          </a:bodyPr>
          <a:lstStyle/>
          <a:p>
            <a:pPr marL="0" lvl="0" indent="0" algn="ctr" rtl="0">
              <a:spcBef>
                <a:spcPts val="0"/>
              </a:spcBef>
              <a:spcAft>
                <a:spcPts val="0"/>
              </a:spcAft>
              <a:buNone/>
            </a:pPr>
            <a:r>
              <a:rPr lang="en" sz="3111" b="1"/>
              <a:t>Now you…</a:t>
            </a:r>
            <a:endParaRPr sz="3111" b="1"/>
          </a:p>
          <a:p>
            <a:pPr marL="0" lvl="0" indent="0" algn="ctr" rtl="0">
              <a:spcBef>
                <a:spcPts val="0"/>
              </a:spcBef>
              <a:spcAft>
                <a:spcPts val="0"/>
              </a:spcAft>
              <a:buNone/>
            </a:pPr>
            <a:endParaRPr/>
          </a:p>
        </p:txBody>
      </p:sp>
      <p:sp>
        <p:nvSpPr>
          <p:cNvPr id="234" name="Google Shape;234;p32"/>
          <p:cNvSpPr txBox="1"/>
          <p:nvPr/>
        </p:nvSpPr>
        <p:spPr>
          <a:xfrm>
            <a:off x="771125" y="1707450"/>
            <a:ext cx="8028900" cy="24012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AutoNum type="arabicPeriod"/>
            </a:pPr>
            <a:r>
              <a:rPr lang="en" sz="1800" dirty="0">
                <a:solidFill>
                  <a:schemeClr val="dk1"/>
                </a:solidFill>
                <a:latin typeface="Calibri"/>
                <a:ea typeface="Calibri"/>
                <a:cs typeface="Calibri"/>
                <a:sym typeface="Calibri"/>
              </a:rPr>
              <a:t>Understand the purpose of Title III, Immigrant Set-Aside Funds</a:t>
            </a:r>
            <a:endParaRPr sz="1800" dirty="0">
              <a:solidFill>
                <a:schemeClr val="dk1"/>
              </a:solidFill>
              <a:latin typeface="Calibri"/>
              <a:ea typeface="Calibri"/>
              <a:cs typeface="Calibri"/>
              <a:sym typeface="Calibri"/>
            </a:endParaRPr>
          </a:p>
          <a:p>
            <a:pPr marL="342900" lvl="0" indent="-342900" algn="l" rtl="0">
              <a:spcBef>
                <a:spcPts val="0"/>
              </a:spcBef>
              <a:spcAft>
                <a:spcPts val="0"/>
              </a:spcAft>
              <a:buFont typeface="+mj-lt"/>
              <a:buAutoNum type="arabicPeriod"/>
            </a:pP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dirty="0">
                <a:solidFill>
                  <a:schemeClr val="dk1"/>
                </a:solidFill>
                <a:latin typeface="Calibri"/>
                <a:ea typeface="Calibri"/>
                <a:cs typeface="Calibri"/>
                <a:sym typeface="Calibri"/>
              </a:rPr>
              <a:t>Understand the eligibility requirements</a:t>
            </a:r>
            <a:endParaRPr sz="1800" dirty="0">
              <a:solidFill>
                <a:schemeClr val="dk1"/>
              </a:solidFill>
              <a:latin typeface="Calibri"/>
              <a:ea typeface="Calibri"/>
              <a:cs typeface="Calibri"/>
              <a:sym typeface="Calibri"/>
            </a:endParaRPr>
          </a:p>
          <a:p>
            <a:pPr marL="342900" lvl="0" indent="-342900" algn="l" rtl="0">
              <a:spcBef>
                <a:spcPts val="0"/>
              </a:spcBef>
              <a:spcAft>
                <a:spcPts val="0"/>
              </a:spcAft>
              <a:buFont typeface="+mj-lt"/>
              <a:buAutoNum type="arabicPeriod"/>
            </a:pP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dirty="0">
                <a:solidFill>
                  <a:schemeClr val="dk1"/>
                </a:solidFill>
                <a:latin typeface="Calibri"/>
                <a:ea typeface="Calibri"/>
                <a:cs typeface="Calibri"/>
                <a:sym typeface="Calibri"/>
              </a:rPr>
              <a:t>Understand considerations around need identification and allowable uses</a:t>
            </a:r>
            <a:endParaRPr sz="1800" dirty="0">
              <a:solidFill>
                <a:schemeClr val="dk1"/>
              </a:solidFill>
              <a:latin typeface="Calibri"/>
              <a:ea typeface="Calibri"/>
              <a:cs typeface="Calibri"/>
              <a:sym typeface="Calibri"/>
            </a:endParaRPr>
          </a:p>
          <a:p>
            <a:pPr marL="800100" lvl="0" indent="-342900" algn="l" rtl="0">
              <a:spcBef>
                <a:spcPts val="0"/>
              </a:spcBef>
              <a:spcAft>
                <a:spcPts val="0"/>
              </a:spcAft>
              <a:buFont typeface="+mj-lt"/>
              <a:buAutoNum type="arabicPeriod"/>
            </a:pP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dirty="0">
                <a:solidFill>
                  <a:schemeClr val="dk1"/>
                </a:solidFill>
                <a:latin typeface="Calibri"/>
                <a:ea typeface="Calibri"/>
                <a:cs typeface="Calibri"/>
                <a:sym typeface="Calibri"/>
              </a:rPr>
              <a:t>Have resources to support your decision-making to maximize the impact of these funds in support of students who are immigrants </a:t>
            </a:r>
            <a:endParaRPr sz="2000" dirty="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Contacts</a:t>
            </a:r>
            <a:endParaRPr/>
          </a:p>
        </p:txBody>
      </p:sp>
      <p:sp>
        <p:nvSpPr>
          <p:cNvPr id="240" name="Google Shape;240;p33"/>
          <p:cNvSpPr txBox="1">
            <a:spLocks noGrp="1"/>
          </p:cNvSpPr>
          <p:nvPr>
            <p:ph type="body" idx="1"/>
          </p:nvPr>
        </p:nvSpPr>
        <p:spPr>
          <a:xfrm>
            <a:off x="3324400" y="1328425"/>
            <a:ext cx="4311000" cy="3100800"/>
          </a:xfrm>
          <a:prstGeom prst="rect">
            <a:avLst/>
          </a:prstGeom>
        </p:spPr>
        <p:txBody>
          <a:bodyPr spcFirstLastPara="1" wrap="square" lIns="0" tIns="0" rIns="0" bIns="0" anchor="ctr" anchorCtr="0">
            <a:normAutofit/>
          </a:bodyPr>
          <a:lstStyle/>
          <a:p>
            <a:pPr marL="0" lvl="0" indent="0" algn="l" rtl="0">
              <a:lnSpc>
                <a:spcPct val="115000"/>
              </a:lnSpc>
              <a:spcBef>
                <a:spcPts val="800"/>
              </a:spcBef>
              <a:spcAft>
                <a:spcPts val="0"/>
              </a:spcAft>
              <a:buNone/>
            </a:pPr>
            <a:r>
              <a:rPr lang="en"/>
              <a:t>If you have any questions, please contact your </a:t>
            </a:r>
            <a:r>
              <a:rPr lang="en" u="sng">
                <a:solidFill>
                  <a:schemeClr val="hlink"/>
                </a:solidFill>
                <a:hlinkClick r:id="rId3"/>
              </a:rPr>
              <a:t>ESEA Regional Contact</a:t>
            </a:r>
            <a:r>
              <a:rPr lang="en"/>
              <a:t>.</a:t>
            </a:r>
            <a:endParaRPr/>
          </a:p>
        </p:txBody>
      </p:sp>
      <p:pic>
        <p:nvPicPr>
          <p:cNvPr id="241" name="Google Shape;241;p3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31155" y="1328425"/>
            <a:ext cx="1948924" cy="27469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ctrTitle"/>
          </p:nvPr>
        </p:nvSpPr>
        <p:spPr>
          <a:xfrm>
            <a:off x="-97575" y="1082558"/>
            <a:ext cx="9144000" cy="624900"/>
          </a:xfrm>
          <a:prstGeom prst="rect">
            <a:avLst/>
          </a:prstGeom>
        </p:spPr>
        <p:txBody>
          <a:bodyPr spcFirstLastPara="1" wrap="square" lIns="68575" tIns="34275" rIns="68575" bIns="34275" anchor="t" anchorCtr="0">
            <a:normAutofit fontScale="90000"/>
          </a:bodyPr>
          <a:lstStyle/>
          <a:p>
            <a:pPr marL="0" lvl="0" indent="0" algn="ctr" rtl="0">
              <a:spcBef>
                <a:spcPts val="0"/>
              </a:spcBef>
              <a:spcAft>
                <a:spcPts val="0"/>
              </a:spcAft>
              <a:buNone/>
            </a:pPr>
            <a:r>
              <a:rPr lang="en" sz="3111" b="1"/>
              <a:t>Objectives</a:t>
            </a:r>
            <a:endParaRPr sz="3111" b="1"/>
          </a:p>
          <a:p>
            <a:pPr marL="0" lvl="0" indent="0" algn="ctr" rtl="0">
              <a:spcBef>
                <a:spcPts val="0"/>
              </a:spcBef>
              <a:spcAft>
                <a:spcPts val="0"/>
              </a:spcAft>
              <a:buNone/>
            </a:pPr>
            <a:endParaRPr/>
          </a:p>
        </p:txBody>
      </p:sp>
      <p:sp>
        <p:nvSpPr>
          <p:cNvPr id="95" name="Google Shape;95;p16"/>
          <p:cNvSpPr txBox="1"/>
          <p:nvPr/>
        </p:nvSpPr>
        <p:spPr>
          <a:xfrm>
            <a:off x="771125" y="1707450"/>
            <a:ext cx="8028900" cy="24012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AutoNum type="arabicPeriod"/>
            </a:pPr>
            <a:r>
              <a:rPr lang="en" sz="1800" dirty="0">
                <a:solidFill>
                  <a:schemeClr val="dk1"/>
                </a:solidFill>
                <a:latin typeface="Calibri"/>
                <a:ea typeface="Calibri"/>
                <a:cs typeface="Calibri"/>
                <a:sym typeface="Calibri"/>
              </a:rPr>
              <a:t>Understand the purpose of Title III, Immigrant Set-Aside Funds</a:t>
            </a:r>
            <a:endParaRPr sz="1800" dirty="0">
              <a:solidFill>
                <a:schemeClr val="dk1"/>
              </a:solidFill>
              <a:latin typeface="Calibri"/>
              <a:ea typeface="Calibri"/>
              <a:cs typeface="Calibri"/>
              <a:sym typeface="Calibri"/>
            </a:endParaRPr>
          </a:p>
          <a:p>
            <a:pPr marL="342900" lvl="0" indent="-342900" algn="l" rtl="0">
              <a:spcBef>
                <a:spcPts val="0"/>
              </a:spcBef>
              <a:spcAft>
                <a:spcPts val="0"/>
              </a:spcAft>
              <a:buFont typeface="+mj-lt"/>
              <a:buAutoNum type="arabicPeriod"/>
            </a:pP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dirty="0">
                <a:solidFill>
                  <a:schemeClr val="dk1"/>
                </a:solidFill>
                <a:latin typeface="Calibri"/>
                <a:ea typeface="Calibri"/>
                <a:cs typeface="Calibri"/>
                <a:sym typeface="Calibri"/>
              </a:rPr>
              <a:t>Understand the eligibility requirements</a:t>
            </a:r>
            <a:endParaRPr sz="1800" dirty="0">
              <a:solidFill>
                <a:schemeClr val="dk1"/>
              </a:solidFill>
              <a:latin typeface="Calibri"/>
              <a:ea typeface="Calibri"/>
              <a:cs typeface="Calibri"/>
              <a:sym typeface="Calibri"/>
            </a:endParaRPr>
          </a:p>
          <a:p>
            <a:pPr marL="342900" lvl="0" indent="-342900" algn="l" rtl="0">
              <a:spcBef>
                <a:spcPts val="0"/>
              </a:spcBef>
              <a:spcAft>
                <a:spcPts val="0"/>
              </a:spcAft>
              <a:buFont typeface="+mj-lt"/>
              <a:buAutoNum type="arabicPeriod"/>
            </a:pP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dirty="0">
                <a:solidFill>
                  <a:schemeClr val="dk1"/>
                </a:solidFill>
                <a:latin typeface="Calibri"/>
                <a:ea typeface="Calibri"/>
                <a:cs typeface="Calibri"/>
                <a:sym typeface="Calibri"/>
              </a:rPr>
              <a:t>Understand considerations around need identification and allowable uses</a:t>
            </a:r>
            <a:endParaRPr sz="1800" dirty="0">
              <a:solidFill>
                <a:schemeClr val="dk1"/>
              </a:solidFill>
              <a:latin typeface="Calibri"/>
              <a:ea typeface="Calibri"/>
              <a:cs typeface="Calibri"/>
              <a:sym typeface="Calibri"/>
            </a:endParaRPr>
          </a:p>
          <a:p>
            <a:pPr marL="800100" lvl="0" indent="-342900" algn="l" rtl="0">
              <a:spcBef>
                <a:spcPts val="0"/>
              </a:spcBef>
              <a:spcAft>
                <a:spcPts val="0"/>
              </a:spcAft>
              <a:buFont typeface="+mj-lt"/>
              <a:buAutoNum type="arabicPeriod"/>
            </a:pP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dirty="0">
                <a:solidFill>
                  <a:schemeClr val="dk1"/>
                </a:solidFill>
                <a:latin typeface="Calibri"/>
                <a:ea typeface="Calibri"/>
                <a:cs typeface="Calibri"/>
                <a:sym typeface="Calibri"/>
              </a:rPr>
              <a:t>Have resources to support your decision-making to maximize the impact of these funds in support of students who are immigrants </a:t>
            </a:r>
            <a:endParaRPr sz="2000"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Purpose </a:t>
            </a:r>
            <a:endParaRPr/>
          </a:p>
        </p:txBody>
      </p:sp>
      <p:sp>
        <p:nvSpPr>
          <p:cNvPr id="101" name="Google Shape;101;p17"/>
          <p:cNvSpPr txBox="1">
            <a:spLocks noGrp="1"/>
          </p:cNvSpPr>
          <p:nvPr>
            <p:ph type="body" idx="1"/>
          </p:nvPr>
        </p:nvSpPr>
        <p:spPr>
          <a:xfrm>
            <a:off x="628650" y="1165849"/>
            <a:ext cx="7836600" cy="2410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2000" dirty="0">
                <a:solidFill>
                  <a:srgbClr val="333333"/>
                </a:solidFill>
                <a:highlight>
                  <a:srgbClr val="FFFFFF"/>
                </a:highlight>
              </a:rPr>
              <a:t>The Title III Immigrant Set-Aside grant is designed to support school </a:t>
            </a:r>
            <a:r>
              <a:rPr lang="en" sz="2000" b="1" dirty="0">
                <a:solidFill>
                  <a:srgbClr val="333333"/>
                </a:solidFill>
                <a:highlight>
                  <a:srgbClr val="FFFFFF"/>
                </a:highlight>
              </a:rPr>
              <a:t>districts that have experienced a significant increase in immigrant students over the past two years.</a:t>
            </a:r>
            <a:r>
              <a:rPr lang="en" sz="2000" dirty="0">
                <a:solidFill>
                  <a:srgbClr val="333333"/>
                </a:solidFill>
                <a:highlight>
                  <a:srgbClr val="FFFFFF"/>
                </a:highlight>
              </a:rPr>
              <a:t> This program provides enhanced instructional and supplemental support opportunities for immigrant students and their families. </a:t>
            </a:r>
            <a:endParaRPr sz="2000" dirty="0"/>
          </a:p>
          <a:p>
            <a:pPr marL="0" lvl="0" indent="0" algn="l" rtl="0">
              <a:lnSpc>
                <a:spcPct val="115000"/>
              </a:lnSpc>
              <a:spcBef>
                <a:spcPts val="1000"/>
              </a:spcBef>
              <a:spcAft>
                <a:spcPts val="1000"/>
              </a:spcAft>
              <a:buClr>
                <a:schemeClr val="dk1"/>
              </a:buClr>
              <a:buSzPts val="1100"/>
              <a:buFont typeface="Arial"/>
              <a:buNone/>
            </a:pPr>
            <a:endParaRPr sz="2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Program Requirements and Eligibility</a:t>
            </a:r>
            <a:endParaRPr/>
          </a:p>
        </p:txBody>
      </p:sp>
      <p:sp>
        <p:nvSpPr>
          <p:cNvPr id="107" name="Google Shape;107;p18"/>
          <p:cNvSpPr txBox="1">
            <a:spLocks noGrp="1"/>
          </p:cNvSpPr>
          <p:nvPr>
            <p:ph type="body" idx="1"/>
          </p:nvPr>
        </p:nvSpPr>
        <p:spPr>
          <a:xfrm>
            <a:off x="628650" y="1165849"/>
            <a:ext cx="7836600" cy="2410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000" dirty="0">
                <a:solidFill>
                  <a:srgbClr val="333333"/>
                </a:solidFill>
                <a:highlight>
                  <a:srgbClr val="FFFFFF"/>
                </a:highlight>
              </a:rPr>
              <a:t>Colorado's Title III allocation is based on the number of English learners (ELs) reported through the American Community Survey and U.S. Census data. Before determining local allocations, CDE reserves 5% of its Title III allocation for the Title III Immigrant Set-Aside (ISA) grant. CDE determines local allocations </a:t>
            </a:r>
            <a:r>
              <a:rPr lang="en" sz="2000" b="1" dirty="0">
                <a:solidFill>
                  <a:srgbClr val="333333"/>
                </a:solidFill>
                <a:highlight>
                  <a:srgbClr val="FFFFFF"/>
                </a:highlight>
              </a:rPr>
              <a:t>based on the number and average number of immigrant students reported through the annual Student October Count in three school years prior to the current school year.</a:t>
            </a:r>
            <a:endParaRPr sz="2000" b="1" dirty="0">
              <a:solidFill>
                <a:srgbClr val="333333"/>
              </a:solidFill>
              <a:highlight>
                <a:srgbClr val="FFFFFF"/>
              </a:highlight>
            </a:endParaRPr>
          </a:p>
          <a:p>
            <a:pPr marL="0" lvl="0" indent="0" algn="l" rtl="0">
              <a:lnSpc>
                <a:spcPct val="115000"/>
              </a:lnSpc>
              <a:spcBef>
                <a:spcPts val="800"/>
              </a:spcBef>
              <a:spcAft>
                <a:spcPts val="0"/>
              </a:spcAft>
              <a:buNone/>
            </a:pPr>
            <a:endParaRPr sz="1600" dirty="0">
              <a:solidFill>
                <a:srgbClr val="333333"/>
              </a:solidFill>
              <a:highlight>
                <a:srgbClr val="FFFFFF"/>
              </a:highlight>
            </a:endParaRPr>
          </a:p>
          <a:p>
            <a:pPr marL="0" lvl="0" indent="0" algn="l" rtl="0">
              <a:lnSpc>
                <a:spcPct val="115000"/>
              </a:lnSpc>
              <a:spcBef>
                <a:spcPts val="1000"/>
              </a:spcBef>
              <a:spcAft>
                <a:spcPts val="1000"/>
              </a:spcAft>
              <a:buClr>
                <a:schemeClr val="dk1"/>
              </a:buClr>
              <a:buSzPts val="1100"/>
              <a:buFont typeface="Arial"/>
              <a:buNone/>
            </a:pPr>
            <a:endParaRPr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descr="Immigrant children and youth definitions and reminders."/>
          <p:cNvSpPr txBox="1">
            <a:spLocks noGrp="1"/>
          </p:cNvSpPr>
          <p:nvPr>
            <p:ph type="title"/>
          </p:nvPr>
        </p:nvSpPr>
        <p:spPr>
          <a:xfrm>
            <a:off x="332674" y="2300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2400"/>
              <a:t>Immigrant Children and Youth: Definitions</a:t>
            </a:r>
            <a:endParaRPr sz="2400"/>
          </a:p>
        </p:txBody>
      </p:sp>
      <p:sp>
        <p:nvSpPr>
          <p:cNvPr id="113" name="Google Shape;113;p19" descr="Immigrant children and youth definitions and reminders."/>
          <p:cNvSpPr/>
          <p:nvPr/>
        </p:nvSpPr>
        <p:spPr>
          <a:xfrm>
            <a:off x="447600" y="2140538"/>
            <a:ext cx="8089200" cy="6738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descr="Immigrant children and youth definitions and reminders."/>
          <p:cNvSpPr txBox="1"/>
          <p:nvPr/>
        </p:nvSpPr>
        <p:spPr>
          <a:xfrm>
            <a:off x="447600" y="2170700"/>
            <a:ext cx="8089200" cy="7143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1200"/>
              </a:spcAft>
              <a:buNone/>
            </a:pPr>
            <a:r>
              <a:rPr lang="en" sz="1600" i="1">
                <a:solidFill>
                  <a:srgbClr val="333333"/>
                </a:solidFill>
                <a:highlight>
                  <a:schemeClr val="lt1"/>
                </a:highlight>
                <a:latin typeface="Calibri"/>
                <a:ea typeface="Calibri"/>
                <a:cs typeface="Calibri"/>
                <a:sym typeface="Calibri"/>
              </a:rPr>
              <a:t>The term “immigrant” as used in Title III is</a:t>
            </a:r>
            <a:r>
              <a:rPr lang="en" sz="1600" b="1" i="1">
                <a:solidFill>
                  <a:srgbClr val="333333"/>
                </a:solidFill>
                <a:highlight>
                  <a:schemeClr val="lt1"/>
                </a:highlight>
                <a:latin typeface="Calibri"/>
                <a:ea typeface="Calibri"/>
                <a:cs typeface="Calibri"/>
                <a:sym typeface="Calibri"/>
              </a:rPr>
              <a:t> not related to an individual's legal status</a:t>
            </a:r>
            <a:r>
              <a:rPr lang="en" sz="1600" i="1">
                <a:solidFill>
                  <a:srgbClr val="333333"/>
                </a:solidFill>
                <a:highlight>
                  <a:schemeClr val="lt1"/>
                </a:highlight>
                <a:latin typeface="Calibri"/>
                <a:ea typeface="Calibri"/>
                <a:cs typeface="Calibri"/>
                <a:sym typeface="Calibri"/>
              </a:rPr>
              <a:t> in the United States</a:t>
            </a:r>
            <a:endParaRPr sz="1200">
              <a:latin typeface="Calibri"/>
              <a:ea typeface="Calibri"/>
              <a:cs typeface="Calibri"/>
              <a:sym typeface="Calibri"/>
            </a:endParaRPr>
          </a:p>
        </p:txBody>
      </p:sp>
      <p:sp>
        <p:nvSpPr>
          <p:cNvPr id="115" name="Google Shape;115;p19" descr="Immigrant children and youth definitions and reminders."/>
          <p:cNvSpPr/>
          <p:nvPr/>
        </p:nvSpPr>
        <p:spPr>
          <a:xfrm>
            <a:off x="447600" y="2931125"/>
            <a:ext cx="8089200" cy="9579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descr="Immigrant children and youth definitions and reminders."/>
          <p:cNvSpPr/>
          <p:nvPr/>
        </p:nvSpPr>
        <p:spPr>
          <a:xfrm>
            <a:off x="447600" y="4051000"/>
            <a:ext cx="8089200" cy="5319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descr="Immigrant children and youth definitions and reminders."/>
          <p:cNvSpPr txBox="1"/>
          <p:nvPr/>
        </p:nvSpPr>
        <p:spPr>
          <a:xfrm>
            <a:off x="447600" y="2969238"/>
            <a:ext cx="8089200" cy="9975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1200"/>
              </a:spcAft>
              <a:buNone/>
            </a:pPr>
            <a:r>
              <a:rPr lang="en" sz="1600" i="1">
                <a:solidFill>
                  <a:srgbClr val="333333"/>
                </a:solidFill>
                <a:highlight>
                  <a:schemeClr val="lt1"/>
                </a:highlight>
                <a:latin typeface="Calibri"/>
                <a:ea typeface="Calibri"/>
                <a:cs typeface="Calibri"/>
                <a:sym typeface="Calibri"/>
              </a:rPr>
              <a:t>Note that “State” is defined in Section 3201(13) of the ESEA to include the 50 States, the District of Columbia, and Puerto Rico. Therefore, students born in </a:t>
            </a:r>
            <a:r>
              <a:rPr lang="en" sz="1600" b="1" i="1">
                <a:solidFill>
                  <a:srgbClr val="333333"/>
                </a:solidFill>
                <a:highlight>
                  <a:schemeClr val="lt1"/>
                </a:highlight>
                <a:latin typeface="Calibri"/>
                <a:ea typeface="Calibri"/>
                <a:cs typeface="Calibri"/>
                <a:sym typeface="Calibri"/>
              </a:rPr>
              <a:t>Puerto Rico</a:t>
            </a:r>
            <a:r>
              <a:rPr lang="en" sz="1600" i="1">
                <a:solidFill>
                  <a:srgbClr val="333333"/>
                </a:solidFill>
                <a:highlight>
                  <a:schemeClr val="lt1"/>
                </a:highlight>
                <a:latin typeface="Calibri"/>
                <a:ea typeface="Calibri"/>
                <a:cs typeface="Calibri"/>
                <a:sym typeface="Calibri"/>
              </a:rPr>
              <a:t> cannot be included as “immigrant” students under Title III.</a:t>
            </a:r>
            <a:endParaRPr sz="1200">
              <a:latin typeface="Calibri"/>
              <a:ea typeface="Calibri"/>
              <a:cs typeface="Calibri"/>
              <a:sym typeface="Calibri"/>
            </a:endParaRPr>
          </a:p>
        </p:txBody>
      </p:sp>
      <p:sp>
        <p:nvSpPr>
          <p:cNvPr id="118" name="Google Shape;118;p19" descr="Immigrant children and youth definitions and reminders."/>
          <p:cNvSpPr txBox="1"/>
          <p:nvPr/>
        </p:nvSpPr>
        <p:spPr>
          <a:xfrm>
            <a:off x="607350" y="4101400"/>
            <a:ext cx="7929300" cy="4311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1200"/>
              </a:spcAft>
              <a:buNone/>
            </a:pPr>
            <a:r>
              <a:rPr lang="en" sz="1600" b="1" i="1">
                <a:solidFill>
                  <a:srgbClr val="333333"/>
                </a:solidFill>
                <a:highlight>
                  <a:schemeClr val="lt1"/>
                </a:highlight>
                <a:latin typeface="Calibri"/>
                <a:ea typeface="Calibri"/>
                <a:cs typeface="Calibri"/>
                <a:sym typeface="Calibri"/>
              </a:rPr>
              <a:t>Not all Immigrant students are English learners</a:t>
            </a:r>
            <a:endParaRPr sz="1200">
              <a:latin typeface="Calibri"/>
              <a:ea typeface="Calibri"/>
              <a:cs typeface="Calibri"/>
              <a:sym typeface="Calibri"/>
            </a:endParaRPr>
          </a:p>
        </p:txBody>
      </p:sp>
      <p:sp>
        <p:nvSpPr>
          <p:cNvPr id="119" name="Google Shape;119;p19" descr="Immigrant children and youth definitions and reminders."/>
          <p:cNvSpPr txBox="1"/>
          <p:nvPr/>
        </p:nvSpPr>
        <p:spPr>
          <a:xfrm>
            <a:off x="279000" y="518750"/>
            <a:ext cx="8586000" cy="182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600" b="1">
              <a:solidFill>
                <a:srgbClr val="333333"/>
              </a:solidFill>
              <a:highlight>
                <a:schemeClr val="lt1"/>
              </a:highlight>
              <a:latin typeface="Calibri"/>
              <a:ea typeface="Calibri"/>
              <a:cs typeface="Calibri"/>
              <a:sym typeface="Calibri"/>
            </a:endParaRPr>
          </a:p>
          <a:p>
            <a:pPr marL="1371600" lvl="0" indent="-330200" algn="l" rtl="0">
              <a:lnSpc>
                <a:spcPct val="115000"/>
              </a:lnSpc>
              <a:spcBef>
                <a:spcPts val="800"/>
              </a:spcBef>
              <a:spcAft>
                <a:spcPts val="0"/>
              </a:spcAft>
              <a:buClr>
                <a:srgbClr val="333333"/>
              </a:buClr>
              <a:buSzPts val="1600"/>
              <a:buFont typeface="Calibri"/>
              <a:buChar char="●"/>
            </a:pPr>
            <a:r>
              <a:rPr lang="en" sz="1600">
                <a:solidFill>
                  <a:srgbClr val="333333"/>
                </a:solidFill>
                <a:highlight>
                  <a:schemeClr val="lt1"/>
                </a:highlight>
                <a:latin typeface="Calibri"/>
                <a:ea typeface="Calibri"/>
                <a:cs typeface="Calibri"/>
                <a:sym typeface="Calibri"/>
              </a:rPr>
              <a:t>Are aged 3 through 21,</a:t>
            </a:r>
            <a:endParaRPr sz="1600">
              <a:solidFill>
                <a:srgbClr val="333333"/>
              </a:solidFill>
              <a:highlight>
                <a:schemeClr val="lt1"/>
              </a:highlight>
              <a:latin typeface="Calibri"/>
              <a:ea typeface="Calibri"/>
              <a:cs typeface="Calibri"/>
              <a:sym typeface="Calibri"/>
            </a:endParaRPr>
          </a:p>
          <a:p>
            <a:pPr marL="1371600" lvl="0" indent="-330200" algn="l" rtl="0">
              <a:lnSpc>
                <a:spcPct val="115000"/>
              </a:lnSpc>
              <a:spcBef>
                <a:spcPts val="0"/>
              </a:spcBef>
              <a:spcAft>
                <a:spcPts val="0"/>
              </a:spcAft>
              <a:buClr>
                <a:srgbClr val="333333"/>
              </a:buClr>
              <a:buSzPts val="1600"/>
              <a:buFont typeface="Calibri"/>
              <a:buChar char="●"/>
            </a:pPr>
            <a:r>
              <a:rPr lang="en" sz="1600">
                <a:solidFill>
                  <a:srgbClr val="333333"/>
                </a:solidFill>
                <a:highlight>
                  <a:schemeClr val="lt1"/>
                </a:highlight>
                <a:latin typeface="Calibri"/>
                <a:ea typeface="Calibri"/>
                <a:cs typeface="Calibri"/>
                <a:sym typeface="Calibri"/>
              </a:rPr>
              <a:t>Were not born in the U.S. or any U.S. Territory, and</a:t>
            </a:r>
            <a:endParaRPr sz="1600">
              <a:solidFill>
                <a:srgbClr val="333333"/>
              </a:solidFill>
              <a:highlight>
                <a:schemeClr val="lt1"/>
              </a:highlight>
              <a:latin typeface="Calibri"/>
              <a:ea typeface="Calibri"/>
              <a:cs typeface="Calibri"/>
              <a:sym typeface="Calibri"/>
            </a:endParaRPr>
          </a:p>
          <a:p>
            <a:pPr marL="1371600" lvl="0" indent="-330200" algn="l" rtl="0">
              <a:lnSpc>
                <a:spcPct val="115000"/>
              </a:lnSpc>
              <a:spcBef>
                <a:spcPts val="0"/>
              </a:spcBef>
              <a:spcAft>
                <a:spcPts val="0"/>
              </a:spcAft>
              <a:buClr>
                <a:srgbClr val="333333"/>
              </a:buClr>
              <a:buSzPts val="1600"/>
              <a:buFont typeface="Calibri"/>
              <a:buChar char="●"/>
            </a:pPr>
            <a:r>
              <a:rPr lang="en" sz="1600">
                <a:solidFill>
                  <a:srgbClr val="333333"/>
                </a:solidFill>
                <a:highlight>
                  <a:schemeClr val="lt1"/>
                </a:highlight>
                <a:latin typeface="Calibri"/>
                <a:ea typeface="Calibri"/>
                <a:cs typeface="Calibri"/>
                <a:sym typeface="Calibri"/>
              </a:rPr>
              <a:t>Have not attended U.S. schools for more than three full academic years</a:t>
            </a:r>
            <a:endParaRPr sz="1600">
              <a:solidFill>
                <a:srgbClr val="333333"/>
              </a:solidFill>
              <a:highlight>
                <a:schemeClr val="lt1"/>
              </a:highlight>
              <a:latin typeface="Calibri"/>
              <a:ea typeface="Calibri"/>
              <a:cs typeface="Calibri"/>
              <a:sym typeface="Calibri"/>
            </a:endParaRPr>
          </a:p>
          <a:p>
            <a:pPr marL="0" lvl="0" indent="0" algn="l" rtl="0">
              <a:lnSpc>
                <a:spcPct val="115000"/>
              </a:lnSpc>
              <a:spcBef>
                <a:spcPts val="1200"/>
              </a:spcBef>
              <a:spcAft>
                <a:spcPts val="1200"/>
              </a:spcAft>
              <a:buNone/>
            </a:pPr>
            <a:r>
              <a:rPr lang="en" sz="1600" b="1" i="1">
                <a:solidFill>
                  <a:srgbClr val="333333"/>
                </a:solidFill>
                <a:highlight>
                  <a:schemeClr val="lt1"/>
                </a:highlight>
                <a:latin typeface="Calibri"/>
                <a:ea typeface="Calibri"/>
                <a:cs typeface="Calibri"/>
                <a:sym typeface="Calibri"/>
              </a:rPr>
              <a:t>Reminders:</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Planning and Implementing </a:t>
            </a:r>
            <a:endParaRPr/>
          </a:p>
          <a:p>
            <a:pPr marL="0" lvl="0" indent="0" algn="ctr" rtl="0">
              <a:spcBef>
                <a:spcPts val="0"/>
              </a:spcBef>
              <a:spcAft>
                <a:spcPts val="0"/>
              </a:spcAft>
              <a:buNone/>
            </a:pPr>
            <a:r>
              <a:rPr lang="en"/>
              <a:t>Title III Immigrant Set-Aside Funds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Supplement, Not Supplant Reminder</a:t>
            </a:r>
            <a:endParaRPr/>
          </a:p>
        </p:txBody>
      </p:sp>
      <p:sp>
        <p:nvSpPr>
          <p:cNvPr id="130" name="Google Shape;130;p21"/>
          <p:cNvSpPr txBox="1">
            <a:spLocks noGrp="1"/>
          </p:cNvSpPr>
          <p:nvPr>
            <p:ph type="body" idx="1"/>
          </p:nvPr>
        </p:nvSpPr>
        <p:spPr>
          <a:xfrm>
            <a:off x="628650" y="1165849"/>
            <a:ext cx="7836600" cy="2410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2000" b="1" dirty="0">
                <a:solidFill>
                  <a:srgbClr val="333333"/>
                </a:solidFill>
                <a:highlight>
                  <a:srgbClr val="FFFFFF"/>
                </a:highlight>
              </a:rPr>
              <a:t>Title III funds, including Immigrant Set-Aside, must only be used to provide additional services, staff, programs, or materials that are not provided with State or local resources absent federal funds; federal funds cannot pay for resources that would otherwise be purchased with State and/or local funds.</a:t>
            </a:r>
            <a:endParaRPr sz="2000" b="1" dirty="0">
              <a:solidFill>
                <a:srgbClr val="333333"/>
              </a:solidFill>
              <a:highlight>
                <a:srgbClr val="FFFFFF"/>
              </a:highlight>
            </a:endParaRPr>
          </a:p>
          <a:p>
            <a:pPr marL="0" lvl="0" indent="0" algn="l" rtl="0">
              <a:lnSpc>
                <a:spcPct val="115000"/>
              </a:lnSpc>
              <a:spcBef>
                <a:spcPts val="1200"/>
              </a:spcBef>
              <a:spcAft>
                <a:spcPts val="0"/>
              </a:spcAft>
              <a:buNone/>
            </a:pPr>
            <a:endParaRPr sz="1600" dirty="0">
              <a:solidFill>
                <a:srgbClr val="333333"/>
              </a:solidFill>
              <a:highlight>
                <a:srgbClr val="FFFFFF"/>
              </a:highlight>
            </a:endParaRPr>
          </a:p>
          <a:p>
            <a:pPr marL="0" lvl="0" indent="0" algn="l" rtl="0">
              <a:lnSpc>
                <a:spcPct val="115000"/>
              </a:lnSpc>
              <a:spcBef>
                <a:spcPts val="800"/>
              </a:spcBef>
              <a:spcAft>
                <a:spcPts val="0"/>
              </a:spcAft>
              <a:buNone/>
            </a:pPr>
            <a:endParaRPr sz="1600" dirty="0">
              <a:solidFill>
                <a:srgbClr val="333333"/>
              </a:solidFill>
              <a:highlight>
                <a:srgbClr val="FFFFFF"/>
              </a:highlight>
            </a:endParaRPr>
          </a:p>
          <a:p>
            <a:pPr marL="0" lvl="0" indent="0" algn="l" rtl="0">
              <a:lnSpc>
                <a:spcPct val="115000"/>
              </a:lnSpc>
              <a:spcBef>
                <a:spcPts val="1000"/>
              </a:spcBef>
              <a:spcAft>
                <a:spcPts val="1000"/>
              </a:spcAft>
              <a:buClr>
                <a:schemeClr val="dk1"/>
              </a:buClr>
              <a:buSzPts val="1100"/>
              <a:buFont typeface="Arial"/>
              <a:buNone/>
            </a:pPr>
            <a:endParaRPr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Needs Assessment</a:t>
            </a:r>
            <a:endParaRPr/>
          </a:p>
        </p:txBody>
      </p:sp>
      <p:sp>
        <p:nvSpPr>
          <p:cNvPr id="136" name="Google Shape;136;p22"/>
          <p:cNvSpPr txBox="1">
            <a:spLocks noGrp="1"/>
          </p:cNvSpPr>
          <p:nvPr>
            <p:ph type="body" idx="1"/>
          </p:nvPr>
        </p:nvSpPr>
        <p:spPr>
          <a:xfrm>
            <a:off x="628650" y="1165849"/>
            <a:ext cx="7836600" cy="2410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dirty="0">
                <a:solidFill>
                  <a:srgbClr val="333333"/>
                </a:solidFill>
                <a:highlight>
                  <a:srgbClr val="FFFFFF"/>
                </a:highlight>
              </a:rPr>
              <a:t>It is strongly encouraged that an LEA that receives Title III immigrant subgrant funds prioritizes activities that will meet the </a:t>
            </a:r>
            <a:r>
              <a:rPr lang="en" b="1" u="sng" dirty="0">
                <a:solidFill>
                  <a:srgbClr val="333333"/>
                </a:solidFill>
                <a:highlight>
                  <a:srgbClr val="FFFFFF"/>
                </a:highlight>
              </a:rPr>
              <a:t>unique needs</a:t>
            </a:r>
            <a:r>
              <a:rPr lang="en" b="1" dirty="0">
                <a:solidFill>
                  <a:srgbClr val="333333"/>
                </a:solidFill>
                <a:highlight>
                  <a:srgbClr val="FFFFFF"/>
                </a:highlight>
              </a:rPr>
              <a:t> of the immigrant children and youth enrolled in the LEA, as well as parents and families of these students</a:t>
            </a:r>
            <a:r>
              <a:rPr lang="en" dirty="0">
                <a:solidFill>
                  <a:srgbClr val="333333"/>
                </a:solidFill>
                <a:highlight>
                  <a:srgbClr val="FFFFFF"/>
                </a:highlight>
              </a:rPr>
              <a:t>. </a:t>
            </a:r>
            <a:endParaRPr dirty="0">
              <a:solidFill>
                <a:srgbClr val="333333"/>
              </a:solidFill>
              <a:highlight>
                <a:srgbClr val="FFFFFF"/>
              </a:highlight>
            </a:endParaRPr>
          </a:p>
          <a:p>
            <a:pPr marL="0" lvl="0" indent="0" algn="l" rtl="0">
              <a:lnSpc>
                <a:spcPct val="115000"/>
              </a:lnSpc>
              <a:spcBef>
                <a:spcPts val="800"/>
              </a:spcBef>
              <a:spcAft>
                <a:spcPts val="0"/>
              </a:spcAft>
              <a:buNone/>
            </a:pPr>
            <a:r>
              <a:rPr lang="en" b="1" dirty="0">
                <a:solidFill>
                  <a:srgbClr val="333333"/>
                </a:solidFill>
                <a:highlight>
                  <a:srgbClr val="FFFFFF"/>
                </a:highlight>
              </a:rPr>
              <a:t>Conducting a needs assessment and measuring the impact of activities </a:t>
            </a:r>
            <a:r>
              <a:rPr lang="en" dirty="0">
                <a:solidFill>
                  <a:srgbClr val="333333"/>
                </a:solidFill>
                <a:highlight>
                  <a:srgbClr val="FFFFFF"/>
                </a:highlight>
              </a:rPr>
              <a:t>provided using Title III funds may help to ensure that these funds are used meaningfully and that LEAs are able to successfully support immigrant children and youth.</a:t>
            </a:r>
            <a:endParaRPr dirty="0">
              <a:solidFill>
                <a:srgbClr val="333333"/>
              </a:solidFill>
              <a:highlight>
                <a:srgbClr val="FFFFFF"/>
              </a:highlight>
            </a:endParaRPr>
          </a:p>
          <a:p>
            <a:pPr marL="0" lvl="0" indent="0" algn="l" rtl="0">
              <a:lnSpc>
                <a:spcPct val="115000"/>
              </a:lnSpc>
              <a:spcBef>
                <a:spcPts val="800"/>
              </a:spcBef>
              <a:spcAft>
                <a:spcPts val="0"/>
              </a:spcAft>
              <a:buNone/>
            </a:pPr>
            <a:endParaRPr sz="1600" dirty="0">
              <a:solidFill>
                <a:srgbClr val="333333"/>
              </a:solidFill>
              <a:highlight>
                <a:srgbClr val="FFFFFF"/>
              </a:highlight>
            </a:endParaRPr>
          </a:p>
          <a:p>
            <a:pPr marL="0" lvl="0" indent="0" algn="l" rtl="0">
              <a:lnSpc>
                <a:spcPct val="115000"/>
              </a:lnSpc>
              <a:spcBef>
                <a:spcPts val="800"/>
              </a:spcBef>
              <a:spcAft>
                <a:spcPts val="0"/>
              </a:spcAft>
              <a:buNone/>
            </a:pPr>
            <a:endParaRPr sz="1600" i="1" dirty="0">
              <a:solidFill>
                <a:srgbClr val="333333"/>
              </a:solidFill>
              <a:highlight>
                <a:srgbClr val="D9EAD3"/>
              </a:highlight>
            </a:endParaRPr>
          </a:p>
          <a:p>
            <a:pPr marL="0" lvl="0" indent="0" algn="l" rtl="0">
              <a:lnSpc>
                <a:spcPct val="115000"/>
              </a:lnSpc>
              <a:spcBef>
                <a:spcPts val="800"/>
              </a:spcBef>
              <a:spcAft>
                <a:spcPts val="0"/>
              </a:spcAft>
              <a:buNone/>
            </a:pPr>
            <a:endParaRPr sz="1600" dirty="0">
              <a:solidFill>
                <a:srgbClr val="333333"/>
              </a:solidFill>
              <a:highlight>
                <a:srgbClr val="FFFFFF"/>
              </a:highlight>
            </a:endParaRPr>
          </a:p>
          <a:p>
            <a:pPr marL="0" lvl="0" indent="0" algn="l" rtl="0">
              <a:lnSpc>
                <a:spcPct val="115000"/>
              </a:lnSpc>
              <a:spcBef>
                <a:spcPts val="800"/>
              </a:spcBef>
              <a:spcAft>
                <a:spcPts val="0"/>
              </a:spcAft>
              <a:buNone/>
            </a:pPr>
            <a:endParaRPr sz="1600" dirty="0">
              <a:solidFill>
                <a:srgbClr val="333333"/>
              </a:solidFill>
              <a:highlight>
                <a:srgbClr val="FFFFFF"/>
              </a:highlight>
            </a:endParaRPr>
          </a:p>
          <a:p>
            <a:pPr marL="0" lvl="0" indent="0" algn="l" rtl="0">
              <a:lnSpc>
                <a:spcPct val="115000"/>
              </a:lnSpc>
              <a:spcBef>
                <a:spcPts val="1000"/>
              </a:spcBef>
              <a:spcAft>
                <a:spcPts val="1000"/>
              </a:spcAft>
              <a:buClr>
                <a:schemeClr val="dk1"/>
              </a:buClr>
              <a:buSzPts val="1100"/>
              <a:buFont typeface="Arial"/>
              <a:buNone/>
            </a:pPr>
            <a:endParaRPr sz="2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332675" y="153875"/>
            <a:ext cx="73311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Providing Information About School Systems and Policies</a:t>
            </a:r>
            <a:endParaRPr/>
          </a:p>
        </p:txBody>
      </p:sp>
      <p:pic>
        <p:nvPicPr>
          <p:cNvPr id="142" name="Google Shape;142;p23" descr="Information schools should provide to newcomer families to support integration"/>
          <p:cNvPicPr preferRelativeResize="0"/>
          <p:nvPr/>
        </p:nvPicPr>
        <p:blipFill>
          <a:blip r:embed="rId3">
            <a:alphaModFix/>
          </a:blip>
          <a:stretch>
            <a:fillRect/>
          </a:stretch>
        </p:blipFill>
        <p:spPr>
          <a:xfrm>
            <a:off x="1821125" y="827675"/>
            <a:ext cx="5378671" cy="43158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1403</Words>
  <Application>Microsoft Office PowerPoint</Application>
  <PresentationFormat>On-screen Show (16:9)</PresentationFormat>
  <Paragraphs>135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Roboto</vt:lpstr>
      <vt:lpstr>Arial</vt:lpstr>
      <vt:lpstr>Calibri</vt:lpstr>
      <vt:lpstr>Office Theme</vt:lpstr>
      <vt:lpstr>Title III Immigrant Set-Aside</vt:lpstr>
      <vt:lpstr>Objectives </vt:lpstr>
      <vt:lpstr>Purpose </vt:lpstr>
      <vt:lpstr>Program Requirements and Eligibility</vt:lpstr>
      <vt:lpstr>Immigrant Children and Youth: Definitions</vt:lpstr>
      <vt:lpstr>Planning and Implementing  Title III Immigrant Set-Aside Funds</vt:lpstr>
      <vt:lpstr>Supplement, Not Supplant Reminder</vt:lpstr>
      <vt:lpstr>Needs Assessment</vt:lpstr>
      <vt:lpstr>Providing Information About School Systems and Policies</vt:lpstr>
      <vt:lpstr>How must an LEA use Title III immigrant subgrant funds? How might an LEA prioritize certain uses of funds to respond to the unique needs of the immigrant children and youth that it serves?</vt:lpstr>
      <vt:lpstr>Example Activities</vt:lpstr>
      <vt:lpstr>Example Activities</vt:lpstr>
      <vt:lpstr>Example Activities</vt:lpstr>
      <vt:lpstr>Example Activities</vt:lpstr>
      <vt:lpstr>Frequently Asked Questions</vt:lpstr>
      <vt:lpstr>Resources </vt:lpstr>
      <vt:lpstr>Additional Resources to Support Immigrant Students and Their Families</vt:lpstr>
      <vt:lpstr>Now you… </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III Immigrant Set-Aside</dc:title>
  <cp:lastModifiedBy>Owen, Emily</cp:lastModifiedBy>
  <cp:revision>3</cp:revision>
  <dcterms:modified xsi:type="dcterms:W3CDTF">2023-03-14T15:48:06Z</dcterms:modified>
</cp:coreProperties>
</file>