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7"/>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5"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e.state.co.us/cde_english/eldguidebook2023chapter4"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e.state.co.us/cde_english/eldguidebook2023chapter5"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e.state.co.us/cde_english/eldguidebook2023chapter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e.state.co.us/cdefisgrant/fy2324essaallocationsrf-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Rachel</a:t>
            </a: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b6d0e5538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b6d0e5538c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p:txBody>
      </p:sp>
      <p:sp>
        <p:nvSpPr>
          <p:cNvPr id="186" name="Google Shape;186;g2b6d0e5538c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b6d0e5538c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b6d0e5538c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p:txBody>
      </p:sp>
      <p:sp>
        <p:nvSpPr>
          <p:cNvPr id="194" name="Google Shape;194;g2b6d0e5538c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b77fefc5f0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b77fefc5f0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p:txBody>
      </p:sp>
      <p:sp>
        <p:nvSpPr>
          <p:cNvPr id="202" name="Google Shape;202;g2b77fefc5f0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6705b35f2a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6705b35f2a_0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p:txBody>
      </p:sp>
      <p:sp>
        <p:nvSpPr>
          <p:cNvPr id="210" name="Google Shape;210;g26705b35f2a_0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6705b35f2a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6705b35f2a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p:txBody>
      </p:sp>
      <p:sp>
        <p:nvSpPr>
          <p:cNvPr id="218" name="Google Shape;218;g26705b35f2a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b6d0e5538c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b6d0e5538c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p:txBody>
      </p:sp>
      <p:sp>
        <p:nvSpPr>
          <p:cNvPr id="226" name="Google Shape;226;g2b6d0e5538c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6705b35f2a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6705b35f2a_0_1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a:p>
            <a:pPr marL="0" lvl="0" indent="0" algn="l" rtl="0">
              <a:spcBef>
                <a:spcPts val="0"/>
              </a:spcBef>
              <a:spcAft>
                <a:spcPts val="0"/>
              </a:spcAft>
              <a:buNone/>
            </a:pPr>
            <a:r>
              <a:rPr lang="en-US" u="sng">
                <a:solidFill>
                  <a:schemeClr val="hlink"/>
                </a:solidFill>
                <a:hlinkClick r:id="rId3"/>
              </a:rPr>
              <a:t>https://www.cde.state.co.us/cde_english/eldguidebook2023chapter4</a:t>
            </a:r>
            <a:endParaRPr/>
          </a:p>
          <a:p>
            <a:pPr marL="0" lvl="0" indent="0" algn="l" rtl="0">
              <a:spcBef>
                <a:spcPts val="0"/>
              </a:spcBef>
              <a:spcAft>
                <a:spcPts val="0"/>
              </a:spcAft>
              <a:buNone/>
            </a:pPr>
            <a:r>
              <a:rPr lang="en-US" u="sng">
                <a:solidFill>
                  <a:schemeClr val="hlink"/>
                </a:solidFill>
                <a:hlinkClick r:id="rId4"/>
              </a:rPr>
              <a:t>https://www.cde.state.co.us/cde_english/eldguidebook2023chapter5</a:t>
            </a:r>
            <a:r>
              <a:rPr lang="en-US"/>
              <a:t> (Appendix D: pages 26-27)</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7" name="Google Shape;237;g26705b35f2a_0_1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bbc678677b_3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bbc678677b_3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p:txBody>
      </p:sp>
      <p:sp>
        <p:nvSpPr>
          <p:cNvPr id="246" name="Google Shape;246;g2bbc678677b_3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bbc678677b_3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bbc678677b_3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a:p>
            <a:pPr marL="0" lvl="0" indent="0" algn="l" rtl="0">
              <a:spcBef>
                <a:spcPts val="0"/>
              </a:spcBef>
              <a:spcAft>
                <a:spcPts val="0"/>
              </a:spcAft>
              <a:buNone/>
            </a:pPr>
            <a:r>
              <a:rPr lang="en-US" u="sng">
                <a:solidFill>
                  <a:schemeClr val="hlink"/>
                </a:solidFill>
                <a:hlinkClick r:id="rId3"/>
              </a:rPr>
              <a:t>https://www.cde.state.co.us/cde_english/eldguidebook2023chapter4</a:t>
            </a:r>
            <a:endParaRPr/>
          </a:p>
          <a:p>
            <a:pPr marL="0" lvl="0" indent="0" algn="l" rtl="0">
              <a:spcBef>
                <a:spcPts val="0"/>
              </a:spcBef>
              <a:spcAft>
                <a:spcPts val="0"/>
              </a:spcAft>
              <a:buNone/>
            </a:pPr>
            <a:endParaRPr/>
          </a:p>
        </p:txBody>
      </p:sp>
      <p:sp>
        <p:nvSpPr>
          <p:cNvPr id="256" name="Google Shape;256;g2bbc678677b_3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b77fefc5f0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b77fefc5f0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p:txBody>
      </p:sp>
      <p:sp>
        <p:nvSpPr>
          <p:cNvPr id="266" name="Google Shape;266;g2b77fefc5f0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69a9ea015b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69a9ea015b_0_1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Rachel</a:t>
            </a:r>
            <a:endParaRPr/>
          </a:p>
        </p:txBody>
      </p:sp>
      <p:sp>
        <p:nvSpPr>
          <p:cNvPr id="116" name="Google Shape;116;g269a9ea015b_0_1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b6d0e5538c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b6d0e5538c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p:txBody>
      </p:sp>
      <p:sp>
        <p:nvSpPr>
          <p:cNvPr id="274" name="Google Shape;274;g2b6d0e5538c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b77fefc5f0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b77fefc5f0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p:txBody>
      </p:sp>
      <p:sp>
        <p:nvSpPr>
          <p:cNvPr id="283" name="Google Shape;283;g2b77fefc5f0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b77fefc5f0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2b77fefc5f0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p:txBody>
      </p:sp>
      <p:sp>
        <p:nvSpPr>
          <p:cNvPr id="292" name="Google Shape;292;g2b77fefc5f0_0_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b77fefc5f0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b77fefc5f0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p:txBody>
      </p:sp>
      <p:sp>
        <p:nvSpPr>
          <p:cNvPr id="300" name="Google Shape;300;g2b77fefc5f0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b77fefc5f0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b77fefc5f0_0_1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p:txBody>
      </p:sp>
      <p:sp>
        <p:nvSpPr>
          <p:cNvPr id="309" name="Google Shape;309;g2b77fefc5f0_0_1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b77fefc5f0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b77fefc5f0_0_1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p:txBody>
      </p:sp>
      <p:sp>
        <p:nvSpPr>
          <p:cNvPr id="317" name="Google Shape;317;g2b77fefc5f0_0_1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6a4398f085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6a4398f085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Kim</a:t>
            </a:r>
            <a:endParaRPr/>
          </a:p>
        </p:txBody>
      </p:sp>
      <p:sp>
        <p:nvSpPr>
          <p:cNvPr id="326" name="Google Shape;326;g26a4398f085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b77fefc5f0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b77fefc5f0_0_2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
        <p:nvSpPr>
          <p:cNvPr id="333" name="Google Shape;333;g2b77fefc5f0_0_2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b77fefc5f0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b77fefc5f0_0_1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p:txBody>
      </p:sp>
      <p:sp>
        <p:nvSpPr>
          <p:cNvPr id="341" name="Google Shape;341;g2b77fefc5f0_0_1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b77fefc5f0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b77fefc5f0_0_1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p:txBody>
      </p:sp>
      <p:sp>
        <p:nvSpPr>
          <p:cNvPr id="350" name="Google Shape;350;g2b77fefc5f0_0_1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6705b35f2a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6705b35f2a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a:p>
            <a:pPr marL="0" lvl="0" indent="0" algn="l" rtl="0">
              <a:spcBef>
                <a:spcPts val="0"/>
              </a:spcBef>
              <a:spcAft>
                <a:spcPts val="0"/>
              </a:spcAft>
              <a:buNone/>
            </a:pPr>
            <a:r>
              <a:rPr lang="en-US"/>
              <a:t>revised allocations: </a:t>
            </a:r>
            <a:r>
              <a:rPr lang="en-US" u="sng">
                <a:solidFill>
                  <a:schemeClr val="hlink"/>
                </a:solidFill>
                <a:hlinkClick r:id="rId3"/>
              </a:rPr>
              <a:t>https://www.cde.state.co.us/cdefisgrant/fy2324essaallocationsrf-0</a:t>
            </a:r>
            <a:r>
              <a:rPr lang="en-US"/>
              <a:t>	</a:t>
            </a:r>
            <a:endParaRPr/>
          </a:p>
        </p:txBody>
      </p:sp>
      <p:sp>
        <p:nvSpPr>
          <p:cNvPr id="124" name="Google Shape;124;g26705b35f2a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69dce5c6e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69dce5c6e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Rachel</a:t>
            </a:r>
            <a:endParaRPr/>
          </a:p>
        </p:txBody>
      </p:sp>
      <p:sp>
        <p:nvSpPr>
          <p:cNvPr id="359" name="Google Shape;359;g269dce5c6e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b77fefc5f0_0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b77fefc5f0_0_2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
        <p:nvSpPr>
          <p:cNvPr id="370" name="Google Shape;370;g2b77fefc5f0_0_2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b77fefc5f0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b77fefc5f0_0_1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
        <p:nvSpPr>
          <p:cNvPr id="377" name="Google Shape;377;g2b77fefc5f0_0_1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b77fefc5f0_0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b77fefc5f0_0_1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
        <p:nvSpPr>
          <p:cNvPr id="385" name="Google Shape;385;g2b77fefc5f0_0_1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b77fefc5f0_0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b77fefc5f0_0_1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
        <p:nvSpPr>
          <p:cNvPr id="393" name="Google Shape;393;g2b77fefc5f0_0_1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
        <p:nvSpPr>
          <p:cNvPr id="426" name="Google Shape;4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b6d0e5538c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b6d0e5538c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
        <p:nvSpPr>
          <p:cNvPr id="133" name="Google Shape;133;g2b6d0e5538c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b6d0e5538c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b6d0e5538c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
        <p:nvSpPr>
          <p:cNvPr id="141" name="Google Shape;141;g2b6d0e5538c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b77fefc5f0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b77fefc5f0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Kim</a:t>
            </a:r>
            <a:endParaRPr/>
          </a:p>
        </p:txBody>
      </p:sp>
      <p:sp>
        <p:nvSpPr>
          <p:cNvPr id="149" name="Google Shape;149;g2b77fefc5f0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6705b35f2a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6705b35f2a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Rachel</a:t>
            </a:r>
            <a:endParaRPr/>
          </a:p>
        </p:txBody>
      </p:sp>
      <p:sp>
        <p:nvSpPr>
          <p:cNvPr id="157" name="Google Shape;157;g26705b35f2a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6705b35f2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6705b35f2a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Rachel</a:t>
            </a:r>
            <a:endParaRPr/>
          </a:p>
        </p:txBody>
      </p:sp>
      <p:sp>
        <p:nvSpPr>
          <p:cNvPr id="165" name="Google Shape;165;g26705b35f2a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6705b35f2a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6705b35f2a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Rachel</a:t>
            </a:r>
            <a:endParaRPr/>
          </a:p>
        </p:txBody>
      </p:sp>
      <p:sp>
        <p:nvSpPr>
          <p:cNvPr id="173" name="Google Shape;173;g26705b35f2a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4675241"/>
            <a:ext cx="12192000" cy="2182761"/>
          </a:xfrm>
          <a:prstGeom prst="rect">
            <a:avLst/>
          </a:prstGeom>
          <a:gradFill>
            <a:gsLst>
              <a:gs pos="0">
                <a:schemeClr val="lt1"/>
              </a:gs>
              <a:gs pos="100000">
                <a:srgbClr val="00953A">
                  <a:alpha val="4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txBox="1">
            <a:spLocks noGrp="1"/>
          </p:cNvSpPr>
          <p:nvPr>
            <p:ph type="ctrTitle"/>
          </p:nvPr>
        </p:nvSpPr>
        <p:spPr>
          <a:xfrm>
            <a:off x="914401" y="3324170"/>
            <a:ext cx="10402529"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914401" y="4675240"/>
            <a:ext cx="10402529"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dk1"/>
                </a:solidFill>
                <a:latin typeface="Calibri"/>
                <a:ea typeface="Calibri"/>
                <a:cs typeface="Calibri"/>
                <a:sym typeface="Calibri"/>
              </a:defRPr>
            </a:lvl1pPr>
            <a:lvl2pPr marL="0" lvl="1" indent="0" algn="l">
              <a:spcBef>
                <a:spcPts val="0"/>
              </a:spcBef>
              <a:buNone/>
              <a:defRPr sz="1600" b="0" i="0" u="none" strike="noStrike" cap="none">
                <a:solidFill>
                  <a:schemeClr val="dk1"/>
                </a:solidFill>
                <a:latin typeface="Calibri"/>
                <a:ea typeface="Calibri"/>
                <a:cs typeface="Calibri"/>
                <a:sym typeface="Calibri"/>
              </a:defRPr>
            </a:lvl2pPr>
            <a:lvl3pPr marL="0" lvl="2" indent="0" algn="l">
              <a:spcBef>
                <a:spcPts val="0"/>
              </a:spcBef>
              <a:buNone/>
              <a:defRPr sz="1600" b="0" i="0" u="none" strike="noStrike" cap="none">
                <a:solidFill>
                  <a:schemeClr val="dk1"/>
                </a:solidFill>
                <a:latin typeface="Calibri"/>
                <a:ea typeface="Calibri"/>
                <a:cs typeface="Calibri"/>
                <a:sym typeface="Calibri"/>
              </a:defRPr>
            </a:lvl3pPr>
            <a:lvl4pPr marL="0" lvl="3" indent="0" algn="l">
              <a:spcBef>
                <a:spcPts val="0"/>
              </a:spcBef>
              <a:buNone/>
              <a:defRPr sz="1600" b="0" i="0" u="none" strike="noStrike" cap="none">
                <a:solidFill>
                  <a:schemeClr val="dk1"/>
                </a:solidFill>
                <a:latin typeface="Calibri"/>
                <a:ea typeface="Calibri"/>
                <a:cs typeface="Calibri"/>
                <a:sym typeface="Calibri"/>
              </a:defRPr>
            </a:lvl4pPr>
            <a:lvl5pPr marL="0" lvl="4" indent="0" algn="l">
              <a:spcBef>
                <a:spcPts val="0"/>
              </a:spcBef>
              <a:buNone/>
              <a:defRPr sz="1600" b="0" i="0" u="none" strike="noStrike" cap="none">
                <a:solidFill>
                  <a:schemeClr val="dk1"/>
                </a:solidFill>
                <a:latin typeface="Calibri"/>
                <a:ea typeface="Calibri"/>
                <a:cs typeface="Calibri"/>
                <a:sym typeface="Calibri"/>
              </a:defRPr>
            </a:lvl5pPr>
            <a:lvl6pPr marL="0" lvl="5" indent="0" algn="l">
              <a:spcBef>
                <a:spcPts val="0"/>
              </a:spcBef>
              <a:buNone/>
              <a:defRPr sz="1600" b="0" i="0" u="none" strike="noStrike" cap="none">
                <a:solidFill>
                  <a:schemeClr val="dk1"/>
                </a:solidFill>
                <a:latin typeface="Calibri"/>
                <a:ea typeface="Calibri"/>
                <a:cs typeface="Calibri"/>
                <a:sym typeface="Calibri"/>
              </a:defRPr>
            </a:lvl6pPr>
            <a:lvl7pPr marL="0" lvl="6" indent="0" algn="l">
              <a:spcBef>
                <a:spcPts val="0"/>
              </a:spcBef>
              <a:buNone/>
              <a:defRPr sz="1600" b="0" i="0" u="none" strike="noStrike" cap="none">
                <a:solidFill>
                  <a:schemeClr val="dk1"/>
                </a:solidFill>
                <a:latin typeface="Calibri"/>
                <a:ea typeface="Calibri"/>
                <a:cs typeface="Calibri"/>
                <a:sym typeface="Calibri"/>
              </a:defRPr>
            </a:lvl7pPr>
            <a:lvl8pPr marL="0" lvl="7" indent="0" algn="l">
              <a:spcBef>
                <a:spcPts val="0"/>
              </a:spcBef>
              <a:buNone/>
              <a:defRPr sz="1600" b="0" i="0" u="none" strike="noStrike" cap="none">
                <a:solidFill>
                  <a:schemeClr val="dk1"/>
                </a:solidFill>
                <a:latin typeface="Calibri"/>
                <a:ea typeface="Calibri"/>
                <a:cs typeface="Calibri"/>
                <a:sym typeface="Calibri"/>
              </a:defRPr>
            </a:lvl8pPr>
            <a:lvl9pPr marL="0" lvl="8" indent="0" algn="l">
              <a:spcBef>
                <a:spcPts val="0"/>
              </a:spcBef>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2"/>
          <p:cNvPicPr preferRelativeResize="0"/>
          <p:nvPr/>
        </p:nvPicPr>
        <p:blipFill rotWithShape="1">
          <a:blip r:embed="rId2">
            <a:alphaModFix/>
          </a:blip>
          <a:srcRect/>
          <a:stretch/>
        </p:blipFill>
        <p:spPr>
          <a:xfrm>
            <a:off x="4682994" y="632707"/>
            <a:ext cx="2822307" cy="1762383"/>
          </a:xfrm>
          <a:prstGeom prst="rect">
            <a:avLst/>
          </a:prstGeom>
          <a:noFill/>
          <a:ln>
            <a:noFill/>
          </a:ln>
        </p:spPr>
      </p:pic>
      <p:cxnSp>
        <p:nvCxnSpPr>
          <p:cNvPr id="21" name="Google Shape;21;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81"/>
        <p:cNvGrpSpPr/>
        <p:nvPr/>
      </p:nvGrpSpPr>
      <p:grpSpPr>
        <a:xfrm>
          <a:off x="0" y="0"/>
          <a:ext cx="0" cy="0"/>
          <a:chOff x="0" y="0"/>
          <a:chExt cx="0" cy="0"/>
        </a:xfrm>
      </p:grpSpPr>
      <p:pic>
        <p:nvPicPr>
          <p:cNvPr id="82" name="Google Shape;82;p13"/>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83" name="Google Shape;83;p13"/>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85"/>
        <p:cNvGrpSpPr/>
        <p:nvPr/>
      </p:nvGrpSpPr>
      <p:grpSpPr>
        <a:xfrm>
          <a:off x="0" y="0"/>
          <a:ext cx="0" cy="0"/>
          <a:chOff x="0" y="0"/>
          <a:chExt cx="0" cy="0"/>
        </a:xfrm>
      </p:grpSpPr>
      <p:pic>
        <p:nvPicPr>
          <p:cNvPr id="86" name="Google Shape;86;p14"/>
          <p:cNvPicPr preferRelativeResize="0"/>
          <p:nvPr/>
        </p:nvPicPr>
        <p:blipFill rotWithShape="1">
          <a:blip r:embed="rId2">
            <a:alphaModFix/>
          </a:blip>
          <a:srcRect/>
          <a:stretch/>
        </p:blipFill>
        <p:spPr>
          <a:xfrm>
            <a:off x="0" y="3"/>
            <a:ext cx="12191999" cy="6857999"/>
          </a:xfrm>
          <a:prstGeom prst="rect">
            <a:avLst/>
          </a:prstGeom>
          <a:noFill/>
          <a:ln>
            <a:noFill/>
          </a:ln>
        </p:spPr>
      </p:pic>
      <p:sp>
        <p:nvSpPr>
          <p:cNvPr id="87" name="Google Shape;87;p14"/>
          <p:cNvSpPr txBox="1">
            <a:spLocks noGrp="1"/>
          </p:cNvSpPr>
          <p:nvPr>
            <p:ph type="ctrTitle"/>
          </p:nvPr>
        </p:nvSpPr>
        <p:spPr>
          <a:xfrm>
            <a:off x="0" y="2595716"/>
            <a:ext cx="121920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4"/>
          <p:cNvSpPr txBox="1">
            <a:spLocks noGrp="1"/>
          </p:cNvSpPr>
          <p:nvPr>
            <p:ph type="sldNum" idx="12"/>
          </p:nvPr>
        </p:nvSpPr>
        <p:spPr>
          <a:xfrm>
            <a:off x="227916" y="6427021"/>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chemeClr val="lt1"/>
                </a:solidFill>
                <a:latin typeface="Calibri"/>
                <a:ea typeface="Calibri"/>
                <a:cs typeface="Calibri"/>
                <a:sym typeface="Calibri"/>
              </a:defRPr>
            </a:lvl1pPr>
            <a:lvl2pPr marL="0" lvl="1" indent="0" algn="l">
              <a:spcBef>
                <a:spcPts val="0"/>
              </a:spcBef>
              <a:buNone/>
              <a:defRPr sz="1600" b="0" i="0" u="none" strike="noStrike" cap="none">
                <a:solidFill>
                  <a:schemeClr val="lt1"/>
                </a:solidFill>
                <a:latin typeface="Calibri"/>
                <a:ea typeface="Calibri"/>
                <a:cs typeface="Calibri"/>
                <a:sym typeface="Calibri"/>
              </a:defRPr>
            </a:lvl2pPr>
            <a:lvl3pPr marL="0" lvl="2" indent="0" algn="l">
              <a:spcBef>
                <a:spcPts val="0"/>
              </a:spcBef>
              <a:buNone/>
              <a:defRPr sz="1600" b="0" i="0" u="none" strike="noStrike" cap="none">
                <a:solidFill>
                  <a:schemeClr val="lt1"/>
                </a:solidFill>
                <a:latin typeface="Calibri"/>
                <a:ea typeface="Calibri"/>
                <a:cs typeface="Calibri"/>
                <a:sym typeface="Calibri"/>
              </a:defRPr>
            </a:lvl3pPr>
            <a:lvl4pPr marL="0" lvl="3" indent="0" algn="l">
              <a:spcBef>
                <a:spcPts val="0"/>
              </a:spcBef>
              <a:buNone/>
              <a:defRPr sz="1600" b="0" i="0" u="none" strike="noStrike" cap="none">
                <a:solidFill>
                  <a:schemeClr val="lt1"/>
                </a:solidFill>
                <a:latin typeface="Calibri"/>
                <a:ea typeface="Calibri"/>
                <a:cs typeface="Calibri"/>
                <a:sym typeface="Calibri"/>
              </a:defRPr>
            </a:lvl4pPr>
            <a:lvl5pPr marL="0" lvl="4" indent="0" algn="l">
              <a:spcBef>
                <a:spcPts val="0"/>
              </a:spcBef>
              <a:buNone/>
              <a:defRPr sz="1600" b="0" i="0" u="none" strike="noStrike" cap="none">
                <a:solidFill>
                  <a:schemeClr val="lt1"/>
                </a:solidFill>
                <a:latin typeface="Calibri"/>
                <a:ea typeface="Calibri"/>
                <a:cs typeface="Calibri"/>
                <a:sym typeface="Calibri"/>
              </a:defRPr>
            </a:lvl5pPr>
            <a:lvl6pPr marL="0" lvl="5" indent="0" algn="l">
              <a:spcBef>
                <a:spcPts val="0"/>
              </a:spcBef>
              <a:buNone/>
              <a:defRPr sz="1600" b="0" i="0" u="none" strike="noStrike" cap="none">
                <a:solidFill>
                  <a:schemeClr val="lt1"/>
                </a:solidFill>
                <a:latin typeface="Calibri"/>
                <a:ea typeface="Calibri"/>
                <a:cs typeface="Calibri"/>
                <a:sym typeface="Calibri"/>
              </a:defRPr>
            </a:lvl6pPr>
            <a:lvl7pPr marL="0" lvl="6" indent="0" algn="l">
              <a:spcBef>
                <a:spcPts val="0"/>
              </a:spcBef>
              <a:buNone/>
              <a:defRPr sz="1600" b="0" i="0" u="none" strike="noStrike" cap="none">
                <a:solidFill>
                  <a:schemeClr val="lt1"/>
                </a:solidFill>
                <a:latin typeface="Calibri"/>
                <a:ea typeface="Calibri"/>
                <a:cs typeface="Calibri"/>
                <a:sym typeface="Calibri"/>
              </a:defRPr>
            </a:lvl7pPr>
            <a:lvl8pPr marL="0" lvl="7" indent="0" algn="l">
              <a:spcBef>
                <a:spcPts val="0"/>
              </a:spcBef>
              <a:buNone/>
              <a:defRPr sz="1600" b="0" i="0" u="none" strike="noStrike" cap="none">
                <a:solidFill>
                  <a:schemeClr val="lt1"/>
                </a:solidFill>
                <a:latin typeface="Calibri"/>
                <a:ea typeface="Calibri"/>
                <a:cs typeface="Calibri"/>
                <a:sym typeface="Calibri"/>
              </a:defRPr>
            </a:lvl8pPr>
            <a:lvl9pPr marL="0" lvl="8" indent="0" algn="l">
              <a:spcBef>
                <a:spcPts val="0"/>
              </a:spcBef>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a:stretch/>
        </p:blipFill>
        <p:spPr>
          <a:xfrm>
            <a:off x="3" y="0"/>
            <a:ext cx="12191996" cy="1219199"/>
          </a:xfrm>
          <a:prstGeom prst="rect">
            <a:avLst/>
          </a:prstGeom>
          <a:noFill/>
          <a:ln>
            <a:noFill/>
          </a:ln>
        </p:spPr>
      </p:pic>
      <p:sp>
        <p:nvSpPr>
          <p:cNvPr id="24" name="Google Shape;24;p3"/>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27" name="Google Shape;27;p3"/>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0" name="Google Shape;30;p4"/>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2" name="Google Shape;32;p4"/>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33" name="Google Shape;33;p4"/>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4" name="Google Shape;34;p4"/>
          <p:cNvPicPr preferRelativeResize="0"/>
          <p:nvPr/>
        </p:nvPicPr>
        <p:blipFill rotWithShape="1">
          <a:blip r:embed="rId4">
            <a:alphaModFix/>
          </a:blip>
          <a:srcRect/>
          <a:stretch/>
        </p:blipFill>
        <p:spPr>
          <a:xfrm>
            <a:off x="171280" y="18288"/>
            <a:ext cx="965179" cy="11037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37" name="Google Shape;37;p5"/>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5"/>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0" name="Google Shape;40;p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1" name="Google Shape;41;p5"/>
          <p:cNvPicPr preferRelativeResize="0"/>
          <p:nvPr/>
        </p:nvPicPr>
        <p:blipFill rotWithShape="1">
          <a:blip r:embed="rId4">
            <a:alphaModFix/>
          </a:blip>
          <a:srcRect/>
          <a:stretch/>
        </p:blipFill>
        <p:spPr>
          <a:xfrm>
            <a:off x="171280" y="18288"/>
            <a:ext cx="965178" cy="11037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2"/>
        <p:cNvGrpSpPr/>
        <p:nvPr/>
      </p:nvGrpSpPr>
      <p:grpSpPr>
        <a:xfrm>
          <a:off x="0" y="0"/>
          <a:ext cx="0" cy="0"/>
          <a:chOff x="0" y="0"/>
          <a:chExt cx="0" cy="0"/>
        </a:xfrm>
      </p:grpSpPr>
      <p:pic>
        <p:nvPicPr>
          <p:cNvPr id="43" name="Google Shape;43;p6"/>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44" name="Google Shape;44;p6"/>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6"/>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47" name="Google Shape;47;p6"/>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8" name="Google Shape;48;p6"/>
          <p:cNvPicPr preferRelativeResize="0"/>
          <p:nvPr/>
        </p:nvPicPr>
        <p:blipFill rotWithShape="1">
          <a:blip r:embed="rId4">
            <a:alphaModFix/>
          </a:blip>
          <a:srcRect/>
          <a:stretch/>
        </p:blipFill>
        <p:spPr>
          <a:xfrm>
            <a:off x="171280" y="18289"/>
            <a:ext cx="965178" cy="110369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9"/>
        <p:cNvGrpSpPr/>
        <p:nvPr/>
      </p:nvGrpSpPr>
      <p:grpSpPr>
        <a:xfrm>
          <a:off x="0" y="0"/>
          <a:ext cx="0" cy="0"/>
          <a:chOff x="0" y="0"/>
          <a:chExt cx="0" cy="0"/>
        </a:xfrm>
      </p:grpSpPr>
      <p:pic>
        <p:nvPicPr>
          <p:cNvPr id="50" name="Google Shape;50;p7"/>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1" name="Google Shape;51;p7"/>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7"/>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54" name="Google Shape;54;p7"/>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5" name="Google Shape;55;p7"/>
          <p:cNvPicPr preferRelativeResize="0"/>
          <p:nvPr/>
        </p:nvPicPr>
        <p:blipFill rotWithShape="1">
          <a:blip r:embed="rId4">
            <a:alphaModFix/>
          </a:blip>
          <a:srcRect/>
          <a:stretch/>
        </p:blipFill>
        <p:spPr>
          <a:xfrm>
            <a:off x="171280" y="18289"/>
            <a:ext cx="965177" cy="110369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58" name="Google Shape;58;p8"/>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0" name="Google Shape;60;p8"/>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1" name="Google Shape;61;p8"/>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2" name="Google Shape;62;p8"/>
          <p:cNvPicPr preferRelativeResize="0"/>
          <p:nvPr/>
        </p:nvPicPr>
        <p:blipFill rotWithShape="1">
          <a:blip r:embed="rId4">
            <a:alphaModFix/>
          </a:blip>
          <a:srcRect/>
          <a:stretch/>
        </p:blipFill>
        <p:spPr>
          <a:xfrm>
            <a:off x="171280" y="18289"/>
            <a:ext cx="965177" cy="110369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3"/>
        <p:cNvGrpSpPr/>
        <p:nvPr/>
      </p:nvGrpSpPr>
      <p:grpSpPr>
        <a:xfrm>
          <a:off x="0" y="0"/>
          <a:ext cx="0" cy="0"/>
          <a:chOff x="0" y="0"/>
          <a:chExt cx="0" cy="0"/>
        </a:xfrm>
      </p:grpSpPr>
      <p:pic>
        <p:nvPicPr>
          <p:cNvPr id="64" name="Google Shape;64;p9"/>
          <p:cNvPicPr preferRelativeResize="0"/>
          <p:nvPr/>
        </p:nvPicPr>
        <p:blipFill rotWithShape="1">
          <a:blip r:embed="rId2">
            <a:alphaModFix/>
          </a:blip>
          <a:srcRect/>
          <a:stretch/>
        </p:blipFill>
        <p:spPr>
          <a:xfrm>
            <a:off x="7" y="0"/>
            <a:ext cx="12191987" cy="1219199"/>
          </a:xfrm>
          <a:prstGeom prst="rect">
            <a:avLst/>
          </a:prstGeom>
          <a:noFill/>
          <a:ln>
            <a:noFill/>
          </a:ln>
        </p:spPr>
      </p:pic>
      <p:sp>
        <p:nvSpPr>
          <p:cNvPr id="65" name="Google Shape;65;p9"/>
          <p:cNvSpPr txBox="1">
            <a:spLocks noGrp="1"/>
          </p:cNvSpPr>
          <p:nvPr>
            <p:ph type="title"/>
          </p:nvPr>
        </p:nvSpPr>
        <p:spPr>
          <a:xfrm>
            <a:off x="1307737" y="356616"/>
            <a:ext cx="7200996"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838200" y="1554480"/>
            <a:ext cx="10515600" cy="4351338"/>
          </a:xfrm>
          <a:prstGeom prst="rect">
            <a:avLst/>
          </a:prstGeom>
          <a:noFill/>
          <a:ln>
            <a:noFill/>
          </a:ln>
        </p:spPr>
        <p:txBody>
          <a:bodyPr spcFirstLastPara="1" wrap="square" lIns="0" tIns="0" rIns="0" bIns="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 name="Google Shape;67;p9"/>
          <p:cNvPicPr preferRelativeResize="0"/>
          <p:nvPr/>
        </p:nvPicPr>
        <p:blipFill rotWithShape="1">
          <a:blip r:embed="rId3">
            <a:alphaModFix/>
          </a:blip>
          <a:srcRect/>
          <a:stretch/>
        </p:blipFill>
        <p:spPr>
          <a:xfrm>
            <a:off x="10782272" y="6172202"/>
            <a:ext cx="1143055" cy="486318"/>
          </a:xfrm>
          <a:prstGeom prst="rect">
            <a:avLst/>
          </a:prstGeom>
          <a:noFill/>
          <a:ln>
            <a:noFill/>
          </a:ln>
        </p:spPr>
      </p:pic>
      <p:sp>
        <p:nvSpPr>
          <p:cNvPr id="68" name="Google Shape;68;p9"/>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9" name="Google Shape;69;p9"/>
          <p:cNvPicPr preferRelativeResize="0"/>
          <p:nvPr/>
        </p:nvPicPr>
        <p:blipFill rotWithShape="1">
          <a:blip r:embed="rId4">
            <a:alphaModFix/>
          </a:blip>
          <a:srcRect/>
          <a:stretch/>
        </p:blipFill>
        <p:spPr>
          <a:xfrm>
            <a:off x="171280" y="18289"/>
            <a:ext cx="965176" cy="110369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838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0"/>
          <p:cNvSpPr txBox="1">
            <a:spLocks noGrp="1"/>
          </p:cNvSpPr>
          <p:nvPr>
            <p:ph type="body" idx="2"/>
          </p:nvPr>
        </p:nvSpPr>
        <p:spPr>
          <a:xfrm>
            <a:off x="6172200" y="1554480"/>
            <a:ext cx="5181600" cy="4351338"/>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10"/>
          <p:cNvPicPr preferRelativeResize="0"/>
          <p:nvPr/>
        </p:nvPicPr>
        <p:blipFill rotWithShape="1">
          <a:blip r:embed="rId2">
            <a:alphaModFix/>
          </a:blip>
          <a:srcRect/>
          <a:stretch/>
        </p:blipFill>
        <p:spPr>
          <a:xfrm>
            <a:off x="10782272" y="6172202"/>
            <a:ext cx="1143055" cy="486318"/>
          </a:xfrm>
          <a:prstGeom prst="rect">
            <a:avLst/>
          </a:prstGeom>
          <a:noFill/>
          <a:ln>
            <a:noFill/>
          </a:ln>
        </p:spPr>
      </p:pic>
      <p:sp>
        <p:nvSpPr>
          <p:cNvPr id="74" name="Google Shape;74;p10"/>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600" b="0" i="0" u="none" strike="noStrike" cap="none">
                <a:solidFill>
                  <a:srgbClr val="7F7F7F"/>
                </a:solidFill>
                <a:latin typeface="Calibri"/>
                <a:ea typeface="Calibri"/>
                <a:cs typeface="Calibri"/>
                <a:sym typeface="Calibri"/>
              </a:defRPr>
            </a:lvl1pPr>
            <a:lvl2pPr marL="0" lvl="1" indent="0" algn="l">
              <a:spcBef>
                <a:spcPts val="0"/>
              </a:spcBef>
              <a:buNone/>
              <a:defRPr sz="1600" b="0" i="0" u="none" strike="noStrike" cap="none">
                <a:solidFill>
                  <a:srgbClr val="7F7F7F"/>
                </a:solidFill>
                <a:latin typeface="Calibri"/>
                <a:ea typeface="Calibri"/>
                <a:cs typeface="Calibri"/>
                <a:sym typeface="Calibri"/>
              </a:defRPr>
            </a:lvl2pPr>
            <a:lvl3pPr marL="0" lvl="2" indent="0" algn="l">
              <a:spcBef>
                <a:spcPts val="0"/>
              </a:spcBef>
              <a:buNone/>
              <a:defRPr sz="1600" b="0" i="0" u="none" strike="noStrike" cap="none">
                <a:solidFill>
                  <a:srgbClr val="7F7F7F"/>
                </a:solidFill>
                <a:latin typeface="Calibri"/>
                <a:ea typeface="Calibri"/>
                <a:cs typeface="Calibri"/>
                <a:sym typeface="Calibri"/>
              </a:defRPr>
            </a:lvl3pPr>
            <a:lvl4pPr marL="0" lvl="3" indent="0" algn="l">
              <a:spcBef>
                <a:spcPts val="0"/>
              </a:spcBef>
              <a:buNone/>
              <a:defRPr sz="1600" b="0" i="0" u="none" strike="noStrike" cap="none">
                <a:solidFill>
                  <a:srgbClr val="7F7F7F"/>
                </a:solidFill>
                <a:latin typeface="Calibri"/>
                <a:ea typeface="Calibri"/>
                <a:cs typeface="Calibri"/>
                <a:sym typeface="Calibri"/>
              </a:defRPr>
            </a:lvl4pPr>
            <a:lvl5pPr marL="0" lvl="4" indent="0" algn="l">
              <a:spcBef>
                <a:spcPts val="0"/>
              </a:spcBef>
              <a:buNone/>
              <a:defRPr sz="1600" b="0" i="0" u="none" strike="noStrike" cap="none">
                <a:solidFill>
                  <a:srgbClr val="7F7F7F"/>
                </a:solidFill>
                <a:latin typeface="Calibri"/>
                <a:ea typeface="Calibri"/>
                <a:cs typeface="Calibri"/>
                <a:sym typeface="Calibri"/>
              </a:defRPr>
            </a:lvl5pPr>
            <a:lvl6pPr marL="0" lvl="5" indent="0" algn="l">
              <a:spcBef>
                <a:spcPts val="0"/>
              </a:spcBef>
              <a:buNone/>
              <a:defRPr sz="1600" b="0" i="0" u="none" strike="noStrike" cap="none">
                <a:solidFill>
                  <a:srgbClr val="7F7F7F"/>
                </a:solidFill>
                <a:latin typeface="Calibri"/>
                <a:ea typeface="Calibri"/>
                <a:cs typeface="Calibri"/>
                <a:sym typeface="Calibri"/>
              </a:defRPr>
            </a:lvl6pPr>
            <a:lvl7pPr marL="0" lvl="6" indent="0" algn="l">
              <a:spcBef>
                <a:spcPts val="0"/>
              </a:spcBef>
              <a:buNone/>
              <a:defRPr sz="1600" b="0" i="0" u="none" strike="noStrike" cap="none">
                <a:solidFill>
                  <a:srgbClr val="7F7F7F"/>
                </a:solidFill>
                <a:latin typeface="Calibri"/>
                <a:ea typeface="Calibri"/>
                <a:cs typeface="Calibri"/>
                <a:sym typeface="Calibri"/>
              </a:defRPr>
            </a:lvl7pPr>
            <a:lvl8pPr marL="0" lvl="7" indent="0" algn="l">
              <a:spcBef>
                <a:spcPts val="0"/>
              </a:spcBef>
              <a:buNone/>
              <a:defRPr sz="1600" b="0" i="0" u="none" strike="noStrike" cap="none">
                <a:solidFill>
                  <a:srgbClr val="7F7F7F"/>
                </a:solidFill>
                <a:latin typeface="Calibri"/>
                <a:ea typeface="Calibri"/>
                <a:cs typeface="Calibri"/>
                <a:sym typeface="Calibri"/>
              </a:defRPr>
            </a:lvl8pPr>
            <a:lvl9pPr marL="0" lvl="8" indent="0" algn="l">
              <a:spcBef>
                <a:spcPts val="0"/>
              </a:spcBef>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5" name="Google Shape;75;p10"/>
          <p:cNvPicPr preferRelativeResize="0"/>
          <p:nvPr/>
        </p:nvPicPr>
        <p:blipFill rotWithShape="1">
          <a:blip r:embed="rId3">
            <a:alphaModFix/>
          </a:blip>
          <a:srcRect/>
          <a:stretch/>
        </p:blipFill>
        <p:spPr>
          <a:xfrm>
            <a:off x="7" y="0"/>
            <a:ext cx="12191987" cy="1219199"/>
          </a:xfrm>
          <a:prstGeom prst="rect">
            <a:avLst/>
          </a:prstGeom>
          <a:noFill/>
          <a:ln>
            <a:noFill/>
          </a:ln>
        </p:spPr>
      </p:pic>
      <p:sp>
        <p:nvSpPr>
          <p:cNvPr id="76" name="Google Shape;76;p10"/>
          <p:cNvSpPr txBox="1">
            <a:spLocks noGrp="1"/>
          </p:cNvSpPr>
          <p:nvPr>
            <p:ph type="title"/>
          </p:nvPr>
        </p:nvSpPr>
        <p:spPr>
          <a:xfrm>
            <a:off x="443565" y="205176"/>
            <a:ext cx="8065168"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8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cde.state.co.us/cde_english/eldguidebook2023chapter5"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cde.state.co.us/cde_english/eldguidebook2023chapter4"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subTitle" idx="1"/>
          </p:nvPr>
        </p:nvSpPr>
        <p:spPr>
          <a:xfrm>
            <a:off x="894750" y="3036025"/>
            <a:ext cx="10402500" cy="23886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3200"/>
              <a:buNone/>
            </a:pPr>
            <a:r>
              <a:rPr lang="en-US" sz="5400"/>
              <a:t>Title III, Part A</a:t>
            </a:r>
            <a:endParaRPr sz="5400"/>
          </a:p>
          <a:p>
            <a:pPr marL="0" lvl="0" indent="0" algn="ctr" rtl="0">
              <a:lnSpc>
                <a:spcPct val="115000"/>
              </a:lnSpc>
              <a:spcBef>
                <a:spcPts val="0"/>
              </a:spcBef>
              <a:spcAft>
                <a:spcPts val="0"/>
              </a:spcAft>
              <a:buClr>
                <a:schemeClr val="dk1"/>
              </a:buClr>
              <a:buSzPts val="3200"/>
              <a:buNone/>
            </a:pPr>
            <a:r>
              <a:rPr lang="en-US" sz="5400"/>
              <a:t>Title III, Part A - Immigrant Set Aside</a:t>
            </a:r>
            <a:endParaRPr sz="5400"/>
          </a:p>
        </p:txBody>
      </p:sp>
      <p:sp>
        <p:nvSpPr>
          <p:cNvPr id="94" name="Google Shape;94;p15"/>
          <p:cNvSpPr txBox="1">
            <a:spLocks noGrp="1"/>
          </p:cNvSpPr>
          <p:nvPr>
            <p:ph type="sldNum" idx="12"/>
          </p:nvPr>
        </p:nvSpPr>
        <p:spPr>
          <a:xfrm>
            <a:off x="332873"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a:t>
            </a:fld>
            <a:endParaRPr/>
          </a:p>
        </p:txBody>
      </p:sp>
      <p:pic>
        <p:nvPicPr>
          <p:cNvPr id="95" name="Google Shape;95;p15"/>
          <p:cNvPicPr preferRelativeResize="0"/>
          <p:nvPr/>
        </p:nvPicPr>
        <p:blipFill>
          <a:blip r:embed="rId3">
            <a:alphaModFix/>
          </a:blip>
          <a:stretch>
            <a:fillRect/>
          </a:stretch>
        </p:blipFill>
        <p:spPr>
          <a:xfrm>
            <a:off x="5220938" y="5146825"/>
            <a:ext cx="1789425" cy="1711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Previous Title III Narrative: </a:t>
            </a:r>
            <a:endParaRPr/>
          </a:p>
        </p:txBody>
      </p:sp>
      <p:sp>
        <p:nvSpPr>
          <p:cNvPr id="189" name="Google Shape;189;p26"/>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a:t>Title III Narrative, Question 1 - Professional Development</a:t>
            </a:r>
            <a:endParaRPr/>
          </a:p>
          <a:p>
            <a:pPr marL="0" lvl="0" indent="0" algn="l" rtl="0">
              <a:lnSpc>
                <a:spcPct val="115000"/>
              </a:lnSpc>
              <a:spcBef>
                <a:spcPts val="0"/>
              </a:spcBef>
              <a:spcAft>
                <a:spcPts val="0"/>
              </a:spcAft>
              <a:buNone/>
            </a:pPr>
            <a:endParaRPr sz="1800" b="1">
              <a:solidFill>
                <a:srgbClr val="333333"/>
              </a:solidFill>
              <a:highlight>
                <a:srgbClr val="FFFFFF"/>
              </a:highlight>
              <a:latin typeface="Arial"/>
              <a:ea typeface="Arial"/>
              <a:cs typeface="Arial"/>
              <a:sym typeface="Arial"/>
            </a:endParaRPr>
          </a:p>
          <a:p>
            <a:pPr marL="0" lvl="0" indent="0" algn="l" rtl="0">
              <a:lnSpc>
                <a:spcPct val="115000"/>
              </a:lnSpc>
              <a:spcBef>
                <a:spcPts val="800"/>
              </a:spcBef>
              <a:spcAft>
                <a:spcPts val="0"/>
              </a:spcAft>
              <a:buClr>
                <a:schemeClr val="dk1"/>
              </a:buClr>
              <a:buSzPts val="1100"/>
              <a:buFont typeface="Arial"/>
              <a:buNone/>
            </a:pPr>
            <a:r>
              <a:rPr lang="en-US" sz="1800" b="1">
                <a:solidFill>
                  <a:srgbClr val="333333"/>
                </a:solidFill>
                <a:highlight>
                  <a:srgbClr val="FFFFFF"/>
                </a:highlight>
              </a:rPr>
              <a:t>Complete the tables to describe how professional development is funded.</a:t>
            </a:r>
            <a:endParaRPr sz="1800" b="1">
              <a:solidFill>
                <a:srgbClr val="333333"/>
              </a:solidFill>
              <a:highlight>
                <a:srgbClr val="FFFFFF"/>
              </a:highlight>
            </a:endParaRPr>
          </a:p>
          <a:p>
            <a:pPr marL="0" lvl="0" indent="0" algn="l" rtl="0">
              <a:lnSpc>
                <a:spcPct val="115000"/>
              </a:lnSpc>
              <a:spcBef>
                <a:spcPts val="800"/>
              </a:spcBef>
              <a:spcAft>
                <a:spcPts val="0"/>
              </a:spcAft>
              <a:buClr>
                <a:schemeClr val="dk1"/>
              </a:buClr>
              <a:buSzPts val="1100"/>
              <a:buFont typeface="Arial"/>
              <a:buNone/>
            </a:pPr>
            <a:r>
              <a:rPr lang="en-US" sz="1800">
                <a:solidFill>
                  <a:srgbClr val="333333"/>
                </a:solidFill>
                <a:highlight>
                  <a:srgbClr val="FFFFFF"/>
                </a:highlight>
              </a:rPr>
              <a:t>The LEA must provide high-quality professional development to classroom teachers (including teachers in classroom settings that are not designed for only language instruction educational programs), principals, administrators, and other school or community-based organizational personnel. The professional development must:</a:t>
            </a:r>
            <a:endParaRPr sz="1800">
              <a:solidFill>
                <a:srgbClr val="333333"/>
              </a:solidFill>
              <a:highlight>
                <a:srgbClr val="FFFFFF"/>
              </a:highlight>
            </a:endParaRPr>
          </a:p>
          <a:p>
            <a:pPr marL="457200" lvl="0" indent="-342900" algn="l" rtl="0">
              <a:lnSpc>
                <a:spcPct val="115000"/>
              </a:lnSpc>
              <a:spcBef>
                <a:spcPts val="800"/>
              </a:spcBef>
              <a:spcAft>
                <a:spcPts val="0"/>
              </a:spcAft>
              <a:buClr>
                <a:srgbClr val="333333"/>
              </a:buClr>
              <a:buSzPts val="1800"/>
              <a:buFont typeface="Calibri"/>
              <a:buChar char="●"/>
            </a:pPr>
            <a:r>
              <a:rPr lang="en-US" sz="1800">
                <a:solidFill>
                  <a:srgbClr val="333333"/>
                </a:solidFill>
                <a:highlight>
                  <a:srgbClr val="FFFFFF"/>
                </a:highlight>
              </a:rPr>
              <a:t>Improve the instruction of ELs;</a:t>
            </a:r>
            <a:endParaRPr sz="1800">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Font typeface="Calibri"/>
              <a:buChar char="●"/>
            </a:pPr>
            <a:r>
              <a:rPr lang="en-US" sz="1800">
                <a:solidFill>
                  <a:srgbClr val="333333"/>
                </a:solidFill>
                <a:highlight>
                  <a:srgbClr val="FFFFFF"/>
                </a:highlight>
              </a:rPr>
              <a:t>Enhance the ability of teachers to understand and use curricula, assessment measures, and instructional strategies for ELs;</a:t>
            </a:r>
            <a:endParaRPr sz="1800">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Font typeface="Calibri"/>
              <a:buChar char="●"/>
            </a:pPr>
            <a:r>
              <a:rPr lang="en-US" sz="1800">
                <a:solidFill>
                  <a:srgbClr val="333333"/>
                </a:solidFill>
                <a:highlight>
                  <a:srgbClr val="FFFFFF"/>
                </a:highlight>
              </a:rPr>
              <a:t>Be scientifically research-based and of sufficient duration and intensity. §3115(c)(2))</a:t>
            </a:r>
            <a:endParaRPr sz="1800">
              <a:solidFill>
                <a:srgbClr val="333333"/>
              </a:solidFill>
              <a:highlight>
                <a:srgbClr val="FFFFFF"/>
              </a:highlight>
            </a:endParaRPr>
          </a:p>
          <a:p>
            <a:pPr marL="0" lvl="0" indent="0" algn="l" rtl="0">
              <a:spcBef>
                <a:spcPts val="1000"/>
              </a:spcBef>
              <a:spcAft>
                <a:spcPts val="0"/>
              </a:spcAft>
              <a:buNone/>
            </a:pPr>
            <a:endParaRPr/>
          </a:p>
        </p:txBody>
      </p:sp>
      <p:sp>
        <p:nvSpPr>
          <p:cNvPr id="190" name="Google Shape;190;p26"/>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Changes to Title III Narrative Section</a:t>
            </a:r>
            <a:endParaRPr/>
          </a:p>
        </p:txBody>
      </p:sp>
      <p:sp>
        <p:nvSpPr>
          <p:cNvPr id="197" name="Google Shape;197;p27"/>
          <p:cNvSpPr txBox="1">
            <a:spLocks noGrp="1"/>
          </p:cNvSpPr>
          <p:nvPr>
            <p:ph type="body" idx="1"/>
          </p:nvPr>
        </p:nvSpPr>
        <p:spPr>
          <a:xfrm>
            <a:off x="838200" y="1554475"/>
            <a:ext cx="10979700" cy="4351200"/>
          </a:xfrm>
          <a:prstGeom prst="rect">
            <a:avLst/>
          </a:prstGeom>
        </p:spPr>
        <p:txBody>
          <a:bodyPr spcFirstLastPara="1" wrap="square" lIns="0" tIns="0" rIns="0" bIns="0" anchor="t" anchorCtr="0">
            <a:noAutofit/>
          </a:bodyPr>
          <a:lstStyle/>
          <a:p>
            <a:pPr marL="457200" lvl="0" indent="-412750" algn="l" rtl="0">
              <a:lnSpc>
                <a:spcPct val="115000"/>
              </a:lnSpc>
              <a:spcBef>
                <a:spcPts val="1000"/>
              </a:spcBef>
              <a:spcAft>
                <a:spcPts val="0"/>
              </a:spcAft>
              <a:buSzPts val="2900"/>
              <a:buChar char="•"/>
            </a:pPr>
            <a:r>
              <a:rPr lang="en-US" sz="2900"/>
              <a:t>Identify Core ELD programs for elementary, middle, and high school</a:t>
            </a:r>
            <a:endParaRPr sz="2900"/>
          </a:p>
          <a:p>
            <a:pPr marL="457200" lvl="0" indent="-412750" algn="l" rtl="0">
              <a:lnSpc>
                <a:spcPct val="115000"/>
              </a:lnSpc>
              <a:spcBef>
                <a:spcPts val="0"/>
              </a:spcBef>
              <a:spcAft>
                <a:spcPts val="0"/>
              </a:spcAft>
              <a:buSzPts val="2900"/>
              <a:buChar char="•"/>
            </a:pPr>
            <a:r>
              <a:rPr lang="en-US" sz="2900"/>
              <a:t>Narratives for the required Title III activities:</a:t>
            </a:r>
            <a:endParaRPr sz="2900"/>
          </a:p>
          <a:p>
            <a:pPr marL="914400" lvl="1" indent="-387350" algn="l" rtl="0">
              <a:lnSpc>
                <a:spcPct val="115000"/>
              </a:lnSpc>
              <a:spcBef>
                <a:spcPts val="0"/>
              </a:spcBef>
              <a:spcAft>
                <a:spcPts val="0"/>
              </a:spcAft>
              <a:buSzPts val="2500"/>
              <a:buChar char="•"/>
            </a:pPr>
            <a:r>
              <a:rPr lang="en-US" sz="2500"/>
              <a:t>Increase English proficiency</a:t>
            </a:r>
            <a:endParaRPr sz="2500"/>
          </a:p>
          <a:p>
            <a:pPr marL="1371600" lvl="2" indent="-374650" algn="l" rtl="0">
              <a:lnSpc>
                <a:spcPct val="115000"/>
              </a:lnSpc>
              <a:spcBef>
                <a:spcPts val="0"/>
              </a:spcBef>
              <a:spcAft>
                <a:spcPts val="0"/>
              </a:spcAft>
              <a:buSzPts val="2300"/>
              <a:buChar char="•"/>
            </a:pPr>
            <a:r>
              <a:rPr lang="en-US" sz="2300"/>
              <a:t>Supplemental activities</a:t>
            </a:r>
            <a:endParaRPr sz="2300"/>
          </a:p>
          <a:p>
            <a:pPr marL="914400" lvl="1" indent="-387350" algn="l" rtl="0">
              <a:lnSpc>
                <a:spcPct val="115000"/>
              </a:lnSpc>
              <a:spcBef>
                <a:spcPts val="0"/>
              </a:spcBef>
              <a:spcAft>
                <a:spcPts val="0"/>
              </a:spcAft>
              <a:buSzPts val="2500"/>
              <a:buChar char="•"/>
            </a:pPr>
            <a:r>
              <a:rPr lang="en-US" sz="2500"/>
              <a:t>Professional development</a:t>
            </a:r>
            <a:endParaRPr sz="2500"/>
          </a:p>
          <a:p>
            <a:pPr marL="914400" lvl="1" indent="-387350" algn="l" rtl="0">
              <a:lnSpc>
                <a:spcPct val="115000"/>
              </a:lnSpc>
              <a:spcBef>
                <a:spcPts val="0"/>
              </a:spcBef>
              <a:spcAft>
                <a:spcPts val="0"/>
              </a:spcAft>
              <a:buSzPts val="2500"/>
              <a:buChar char="•"/>
            </a:pPr>
            <a:r>
              <a:rPr lang="en-US" sz="2500"/>
              <a:t>Family, community engagement</a:t>
            </a:r>
            <a:endParaRPr sz="2500"/>
          </a:p>
          <a:p>
            <a:pPr marL="457200" lvl="0" indent="-412750" algn="l" rtl="0">
              <a:lnSpc>
                <a:spcPct val="115000"/>
              </a:lnSpc>
              <a:spcBef>
                <a:spcPts val="0"/>
              </a:spcBef>
              <a:spcAft>
                <a:spcPts val="0"/>
              </a:spcAft>
              <a:buSzPts val="2900"/>
              <a:buChar char="•"/>
            </a:pPr>
            <a:r>
              <a:rPr lang="en-US" sz="2900"/>
              <a:t>Immigrant Set Aside</a:t>
            </a:r>
            <a:endParaRPr sz="2900"/>
          </a:p>
          <a:p>
            <a:pPr marL="914400" lvl="1" indent="-387350" algn="l" rtl="0">
              <a:lnSpc>
                <a:spcPct val="115000"/>
              </a:lnSpc>
              <a:spcBef>
                <a:spcPts val="0"/>
              </a:spcBef>
              <a:spcAft>
                <a:spcPts val="0"/>
              </a:spcAft>
              <a:buSzPts val="2500"/>
              <a:buChar char="•"/>
            </a:pPr>
            <a:r>
              <a:rPr lang="en-US" sz="2500"/>
              <a:t>Discuss needs assessment, describe student population</a:t>
            </a:r>
            <a:endParaRPr sz="2500"/>
          </a:p>
          <a:p>
            <a:pPr marL="914400" lvl="1" indent="-387350" algn="l" rtl="0">
              <a:lnSpc>
                <a:spcPct val="115000"/>
              </a:lnSpc>
              <a:spcBef>
                <a:spcPts val="0"/>
              </a:spcBef>
              <a:spcAft>
                <a:spcPts val="0"/>
              </a:spcAft>
              <a:buSzPts val="2500"/>
              <a:buChar char="•"/>
            </a:pPr>
            <a:r>
              <a:rPr lang="en-US" sz="2500"/>
              <a:t>Allowable activities</a:t>
            </a:r>
            <a:endParaRPr sz="2500"/>
          </a:p>
          <a:p>
            <a:pPr marL="0" lvl="0" indent="0" algn="l" rtl="0">
              <a:spcBef>
                <a:spcPts val="1000"/>
              </a:spcBef>
              <a:spcAft>
                <a:spcPts val="0"/>
              </a:spcAft>
              <a:buNone/>
            </a:pPr>
            <a:endParaRPr/>
          </a:p>
        </p:txBody>
      </p:sp>
      <p:sp>
        <p:nvSpPr>
          <p:cNvPr id="198" name="Google Shape;198;p27"/>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Title III Narrative Question 1:</a:t>
            </a:r>
            <a:endParaRPr/>
          </a:p>
        </p:txBody>
      </p:sp>
      <p:sp>
        <p:nvSpPr>
          <p:cNvPr id="205" name="Google Shape;205;p28"/>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l" rtl="0">
              <a:lnSpc>
                <a:spcPct val="115000"/>
              </a:lnSpc>
              <a:spcBef>
                <a:spcPts val="1000"/>
              </a:spcBef>
              <a:spcAft>
                <a:spcPts val="0"/>
              </a:spcAft>
              <a:buNone/>
            </a:pPr>
            <a:r>
              <a:rPr lang="en-US" sz="3000" b="1">
                <a:highlight>
                  <a:srgbClr val="FCFCFC"/>
                </a:highlight>
              </a:rPr>
              <a:t>Select the core English Language Development (ELD) programming methods/models of instruction provided within the LEA. Title III, Part A funds must be used for purposes that are supplemental to core ELD programming. This includes provision of direct instruction services, professional development, and the purchase of materials and supplies.</a:t>
            </a:r>
            <a:endParaRPr sz="3000"/>
          </a:p>
        </p:txBody>
      </p:sp>
      <p:sp>
        <p:nvSpPr>
          <p:cNvPr id="206" name="Google Shape;206;p28"/>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Other SEA Application Design</a:t>
            </a:r>
            <a:endParaRPr/>
          </a:p>
        </p:txBody>
      </p:sp>
      <p:sp>
        <p:nvSpPr>
          <p:cNvPr id="213" name="Google Shape;213;p29"/>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13</a:t>
            </a:fld>
            <a:endParaRPr/>
          </a:p>
        </p:txBody>
      </p:sp>
      <p:pic>
        <p:nvPicPr>
          <p:cNvPr id="214" name="Google Shape;214;p29" descr="Screenshot from GAINS that depicts the Language Instruction Programs options and other language options."/>
          <p:cNvPicPr preferRelativeResize="0"/>
          <p:nvPr/>
        </p:nvPicPr>
        <p:blipFill>
          <a:blip r:embed="rId3">
            <a:alphaModFix/>
          </a:blip>
          <a:stretch>
            <a:fillRect/>
          </a:stretch>
        </p:blipFill>
        <p:spPr>
          <a:xfrm>
            <a:off x="152400" y="1256076"/>
            <a:ext cx="11763375" cy="4657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14</a:t>
            </a:fld>
            <a:endParaRPr/>
          </a:p>
        </p:txBody>
      </p:sp>
      <p:pic>
        <p:nvPicPr>
          <p:cNvPr id="221" name="Google Shape;221;p30"/>
          <p:cNvPicPr preferRelativeResize="0"/>
          <p:nvPr/>
        </p:nvPicPr>
        <p:blipFill>
          <a:blip r:embed="rId3">
            <a:alphaModFix/>
          </a:blip>
          <a:stretch>
            <a:fillRect/>
          </a:stretch>
        </p:blipFill>
        <p:spPr>
          <a:xfrm>
            <a:off x="524550" y="1536648"/>
            <a:ext cx="10170051" cy="4819700"/>
          </a:xfrm>
          <a:prstGeom prst="rect">
            <a:avLst/>
          </a:prstGeom>
          <a:noFill/>
          <a:ln>
            <a:noFill/>
          </a:ln>
        </p:spPr>
      </p:pic>
      <p:sp>
        <p:nvSpPr>
          <p:cNvPr id="222" name="Google Shape;222;p30"/>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Other SEA Application Design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View</a:t>
            </a:r>
            <a:endParaRPr/>
          </a:p>
        </p:txBody>
      </p:sp>
      <p:sp>
        <p:nvSpPr>
          <p:cNvPr id="229" name="Google Shape;229;p3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15</a:t>
            </a:fld>
            <a:endParaRPr/>
          </a:p>
        </p:txBody>
      </p:sp>
      <p:pic>
        <p:nvPicPr>
          <p:cNvPr id="230" name="Google Shape;230;p31"/>
          <p:cNvPicPr preferRelativeResize="0"/>
          <p:nvPr/>
        </p:nvPicPr>
        <p:blipFill>
          <a:blip r:embed="rId3">
            <a:alphaModFix/>
          </a:blip>
          <a:stretch>
            <a:fillRect/>
          </a:stretch>
        </p:blipFill>
        <p:spPr>
          <a:xfrm>
            <a:off x="152400" y="1309226"/>
            <a:ext cx="11887203" cy="3145141"/>
          </a:xfrm>
          <a:prstGeom prst="rect">
            <a:avLst/>
          </a:prstGeom>
          <a:noFill/>
          <a:ln>
            <a:noFill/>
          </a:ln>
        </p:spPr>
      </p:pic>
      <p:sp>
        <p:nvSpPr>
          <p:cNvPr id="231" name="Google Shape;231;p31"/>
          <p:cNvSpPr txBox="1"/>
          <p:nvPr/>
        </p:nvSpPr>
        <p:spPr>
          <a:xfrm rot="-1578973">
            <a:off x="3706603" y="3237116"/>
            <a:ext cx="1853494" cy="7222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a:solidFill>
                  <a:srgbClr val="FF0000"/>
                </a:solidFill>
                <a:latin typeface="Calibri"/>
                <a:ea typeface="Calibri"/>
                <a:cs typeface="Calibri"/>
                <a:sym typeface="Calibri"/>
              </a:rPr>
              <a:t>DRAFT</a:t>
            </a:r>
            <a:endParaRPr sz="3500">
              <a:solidFill>
                <a:srgbClr val="FF0000"/>
              </a:solidFill>
              <a:latin typeface="Calibri"/>
              <a:ea typeface="Calibri"/>
              <a:cs typeface="Calibri"/>
              <a:sym typeface="Calibri"/>
            </a:endParaRPr>
          </a:p>
        </p:txBody>
      </p:sp>
      <p:sp>
        <p:nvSpPr>
          <p:cNvPr id="232" name="Google Shape;232;p31"/>
          <p:cNvSpPr txBox="1"/>
          <p:nvPr/>
        </p:nvSpPr>
        <p:spPr>
          <a:xfrm>
            <a:off x="1944900" y="6203950"/>
            <a:ext cx="8302200" cy="51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0000FF"/>
                </a:solidFill>
                <a:latin typeface="Calibri"/>
                <a:ea typeface="Calibri"/>
                <a:cs typeface="Calibri"/>
                <a:sym typeface="Calibri"/>
              </a:rPr>
              <a:t>Supporting document will be linked (see next slide) </a:t>
            </a:r>
            <a:endParaRPr sz="2800">
              <a:solidFill>
                <a:srgbClr val="0000FF"/>
              </a:solidFill>
              <a:latin typeface="Calibri"/>
              <a:ea typeface="Calibri"/>
              <a:cs typeface="Calibri"/>
              <a:sym typeface="Calibri"/>
            </a:endParaRPr>
          </a:p>
        </p:txBody>
      </p:sp>
      <p:sp>
        <p:nvSpPr>
          <p:cNvPr id="233" name="Google Shape;233;p31"/>
          <p:cNvSpPr/>
          <p:nvPr/>
        </p:nvSpPr>
        <p:spPr>
          <a:xfrm>
            <a:off x="106300" y="4518825"/>
            <a:ext cx="3030300" cy="1625400"/>
          </a:xfrm>
          <a:prstGeom prst="up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Calibri"/>
              <a:buChar char="●"/>
            </a:pPr>
            <a:r>
              <a:rPr lang="en-US">
                <a:latin typeface="Calibri"/>
                <a:ea typeface="Calibri"/>
                <a:cs typeface="Calibri"/>
                <a:sym typeface="Calibri"/>
              </a:rPr>
              <a:t>Alignment with Consolidated State Performance Report (CSPR)</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a:latin typeface="Calibri"/>
                <a:ea typeface="Calibri"/>
                <a:cs typeface="Calibri"/>
                <a:sym typeface="Calibri"/>
              </a:rPr>
              <a:t>Co-teaching was added (not part of CSPR)</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a:spLocks noGrp="1"/>
          </p:cNvSpPr>
          <p:nvPr>
            <p:ph type="title"/>
          </p:nvPr>
        </p:nvSpPr>
        <p:spPr>
          <a:xfrm>
            <a:off x="443579" y="128975"/>
            <a:ext cx="110838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Supporting Document - will be linked in Narrative Question 1 </a:t>
            </a:r>
            <a:endParaRPr/>
          </a:p>
        </p:txBody>
      </p:sp>
      <p:sp>
        <p:nvSpPr>
          <p:cNvPr id="240" name="Google Shape;240;p32"/>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16</a:t>
            </a:fld>
            <a:endParaRPr/>
          </a:p>
        </p:txBody>
      </p:sp>
      <p:pic>
        <p:nvPicPr>
          <p:cNvPr id="241" name="Google Shape;241;p32"/>
          <p:cNvPicPr preferRelativeResize="0"/>
          <p:nvPr/>
        </p:nvPicPr>
        <p:blipFill rotWithShape="1">
          <a:blip r:embed="rId3">
            <a:alphaModFix/>
          </a:blip>
          <a:srcRect b="1584"/>
          <a:stretch/>
        </p:blipFill>
        <p:spPr>
          <a:xfrm>
            <a:off x="1586725" y="684200"/>
            <a:ext cx="8859776" cy="6037249"/>
          </a:xfrm>
          <a:prstGeom prst="rect">
            <a:avLst/>
          </a:prstGeom>
          <a:noFill/>
          <a:ln w="28575" cap="flat" cmpd="sng">
            <a:solidFill>
              <a:schemeClr val="dk2"/>
            </a:solidFill>
            <a:prstDash val="solid"/>
            <a:round/>
            <a:headEnd type="none" w="sm" len="sm"/>
            <a:tailEnd type="none" w="sm" len="sm"/>
          </a:ln>
        </p:spPr>
      </p:pic>
      <p:sp>
        <p:nvSpPr>
          <p:cNvPr id="242" name="Google Shape;242;p32"/>
          <p:cNvSpPr txBox="1"/>
          <p:nvPr/>
        </p:nvSpPr>
        <p:spPr>
          <a:xfrm rot="-1579127">
            <a:off x="3465881" y="4754122"/>
            <a:ext cx="1435837" cy="7222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a:solidFill>
                  <a:srgbClr val="FF0000"/>
                </a:solidFill>
                <a:latin typeface="Calibri"/>
                <a:ea typeface="Calibri"/>
                <a:cs typeface="Calibri"/>
                <a:sym typeface="Calibri"/>
              </a:rPr>
              <a:t>DRAFT</a:t>
            </a:r>
            <a:endParaRPr sz="3500">
              <a:solidFill>
                <a:srgbClr val="FF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443578" y="205175"/>
            <a:ext cx="103131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Chapter 5: Appendix D of ELD Handbook</a:t>
            </a:r>
            <a:endParaRPr/>
          </a:p>
        </p:txBody>
      </p:sp>
      <p:sp>
        <p:nvSpPr>
          <p:cNvPr id="249" name="Google Shape;249;p33"/>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17</a:t>
            </a:fld>
            <a:endParaRPr/>
          </a:p>
        </p:txBody>
      </p:sp>
      <p:pic>
        <p:nvPicPr>
          <p:cNvPr id="250" name="Google Shape;250;p33"/>
          <p:cNvPicPr preferRelativeResize="0"/>
          <p:nvPr/>
        </p:nvPicPr>
        <p:blipFill>
          <a:blip r:embed="rId3">
            <a:alphaModFix/>
          </a:blip>
          <a:stretch>
            <a:fillRect/>
          </a:stretch>
        </p:blipFill>
        <p:spPr>
          <a:xfrm>
            <a:off x="443573" y="813051"/>
            <a:ext cx="5375031" cy="5449525"/>
          </a:xfrm>
          <a:prstGeom prst="rect">
            <a:avLst/>
          </a:prstGeom>
          <a:noFill/>
          <a:ln w="38100" cap="flat" cmpd="sng">
            <a:solidFill>
              <a:schemeClr val="dk2"/>
            </a:solidFill>
            <a:prstDash val="solid"/>
            <a:round/>
            <a:headEnd type="none" w="sm" len="sm"/>
            <a:tailEnd type="none" w="sm" len="sm"/>
          </a:ln>
        </p:spPr>
      </p:pic>
      <p:pic>
        <p:nvPicPr>
          <p:cNvPr id="251" name="Google Shape;251;p33"/>
          <p:cNvPicPr preferRelativeResize="0"/>
          <p:nvPr/>
        </p:nvPicPr>
        <p:blipFill>
          <a:blip r:embed="rId4">
            <a:alphaModFix/>
          </a:blip>
          <a:stretch>
            <a:fillRect/>
          </a:stretch>
        </p:blipFill>
        <p:spPr>
          <a:xfrm>
            <a:off x="6316579" y="813051"/>
            <a:ext cx="5060271" cy="5449523"/>
          </a:xfrm>
          <a:prstGeom prst="rect">
            <a:avLst/>
          </a:prstGeom>
          <a:noFill/>
          <a:ln w="38100" cap="flat" cmpd="sng">
            <a:solidFill>
              <a:schemeClr val="dk2"/>
            </a:solidFill>
            <a:prstDash val="solid"/>
            <a:round/>
            <a:headEnd type="none" w="sm" len="sm"/>
            <a:tailEnd type="none" w="sm" len="sm"/>
          </a:ln>
        </p:spPr>
      </p:pic>
      <p:sp>
        <p:nvSpPr>
          <p:cNvPr id="252" name="Google Shape;252;p33"/>
          <p:cNvSpPr txBox="1"/>
          <p:nvPr/>
        </p:nvSpPr>
        <p:spPr>
          <a:xfrm>
            <a:off x="2091150" y="6356350"/>
            <a:ext cx="80097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u="sng">
                <a:solidFill>
                  <a:schemeClr val="hlink"/>
                </a:solidFill>
                <a:latin typeface="Calibri"/>
                <a:ea typeface="Calibri"/>
                <a:cs typeface="Calibri"/>
                <a:sym typeface="Calibri"/>
                <a:hlinkClick r:id="rId5"/>
              </a:rPr>
              <a:t>ELD Handbook - Chapter 5: Components of an Effective Language Instruction Educational Program</a:t>
            </a:r>
            <a:endParaRPr sz="15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4"/>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ELD Handbook: Chapter 4</a:t>
            </a:r>
            <a:endParaRPr/>
          </a:p>
        </p:txBody>
      </p:sp>
      <p:sp>
        <p:nvSpPr>
          <p:cNvPr id="259" name="Google Shape;259;p3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pic>
        <p:nvPicPr>
          <p:cNvPr id="260" name="Google Shape;260;p34"/>
          <p:cNvPicPr preferRelativeResize="0"/>
          <p:nvPr/>
        </p:nvPicPr>
        <p:blipFill>
          <a:blip r:embed="rId3">
            <a:alphaModFix/>
          </a:blip>
          <a:stretch>
            <a:fillRect/>
          </a:stretch>
        </p:blipFill>
        <p:spPr>
          <a:xfrm>
            <a:off x="1952435" y="1307376"/>
            <a:ext cx="4016369" cy="5449523"/>
          </a:xfrm>
          <a:prstGeom prst="rect">
            <a:avLst/>
          </a:prstGeom>
          <a:noFill/>
          <a:ln w="28575" cap="flat" cmpd="sng">
            <a:solidFill>
              <a:schemeClr val="dk2"/>
            </a:solidFill>
            <a:prstDash val="solid"/>
            <a:round/>
            <a:headEnd type="none" w="sm" len="sm"/>
            <a:tailEnd type="none" w="sm" len="sm"/>
          </a:ln>
        </p:spPr>
      </p:pic>
      <p:sp>
        <p:nvSpPr>
          <p:cNvPr id="261" name="Google Shape;261;p34"/>
          <p:cNvSpPr txBox="1"/>
          <p:nvPr/>
        </p:nvSpPr>
        <p:spPr>
          <a:xfrm>
            <a:off x="6734050" y="4049025"/>
            <a:ext cx="4447800" cy="74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u="sng">
                <a:solidFill>
                  <a:schemeClr val="hlink"/>
                </a:solidFill>
                <a:latin typeface="Calibri"/>
                <a:ea typeface="Calibri"/>
                <a:cs typeface="Calibri"/>
                <a:sym typeface="Calibri"/>
                <a:hlinkClick r:id="rId4"/>
              </a:rPr>
              <a:t>ELD Handbook: Chapter 4 - Designing Effective Programs to Meet the Needs of Multilingual Learners</a:t>
            </a:r>
            <a:endParaRPr sz="1500">
              <a:solidFill>
                <a:schemeClr val="dk1"/>
              </a:solidFill>
              <a:latin typeface="Calibri"/>
              <a:ea typeface="Calibri"/>
              <a:cs typeface="Calibri"/>
              <a:sym typeface="Calibri"/>
            </a:endParaRPr>
          </a:p>
        </p:txBody>
      </p:sp>
      <p:sp>
        <p:nvSpPr>
          <p:cNvPr id="262" name="Google Shape;262;p34"/>
          <p:cNvSpPr txBox="1"/>
          <p:nvPr/>
        </p:nvSpPr>
        <p:spPr>
          <a:xfrm>
            <a:off x="6264400" y="2277175"/>
            <a:ext cx="5387100" cy="15948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4.1 Understanding Comprehensive School Reform Guidelines</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4.2 Understanding and Selecting LIEP Models</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4.2a LIEP Models—Theoretical Framework</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4.3 Promising Practices</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Appendix B Lessons Learned: Practices of Successful Model Schools Serving Multilingual Learners</a:t>
            </a: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5"/>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Title III Narrative Question 2:</a:t>
            </a:r>
            <a:endParaRPr/>
          </a:p>
        </p:txBody>
      </p:sp>
      <p:sp>
        <p:nvSpPr>
          <p:cNvPr id="269" name="Google Shape;269;p35"/>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a:p>
        </p:txBody>
      </p:sp>
      <p:sp>
        <p:nvSpPr>
          <p:cNvPr id="270" name="Google Shape;270;p35"/>
          <p:cNvSpPr txBox="1"/>
          <p:nvPr/>
        </p:nvSpPr>
        <p:spPr>
          <a:xfrm>
            <a:off x="443575" y="1605350"/>
            <a:ext cx="11252700" cy="345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b="1">
                <a:solidFill>
                  <a:schemeClr val="dk1"/>
                </a:solidFill>
                <a:highlight>
                  <a:srgbClr val="FCFCFC"/>
                </a:highlight>
                <a:latin typeface="Calibri"/>
                <a:ea typeface="Calibri"/>
                <a:cs typeface="Calibri"/>
                <a:sym typeface="Calibri"/>
              </a:rPr>
              <a:t>Required Title III, Part A Activity: to increase the English language proficiency of multilingual learners (MLs) by providing effective language instruction educational programs that meet the needs of MLs and demonstrate success in increasing:</a:t>
            </a:r>
            <a:endParaRPr sz="2100" b="1">
              <a:solidFill>
                <a:schemeClr val="dk1"/>
              </a:solidFill>
              <a:highlight>
                <a:srgbClr val="FCFCFC"/>
              </a:highlight>
              <a:latin typeface="Calibri"/>
              <a:ea typeface="Calibri"/>
              <a:cs typeface="Calibri"/>
              <a:sym typeface="Calibri"/>
            </a:endParaRPr>
          </a:p>
          <a:p>
            <a:pPr marL="457200" lvl="0" indent="-361950" algn="l" rtl="0">
              <a:lnSpc>
                <a:spcPct val="115000"/>
              </a:lnSpc>
              <a:spcBef>
                <a:spcPts val="1000"/>
              </a:spcBef>
              <a:spcAft>
                <a:spcPts val="0"/>
              </a:spcAft>
              <a:buClr>
                <a:schemeClr val="dk1"/>
              </a:buClr>
              <a:buSzPts val="2100"/>
              <a:buFont typeface="Calibri"/>
              <a:buChar char="●"/>
            </a:pPr>
            <a:r>
              <a:rPr lang="en-US" sz="2100" b="1">
                <a:solidFill>
                  <a:schemeClr val="dk1"/>
                </a:solidFill>
                <a:highlight>
                  <a:srgbClr val="FCFCFC"/>
                </a:highlight>
                <a:latin typeface="Calibri"/>
                <a:ea typeface="Calibri"/>
                <a:cs typeface="Calibri"/>
                <a:sym typeface="Calibri"/>
              </a:rPr>
              <a:t>English language proficiency; and</a:t>
            </a:r>
            <a:endParaRPr sz="2100" b="1">
              <a:solidFill>
                <a:schemeClr val="dk1"/>
              </a:solidFill>
              <a:highlight>
                <a:srgbClr val="FCFCFC"/>
              </a:highlight>
              <a:latin typeface="Calibri"/>
              <a:ea typeface="Calibri"/>
              <a:cs typeface="Calibri"/>
              <a:sym typeface="Calibri"/>
            </a:endParaRPr>
          </a:p>
          <a:p>
            <a:pPr marL="457200" lvl="0" indent="-361950" algn="l" rtl="0">
              <a:lnSpc>
                <a:spcPct val="115000"/>
              </a:lnSpc>
              <a:spcBef>
                <a:spcPts val="0"/>
              </a:spcBef>
              <a:spcAft>
                <a:spcPts val="0"/>
              </a:spcAft>
              <a:buClr>
                <a:schemeClr val="dk1"/>
              </a:buClr>
              <a:buSzPts val="2100"/>
              <a:buFont typeface="Calibri"/>
              <a:buChar char="●"/>
            </a:pPr>
            <a:r>
              <a:rPr lang="en-US" sz="2100" b="1">
                <a:solidFill>
                  <a:schemeClr val="dk1"/>
                </a:solidFill>
                <a:highlight>
                  <a:srgbClr val="FCFCFC"/>
                </a:highlight>
                <a:latin typeface="Calibri"/>
                <a:ea typeface="Calibri"/>
                <a:cs typeface="Calibri"/>
                <a:sym typeface="Calibri"/>
              </a:rPr>
              <a:t>Student academic achievement</a:t>
            </a:r>
            <a:endParaRPr sz="2100" b="1">
              <a:solidFill>
                <a:schemeClr val="dk1"/>
              </a:solidFill>
              <a:highlight>
                <a:srgbClr val="FCFCFC"/>
              </a:highlight>
              <a:latin typeface="Calibri"/>
              <a:ea typeface="Calibri"/>
              <a:cs typeface="Calibri"/>
              <a:sym typeface="Calibri"/>
            </a:endParaRPr>
          </a:p>
          <a:p>
            <a:pPr marL="0" lvl="0" indent="0" algn="l" rtl="0">
              <a:lnSpc>
                <a:spcPct val="115000"/>
              </a:lnSpc>
              <a:spcBef>
                <a:spcPts val="1000"/>
              </a:spcBef>
              <a:spcAft>
                <a:spcPts val="0"/>
              </a:spcAft>
              <a:buNone/>
            </a:pPr>
            <a:r>
              <a:rPr lang="en-US" sz="2100" b="1">
                <a:solidFill>
                  <a:schemeClr val="dk1"/>
                </a:solidFill>
                <a:highlight>
                  <a:srgbClr val="FCFCFC"/>
                </a:highlight>
                <a:latin typeface="Calibri"/>
                <a:ea typeface="Calibri"/>
                <a:cs typeface="Calibri"/>
                <a:sym typeface="Calibri"/>
              </a:rPr>
              <a:t>Provide an overview of the supplemental activities (beyond required ELD Core Program/State and Federal Requirements) to be implemented this school year with Title III, Part A funds.</a:t>
            </a:r>
            <a:endParaRPr sz="2100" b="1">
              <a:solidFill>
                <a:schemeClr val="dk1"/>
              </a:solidFill>
              <a:highlight>
                <a:srgbClr val="FCFCFC"/>
              </a:highlight>
              <a:latin typeface="Calibri"/>
              <a:ea typeface="Calibri"/>
              <a:cs typeface="Calibri"/>
              <a:sym typeface="Calibri"/>
            </a:endParaRPr>
          </a:p>
          <a:p>
            <a:pPr marL="0" lvl="0" indent="0" algn="l" rtl="0">
              <a:lnSpc>
                <a:spcPct val="115000"/>
              </a:lnSpc>
              <a:spcBef>
                <a:spcPts val="1000"/>
              </a:spcBef>
              <a:spcAft>
                <a:spcPts val="0"/>
              </a:spcAft>
              <a:buNone/>
            </a:pPr>
            <a:endParaRPr sz="2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Objectives:</a:t>
            </a:r>
            <a:endParaRPr/>
          </a:p>
        </p:txBody>
      </p:sp>
      <p:sp>
        <p:nvSpPr>
          <p:cNvPr id="119" name="Google Shape;119;p18"/>
          <p:cNvSpPr txBox="1">
            <a:spLocks noGrp="1"/>
          </p:cNvSpPr>
          <p:nvPr>
            <p:ph type="body" idx="1"/>
          </p:nvPr>
        </p:nvSpPr>
        <p:spPr>
          <a:xfrm>
            <a:off x="838200" y="1554474"/>
            <a:ext cx="10515600" cy="4869300"/>
          </a:xfrm>
          <a:prstGeom prst="rect">
            <a:avLst/>
          </a:prstGeom>
        </p:spPr>
        <p:txBody>
          <a:bodyPr spcFirstLastPara="1" wrap="square" lIns="0" tIns="0" rIns="0" bIns="0" anchor="t" anchorCtr="0">
            <a:noAutofit/>
          </a:bodyPr>
          <a:lstStyle/>
          <a:p>
            <a:pPr marL="457200" lvl="0" indent="-381000" algn="l" rtl="0">
              <a:lnSpc>
                <a:spcPct val="150000"/>
              </a:lnSpc>
              <a:spcBef>
                <a:spcPts val="1000"/>
              </a:spcBef>
              <a:spcAft>
                <a:spcPts val="0"/>
              </a:spcAft>
              <a:buSzPts val="2400"/>
              <a:buChar char="•"/>
            </a:pPr>
            <a:r>
              <a:rPr lang="en-US"/>
              <a:t>Provide an overview of the intent and purpose of Title III, Part A and Title III Immigrant Set Aside</a:t>
            </a:r>
            <a:endParaRPr/>
          </a:p>
          <a:p>
            <a:pPr marL="914400" lvl="1" indent="-355600" algn="l" rtl="0">
              <a:lnSpc>
                <a:spcPct val="150000"/>
              </a:lnSpc>
              <a:spcBef>
                <a:spcPts val="0"/>
              </a:spcBef>
              <a:spcAft>
                <a:spcPts val="0"/>
              </a:spcAft>
              <a:buSzPts val="2000"/>
              <a:buChar char="•"/>
            </a:pPr>
            <a:r>
              <a:rPr lang="en-US"/>
              <a:t>Colorado’s Title III allocation</a:t>
            </a:r>
            <a:endParaRPr/>
          </a:p>
          <a:p>
            <a:pPr marL="457200" lvl="0" indent="-381000" algn="l" rtl="0">
              <a:lnSpc>
                <a:spcPct val="150000"/>
              </a:lnSpc>
              <a:spcBef>
                <a:spcPts val="0"/>
              </a:spcBef>
              <a:spcAft>
                <a:spcPts val="0"/>
              </a:spcAft>
              <a:buSzPts val="2400"/>
              <a:buChar char="•"/>
            </a:pPr>
            <a:r>
              <a:rPr lang="en-US"/>
              <a:t>Provide an overview of the upcoming Title III, Part A and Title III, Immigrant Set Aside narratives in the 24-25 Consolidated Application via the new Grants Management System, GAINS</a:t>
            </a:r>
            <a:endParaRPr/>
          </a:p>
          <a:p>
            <a:pPr marL="457200" lvl="0" indent="-381000" algn="l" rtl="0">
              <a:lnSpc>
                <a:spcPct val="150000"/>
              </a:lnSpc>
              <a:spcBef>
                <a:spcPts val="0"/>
              </a:spcBef>
              <a:spcAft>
                <a:spcPts val="0"/>
              </a:spcAft>
              <a:buSzPts val="2400"/>
              <a:buChar char="•"/>
            </a:pPr>
            <a:r>
              <a:rPr lang="en-US"/>
              <a:t>Share tips for completing the Title III activities in the budget</a:t>
            </a:r>
            <a:endParaRPr/>
          </a:p>
          <a:p>
            <a:pPr marL="914400" lvl="1" indent="-355600" algn="l" rtl="0">
              <a:lnSpc>
                <a:spcPct val="150000"/>
              </a:lnSpc>
              <a:spcBef>
                <a:spcPts val="0"/>
              </a:spcBef>
              <a:spcAft>
                <a:spcPts val="0"/>
              </a:spcAft>
              <a:buSzPts val="2000"/>
              <a:buChar char="•"/>
            </a:pPr>
            <a:r>
              <a:rPr lang="en-US"/>
              <a:t>Key wording</a:t>
            </a:r>
            <a:endParaRPr/>
          </a:p>
          <a:p>
            <a:pPr marL="914400" lvl="1" indent="-355600" algn="l" rtl="0">
              <a:lnSpc>
                <a:spcPct val="150000"/>
              </a:lnSpc>
              <a:spcBef>
                <a:spcPts val="0"/>
              </a:spcBef>
              <a:spcAft>
                <a:spcPts val="0"/>
              </a:spcAft>
              <a:buSzPts val="2000"/>
              <a:buChar char="•"/>
            </a:pPr>
            <a:r>
              <a:rPr lang="en-US"/>
              <a:t>What to avoid</a:t>
            </a:r>
            <a:endParaRPr/>
          </a:p>
        </p:txBody>
      </p:sp>
      <p:sp>
        <p:nvSpPr>
          <p:cNvPr id="120" name="Google Shape;120;p18"/>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6"/>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View</a:t>
            </a:r>
            <a:endParaRPr/>
          </a:p>
        </p:txBody>
      </p:sp>
      <p:sp>
        <p:nvSpPr>
          <p:cNvPr id="277" name="Google Shape;277;p36"/>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20</a:t>
            </a:fld>
            <a:endParaRPr/>
          </a:p>
        </p:txBody>
      </p:sp>
      <p:pic>
        <p:nvPicPr>
          <p:cNvPr id="278" name="Google Shape;278;p36"/>
          <p:cNvPicPr preferRelativeResize="0"/>
          <p:nvPr/>
        </p:nvPicPr>
        <p:blipFill>
          <a:blip r:embed="rId3">
            <a:alphaModFix/>
          </a:blip>
          <a:stretch>
            <a:fillRect/>
          </a:stretch>
        </p:blipFill>
        <p:spPr>
          <a:xfrm>
            <a:off x="152400" y="1448726"/>
            <a:ext cx="11887201" cy="3756530"/>
          </a:xfrm>
          <a:prstGeom prst="rect">
            <a:avLst/>
          </a:prstGeom>
          <a:noFill/>
          <a:ln>
            <a:noFill/>
          </a:ln>
        </p:spPr>
      </p:pic>
      <p:sp>
        <p:nvSpPr>
          <p:cNvPr id="279" name="Google Shape;279;p36"/>
          <p:cNvSpPr/>
          <p:nvPr/>
        </p:nvSpPr>
        <p:spPr>
          <a:xfrm>
            <a:off x="2339950" y="2702125"/>
            <a:ext cx="3621600" cy="680700"/>
          </a:xfrm>
          <a:prstGeom prst="roundRect">
            <a:avLst>
              <a:gd name="adj" fmla="val 16667"/>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View</a:t>
            </a:r>
            <a:endParaRPr/>
          </a:p>
        </p:txBody>
      </p:sp>
      <p:sp>
        <p:nvSpPr>
          <p:cNvPr id="286" name="Google Shape;286;p37"/>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21</a:t>
            </a:fld>
            <a:endParaRPr/>
          </a:p>
        </p:txBody>
      </p:sp>
      <p:pic>
        <p:nvPicPr>
          <p:cNvPr id="287" name="Google Shape;287;p37"/>
          <p:cNvPicPr preferRelativeResize="0"/>
          <p:nvPr/>
        </p:nvPicPr>
        <p:blipFill>
          <a:blip r:embed="rId3">
            <a:alphaModFix/>
          </a:blip>
          <a:stretch>
            <a:fillRect/>
          </a:stretch>
        </p:blipFill>
        <p:spPr>
          <a:xfrm>
            <a:off x="332875" y="1397851"/>
            <a:ext cx="10906125" cy="3238500"/>
          </a:xfrm>
          <a:prstGeom prst="rect">
            <a:avLst/>
          </a:prstGeom>
          <a:noFill/>
          <a:ln>
            <a:noFill/>
          </a:ln>
        </p:spPr>
      </p:pic>
      <p:sp>
        <p:nvSpPr>
          <p:cNvPr id="288" name="Google Shape;288;p37"/>
          <p:cNvSpPr txBox="1"/>
          <p:nvPr/>
        </p:nvSpPr>
        <p:spPr>
          <a:xfrm rot="-1578973">
            <a:off x="6899178" y="3222779"/>
            <a:ext cx="1853494" cy="7222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a:solidFill>
                  <a:srgbClr val="FF0000"/>
                </a:solidFill>
                <a:latin typeface="Calibri"/>
                <a:ea typeface="Calibri"/>
                <a:cs typeface="Calibri"/>
                <a:sym typeface="Calibri"/>
              </a:rPr>
              <a:t>DRAFT</a:t>
            </a:r>
            <a:endParaRPr sz="3500">
              <a:solidFill>
                <a:srgbClr val="FF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Title III Narrative Question 3:</a:t>
            </a:r>
            <a:endParaRPr/>
          </a:p>
        </p:txBody>
      </p:sp>
      <p:sp>
        <p:nvSpPr>
          <p:cNvPr id="295" name="Google Shape;295;p38"/>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22</a:t>
            </a:fld>
            <a:endParaRPr/>
          </a:p>
        </p:txBody>
      </p:sp>
      <p:sp>
        <p:nvSpPr>
          <p:cNvPr id="296" name="Google Shape;296;p38"/>
          <p:cNvSpPr txBox="1"/>
          <p:nvPr/>
        </p:nvSpPr>
        <p:spPr>
          <a:xfrm>
            <a:off x="208050" y="1353625"/>
            <a:ext cx="11802300" cy="509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highlight>
                  <a:srgbClr val="FCFCFC"/>
                </a:highlight>
                <a:latin typeface="Calibri"/>
                <a:ea typeface="Calibri"/>
                <a:cs typeface="Calibri"/>
                <a:sym typeface="Calibri"/>
              </a:rPr>
              <a:t>Required Title III, Part A Activity: to provide effective professional development to classroom teachers (including teachers in classroom settings that are not the settings of language instruction educational programs), principals and other school leaders, administrators, and other school or community-based organizational personnel, that is:</a:t>
            </a:r>
            <a:endParaRPr sz="1700" b="1">
              <a:highlight>
                <a:srgbClr val="FCFCFC"/>
              </a:highlight>
              <a:latin typeface="Calibri"/>
              <a:ea typeface="Calibri"/>
              <a:cs typeface="Calibri"/>
              <a:sym typeface="Calibri"/>
            </a:endParaRPr>
          </a:p>
          <a:p>
            <a:pPr marL="457200" lvl="0" indent="-336550" algn="l" rtl="0">
              <a:lnSpc>
                <a:spcPct val="115000"/>
              </a:lnSpc>
              <a:spcBef>
                <a:spcPts val="1000"/>
              </a:spcBef>
              <a:spcAft>
                <a:spcPts val="0"/>
              </a:spcAft>
              <a:buSzPts val="1700"/>
              <a:buFont typeface="Calibri"/>
              <a:buChar char="●"/>
            </a:pPr>
            <a:r>
              <a:rPr lang="en-US" sz="1700">
                <a:highlight>
                  <a:srgbClr val="FCFCFC"/>
                </a:highlight>
                <a:latin typeface="Calibri"/>
                <a:ea typeface="Calibri"/>
                <a:cs typeface="Calibri"/>
                <a:sym typeface="Calibri"/>
              </a:rPr>
              <a:t>designed to improve the instruction and assessment of multilingual learners;</a:t>
            </a:r>
            <a:endParaRPr sz="1700">
              <a:highlight>
                <a:srgbClr val="FCFCFC"/>
              </a:highlight>
              <a:latin typeface="Calibri"/>
              <a:ea typeface="Calibri"/>
              <a:cs typeface="Calibri"/>
              <a:sym typeface="Calibri"/>
            </a:endParaRPr>
          </a:p>
          <a:p>
            <a:pPr marL="457200" lvl="0" indent="-336550" algn="l" rtl="0">
              <a:lnSpc>
                <a:spcPct val="115000"/>
              </a:lnSpc>
              <a:spcBef>
                <a:spcPts val="0"/>
              </a:spcBef>
              <a:spcAft>
                <a:spcPts val="0"/>
              </a:spcAft>
              <a:buSzPts val="1700"/>
              <a:buFont typeface="Calibri"/>
              <a:buChar char="●"/>
            </a:pPr>
            <a:r>
              <a:rPr lang="en-US" sz="1700">
                <a:highlight>
                  <a:srgbClr val="FCFCFC"/>
                </a:highlight>
                <a:latin typeface="Calibri"/>
                <a:ea typeface="Calibri"/>
                <a:cs typeface="Calibri"/>
                <a:sym typeface="Calibri"/>
              </a:rPr>
              <a:t>designed to enhance the ability of such teachers, principals, and other school leaders to understand and implement curricula, assessment practices and measures, and instructional strategies for multilingual learners;</a:t>
            </a:r>
            <a:endParaRPr sz="1700">
              <a:highlight>
                <a:srgbClr val="FCFCFC"/>
              </a:highlight>
              <a:latin typeface="Calibri"/>
              <a:ea typeface="Calibri"/>
              <a:cs typeface="Calibri"/>
              <a:sym typeface="Calibri"/>
            </a:endParaRPr>
          </a:p>
          <a:p>
            <a:pPr marL="457200" lvl="0" indent="-336550" algn="l" rtl="0">
              <a:lnSpc>
                <a:spcPct val="115000"/>
              </a:lnSpc>
              <a:spcBef>
                <a:spcPts val="0"/>
              </a:spcBef>
              <a:spcAft>
                <a:spcPts val="0"/>
              </a:spcAft>
              <a:buSzPts val="1700"/>
              <a:buFont typeface="Calibri"/>
              <a:buChar char="●"/>
            </a:pPr>
            <a:r>
              <a:rPr lang="en-US" sz="1700">
                <a:highlight>
                  <a:srgbClr val="FCFCFC"/>
                </a:highlight>
                <a:latin typeface="Calibri"/>
                <a:ea typeface="Calibri"/>
                <a:cs typeface="Calibri"/>
                <a:sym typeface="Calibri"/>
              </a:rPr>
              <a:t>effective in increasing children’s English language proficiency or substantially increasing the subject matter knowledge, teaching knowledge, and teaching skills of such teachers; and</a:t>
            </a:r>
            <a:endParaRPr sz="1700">
              <a:highlight>
                <a:srgbClr val="FCFCFC"/>
              </a:highlight>
              <a:latin typeface="Calibri"/>
              <a:ea typeface="Calibri"/>
              <a:cs typeface="Calibri"/>
              <a:sym typeface="Calibri"/>
            </a:endParaRPr>
          </a:p>
          <a:p>
            <a:pPr marL="457200" lvl="0" indent="-336550" algn="l" rtl="0">
              <a:lnSpc>
                <a:spcPct val="115000"/>
              </a:lnSpc>
              <a:spcBef>
                <a:spcPts val="0"/>
              </a:spcBef>
              <a:spcAft>
                <a:spcPts val="0"/>
              </a:spcAft>
              <a:buSzPts val="1700"/>
              <a:buFont typeface="Calibri"/>
              <a:buChar char="●"/>
            </a:pPr>
            <a:r>
              <a:rPr lang="en-US" sz="1700">
                <a:highlight>
                  <a:srgbClr val="FCFCFC"/>
                </a:highlight>
                <a:latin typeface="Calibri"/>
                <a:ea typeface="Calibri"/>
                <a:cs typeface="Calibri"/>
                <a:sym typeface="Calibri"/>
              </a:rPr>
              <a:t>of sufficient intensity and duration (which shall not include activities such as 1-day or short-term workshops and conferences) to have a positive and lasting impact on the teachers’ performance in the classroom, except that this subparagraph shall not apply to an activity that is one component of a long-term, comprehensive professional development plan established by a teacher and the teacher’s supervisor based on an assessment of the needs of the teacher, the supervisor, the students of the teacher, and any local educational agency employing the teacher, as appropriate</a:t>
            </a:r>
            <a:endParaRPr sz="1700">
              <a:highlight>
                <a:srgbClr val="FCFCFC"/>
              </a:highlight>
              <a:latin typeface="Calibri"/>
              <a:ea typeface="Calibri"/>
              <a:cs typeface="Calibri"/>
              <a:sym typeface="Calibri"/>
            </a:endParaRPr>
          </a:p>
          <a:p>
            <a:pPr marL="0" lvl="0" indent="0" algn="l" rtl="0">
              <a:lnSpc>
                <a:spcPct val="115000"/>
              </a:lnSpc>
              <a:spcBef>
                <a:spcPts val="1000"/>
              </a:spcBef>
              <a:spcAft>
                <a:spcPts val="0"/>
              </a:spcAft>
              <a:buNone/>
            </a:pPr>
            <a:r>
              <a:rPr lang="en-US" sz="1700" b="1">
                <a:solidFill>
                  <a:schemeClr val="dk1"/>
                </a:solidFill>
                <a:latin typeface="Calibri"/>
                <a:ea typeface="Calibri"/>
                <a:cs typeface="Calibri"/>
                <a:sym typeface="Calibri"/>
              </a:rPr>
              <a:t>Complete the table below by indicating the name of the professional development activity and provide a detailed description.</a:t>
            </a:r>
            <a:endParaRPr sz="2800" b="1">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endParaRPr sz="28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9"/>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View</a:t>
            </a:r>
            <a:endParaRPr/>
          </a:p>
        </p:txBody>
      </p:sp>
      <p:sp>
        <p:nvSpPr>
          <p:cNvPr id="303" name="Google Shape;303;p39"/>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23</a:t>
            </a:fld>
            <a:endParaRPr/>
          </a:p>
        </p:txBody>
      </p:sp>
      <p:pic>
        <p:nvPicPr>
          <p:cNvPr id="304" name="Google Shape;304;p39"/>
          <p:cNvPicPr preferRelativeResize="0"/>
          <p:nvPr/>
        </p:nvPicPr>
        <p:blipFill>
          <a:blip r:embed="rId3">
            <a:alphaModFix/>
          </a:blip>
          <a:stretch>
            <a:fillRect/>
          </a:stretch>
        </p:blipFill>
        <p:spPr>
          <a:xfrm>
            <a:off x="37700" y="1264950"/>
            <a:ext cx="12116601" cy="3806831"/>
          </a:xfrm>
          <a:prstGeom prst="rect">
            <a:avLst/>
          </a:prstGeom>
          <a:noFill/>
          <a:ln>
            <a:noFill/>
          </a:ln>
        </p:spPr>
      </p:pic>
      <p:sp>
        <p:nvSpPr>
          <p:cNvPr id="305" name="Google Shape;305;p39"/>
          <p:cNvSpPr txBox="1"/>
          <p:nvPr/>
        </p:nvSpPr>
        <p:spPr>
          <a:xfrm rot="-1578898">
            <a:off x="8395002" y="4080372"/>
            <a:ext cx="1383245" cy="7222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a:solidFill>
                  <a:srgbClr val="FF0000"/>
                </a:solidFill>
                <a:latin typeface="Calibri"/>
                <a:ea typeface="Calibri"/>
                <a:cs typeface="Calibri"/>
                <a:sym typeface="Calibri"/>
              </a:rPr>
              <a:t>DRAFT</a:t>
            </a:r>
            <a:endParaRPr sz="3500">
              <a:solidFill>
                <a:srgbClr val="FF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0"/>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Title III Narrative Question 4:</a:t>
            </a:r>
            <a:endParaRPr/>
          </a:p>
        </p:txBody>
      </p:sp>
      <p:sp>
        <p:nvSpPr>
          <p:cNvPr id="312" name="Google Shape;312;p4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24</a:t>
            </a:fld>
            <a:endParaRPr/>
          </a:p>
        </p:txBody>
      </p:sp>
      <p:sp>
        <p:nvSpPr>
          <p:cNvPr id="313" name="Google Shape;313;p40"/>
          <p:cNvSpPr txBox="1"/>
          <p:nvPr/>
        </p:nvSpPr>
        <p:spPr>
          <a:xfrm>
            <a:off x="208050" y="1353625"/>
            <a:ext cx="11802300" cy="413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US" sz="3200" b="1">
                <a:solidFill>
                  <a:schemeClr val="dk1"/>
                </a:solidFill>
                <a:highlight>
                  <a:srgbClr val="FCFCFC"/>
                </a:highlight>
                <a:latin typeface="Calibri"/>
                <a:ea typeface="Calibri"/>
                <a:cs typeface="Calibri"/>
                <a:sym typeface="Calibri"/>
              </a:rPr>
              <a:t>Required Title III, Part A Activity: parent, family, and community engagement in language instruction educational programs using Title III funding.</a:t>
            </a:r>
            <a:endParaRPr sz="3200" b="1">
              <a:solidFill>
                <a:schemeClr val="dk1"/>
              </a:solidFill>
              <a:highlight>
                <a:srgbClr val="FCFCFC"/>
              </a:highlight>
              <a:latin typeface="Calibri"/>
              <a:ea typeface="Calibri"/>
              <a:cs typeface="Calibri"/>
              <a:sym typeface="Calibri"/>
            </a:endParaRPr>
          </a:p>
          <a:p>
            <a:pPr marL="0" lvl="0" indent="0" algn="l" rtl="0">
              <a:lnSpc>
                <a:spcPct val="115000"/>
              </a:lnSpc>
              <a:spcBef>
                <a:spcPts val="1000"/>
              </a:spcBef>
              <a:spcAft>
                <a:spcPts val="0"/>
              </a:spcAft>
              <a:buNone/>
            </a:pPr>
            <a:r>
              <a:rPr lang="en-US" sz="3200" b="1">
                <a:solidFill>
                  <a:schemeClr val="dk1"/>
                </a:solidFill>
                <a:highlight>
                  <a:srgbClr val="FCFCFC"/>
                </a:highlight>
                <a:latin typeface="Calibri"/>
                <a:ea typeface="Calibri"/>
                <a:cs typeface="Calibri"/>
                <a:sym typeface="Calibri"/>
              </a:rPr>
              <a:t>Describe how the LEA uses Title III funds to implement ML-specific parent, family, and community engagement.</a:t>
            </a:r>
            <a:endParaRPr sz="3200" b="1">
              <a:solidFill>
                <a:schemeClr val="dk1"/>
              </a:solidFill>
              <a:highlight>
                <a:srgbClr val="FCFCFC"/>
              </a:highlight>
              <a:latin typeface="Calibri"/>
              <a:ea typeface="Calibri"/>
              <a:cs typeface="Calibri"/>
              <a:sym typeface="Calibri"/>
            </a:endParaRPr>
          </a:p>
          <a:p>
            <a:pPr marL="0" lvl="0" indent="0" algn="l" rtl="0">
              <a:lnSpc>
                <a:spcPct val="115000"/>
              </a:lnSpc>
              <a:spcBef>
                <a:spcPts val="1000"/>
              </a:spcBef>
              <a:spcAft>
                <a:spcPts val="0"/>
              </a:spcAft>
              <a:buNone/>
            </a:pPr>
            <a:endParaRPr sz="1700" b="1">
              <a:highlight>
                <a:srgbClr val="FCFCFC"/>
              </a:highlight>
              <a:latin typeface="Calibri"/>
              <a:ea typeface="Calibri"/>
              <a:cs typeface="Calibri"/>
              <a:sym typeface="Calibri"/>
            </a:endParaRPr>
          </a:p>
          <a:p>
            <a:pPr marL="0" lvl="0" indent="0" algn="l" rtl="0">
              <a:lnSpc>
                <a:spcPct val="115000"/>
              </a:lnSpc>
              <a:spcBef>
                <a:spcPts val="1000"/>
              </a:spcBef>
              <a:spcAft>
                <a:spcPts val="0"/>
              </a:spcAft>
              <a:buNone/>
            </a:pPr>
            <a:endParaRPr sz="28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1"/>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View</a:t>
            </a:r>
            <a:endParaRPr/>
          </a:p>
        </p:txBody>
      </p:sp>
      <p:sp>
        <p:nvSpPr>
          <p:cNvPr id="320" name="Google Shape;320;p4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25</a:t>
            </a:fld>
            <a:endParaRPr/>
          </a:p>
        </p:txBody>
      </p:sp>
      <p:pic>
        <p:nvPicPr>
          <p:cNvPr id="321" name="Google Shape;321;p41"/>
          <p:cNvPicPr preferRelativeResize="0"/>
          <p:nvPr/>
        </p:nvPicPr>
        <p:blipFill>
          <a:blip r:embed="rId3">
            <a:alphaModFix/>
          </a:blip>
          <a:stretch>
            <a:fillRect/>
          </a:stretch>
        </p:blipFill>
        <p:spPr>
          <a:xfrm>
            <a:off x="152400" y="1353526"/>
            <a:ext cx="11887201" cy="2638069"/>
          </a:xfrm>
          <a:prstGeom prst="rect">
            <a:avLst/>
          </a:prstGeom>
          <a:noFill/>
          <a:ln>
            <a:noFill/>
          </a:ln>
        </p:spPr>
      </p:pic>
      <p:sp>
        <p:nvSpPr>
          <p:cNvPr id="322" name="Google Shape;322;p41"/>
          <p:cNvSpPr txBox="1"/>
          <p:nvPr/>
        </p:nvSpPr>
        <p:spPr>
          <a:xfrm rot="-1578898">
            <a:off x="4230352" y="2545097"/>
            <a:ext cx="1383245" cy="7222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a:solidFill>
                  <a:srgbClr val="FF0000"/>
                </a:solidFill>
                <a:latin typeface="Calibri"/>
                <a:ea typeface="Calibri"/>
                <a:cs typeface="Calibri"/>
                <a:sym typeface="Calibri"/>
              </a:rPr>
              <a:t>DRAFT</a:t>
            </a:r>
            <a:endParaRPr sz="3500">
              <a:solidFill>
                <a:srgbClr val="FF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2"/>
          <p:cNvSpPr txBox="1">
            <a:spLocks noGrp="1"/>
          </p:cNvSpPr>
          <p:nvPr>
            <p:ph type="ctrTitle"/>
          </p:nvPr>
        </p:nvSpPr>
        <p:spPr>
          <a:xfrm>
            <a:off x="0" y="2595716"/>
            <a:ext cx="12192000" cy="233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Immigrant Set Aside</a:t>
            </a:r>
            <a:endParaRPr/>
          </a:p>
        </p:txBody>
      </p:sp>
      <p:sp>
        <p:nvSpPr>
          <p:cNvPr id="329" name="Google Shape;329;p42"/>
          <p:cNvSpPr txBox="1">
            <a:spLocks noGrp="1"/>
          </p:cNvSpPr>
          <p:nvPr>
            <p:ph type="sldNum" idx="12"/>
          </p:nvPr>
        </p:nvSpPr>
        <p:spPr>
          <a:xfrm>
            <a:off x="233420"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lt1"/>
                </a:solidFill>
              </a:rPr>
              <a:t>26</a:t>
            </a:fld>
            <a:endParaRPr>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3"/>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Immigrant Set Aside </a:t>
            </a:r>
            <a:endParaRPr/>
          </a:p>
        </p:txBody>
      </p:sp>
      <p:sp>
        <p:nvSpPr>
          <p:cNvPr id="336" name="Google Shape;336;p43"/>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ctr" rtl="0">
              <a:lnSpc>
                <a:spcPct val="115000"/>
              </a:lnSpc>
              <a:spcBef>
                <a:spcPts val="1000"/>
              </a:spcBef>
              <a:spcAft>
                <a:spcPts val="0"/>
              </a:spcAft>
              <a:buNone/>
            </a:pPr>
            <a:r>
              <a:rPr lang="en-US" sz="3000">
                <a:solidFill>
                  <a:srgbClr val="333333"/>
                </a:solidFill>
                <a:highlight>
                  <a:schemeClr val="lt1"/>
                </a:highlight>
              </a:rPr>
              <a:t>The Title III Immigrant Set-Aside grant resides within this program and provides opportunities for LEAs to enhance the instructional opportunities for immigrant students and their families.</a:t>
            </a:r>
            <a:endParaRPr sz="3000">
              <a:solidFill>
                <a:srgbClr val="333333"/>
              </a:solidFill>
              <a:highlight>
                <a:schemeClr val="lt1"/>
              </a:highlight>
            </a:endParaRPr>
          </a:p>
          <a:p>
            <a:pPr marL="0" lvl="0" indent="0" algn="ctr" rtl="0">
              <a:lnSpc>
                <a:spcPct val="115000"/>
              </a:lnSpc>
              <a:spcBef>
                <a:spcPts val="1000"/>
              </a:spcBef>
              <a:spcAft>
                <a:spcPts val="0"/>
              </a:spcAft>
              <a:buNone/>
            </a:pPr>
            <a:endParaRPr sz="3000">
              <a:solidFill>
                <a:srgbClr val="333333"/>
              </a:solidFill>
              <a:highlight>
                <a:schemeClr val="lt1"/>
              </a:highlight>
            </a:endParaRPr>
          </a:p>
          <a:p>
            <a:pPr marL="0" lvl="0" indent="0" algn="ctr" rtl="0">
              <a:lnSpc>
                <a:spcPct val="115000"/>
              </a:lnSpc>
              <a:spcBef>
                <a:spcPts val="1000"/>
              </a:spcBef>
              <a:spcAft>
                <a:spcPts val="0"/>
              </a:spcAft>
              <a:buClr>
                <a:schemeClr val="dk1"/>
              </a:buClr>
              <a:buSzPts val="1100"/>
              <a:buFont typeface="Arial"/>
              <a:buNone/>
            </a:pPr>
            <a:r>
              <a:rPr lang="en-US" sz="2800">
                <a:solidFill>
                  <a:srgbClr val="333333"/>
                </a:solidFill>
                <a:highlight>
                  <a:schemeClr val="lt1"/>
                </a:highlight>
              </a:rPr>
              <a:t>CDE reserves 5% of its Title III allocation for the Immigrant Set-Aside grant. Annual local education agency (LEA), including district or consortia, allocations are based on the number of multilingual learners reported through the annual Student October Count. </a:t>
            </a:r>
            <a:endParaRPr sz="3000">
              <a:solidFill>
                <a:srgbClr val="333333"/>
              </a:solidFill>
              <a:highlight>
                <a:schemeClr val="lt1"/>
              </a:highlight>
            </a:endParaRPr>
          </a:p>
        </p:txBody>
      </p:sp>
      <p:sp>
        <p:nvSpPr>
          <p:cNvPr id="337" name="Google Shape;337;p43"/>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4"/>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Immigrant Set Aside</a:t>
            </a:r>
            <a:endParaRPr/>
          </a:p>
        </p:txBody>
      </p:sp>
      <p:sp>
        <p:nvSpPr>
          <p:cNvPr id="344" name="Google Shape;344;p4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28</a:t>
            </a:fld>
            <a:endParaRPr/>
          </a:p>
        </p:txBody>
      </p:sp>
      <p:pic>
        <p:nvPicPr>
          <p:cNvPr id="345" name="Google Shape;345;p44"/>
          <p:cNvPicPr preferRelativeResize="0"/>
          <p:nvPr/>
        </p:nvPicPr>
        <p:blipFill>
          <a:blip r:embed="rId3">
            <a:alphaModFix/>
          </a:blip>
          <a:stretch>
            <a:fillRect/>
          </a:stretch>
        </p:blipFill>
        <p:spPr>
          <a:xfrm>
            <a:off x="152400" y="1551451"/>
            <a:ext cx="11887201" cy="3905155"/>
          </a:xfrm>
          <a:prstGeom prst="rect">
            <a:avLst/>
          </a:prstGeom>
          <a:noFill/>
          <a:ln>
            <a:noFill/>
          </a:ln>
        </p:spPr>
      </p:pic>
      <p:sp>
        <p:nvSpPr>
          <p:cNvPr id="346" name="Google Shape;346;p44"/>
          <p:cNvSpPr txBox="1"/>
          <p:nvPr/>
        </p:nvSpPr>
        <p:spPr>
          <a:xfrm rot="-1579127">
            <a:off x="10270731" y="2973147"/>
            <a:ext cx="1435837" cy="7222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a:solidFill>
                  <a:srgbClr val="FF0000"/>
                </a:solidFill>
                <a:latin typeface="Calibri"/>
                <a:ea typeface="Calibri"/>
                <a:cs typeface="Calibri"/>
                <a:sym typeface="Calibri"/>
              </a:rPr>
              <a:t>DRAFT</a:t>
            </a:r>
            <a:endParaRPr sz="3500">
              <a:solidFill>
                <a:srgbClr val="FF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5"/>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Immigrant Set Aside</a:t>
            </a:r>
            <a:endParaRPr/>
          </a:p>
        </p:txBody>
      </p:sp>
      <p:sp>
        <p:nvSpPr>
          <p:cNvPr id="353" name="Google Shape;353;p45"/>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29</a:t>
            </a:fld>
            <a:endParaRPr/>
          </a:p>
        </p:txBody>
      </p:sp>
      <p:pic>
        <p:nvPicPr>
          <p:cNvPr id="354" name="Google Shape;354;p45"/>
          <p:cNvPicPr preferRelativeResize="0"/>
          <p:nvPr/>
        </p:nvPicPr>
        <p:blipFill>
          <a:blip r:embed="rId3">
            <a:alphaModFix/>
          </a:blip>
          <a:stretch>
            <a:fillRect/>
          </a:stretch>
        </p:blipFill>
        <p:spPr>
          <a:xfrm>
            <a:off x="332875" y="1494503"/>
            <a:ext cx="11770242" cy="2839872"/>
          </a:xfrm>
          <a:prstGeom prst="rect">
            <a:avLst/>
          </a:prstGeom>
          <a:noFill/>
          <a:ln>
            <a:noFill/>
          </a:ln>
        </p:spPr>
      </p:pic>
      <p:sp>
        <p:nvSpPr>
          <p:cNvPr id="355" name="Google Shape;355;p45"/>
          <p:cNvSpPr txBox="1"/>
          <p:nvPr/>
        </p:nvSpPr>
        <p:spPr>
          <a:xfrm rot="-1578898">
            <a:off x="10011552" y="1989897"/>
            <a:ext cx="1383245" cy="7222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a:solidFill>
                  <a:srgbClr val="FF0000"/>
                </a:solidFill>
                <a:latin typeface="Calibri"/>
                <a:ea typeface="Calibri"/>
                <a:cs typeface="Calibri"/>
                <a:sym typeface="Calibri"/>
              </a:rPr>
              <a:t>DRAFT</a:t>
            </a:r>
            <a:endParaRPr sz="3500">
              <a:solidFill>
                <a:srgbClr val="FF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443579" y="205175"/>
            <a:ext cx="115509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400">
                <a:latin typeface="Calibri"/>
                <a:ea typeface="Calibri"/>
                <a:cs typeface="Calibri"/>
                <a:sym typeface="Calibri"/>
              </a:rPr>
              <a:t>ESSA Revised Final Allocations | Fiscal Year 2023-2024 |  Every Student Succeeds Act of 2015</a:t>
            </a:r>
            <a:endParaRPr sz="2400">
              <a:latin typeface="Calibri"/>
              <a:ea typeface="Calibri"/>
              <a:cs typeface="Calibri"/>
              <a:sym typeface="Calibri"/>
            </a:endParaRPr>
          </a:p>
          <a:p>
            <a:pPr marL="0" lvl="0" indent="0" algn="ctr" rtl="0">
              <a:spcBef>
                <a:spcPts val="1000"/>
              </a:spcBef>
              <a:spcAft>
                <a:spcPts val="0"/>
              </a:spcAft>
              <a:buClr>
                <a:schemeClr val="dk1"/>
              </a:buClr>
              <a:buSzPts val="1100"/>
              <a:buFont typeface="Arial"/>
              <a:buNone/>
            </a:pPr>
            <a:r>
              <a:rPr lang="en-US" sz="2400" b="1" i="1">
                <a:latin typeface="Calibri"/>
                <a:ea typeface="Calibri"/>
                <a:cs typeface="Calibri"/>
                <a:sym typeface="Calibri"/>
              </a:rPr>
              <a:t>Title III, Part A: $10,125,748</a:t>
            </a:r>
            <a:endParaRPr/>
          </a:p>
        </p:txBody>
      </p:sp>
      <p:sp>
        <p:nvSpPr>
          <p:cNvPr id="127" name="Google Shape;127;p19"/>
          <p:cNvSpPr txBox="1">
            <a:spLocks noGrp="1"/>
          </p:cNvSpPr>
          <p:nvPr>
            <p:ph type="body" idx="1"/>
          </p:nvPr>
        </p:nvSpPr>
        <p:spPr>
          <a:xfrm>
            <a:off x="516875" y="1764850"/>
            <a:ext cx="5345700" cy="4591500"/>
          </a:xfrm>
          <a:prstGeom prst="rect">
            <a:avLst/>
          </a:prstGeom>
        </p:spPr>
        <p:txBody>
          <a:bodyPr spcFirstLastPara="1" wrap="square" lIns="0" tIns="0" rIns="0" bIns="0" anchor="t" anchorCtr="0">
            <a:noAutofit/>
          </a:bodyPr>
          <a:lstStyle/>
          <a:p>
            <a:pPr marL="0" lvl="0" indent="0" algn="ctr" rtl="0">
              <a:lnSpc>
                <a:spcPct val="115000"/>
              </a:lnSpc>
              <a:spcBef>
                <a:spcPts val="1000"/>
              </a:spcBef>
              <a:spcAft>
                <a:spcPts val="0"/>
              </a:spcAft>
              <a:buNone/>
            </a:pPr>
            <a:r>
              <a:rPr lang="en-US" sz="3000">
                <a:solidFill>
                  <a:srgbClr val="333333"/>
                </a:solidFill>
                <a:highlight>
                  <a:srgbClr val="FFFFFF"/>
                </a:highlight>
              </a:rPr>
              <a:t>Title III is a </a:t>
            </a:r>
            <a:r>
              <a:rPr lang="en-US" sz="3000" u="sng">
                <a:solidFill>
                  <a:srgbClr val="333333"/>
                </a:solidFill>
                <a:highlight>
                  <a:srgbClr val="FFFFFF"/>
                </a:highlight>
              </a:rPr>
              <a:t>supplemental</a:t>
            </a:r>
            <a:r>
              <a:rPr lang="en-US" sz="3000">
                <a:solidFill>
                  <a:srgbClr val="333333"/>
                </a:solidFill>
                <a:highlight>
                  <a:srgbClr val="FFFFFF"/>
                </a:highlight>
              </a:rPr>
              <a:t> grant under the ESEA that is designed to improve and enhance the education of multilingual learners (MLs) in becoming proficient in English, as well as meeting the Colorado Academic Content standards.</a:t>
            </a:r>
            <a:endParaRPr sz="3000">
              <a:solidFill>
                <a:srgbClr val="333333"/>
              </a:solidFill>
              <a:highlight>
                <a:srgbClr val="FFFFFF"/>
              </a:highlight>
            </a:endParaRPr>
          </a:p>
          <a:p>
            <a:pPr marL="0" lvl="0" indent="0" algn="ctr" rtl="0">
              <a:lnSpc>
                <a:spcPct val="115000"/>
              </a:lnSpc>
              <a:spcBef>
                <a:spcPts val="1000"/>
              </a:spcBef>
              <a:spcAft>
                <a:spcPts val="0"/>
              </a:spcAft>
              <a:buNone/>
            </a:pPr>
            <a:r>
              <a:rPr lang="en-US" sz="3000">
                <a:solidFill>
                  <a:srgbClr val="333333"/>
                </a:solidFill>
                <a:highlight>
                  <a:srgbClr val="FFFFFF"/>
                </a:highlight>
              </a:rPr>
              <a:t> </a:t>
            </a:r>
            <a:endParaRPr sz="3000">
              <a:solidFill>
                <a:srgbClr val="333333"/>
              </a:solidFill>
              <a:highlight>
                <a:srgbClr val="FFFFFF"/>
              </a:highlight>
            </a:endParaRPr>
          </a:p>
          <a:p>
            <a:pPr marL="0" lvl="0" indent="0" algn="ctr" rtl="0">
              <a:lnSpc>
                <a:spcPct val="115000"/>
              </a:lnSpc>
              <a:spcBef>
                <a:spcPts val="1000"/>
              </a:spcBef>
              <a:spcAft>
                <a:spcPts val="0"/>
              </a:spcAft>
              <a:buNone/>
            </a:pPr>
            <a:endParaRPr sz="3000"/>
          </a:p>
          <a:p>
            <a:pPr marL="0" lvl="0" indent="0" algn="ctr" rtl="0">
              <a:lnSpc>
                <a:spcPct val="115000"/>
              </a:lnSpc>
              <a:spcBef>
                <a:spcPts val="1000"/>
              </a:spcBef>
              <a:spcAft>
                <a:spcPts val="0"/>
              </a:spcAft>
              <a:buNone/>
            </a:pPr>
            <a:endParaRPr sz="3000"/>
          </a:p>
          <a:p>
            <a:pPr marL="0" lvl="0" indent="0" algn="l" rtl="0">
              <a:spcBef>
                <a:spcPts val="1000"/>
              </a:spcBef>
              <a:spcAft>
                <a:spcPts val="0"/>
              </a:spcAft>
              <a:buNone/>
            </a:pPr>
            <a:endParaRPr sz="700"/>
          </a:p>
          <a:p>
            <a:pPr marL="0" lvl="0" indent="0" algn="ctr" rtl="0">
              <a:spcBef>
                <a:spcPts val="1000"/>
              </a:spcBef>
              <a:spcAft>
                <a:spcPts val="0"/>
              </a:spcAft>
              <a:buNone/>
            </a:pPr>
            <a:endParaRPr b="1" i="1"/>
          </a:p>
          <a:p>
            <a:pPr marL="0" lvl="0" indent="0" algn="l" rtl="0">
              <a:spcBef>
                <a:spcPts val="1000"/>
              </a:spcBef>
              <a:spcAft>
                <a:spcPts val="0"/>
              </a:spcAft>
              <a:buNone/>
            </a:pPr>
            <a:endParaRPr/>
          </a:p>
        </p:txBody>
      </p:sp>
      <p:sp>
        <p:nvSpPr>
          <p:cNvPr id="128" name="Google Shape;128;p19"/>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a:t>
            </a:fld>
            <a:endParaRPr/>
          </a:p>
        </p:txBody>
      </p:sp>
      <p:pic>
        <p:nvPicPr>
          <p:cNvPr id="129" name="Google Shape;129;p19" descr="Image of a bulleye that depicts State (including ELPSA and ELL Factor Funds) and Local funds, the next outer layer depics Title I Supplemental Funds, and the outisde layer depicts Title III Supplemental Funds"/>
          <p:cNvPicPr preferRelativeResize="0"/>
          <p:nvPr/>
        </p:nvPicPr>
        <p:blipFill>
          <a:blip r:embed="rId3">
            <a:alphaModFix/>
          </a:blip>
          <a:stretch>
            <a:fillRect/>
          </a:stretch>
        </p:blipFill>
        <p:spPr>
          <a:xfrm>
            <a:off x="6531575" y="1456850"/>
            <a:ext cx="5382125" cy="4591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6"/>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GAINS Budget</a:t>
            </a:r>
            <a:endParaRPr/>
          </a:p>
        </p:txBody>
      </p:sp>
      <p:sp>
        <p:nvSpPr>
          <p:cNvPr id="362" name="Google Shape;362;p46"/>
          <p:cNvSpPr txBox="1">
            <a:spLocks noGrp="1"/>
          </p:cNvSpPr>
          <p:nvPr>
            <p:ph type="body" idx="1"/>
          </p:nvPr>
        </p:nvSpPr>
        <p:spPr>
          <a:xfrm>
            <a:off x="838200" y="1554475"/>
            <a:ext cx="9812100" cy="53034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a:t>Similar to previous ConsApp</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a:t>Additional tags </a:t>
            </a:r>
            <a:endParaRPr/>
          </a:p>
          <a:p>
            <a:pPr marL="457200" lvl="0" indent="-381000" algn="l" rtl="0">
              <a:spcBef>
                <a:spcPts val="1000"/>
              </a:spcBef>
              <a:spcAft>
                <a:spcPts val="0"/>
              </a:spcAft>
              <a:buSzPts val="2400"/>
              <a:buChar char="•"/>
            </a:pPr>
            <a:r>
              <a:rPr lang="en-US"/>
              <a:t>Required Title III activities</a:t>
            </a:r>
            <a:endParaRPr sz="1200"/>
          </a:p>
          <a:p>
            <a:pPr marL="0" lvl="0" indent="0" algn="l" rtl="0">
              <a:spcBef>
                <a:spcPts val="1000"/>
              </a:spcBef>
              <a:spcAft>
                <a:spcPts val="0"/>
              </a:spcAft>
              <a:buNone/>
            </a:pPr>
            <a:r>
              <a:rPr lang="en-US" sz="1200"/>
              <a:t>	</a:t>
            </a:r>
            <a:endParaRPr sz="1200"/>
          </a:p>
          <a:p>
            <a:pPr marL="0" lvl="0" indent="0" algn="ctr" rtl="0">
              <a:spcBef>
                <a:spcPts val="1000"/>
              </a:spcBef>
              <a:spcAft>
                <a:spcPts val="0"/>
              </a:spcAft>
              <a:buNone/>
            </a:pPr>
            <a:r>
              <a:rPr lang="en-US" b="1"/>
              <a:t>REMINDER</a:t>
            </a:r>
            <a:r>
              <a:rPr lang="en-US"/>
              <a:t>: The U.S. Department of Education assumes that supplanting exists if an LEA uses Title III funds to provide services it provided in prior years with State, local, or other federal funds.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 </a:t>
            </a:r>
            <a:endParaRPr/>
          </a:p>
          <a:p>
            <a:pPr marL="0" lvl="0" indent="0" algn="l" rtl="0">
              <a:spcBef>
                <a:spcPts val="1000"/>
              </a:spcBef>
              <a:spcAft>
                <a:spcPts val="0"/>
              </a:spcAft>
              <a:buNone/>
            </a:pPr>
            <a:endParaRPr/>
          </a:p>
        </p:txBody>
      </p:sp>
      <p:sp>
        <p:nvSpPr>
          <p:cNvPr id="363" name="Google Shape;363;p46"/>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30</a:t>
            </a:fld>
            <a:endParaRPr/>
          </a:p>
        </p:txBody>
      </p:sp>
      <p:pic>
        <p:nvPicPr>
          <p:cNvPr id="364" name="Google Shape;364;p46"/>
          <p:cNvPicPr preferRelativeResize="0"/>
          <p:nvPr/>
        </p:nvPicPr>
        <p:blipFill>
          <a:blip r:embed="rId3">
            <a:alphaModFix/>
          </a:blip>
          <a:stretch>
            <a:fillRect/>
          </a:stretch>
        </p:blipFill>
        <p:spPr>
          <a:xfrm>
            <a:off x="118725" y="2051775"/>
            <a:ext cx="11997073" cy="2259575"/>
          </a:xfrm>
          <a:prstGeom prst="rect">
            <a:avLst/>
          </a:prstGeom>
          <a:noFill/>
          <a:ln>
            <a:noFill/>
          </a:ln>
        </p:spPr>
      </p:pic>
      <p:pic>
        <p:nvPicPr>
          <p:cNvPr id="365" name="Google Shape;365;p46"/>
          <p:cNvPicPr preferRelativeResize="0"/>
          <p:nvPr/>
        </p:nvPicPr>
        <p:blipFill>
          <a:blip r:embed="rId4">
            <a:alphaModFix/>
          </a:blip>
          <a:stretch>
            <a:fillRect/>
          </a:stretch>
        </p:blipFill>
        <p:spPr>
          <a:xfrm>
            <a:off x="6817250" y="328500"/>
            <a:ext cx="4249475" cy="1510475"/>
          </a:xfrm>
          <a:prstGeom prst="rect">
            <a:avLst/>
          </a:prstGeom>
          <a:noFill/>
          <a:ln w="38100" cap="flat" cmpd="sng">
            <a:solidFill>
              <a:srgbClr val="000000"/>
            </a:solidFill>
            <a:prstDash val="solid"/>
            <a:round/>
            <a:headEnd type="none" w="sm" len="sm"/>
            <a:tailEnd type="none" w="sm" len="sm"/>
          </a:ln>
        </p:spPr>
      </p:pic>
      <p:sp>
        <p:nvSpPr>
          <p:cNvPr id="366" name="Google Shape;366;p46"/>
          <p:cNvSpPr txBox="1"/>
          <p:nvPr/>
        </p:nvSpPr>
        <p:spPr>
          <a:xfrm rot="-1579060">
            <a:off x="4422941" y="2951094"/>
            <a:ext cx="3107269" cy="7081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a:solidFill>
                  <a:srgbClr val="FF0000"/>
                </a:solidFill>
                <a:latin typeface="Calibri"/>
                <a:ea typeface="Calibri"/>
                <a:cs typeface="Calibri"/>
                <a:sym typeface="Calibri"/>
              </a:rPr>
              <a:t>In Development</a:t>
            </a:r>
            <a:endParaRPr sz="3500">
              <a:solidFill>
                <a:srgbClr val="FF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7"/>
          <p:cNvSpPr txBox="1">
            <a:spLocks noGrp="1"/>
          </p:cNvSpPr>
          <p:nvPr>
            <p:ph type="ctrTitle"/>
          </p:nvPr>
        </p:nvSpPr>
        <p:spPr>
          <a:xfrm>
            <a:off x="0" y="2595716"/>
            <a:ext cx="12192000" cy="2337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Things to keep in mind when </a:t>
            </a:r>
            <a:endParaRPr/>
          </a:p>
          <a:p>
            <a:pPr marL="0" lvl="0" indent="0" algn="ctr" rtl="0">
              <a:spcBef>
                <a:spcPts val="0"/>
              </a:spcBef>
              <a:spcAft>
                <a:spcPts val="0"/>
              </a:spcAft>
              <a:buNone/>
            </a:pPr>
            <a:r>
              <a:rPr lang="en-US"/>
              <a:t>completing the application</a:t>
            </a:r>
            <a:endParaRPr/>
          </a:p>
        </p:txBody>
      </p:sp>
      <p:sp>
        <p:nvSpPr>
          <p:cNvPr id="373" name="Google Shape;373;p47"/>
          <p:cNvSpPr txBox="1">
            <a:spLocks noGrp="1"/>
          </p:cNvSpPr>
          <p:nvPr>
            <p:ph type="sldNum" idx="12"/>
          </p:nvPr>
        </p:nvSpPr>
        <p:spPr>
          <a:xfrm>
            <a:off x="227916" y="6427021"/>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lt1"/>
                </a:solidFill>
              </a:rPr>
              <a:t>31</a:t>
            </a:fld>
            <a:endParaRPr>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8"/>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Common comments from reviewers</a:t>
            </a:r>
            <a:endParaRPr/>
          </a:p>
        </p:txBody>
      </p:sp>
      <p:sp>
        <p:nvSpPr>
          <p:cNvPr id="380" name="Google Shape;380;p48"/>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457200" lvl="0" indent="-374650" algn="l" rtl="0">
              <a:lnSpc>
                <a:spcPct val="150000"/>
              </a:lnSpc>
              <a:spcBef>
                <a:spcPts val="1000"/>
              </a:spcBef>
              <a:spcAft>
                <a:spcPts val="0"/>
              </a:spcAft>
              <a:buSzPts val="2300"/>
              <a:buChar char="•"/>
            </a:pPr>
            <a:r>
              <a:rPr lang="en-US" sz="2300"/>
              <a:t>Please explain how this aligns with the intent and purpose of Title III.</a:t>
            </a:r>
            <a:endParaRPr sz="2300"/>
          </a:p>
          <a:p>
            <a:pPr marL="457200" lvl="0" indent="-374650" algn="l" rtl="0">
              <a:lnSpc>
                <a:spcPct val="150000"/>
              </a:lnSpc>
              <a:spcBef>
                <a:spcPts val="0"/>
              </a:spcBef>
              <a:spcAft>
                <a:spcPts val="0"/>
              </a:spcAft>
              <a:buSzPts val="2300"/>
              <a:buChar char="•"/>
            </a:pPr>
            <a:r>
              <a:rPr lang="en-US" sz="2300"/>
              <a:t>Please explain how this is above and beyond what is required with State and Local funds.</a:t>
            </a:r>
            <a:endParaRPr sz="2300"/>
          </a:p>
          <a:p>
            <a:pPr marL="457200" lvl="0" indent="-374650" algn="l" rtl="0">
              <a:lnSpc>
                <a:spcPct val="150000"/>
              </a:lnSpc>
              <a:spcBef>
                <a:spcPts val="0"/>
              </a:spcBef>
              <a:spcAft>
                <a:spcPts val="0"/>
              </a:spcAft>
              <a:buSzPts val="2300"/>
              <a:buChar char="•"/>
            </a:pPr>
            <a:r>
              <a:rPr lang="en-US" sz="2300"/>
              <a:t>As a reminder, Title III activities associated with translation/interpretation should only be used to translate/interpret for items beyond student’s academic successes/challenges or the health and safety of the student. Please provide clarification as to how Title III funds will be used beyond OCR requirements. </a:t>
            </a:r>
            <a:endParaRPr sz="3100"/>
          </a:p>
        </p:txBody>
      </p:sp>
      <p:sp>
        <p:nvSpPr>
          <p:cNvPr id="381" name="Google Shape;381;p48"/>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9"/>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Key Wording/Phrases</a:t>
            </a:r>
            <a:endParaRPr/>
          </a:p>
        </p:txBody>
      </p:sp>
      <p:sp>
        <p:nvSpPr>
          <p:cNvPr id="388" name="Google Shape;388;p49"/>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457200" lvl="0" indent="-381000" algn="l" rtl="0">
              <a:lnSpc>
                <a:spcPct val="150000"/>
              </a:lnSpc>
              <a:spcBef>
                <a:spcPts val="1000"/>
              </a:spcBef>
              <a:spcAft>
                <a:spcPts val="0"/>
              </a:spcAft>
              <a:buSzPts val="2400"/>
              <a:buChar char="•"/>
            </a:pPr>
            <a:r>
              <a:rPr lang="en-US"/>
              <a:t>Supplemental</a:t>
            </a:r>
            <a:endParaRPr/>
          </a:p>
          <a:p>
            <a:pPr marL="457200" lvl="0" indent="-381000" algn="l" rtl="0">
              <a:lnSpc>
                <a:spcPct val="150000"/>
              </a:lnSpc>
              <a:spcBef>
                <a:spcPts val="0"/>
              </a:spcBef>
              <a:spcAft>
                <a:spcPts val="0"/>
              </a:spcAft>
              <a:buSzPts val="2400"/>
              <a:buChar char="•"/>
            </a:pPr>
            <a:r>
              <a:rPr lang="en-US"/>
              <a:t>Above and beyond what is required with state/local funds</a:t>
            </a:r>
            <a:endParaRPr/>
          </a:p>
          <a:p>
            <a:pPr marL="457200" lvl="0" indent="0" algn="l" rtl="0">
              <a:spcBef>
                <a:spcPts val="1000"/>
              </a:spcBef>
              <a:spcAft>
                <a:spcPts val="0"/>
              </a:spcAft>
              <a:buNone/>
            </a:pPr>
            <a:endParaRPr/>
          </a:p>
          <a:p>
            <a:pPr marL="0" lvl="0" indent="0" algn="l" rtl="0">
              <a:lnSpc>
                <a:spcPct val="150000"/>
              </a:lnSpc>
              <a:spcBef>
                <a:spcPts val="1000"/>
              </a:spcBef>
              <a:spcAft>
                <a:spcPts val="0"/>
              </a:spcAft>
              <a:buNone/>
            </a:pPr>
            <a:r>
              <a:rPr lang="en-US"/>
              <a:t>Examples from current activities:</a:t>
            </a:r>
            <a:endParaRPr/>
          </a:p>
          <a:p>
            <a:pPr marL="457200" lvl="0" indent="-342900" algn="l" rtl="0">
              <a:lnSpc>
                <a:spcPct val="150000"/>
              </a:lnSpc>
              <a:spcBef>
                <a:spcPts val="0"/>
              </a:spcBef>
              <a:spcAft>
                <a:spcPts val="0"/>
              </a:spcAft>
              <a:buSzPts val="1800"/>
              <a:buFont typeface="Calibri"/>
              <a:buChar char="•"/>
            </a:pPr>
            <a:r>
              <a:rPr lang="en-US" sz="1800">
                <a:solidFill>
                  <a:srgbClr val="333333"/>
                </a:solidFill>
              </a:rPr>
              <a:t>“additional instructional support to ELL students outside of the ELL CLDE programming scheduled time…”</a:t>
            </a:r>
            <a:endParaRPr sz="1800">
              <a:solidFill>
                <a:srgbClr val="333333"/>
              </a:solidFill>
            </a:endParaRPr>
          </a:p>
          <a:p>
            <a:pPr marL="457200" lvl="0" indent="-342900" algn="l" rtl="0">
              <a:lnSpc>
                <a:spcPct val="150000"/>
              </a:lnSpc>
              <a:spcBef>
                <a:spcPts val="0"/>
              </a:spcBef>
              <a:spcAft>
                <a:spcPts val="0"/>
              </a:spcAft>
              <a:buClr>
                <a:srgbClr val="333333"/>
              </a:buClr>
              <a:buSzPts val="1800"/>
              <a:buChar char="•"/>
            </a:pPr>
            <a:r>
              <a:rPr lang="en-US" sz="1800">
                <a:solidFill>
                  <a:srgbClr val="333333"/>
                </a:solidFill>
              </a:rPr>
              <a:t>“this tutoring is an additional 45 to 60 minutes each day outside of scheduled CLDE group time…”</a:t>
            </a:r>
            <a:endParaRPr sz="1800">
              <a:solidFill>
                <a:srgbClr val="333333"/>
              </a:solidFill>
            </a:endParaRPr>
          </a:p>
          <a:p>
            <a:pPr marL="457200" lvl="0" indent="-342900" algn="l" rtl="0">
              <a:lnSpc>
                <a:spcPct val="150000"/>
              </a:lnSpc>
              <a:spcBef>
                <a:spcPts val="0"/>
              </a:spcBef>
              <a:spcAft>
                <a:spcPts val="0"/>
              </a:spcAft>
              <a:buClr>
                <a:srgbClr val="333333"/>
              </a:buClr>
              <a:buSzPts val="1800"/>
              <a:buChar char="•"/>
            </a:pPr>
            <a:r>
              <a:rPr lang="en-US" sz="1800">
                <a:solidFill>
                  <a:srgbClr val="333333"/>
                </a:solidFill>
              </a:rPr>
              <a:t>“</a:t>
            </a:r>
            <a:r>
              <a:rPr lang="en-US" sz="1800">
                <a:highlight>
                  <a:srgbClr val="FFFFFF"/>
                </a:highlight>
              </a:rPr>
              <a:t>Purchasing supplemental intervention materials to support ELL English acquisition…”</a:t>
            </a:r>
            <a:endParaRPr sz="1800">
              <a:solidFill>
                <a:srgbClr val="333333"/>
              </a:solidFill>
            </a:endParaRPr>
          </a:p>
        </p:txBody>
      </p:sp>
      <p:sp>
        <p:nvSpPr>
          <p:cNvPr id="389" name="Google Shape;389;p49"/>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0"/>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CAUTION</a:t>
            </a:r>
            <a:endParaRPr/>
          </a:p>
        </p:txBody>
      </p:sp>
      <p:sp>
        <p:nvSpPr>
          <p:cNvPr id="396" name="Google Shape;396;p50"/>
          <p:cNvSpPr txBox="1">
            <a:spLocks noGrp="1"/>
          </p:cNvSpPr>
          <p:nvPr>
            <p:ph type="body" idx="1"/>
          </p:nvPr>
        </p:nvSpPr>
        <p:spPr>
          <a:xfrm>
            <a:off x="838200" y="1554474"/>
            <a:ext cx="10515600" cy="5026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a:t>FOOD:</a:t>
            </a:r>
            <a:r>
              <a:rPr lang="en-US" sz="3200"/>
              <a:t> </a:t>
            </a:r>
            <a:endParaRPr sz="3200"/>
          </a:p>
          <a:p>
            <a:pPr marL="0" lvl="0" indent="0" algn="l" rtl="0">
              <a:spcBef>
                <a:spcPts val="1000"/>
              </a:spcBef>
              <a:spcAft>
                <a:spcPts val="0"/>
              </a:spcAft>
              <a:buNone/>
            </a:pPr>
            <a:r>
              <a:rPr lang="en-US" sz="2000">
                <a:solidFill>
                  <a:srgbClr val="333333"/>
                </a:solidFill>
                <a:highlight>
                  <a:srgbClr val="FFFFFF"/>
                </a:highlight>
              </a:rPr>
              <a:t>Please be aware that generally there is a very high burden of proof to show that paying for food and beverages with federal funds is necessary to meet the goals and objectives of a federal grant.</a:t>
            </a:r>
            <a:endParaRPr sz="2000"/>
          </a:p>
          <a:p>
            <a:pPr marL="0" lvl="0" indent="0" algn="l" rtl="0">
              <a:spcBef>
                <a:spcPts val="1000"/>
              </a:spcBef>
              <a:spcAft>
                <a:spcPts val="0"/>
              </a:spcAft>
              <a:buNone/>
            </a:pPr>
            <a:endParaRPr/>
          </a:p>
          <a:p>
            <a:pPr marL="0" lvl="0" indent="0" algn="l" rtl="0">
              <a:spcBef>
                <a:spcPts val="1000"/>
              </a:spcBef>
              <a:spcAft>
                <a:spcPts val="0"/>
              </a:spcAft>
              <a:buNone/>
            </a:pPr>
            <a:r>
              <a:rPr lang="en-US"/>
              <a:t>INTERPRETATION/TRANSLATION: </a:t>
            </a:r>
            <a:endParaRPr/>
          </a:p>
          <a:p>
            <a:pPr marL="0" lvl="0" indent="0" algn="l" rtl="0">
              <a:spcBef>
                <a:spcPts val="1000"/>
              </a:spcBef>
              <a:spcAft>
                <a:spcPts val="0"/>
              </a:spcAft>
              <a:buNone/>
            </a:pPr>
            <a:r>
              <a:rPr lang="en-US" sz="2000"/>
              <a:t>Per Title VI of the Civil Rights Act, districts and schools are required to provide translation/interpretation to family members who do not speak English for items related to student’s education,  personal well-being, or safety of the student.  Therefore Title III activities associated with translation/interpretation should only be used to translate/interpret for items </a:t>
            </a:r>
            <a:r>
              <a:rPr lang="en-US" sz="2000" u="sng"/>
              <a:t>beyond student’s academic successes/challenges or the health and safety of the student</a:t>
            </a:r>
            <a:r>
              <a:rPr lang="en-US" sz="2000"/>
              <a:t>.</a:t>
            </a:r>
            <a:endParaRPr sz="2000"/>
          </a:p>
          <a:p>
            <a:pPr marL="457200" lvl="0" indent="-355600" algn="l" rtl="0">
              <a:spcBef>
                <a:spcPts val="1000"/>
              </a:spcBef>
              <a:spcAft>
                <a:spcPts val="0"/>
              </a:spcAft>
              <a:buSzPts val="2000"/>
              <a:buChar char="•"/>
            </a:pPr>
            <a:r>
              <a:rPr lang="en-US" sz="2000"/>
              <a:t>Title III, Part A funds may be used only for supplemental translation and interpretation activities that are not provided by the LEA for all students and are specific to the Title III program.</a:t>
            </a:r>
            <a:endParaRPr sz="2000"/>
          </a:p>
        </p:txBody>
      </p:sp>
      <p:sp>
        <p:nvSpPr>
          <p:cNvPr id="397" name="Google Shape;397;p5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4"/>
          <p:cNvSpPr txBox="1">
            <a:spLocks noGrp="1"/>
          </p:cNvSpPr>
          <p:nvPr>
            <p:ph type="ctrTitle"/>
          </p:nvPr>
        </p:nvSpPr>
        <p:spPr>
          <a:xfrm>
            <a:off x="70900" y="2046300"/>
            <a:ext cx="5661900" cy="27654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lt1"/>
              </a:buClr>
              <a:buSzPts val="4000"/>
              <a:buFont typeface="Arial"/>
              <a:buNone/>
            </a:pPr>
            <a:r>
              <a:rPr lang="en-US" sz="3800">
                <a:latin typeface="Calibri"/>
                <a:ea typeface="Calibri"/>
                <a:cs typeface="Calibri"/>
                <a:sym typeface="Calibri"/>
              </a:rPr>
              <a:t>Rachel Temple</a:t>
            </a:r>
            <a:endParaRPr sz="3800">
              <a:latin typeface="Calibri"/>
              <a:ea typeface="Calibri"/>
              <a:cs typeface="Calibri"/>
              <a:sym typeface="Calibri"/>
            </a:endParaRPr>
          </a:p>
          <a:p>
            <a:pPr marL="0" lvl="0" indent="0" algn="ctr" rtl="0">
              <a:lnSpc>
                <a:spcPct val="115000"/>
              </a:lnSpc>
              <a:spcBef>
                <a:spcPts val="0"/>
              </a:spcBef>
              <a:spcAft>
                <a:spcPts val="0"/>
              </a:spcAft>
              <a:buClr>
                <a:schemeClr val="lt1"/>
              </a:buClr>
              <a:buSzPts val="4000"/>
              <a:buFont typeface="Arial"/>
              <a:buNone/>
            </a:pPr>
            <a:r>
              <a:rPr lang="en-US" sz="2600">
                <a:latin typeface="Calibri"/>
                <a:ea typeface="Calibri"/>
                <a:cs typeface="Calibri"/>
                <a:sym typeface="Calibri"/>
              </a:rPr>
              <a:t>Federal Programs and Supports Unit</a:t>
            </a:r>
            <a:endParaRPr sz="2600">
              <a:latin typeface="Calibri"/>
              <a:ea typeface="Calibri"/>
              <a:cs typeface="Calibri"/>
              <a:sym typeface="Calibri"/>
            </a:endParaRPr>
          </a:p>
          <a:p>
            <a:pPr marL="0" lvl="0" indent="0" algn="ctr" rtl="0">
              <a:lnSpc>
                <a:spcPct val="115000"/>
              </a:lnSpc>
              <a:spcBef>
                <a:spcPts val="0"/>
              </a:spcBef>
              <a:spcAft>
                <a:spcPts val="0"/>
              </a:spcAft>
              <a:buClr>
                <a:schemeClr val="lt1"/>
              </a:buClr>
              <a:buSzPts val="4000"/>
              <a:buFont typeface="Arial"/>
              <a:buNone/>
            </a:pPr>
            <a:r>
              <a:rPr lang="en-US" sz="2600">
                <a:latin typeface="Calibri"/>
                <a:ea typeface="Calibri"/>
                <a:cs typeface="Calibri"/>
                <a:sym typeface="Calibri"/>
              </a:rPr>
              <a:t>ESEA Title III Specialist</a:t>
            </a:r>
            <a:endParaRPr sz="2600">
              <a:latin typeface="Calibri"/>
              <a:ea typeface="Calibri"/>
              <a:cs typeface="Calibri"/>
              <a:sym typeface="Calibri"/>
            </a:endParaRPr>
          </a:p>
          <a:p>
            <a:pPr marL="0" lvl="0" indent="0" algn="ctr" rtl="0">
              <a:lnSpc>
                <a:spcPct val="115000"/>
              </a:lnSpc>
              <a:spcBef>
                <a:spcPts val="0"/>
              </a:spcBef>
              <a:spcAft>
                <a:spcPts val="0"/>
              </a:spcAft>
              <a:buClr>
                <a:schemeClr val="lt1"/>
              </a:buClr>
              <a:buSzPts val="4000"/>
              <a:buFont typeface="Arial"/>
              <a:buNone/>
            </a:pPr>
            <a:r>
              <a:rPr lang="en-US" sz="2600">
                <a:latin typeface="Calibri"/>
                <a:ea typeface="Calibri"/>
                <a:cs typeface="Calibri"/>
                <a:sym typeface="Calibri"/>
              </a:rPr>
              <a:t>temple_r@cde.state.co.us</a:t>
            </a:r>
            <a:endParaRPr sz="2600">
              <a:latin typeface="Calibri"/>
              <a:ea typeface="Calibri"/>
              <a:cs typeface="Calibri"/>
              <a:sym typeface="Calibri"/>
            </a:endParaRPr>
          </a:p>
          <a:p>
            <a:pPr marL="0" lvl="0" indent="0" algn="ctr" rtl="0">
              <a:lnSpc>
                <a:spcPct val="115000"/>
              </a:lnSpc>
              <a:spcBef>
                <a:spcPts val="0"/>
              </a:spcBef>
              <a:spcAft>
                <a:spcPts val="0"/>
              </a:spcAft>
              <a:buClr>
                <a:schemeClr val="lt1"/>
              </a:buClr>
              <a:buSzPts val="4000"/>
              <a:buFont typeface="Arial"/>
              <a:buNone/>
            </a:pPr>
            <a:r>
              <a:rPr lang="en-US" sz="2600">
                <a:latin typeface="Calibri"/>
                <a:ea typeface="Calibri"/>
                <a:cs typeface="Calibri"/>
                <a:sym typeface="Calibri"/>
              </a:rPr>
              <a:t>720-202-6135</a:t>
            </a:r>
            <a:endParaRPr sz="2600">
              <a:latin typeface="Calibri"/>
              <a:ea typeface="Calibri"/>
              <a:cs typeface="Calibri"/>
              <a:sym typeface="Calibri"/>
            </a:endParaRPr>
          </a:p>
        </p:txBody>
      </p:sp>
      <p:sp>
        <p:nvSpPr>
          <p:cNvPr id="429" name="Google Shape;429;p54"/>
          <p:cNvSpPr txBox="1">
            <a:spLocks noGrp="1"/>
          </p:cNvSpPr>
          <p:nvPr>
            <p:ph type="sldNum" idx="12"/>
          </p:nvPr>
        </p:nvSpPr>
        <p:spPr>
          <a:xfrm>
            <a:off x="233420" y="6427021"/>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35</a:t>
            </a:fld>
            <a:endParaRPr/>
          </a:p>
        </p:txBody>
      </p:sp>
      <p:sp>
        <p:nvSpPr>
          <p:cNvPr id="430" name="Google Shape;430;p54"/>
          <p:cNvSpPr txBox="1">
            <a:spLocks noGrp="1"/>
          </p:cNvSpPr>
          <p:nvPr>
            <p:ph type="ctrTitle"/>
          </p:nvPr>
        </p:nvSpPr>
        <p:spPr>
          <a:xfrm>
            <a:off x="6416750" y="2046300"/>
            <a:ext cx="5661900" cy="27654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lt1"/>
              </a:buClr>
              <a:buSzPts val="4000"/>
              <a:buFont typeface="Arial"/>
              <a:buNone/>
            </a:pPr>
            <a:r>
              <a:rPr lang="en-US" sz="3800">
                <a:latin typeface="Calibri"/>
                <a:ea typeface="Calibri"/>
                <a:cs typeface="Calibri"/>
                <a:sym typeface="Calibri"/>
              </a:rPr>
              <a:t>Kim Boylan</a:t>
            </a:r>
            <a:endParaRPr sz="3800">
              <a:latin typeface="Calibri"/>
              <a:ea typeface="Calibri"/>
              <a:cs typeface="Calibri"/>
              <a:sym typeface="Calibri"/>
            </a:endParaRPr>
          </a:p>
          <a:p>
            <a:pPr marL="0" lvl="0" indent="0" algn="ctr" rtl="0">
              <a:lnSpc>
                <a:spcPct val="115000"/>
              </a:lnSpc>
              <a:spcBef>
                <a:spcPts val="0"/>
              </a:spcBef>
              <a:spcAft>
                <a:spcPts val="0"/>
              </a:spcAft>
              <a:buClr>
                <a:schemeClr val="lt1"/>
              </a:buClr>
              <a:buSzPts val="4000"/>
              <a:buFont typeface="Arial"/>
              <a:buNone/>
            </a:pPr>
            <a:r>
              <a:rPr lang="en-US" sz="2600">
                <a:latin typeface="Calibri"/>
                <a:ea typeface="Calibri"/>
                <a:cs typeface="Calibri"/>
                <a:sym typeface="Calibri"/>
              </a:rPr>
              <a:t>Federal Programs and Supports Unit</a:t>
            </a:r>
            <a:endParaRPr sz="2600">
              <a:latin typeface="Calibri"/>
              <a:ea typeface="Calibri"/>
              <a:cs typeface="Calibri"/>
              <a:sym typeface="Calibri"/>
            </a:endParaRPr>
          </a:p>
          <a:p>
            <a:pPr marL="0" lvl="0" indent="0" algn="ctr" rtl="0">
              <a:lnSpc>
                <a:spcPct val="115000"/>
              </a:lnSpc>
              <a:spcBef>
                <a:spcPts val="0"/>
              </a:spcBef>
              <a:spcAft>
                <a:spcPts val="0"/>
              </a:spcAft>
              <a:buClr>
                <a:schemeClr val="lt1"/>
              </a:buClr>
              <a:buSzPts val="4000"/>
              <a:buFont typeface="Arial"/>
              <a:buNone/>
            </a:pPr>
            <a:r>
              <a:rPr lang="en-US" sz="2600">
                <a:latin typeface="Calibri"/>
                <a:ea typeface="Calibri"/>
                <a:cs typeface="Calibri"/>
                <a:sym typeface="Calibri"/>
              </a:rPr>
              <a:t>ESEA/ESSER Monitoring Specialist</a:t>
            </a:r>
            <a:endParaRPr sz="2600">
              <a:latin typeface="Calibri"/>
              <a:ea typeface="Calibri"/>
              <a:cs typeface="Calibri"/>
              <a:sym typeface="Calibri"/>
            </a:endParaRPr>
          </a:p>
          <a:p>
            <a:pPr marL="0" lvl="0" indent="0" algn="ctr" rtl="0">
              <a:lnSpc>
                <a:spcPct val="115000"/>
              </a:lnSpc>
              <a:spcBef>
                <a:spcPts val="0"/>
              </a:spcBef>
              <a:spcAft>
                <a:spcPts val="0"/>
              </a:spcAft>
              <a:buClr>
                <a:schemeClr val="lt1"/>
              </a:buClr>
              <a:buSzPts val="4000"/>
              <a:buFont typeface="Arial"/>
              <a:buNone/>
            </a:pPr>
            <a:r>
              <a:rPr lang="en-US" sz="2600">
                <a:latin typeface="Calibri"/>
                <a:ea typeface="Calibri"/>
                <a:cs typeface="Calibri"/>
                <a:sym typeface="Calibri"/>
              </a:rPr>
              <a:t>boylan_k@cde.state.co.us</a:t>
            </a:r>
            <a:endParaRPr sz="2600">
              <a:latin typeface="Calibri"/>
              <a:ea typeface="Calibri"/>
              <a:cs typeface="Calibri"/>
              <a:sym typeface="Calibri"/>
            </a:endParaRPr>
          </a:p>
          <a:p>
            <a:pPr marL="0" lvl="0" indent="0" algn="ctr" rtl="0">
              <a:spcBef>
                <a:spcPts val="0"/>
              </a:spcBef>
              <a:spcAft>
                <a:spcPts val="0"/>
              </a:spcAft>
              <a:buClr>
                <a:schemeClr val="lt1"/>
              </a:buClr>
              <a:buSzPts val="4000"/>
              <a:buFont typeface="Arial"/>
              <a:buNone/>
            </a:pPr>
            <a:r>
              <a:rPr lang="en-US" sz="2600">
                <a:latin typeface="Calibri"/>
                <a:ea typeface="Calibri"/>
                <a:cs typeface="Calibri"/>
                <a:sym typeface="Calibri"/>
              </a:rPr>
              <a:t>720-354-7031</a:t>
            </a:r>
            <a:endParaRPr sz="26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a:t>Program Requirements and Eligibility</a:t>
            </a:r>
            <a:endParaRPr/>
          </a:p>
          <a:p>
            <a:pPr marL="0" lvl="0" indent="0" algn="l" rtl="0">
              <a:spcBef>
                <a:spcPts val="0"/>
              </a:spcBef>
              <a:spcAft>
                <a:spcPts val="0"/>
              </a:spcAft>
              <a:buNone/>
            </a:pPr>
            <a:endParaRPr/>
          </a:p>
        </p:txBody>
      </p:sp>
      <p:sp>
        <p:nvSpPr>
          <p:cNvPr id="136" name="Google Shape;136;p20"/>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ctr" rtl="0">
              <a:lnSpc>
                <a:spcPct val="115000"/>
              </a:lnSpc>
              <a:spcBef>
                <a:spcPts val="1000"/>
              </a:spcBef>
              <a:spcAft>
                <a:spcPts val="0"/>
              </a:spcAft>
              <a:buNone/>
            </a:pPr>
            <a:r>
              <a:rPr lang="en-US" sz="2800">
                <a:solidFill>
                  <a:srgbClr val="333333"/>
                </a:solidFill>
                <a:highlight>
                  <a:srgbClr val="FFFFFF"/>
                </a:highlight>
              </a:rPr>
              <a:t>Colorado’s Title III allocation is based on the number of ELs reported through the American Community Survey and U.S. Census data. </a:t>
            </a:r>
            <a:endParaRPr sz="2800">
              <a:solidFill>
                <a:srgbClr val="333333"/>
              </a:solidFill>
              <a:highlight>
                <a:srgbClr val="FFFFFF"/>
              </a:highlight>
            </a:endParaRPr>
          </a:p>
          <a:p>
            <a:pPr marL="0" lvl="0" indent="0" algn="ctr" rtl="0">
              <a:lnSpc>
                <a:spcPct val="115000"/>
              </a:lnSpc>
              <a:spcBef>
                <a:spcPts val="1000"/>
              </a:spcBef>
              <a:spcAft>
                <a:spcPts val="0"/>
              </a:spcAft>
              <a:buNone/>
            </a:pPr>
            <a:r>
              <a:rPr lang="en-US" sz="2800">
                <a:solidFill>
                  <a:srgbClr val="333333"/>
                </a:solidFill>
                <a:highlight>
                  <a:srgbClr val="FFFFFF"/>
                </a:highlight>
              </a:rPr>
              <a:t>The previous Student October count informs the subsequent school year Title III allocation. An LEA or consortium </a:t>
            </a:r>
            <a:r>
              <a:rPr lang="en-US" sz="2800" b="1">
                <a:solidFill>
                  <a:srgbClr val="333333"/>
                </a:solidFill>
                <a:highlight>
                  <a:srgbClr val="FFFFFF"/>
                </a:highlight>
              </a:rPr>
              <a:t>allocation must meet or exceed $10,000 in order to apply for a Title III grant</a:t>
            </a:r>
            <a:r>
              <a:rPr lang="en-US" sz="2800">
                <a:solidFill>
                  <a:srgbClr val="333333"/>
                </a:solidFill>
                <a:highlight>
                  <a:srgbClr val="FFFFFF"/>
                </a:highlight>
              </a:rPr>
              <a:t>.</a:t>
            </a:r>
            <a:endParaRPr sz="2800"/>
          </a:p>
        </p:txBody>
      </p:sp>
      <p:sp>
        <p:nvSpPr>
          <p:cNvPr id="137" name="Google Shape;137;p20"/>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Consolidated Application in GAINS for FY 24-25</a:t>
            </a:r>
            <a:endParaRPr/>
          </a:p>
        </p:txBody>
      </p:sp>
      <p:sp>
        <p:nvSpPr>
          <p:cNvPr id="144" name="Google Shape;144;p21"/>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3200"/>
              <a:t>Changes to: </a:t>
            </a:r>
            <a:endParaRPr sz="3200"/>
          </a:p>
          <a:p>
            <a:pPr marL="0" lvl="0" indent="0" algn="l" rtl="0">
              <a:spcBef>
                <a:spcPts val="1000"/>
              </a:spcBef>
              <a:spcAft>
                <a:spcPts val="0"/>
              </a:spcAft>
              <a:buNone/>
            </a:pPr>
            <a:endParaRPr sz="3200"/>
          </a:p>
          <a:p>
            <a:pPr marL="457200" lvl="0" indent="-431800" algn="l" rtl="0">
              <a:lnSpc>
                <a:spcPct val="115000"/>
              </a:lnSpc>
              <a:spcBef>
                <a:spcPts val="1000"/>
              </a:spcBef>
              <a:spcAft>
                <a:spcPts val="0"/>
              </a:spcAft>
              <a:buSzPts val="3200"/>
              <a:buChar char="•"/>
            </a:pPr>
            <a:r>
              <a:rPr lang="en-US" sz="3200"/>
              <a:t>Cross program questions</a:t>
            </a:r>
            <a:endParaRPr sz="3200"/>
          </a:p>
          <a:p>
            <a:pPr marL="457200" lvl="0" indent="-431800" algn="l" rtl="0">
              <a:lnSpc>
                <a:spcPct val="115000"/>
              </a:lnSpc>
              <a:spcBef>
                <a:spcPts val="0"/>
              </a:spcBef>
              <a:spcAft>
                <a:spcPts val="0"/>
              </a:spcAft>
              <a:buSzPts val="3200"/>
              <a:buChar char="•"/>
            </a:pPr>
            <a:r>
              <a:rPr lang="en-US" sz="3200"/>
              <a:t>Title III Narratives</a:t>
            </a:r>
            <a:endParaRPr sz="3200"/>
          </a:p>
          <a:p>
            <a:pPr marL="457200" lvl="0" indent="-431800" algn="l" rtl="0">
              <a:lnSpc>
                <a:spcPct val="115000"/>
              </a:lnSpc>
              <a:spcBef>
                <a:spcPts val="0"/>
              </a:spcBef>
              <a:spcAft>
                <a:spcPts val="0"/>
              </a:spcAft>
              <a:buSzPts val="3200"/>
              <a:buChar char="•"/>
            </a:pPr>
            <a:r>
              <a:rPr lang="en-US" sz="3200"/>
              <a:t>Title III Immigrant Set Aside Narratives</a:t>
            </a:r>
            <a:endParaRPr sz="3200"/>
          </a:p>
          <a:p>
            <a:pPr marL="457200" lvl="0" indent="-431800" algn="l" rtl="0">
              <a:lnSpc>
                <a:spcPct val="115000"/>
              </a:lnSpc>
              <a:spcBef>
                <a:spcPts val="0"/>
              </a:spcBef>
              <a:spcAft>
                <a:spcPts val="0"/>
              </a:spcAft>
              <a:buSzPts val="3200"/>
              <a:buChar char="•"/>
            </a:pPr>
            <a:r>
              <a:rPr lang="en-US" sz="3200"/>
              <a:t>Budget layout, format</a:t>
            </a:r>
            <a:endParaRPr sz="3200"/>
          </a:p>
        </p:txBody>
      </p:sp>
      <p:sp>
        <p:nvSpPr>
          <p:cNvPr id="145" name="Google Shape;145;p21"/>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EL to ML	</a:t>
            </a:r>
            <a:endParaRPr/>
          </a:p>
        </p:txBody>
      </p:sp>
      <p:sp>
        <p:nvSpPr>
          <p:cNvPr id="152" name="Google Shape;152;p22"/>
          <p:cNvSpPr txBox="1">
            <a:spLocks noGrp="1"/>
          </p:cNvSpPr>
          <p:nvPr>
            <p:ph type="body" idx="1"/>
          </p:nvPr>
        </p:nvSpPr>
        <p:spPr>
          <a:xfrm>
            <a:off x="838200" y="1554480"/>
            <a:ext cx="105156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3000"/>
              <a:t>We cannot fully transition from EL (English Learner) to ML (Multilingual Learner) until we get our ESSA State Plan approved in 2025-2026.</a:t>
            </a:r>
            <a:endParaRPr sz="3000"/>
          </a:p>
          <a:p>
            <a:pPr marL="0" lvl="0" indent="0" algn="l" rtl="0">
              <a:spcBef>
                <a:spcPts val="1000"/>
              </a:spcBef>
              <a:spcAft>
                <a:spcPts val="0"/>
              </a:spcAft>
              <a:buNone/>
            </a:pPr>
            <a:endParaRPr sz="3000"/>
          </a:p>
          <a:p>
            <a:pPr marL="0" lvl="0" indent="0" algn="l" rtl="0">
              <a:spcBef>
                <a:spcPts val="1000"/>
              </a:spcBef>
              <a:spcAft>
                <a:spcPts val="0"/>
              </a:spcAft>
              <a:buNone/>
            </a:pPr>
            <a:r>
              <a:rPr lang="en-US" sz="3000"/>
              <a:t>Throughout the application you will see: </a:t>
            </a:r>
            <a:r>
              <a:rPr lang="en-US" sz="3000" b="1"/>
              <a:t>EL/ML</a:t>
            </a:r>
            <a:endParaRPr sz="3000" b="1"/>
          </a:p>
        </p:txBody>
      </p:sp>
      <p:sp>
        <p:nvSpPr>
          <p:cNvPr id="153" name="Google Shape;153;p22"/>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Previous Cross Program Questions: </a:t>
            </a:r>
            <a:endParaRPr/>
          </a:p>
        </p:txBody>
      </p:sp>
      <p:sp>
        <p:nvSpPr>
          <p:cNvPr id="160" name="Google Shape;160;p23"/>
          <p:cNvSpPr txBox="1">
            <a:spLocks noGrp="1"/>
          </p:cNvSpPr>
          <p:nvPr>
            <p:ph type="body" idx="1"/>
          </p:nvPr>
        </p:nvSpPr>
        <p:spPr>
          <a:xfrm>
            <a:off x="838200" y="1554474"/>
            <a:ext cx="10515600" cy="49875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a:t>3.3 Stakeholder Involvement:</a:t>
            </a:r>
            <a:endParaRPr/>
          </a:p>
          <a:p>
            <a:pPr marL="0" lvl="0" indent="0" algn="l" rtl="0">
              <a:spcBef>
                <a:spcPts val="1000"/>
              </a:spcBef>
              <a:spcAft>
                <a:spcPts val="0"/>
              </a:spcAft>
              <a:buNone/>
            </a:pPr>
            <a:r>
              <a:rPr lang="en-US" sz="1800" b="1">
                <a:solidFill>
                  <a:srgbClr val="333333"/>
                </a:solidFill>
                <a:highlight>
                  <a:srgbClr val="FFFFFF"/>
                </a:highlight>
              </a:rPr>
              <a:t>Describe how the LEA will consult with relevant educators, families, and community members in developing proposed activities with Title III funding.</a:t>
            </a:r>
            <a:endParaRPr sz="1800" b="1">
              <a:solidFill>
                <a:srgbClr val="333333"/>
              </a:solidFill>
              <a:highlight>
                <a:srgbClr val="FFFFFF"/>
              </a:highlight>
            </a:endParaRPr>
          </a:p>
          <a:p>
            <a:pPr marL="0" lvl="0" indent="0" algn="l" rtl="0">
              <a:spcBef>
                <a:spcPts val="1000"/>
              </a:spcBef>
              <a:spcAft>
                <a:spcPts val="0"/>
              </a:spcAft>
              <a:buNone/>
            </a:pPr>
            <a:r>
              <a:rPr lang="en-US" sz="1800" b="1">
                <a:solidFill>
                  <a:srgbClr val="0000FF"/>
                </a:solidFill>
                <a:highlight>
                  <a:srgbClr val="FFFFFF"/>
                </a:highlight>
              </a:rPr>
              <a:t>This question was removed from the Cross Program Questions.</a:t>
            </a:r>
            <a:endParaRPr sz="1800" b="1">
              <a:solidFill>
                <a:srgbClr val="0000FF"/>
              </a:solidFill>
              <a:highlight>
                <a:srgbClr val="FFFFFF"/>
              </a:highlight>
            </a:endParaRPr>
          </a:p>
          <a:p>
            <a:pPr marL="0" lvl="0" indent="0" algn="l" rtl="0">
              <a:spcBef>
                <a:spcPts val="1000"/>
              </a:spcBef>
              <a:spcAft>
                <a:spcPts val="0"/>
              </a:spcAft>
              <a:buNone/>
            </a:pPr>
            <a:endParaRPr sz="1800" b="1">
              <a:solidFill>
                <a:srgbClr val="0000FF"/>
              </a:solidFill>
              <a:highlight>
                <a:srgbClr val="FFFFFF"/>
              </a:highlight>
            </a:endParaRPr>
          </a:p>
          <a:p>
            <a:pPr marL="0" lvl="0" indent="0" algn="l" rtl="0">
              <a:spcBef>
                <a:spcPts val="1000"/>
              </a:spcBef>
              <a:spcAft>
                <a:spcPts val="0"/>
              </a:spcAft>
              <a:buNone/>
            </a:pPr>
            <a:endParaRPr sz="1800" b="1">
              <a:solidFill>
                <a:srgbClr val="333333"/>
              </a:solidFill>
              <a:highlight>
                <a:srgbClr val="FFFFFF"/>
              </a:highlight>
              <a:latin typeface="Arial"/>
              <a:ea typeface="Arial"/>
              <a:cs typeface="Arial"/>
              <a:sym typeface="Arial"/>
            </a:endParaRPr>
          </a:p>
          <a:p>
            <a:pPr marL="0" lvl="0" indent="0" algn="l" rtl="0">
              <a:spcBef>
                <a:spcPts val="1000"/>
              </a:spcBef>
              <a:spcAft>
                <a:spcPts val="0"/>
              </a:spcAft>
              <a:buNone/>
            </a:pPr>
            <a:r>
              <a:rPr lang="en-US"/>
              <a:t>4.1 Family, School Community Engagement Strategies:</a:t>
            </a:r>
            <a:endParaRPr/>
          </a:p>
          <a:p>
            <a:pPr marL="0" lvl="0" indent="0" algn="l" rtl="0">
              <a:spcBef>
                <a:spcPts val="1000"/>
              </a:spcBef>
              <a:spcAft>
                <a:spcPts val="0"/>
              </a:spcAft>
              <a:buNone/>
            </a:pPr>
            <a:r>
              <a:rPr lang="en-US" sz="1800" b="1">
                <a:solidFill>
                  <a:srgbClr val="333333"/>
                </a:solidFill>
                <a:highlight>
                  <a:srgbClr val="FFFFFF"/>
                </a:highlight>
              </a:rPr>
              <a:t>Describe how the LEA implements effective outreach to parents and families of English Learners on their involvement in the academic achievement and being active participants in supporting their student to attain English proficiency, achieve at high levels within a well-rounded education and meet the Colorado Academic Standards.</a:t>
            </a:r>
            <a:endParaRPr sz="1800" b="1">
              <a:solidFill>
                <a:srgbClr val="333333"/>
              </a:solidFill>
              <a:highlight>
                <a:srgbClr val="FFFFFF"/>
              </a:highlight>
            </a:endParaRPr>
          </a:p>
          <a:p>
            <a:pPr marL="0" lvl="0" indent="0" algn="l" rtl="0">
              <a:spcBef>
                <a:spcPts val="1000"/>
              </a:spcBef>
              <a:spcAft>
                <a:spcPts val="0"/>
              </a:spcAft>
              <a:buClr>
                <a:schemeClr val="dk1"/>
              </a:buClr>
              <a:buSzPts val="1100"/>
              <a:buFont typeface="Arial"/>
              <a:buNone/>
            </a:pPr>
            <a:r>
              <a:rPr lang="en-US" sz="1800" b="1">
                <a:solidFill>
                  <a:srgbClr val="0000FF"/>
                </a:solidFill>
                <a:highlight>
                  <a:schemeClr val="lt1"/>
                </a:highlight>
              </a:rPr>
              <a:t>This question was updated and added as 4.2 (specific to parents/families of EL/MLs).</a:t>
            </a:r>
            <a:endParaRPr sz="1800" b="1">
              <a:solidFill>
                <a:srgbClr val="333333"/>
              </a:solidFill>
              <a:highlight>
                <a:srgbClr val="FFFFFF"/>
              </a:highlight>
              <a:latin typeface="Arial"/>
              <a:ea typeface="Arial"/>
              <a:cs typeface="Arial"/>
              <a:sym typeface="Arial"/>
            </a:endParaRPr>
          </a:p>
          <a:p>
            <a:pPr marL="0" lvl="0" indent="0" algn="l" rtl="0">
              <a:spcBef>
                <a:spcPts val="1000"/>
              </a:spcBef>
              <a:spcAft>
                <a:spcPts val="0"/>
              </a:spcAft>
              <a:buNone/>
            </a:pPr>
            <a:endParaRPr sz="1800" b="1">
              <a:solidFill>
                <a:srgbClr val="333333"/>
              </a:solidFill>
              <a:highlight>
                <a:srgbClr val="FFFFFF"/>
              </a:highlight>
              <a:latin typeface="Arial"/>
              <a:ea typeface="Arial"/>
              <a:cs typeface="Arial"/>
              <a:sym typeface="Arial"/>
            </a:endParaRPr>
          </a:p>
          <a:p>
            <a:pPr marL="0" lvl="0" indent="0" algn="l" rtl="0">
              <a:spcBef>
                <a:spcPts val="1000"/>
              </a:spcBef>
              <a:spcAft>
                <a:spcPts val="0"/>
              </a:spcAft>
              <a:buNone/>
            </a:pPr>
            <a:endParaRPr sz="1050" b="1">
              <a:solidFill>
                <a:srgbClr val="333333"/>
              </a:solidFill>
              <a:highlight>
                <a:srgbClr val="FFFFFF"/>
              </a:highlight>
              <a:latin typeface="Arial"/>
              <a:ea typeface="Arial"/>
              <a:cs typeface="Arial"/>
              <a:sym typeface="Arial"/>
            </a:endParaRPr>
          </a:p>
          <a:p>
            <a:pPr marL="0" lvl="0" indent="0" algn="l" rtl="0">
              <a:spcBef>
                <a:spcPts val="1000"/>
              </a:spcBef>
              <a:spcAft>
                <a:spcPts val="0"/>
              </a:spcAft>
              <a:buNone/>
            </a:pPr>
            <a:endParaRPr sz="1050" b="1">
              <a:solidFill>
                <a:srgbClr val="333333"/>
              </a:solidFill>
              <a:highlight>
                <a:srgbClr val="FFFFFF"/>
              </a:highlight>
              <a:latin typeface="Arial"/>
              <a:ea typeface="Arial"/>
              <a:cs typeface="Arial"/>
              <a:sym typeface="Arial"/>
            </a:endParaRPr>
          </a:p>
        </p:txBody>
      </p:sp>
      <p:sp>
        <p:nvSpPr>
          <p:cNvPr id="161" name="Google Shape;161;p23"/>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Cross Program Question Updates: </a:t>
            </a:r>
            <a:endParaRPr/>
          </a:p>
          <a:p>
            <a:pPr marL="0" lvl="0" indent="0" algn="l" rtl="0">
              <a:spcBef>
                <a:spcPts val="0"/>
              </a:spcBef>
              <a:spcAft>
                <a:spcPts val="0"/>
              </a:spcAft>
              <a:buNone/>
            </a:pPr>
            <a:r>
              <a:rPr lang="en-US"/>
              <a:t>Specific to EL/MLs</a:t>
            </a:r>
            <a:endParaRPr/>
          </a:p>
        </p:txBody>
      </p:sp>
      <p:sp>
        <p:nvSpPr>
          <p:cNvPr id="168" name="Google Shape;168;p24"/>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8</a:t>
            </a:fld>
            <a:endParaRPr/>
          </a:p>
        </p:txBody>
      </p:sp>
      <p:pic>
        <p:nvPicPr>
          <p:cNvPr id="169" name="Google Shape;169;p24" descr="Image of Question 4.1 related to Outreach specific to English Learners/Multilingual Learners, shows 9 options from which to choose."/>
          <p:cNvPicPr preferRelativeResize="0"/>
          <p:nvPr/>
        </p:nvPicPr>
        <p:blipFill>
          <a:blip r:embed="rId3">
            <a:alphaModFix/>
          </a:blip>
          <a:stretch>
            <a:fillRect/>
          </a:stretch>
        </p:blipFill>
        <p:spPr>
          <a:xfrm>
            <a:off x="0" y="1477575"/>
            <a:ext cx="12192000" cy="39955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443565" y="205176"/>
            <a:ext cx="8065200" cy="898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a:t>Updated Cross Program Question: </a:t>
            </a:r>
            <a:endParaRPr/>
          </a:p>
          <a:p>
            <a:pPr marL="0" lvl="0" indent="0" algn="l" rtl="0">
              <a:spcBef>
                <a:spcPts val="0"/>
              </a:spcBef>
              <a:spcAft>
                <a:spcPts val="0"/>
              </a:spcAft>
              <a:buNone/>
            </a:pPr>
            <a:endParaRPr/>
          </a:p>
        </p:txBody>
      </p:sp>
      <p:sp>
        <p:nvSpPr>
          <p:cNvPr id="176" name="Google Shape;176;p25"/>
          <p:cNvSpPr txBox="1">
            <a:spLocks noGrp="1"/>
          </p:cNvSpPr>
          <p:nvPr>
            <p:ph type="sldNum" idx="12"/>
          </p:nvPr>
        </p:nvSpPr>
        <p:spPr>
          <a:xfrm>
            <a:off x="332873" y="6356350"/>
            <a:ext cx="27432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a:p>
        </p:txBody>
      </p:sp>
      <p:pic>
        <p:nvPicPr>
          <p:cNvPr id="177" name="Google Shape;177;p25" descr="Screen shot image from the Grants Application, Implementation and Navigation System"/>
          <p:cNvPicPr preferRelativeResize="0"/>
          <p:nvPr/>
        </p:nvPicPr>
        <p:blipFill rotWithShape="1">
          <a:blip r:embed="rId3">
            <a:alphaModFix/>
          </a:blip>
          <a:srcRect b="56567"/>
          <a:stretch/>
        </p:blipFill>
        <p:spPr>
          <a:xfrm>
            <a:off x="110050" y="2165900"/>
            <a:ext cx="6390925" cy="2889176"/>
          </a:xfrm>
          <a:prstGeom prst="rect">
            <a:avLst/>
          </a:prstGeom>
          <a:noFill/>
          <a:ln>
            <a:noFill/>
          </a:ln>
        </p:spPr>
      </p:pic>
      <p:pic>
        <p:nvPicPr>
          <p:cNvPr id="178" name="Google Shape;178;p25"/>
          <p:cNvPicPr preferRelativeResize="0"/>
          <p:nvPr/>
        </p:nvPicPr>
        <p:blipFill rotWithShape="1">
          <a:blip r:embed="rId3">
            <a:alphaModFix/>
          </a:blip>
          <a:srcRect t="43267" b="-14396"/>
          <a:stretch/>
        </p:blipFill>
        <p:spPr>
          <a:xfrm>
            <a:off x="6500975" y="2165900"/>
            <a:ext cx="5652499" cy="4184800"/>
          </a:xfrm>
          <a:prstGeom prst="rect">
            <a:avLst/>
          </a:prstGeom>
          <a:noFill/>
          <a:ln>
            <a:noFill/>
          </a:ln>
        </p:spPr>
      </p:pic>
      <p:sp>
        <p:nvSpPr>
          <p:cNvPr id="179" name="Google Shape;179;p25"/>
          <p:cNvSpPr/>
          <p:nvPr/>
        </p:nvSpPr>
        <p:spPr>
          <a:xfrm>
            <a:off x="105325" y="2072825"/>
            <a:ext cx="2998200" cy="603600"/>
          </a:xfrm>
          <a:prstGeom prst="roundRect">
            <a:avLst>
              <a:gd name="adj" fmla="val 16667"/>
            </a:avLst>
          </a:prstGeom>
          <a:noFill/>
          <a:ln w="2857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0" name="Google Shape;180;p25"/>
          <p:cNvSpPr/>
          <p:nvPr/>
        </p:nvSpPr>
        <p:spPr>
          <a:xfrm>
            <a:off x="6500975" y="2072825"/>
            <a:ext cx="3210600" cy="603600"/>
          </a:xfrm>
          <a:prstGeom prst="roundRect">
            <a:avLst>
              <a:gd name="adj" fmla="val 16667"/>
            </a:avLst>
          </a:prstGeom>
          <a:noFill/>
          <a:ln w="2857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1" name="Google Shape;181;p25"/>
          <p:cNvSpPr/>
          <p:nvPr/>
        </p:nvSpPr>
        <p:spPr>
          <a:xfrm>
            <a:off x="6398250" y="4560875"/>
            <a:ext cx="2998200" cy="603600"/>
          </a:xfrm>
          <a:prstGeom prst="roundRect">
            <a:avLst>
              <a:gd name="adj" fmla="val 16667"/>
            </a:avLst>
          </a:prstGeom>
          <a:noFill/>
          <a:ln w="28575" cap="flat" cmpd="sng">
            <a:solidFill>
              <a:srgbClr val="0000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82" name="Google Shape;182;p25"/>
          <p:cNvPicPr preferRelativeResize="0"/>
          <p:nvPr/>
        </p:nvPicPr>
        <p:blipFill>
          <a:blip r:embed="rId4">
            <a:alphaModFix/>
          </a:blip>
          <a:stretch>
            <a:fillRect/>
          </a:stretch>
        </p:blipFill>
        <p:spPr>
          <a:xfrm>
            <a:off x="332863" y="1273887"/>
            <a:ext cx="11313024" cy="3274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1851</Words>
  <Application>Microsoft Office PowerPoint</Application>
  <PresentationFormat>Widescreen</PresentationFormat>
  <Paragraphs>265</Paragraphs>
  <Slides>35</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PowerPoint Presentation</vt:lpstr>
      <vt:lpstr>Objectives:</vt:lpstr>
      <vt:lpstr>ESSA Revised Final Allocations | Fiscal Year 2023-2024 |  Every Student Succeeds Act of 2015 Title III, Part A: $10,125,748</vt:lpstr>
      <vt:lpstr>Program Requirements and Eligibility </vt:lpstr>
      <vt:lpstr>Consolidated Application in GAINS for FY 24-25</vt:lpstr>
      <vt:lpstr>EL to ML </vt:lpstr>
      <vt:lpstr>Previous Cross Program Questions: </vt:lpstr>
      <vt:lpstr>Cross Program Question Updates:  Specific to EL/MLs</vt:lpstr>
      <vt:lpstr>Updated Cross Program Question:  </vt:lpstr>
      <vt:lpstr>Previous Title III Narrative: </vt:lpstr>
      <vt:lpstr>Changes to Title III Narrative Section</vt:lpstr>
      <vt:lpstr>GAINS Title III Narrative Question 1:</vt:lpstr>
      <vt:lpstr>Other SEA Application Design</vt:lpstr>
      <vt:lpstr>Other SEA Application Design</vt:lpstr>
      <vt:lpstr>GAINS View</vt:lpstr>
      <vt:lpstr>Supporting Document - will be linked in Narrative Question 1 </vt:lpstr>
      <vt:lpstr>Chapter 5: Appendix D of ELD Handbook</vt:lpstr>
      <vt:lpstr>ELD Handbook: Chapter 4</vt:lpstr>
      <vt:lpstr>GAINS Title III Narrative Question 2:</vt:lpstr>
      <vt:lpstr>GAINS View</vt:lpstr>
      <vt:lpstr>GAINS View</vt:lpstr>
      <vt:lpstr>GAINS Title III Narrative Question 3:</vt:lpstr>
      <vt:lpstr>GAINS View</vt:lpstr>
      <vt:lpstr>GAINS Title III Narrative Question 4:</vt:lpstr>
      <vt:lpstr>GAINS View</vt:lpstr>
      <vt:lpstr>Immigrant Set Aside</vt:lpstr>
      <vt:lpstr>Immigrant Set Aside </vt:lpstr>
      <vt:lpstr>Immigrant Set Aside</vt:lpstr>
      <vt:lpstr>Immigrant Set Aside</vt:lpstr>
      <vt:lpstr>GAINS Budget</vt:lpstr>
      <vt:lpstr>Things to keep in mind when  completing the application</vt:lpstr>
      <vt:lpstr>Common comments from reviewers</vt:lpstr>
      <vt:lpstr>Key Wording/Phrases</vt:lpstr>
      <vt:lpstr>CAUTION</vt:lpstr>
      <vt:lpstr>Rachel Temple Federal Programs and Supports Unit ESEA Title III Specialist temple_r@cde.state.co.us 720-202-6135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Temple, Rachel</dc:creator>
  <cp:lastModifiedBy>Temple, Rachel</cp:lastModifiedBy>
  <cp:revision>1</cp:revision>
  <dcterms:modified xsi:type="dcterms:W3CDTF">2024-02-28T20:18:46Z</dcterms:modified>
</cp:coreProperties>
</file>