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326"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attrocento Sans" panose="020B060402020202020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g+wLsCuV4r0Yn5VKmPLQGzot59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Kaloudis" initials="" lastIdx="3" clrIdx="0"/>
  <p:cmAuthor id="1" name="Shannon Wilson" initials="" lastIdx="1" clrIdx="1"/>
  <p:cmAuthor id="2" name="Nazanin Mohajeri-Nel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340C9-3B39-4C9B-9263-F7E8DA5C3C67}">
  <a:tblStyle styleId="{616340C9-3B39-4C9B-9263-F7E8DA5C3C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90" Type="http://customschemas.google.com/relationships/presentationmetadata" Target="metadata"/><Relationship Id="rId9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8" Type="http://schemas.openxmlformats.org/officeDocument/2006/relationships/slide" Target="slides/slide7.xml"/><Relationship Id="rId9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14c60eba7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114c60eba7d_0_37: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r>
              <a:rPr lang="en-US"/>
              <a:t>Title III, Part A Funds </a:t>
            </a:r>
            <a:r>
              <a:rPr lang="en-US" b="1" i="1"/>
              <a:t>may</a:t>
            </a:r>
            <a:r>
              <a:rPr lang="en-US"/>
              <a:t> be used to support: MC – this is a list of </a:t>
            </a:r>
            <a:r>
              <a:rPr lang="en-US" u="sng"/>
              <a:t>potential </a:t>
            </a:r>
            <a:r>
              <a:rPr lang="en-US"/>
              <a:t>allowable activities, I would note this only because what is allowable in one district may not be allowable in other, because of their core programming….Allowable is all in the eye of the beholder.  Allowable is dependent upon what core ELD program is and how money was spent Based on local context that determines what is actually allowable. This list is not exhaustive, but ideas within parameters of supplement, not supplant and what your local plans.</a:t>
            </a:r>
            <a:endParaRPr/>
          </a:p>
          <a:p>
            <a:pPr marL="800100" lvl="1" indent="-342900" algn="l" rtl="0">
              <a:spcBef>
                <a:spcPts val="0"/>
              </a:spcBef>
              <a:spcAft>
                <a:spcPts val="0"/>
              </a:spcAft>
              <a:buClr>
                <a:schemeClr val="dk1"/>
              </a:buClr>
              <a:buSzPts val="1200"/>
              <a:buFont typeface="Arial"/>
              <a:buChar char="•"/>
            </a:pPr>
            <a:r>
              <a:rPr lang="en-US"/>
              <a:t>Upgrading ELD program objectives and effective instructional activities. </a:t>
            </a:r>
            <a:endParaRPr/>
          </a:p>
          <a:p>
            <a:pPr marL="800100" lvl="1" indent="-342900" algn="l" rtl="0">
              <a:spcBef>
                <a:spcPts val="0"/>
              </a:spcBef>
              <a:spcAft>
                <a:spcPts val="0"/>
              </a:spcAft>
              <a:buClr>
                <a:schemeClr val="dk1"/>
              </a:buClr>
              <a:buSzPts val="1200"/>
              <a:buFont typeface="Arial"/>
              <a:buChar char="•"/>
            </a:pPr>
            <a:r>
              <a:rPr lang="en-US"/>
              <a:t>Improving ELD programs for ELs by identifying, acquiring, and upgrading curricula, instructional materials, educational software and technology, and assessment procedures that improve content and language acquisition. </a:t>
            </a:r>
            <a:endParaRPr/>
          </a:p>
          <a:p>
            <a:pPr marL="800100" lvl="1" indent="-342900" algn="l" rtl="0">
              <a:spcBef>
                <a:spcPts val="0"/>
              </a:spcBef>
              <a:spcAft>
                <a:spcPts val="0"/>
              </a:spcAft>
              <a:buClr>
                <a:schemeClr val="dk1"/>
              </a:buClr>
              <a:buSzPts val="1200"/>
              <a:buFont typeface="Arial"/>
              <a:buChar char="•"/>
            </a:pPr>
            <a:r>
              <a:rPr lang="en-US"/>
              <a:t>Providing community participation programs, family literacy services, and parent outreach and training activities to EL students and their families. </a:t>
            </a:r>
            <a:endParaRPr/>
          </a:p>
          <a:p>
            <a:pPr marL="800100" lvl="1" indent="-342900" algn="l" rtl="0">
              <a:spcBef>
                <a:spcPts val="0"/>
              </a:spcBef>
              <a:spcAft>
                <a:spcPts val="0"/>
              </a:spcAft>
              <a:buClr>
                <a:schemeClr val="dk1"/>
              </a:buClr>
              <a:buSzPts val="1200"/>
              <a:buFont typeface="Arial"/>
              <a:buChar char="•"/>
            </a:pPr>
            <a:r>
              <a:rPr lang="en-US"/>
              <a:t>Providing tutoring and intensified instruction for EL students. </a:t>
            </a:r>
            <a:endParaRPr/>
          </a:p>
          <a:p>
            <a:pPr marL="800100" lvl="1" indent="-342900" algn="l" rtl="0">
              <a:spcBef>
                <a:spcPts val="0"/>
              </a:spcBef>
              <a:spcAft>
                <a:spcPts val="0"/>
              </a:spcAft>
              <a:buClr>
                <a:schemeClr val="dk1"/>
              </a:buClr>
              <a:buSzPts val="1200"/>
              <a:buFont typeface="Arial"/>
              <a:buChar char="•"/>
            </a:pPr>
            <a:r>
              <a:rPr lang="en-US"/>
              <a:t>Offering early college high school or dual/concurrent enrollment programs or courses designed to help ELs achieve in postsecondary education.</a:t>
            </a:r>
            <a:endParaRPr/>
          </a:p>
          <a:p>
            <a:pPr marL="800100" lvl="1" indent="-342900" algn="l" rtl="0">
              <a:spcBef>
                <a:spcPts val="0"/>
              </a:spcBef>
              <a:spcAft>
                <a:spcPts val="0"/>
              </a:spcAft>
              <a:buClr>
                <a:schemeClr val="dk1"/>
              </a:buClr>
              <a:buSzPts val="1200"/>
              <a:buFont typeface="Arial"/>
              <a:buChar char="•"/>
            </a:pPr>
            <a:r>
              <a:rPr lang="en-US"/>
              <a:t>Developing and implementing effective preschool, elementary or secondary school ELD programs that are coordinated with other relevant programs and services.</a:t>
            </a:r>
            <a:endParaRPr/>
          </a:p>
          <a:p>
            <a:pPr marL="800100" lvl="1" indent="-342900" algn="l" rtl="0">
              <a:spcBef>
                <a:spcPts val="0"/>
              </a:spcBef>
              <a:spcAft>
                <a:spcPts val="0"/>
              </a:spcAft>
              <a:buClr>
                <a:schemeClr val="dk1"/>
              </a:buClr>
              <a:buSzPts val="1200"/>
              <a:buFont typeface="Arial"/>
              <a:buChar char="•"/>
            </a:pPr>
            <a:r>
              <a:rPr lang="en-US"/>
              <a:t>Improving the instruction for EL students, including EL students with a disability or identified as gifted in a specific area.</a:t>
            </a:r>
            <a:endParaRPr/>
          </a:p>
          <a:p>
            <a:pPr marL="0" lvl="0" indent="0" algn="l" rtl="0">
              <a:spcBef>
                <a:spcPts val="0"/>
              </a:spcBef>
              <a:spcAft>
                <a:spcPts val="0"/>
              </a:spcAft>
              <a:buNone/>
            </a:pPr>
            <a:r>
              <a:rPr lang="en-US"/>
              <a:t>Title III, Part A Funds CANNOT be used to: </a:t>
            </a:r>
            <a:endParaRPr/>
          </a:p>
          <a:p>
            <a:pPr marL="177800" lvl="0" indent="-177800" algn="l" rtl="0">
              <a:spcBef>
                <a:spcPts val="0"/>
              </a:spcBef>
              <a:spcAft>
                <a:spcPts val="0"/>
              </a:spcAft>
              <a:buClr>
                <a:schemeClr val="dk1"/>
              </a:buClr>
              <a:buSzPts val="1200"/>
              <a:buFont typeface="Arial"/>
              <a:buChar char="•"/>
            </a:pPr>
            <a:r>
              <a:rPr lang="en-US"/>
              <a:t>No ELD assessment and identification (HLS, WIDA Screener, ACCESS)</a:t>
            </a:r>
            <a:endParaRPr sz="1100"/>
          </a:p>
          <a:p>
            <a:pPr marL="444500" lvl="1" indent="0" algn="l" rtl="0">
              <a:spcBef>
                <a:spcPts val="0"/>
              </a:spcBef>
              <a:spcAft>
                <a:spcPts val="0"/>
              </a:spcAft>
              <a:buNone/>
            </a:pPr>
            <a:r>
              <a:rPr lang="en-US"/>
              <a:t>Can’t pay salary for someone to ID, can’t pay subs to release teachers to administer ACCESS</a:t>
            </a:r>
            <a:endParaRPr sz="1100"/>
          </a:p>
          <a:p>
            <a:pPr marL="444500" lvl="1" indent="0" algn="l" rtl="0">
              <a:spcBef>
                <a:spcPts val="0"/>
              </a:spcBef>
              <a:spcAft>
                <a:spcPts val="0"/>
              </a:spcAft>
              <a:buNone/>
            </a:pPr>
            <a:r>
              <a:rPr lang="en-US"/>
              <a:t>Could pay for teachers to have release time to meet to discuss WIDA scores</a:t>
            </a:r>
            <a:endParaRPr/>
          </a:p>
          <a:p>
            <a:pPr marL="177800" lvl="0" indent="-177800" algn="l" rtl="0">
              <a:spcBef>
                <a:spcPts val="0"/>
              </a:spcBef>
              <a:spcAft>
                <a:spcPts val="0"/>
              </a:spcAft>
              <a:buClr>
                <a:schemeClr val="dk1"/>
              </a:buClr>
              <a:buSzPts val="1200"/>
              <a:buFont typeface="Arial"/>
              <a:buChar char="•"/>
            </a:pPr>
            <a:r>
              <a:rPr lang="en-US"/>
              <a:t>For ELD resources – need to show how the resources would be used in addition to core ELD block (might be used for a “double dip” of ELD or additional support)</a:t>
            </a:r>
            <a:endParaRPr sz="1100"/>
          </a:p>
          <a:p>
            <a:pPr marL="177800" lvl="0" indent="-177800" algn="l" rtl="0">
              <a:spcBef>
                <a:spcPts val="0"/>
              </a:spcBef>
              <a:spcAft>
                <a:spcPts val="0"/>
              </a:spcAft>
              <a:buClr>
                <a:schemeClr val="dk1"/>
              </a:buClr>
              <a:buSzPts val="1200"/>
              <a:buFont typeface="Arial"/>
              <a:buChar char="•"/>
            </a:pPr>
            <a:r>
              <a:rPr lang="en-US"/>
              <a:t>Reading supports/curricular resources – How is the program specifically designed for ELs? Is this supplemental to the core reading instruction and ELD instruction?</a:t>
            </a:r>
            <a:endParaRPr/>
          </a:p>
          <a:p>
            <a:pPr marL="635000" lvl="1" indent="-165100" algn="l" rtl="0">
              <a:spcBef>
                <a:spcPts val="0"/>
              </a:spcBef>
              <a:spcAft>
                <a:spcPts val="0"/>
              </a:spcAft>
              <a:buClr>
                <a:schemeClr val="dk1"/>
              </a:buClr>
              <a:buSzPts val="1200"/>
              <a:buFont typeface="Arial"/>
              <a:buChar char="•"/>
            </a:pPr>
            <a:r>
              <a:rPr lang="en-US"/>
              <a:t>Should not be funding core programming for Els; </a:t>
            </a:r>
            <a:r>
              <a:rPr lang="en-US" sz="1100"/>
              <a:t>Can’t be used for literacy interventions for ELs – shouldn’t just provide it because they’re “ELs”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8" name="Google Shape;618;g114c60eba7d_0_37:notes"/>
          <p:cNvSpPr txBox="1">
            <a:spLocks noGrp="1"/>
          </p:cNvSpPr>
          <p:nvPr>
            <p:ph type="sldNum" idx="12"/>
          </p:nvPr>
        </p:nvSpPr>
        <p:spPr>
          <a:xfrm>
            <a:off x="3884614" y="8685214"/>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14c60eba7d_0_45: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114c60eba7d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14c60eba7d_0_51: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114c60eba7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14c60eba7d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g114c60eba7d_5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Michelle </a:t>
            </a:r>
            <a:endParaRPr/>
          </a:p>
        </p:txBody>
      </p:sp>
      <p:sp>
        <p:nvSpPr>
          <p:cNvPr id="869" name="Google Shape;869;g114c60eba7d_5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fcd82b940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fcd82b940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0fcd82b940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03edbab45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03edbab45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103edbab45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14c60eba7d_0_0: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114c60eba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4c60eba7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114c60eba7d_0_5: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r>
              <a:rPr lang="en-US"/>
              <a:t>PAR requests?</a:t>
            </a:r>
            <a:endParaRPr/>
          </a:p>
        </p:txBody>
      </p:sp>
      <p:sp>
        <p:nvSpPr>
          <p:cNvPr id="581" name="Google Shape;581;g114c60eba7d_0_5:notes"/>
          <p:cNvSpPr txBox="1">
            <a:spLocks noGrp="1"/>
          </p:cNvSpPr>
          <p:nvPr>
            <p:ph type="sldNum" idx="12"/>
          </p:nvPr>
        </p:nvSpPr>
        <p:spPr>
          <a:xfrm>
            <a:off x="3884614" y="8685214"/>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14c60eba7d_0_12: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g114c60eba7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14c60eba7d_0_18: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114c60eba7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14c60eba7d_0_24:notes"/>
          <p:cNvSpPr txBox="1">
            <a:spLocks noGrp="1"/>
          </p:cNvSpPr>
          <p:nvPr>
            <p:ph type="body" idx="1"/>
          </p:nvPr>
        </p:nvSpPr>
        <p:spPr>
          <a:xfrm>
            <a:off x="685800" y="440055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114c60eba7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14c60eba7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114c60eba7d_0_30:notes"/>
          <p:cNvSpPr txBox="1">
            <a:spLocks noGrp="1"/>
          </p:cNvSpPr>
          <p:nvPr>
            <p:ph type="body" idx="1"/>
          </p:nvPr>
        </p:nvSpPr>
        <p:spPr>
          <a:xfrm>
            <a:off x="685800" y="4400550"/>
            <a:ext cx="5486400" cy="3600300"/>
          </a:xfrm>
          <a:prstGeom prst="rect">
            <a:avLst/>
          </a:prstGeom>
          <a:noFill/>
          <a:ln>
            <a:noFill/>
          </a:ln>
        </p:spPr>
        <p:txBody>
          <a:bodyPr spcFirstLastPara="1" wrap="square" lIns="91275" tIns="45650" rIns="91275" bIns="45650" anchor="t" anchorCtr="0">
            <a:noAutofit/>
          </a:bodyPr>
          <a:lstStyle/>
          <a:p>
            <a:pPr marL="0" lvl="0" indent="0" algn="l" rtl="0">
              <a:spcBef>
                <a:spcPts val="0"/>
              </a:spcBef>
              <a:spcAft>
                <a:spcPts val="0"/>
              </a:spcAft>
              <a:buNone/>
            </a:pPr>
            <a:r>
              <a:rPr lang="en-US"/>
              <a:t>As a grant recipient, there are strings attached to federal money.  This is where the narrative questions come into play as we are required to collect this data per the statutory law.  Required to provide activities that are effective and enhance and supplement programs, but also include and supplement activities.  We ask for this in the narrative questions and follow-up with monitoring support.</a:t>
            </a:r>
            <a:endParaRPr/>
          </a:p>
          <a:p>
            <a:pPr marL="0" lvl="0" indent="0" algn="l" rtl="0">
              <a:spcBef>
                <a:spcPts val="0"/>
              </a:spcBef>
              <a:spcAft>
                <a:spcPts val="0"/>
              </a:spcAft>
              <a:buNone/>
            </a:pPr>
            <a:endParaRPr/>
          </a:p>
          <a:p>
            <a:pPr marL="0" lvl="0" indent="0" algn="l" rtl="0">
              <a:spcBef>
                <a:spcPts val="0"/>
              </a:spcBef>
              <a:spcAft>
                <a:spcPts val="0"/>
              </a:spcAft>
              <a:buNone/>
            </a:pPr>
            <a:r>
              <a:rPr lang="en-US"/>
              <a:t>This would be a good place to discuss the new 45 hour requirement and that teachers need it now, so it would be great for districts to leverage that by offering their own PD opportunities for teachers that align to their ELD programs and student demographics. </a:t>
            </a:r>
            <a:endParaRPr/>
          </a:p>
          <a:p>
            <a:pPr marL="0" lvl="0" indent="0" algn="l" rtl="0">
              <a:spcBef>
                <a:spcPts val="0"/>
              </a:spcBef>
              <a:spcAft>
                <a:spcPts val="0"/>
              </a:spcAft>
              <a:buNone/>
            </a:pPr>
            <a:endParaRPr/>
          </a:p>
          <a:p>
            <a:pPr marL="0" lvl="0" indent="0" algn="l" rtl="0">
              <a:spcBef>
                <a:spcPts val="0"/>
              </a:spcBef>
              <a:spcAft>
                <a:spcPts val="0"/>
              </a:spcAft>
              <a:buNone/>
            </a:pPr>
            <a:r>
              <a:rPr lang="en-US"/>
              <a:t>The 45 hour requirement is a license requirement for teachers, not for districts so districts can set up a program that might meet the 45 hour requirement but it is still up to teachers to meet the 45 hour responsibility.  It is up to the district to receive PD aligned with instructional practices in the district, but also meets that 45 hour requirement.  At the end of the slide deck, we have a link to the </a:t>
            </a:r>
            <a:endParaRPr/>
          </a:p>
        </p:txBody>
      </p:sp>
      <p:sp>
        <p:nvSpPr>
          <p:cNvPr id="610" name="Google Shape;610;g114c60eba7d_0_30:notes"/>
          <p:cNvSpPr txBox="1">
            <a:spLocks noGrp="1"/>
          </p:cNvSpPr>
          <p:nvPr>
            <p:ph type="sldNum" idx="12"/>
          </p:nvPr>
        </p:nvSpPr>
        <p:spPr>
          <a:xfrm>
            <a:off x="3884614" y="8685214"/>
            <a:ext cx="2971800" cy="458700"/>
          </a:xfrm>
          <a:prstGeom prst="rect">
            <a:avLst/>
          </a:prstGeom>
          <a:noFill/>
          <a:ln>
            <a:noFill/>
          </a:ln>
        </p:spPr>
        <p:txBody>
          <a:bodyPr spcFirstLastPara="1" wrap="square" lIns="91275" tIns="45650" rIns="91275" bIns="45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5"/>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2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1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1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1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1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1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1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1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4" name="Google Shape;44;p1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1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19"/>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1" name="Google Shape;51;p2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20"/>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2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8" name="Google Shape;58;p2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2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21"/>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2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5" name="Google Shape;65;p2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2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22"/>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23"/>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3"/>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3"/>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coloradoliteracy/readact/programm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isner_k@cde.state.co.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schelke_j@cde.state.co.us" TargetMode="External"/><Relationship Id="rId3" Type="http://schemas.openxmlformats.org/officeDocument/2006/relationships/hyperlink" Target="mailto:giessinger_t@cde.state.co.us" TargetMode="External"/><Relationship Id="rId7" Type="http://schemas.openxmlformats.org/officeDocument/2006/relationships/hyperlink" Target="mailto:crumley_k@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mailto:mackey_s@cde.state.co.us" TargetMode="External"/><Relationship Id="rId5" Type="http://schemas.openxmlformats.org/officeDocument/2006/relationships/hyperlink" Target="mailto:parsley_b@cde.state.co.us" TargetMode="External"/><Relationship Id="rId4" Type="http://schemas.openxmlformats.org/officeDocument/2006/relationships/hyperlink" Target="mailto:prael_m@cde.state.co.us" TargetMode="External"/><Relationship Id="rId9" Type="http://schemas.openxmlformats.org/officeDocument/2006/relationships/hyperlink" Target="mailto:wilson_s@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dirty="0"/>
              <a:t>ESEA - February Virtual Training</a:t>
            </a:r>
            <a:endParaRPr dirty="0"/>
          </a:p>
        </p:txBody>
      </p:sp>
      <p:sp>
        <p:nvSpPr>
          <p:cNvPr id="94" name="Google Shape;94;p1"/>
          <p:cNvSpPr txBox="1">
            <a:spLocks noGrp="1"/>
          </p:cNvSpPr>
          <p:nvPr>
            <p:ph type="subTitle" idx="1"/>
          </p:nvPr>
        </p:nvSpPr>
        <p:spPr>
          <a:xfrm>
            <a:off x="914401" y="4284336"/>
            <a:ext cx="10402529" cy="127015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3200"/>
              <a:buNone/>
            </a:pPr>
            <a:r>
              <a:rPr lang="en-US" dirty="0"/>
              <a:t>Title III</a:t>
            </a:r>
          </a:p>
          <a:p>
            <a:pPr marL="0" lvl="0" indent="0" algn="ctr" rtl="0">
              <a:lnSpc>
                <a:spcPct val="90000"/>
              </a:lnSpc>
              <a:spcBef>
                <a:spcPts val="0"/>
              </a:spcBef>
              <a:spcAft>
                <a:spcPts val="0"/>
              </a:spcAft>
              <a:buClr>
                <a:schemeClr val="dk1"/>
              </a:buClr>
              <a:buSzPts val="3200"/>
              <a:buNone/>
            </a:pPr>
            <a:endParaRPr lang="en-US" dirty="0"/>
          </a:p>
          <a:p>
            <a:pPr marL="0" lvl="0" indent="0" algn="ctr" rtl="0">
              <a:lnSpc>
                <a:spcPct val="90000"/>
              </a:lnSpc>
              <a:spcBef>
                <a:spcPts val="0"/>
              </a:spcBef>
              <a:spcAft>
                <a:spcPts val="0"/>
              </a:spcAft>
              <a:buClr>
                <a:schemeClr val="dk1"/>
              </a:buClr>
              <a:buSzPts val="3200"/>
              <a:buNone/>
            </a:pPr>
            <a:r>
              <a:rPr lang="en-US" dirty="0"/>
              <a:t>February 15, 2022</a:t>
            </a:r>
            <a:endParaRPr dirty="0"/>
          </a:p>
        </p:txBody>
      </p:sp>
      <p:sp>
        <p:nvSpPr>
          <p:cNvPr id="95" name="Google Shape;95;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114c60eba7d_0_37"/>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Title III, Part A: Allowable Activities</a:t>
            </a:r>
            <a:endParaRPr/>
          </a:p>
        </p:txBody>
      </p:sp>
      <p:sp>
        <p:nvSpPr>
          <p:cNvPr id="621" name="Google Shape;621;g114c60eba7d_0_37"/>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dirty="0"/>
          </a:p>
        </p:txBody>
      </p:sp>
      <p:sp>
        <p:nvSpPr>
          <p:cNvPr id="622" name="Google Shape;622;g114c60eba7d_0_37"/>
          <p:cNvSpPr/>
          <p:nvPr/>
        </p:nvSpPr>
        <p:spPr>
          <a:xfrm>
            <a:off x="133564" y="1851275"/>
            <a:ext cx="5886300" cy="3985320"/>
          </a:xfrm>
          <a:prstGeom prst="flowChartAlternateProcess">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t" anchorCtr="0">
            <a:noAutofit/>
          </a:bodyPr>
          <a:lstStyle/>
          <a:p>
            <a:pPr marL="0" marR="0" lvl="0" indent="0" algn="l" rtl="0">
              <a:lnSpc>
                <a:spcPct val="70000"/>
              </a:lnSpc>
              <a:spcBef>
                <a:spcPts val="0"/>
              </a:spcBef>
              <a:spcAft>
                <a:spcPts val="0"/>
              </a:spcAft>
              <a:buClr>
                <a:schemeClr val="dk1"/>
              </a:buClr>
              <a:buSzPts val="1260"/>
              <a:buFont typeface="Arial"/>
              <a:buNone/>
            </a:pPr>
            <a:r>
              <a:rPr lang="en-US" sz="1460" b="1" i="0" u="none" strike="noStrike" cap="none" dirty="0">
                <a:solidFill>
                  <a:schemeClr val="dk1"/>
                </a:solidFill>
                <a:latin typeface="Calibri"/>
                <a:ea typeface="Calibri"/>
                <a:cs typeface="Calibri"/>
                <a:sym typeface="Calibri"/>
              </a:rPr>
              <a:t>Funds </a:t>
            </a:r>
            <a:r>
              <a:rPr lang="en-US" sz="1460" b="1" i="1" u="none" strike="noStrike" cap="none" dirty="0">
                <a:solidFill>
                  <a:schemeClr val="dk1"/>
                </a:solidFill>
                <a:latin typeface="Calibri"/>
                <a:ea typeface="Calibri"/>
                <a:cs typeface="Calibri"/>
                <a:sym typeface="Calibri"/>
              </a:rPr>
              <a:t>may</a:t>
            </a:r>
            <a:r>
              <a:rPr lang="en-US" sz="1460" b="1" i="0" u="none" strike="noStrike" cap="none" dirty="0">
                <a:solidFill>
                  <a:schemeClr val="dk1"/>
                </a:solidFill>
                <a:latin typeface="Calibri"/>
                <a:ea typeface="Calibri"/>
                <a:cs typeface="Calibri"/>
                <a:sym typeface="Calibri"/>
              </a:rPr>
              <a:t> be used to support (must supplement core programming)</a:t>
            </a:r>
            <a:r>
              <a:rPr lang="en-US" sz="1460" b="0" i="0" u="none" strike="noStrike" cap="none" dirty="0">
                <a:solidFill>
                  <a:schemeClr val="dk1"/>
                </a:solidFill>
                <a:latin typeface="Calibri"/>
                <a:ea typeface="Calibri"/>
                <a:cs typeface="Calibri"/>
                <a:sym typeface="Calibri"/>
              </a:rPr>
              <a:t>:</a:t>
            </a:r>
            <a:endParaRPr sz="1600" dirty="0"/>
          </a:p>
          <a:p>
            <a:pPr marL="0" marR="0" lvl="0" indent="0" algn="l" rtl="0">
              <a:lnSpc>
                <a:spcPct val="70000"/>
              </a:lnSpc>
              <a:spcBef>
                <a:spcPts val="1000"/>
              </a:spcBef>
              <a:spcAft>
                <a:spcPts val="0"/>
              </a:spcAft>
              <a:buClr>
                <a:schemeClr val="dk1"/>
              </a:buClr>
              <a:buSzPts val="1260"/>
              <a:buFont typeface="Arial"/>
              <a:buNone/>
            </a:pPr>
            <a:endParaRPr sz="1460" b="0" i="0" u="none" strike="noStrike" cap="none" dirty="0">
              <a:solidFill>
                <a:schemeClr val="dk1"/>
              </a:solidFill>
              <a:latin typeface="Calibri"/>
              <a:ea typeface="Calibri"/>
              <a:cs typeface="Calibri"/>
              <a:sym typeface="Calibri"/>
            </a:endParaRPr>
          </a:p>
          <a:p>
            <a:pPr marL="171450" marR="0" lvl="1" indent="-184150"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Upgrading ELD program objectives and effective instructional activities </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Improving ELD programs for ELs by identifying, acquiring, and upgrading curricula, instructional materials, educational software and technology, and assessment procedures that improve content and language acquisition </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Providing community participation programs, family literacy services, and parent outreach and training activities to EL students and their families </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Providing tutoring and intensified instruction for EL students</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Offering early college high school or dual/concurrent enrollment programs or courses designed to help ELs achieve in postsecondary education</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Developing and implementing effective preschool, elementary or secondary school ELD programs that are coordinated with other relevant programs and services.</a:t>
            </a:r>
            <a:endParaRPr sz="1600" dirty="0"/>
          </a:p>
          <a:p>
            <a:pPr marL="169068" marR="0" lvl="1" indent="-181768" algn="l" rtl="0">
              <a:lnSpc>
                <a:spcPct val="70000"/>
              </a:lnSpc>
              <a:spcBef>
                <a:spcPts val="500"/>
              </a:spcBef>
              <a:spcAft>
                <a:spcPts val="0"/>
              </a:spcAft>
              <a:buClr>
                <a:schemeClr val="dk1"/>
              </a:buClr>
              <a:buSzPts val="1407"/>
              <a:buFont typeface="Arial"/>
              <a:buChar char="•"/>
            </a:pPr>
            <a:r>
              <a:rPr lang="en-US" sz="1407" b="0" i="0" u="none" strike="noStrike" cap="none" dirty="0">
                <a:solidFill>
                  <a:schemeClr val="dk1"/>
                </a:solidFill>
                <a:latin typeface="Calibri"/>
                <a:ea typeface="Calibri"/>
                <a:cs typeface="Calibri"/>
                <a:sym typeface="Calibri"/>
              </a:rPr>
              <a:t>Improving the instruction for EL students, including EL students with a disability or identified as gifted in a specific area</a:t>
            </a:r>
            <a:endParaRPr sz="1407" b="0" i="0" u="none" strike="noStrike" cap="none" dirty="0">
              <a:solidFill>
                <a:schemeClr val="dk1"/>
              </a:solidFill>
              <a:latin typeface="Calibri"/>
              <a:ea typeface="Calibri"/>
              <a:cs typeface="Calibri"/>
              <a:sym typeface="Calibri"/>
            </a:endParaRPr>
          </a:p>
        </p:txBody>
      </p:sp>
      <p:sp>
        <p:nvSpPr>
          <p:cNvPr id="623" name="Google Shape;623;g114c60eba7d_0_37"/>
          <p:cNvSpPr>
            <a:spLocks noGrp="1"/>
          </p:cNvSpPr>
          <p:nvPr>
            <p:ph type="body" idx="4294967295"/>
          </p:nvPr>
        </p:nvSpPr>
        <p:spPr>
          <a:xfrm>
            <a:off x="6172200" y="1851274"/>
            <a:ext cx="5807700" cy="3985321"/>
          </a:xfrm>
          <a:prstGeom prst="flowChartAlternateProcess">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Clr>
                <a:schemeClr val="dk1"/>
              </a:buClr>
              <a:buSzPts val="2380"/>
              <a:buNone/>
            </a:pPr>
            <a:r>
              <a:rPr lang="en-US" sz="2380" dirty="0">
                <a:solidFill>
                  <a:schemeClr val="dk1"/>
                </a:solidFill>
                <a:latin typeface="Calibri"/>
                <a:ea typeface="Calibri"/>
                <a:cs typeface="Calibri"/>
                <a:sym typeface="Calibri"/>
              </a:rPr>
              <a:t>Funds </a:t>
            </a:r>
            <a:r>
              <a:rPr lang="en-US" sz="2380" b="1" i="1" dirty="0">
                <a:solidFill>
                  <a:schemeClr val="dk1"/>
                </a:solidFill>
                <a:latin typeface="Calibri"/>
                <a:ea typeface="Calibri"/>
                <a:cs typeface="Calibri"/>
                <a:sym typeface="Calibri"/>
              </a:rPr>
              <a:t>CANNOT</a:t>
            </a:r>
            <a:r>
              <a:rPr lang="en-US" sz="2380" dirty="0">
                <a:solidFill>
                  <a:schemeClr val="dk1"/>
                </a:solidFill>
                <a:latin typeface="Calibri"/>
                <a:ea typeface="Calibri"/>
                <a:cs typeface="Calibri"/>
                <a:sym typeface="Calibri"/>
              </a:rPr>
              <a:t> be used to support: </a:t>
            </a:r>
            <a:endParaRPr dirty="0"/>
          </a:p>
          <a:p>
            <a:pPr marL="0" lvl="0" indent="0" algn="l" rtl="0">
              <a:lnSpc>
                <a:spcPct val="70000"/>
              </a:lnSpc>
              <a:spcBef>
                <a:spcPts val="1000"/>
              </a:spcBef>
              <a:spcAft>
                <a:spcPts val="0"/>
              </a:spcAft>
              <a:buClr>
                <a:schemeClr val="dk1"/>
              </a:buClr>
              <a:buSzPts val="701"/>
              <a:buNone/>
            </a:pPr>
            <a:endParaRPr sz="1101" dirty="0"/>
          </a:p>
          <a:p>
            <a:pPr marL="228600" lvl="0" indent="-254000" algn="l" rtl="0">
              <a:lnSpc>
                <a:spcPct val="70000"/>
              </a:lnSpc>
              <a:spcBef>
                <a:spcPts val="1000"/>
              </a:spcBef>
              <a:spcAft>
                <a:spcPts val="0"/>
              </a:spcAft>
              <a:buClr>
                <a:schemeClr val="dk1"/>
              </a:buClr>
              <a:buSzPts val="1547"/>
              <a:buChar char="•"/>
            </a:pPr>
            <a:r>
              <a:rPr lang="en-US" sz="1547" dirty="0">
                <a:solidFill>
                  <a:schemeClr val="dk1"/>
                </a:solidFill>
                <a:latin typeface="Calibri"/>
                <a:ea typeface="Calibri"/>
                <a:cs typeface="Calibri"/>
                <a:sym typeface="Calibri"/>
              </a:rPr>
              <a:t>W-APT, WIDA Screener, or ACCESS 2.0</a:t>
            </a:r>
            <a:endParaRPr sz="3200" dirty="0"/>
          </a:p>
          <a:p>
            <a:pPr marL="431006" lvl="2" indent="-156368" algn="l" rtl="0">
              <a:lnSpc>
                <a:spcPct val="70000"/>
              </a:lnSpc>
              <a:spcBef>
                <a:spcPts val="500"/>
              </a:spcBef>
              <a:spcAft>
                <a:spcPts val="0"/>
              </a:spcAft>
              <a:buClr>
                <a:schemeClr val="dk1"/>
              </a:buClr>
              <a:buSzPts val="1420"/>
              <a:buChar char="•"/>
            </a:pPr>
            <a:r>
              <a:rPr lang="en-US" sz="1420" dirty="0">
                <a:solidFill>
                  <a:schemeClr val="dk1"/>
                </a:solidFill>
                <a:latin typeface="Calibri"/>
                <a:ea typeface="Calibri"/>
                <a:cs typeface="Calibri"/>
                <a:sym typeface="Calibri"/>
              </a:rPr>
              <a:t>ELPA requires LEAs to identify, provide services, and annually evaluate ELs. </a:t>
            </a:r>
            <a:endParaRPr sz="2400" dirty="0"/>
          </a:p>
          <a:p>
            <a:pPr marL="431006" lvl="2" indent="-156368" algn="l" rtl="0">
              <a:lnSpc>
                <a:spcPct val="70000"/>
              </a:lnSpc>
              <a:spcBef>
                <a:spcPts val="500"/>
              </a:spcBef>
              <a:spcAft>
                <a:spcPts val="0"/>
              </a:spcAft>
              <a:buClr>
                <a:schemeClr val="dk1"/>
              </a:buClr>
              <a:buSzPts val="1420"/>
              <a:buChar char="•"/>
            </a:pPr>
            <a:r>
              <a:rPr lang="en-US" sz="1420" dirty="0">
                <a:solidFill>
                  <a:schemeClr val="dk1"/>
                </a:solidFill>
                <a:latin typeface="Calibri"/>
                <a:ea typeface="Calibri"/>
                <a:cs typeface="Calibri"/>
                <a:sym typeface="Calibri"/>
              </a:rPr>
              <a:t>LEAs cannot use Title III funds to purchase these materials, train teachers, or provide FTE/subs/release time to administer assessments.</a:t>
            </a:r>
            <a:endParaRPr sz="2400" dirty="0"/>
          </a:p>
          <a:p>
            <a:pPr marL="228600" lvl="0" indent="-254000" algn="l" rtl="0">
              <a:lnSpc>
                <a:spcPct val="70000"/>
              </a:lnSpc>
              <a:spcBef>
                <a:spcPts val="1000"/>
              </a:spcBef>
              <a:spcAft>
                <a:spcPts val="0"/>
              </a:spcAft>
              <a:buClr>
                <a:schemeClr val="dk1"/>
              </a:buClr>
              <a:buSzPts val="1547"/>
              <a:buChar char="•"/>
            </a:pPr>
            <a:r>
              <a:rPr lang="en-US" sz="1547" dirty="0">
                <a:solidFill>
                  <a:schemeClr val="dk1"/>
                </a:solidFill>
                <a:latin typeface="Calibri"/>
                <a:ea typeface="Calibri"/>
                <a:cs typeface="Calibri"/>
                <a:sym typeface="Calibri"/>
              </a:rPr>
              <a:t>Core ELD Programming</a:t>
            </a:r>
            <a:endParaRPr sz="3200" dirty="0"/>
          </a:p>
          <a:p>
            <a:pPr marL="431006" lvl="2" indent="-156368" algn="l" rtl="0">
              <a:lnSpc>
                <a:spcPct val="70000"/>
              </a:lnSpc>
              <a:spcBef>
                <a:spcPts val="500"/>
              </a:spcBef>
              <a:spcAft>
                <a:spcPts val="0"/>
              </a:spcAft>
              <a:buClr>
                <a:schemeClr val="dk1"/>
              </a:buClr>
              <a:buSzPts val="1420"/>
              <a:buChar char="•"/>
            </a:pPr>
            <a:r>
              <a:rPr lang="en-US" sz="1420" dirty="0">
                <a:solidFill>
                  <a:schemeClr val="dk1"/>
                </a:solidFill>
                <a:latin typeface="Calibri"/>
                <a:ea typeface="Calibri"/>
                <a:cs typeface="Calibri"/>
                <a:sym typeface="Calibri"/>
              </a:rPr>
              <a:t>Curricular resources for </a:t>
            </a:r>
            <a:r>
              <a:rPr lang="en-US" sz="1420" b="1" dirty="0">
                <a:solidFill>
                  <a:schemeClr val="dk1"/>
                </a:solidFill>
                <a:latin typeface="Calibri"/>
                <a:ea typeface="Calibri"/>
                <a:cs typeface="Calibri"/>
                <a:sym typeface="Calibri"/>
              </a:rPr>
              <a:t>core</a:t>
            </a:r>
            <a:r>
              <a:rPr lang="en-US" sz="1420" dirty="0">
                <a:solidFill>
                  <a:schemeClr val="dk1"/>
                </a:solidFill>
                <a:latin typeface="Calibri"/>
                <a:ea typeface="Calibri"/>
                <a:cs typeface="Calibri"/>
                <a:sym typeface="Calibri"/>
              </a:rPr>
              <a:t> ELD or content blocks</a:t>
            </a:r>
            <a:endParaRPr sz="2400" dirty="0"/>
          </a:p>
          <a:p>
            <a:pPr marL="901303" lvl="3" indent="-239712" algn="l" rtl="0">
              <a:lnSpc>
                <a:spcPct val="70000"/>
              </a:lnSpc>
              <a:spcBef>
                <a:spcPts val="500"/>
              </a:spcBef>
              <a:spcAft>
                <a:spcPts val="0"/>
              </a:spcAft>
              <a:buClr>
                <a:schemeClr val="dk1"/>
              </a:buClr>
              <a:buSzPts val="1483"/>
              <a:buChar char="•"/>
            </a:pPr>
            <a:r>
              <a:rPr lang="en-US" sz="1483" dirty="0">
                <a:solidFill>
                  <a:schemeClr val="dk1"/>
                </a:solidFill>
                <a:latin typeface="Calibri"/>
                <a:ea typeface="Calibri"/>
                <a:cs typeface="Calibri"/>
                <a:sym typeface="Calibri"/>
              </a:rPr>
              <a:t>ELD Resources - EL Achieve, Pearson Language Central, National Geographic Edge, Reach, Inside the USA</a:t>
            </a:r>
            <a:endParaRPr sz="2200" dirty="0"/>
          </a:p>
          <a:p>
            <a:pPr marL="901303" lvl="3" indent="-239712" algn="l" rtl="0">
              <a:lnSpc>
                <a:spcPct val="70000"/>
              </a:lnSpc>
              <a:spcBef>
                <a:spcPts val="500"/>
              </a:spcBef>
              <a:spcAft>
                <a:spcPts val="0"/>
              </a:spcAft>
              <a:buClr>
                <a:schemeClr val="dk1"/>
              </a:buClr>
              <a:buSzPts val="1483"/>
              <a:buChar char="•"/>
            </a:pPr>
            <a:r>
              <a:rPr lang="en-US" sz="1483"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READ Act Assessment and approved programming</a:t>
            </a:r>
            <a:endParaRPr sz="1483" dirty="0"/>
          </a:p>
          <a:p>
            <a:pPr marL="444103" lvl="2" indent="-239712" algn="l" rtl="0">
              <a:lnSpc>
                <a:spcPct val="70000"/>
              </a:lnSpc>
              <a:spcBef>
                <a:spcPts val="500"/>
              </a:spcBef>
              <a:spcAft>
                <a:spcPts val="0"/>
              </a:spcAft>
              <a:buClr>
                <a:schemeClr val="dk1"/>
              </a:buClr>
              <a:buSzPts val="1653"/>
              <a:buChar char="•"/>
            </a:pPr>
            <a:r>
              <a:rPr lang="en-US" sz="1653" dirty="0">
                <a:solidFill>
                  <a:schemeClr val="dk1"/>
                </a:solidFill>
                <a:latin typeface="Calibri"/>
                <a:ea typeface="Calibri"/>
                <a:cs typeface="Calibri"/>
                <a:sym typeface="Calibri"/>
              </a:rPr>
              <a:t>Required FTE for core ELD Program </a:t>
            </a:r>
            <a:endParaRPr sz="2400" dirty="0"/>
          </a:p>
          <a:p>
            <a:pPr marL="444103" lvl="2" indent="-239712" algn="l" rtl="0">
              <a:lnSpc>
                <a:spcPct val="70000"/>
              </a:lnSpc>
              <a:spcBef>
                <a:spcPts val="500"/>
              </a:spcBef>
              <a:spcAft>
                <a:spcPts val="0"/>
              </a:spcAft>
              <a:buClr>
                <a:schemeClr val="dk1"/>
              </a:buClr>
              <a:buSzPts val="1653"/>
              <a:buChar char="•"/>
            </a:pPr>
            <a:r>
              <a:rPr lang="en-US" sz="1653" dirty="0">
                <a:solidFill>
                  <a:schemeClr val="dk1"/>
                </a:solidFill>
                <a:latin typeface="Calibri"/>
                <a:ea typeface="Calibri"/>
                <a:cs typeface="Calibri"/>
                <a:sym typeface="Calibri"/>
              </a:rPr>
              <a:t>FTE for core content programming</a:t>
            </a:r>
            <a:endParaRPr sz="2400" dirty="0"/>
          </a:p>
          <a:p>
            <a:pPr marL="444103" lvl="2" indent="-239712" algn="l" rtl="0">
              <a:lnSpc>
                <a:spcPct val="70000"/>
              </a:lnSpc>
              <a:spcBef>
                <a:spcPts val="500"/>
              </a:spcBef>
              <a:spcAft>
                <a:spcPts val="0"/>
              </a:spcAft>
              <a:buClr>
                <a:schemeClr val="dk1"/>
              </a:buClr>
              <a:buSzPts val="1505"/>
              <a:buChar char="•"/>
            </a:pPr>
            <a:r>
              <a:rPr lang="en-US" sz="1505" dirty="0">
                <a:solidFill>
                  <a:schemeClr val="dk1"/>
                </a:solidFill>
                <a:latin typeface="Calibri"/>
                <a:ea typeface="Calibri"/>
                <a:cs typeface="Calibri"/>
                <a:sym typeface="Calibri"/>
              </a:rPr>
              <a:t>Whole school/whole district initiatives reflect percentage of students, not entirely covered by TIII</a:t>
            </a:r>
            <a:endParaRPr sz="2400" dirty="0"/>
          </a:p>
          <a:p>
            <a:pPr marL="0" lvl="0" indent="0" algn="l" rtl="0">
              <a:lnSpc>
                <a:spcPct val="70000"/>
              </a:lnSpc>
              <a:spcBef>
                <a:spcPts val="1000"/>
              </a:spcBef>
              <a:spcAft>
                <a:spcPts val="0"/>
              </a:spcAft>
              <a:buClr>
                <a:schemeClr val="dk1"/>
              </a:buClr>
              <a:buSzPts val="2380"/>
              <a:buNone/>
            </a:pPr>
            <a:endParaRPr sz="23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114c60eba7d_0_45"/>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Funding Pyramid  </a:t>
            </a:r>
            <a:endParaRPr/>
          </a:p>
        </p:txBody>
      </p:sp>
      <p:sp>
        <p:nvSpPr>
          <p:cNvPr id="629" name="Google Shape;629;g114c60eba7d_0_45"/>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pic>
        <p:nvPicPr>
          <p:cNvPr id="630" name="Google Shape;630;g114c60eba7d_0_45" descr="Image depicting funding pyramid."/>
          <p:cNvPicPr preferRelativeResize="0"/>
          <p:nvPr/>
        </p:nvPicPr>
        <p:blipFill>
          <a:blip r:embed="rId3">
            <a:alphaModFix/>
          </a:blip>
          <a:stretch>
            <a:fillRect/>
          </a:stretch>
        </p:blipFill>
        <p:spPr>
          <a:xfrm>
            <a:off x="2029106" y="1271926"/>
            <a:ext cx="6999502" cy="544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114c60eba7d_0_51"/>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Questions ? </a:t>
            </a:r>
            <a:endParaRPr/>
          </a:p>
        </p:txBody>
      </p:sp>
      <p:sp>
        <p:nvSpPr>
          <p:cNvPr id="636" name="Google Shape;636;g114c60eba7d_0_51"/>
          <p:cNvSpPr txBox="1">
            <a:spLocks noGrp="1"/>
          </p:cNvSpPr>
          <p:nvPr>
            <p:ph type="body" idx="1"/>
          </p:nvPr>
        </p:nvSpPr>
        <p:spPr>
          <a:xfrm>
            <a:off x="477079" y="1463040"/>
            <a:ext cx="10876800" cy="46407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Contacts</a:t>
            </a:r>
            <a:endParaRPr dirty="0"/>
          </a:p>
          <a:p>
            <a:pPr marL="685800" lvl="1" indent="-228600" algn="l" rtl="0">
              <a:lnSpc>
                <a:spcPct val="90000"/>
              </a:lnSpc>
              <a:spcBef>
                <a:spcPts val="500"/>
              </a:spcBef>
              <a:spcAft>
                <a:spcPts val="0"/>
              </a:spcAft>
              <a:buClr>
                <a:schemeClr val="dk1"/>
              </a:buClr>
              <a:buSzPts val="2000"/>
              <a:buChar char="•"/>
            </a:pPr>
            <a:r>
              <a:rPr lang="en-US" dirty="0"/>
              <a:t>Kathryn Wisner </a:t>
            </a:r>
            <a:r>
              <a:rPr lang="en-US" sz="1800" dirty="0"/>
              <a:t>Title III specialist in the ESEA office  </a:t>
            </a:r>
            <a:r>
              <a:rPr lang="en-US" sz="1800" u="sng" dirty="0">
                <a:solidFill>
                  <a:schemeClr val="hlink"/>
                </a:solidFill>
                <a:hlinkClick r:id="rId3"/>
              </a:rPr>
              <a:t>wisner_k@cde.state.co.us</a:t>
            </a:r>
            <a:r>
              <a:rPr lang="en-US" sz="1800" dirty="0"/>
              <a:t> </a:t>
            </a:r>
            <a:endParaRPr dirty="0"/>
          </a:p>
          <a:p>
            <a:pPr marL="685800" lvl="1" indent="-228600" algn="l" rtl="0">
              <a:lnSpc>
                <a:spcPct val="90000"/>
              </a:lnSpc>
              <a:spcBef>
                <a:spcPts val="500"/>
              </a:spcBef>
              <a:spcAft>
                <a:spcPts val="0"/>
              </a:spcAft>
              <a:buClr>
                <a:schemeClr val="dk1"/>
              </a:buClr>
              <a:buSzPts val="2000"/>
              <a:buChar char="•"/>
            </a:pPr>
            <a:r>
              <a:rPr lang="en-US" dirty="0"/>
              <a:t>Morgan Cox </a:t>
            </a:r>
            <a:r>
              <a:rPr lang="en-US" sz="1800" dirty="0"/>
              <a:t>CLDE Director </a:t>
            </a:r>
            <a:r>
              <a:rPr lang="en-US" sz="1400" b="0" i="0" dirty="0">
                <a:solidFill>
                  <a:srgbClr val="5B5FC7"/>
                </a:solidFill>
                <a:latin typeface="Quattrocento Sans"/>
                <a:ea typeface="Quattrocento Sans"/>
                <a:cs typeface="Quattrocento Sans"/>
                <a:sym typeface="Quattrocento Sans"/>
              </a:rPr>
              <a:t>cox_m@cde.state.co.us</a:t>
            </a:r>
            <a:endParaRPr sz="1400" dirty="0"/>
          </a:p>
          <a:p>
            <a:pPr marL="685800" lvl="1" indent="-228600" algn="l" rtl="0">
              <a:lnSpc>
                <a:spcPct val="90000"/>
              </a:lnSpc>
              <a:spcBef>
                <a:spcPts val="500"/>
              </a:spcBef>
              <a:spcAft>
                <a:spcPts val="0"/>
              </a:spcAft>
              <a:buClr>
                <a:schemeClr val="dk1"/>
              </a:buClr>
              <a:buSzPts val="2000"/>
              <a:buChar char="•"/>
            </a:pPr>
            <a:r>
              <a:rPr lang="en-US" dirty="0"/>
              <a:t>Lindsay Swanton </a:t>
            </a:r>
            <a:r>
              <a:rPr lang="en-US" sz="1800" b="0" i="0" dirty="0"/>
              <a:t>ELD Specialist &amp; ELPA Coordinator </a:t>
            </a:r>
            <a:r>
              <a:rPr lang="en-US" sz="1400" b="0" i="0" dirty="0">
                <a:solidFill>
                  <a:srgbClr val="5B5FC7"/>
                </a:solidFill>
                <a:latin typeface="Quattrocento Sans"/>
                <a:ea typeface="Quattrocento Sans"/>
                <a:cs typeface="Quattrocento Sans"/>
                <a:sym typeface="Quattrocento Sans"/>
              </a:rPr>
              <a:t>swanton_l@cde.state.co.us</a:t>
            </a:r>
            <a:endParaRPr sz="1400" dirty="0"/>
          </a:p>
          <a:p>
            <a:pPr marL="685800" lvl="1" indent="-228600" algn="l" rtl="0">
              <a:lnSpc>
                <a:spcPct val="90000"/>
              </a:lnSpc>
              <a:spcBef>
                <a:spcPts val="500"/>
              </a:spcBef>
              <a:spcAft>
                <a:spcPts val="0"/>
              </a:spcAft>
              <a:buClr>
                <a:schemeClr val="dk1"/>
              </a:buClr>
              <a:buSzPts val="2000"/>
              <a:buChar char="•"/>
            </a:pPr>
            <a:r>
              <a:rPr lang="en-US" dirty="0"/>
              <a:t>Doris Brock-Nguyen </a:t>
            </a:r>
            <a:r>
              <a:rPr lang="en-US" sz="1800" dirty="0"/>
              <a:t> CLDE Consultant </a:t>
            </a:r>
            <a:r>
              <a:rPr lang="en-US" sz="1400" b="0" i="0" dirty="0">
                <a:solidFill>
                  <a:srgbClr val="5B5FC7"/>
                </a:solidFill>
                <a:latin typeface="Quattrocento Sans"/>
                <a:ea typeface="Quattrocento Sans"/>
                <a:cs typeface="Quattrocento Sans"/>
                <a:sym typeface="Quattrocento Sans"/>
              </a:rPr>
              <a:t>brock-nguyen_d@cde.state.co.us</a:t>
            </a:r>
            <a:endParaRPr dirty="0"/>
          </a:p>
        </p:txBody>
      </p:sp>
      <p:sp>
        <p:nvSpPr>
          <p:cNvPr id="637" name="Google Shape;637;g114c60eba7d_0_51"/>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114c60eba7d_5_0"/>
          <p:cNvSpPr txBox="1">
            <a:spLocks noGrp="1"/>
          </p:cNvSpPr>
          <p:nvPr>
            <p:ph type="body" idx="1"/>
          </p:nvPr>
        </p:nvSpPr>
        <p:spPr>
          <a:xfrm>
            <a:off x="206132" y="1475978"/>
            <a:ext cx="299668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000"/>
              <a:buNone/>
            </a:pPr>
            <a:r>
              <a:rPr lang="en-US" sz="2000" b="1">
                <a:solidFill>
                  <a:srgbClr val="333333"/>
                </a:solidFill>
              </a:rPr>
              <a:t>ESEA Monitoring Team</a:t>
            </a:r>
            <a:endParaRPr sz="2000">
              <a:solidFill>
                <a:srgbClr val="403F3B"/>
              </a:solidFill>
              <a:highlight>
                <a:srgbClr val="FFFFFF"/>
              </a:highlight>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Tammy Giessinger</a:t>
            </a:r>
            <a:endParaRPr sz="1800">
              <a:solidFill>
                <a:srgbClr val="333333"/>
              </a:solidFill>
            </a:endParaRPr>
          </a:p>
          <a:p>
            <a:pPr marL="0" lvl="0" indent="0" algn="l" rtl="0">
              <a:lnSpc>
                <a:spcPct val="120000"/>
              </a:lnSpc>
              <a:spcBef>
                <a:spcPts val="0"/>
              </a:spcBef>
              <a:spcAft>
                <a:spcPts val="0"/>
              </a:spcAft>
              <a:buClr>
                <a:srgbClr val="333333"/>
              </a:buClr>
              <a:buSzPts val="1800"/>
              <a:buNone/>
            </a:pPr>
            <a:r>
              <a:rPr lang="en-US" sz="1800">
                <a:solidFill>
                  <a:srgbClr val="333333"/>
                </a:solidFill>
              </a:rPr>
              <a:t>720-827-5291 (c)</a:t>
            </a:r>
            <a:endParaRPr/>
          </a:p>
          <a:p>
            <a:pPr marL="0" lvl="0" indent="0" algn="l" rtl="0">
              <a:lnSpc>
                <a:spcPct val="120000"/>
              </a:lnSpc>
              <a:spcBef>
                <a:spcPts val="0"/>
              </a:spcBef>
              <a:spcAft>
                <a:spcPts val="0"/>
              </a:spcAft>
              <a:buClr>
                <a:schemeClr val="hlink"/>
              </a:buClr>
              <a:buSzPts val="1800"/>
              <a:buNone/>
            </a:pPr>
            <a:r>
              <a:rPr lang="en-US" sz="1800" u="sng">
                <a:solidFill>
                  <a:schemeClr val="hlink"/>
                </a:solidFill>
                <a:hlinkClick r:id="rId3"/>
              </a:rPr>
              <a:t>giessinger_t@cde.state.co.us</a:t>
            </a:r>
            <a:r>
              <a:rPr lang="en-US" sz="1800" u="sng">
                <a:solidFill>
                  <a:srgbClr val="403F3B"/>
                </a:solidFill>
              </a:rPr>
              <a:t> </a:t>
            </a:r>
            <a:endParaRPr/>
          </a:p>
          <a:p>
            <a:pPr marL="0" lvl="0" indent="0" algn="l" rtl="0">
              <a:lnSpc>
                <a:spcPct val="120000"/>
              </a:lnSpc>
              <a:spcBef>
                <a:spcPts val="0"/>
              </a:spcBef>
              <a:spcAft>
                <a:spcPts val="0"/>
              </a:spcAft>
              <a:buClr>
                <a:schemeClr val="dk1"/>
              </a:buClr>
              <a:buSzPts val="1800"/>
              <a:buNone/>
            </a:pPr>
            <a:endParaRPr sz="1800" b="1">
              <a:solidFill>
                <a:srgbClr val="333333"/>
              </a:solidFill>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Michelle Prael  </a:t>
            </a:r>
            <a:endParaRPr sz="1800">
              <a:solidFill>
                <a:srgbClr val="333333"/>
              </a:solidFill>
            </a:endParaRPr>
          </a:p>
          <a:p>
            <a:pPr marL="0" lvl="0" indent="0" algn="l" rtl="0">
              <a:lnSpc>
                <a:spcPct val="120000"/>
              </a:lnSpc>
              <a:spcBef>
                <a:spcPts val="0"/>
              </a:spcBef>
              <a:spcAft>
                <a:spcPts val="0"/>
              </a:spcAft>
              <a:buClr>
                <a:srgbClr val="333333"/>
              </a:buClr>
              <a:buSzPts val="1800"/>
              <a:buNone/>
            </a:pPr>
            <a:r>
              <a:rPr lang="en-US" sz="1800">
                <a:solidFill>
                  <a:srgbClr val="333333"/>
                </a:solidFill>
              </a:rPr>
              <a:t>720-545-7368 (c)</a:t>
            </a:r>
            <a:endParaRPr/>
          </a:p>
          <a:p>
            <a:pPr marL="0" lvl="0" indent="0" algn="l" rtl="0">
              <a:lnSpc>
                <a:spcPct val="120000"/>
              </a:lnSpc>
              <a:spcBef>
                <a:spcPts val="0"/>
              </a:spcBef>
              <a:spcAft>
                <a:spcPts val="0"/>
              </a:spcAft>
              <a:buClr>
                <a:schemeClr val="hlink"/>
              </a:buClr>
              <a:buSzPts val="1800"/>
              <a:buNone/>
            </a:pPr>
            <a:r>
              <a:rPr lang="en-US" sz="1800" u="sng">
                <a:solidFill>
                  <a:schemeClr val="hlink"/>
                </a:solidFill>
                <a:hlinkClick r:id="rId4"/>
              </a:rPr>
              <a:t>prael_m@cde.state.co.us</a:t>
            </a:r>
            <a:r>
              <a:rPr lang="en-US" sz="1800" u="sng">
                <a:solidFill>
                  <a:srgbClr val="403F3B"/>
                </a:solidFill>
              </a:rPr>
              <a:t> </a:t>
            </a:r>
            <a:endParaRPr/>
          </a:p>
          <a:p>
            <a:pPr marL="228600" lvl="0" indent="-76200" algn="l" rtl="0">
              <a:lnSpc>
                <a:spcPct val="90000"/>
              </a:lnSpc>
              <a:spcBef>
                <a:spcPts val="1000"/>
              </a:spcBef>
              <a:spcAft>
                <a:spcPts val="0"/>
              </a:spcAft>
              <a:buClr>
                <a:schemeClr val="dk1"/>
              </a:buClr>
              <a:buSzPts val="2400"/>
              <a:buNone/>
            </a:pPr>
            <a:endParaRPr/>
          </a:p>
        </p:txBody>
      </p:sp>
      <p:sp>
        <p:nvSpPr>
          <p:cNvPr id="872" name="Google Shape;872;g114c60eba7d_5_0"/>
          <p:cNvSpPr txBox="1">
            <a:spLocks noGrp="1"/>
          </p:cNvSpPr>
          <p:nvPr>
            <p:ph type="body" idx="2"/>
          </p:nvPr>
        </p:nvSpPr>
        <p:spPr>
          <a:xfrm>
            <a:off x="3760626" y="1470504"/>
            <a:ext cx="299668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dirty="0"/>
              <a:t>Grants Fiscal Team</a:t>
            </a:r>
            <a:endParaRPr dirty="0"/>
          </a:p>
          <a:p>
            <a:pPr marL="0" lvl="0" indent="0" algn="l" rtl="0">
              <a:lnSpc>
                <a:spcPct val="120000"/>
              </a:lnSpc>
              <a:spcBef>
                <a:spcPts val="0"/>
              </a:spcBef>
              <a:spcAft>
                <a:spcPts val="0"/>
              </a:spcAft>
              <a:buClr>
                <a:schemeClr val="dk1"/>
              </a:buClr>
              <a:buSzPts val="1188"/>
              <a:buNone/>
            </a:pPr>
            <a:r>
              <a:rPr lang="en-US" sz="1800" b="1" dirty="0">
                <a:solidFill>
                  <a:srgbClr val="333333"/>
                </a:solidFill>
              </a:rPr>
              <a:t>Bill Parsley</a:t>
            </a:r>
            <a:endParaRPr sz="1800" dirty="0">
              <a:solidFill>
                <a:srgbClr val="333333"/>
              </a:solidFill>
            </a:endParaRPr>
          </a:p>
          <a:p>
            <a:pPr marL="0" lvl="0" indent="0" algn="l" rtl="0">
              <a:lnSpc>
                <a:spcPct val="120000"/>
              </a:lnSpc>
              <a:spcBef>
                <a:spcPts val="0"/>
              </a:spcBef>
              <a:spcAft>
                <a:spcPts val="0"/>
              </a:spcAft>
              <a:buClr>
                <a:schemeClr val="dk1"/>
              </a:buClr>
              <a:buSzPts val="1188"/>
              <a:buNone/>
            </a:pPr>
            <a:r>
              <a:rPr lang="en-US" sz="1800" dirty="0">
                <a:solidFill>
                  <a:srgbClr val="333333"/>
                </a:solidFill>
              </a:rPr>
              <a:t>303-910-5163 (c)</a:t>
            </a:r>
            <a:endParaRPr dirty="0"/>
          </a:p>
          <a:p>
            <a:pPr marL="0" lvl="0" indent="0" algn="l" rtl="0">
              <a:lnSpc>
                <a:spcPct val="120000"/>
              </a:lnSpc>
              <a:spcBef>
                <a:spcPts val="0"/>
              </a:spcBef>
              <a:spcAft>
                <a:spcPts val="0"/>
              </a:spcAft>
              <a:buClr>
                <a:schemeClr val="hlink"/>
              </a:buClr>
              <a:buSzPts val="1800"/>
              <a:buNone/>
            </a:pPr>
            <a:r>
              <a:rPr lang="en-US" sz="1800" u="sng" dirty="0">
                <a:solidFill>
                  <a:schemeClr val="hlink"/>
                </a:solidFill>
                <a:hlinkClick r:id="rId5"/>
              </a:rPr>
              <a:t>parsley_b@cde.state.co.us</a:t>
            </a:r>
            <a:endParaRPr sz="1800" u="sng" dirty="0">
              <a:solidFill>
                <a:schemeClr val="hlink"/>
              </a:solidFill>
            </a:endParaRPr>
          </a:p>
          <a:p>
            <a:pPr marL="0" lvl="0" indent="0" algn="l" rtl="0">
              <a:lnSpc>
                <a:spcPct val="120000"/>
              </a:lnSpc>
              <a:spcBef>
                <a:spcPts val="0"/>
              </a:spcBef>
              <a:spcAft>
                <a:spcPts val="0"/>
              </a:spcAft>
              <a:buClr>
                <a:schemeClr val="dk1"/>
              </a:buClr>
              <a:buSzPts val="1800"/>
              <a:buNone/>
            </a:pPr>
            <a:endParaRPr sz="1800" b="1" dirty="0">
              <a:solidFill>
                <a:srgbClr val="333333"/>
              </a:solidFill>
            </a:endParaRPr>
          </a:p>
          <a:p>
            <a:pPr marL="0" lvl="0" indent="0" algn="l" rtl="0">
              <a:lnSpc>
                <a:spcPct val="120000"/>
              </a:lnSpc>
              <a:spcBef>
                <a:spcPts val="0"/>
              </a:spcBef>
              <a:spcAft>
                <a:spcPts val="0"/>
              </a:spcAft>
              <a:buClr>
                <a:srgbClr val="333333"/>
              </a:buClr>
              <a:buSzPts val="1800"/>
              <a:buNone/>
            </a:pPr>
            <a:r>
              <a:rPr lang="en-US" sz="1800" b="1" dirty="0">
                <a:solidFill>
                  <a:srgbClr val="333333"/>
                </a:solidFill>
              </a:rPr>
              <a:t>Sharon Mackey</a:t>
            </a:r>
            <a:endParaRPr sz="1800" dirty="0">
              <a:solidFill>
                <a:srgbClr val="333333"/>
              </a:solidFill>
            </a:endParaRPr>
          </a:p>
          <a:p>
            <a:pPr marL="0" lvl="0" indent="0" algn="l" rtl="0">
              <a:lnSpc>
                <a:spcPct val="120000"/>
              </a:lnSpc>
              <a:spcBef>
                <a:spcPts val="0"/>
              </a:spcBef>
              <a:spcAft>
                <a:spcPts val="0"/>
              </a:spcAft>
              <a:buClr>
                <a:srgbClr val="333333"/>
              </a:buClr>
              <a:buSzPts val="1800"/>
              <a:buNone/>
            </a:pPr>
            <a:r>
              <a:rPr lang="en-US" sz="1800" dirty="0">
                <a:solidFill>
                  <a:srgbClr val="333333"/>
                </a:solidFill>
              </a:rPr>
              <a:t>303-358-4672 (c)</a:t>
            </a:r>
            <a:endParaRPr sz="1800" u="sng" dirty="0">
              <a:solidFill>
                <a:schemeClr val="hlink"/>
              </a:solidFill>
              <a:hlinkClick r:id="rId6"/>
            </a:endParaRPr>
          </a:p>
          <a:p>
            <a:pPr marL="0" lvl="0" indent="0" algn="l" rtl="0">
              <a:lnSpc>
                <a:spcPct val="120000"/>
              </a:lnSpc>
              <a:spcBef>
                <a:spcPts val="0"/>
              </a:spcBef>
              <a:spcAft>
                <a:spcPts val="0"/>
              </a:spcAft>
              <a:buClr>
                <a:schemeClr val="hlink"/>
              </a:buClr>
              <a:buSzPts val="1800"/>
              <a:buNone/>
            </a:pPr>
            <a:r>
              <a:rPr lang="en-US" sz="1800" u="sng" dirty="0">
                <a:solidFill>
                  <a:schemeClr val="hlink"/>
                </a:solidFill>
                <a:hlinkClick r:id="rId6"/>
              </a:rPr>
              <a:t>mackey_s@cde.state.co.us</a:t>
            </a:r>
            <a:endParaRPr sz="1800" u="sng" dirty="0">
              <a:solidFill>
                <a:schemeClr val="hlink"/>
              </a:solidFill>
            </a:endParaRPr>
          </a:p>
          <a:p>
            <a:pPr marL="0" lvl="0" indent="0" algn="l" rtl="0">
              <a:lnSpc>
                <a:spcPct val="120000"/>
              </a:lnSpc>
              <a:spcBef>
                <a:spcPts val="0"/>
              </a:spcBef>
              <a:spcAft>
                <a:spcPts val="0"/>
              </a:spcAft>
              <a:buClr>
                <a:schemeClr val="dk1"/>
              </a:buClr>
              <a:buSzPts val="1800"/>
              <a:buNone/>
            </a:pPr>
            <a:endParaRPr sz="1800" b="1" dirty="0">
              <a:solidFill>
                <a:srgbClr val="333333"/>
              </a:solidFill>
            </a:endParaRPr>
          </a:p>
          <a:p>
            <a:pPr marL="0" lvl="0" indent="0" algn="l" rtl="0">
              <a:lnSpc>
                <a:spcPct val="120000"/>
              </a:lnSpc>
              <a:spcBef>
                <a:spcPts val="0"/>
              </a:spcBef>
              <a:spcAft>
                <a:spcPts val="0"/>
              </a:spcAft>
              <a:buClr>
                <a:srgbClr val="333333"/>
              </a:buClr>
              <a:buSzPts val="1800"/>
              <a:buNone/>
            </a:pPr>
            <a:r>
              <a:rPr lang="en-US" sz="1800" b="1">
                <a:solidFill>
                  <a:srgbClr val="333333"/>
                </a:solidFill>
              </a:rPr>
              <a:t>Hilery </a:t>
            </a:r>
            <a:r>
              <a:rPr lang="en-US" sz="1800" b="1" dirty="0">
                <a:solidFill>
                  <a:srgbClr val="333333"/>
                </a:solidFill>
              </a:rPr>
              <a:t>Morris</a:t>
            </a:r>
            <a:endParaRPr dirty="0"/>
          </a:p>
          <a:p>
            <a:pPr marL="0" lvl="0" indent="0" algn="l" rtl="0">
              <a:lnSpc>
                <a:spcPct val="120000"/>
              </a:lnSpc>
              <a:spcBef>
                <a:spcPts val="0"/>
              </a:spcBef>
              <a:spcAft>
                <a:spcPts val="0"/>
              </a:spcAft>
              <a:buClr>
                <a:srgbClr val="333333"/>
              </a:buClr>
              <a:buSzPts val="1800"/>
              <a:buNone/>
            </a:pPr>
            <a:r>
              <a:rPr lang="en-US" sz="1800" dirty="0">
                <a:solidFill>
                  <a:srgbClr val="333333"/>
                </a:solidFill>
              </a:rPr>
              <a:t>720-471-4877 (c)</a:t>
            </a:r>
            <a:endParaRPr dirty="0"/>
          </a:p>
          <a:p>
            <a:pPr marL="0" lvl="0" indent="0" algn="l" rtl="0">
              <a:lnSpc>
                <a:spcPct val="120000"/>
              </a:lnSpc>
              <a:spcBef>
                <a:spcPts val="0"/>
              </a:spcBef>
              <a:spcAft>
                <a:spcPts val="0"/>
              </a:spcAft>
              <a:buClr>
                <a:schemeClr val="hlink"/>
              </a:buClr>
              <a:buSzPts val="1800"/>
              <a:buNone/>
            </a:pPr>
            <a:r>
              <a:rPr lang="en-US" sz="1800" u="sng" dirty="0">
                <a:solidFill>
                  <a:schemeClr val="hlink"/>
                </a:solidFill>
                <a:highlight>
                  <a:srgbClr val="FFFFFF"/>
                </a:highlight>
              </a:rPr>
              <a:t>morris_h@cde.state.co.us</a:t>
            </a:r>
            <a:endParaRPr sz="1800" dirty="0">
              <a:solidFill>
                <a:srgbClr val="403F3B"/>
              </a:solidFill>
              <a:highlight>
                <a:srgbClr val="FFFFFF"/>
              </a:highlight>
            </a:endParaRPr>
          </a:p>
        </p:txBody>
      </p:sp>
      <p:sp>
        <p:nvSpPr>
          <p:cNvPr id="873" name="Google Shape;873;g114c60eba7d_5_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874" name="Google Shape;874;g114c60eba7d_5_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800"/>
              <a:buFont typeface="Arial"/>
              <a:buNone/>
            </a:pPr>
            <a:r>
              <a:rPr lang="en-US"/>
              <a:t>CDE Contact Information </a:t>
            </a:r>
            <a:endParaRPr/>
          </a:p>
        </p:txBody>
      </p:sp>
      <p:sp>
        <p:nvSpPr>
          <p:cNvPr id="875" name="Google Shape;875;g114c60eba7d_5_0"/>
          <p:cNvSpPr txBox="1"/>
          <p:nvPr/>
        </p:nvSpPr>
        <p:spPr>
          <a:xfrm>
            <a:off x="7315121" y="1395859"/>
            <a:ext cx="3601616" cy="59954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33333"/>
              </a:buClr>
              <a:buSzPts val="2000"/>
              <a:buFont typeface="Calibri"/>
              <a:buNone/>
            </a:pPr>
            <a:r>
              <a:rPr lang="en-US" sz="2000" b="1">
                <a:solidFill>
                  <a:srgbClr val="333333"/>
                </a:solidFill>
                <a:latin typeface="Calibri"/>
                <a:ea typeface="Calibri"/>
                <a:cs typeface="Calibri"/>
                <a:sym typeface="Calibri"/>
              </a:rPr>
              <a:t>ESSER Monitoring Team</a:t>
            </a:r>
            <a:endParaRPr sz="1800" b="1">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b="1">
                <a:solidFill>
                  <a:srgbClr val="333333"/>
                </a:solidFill>
                <a:latin typeface="Calibri"/>
                <a:ea typeface="Calibri"/>
                <a:cs typeface="Calibri"/>
                <a:sym typeface="Calibri"/>
              </a:rPr>
              <a:t>Kristin Crumley</a:t>
            </a:r>
            <a:endParaRPr sz="1800">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a:solidFill>
                  <a:srgbClr val="333333"/>
                </a:solidFill>
                <a:latin typeface="Calibri"/>
                <a:ea typeface="Calibri"/>
                <a:cs typeface="Calibri"/>
                <a:sym typeface="Calibri"/>
              </a:rPr>
              <a:t>720-660-1369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latin typeface="Calibri"/>
                <a:ea typeface="Calibri"/>
                <a:cs typeface="Calibri"/>
                <a:sym typeface="Calibri"/>
                <a:hlinkClick r:id="rId7"/>
              </a:rPr>
              <a:t>crumley_k@cde.state.co.us</a:t>
            </a:r>
            <a:endParaRPr sz="1800" u="sng">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b="1">
                <a:solidFill>
                  <a:srgbClr val="333333"/>
                </a:solidFill>
                <a:latin typeface="Calibri"/>
                <a:ea typeface="Calibri"/>
                <a:cs typeface="Calibri"/>
                <a:sym typeface="Calibri"/>
              </a:rPr>
              <a:t>Jonathan Schelke</a:t>
            </a:r>
            <a:endParaRPr sz="1800">
              <a:solidFill>
                <a:srgbClr val="333333"/>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88"/>
              <a:buFont typeface="Calibri"/>
              <a:buNone/>
            </a:pPr>
            <a:r>
              <a:rPr lang="en-US" sz="1800">
                <a:solidFill>
                  <a:srgbClr val="333333"/>
                </a:solidFill>
                <a:latin typeface="Calibri"/>
                <a:ea typeface="Calibri"/>
                <a:cs typeface="Calibri"/>
                <a:sym typeface="Calibri"/>
              </a:rPr>
              <a:t>720-388-0842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latin typeface="Calibri"/>
                <a:ea typeface="Calibri"/>
                <a:cs typeface="Calibri"/>
                <a:sym typeface="Calibri"/>
                <a:hlinkClick r:id="rId8"/>
              </a:rPr>
              <a:t>schelke_j@cde.state.co.us</a:t>
            </a:r>
            <a:endParaRPr sz="1800" u="sng">
              <a:solidFill>
                <a:schemeClr val="hlink"/>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rgbClr val="403F3B"/>
              </a:solidFill>
              <a:latin typeface="Calibri"/>
              <a:ea typeface="Calibri"/>
              <a:cs typeface="Calibri"/>
              <a:sym typeface="Calibri"/>
            </a:endParaRPr>
          </a:p>
          <a:p>
            <a:pPr marL="0" marR="0" lvl="0" indent="0" algn="l" rtl="0">
              <a:lnSpc>
                <a:spcPct val="120000"/>
              </a:lnSpc>
              <a:spcBef>
                <a:spcPts val="0"/>
              </a:spcBef>
              <a:spcAft>
                <a:spcPts val="0"/>
              </a:spcAft>
              <a:buClr>
                <a:srgbClr val="333333"/>
              </a:buClr>
              <a:buSzPts val="1800"/>
              <a:buFont typeface="Calibri"/>
              <a:buNone/>
            </a:pPr>
            <a:r>
              <a:rPr lang="en-US" sz="1800" b="1">
                <a:solidFill>
                  <a:srgbClr val="333333"/>
                </a:solidFill>
                <a:latin typeface="Calibri"/>
                <a:ea typeface="Calibri"/>
                <a:cs typeface="Calibri"/>
                <a:sym typeface="Calibri"/>
              </a:rPr>
              <a:t>Shannon Wilson </a:t>
            </a:r>
            <a:endParaRPr/>
          </a:p>
          <a:p>
            <a:pPr marL="0" marR="0" lvl="0" indent="0" algn="l" rtl="0">
              <a:lnSpc>
                <a:spcPct val="120000"/>
              </a:lnSpc>
              <a:spcBef>
                <a:spcPts val="0"/>
              </a:spcBef>
              <a:spcAft>
                <a:spcPts val="0"/>
              </a:spcAft>
              <a:buClr>
                <a:srgbClr val="333333"/>
              </a:buClr>
              <a:buSzPts val="1800"/>
              <a:buFont typeface="Calibri"/>
              <a:buNone/>
            </a:pPr>
            <a:r>
              <a:rPr lang="en-US" sz="1800">
                <a:solidFill>
                  <a:srgbClr val="333333"/>
                </a:solidFill>
                <a:highlight>
                  <a:srgbClr val="FFFFFF"/>
                </a:highlight>
                <a:latin typeface="Calibri"/>
                <a:ea typeface="Calibri"/>
                <a:cs typeface="Calibri"/>
                <a:sym typeface="Calibri"/>
              </a:rPr>
              <a:t>720-456-9701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highlight>
                  <a:srgbClr val="FFFFFF"/>
                </a:highlight>
                <a:latin typeface="Calibri"/>
                <a:ea typeface="Calibri"/>
                <a:cs typeface="Calibri"/>
                <a:sym typeface="Calibri"/>
                <a:hlinkClick r:id="rId9"/>
              </a:rPr>
              <a:t>wilson_s@cde.state.co.us</a:t>
            </a: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rgbClr val="333333"/>
              </a:buClr>
              <a:buSzPts val="1800"/>
              <a:buFont typeface="Calibri"/>
              <a:buNone/>
            </a:pPr>
            <a:r>
              <a:rPr lang="en-US" sz="1800" b="1">
                <a:solidFill>
                  <a:srgbClr val="333333"/>
                </a:solidFill>
                <a:latin typeface="Calibri"/>
                <a:ea typeface="Calibri"/>
                <a:cs typeface="Calibri"/>
                <a:sym typeface="Calibri"/>
              </a:rPr>
              <a:t>Mackenzie Owens</a:t>
            </a:r>
            <a:endParaRPr/>
          </a:p>
          <a:p>
            <a:pPr marL="0" marR="0" lvl="0" indent="0" algn="l" rtl="0">
              <a:lnSpc>
                <a:spcPct val="120000"/>
              </a:lnSpc>
              <a:spcBef>
                <a:spcPts val="0"/>
              </a:spcBef>
              <a:spcAft>
                <a:spcPts val="0"/>
              </a:spcAft>
              <a:buClr>
                <a:srgbClr val="333333"/>
              </a:buClr>
              <a:buSzPts val="1800"/>
              <a:buFont typeface="Calibri"/>
              <a:buNone/>
            </a:pPr>
            <a:r>
              <a:rPr lang="en-US" sz="1800">
                <a:solidFill>
                  <a:srgbClr val="333333"/>
                </a:solidFill>
                <a:highlight>
                  <a:srgbClr val="FFFFFF"/>
                </a:highlight>
                <a:latin typeface="Calibri"/>
                <a:ea typeface="Calibri"/>
                <a:cs typeface="Calibri"/>
                <a:sym typeface="Calibri"/>
              </a:rPr>
              <a:t>720-601-7112 (c)</a:t>
            </a:r>
            <a:endParaRPr/>
          </a:p>
          <a:p>
            <a:pPr marL="0" marR="0" lvl="0" indent="0" algn="l" rtl="0">
              <a:lnSpc>
                <a:spcPct val="120000"/>
              </a:lnSpc>
              <a:spcBef>
                <a:spcPts val="0"/>
              </a:spcBef>
              <a:spcAft>
                <a:spcPts val="0"/>
              </a:spcAft>
              <a:buClr>
                <a:schemeClr val="hlink"/>
              </a:buClr>
              <a:buSzPts val="1800"/>
              <a:buFont typeface="Calibri"/>
              <a:buNone/>
            </a:pPr>
            <a:r>
              <a:rPr lang="en-US" sz="1800" u="sng">
                <a:solidFill>
                  <a:schemeClr val="hlink"/>
                </a:solidFill>
                <a:highlight>
                  <a:srgbClr val="FFFFFF"/>
                </a:highlight>
                <a:latin typeface="Calibri"/>
                <a:ea typeface="Calibri"/>
                <a:cs typeface="Calibri"/>
                <a:sym typeface="Calibri"/>
              </a:rPr>
              <a:t>owens_m@cde.state.co.us</a:t>
            </a:r>
            <a:endParaRPr sz="1800" u="sng">
              <a:solidFill>
                <a:schemeClr val="hlink"/>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800"/>
              <a:buFont typeface="Calibri"/>
              <a:buNone/>
            </a:pPr>
            <a:endParaRPr sz="1800">
              <a:solidFill>
                <a:srgbClr val="403F3B"/>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0fcd82b940_2_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Agenda</a:t>
            </a:r>
            <a:endParaRPr/>
          </a:p>
        </p:txBody>
      </p:sp>
      <p:sp>
        <p:nvSpPr>
          <p:cNvPr id="102" name="Google Shape;102;g10fcd82b940_2_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graphicFrame>
        <p:nvGraphicFramePr>
          <p:cNvPr id="103" name="Google Shape;103;g10fcd82b940_2_5"/>
          <p:cNvGraphicFramePr/>
          <p:nvPr>
            <p:extLst>
              <p:ext uri="{D42A27DB-BD31-4B8C-83A1-F6EECF244321}">
                <p14:modId xmlns:p14="http://schemas.microsoft.com/office/powerpoint/2010/main" val="2041906661"/>
              </p:ext>
            </p:extLst>
          </p:nvPr>
        </p:nvGraphicFramePr>
        <p:xfrm>
          <a:off x="5551150" y="1936225"/>
          <a:ext cx="6439800" cy="3682200"/>
        </p:xfrm>
        <a:graphic>
          <a:graphicData uri="http://schemas.openxmlformats.org/drawingml/2006/table">
            <a:tbl>
              <a:tblPr firstRow="1">
                <a:noFill/>
                <a:tableStyleId>{616340C9-3B39-4C9B-9263-F7E8DA5C3C67}</a:tableStyleId>
              </a:tblPr>
              <a:tblGrid>
                <a:gridCol w="1779425">
                  <a:extLst>
                    <a:ext uri="{9D8B030D-6E8A-4147-A177-3AD203B41FA5}">
                      <a16:colId xmlns:a16="http://schemas.microsoft.com/office/drawing/2014/main" val="20000"/>
                    </a:ext>
                  </a:extLst>
                </a:gridCol>
                <a:gridCol w="4660375">
                  <a:extLst>
                    <a:ext uri="{9D8B030D-6E8A-4147-A177-3AD203B41FA5}">
                      <a16:colId xmlns:a16="http://schemas.microsoft.com/office/drawing/2014/main" val="20001"/>
                    </a:ext>
                  </a:extLst>
                </a:gridCol>
              </a:tblGrid>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9:00- 10:00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Consolidating Funds Schoolwide</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10:00 - 11:00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Title III</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11:00 am - 12:00 pm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dirty="0">
                          <a:solidFill>
                            <a:schemeClr val="dk1"/>
                          </a:solidFill>
                          <a:latin typeface="Calibri"/>
                          <a:ea typeface="Calibri"/>
                          <a:cs typeface="Calibri"/>
                          <a:sym typeface="Calibri"/>
                        </a:rPr>
                        <a:t>Monitoring</a:t>
                      </a:r>
                      <a:endParaRPr sz="2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04" name="Google Shape;104;g10fcd82b940_2_5"/>
          <p:cNvSpPr txBox="1"/>
          <p:nvPr/>
        </p:nvSpPr>
        <p:spPr>
          <a:xfrm>
            <a:off x="623675" y="1825275"/>
            <a:ext cx="44739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We will start each session on time</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US" sz="2200">
                <a:latin typeface="Calibri"/>
                <a:ea typeface="Calibri"/>
                <a:cs typeface="Calibri"/>
                <a:sym typeface="Calibri"/>
              </a:rPr>
              <a:t>We may take short breaks in between if time allows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Feel free to stay on for all three or leave and come back</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Type questions in the chat or come off mute to interact</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All recordings and slides will be posted on the </a:t>
            </a:r>
            <a:r>
              <a:rPr lang="en-US" sz="2200" u="sng">
                <a:solidFill>
                  <a:schemeClr val="hlink"/>
                </a:solidFill>
                <a:latin typeface="Calibri"/>
                <a:ea typeface="Calibri"/>
                <a:cs typeface="Calibri"/>
                <a:sym typeface="Calibri"/>
                <a:hlinkClick r:id="rId3"/>
              </a:rPr>
              <a:t>RNM webpage</a:t>
            </a:r>
            <a:r>
              <a:rPr lang="en-US" sz="2200">
                <a:latin typeface="Calibri"/>
                <a:ea typeface="Calibri"/>
                <a:cs typeface="Calibri"/>
                <a:sym typeface="Calibri"/>
              </a:rPr>
              <a:t> after the meeting</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103edbab456_1_0"/>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Title III</a:t>
            </a:r>
            <a:endParaRPr/>
          </a:p>
        </p:txBody>
      </p:sp>
      <p:sp>
        <p:nvSpPr>
          <p:cNvPr id="571" name="Google Shape;571;g103edbab456_1_0"/>
          <p:cNvSpPr txBox="1">
            <a:spLocks noGrp="1"/>
          </p:cNvSpPr>
          <p:nvPr>
            <p:ph type="sldNum" idx="12"/>
          </p:nvPr>
        </p:nvSpPr>
        <p:spPr>
          <a:xfrm>
            <a:off x="233420"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114c60eba7d_0_0"/>
          <p:cNvSpPr txBox="1">
            <a:spLocks noGrp="1"/>
          </p:cNvSpPr>
          <p:nvPr>
            <p:ph type="ctrTitle"/>
          </p:nvPr>
        </p:nvSpPr>
        <p:spPr>
          <a:xfrm>
            <a:off x="1431450" y="2975000"/>
            <a:ext cx="9329100" cy="2954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ESEA Title III: Key Differences between English Language Development and MTSS Intervention </a:t>
            </a:r>
            <a:endParaRPr/>
          </a:p>
        </p:txBody>
      </p:sp>
      <p:sp>
        <p:nvSpPr>
          <p:cNvPr id="577" name="Google Shape;577;g114c60eba7d_0_0"/>
          <p:cNvSpPr txBox="1">
            <a:spLocks noGrp="1"/>
          </p:cNvSpPr>
          <p:nvPr>
            <p:ph type="sldNum" idx="12"/>
          </p:nvPr>
        </p:nvSpPr>
        <p:spPr>
          <a:xfrm>
            <a:off x="365760" y="6356351"/>
            <a:ext cx="623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114c60eba7d_0_5"/>
          <p:cNvSpPr txBox="1">
            <a:spLocks noGrp="1"/>
          </p:cNvSpPr>
          <p:nvPr>
            <p:ph type="title"/>
          </p:nvPr>
        </p:nvSpPr>
        <p:spPr>
          <a:xfrm>
            <a:off x="326924" y="254514"/>
            <a:ext cx="108660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What is English Language Development in Colorado?</a:t>
            </a:r>
            <a:endParaRPr/>
          </a:p>
        </p:txBody>
      </p:sp>
      <p:sp>
        <p:nvSpPr>
          <p:cNvPr id="584" name="Google Shape;584;g114c60eba7d_0_5"/>
          <p:cNvSpPr txBox="1">
            <a:spLocks noGrp="1"/>
          </p:cNvSpPr>
          <p:nvPr>
            <p:ph type="body" idx="1"/>
          </p:nvPr>
        </p:nvSpPr>
        <p:spPr>
          <a:xfrm>
            <a:off x="715600" y="1465075"/>
            <a:ext cx="10388100" cy="43512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rgbClr val="333333"/>
              </a:buClr>
              <a:buSzPts val="1800"/>
              <a:buNone/>
            </a:pPr>
            <a:r>
              <a:rPr lang="en-US" sz="1800" b="1" i="0">
                <a:solidFill>
                  <a:srgbClr val="333333"/>
                </a:solidFill>
                <a:latin typeface="Source Sans Pro"/>
                <a:ea typeface="Source Sans Pro"/>
                <a:cs typeface="Source Sans Pro"/>
                <a:sym typeface="Source Sans Pro"/>
              </a:rPr>
              <a:t>ELPA- English Language Proficiency Act (HB14-1298)</a:t>
            </a:r>
            <a:endParaRPr/>
          </a:p>
          <a:p>
            <a:pPr marL="0" lvl="0" indent="0" algn="l" rtl="0">
              <a:lnSpc>
                <a:spcPct val="90000"/>
              </a:lnSpc>
              <a:spcBef>
                <a:spcPts val="1000"/>
              </a:spcBef>
              <a:spcAft>
                <a:spcPts val="0"/>
              </a:spcAft>
              <a:buClr>
                <a:srgbClr val="333333"/>
              </a:buClr>
              <a:buSzPts val="1800"/>
              <a:buNone/>
            </a:pPr>
            <a:r>
              <a:rPr lang="en-US" sz="1800" b="0" i="0">
                <a:solidFill>
                  <a:srgbClr val="333333"/>
                </a:solidFill>
                <a:latin typeface="Source Sans Pro"/>
                <a:ea typeface="Source Sans Pro"/>
                <a:cs typeface="Source Sans Pro"/>
                <a:sym typeface="Source Sans Pro"/>
              </a:rPr>
              <a:t>Local education providers or local education agencies (LEAs), must provide evidence-based English language proficiency, or English language development (ELD) programs for English learners to enable them to develop and acquire </a:t>
            </a:r>
            <a:r>
              <a:rPr lang="en-US" sz="1800" b="1" i="0">
                <a:solidFill>
                  <a:srgbClr val="548135"/>
                </a:solidFill>
                <a:latin typeface="Source Sans Pro"/>
                <a:ea typeface="Source Sans Pro"/>
                <a:cs typeface="Source Sans Pro"/>
                <a:sym typeface="Source Sans Pro"/>
              </a:rPr>
              <a:t>English language proficiency </a:t>
            </a:r>
            <a:r>
              <a:rPr lang="en-US" sz="1800" b="0" i="0">
                <a:solidFill>
                  <a:srgbClr val="333333"/>
                </a:solidFill>
                <a:latin typeface="Source Sans Pro"/>
                <a:ea typeface="Source Sans Pro"/>
                <a:cs typeface="Source Sans Pro"/>
                <a:sym typeface="Source Sans Pro"/>
              </a:rPr>
              <a:t>while achieving and maintaining </a:t>
            </a:r>
            <a:r>
              <a:rPr lang="en-US" sz="1800" b="1" i="0">
                <a:solidFill>
                  <a:srgbClr val="548135"/>
                </a:solidFill>
                <a:latin typeface="Source Sans Pro"/>
                <a:ea typeface="Source Sans Pro"/>
                <a:cs typeface="Source Sans Pro"/>
                <a:sym typeface="Source Sans Pro"/>
              </a:rPr>
              <a:t>grade-level performance in academic content areas</a:t>
            </a:r>
            <a:r>
              <a:rPr lang="en-US" sz="1800" b="0" i="0">
                <a:solidFill>
                  <a:srgbClr val="333333"/>
                </a:solidFill>
                <a:latin typeface="Source Sans Pro"/>
                <a:ea typeface="Source Sans Pro"/>
                <a:cs typeface="Source Sans Pro"/>
                <a:sym typeface="Source Sans Pro"/>
              </a:rPr>
              <a:t>. The state and LEAs must enhance all educators' effectiveness in supporting English language development and in enabling English learners to achieve and maintain grade-level performance in academic content areas. Finally, the state must develop the educational approach and goals of LEAs to help ensure that English learners are postsecondary and workforce ready at graduation.</a:t>
            </a:r>
            <a:endParaRPr sz="1800">
              <a:latin typeface="Source Sans Pro"/>
              <a:ea typeface="Source Sans Pro"/>
              <a:cs typeface="Source Sans Pro"/>
              <a:sym typeface="Source Sans Pro"/>
            </a:endParaRPr>
          </a:p>
        </p:txBody>
      </p:sp>
      <p:sp>
        <p:nvSpPr>
          <p:cNvPr id="585" name="Google Shape;585;g114c60eba7d_0_5"/>
          <p:cNvSpPr txBox="1">
            <a:spLocks noGrp="1"/>
          </p:cNvSpPr>
          <p:nvPr>
            <p:ph type="sldNum" idx="12"/>
          </p:nvPr>
        </p:nvSpPr>
        <p:spPr>
          <a:xfrm>
            <a:off x="365760" y="6356351"/>
            <a:ext cx="623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114c60eba7d_0_12"/>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ESEA Title III Supplemental Supports for English Learners: Requirements</a:t>
            </a:r>
            <a:endParaRPr/>
          </a:p>
        </p:txBody>
      </p:sp>
      <p:sp>
        <p:nvSpPr>
          <p:cNvPr id="591" name="Google Shape;591;g114c60eba7d_0_12"/>
          <p:cNvSpPr txBox="1">
            <a:spLocks noGrp="1"/>
          </p:cNvSpPr>
          <p:nvPr>
            <p:ph type="body" idx="1"/>
          </p:nvPr>
        </p:nvSpPr>
        <p:spPr>
          <a:xfrm>
            <a:off x="683225" y="1554413"/>
            <a:ext cx="10569900" cy="43512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333333"/>
              </a:buClr>
              <a:buSzPts val="2200"/>
              <a:buFont typeface="Arial"/>
              <a:buChar char="•"/>
            </a:pPr>
            <a:r>
              <a:rPr lang="en-US" sz="2200" b="0" i="0">
                <a:solidFill>
                  <a:srgbClr val="333333"/>
                </a:solidFill>
                <a:latin typeface="Source Sans Pro"/>
                <a:ea typeface="Source Sans Pro"/>
                <a:cs typeface="Source Sans Pro"/>
                <a:sym typeface="Source Sans Pro"/>
              </a:rPr>
              <a:t>Increasing the English language proficiency of ELs by providing effective language instructional education programs (LIEPs)/ELD programs that have successfully demonstrated increasing </a:t>
            </a:r>
            <a:r>
              <a:rPr lang="en-US" sz="2200" b="1" i="0">
                <a:solidFill>
                  <a:srgbClr val="548135"/>
                </a:solidFill>
                <a:latin typeface="Source Sans Pro"/>
                <a:ea typeface="Source Sans Pro"/>
                <a:cs typeface="Source Sans Pro"/>
                <a:sym typeface="Source Sans Pro"/>
              </a:rPr>
              <a:t>English language proficiency and academic achievement</a:t>
            </a:r>
            <a:r>
              <a:rPr lang="en-US" sz="2200" b="0" i="0">
                <a:solidFill>
                  <a:srgbClr val="333333"/>
                </a:solidFill>
                <a:latin typeface="Source Sans Pro"/>
                <a:ea typeface="Source Sans Pro"/>
                <a:cs typeface="Source Sans Pro"/>
                <a:sym typeface="Source Sans Pro"/>
              </a:rPr>
              <a:t>.</a:t>
            </a:r>
            <a:endParaRPr/>
          </a:p>
          <a:p>
            <a:pPr marL="228600" lvl="0" indent="-228600" algn="l" rtl="0">
              <a:lnSpc>
                <a:spcPct val="90000"/>
              </a:lnSpc>
              <a:spcBef>
                <a:spcPts val="1000"/>
              </a:spcBef>
              <a:spcAft>
                <a:spcPts val="0"/>
              </a:spcAft>
              <a:buClr>
                <a:srgbClr val="333333"/>
              </a:buClr>
              <a:buSzPts val="2200"/>
              <a:buFont typeface="Arial"/>
              <a:buChar char="•"/>
            </a:pPr>
            <a:r>
              <a:rPr lang="en-US" sz="2200" b="0" i="0">
                <a:solidFill>
                  <a:srgbClr val="333333"/>
                </a:solidFill>
                <a:latin typeface="Source Sans Pro"/>
                <a:ea typeface="Source Sans Pro"/>
                <a:cs typeface="Source Sans Pro"/>
                <a:sym typeface="Source Sans Pro"/>
              </a:rPr>
              <a:t>Providing effective </a:t>
            </a:r>
            <a:r>
              <a:rPr lang="en-US" sz="2200" b="1" i="0">
                <a:solidFill>
                  <a:srgbClr val="548135"/>
                </a:solidFill>
                <a:latin typeface="Source Sans Pro"/>
                <a:ea typeface="Source Sans Pro"/>
                <a:cs typeface="Source Sans Pro"/>
                <a:sym typeface="Source Sans Pro"/>
              </a:rPr>
              <a:t>professional development </a:t>
            </a:r>
            <a:r>
              <a:rPr lang="en-US" sz="2200" b="0" i="0">
                <a:solidFill>
                  <a:srgbClr val="333333"/>
                </a:solidFill>
                <a:latin typeface="Source Sans Pro"/>
                <a:ea typeface="Source Sans Pro"/>
                <a:cs typeface="Source Sans Pro"/>
                <a:sym typeface="Source Sans Pro"/>
              </a:rPr>
              <a:t>to classroom teachers, principals and other school leaders, administrators, and other school or community-based organizational personnel that relates directly to the instruction of ELs that support their linguistic, academic, and social-emotional challenges and opportunities of ELs.</a:t>
            </a:r>
            <a:endParaRPr/>
          </a:p>
          <a:p>
            <a:pPr marL="228600" lvl="0" indent="-228600" algn="l" rtl="0">
              <a:lnSpc>
                <a:spcPct val="90000"/>
              </a:lnSpc>
              <a:spcBef>
                <a:spcPts val="1000"/>
              </a:spcBef>
              <a:spcAft>
                <a:spcPts val="0"/>
              </a:spcAft>
              <a:buClr>
                <a:srgbClr val="333333"/>
              </a:buClr>
              <a:buSzPts val="2200"/>
              <a:buFont typeface="Arial"/>
              <a:buChar char="•"/>
            </a:pPr>
            <a:r>
              <a:rPr lang="en-US" sz="2200" b="0" i="0">
                <a:solidFill>
                  <a:srgbClr val="333333"/>
                </a:solidFill>
                <a:latin typeface="Source Sans Pro"/>
                <a:ea typeface="Source Sans Pro"/>
                <a:cs typeface="Source Sans Pro"/>
                <a:sym typeface="Source Sans Pro"/>
              </a:rPr>
              <a:t>Providing and implementing other effective activities and strategies that enhance or supplement LIEPS/ELD programs for ELs.  These activities and strategies must </a:t>
            </a:r>
            <a:r>
              <a:rPr lang="en-US" sz="2200" b="1" i="0">
                <a:solidFill>
                  <a:srgbClr val="548135"/>
                </a:solidFill>
                <a:latin typeface="Source Sans Pro"/>
                <a:ea typeface="Source Sans Pro"/>
                <a:cs typeface="Source Sans Pro"/>
                <a:sym typeface="Source Sans Pro"/>
              </a:rPr>
              <a:t>include parent, family, and community engagement activities</a:t>
            </a:r>
            <a:r>
              <a:rPr lang="en-US" sz="2200" b="0" i="0">
                <a:solidFill>
                  <a:srgbClr val="333333"/>
                </a:solidFill>
                <a:latin typeface="Source Sans Pro"/>
                <a:ea typeface="Source Sans Pro"/>
                <a:cs typeface="Source Sans Pro"/>
                <a:sym typeface="Source Sans Pro"/>
              </a:rPr>
              <a:t>, but may also include strategies that coordinate and align related programs.</a:t>
            </a:r>
            <a:endParaRPr/>
          </a:p>
          <a:p>
            <a:pPr marL="228600" lvl="0" indent="-76200" algn="l" rtl="0">
              <a:lnSpc>
                <a:spcPct val="90000"/>
              </a:lnSpc>
              <a:spcBef>
                <a:spcPts val="1000"/>
              </a:spcBef>
              <a:spcAft>
                <a:spcPts val="0"/>
              </a:spcAft>
              <a:buClr>
                <a:schemeClr val="dk1"/>
              </a:buClr>
              <a:buSzPts val="2400"/>
              <a:buNone/>
            </a:pPr>
            <a:endParaRPr/>
          </a:p>
        </p:txBody>
      </p:sp>
      <p:sp>
        <p:nvSpPr>
          <p:cNvPr id="592" name="Google Shape;592;g114c60eba7d_0_12"/>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14c60eba7d_0_18"/>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What is MTSS in Colorado?</a:t>
            </a:r>
            <a:br>
              <a:rPr lang="en-US"/>
            </a:br>
            <a:r>
              <a:rPr lang="en-US"/>
              <a:t>(Multi-Tiered System of Supports (MTSS) Strategy Guide  </a:t>
            </a:r>
            <a:endParaRPr/>
          </a:p>
        </p:txBody>
      </p:sp>
      <p:sp>
        <p:nvSpPr>
          <p:cNvPr id="598" name="Google Shape;598;g114c60eba7d_0_18"/>
          <p:cNvSpPr txBox="1">
            <a:spLocks noGrp="1"/>
          </p:cNvSpPr>
          <p:nvPr>
            <p:ph type="body" idx="1"/>
          </p:nvPr>
        </p:nvSpPr>
        <p:spPr>
          <a:xfrm>
            <a:off x="314750" y="1652475"/>
            <a:ext cx="11257800" cy="43512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rgbClr val="3F3F3F"/>
              </a:buClr>
              <a:buSzPts val="1800"/>
              <a:buNone/>
            </a:pPr>
            <a:r>
              <a:rPr lang="en-US" sz="1800">
                <a:solidFill>
                  <a:srgbClr val="3F3F3F"/>
                </a:solidFill>
                <a:latin typeface="Source Sans Pro"/>
                <a:ea typeface="Source Sans Pro"/>
                <a:cs typeface="Source Sans Pro"/>
                <a:sym typeface="Source Sans Pro"/>
              </a:rPr>
              <a:t>A Multi-Tiered System of Supports (MTSS) is a systemic</a:t>
            </a:r>
            <a:r>
              <a:rPr lang="en-US" sz="1800" b="1">
                <a:solidFill>
                  <a:srgbClr val="3F3F3F"/>
                </a:solidFill>
                <a:latin typeface="Source Sans Pro"/>
                <a:ea typeface="Source Sans Pro"/>
                <a:cs typeface="Source Sans Pro"/>
                <a:sym typeface="Source Sans Pro"/>
              </a:rPr>
              <a:t>, </a:t>
            </a:r>
            <a:r>
              <a:rPr lang="en-US" sz="1800" b="1">
                <a:solidFill>
                  <a:srgbClr val="2E75B5"/>
                </a:solidFill>
                <a:latin typeface="Source Sans Pro"/>
                <a:ea typeface="Source Sans Pro"/>
                <a:cs typeface="Source Sans Pro"/>
                <a:sym typeface="Source Sans Pro"/>
              </a:rPr>
              <a:t>continuous-improvement framework </a:t>
            </a:r>
            <a:r>
              <a:rPr lang="en-US" sz="1800">
                <a:solidFill>
                  <a:srgbClr val="3F3F3F"/>
                </a:solidFill>
                <a:latin typeface="Source Sans Pro"/>
                <a:ea typeface="Source Sans Pro"/>
                <a:cs typeface="Source Sans Pro"/>
                <a:sym typeface="Source Sans Pro"/>
              </a:rPr>
              <a:t>in which data-based problem solving and decision-making is practiced across all levels of the educational system for supporting students. The framework of MTSS is a “way of doing business,” which utilizes high quality </a:t>
            </a:r>
            <a:r>
              <a:rPr lang="en-US" sz="1800" b="1">
                <a:solidFill>
                  <a:srgbClr val="2E75B5"/>
                </a:solidFill>
                <a:latin typeface="Source Sans Pro"/>
                <a:ea typeface="Source Sans Pro"/>
                <a:cs typeface="Source Sans Pro"/>
                <a:sym typeface="Source Sans Pro"/>
              </a:rPr>
              <a:t>evidence-based instruction, intervention, and assessment practices</a:t>
            </a:r>
            <a:r>
              <a:rPr lang="en-US" sz="1800">
                <a:solidFill>
                  <a:srgbClr val="2E75B5"/>
                </a:solidFill>
                <a:latin typeface="Source Sans Pro"/>
                <a:ea typeface="Source Sans Pro"/>
                <a:cs typeface="Source Sans Pro"/>
                <a:sym typeface="Source Sans Pro"/>
              </a:rPr>
              <a:t> </a:t>
            </a:r>
            <a:r>
              <a:rPr lang="en-US" sz="1800">
                <a:solidFill>
                  <a:srgbClr val="3F3F3F"/>
                </a:solidFill>
                <a:latin typeface="Source Sans Pro"/>
                <a:ea typeface="Source Sans Pro"/>
                <a:cs typeface="Source Sans Pro"/>
                <a:sym typeface="Source Sans Pro"/>
              </a:rPr>
              <a:t>to ensure that every student receives the appropriate level of support to be successful. A Multi-Tiered System of Supports helps schools and districts to organize resources through alignment of academic standards and behavioral expectations, implemented with fidelity and sustained over time, in order to enable </a:t>
            </a:r>
            <a:r>
              <a:rPr lang="en-US" sz="1800" b="1">
                <a:solidFill>
                  <a:srgbClr val="2E75B5"/>
                </a:solidFill>
                <a:latin typeface="Source Sans Pro"/>
                <a:ea typeface="Source Sans Pro"/>
                <a:cs typeface="Source Sans Pro"/>
                <a:sym typeface="Source Sans Pro"/>
              </a:rPr>
              <a:t>every child</a:t>
            </a:r>
            <a:r>
              <a:rPr lang="en-US" sz="1800">
                <a:solidFill>
                  <a:srgbClr val="2E75B5"/>
                </a:solidFill>
                <a:latin typeface="Source Sans Pro"/>
                <a:ea typeface="Source Sans Pro"/>
                <a:cs typeface="Source Sans Pro"/>
                <a:sym typeface="Source Sans Pro"/>
              </a:rPr>
              <a:t> </a:t>
            </a:r>
            <a:r>
              <a:rPr lang="en-US" sz="1800">
                <a:solidFill>
                  <a:srgbClr val="3F3F3F"/>
                </a:solidFill>
                <a:latin typeface="Source Sans Pro"/>
                <a:ea typeface="Source Sans Pro"/>
                <a:cs typeface="Source Sans Pro"/>
                <a:sym typeface="Source Sans Pro"/>
              </a:rPr>
              <a:t>to successfully reach his/her fullest potential.</a:t>
            </a:r>
            <a:endParaRPr/>
          </a:p>
        </p:txBody>
      </p:sp>
      <p:sp>
        <p:nvSpPr>
          <p:cNvPr id="599" name="Google Shape;599;g114c60eba7d_0_18"/>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14c60eba7d_0_24"/>
          <p:cNvSpPr txBox="1">
            <a:spLocks noGrp="1"/>
          </p:cNvSpPr>
          <p:nvPr>
            <p:ph type="title"/>
          </p:nvPr>
        </p:nvSpPr>
        <p:spPr>
          <a:xfrm>
            <a:off x="326924" y="254514"/>
            <a:ext cx="110268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Supplement not Supplant Guiding Questions </a:t>
            </a:r>
            <a:r>
              <a:rPr lang="en-US" sz="1400"/>
              <a:t>(ESEA Training April 2021)</a:t>
            </a:r>
            <a:endParaRPr/>
          </a:p>
        </p:txBody>
      </p:sp>
      <p:sp>
        <p:nvSpPr>
          <p:cNvPr id="605" name="Google Shape;605;g114c60eba7d_0_24"/>
          <p:cNvSpPr txBox="1">
            <a:spLocks noGrp="1"/>
          </p:cNvSpPr>
          <p:nvPr>
            <p:ph type="body" idx="1"/>
          </p:nvPr>
        </p:nvSpPr>
        <p:spPr>
          <a:xfrm>
            <a:off x="443825" y="1507988"/>
            <a:ext cx="10899300" cy="43512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262626"/>
              </a:buClr>
              <a:buSzPts val="1800"/>
              <a:buChar char="•"/>
            </a:pPr>
            <a:r>
              <a:rPr lang="en-US" sz="1800" b="0" i="0" u="none" strike="noStrike">
                <a:solidFill>
                  <a:srgbClr val="262626"/>
                </a:solidFill>
                <a:latin typeface="Source Sans Pro"/>
                <a:ea typeface="Source Sans Pro"/>
                <a:cs typeface="Source Sans Pro"/>
                <a:sym typeface="Source Sans Pro"/>
              </a:rPr>
              <a:t>How was this activity funded in the past? Other federal or state and local funds?</a:t>
            </a:r>
            <a:endParaRPr b="0">
              <a:solidFill>
                <a:srgbClr val="262626"/>
              </a:solidFill>
              <a:latin typeface="Source Sans Pro"/>
              <a:ea typeface="Source Sans Pro"/>
              <a:cs typeface="Source Sans Pro"/>
              <a:sym typeface="Source Sans Pro"/>
            </a:endParaRPr>
          </a:p>
          <a:p>
            <a:pPr marL="228600" lvl="0" indent="-228600" algn="l" rtl="0">
              <a:lnSpc>
                <a:spcPct val="90000"/>
              </a:lnSpc>
              <a:spcBef>
                <a:spcPts val="0"/>
              </a:spcBef>
              <a:spcAft>
                <a:spcPts val="0"/>
              </a:spcAft>
              <a:buClr>
                <a:srgbClr val="262626"/>
              </a:buClr>
              <a:buSzPts val="1800"/>
              <a:buChar char="•"/>
            </a:pPr>
            <a:r>
              <a:rPr lang="en-US" sz="1800" b="0" i="0" u="none" strike="noStrike">
                <a:solidFill>
                  <a:srgbClr val="262626"/>
                </a:solidFill>
                <a:latin typeface="Source Sans Pro"/>
                <a:ea typeface="Source Sans Pro"/>
                <a:cs typeface="Source Sans Pro"/>
                <a:sym typeface="Source Sans Pro"/>
              </a:rPr>
              <a:t>How is this activity supplemental to the core ELD program?</a:t>
            </a:r>
            <a:endParaRPr b="0">
              <a:solidFill>
                <a:srgbClr val="262626"/>
              </a:solidFill>
              <a:latin typeface="Source Sans Pro"/>
              <a:ea typeface="Source Sans Pro"/>
              <a:cs typeface="Source Sans Pro"/>
              <a:sym typeface="Source Sans Pro"/>
            </a:endParaRPr>
          </a:p>
          <a:p>
            <a:pPr marL="228600" lvl="0" indent="-228600" algn="l" rtl="0">
              <a:lnSpc>
                <a:spcPct val="90000"/>
              </a:lnSpc>
              <a:spcBef>
                <a:spcPts val="0"/>
              </a:spcBef>
              <a:spcAft>
                <a:spcPts val="0"/>
              </a:spcAft>
              <a:buClr>
                <a:srgbClr val="262626"/>
              </a:buClr>
              <a:buSzPts val="1800"/>
              <a:buChar char="•"/>
            </a:pPr>
            <a:r>
              <a:rPr lang="en-US" sz="1800" b="0" i="0" u="none" strike="noStrike">
                <a:solidFill>
                  <a:srgbClr val="262626"/>
                </a:solidFill>
                <a:latin typeface="Source Sans Pro"/>
                <a:ea typeface="Source Sans Pro"/>
                <a:cs typeface="Source Sans Pro"/>
                <a:sym typeface="Source Sans Pro"/>
              </a:rPr>
              <a:t>How is the program specifically designed for ELs (program requirements resource)?</a:t>
            </a:r>
            <a:endParaRPr b="0">
              <a:solidFill>
                <a:srgbClr val="262626"/>
              </a:solidFill>
              <a:latin typeface="Source Sans Pro"/>
              <a:ea typeface="Source Sans Pro"/>
              <a:cs typeface="Source Sans Pro"/>
              <a:sym typeface="Source Sans Pro"/>
            </a:endParaRPr>
          </a:p>
          <a:p>
            <a:pPr marL="228600" lvl="0" indent="-228600" algn="l" rtl="0">
              <a:lnSpc>
                <a:spcPct val="90000"/>
              </a:lnSpc>
              <a:spcBef>
                <a:spcPts val="0"/>
              </a:spcBef>
              <a:spcAft>
                <a:spcPts val="0"/>
              </a:spcAft>
              <a:buClr>
                <a:srgbClr val="262626"/>
              </a:buClr>
              <a:buSzPts val="1800"/>
              <a:buChar char="•"/>
            </a:pPr>
            <a:r>
              <a:rPr lang="en-US" sz="1800" b="0" i="0" u="none" strike="noStrike">
                <a:solidFill>
                  <a:srgbClr val="262626"/>
                </a:solidFill>
                <a:latin typeface="Source Sans Pro"/>
                <a:ea typeface="Source Sans Pro"/>
                <a:cs typeface="Source Sans Pro"/>
                <a:sym typeface="Source Sans Pro"/>
              </a:rPr>
              <a:t>Is this a Civil Rights requirement? ELPA? READ Act?</a:t>
            </a:r>
            <a:endParaRPr b="0">
              <a:solidFill>
                <a:srgbClr val="262626"/>
              </a:solidFill>
              <a:latin typeface="Source Sans Pro"/>
              <a:ea typeface="Source Sans Pro"/>
              <a:cs typeface="Source Sans Pro"/>
              <a:sym typeface="Source Sans Pro"/>
            </a:endParaRPr>
          </a:p>
          <a:p>
            <a:pPr marL="228600" lvl="0" indent="-228600" algn="l" rtl="0">
              <a:lnSpc>
                <a:spcPct val="90000"/>
              </a:lnSpc>
              <a:spcBef>
                <a:spcPts val="0"/>
              </a:spcBef>
              <a:spcAft>
                <a:spcPts val="0"/>
              </a:spcAft>
              <a:buClr>
                <a:srgbClr val="262626"/>
              </a:buClr>
              <a:buSzPts val="1800"/>
              <a:buChar char="•"/>
            </a:pPr>
            <a:r>
              <a:rPr lang="en-US" sz="1800" b="0" i="0" u="none" strike="noStrike">
                <a:solidFill>
                  <a:srgbClr val="262626"/>
                </a:solidFill>
                <a:latin typeface="Source Sans Pro"/>
                <a:ea typeface="Source Sans Pro"/>
                <a:cs typeface="Source Sans Pro"/>
                <a:sym typeface="Source Sans Pro"/>
              </a:rPr>
              <a:t>Is the activity required by the district or school’s OCR agreement or DOJ consent decree or agreement?</a:t>
            </a:r>
            <a:endParaRPr b="0">
              <a:solidFill>
                <a:srgbClr val="262626"/>
              </a:solidFill>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ts val="1800"/>
              <a:buNone/>
            </a:pPr>
            <a:endParaRPr sz="1800" i="0" u="none" strike="noStrike">
              <a:solidFill>
                <a:srgbClr val="262626"/>
              </a:solidFill>
              <a:latin typeface="Source Sans Pro"/>
              <a:ea typeface="Source Sans Pro"/>
              <a:cs typeface="Source Sans Pro"/>
              <a:sym typeface="Source Sans Pro"/>
            </a:endParaRPr>
          </a:p>
          <a:p>
            <a:pPr marL="0" lvl="0" indent="0" algn="l" rtl="0">
              <a:lnSpc>
                <a:spcPct val="90000"/>
              </a:lnSpc>
              <a:spcBef>
                <a:spcPts val="0"/>
              </a:spcBef>
              <a:spcAft>
                <a:spcPts val="0"/>
              </a:spcAft>
              <a:buClr>
                <a:srgbClr val="FF0000"/>
              </a:buClr>
              <a:buSzPts val="1800"/>
              <a:buNone/>
            </a:pPr>
            <a:r>
              <a:rPr lang="en-US" sz="1800" b="0">
                <a:solidFill>
                  <a:srgbClr val="FF0000"/>
                </a:solidFill>
                <a:latin typeface="Source Sans Pro"/>
                <a:ea typeface="Source Sans Pro"/>
                <a:cs typeface="Source Sans Pro"/>
                <a:sym typeface="Source Sans Pro"/>
              </a:rPr>
              <a:t>T</a:t>
            </a:r>
            <a:r>
              <a:rPr lang="en-US" sz="1800" b="0" i="0" u="none" strike="noStrike">
                <a:solidFill>
                  <a:srgbClr val="FF0000"/>
                </a:solidFill>
                <a:latin typeface="Source Sans Pro"/>
                <a:ea typeface="Source Sans Pro"/>
                <a:cs typeface="Source Sans Pro"/>
                <a:sym typeface="Source Sans Pro"/>
              </a:rPr>
              <a:t>itle III funds cannot be used to pay for an activity (supplies, curricular resources, FTE, stipends, etc.) that is required for local ELD programming per Civil Rights, DoJ, and State laws or required by local policies, consent decrees, or agreements.</a:t>
            </a:r>
            <a:endParaRPr b="0">
              <a:solidFill>
                <a:srgbClr val="FF0000"/>
              </a:solidFill>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400"/>
              <a:buNone/>
            </a:pPr>
            <a:br>
              <a:rPr lang="en-US"/>
            </a:br>
            <a:endParaRPr/>
          </a:p>
        </p:txBody>
      </p:sp>
      <p:sp>
        <p:nvSpPr>
          <p:cNvPr id="606" name="Google Shape;606;g114c60eba7d_0_24"/>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14c60eba7d_0_30"/>
          <p:cNvSpPr txBox="1">
            <a:spLocks noGrp="1"/>
          </p:cNvSpPr>
          <p:nvPr>
            <p:ph type="title"/>
          </p:nvPr>
        </p:nvSpPr>
        <p:spPr>
          <a:xfrm>
            <a:off x="591420" y="205176"/>
            <a:ext cx="10753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Title III, Part A: Requirements</a:t>
            </a:r>
            <a:endParaRPr/>
          </a:p>
        </p:txBody>
      </p:sp>
      <p:sp>
        <p:nvSpPr>
          <p:cNvPr id="613" name="Google Shape;613;g114c60eba7d_0_30"/>
          <p:cNvSpPr txBox="1">
            <a:spLocks noGrp="1"/>
          </p:cNvSpPr>
          <p:nvPr>
            <p:ph type="body" idx="1"/>
          </p:nvPr>
        </p:nvSpPr>
        <p:spPr>
          <a:xfrm>
            <a:off x="966875" y="1554425"/>
            <a:ext cx="10656300" cy="43512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Required activities include:</a:t>
            </a:r>
            <a:endParaRPr/>
          </a:p>
          <a:p>
            <a:pPr marL="428625" lvl="0" indent="-257175" algn="l" rtl="0">
              <a:lnSpc>
                <a:spcPct val="90000"/>
              </a:lnSpc>
              <a:spcBef>
                <a:spcPts val="1000"/>
              </a:spcBef>
              <a:spcAft>
                <a:spcPts val="0"/>
              </a:spcAft>
              <a:buClr>
                <a:schemeClr val="dk1"/>
              </a:buClr>
              <a:buSzPts val="2400"/>
              <a:buChar char="•"/>
            </a:pPr>
            <a:r>
              <a:rPr lang="en-US"/>
              <a:t>ELD programs that have successfully demonstrated increasing English language proficiency and academic achievement</a:t>
            </a:r>
            <a:endParaRPr/>
          </a:p>
          <a:p>
            <a:pPr marL="428625" lvl="0" indent="-257175" algn="l" rtl="0">
              <a:lnSpc>
                <a:spcPct val="90000"/>
              </a:lnSpc>
              <a:spcBef>
                <a:spcPts val="1000"/>
              </a:spcBef>
              <a:spcAft>
                <a:spcPts val="0"/>
              </a:spcAft>
              <a:buClr>
                <a:schemeClr val="dk1"/>
              </a:buClr>
              <a:buSzPts val="2400"/>
              <a:buChar char="•"/>
            </a:pPr>
            <a:r>
              <a:rPr lang="en-US"/>
              <a:t>Providing effective professional development to all staff that relates directly to the instruction of ELs that support their linguistic, academic, and social-emotional challenges and opportunities of ELs</a:t>
            </a:r>
            <a:endParaRPr/>
          </a:p>
          <a:p>
            <a:pPr marL="428625" lvl="0" indent="-257175" algn="l" rtl="0">
              <a:lnSpc>
                <a:spcPct val="90000"/>
              </a:lnSpc>
              <a:spcBef>
                <a:spcPts val="1000"/>
              </a:spcBef>
              <a:spcAft>
                <a:spcPts val="0"/>
              </a:spcAft>
              <a:buClr>
                <a:schemeClr val="dk1"/>
              </a:buClr>
              <a:buSzPts val="2400"/>
              <a:buChar char="•"/>
            </a:pPr>
            <a:r>
              <a:rPr lang="en-US"/>
              <a:t>Providing and implementing other effective activities and strategies that enhance or supplement ELD programs for ELs, which must include parent, family, and community engagement activities, but may also include strategies that coordinate and align related programs</a:t>
            </a:r>
            <a:endParaRPr/>
          </a:p>
        </p:txBody>
      </p:sp>
      <p:sp>
        <p:nvSpPr>
          <p:cNvPr id="614" name="Google Shape;614;g114c60eba7d_0_30"/>
          <p:cNvSpPr txBox="1">
            <a:spLocks noGrp="1"/>
          </p:cNvSpPr>
          <p:nvPr>
            <p:ph type="sldNum" idx="12"/>
          </p:nvPr>
        </p:nvSpPr>
        <p:spPr>
          <a:xfrm>
            <a:off x="443831" y="6356350"/>
            <a:ext cx="3657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1832</Words>
  <Application>Microsoft Office PowerPoint</Application>
  <PresentationFormat>Widescreen</PresentationFormat>
  <Paragraphs>148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Source Sans Pro</vt:lpstr>
      <vt:lpstr>Quattrocento Sans</vt:lpstr>
      <vt:lpstr>Arial</vt:lpstr>
      <vt:lpstr>Office Theme</vt:lpstr>
      <vt:lpstr>ESEA - February Virtual Training</vt:lpstr>
      <vt:lpstr>Agenda</vt:lpstr>
      <vt:lpstr>Title III</vt:lpstr>
      <vt:lpstr>ESEA Title III: Key Differences between English Language Development and MTSS Intervention </vt:lpstr>
      <vt:lpstr>What is English Language Development in Colorado?</vt:lpstr>
      <vt:lpstr>ESEA Title III Supplemental Supports for English Learners: Requirements</vt:lpstr>
      <vt:lpstr>What is MTSS in Colorado? (Multi-Tiered System of Supports (MTSS) Strategy Guide  </vt:lpstr>
      <vt:lpstr>Supplement not Supplant Guiding Questions (ESEA Training April 2021)</vt:lpstr>
      <vt:lpstr>Title III, Part A: Requirements</vt:lpstr>
      <vt:lpstr>Title III, Part A: Allowable Activities</vt:lpstr>
      <vt:lpstr>Funding Pyramid  </vt:lpstr>
      <vt:lpstr>Questions ? </vt:lpstr>
      <vt:lpstr>CDE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 February Virtual Training</dc:title>
  <dc:creator>Madorin, Acacia</dc:creator>
  <cp:lastModifiedBy>Owen, Emily</cp:lastModifiedBy>
  <cp:revision>3</cp:revision>
  <dcterms:created xsi:type="dcterms:W3CDTF">2019-06-25T17:30:52Z</dcterms:created>
  <dcterms:modified xsi:type="dcterms:W3CDTF">2022-02-15T20:51:03Z</dcterms:modified>
</cp:coreProperties>
</file>