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1.xml" ContentType="application/vnd.openxmlformats-officedocument.drawingml.chart+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2.xml" ContentType="application/vnd.openxmlformats-officedocument.drawingml.chart+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4.xml" ContentType="application/vnd.openxmlformats-officedocument.drawingml.chart+xml"/>
  <Override PartName="/ppt/media/image22.jpg" ContentType="image/jpeg"/>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74"/>
  </p:notesMasterIdLst>
  <p:handoutMasterIdLst>
    <p:handoutMasterId r:id="rId75"/>
  </p:handoutMasterIdLst>
  <p:sldIdLst>
    <p:sldId id="418" r:id="rId2"/>
    <p:sldId id="419" r:id="rId3"/>
    <p:sldId id="441" r:id="rId4"/>
    <p:sldId id="442" r:id="rId5"/>
    <p:sldId id="443" r:id="rId6"/>
    <p:sldId id="444" r:id="rId7"/>
    <p:sldId id="524" r:id="rId8"/>
    <p:sldId id="525" r:id="rId9"/>
    <p:sldId id="526" r:id="rId10"/>
    <p:sldId id="527" r:id="rId11"/>
    <p:sldId id="445" r:id="rId12"/>
    <p:sldId id="446" r:id="rId13"/>
    <p:sldId id="447" r:id="rId14"/>
    <p:sldId id="448" r:id="rId15"/>
    <p:sldId id="449" r:id="rId16"/>
    <p:sldId id="450" r:id="rId17"/>
    <p:sldId id="451" r:id="rId18"/>
    <p:sldId id="452" r:id="rId19"/>
    <p:sldId id="453" r:id="rId20"/>
    <p:sldId id="454" r:id="rId21"/>
    <p:sldId id="455" r:id="rId22"/>
    <p:sldId id="456" r:id="rId23"/>
    <p:sldId id="507" r:id="rId24"/>
    <p:sldId id="508" r:id="rId25"/>
    <p:sldId id="509" r:id="rId26"/>
    <p:sldId id="510" r:id="rId27"/>
    <p:sldId id="511" r:id="rId28"/>
    <p:sldId id="512" r:id="rId29"/>
    <p:sldId id="513" r:id="rId30"/>
    <p:sldId id="514" r:id="rId31"/>
    <p:sldId id="515" r:id="rId32"/>
    <p:sldId id="516" r:id="rId33"/>
    <p:sldId id="517" r:id="rId34"/>
    <p:sldId id="518" r:id="rId35"/>
    <p:sldId id="519" r:id="rId36"/>
    <p:sldId id="520" r:id="rId37"/>
    <p:sldId id="521" r:id="rId38"/>
    <p:sldId id="522" r:id="rId39"/>
    <p:sldId id="523" r:id="rId40"/>
    <p:sldId id="478" r:id="rId41"/>
    <p:sldId id="479" r:id="rId42"/>
    <p:sldId id="480" r:id="rId43"/>
    <p:sldId id="481" r:id="rId44"/>
    <p:sldId id="482" r:id="rId45"/>
    <p:sldId id="483" r:id="rId46"/>
    <p:sldId id="484" r:id="rId47"/>
    <p:sldId id="485" r:id="rId48"/>
    <p:sldId id="486" r:id="rId49"/>
    <p:sldId id="439" r:id="rId50"/>
    <p:sldId id="488" r:id="rId51"/>
    <p:sldId id="489" r:id="rId52"/>
    <p:sldId id="490" r:id="rId53"/>
    <p:sldId id="491" r:id="rId54"/>
    <p:sldId id="492" r:id="rId55"/>
    <p:sldId id="493" r:id="rId56"/>
    <p:sldId id="494" r:id="rId57"/>
    <p:sldId id="495" r:id="rId58"/>
    <p:sldId id="496" r:id="rId59"/>
    <p:sldId id="497" r:id="rId60"/>
    <p:sldId id="498" r:id="rId61"/>
    <p:sldId id="499" r:id="rId62"/>
    <p:sldId id="500" r:id="rId63"/>
    <p:sldId id="501" r:id="rId64"/>
    <p:sldId id="502" r:id="rId65"/>
    <p:sldId id="503" r:id="rId66"/>
    <p:sldId id="504" r:id="rId67"/>
    <p:sldId id="505" r:id="rId68"/>
    <p:sldId id="506" r:id="rId69"/>
    <p:sldId id="421" r:id="rId70"/>
    <p:sldId id="422" r:id="rId71"/>
    <p:sldId id="423" r:id="rId72"/>
    <p:sldId id="424" r:id="rId73"/>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arson, Alyssa" initials="AP" lastIdx="22" clrIdx="0"/>
  <p:cmAuthor id="2" name="Hollingshead, Jessica" initials="HJ" lastIdx="14" clrIdx="1"/>
  <p:cmAuthor id="3" name="Young, Anna" initials="YA" lastIdx="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1" autoAdjust="0"/>
    <p:restoredTop sz="93800" autoAdjust="0"/>
  </p:normalViewPr>
  <p:slideViewPr>
    <p:cSldViewPr snapToGrid="0" snapToObjects="1">
      <p:cViewPr>
        <p:scale>
          <a:sx n="80" d="100"/>
          <a:sy n="80" d="100"/>
        </p:scale>
        <p:origin x="-123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Sheet1!$A$2</c:f>
              <c:strCache>
                <c:ptCount val="1"/>
                <c:pt idx="0">
                  <c:v>Spoke Committee</c:v>
                </c:pt>
              </c:strCache>
            </c:strRef>
          </c:tx>
          <c:spPr>
            <a:solidFill>
              <a:schemeClr val="accent1">
                <a:lumMod val="60000"/>
                <a:lumOff val="40000"/>
              </a:schemeClr>
            </a:solidFill>
          </c:spPr>
          <c:invertIfNegative val="0"/>
          <c:cat>
            <c:strRef>
              <c:f>Sheet1!$B$1:$D$1</c:f>
              <c:strCache>
                <c:ptCount val="3"/>
                <c:pt idx="0">
                  <c:v>Agree with Proposal</c:v>
                </c:pt>
                <c:pt idx="1">
                  <c:v>Partially Agree</c:v>
                </c:pt>
                <c:pt idx="2">
                  <c:v>Disagree</c:v>
                </c:pt>
              </c:strCache>
            </c:strRef>
          </c:cat>
          <c:val>
            <c:numRef>
              <c:f>Sheet1!$B$2:$D$2</c:f>
              <c:numCache>
                <c:formatCode>0.00%</c:formatCode>
                <c:ptCount val="3"/>
                <c:pt idx="0">
                  <c:v>0.57140000000000002</c:v>
                </c:pt>
                <c:pt idx="1">
                  <c:v>0.38100000000000001</c:v>
                </c:pt>
                <c:pt idx="2">
                  <c:v>4.7600000000000003E-2</c:v>
                </c:pt>
              </c:numCache>
            </c:numRef>
          </c:val>
          <c:extLst xmlns:c16r2="http://schemas.microsoft.com/office/drawing/2015/06/chart">
            <c:ext xmlns:c16="http://schemas.microsoft.com/office/drawing/2014/chart" uri="{C3380CC4-5D6E-409C-BE32-E72D297353CC}">
              <c16:uniqueId val="{00000000-CD5E-41A8-A62C-15C32E754EC7}"/>
            </c:ext>
          </c:extLst>
        </c:ser>
        <c:ser>
          <c:idx val="1"/>
          <c:order val="1"/>
          <c:tx>
            <c:strRef>
              <c:f>Sheet1!$A$3</c:f>
              <c:strCache>
                <c:ptCount val="1"/>
                <c:pt idx="0">
                  <c:v>Public</c:v>
                </c:pt>
              </c:strCache>
            </c:strRef>
          </c:tx>
          <c:spPr>
            <a:solidFill>
              <a:schemeClr val="accent3">
                <a:lumMod val="60000"/>
                <a:lumOff val="40000"/>
              </a:schemeClr>
            </a:solidFill>
          </c:spPr>
          <c:invertIfNegative val="0"/>
          <c:cat>
            <c:strRef>
              <c:f>Sheet1!$B$1:$D$1</c:f>
              <c:strCache>
                <c:ptCount val="3"/>
                <c:pt idx="0">
                  <c:v>Agree with Proposal</c:v>
                </c:pt>
                <c:pt idx="1">
                  <c:v>Partially Agree</c:v>
                </c:pt>
                <c:pt idx="2">
                  <c:v>Disagree</c:v>
                </c:pt>
              </c:strCache>
            </c:strRef>
          </c:cat>
          <c:val>
            <c:numRef>
              <c:f>Sheet1!$B$3:$D$3</c:f>
              <c:numCache>
                <c:formatCode>0.00%</c:formatCode>
                <c:ptCount val="3"/>
                <c:pt idx="0">
                  <c:v>0.61639999999999995</c:v>
                </c:pt>
                <c:pt idx="1">
                  <c:v>0.3014</c:v>
                </c:pt>
                <c:pt idx="2">
                  <c:v>8.2000000000000003E-2</c:v>
                </c:pt>
              </c:numCache>
            </c:numRef>
          </c:val>
          <c:extLst xmlns:c16r2="http://schemas.microsoft.com/office/drawing/2015/06/chart">
            <c:ext xmlns:c16="http://schemas.microsoft.com/office/drawing/2014/chart" uri="{C3380CC4-5D6E-409C-BE32-E72D297353CC}">
              <c16:uniqueId val="{00000001-CD5E-41A8-A62C-15C32E754EC7}"/>
            </c:ext>
          </c:extLst>
        </c:ser>
        <c:dLbls>
          <c:showLegendKey val="0"/>
          <c:showVal val="0"/>
          <c:showCatName val="0"/>
          <c:showSerName val="0"/>
          <c:showPercent val="0"/>
          <c:showBubbleSize val="0"/>
        </c:dLbls>
        <c:gapWidth val="150"/>
        <c:shape val="box"/>
        <c:axId val="50747648"/>
        <c:axId val="50753536"/>
        <c:axId val="0"/>
      </c:bar3DChart>
      <c:catAx>
        <c:axId val="50747648"/>
        <c:scaling>
          <c:orientation val="minMax"/>
        </c:scaling>
        <c:delete val="0"/>
        <c:axPos val="b"/>
        <c:numFmt formatCode="General" sourceLinked="0"/>
        <c:majorTickMark val="out"/>
        <c:minorTickMark val="none"/>
        <c:tickLblPos val="nextTo"/>
        <c:crossAx val="50753536"/>
        <c:crosses val="autoZero"/>
        <c:auto val="1"/>
        <c:lblAlgn val="ctr"/>
        <c:lblOffset val="100"/>
        <c:noMultiLvlLbl val="0"/>
      </c:catAx>
      <c:valAx>
        <c:axId val="50753536"/>
        <c:scaling>
          <c:orientation val="minMax"/>
        </c:scaling>
        <c:delete val="0"/>
        <c:axPos val="l"/>
        <c:majorGridlines/>
        <c:numFmt formatCode="0.00%" sourceLinked="1"/>
        <c:majorTickMark val="out"/>
        <c:minorTickMark val="none"/>
        <c:tickLblPos val="nextTo"/>
        <c:crossAx val="50747648"/>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ebi!$A$2</c:f>
              <c:strCache>
                <c:ptCount val="1"/>
                <c:pt idx="0">
                  <c:v>Spoke Committee</c:v>
                </c:pt>
              </c:strCache>
            </c:strRef>
          </c:tx>
          <c:spPr>
            <a:solidFill>
              <a:schemeClr val="accent4">
                <a:lumMod val="60000"/>
                <a:lumOff val="40000"/>
              </a:schemeClr>
            </a:solidFill>
          </c:spPr>
          <c:invertIfNegative val="0"/>
          <c:cat>
            <c:strRef>
              <c:f>ebi!$B$1:$D$1</c:f>
              <c:strCache>
                <c:ptCount val="3"/>
                <c:pt idx="0">
                  <c:v>Pre-Approved List</c:v>
                </c:pt>
                <c:pt idx="1">
                  <c:v>Pre-Approved List for Some</c:v>
                </c:pt>
                <c:pt idx="2">
                  <c:v>No Pre-Approved List</c:v>
                </c:pt>
              </c:strCache>
            </c:strRef>
          </c:cat>
          <c:val>
            <c:numRef>
              <c:f>ebi!$B$2:$D$2</c:f>
              <c:numCache>
                <c:formatCode>0%</c:formatCode>
                <c:ptCount val="3"/>
                <c:pt idx="0">
                  <c:v>0.55000000000000004</c:v>
                </c:pt>
                <c:pt idx="1">
                  <c:v>0.45</c:v>
                </c:pt>
                <c:pt idx="2">
                  <c:v>0</c:v>
                </c:pt>
              </c:numCache>
            </c:numRef>
          </c:val>
          <c:extLst xmlns:c16r2="http://schemas.microsoft.com/office/drawing/2015/06/chart">
            <c:ext xmlns:c16="http://schemas.microsoft.com/office/drawing/2014/chart" uri="{C3380CC4-5D6E-409C-BE32-E72D297353CC}">
              <c16:uniqueId val="{00000000-B510-433C-A40B-A18337B5916C}"/>
            </c:ext>
          </c:extLst>
        </c:ser>
        <c:ser>
          <c:idx val="1"/>
          <c:order val="1"/>
          <c:tx>
            <c:strRef>
              <c:f>ebi!$A$3</c:f>
              <c:strCache>
                <c:ptCount val="1"/>
                <c:pt idx="0">
                  <c:v>Public</c:v>
                </c:pt>
              </c:strCache>
            </c:strRef>
          </c:tx>
          <c:spPr>
            <a:solidFill>
              <a:schemeClr val="accent6">
                <a:lumMod val="60000"/>
                <a:lumOff val="40000"/>
              </a:schemeClr>
            </a:solidFill>
          </c:spPr>
          <c:invertIfNegative val="0"/>
          <c:cat>
            <c:strRef>
              <c:f>ebi!$B$1:$D$1</c:f>
              <c:strCache>
                <c:ptCount val="3"/>
                <c:pt idx="0">
                  <c:v>Pre-Approved List</c:v>
                </c:pt>
                <c:pt idx="1">
                  <c:v>Pre-Approved List for Some</c:v>
                </c:pt>
                <c:pt idx="2">
                  <c:v>No Pre-Approved List</c:v>
                </c:pt>
              </c:strCache>
            </c:strRef>
          </c:cat>
          <c:val>
            <c:numRef>
              <c:f>ebi!$B$3:$D$3</c:f>
              <c:numCache>
                <c:formatCode>0.00%</c:formatCode>
                <c:ptCount val="3"/>
                <c:pt idx="0">
                  <c:v>0.35620000000000002</c:v>
                </c:pt>
                <c:pt idx="1">
                  <c:v>0.39729999999999999</c:v>
                </c:pt>
                <c:pt idx="2">
                  <c:v>0.24660000000000001</c:v>
                </c:pt>
              </c:numCache>
            </c:numRef>
          </c:val>
          <c:extLst xmlns:c16r2="http://schemas.microsoft.com/office/drawing/2015/06/chart">
            <c:ext xmlns:c16="http://schemas.microsoft.com/office/drawing/2014/chart" uri="{C3380CC4-5D6E-409C-BE32-E72D297353CC}">
              <c16:uniqueId val="{00000001-B510-433C-A40B-A18337B5916C}"/>
            </c:ext>
          </c:extLst>
        </c:ser>
        <c:dLbls>
          <c:showLegendKey val="0"/>
          <c:showVal val="0"/>
          <c:showCatName val="0"/>
          <c:showSerName val="0"/>
          <c:showPercent val="0"/>
          <c:showBubbleSize val="0"/>
        </c:dLbls>
        <c:gapWidth val="150"/>
        <c:shape val="box"/>
        <c:axId val="148556416"/>
        <c:axId val="148558208"/>
        <c:axId val="0"/>
      </c:bar3DChart>
      <c:catAx>
        <c:axId val="148556416"/>
        <c:scaling>
          <c:orientation val="minMax"/>
        </c:scaling>
        <c:delete val="0"/>
        <c:axPos val="b"/>
        <c:numFmt formatCode="General" sourceLinked="0"/>
        <c:majorTickMark val="out"/>
        <c:minorTickMark val="none"/>
        <c:tickLblPos val="nextTo"/>
        <c:crossAx val="148558208"/>
        <c:crosses val="autoZero"/>
        <c:auto val="1"/>
        <c:lblAlgn val="ctr"/>
        <c:lblOffset val="100"/>
        <c:noMultiLvlLbl val="0"/>
      </c:catAx>
      <c:valAx>
        <c:axId val="148558208"/>
        <c:scaling>
          <c:orientation val="minMax"/>
        </c:scaling>
        <c:delete val="0"/>
        <c:axPos val="l"/>
        <c:majorGridlines/>
        <c:numFmt formatCode="0%" sourceLinked="1"/>
        <c:majorTickMark val="out"/>
        <c:minorTickMark val="none"/>
        <c:tickLblPos val="nextTo"/>
        <c:crossAx val="148556416"/>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0.10324070428696414"/>
          <c:y val="0.16402055993000875"/>
          <c:w val="0.89660498687664048"/>
          <c:h val="0.68683143773694955"/>
        </c:manualLayout>
      </c:layout>
      <c:pie3DChart>
        <c:varyColors val="1"/>
        <c:ser>
          <c:idx val="0"/>
          <c:order val="0"/>
          <c:tx>
            <c:strRef>
              <c:f>Sheet1!$B$1</c:f>
              <c:strCache>
                <c:ptCount val="1"/>
                <c:pt idx="0">
                  <c:v>Sales</c:v>
                </c:pt>
              </c:strCache>
            </c:strRef>
          </c:tx>
          <c:explosion val="25"/>
          <c:cat>
            <c:strRef>
              <c:f>Sheet1!$A$2:$A$6</c:f>
              <c:strCache>
                <c:ptCount val="5"/>
                <c:pt idx="0">
                  <c:v>Distibution to schools 132M</c:v>
                </c:pt>
                <c:pt idx="1">
                  <c:v>7% SI Funds (Required)10.5M</c:v>
                </c:pt>
                <c:pt idx="2">
                  <c:v>3% Dir Serv (Optional) 4.5M</c:v>
                </c:pt>
                <c:pt idx="3">
                  <c:v>State Admin 1.5M</c:v>
                </c:pt>
                <c:pt idx="4">
                  <c:v>Delinquent Alloc. 1.5M</c:v>
                </c:pt>
              </c:strCache>
            </c:strRef>
          </c:cat>
          <c:val>
            <c:numRef>
              <c:f>Sheet1!$B$2:$B$6</c:f>
              <c:numCache>
                <c:formatCode>General</c:formatCode>
                <c:ptCount val="5"/>
                <c:pt idx="0">
                  <c:v>88</c:v>
                </c:pt>
                <c:pt idx="1">
                  <c:v>7</c:v>
                </c:pt>
                <c:pt idx="2">
                  <c:v>3</c:v>
                </c:pt>
                <c:pt idx="3">
                  <c:v>1</c:v>
                </c:pt>
                <c:pt idx="4">
                  <c:v>1</c:v>
                </c:pt>
              </c:numCache>
            </c:numRef>
          </c:val>
          <c:extLst xmlns:c16r2="http://schemas.microsoft.com/office/drawing/2015/06/chart">
            <c:ext xmlns:c16="http://schemas.microsoft.com/office/drawing/2014/chart" uri="{C3380CC4-5D6E-409C-BE32-E72D297353CC}">
              <c16:uniqueId val="{00000000-9D04-4134-A6C5-AFDC92A2FB8E}"/>
            </c:ext>
          </c:extLst>
        </c:ser>
        <c:dLbls>
          <c:showLegendKey val="0"/>
          <c:showVal val="0"/>
          <c:showCatName val="0"/>
          <c:showSerName val="0"/>
          <c:showPercent val="0"/>
          <c:showBubbleSize val="0"/>
          <c:showLeaderLines val="1"/>
        </c:dLbls>
      </c:pie3DChart>
    </c:plotArea>
    <c:legend>
      <c:legendPos val="b"/>
      <c:layout>
        <c:manualLayout>
          <c:xMode val="edge"/>
          <c:yMode val="edge"/>
          <c:x val="3.2047900262467191E-2"/>
          <c:y val="0.84512146398366872"/>
          <c:w val="0.94392898804316117"/>
          <c:h val="0.11939295717110202"/>
        </c:manualLayout>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resources!$A$2</c:f>
              <c:strCache>
                <c:ptCount val="1"/>
                <c:pt idx="0">
                  <c:v>Spoke Committee</c:v>
                </c:pt>
              </c:strCache>
            </c:strRef>
          </c:tx>
          <c:spPr>
            <a:solidFill>
              <a:schemeClr val="accent1">
                <a:lumMod val="75000"/>
              </a:schemeClr>
            </a:solidFill>
          </c:spPr>
          <c:invertIfNegative val="0"/>
          <c:cat>
            <c:strRef>
              <c:f>resources!$B$1:$D$1</c:f>
              <c:strCache>
                <c:ptCount val="3"/>
                <c:pt idx="0">
                  <c:v>Formula Only</c:v>
                </c:pt>
                <c:pt idx="1">
                  <c:v>Competitive Only</c:v>
                </c:pt>
                <c:pt idx="2">
                  <c:v>Hybrid</c:v>
                </c:pt>
              </c:strCache>
            </c:strRef>
          </c:cat>
          <c:val>
            <c:numRef>
              <c:f>resources!$B$2:$D$2</c:f>
              <c:numCache>
                <c:formatCode>0.00%</c:formatCode>
                <c:ptCount val="3"/>
                <c:pt idx="0">
                  <c:v>4.7600000000000003E-2</c:v>
                </c:pt>
                <c:pt idx="1">
                  <c:v>0.38100000000000001</c:v>
                </c:pt>
                <c:pt idx="2">
                  <c:v>0.57140000000000002</c:v>
                </c:pt>
              </c:numCache>
            </c:numRef>
          </c:val>
          <c:extLst xmlns:c16r2="http://schemas.microsoft.com/office/drawing/2015/06/chart">
            <c:ext xmlns:c16="http://schemas.microsoft.com/office/drawing/2014/chart" uri="{C3380CC4-5D6E-409C-BE32-E72D297353CC}">
              <c16:uniqueId val="{00000000-B355-406F-AEA5-0E3D9D13CE09}"/>
            </c:ext>
          </c:extLst>
        </c:ser>
        <c:ser>
          <c:idx val="1"/>
          <c:order val="1"/>
          <c:tx>
            <c:strRef>
              <c:f>resources!$A$3</c:f>
              <c:strCache>
                <c:ptCount val="1"/>
                <c:pt idx="0">
                  <c:v>Public</c:v>
                </c:pt>
              </c:strCache>
            </c:strRef>
          </c:tx>
          <c:spPr>
            <a:solidFill>
              <a:schemeClr val="accent5">
                <a:lumMod val="60000"/>
                <a:lumOff val="40000"/>
              </a:schemeClr>
            </a:solidFill>
          </c:spPr>
          <c:invertIfNegative val="0"/>
          <c:cat>
            <c:strRef>
              <c:f>resources!$B$1:$D$1</c:f>
              <c:strCache>
                <c:ptCount val="3"/>
                <c:pt idx="0">
                  <c:v>Formula Only</c:v>
                </c:pt>
                <c:pt idx="1">
                  <c:v>Competitive Only</c:v>
                </c:pt>
                <c:pt idx="2">
                  <c:v>Hybrid</c:v>
                </c:pt>
              </c:strCache>
            </c:strRef>
          </c:cat>
          <c:val>
            <c:numRef>
              <c:f>resources!$B$3:$D$3</c:f>
              <c:numCache>
                <c:formatCode>0.00%</c:formatCode>
                <c:ptCount val="3"/>
                <c:pt idx="0">
                  <c:v>0.36099999999999999</c:v>
                </c:pt>
                <c:pt idx="1">
                  <c:v>4.1700000000000001E-2</c:v>
                </c:pt>
                <c:pt idx="2">
                  <c:v>0.59719999999999995</c:v>
                </c:pt>
              </c:numCache>
            </c:numRef>
          </c:val>
          <c:extLst xmlns:c16r2="http://schemas.microsoft.com/office/drawing/2015/06/chart">
            <c:ext xmlns:c16="http://schemas.microsoft.com/office/drawing/2014/chart" uri="{C3380CC4-5D6E-409C-BE32-E72D297353CC}">
              <c16:uniqueId val="{00000001-B355-406F-AEA5-0E3D9D13CE09}"/>
            </c:ext>
          </c:extLst>
        </c:ser>
        <c:dLbls>
          <c:showLegendKey val="0"/>
          <c:showVal val="0"/>
          <c:showCatName val="0"/>
          <c:showSerName val="0"/>
          <c:showPercent val="0"/>
          <c:showBubbleSize val="0"/>
        </c:dLbls>
        <c:gapWidth val="150"/>
        <c:shape val="box"/>
        <c:axId val="149106048"/>
        <c:axId val="149116032"/>
        <c:axId val="0"/>
      </c:bar3DChart>
      <c:catAx>
        <c:axId val="149106048"/>
        <c:scaling>
          <c:orientation val="minMax"/>
        </c:scaling>
        <c:delete val="0"/>
        <c:axPos val="b"/>
        <c:numFmt formatCode="General" sourceLinked="0"/>
        <c:majorTickMark val="out"/>
        <c:minorTickMark val="none"/>
        <c:tickLblPos val="nextTo"/>
        <c:crossAx val="149116032"/>
        <c:crosses val="autoZero"/>
        <c:auto val="1"/>
        <c:lblAlgn val="ctr"/>
        <c:lblOffset val="100"/>
        <c:noMultiLvlLbl val="0"/>
      </c:catAx>
      <c:valAx>
        <c:axId val="149116032"/>
        <c:scaling>
          <c:orientation val="minMax"/>
        </c:scaling>
        <c:delete val="0"/>
        <c:axPos val="l"/>
        <c:majorGridlines/>
        <c:numFmt formatCode="0%" sourceLinked="0"/>
        <c:majorTickMark val="out"/>
        <c:minorTickMark val="none"/>
        <c:tickLblPos val="nextTo"/>
        <c:crossAx val="149106048"/>
        <c:crosses val="autoZero"/>
        <c:crossBetween val="between"/>
      </c:valAx>
    </c:plotArea>
    <c:legend>
      <c:legendPos val="r"/>
      <c:layout/>
      <c:overlay val="0"/>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FB87B1-D464-4F65-8CAB-A1A54E62AA70}"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19360EE6-4030-4128-B666-BB744F0337A9}">
      <dgm:prSet phldrT="[Text]"/>
      <dgm:spPr/>
      <dgm:t>
        <a:bodyPr/>
        <a:lstStyle/>
        <a:p>
          <a:r>
            <a:rPr lang="en-US" dirty="0" smtClean="0"/>
            <a:t>2017-2018</a:t>
          </a:r>
          <a:endParaRPr lang="en-US" dirty="0"/>
        </a:p>
      </dgm:t>
    </dgm:pt>
    <dgm:pt modelId="{2C509305-CA19-4C77-8FF9-05DB21CF97E7}" type="parTrans" cxnId="{0D8598D5-4182-4FA1-8F96-3146787B8081}">
      <dgm:prSet/>
      <dgm:spPr/>
      <dgm:t>
        <a:bodyPr/>
        <a:lstStyle/>
        <a:p>
          <a:endParaRPr lang="en-US"/>
        </a:p>
      </dgm:t>
    </dgm:pt>
    <dgm:pt modelId="{39F50085-CB96-4D31-B5E8-FD6DD93B2C1E}" type="sibTrans" cxnId="{0D8598D5-4182-4FA1-8F96-3146787B8081}">
      <dgm:prSet/>
      <dgm:spPr/>
      <dgm:t>
        <a:bodyPr/>
        <a:lstStyle/>
        <a:p>
          <a:endParaRPr lang="en-US"/>
        </a:p>
      </dgm:t>
    </dgm:pt>
    <dgm:pt modelId="{CDDAC58F-DBC9-4F39-9CC0-A784CC738F81}">
      <dgm:prSet phldrT="[Text]"/>
      <dgm:spPr/>
      <dgm:t>
        <a:bodyPr/>
        <a:lstStyle/>
        <a:p>
          <a:r>
            <a:rPr lang="en-US" dirty="0" smtClean="0"/>
            <a:t>2018-2019</a:t>
          </a:r>
          <a:endParaRPr lang="en-US" dirty="0"/>
        </a:p>
      </dgm:t>
    </dgm:pt>
    <dgm:pt modelId="{9EC1E9CB-EDCC-4331-A441-5FAAAE190C22}" type="parTrans" cxnId="{A6C35F39-448A-458C-B693-CE118FD183A0}">
      <dgm:prSet/>
      <dgm:spPr/>
      <dgm:t>
        <a:bodyPr/>
        <a:lstStyle/>
        <a:p>
          <a:endParaRPr lang="en-US"/>
        </a:p>
      </dgm:t>
    </dgm:pt>
    <dgm:pt modelId="{68217F95-4273-4B8A-8A75-8EF4A177DAA0}" type="sibTrans" cxnId="{A6C35F39-448A-458C-B693-CE118FD183A0}">
      <dgm:prSet/>
      <dgm:spPr/>
      <dgm:t>
        <a:bodyPr/>
        <a:lstStyle/>
        <a:p>
          <a:endParaRPr lang="en-US"/>
        </a:p>
      </dgm:t>
    </dgm:pt>
    <dgm:pt modelId="{C7C462ED-FAA2-46E8-BB8E-30486FFA35A7}">
      <dgm:prSet phldrT="[Text]"/>
      <dgm:spPr/>
      <dgm:t>
        <a:bodyPr/>
        <a:lstStyle/>
        <a:p>
          <a:r>
            <a:rPr lang="en-US" dirty="0" smtClean="0"/>
            <a:t>2019 and beyond</a:t>
          </a:r>
          <a:endParaRPr lang="en-US" dirty="0"/>
        </a:p>
      </dgm:t>
    </dgm:pt>
    <dgm:pt modelId="{E57EFFC8-0444-44F5-AC60-22E919FD1F4F}" type="parTrans" cxnId="{4A84D8DF-7C8C-477D-908C-5B17E9EBEF25}">
      <dgm:prSet/>
      <dgm:spPr/>
      <dgm:t>
        <a:bodyPr/>
        <a:lstStyle/>
        <a:p>
          <a:endParaRPr lang="en-US"/>
        </a:p>
      </dgm:t>
    </dgm:pt>
    <dgm:pt modelId="{7F2B0FD8-63DB-470F-9DC8-E5C7F32F1A2A}" type="sibTrans" cxnId="{4A84D8DF-7C8C-477D-908C-5B17E9EBEF25}">
      <dgm:prSet/>
      <dgm:spPr/>
      <dgm:t>
        <a:bodyPr/>
        <a:lstStyle/>
        <a:p>
          <a:endParaRPr lang="en-US"/>
        </a:p>
      </dgm:t>
    </dgm:pt>
    <dgm:pt modelId="{B7B46252-651E-45C5-A56C-D36C1CFBF12B}" type="pres">
      <dgm:prSet presAssocID="{87FB87B1-D464-4F65-8CAB-A1A54E62AA70}" presName="Name0" presStyleCnt="0">
        <dgm:presLayoutVars>
          <dgm:dir/>
          <dgm:resizeHandles val="exact"/>
        </dgm:presLayoutVars>
      </dgm:prSet>
      <dgm:spPr/>
    </dgm:pt>
    <dgm:pt modelId="{275AF3E1-A90B-4669-AC6A-8C195C87788F}" type="pres">
      <dgm:prSet presAssocID="{19360EE6-4030-4128-B666-BB744F0337A9}" presName="composite" presStyleCnt="0"/>
      <dgm:spPr/>
    </dgm:pt>
    <dgm:pt modelId="{DF4EBE20-C622-4DFE-9541-409B95E496CE}" type="pres">
      <dgm:prSet presAssocID="{19360EE6-4030-4128-B666-BB744F0337A9}" presName="bgChev" presStyleLbl="node1" presStyleIdx="0" presStyleCnt="3"/>
      <dgm:spPr/>
    </dgm:pt>
    <dgm:pt modelId="{5420845B-5E90-4211-B2C3-4BE23205B950}" type="pres">
      <dgm:prSet presAssocID="{19360EE6-4030-4128-B666-BB744F0337A9}" presName="txNode" presStyleLbl="fgAcc1" presStyleIdx="0" presStyleCnt="3">
        <dgm:presLayoutVars>
          <dgm:bulletEnabled val="1"/>
        </dgm:presLayoutVars>
      </dgm:prSet>
      <dgm:spPr/>
      <dgm:t>
        <a:bodyPr/>
        <a:lstStyle/>
        <a:p>
          <a:endParaRPr lang="en-US"/>
        </a:p>
      </dgm:t>
    </dgm:pt>
    <dgm:pt modelId="{59EBD972-93E8-4858-A3A0-2E875A73051D}" type="pres">
      <dgm:prSet presAssocID="{39F50085-CB96-4D31-B5E8-FD6DD93B2C1E}" presName="compositeSpace" presStyleCnt="0"/>
      <dgm:spPr/>
    </dgm:pt>
    <dgm:pt modelId="{9BA7F748-22D8-41F0-AB29-1DE3EEB2543D}" type="pres">
      <dgm:prSet presAssocID="{CDDAC58F-DBC9-4F39-9CC0-A784CC738F81}" presName="composite" presStyleCnt="0"/>
      <dgm:spPr/>
    </dgm:pt>
    <dgm:pt modelId="{14B9FE1D-9712-4CF9-B7BB-2CB8745417E6}" type="pres">
      <dgm:prSet presAssocID="{CDDAC58F-DBC9-4F39-9CC0-A784CC738F81}" presName="bgChev" presStyleLbl="node1" presStyleIdx="1" presStyleCnt="3"/>
      <dgm:spPr/>
    </dgm:pt>
    <dgm:pt modelId="{69702368-1690-4BF4-AC96-A7C0665162FA}" type="pres">
      <dgm:prSet presAssocID="{CDDAC58F-DBC9-4F39-9CC0-A784CC738F81}" presName="txNode" presStyleLbl="fgAcc1" presStyleIdx="1" presStyleCnt="3">
        <dgm:presLayoutVars>
          <dgm:bulletEnabled val="1"/>
        </dgm:presLayoutVars>
      </dgm:prSet>
      <dgm:spPr/>
      <dgm:t>
        <a:bodyPr/>
        <a:lstStyle/>
        <a:p>
          <a:endParaRPr lang="en-US"/>
        </a:p>
      </dgm:t>
    </dgm:pt>
    <dgm:pt modelId="{49252C72-0380-473E-A5EE-68F895448CC1}" type="pres">
      <dgm:prSet presAssocID="{68217F95-4273-4B8A-8A75-8EF4A177DAA0}" presName="compositeSpace" presStyleCnt="0"/>
      <dgm:spPr/>
    </dgm:pt>
    <dgm:pt modelId="{AEE81910-0FA4-4DC8-B9CF-F967078F078A}" type="pres">
      <dgm:prSet presAssocID="{C7C462ED-FAA2-46E8-BB8E-30486FFA35A7}" presName="composite" presStyleCnt="0"/>
      <dgm:spPr/>
    </dgm:pt>
    <dgm:pt modelId="{AC450B6E-02F7-4B87-A228-319428A100AF}" type="pres">
      <dgm:prSet presAssocID="{C7C462ED-FAA2-46E8-BB8E-30486FFA35A7}" presName="bgChev" presStyleLbl="node1" presStyleIdx="2" presStyleCnt="3"/>
      <dgm:spPr/>
    </dgm:pt>
    <dgm:pt modelId="{467D4033-CC4C-477B-883F-721F436B457F}" type="pres">
      <dgm:prSet presAssocID="{C7C462ED-FAA2-46E8-BB8E-30486FFA35A7}" presName="txNode" presStyleLbl="fgAcc1" presStyleIdx="2" presStyleCnt="3">
        <dgm:presLayoutVars>
          <dgm:bulletEnabled val="1"/>
        </dgm:presLayoutVars>
      </dgm:prSet>
      <dgm:spPr/>
      <dgm:t>
        <a:bodyPr/>
        <a:lstStyle/>
        <a:p>
          <a:endParaRPr lang="en-US"/>
        </a:p>
      </dgm:t>
    </dgm:pt>
  </dgm:ptLst>
  <dgm:cxnLst>
    <dgm:cxn modelId="{E4DF643A-22E6-48AF-8356-9C8F6364C4B8}" type="presOf" srcId="{CDDAC58F-DBC9-4F39-9CC0-A784CC738F81}" destId="{69702368-1690-4BF4-AC96-A7C0665162FA}" srcOrd="0" destOrd="0" presId="urn:microsoft.com/office/officeart/2005/8/layout/chevronAccent+Icon"/>
    <dgm:cxn modelId="{245A0FB3-CA32-4A49-9950-64CB37B34A3F}" type="presOf" srcId="{87FB87B1-D464-4F65-8CAB-A1A54E62AA70}" destId="{B7B46252-651E-45C5-A56C-D36C1CFBF12B}" srcOrd="0" destOrd="0" presId="urn:microsoft.com/office/officeart/2005/8/layout/chevronAccent+Icon"/>
    <dgm:cxn modelId="{A6C35F39-448A-458C-B693-CE118FD183A0}" srcId="{87FB87B1-D464-4F65-8CAB-A1A54E62AA70}" destId="{CDDAC58F-DBC9-4F39-9CC0-A784CC738F81}" srcOrd="1" destOrd="0" parTransId="{9EC1E9CB-EDCC-4331-A441-5FAAAE190C22}" sibTransId="{68217F95-4273-4B8A-8A75-8EF4A177DAA0}"/>
    <dgm:cxn modelId="{016D586A-8588-4875-B008-4D5B42262554}" type="presOf" srcId="{19360EE6-4030-4128-B666-BB744F0337A9}" destId="{5420845B-5E90-4211-B2C3-4BE23205B950}" srcOrd="0" destOrd="0" presId="urn:microsoft.com/office/officeart/2005/8/layout/chevronAccent+Icon"/>
    <dgm:cxn modelId="{4A84D8DF-7C8C-477D-908C-5B17E9EBEF25}" srcId="{87FB87B1-D464-4F65-8CAB-A1A54E62AA70}" destId="{C7C462ED-FAA2-46E8-BB8E-30486FFA35A7}" srcOrd="2" destOrd="0" parTransId="{E57EFFC8-0444-44F5-AC60-22E919FD1F4F}" sibTransId="{7F2B0FD8-63DB-470F-9DC8-E5C7F32F1A2A}"/>
    <dgm:cxn modelId="{4890141B-6727-48E4-A0D6-54E2B56751D6}" type="presOf" srcId="{C7C462ED-FAA2-46E8-BB8E-30486FFA35A7}" destId="{467D4033-CC4C-477B-883F-721F436B457F}" srcOrd="0" destOrd="0" presId="urn:microsoft.com/office/officeart/2005/8/layout/chevronAccent+Icon"/>
    <dgm:cxn modelId="{0D8598D5-4182-4FA1-8F96-3146787B8081}" srcId="{87FB87B1-D464-4F65-8CAB-A1A54E62AA70}" destId="{19360EE6-4030-4128-B666-BB744F0337A9}" srcOrd="0" destOrd="0" parTransId="{2C509305-CA19-4C77-8FF9-05DB21CF97E7}" sibTransId="{39F50085-CB96-4D31-B5E8-FD6DD93B2C1E}"/>
    <dgm:cxn modelId="{1B726C13-10AF-48BD-BA07-47CF01E5611A}" type="presParOf" srcId="{B7B46252-651E-45C5-A56C-D36C1CFBF12B}" destId="{275AF3E1-A90B-4669-AC6A-8C195C87788F}" srcOrd="0" destOrd="0" presId="urn:microsoft.com/office/officeart/2005/8/layout/chevronAccent+Icon"/>
    <dgm:cxn modelId="{5231467E-808E-497A-A890-366B15FA9F0C}" type="presParOf" srcId="{275AF3E1-A90B-4669-AC6A-8C195C87788F}" destId="{DF4EBE20-C622-4DFE-9541-409B95E496CE}" srcOrd="0" destOrd="0" presId="urn:microsoft.com/office/officeart/2005/8/layout/chevronAccent+Icon"/>
    <dgm:cxn modelId="{85B66663-B72D-4892-8668-CCE1E4CB14FA}" type="presParOf" srcId="{275AF3E1-A90B-4669-AC6A-8C195C87788F}" destId="{5420845B-5E90-4211-B2C3-4BE23205B950}" srcOrd="1" destOrd="0" presId="urn:microsoft.com/office/officeart/2005/8/layout/chevronAccent+Icon"/>
    <dgm:cxn modelId="{5C37A81E-41E2-4045-AF65-28282A2E2058}" type="presParOf" srcId="{B7B46252-651E-45C5-A56C-D36C1CFBF12B}" destId="{59EBD972-93E8-4858-A3A0-2E875A73051D}" srcOrd="1" destOrd="0" presId="urn:microsoft.com/office/officeart/2005/8/layout/chevronAccent+Icon"/>
    <dgm:cxn modelId="{2AC57FFF-E736-4108-9E40-B0AB07706804}" type="presParOf" srcId="{B7B46252-651E-45C5-A56C-D36C1CFBF12B}" destId="{9BA7F748-22D8-41F0-AB29-1DE3EEB2543D}" srcOrd="2" destOrd="0" presId="urn:microsoft.com/office/officeart/2005/8/layout/chevronAccent+Icon"/>
    <dgm:cxn modelId="{8884D883-5D53-42AE-AA88-A1A1E9C97796}" type="presParOf" srcId="{9BA7F748-22D8-41F0-AB29-1DE3EEB2543D}" destId="{14B9FE1D-9712-4CF9-B7BB-2CB8745417E6}" srcOrd="0" destOrd="0" presId="urn:microsoft.com/office/officeart/2005/8/layout/chevronAccent+Icon"/>
    <dgm:cxn modelId="{6FD698D4-D5BC-49B0-AC40-019B103BFF66}" type="presParOf" srcId="{9BA7F748-22D8-41F0-AB29-1DE3EEB2543D}" destId="{69702368-1690-4BF4-AC96-A7C0665162FA}" srcOrd="1" destOrd="0" presId="urn:microsoft.com/office/officeart/2005/8/layout/chevronAccent+Icon"/>
    <dgm:cxn modelId="{2D808CE1-3B35-46CE-AC62-3AE0ADCE1FD9}" type="presParOf" srcId="{B7B46252-651E-45C5-A56C-D36C1CFBF12B}" destId="{49252C72-0380-473E-A5EE-68F895448CC1}" srcOrd="3" destOrd="0" presId="urn:microsoft.com/office/officeart/2005/8/layout/chevronAccent+Icon"/>
    <dgm:cxn modelId="{B519487D-4516-4999-A5D4-027DFCC9E9CF}" type="presParOf" srcId="{B7B46252-651E-45C5-A56C-D36C1CFBF12B}" destId="{AEE81910-0FA4-4DC8-B9CF-F967078F078A}" srcOrd="4" destOrd="0" presId="urn:microsoft.com/office/officeart/2005/8/layout/chevronAccent+Icon"/>
    <dgm:cxn modelId="{958D85BF-D119-4801-A7CE-2A939E9A2E27}" type="presParOf" srcId="{AEE81910-0FA4-4DC8-B9CF-F967078F078A}" destId="{AC450B6E-02F7-4B87-A228-319428A100AF}" srcOrd="0" destOrd="0" presId="urn:microsoft.com/office/officeart/2005/8/layout/chevronAccent+Icon"/>
    <dgm:cxn modelId="{D3A83815-3176-454B-BF9F-9AD14122C7C8}" type="presParOf" srcId="{AEE81910-0FA4-4DC8-B9CF-F967078F078A}" destId="{467D4033-CC4C-477B-883F-721F436B457F}"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BC400E-D319-A349-99B7-5151B1A89825}" type="doc">
      <dgm:prSet loTypeId="urn:microsoft.com/office/officeart/2005/8/layout/vList5" loCatId="" qsTypeId="urn:microsoft.com/office/officeart/2005/8/quickstyle/simple4" qsCatId="simple" csTypeId="urn:microsoft.com/office/officeart/2005/8/colors/colorful2" csCatId="colorful" phldr="1"/>
      <dgm:spPr/>
      <dgm:t>
        <a:bodyPr/>
        <a:lstStyle/>
        <a:p>
          <a:endParaRPr lang="en-US"/>
        </a:p>
      </dgm:t>
    </dgm:pt>
    <dgm:pt modelId="{09400064-7FAA-9E4E-A0E0-C797EAF1BD6C}">
      <dgm:prSet phldrT="[Text]"/>
      <dgm:spPr/>
      <dgm:t>
        <a:bodyPr/>
        <a:lstStyle/>
        <a:p>
          <a:r>
            <a:rPr lang="en-US" dirty="0" smtClean="0"/>
            <a:t>School Climate (for E and M only)</a:t>
          </a:r>
          <a:endParaRPr lang="en-US" dirty="0"/>
        </a:p>
      </dgm:t>
    </dgm:pt>
    <dgm:pt modelId="{410D2700-F12F-F04C-99F5-DCEBC51DDA03}" type="parTrans" cxnId="{6E8D0C4C-D975-994D-A5E3-91DC656C532A}">
      <dgm:prSet/>
      <dgm:spPr/>
      <dgm:t>
        <a:bodyPr/>
        <a:lstStyle/>
        <a:p>
          <a:endParaRPr lang="en-US"/>
        </a:p>
      </dgm:t>
    </dgm:pt>
    <dgm:pt modelId="{0C849027-081D-354A-87E1-2B606F48588C}" type="sibTrans" cxnId="{6E8D0C4C-D975-994D-A5E3-91DC656C532A}">
      <dgm:prSet/>
      <dgm:spPr/>
      <dgm:t>
        <a:bodyPr/>
        <a:lstStyle/>
        <a:p>
          <a:endParaRPr lang="en-US"/>
        </a:p>
      </dgm:t>
    </dgm:pt>
    <dgm:pt modelId="{C909F3CC-DB96-9841-AB0C-BCAFB4B750D6}">
      <dgm:prSet phldrT="[Text]"/>
      <dgm:spPr/>
      <dgm:t>
        <a:bodyPr/>
        <a:lstStyle/>
        <a:p>
          <a:r>
            <a:rPr lang="en-US" b="1" dirty="0" smtClean="0"/>
            <a:t>Student engagement </a:t>
          </a:r>
          <a:r>
            <a:rPr lang="en-US" dirty="0" smtClean="0"/>
            <a:t>– use an improvement sub-indicator that tracks changes in student absenteeism in schools</a:t>
          </a:r>
          <a:endParaRPr lang="en-US" dirty="0"/>
        </a:p>
      </dgm:t>
    </dgm:pt>
    <dgm:pt modelId="{BE40E375-5FD9-964E-BE6D-C699C13D7B29}" type="parTrans" cxnId="{196AB08D-DD00-4148-91C1-A27F6AB22E32}">
      <dgm:prSet/>
      <dgm:spPr/>
      <dgm:t>
        <a:bodyPr/>
        <a:lstStyle/>
        <a:p>
          <a:endParaRPr lang="en-US"/>
        </a:p>
      </dgm:t>
    </dgm:pt>
    <dgm:pt modelId="{F52E0197-A99E-D64C-93F6-BA72BB87CBB3}" type="sibTrans" cxnId="{196AB08D-DD00-4148-91C1-A27F6AB22E32}">
      <dgm:prSet/>
      <dgm:spPr/>
      <dgm:t>
        <a:bodyPr/>
        <a:lstStyle/>
        <a:p>
          <a:endParaRPr lang="en-US"/>
        </a:p>
      </dgm:t>
    </dgm:pt>
    <dgm:pt modelId="{0FF2FCA4-9795-6D43-AF16-0DB1004B6DD1}">
      <dgm:prSet phldrT="[Text]"/>
      <dgm:spPr/>
      <dgm:t>
        <a:bodyPr/>
        <a:lstStyle/>
        <a:p>
          <a:r>
            <a:rPr lang="en-US" dirty="0" smtClean="0"/>
            <a:t>Postsecondary and Workforce Readiness</a:t>
          </a:r>
          <a:endParaRPr lang="en-US" dirty="0"/>
        </a:p>
      </dgm:t>
    </dgm:pt>
    <dgm:pt modelId="{733B5830-4826-7641-B747-66DF4F01DFC3}" type="parTrans" cxnId="{5644AA64-6729-3B45-961A-17867DC961D8}">
      <dgm:prSet/>
      <dgm:spPr/>
      <dgm:t>
        <a:bodyPr/>
        <a:lstStyle/>
        <a:p>
          <a:endParaRPr lang="en-US"/>
        </a:p>
      </dgm:t>
    </dgm:pt>
    <dgm:pt modelId="{1C87B6B2-05D3-E046-8820-43F9974A26F1}" type="sibTrans" cxnId="{5644AA64-6729-3B45-961A-17867DC961D8}">
      <dgm:prSet/>
      <dgm:spPr/>
      <dgm:t>
        <a:bodyPr/>
        <a:lstStyle/>
        <a:p>
          <a:endParaRPr lang="en-US"/>
        </a:p>
      </dgm:t>
    </dgm:pt>
    <dgm:pt modelId="{9E21DAF3-542D-DB49-9913-A7A618115FF5}">
      <dgm:prSet phldrT="[Text]"/>
      <dgm:spPr/>
      <dgm:t>
        <a:bodyPr/>
        <a:lstStyle/>
        <a:p>
          <a:r>
            <a:rPr lang="en-US" b="1" dirty="0" smtClean="0"/>
            <a:t>Postsecondary readiness </a:t>
          </a:r>
          <a:r>
            <a:rPr lang="en-US" dirty="0" smtClean="0"/>
            <a:t>–use data already captured in SPF and DPF</a:t>
          </a:r>
          <a:endParaRPr lang="en-US" dirty="0"/>
        </a:p>
      </dgm:t>
    </dgm:pt>
    <dgm:pt modelId="{57F2F242-B66A-E14F-A938-460C0C6C8BF9}" type="parTrans" cxnId="{4DBB184D-1D66-A74A-9EFC-769E2D433DE1}">
      <dgm:prSet/>
      <dgm:spPr/>
      <dgm:t>
        <a:bodyPr/>
        <a:lstStyle/>
        <a:p>
          <a:endParaRPr lang="en-US"/>
        </a:p>
      </dgm:t>
    </dgm:pt>
    <dgm:pt modelId="{70DCFB92-1F6F-084E-9A0E-F767C7CA56F8}" type="sibTrans" cxnId="{4DBB184D-1D66-A74A-9EFC-769E2D433DE1}">
      <dgm:prSet/>
      <dgm:spPr/>
      <dgm:t>
        <a:bodyPr/>
        <a:lstStyle/>
        <a:p>
          <a:endParaRPr lang="en-US"/>
        </a:p>
      </dgm:t>
    </dgm:pt>
    <dgm:pt modelId="{457E0D30-3EC8-814B-9774-4D003A2D8670}">
      <dgm:prSet phldrT="[Text]"/>
      <dgm:spPr/>
      <dgm:t>
        <a:bodyPr/>
        <a:lstStyle/>
        <a:p>
          <a:r>
            <a:rPr lang="en-US" dirty="0" smtClean="0"/>
            <a:t>Social-Emotional Learning</a:t>
          </a:r>
          <a:endParaRPr lang="en-US" dirty="0"/>
        </a:p>
      </dgm:t>
    </dgm:pt>
    <dgm:pt modelId="{ECFFEFC4-CF22-C343-A808-E182BC8E63A8}" type="parTrans" cxnId="{D5D7F0BA-5E70-3549-9008-1CFB3C5F5F26}">
      <dgm:prSet/>
      <dgm:spPr/>
      <dgm:t>
        <a:bodyPr/>
        <a:lstStyle/>
        <a:p>
          <a:endParaRPr lang="en-US"/>
        </a:p>
      </dgm:t>
    </dgm:pt>
    <dgm:pt modelId="{4D359269-142E-F24E-9545-D5842291CB48}" type="sibTrans" cxnId="{D5D7F0BA-5E70-3549-9008-1CFB3C5F5F26}">
      <dgm:prSet/>
      <dgm:spPr/>
      <dgm:t>
        <a:bodyPr/>
        <a:lstStyle/>
        <a:p>
          <a:endParaRPr lang="en-US"/>
        </a:p>
      </dgm:t>
    </dgm:pt>
    <dgm:pt modelId="{9592975D-BDC9-DD43-A66B-928009D0AF02}">
      <dgm:prSet phldrT="[Text]"/>
      <dgm:spPr/>
      <dgm:t>
        <a:bodyPr/>
        <a:lstStyle/>
        <a:p>
          <a:r>
            <a:rPr lang="en-US" b="0" dirty="0" smtClean="0"/>
            <a:t>None</a:t>
          </a:r>
          <a:r>
            <a:rPr lang="en-US" b="1" dirty="0" smtClean="0"/>
            <a:t> </a:t>
          </a:r>
          <a:r>
            <a:rPr lang="en-US" dirty="0" smtClean="0"/>
            <a:t>deemed to be feasible for 2018 implementation across all schools in the state</a:t>
          </a:r>
          <a:endParaRPr lang="en-US" dirty="0"/>
        </a:p>
      </dgm:t>
    </dgm:pt>
    <dgm:pt modelId="{1F53031B-F7F1-E149-ACC0-6B13FEF59BFF}" type="parTrans" cxnId="{1783E49D-533A-D046-8CD5-21FF34E7AB81}">
      <dgm:prSet/>
      <dgm:spPr/>
      <dgm:t>
        <a:bodyPr/>
        <a:lstStyle/>
        <a:p>
          <a:endParaRPr lang="en-US"/>
        </a:p>
      </dgm:t>
    </dgm:pt>
    <dgm:pt modelId="{086C43BB-2D0A-DC43-BD4E-D5EA0C4673A5}" type="sibTrans" cxnId="{1783E49D-533A-D046-8CD5-21FF34E7AB81}">
      <dgm:prSet/>
      <dgm:spPr/>
      <dgm:t>
        <a:bodyPr/>
        <a:lstStyle/>
        <a:p>
          <a:endParaRPr lang="en-US"/>
        </a:p>
      </dgm:t>
    </dgm:pt>
    <dgm:pt modelId="{4E13EFFC-E314-A44C-B1F8-F82228860C74}" type="pres">
      <dgm:prSet presAssocID="{0ABC400E-D319-A349-99B7-5151B1A89825}" presName="Name0" presStyleCnt="0">
        <dgm:presLayoutVars>
          <dgm:dir/>
          <dgm:animLvl val="lvl"/>
          <dgm:resizeHandles val="exact"/>
        </dgm:presLayoutVars>
      </dgm:prSet>
      <dgm:spPr/>
      <dgm:t>
        <a:bodyPr/>
        <a:lstStyle/>
        <a:p>
          <a:endParaRPr lang="en-US"/>
        </a:p>
      </dgm:t>
    </dgm:pt>
    <dgm:pt modelId="{B7F42CB6-6314-9C44-A557-8FD70295870D}" type="pres">
      <dgm:prSet presAssocID="{09400064-7FAA-9E4E-A0E0-C797EAF1BD6C}" presName="linNode" presStyleCnt="0"/>
      <dgm:spPr/>
    </dgm:pt>
    <dgm:pt modelId="{99F4FBD0-45F2-C746-866C-83410AFF4D28}" type="pres">
      <dgm:prSet presAssocID="{09400064-7FAA-9E4E-A0E0-C797EAF1BD6C}" presName="parentText" presStyleLbl="node1" presStyleIdx="0" presStyleCnt="3" custLinFactNeighborY="-151">
        <dgm:presLayoutVars>
          <dgm:chMax val="1"/>
          <dgm:bulletEnabled val="1"/>
        </dgm:presLayoutVars>
      </dgm:prSet>
      <dgm:spPr/>
      <dgm:t>
        <a:bodyPr/>
        <a:lstStyle/>
        <a:p>
          <a:endParaRPr lang="en-US"/>
        </a:p>
      </dgm:t>
    </dgm:pt>
    <dgm:pt modelId="{401FAA5D-DB5E-CA4F-9EC2-33F1C3DF2D6C}" type="pres">
      <dgm:prSet presAssocID="{09400064-7FAA-9E4E-A0E0-C797EAF1BD6C}" presName="descendantText" presStyleLbl="alignAccFollowNode1" presStyleIdx="0" presStyleCnt="3">
        <dgm:presLayoutVars>
          <dgm:bulletEnabled val="1"/>
        </dgm:presLayoutVars>
      </dgm:prSet>
      <dgm:spPr/>
      <dgm:t>
        <a:bodyPr/>
        <a:lstStyle/>
        <a:p>
          <a:endParaRPr lang="en-US"/>
        </a:p>
      </dgm:t>
    </dgm:pt>
    <dgm:pt modelId="{30269793-4519-A340-A797-D90FE32BA450}" type="pres">
      <dgm:prSet presAssocID="{0C849027-081D-354A-87E1-2B606F48588C}" presName="sp" presStyleCnt="0"/>
      <dgm:spPr/>
    </dgm:pt>
    <dgm:pt modelId="{7FDCFAD4-BD78-8842-B301-FEB6A6A4CECA}" type="pres">
      <dgm:prSet presAssocID="{0FF2FCA4-9795-6D43-AF16-0DB1004B6DD1}" presName="linNode" presStyleCnt="0"/>
      <dgm:spPr/>
    </dgm:pt>
    <dgm:pt modelId="{6A7307ED-46F7-964A-B267-D14493D60997}" type="pres">
      <dgm:prSet presAssocID="{0FF2FCA4-9795-6D43-AF16-0DB1004B6DD1}" presName="parentText" presStyleLbl="node1" presStyleIdx="1" presStyleCnt="3">
        <dgm:presLayoutVars>
          <dgm:chMax val="1"/>
          <dgm:bulletEnabled val="1"/>
        </dgm:presLayoutVars>
      </dgm:prSet>
      <dgm:spPr/>
      <dgm:t>
        <a:bodyPr/>
        <a:lstStyle/>
        <a:p>
          <a:endParaRPr lang="en-US"/>
        </a:p>
      </dgm:t>
    </dgm:pt>
    <dgm:pt modelId="{9822996E-44B2-A149-948D-19DD274F6792}" type="pres">
      <dgm:prSet presAssocID="{0FF2FCA4-9795-6D43-AF16-0DB1004B6DD1}" presName="descendantText" presStyleLbl="alignAccFollowNode1" presStyleIdx="1" presStyleCnt="3">
        <dgm:presLayoutVars>
          <dgm:bulletEnabled val="1"/>
        </dgm:presLayoutVars>
      </dgm:prSet>
      <dgm:spPr/>
      <dgm:t>
        <a:bodyPr/>
        <a:lstStyle/>
        <a:p>
          <a:endParaRPr lang="en-US"/>
        </a:p>
      </dgm:t>
    </dgm:pt>
    <dgm:pt modelId="{24567C20-D744-7E46-A63D-CD861B642477}" type="pres">
      <dgm:prSet presAssocID="{1C87B6B2-05D3-E046-8820-43F9974A26F1}" presName="sp" presStyleCnt="0"/>
      <dgm:spPr/>
    </dgm:pt>
    <dgm:pt modelId="{A6754A68-ABDB-BA41-BF37-6784CE2539E8}" type="pres">
      <dgm:prSet presAssocID="{457E0D30-3EC8-814B-9774-4D003A2D8670}" presName="linNode" presStyleCnt="0"/>
      <dgm:spPr/>
    </dgm:pt>
    <dgm:pt modelId="{BF015893-8524-564D-BC52-68A579FC9A39}" type="pres">
      <dgm:prSet presAssocID="{457E0D30-3EC8-814B-9774-4D003A2D8670}" presName="parentText" presStyleLbl="node1" presStyleIdx="2" presStyleCnt="3">
        <dgm:presLayoutVars>
          <dgm:chMax val="1"/>
          <dgm:bulletEnabled val="1"/>
        </dgm:presLayoutVars>
      </dgm:prSet>
      <dgm:spPr/>
      <dgm:t>
        <a:bodyPr/>
        <a:lstStyle/>
        <a:p>
          <a:endParaRPr lang="en-US"/>
        </a:p>
      </dgm:t>
    </dgm:pt>
    <dgm:pt modelId="{D4C0AA8E-64C2-B840-A8EE-962102DA970A}" type="pres">
      <dgm:prSet presAssocID="{457E0D30-3EC8-814B-9774-4D003A2D8670}" presName="descendantText" presStyleLbl="alignAccFollowNode1" presStyleIdx="2" presStyleCnt="3">
        <dgm:presLayoutVars>
          <dgm:bulletEnabled val="1"/>
        </dgm:presLayoutVars>
      </dgm:prSet>
      <dgm:spPr/>
      <dgm:t>
        <a:bodyPr/>
        <a:lstStyle/>
        <a:p>
          <a:endParaRPr lang="en-US"/>
        </a:p>
      </dgm:t>
    </dgm:pt>
  </dgm:ptLst>
  <dgm:cxnLst>
    <dgm:cxn modelId="{5A90D875-69D9-4806-9B34-121BF3DB414C}" type="presOf" srcId="{9E21DAF3-542D-DB49-9913-A7A618115FF5}" destId="{9822996E-44B2-A149-948D-19DD274F6792}" srcOrd="0" destOrd="0" presId="urn:microsoft.com/office/officeart/2005/8/layout/vList5"/>
    <dgm:cxn modelId="{5644AA64-6729-3B45-961A-17867DC961D8}" srcId="{0ABC400E-D319-A349-99B7-5151B1A89825}" destId="{0FF2FCA4-9795-6D43-AF16-0DB1004B6DD1}" srcOrd="1" destOrd="0" parTransId="{733B5830-4826-7641-B747-66DF4F01DFC3}" sibTransId="{1C87B6B2-05D3-E046-8820-43F9974A26F1}"/>
    <dgm:cxn modelId="{196AB08D-DD00-4148-91C1-A27F6AB22E32}" srcId="{09400064-7FAA-9E4E-A0E0-C797EAF1BD6C}" destId="{C909F3CC-DB96-9841-AB0C-BCAFB4B750D6}" srcOrd="0" destOrd="0" parTransId="{BE40E375-5FD9-964E-BE6D-C699C13D7B29}" sibTransId="{F52E0197-A99E-D64C-93F6-BA72BB87CBB3}"/>
    <dgm:cxn modelId="{D5D7F0BA-5E70-3549-9008-1CFB3C5F5F26}" srcId="{0ABC400E-D319-A349-99B7-5151B1A89825}" destId="{457E0D30-3EC8-814B-9774-4D003A2D8670}" srcOrd="2" destOrd="0" parTransId="{ECFFEFC4-CF22-C343-A808-E182BC8E63A8}" sibTransId="{4D359269-142E-F24E-9545-D5842291CB48}"/>
    <dgm:cxn modelId="{8CE381F2-F373-4334-80F3-A6FD02EBBBAF}" type="presOf" srcId="{457E0D30-3EC8-814B-9774-4D003A2D8670}" destId="{BF015893-8524-564D-BC52-68A579FC9A39}" srcOrd="0" destOrd="0" presId="urn:microsoft.com/office/officeart/2005/8/layout/vList5"/>
    <dgm:cxn modelId="{A2E97287-40A2-40AB-BD5E-4D14DB2B6FE1}" type="presOf" srcId="{0ABC400E-D319-A349-99B7-5151B1A89825}" destId="{4E13EFFC-E314-A44C-B1F8-F82228860C74}" srcOrd="0" destOrd="0" presId="urn:microsoft.com/office/officeart/2005/8/layout/vList5"/>
    <dgm:cxn modelId="{0637F478-CF38-4AAD-9337-EFE14B0CC76C}" type="presOf" srcId="{9592975D-BDC9-DD43-A66B-928009D0AF02}" destId="{D4C0AA8E-64C2-B840-A8EE-962102DA970A}" srcOrd="0" destOrd="0" presId="urn:microsoft.com/office/officeart/2005/8/layout/vList5"/>
    <dgm:cxn modelId="{29CB012E-A870-4F14-BBE9-B612F3E70EB3}" type="presOf" srcId="{0FF2FCA4-9795-6D43-AF16-0DB1004B6DD1}" destId="{6A7307ED-46F7-964A-B267-D14493D60997}" srcOrd="0" destOrd="0" presId="urn:microsoft.com/office/officeart/2005/8/layout/vList5"/>
    <dgm:cxn modelId="{72F9A46D-18E5-4CDF-B9BD-2B9AED1926BE}" type="presOf" srcId="{C909F3CC-DB96-9841-AB0C-BCAFB4B750D6}" destId="{401FAA5D-DB5E-CA4F-9EC2-33F1C3DF2D6C}" srcOrd="0" destOrd="0" presId="urn:microsoft.com/office/officeart/2005/8/layout/vList5"/>
    <dgm:cxn modelId="{4DBB184D-1D66-A74A-9EFC-769E2D433DE1}" srcId="{0FF2FCA4-9795-6D43-AF16-0DB1004B6DD1}" destId="{9E21DAF3-542D-DB49-9913-A7A618115FF5}" srcOrd="0" destOrd="0" parTransId="{57F2F242-B66A-E14F-A938-460C0C6C8BF9}" sibTransId="{70DCFB92-1F6F-084E-9A0E-F767C7CA56F8}"/>
    <dgm:cxn modelId="{78C45826-A5B1-4360-B332-69AC9F293D0D}" type="presOf" srcId="{09400064-7FAA-9E4E-A0E0-C797EAF1BD6C}" destId="{99F4FBD0-45F2-C746-866C-83410AFF4D28}" srcOrd="0" destOrd="0" presId="urn:microsoft.com/office/officeart/2005/8/layout/vList5"/>
    <dgm:cxn modelId="{1783E49D-533A-D046-8CD5-21FF34E7AB81}" srcId="{457E0D30-3EC8-814B-9774-4D003A2D8670}" destId="{9592975D-BDC9-DD43-A66B-928009D0AF02}" srcOrd="0" destOrd="0" parTransId="{1F53031B-F7F1-E149-ACC0-6B13FEF59BFF}" sibTransId="{086C43BB-2D0A-DC43-BD4E-D5EA0C4673A5}"/>
    <dgm:cxn modelId="{6E8D0C4C-D975-994D-A5E3-91DC656C532A}" srcId="{0ABC400E-D319-A349-99B7-5151B1A89825}" destId="{09400064-7FAA-9E4E-A0E0-C797EAF1BD6C}" srcOrd="0" destOrd="0" parTransId="{410D2700-F12F-F04C-99F5-DCEBC51DDA03}" sibTransId="{0C849027-081D-354A-87E1-2B606F48588C}"/>
    <dgm:cxn modelId="{E90FF0D8-7ADC-4DB4-9ED3-7BC22CC26C78}" type="presParOf" srcId="{4E13EFFC-E314-A44C-B1F8-F82228860C74}" destId="{B7F42CB6-6314-9C44-A557-8FD70295870D}" srcOrd="0" destOrd="0" presId="urn:microsoft.com/office/officeart/2005/8/layout/vList5"/>
    <dgm:cxn modelId="{57DFF78B-D268-435E-9130-D1634A7F2D93}" type="presParOf" srcId="{B7F42CB6-6314-9C44-A557-8FD70295870D}" destId="{99F4FBD0-45F2-C746-866C-83410AFF4D28}" srcOrd="0" destOrd="0" presId="urn:microsoft.com/office/officeart/2005/8/layout/vList5"/>
    <dgm:cxn modelId="{9A5AF4A4-FFA7-48CB-ACD9-613C12572294}" type="presParOf" srcId="{B7F42CB6-6314-9C44-A557-8FD70295870D}" destId="{401FAA5D-DB5E-CA4F-9EC2-33F1C3DF2D6C}" srcOrd="1" destOrd="0" presId="urn:microsoft.com/office/officeart/2005/8/layout/vList5"/>
    <dgm:cxn modelId="{2AFC1A5F-E534-47D2-87E5-6ABDE8E24E89}" type="presParOf" srcId="{4E13EFFC-E314-A44C-B1F8-F82228860C74}" destId="{30269793-4519-A340-A797-D90FE32BA450}" srcOrd="1" destOrd="0" presId="urn:microsoft.com/office/officeart/2005/8/layout/vList5"/>
    <dgm:cxn modelId="{54B9255C-E1C8-45B5-A3DF-6034F7A4EC23}" type="presParOf" srcId="{4E13EFFC-E314-A44C-B1F8-F82228860C74}" destId="{7FDCFAD4-BD78-8842-B301-FEB6A6A4CECA}" srcOrd="2" destOrd="0" presId="urn:microsoft.com/office/officeart/2005/8/layout/vList5"/>
    <dgm:cxn modelId="{04E96B59-3507-4354-90CA-FE01BE13DF71}" type="presParOf" srcId="{7FDCFAD4-BD78-8842-B301-FEB6A6A4CECA}" destId="{6A7307ED-46F7-964A-B267-D14493D60997}" srcOrd="0" destOrd="0" presId="urn:microsoft.com/office/officeart/2005/8/layout/vList5"/>
    <dgm:cxn modelId="{CCB9AFBA-EDED-484C-AF31-631B8F32C5CD}" type="presParOf" srcId="{7FDCFAD4-BD78-8842-B301-FEB6A6A4CECA}" destId="{9822996E-44B2-A149-948D-19DD274F6792}" srcOrd="1" destOrd="0" presId="urn:microsoft.com/office/officeart/2005/8/layout/vList5"/>
    <dgm:cxn modelId="{BF721793-85E0-4492-8A4A-3FC50B896840}" type="presParOf" srcId="{4E13EFFC-E314-A44C-B1F8-F82228860C74}" destId="{24567C20-D744-7E46-A63D-CD861B642477}" srcOrd="3" destOrd="0" presId="urn:microsoft.com/office/officeart/2005/8/layout/vList5"/>
    <dgm:cxn modelId="{0D2F46BD-F5D3-42EF-A113-C8D336C4A382}" type="presParOf" srcId="{4E13EFFC-E314-A44C-B1F8-F82228860C74}" destId="{A6754A68-ABDB-BA41-BF37-6784CE2539E8}" srcOrd="4" destOrd="0" presId="urn:microsoft.com/office/officeart/2005/8/layout/vList5"/>
    <dgm:cxn modelId="{9F50D9DD-FF11-4635-BE57-295B9F11AD72}" type="presParOf" srcId="{A6754A68-ABDB-BA41-BF37-6784CE2539E8}" destId="{BF015893-8524-564D-BC52-68A579FC9A39}" srcOrd="0" destOrd="0" presId="urn:microsoft.com/office/officeart/2005/8/layout/vList5"/>
    <dgm:cxn modelId="{AA238CF7-C4F5-410C-95BE-3124E8D8F3DE}" type="presParOf" srcId="{A6754A68-ABDB-BA41-BF37-6784CE2539E8}" destId="{D4C0AA8E-64C2-B840-A8EE-962102DA970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ABC400E-D319-A349-99B7-5151B1A89825}" type="doc">
      <dgm:prSet loTypeId="urn:microsoft.com/office/officeart/2005/8/layout/vList5" loCatId="" qsTypeId="urn:microsoft.com/office/officeart/2005/8/quickstyle/simple4" qsCatId="simple" csTypeId="urn:microsoft.com/office/officeart/2005/8/colors/colorful2" csCatId="colorful" phldr="1"/>
      <dgm:spPr/>
      <dgm:t>
        <a:bodyPr/>
        <a:lstStyle/>
        <a:p>
          <a:endParaRPr lang="en-US"/>
        </a:p>
      </dgm:t>
    </dgm:pt>
    <dgm:pt modelId="{09400064-7FAA-9E4E-A0E0-C797EAF1BD6C}">
      <dgm:prSet phldrT="[Text]" custT="1"/>
      <dgm:spPr/>
      <dgm:t>
        <a:bodyPr/>
        <a:lstStyle/>
        <a:p>
          <a:r>
            <a:rPr lang="en-US" sz="2800" dirty="0" smtClean="0"/>
            <a:t>School Climate  (E and M only)</a:t>
          </a:r>
          <a:endParaRPr lang="en-US" sz="2800" dirty="0"/>
        </a:p>
      </dgm:t>
    </dgm:pt>
    <dgm:pt modelId="{410D2700-F12F-F04C-99F5-DCEBC51DDA03}" type="parTrans" cxnId="{6E8D0C4C-D975-994D-A5E3-91DC656C532A}">
      <dgm:prSet/>
      <dgm:spPr/>
      <dgm:t>
        <a:bodyPr/>
        <a:lstStyle/>
        <a:p>
          <a:endParaRPr lang="en-US"/>
        </a:p>
      </dgm:t>
    </dgm:pt>
    <dgm:pt modelId="{0C849027-081D-354A-87E1-2B606F48588C}" type="sibTrans" cxnId="{6E8D0C4C-D975-994D-A5E3-91DC656C532A}">
      <dgm:prSet/>
      <dgm:spPr/>
      <dgm:t>
        <a:bodyPr/>
        <a:lstStyle/>
        <a:p>
          <a:endParaRPr lang="en-US"/>
        </a:p>
      </dgm:t>
    </dgm:pt>
    <dgm:pt modelId="{C909F3CC-DB96-9841-AB0C-BCAFB4B750D6}">
      <dgm:prSet phldrT="[Text]"/>
      <dgm:spPr/>
      <dgm:t>
        <a:bodyPr/>
        <a:lstStyle/>
        <a:p>
          <a:r>
            <a:rPr lang="en-US" b="1" dirty="0" smtClean="0"/>
            <a:t>Student engagement </a:t>
          </a:r>
          <a:r>
            <a:rPr lang="en-US" dirty="0" smtClean="0"/>
            <a:t>– use an improvement sub-indicator that tracks changes in student absenteeism in schools</a:t>
          </a:r>
          <a:endParaRPr lang="en-US" dirty="0"/>
        </a:p>
      </dgm:t>
    </dgm:pt>
    <dgm:pt modelId="{F52E0197-A99E-D64C-93F6-BA72BB87CBB3}" type="sibTrans" cxnId="{196AB08D-DD00-4148-91C1-A27F6AB22E32}">
      <dgm:prSet/>
      <dgm:spPr/>
      <dgm:t>
        <a:bodyPr/>
        <a:lstStyle/>
        <a:p>
          <a:endParaRPr lang="en-US"/>
        </a:p>
      </dgm:t>
    </dgm:pt>
    <dgm:pt modelId="{BE40E375-5FD9-964E-BE6D-C699C13D7B29}" type="parTrans" cxnId="{196AB08D-DD00-4148-91C1-A27F6AB22E32}">
      <dgm:prSet/>
      <dgm:spPr/>
      <dgm:t>
        <a:bodyPr/>
        <a:lstStyle/>
        <a:p>
          <a:endParaRPr lang="en-US"/>
        </a:p>
      </dgm:t>
    </dgm:pt>
    <dgm:pt modelId="{4E13EFFC-E314-A44C-B1F8-F82228860C74}" type="pres">
      <dgm:prSet presAssocID="{0ABC400E-D319-A349-99B7-5151B1A89825}" presName="Name0" presStyleCnt="0">
        <dgm:presLayoutVars>
          <dgm:dir/>
          <dgm:animLvl val="lvl"/>
          <dgm:resizeHandles val="exact"/>
        </dgm:presLayoutVars>
      </dgm:prSet>
      <dgm:spPr/>
      <dgm:t>
        <a:bodyPr/>
        <a:lstStyle/>
        <a:p>
          <a:endParaRPr lang="en-US"/>
        </a:p>
      </dgm:t>
    </dgm:pt>
    <dgm:pt modelId="{B7F42CB6-6314-9C44-A557-8FD70295870D}" type="pres">
      <dgm:prSet presAssocID="{09400064-7FAA-9E4E-A0E0-C797EAF1BD6C}" presName="linNode" presStyleCnt="0"/>
      <dgm:spPr/>
    </dgm:pt>
    <dgm:pt modelId="{99F4FBD0-45F2-C746-866C-83410AFF4D28}" type="pres">
      <dgm:prSet presAssocID="{09400064-7FAA-9E4E-A0E0-C797EAF1BD6C}" presName="parentText" presStyleLbl="node1" presStyleIdx="0" presStyleCnt="1" custLinFactY="28031" custLinFactNeighborY="100000">
        <dgm:presLayoutVars>
          <dgm:chMax val="1"/>
          <dgm:bulletEnabled val="1"/>
        </dgm:presLayoutVars>
      </dgm:prSet>
      <dgm:spPr/>
      <dgm:t>
        <a:bodyPr/>
        <a:lstStyle/>
        <a:p>
          <a:endParaRPr lang="en-US"/>
        </a:p>
      </dgm:t>
    </dgm:pt>
    <dgm:pt modelId="{401FAA5D-DB5E-CA4F-9EC2-33F1C3DF2D6C}" type="pres">
      <dgm:prSet presAssocID="{09400064-7FAA-9E4E-A0E0-C797EAF1BD6C}" presName="descendantText" presStyleLbl="alignAccFollowNode1" presStyleIdx="0" presStyleCnt="1">
        <dgm:presLayoutVars>
          <dgm:bulletEnabled val="1"/>
        </dgm:presLayoutVars>
      </dgm:prSet>
      <dgm:spPr/>
      <dgm:t>
        <a:bodyPr/>
        <a:lstStyle/>
        <a:p>
          <a:endParaRPr lang="en-US"/>
        </a:p>
      </dgm:t>
    </dgm:pt>
  </dgm:ptLst>
  <dgm:cxnLst>
    <dgm:cxn modelId="{82437CEA-158C-4D60-9705-492C5C87947B}" type="presOf" srcId="{C909F3CC-DB96-9841-AB0C-BCAFB4B750D6}" destId="{401FAA5D-DB5E-CA4F-9EC2-33F1C3DF2D6C}" srcOrd="0" destOrd="0" presId="urn:microsoft.com/office/officeart/2005/8/layout/vList5"/>
    <dgm:cxn modelId="{5332B876-1C9C-4D68-8AE7-493E9BF1E6DD}" type="presOf" srcId="{0ABC400E-D319-A349-99B7-5151B1A89825}" destId="{4E13EFFC-E314-A44C-B1F8-F82228860C74}" srcOrd="0" destOrd="0" presId="urn:microsoft.com/office/officeart/2005/8/layout/vList5"/>
    <dgm:cxn modelId="{196AB08D-DD00-4148-91C1-A27F6AB22E32}" srcId="{09400064-7FAA-9E4E-A0E0-C797EAF1BD6C}" destId="{C909F3CC-DB96-9841-AB0C-BCAFB4B750D6}" srcOrd="0" destOrd="0" parTransId="{BE40E375-5FD9-964E-BE6D-C699C13D7B29}" sibTransId="{F52E0197-A99E-D64C-93F6-BA72BB87CBB3}"/>
    <dgm:cxn modelId="{2B0F3801-8666-4B31-B95B-BCA21B083073}" type="presOf" srcId="{09400064-7FAA-9E4E-A0E0-C797EAF1BD6C}" destId="{99F4FBD0-45F2-C746-866C-83410AFF4D28}" srcOrd="0" destOrd="0" presId="urn:microsoft.com/office/officeart/2005/8/layout/vList5"/>
    <dgm:cxn modelId="{6E8D0C4C-D975-994D-A5E3-91DC656C532A}" srcId="{0ABC400E-D319-A349-99B7-5151B1A89825}" destId="{09400064-7FAA-9E4E-A0E0-C797EAF1BD6C}" srcOrd="0" destOrd="0" parTransId="{410D2700-F12F-F04C-99F5-DCEBC51DDA03}" sibTransId="{0C849027-081D-354A-87E1-2B606F48588C}"/>
    <dgm:cxn modelId="{EFDA9FCA-3FF7-41E3-8EBD-736E7631C6A3}" type="presParOf" srcId="{4E13EFFC-E314-A44C-B1F8-F82228860C74}" destId="{B7F42CB6-6314-9C44-A557-8FD70295870D}" srcOrd="0" destOrd="0" presId="urn:microsoft.com/office/officeart/2005/8/layout/vList5"/>
    <dgm:cxn modelId="{030A1E8F-C8BC-4C3D-88C0-0979B76FB46C}" type="presParOf" srcId="{B7F42CB6-6314-9C44-A557-8FD70295870D}" destId="{99F4FBD0-45F2-C746-866C-83410AFF4D28}" srcOrd="0" destOrd="0" presId="urn:microsoft.com/office/officeart/2005/8/layout/vList5"/>
    <dgm:cxn modelId="{EF44FCEB-FD3F-4022-817C-2C85C93BB0EA}" type="presParOf" srcId="{B7F42CB6-6314-9C44-A557-8FD70295870D}" destId="{401FAA5D-DB5E-CA4F-9EC2-33F1C3DF2D6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ABC400E-D319-A349-99B7-5151B1A89825}" type="doc">
      <dgm:prSet loTypeId="urn:microsoft.com/office/officeart/2005/8/layout/vList5" loCatId="" qsTypeId="urn:microsoft.com/office/officeart/2005/8/quickstyle/simple4" qsCatId="simple" csTypeId="urn:microsoft.com/office/officeart/2005/8/colors/colorful2" csCatId="colorful" phldr="1"/>
      <dgm:spPr/>
      <dgm:t>
        <a:bodyPr/>
        <a:lstStyle/>
        <a:p>
          <a:endParaRPr lang="en-US"/>
        </a:p>
      </dgm:t>
    </dgm:pt>
    <dgm:pt modelId="{09400064-7FAA-9E4E-A0E0-C797EAF1BD6C}">
      <dgm:prSet phldrT="[Text]" custT="1"/>
      <dgm:spPr/>
      <dgm:t>
        <a:bodyPr/>
        <a:lstStyle/>
        <a:p>
          <a:r>
            <a:rPr lang="en-US" sz="2800" dirty="0" smtClean="0"/>
            <a:t>School Climate  (E and M only)</a:t>
          </a:r>
          <a:endParaRPr lang="en-US" sz="2800" dirty="0"/>
        </a:p>
      </dgm:t>
    </dgm:pt>
    <dgm:pt modelId="{410D2700-F12F-F04C-99F5-DCEBC51DDA03}" type="parTrans" cxnId="{6E8D0C4C-D975-994D-A5E3-91DC656C532A}">
      <dgm:prSet/>
      <dgm:spPr/>
      <dgm:t>
        <a:bodyPr/>
        <a:lstStyle/>
        <a:p>
          <a:endParaRPr lang="en-US"/>
        </a:p>
      </dgm:t>
    </dgm:pt>
    <dgm:pt modelId="{0C849027-081D-354A-87E1-2B606F48588C}" type="sibTrans" cxnId="{6E8D0C4C-D975-994D-A5E3-91DC656C532A}">
      <dgm:prSet/>
      <dgm:spPr/>
      <dgm:t>
        <a:bodyPr/>
        <a:lstStyle/>
        <a:p>
          <a:endParaRPr lang="en-US"/>
        </a:p>
      </dgm:t>
    </dgm:pt>
    <dgm:pt modelId="{C909F3CC-DB96-9841-AB0C-BCAFB4B750D6}">
      <dgm:prSet phldrT="[Text]"/>
      <dgm:spPr/>
      <dgm:t>
        <a:bodyPr/>
        <a:lstStyle/>
        <a:p>
          <a:r>
            <a:rPr lang="en-US" dirty="0" smtClean="0"/>
            <a:t>Student engagement – use an improvement sub-indicator that tracks changes in student absences in schools</a:t>
          </a:r>
          <a:endParaRPr lang="en-US" dirty="0"/>
        </a:p>
      </dgm:t>
    </dgm:pt>
    <dgm:pt modelId="{BE40E375-5FD9-964E-BE6D-C699C13D7B29}" type="parTrans" cxnId="{196AB08D-DD00-4148-91C1-A27F6AB22E32}">
      <dgm:prSet/>
      <dgm:spPr/>
      <dgm:t>
        <a:bodyPr/>
        <a:lstStyle/>
        <a:p>
          <a:endParaRPr lang="en-US"/>
        </a:p>
      </dgm:t>
    </dgm:pt>
    <dgm:pt modelId="{F52E0197-A99E-D64C-93F6-BA72BB87CBB3}" type="sibTrans" cxnId="{196AB08D-DD00-4148-91C1-A27F6AB22E32}">
      <dgm:prSet/>
      <dgm:spPr/>
      <dgm:t>
        <a:bodyPr/>
        <a:lstStyle/>
        <a:p>
          <a:endParaRPr lang="en-US"/>
        </a:p>
      </dgm:t>
    </dgm:pt>
    <dgm:pt modelId="{4E13EFFC-E314-A44C-B1F8-F82228860C74}" type="pres">
      <dgm:prSet presAssocID="{0ABC400E-D319-A349-99B7-5151B1A89825}" presName="Name0" presStyleCnt="0">
        <dgm:presLayoutVars>
          <dgm:dir/>
          <dgm:animLvl val="lvl"/>
          <dgm:resizeHandles val="exact"/>
        </dgm:presLayoutVars>
      </dgm:prSet>
      <dgm:spPr/>
      <dgm:t>
        <a:bodyPr/>
        <a:lstStyle/>
        <a:p>
          <a:endParaRPr lang="en-US"/>
        </a:p>
      </dgm:t>
    </dgm:pt>
    <dgm:pt modelId="{B7F42CB6-6314-9C44-A557-8FD70295870D}" type="pres">
      <dgm:prSet presAssocID="{09400064-7FAA-9E4E-A0E0-C797EAF1BD6C}" presName="linNode" presStyleCnt="0"/>
      <dgm:spPr/>
    </dgm:pt>
    <dgm:pt modelId="{99F4FBD0-45F2-C746-866C-83410AFF4D28}" type="pres">
      <dgm:prSet presAssocID="{09400064-7FAA-9E4E-A0E0-C797EAF1BD6C}" presName="parentText" presStyleLbl="node1" presStyleIdx="0" presStyleCnt="1" custLinFactNeighborY="-12129">
        <dgm:presLayoutVars>
          <dgm:chMax val="1"/>
          <dgm:bulletEnabled val="1"/>
        </dgm:presLayoutVars>
      </dgm:prSet>
      <dgm:spPr/>
      <dgm:t>
        <a:bodyPr/>
        <a:lstStyle/>
        <a:p>
          <a:endParaRPr lang="en-US"/>
        </a:p>
      </dgm:t>
    </dgm:pt>
    <dgm:pt modelId="{401FAA5D-DB5E-CA4F-9EC2-33F1C3DF2D6C}" type="pres">
      <dgm:prSet presAssocID="{09400064-7FAA-9E4E-A0E0-C797EAF1BD6C}" presName="descendantText" presStyleLbl="alignAccFollowNode1" presStyleIdx="0" presStyleCnt="1" custLinFactNeighborY="7360">
        <dgm:presLayoutVars>
          <dgm:bulletEnabled val="1"/>
        </dgm:presLayoutVars>
      </dgm:prSet>
      <dgm:spPr/>
      <dgm:t>
        <a:bodyPr/>
        <a:lstStyle/>
        <a:p>
          <a:endParaRPr lang="en-US"/>
        </a:p>
      </dgm:t>
    </dgm:pt>
  </dgm:ptLst>
  <dgm:cxnLst>
    <dgm:cxn modelId="{7FF9A177-ABB0-4AFF-97AD-FE0876C6A7E5}" type="presOf" srcId="{0ABC400E-D319-A349-99B7-5151B1A89825}" destId="{4E13EFFC-E314-A44C-B1F8-F82228860C74}" srcOrd="0" destOrd="0" presId="urn:microsoft.com/office/officeart/2005/8/layout/vList5"/>
    <dgm:cxn modelId="{97DA2E95-DF57-4752-8D18-8778942D4047}" type="presOf" srcId="{09400064-7FAA-9E4E-A0E0-C797EAF1BD6C}" destId="{99F4FBD0-45F2-C746-866C-83410AFF4D28}" srcOrd="0" destOrd="0" presId="urn:microsoft.com/office/officeart/2005/8/layout/vList5"/>
    <dgm:cxn modelId="{196AB08D-DD00-4148-91C1-A27F6AB22E32}" srcId="{09400064-7FAA-9E4E-A0E0-C797EAF1BD6C}" destId="{C909F3CC-DB96-9841-AB0C-BCAFB4B750D6}" srcOrd="0" destOrd="0" parTransId="{BE40E375-5FD9-964E-BE6D-C699C13D7B29}" sibTransId="{F52E0197-A99E-D64C-93F6-BA72BB87CBB3}"/>
    <dgm:cxn modelId="{6E8D0C4C-D975-994D-A5E3-91DC656C532A}" srcId="{0ABC400E-D319-A349-99B7-5151B1A89825}" destId="{09400064-7FAA-9E4E-A0E0-C797EAF1BD6C}" srcOrd="0" destOrd="0" parTransId="{410D2700-F12F-F04C-99F5-DCEBC51DDA03}" sibTransId="{0C849027-081D-354A-87E1-2B606F48588C}"/>
    <dgm:cxn modelId="{90CB6217-0F9C-4FB7-A68A-5664E4A55FE6}" type="presOf" srcId="{C909F3CC-DB96-9841-AB0C-BCAFB4B750D6}" destId="{401FAA5D-DB5E-CA4F-9EC2-33F1C3DF2D6C}" srcOrd="0" destOrd="0" presId="urn:microsoft.com/office/officeart/2005/8/layout/vList5"/>
    <dgm:cxn modelId="{B9FA40D1-0F03-41DA-A0C2-707F18851C44}" type="presParOf" srcId="{4E13EFFC-E314-A44C-B1F8-F82228860C74}" destId="{B7F42CB6-6314-9C44-A557-8FD70295870D}" srcOrd="0" destOrd="0" presId="urn:microsoft.com/office/officeart/2005/8/layout/vList5"/>
    <dgm:cxn modelId="{5FF80299-6273-4B53-967D-77579EC458F1}" type="presParOf" srcId="{B7F42CB6-6314-9C44-A557-8FD70295870D}" destId="{99F4FBD0-45F2-C746-866C-83410AFF4D28}" srcOrd="0" destOrd="0" presId="urn:microsoft.com/office/officeart/2005/8/layout/vList5"/>
    <dgm:cxn modelId="{644CA2EA-E626-4BC5-90BA-EE3C97A80CDB}" type="presParOf" srcId="{B7F42CB6-6314-9C44-A557-8FD70295870D}" destId="{401FAA5D-DB5E-CA4F-9EC2-33F1C3DF2D6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ABC400E-D319-A349-99B7-5151B1A89825}" type="doc">
      <dgm:prSet loTypeId="urn:microsoft.com/office/officeart/2005/8/layout/vList5" loCatId="" qsTypeId="urn:microsoft.com/office/officeart/2005/8/quickstyle/simple4" qsCatId="simple" csTypeId="urn:microsoft.com/office/officeart/2005/8/colors/colorful2" csCatId="colorful" phldr="1"/>
      <dgm:spPr/>
      <dgm:t>
        <a:bodyPr/>
        <a:lstStyle/>
        <a:p>
          <a:endParaRPr lang="en-US"/>
        </a:p>
      </dgm:t>
    </dgm:pt>
    <dgm:pt modelId="{09400064-7FAA-9E4E-A0E0-C797EAF1BD6C}">
      <dgm:prSet phldrT="[Text]"/>
      <dgm:spPr/>
      <dgm:t>
        <a:bodyPr/>
        <a:lstStyle/>
        <a:p>
          <a:r>
            <a:rPr lang="en-US" dirty="0" smtClean="0"/>
            <a:t>School Climate</a:t>
          </a:r>
          <a:endParaRPr lang="en-US" dirty="0"/>
        </a:p>
      </dgm:t>
    </dgm:pt>
    <dgm:pt modelId="{410D2700-F12F-F04C-99F5-DCEBC51DDA03}" type="parTrans" cxnId="{6E8D0C4C-D975-994D-A5E3-91DC656C532A}">
      <dgm:prSet/>
      <dgm:spPr/>
      <dgm:t>
        <a:bodyPr/>
        <a:lstStyle/>
        <a:p>
          <a:endParaRPr lang="en-US"/>
        </a:p>
      </dgm:t>
    </dgm:pt>
    <dgm:pt modelId="{0C849027-081D-354A-87E1-2B606F48588C}" type="sibTrans" cxnId="{6E8D0C4C-D975-994D-A5E3-91DC656C532A}">
      <dgm:prSet/>
      <dgm:spPr/>
      <dgm:t>
        <a:bodyPr/>
        <a:lstStyle/>
        <a:p>
          <a:endParaRPr lang="en-US"/>
        </a:p>
      </dgm:t>
    </dgm:pt>
    <dgm:pt modelId="{C909F3CC-DB96-9841-AB0C-BCAFB4B750D6}">
      <dgm:prSet phldrT="[Text]"/>
      <dgm:spPr/>
      <dgm:t>
        <a:bodyPr/>
        <a:lstStyle/>
        <a:p>
          <a:r>
            <a:rPr lang="en-US" dirty="0" smtClean="0"/>
            <a:t>School Safety </a:t>
          </a:r>
          <a:endParaRPr lang="en-US" dirty="0"/>
        </a:p>
      </dgm:t>
    </dgm:pt>
    <dgm:pt modelId="{BE40E375-5FD9-964E-BE6D-C699C13D7B29}" type="parTrans" cxnId="{196AB08D-DD00-4148-91C1-A27F6AB22E32}">
      <dgm:prSet/>
      <dgm:spPr/>
      <dgm:t>
        <a:bodyPr/>
        <a:lstStyle/>
        <a:p>
          <a:endParaRPr lang="en-US"/>
        </a:p>
      </dgm:t>
    </dgm:pt>
    <dgm:pt modelId="{F52E0197-A99E-D64C-93F6-BA72BB87CBB3}" type="sibTrans" cxnId="{196AB08D-DD00-4148-91C1-A27F6AB22E32}">
      <dgm:prSet/>
      <dgm:spPr/>
      <dgm:t>
        <a:bodyPr/>
        <a:lstStyle/>
        <a:p>
          <a:endParaRPr lang="en-US"/>
        </a:p>
      </dgm:t>
    </dgm:pt>
    <dgm:pt modelId="{0FF2FCA4-9795-6D43-AF16-0DB1004B6DD1}">
      <dgm:prSet phldrT="[Text]"/>
      <dgm:spPr/>
      <dgm:t>
        <a:bodyPr/>
        <a:lstStyle/>
        <a:p>
          <a:r>
            <a:rPr lang="en-US" dirty="0" smtClean="0"/>
            <a:t>Postsecondary and Workforce Readiness</a:t>
          </a:r>
          <a:endParaRPr lang="en-US" dirty="0"/>
        </a:p>
      </dgm:t>
    </dgm:pt>
    <dgm:pt modelId="{733B5830-4826-7641-B747-66DF4F01DFC3}" type="parTrans" cxnId="{5644AA64-6729-3B45-961A-17867DC961D8}">
      <dgm:prSet/>
      <dgm:spPr/>
      <dgm:t>
        <a:bodyPr/>
        <a:lstStyle/>
        <a:p>
          <a:endParaRPr lang="en-US"/>
        </a:p>
      </dgm:t>
    </dgm:pt>
    <dgm:pt modelId="{1C87B6B2-05D3-E046-8820-43F9974A26F1}" type="sibTrans" cxnId="{5644AA64-6729-3B45-961A-17867DC961D8}">
      <dgm:prSet/>
      <dgm:spPr/>
      <dgm:t>
        <a:bodyPr/>
        <a:lstStyle/>
        <a:p>
          <a:endParaRPr lang="en-US"/>
        </a:p>
      </dgm:t>
    </dgm:pt>
    <dgm:pt modelId="{9E21DAF3-542D-DB49-9913-A7A618115FF5}">
      <dgm:prSet phldrT="[Text]"/>
      <dgm:spPr/>
      <dgm:t>
        <a:bodyPr/>
        <a:lstStyle/>
        <a:p>
          <a:r>
            <a:rPr lang="en-US" dirty="0" smtClean="0"/>
            <a:t>Workforce Readiness</a:t>
          </a:r>
          <a:endParaRPr lang="en-US" dirty="0"/>
        </a:p>
      </dgm:t>
    </dgm:pt>
    <dgm:pt modelId="{57F2F242-B66A-E14F-A938-460C0C6C8BF9}" type="parTrans" cxnId="{4DBB184D-1D66-A74A-9EFC-769E2D433DE1}">
      <dgm:prSet/>
      <dgm:spPr/>
      <dgm:t>
        <a:bodyPr/>
        <a:lstStyle/>
        <a:p>
          <a:endParaRPr lang="en-US"/>
        </a:p>
      </dgm:t>
    </dgm:pt>
    <dgm:pt modelId="{70DCFB92-1F6F-084E-9A0E-F767C7CA56F8}" type="sibTrans" cxnId="{4DBB184D-1D66-A74A-9EFC-769E2D433DE1}">
      <dgm:prSet/>
      <dgm:spPr/>
      <dgm:t>
        <a:bodyPr/>
        <a:lstStyle/>
        <a:p>
          <a:endParaRPr lang="en-US"/>
        </a:p>
      </dgm:t>
    </dgm:pt>
    <dgm:pt modelId="{457E0D30-3EC8-814B-9774-4D003A2D8670}">
      <dgm:prSet phldrT="[Text]"/>
      <dgm:spPr/>
      <dgm:t>
        <a:bodyPr/>
        <a:lstStyle/>
        <a:p>
          <a:r>
            <a:rPr lang="en-US" dirty="0" smtClean="0"/>
            <a:t>Social-emotional Learning (SEL)</a:t>
          </a:r>
          <a:endParaRPr lang="en-US" dirty="0"/>
        </a:p>
      </dgm:t>
    </dgm:pt>
    <dgm:pt modelId="{ECFFEFC4-CF22-C343-A808-E182BC8E63A8}" type="parTrans" cxnId="{D5D7F0BA-5E70-3549-9008-1CFB3C5F5F26}">
      <dgm:prSet/>
      <dgm:spPr/>
      <dgm:t>
        <a:bodyPr/>
        <a:lstStyle/>
        <a:p>
          <a:endParaRPr lang="en-US"/>
        </a:p>
      </dgm:t>
    </dgm:pt>
    <dgm:pt modelId="{4D359269-142E-F24E-9545-D5842291CB48}" type="sibTrans" cxnId="{D5D7F0BA-5E70-3549-9008-1CFB3C5F5F26}">
      <dgm:prSet/>
      <dgm:spPr/>
      <dgm:t>
        <a:bodyPr/>
        <a:lstStyle/>
        <a:p>
          <a:endParaRPr lang="en-US"/>
        </a:p>
      </dgm:t>
    </dgm:pt>
    <dgm:pt modelId="{9592975D-BDC9-DD43-A66B-928009D0AF02}">
      <dgm:prSet phldrT="[Text]"/>
      <dgm:spPr/>
      <dgm:t>
        <a:bodyPr/>
        <a:lstStyle/>
        <a:p>
          <a:r>
            <a:rPr lang="en-US" dirty="0" smtClean="0"/>
            <a:t>Discussions needed on defining indicators falling under SEL and what is appropriate for inclusion</a:t>
          </a:r>
          <a:endParaRPr lang="en-US" dirty="0"/>
        </a:p>
      </dgm:t>
    </dgm:pt>
    <dgm:pt modelId="{1F53031B-F7F1-E149-ACC0-6B13FEF59BFF}" type="parTrans" cxnId="{1783E49D-533A-D046-8CD5-21FF34E7AB81}">
      <dgm:prSet/>
      <dgm:spPr/>
      <dgm:t>
        <a:bodyPr/>
        <a:lstStyle/>
        <a:p>
          <a:endParaRPr lang="en-US"/>
        </a:p>
      </dgm:t>
    </dgm:pt>
    <dgm:pt modelId="{086C43BB-2D0A-DC43-BD4E-D5EA0C4673A5}" type="sibTrans" cxnId="{1783E49D-533A-D046-8CD5-21FF34E7AB81}">
      <dgm:prSet/>
      <dgm:spPr/>
      <dgm:t>
        <a:bodyPr/>
        <a:lstStyle/>
        <a:p>
          <a:endParaRPr lang="en-US"/>
        </a:p>
      </dgm:t>
    </dgm:pt>
    <dgm:pt modelId="{A4CDCA32-3F05-B940-88AE-8A481F655566}">
      <dgm:prSet phldrT="[Text]"/>
      <dgm:spPr/>
      <dgm:t>
        <a:bodyPr/>
        <a:lstStyle/>
        <a:p>
          <a:r>
            <a:rPr lang="en-US" dirty="0" smtClean="0"/>
            <a:t>Parent, Student and Educator Satisfaction</a:t>
          </a:r>
          <a:endParaRPr lang="en-US" dirty="0"/>
        </a:p>
      </dgm:t>
    </dgm:pt>
    <dgm:pt modelId="{3B59C655-ECBA-8F41-A38F-1C302C062CFF}" type="parTrans" cxnId="{203637A3-8419-C04A-8064-F09F0B30C71B}">
      <dgm:prSet/>
      <dgm:spPr/>
      <dgm:t>
        <a:bodyPr/>
        <a:lstStyle/>
        <a:p>
          <a:endParaRPr lang="en-US"/>
        </a:p>
      </dgm:t>
    </dgm:pt>
    <dgm:pt modelId="{F8C2E2F2-1F8D-E24E-B0CA-05ADF0A668FB}" type="sibTrans" cxnId="{203637A3-8419-C04A-8064-F09F0B30C71B}">
      <dgm:prSet/>
      <dgm:spPr/>
      <dgm:t>
        <a:bodyPr/>
        <a:lstStyle/>
        <a:p>
          <a:endParaRPr lang="en-US"/>
        </a:p>
      </dgm:t>
    </dgm:pt>
    <dgm:pt modelId="{E04E3FAA-C688-4399-9828-4BBC335FA1AB}">
      <dgm:prSet phldrT="[Text]"/>
      <dgm:spPr/>
      <dgm:t>
        <a:bodyPr/>
        <a:lstStyle/>
        <a:p>
          <a:endParaRPr lang="en-US" dirty="0"/>
        </a:p>
      </dgm:t>
    </dgm:pt>
    <dgm:pt modelId="{376A1F6C-83FF-4D3A-B6C5-0ABF131F598D}" type="parTrans" cxnId="{AD5C20CD-30FB-48BE-BCE4-4CC7EDFF8154}">
      <dgm:prSet/>
      <dgm:spPr/>
      <dgm:t>
        <a:bodyPr/>
        <a:lstStyle/>
        <a:p>
          <a:endParaRPr lang="en-US"/>
        </a:p>
      </dgm:t>
    </dgm:pt>
    <dgm:pt modelId="{A1A79C92-4A05-4343-A017-563B84AB3FB8}" type="sibTrans" cxnId="{AD5C20CD-30FB-48BE-BCE4-4CC7EDFF8154}">
      <dgm:prSet/>
      <dgm:spPr/>
      <dgm:t>
        <a:bodyPr/>
        <a:lstStyle/>
        <a:p>
          <a:endParaRPr lang="en-US"/>
        </a:p>
      </dgm:t>
    </dgm:pt>
    <dgm:pt modelId="{C21CD79B-D04D-43AA-9EDC-955579D87C5F}">
      <dgm:prSet phldrT="[Text]"/>
      <dgm:spPr/>
      <dgm:t>
        <a:bodyPr/>
        <a:lstStyle/>
        <a:p>
          <a:r>
            <a:rPr lang="en-US" dirty="0" smtClean="0"/>
            <a:t>Engagement </a:t>
          </a:r>
          <a:endParaRPr lang="en-US" dirty="0"/>
        </a:p>
      </dgm:t>
    </dgm:pt>
    <dgm:pt modelId="{E8CF9F8F-36AD-4BA5-9B08-F4E6671C823B}" type="parTrans" cxnId="{4AFFC4AB-8D81-4E58-94BB-CEBCAC8CC4E1}">
      <dgm:prSet/>
      <dgm:spPr/>
      <dgm:t>
        <a:bodyPr/>
        <a:lstStyle/>
        <a:p>
          <a:endParaRPr lang="en-US"/>
        </a:p>
      </dgm:t>
    </dgm:pt>
    <dgm:pt modelId="{06B2E20B-A104-45FB-A07F-4A52AD6AE794}" type="sibTrans" cxnId="{4AFFC4AB-8D81-4E58-94BB-CEBCAC8CC4E1}">
      <dgm:prSet/>
      <dgm:spPr/>
      <dgm:t>
        <a:bodyPr/>
        <a:lstStyle/>
        <a:p>
          <a:endParaRPr lang="en-US"/>
        </a:p>
      </dgm:t>
    </dgm:pt>
    <dgm:pt modelId="{DA17CADB-84B9-4A26-BB44-06C832ACC7EB}">
      <dgm:prSet phldrT="[Text]"/>
      <dgm:spPr/>
      <dgm:t>
        <a:bodyPr/>
        <a:lstStyle/>
        <a:p>
          <a:r>
            <a:rPr lang="en-US" dirty="0" smtClean="0"/>
            <a:t>Completion of advanced coursework</a:t>
          </a:r>
          <a:endParaRPr lang="en-US" dirty="0"/>
        </a:p>
      </dgm:t>
    </dgm:pt>
    <dgm:pt modelId="{BDC360EC-B345-47C2-815C-4737302C91CF}" type="parTrans" cxnId="{C1589161-BB3F-496F-BFF0-33AEBD732503}">
      <dgm:prSet/>
      <dgm:spPr/>
      <dgm:t>
        <a:bodyPr/>
        <a:lstStyle/>
        <a:p>
          <a:endParaRPr lang="en-US"/>
        </a:p>
      </dgm:t>
    </dgm:pt>
    <dgm:pt modelId="{D8115822-7A4F-4502-A832-0C7A50DDA489}" type="sibTrans" cxnId="{C1589161-BB3F-496F-BFF0-33AEBD732503}">
      <dgm:prSet/>
      <dgm:spPr/>
      <dgm:t>
        <a:bodyPr/>
        <a:lstStyle/>
        <a:p>
          <a:endParaRPr lang="en-US"/>
        </a:p>
      </dgm:t>
    </dgm:pt>
    <dgm:pt modelId="{3DB065FC-8352-4B3C-979A-B7E9A36AB4A7}">
      <dgm:prSet phldrT="[Text]"/>
      <dgm:spPr/>
      <dgm:t>
        <a:bodyPr/>
        <a:lstStyle/>
        <a:p>
          <a:r>
            <a:rPr lang="en-US" dirty="0" smtClean="0"/>
            <a:t>Students graduating with college credit and/or industry credentials</a:t>
          </a:r>
          <a:endParaRPr lang="en-US" dirty="0"/>
        </a:p>
      </dgm:t>
    </dgm:pt>
    <dgm:pt modelId="{61232C53-154B-4DC2-AB94-895EA8DB481B}" type="parTrans" cxnId="{004FC20F-8C70-40D5-8466-1D0F96E74644}">
      <dgm:prSet/>
      <dgm:spPr/>
      <dgm:t>
        <a:bodyPr/>
        <a:lstStyle/>
        <a:p>
          <a:endParaRPr lang="en-US"/>
        </a:p>
      </dgm:t>
    </dgm:pt>
    <dgm:pt modelId="{60EC62E0-5AF1-44C0-B31A-D402ADA98A0C}" type="sibTrans" cxnId="{004FC20F-8C70-40D5-8466-1D0F96E74644}">
      <dgm:prSet/>
      <dgm:spPr/>
      <dgm:t>
        <a:bodyPr/>
        <a:lstStyle/>
        <a:p>
          <a:endParaRPr lang="en-US"/>
        </a:p>
      </dgm:t>
    </dgm:pt>
    <dgm:pt modelId="{1EEEB82C-EB20-4CCB-843D-E9B9FAFA0439}">
      <dgm:prSet phldrT="[Text]"/>
      <dgm:spPr/>
      <dgm:t>
        <a:bodyPr/>
        <a:lstStyle/>
        <a:p>
          <a:r>
            <a:rPr lang="en-US" dirty="0" smtClean="0"/>
            <a:t>Post-graduation employment</a:t>
          </a:r>
          <a:endParaRPr lang="en-US" dirty="0"/>
        </a:p>
      </dgm:t>
    </dgm:pt>
    <dgm:pt modelId="{E995043B-D07B-466C-8F0A-2ACF99D35337}" type="parTrans" cxnId="{D68E6C16-6936-4122-91F7-F073151D5BE7}">
      <dgm:prSet/>
      <dgm:spPr/>
      <dgm:t>
        <a:bodyPr/>
        <a:lstStyle/>
        <a:p>
          <a:endParaRPr lang="en-US"/>
        </a:p>
      </dgm:t>
    </dgm:pt>
    <dgm:pt modelId="{9DFECE63-449E-4B41-B296-9A484C9F504E}" type="sibTrans" cxnId="{D68E6C16-6936-4122-91F7-F073151D5BE7}">
      <dgm:prSet/>
      <dgm:spPr/>
      <dgm:t>
        <a:bodyPr/>
        <a:lstStyle/>
        <a:p>
          <a:endParaRPr lang="en-US"/>
        </a:p>
      </dgm:t>
    </dgm:pt>
    <dgm:pt modelId="{4E13EFFC-E314-A44C-B1F8-F82228860C74}" type="pres">
      <dgm:prSet presAssocID="{0ABC400E-D319-A349-99B7-5151B1A89825}" presName="Name0" presStyleCnt="0">
        <dgm:presLayoutVars>
          <dgm:dir/>
          <dgm:animLvl val="lvl"/>
          <dgm:resizeHandles val="exact"/>
        </dgm:presLayoutVars>
      </dgm:prSet>
      <dgm:spPr/>
      <dgm:t>
        <a:bodyPr/>
        <a:lstStyle/>
        <a:p>
          <a:endParaRPr lang="en-US"/>
        </a:p>
      </dgm:t>
    </dgm:pt>
    <dgm:pt modelId="{B7F42CB6-6314-9C44-A557-8FD70295870D}" type="pres">
      <dgm:prSet presAssocID="{09400064-7FAA-9E4E-A0E0-C797EAF1BD6C}" presName="linNode" presStyleCnt="0"/>
      <dgm:spPr/>
    </dgm:pt>
    <dgm:pt modelId="{99F4FBD0-45F2-C746-866C-83410AFF4D28}" type="pres">
      <dgm:prSet presAssocID="{09400064-7FAA-9E4E-A0E0-C797EAF1BD6C}" presName="parentText" presStyleLbl="node1" presStyleIdx="0" presStyleCnt="3">
        <dgm:presLayoutVars>
          <dgm:chMax val="1"/>
          <dgm:bulletEnabled val="1"/>
        </dgm:presLayoutVars>
      </dgm:prSet>
      <dgm:spPr/>
      <dgm:t>
        <a:bodyPr/>
        <a:lstStyle/>
        <a:p>
          <a:endParaRPr lang="en-US"/>
        </a:p>
      </dgm:t>
    </dgm:pt>
    <dgm:pt modelId="{401FAA5D-DB5E-CA4F-9EC2-33F1C3DF2D6C}" type="pres">
      <dgm:prSet presAssocID="{09400064-7FAA-9E4E-A0E0-C797EAF1BD6C}" presName="descendantText" presStyleLbl="alignAccFollowNode1" presStyleIdx="0" presStyleCnt="3">
        <dgm:presLayoutVars>
          <dgm:bulletEnabled val="1"/>
        </dgm:presLayoutVars>
      </dgm:prSet>
      <dgm:spPr/>
      <dgm:t>
        <a:bodyPr/>
        <a:lstStyle/>
        <a:p>
          <a:endParaRPr lang="en-US"/>
        </a:p>
      </dgm:t>
    </dgm:pt>
    <dgm:pt modelId="{30269793-4519-A340-A797-D90FE32BA450}" type="pres">
      <dgm:prSet presAssocID="{0C849027-081D-354A-87E1-2B606F48588C}" presName="sp" presStyleCnt="0"/>
      <dgm:spPr/>
    </dgm:pt>
    <dgm:pt modelId="{7FDCFAD4-BD78-8842-B301-FEB6A6A4CECA}" type="pres">
      <dgm:prSet presAssocID="{0FF2FCA4-9795-6D43-AF16-0DB1004B6DD1}" presName="linNode" presStyleCnt="0"/>
      <dgm:spPr/>
    </dgm:pt>
    <dgm:pt modelId="{6A7307ED-46F7-964A-B267-D14493D60997}" type="pres">
      <dgm:prSet presAssocID="{0FF2FCA4-9795-6D43-AF16-0DB1004B6DD1}" presName="parentText" presStyleLbl="node1" presStyleIdx="1" presStyleCnt="3">
        <dgm:presLayoutVars>
          <dgm:chMax val="1"/>
          <dgm:bulletEnabled val="1"/>
        </dgm:presLayoutVars>
      </dgm:prSet>
      <dgm:spPr/>
      <dgm:t>
        <a:bodyPr/>
        <a:lstStyle/>
        <a:p>
          <a:endParaRPr lang="en-US"/>
        </a:p>
      </dgm:t>
    </dgm:pt>
    <dgm:pt modelId="{9822996E-44B2-A149-948D-19DD274F6792}" type="pres">
      <dgm:prSet presAssocID="{0FF2FCA4-9795-6D43-AF16-0DB1004B6DD1}" presName="descendantText" presStyleLbl="alignAccFollowNode1" presStyleIdx="1" presStyleCnt="3">
        <dgm:presLayoutVars>
          <dgm:bulletEnabled val="1"/>
        </dgm:presLayoutVars>
      </dgm:prSet>
      <dgm:spPr/>
      <dgm:t>
        <a:bodyPr/>
        <a:lstStyle/>
        <a:p>
          <a:endParaRPr lang="en-US"/>
        </a:p>
      </dgm:t>
    </dgm:pt>
    <dgm:pt modelId="{24567C20-D744-7E46-A63D-CD861B642477}" type="pres">
      <dgm:prSet presAssocID="{1C87B6B2-05D3-E046-8820-43F9974A26F1}" presName="sp" presStyleCnt="0"/>
      <dgm:spPr/>
    </dgm:pt>
    <dgm:pt modelId="{A6754A68-ABDB-BA41-BF37-6784CE2539E8}" type="pres">
      <dgm:prSet presAssocID="{457E0D30-3EC8-814B-9774-4D003A2D8670}" presName="linNode" presStyleCnt="0"/>
      <dgm:spPr/>
    </dgm:pt>
    <dgm:pt modelId="{BF015893-8524-564D-BC52-68A579FC9A39}" type="pres">
      <dgm:prSet presAssocID="{457E0D30-3EC8-814B-9774-4D003A2D8670}" presName="parentText" presStyleLbl="node1" presStyleIdx="2" presStyleCnt="3">
        <dgm:presLayoutVars>
          <dgm:chMax val="1"/>
          <dgm:bulletEnabled val="1"/>
        </dgm:presLayoutVars>
      </dgm:prSet>
      <dgm:spPr/>
      <dgm:t>
        <a:bodyPr/>
        <a:lstStyle/>
        <a:p>
          <a:endParaRPr lang="en-US"/>
        </a:p>
      </dgm:t>
    </dgm:pt>
    <dgm:pt modelId="{D4C0AA8E-64C2-B840-A8EE-962102DA970A}" type="pres">
      <dgm:prSet presAssocID="{457E0D30-3EC8-814B-9774-4D003A2D8670}" presName="descendantText" presStyleLbl="alignAccFollowNode1" presStyleIdx="2" presStyleCnt="3">
        <dgm:presLayoutVars>
          <dgm:bulletEnabled val="1"/>
        </dgm:presLayoutVars>
      </dgm:prSet>
      <dgm:spPr/>
      <dgm:t>
        <a:bodyPr/>
        <a:lstStyle/>
        <a:p>
          <a:endParaRPr lang="en-US"/>
        </a:p>
      </dgm:t>
    </dgm:pt>
  </dgm:ptLst>
  <dgm:cxnLst>
    <dgm:cxn modelId="{C7D13DBF-8214-4244-BFB6-1F49ED73A47C}" type="presOf" srcId="{1EEEB82C-EB20-4CCB-843D-E9B9FAFA0439}" destId="{9822996E-44B2-A149-948D-19DD274F6792}" srcOrd="0" destOrd="3" presId="urn:microsoft.com/office/officeart/2005/8/layout/vList5"/>
    <dgm:cxn modelId="{99968BDD-8A62-4CEF-AAF2-0A3EC7C085B2}" type="presOf" srcId="{C21CD79B-D04D-43AA-9EDC-955579D87C5F}" destId="{401FAA5D-DB5E-CA4F-9EC2-33F1C3DF2D6C}" srcOrd="0" destOrd="2" presId="urn:microsoft.com/office/officeart/2005/8/layout/vList5"/>
    <dgm:cxn modelId="{196AB08D-DD00-4148-91C1-A27F6AB22E32}" srcId="{09400064-7FAA-9E4E-A0E0-C797EAF1BD6C}" destId="{C909F3CC-DB96-9841-AB0C-BCAFB4B750D6}" srcOrd="0" destOrd="0" parTransId="{BE40E375-5FD9-964E-BE6D-C699C13D7B29}" sibTransId="{F52E0197-A99E-D64C-93F6-BA72BB87CBB3}"/>
    <dgm:cxn modelId="{203637A3-8419-C04A-8064-F09F0B30C71B}" srcId="{09400064-7FAA-9E4E-A0E0-C797EAF1BD6C}" destId="{A4CDCA32-3F05-B940-88AE-8A481F655566}" srcOrd="1" destOrd="0" parTransId="{3B59C655-ECBA-8F41-A38F-1C302C062CFF}" sibTransId="{F8C2E2F2-1F8D-E24E-B0CA-05ADF0A668FB}"/>
    <dgm:cxn modelId="{FAD6E8A2-1706-42B9-A7E9-2D71847AE0E6}" type="presOf" srcId="{A4CDCA32-3F05-B940-88AE-8A481F655566}" destId="{401FAA5D-DB5E-CA4F-9EC2-33F1C3DF2D6C}" srcOrd="0" destOrd="1" presId="urn:microsoft.com/office/officeart/2005/8/layout/vList5"/>
    <dgm:cxn modelId="{78BD23F8-B12B-40BD-A967-14A22B6CA850}" type="presOf" srcId="{0ABC400E-D319-A349-99B7-5151B1A89825}" destId="{4E13EFFC-E314-A44C-B1F8-F82228860C74}" srcOrd="0" destOrd="0" presId="urn:microsoft.com/office/officeart/2005/8/layout/vList5"/>
    <dgm:cxn modelId="{D5D7F0BA-5E70-3549-9008-1CFB3C5F5F26}" srcId="{0ABC400E-D319-A349-99B7-5151B1A89825}" destId="{457E0D30-3EC8-814B-9774-4D003A2D8670}" srcOrd="2" destOrd="0" parTransId="{ECFFEFC4-CF22-C343-A808-E182BC8E63A8}" sibTransId="{4D359269-142E-F24E-9545-D5842291CB48}"/>
    <dgm:cxn modelId="{D52D226E-C4BE-417C-96D1-881F7FD63041}" type="presOf" srcId="{9E21DAF3-542D-DB49-9913-A7A618115FF5}" destId="{9822996E-44B2-A149-948D-19DD274F6792}" srcOrd="0" destOrd="0" presId="urn:microsoft.com/office/officeart/2005/8/layout/vList5"/>
    <dgm:cxn modelId="{AD5C20CD-30FB-48BE-BCE4-4CC7EDFF8154}" srcId="{09400064-7FAA-9E4E-A0E0-C797EAF1BD6C}" destId="{E04E3FAA-C688-4399-9828-4BBC335FA1AB}" srcOrd="3" destOrd="0" parTransId="{376A1F6C-83FF-4D3A-B6C5-0ABF131F598D}" sibTransId="{A1A79C92-4A05-4343-A017-563B84AB3FB8}"/>
    <dgm:cxn modelId="{08237EF7-8F3E-43D3-83DA-97E1132669F4}" type="presOf" srcId="{C909F3CC-DB96-9841-AB0C-BCAFB4B750D6}" destId="{401FAA5D-DB5E-CA4F-9EC2-33F1C3DF2D6C}" srcOrd="0" destOrd="0" presId="urn:microsoft.com/office/officeart/2005/8/layout/vList5"/>
    <dgm:cxn modelId="{53573F53-538C-43D3-9883-751C4FF6DDAF}" type="presOf" srcId="{E04E3FAA-C688-4399-9828-4BBC335FA1AB}" destId="{401FAA5D-DB5E-CA4F-9EC2-33F1C3DF2D6C}" srcOrd="0" destOrd="3" presId="urn:microsoft.com/office/officeart/2005/8/layout/vList5"/>
    <dgm:cxn modelId="{004FC20F-8C70-40D5-8466-1D0F96E74644}" srcId="{0FF2FCA4-9795-6D43-AF16-0DB1004B6DD1}" destId="{3DB065FC-8352-4B3C-979A-B7E9A36AB4A7}" srcOrd="2" destOrd="0" parTransId="{61232C53-154B-4DC2-AB94-895EA8DB481B}" sibTransId="{60EC62E0-5AF1-44C0-B31A-D402ADA98A0C}"/>
    <dgm:cxn modelId="{35829AC9-1060-4915-99D7-D1B86F58DA02}" type="presOf" srcId="{9592975D-BDC9-DD43-A66B-928009D0AF02}" destId="{D4C0AA8E-64C2-B840-A8EE-962102DA970A}" srcOrd="0" destOrd="0" presId="urn:microsoft.com/office/officeart/2005/8/layout/vList5"/>
    <dgm:cxn modelId="{5644AA64-6729-3B45-961A-17867DC961D8}" srcId="{0ABC400E-D319-A349-99B7-5151B1A89825}" destId="{0FF2FCA4-9795-6D43-AF16-0DB1004B6DD1}" srcOrd="1" destOrd="0" parTransId="{733B5830-4826-7641-B747-66DF4F01DFC3}" sibTransId="{1C87B6B2-05D3-E046-8820-43F9974A26F1}"/>
    <dgm:cxn modelId="{47AA6F8E-4DC3-400D-A551-C3E2557E0161}" type="presOf" srcId="{457E0D30-3EC8-814B-9774-4D003A2D8670}" destId="{BF015893-8524-564D-BC52-68A579FC9A39}" srcOrd="0" destOrd="0" presId="urn:microsoft.com/office/officeart/2005/8/layout/vList5"/>
    <dgm:cxn modelId="{4DBB184D-1D66-A74A-9EFC-769E2D433DE1}" srcId="{0FF2FCA4-9795-6D43-AF16-0DB1004B6DD1}" destId="{9E21DAF3-542D-DB49-9913-A7A618115FF5}" srcOrd="0" destOrd="0" parTransId="{57F2F242-B66A-E14F-A938-460C0C6C8BF9}" sibTransId="{70DCFB92-1F6F-084E-9A0E-F767C7CA56F8}"/>
    <dgm:cxn modelId="{4F5EA0B4-E4B3-4380-9347-B30469734727}" type="presOf" srcId="{09400064-7FAA-9E4E-A0E0-C797EAF1BD6C}" destId="{99F4FBD0-45F2-C746-866C-83410AFF4D28}" srcOrd="0" destOrd="0" presId="urn:microsoft.com/office/officeart/2005/8/layout/vList5"/>
    <dgm:cxn modelId="{C1589161-BB3F-496F-BFF0-33AEBD732503}" srcId="{0FF2FCA4-9795-6D43-AF16-0DB1004B6DD1}" destId="{DA17CADB-84B9-4A26-BB44-06C832ACC7EB}" srcOrd="1" destOrd="0" parTransId="{BDC360EC-B345-47C2-815C-4737302C91CF}" sibTransId="{D8115822-7A4F-4502-A832-0C7A50DDA489}"/>
    <dgm:cxn modelId="{A734CCC2-7EE4-49FF-9D67-607BDB934F88}" type="presOf" srcId="{3DB065FC-8352-4B3C-979A-B7E9A36AB4A7}" destId="{9822996E-44B2-A149-948D-19DD274F6792}" srcOrd="0" destOrd="2" presId="urn:microsoft.com/office/officeart/2005/8/layout/vList5"/>
    <dgm:cxn modelId="{3A45BC53-0E54-4481-8FC6-6C3CB0C57964}" type="presOf" srcId="{DA17CADB-84B9-4A26-BB44-06C832ACC7EB}" destId="{9822996E-44B2-A149-948D-19DD274F6792}" srcOrd="0" destOrd="1" presId="urn:microsoft.com/office/officeart/2005/8/layout/vList5"/>
    <dgm:cxn modelId="{4AFFC4AB-8D81-4E58-94BB-CEBCAC8CC4E1}" srcId="{09400064-7FAA-9E4E-A0E0-C797EAF1BD6C}" destId="{C21CD79B-D04D-43AA-9EDC-955579D87C5F}" srcOrd="2" destOrd="0" parTransId="{E8CF9F8F-36AD-4BA5-9B08-F4E6671C823B}" sibTransId="{06B2E20B-A104-45FB-A07F-4A52AD6AE794}"/>
    <dgm:cxn modelId="{966F3174-1B76-42F5-8E67-9B4BC3B66158}" type="presOf" srcId="{0FF2FCA4-9795-6D43-AF16-0DB1004B6DD1}" destId="{6A7307ED-46F7-964A-B267-D14493D60997}" srcOrd="0" destOrd="0" presId="urn:microsoft.com/office/officeart/2005/8/layout/vList5"/>
    <dgm:cxn modelId="{6E8D0C4C-D975-994D-A5E3-91DC656C532A}" srcId="{0ABC400E-D319-A349-99B7-5151B1A89825}" destId="{09400064-7FAA-9E4E-A0E0-C797EAF1BD6C}" srcOrd="0" destOrd="0" parTransId="{410D2700-F12F-F04C-99F5-DCEBC51DDA03}" sibTransId="{0C849027-081D-354A-87E1-2B606F48588C}"/>
    <dgm:cxn modelId="{D68E6C16-6936-4122-91F7-F073151D5BE7}" srcId="{0FF2FCA4-9795-6D43-AF16-0DB1004B6DD1}" destId="{1EEEB82C-EB20-4CCB-843D-E9B9FAFA0439}" srcOrd="3" destOrd="0" parTransId="{E995043B-D07B-466C-8F0A-2ACF99D35337}" sibTransId="{9DFECE63-449E-4B41-B296-9A484C9F504E}"/>
    <dgm:cxn modelId="{1783E49D-533A-D046-8CD5-21FF34E7AB81}" srcId="{457E0D30-3EC8-814B-9774-4D003A2D8670}" destId="{9592975D-BDC9-DD43-A66B-928009D0AF02}" srcOrd="0" destOrd="0" parTransId="{1F53031B-F7F1-E149-ACC0-6B13FEF59BFF}" sibTransId="{086C43BB-2D0A-DC43-BD4E-D5EA0C4673A5}"/>
    <dgm:cxn modelId="{18879274-14E5-4551-97D9-D8A123D0A9C7}" type="presParOf" srcId="{4E13EFFC-E314-A44C-B1F8-F82228860C74}" destId="{B7F42CB6-6314-9C44-A557-8FD70295870D}" srcOrd="0" destOrd="0" presId="urn:microsoft.com/office/officeart/2005/8/layout/vList5"/>
    <dgm:cxn modelId="{484CBAD3-ADF8-42C5-9F66-0C636BD2568D}" type="presParOf" srcId="{B7F42CB6-6314-9C44-A557-8FD70295870D}" destId="{99F4FBD0-45F2-C746-866C-83410AFF4D28}" srcOrd="0" destOrd="0" presId="urn:microsoft.com/office/officeart/2005/8/layout/vList5"/>
    <dgm:cxn modelId="{A8A94D94-1532-4EC5-ADFD-8FF0178B0522}" type="presParOf" srcId="{B7F42CB6-6314-9C44-A557-8FD70295870D}" destId="{401FAA5D-DB5E-CA4F-9EC2-33F1C3DF2D6C}" srcOrd="1" destOrd="0" presId="urn:microsoft.com/office/officeart/2005/8/layout/vList5"/>
    <dgm:cxn modelId="{17501D7C-1AD8-4B8F-BD80-49C571607198}" type="presParOf" srcId="{4E13EFFC-E314-A44C-B1F8-F82228860C74}" destId="{30269793-4519-A340-A797-D90FE32BA450}" srcOrd="1" destOrd="0" presId="urn:microsoft.com/office/officeart/2005/8/layout/vList5"/>
    <dgm:cxn modelId="{1150B2C5-59C6-413F-BB5E-C3A0C472DA26}" type="presParOf" srcId="{4E13EFFC-E314-A44C-B1F8-F82228860C74}" destId="{7FDCFAD4-BD78-8842-B301-FEB6A6A4CECA}" srcOrd="2" destOrd="0" presId="urn:microsoft.com/office/officeart/2005/8/layout/vList5"/>
    <dgm:cxn modelId="{2A9335B7-0B3B-468F-9142-602E3C30C17B}" type="presParOf" srcId="{7FDCFAD4-BD78-8842-B301-FEB6A6A4CECA}" destId="{6A7307ED-46F7-964A-B267-D14493D60997}" srcOrd="0" destOrd="0" presId="urn:microsoft.com/office/officeart/2005/8/layout/vList5"/>
    <dgm:cxn modelId="{745275AC-6D0F-45E7-81CD-EE27483CE7B2}" type="presParOf" srcId="{7FDCFAD4-BD78-8842-B301-FEB6A6A4CECA}" destId="{9822996E-44B2-A149-948D-19DD274F6792}" srcOrd="1" destOrd="0" presId="urn:microsoft.com/office/officeart/2005/8/layout/vList5"/>
    <dgm:cxn modelId="{CE9712BC-A7DD-4F3B-A282-1BB8662CBF17}" type="presParOf" srcId="{4E13EFFC-E314-A44C-B1F8-F82228860C74}" destId="{24567C20-D744-7E46-A63D-CD861B642477}" srcOrd="3" destOrd="0" presId="urn:microsoft.com/office/officeart/2005/8/layout/vList5"/>
    <dgm:cxn modelId="{BA169260-DD0E-442E-B046-F35E7211404E}" type="presParOf" srcId="{4E13EFFC-E314-A44C-B1F8-F82228860C74}" destId="{A6754A68-ABDB-BA41-BF37-6784CE2539E8}" srcOrd="4" destOrd="0" presId="urn:microsoft.com/office/officeart/2005/8/layout/vList5"/>
    <dgm:cxn modelId="{085000EE-ED31-401B-B3D9-D4154C2150E1}" type="presParOf" srcId="{A6754A68-ABDB-BA41-BF37-6784CE2539E8}" destId="{BF015893-8524-564D-BC52-68A579FC9A39}" srcOrd="0" destOrd="0" presId="urn:microsoft.com/office/officeart/2005/8/layout/vList5"/>
    <dgm:cxn modelId="{E552FDA6-A9F8-46EE-B9D9-0A937821ABB0}" type="presParOf" srcId="{A6754A68-ABDB-BA41-BF37-6784CE2539E8}" destId="{D4C0AA8E-64C2-B840-A8EE-962102DA970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19F740A-087D-4544-AFF6-81207004824E}" type="doc">
      <dgm:prSet loTypeId="urn:microsoft.com/office/officeart/2005/8/layout/hList3" loCatId="list" qsTypeId="urn:microsoft.com/office/officeart/2005/8/quickstyle/simple1" qsCatId="simple" csTypeId="urn:microsoft.com/office/officeart/2005/8/colors/colorful1" csCatId="colorful" phldr="1"/>
      <dgm:spPr/>
      <dgm:t>
        <a:bodyPr/>
        <a:lstStyle/>
        <a:p>
          <a:endParaRPr lang="en-US"/>
        </a:p>
      </dgm:t>
    </dgm:pt>
    <dgm:pt modelId="{323BB0F2-9BEF-4C5F-9A41-21A1B8D3D7A0}">
      <dgm:prSet phldrT="[Text]"/>
      <dgm:spPr/>
      <dgm:t>
        <a:bodyPr/>
        <a:lstStyle/>
        <a:p>
          <a:r>
            <a:rPr lang="en-US" dirty="0" smtClean="0"/>
            <a:t>Match to </a:t>
          </a:r>
          <a:r>
            <a:rPr lang="en-US" smtClean="0"/>
            <a:t>appropriate supports (EBI)</a:t>
          </a:r>
          <a:endParaRPr lang="en-US" dirty="0"/>
        </a:p>
      </dgm:t>
    </dgm:pt>
    <dgm:pt modelId="{8E61107B-AB13-4E73-8DAD-D014EA926A51}" type="parTrans" cxnId="{8DAA8469-5156-4763-BA1D-963FBFC54A53}">
      <dgm:prSet/>
      <dgm:spPr/>
      <dgm:t>
        <a:bodyPr/>
        <a:lstStyle/>
        <a:p>
          <a:endParaRPr lang="en-US"/>
        </a:p>
      </dgm:t>
    </dgm:pt>
    <dgm:pt modelId="{F8A7067C-4C24-458F-9302-EC58DD0B76A4}" type="sibTrans" cxnId="{8DAA8469-5156-4763-BA1D-963FBFC54A53}">
      <dgm:prSet/>
      <dgm:spPr/>
      <dgm:t>
        <a:bodyPr/>
        <a:lstStyle/>
        <a:p>
          <a:endParaRPr lang="en-US"/>
        </a:p>
      </dgm:t>
    </dgm:pt>
    <dgm:pt modelId="{4A59166D-B065-4036-A61A-C1E53EFC4907}">
      <dgm:prSet phldrT="[Text]"/>
      <dgm:spPr/>
      <dgm:t>
        <a:bodyPr/>
        <a:lstStyle/>
        <a:p>
          <a:r>
            <a:rPr lang="en-US" dirty="0" smtClean="0"/>
            <a:t>Targeted Supports</a:t>
          </a:r>
          <a:endParaRPr lang="en-US" dirty="0"/>
        </a:p>
      </dgm:t>
    </dgm:pt>
    <dgm:pt modelId="{8A5316D0-2F3A-40C8-BEB5-3C22C8BB83B8}" type="parTrans" cxnId="{06A528E3-390F-441D-A515-665D8A2F5C3E}">
      <dgm:prSet/>
      <dgm:spPr/>
      <dgm:t>
        <a:bodyPr/>
        <a:lstStyle/>
        <a:p>
          <a:endParaRPr lang="en-US"/>
        </a:p>
      </dgm:t>
    </dgm:pt>
    <dgm:pt modelId="{10BC198D-20D5-462A-AFB1-02AD8C78C414}" type="sibTrans" cxnId="{06A528E3-390F-441D-A515-665D8A2F5C3E}">
      <dgm:prSet/>
      <dgm:spPr/>
      <dgm:t>
        <a:bodyPr/>
        <a:lstStyle/>
        <a:p>
          <a:endParaRPr lang="en-US"/>
        </a:p>
      </dgm:t>
    </dgm:pt>
    <dgm:pt modelId="{24214553-A6FB-44F6-A25D-2C5DA7C43B4F}">
      <dgm:prSet phldrT="[Text]"/>
      <dgm:spPr/>
      <dgm:t>
        <a:bodyPr/>
        <a:lstStyle/>
        <a:p>
          <a:r>
            <a:rPr lang="en-US" dirty="0" smtClean="0"/>
            <a:t>Locally identified strategies that meet EBI expectations</a:t>
          </a:r>
          <a:endParaRPr lang="en-US" dirty="0"/>
        </a:p>
      </dgm:t>
    </dgm:pt>
    <dgm:pt modelId="{EE06453D-6BAD-4F8D-B153-4BD34358E2C0}" type="parTrans" cxnId="{08F75657-6D6B-4AE8-BB1E-EAC825325F48}">
      <dgm:prSet/>
      <dgm:spPr/>
      <dgm:t>
        <a:bodyPr/>
        <a:lstStyle/>
        <a:p>
          <a:endParaRPr lang="en-US"/>
        </a:p>
      </dgm:t>
    </dgm:pt>
    <dgm:pt modelId="{B551E825-C2A7-4729-AD71-B27512459447}" type="sibTrans" cxnId="{08F75657-6D6B-4AE8-BB1E-EAC825325F48}">
      <dgm:prSet/>
      <dgm:spPr/>
      <dgm:t>
        <a:bodyPr/>
        <a:lstStyle/>
        <a:p>
          <a:endParaRPr lang="en-US"/>
        </a:p>
      </dgm:t>
    </dgm:pt>
    <dgm:pt modelId="{AB14B2A5-ECB3-419E-8706-83E5360EA3D1}">
      <dgm:prSet phldrT="[Text]"/>
      <dgm:spPr/>
      <dgm:t>
        <a:bodyPr/>
        <a:lstStyle/>
        <a:p>
          <a:r>
            <a:rPr lang="en-US" dirty="0" smtClean="0"/>
            <a:t>Comprehensive supports (moderate intensity)</a:t>
          </a:r>
          <a:endParaRPr lang="en-US" dirty="0"/>
        </a:p>
      </dgm:t>
    </dgm:pt>
    <dgm:pt modelId="{BB76CF6C-F1DB-4E8D-8445-D3D7D615A31B}" type="parTrans" cxnId="{B9EFA03A-7557-4620-83C9-1D3FE735EE29}">
      <dgm:prSet/>
      <dgm:spPr/>
      <dgm:t>
        <a:bodyPr/>
        <a:lstStyle/>
        <a:p>
          <a:endParaRPr lang="en-US"/>
        </a:p>
      </dgm:t>
    </dgm:pt>
    <dgm:pt modelId="{285E132B-5B8B-4EFC-BD0F-66B1CB2E0BE7}" type="sibTrans" cxnId="{B9EFA03A-7557-4620-83C9-1D3FE735EE29}">
      <dgm:prSet/>
      <dgm:spPr/>
      <dgm:t>
        <a:bodyPr/>
        <a:lstStyle/>
        <a:p>
          <a:endParaRPr lang="en-US"/>
        </a:p>
      </dgm:t>
    </dgm:pt>
    <dgm:pt modelId="{5C17663E-3612-4CE9-AE38-C72D9A9666B0}">
      <dgm:prSet/>
      <dgm:spPr/>
      <dgm:t>
        <a:bodyPr/>
        <a:lstStyle/>
        <a:p>
          <a:r>
            <a:rPr lang="en-US" dirty="0" smtClean="0"/>
            <a:t>Comprehensive supports (less intensive)</a:t>
          </a:r>
          <a:endParaRPr lang="en-US" dirty="0"/>
        </a:p>
      </dgm:t>
    </dgm:pt>
    <dgm:pt modelId="{C28214DC-2B0E-42CE-AF66-62570278FBE7}" type="parTrans" cxnId="{865C6C27-AB52-4362-8C63-C971F7CC5F2E}">
      <dgm:prSet/>
      <dgm:spPr/>
      <dgm:t>
        <a:bodyPr/>
        <a:lstStyle/>
        <a:p>
          <a:endParaRPr lang="en-US"/>
        </a:p>
      </dgm:t>
    </dgm:pt>
    <dgm:pt modelId="{9993BBD9-4D55-41E5-8047-13DB6D4E0C31}" type="sibTrans" cxnId="{865C6C27-AB52-4362-8C63-C971F7CC5F2E}">
      <dgm:prSet/>
      <dgm:spPr/>
      <dgm:t>
        <a:bodyPr/>
        <a:lstStyle/>
        <a:p>
          <a:endParaRPr lang="en-US"/>
        </a:p>
      </dgm:t>
    </dgm:pt>
    <dgm:pt modelId="{62D966A6-6020-4E43-AD5C-BB0265578C4C}">
      <dgm:prSet/>
      <dgm:spPr/>
      <dgm:t>
        <a:bodyPr/>
        <a:lstStyle/>
        <a:p>
          <a:r>
            <a:rPr lang="en-US" dirty="0" smtClean="0"/>
            <a:t>Comprehensive supports (more intensive)</a:t>
          </a:r>
          <a:endParaRPr lang="en-US" dirty="0"/>
        </a:p>
      </dgm:t>
    </dgm:pt>
    <dgm:pt modelId="{34C5B8E9-BF88-47FA-BA8E-C4E3361F15A5}" type="parTrans" cxnId="{A10372E1-F4DD-4631-9E5F-15233A922ECB}">
      <dgm:prSet/>
      <dgm:spPr/>
      <dgm:t>
        <a:bodyPr/>
        <a:lstStyle/>
        <a:p>
          <a:endParaRPr lang="en-US"/>
        </a:p>
      </dgm:t>
    </dgm:pt>
    <dgm:pt modelId="{076961AA-1430-4E46-B706-096919A9A787}" type="sibTrans" cxnId="{A10372E1-F4DD-4631-9E5F-15233A922ECB}">
      <dgm:prSet/>
      <dgm:spPr/>
      <dgm:t>
        <a:bodyPr/>
        <a:lstStyle/>
        <a:p>
          <a:endParaRPr lang="en-US"/>
        </a:p>
      </dgm:t>
    </dgm:pt>
    <dgm:pt modelId="{92B1A714-83EB-4218-8AC8-56ED13FB906E}" type="pres">
      <dgm:prSet presAssocID="{619F740A-087D-4544-AFF6-81207004824E}" presName="composite" presStyleCnt="0">
        <dgm:presLayoutVars>
          <dgm:chMax val="1"/>
          <dgm:dir/>
          <dgm:resizeHandles val="exact"/>
        </dgm:presLayoutVars>
      </dgm:prSet>
      <dgm:spPr/>
      <dgm:t>
        <a:bodyPr/>
        <a:lstStyle/>
        <a:p>
          <a:endParaRPr lang="en-US"/>
        </a:p>
      </dgm:t>
    </dgm:pt>
    <dgm:pt modelId="{DB362717-57CA-4B06-8560-4ECE082AF55C}" type="pres">
      <dgm:prSet presAssocID="{323BB0F2-9BEF-4C5F-9A41-21A1B8D3D7A0}" presName="roof" presStyleLbl="dkBgShp" presStyleIdx="0" presStyleCnt="2"/>
      <dgm:spPr/>
      <dgm:t>
        <a:bodyPr/>
        <a:lstStyle/>
        <a:p>
          <a:endParaRPr lang="en-US"/>
        </a:p>
      </dgm:t>
    </dgm:pt>
    <dgm:pt modelId="{835F0E3A-7C95-4E78-80B4-37FAE8DC1658}" type="pres">
      <dgm:prSet presAssocID="{323BB0F2-9BEF-4C5F-9A41-21A1B8D3D7A0}" presName="pillars" presStyleCnt="0"/>
      <dgm:spPr/>
    </dgm:pt>
    <dgm:pt modelId="{6008AAB2-EEAA-43F0-8340-D6B193332F42}" type="pres">
      <dgm:prSet presAssocID="{323BB0F2-9BEF-4C5F-9A41-21A1B8D3D7A0}" presName="pillar1" presStyleLbl="node1" presStyleIdx="0" presStyleCnt="5" custLinFactNeighborX="-61" custLinFactNeighborY="579">
        <dgm:presLayoutVars>
          <dgm:bulletEnabled val="1"/>
        </dgm:presLayoutVars>
      </dgm:prSet>
      <dgm:spPr/>
      <dgm:t>
        <a:bodyPr/>
        <a:lstStyle/>
        <a:p>
          <a:endParaRPr lang="en-US"/>
        </a:p>
      </dgm:t>
    </dgm:pt>
    <dgm:pt modelId="{4479B11E-240D-4797-B726-41307C04AE67}" type="pres">
      <dgm:prSet presAssocID="{24214553-A6FB-44F6-A25D-2C5DA7C43B4F}" presName="pillarX" presStyleLbl="node1" presStyleIdx="1" presStyleCnt="5" custLinFactNeighborX="-1272">
        <dgm:presLayoutVars>
          <dgm:bulletEnabled val="1"/>
        </dgm:presLayoutVars>
      </dgm:prSet>
      <dgm:spPr/>
      <dgm:t>
        <a:bodyPr/>
        <a:lstStyle/>
        <a:p>
          <a:endParaRPr lang="en-US"/>
        </a:p>
      </dgm:t>
    </dgm:pt>
    <dgm:pt modelId="{27EF2385-931E-4672-B174-B794649549B1}" type="pres">
      <dgm:prSet presAssocID="{5C17663E-3612-4CE9-AE38-C72D9A9666B0}" presName="pillarX" presStyleLbl="node1" presStyleIdx="2" presStyleCnt="5">
        <dgm:presLayoutVars>
          <dgm:bulletEnabled val="1"/>
        </dgm:presLayoutVars>
      </dgm:prSet>
      <dgm:spPr/>
      <dgm:t>
        <a:bodyPr/>
        <a:lstStyle/>
        <a:p>
          <a:endParaRPr lang="en-US"/>
        </a:p>
      </dgm:t>
    </dgm:pt>
    <dgm:pt modelId="{E2437910-82EE-4F14-BCD9-52422CAC0928}" type="pres">
      <dgm:prSet presAssocID="{AB14B2A5-ECB3-419E-8706-83E5360EA3D1}" presName="pillarX" presStyleLbl="node1" presStyleIdx="3" presStyleCnt="5">
        <dgm:presLayoutVars>
          <dgm:bulletEnabled val="1"/>
        </dgm:presLayoutVars>
      </dgm:prSet>
      <dgm:spPr/>
      <dgm:t>
        <a:bodyPr/>
        <a:lstStyle/>
        <a:p>
          <a:endParaRPr lang="en-US"/>
        </a:p>
      </dgm:t>
    </dgm:pt>
    <dgm:pt modelId="{32278ABA-018B-4347-956E-D044C5A85417}" type="pres">
      <dgm:prSet presAssocID="{62D966A6-6020-4E43-AD5C-BB0265578C4C}" presName="pillarX" presStyleLbl="node1" presStyleIdx="4" presStyleCnt="5">
        <dgm:presLayoutVars>
          <dgm:bulletEnabled val="1"/>
        </dgm:presLayoutVars>
      </dgm:prSet>
      <dgm:spPr/>
      <dgm:t>
        <a:bodyPr/>
        <a:lstStyle/>
        <a:p>
          <a:endParaRPr lang="en-US"/>
        </a:p>
      </dgm:t>
    </dgm:pt>
    <dgm:pt modelId="{10F0728F-C987-4D4A-8388-9DAFCCD750F7}" type="pres">
      <dgm:prSet presAssocID="{323BB0F2-9BEF-4C5F-9A41-21A1B8D3D7A0}" presName="base" presStyleLbl="dkBgShp" presStyleIdx="1" presStyleCnt="2"/>
      <dgm:spPr/>
    </dgm:pt>
  </dgm:ptLst>
  <dgm:cxnLst>
    <dgm:cxn modelId="{E10B267B-CC9D-41DD-B01A-BECEDEE55E61}" type="presOf" srcId="{5C17663E-3612-4CE9-AE38-C72D9A9666B0}" destId="{27EF2385-931E-4672-B174-B794649549B1}" srcOrd="0" destOrd="0" presId="urn:microsoft.com/office/officeart/2005/8/layout/hList3"/>
    <dgm:cxn modelId="{A10372E1-F4DD-4631-9E5F-15233A922ECB}" srcId="{323BB0F2-9BEF-4C5F-9A41-21A1B8D3D7A0}" destId="{62D966A6-6020-4E43-AD5C-BB0265578C4C}" srcOrd="4" destOrd="0" parTransId="{34C5B8E9-BF88-47FA-BA8E-C4E3361F15A5}" sibTransId="{076961AA-1430-4E46-B706-096919A9A787}"/>
    <dgm:cxn modelId="{7C0DE8A8-D02D-40F9-AF44-08081BDE2E23}" type="presOf" srcId="{AB14B2A5-ECB3-419E-8706-83E5360EA3D1}" destId="{E2437910-82EE-4F14-BCD9-52422CAC0928}" srcOrd="0" destOrd="0" presId="urn:microsoft.com/office/officeart/2005/8/layout/hList3"/>
    <dgm:cxn modelId="{865C6C27-AB52-4362-8C63-C971F7CC5F2E}" srcId="{323BB0F2-9BEF-4C5F-9A41-21A1B8D3D7A0}" destId="{5C17663E-3612-4CE9-AE38-C72D9A9666B0}" srcOrd="2" destOrd="0" parTransId="{C28214DC-2B0E-42CE-AF66-62570278FBE7}" sibTransId="{9993BBD9-4D55-41E5-8047-13DB6D4E0C31}"/>
    <dgm:cxn modelId="{08F75657-6D6B-4AE8-BB1E-EAC825325F48}" srcId="{323BB0F2-9BEF-4C5F-9A41-21A1B8D3D7A0}" destId="{24214553-A6FB-44F6-A25D-2C5DA7C43B4F}" srcOrd="1" destOrd="0" parTransId="{EE06453D-6BAD-4F8D-B153-4BD34358E2C0}" sibTransId="{B551E825-C2A7-4729-AD71-B27512459447}"/>
    <dgm:cxn modelId="{9999722E-F951-4410-8AA7-2E12C5FC5FA7}" type="presOf" srcId="{24214553-A6FB-44F6-A25D-2C5DA7C43B4F}" destId="{4479B11E-240D-4797-B726-41307C04AE67}" srcOrd="0" destOrd="0" presId="urn:microsoft.com/office/officeart/2005/8/layout/hList3"/>
    <dgm:cxn modelId="{34BFB6A8-7520-4DE6-A81B-D9B45E9D6967}" type="presOf" srcId="{4A59166D-B065-4036-A61A-C1E53EFC4907}" destId="{6008AAB2-EEAA-43F0-8340-D6B193332F42}" srcOrd="0" destOrd="0" presId="urn:microsoft.com/office/officeart/2005/8/layout/hList3"/>
    <dgm:cxn modelId="{E5738879-507B-49FD-B65E-ABF23C1EB0E9}" type="presOf" srcId="{323BB0F2-9BEF-4C5F-9A41-21A1B8D3D7A0}" destId="{DB362717-57CA-4B06-8560-4ECE082AF55C}" srcOrd="0" destOrd="0" presId="urn:microsoft.com/office/officeart/2005/8/layout/hList3"/>
    <dgm:cxn modelId="{06A528E3-390F-441D-A515-665D8A2F5C3E}" srcId="{323BB0F2-9BEF-4C5F-9A41-21A1B8D3D7A0}" destId="{4A59166D-B065-4036-A61A-C1E53EFC4907}" srcOrd="0" destOrd="0" parTransId="{8A5316D0-2F3A-40C8-BEB5-3C22C8BB83B8}" sibTransId="{10BC198D-20D5-462A-AFB1-02AD8C78C414}"/>
    <dgm:cxn modelId="{B9EFA03A-7557-4620-83C9-1D3FE735EE29}" srcId="{323BB0F2-9BEF-4C5F-9A41-21A1B8D3D7A0}" destId="{AB14B2A5-ECB3-419E-8706-83E5360EA3D1}" srcOrd="3" destOrd="0" parTransId="{BB76CF6C-F1DB-4E8D-8445-D3D7D615A31B}" sibTransId="{285E132B-5B8B-4EFC-BD0F-66B1CB2E0BE7}"/>
    <dgm:cxn modelId="{C1D55EE0-9752-4031-AAE6-D4CA42EF3CA5}" type="presOf" srcId="{62D966A6-6020-4E43-AD5C-BB0265578C4C}" destId="{32278ABA-018B-4347-956E-D044C5A85417}" srcOrd="0" destOrd="0" presId="urn:microsoft.com/office/officeart/2005/8/layout/hList3"/>
    <dgm:cxn modelId="{45EA0910-4223-4F07-90F6-4913D86EF946}" type="presOf" srcId="{619F740A-087D-4544-AFF6-81207004824E}" destId="{92B1A714-83EB-4218-8AC8-56ED13FB906E}" srcOrd="0" destOrd="0" presId="urn:microsoft.com/office/officeart/2005/8/layout/hList3"/>
    <dgm:cxn modelId="{8DAA8469-5156-4763-BA1D-963FBFC54A53}" srcId="{619F740A-087D-4544-AFF6-81207004824E}" destId="{323BB0F2-9BEF-4C5F-9A41-21A1B8D3D7A0}" srcOrd="0" destOrd="0" parTransId="{8E61107B-AB13-4E73-8DAD-D014EA926A51}" sibTransId="{F8A7067C-4C24-458F-9302-EC58DD0B76A4}"/>
    <dgm:cxn modelId="{56BC0462-A866-480A-8B67-EDDBCD64C9D5}" type="presParOf" srcId="{92B1A714-83EB-4218-8AC8-56ED13FB906E}" destId="{DB362717-57CA-4B06-8560-4ECE082AF55C}" srcOrd="0" destOrd="0" presId="urn:microsoft.com/office/officeart/2005/8/layout/hList3"/>
    <dgm:cxn modelId="{4CE77EC2-4503-4FF3-B725-3E469C5069EF}" type="presParOf" srcId="{92B1A714-83EB-4218-8AC8-56ED13FB906E}" destId="{835F0E3A-7C95-4E78-80B4-37FAE8DC1658}" srcOrd="1" destOrd="0" presId="urn:microsoft.com/office/officeart/2005/8/layout/hList3"/>
    <dgm:cxn modelId="{9B294589-D2EB-4200-A979-EA0C918152F4}" type="presParOf" srcId="{835F0E3A-7C95-4E78-80B4-37FAE8DC1658}" destId="{6008AAB2-EEAA-43F0-8340-D6B193332F42}" srcOrd="0" destOrd="0" presId="urn:microsoft.com/office/officeart/2005/8/layout/hList3"/>
    <dgm:cxn modelId="{94A240BC-933F-4E7A-946E-133945E901D8}" type="presParOf" srcId="{835F0E3A-7C95-4E78-80B4-37FAE8DC1658}" destId="{4479B11E-240D-4797-B726-41307C04AE67}" srcOrd="1" destOrd="0" presId="urn:microsoft.com/office/officeart/2005/8/layout/hList3"/>
    <dgm:cxn modelId="{83BDA4EA-8FFB-427F-B871-5B4986A3F4C3}" type="presParOf" srcId="{835F0E3A-7C95-4E78-80B4-37FAE8DC1658}" destId="{27EF2385-931E-4672-B174-B794649549B1}" srcOrd="2" destOrd="0" presId="urn:microsoft.com/office/officeart/2005/8/layout/hList3"/>
    <dgm:cxn modelId="{56E1ED66-8668-4EB1-9389-171F5B46A372}" type="presParOf" srcId="{835F0E3A-7C95-4E78-80B4-37FAE8DC1658}" destId="{E2437910-82EE-4F14-BCD9-52422CAC0928}" srcOrd="3" destOrd="0" presId="urn:microsoft.com/office/officeart/2005/8/layout/hList3"/>
    <dgm:cxn modelId="{32FFCEE8-12DA-4220-AE75-1455085A0CCE}" type="presParOf" srcId="{835F0E3A-7C95-4E78-80B4-37FAE8DC1658}" destId="{32278ABA-018B-4347-956E-D044C5A85417}" srcOrd="4" destOrd="0" presId="urn:microsoft.com/office/officeart/2005/8/layout/hList3"/>
    <dgm:cxn modelId="{BB5C2BD1-CE47-413A-89C5-28FF3C3D104F}" type="presParOf" srcId="{92B1A714-83EB-4218-8AC8-56ED13FB906E}" destId="{10F0728F-C987-4D4A-8388-9DAFCCD750F7}"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9DB47B3-1C6F-4FC5-9A39-0A39BE80E51C}"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5CEEBF3B-623C-4BCD-808E-95A97119F2C5}">
      <dgm:prSet phldrT="[Text]"/>
      <dgm:spPr/>
      <dgm:t>
        <a:bodyPr/>
        <a:lstStyle/>
        <a:p>
          <a:r>
            <a:rPr lang="en-US" dirty="0" smtClean="0"/>
            <a:t>TSI</a:t>
          </a:r>
          <a:endParaRPr lang="en-US" dirty="0"/>
        </a:p>
      </dgm:t>
    </dgm:pt>
    <dgm:pt modelId="{0AD6182D-14CF-4CEE-9573-284865F2F33C}" type="parTrans" cxnId="{8008F1FB-575A-4D14-BD08-F1A690CB64C3}">
      <dgm:prSet/>
      <dgm:spPr/>
      <dgm:t>
        <a:bodyPr/>
        <a:lstStyle/>
        <a:p>
          <a:endParaRPr lang="en-US"/>
        </a:p>
      </dgm:t>
    </dgm:pt>
    <dgm:pt modelId="{03726834-1795-4252-A342-96EF88E6359A}" type="sibTrans" cxnId="{8008F1FB-575A-4D14-BD08-F1A690CB64C3}">
      <dgm:prSet/>
      <dgm:spPr/>
      <dgm:t>
        <a:bodyPr/>
        <a:lstStyle/>
        <a:p>
          <a:endParaRPr lang="en-US"/>
        </a:p>
      </dgm:t>
    </dgm:pt>
    <dgm:pt modelId="{83ED1CD4-3ABF-4654-A000-C11CFB57B462}">
      <dgm:prSet phldrT="[Text]"/>
      <dgm:spPr/>
      <dgm:t>
        <a:bodyPr/>
        <a:lstStyle/>
        <a:p>
          <a:r>
            <a:rPr lang="en-US" dirty="0" smtClean="0"/>
            <a:t>CSI</a:t>
          </a:r>
          <a:endParaRPr lang="en-US" dirty="0"/>
        </a:p>
      </dgm:t>
    </dgm:pt>
    <dgm:pt modelId="{E5D4F900-23C2-41E6-B7DA-DE3AE34C266C}" type="parTrans" cxnId="{CBC0E579-7766-4E02-B508-497EC3D12121}">
      <dgm:prSet/>
      <dgm:spPr/>
      <dgm:t>
        <a:bodyPr/>
        <a:lstStyle/>
        <a:p>
          <a:endParaRPr lang="en-US"/>
        </a:p>
      </dgm:t>
    </dgm:pt>
    <dgm:pt modelId="{78CA59CE-4A20-4770-9F89-E9DD15378420}" type="sibTrans" cxnId="{CBC0E579-7766-4E02-B508-497EC3D12121}">
      <dgm:prSet/>
      <dgm:spPr/>
      <dgm:t>
        <a:bodyPr/>
        <a:lstStyle/>
        <a:p>
          <a:endParaRPr lang="en-US"/>
        </a:p>
      </dgm:t>
    </dgm:pt>
    <dgm:pt modelId="{767A6CC4-1C71-47B6-B677-E829E7BAC15D}">
      <dgm:prSet phldrT="[Text]"/>
      <dgm:spPr/>
      <dgm:t>
        <a:bodyPr/>
        <a:lstStyle/>
        <a:p>
          <a:endParaRPr lang="en-US" dirty="0"/>
        </a:p>
      </dgm:t>
    </dgm:pt>
    <dgm:pt modelId="{C2968129-6AF0-49C1-B51E-1219E2C72ED9}" type="parTrans" cxnId="{86EB91CF-19AB-42D3-962B-7268F686EDC2}">
      <dgm:prSet/>
      <dgm:spPr/>
      <dgm:t>
        <a:bodyPr/>
        <a:lstStyle/>
        <a:p>
          <a:endParaRPr lang="en-US"/>
        </a:p>
      </dgm:t>
    </dgm:pt>
    <dgm:pt modelId="{80F9F3BA-33A2-4597-B2A3-FFB76E477BBD}" type="sibTrans" cxnId="{86EB91CF-19AB-42D3-962B-7268F686EDC2}">
      <dgm:prSet/>
      <dgm:spPr/>
      <dgm:t>
        <a:bodyPr/>
        <a:lstStyle/>
        <a:p>
          <a:endParaRPr lang="en-US"/>
        </a:p>
      </dgm:t>
    </dgm:pt>
    <dgm:pt modelId="{2320F436-2760-4165-8DC2-F0544BB97C52}" type="pres">
      <dgm:prSet presAssocID="{09DB47B3-1C6F-4FC5-9A39-0A39BE80E51C}" presName="Name0" presStyleCnt="0">
        <dgm:presLayoutVars>
          <dgm:chMax val="4"/>
          <dgm:resizeHandles val="exact"/>
        </dgm:presLayoutVars>
      </dgm:prSet>
      <dgm:spPr/>
      <dgm:t>
        <a:bodyPr/>
        <a:lstStyle/>
        <a:p>
          <a:endParaRPr lang="en-US"/>
        </a:p>
      </dgm:t>
    </dgm:pt>
    <dgm:pt modelId="{7A2D199B-E294-4D45-B643-264E54199266}" type="pres">
      <dgm:prSet presAssocID="{09DB47B3-1C6F-4FC5-9A39-0A39BE80E51C}" presName="ellipse" presStyleLbl="trBgShp" presStyleIdx="0" presStyleCnt="1"/>
      <dgm:spPr/>
    </dgm:pt>
    <dgm:pt modelId="{D0496DB0-2CF8-4F6F-A667-736FB632DBB3}" type="pres">
      <dgm:prSet presAssocID="{09DB47B3-1C6F-4FC5-9A39-0A39BE80E51C}" presName="arrow1" presStyleLbl="fgShp" presStyleIdx="0" presStyleCnt="1"/>
      <dgm:spPr>
        <a:solidFill>
          <a:schemeClr val="tx1">
            <a:lumMod val="75000"/>
          </a:schemeClr>
        </a:solidFill>
      </dgm:spPr>
      <dgm:t>
        <a:bodyPr/>
        <a:lstStyle/>
        <a:p>
          <a:endParaRPr lang="en-US"/>
        </a:p>
      </dgm:t>
    </dgm:pt>
    <dgm:pt modelId="{66F4DBEC-5DA3-485D-A8E0-B55F68648A16}" type="pres">
      <dgm:prSet presAssocID="{09DB47B3-1C6F-4FC5-9A39-0A39BE80E51C}" presName="rectangle" presStyleLbl="revTx" presStyleIdx="0" presStyleCnt="1" custLinFactNeighborY="3334">
        <dgm:presLayoutVars>
          <dgm:bulletEnabled val="1"/>
        </dgm:presLayoutVars>
      </dgm:prSet>
      <dgm:spPr/>
      <dgm:t>
        <a:bodyPr/>
        <a:lstStyle/>
        <a:p>
          <a:endParaRPr lang="en-US"/>
        </a:p>
      </dgm:t>
    </dgm:pt>
    <dgm:pt modelId="{B85EAE71-E997-4934-9866-720D542B8521}" type="pres">
      <dgm:prSet presAssocID="{83ED1CD4-3ABF-4654-A000-C11CFB57B462}" presName="item1" presStyleLbl="node1" presStyleIdx="0" presStyleCnt="2">
        <dgm:presLayoutVars>
          <dgm:bulletEnabled val="1"/>
        </dgm:presLayoutVars>
      </dgm:prSet>
      <dgm:spPr/>
      <dgm:t>
        <a:bodyPr/>
        <a:lstStyle/>
        <a:p>
          <a:endParaRPr lang="en-US"/>
        </a:p>
      </dgm:t>
    </dgm:pt>
    <dgm:pt modelId="{6E72BF16-2BA0-464F-8440-0454A7CE3310}" type="pres">
      <dgm:prSet presAssocID="{767A6CC4-1C71-47B6-B677-E829E7BAC15D}" presName="item2" presStyleLbl="node1" presStyleIdx="1" presStyleCnt="2">
        <dgm:presLayoutVars>
          <dgm:bulletEnabled val="1"/>
        </dgm:presLayoutVars>
      </dgm:prSet>
      <dgm:spPr/>
      <dgm:t>
        <a:bodyPr/>
        <a:lstStyle/>
        <a:p>
          <a:endParaRPr lang="en-US"/>
        </a:p>
      </dgm:t>
    </dgm:pt>
    <dgm:pt modelId="{4C73280F-2ACA-421B-80BC-6D7C11A2CC32}" type="pres">
      <dgm:prSet presAssocID="{09DB47B3-1C6F-4FC5-9A39-0A39BE80E51C}" presName="funnel" presStyleLbl="trAlignAcc1" presStyleIdx="0" presStyleCnt="1" custLinFactNeighborY="-893"/>
      <dgm:spPr/>
    </dgm:pt>
  </dgm:ptLst>
  <dgm:cxnLst>
    <dgm:cxn modelId="{86EB91CF-19AB-42D3-962B-7268F686EDC2}" srcId="{09DB47B3-1C6F-4FC5-9A39-0A39BE80E51C}" destId="{767A6CC4-1C71-47B6-B677-E829E7BAC15D}" srcOrd="2" destOrd="0" parTransId="{C2968129-6AF0-49C1-B51E-1219E2C72ED9}" sibTransId="{80F9F3BA-33A2-4597-B2A3-FFB76E477BBD}"/>
    <dgm:cxn modelId="{CBC0E579-7766-4E02-B508-497EC3D12121}" srcId="{09DB47B3-1C6F-4FC5-9A39-0A39BE80E51C}" destId="{83ED1CD4-3ABF-4654-A000-C11CFB57B462}" srcOrd="1" destOrd="0" parTransId="{E5D4F900-23C2-41E6-B7DA-DE3AE34C266C}" sibTransId="{78CA59CE-4A20-4770-9F89-E9DD15378420}"/>
    <dgm:cxn modelId="{8008F1FB-575A-4D14-BD08-F1A690CB64C3}" srcId="{09DB47B3-1C6F-4FC5-9A39-0A39BE80E51C}" destId="{5CEEBF3B-623C-4BCD-808E-95A97119F2C5}" srcOrd="0" destOrd="0" parTransId="{0AD6182D-14CF-4CEE-9573-284865F2F33C}" sibTransId="{03726834-1795-4252-A342-96EF88E6359A}"/>
    <dgm:cxn modelId="{B17E968A-85C3-4282-9F17-B67014F35D78}" type="presOf" srcId="{5CEEBF3B-623C-4BCD-808E-95A97119F2C5}" destId="{6E72BF16-2BA0-464F-8440-0454A7CE3310}" srcOrd="0" destOrd="0" presId="urn:microsoft.com/office/officeart/2005/8/layout/funnel1"/>
    <dgm:cxn modelId="{E889B298-CE8C-46F2-8B7D-23DDEF82DBCF}" type="presOf" srcId="{83ED1CD4-3ABF-4654-A000-C11CFB57B462}" destId="{B85EAE71-E997-4934-9866-720D542B8521}" srcOrd="0" destOrd="0" presId="urn:microsoft.com/office/officeart/2005/8/layout/funnel1"/>
    <dgm:cxn modelId="{D547F389-F45B-4980-B64B-3B2355811D3B}" type="presOf" srcId="{09DB47B3-1C6F-4FC5-9A39-0A39BE80E51C}" destId="{2320F436-2760-4165-8DC2-F0544BB97C52}" srcOrd="0" destOrd="0" presId="urn:microsoft.com/office/officeart/2005/8/layout/funnel1"/>
    <dgm:cxn modelId="{1D38FCEC-0F98-4D5F-9873-0AF05F50D33F}" type="presOf" srcId="{767A6CC4-1C71-47B6-B677-E829E7BAC15D}" destId="{66F4DBEC-5DA3-485D-A8E0-B55F68648A16}" srcOrd="0" destOrd="0" presId="urn:microsoft.com/office/officeart/2005/8/layout/funnel1"/>
    <dgm:cxn modelId="{F93485AF-5055-4DE6-982B-3763CE3365BD}" type="presParOf" srcId="{2320F436-2760-4165-8DC2-F0544BB97C52}" destId="{7A2D199B-E294-4D45-B643-264E54199266}" srcOrd="0" destOrd="0" presId="urn:microsoft.com/office/officeart/2005/8/layout/funnel1"/>
    <dgm:cxn modelId="{7AD3CE83-D7AD-4534-9E54-092396DBF81E}" type="presParOf" srcId="{2320F436-2760-4165-8DC2-F0544BB97C52}" destId="{D0496DB0-2CF8-4F6F-A667-736FB632DBB3}" srcOrd="1" destOrd="0" presId="urn:microsoft.com/office/officeart/2005/8/layout/funnel1"/>
    <dgm:cxn modelId="{08CD9D97-6AD8-4204-9825-DE4C136EF678}" type="presParOf" srcId="{2320F436-2760-4165-8DC2-F0544BB97C52}" destId="{66F4DBEC-5DA3-485D-A8E0-B55F68648A16}" srcOrd="2" destOrd="0" presId="urn:microsoft.com/office/officeart/2005/8/layout/funnel1"/>
    <dgm:cxn modelId="{E35316F1-00E5-40AB-8ECD-22617696CC99}" type="presParOf" srcId="{2320F436-2760-4165-8DC2-F0544BB97C52}" destId="{B85EAE71-E997-4934-9866-720D542B8521}" srcOrd="3" destOrd="0" presId="urn:microsoft.com/office/officeart/2005/8/layout/funnel1"/>
    <dgm:cxn modelId="{4340832F-C779-4F89-8278-B693B0F559F6}" type="presParOf" srcId="{2320F436-2760-4165-8DC2-F0544BB97C52}" destId="{6E72BF16-2BA0-464F-8440-0454A7CE3310}" srcOrd="4" destOrd="0" presId="urn:microsoft.com/office/officeart/2005/8/layout/funnel1"/>
    <dgm:cxn modelId="{B60594F7-2927-4901-BCF2-B02C0B5EE350}" type="presParOf" srcId="{2320F436-2760-4165-8DC2-F0544BB97C52}" destId="{4C73280F-2ACA-421B-80BC-6D7C11A2CC32}" srcOrd="5" destOrd="0" presId="urn:microsoft.com/office/officeart/2005/8/layout/funnel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4EBE20-C622-4DFE-9541-409B95E496CE}">
      <dsp:nvSpPr>
        <dsp:cNvPr id="0" name=""/>
        <dsp:cNvSpPr/>
      </dsp:nvSpPr>
      <dsp:spPr>
        <a:xfrm>
          <a:off x="985" y="1606254"/>
          <a:ext cx="2475420" cy="955512"/>
        </a:xfrm>
        <a:prstGeom prst="chevron">
          <a:avLst>
            <a:gd name="adj" fmla="val 4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20845B-5E90-4211-B2C3-4BE23205B950}">
      <dsp:nvSpPr>
        <dsp:cNvPr id="0" name=""/>
        <dsp:cNvSpPr/>
      </dsp:nvSpPr>
      <dsp:spPr>
        <a:xfrm>
          <a:off x="661097" y="1845132"/>
          <a:ext cx="2090355" cy="955512"/>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2017-2018</a:t>
          </a:r>
          <a:endParaRPr lang="en-US" sz="2100" kern="1200" dirty="0"/>
        </a:p>
      </dsp:txBody>
      <dsp:txXfrm>
        <a:off x="689083" y="1873118"/>
        <a:ext cx="2034383" cy="899540"/>
      </dsp:txXfrm>
    </dsp:sp>
    <dsp:sp modelId="{14B9FE1D-9712-4CF9-B7BB-2CB8745417E6}">
      <dsp:nvSpPr>
        <dsp:cNvPr id="0" name=""/>
        <dsp:cNvSpPr/>
      </dsp:nvSpPr>
      <dsp:spPr>
        <a:xfrm>
          <a:off x="2828466" y="1606254"/>
          <a:ext cx="2475420" cy="955512"/>
        </a:xfrm>
        <a:prstGeom prst="chevron">
          <a:avLst>
            <a:gd name="adj" fmla="val 4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702368-1690-4BF4-AC96-A7C0665162FA}">
      <dsp:nvSpPr>
        <dsp:cNvPr id="0" name=""/>
        <dsp:cNvSpPr/>
      </dsp:nvSpPr>
      <dsp:spPr>
        <a:xfrm>
          <a:off x="3488578" y="1845132"/>
          <a:ext cx="2090355" cy="955512"/>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2018-2019</a:t>
          </a:r>
          <a:endParaRPr lang="en-US" sz="2100" kern="1200" dirty="0"/>
        </a:p>
      </dsp:txBody>
      <dsp:txXfrm>
        <a:off x="3516564" y="1873118"/>
        <a:ext cx="2034383" cy="899540"/>
      </dsp:txXfrm>
    </dsp:sp>
    <dsp:sp modelId="{AC450B6E-02F7-4B87-A228-319428A100AF}">
      <dsp:nvSpPr>
        <dsp:cNvPr id="0" name=""/>
        <dsp:cNvSpPr/>
      </dsp:nvSpPr>
      <dsp:spPr>
        <a:xfrm>
          <a:off x="5655946" y="1606254"/>
          <a:ext cx="2475420" cy="955512"/>
        </a:xfrm>
        <a:prstGeom prst="chevron">
          <a:avLst>
            <a:gd name="adj" fmla="val 4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7D4033-CC4C-477B-883F-721F436B457F}">
      <dsp:nvSpPr>
        <dsp:cNvPr id="0" name=""/>
        <dsp:cNvSpPr/>
      </dsp:nvSpPr>
      <dsp:spPr>
        <a:xfrm>
          <a:off x="6316059" y="1845132"/>
          <a:ext cx="2090355" cy="955512"/>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2019 and beyond</a:t>
          </a:r>
          <a:endParaRPr lang="en-US" sz="2100" kern="1200" dirty="0"/>
        </a:p>
      </dsp:txBody>
      <dsp:txXfrm>
        <a:off x="6344045" y="1873118"/>
        <a:ext cx="2034383" cy="8995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1FAA5D-DB5E-CA4F-9EC2-33F1C3DF2D6C}">
      <dsp:nvSpPr>
        <dsp:cNvPr id="0" name=""/>
        <dsp:cNvSpPr/>
      </dsp:nvSpPr>
      <dsp:spPr>
        <a:xfrm rot="5400000">
          <a:off x="5012703" y="-1901980"/>
          <a:ext cx="1166849" cy="5266944"/>
        </a:xfrm>
        <a:prstGeom prst="round2SameRect">
          <a:avLst/>
        </a:prstGeom>
        <a:solidFill>
          <a:schemeClr val="accent2">
            <a:tint val="40000"/>
            <a:alpha val="90000"/>
            <a:hueOff val="0"/>
            <a:satOff val="0"/>
            <a:lumOff val="0"/>
            <a:alphaOff val="0"/>
          </a:schemeClr>
        </a:solidFill>
        <a:ln w="10000"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b="1" kern="1200" dirty="0" smtClean="0"/>
            <a:t>Student engagement </a:t>
          </a:r>
          <a:r>
            <a:rPr lang="en-US" sz="2200" kern="1200" dirty="0" smtClean="0"/>
            <a:t>– use an improvement sub-indicator that tracks changes in student absenteeism in schools</a:t>
          </a:r>
          <a:endParaRPr lang="en-US" sz="2200" kern="1200" dirty="0"/>
        </a:p>
      </dsp:txBody>
      <dsp:txXfrm rot="-5400000">
        <a:off x="2962656" y="205028"/>
        <a:ext cx="5209983" cy="1052927"/>
      </dsp:txXfrm>
    </dsp:sp>
    <dsp:sp modelId="{99F4FBD0-45F2-C746-866C-83410AFF4D28}">
      <dsp:nvSpPr>
        <dsp:cNvPr id="0" name=""/>
        <dsp:cNvSpPr/>
      </dsp:nvSpPr>
      <dsp:spPr>
        <a:xfrm>
          <a:off x="0" y="7"/>
          <a:ext cx="2962656" cy="1458562"/>
        </a:xfrm>
        <a:prstGeom prst="roundRect">
          <a:avLst/>
        </a:prstGeom>
        <a:gradFill rotWithShape="0">
          <a:gsLst>
            <a:gs pos="0">
              <a:schemeClr val="accent2">
                <a:hueOff val="0"/>
                <a:satOff val="0"/>
                <a:lumOff val="0"/>
                <a:alphaOff val="0"/>
              </a:schemeClr>
            </a:gs>
            <a:gs pos="90000">
              <a:schemeClr val="accent2">
                <a:hueOff val="0"/>
                <a:satOff val="0"/>
                <a:lumOff val="0"/>
                <a:alphaOff val="0"/>
                <a:shade val="100000"/>
              </a:schemeClr>
            </a:gs>
            <a:gs pos="100000">
              <a:schemeClr val="accent2">
                <a:hueOff val="0"/>
                <a:satOff val="0"/>
                <a:lumOff val="0"/>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t>School Climate (for E and M only)</a:t>
          </a:r>
          <a:endParaRPr lang="en-US" sz="2800" kern="1200" dirty="0"/>
        </a:p>
      </dsp:txBody>
      <dsp:txXfrm>
        <a:off x="71201" y="71208"/>
        <a:ext cx="2820254" cy="1316160"/>
      </dsp:txXfrm>
    </dsp:sp>
    <dsp:sp modelId="{9822996E-44B2-A149-948D-19DD274F6792}">
      <dsp:nvSpPr>
        <dsp:cNvPr id="0" name=""/>
        <dsp:cNvSpPr/>
      </dsp:nvSpPr>
      <dsp:spPr>
        <a:xfrm rot="5400000">
          <a:off x="5012703" y="-370490"/>
          <a:ext cx="1166849" cy="5266944"/>
        </a:xfrm>
        <a:prstGeom prst="round2SameRect">
          <a:avLst/>
        </a:prstGeom>
        <a:solidFill>
          <a:schemeClr val="accent2">
            <a:tint val="40000"/>
            <a:alpha val="90000"/>
            <a:hueOff val="1755758"/>
            <a:satOff val="-29779"/>
            <a:lumOff val="-2088"/>
            <a:alphaOff val="0"/>
          </a:schemeClr>
        </a:solidFill>
        <a:ln w="10000" cap="flat" cmpd="sng" algn="ctr">
          <a:solidFill>
            <a:schemeClr val="accent2">
              <a:tint val="40000"/>
              <a:alpha val="90000"/>
              <a:hueOff val="1755758"/>
              <a:satOff val="-29779"/>
              <a:lumOff val="-208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b="1" kern="1200" dirty="0" smtClean="0"/>
            <a:t>Postsecondary readiness </a:t>
          </a:r>
          <a:r>
            <a:rPr lang="en-US" sz="2200" kern="1200" dirty="0" smtClean="0"/>
            <a:t>–use data already captured in SPF and DPF</a:t>
          </a:r>
          <a:endParaRPr lang="en-US" sz="2200" kern="1200" dirty="0"/>
        </a:p>
      </dsp:txBody>
      <dsp:txXfrm rot="-5400000">
        <a:off x="2962656" y="1736518"/>
        <a:ext cx="5209983" cy="1052927"/>
      </dsp:txXfrm>
    </dsp:sp>
    <dsp:sp modelId="{6A7307ED-46F7-964A-B267-D14493D60997}">
      <dsp:nvSpPr>
        <dsp:cNvPr id="0" name=""/>
        <dsp:cNvSpPr/>
      </dsp:nvSpPr>
      <dsp:spPr>
        <a:xfrm>
          <a:off x="0" y="1533700"/>
          <a:ext cx="2962656" cy="1458562"/>
        </a:xfrm>
        <a:prstGeom prst="roundRect">
          <a:avLst/>
        </a:prstGeom>
        <a:gradFill rotWithShape="0">
          <a:gsLst>
            <a:gs pos="0">
              <a:schemeClr val="accent2">
                <a:hueOff val="1295139"/>
                <a:satOff val="-22892"/>
                <a:lumOff val="-6275"/>
                <a:alphaOff val="0"/>
              </a:schemeClr>
            </a:gs>
            <a:gs pos="90000">
              <a:schemeClr val="accent2">
                <a:hueOff val="1295139"/>
                <a:satOff val="-22892"/>
                <a:lumOff val="-6275"/>
                <a:alphaOff val="0"/>
                <a:shade val="100000"/>
              </a:schemeClr>
            </a:gs>
            <a:gs pos="100000">
              <a:schemeClr val="accent2">
                <a:hueOff val="1295139"/>
                <a:satOff val="-22892"/>
                <a:lumOff val="-6275"/>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t>Postsecondary and Workforce Readiness</a:t>
          </a:r>
          <a:endParaRPr lang="en-US" sz="2800" kern="1200" dirty="0"/>
        </a:p>
      </dsp:txBody>
      <dsp:txXfrm>
        <a:off x="71201" y="1604901"/>
        <a:ext cx="2820254" cy="1316160"/>
      </dsp:txXfrm>
    </dsp:sp>
    <dsp:sp modelId="{D4C0AA8E-64C2-B840-A8EE-962102DA970A}">
      <dsp:nvSpPr>
        <dsp:cNvPr id="0" name=""/>
        <dsp:cNvSpPr/>
      </dsp:nvSpPr>
      <dsp:spPr>
        <a:xfrm rot="5400000">
          <a:off x="5012703" y="1160999"/>
          <a:ext cx="1166849" cy="5266944"/>
        </a:xfrm>
        <a:prstGeom prst="round2SameRect">
          <a:avLst/>
        </a:prstGeom>
        <a:solidFill>
          <a:schemeClr val="accent2">
            <a:tint val="40000"/>
            <a:alpha val="90000"/>
            <a:hueOff val="3511516"/>
            <a:satOff val="-59559"/>
            <a:lumOff val="-4176"/>
            <a:alphaOff val="0"/>
          </a:schemeClr>
        </a:solidFill>
        <a:ln w="10000" cap="flat" cmpd="sng" algn="ctr">
          <a:solidFill>
            <a:schemeClr val="accent2">
              <a:tint val="40000"/>
              <a:alpha val="90000"/>
              <a:hueOff val="3511516"/>
              <a:satOff val="-59559"/>
              <a:lumOff val="-417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b="0" kern="1200" dirty="0" smtClean="0"/>
            <a:t>None</a:t>
          </a:r>
          <a:r>
            <a:rPr lang="en-US" sz="2200" b="1" kern="1200" dirty="0" smtClean="0"/>
            <a:t> </a:t>
          </a:r>
          <a:r>
            <a:rPr lang="en-US" sz="2200" kern="1200" dirty="0" smtClean="0"/>
            <a:t>deemed to be feasible for 2018 implementation across all schools in the state</a:t>
          </a:r>
          <a:endParaRPr lang="en-US" sz="2200" kern="1200" dirty="0"/>
        </a:p>
      </dsp:txBody>
      <dsp:txXfrm rot="-5400000">
        <a:off x="2962656" y="3268008"/>
        <a:ext cx="5209983" cy="1052927"/>
      </dsp:txXfrm>
    </dsp:sp>
    <dsp:sp modelId="{BF015893-8524-564D-BC52-68A579FC9A39}">
      <dsp:nvSpPr>
        <dsp:cNvPr id="0" name=""/>
        <dsp:cNvSpPr/>
      </dsp:nvSpPr>
      <dsp:spPr>
        <a:xfrm>
          <a:off x="0" y="3065190"/>
          <a:ext cx="2962656" cy="1458562"/>
        </a:xfrm>
        <a:prstGeom prst="roundRect">
          <a:avLst/>
        </a:prstGeom>
        <a:gradFill rotWithShape="0">
          <a:gsLst>
            <a:gs pos="0">
              <a:schemeClr val="accent2">
                <a:hueOff val="2590278"/>
                <a:satOff val="-45784"/>
                <a:lumOff val="-12549"/>
                <a:alphaOff val="0"/>
              </a:schemeClr>
            </a:gs>
            <a:gs pos="90000">
              <a:schemeClr val="accent2">
                <a:hueOff val="2590278"/>
                <a:satOff val="-45784"/>
                <a:lumOff val="-12549"/>
                <a:alphaOff val="0"/>
                <a:shade val="100000"/>
              </a:schemeClr>
            </a:gs>
            <a:gs pos="100000">
              <a:schemeClr val="accent2">
                <a:hueOff val="2590278"/>
                <a:satOff val="-45784"/>
                <a:lumOff val="-12549"/>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t>Social-Emotional Learning</a:t>
          </a:r>
          <a:endParaRPr lang="en-US" sz="2800" kern="1200" dirty="0"/>
        </a:p>
      </dsp:txBody>
      <dsp:txXfrm>
        <a:off x="71201" y="3136391"/>
        <a:ext cx="2820254" cy="13161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1FAA5D-DB5E-CA4F-9EC2-33F1C3DF2D6C}">
      <dsp:nvSpPr>
        <dsp:cNvPr id="0" name=""/>
        <dsp:cNvSpPr/>
      </dsp:nvSpPr>
      <dsp:spPr>
        <a:xfrm rot="5400000">
          <a:off x="4914855" y="-1951593"/>
          <a:ext cx="927057" cy="5062008"/>
        </a:xfrm>
        <a:prstGeom prst="round2SameRect">
          <a:avLst/>
        </a:prstGeom>
        <a:solidFill>
          <a:schemeClr val="accent2">
            <a:tint val="40000"/>
            <a:alpha val="90000"/>
            <a:hueOff val="0"/>
            <a:satOff val="0"/>
            <a:lumOff val="0"/>
            <a:alphaOff val="0"/>
          </a:schemeClr>
        </a:solidFill>
        <a:ln w="10000"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smtClean="0"/>
            <a:t>Student engagement </a:t>
          </a:r>
          <a:r>
            <a:rPr lang="en-US" sz="1800" kern="1200" dirty="0" smtClean="0"/>
            <a:t>– use an improvement sub-indicator that tracks changes in student absenteeism in schools</a:t>
          </a:r>
          <a:endParaRPr lang="en-US" sz="1800" kern="1200" dirty="0"/>
        </a:p>
      </dsp:txBody>
      <dsp:txXfrm rot="-5400000">
        <a:off x="2847380" y="161137"/>
        <a:ext cx="5016753" cy="836547"/>
      </dsp:txXfrm>
    </dsp:sp>
    <dsp:sp modelId="{99F4FBD0-45F2-C746-866C-83410AFF4D28}">
      <dsp:nvSpPr>
        <dsp:cNvPr id="0" name=""/>
        <dsp:cNvSpPr/>
      </dsp:nvSpPr>
      <dsp:spPr>
        <a:xfrm>
          <a:off x="0" y="0"/>
          <a:ext cx="2847380" cy="1158822"/>
        </a:xfrm>
        <a:prstGeom prst="roundRect">
          <a:avLst/>
        </a:prstGeom>
        <a:gradFill rotWithShape="0">
          <a:gsLst>
            <a:gs pos="0">
              <a:schemeClr val="accent2">
                <a:hueOff val="0"/>
                <a:satOff val="0"/>
                <a:lumOff val="0"/>
                <a:alphaOff val="0"/>
              </a:schemeClr>
            </a:gs>
            <a:gs pos="90000">
              <a:schemeClr val="accent2">
                <a:hueOff val="0"/>
                <a:satOff val="0"/>
                <a:lumOff val="0"/>
                <a:alphaOff val="0"/>
                <a:shade val="100000"/>
              </a:schemeClr>
            </a:gs>
            <a:gs pos="100000">
              <a:schemeClr val="accent2">
                <a:hueOff val="0"/>
                <a:satOff val="0"/>
                <a:lumOff val="0"/>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t>School Climate  (E and M only)</a:t>
          </a:r>
          <a:endParaRPr lang="en-US" sz="2800" kern="1200" dirty="0"/>
        </a:p>
      </dsp:txBody>
      <dsp:txXfrm>
        <a:off x="56569" y="56569"/>
        <a:ext cx="2734242" cy="10456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1FAA5D-DB5E-CA4F-9EC2-33F1C3DF2D6C}">
      <dsp:nvSpPr>
        <dsp:cNvPr id="0" name=""/>
        <dsp:cNvSpPr/>
      </dsp:nvSpPr>
      <dsp:spPr>
        <a:xfrm rot="5400000">
          <a:off x="4914855" y="-1883362"/>
          <a:ext cx="927057" cy="5062008"/>
        </a:xfrm>
        <a:prstGeom prst="round2SameRect">
          <a:avLst/>
        </a:prstGeom>
        <a:solidFill>
          <a:schemeClr val="accent2">
            <a:tint val="40000"/>
            <a:alpha val="90000"/>
            <a:hueOff val="0"/>
            <a:satOff val="0"/>
            <a:lumOff val="0"/>
            <a:alphaOff val="0"/>
          </a:schemeClr>
        </a:solidFill>
        <a:ln w="10000"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Student engagement – use an improvement sub-indicator that tracks changes in student absences in schools</a:t>
          </a:r>
          <a:endParaRPr lang="en-US" sz="1800" kern="1200" dirty="0"/>
        </a:p>
      </dsp:txBody>
      <dsp:txXfrm rot="-5400000">
        <a:off x="2847380" y="229368"/>
        <a:ext cx="5016753" cy="836547"/>
      </dsp:txXfrm>
    </dsp:sp>
    <dsp:sp modelId="{99F4FBD0-45F2-C746-866C-83410AFF4D28}">
      <dsp:nvSpPr>
        <dsp:cNvPr id="0" name=""/>
        <dsp:cNvSpPr/>
      </dsp:nvSpPr>
      <dsp:spPr>
        <a:xfrm>
          <a:off x="0" y="0"/>
          <a:ext cx="2847380" cy="1158822"/>
        </a:xfrm>
        <a:prstGeom prst="roundRect">
          <a:avLst/>
        </a:prstGeom>
        <a:gradFill rotWithShape="0">
          <a:gsLst>
            <a:gs pos="0">
              <a:schemeClr val="accent2">
                <a:hueOff val="0"/>
                <a:satOff val="0"/>
                <a:lumOff val="0"/>
                <a:alphaOff val="0"/>
              </a:schemeClr>
            </a:gs>
            <a:gs pos="90000">
              <a:schemeClr val="accent2">
                <a:hueOff val="0"/>
                <a:satOff val="0"/>
                <a:lumOff val="0"/>
                <a:alphaOff val="0"/>
                <a:shade val="100000"/>
              </a:schemeClr>
            </a:gs>
            <a:gs pos="100000">
              <a:schemeClr val="accent2">
                <a:hueOff val="0"/>
                <a:satOff val="0"/>
                <a:lumOff val="0"/>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t>School Climate  (E and M only)</a:t>
          </a:r>
          <a:endParaRPr lang="en-US" sz="2800" kern="1200" dirty="0"/>
        </a:p>
      </dsp:txBody>
      <dsp:txXfrm>
        <a:off x="56569" y="56569"/>
        <a:ext cx="2734242" cy="104568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1FAA5D-DB5E-CA4F-9EC2-33F1C3DF2D6C}">
      <dsp:nvSpPr>
        <dsp:cNvPr id="0" name=""/>
        <dsp:cNvSpPr/>
      </dsp:nvSpPr>
      <dsp:spPr>
        <a:xfrm rot="5400000">
          <a:off x="5012703" y="-1901980"/>
          <a:ext cx="1166849" cy="5266944"/>
        </a:xfrm>
        <a:prstGeom prst="round2SameRect">
          <a:avLst/>
        </a:prstGeom>
        <a:solidFill>
          <a:schemeClr val="accent2">
            <a:tint val="40000"/>
            <a:alpha val="90000"/>
            <a:hueOff val="0"/>
            <a:satOff val="0"/>
            <a:lumOff val="0"/>
            <a:alphaOff val="0"/>
          </a:schemeClr>
        </a:solidFill>
        <a:ln w="10000"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School Safety </a:t>
          </a:r>
          <a:endParaRPr lang="en-US" sz="1400" kern="1200" dirty="0"/>
        </a:p>
        <a:p>
          <a:pPr marL="114300" lvl="1" indent="-114300" algn="l" defTabSz="622300">
            <a:lnSpc>
              <a:spcPct val="90000"/>
            </a:lnSpc>
            <a:spcBef>
              <a:spcPct val="0"/>
            </a:spcBef>
            <a:spcAft>
              <a:spcPct val="15000"/>
            </a:spcAft>
            <a:buChar char="••"/>
          </a:pPr>
          <a:r>
            <a:rPr lang="en-US" sz="1400" kern="1200" dirty="0" smtClean="0"/>
            <a:t>Parent, Student and Educator Satisfaction</a:t>
          </a:r>
          <a:endParaRPr lang="en-US" sz="1400" kern="1200" dirty="0"/>
        </a:p>
        <a:p>
          <a:pPr marL="114300" lvl="1" indent="-114300" algn="l" defTabSz="622300">
            <a:lnSpc>
              <a:spcPct val="90000"/>
            </a:lnSpc>
            <a:spcBef>
              <a:spcPct val="0"/>
            </a:spcBef>
            <a:spcAft>
              <a:spcPct val="15000"/>
            </a:spcAft>
            <a:buChar char="••"/>
          </a:pPr>
          <a:r>
            <a:rPr lang="en-US" sz="1400" kern="1200" dirty="0" smtClean="0"/>
            <a:t>Engagement </a:t>
          </a:r>
          <a:endParaRPr lang="en-US" sz="1400" kern="1200" dirty="0"/>
        </a:p>
        <a:p>
          <a:pPr marL="114300" lvl="1" indent="-114300" algn="l" defTabSz="622300">
            <a:lnSpc>
              <a:spcPct val="90000"/>
            </a:lnSpc>
            <a:spcBef>
              <a:spcPct val="0"/>
            </a:spcBef>
            <a:spcAft>
              <a:spcPct val="15000"/>
            </a:spcAft>
            <a:buChar char="••"/>
          </a:pPr>
          <a:endParaRPr lang="en-US" sz="1400" kern="1200" dirty="0"/>
        </a:p>
      </dsp:txBody>
      <dsp:txXfrm rot="-5400000">
        <a:off x="2962656" y="205028"/>
        <a:ext cx="5209983" cy="1052927"/>
      </dsp:txXfrm>
    </dsp:sp>
    <dsp:sp modelId="{99F4FBD0-45F2-C746-866C-83410AFF4D28}">
      <dsp:nvSpPr>
        <dsp:cNvPr id="0" name=""/>
        <dsp:cNvSpPr/>
      </dsp:nvSpPr>
      <dsp:spPr>
        <a:xfrm>
          <a:off x="0" y="2209"/>
          <a:ext cx="2962656" cy="1458562"/>
        </a:xfrm>
        <a:prstGeom prst="roundRect">
          <a:avLst/>
        </a:prstGeom>
        <a:gradFill rotWithShape="0">
          <a:gsLst>
            <a:gs pos="0">
              <a:schemeClr val="accent2">
                <a:hueOff val="0"/>
                <a:satOff val="0"/>
                <a:lumOff val="0"/>
                <a:alphaOff val="0"/>
              </a:schemeClr>
            </a:gs>
            <a:gs pos="90000">
              <a:schemeClr val="accent2">
                <a:hueOff val="0"/>
                <a:satOff val="0"/>
                <a:lumOff val="0"/>
                <a:alphaOff val="0"/>
                <a:shade val="100000"/>
              </a:schemeClr>
            </a:gs>
            <a:gs pos="100000">
              <a:schemeClr val="accent2">
                <a:hueOff val="0"/>
                <a:satOff val="0"/>
                <a:lumOff val="0"/>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t>School Climate</a:t>
          </a:r>
          <a:endParaRPr lang="en-US" sz="2800" kern="1200" dirty="0"/>
        </a:p>
      </dsp:txBody>
      <dsp:txXfrm>
        <a:off x="71201" y="73410"/>
        <a:ext cx="2820254" cy="1316160"/>
      </dsp:txXfrm>
    </dsp:sp>
    <dsp:sp modelId="{9822996E-44B2-A149-948D-19DD274F6792}">
      <dsp:nvSpPr>
        <dsp:cNvPr id="0" name=""/>
        <dsp:cNvSpPr/>
      </dsp:nvSpPr>
      <dsp:spPr>
        <a:xfrm rot="5400000">
          <a:off x="5012703" y="-370490"/>
          <a:ext cx="1166849" cy="5266944"/>
        </a:xfrm>
        <a:prstGeom prst="round2SameRect">
          <a:avLst/>
        </a:prstGeom>
        <a:solidFill>
          <a:schemeClr val="accent2">
            <a:tint val="40000"/>
            <a:alpha val="90000"/>
            <a:hueOff val="1755758"/>
            <a:satOff val="-29779"/>
            <a:lumOff val="-2088"/>
            <a:alphaOff val="0"/>
          </a:schemeClr>
        </a:solidFill>
        <a:ln w="10000" cap="flat" cmpd="sng" algn="ctr">
          <a:solidFill>
            <a:schemeClr val="accent2">
              <a:tint val="40000"/>
              <a:alpha val="90000"/>
              <a:hueOff val="1755758"/>
              <a:satOff val="-29779"/>
              <a:lumOff val="-208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Workforce Readiness</a:t>
          </a:r>
          <a:endParaRPr lang="en-US" sz="1400" kern="1200" dirty="0"/>
        </a:p>
        <a:p>
          <a:pPr marL="114300" lvl="1" indent="-114300" algn="l" defTabSz="622300">
            <a:lnSpc>
              <a:spcPct val="90000"/>
            </a:lnSpc>
            <a:spcBef>
              <a:spcPct val="0"/>
            </a:spcBef>
            <a:spcAft>
              <a:spcPct val="15000"/>
            </a:spcAft>
            <a:buChar char="••"/>
          </a:pPr>
          <a:r>
            <a:rPr lang="en-US" sz="1400" kern="1200" dirty="0" smtClean="0"/>
            <a:t>Completion of advanced coursework</a:t>
          </a:r>
          <a:endParaRPr lang="en-US" sz="1400" kern="1200" dirty="0"/>
        </a:p>
        <a:p>
          <a:pPr marL="114300" lvl="1" indent="-114300" algn="l" defTabSz="622300">
            <a:lnSpc>
              <a:spcPct val="90000"/>
            </a:lnSpc>
            <a:spcBef>
              <a:spcPct val="0"/>
            </a:spcBef>
            <a:spcAft>
              <a:spcPct val="15000"/>
            </a:spcAft>
            <a:buChar char="••"/>
          </a:pPr>
          <a:r>
            <a:rPr lang="en-US" sz="1400" kern="1200" dirty="0" smtClean="0"/>
            <a:t>Students graduating with college credit and/or industry credentials</a:t>
          </a:r>
          <a:endParaRPr lang="en-US" sz="1400" kern="1200" dirty="0"/>
        </a:p>
        <a:p>
          <a:pPr marL="114300" lvl="1" indent="-114300" algn="l" defTabSz="622300">
            <a:lnSpc>
              <a:spcPct val="90000"/>
            </a:lnSpc>
            <a:spcBef>
              <a:spcPct val="0"/>
            </a:spcBef>
            <a:spcAft>
              <a:spcPct val="15000"/>
            </a:spcAft>
            <a:buChar char="••"/>
          </a:pPr>
          <a:r>
            <a:rPr lang="en-US" sz="1400" kern="1200" dirty="0" smtClean="0"/>
            <a:t>Post-graduation employment</a:t>
          </a:r>
          <a:endParaRPr lang="en-US" sz="1400" kern="1200" dirty="0"/>
        </a:p>
      </dsp:txBody>
      <dsp:txXfrm rot="-5400000">
        <a:off x="2962656" y="1736518"/>
        <a:ext cx="5209983" cy="1052927"/>
      </dsp:txXfrm>
    </dsp:sp>
    <dsp:sp modelId="{6A7307ED-46F7-964A-B267-D14493D60997}">
      <dsp:nvSpPr>
        <dsp:cNvPr id="0" name=""/>
        <dsp:cNvSpPr/>
      </dsp:nvSpPr>
      <dsp:spPr>
        <a:xfrm>
          <a:off x="0" y="1533700"/>
          <a:ext cx="2962656" cy="1458562"/>
        </a:xfrm>
        <a:prstGeom prst="roundRect">
          <a:avLst/>
        </a:prstGeom>
        <a:gradFill rotWithShape="0">
          <a:gsLst>
            <a:gs pos="0">
              <a:schemeClr val="accent2">
                <a:hueOff val="1295139"/>
                <a:satOff val="-22892"/>
                <a:lumOff val="-6275"/>
                <a:alphaOff val="0"/>
              </a:schemeClr>
            </a:gs>
            <a:gs pos="90000">
              <a:schemeClr val="accent2">
                <a:hueOff val="1295139"/>
                <a:satOff val="-22892"/>
                <a:lumOff val="-6275"/>
                <a:alphaOff val="0"/>
                <a:shade val="100000"/>
              </a:schemeClr>
            </a:gs>
            <a:gs pos="100000">
              <a:schemeClr val="accent2">
                <a:hueOff val="1295139"/>
                <a:satOff val="-22892"/>
                <a:lumOff val="-6275"/>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t>Postsecondary and Workforce Readiness</a:t>
          </a:r>
          <a:endParaRPr lang="en-US" sz="2800" kern="1200" dirty="0"/>
        </a:p>
      </dsp:txBody>
      <dsp:txXfrm>
        <a:off x="71201" y="1604901"/>
        <a:ext cx="2820254" cy="1316160"/>
      </dsp:txXfrm>
    </dsp:sp>
    <dsp:sp modelId="{D4C0AA8E-64C2-B840-A8EE-962102DA970A}">
      <dsp:nvSpPr>
        <dsp:cNvPr id="0" name=""/>
        <dsp:cNvSpPr/>
      </dsp:nvSpPr>
      <dsp:spPr>
        <a:xfrm rot="5400000">
          <a:off x="5012703" y="1160999"/>
          <a:ext cx="1166849" cy="5266944"/>
        </a:xfrm>
        <a:prstGeom prst="round2SameRect">
          <a:avLst/>
        </a:prstGeom>
        <a:solidFill>
          <a:schemeClr val="accent2">
            <a:tint val="40000"/>
            <a:alpha val="90000"/>
            <a:hueOff val="3511516"/>
            <a:satOff val="-59559"/>
            <a:lumOff val="-4176"/>
            <a:alphaOff val="0"/>
          </a:schemeClr>
        </a:solidFill>
        <a:ln w="10000" cap="flat" cmpd="sng" algn="ctr">
          <a:solidFill>
            <a:schemeClr val="accent2">
              <a:tint val="40000"/>
              <a:alpha val="90000"/>
              <a:hueOff val="3511516"/>
              <a:satOff val="-59559"/>
              <a:lumOff val="-417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Discussions needed on defining indicators falling under SEL and what is appropriate for inclusion</a:t>
          </a:r>
          <a:endParaRPr lang="en-US" sz="1400" kern="1200" dirty="0"/>
        </a:p>
      </dsp:txBody>
      <dsp:txXfrm rot="-5400000">
        <a:off x="2962656" y="3268008"/>
        <a:ext cx="5209983" cy="1052927"/>
      </dsp:txXfrm>
    </dsp:sp>
    <dsp:sp modelId="{BF015893-8524-564D-BC52-68A579FC9A39}">
      <dsp:nvSpPr>
        <dsp:cNvPr id="0" name=""/>
        <dsp:cNvSpPr/>
      </dsp:nvSpPr>
      <dsp:spPr>
        <a:xfrm>
          <a:off x="0" y="3065190"/>
          <a:ext cx="2962656" cy="1458562"/>
        </a:xfrm>
        <a:prstGeom prst="roundRect">
          <a:avLst/>
        </a:prstGeom>
        <a:gradFill rotWithShape="0">
          <a:gsLst>
            <a:gs pos="0">
              <a:schemeClr val="accent2">
                <a:hueOff val="2590278"/>
                <a:satOff val="-45784"/>
                <a:lumOff val="-12549"/>
                <a:alphaOff val="0"/>
              </a:schemeClr>
            </a:gs>
            <a:gs pos="90000">
              <a:schemeClr val="accent2">
                <a:hueOff val="2590278"/>
                <a:satOff val="-45784"/>
                <a:lumOff val="-12549"/>
                <a:alphaOff val="0"/>
                <a:shade val="100000"/>
              </a:schemeClr>
            </a:gs>
            <a:gs pos="100000">
              <a:schemeClr val="accent2">
                <a:hueOff val="2590278"/>
                <a:satOff val="-45784"/>
                <a:lumOff val="-12549"/>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t>Social-emotional Learning (SEL)</a:t>
          </a:r>
          <a:endParaRPr lang="en-US" sz="2800" kern="1200" dirty="0"/>
        </a:p>
      </dsp:txBody>
      <dsp:txXfrm>
        <a:off x="71201" y="3136391"/>
        <a:ext cx="2820254" cy="13161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362717-57CA-4B06-8560-4ECE082AF55C}">
      <dsp:nvSpPr>
        <dsp:cNvPr id="0" name=""/>
        <dsp:cNvSpPr/>
      </dsp:nvSpPr>
      <dsp:spPr>
        <a:xfrm>
          <a:off x="0" y="0"/>
          <a:ext cx="8407400" cy="469582"/>
        </a:xfrm>
        <a:prstGeom prst="rect">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Match to </a:t>
          </a:r>
          <a:r>
            <a:rPr lang="en-US" sz="2100" kern="1200" smtClean="0"/>
            <a:t>appropriate supports (EBI)</a:t>
          </a:r>
          <a:endParaRPr lang="en-US" sz="2100" kern="1200" dirty="0"/>
        </a:p>
      </dsp:txBody>
      <dsp:txXfrm>
        <a:off x="0" y="0"/>
        <a:ext cx="8407400" cy="469582"/>
      </dsp:txXfrm>
    </dsp:sp>
    <dsp:sp modelId="{6008AAB2-EEAA-43F0-8340-D6B193332F42}">
      <dsp:nvSpPr>
        <dsp:cNvPr id="0" name=""/>
        <dsp:cNvSpPr/>
      </dsp:nvSpPr>
      <dsp:spPr>
        <a:xfrm>
          <a:off x="0" y="475292"/>
          <a:ext cx="1681069" cy="986123"/>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Targeted Supports</a:t>
          </a:r>
          <a:endParaRPr lang="en-US" sz="1500" kern="1200" dirty="0"/>
        </a:p>
      </dsp:txBody>
      <dsp:txXfrm>
        <a:off x="0" y="475292"/>
        <a:ext cx="1681069" cy="986123"/>
      </dsp:txXfrm>
    </dsp:sp>
    <dsp:sp modelId="{4479B11E-240D-4797-B726-41307C04AE67}">
      <dsp:nvSpPr>
        <dsp:cNvPr id="0" name=""/>
        <dsp:cNvSpPr/>
      </dsp:nvSpPr>
      <dsp:spPr>
        <a:xfrm>
          <a:off x="1660712" y="469582"/>
          <a:ext cx="1681069" cy="986123"/>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Locally identified strategies that meet EBI expectations</a:t>
          </a:r>
          <a:endParaRPr lang="en-US" sz="1500" kern="1200" dirty="0"/>
        </a:p>
      </dsp:txBody>
      <dsp:txXfrm>
        <a:off x="1660712" y="469582"/>
        <a:ext cx="1681069" cy="986123"/>
      </dsp:txXfrm>
    </dsp:sp>
    <dsp:sp modelId="{27EF2385-931E-4672-B174-B794649549B1}">
      <dsp:nvSpPr>
        <dsp:cNvPr id="0" name=""/>
        <dsp:cNvSpPr/>
      </dsp:nvSpPr>
      <dsp:spPr>
        <a:xfrm>
          <a:off x="3363165" y="469582"/>
          <a:ext cx="1681069" cy="986123"/>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Comprehensive supports (less intensive)</a:t>
          </a:r>
          <a:endParaRPr lang="en-US" sz="1500" kern="1200" dirty="0"/>
        </a:p>
      </dsp:txBody>
      <dsp:txXfrm>
        <a:off x="3363165" y="469582"/>
        <a:ext cx="1681069" cy="986123"/>
      </dsp:txXfrm>
    </dsp:sp>
    <dsp:sp modelId="{E2437910-82EE-4F14-BCD9-52422CAC0928}">
      <dsp:nvSpPr>
        <dsp:cNvPr id="0" name=""/>
        <dsp:cNvSpPr/>
      </dsp:nvSpPr>
      <dsp:spPr>
        <a:xfrm>
          <a:off x="5044234" y="469582"/>
          <a:ext cx="1681069" cy="986123"/>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Comprehensive supports (moderate intensity)</a:t>
          </a:r>
          <a:endParaRPr lang="en-US" sz="1500" kern="1200" dirty="0"/>
        </a:p>
      </dsp:txBody>
      <dsp:txXfrm>
        <a:off x="5044234" y="469582"/>
        <a:ext cx="1681069" cy="986123"/>
      </dsp:txXfrm>
    </dsp:sp>
    <dsp:sp modelId="{32278ABA-018B-4347-956E-D044C5A85417}">
      <dsp:nvSpPr>
        <dsp:cNvPr id="0" name=""/>
        <dsp:cNvSpPr/>
      </dsp:nvSpPr>
      <dsp:spPr>
        <a:xfrm>
          <a:off x="6725304" y="469582"/>
          <a:ext cx="1681069" cy="986123"/>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Comprehensive supports (more intensive)</a:t>
          </a:r>
          <a:endParaRPr lang="en-US" sz="1500" kern="1200" dirty="0"/>
        </a:p>
      </dsp:txBody>
      <dsp:txXfrm>
        <a:off x="6725304" y="469582"/>
        <a:ext cx="1681069" cy="986123"/>
      </dsp:txXfrm>
    </dsp:sp>
    <dsp:sp modelId="{10F0728F-C987-4D4A-8388-9DAFCCD750F7}">
      <dsp:nvSpPr>
        <dsp:cNvPr id="0" name=""/>
        <dsp:cNvSpPr/>
      </dsp:nvSpPr>
      <dsp:spPr>
        <a:xfrm>
          <a:off x="0" y="1455705"/>
          <a:ext cx="8407400" cy="109569"/>
        </a:xfrm>
        <a:prstGeom prst="rect">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2D199B-E294-4D45-B643-264E54199266}">
      <dsp:nvSpPr>
        <dsp:cNvPr id="0" name=""/>
        <dsp:cNvSpPr/>
      </dsp:nvSpPr>
      <dsp:spPr>
        <a:xfrm>
          <a:off x="1137322" y="96105"/>
          <a:ext cx="1907323" cy="66238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496DB0-2CF8-4F6F-A667-736FB632DBB3}">
      <dsp:nvSpPr>
        <dsp:cNvPr id="0" name=""/>
        <dsp:cNvSpPr/>
      </dsp:nvSpPr>
      <dsp:spPr>
        <a:xfrm>
          <a:off x="1909123" y="1718070"/>
          <a:ext cx="369636" cy="236567"/>
        </a:xfrm>
        <a:prstGeom prst="downArrow">
          <a:avLst/>
        </a:prstGeom>
        <a:solidFill>
          <a:schemeClr val="tx1">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F4DBEC-5DA3-485D-A8E0-B55F68648A16}">
      <dsp:nvSpPr>
        <dsp:cNvPr id="0" name=""/>
        <dsp:cNvSpPr/>
      </dsp:nvSpPr>
      <dsp:spPr>
        <a:xfrm>
          <a:off x="1206814" y="1922109"/>
          <a:ext cx="1774254" cy="443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endParaRPr lang="en-US" sz="1500" kern="1200" dirty="0"/>
        </a:p>
      </dsp:txBody>
      <dsp:txXfrm>
        <a:off x="1206814" y="1922109"/>
        <a:ext cx="1774254" cy="443563"/>
      </dsp:txXfrm>
    </dsp:sp>
    <dsp:sp modelId="{B85EAE71-E997-4934-9866-720D542B8521}">
      <dsp:nvSpPr>
        <dsp:cNvPr id="0" name=""/>
        <dsp:cNvSpPr/>
      </dsp:nvSpPr>
      <dsp:spPr>
        <a:xfrm>
          <a:off x="1830760" y="809651"/>
          <a:ext cx="665345" cy="665345"/>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t>CSI</a:t>
          </a:r>
          <a:endParaRPr lang="en-US" sz="2500" kern="1200" dirty="0"/>
        </a:p>
      </dsp:txBody>
      <dsp:txXfrm>
        <a:off x="1928198" y="907089"/>
        <a:ext cx="470469" cy="470469"/>
      </dsp:txXfrm>
    </dsp:sp>
    <dsp:sp modelId="{6E72BF16-2BA0-464F-8440-0454A7CE3310}">
      <dsp:nvSpPr>
        <dsp:cNvPr id="0" name=""/>
        <dsp:cNvSpPr/>
      </dsp:nvSpPr>
      <dsp:spPr>
        <a:xfrm>
          <a:off x="1354668" y="310494"/>
          <a:ext cx="665345" cy="665345"/>
        </a:xfrm>
        <a:prstGeom prst="ellips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t>TSI</a:t>
          </a:r>
          <a:endParaRPr lang="en-US" sz="2500" kern="1200" dirty="0"/>
        </a:p>
      </dsp:txBody>
      <dsp:txXfrm>
        <a:off x="1452106" y="407932"/>
        <a:ext cx="470469" cy="470469"/>
      </dsp:txXfrm>
    </dsp:sp>
    <dsp:sp modelId="{4C73280F-2ACA-421B-80BC-6D7C11A2CC32}">
      <dsp:nvSpPr>
        <dsp:cNvPr id="0" name=""/>
        <dsp:cNvSpPr/>
      </dsp:nvSpPr>
      <dsp:spPr>
        <a:xfrm>
          <a:off x="1058959" y="0"/>
          <a:ext cx="2069963" cy="1655971"/>
        </a:xfrm>
        <a:prstGeom prst="funnel">
          <a:avLst/>
        </a:prstGeom>
        <a:solidFill>
          <a:schemeClr val="lt1">
            <a:alpha val="4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0.67654</cdr:y>
    </cdr:from>
    <cdr:to>
      <cdr:x>0.25741</cdr:x>
      <cdr:y>0.79506</cdr:y>
    </cdr:to>
    <cdr:sp macro="" textlink="">
      <cdr:nvSpPr>
        <cdr:cNvPr id="2" name="TextBox 1"/>
        <cdr:cNvSpPr txBox="1"/>
      </cdr:nvSpPr>
      <cdr:spPr>
        <a:xfrm xmlns:a="http://schemas.openxmlformats.org/drawingml/2006/main">
          <a:off x="0" y="4639735"/>
          <a:ext cx="2353732" cy="81279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000" dirty="0" smtClean="0"/>
            <a:t>Estimation of  $150 million total</a:t>
          </a:r>
          <a:endParaRPr lang="en-US" sz="20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EEC664B4-81F1-E24F-90AF-27DC019489E9}" type="datetime1">
              <a:rPr lang="en-US" smtClean="0"/>
              <a:t>1/19/2017</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2EABA64B-06F0-2A40-A38F-AA9E1DC38B75}" type="slidenum">
              <a:rPr lang="en-US" smtClean="0"/>
              <a:t>‹#›</a:t>
            </a:fld>
            <a:endParaRPr lang="en-US"/>
          </a:p>
        </p:txBody>
      </p:sp>
    </p:spTree>
    <p:extLst>
      <p:ext uri="{BB962C8B-B14F-4D97-AF65-F5344CB8AC3E}">
        <p14:creationId xmlns:p14="http://schemas.microsoft.com/office/powerpoint/2010/main" val="1869764683"/>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DF7F1863-8423-8E48-8D02-88636C918AC7}" type="datetime1">
              <a:rPr lang="en-US" smtClean="0"/>
              <a:t>1/19/2017</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3F7242FB-F25E-544B-B72F-E0B5A499AB48}" type="slidenum">
              <a:rPr lang="en-US" smtClean="0"/>
              <a:t>‹#›</a:t>
            </a:fld>
            <a:endParaRPr lang="en-US"/>
          </a:p>
        </p:txBody>
      </p:sp>
    </p:spTree>
    <p:extLst>
      <p:ext uri="{BB962C8B-B14F-4D97-AF65-F5344CB8AC3E}">
        <p14:creationId xmlns:p14="http://schemas.microsoft.com/office/powerpoint/2010/main" val="3210676302"/>
      </p:ext>
    </p:extLst>
  </p:cSld>
  <p:clrMap bg1="lt1" tx1="dk1" bg2="lt2" tx2="dk2" accent1="accent1" accent2="accent2" accent3="accent3" accent4="accent4" accent5="accent5" accent6="accent6" hlink="hlink" folHlink="folHlink"/>
  <p:hf/>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1/19/2017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7</a:t>
            </a:fld>
            <a:endParaRPr lang="en-US"/>
          </a:p>
        </p:txBody>
      </p:sp>
    </p:spTree>
    <p:extLst>
      <p:ext uri="{BB962C8B-B14F-4D97-AF65-F5344CB8AC3E}">
        <p14:creationId xmlns:p14="http://schemas.microsoft.com/office/powerpoint/2010/main" val="1813432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should be clear that we will report on the proficiency rates, but for accountability use the means. The data won’t be lost or hidden- just not used for accountability. </a:t>
            </a:r>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1/19/2017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18</a:t>
            </a:fld>
            <a:endParaRPr lang="en-US"/>
          </a:p>
        </p:txBody>
      </p:sp>
    </p:spTree>
    <p:extLst>
      <p:ext uri="{BB962C8B-B14F-4D97-AF65-F5344CB8AC3E}">
        <p14:creationId xmlns:p14="http://schemas.microsoft.com/office/powerpoint/2010/main" val="1793612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1/19/2017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19</a:t>
            </a:fld>
            <a:endParaRPr lang="en-US"/>
          </a:p>
        </p:txBody>
      </p:sp>
    </p:spTree>
    <p:extLst>
      <p:ext uri="{BB962C8B-B14F-4D97-AF65-F5344CB8AC3E}">
        <p14:creationId xmlns:p14="http://schemas.microsoft.com/office/powerpoint/2010/main" val="10510470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1/19/2017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21</a:t>
            </a:fld>
            <a:endParaRPr lang="en-US"/>
          </a:p>
        </p:txBody>
      </p:sp>
    </p:spTree>
    <p:extLst>
      <p:ext uri="{BB962C8B-B14F-4D97-AF65-F5344CB8AC3E}">
        <p14:creationId xmlns:p14="http://schemas.microsoft.com/office/powerpoint/2010/main" val="39416048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1/19/2017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22</a:t>
            </a:fld>
            <a:endParaRPr lang="en-US"/>
          </a:p>
        </p:txBody>
      </p:sp>
    </p:spTree>
    <p:extLst>
      <p:ext uri="{BB962C8B-B14F-4D97-AF65-F5344CB8AC3E}">
        <p14:creationId xmlns:p14="http://schemas.microsoft.com/office/powerpoint/2010/main" val="34176077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Dan</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1/19/2017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23</a:t>
            </a:fld>
            <a:endParaRPr lang="en-US"/>
          </a:p>
        </p:txBody>
      </p:sp>
    </p:spTree>
    <p:extLst>
      <p:ext uri="{BB962C8B-B14F-4D97-AF65-F5344CB8AC3E}">
        <p14:creationId xmlns:p14="http://schemas.microsoft.com/office/powerpoint/2010/main" val="30890466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Dan</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1/19/2017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24</a:t>
            </a:fld>
            <a:endParaRPr lang="en-US"/>
          </a:p>
        </p:txBody>
      </p:sp>
    </p:spTree>
    <p:extLst>
      <p:ext uri="{BB962C8B-B14F-4D97-AF65-F5344CB8AC3E}">
        <p14:creationId xmlns:p14="http://schemas.microsoft.com/office/powerpoint/2010/main" val="13381606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Dan</a:t>
            </a:r>
          </a:p>
          <a:p>
            <a:endParaRPr lang="en-US" baseline="0"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1/19/2017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25</a:t>
            </a:fld>
            <a:endParaRPr lang="en-US"/>
          </a:p>
        </p:txBody>
      </p:sp>
    </p:spTree>
    <p:extLst>
      <p:ext uri="{BB962C8B-B14F-4D97-AF65-F5344CB8AC3E}">
        <p14:creationId xmlns:p14="http://schemas.microsoft.com/office/powerpoint/2010/main" val="4875512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Dan</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1/19/2017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26</a:t>
            </a:fld>
            <a:endParaRPr lang="en-US"/>
          </a:p>
        </p:txBody>
      </p:sp>
    </p:spTree>
    <p:extLst>
      <p:ext uri="{BB962C8B-B14F-4D97-AF65-F5344CB8AC3E}">
        <p14:creationId xmlns:p14="http://schemas.microsoft.com/office/powerpoint/2010/main" val="31939101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Dan</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1/19/2017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27</a:t>
            </a:fld>
            <a:endParaRPr lang="en-US"/>
          </a:p>
        </p:txBody>
      </p:sp>
    </p:spTree>
    <p:extLst>
      <p:ext uri="{BB962C8B-B14F-4D97-AF65-F5344CB8AC3E}">
        <p14:creationId xmlns:p14="http://schemas.microsoft.com/office/powerpoint/2010/main" val="17032803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Dan- This chart is very helpful!</a:t>
            </a:r>
          </a:p>
          <a:p>
            <a:r>
              <a:rPr lang="en-US" dirty="0" smtClean="0"/>
              <a:t>I’d stress that the data for chronic absenteeism is already being collected- regardless of the decision of the hub/SBE/ESSA state plan</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1/19/2017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28</a:t>
            </a:fld>
            <a:endParaRPr lang="en-US"/>
          </a:p>
        </p:txBody>
      </p:sp>
    </p:spTree>
    <p:extLst>
      <p:ext uri="{BB962C8B-B14F-4D97-AF65-F5344CB8AC3E}">
        <p14:creationId xmlns:p14="http://schemas.microsoft.com/office/powerpoint/2010/main" val="3750005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Strong agreement in survey results with the Spoke recommended options</a:t>
            </a:r>
          </a:p>
          <a:p>
            <a:r>
              <a:rPr lang="en-US" dirty="0" smtClean="0"/>
              <a:t>Hub feedback also aligned with Spoke recommended options</a:t>
            </a:r>
          </a:p>
          <a:p>
            <a:r>
              <a:rPr lang="en-US" dirty="0" smtClean="0"/>
              <a:t>Draft and recommendations ready on all components except two</a:t>
            </a:r>
          </a:p>
          <a:p>
            <a:pPr marL="999419" lvl="1" indent="-513527">
              <a:buFont typeface="+mj-lt"/>
              <a:buAutoNum type="arabicPeriod"/>
            </a:pPr>
            <a:r>
              <a:rPr lang="en-US" dirty="0" smtClean="0"/>
              <a:t>How best to use “all indicators”</a:t>
            </a:r>
          </a:p>
          <a:p>
            <a:pPr lvl="2"/>
            <a:r>
              <a:rPr lang="en-US" dirty="0" smtClean="0"/>
              <a:t>Options provided today and we need a recommendation from you on which option to include in the State Plan</a:t>
            </a:r>
          </a:p>
          <a:p>
            <a:pPr marL="999419" lvl="1" indent="-513527">
              <a:buFont typeface="+mj-lt"/>
              <a:buAutoNum type="arabicPeriod"/>
            </a:pPr>
            <a:r>
              <a:rPr lang="en-US" dirty="0" smtClean="0"/>
              <a:t>Using the English Language Proficiency (ELP) Indicator</a:t>
            </a:r>
          </a:p>
          <a:p>
            <a:pPr lvl="2"/>
            <a:r>
              <a:rPr lang="en-US" dirty="0" smtClean="0"/>
              <a:t>Concerns and options to date are covered next</a:t>
            </a:r>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1/19/2017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8</a:t>
            </a:fld>
            <a:endParaRPr lang="en-US"/>
          </a:p>
        </p:txBody>
      </p:sp>
    </p:spTree>
    <p:extLst>
      <p:ext uri="{BB962C8B-B14F-4D97-AF65-F5344CB8AC3E}">
        <p14:creationId xmlns:p14="http://schemas.microsoft.com/office/powerpoint/2010/main" val="37573669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Dan</a:t>
            </a:r>
          </a:p>
          <a:p>
            <a:r>
              <a:rPr lang="en-US" dirty="0" smtClean="0"/>
              <a:t>Let’s think</a:t>
            </a:r>
            <a:r>
              <a:rPr lang="en-US" baseline="0" dirty="0" smtClean="0"/>
              <a:t> about how to talk about these categories – they can set people off track.</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1/19/2017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29</a:t>
            </a:fld>
            <a:endParaRPr lang="en-US"/>
          </a:p>
        </p:txBody>
      </p:sp>
    </p:spTree>
    <p:extLst>
      <p:ext uri="{BB962C8B-B14F-4D97-AF65-F5344CB8AC3E}">
        <p14:creationId xmlns:p14="http://schemas.microsoft.com/office/powerpoint/2010/main" val="31739231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Dan</a:t>
            </a:r>
            <a:endParaRPr lang="en-US" baseline="0" dirty="0" smtClean="0"/>
          </a:p>
          <a:p>
            <a:r>
              <a:rPr lang="en-US" baseline="0" dirty="0" smtClean="0"/>
              <a:t>This slide is great. I just wonder about the “School Climate” language- as that tends to set people off a bit.</a:t>
            </a:r>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1/19/2017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30</a:t>
            </a:fld>
            <a:endParaRPr lang="en-US"/>
          </a:p>
        </p:txBody>
      </p:sp>
    </p:spTree>
    <p:extLst>
      <p:ext uri="{BB962C8B-B14F-4D97-AF65-F5344CB8AC3E}">
        <p14:creationId xmlns:p14="http://schemas.microsoft.com/office/powerpoint/2010/main" val="39534180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Dan</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1/19/2017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31</a:t>
            </a:fld>
            <a:endParaRPr lang="en-US"/>
          </a:p>
        </p:txBody>
      </p:sp>
    </p:spTree>
    <p:extLst>
      <p:ext uri="{BB962C8B-B14F-4D97-AF65-F5344CB8AC3E}">
        <p14:creationId xmlns:p14="http://schemas.microsoft.com/office/powerpoint/2010/main" val="20865554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Dan</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1/19/2017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32</a:t>
            </a:fld>
            <a:endParaRPr lang="en-US"/>
          </a:p>
        </p:txBody>
      </p:sp>
    </p:spTree>
    <p:extLst>
      <p:ext uri="{BB962C8B-B14F-4D97-AF65-F5344CB8AC3E}">
        <p14:creationId xmlns:p14="http://schemas.microsoft.com/office/powerpoint/2010/main" val="9276020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Dan</a:t>
            </a:r>
          </a:p>
          <a:p>
            <a:r>
              <a:rPr lang="en-US" dirty="0" smtClean="0"/>
              <a:t>Can you</a:t>
            </a:r>
            <a:r>
              <a:rPr lang="en-US" baseline="0" dirty="0" smtClean="0"/>
              <a:t> add in info about what is currently in PWR?</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1/19/2017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33</a:t>
            </a:fld>
            <a:endParaRPr lang="en-US"/>
          </a:p>
        </p:txBody>
      </p:sp>
    </p:spTree>
    <p:extLst>
      <p:ext uri="{BB962C8B-B14F-4D97-AF65-F5344CB8AC3E}">
        <p14:creationId xmlns:p14="http://schemas.microsoft.com/office/powerpoint/2010/main" val="24860437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Dan</a:t>
            </a:r>
            <a:endParaRPr lang="en-US" b="1" u="sng" dirty="0" smtClean="0"/>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1/19/2017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34</a:t>
            </a:fld>
            <a:endParaRPr lang="en-US"/>
          </a:p>
        </p:txBody>
      </p:sp>
    </p:spTree>
    <p:extLst>
      <p:ext uri="{BB962C8B-B14F-4D97-AF65-F5344CB8AC3E}">
        <p14:creationId xmlns:p14="http://schemas.microsoft.com/office/powerpoint/2010/main" val="22270601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Dan</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1/19/2017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35</a:t>
            </a:fld>
            <a:endParaRPr lang="en-US"/>
          </a:p>
        </p:txBody>
      </p:sp>
    </p:spTree>
    <p:extLst>
      <p:ext uri="{BB962C8B-B14F-4D97-AF65-F5344CB8AC3E}">
        <p14:creationId xmlns:p14="http://schemas.microsoft.com/office/powerpoint/2010/main" val="3331460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6468">
              <a:defRPr/>
            </a:pPr>
            <a:r>
              <a:rPr lang="en-US" sz="1200" dirty="0" smtClean="0"/>
              <a:t>Dan</a:t>
            </a:r>
          </a:p>
          <a:p>
            <a:pPr defTabSz="456468">
              <a:defRPr/>
            </a:pPr>
            <a:r>
              <a:rPr lang="en-US" sz="1200" dirty="0" smtClean="0"/>
              <a:t>An </a:t>
            </a:r>
            <a:r>
              <a:rPr lang="en-US" sz="1200" dirty="0"/>
              <a:t>opportunity was provided to stakeholders statewide to provide feedback concerning the initial ‘other indicator’ recommendations.  A recorded webinar and survey was made available for a two-week period resulting in feedback from one hundred participants. The respondents primarily self-identified as educators (78%) and were represented roughly equally from urban, rural, and suburban areas. The survey results provide support for the suggested recommendations (see table one).  Also, an opportunity for open-ended feedback was provided.  47 individuals provided feedback, most comments were rather general.  The most frequent comment was why don’t we also include chronic absenteeism at the high school level (7).  The slide deck that was previously provided has all of the feedback.</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1/19/2017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36</a:t>
            </a:fld>
            <a:endParaRPr lang="en-US"/>
          </a:p>
        </p:txBody>
      </p:sp>
    </p:spTree>
    <p:extLst>
      <p:ext uri="{BB962C8B-B14F-4D97-AF65-F5344CB8AC3E}">
        <p14:creationId xmlns:p14="http://schemas.microsoft.com/office/powerpoint/2010/main" val="32154079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Dan</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1/19/2017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37</a:t>
            </a:fld>
            <a:endParaRPr lang="en-US"/>
          </a:p>
        </p:txBody>
      </p:sp>
    </p:spTree>
    <p:extLst>
      <p:ext uri="{BB962C8B-B14F-4D97-AF65-F5344CB8AC3E}">
        <p14:creationId xmlns:p14="http://schemas.microsoft.com/office/powerpoint/2010/main" val="12347753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Dan</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1/19/2017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38</a:t>
            </a:fld>
            <a:endParaRPr lang="en-US"/>
          </a:p>
        </p:txBody>
      </p:sp>
    </p:spTree>
    <p:extLst>
      <p:ext uri="{BB962C8B-B14F-4D97-AF65-F5344CB8AC3E}">
        <p14:creationId xmlns:p14="http://schemas.microsoft.com/office/powerpoint/2010/main" val="2762168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1/19/2017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11</a:t>
            </a:fld>
            <a:endParaRPr lang="en-US"/>
          </a:p>
        </p:txBody>
      </p:sp>
    </p:spTree>
    <p:extLst>
      <p:ext uri="{BB962C8B-B14F-4D97-AF65-F5344CB8AC3E}">
        <p14:creationId xmlns:p14="http://schemas.microsoft.com/office/powerpoint/2010/main" val="14730628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Dan</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1/19/2017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39</a:t>
            </a:fld>
            <a:endParaRPr lang="en-US"/>
          </a:p>
        </p:txBody>
      </p:sp>
    </p:spTree>
    <p:extLst>
      <p:ext uri="{BB962C8B-B14F-4D97-AF65-F5344CB8AC3E}">
        <p14:creationId xmlns:p14="http://schemas.microsoft.com/office/powerpoint/2010/main" val="40395654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1/19/2017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40</a:t>
            </a:fld>
            <a:endParaRPr lang="en-US"/>
          </a:p>
        </p:txBody>
      </p:sp>
    </p:spTree>
    <p:extLst>
      <p:ext uri="{BB962C8B-B14F-4D97-AF65-F5344CB8AC3E}">
        <p14:creationId xmlns:p14="http://schemas.microsoft.com/office/powerpoint/2010/main" val="25978471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6468">
              <a:defRPr/>
            </a:pPr>
            <a:r>
              <a:rPr lang="en-US" dirty="0" smtClean="0"/>
              <a:t>The specific decision point is</a:t>
            </a:r>
            <a:r>
              <a:rPr lang="en-US" baseline="0" dirty="0" smtClean="0"/>
              <a:t> around whether Colorado should test ELs new to the US within the last twelve months on the state’s English Language Arts assessment, a</a:t>
            </a:r>
            <a:r>
              <a:rPr lang="en-US" sz="1200" dirty="0"/>
              <a:t>nd how those results should be used for state accountability and reporting.</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1/19/2017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41</a:t>
            </a:fld>
            <a:endParaRPr lang="en-US"/>
          </a:p>
        </p:txBody>
      </p:sp>
    </p:spTree>
    <p:extLst>
      <p:ext uri="{BB962C8B-B14F-4D97-AF65-F5344CB8AC3E}">
        <p14:creationId xmlns:p14="http://schemas.microsoft.com/office/powerpoint/2010/main" val="23599979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6468">
              <a:defRPr/>
            </a:pPr>
            <a:r>
              <a:rPr lang="en-US" dirty="0" smtClean="0"/>
              <a:t>The result</a:t>
            </a:r>
            <a:r>
              <a:rPr lang="en-US" baseline="0" dirty="0" smtClean="0"/>
              <a:t> of this consultation and collaboration has been a proposed statewide procedure for testing EL newcomers. </a:t>
            </a:r>
          </a:p>
          <a:p>
            <a:pPr defTabSz="456468">
              <a:defRPr/>
            </a:pPr>
            <a:endParaRPr lang="en-US" baseline="0" dirty="0" smtClean="0"/>
          </a:p>
          <a:p>
            <a:r>
              <a:rPr lang="en-US" b="0" dirty="0" smtClean="0"/>
              <a:t>If a student has been enrolled in a US school for less than 12 months and is classified as </a:t>
            </a:r>
            <a:r>
              <a:rPr lang="en-US" dirty="0" smtClean="0"/>
              <a:t>Non-English Proficient (NEP)- </a:t>
            </a:r>
            <a:r>
              <a:rPr lang="en-US" b="0" dirty="0" smtClean="0"/>
              <a:t>based on the WIDA screener </a:t>
            </a:r>
            <a:r>
              <a:rPr lang="en-US" b="0" dirty="0" smtClean="0">
                <a:solidFill>
                  <a:schemeClr val="tx1"/>
                </a:solidFill>
              </a:rPr>
              <a:t>and local body of evidence- </a:t>
            </a:r>
            <a:r>
              <a:rPr lang="en-US" b="0" dirty="0" smtClean="0"/>
              <a:t>he or she is </a:t>
            </a:r>
            <a:r>
              <a:rPr lang="en-US" dirty="0" smtClean="0"/>
              <a:t>exempt</a:t>
            </a:r>
            <a:r>
              <a:rPr lang="en-US" b="0" dirty="0" smtClean="0"/>
              <a:t> from taking the CMAS PARCC ELA assessment.  A student’s parents can opt the child into testing if they choose, and the score results </a:t>
            </a:r>
            <a:r>
              <a:rPr lang="en-US" b="0" dirty="0" smtClean="0">
                <a:solidFill>
                  <a:schemeClr val="tx1"/>
                </a:solidFill>
              </a:rPr>
              <a:t>will be used for accountability and growth calculations.</a:t>
            </a:r>
          </a:p>
          <a:p>
            <a:endParaRPr lang="en-US" b="0" dirty="0" smtClean="0">
              <a:solidFill>
                <a:schemeClr val="tx1"/>
              </a:solidFill>
            </a:endParaRPr>
          </a:p>
          <a:p>
            <a:r>
              <a:rPr lang="en-US" b="0" dirty="0" smtClean="0"/>
              <a:t>If a student has been enrolled in a US school for less than 12 months and is classified as </a:t>
            </a:r>
            <a:r>
              <a:rPr lang="en-US" dirty="0" smtClean="0"/>
              <a:t>Limited-English Proficient (LEP) or Fluent-English Proficient (FEP)</a:t>
            </a:r>
            <a:r>
              <a:rPr lang="en-US" b="0" dirty="0" smtClean="0"/>
              <a:t>- based on the WIDA screener </a:t>
            </a:r>
            <a:r>
              <a:rPr lang="en-US" b="0" dirty="0" smtClean="0">
                <a:solidFill>
                  <a:schemeClr val="tx1"/>
                </a:solidFill>
              </a:rPr>
              <a:t>and local body of evidence- </a:t>
            </a:r>
            <a:r>
              <a:rPr lang="en-US" b="0" dirty="0" smtClean="0"/>
              <a:t>he or she should be </a:t>
            </a:r>
            <a:r>
              <a:rPr lang="en-US" dirty="0" smtClean="0"/>
              <a:t>assessed</a:t>
            </a:r>
            <a:r>
              <a:rPr lang="en-US" b="0" dirty="0" smtClean="0"/>
              <a:t> on the CMAS PARCC ELA assessment. </a:t>
            </a:r>
          </a:p>
          <a:p>
            <a:pPr defTabSz="456468">
              <a:defRPr/>
            </a:pPr>
            <a:endParaRPr lang="en-US" dirty="0" smtClean="0"/>
          </a:p>
          <a:p>
            <a:pPr defTabSz="456468">
              <a:defRPr/>
            </a:pPr>
            <a:r>
              <a:rPr lang="en-US" dirty="0" smtClean="0"/>
              <a:t>The</a:t>
            </a:r>
            <a:r>
              <a:rPr lang="en-US" baseline="0" dirty="0" smtClean="0"/>
              <a:t> flexibility to use English language proficiency as a factor for decision-making was explicitly allowed under proposed regulation and well received by all stakeholder groups consulted. </a:t>
            </a:r>
            <a:endParaRPr lang="en-US"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1/19/2017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42</a:t>
            </a:fld>
            <a:endParaRPr lang="en-US"/>
          </a:p>
        </p:txBody>
      </p:sp>
    </p:spTree>
    <p:extLst>
      <p:ext uri="{BB962C8B-B14F-4D97-AF65-F5344CB8AC3E}">
        <p14:creationId xmlns:p14="http://schemas.microsoft.com/office/powerpoint/2010/main" val="4894103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1/19/2017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43</a:t>
            </a:fld>
            <a:endParaRPr lang="en-US"/>
          </a:p>
        </p:txBody>
      </p:sp>
    </p:spTree>
    <p:extLst>
      <p:ext uri="{BB962C8B-B14F-4D97-AF65-F5344CB8AC3E}">
        <p14:creationId xmlns:p14="http://schemas.microsoft.com/office/powerpoint/2010/main" val="21047298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7202">
              <a:defRPr/>
            </a:pPr>
            <a:r>
              <a:rPr lang="en-US" dirty="0" smtClean="0"/>
              <a:t>The specific decision point is</a:t>
            </a:r>
            <a:r>
              <a:rPr lang="en-US" baseline="0" dirty="0" smtClean="0"/>
              <a:t> around how Colorado will </a:t>
            </a:r>
            <a:r>
              <a:rPr lang="en-US" dirty="0"/>
              <a:t>incorporate progress in acquiring English language proficiency for ELs into our state accountability system. </a:t>
            </a:r>
          </a:p>
          <a:p>
            <a:pPr defTabSz="447202">
              <a:defRPr/>
            </a:pPr>
            <a:endParaRPr lang="en-US" dirty="0"/>
          </a:p>
          <a:p>
            <a:pPr defTabSz="447202">
              <a:defRPr/>
            </a:pPr>
            <a:endParaRPr lang="en-US" dirty="0"/>
          </a:p>
          <a:p>
            <a:endParaRPr lang="en-US" dirty="0" smtClean="0"/>
          </a:p>
          <a:p>
            <a:endParaRPr lang="en-US" dirty="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1/19/2017</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5991789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7202"/>
            <a:r>
              <a:rPr lang="en-US" dirty="0" smtClean="0"/>
              <a:t>The Accountability Working Group has an additional</a:t>
            </a:r>
            <a:r>
              <a:rPr lang="en-US" baseline="0" dirty="0" smtClean="0"/>
              <a:t> recommendation for adding a </a:t>
            </a:r>
            <a:r>
              <a:rPr lang="en-US" dirty="0" smtClean="0"/>
              <a:t>sub-indicator for English</a:t>
            </a:r>
            <a:r>
              <a:rPr lang="en-US" baseline="0" dirty="0" smtClean="0"/>
              <a:t> language proficiency (</a:t>
            </a:r>
            <a:r>
              <a:rPr lang="en-US" dirty="0" smtClean="0"/>
              <a:t>ELP) accountability measuring growth-to-a-standard on WIDA ACCESS.</a:t>
            </a:r>
          </a:p>
          <a:p>
            <a:pPr defTabSz="447202"/>
            <a:endParaRPr lang="en-US" dirty="0" smtClean="0"/>
          </a:p>
          <a:p>
            <a:r>
              <a:rPr lang="en-US" dirty="0" smtClean="0"/>
              <a:t>The proposal is to</a:t>
            </a:r>
            <a:r>
              <a:rPr lang="en-US" baseline="0" dirty="0" smtClean="0"/>
              <a:t> use </a:t>
            </a:r>
            <a:r>
              <a:rPr lang="en-US" dirty="0" smtClean="0"/>
              <a:t>CDE’s current 6-year stepping-stone timeline with potential modifications (depending on transition to ACCESS 2.0 and revised standard setting results) to determine students progress towards achieving English proficiency. </a:t>
            </a:r>
          </a:p>
          <a:p>
            <a:endParaRPr lang="en-US" dirty="0" smtClean="0"/>
          </a:p>
          <a:p>
            <a:r>
              <a:rPr lang="en-US" dirty="0" smtClean="0"/>
              <a:t>Students coming in at Level 1 would be given 6 years to achieve </a:t>
            </a:r>
            <a:r>
              <a:rPr lang="en-US" dirty="0" err="1" smtClean="0"/>
              <a:t>redesignation</a:t>
            </a:r>
            <a:r>
              <a:rPr lang="en-US" dirty="0" smtClean="0"/>
              <a:t>. </a:t>
            </a:r>
          </a:p>
          <a:p>
            <a:pPr lvl="1"/>
            <a:r>
              <a:rPr lang="en-US" dirty="0" smtClean="0"/>
              <a:t>Students entering at any point further along in the proficiency continuum would be expected to achieve </a:t>
            </a:r>
            <a:r>
              <a:rPr lang="en-US" dirty="0" err="1" smtClean="0"/>
              <a:t>redesignation</a:t>
            </a:r>
            <a:r>
              <a:rPr lang="en-US" dirty="0" smtClean="0"/>
              <a:t> within the remaining time allowed by the stepping-stone trajectory. </a:t>
            </a:r>
          </a:p>
          <a:p>
            <a:pPr defTabSz="447202"/>
            <a:endParaRPr lang="en-US" dirty="0" smtClean="0"/>
          </a:p>
          <a:p>
            <a:endParaRPr lang="en-US" dirty="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1/19/2017</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7725193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Alyss</a:t>
            </a:r>
            <a:r>
              <a:rPr lang="en-US" baseline="0" dirty="0" smtClean="0"/>
              <a:t>a to talk through briefly.</a:t>
            </a:r>
          </a:p>
          <a:p>
            <a:pPr marL="285750" indent="-285750">
              <a:buFont typeface="Arial" charset="0"/>
              <a:buChar char="•"/>
            </a:pPr>
            <a:r>
              <a:rPr lang="en-US" baseline="0" dirty="0" smtClean="0"/>
              <a:t>As you all know, SBE has policy in place around this. The board members have been discussing the decision point and their current policy.  Board will discuss this decision at the January 26</a:t>
            </a:r>
            <a:r>
              <a:rPr lang="en-US" baseline="30000" dirty="0" smtClean="0"/>
              <a:t>th</a:t>
            </a:r>
            <a:r>
              <a:rPr lang="en-US" baseline="0" dirty="0" smtClean="0"/>
              <a:t> meeting. *</a:t>
            </a:r>
          </a:p>
          <a:p>
            <a:pPr marL="0" indent="0">
              <a:buFont typeface="Arial" charset="0"/>
              <a:buNone/>
            </a:pP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1/19/2017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47</a:t>
            </a:fld>
            <a:endParaRPr lang="en-US"/>
          </a:p>
        </p:txBody>
      </p:sp>
    </p:spTree>
    <p:extLst>
      <p:ext uri="{BB962C8B-B14F-4D97-AF65-F5344CB8AC3E}">
        <p14:creationId xmlns:p14="http://schemas.microsoft.com/office/powerpoint/2010/main" val="6722898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037C891C-2526-4869-AA89-A93D11ACC9A5}" type="datetime1">
              <a:rPr lang="en-US" smtClean="0"/>
              <a:t>1/19/2017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50</a:t>
            </a:fld>
            <a:endParaRPr lang="en-US"/>
          </a:p>
        </p:txBody>
      </p:sp>
    </p:spTree>
    <p:extLst>
      <p:ext uri="{BB962C8B-B14F-4D97-AF65-F5344CB8AC3E}">
        <p14:creationId xmlns:p14="http://schemas.microsoft.com/office/powerpoint/2010/main" val="28432590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037C891C-2526-4869-AA89-A93D11ACC9A5}" type="datetime1">
              <a:rPr lang="en-US" smtClean="0"/>
              <a:t>1/19/2017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53</a:t>
            </a:fld>
            <a:endParaRPr lang="en-US"/>
          </a:p>
        </p:txBody>
      </p:sp>
    </p:spTree>
    <p:extLst>
      <p:ext uri="{BB962C8B-B14F-4D97-AF65-F5344CB8AC3E}">
        <p14:creationId xmlns:p14="http://schemas.microsoft.com/office/powerpoint/2010/main" val="33949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Clarify- is this</a:t>
            </a:r>
            <a:r>
              <a:rPr lang="en-US" baseline="0" dirty="0" smtClean="0"/>
              <a:t> feedback from the survey or from the hub or both?</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1/19/2017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12</a:t>
            </a:fld>
            <a:endParaRPr lang="en-US"/>
          </a:p>
        </p:txBody>
      </p:sp>
    </p:spTree>
    <p:extLst>
      <p:ext uri="{BB962C8B-B14F-4D97-AF65-F5344CB8AC3E}">
        <p14:creationId xmlns:p14="http://schemas.microsoft.com/office/powerpoint/2010/main" val="26673696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1417638" y="1163638"/>
            <a:ext cx="4187825" cy="314166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0" name="Shape 370"/>
          <p:cNvSpPr txBox="1">
            <a:spLocks noGrp="1"/>
          </p:cNvSpPr>
          <p:nvPr>
            <p:ph type="body" idx="1"/>
          </p:nvPr>
        </p:nvSpPr>
        <p:spPr>
          <a:xfrm>
            <a:off x="702310" y="4480007"/>
            <a:ext cx="5618480" cy="3665611"/>
          </a:xfrm>
          <a:prstGeom prst="rect">
            <a:avLst/>
          </a:prstGeom>
        </p:spPr>
        <p:txBody>
          <a:bodyPr lIns="93284" tIns="93284" rIns="93284" bIns="93284" anchor="t" anchorCtr="0">
            <a:noAutofit/>
          </a:bodyPr>
          <a:lstStyle/>
          <a:p>
            <a:r>
              <a:rPr lang="en-US" i="0" strike="noStrike" baseline="0" dirty="0" smtClean="0"/>
              <a:t>I don’t think this is quite the right slide here (maybe in a supplemental packet), but need something with anticipated ranges and $projections.</a:t>
            </a:r>
          </a:p>
        </p:txBody>
      </p:sp>
      <p:sp>
        <p:nvSpPr>
          <p:cNvPr id="371" name="Shape 371"/>
          <p:cNvSpPr txBox="1">
            <a:spLocks noGrp="1"/>
          </p:cNvSpPr>
          <p:nvPr>
            <p:ph type="sldNum" idx="12"/>
          </p:nvPr>
        </p:nvSpPr>
        <p:spPr>
          <a:xfrm>
            <a:off x="3978133" y="8842030"/>
            <a:ext cx="3043343" cy="466982"/>
          </a:xfrm>
          <a:prstGeom prst="rect">
            <a:avLst/>
          </a:prstGeom>
        </p:spPr>
        <p:txBody>
          <a:bodyPr lIns="93284" tIns="46628" rIns="93284" bIns="46628" anchor="b" anchorCtr="0">
            <a:noAutofit/>
          </a:bodyPr>
          <a:lstStyle/>
          <a:p>
            <a:pPr>
              <a:buClr>
                <a:srgbClr val="000000"/>
              </a:buClr>
              <a:buSzPct val="25000"/>
            </a:pPr>
            <a:fld id="{00000000-1234-1234-1234-123412341234}" type="slidenum">
              <a:rPr lang="en-US"/>
              <a:pPr>
                <a:buClr>
                  <a:srgbClr val="000000"/>
                </a:buClr>
                <a:buSzPct val="25000"/>
              </a:pPr>
              <a:t>54</a:t>
            </a:fld>
            <a:endParaRPr lang="en-US"/>
          </a:p>
        </p:txBody>
      </p:sp>
    </p:spTree>
    <p:extLst>
      <p:ext uri="{BB962C8B-B14F-4D97-AF65-F5344CB8AC3E}">
        <p14:creationId xmlns:p14="http://schemas.microsoft.com/office/powerpoint/2010/main" val="5408077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037C891C-2526-4869-AA89-A93D11ACC9A5}" type="datetime1">
              <a:rPr lang="en-US" smtClean="0"/>
              <a:t>1/19/2017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61</a:t>
            </a:fld>
            <a:endParaRPr lang="en-US"/>
          </a:p>
        </p:txBody>
      </p:sp>
    </p:spTree>
    <p:extLst>
      <p:ext uri="{BB962C8B-B14F-4D97-AF65-F5344CB8AC3E}">
        <p14:creationId xmlns:p14="http://schemas.microsoft.com/office/powerpoint/2010/main" val="28671965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reference slides, but I’m worried about cluttering up the deck.  We’ve also shared this</a:t>
            </a:r>
            <a:r>
              <a:rPr lang="en-US" baseline="0" dirty="0" smtClean="0"/>
              <a:t> every time.  </a:t>
            </a:r>
            <a:r>
              <a:rPr lang="en-US" dirty="0" smtClean="0"/>
              <a:t>Can we have them in</a:t>
            </a:r>
            <a:r>
              <a:rPr lang="en-US" baseline="0" dirty="0" smtClean="0"/>
              <a:t> a supporting packet?  </a:t>
            </a:r>
            <a:r>
              <a:rPr lang="en-US" baseline="0" dirty="0" err="1" smtClean="0"/>
              <a:t>lgm</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037C891C-2526-4869-AA89-A93D11ACC9A5}" type="datetime1">
              <a:rPr lang="en-US" smtClean="0"/>
              <a:t>1/19/2017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63</a:t>
            </a:fld>
            <a:endParaRPr lang="en-US"/>
          </a:p>
        </p:txBody>
      </p:sp>
    </p:spTree>
    <p:extLst>
      <p:ext uri="{BB962C8B-B14F-4D97-AF65-F5344CB8AC3E}">
        <p14:creationId xmlns:p14="http://schemas.microsoft.com/office/powerpoint/2010/main" val="10606402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037C891C-2526-4869-AA89-A93D11ACC9A5}" type="datetime1">
              <a:rPr lang="en-US" smtClean="0"/>
              <a:t>1/19/2017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64</a:t>
            </a:fld>
            <a:endParaRPr lang="en-US"/>
          </a:p>
        </p:txBody>
      </p:sp>
    </p:spTree>
    <p:extLst>
      <p:ext uri="{BB962C8B-B14F-4D97-AF65-F5344CB8AC3E}">
        <p14:creationId xmlns:p14="http://schemas.microsoft.com/office/powerpoint/2010/main" val="34561409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1417638" y="1163638"/>
            <a:ext cx="4187825" cy="314166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0" name="Shape 370"/>
          <p:cNvSpPr txBox="1">
            <a:spLocks noGrp="1"/>
          </p:cNvSpPr>
          <p:nvPr>
            <p:ph type="body" idx="1"/>
          </p:nvPr>
        </p:nvSpPr>
        <p:spPr>
          <a:xfrm>
            <a:off x="702310" y="4480007"/>
            <a:ext cx="5618480" cy="3665611"/>
          </a:xfrm>
          <a:prstGeom prst="rect">
            <a:avLst/>
          </a:prstGeom>
        </p:spPr>
        <p:txBody>
          <a:bodyPr lIns="93284" tIns="93284" rIns="93284" bIns="93284" anchor="t" anchorCtr="0">
            <a:noAutofit/>
          </a:bodyPr>
          <a:lstStyle/>
          <a:p>
            <a:endParaRPr lang="en-US" i="0" strike="noStrike" baseline="0" dirty="0" smtClean="0"/>
          </a:p>
        </p:txBody>
      </p:sp>
      <p:sp>
        <p:nvSpPr>
          <p:cNvPr id="371" name="Shape 371"/>
          <p:cNvSpPr txBox="1">
            <a:spLocks noGrp="1"/>
          </p:cNvSpPr>
          <p:nvPr>
            <p:ph type="sldNum" idx="12"/>
          </p:nvPr>
        </p:nvSpPr>
        <p:spPr>
          <a:xfrm>
            <a:off x="3978133" y="8842030"/>
            <a:ext cx="3043343" cy="466982"/>
          </a:xfrm>
          <a:prstGeom prst="rect">
            <a:avLst/>
          </a:prstGeom>
        </p:spPr>
        <p:txBody>
          <a:bodyPr lIns="93284" tIns="46628" rIns="93284" bIns="46628" anchor="b" anchorCtr="0">
            <a:noAutofit/>
          </a:bodyPr>
          <a:lstStyle/>
          <a:p>
            <a:pPr>
              <a:buClr>
                <a:srgbClr val="000000"/>
              </a:buClr>
              <a:buSzPct val="25000"/>
            </a:pPr>
            <a:fld id="{00000000-1234-1234-1234-123412341234}" type="slidenum">
              <a:rPr lang="en-US"/>
              <a:pPr>
                <a:buClr>
                  <a:srgbClr val="000000"/>
                </a:buClr>
                <a:buSzPct val="25000"/>
              </a:pPr>
              <a:t>65</a:t>
            </a:fld>
            <a:endParaRPr lang="en-US"/>
          </a:p>
        </p:txBody>
      </p:sp>
    </p:spTree>
    <p:extLst>
      <p:ext uri="{BB962C8B-B14F-4D97-AF65-F5344CB8AC3E}">
        <p14:creationId xmlns:p14="http://schemas.microsoft.com/office/powerpoint/2010/main" val="11669783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1/19/2017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70</a:t>
            </a:fld>
            <a:endParaRPr lang="en-US"/>
          </a:p>
        </p:txBody>
      </p:sp>
    </p:spTree>
    <p:extLst>
      <p:ext uri="{BB962C8B-B14F-4D97-AF65-F5344CB8AC3E}">
        <p14:creationId xmlns:p14="http://schemas.microsoft.com/office/powerpoint/2010/main" val="18442841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spc="-15" dirty="0" smtClean="0">
                <a:solidFill>
                  <a:srgbClr val="5C666F"/>
                </a:solidFill>
                <a:cs typeface="Calibri"/>
              </a:rPr>
              <a:t>Presentations from select spoke committees. </a:t>
            </a:r>
            <a:r>
              <a:rPr lang="en-US" sz="1200" spc="-15" baseline="0" dirty="0" smtClean="0">
                <a:solidFill>
                  <a:srgbClr val="5C666F"/>
                </a:solidFill>
                <a:cs typeface="Calibri"/>
              </a:rPr>
              <a:t> Tentatively schedule: Stakeholder Consultation/Program Coordination and Title Programs spokes.</a:t>
            </a:r>
            <a:endParaRPr lang="en-US" sz="1200" spc="-15" dirty="0" smtClean="0">
              <a:solidFill>
                <a:srgbClr val="5C666F"/>
              </a:solidFill>
              <a:cs typeface="Calibri"/>
            </a:endParaRPr>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BE57DC50-493A-4859-968F-382C408F4B1C}" type="datetime1">
              <a:rPr lang="en-US" smtClean="0"/>
              <a:t>1/19/2017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72</a:t>
            </a:fld>
            <a:endParaRPr lang="en-US"/>
          </a:p>
        </p:txBody>
      </p:sp>
    </p:spTree>
    <p:extLst>
      <p:ext uri="{BB962C8B-B14F-4D97-AF65-F5344CB8AC3E}">
        <p14:creationId xmlns:p14="http://schemas.microsoft.com/office/powerpoint/2010/main" val="3850444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&lt;Will just</a:t>
            </a:r>
            <a:r>
              <a:rPr lang="en-US" baseline="0" dirty="0" smtClean="0"/>
              <a:t> need to take a little time to walk them through this chart, explain 1 vs. 3 year, and what the data says&gt;</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1/19/2017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13</a:t>
            </a:fld>
            <a:endParaRPr lang="en-US"/>
          </a:p>
        </p:txBody>
      </p:sp>
    </p:spTree>
    <p:extLst>
      <p:ext uri="{BB962C8B-B14F-4D97-AF65-F5344CB8AC3E}">
        <p14:creationId xmlns:p14="http://schemas.microsoft.com/office/powerpoint/2010/main" val="1454701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CHECK PERCENTAGES ON THIS SLIDE-</a:t>
            </a:r>
            <a:r>
              <a:rPr lang="en-US" baseline="0" dirty="0" smtClean="0"/>
              <a:t> SHOULD OPTION 1 AND 2 BOTH BE 2.3?</a:t>
            </a:r>
          </a:p>
          <a:p>
            <a:r>
              <a:rPr lang="en-US" baseline="0" dirty="0" smtClean="0"/>
              <a:t>Need to explain why the small group went with #2 instead of #3</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1/19/2017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14</a:t>
            </a:fld>
            <a:endParaRPr lang="en-US"/>
          </a:p>
        </p:txBody>
      </p:sp>
    </p:spTree>
    <p:extLst>
      <p:ext uri="{BB962C8B-B14F-4D97-AF65-F5344CB8AC3E}">
        <p14:creationId xmlns:p14="http://schemas.microsoft.com/office/powerpoint/2010/main" val="3376546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this slide, we also need to stress the difference between the MIN and the individual race/ethnicity</a:t>
            </a:r>
            <a:r>
              <a:rPr lang="en-US" baseline="0" dirty="0" smtClean="0"/>
              <a:t> groups. For example, at the E level with an N of 20- there are 919 schools with MIN, but if we went with individual race/ethnicities, only 807 schools would be accountable for Hispanic students. </a:t>
            </a:r>
          </a:p>
          <a:p>
            <a:endParaRPr lang="en-US" baseline="0" dirty="0" smtClean="0"/>
          </a:p>
          <a:p>
            <a:r>
              <a:rPr lang="en-US" baseline="0" dirty="0" smtClean="0"/>
              <a:t>Do we know how many of the 919 schools wouldn’t have a single individual race/ethnicity group?</a:t>
            </a:r>
          </a:p>
          <a:p>
            <a:endParaRPr lang="en-US" baseline="0" dirty="0" smtClean="0"/>
          </a:p>
          <a:p>
            <a:r>
              <a:rPr lang="en-US" baseline="0" dirty="0" smtClean="0"/>
              <a:t>We’ll want to refer the group to the super helpful summary doc with all the data as we talk through this too. (Probably want to bring hard copies of that one.) </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1/19/2017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15</a:t>
            </a:fld>
            <a:endParaRPr lang="en-US"/>
          </a:p>
        </p:txBody>
      </p:sp>
    </p:spTree>
    <p:extLst>
      <p:ext uri="{BB962C8B-B14F-4D97-AF65-F5344CB8AC3E}">
        <p14:creationId xmlns:p14="http://schemas.microsoft.com/office/powerpoint/2010/main" val="3088513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1/19/2017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16</a:t>
            </a:fld>
            <a:endParaRPr lang="en-US"/>
          </a:p>
        </p:txBody>
      </p:sp>
    </p:spTree>
    <p:extLst>
      <p:ext uri="{BB962C8B-B14F-4D97-AF65-F5344CB8AC3E}">
        <p14:creationId xmlns:p14="http://schemas.microsoft.com/office/powerpoint/2010/main" val="3219217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the ranking (1 to 5) is in the opposite direction as the previous section.   The previous section asked respondents to assign</a:t>
            </a:r>
            <a:r>
              <a:rPr lang="en-US" baseline="0" dirty="0" smtClean="0"/>
              <a:t> the number “1” to their favorite option, 3 to their least favorite.  This section asks respondents to rate the option on a 5-point (low to high) scale).  </a:t>
            </a:r>
            <a:endParaRPr lang="en-US" dirty="0" smtClean="0"/>
          </a:p>
          <a:p>
            <a:endParaRPr lang="en-US" dirty="0" smtClean="0"/>
          </a:p>
          <a:p>
            <a:r>
              <a:rPr lang="en-US" dirty="0" smtClean="0"/>
              <a:t>Do we want to have the supporting comments included too? </a:t>
            </a:r>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1/19/2017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17</a:t>
            </a:fld>
            <a:endParaRPr lang="en-US"/>
          </a:p>
        </p:txBody>
      </p:sp>
    </p:spTree>
    <p:extLst>
      <p:ext uri="{BB962C8B-B14F-4D97-AF65-F5344CB8AC3E}">
        <p14:creationId xmlns:p14="http://schemas.microsoft.com/office/powerpoint/2010/main" val="21525896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4191023"/>
            <a:ext cx="8341851" cy="1167558"/>
          </a:xfrm>
        </p:spPr>
        <p:txBody>
          <a:bodyPr anchor="ctr"/>
          <a:lstStyle>
            <a:lvl1pPr marL="0" indent="0" algn="ctr">
              <a:buNone/>
              <a:defRPr sz="2000">
                <a:solidFill>
                  <a:srgbClr val="45454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1" name="Title 11"/>
          <p:cNvSpPr>
            <a:spLocks noGrp="1"/>
          </p:cNvSpPr>
          <p:nvPr>
            <p:ph type="title"/>
          </p:nvPr>
        </p:nvSpPr>
        <p:spPr>
          <a:xfrm>
            <a:off x="380999" y="2441770"/>
            <a:ext cx="8341851" cy="1645920"/>
          </a:xfrm>
        </p:spPr>
        <p:txBody>
          <a:bodyPr/>
          <a:lstStyle>
            <a:lvl1pPr algn="ctr">
              <a:defRPr sz="4200" spc="150" baseline="0">
                <a:solidFill>
                  <a:schemeClr val="accent1">
                    <a:lumMod val="50000"/>
                  </a:schemeClr>
                </a:solidFill>
              </a:defRPr>
            </a:lvl1pPr>
          </a:lstStyle>
          <a:p>
            <a:r>
              <a:rPr lang="en-US" dirty="0"/>
              <a:t>Click to edit Master title style</a:t>
            </a:r>
          </a:p>
        </p:txBody>
      </p:sp>
      <p:sp>
        <p:nvSpPr>
          <p:cNvPr id="3" name="Text Placeholder 2"/>
          <p:cNvSpPr>
            <a:spLocks noGrp="1"/>
          </p:cNvSpPr>
          <p:nvPr>
            <p:ph type="body" sz="quarter" idx="10" hasCustomPrompt="1"/>
          </p:nvPr>
        </p:nvSpPr>
        <p:spPr>
          <a:xfrm>
            <a:off x="380999" y="5995124"/>
            <a:ext cx="8341851" cy="407987"/>
          </a:xfrm>
        </p:spPr>
        <p:txBody>
          <a:bodyPr/>
          <a:lstStyle>
            <a:lvl1pPr marL="45720" indent="0" algn="ctr">
              <a:buFontTx/>
              <a:buNone/>
              <a:defRPr sz="1600" b="0" spc="0">
                <a:solidFill>
                  <a:schemeClr val="tx1">
                    <a:lumMod val="60000"/>
                    <a:lumOff val="40000"/>
                  </a:schemeClr>
                </a:solidFill>
              </a:defRPr>
            </a:lvl1pPr>
          </a:lstStyle>
          <a:p>
            <a:pPr lvl="0"/>
            <a:r>
              <a:rPr lang="en-US" dirty="0"/>
              <a:t>Month Day Year</a:t>
            </a:r>
          </a:p>
        </p:txBody>
      </p:sp>
      <p:pic>
        <p:nvPicPr>
          <p:cNvPr id="13" name="Picture 12" descr="co_cde__dept_rgb.eps"/>
          <p:cNvPicPr>
            <a:picLocks noChangeAspect="1"/>
          </p:cNvPicPr>
          <p:nvPr userDrawn="1"/>
        </p:nvPicPr>
        <p:blipFill rotWithShape="1">
          <a:blip r:embed="rId3"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0999" y="460248"/>
            <a:ext cx="6172202" cy="55646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11"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a:p>
        </p:txBody>
      </p:sp>
      <p:sp>
        <p:nvSpPr>
          <p:cNvPr id="9"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2" name="Title 10"/>
          <p:cNvSpPr>
            <a:spLocks noGrp="1"/>
          </p:cNvSpPr>
          <p:nvPr>
            <p:ph type="title"/>
          </p:nvPr>
        </p:nvSpPr>
        <p:spPr>
          <a:xfrm>
            <a:off x="7037832" y="1096962"/>
            <a:ext cx="1913456" cy="1033590"/>
          </a:xfrm>
        </p:spPr>
        <p:txBody>
          <a:bodyPr anchor="b"/>
          <a:lstStyle>
            <a:lvl1pPr algn="l">
              <a:defRPr sz="2000" spc="0" baseline="0">
                <a:solidFill>
                  <a:schemeClr val="tx1"/>
                </a:solidFill>
              </a:defRPr>
            </a:lvl1pPr>
          </a:lstStyle>
          <a:p>
            <a:r>
              <a:rPr lang="en-US" dirty="0"/>
              <a:t>Click to edit Master title style</a:t>
            </a:r>
          </a:p>
        </p:txBody>
      </p:sp>
      <p:pic>
        <p:nvPicPr>
          <p:cNvPr id="7" name="Picture 6"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47319" y="6356350"/>
            <a:ext cx="18240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a:p>
        </p:txBody>
      </p:sp>
      <p:sp>
        <p:nvSpPr>
          <p:cNvPr id="9" name="Content Placeholder 2"/>
          <p:cNvSpPr>
            <a:spLocks noGrp="1"/>
          </p:cNvSpPr>
          <p:nvPr>
            <p:ph idx="1"/>
          </p:nvPr>
        </p:nvSpPr>
        <p:spPr>
          <a:xfrm>
            <a:off x="2199640" y="1036320"/>
            <a:ext cx="6589252"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2800" b="0" i="0" spc="0">
                <a:solidFill>
                  <a:schemeClr val="tx1"/>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Text Placeholder 3"/>
          <p:cNvSpPr>
            <a:spLocks noGrp="1"/>
          </p:cNvSpPr>
          <p:nvPr>
            <p:ph type="body" sz="half" idx="2"/>
          </p:nvPr>
        </p:nvSpPr>
        <p:spPr>
          <a:xfrm>
            <a:off x="60220"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itle 10"/>
          <p:cNvSpPr>
            <a:spLocks noGrp="1"/>
          </p:cNvSpPr>
          <p:nvPr>
            <p:ph type="title"/>
          </p:nvPr>
        </p:nvSpPr>
        <p:spPr>
          <a:xfrm>
            <a:off x="57912" y="1036320"/>
            <a:ext cx="1913456" cy="1033590"/>
          </a:xfrm>
        </p:spPr>
        <p:txBody>
          <a:bodyPr anchor="b"/>
          <a:lstStyle>
            <a:lvl1pPr algn="l">
              <a:defRPr sz="2000" spc="0" baseline="0"/>
            </a:lvl1pPr>
          </a:lstStyle>
          <a:p>
            <a:r>
              <a:rPr lang="en-US" dirty="0"/>
              <a:t>Click to edit Master title style</a:t>
            </a:r>
          </a:p>
        </p:txBody>
      </p:sp>
      <p:pic>
        <p:nvPicPr>
          <p:cNvPr id="11" name="Picture 10"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414879509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ank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a:p>
        </p:txBody>
      </p:sp>
      <p:sp>
        <p:nvSpPr>
          <p:cNvPr id="6" name="Text Placeholder 3"/>
          <p:cNvSpPr>
            <a:spLocks noGrp="1"/>
          </p:cNvSpPr>
          <p:nvPr>
            <p:ph type="body" sz="half" idx="2"/>
          </p:nvPr>
        </p:nvSpPr>
        <p:spPr>
          <a:xfrm>
            <a:off x="6022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9" name="Title 10"/>
          <p:cNvSpPr>
            <a:spLocks noGrp="1"/>
          </p:cNvSpPr>
          <p:nvPr>
            <p:ph type="title"/>
          </p:nvPr>
        </p:nvSpPr>
        <p:spPr>
          <a:xfrm>
            <a:off x="57912" y="1096962"/>
            <a:ext cx="1913456" cy="1033590"/>
          </a:xfrm>
        </p:spPr>
        <p:txBody>
          <a:bodyPr anchor="b"/>
          <a:lstStyle>
            <a:lvl1pPr algn="l">
              <a:defRPr sz="2000" spc="0" baseline="0"/>
            </a:lvl1pPr>
          </a:lstStyle>
          <a:p>
            <a:r>
              <a:rPr lang="en-US" dirty="0"/>
              <a:t>Click to edit Master title style</a:t>
            </a:r>
          </a:p>
        </p:txBody>
      </p:sp>
      <p:pic>
        <p:nvPicPr>
          <p:cNvPr id="10" name="Picture 9"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911585613"/>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Picture Placeholder 2"/>
          <p:cNvSpPr>
            <a:spLocks noGrp="1"/>
          </p:cNvSpPr>
          <p:nvPr>
            <p:ph type="pic" idx="1"/>
          </p:nvPr>
        </p:nvSpPr>
        <p:spPr>
          <a:xfrm>
            <a:off x="2213286" y="304800"/>
            <a:ext cx="6625914" cy="57737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a:p>
        </p:txBody>
      </p:sp>
      <p:sp>
        <p:nvSpPr>
          <p:cNvPr id="12" name="Text Placeholder 3"/>
          <p:cNvSpPr>
            <a:spLocks noGrp="1"/>
          </p:cNvSpPr>
          <p:nvPr>
            <p:ph type="body" sz="half" idx="2"/>
          </p:nvPr>
        </p:nvSpPr>
        <p:spPr>
          <a:xfrm>
            <a:off x="53108" y="2232152"/>
            <a:ext cx="1910820" cy="2816352"/>
          </a:xfrm>
        </p:spPr>
        <p:txBody>
          <a:bodyPr tIns="0"/>
          <a:lstStyle>
            <a:lvl1pPr marL="0" indent="0">
              <a:buNone/>
              <a:defRPr sz="1800" b="0" spc="0">
                <a:solidFill>
                  <a:srgbClr val="5C667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2000" spc="0" baseline="0">
                <a:solidFill>
                  <a:srgbClr val="5C6670"/>
                </a:solidFill>
              </a:defRPr>
            </a:lvl1pPr>
          </a:lstStyle>
          <a:p>
            <a:r>
              <a:rPr lang="en-US" dirty="0"/>
              <a:t>Click to edit Master title style</a:t>
            </a:r>
          </a:p>
        </p:txBody>
      </p:sp>
      <p:pic>
        <p:nvPicPr>
          <p:cNvPr id="11" name="Picture 10"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845491436"/>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7800412" y="6165453"/>
            <a:ext cx="589915" cy="515620"/>
          </a:xfrm>
          <a:custGeom>
            <a:avLst/>
            <a:gdLst/>
            <a:ahLst/>
            <a:cxnLst/>
            <a:rect l="l" t="t" r="r" b="b"/>
            <a:pathLst>
              <a:path w="589915" h="515620">
                <a:moveTo>
                  <a:pt x="294931" y="0"/>
                </a:moveTo>
                <a:lnTo>
                  <a:pt x="284874" y="3367"/>
                </a:lnTo>
                <a:lnTo>
                  <a:pt x="276139" y="13470"/>
                </a:lnTo>
                <a:lnTo>
                  <a:pt x="4440" y="482952"/>
                </a:lnTo>
                <a:lnTo>
                  <a:pt x="0" y="495597"/>
                </a:lnTo>
                <a:lnTo>
                  <a:pt x="2092" y="505898"/>
                </a:lnTo>
                <a:lnTo>
                  <a:pt x="10057" y="512831"/>
                </a:lnTo>
                <a:lnTo>
                  <a:pt x="23234" y="515370"/>
                </a:lnTo>
                <a:lnTo>
                  <a:pt x="566648" y="515370"/>
                </a:lnTo>
                <a:lnTo>
                  <a:pt x="579808" y="512831"/>
                </a:lnTo>
                <a:lnTo>
                  <a:pt x="587766" y="505898"/>
                </a:lnTo>
                <a:lnTo>
                  <a:pt x="589863" y="495597"/>
                </a:lnTo>
                <a:lnTo>
                  <a:pt x="585437" y="482952"/>
                </a:lnTo>
                <a:lnTo>
                  <a:pt x="313723" y="13470"/>
                </a:lnTo>
                <a:lnTo>
                  <a:pt x="304988" y="3367"/>
                </a:lnTo>
                <a:lnTo>
                  <a:pt x="294931" y="0"/>
                </a:lnTo>
                <a:close/>
              </a:path>
            </a:pathLst>
          </a:custGeom>
          <a:solidFill>
            <a:srgbClr val="2A9741"/>
          </a:solidFill>
        </p:spPr>
        <p:txBody>
          <a:bodyPr wrap="square" lIns="0" tIns="0" rIns="0" bIns="0" rtlCol="0"/>
          <a:lstStyle/>
          <a:p>
            <a:endParaRPr/>
          </a:p>
        </p:txBody>
      </p:sp>
      <p:sp>
        <p:nvSpPr>
          <p:cNvPr id="18" name="bk object 18"/>
          <p:cNvSpPr/>
          <p:nvPr/>
        </p:nvSpPr>
        <p:spPr>
          <a:xfrm>
            <a:off x="8004123" y="6206671"/>
            <a:ext cx="196850" cy="194310"/>
          </a:xfrm>
          <a:custGeom>
            <a:avLst/>
            <a:gdLst/>
            <a:ahLst/>
            <a:cxnLst/>
            <a:rect l="l" t="t" r="r" b="b"/>
            <a:pathLst>
              <a:path w="196850" h="194310">
                <a:moveTo>
                  <a:pt x="113758" y="135904"/>
                </a:moveTo>
                <a:lnTo>
                  <a:pt x="42672" y="135904"/>
                </a:lnTo>
                <a:lnTo>
                  <a:pt x="48544" y="137856"/>
                </a:lnTo>
                <a:lnTo>
                  <a:pt x="50501" y="142541"/>
                </a:lnTo>
                <a:lnTo>
                  <a:pt x="72036" y="188630"/>
                </a:lnTo>
                <a:lnTo>
                  <a:pt x="73993" y="193712"/>
                </a:lnTo>
                <a:lnTo>
                  <a:pt x="78299" y="193712"/>
                </a:lnTo>
                <a:lnTo>
                  <a:pt x="81039" y="189411"/>
                </a:lnTo>
                <a:lnTo>
                  <a:pt x="113758" y="135904"/>
                </a:lnTo>
                <a:close/>
              </a:path>
              <a:path w="196850" h="194310">
                <a:moveTo>
                  <a:pt x="163484" y="122232"/>
                </a:moveTo>
                <a:lnTo>
                  <a:pt x="127235" y="122232"/>
                </a:lnTo>
                <a:lnTo>
                  <a:pt x="131154" y="125747"/>
                </a:lnTo>
                <a:lnTo>
                  <a:pt x="191442" y="176917"/>
                </a:lnTo>
                <a:lnTo>
                  <a:pt x="195356" y="180431"/>
                </a:lnTo>
                <a:lnTo>
                  <a:pt x="196531" y="179260"/>
                </a:lnTo>
                <a:lnTo>
                  <a:pt x="193790" y="174959"/>
                </a:lnTo>
                <a:lnTo>
                  <a:pt x="163484" y="122232"/>
                </a:lnTo>
                <a:close/>
              </a:path>
              <a:path w="196850" h="194310">
                <a:moveTo>
                  <a:pt x="93570" y="0"/>
                </a:moveTo>
                <a:lnTo>
                  <a:pt x="89259" y="0"/>
                </a:lnTo>
                <a:lnTo>
                  <a:pt x="86519" y="4685"/>
                </a:lnTo>
                <a:lnTo>
                  <a:pt x="2740" y="150746"/>
                </a:lnTo>
                <a:lnTo>
                  <a:pt x="0" y="155041"/>
                </a:lnTo>
                <a:lnTo>
                  <a:pt x="1957" y="156993"/>
                </a:lnTo>
                <a:lnTo>
                  <a:pt x="6263" y="154651"/>
                </a:lnTo>
                <a:lnTo>
                  <a:pt x="38366" y="138246"/>
                </a:lnTo>
                <a:lnTo>
                  <a:pt x="42672" y="135904"/>
                </a:lnTo>
                <a:lnTo>
                  <a:pt x="113758" y="135904"/>
                </a:lnTo>
                <a:lnTo>
                  <a:pt x="119014" y="127308"/>
                </a:lnTo>
                <a:lnTo>
                  <a:pt x="121754" y="123013"/>
                </a:lnTo>
                <a:lnTo>
                  <a:pt x="127235" y="122232"/>
                </a:lnTo>
                <a:lnTo>
                  <a:pt x="163484" y="122232"/>
                </a:lnTo>
                <a:lnTo>
                  <a:pt x="95919" y="4685"/>
                </a:lnTo>
                <a:lnTo>
                  <a:pt x="93570" y="0"/>
                </a:lnTo>
                <a:close/>
              </a:path>
            </a:pathLst>
          </a:custGeom>
          <a:solidFill>
            <a:srgbClr val="FDFDFD"/>
          </a:solidFill>
        </p:spPr>
        <p:txBody>
          <a:bodyPr wrap="square" lIns="0" tIns="0" rIns="0" bIns="0" rtlCol="0"/>
          <a:lstStyle/>
          <a:p>
            <a:endParaRPr/>
          </a:p>
        </p:txBody>
      </p:sp>
      <p:sp>
        <p:nvSpPr>
          <p:cNvPr id="19" name="bk object 19"/>
          <p:cNvSpPr/>
          <p:nvPr/>
        </p:nvSpPr>
        <p:spPr>
          <a:xfrm>
            <a:off x="7938741" y="6460925"/>
            <a:ext cx="146050" cy="161925"/>
          </a:xfrm>
          <a:custGeom>
            <a:avLst/>
            <a:gdLst/>
            <a:ahLst/>
            <a:cxnLst/>
            <a:rect l="l" t="t" r="r" b="b"/>
            <a:pathLst>
              <a:path w="146050" h="161925">
                <a:moveTo>
                  <a:pt x="80653" y="0"/>
                </a:moveTo>
                <a:lnTo>
                  <a:pt x="49220" y="6316"/>
                </a:lnTo>
                <a:lnTo>
                  <a:pt x="23588" y="23580"/>
                </a:lnTo>
                <a:lnTo>
                  <a:pt x="6325" y="49267"/>
                </a:lnTo>
                <a:lnTo>
                  <a:pt x="0" y="80850"/>
                </a:lnTo>
                <a:lnTo>
                  <a:pt x="6325" y="112042"/>
                </a:lnTo>
                <a:lnTo>
                  <a:pt x="23588" y="137631"/>
                </a:lnTo>
                <a:lnTo>
                  <a:pt x="49220" y="154944"/>
                </a:lnTo>
                <a:lnTo>
                  <a:pt x="80653" y="161309"/>
                </a:lnTo>
                <a:lnTo>
                  <a:pt x="98568" y="159332"/>
                </a:lnTo>
                <a:lnTo>
                  <a:pt x="142115" y="133191"/>
                </a:lnTo>
                <a:lnTo>
                  <a:pt x="144463" y="130062"/>
                </a:lnTo>
                <a:lnTo>
                  <a:pt x="142115" y="128501"/>
                </a:lnTo>
                <a:lnTo>
                  <a:pt x="129101" y="121082"/>
                </a:lnTo>
                <a:lnTo>
                  <a:pt x="80653" y="121082"/>
                </a:lnTo>
                <a:lnTo>
                  <a:pt x="64937" y="117927"/>
                </a:lnTo>
                <a:lnTo>
                  <a:pt x="52122" y="109316"/>
                </a:lnTo>
                <a:lnTo>
                  <a:pt x="43491" y="96529"/>
                </a:lnTo>
                <a:lnTo>
                  <a:pt x="40329" y="80850"/>
                </a:lnTo>
                <a:lnTo>
                  <a:pt x="43491" y="64946"/>
                </a:lnTo>
                <a:lnTo>
                  <a:pt x="52122" y="52044"/>
                </a:lnTo>
                <a:lnTo>
                  <a:pt x="64937" y="43389"/>
                </a:lnTo>
                <a:lnTo>
                  <a:pt x="80653" y="40227"/>
                </a:lnTo>
                <a:lnTo>
                  <a:pt x="133804" y="40227"/>
                </a:lnTo>
                <a:lnTo>
                  <a:pt x="144463" y="33979"/>
                </a:lnTo>
                <a:lnTo>
                  <a:pt x="145246" y="33589"/>
                </a:lnTo>
                <a:lnTo>
                  <a:pt x="145246" y="32808"/>
                </a:lnTo>
                <a:lnTo>
                  <a:pt x="145638" y="32418"/>
                </a:lnTo>
                <a:lnTo>
                  <a:pt x="144855" y="31637"/>
                </a:lnTo>
                <a:lnTo>
                  <a:pt x="144855" y="31246"/>
                </a:lnTo>
                <a:lnTo>
                  <a:pt x="132236" y="18288"/>
                </a:lnTo>
                <a:lnTo>
                  <a:pt x="117011" y="8444"/>
                </a:lnTo>
                <a:lnTo>
                  <a:pt x="99657" y="2190"/>
                </a:lnTo>
                <a:lnTo>
                  <a:pt x="80653" y="0"/>
                </a:lnTo>
                <a:close/>
              </a:path>
              <a:path w="146050" h="161925">
                <a:moveTo>
                  <a:pt x="109228" y="109363"/>
                </a:moveTo>
                <a:lnTo>
                  <a:pt x="80653" y="121082"/>
                </a:lnTo>
                <a:lnTo>
                  <a:pt x="129101" y="121082"/>
                </a:lnTo>
                <a:lnTo>
                  <a:pt x="111968" y="111315"/>
                </a:lnTo>
                <a:lnTo>
                  <a:pt x="109228" y="109363"/>
                </a:lnTo>
                <a:close/>
              </a:path>
              <a:path w="146050" h="161925">
                <a:moveTo>
                  <a:pt x="133804" y="40227"/>
                </a:moveTo>
                <a:lnTo>
                  <a:pt x="80653" y="40227"/>
                </a:lnTo>
                <a:lnTo>
                  <a:pt x="88861" y="41008"/>
                </a:lnTo>
                <a:lnTo>
                  <a:pt x="96408" y="43255"/>
                </a:lnTo>
                <a:lnTo>
                  <a:pt x="103222" y="46820"/>
                </a:lnTo>
                <a:lnTo>
                  <a:pt x="109228" y="51555"/>
                </a:lnTo>
                <a:lnTo>
                  <a:pt x="111185" y="53507"/>
                </a:lnTo>
                <a:lnTo>
                  <a:pt x="113143" y="52336"/>
                </a:lnTo>
                <a:lnTo>
                  <a:pt x="133804" y="40227"/>
                </a:lnTo>
                <a:close/>
              </a:path>
            </a:pathLst>
          </a:custGeom>
          <a:solidFill>
            <a:srgbClr val="FDFDFD"/>
          </a:solidFill>
        </p:spPr>
        <p:txBody>
          <a:bodyPr wrap="square" lIns="0" tIns="0" rIns="0" bIns="0" rtlCol="0"/>
          <a:lstStyle/>
          <a:p>
            <a:endParaRPr/>
          </a:p>
        </p:txBody>
      </p:sp>
      <p:sp>
        <p:nvSpPr>
          <p:cNvPr id="20" name="bk object 20"/>
          <p:cNvSpPr/>
          <p:nvPr/>
        </p:nvSpPr>
        <p:spPr>
          <a:xfrm>
            <a:off x="8094557" y="6460925"/>
            <a:ext cx="161925" cy="161925"/>
          </a:xfrm>
          <a:custGeom>
            <a:avLst/>
            <a:gdLst/>
            <a:ahLst/>
            <a:cxnLst/>
            <a:rect l="l" t="t" r="r" b="b"/>
            <a:pathLst>
              <a:path w="161925" h="161925">
                <a:moveTo>
                  <a:pt x="81044" y="0"/>
                </a:moveTo>
                <a:lnTo>
                  <a:pt x="49550" y="6316"/>
                </a:lnTo>
                <a:lnTo>
                  <a:pt x="23784" y="23580"/>
                </a:lnTo>
                <a:lnTo>
                  <a:pt x="6386" y="49267"/>
                </a:lnTo>
                <a:lnTo>
                  <a:pt x="0" y="80850"/>
                </a:lnTo>
                <a:lnTo>
                  <a:pt x="6386" y="112042"/>
                </a:lnTo>
                <a:lnTo>
                  <a:pt x="23784" y="137631"/>
                </a:lnTo>
                <a:lnTo>
                  <a:pt x="49550" y="154944"/>
                </a:lnTo>
                <a:lnTo>
                  <a:pt x="81044" y="161309"/>
                </a:lnTo>
                <a:lnTo>
                  <a:pt x="112474" y="154944"/>
                </a:lnTo>
                <a:lnTo>
                  <a:pt x="138107" y="137631"/>
                </a:lnTo>
                <a:lnTo>
                  <a:pt x="149272" y="121082"/>
                </a:lnTo>
                <a:lnTo>
                  <a:pt x="81044" y="121082"/>
                </a:lnTo>
                <a:lnTo>
                  <a:pt x="65102" y="117927"/>
                </a:lnTo>
                <a:lnTo>
                  <a:pt x="52171" y="109316"/>
                </a:lnTo>
                <a:lnTo>
                  <a:pt x="43497" y="96529"/>
                </a:lnTo>
                <a:lnTo>
                  <a:pt x="40329" y="80850"/>
                </a:lnTo>
                <a:lnTo>
                  <a:pt x="43497" y="64946"/>
                </a:lnTo>
                <a:lnTo>
                  <a:pt x="52171" y="52044"/>
                </a:lnTo>
                <a:lnTo>
                  <a:pt x="65102" y="43389"/>
                </a:lnTo>
                <a:lnTo>
                  <a:pt x="81044" y="40227"/>
                </a:lnTo>
                <a:lnTo>
                  <a:pt x="149295" y="40227"/>
                </a:lnTo>
                <a:lnTo>
                  <a:pt x="138107" y="23580"/>
                </a:lnTo>
                <a:lnTo>
                  <a:pt x="112474" y="6316"/>
                </a:lnTo>
                <a:lnTo>
                  <a:pt x="81044" y="0"/>
                </a:lnTo>
                <a:close/>
              </a:path>
              <a:path w="161925" h="161925">
                <a:moveTo>
                  <a:pt x="149295" y="40227"/>
                </a:moveTo>
                <a:lnTo>
                  <a:pt x="81044" y="40227"/>
                </a:lnTo>
                <a:lnTo>
                  <a:pt x="96758" y="43389"/>
                </a:lnTo>
                <a:lnTo>
                  <a:pt x="109573" y="52044"/>
                </a:lnTo>
                <a:lnTo>
                  <a:pt x="118205" y="64946"/>
                </a:lnTo>
                <a:lnTo>
                  <a:pt x="121368" y="80850"/>
                </a:lnTo>
                <a:lnTo>
                  <a:pt x="118205" y="96529"/>
                </a:lnTo>
                <a:lnTo>
                  <a:pt x="109573" y="109316"/>
                </a:lnTo>
                <a:lnTo>
                  <a:pt x="96758" y="117927"/>
                </a:lnTo>
                <a:lnTo>
                  <a:pt x="81044" y="121082"/>
                </a:lnTo>
                <a:lnTo>
                  <a:pt x="149272" y="121082"/>
                </a:lnTo>
                <a:lnTo>
                  <a:pt x="155371" y="112042"/>
                </a:lnTo>
                <a:lnTo>
                  <a:pt x="161697" y="80850"/>
                </a:lnTo>
                <a:lnTo>
                  <a:pt x="155371" y="49267"/>
                </a:lnTo>
                <a:lnTo>
                  <a:pt x="149295" y="40227"/>
                </a:lnTo>
                <a:close/>
              </a:path>
            </a:pathLst>
          </a:custGeom>
          <a:solidFill>
            <a:srgbClr val="FDFDFD"/>
          </a:solidFill>
        </p:spPr>
        <p:txBody>
          <a:bodyPr wrap="square" lIns="0" tIns="0" rIns="0" bIns="0" rtlCol="0"/>
          <a:lstStyle/>
          <a:p>
            <a:endParaRPr/>
          </a:p>
        </p:txBody>
      </p:sp>
      <p:sp>
        <p:nvSpPr>
          <p:cNvPr id="21" name="bk object 21"/>
          <p:cNvSpPr/>
          <p:nvPr/>
        </p:nvSpPr>
        <p:spPr>
          <a:xfrm>
            <a:off x="8408553" y="6655438"/>
            <a:ext cx="17780" cy="25400"/>
          </a:xfrm>
          <a:custGeom>
            <a:avLst/>
            <a:gdLst/>
            <a:ahLst/>
            <a:cxnLst/>
            <a:rect l="l" t="t" r="r" b="b"/>
            <a:pathLst>
              <a:path w="17779" h="25400">
                <a:moveTo>
                  <a:pt x="10960" y="4294"/>
                </a:moveTo>
                <a:lnTo>
                  <a:pt x="6263" y="4294"/>
                </a:lnTo>
                <a:lnTo>
                  <a:pt x="6263" y="24994"/>
                </a:lnTo>
                <a:lnTo>
                  <a:pt x="10960" y="24994"/>
                </a:lnTo>
                <a:lnTo>
                  <a:pt x="10960" y="4294"/>
                </a:lnTo>
                <a:close/>
              </a:path>
              <a:path w="17779" h="25400">
                <a:moveTo>
                  <a:pt x="17223" y="0"/>
                </a:moveTo>
                <a:lnTo>
                  <a:pt x="0" y="0"/>
                </a:lnTo>
                <a:lnTo>
                  <a:pt x="0" y="3904"/>
                </a:lnTo>
                <a:lnTo>
                  <a:pt x="365" y="4294"/>
                </a:lnTo>
                <a:lnTo>
                  <a:pt x="17223" y="4294"/>
                </a:lnTo>
                <a:lnTo>
                  <a:pt x="17223" y="0"/>
                </a:lnTo>
                <a:close/>
              </a:path>
            </a:pathLst>
          </a:custGeom>
          <a:solidFill>
            <a:srgbClr val="2A9741"/>
          </a:solidFill>
        </p:spPr>
        <p:txBody>
          <a:bodyPr wrap="square" lIns="0" tIns="0" rIns="0" bIns="0" rtlCol="0"/>
          <a:lstStyle/>
          <a:p>
            <a:endParaRPr/>
          </a:p>
        </p:txBody>
      </p:sp>
      <p:sp>
        <p:nvSpPr>
          <p:cNvPr id="22" name="bk object 22"/>
          <p:cNvSpPr/>
          <p:nvPr/>
        </p:nvSpPr>
        <p:spPr>
          <a:xfrm>
            <a:off x="8431256" y="6655048"/>
            <a:ext cx="28575" cy="26034"/>
          </a:xfrm>
          <a:custGeom>
            <a:avLst/>
            <a:gdLst/>
            <a:ahLst/>
            <a:cxnLst/>
            <a:rect l="l" t="t" r="r" b="b"/>
            <a:pathLst>
              <a:path w="28575" h="26034">
                <a:moveTo>
                  <a:pt x="11359" y="11323"/>
                </a:moveTo>
                <a:lnTo>
                  <a:pt x="6628" y="11323"/>
                </a:lnTo>
                <a:lnTo>
                  <a:pt x="13309" y="25384"/>
                </a:lnTo>
                <a:lnTo>
                  <a:pt x="13309" y="25775"/>
                </a:lnTo>
                <a:lnTo>
                  <a:pt x="14874" y="25775"/>
                </a:lnTo>
                <a:lnTo>
                  <a:pt x="15240" y="25384"/>
                </a:lnTo>
                <a:lnTo>
                  <a:pt x="18892" y="17185"/>
                </a:lnTo>
                <a:lnTo>
                  <a:pt x="14091" y="17185"/>
                </a:lnTo>
                <a:lnTo>
                  <a:pt x="11359" y="11323"/>
                </a:lnTo>
                <a:close/>
              </a:path>
              <a:path w="28575" h="26034">
                <a:moveTo>
                  <a:pt x="5845" y="0"/>
                </a:moveTo>
                <a:lnTo>
                  <a:pt x="4279" y="0"/>
                </a:lnTo>
                <a:lnTo>
                  <a:pt x="4279" y="390"/>
                </a:lnTo>
                <a:lnTo>
                  <a:pt x="0" y="24603"/>
                </a:lnTo>
                <a:lnTo>
                  <a:pt x="0" y="25384"/>
                </a:lnTo>
                <a:lnTo>
                  <a:pt x="4697" y="25384"/>
                </a:lnTo>
                <a:lnTo>
                  <a:pt x="4697" y="24994"/>
                </a:lnTo>
                <a:lnTo>
                  <a:pt x="6628" y="11323"/>
                </a:lnTo>
                <a:lnTo>
                  <a:pt x="11359" y="11323"/>
                </a:lnTo>
                <a:lnTo>
                  <a:pt x="6263" y="390"/>
                </a:lnTo>
                <a:lnTo>
                  <a:pt x="5845" y="0"/>
                </a:lnTo>
                <a:close/>
              </a:path>
              <a:path w="28575" h="26034">
                <a:moveTo>
                  <a:pt x="25807" y="11323"/>
                </a:moveTo>
                <a:lnTo>
                  <a:pt x="21503" y="11323"/>
                </a:lnTo>
                <a:lnTo>
                  <a:pt x="23486" y="24994"/>
                </a:lnTo>
                <a:lnTo>
                  <a:pt x="23851" y="25384"/>
                </a:lnTo>
                <a:lnTo>
                  <a:pt x="28549" y="25384"/>
                </a:lnTo>
                <a:lnTo>
                  <a:pt x="28183" y="24603"/>
                </a:lnTo>
                <a:lnTo>
                  <a:pt x="25807" y="11323"/>
                </a:lnTo>
                <a:close/>
              </a:path>
              <a:path w="28575" h="26034">
                <a:moveTo>
                  <a:pt x="23851" y="0"/>
                </a:moveTo>
                <a:lnTo>
                  <a:pt x="22286" y="0"/>
                </a:lnTo>
                <a:lnTo>
                  <a:pt x="22286" y="390"/>
                </a:lnTo>
                <a:lnTo>
                  <a:pt x="14091" y="17185"/>
                </a:lnTo>
                <a:lnTo>
                  <a:pt x="18892" y="17185"/>
                </a:lnTo>
                <a:lnTo>
                  <a:pt x="21503" y="11323"/>
                </a:lnTo>
                <a:lnTo>
                  <a:pt x="25807" y="11323"/>
                </a:lnTo>
                <a:lnTo>
                  <a:pt x="23851" y="390"/>
                </a:lnTo>
                <a:lnTo>
                  <a:pt x="23851" y="0"/>
                </a:lnTo>
                <a:close/>
              </a:path>
            </a:pathLst>
          </a:custGeom>
          <a:solidFill>
            <a:srgbClr val="2A9741"/>
          </a:solidFill>
        </p:spPr>
        <p:txBody>
          <a:bodyPr wrap="square" lIns="0" tIns="0" rIns="0" bIns="0" rtlCol="0"/>
          <a:lstStyle/>
          <a:p>
            <a:endParaRPr/>
          </a:p>
        </p:txBody>
      </p:sp>
      <p:sp>
        <p:nvSpPr>
          <p:cNvPr id="23" name="bk object 23"/>
          <p:cNvSpPr/>
          <p:nvPr/>
        </p:nvSpPr>
        <p:spPr>
          <a:xfrm>
            <a:off x="8215789" y="6164867"/>
            <a:ext cx="586740" cy="513080"/>
          </a:xfrm>
          <a:custGeom>
            <a:avLst/>
            <a:gdLst/>
            <a:ahLst/>
            <a:cxnLst/>
            <a:rect l="l" t="t" r="r" b="b"/>
            <a:pathLst>
              <a:path w="586740" h="513079">
                <a:moveTo>
                  <a:pt x="563487" y="0"/>
                </a:moveTo>
                <a:lnTo>
                  <a:pt x="23231" y="0"/>
                </a:lnTo>
                <a:lnTo>
                  <a:pt x="10056" y="2534"/>
                </a:lnTo>
                <a:lnTo>
                  <a:pt x="2092" y="9462"/>
                </a:lnTo>
                <a:lnTo>
                  <a:pt x="0" y="19766"/>
                </a:lnTo>
                <a:lnTo>
                  <a:pt x="4442" y="32433"/>
                </a:lnTo>
                <a:lnTo>
                  <a:pt x="274549" y="499161"/>
                </a:lnTo>
                <a:lnTo>
                  <a:pt x="283291" y="509267"/>
                </a:lnTo>
                <a:lnTo>
                  <a:pt x="293364" y="512636"/>
                </a:lnTo>
                <a:lnTo>
                  <a:pt x="303438" y="509267"/>
                </a:lnTo>
                <a:lnTo>
                  <a:pt x="312180" y="499161"/>
                </a:lnTo>
                <a:lnTo>
                  <a:pt x="582276" y="32433"/>
                </a:lnTo>
                <a:lnTo>
                  <a:pt x="586732" y="19766"/>
                </a:lnTo>
                <a:lnTo>
                  <a:pt x="584645" y="9462"/>
                </a:lnTo>
                <a:lnTo>
                  <a:pt x="576676" y="2534"/>
                </a:lnTo>
                <a:lnTo>
                  <a:pt x="563487" y="0"/>
                </a:lnTo>
                <a:close/>
              </a:path>
            </a:pathLst>
          </a:custGeom>
          <a:solidFill>
            <a:srgbClr val="465153"/>
          </a:solidFill>
        </p:spPr>
        <p:txBody>
          <a:bodyPr wrap="square" lIns="0" tIns="0" rIns="0" bIns="0" rtlCol="0"/>
          <a:lstStyle/>
          <a:p>
            <a:endParaRPr/>
          </a:p>
        </p:txBody>
      </p:sp>
      <p:sp>
        <p:nvSpPr>
          <p:cNvPr id="24" name="bk object 24"/>
          <p:cNvSpPr/>
          <p:nvPr/>
        </p:nvSpPr>
        <p:spPr>
          <a:xfrm>
            <a:off x="8444565" y="6479672"/>
            <a:ext cx="163830" cy="85090"/>
          </a:xfrm>
          <a:custGeom>
            <a:avLst/>
            <a:gdLst/>
            <a:ahLst/>
            <a:cxnLst/>
            <a:rect l="l" t="t" r="r" b="b"/>
            <a:pathLst>
              <a:path w="163829" h="85090">
                <a:moveTo>
                  <a:pt x="163258" y="0"/>
                </a:moveTo>
                <a:lnTo>
                  <a:pt x="0" y="58588"/>
                </a:lnTo>
                <a:lnTo>
                  <a:pt x="15240" y="84759"/>
                </a:lnTo>
                <a:lnTo>
                  <a:pt x="140137" y="40232"/>
                </a:lnTo>
                <a:lnTo>
                  <a:pt x="163258" y="0"/>
                </a:lnTo>
                <a:close/>
              </a:path>
            </a:pathLst>
          </a:custGeom>
          <a:solidFill>
            <a:srgbClr val="FDFDFD"/>
          </a:solidFill>
        </p:spPr>
        <p:txBody>
          <a:bodyPr wrap="square" lIns="0" tIns="0" rIns="0" bIns="0" rtlCol="0"/>
          <a:lstStyle/>
          <a:p>
            <a:endParaRPr/>
          </a:p>
        </p:txBody>
      </p:sp>
      <p:sp>
        <p:nvSpPr>
          <p:cNvPr id="25" name="bk object 25"/>
          <p:cNvSpPr/>
          <p:nvPr/>
        </p:nvSpPr>
        <p:spPr>
          <a:xfrm>
            <a:off x="8466069" y="6536308"/>
            <a:ext cx="109220" cy="65405"/>
          </a:xfrm>
          <a:custGeom>
            <a:avLst/>
            <a:gdLst/>
            <a:ahLst/>
            <a:cxnLst/>
            <a:rect l="l" t="t" r="r" b="b"/>
            <a:pathLst>
              <a:path w="109220" h="65404">
                <a:moveTo>
                  <a:pt x="108873" y="0"/>
                </a:moveTo>
                <a:lnTo>
                  <a:pt x="0" y="39055"/>
                </a:lnTo>
                <a:lnTo>
                  <a:pt x="14874" y="64836"/>
                </a:lnTo>
                <a:lnTo>
                  <a:pt x="86535" y="39055"/>
                </a:lnTo>
                <a:lnTo>
                  <a:pt x="108873" y="0"/>
                </a:lnTo>
                <a:close/>
              </a:path>
            </a:pathLst>
          </a:custGeom>
          <a:solidFill>
            <a:srgbClr val="FDFDFD"/>
          </a:solidFill>
        </p:spPr>
        <p:txBody>
          <a:bodyPr wrap="square" lIns="0" tIns="0" rIns="0" bIns="0" rtlCol="0"/>
          <a:lstStyle/>
          <a:p>
            <a:endParaRPr/>
          </a:p>
        </p:txBody>
      </p:sp>
      <p:sp>
        <p:nvSpPr>
          <p:cNvPr id="26" name="bk object 26"/>
          <p:cNvSpPr/>
          <p:nvPr/>
        </p:nvSpPr>
        <p:spPr>
          <a:xfrm>
            <a:off x="8487207" y="6592159"/>
            <a:ext cx="55880" cy="45720"/>
          </a:xfrm>
          <a:custGeom>
            <a:avLst/>
            <a:gdLst/>
            <a:ahLst/>
            <a:cxnLst/>
            <a:rect l="l" t="t" r="r" b="b"/>
            <a:pathLst>
              <a:path w="55879" h="45720">
                <a:moveTo>
                  <a:pt x="55637" y="0"/>
                </a:moveTo>
                <a:lnTo>
                  <a:pt x="0" y="19923"/>
                </a:lnTo>
                <a:lnTo>
                  <a:pt x="9394" y="36327"/>
                </a:lnTo>
                <a:lnTo>
                  <a:pt x="15372" y="42919"/>
                </a:lnTo>
                <a:lnTo>
                  <a:pt x="22103" y="45116"/>
                </a:lnTo>
                <a:lnTo>
                  <a:pt x="28756" y="42919"/>
                </a:lnTo>
                <a:lnTo>
                  <a:pt x="34499" y="36327"/>
                </a:lnTo>
                <a:lnTo>
                  <a:pt x="55637" y="0"/>
                </a:lnTo>
                <a:close/>
              </a:path>
            </a:pathLst>
          </a:custGeom>
          <a:solidFill>
            <a:srgbClr val="FDFDFD"/>
          </a:solidFill>
        </p:spPr>
        <p:txBody>
          <a:bodyPr wrap="square" lIns="0" tIns="0" rIns="0" bIns="0" rtlCol="0"/>
          <a:lstStyle/>
          <a:p>
            <a:endParaRPr/>
          </a:p>
        </p:txBody>
      </p:sp>
      <p:sp>
        <p:nvSpPr>
          <p:cNvPr id="27" name="bk object 27"/>
          <p:cNvSpPr/>
          <p:nvPr/>
        </p:nvSpPr>
        <p:spPr>
          <a:xfrm>
            <a:off x="8407352" y="6474205"/>
            <a:ext cx="90170" cy="53340"/>
          </a:xfrm>
          <a:custGeom>
            <a:avLst/>
            <a:gdLst/>
            <a:ahLst/>
            <a:cxnLst/>
            <a:rect l="l" t="t" r="r" b="b"/>
            <a:pathLst>
              <a:path w="90170" h="53340">
                <a:moveTo>
                  <a:pt x="0" y="0"/>
                </a:moveTo>
                <a:lnTo>
                  <a:pt x="30950" y="53117"/>
                </a:lnTo>
                <a:lnTo>
                  <a:pt x="90032" y="31637"/>
                </a:lnTo>
                <a:lnTo>
                  <a:pt x="0" y="0"/>
                </a:lnTo>
                <a:close/>
              </a:path>
            </a:pathLst>
          </a:custGeom>
          <a:solidFill>
            <a:srgbClr val="F9C32C"/>
          </a:solidFill>
        </p:spPr>
        <p:txBody>
          <a:bodyPr wrap="square" lIns="0" tIns="0" rIns="0" bIns="0" rtlCol="0"/>
          <a:lstStyle/>
          <a:p>
            <a:endParaRPr/>
          </a:p>
        </p:txBody>
      </p:sp>
      <p:sp>
        <p:nvSpPr>
          <p:cNvPr id="28" name="bk object 28"/>
          <p:cNvSpPr/>
          <p:nvPr/>
        </p:nvSpPr>
        <p:spPr>
          <a:xfrm>
            <a:off x="8395609" y="6193344"/>
            <a:ext cx="66040" cy="77470"/>
          </a:xfrm>
          <a:custGeom>
            <a:avLst/>
            <a:gdLst/>
            <a:ahLst/>
            <a:cxnLst/>
            <a:rect l="l" t="t" r="r" b="b"/>
            <a:pathLst>
              <a:path w="66040" h="77470">
                <a:moveTo>
                  <a:pt x="38779" y="0"/>
                </a:moveTo>
                <a:lnTo>
                  <a:pt x="23626" y="3027"/>
                </a:lnTo>
                <a:lnTo>
                  <a:pt x="11306" y="11297"/>
                </a:lnTo>
                <a:lnTo>
                  <a:pt x="3027" y="23588"/>
                </a:lnTo>
                <a:lnTo>
                  <a:pt x="0" y="38680"/>
                </a:lnTo>
                <a:lnTo>
                  <a:pt x="3027" y="53793"/>
                </a:lnTo>
                <a:lnTo>
                  <a:pt x="11306" y="66082"/>
                </a:lnTo>
                <a:lnTo>
                  <a:pt x="23626" y="74340"/>
                </a:lnTo>
                <a:lnTo>
                  <a:pt x="38779" y="77361"/>
                </a:lnTo>
                <a:lnTo>
                  <a:pt x="45948" y="76702"/>
                </a:lnTo>
                <a:lnTo>
                  <a:pt x="65762" y="64862"/>
                </a:lnTo>
                <a:lnTo>
                  <a:pt x="64979" y="64081"/>
                </a:lnTo>
                <a:lnTo>
                  <a:pt x="61417" y="60176"/>
                </a:lnTo>
                <a:lnTo>
                  <a:pt x="39561" y="60176"/>
                </a:lnTo>
                <a:lnTo>
                  <a:pt x="31128" y="58406"/>
                </a:lnTo>
                <a:lnTo>
                  <a:pt x="24432" y="53635"/>
                </a:lnTo>
                <a:lnTo>
                  <a:pt x="20016" y="46669"/>
                </a:lnTo>
                <a:lnTo>
                  <a:pt x="18423" y="38316"/>
                </a:lnTo>
                <a:lnTo>
                  <a:pt x="20016" y="29717"/>
                </a:lnTo>
                <a:lnTo>
                  <a:pt x="24432" y="22626"/>
                </a:lnTo>
                <a:lnTo>
                  <a:pt x="31128" y="17810"/>
                </a:lnTo>
                <a:lnTo>
                  <a:pt x="39561" y="16034"/>
                </a:lnTo>
                <a:lnTo>
                  <a:pt x="62000" y="16034"/>
                </a:lnTo>
                <a:lnTo>
                  <a:pt x="64979" y="12911"/>
                </a:lnTo>
                <a:lnTo>
                  <a:pt x="65762" y="12130"/>
                </a:lnTo>
                <a:lnTo>
                  <a:pt x="65762" y="10568"/>
                </a:lnTo>
                <a:lnTo>
                  <a:pt x="64979" y="9787"/>
                </a:lnTo>
                <a:lnTo>
                  <a:pt x="59300" y="5468"/>
                </a:lnTo>
                <a:lnTo>
                  <a:pt x="53210" y="2414"/>
                </a:lnTo>
                <a:lnTo>
                  <a:pt x="46454" y="599"/>
                </a:lnTo>
                <a:lnTo>
                  <a:pt x="38779" y="0"/>
                </a:lnTo>
                <a:close/>
              </a:path>
              <a:path w="66040" h="77470">
                <a:moveTo>
                  <a:pt x="56002" y="54319"/>
                </a:moveTo>
                <a:lnTo>
                  <a:pt x="54802" y="54319"/>
                </a:lnTo>
                <a:lnTo>
                  <a:pt x="54019" y="55100"/>
                </a:lnTo>
                <a:lnTo>
                  <a:pt x="50104" y="58224"/>
                </a:lnTo>
                <a:lnTo>
                  <a:pt x="44624" y="60176"/>
                </a:lnTo>
                <a:lnTo>
                  <a:pt x="61417" y="60176"/>
                </a:lnTo>
                <a:lnTo>
                  <a:pt x="56785" y="55100"/>
                </a:lnTo>
                <a:lnTo>
                  <a:pt x="56002" y="54319"/>
                </a:lnTo>
                <a:close/>
              </a:path>
              <a:path w="66040" h="77470">
                <a:moveTo>
                  <a:pt x="62000" y="16034"/>
                </a:moveTo>
                <a:lnTo>
                  <a:pt x="44624" y="16034"/>
                </a:lnTo>
                <a:lnTo>
                  <a:pt x="50104" y="18012"/>
                </a:lnTo>
                <a:lnTo>
                  <a:pt x="54019" y="21501"/>
                </a:lnTo>
                <a:lnTo>
                  <a:pt x="54802" y="22281"/>
                </a:lnTo>
                <a:lnTo>
                  <a:pt x="56002" y="22281"/>
                </a:lnTo>
                <a:lnTo>
                  <a:pt x="56785" y="21501"/>
                </a:lnTo>
                <a:lnTo>
                  <a:pt x="62000" y="16034"/>
                </a:lnTo>
                <a:close/>
              </a:path>
            </a:pathLst>
          </a:custGeom>
          <a:solidFill>
            <a:srgbClr val="FDFDFD"/>
          </a:solidFill>
        </p:spPr>
        <p:txBody>
          <a:bodyPr wrap="square" lIns="0" tIns="0" rIns="0" bIns="0" rtlCol="0"/>
          <a:lstStyle/>
          <a:p>
            <a:endParaRPr/>
          </a:p>
        </p:txBody>
      </p:sp>
      <p:sp>
        <p:nvSpPr>
          <p:cNvPr id="29" name="bk object 29"/>
          <p:cNvSpPr/>
          <p:nvPr/>
        </p:nvSpPr>
        <p:spPr>
          <a:xfrm>
            <a:off x="8487624" y="6194177"/>
            <a:ext cx="66040" cy="75565"/>
          </a:xfrm>
          <a:custGeom>
            <a:avLst/>
            <a:gdLst/>
            <a:ahLst/>
            <a:cxnLst/>
            <a:rect l="l" t="t" r="r" b="b"/>
            <a:pathLst>
              <a:path w="66040" h="75564">
                <a:moveTo>
                  <a:pt x="28183" y="0"/>
                </a:moveTo>
                <a:lnTo>
                  <a:pt x="782" y="0"/>
                </a:lnTo>
                <a:lnTo>
                  <a:pt x="0" y="1145"/>
                </a:lnTo>
                <a:lnTo>
                  <a:pt x="0" y="74576"/>
                </a:lnTo>
                <a:lnTo>
                  <a:pt x="782" y="75357"/>
                </a:lnTo>
                <a:lnTo>
                  <a:pt x="28183" y="75357"/>
                </a:lnTo>
                <a:lnTo>
                  <a:pt x="42819" y="72404"/>
                </a:lnTo>
                <a:lnTo>
                  <a:pt x="54763" y="64325"/>
                </a:lnTo>
                <a:lnTo>
                  <a:pt x="58095" y="59343"/>
                </a:lnTo>
                <a:lnTo>
                  <a:pt x="16858" y="59343"/>
                </a:lnTo>
                <a:lnTo>
                  <a:pt x="16858" y="15982"/>
                </a:lnTo>
                <a:lnTo>
                  <a:pt x="58037" y="15982"/>
                </a:lnTo>
                <a:lnTo>
                  <a:pt x="54763" y="11127"/>
                </a:lnTo>
                <a:lnTo>
                  <a:pt x="42819" y="3001"/>
                </a:lnTo>
                <a:lnTo>
                  <a:pt x="28183" y="0"/>
                </a:lnTo>
                <a:close/>
              </a:path>
              <a:path w="66040" h="75564">
                <a:moveTo>
                  <a:pt x="58037" y="15982"/>
                </a:moveTo>
                <a:lnTo>
                  <a:pt x="27035" y="15982"/>
                </a:lnTo>
                <a:lnTo>
                  <a:pt x="35446" y="17636"/>
                </a:lnTo>
                <a:lnTo>
                  <a:pt x="42145" y="22184"/>
                </a:lnTo>
                <a:lnTo>
                  <a:pt x="46573" y="29006"/>
                </a:lnTo>
                <a:lnTo>
                  <a:pt x="48173" y="37483"/>
                </a:lnTo>
                <a:lnTo>
                  <a:pt x="46573" y="46165"/>
                </a:lnTo>
                <a:lnTo>
                  <a:pt x="42145" y="53095"/>
                </a:lnTo>
                <a:lnTo>
                  <a:pt x="35446" y="57683"/>
                </a:lnTo>
                <a:lnTo>
                  <a:pt x="27035" y="59343"/>
                </a:lnTo>
                <a:lnTo>
                  <a:pt x="58095" y="59343"/>
                </a:lnTo>
                <a:lnTo>
                  <a:pt x="62812" y="52294"/>
                </a:lnTo>
                <a:lnTo>
                  <a:pt x="65762" y="37483"/>
                </a:lnTo>
                <a:lnTo>
                  <a:pt x="62812" y="23061"/>
                </a:lnTo>
                <a:lnTo>
                  <a:pt x="58037" y="15982"/>
                </a:lnTo>
                <a:close/>
              </a:path>
            </a:pathLst>
          </a:custGeom>
          <a:solidFill>
            <a:srgbClr val="FDFDFD"/>
          </a:solidFill>
        </p:spPr>
        <p:txBody>
          <a:bodyPr wrap="square" lIns="0" tIns="0" rIns="0" bIns="0" rtlCol="0"/>
          <a:lstStyle/>
          <a:p>
            <a:endParaRPr/>
          </a:p>
        </p:txBody>
      </p:sp>
      <p:sp>
        <p:nvSpPr>
          <p:cNvPr id="30" name="bk object 30"/>
          <p:cNvSpPr/>
          <p:nvPr/>
        </p:nvSpPr>
        <p:spPr>
          <a:xfrm>
            <a:off x="8580788" y="6194177"/>
            <a:ext cx="48895" cy="75565"/>
          </a:xfrm>
          <a:custGeom>
            <a:avLst/>
            <a:gdLst/>
            <a:ahLst/>
            <a:cxnLst/>
            <a:rect l="l" t="t" r="r" b="b"/>
            <a:pathLst>
              <a:path w="48895" h="75564">
                <a:moveTo>
                  <a:pt x="47756" y="0"/>
                </a:moveTo>
                <a:lnTo>
                  <a:pt x="782" y="0"/>
                </a:lnTo>
                <a:lnTo>
                  <a:pt x="0" y="1145"/>
                </a:lnTo>
                <a:lnTo>
                  <a:pt x="0" y="74576"/>
                </a:lnTo>
                <a:lnTo>
                  <a:pt x="782" y="75357"/>
                </a:lnTo>
                <a:lnTo>
                  <a:pt x="47756" y="75357"/>
                </a:lnTo>
                <a:lnTo>
                  <a:pt x="48539" y="74576"/>
                </a:lnTo>
                <a:lnTo>
                  <a:pt x="48539" y="60515"/>
                </a:lnTo>
                <a:lnTo>
                  <a:pt x="47756" y="59734"/>
                </a:lnTo>
                <a:lnTo>
                  <a:pt x="16858" y="59734"/>
                </a:lnTo>
                <a:lnTo>
                  <a:pt x="16858" y="44876"/>
                </a:lnTo>
                <a:lnTo>
                  <a:pt x="42275" y="44876"/>
                </a:lnTo>
                <a:lnTo>
                  <a:pt x="43476" y="44095"/>
                </a:lnTo>
                <a:lnTo>
                  <a:pt x="43476" y="30038"/>
                </a:lnTo>
                <a:lnTo>
                  <a:pt x="42275" y="29258"/>
                </a:lnTo>
                <a:lnTo>
                  <a:pt x="16858" y="29258"/>
                </a:lnTo>
                <a:lnTo>
                  <a:pt x="16858" y="15982"/>
                </a:lnTo>
                <a:lnTo>
                  <a:pt x="47756" y="15982"/>
                </a:lnTo>
                <a:lnTo>
                  <a:pt x="48539" y="14837"/>
                </a:lnTo>
                <a:lnTo>
                  <a:pt x="48539" y="1145"/>
                </a:lnTo>
                <a:lnTo>
                  <a:pt x="47756" y="0"/>
                </a:lnTo>
                <a:close/>
              </a:path>
            </a:pathLst>
          </a:custGeom>
          <a:solidFill>
            <a:srgbClr val="FDFDFD"/>
          </a:solidFill>
        </p:spPr>
        <p:txBody>
          <a:bodyPr wrap="square" lIns="0" tIns="0" rIns="0" bIns="0" rtlCol="0"/>
          <a:lstStyle/>
          <a:p>
            <a:endParaRPr/>
          </a:p>
        </p:txBody>
      </p:sp>
      <p:sp>
        <p:nvSpPr>
          <p:cNvPr id="31" name="bk object 31"/>
          <p:cNvSpPr/>
          <p:nvPr/>
        </p:nvSpPr>
        <p:spPr>
          <a:xfrm>
            <a:off x="8311974" y="6295706"/>
            <a:ext cx="394335" cy="206375"/>
          </a:xfrm>
          <a:custGeom>
            <a:avLst/>
            <a:gdLst/>
            <a:ahLst/>
            <a:cxnLst/>
            <a:rect l="l" t="t" r="r" b="b"/>
            <a:pathLst>
              <a:path w="394334" h="206375">
                <a:moveTo>
                  <a:pt x="381967" y="0"/>
                </a:moveTo>
                <a:lnTo>
                  <a:pt x="15523" y="0"/>
                </a:lnTo>
                <a:lnTo>
                  <a:pt x="6630" y="1714"/>
                </a:lnTo>
                <a:lnTo>
                  <a:pt x="1333" y="6394"/>
                </a:lnTo>
                <a:lnTo>
                  <a:pt x="0" y="13344"/>
                </a:lnTo>
                <a:lnTo>
                  <a:pt x="2996" y="21870"/>
                </a:lnTo>
                <a:lnTo>
                  <a:pt x="84834" y="163267"/>
                </a:lnTo>
                <a:lnTo>
                  <a:pt x="203833" y="205836"/>
                </a:lnTo>
                <a:lnTo>
                  <a:pt x="275901" y="179671"/>
                </a:lnTo>
                <a:lnTo>
                  <a:pt x="172100" y="179671"/>
                </a:lnTo>
                <a:lnTo>
                  <a:pt x="172100" y="178890"/>
                </a:lnTo>
                <a:lnTo>
                  <a:pt x="383532" y="390"/>
                </a:lnTo>
                <a:lnTo>
                  <a:pt x="381967" y="0"/>
                </a:lnTo>
                <a:close/>
              </a:path>
              <a:path w="394334" h="206375">
                <a:moveTo>
                  <a:pt x="394128" y="14452"/>
                </a:moveTo>
                <a:lnTo>
                  <a:pt x="172518" y="179280"/>
                </a:lnTo>
                <a:lnTo>
                  <a:pt x="172518" y="179671"/>
                </a:lnTo>
                <a:lnTo>
                  <a:pt x="275901" y="179671"/>
                </a:lnTo>
                <a:lnTo>
                  <a:pt x="306026" y="168733"/>
                </a:lnTo>
                <a:lnTo>
                  <a:pt x="391361" y="21870"/>
                </a:lnTo>
                <a:lnTo>
                  <a:pt x="392927" y="19137"/>
                </a:lnTo>
                <a:lnTo>
                  <a:pt x="393710" y="16794"/>
                </a:lnTo>
                <a:lnTo>
                  <a:pt x="394128" y="14452"/>
                </a:lnTo>
                <a:close/>
              </a:path>
            </a:pathLst>
          </a:custGeom>
          <a:solidFill>
            <a:srgbClr val="5287CE"/>
          </a:solidFill>
        </p:spPr>
        <p:txBody>
          <a:bodyPr wrap="square" lIns="0" tIns="0" rIns="0" bIns="0" rtlCol="0"/>
          <a:lstStyle/>
          <a:p>
            <a:endParaRPr/>
          </a:p>
        </p:txBody>
      </p:sp>
      <p:sp>
        <p:nvSpPr>
          <p:cNvPr id="32" name="bk object 32"/>
          <p:cNvSpPr/>
          <p:nvPr/>
        </p:nvSpPr>
        <p:spPr>
          <a:xfrm>
            <a:off x="8484075" y="6296096"/>
            <a:ext cx="223520" cy="179705"/>
          </a:xfrm>
          <a:custGeom>
            <a:avLst/>
            <a:gdLst/>
            <a:ahLst/>
            <a:cxnLst/>
            <a:rect l="l" t="t" r="r" b="b"/>
            <a:pathLst>
              <a:path w="223520" h="179704">
                <a:moveTo>
                  <a:pt x="211432" y="0"/>
                </a:moveTo>
                <a:lnTo>
                  <a:pt x="0" y="178499"/>
                </a:lnTo>
                <a:lnTo>
                  <a:pt x="0" y="179280"/>
                </a:lnTo>
                <a:lnTo>
                  <a:pt x="417" y="179280"/>
                </a:lnTo>
                <a:lnTo>
                  <a:pt x="417" y="178890"/>
                </a:lnTo>
                <a:lnTo>
                  <a:pt x="222027" y="14061"/>
                </a:lnTo>
                <a:lnTo>
                  <a:pt x="223175" y="7028"/>
                </a:lnTo>
                <a:lnTo>
                  <a:pt x="219260" y="1561"/>
                </a:lnTo>
                <a:lnTo>
                  <a:pt x="211432" y="0"/>
                </a:lnTo>
                <a:close/>
              </a:path>
            </a:pathLst>
          </a:custGeom>
          <a:solidFill>
            <a:srgbClr val="FDFDFD"/>
          </a:solidFill>
        </p:spPr>
        <p:txBody>
          <a:bodyPr wrap="square" lIns="0" tIns="0" rIns="0" bIns="0" rtlCol="0"/>
          <a:lstStyle/>
          <a:p>
            <a:endParaRPr/>
          </a:p>
        </p:txBody>
      </p:sp>
      <p:sp>
        <p:nvSpPr>
          <p:cNvPr id="33" name="bk object 33"/>
          <p:cNvSpPr/>
          <p:nvPr/>
        </p:nvSpPr>
        <p:spPr>
          <a:xfrm>
            <a:off x="8505631" y="6378508"/>
            <a:ext cx="162560" cy="104775"/>
          </a:xfrm>
          <a:custGeom>
            <a:avLst/>
            <a:gdLst/>
            <a:ahLst/>
            <a:cxnLst/>
            <a:rect l="l" t="t" r="r" b="b"/>
            <a:pathLst>
              <a:path w="162559" h="104775">
                <a:moveTo>
                  <a:pt x="162475" y="0"/>
                </a:moveTo>
                <a:lnTo>
                  <a:pt x="0" y="103897"/>
                </a:lnTo>
                <a:lnTo>
                  <a:pt x="0" y="104287"/>
                </a:lnTo>
                <a:lnTo>
                  <a:pt x="417" y="104287"/>
                </a:lnTo>
                <a:lnTo>
                  <a:pt x="148748" y="23437"/>
                </a:lnTo>
                <a:lnTo>
                  <a:pt x="162475" y="0"/>
                </a:lnTo>
                <a:close/>
              </a:path>
            </a:pathLst>
          </a:custGeom>
          <a:solidFill>
            <a:srgbClr val="FDFDFD"/>
          </a:solidFill>
        </p:spPr>
        <p:txBody>
          <a:bodyPr wrap="square" lIns="0" tIns="0" rIns="0" bIns="0" rtlCol="0"/>
          <a:lstStyle/>
          <a:p>
            <a:endParaRPr/>
          </a:p>
        </p:txBody>
      </p:sp>
      <p:sp>
        <p:nvSpPr>
          <p:cNvPr id="34" name="bk object 34"/>
          <p:cNvSpPr/>
          <p:nvPr/>
        </p:nvSpPr>
        <p:spPr>
          <a:xfrm>
            <a:off x="8462572" y="6295706"/>
            <a:ext cx="181610" cy="172085"/>
          </a:xfrm>
          <a:custGeom>
            <a:avLst/>
            <a:gdLst/>
            <a:ahLst/>
            <a:cxnLst/>
            <a:rect l="l" t="t" r="r" b="b"/>
            <a:pathLst>
              <a:path w="181609" h="172085">
                <a:moveTo>
                  <a:pt x="181264" y="0"/>
                </a:moveTo>
                <a:lnTo>
                  <a:pt x="158560" y="0"/>
                </a:lnTo>
                <a:lnTo>
                  <a:pt x="0" y="171466"/>
                </a:lnTo>
                <a:lnTo>
                  <a:pt x="0" y="171857"/>
                </a:lnTo>
                <a:lnTo>
                  <a:pt x="181264" y="0"/>
                </a:lnTo>
                <a:close/>
              </a:path>
            </a:pathLst>
          </a:custGeom>
          <a:solidFill>
            <a:srgbClr val="FDFDFD"/>
          </a:solidFill>
        </p:spPr>
        <p:txBody>
          <a:bodyPr wrap="square" lIns="0" tIns="0" rIns="0" bIns="0" rtlCol="0"/>
          <a:lstStyle/>
          <a:p>
            <a:endParaRPr/>
          </a:p>
        </p:txBody>
      </p:sp>
      <p:sp>
        <p:nvSpPr>
          <p:cNvPr id="35" name="bk object 35"/>
          <p:cNvSpPr/>
          <p:nvPr/>
        </p:nvSpPr>
        <p:spPr>
          <a:xfrm>
            <a:off x="8378020" y="6305467"/>
            <a:ext cx="172085" cy="156845"/>
          </a:xfrm>
          <a:custGeom>
            <a:avLst/>
            <a:gdLst/>
            <a:ahLst/>
            <a:cxnLst/>
            <a:rect l="l" t="t" r="r" b="b"/>
            <a:pathLst>
              <a:path w="172084" h="156845">
                <a:moveTo>
                  <a:pt x="102923" y="0"/>
                </a:moveTo>
                <a:lnTo>
                  <a:pt x="96660" y="0"/>
                </a:lnTo>
                <a:lnTo>
                  <a:pt x="93529" y="6252"/>
                </a:lnTo>
                <a:lnTo>
                  <a:pt x="91963" y="8204"/>
                </a:lnTo>
                <a:lnTo>
                  <a:pt x="67328" y="53513"/>
                </a:lnTo>
                <a:lnTo>
                  <a:pt x="3131" y="53513"/>
                </a:lnTo>
                <a:lnTo>
                  <a:pt x="0" y="57027"/>
                </a:lnTo>
                <a:lnTo>
                  <a:pt x="5845" y="63670"/>
                </a:lnTo>
                <a:lnTo>
                  <a:pt x="50887" y="115616"/>
                </a:lnTo>
                <a:lnTo>
                  <a:pt x="36378" y="150376"/>
                </a:lnTo>
                <a:lnTo>
                  <a:pt x="34447" y="156238"/>
                </a:lnTo>
                <a:lnTo>
                  <a:pt x="48539" y="147643"/>
                </a:lnTo>
                <a:lnTo>
                  <a:pt x="64562" y="112492"/>
                </a:lnTo>
                <a:lnTo>
                  <a:pt x="28549" y="69526"/>
                </a:lnTo>
                <a:lnTo>
                  <a:pt x="73591" y="69526"/>
                </a:lnTo>
                <a:lnTo>
                  <a:pt x="99792" y="28904"/>
                </a:lnTo>
                <a:lnTo>
                  <a:pt x="119661" y="28904"/>
                </a:lnTo>
                <a:lnTo>
                  <a:pt x="107255" y="7423"/>
                </a:lnTo>
                <a:lnTo>
                  <a:pt x="105272" y="5081"/>
                </a:lnTo>
                <a:lnTo>
                  <a:pt x="102923" y="0"/>
                </a:lnTo>
                <a:close/>
              </a:path>
              <a:path w="172084" h="156845">
                <a:moveTo>
                  <a:pt x="119661" y="28904"/>
                </a:moveTo>
                <a:lnTo>
                  <a:pt x="99792" y="28904"/>
                </a:lnTo>
                <a:lnTo>
                  <a:pt x="107720" y="39920"/>
                </a:lnTo>
                <a:lnTo>
                  <a:pt x="116793" y="53170"/>
                </a:lnTo>
                <a:lnTo>
                  <a:pt x="124321" y="64443"/>
                </a:lnTo>
                <a:lnTo>
                  <a:pt x="127610" y="69526"/>
                </a:lnTo>
                <a:lnTo>
                  <a:pt x="156995" y="69526"/>
                </a:lnTo>
                <a:lnTo>
                  <a:pt x="171870" y="53513"/>
                </a:lnTo>
                <a:lnTo>
                  <a:pt x="133873" y="53513"/>
                </a:lnTo>
                <a:lnTo>
                  <a:pt x="119661" y="28904"/>
                </a:lnTo>
                <a:close/>
              </a:path>
            </a:pathLst>
          </a:custGeom>
          <a:solidFill>
            <a:srgbClr val="FDFDFD"/>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600" b="0" i="0">
                <a:solidFill>
                  <a:schemeClr val="bg1"/>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r>
              <a:rPr lang="en-US"/>
              <a:t>DRAFT</a:t>
            </a:r>
            <a:endParaRPr/>
          </a:p>
        </p:txBody>
      </p:sp>
      <p:sp>
        <p:nvSpPr>
          <p:cNvPr id="6" name="Holder 6"/>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endParaRPr lang="en-US"/>
          </a:p>
        </p:txBody>
      </p:sp>
      <p:sp>
        <p:nvSpPr>
          <p:cNvPr id="7" name="Holder 7"/>
          <p:cNvSpPr>
            <a:spLocks noGrp="1"/>
          </p:cNvSpPr>
          <p:nvPr>
            <p:ph type="sldNum" sz="quarter" idx="7"/>
          </p:nvPr>
        </p:nvSpPr>
        <p:spPr>
          <a:xfrm>
            <a:off x="447040" y="6384671"/>
            <a:ext cx="181609" cy="205740"/>
          </a:xfrm>
          <a:prstGeom prst="rect">
            <a:avLst/>
          </a:prstGeom>
        </p:spPr>
        <p:txBody>
          <a:bodyPr lIns="0" tIns="0" rIns="0" bIns="0"/>
          <a:lstStyle>
            <a:lvl1pPr>
              <a:defRPr sz="1100" b="1" i="0">
                <a:solidFill>
                  <a:srgbClr val="45454B"/>
                </a:solidFill>
                <a:latin typeface="Calibri"/>
                <a:cs typeface="Calibri"/>
              </a:defRPr>
            </a:lvl1pPr>
          </a:lstStyle>
          <a:p>
            <a:pPr marL="25400">
              <a:lnSpc>
                <a:spcPts val="1045"/>
              </a:lnSpc>
            </a:pPr>
            <a:fld id="{81D60167-4931-47E6-BA6A-407CBD079E47}" type="slidenum">
              <a:rPr sz="1000" spc="-5" dirty="0"/>
              <a:t>‹#›</a:t>
            </a:fld>
            <a:endParaRPr sz="1000"/>
          </a:p>
        </p:txBody>
      </p:sp>
    </p:spTree>
    <p:extLst>
      <p:ext uri="{BB962C8B-B14F-4D97-AF65-F5344CB8AC3E}">
        <p14:creationId xmlns:p14="http://schemas.microsoft.com/office/powerpoint/2010/main" val="318552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28600" indent="-228600">
              <a:buFont typeface="Wingdings" charset="2"/>
              <a:buChar char="§"/>
              <a:defRPr spc="0"/>
            </a:lvl1pPr>
            <a:lvl2pPr marL="457200" indent="-228600">
              <a:buFont typeface="Wingdings" charset="2"/>
              <a:buChar char="§"/>
              <a:defRPr spc="0"/>
            </a:lvl2pPr>
            <a:lvl3pPr marL="685800" indent="-228600">
              <a:buFont typeface="Wingdings" charset="2"/>
              <a:buChar char="§"/>
              <a:defRPr spc="0"/>
            </a:lvl3pPr>
            <a:lvl4pPr marL="862013" indent="-176213">
              <a:buFont typeface="Wingdings" charset="2"/>
              <a:buChar char="§"/>
              <a:defRPr spc="0"/>
            </a:lvl4pPr>
            <a:lvl5pPr marL="1028700" indent="-166688">
              <a:buFont typeface="Wingdings" charset="2"/>
              <a:buChar char="§"/>
              <a:defRPr spc="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lvl1pPr>
              <a:defRPr b="0" i="0">
                <a:latin typeface="Museo Slab 500"/>
                <a:cs typeface="Museo Slab 500"/>
              </a:defRPr>
            </a:lvl1pPr>
          </a:lstStyle>
          <a:p>
            <a:r>
              <a:rPr lang="en-US" dirty="0"/>
              <a:t>Click to edit Master title style</a:t>
            </a:r>
          </a:p>
        </p:txBody>
      </p:sp>
      <p:sp>
        <p:nvSpPr>
          <p:cNvPr id="5"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lstStyle>
            <a:lvl1pPr algn="l">
              <a:defRPr sz="1000">
                <a:solidFill>
                  <a:srgbClr val="45454C"/>
                </a:solidFill>
              </a:defRPr>
            </a:lvl1pPr>
          </a:lstStyle>
          <a:p>
            <a:fld id="{757A2F4E-5D54-B04B-91BD-7E78EE1FE9FD}"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Divider Orange">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0999" y="3412607"/>
            <a:ext cx="8341851" cy="1645920"/>
          </a:xfrm>
        </p:spPr>
        <p:txBody>
          <a:bodyPr anchor="ctr">
            <a:normAutofit/>
          </a:bodyPr>
          <a:lstStyle>
            <a:lvl1pPr marL="0" indent="0" algn="ctr">
              <a:buNone/>
              <a:defRPr sz="2400">
                <a:solidFill>
                  <a:srgbClr val="4040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2" name="Title 11"/>
          <p:cNvSpPr>
            <a:spLocks noGrp="1"/>
          </p:cNvSpPr>
          <p:nvPr>
            <p:ph type="title"/>
          </p:nvPr>
        </p:nvSpPr>
        <p:spPr>
          <a:xfrm>
            <a:off x="380999" y="1740195"/>
            <a:ext cx="8341851" cy="1645920"/>
          </a:xfrm>
        </p:spPr>
        <p:txBody>
          <a:bodyPr/>
          <a:lstStyle>
            <a:lvl1pPr algn="ctr">
              <a:defRPr sz="4200" spc="150" baseline="0">
                <a:solidFill>
                  <a:srgbClr val="FFFFFF"/>
                </a:solidFill>
              </a:defRPr>
            </a:lvl1pPr>
          </a:lstStyle>
          <a:p>
            <a:r>
              <a:rPr lang="en-US" dirty="0"/>
              <a:t>Click to edit Master title style</a:t>
            </a:r>
          </a:p>
        </p:txBody>
      </p:sp>
      <p:pic>
        <p:nvPicPr>
          <p:cNvPr id="6" name="Picture 5" descr="co_cde_shield_rgb.ep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320909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_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1159" y="1719072"/>
            <a:ext cx="4038600" cy="4407408"/>
          </a:xfrm>
        </p:spPr>
        <p:txBody>
          <a:bodyPr/>
          <a:lstStyle>
            <a:lvl1pPr>
              <a:defRPr sz="2400" spc="0"/>
            </a:lvl1pPr>
            <a:lvl2pPr>
              <a:defRPr sz="2200" spc="0"/>
            </a:lvl2pPr>
            <a:lvl3pPr>
              <a:defRPr sz="2000" spc="0"/>
            </a:lvl3pPr>
            <a:lvl4pPr>
              <a:defRPr sz="1800" spc="0"/>
            </a:lvl4pPr>
            <a:lvl5pPr>
              <a:defRPr sz="1600" spc="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23660" y="1719072"/>
            <a:ext cx="4038600" cy="4407408"/>
          </a:xfrm>
        </p:spPr>
        <p:txBody>
          <a:bodyPr/>
          <a:lstStyle>
            <a:lvl1pPr>
              <a:defRPr sz="2400" b="1" i="0" spc="0"/>
            </a:lvl1pPr>
            <a:lvl2pPr>
              <a:defRPr sz="2200" b="0" i="0" spc="0"/>
            </a:lvl2pPr>
            <a:lvl3pPr>
              <a:defRPr sz="2000" b="0" i="0" spc="0"/>
            </a:lvl3pPr>
            <a:lvl4pPr>
              <a:defRPr sz="1800" b="0" i="0" spc="0"/>
            </a:lvl4pPr>
            <a:lvl5pPr>
              <a:defRPr sz="1600" b="0" i="0" spc="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hasCustomPrompt="1"/>
          </p:nvPr>
        </p:nvSpPr>
        <p:spPr/>
        <p:txBody>
          <a:bodyPr/>
          <a:lstStyle/>
          <a:p>
            <a:r>
              <a:rPr lang="en-US" dirty="0"/>
              <a:t>Click To Edit Master Title Style</a:t>
            </a:r>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a:p>
        </p:txBody>
      </p:sp>
    </p:spTree>
    <p:extLst>
      <p:ext uri="{BB962C8B-B14F-4D97-AF65-F5344CB8AC3E}">
        <p14:creationId xmlns:p14="http://schemas.microsoft.com/office/powerpoint/2010/main" val="1274809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Click to edit Master title style</a:t>
            </a:r>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Blue Narrow Bar">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81000" y="355847"/>
            <a:ext cx="8381260" cy="782073"/>
          </a:xfrm>
        </p:spPr>
        <p:txBody>
          <a:bodyPr/>
          <a:lstStyle/>
          <a:p>
            <a:r>
              <a:rPr lang="en-US" dirty="0"/>
              <a:t>Click to edit Master title style</a:t>
            </a:r>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a:p>
        </p:txBody>
      </p:sp>
    </p:spTree>
    <p:extLst>
      <p:ext uri="{BB962C8B-B14F-4D97-AF65-F5344CB8AC3E}">
        <p14:creationId xmlns:p14="http://schemas.microsoft.com/office/powerpoint/2010/main" val="575444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Green Narrow Bar">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81000" y="355847"/>
            <a:ext cx="8381260" cy="782073"/>
          </a:xfrm>
        </p:spPr>
        <p:txBody>
          <a:bodyPr/>
          <a:lstStyle/>
          <a:p>
            <a:r>
              <a:rPr lang="en-US" dirty="0"/>
              <a:t>Click to edit Master title style</a:t>
            </a:r>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a:p>
        </p:txBody>
      </p:sp>
    </p:spTree>
    <p:extLst>
      <p:ext uri="{BB962C8B-B14F-4D97-AF65-F5344CB8AC3E}">
        <p14:creationId xmlns:p14="http://schemas.microsoft.com/office/powerpoint/2010/main" val="3668657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a:p>
        </p:txBody>
      </p:sp>
      <p:pic>
        <p:nvPicPr>
          <p:cNvPr id="5" name="Picture 4"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188720"/>
            <a:ext cx="6096001"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Title 10"/>
          <p:cNvSpPr>
            <a:spLocks noGrp="1"/>
          </p:cNvSpPr>
          <p:nvPr>
            <p:ph type="title"/>
          </p:nvPr>
        </p:nvSpPr>
        <p:spPr>
          <a:xfrm>
            <a:off x="7037832" y="1096962"/>
            <a:ext cx="1913456" cy="1033590"/>
          </a:xfrm>
        </p:spPr>
        <p:txBody>
          <a:bodyPr anchor="b"/>
          <a:lstStyle>
            <a:lvl1pPr algn="l">
              <a:defRPr sz="2000" spc="0" baseline="0"/>
            </a:lvl1pPr>
          </a:lstStyle>
          <a:p>
            <a:r>
              <a:rPr lang="en-US" dirty="0"/>
              <a:t>Click to edit Master title style</a:t>
            </a:r>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fld id="{757A2F4E-5D54-B04B-91BD-7E78EE1FE9FD}" type="slidenum">
              <a:rPr lang="en-US" smtClean="0"/>
              <a:pPr/>
              <a:t>‹#›</a:t>
            </a:fld>
            <a:endParaRPr lang="en-US" dirty="0"/>
          </a:p>
        </p:txBody>
      </p:sp>
      <p:sp>
        <p:nvSpPr>
          <p:cNvPr id="10" name="Text Placeholder 2"/>
          <p:cNvSpPr>
            <a:spLocks noGrp="1"/>
          </p:cNvSpPr>
          <p:nvPr>
            <p:ph type="body" idx="10"/>
          </p:nvPr>
        </p:nvSpPr>
        <p:spPr>
          <a:xfrm>
            <a:off x="380998" y="457200"/>
            <a:ext cx="6096001" cy="639762"/>
          </a:xfrm>
        </p:spPr>
        <p:txBody>
          <a:bodyPr anchor="ctr" anchorCtr="0">
            <a:normAutofit/>
          </a:bodyPr>
          <a:lstStyle>
            <a:lvl1pPr marL="0" indent="0" algn="l">
              <a:buNone/>
              <a:defRPr sz="2800" b="0" i="0" spc="0">
                <a:solidFill>
                  <a:srgbClr val="45454C"/>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pic>
        <p:nvPicPr>
          <p:cNvPr id="12" name="Picture 11"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emf"/><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6"/>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noAutofit/>
          </a:bodyPr>
          <a:lstStyle>
            <a:lvl1pPr algn="l">
              <a:defRPr sz="1100" b="1">
                <a:solidFill>
                  <a:srgbClr val="45454C"/>
                </a:solidFill>
              </a:defRPr>
            </a:lvl1pPr>
          </a:lstStyle>
          <a:p>
            <a:fld id="{757A2F4E-5D54-B04B-91BD-7E78EE1FE9FD}" type="slidenum">
              <a:rPr lang="en-US" smtClean="0"/>
              <a:pPr/>
              <a:t>‹#›</a:t>
            </a:fld>
            <a:endParaRPr lang="en-US" dirty="0"/>
          </a:p>
        </p:txBody>
      </p:sp>
      <p:pic>
        <p:nvPicPr>
          <p:cNvPr id="6" name="Picture 5" descr="co_cde_shield_rgb.eps"/>
          <p:cNvPicPr>
            <a:picLocks noChangeAspect="1"/>
          </p:cNvPicPr>
          <p:nvPr userDrawn="1"/>
        </p:nvPicPr>
        <p:blipFill>
          <a:blip r:embed="rId17"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75" r:id="rId3"/>
    <p:sldLayoutId id="2147483677" r:id="rId4"/>
    <p:sldLayoutId id="2147483666" r:id="rId5"/>
    <p:sldLayoutId id="2147483678" r:id="rId6"/>
    <p:sldLayoutId id="2147483679" r:id="rId7"/>
    <p:sldLayoutId id="2147483667" r:id="rId8"/>
    <p:sldLayoutId id="2147483668" r:id="rId9"/>
    <p:sldLayoutId id="2147483669" r:id="rId10"/>
    <p:sldLayoutId id="2147483670" r:id="rId11"/>
    <p:sldLayoutId id="2147483673" r:id="rId12"/>
    <p:sldLayoutId id="2147483672" r:id="rId13"/>
    <p:sldLayoutId id="2147483680" r:id="rId14"/>
  </p:sldLayoutIdLst>
  <p:hf hdr="0"/>
  <p:txStyles>
    <p:titleStyle>
      <a:lvl1pPr algn="ctr" defTabSz="914400" rtl="0" eaLnBrk="1" latinLnBrk="0" hangingPunct="1">
        <a:spcBef>
          <a:spcPct val="0"/>
        </a:spcBef>
        <a:buNone/>
        <a:defRPr sz="3600" b="0" i="0" kern="1200" cap="none" spc="200" baseline="0">
          <a:ln>
            <a:noFill/>
          </a:ln>
          <a:solidFill>
            <a:schemeClr val="bg1"/>
          </a:solidFill>
          <a:effectLst/>
          <a:latin typeface="Museo Slab 500"/>
          <a:ea typeface="+mj-ea"/>
          <a:cs typeface="Museo Slab 500"/>
        </a:defRPr>
      </a:lvl1pPr>
    </p:titleStyle>
    <p:bodyStyle>
      <a:lvl1pPr marL="502920" indent="-457200" algn="l" defTabSz="914400" rtl="0" eaLnBrk="1" latinLnBrk="0" hangingPunct="1">
        <a:spcBef>
          <a:spcPct val="20000"/>
        </a:spcBef>
        <a:buClr>
          <a:schemeClr val="accent1"/>
        </a:buClr>
        <a:buSzPct val="110000"/>
        <a:buFont typeface="Wingdings" charset="2"/>
        <a:buChar char="§"/>
        <a:defRPr sz="2400" b="1" kern="1200" spc="150" baseline="0">
          <a:solidFill>
            <a:srgbClr val="5C6670"/>
          </a:solidFill>
          <a:latin typeface="+mn-lt"/>
          <a:ea typeface="+mn-ea"/>
          <a:cs typeface="+mn-cs"/>
        </a:defRPr>
      </a:lvl1pPr>
      <a:lvl2pPr marL="822960" indent="-457200" algn="l" defTabSz="914400" rtl="0" eaLnBrk="1" latinLnBrk="0" hangingPunct="1">
        <a:spcBef>
          <a:spcPct val="20000"/>
        </a:spcBef>
        <a:buClr>
          <a:schemeClr val="accent2"/>
        </a:buClr>
        <a:buSzPct val="110000"/>
        <a:buFont typeface="Wingdings" charset="2"/>
        <a:buChar char="§"/>
        <a:defRPr sz="2200" kern="1200" spc="100" baseline="0">
          <a:solidFill>
            <a:srgbClr val="5C6670"/>
          </a:solidFill>
          <a:latin typeface="+mn-lt"/>
          <a:ea typeface="+mn-ea"/>
          <a:cs typeface="+mn-cs"/>
        </a:defRPr>
      </a:lvl2pPr>
      <a:lvl3pPr marL="925830" indent="-285750" algn="l" defTabSz="914400" rtl="0" eaLnBrk="1" latinLnBrk="0" hangingPunct="1">
        <a:spcBef>
          <a:spcPct val="20000"/>
        </a:spcBef>
        <a:buClr>
          <a:schemeClr val="accent3"/>
        </a:buClr>
        <a:buSzPct val="110000"/>
        <a:buFont typeface="Wingdings" charset="2"/>
        <a:buChar char="§"/>
        <a:defRPr sz="2000" kern="1200" spc="100" baseline="0">
          <a:solidFill>
            <a:srgbClr val="5C6670"/>
          </a:solidFill>
          <a:latin typeface="+mn-lt"/>
          <a:ea typeface="+mn-ea"/>
          <a:cs typeface="+mn-cs"/>
        </a:defRPr>
      </a:lvl3pPr>
      <a:lvl4pPr marL="1200150" indent="-285750" algn="l" defTabSz="914400" rtl="0" eaLnBrk="1" latinLnBrk="0" hangingPunct="1">
        <a:spcBef>
          <a:spcPct val="20000"/>
        </a:spcBef>
        <a:buClr>
          <a:schemeClr val="accent4"/>
        </a:buClr>
        <a:buSzPct val="110000"/>
        <a:buFont typeface="Wingdings" charset="2"/>
        <a:buChar char="§"/>
        <a:defRPr sz="1800" kern="1200">
          <a:solidFill>
            <a:srgbClr val="5C6670"/>
          </a:solidFill>
          <a:latin typeface="+mn-lt"/>
          <a:ea typeface="+mn-ea"/>
          <a:cs typeface="+mn-cs"/>
        </a:defRPr>
      </a:lvl4pPr>
      <a:lvl5pPr marL="1383030" indent="-285750" algn="l" defTabSz="914400" rtl="0" eaLnBrk="1" latinLnBrk="0" hangingPunct="1">
        <a:spcBef>
          <a:spcPct val="20000"/>
        </a:spcBef>
        <a:buClr>
          <a:schemeClr val="accent6"/>
        </a:buClr>
        <a:buSzPct val="110000"/>
        <a:buFont typeface="Wingdings" charset="2"/>
        <a:buChar char="§"/>
        <a:defRPr sz="1600" kern="1200" spc="100" baseline="0">
          <a:solidFill>
            <a:srgbClr val="5C6670"/>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8.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hyperlink" Target="http://www.cde.state.co.us/fedprograms/essa_stateplandevelopment"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smtClean="0"/>
              <a:t>January 19, 2017</a:t>
            </a:r>
            <a:endParaRPr lang="en-US" dirty="0"/>
          </a:p>
        </p:txBody>
      </p:sp>
      <p:sp>
        <p:nvSpPr>
          <p:cNvPr id="4" name="Title 3"/>
          <p:cNvSpPr>
            <a:spLocks noGrp="1"/>
          </p:cNvSpPr>
          <p:nvPr>
            <p:ph type="title"/>
          </p:nvPr>
        </p:nvSpPr>
        <p:spPr/>
        <p:txBody>
          <a:bodyPr/>
          <a:lstStyle/>
          <a:p>
            <a:r>
              <a:rPr lang="en-US" sz="4400" spc="135" dirty="0">
                <a:solidFill>
                  <a:srgbClr val="1F4669"/>
                </a:solidFill>
              </a:rPr>
              <a:t>Every Student Succeeds Act (ESSA) Hub Committee</a:t>
            </a:r>
            <a:endParaRPr lang="en-US" dirty="0"/>
          </a:p>
        </p:txBody>
      </p:sp>
    </p:spTree>
    <p:extLst>
      <p:ext uri="{BB962C8B-B14F-4D97-AF65-F5344CB8AC3E}">
        <p14:creationId xmlns:p14="http://schemas.microsoft.com/office/powerpoint/2010/main" val="9734727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Identification of targeted has to be based on </a:t>
            </a:r>
          </a:p>
          <a:p>
            <a:pPr lvl="1"/>
            <a:r>
              <a:rPr lang="en-US" dirty="0" smtClean="0"/>
              <a:t>Performance of ELs, students with disabilities, economically disadvantaged, and students from major racial and ethnic groups</a:t>
            </a:r>
          </a:p>
          <a:p>
            <a:pPr lvl="1"/>
            <a:r>
              <a:rPr lang="en-US" dirty="0" smtClean="0"/>
              <a:t>All indicators in the accountability system</a:t>
            </a:r>
          </a:p>
          <a:p>
            <a:pPr lvl="2"/>
            <a:r>
              <a:rPr lang="en-US" b="1" i="1" dirty="0" smtClean="0">
                <a:solidFill>
                  <a:srgbClr val="00B050"/>
                </a:solidFill>
              </a:rPr>
              <a:t>Have enough data for all indicators? </a:t>
            </a:r>
          </a:p>
          <a:p>
            <a:pPr lvl="2"/>
            <a:r>
              <a:rPr lang="en-US" b="1" i="1" dirty="0" smtClean="0">
                <a:solidFill>
                  <a:srgbClr val="00B050"/>
                </a:solidFill>
              </a:rPr>
              <a:t>Have enough data for at least 3 of the indicators? </a:t>
            </a:r>
            <a:endParaRPr lang="en-US" b="1" i="1" dirty="0">
              <a:solidFill>
                <a:srgbClr val="00B050"/>
              </a:solidFill>
            </a:endParaRPr>
          </a:p>
        </p:txBody>
      </p:sp>
      <p:sp>
        <p:nvSpPr>
          <p:cNvPr id="3" name="Title 2"/>
          <p:cNvSpPr>
            <a:spLocks noGrp="1"/>
          </p:cNvSpPr>
          <p:nvPr>
            <p:ph type="title"/>
          </p:nvPr>
        </p:nvSpPr>
        <p:spPr/>
        <p:txBody>
          <a:bodyPr/>
          <a:lstStyle/>
          <a:p>
            <a:r>
              <a:rPr lang="en-US" dirty="0" smtClean="0"/>
              <a:t>Input/Decision Needed</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10</a:t>
            </a:fld>
            <a:endParaRPr lang="en-US" dirty="0" smtClean="0"/>
          </a:p>
        </p:txBody>
      </p:sp>
      <p:pic>
        <p:nvPicPr>
          <p:cNvPr id="5" name="Picture 4"/>
          <p:cNvPicPr>
            <a:picLocks noChangeAspect="1"/>
          </p:cNvPicPr>
          <p:nvPr/>
        </p:nvPicPr>
        <p:blipFill>
          <a:blip r:embed="rId2"/>
          <a:stretch>
            <a:fillRect/>
          </a:stretch>
        </p:blipFill>
        <p:spPr>
          <a:xfrm>
            <a:off x="566672" y="4199115"/>
            <a:ext cx="8052907" cy="1612641"/>
          </a:xfrm>
          <a:prstGeom prst="rect">
            <a:avLst/>
          </a:prstGeom>
        </p:spPr>
      </p:pic>
    </p:spTree>
    <p:extLst>
      <p:ext uri="{BB962C8B-B14F-4D97-AF65-F5344CB8AC3E}">
        <p14:creationId xmlns:p14="http://schemas.microsoft.com/office/powerpoint/2010/main" val="19059421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6571" y="2888337"/>
            <a:ext cx="8341851" cy="1982652"/>
          </a:xfrm>
        </p:spPr>
        <p:txBody>
          <a:bodyPr/>
          <a:lstStyle/>
          <a:p>
            <a:r>
              <a:rPr lang="en-US" sz="2500" dirty="0"/>
              <a:t>ESSA Accountability Work Group</a:t>
            </a:r>
            <a:br>
              <a:rPr lang="en-US" sz="2500" dirty="0"/>
            </a:br>
            <a:r>
              <a:rPr lang="en-US" sz="2500" dirty="0">
                <a:solidFill>
                  <a:srgbClr val="FF0000"/>
                </a:solidFill>
              </a:rPr>
              <a:t>Minimum N and Major Racial and Ethnic Groups</a:t>
            </a:r>
            <a:br>
              <a:rPr lang="en-US" sz="2500" dirty="0">
                <a:solidFill>
                  <a:srgbClr val="FF0000"/>
                </a:solidFill>
              </a:rPr>
            </a:br>
            <a:r>
              <a:rPr lang="en-US" sz="2500" dirty="0"/>
              <a:t>Decision Point</a:t>
            </a:r>
            <a:br>
              <a:rPr lang="en-US" sz="2500" dirty="0"/>
            </a:br>
            <a:r>
              <a:rPr lang="en-US" sz="2500" dirty="0"/>
              <a:t/>
            </a:r>
            <a:br>
              <a:rPr lang="en-US" sz="2500" dirty="0"/>
            </a:br>
            <a:endParaRPr lang="en-US" sz="3600" dirty="0">
              <a:solidFill>
                <a:srgbClr val="FF0000"/>
              </a:solidFill>
            </a:endParaRPr>
          </a:p>
        </p:txBody>
      </p:sp>
      <p:sp>
        <p:nvSpPr>
          <p:cNvPr id="7" name="Text Placeholder 6"/>
          <p:cNvSpPr>
            <a:spLocks noGrp="1"/>
          </p:cNvSpPr>
          <p:nvPr>
            <p:ph type="body" sz="quarter" idx="10"/>
          </p:nvPr>
        </p:nvSpPr>
        <p:spPr/>
        <p:txBody>
          <a:bodyPr/>
          <a:lstStyle/>
          <a:p>
            <a:r>
              <a:rPr lang="en-US" dirty="0" smtClean="0"/>
              <a:t>January 19, 2017</a:t>
            </a:r>
            <a:endParaRPr lang="en-US" dirty="0"/>
          </a:p>
        </p:txBody>
      </p:sp>
    </p:spTree>
    <p:extLst>
      <p:ext uri="{BB962C8B-B14F-4D97-AF65-F5344CB8AC3E}">
        <p14:creationId xmlns:p14="http://schemas.microsoft.com/office/powerpoint/2010/main" val="42438515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1" y="189592"/>
            <a:ext cx="8381260" cy="782073"/>
          </a:xfrm>
        </p:spPr>
        <p:txBody>
          <a:bodyPr/>
          <a:lstStyle/>
          <a:p>
            <a:r>
              <a:rPr lang="en-US" dirty="0" smtClean="0"/>
              <a:t>Minimum N Options</a:t>
            </a:r>
            <a:r>
              <a:rPr lang="en-US" dirty="0"/>
              <a:t/>
            </a:r>
            <a:br>
              <a:rPr lang="en-US" dirty="0"/>
            </a:br>
            <a:r>
              <a:rPr lang="en-US" sz="2400" dirty="0"/>
              <a:t>Ranked 1 (high) to 3 (low)</a:t>
            </a:r>
          </a:p>
        </p:txBody>
      </p:sp>
      <p:sp>
        <p:nvSpPr>
          <p:cNvPr id="4" name="Footer Placeholder 3"/>
          <p:cNvSpPr>
            <a:spLocks noGrp="1"/>
          </p:cNvSpPr>
          <p:nvPr>
            <p:ph type="ftr" sz="quarter" idx="3"/>
          </p:nvPr>
        </p:nvSpPr>
        <p:spPr/>
        <p:txBody>
          <a:bodyPr/>
          <a:lstStyle/>
          <a:p>
            <a:fld id="{757A2F4E-5D54-B04B-91BD-7E78EE1FE9FD}" type="slidenum">
              <a:rPr lang="en-US" smtClean="0"/>
              <a:pPr/>
              <a:t>12</a:t>
            </a:fld>
            <a:endParaRPr lang="en-US" dirty="0" smtClean="0"/>
          </a:p>
        </p:txBody>
      </p:sp>
      <p:sp>
        <p:nvSpPr>
          <p:cNvPr id="2" name="Content Placeholder 1"/>
          <p:cNvSpPr>
            <a:spLocks noGrp="1"/>
          </p:cNvSpPr>
          <p:nvPr>
            <p:ph idx="4294967295"/>
          </p:nvPr>
        </p:nvSpPr>
        <p:spPr>
          <a:xfrm>
            <a:off x="274782" y="1202026"/>
            <a:ext cx="8750346" cy="5154324"/>
          </a:xfrm>
        </p:spPr>
        <p:txBody>
          <a:bodyPr/>
          <a:lstStyle/>
          <a:p>
            <a:r>
              <a:rPr lang="en-US" sz="2000" dirty="0">
                <a:solidFill>
                  <a:srgbClr val="002060"/>
                </a:solidFill>
              </a:rPr>
              <a:t>Option 1:  16 for all measures </a:t>
            </a:r>
            <a:r>
              <a:rPr lang="en-US" sz="2000" b="0" dirty="0">
                <a:solidFill>
                  <a:srgbClr val="002060"/>
                </a:solidFill>
              </a:rPr>
              <a:t>(36.2%, average = 2.1)</a:t>
            </a:r>
          </a:p>
          <a:p>
            <a:pPr lvl="1">
              <a:spcBef>
                <a:spcPts val="0"/>
              </a:spcBef>
              <a:buClr>
                <a:schemeClr val="accent1"/>
              </a:buClr>
            </a:pPr>
            <a:r>
              <a:rPr lang="en-US" sz="1700" dirty="0">
                <a:solidFill>
                  <a:srgbClr val="00B050"/>
                </a:solidFill>
              </a:rPr>
              <a:t>Smaller n makes more students have value overall</a:t>
            </a:r>
          </a:p>
          <a:p>
            <a:pPr lvl="1">
              <a:spcBef>
                <a:spcPts val="0"/>
              </a:spcBef>
              <a:buClr>
                <a:schemeClr val="accent1"/>
              </a:buClr>
            </a:pPr>
            <a:r>
              <a:rPr lang="en-US" sz="1700" dirty="0">
                <a:solidFill>
                  <a:srgbClr val="00B050"/>
                </a:solidFill>
              </a:rPr>
              <a:t>Rural schools need accountability and public visibility</a:t>
            </a:r>
          </a:p>
          <a:p>
            <a:pPr lvl="1">
              <a:spcBef>
                <a:spcPts val="0"/>
              </a:spcBef>
              <a:buClr>
                <a:schemeClr val="accent1"/>
              </a:buClr>
            </a:pPr>
            <a:r>
              <a:rPr lang="en-US" sz="1700" dirty="0">
                <a:solidFill>
                  <a:srgbClr val="FF0000"/>
                </a:solidFill>
              </a:rPr>
              <a:t>Concerns about the stability of growth measures</a:t>
            </a:r>
          </a:p>
          <a:p>
            <a:pPr marL="365757" lvl="1" indent="0">
              <a:spcBef>
                <a:spcPts val="0"/>
              </a:spcBef>
              <a:buClr>
                <a:schemeClr val="accent1"/>
              </a:buClr>
              <a:buNone/>
            </a:pPr>
            <a:endParaRPr lang="en-US" sz="1700" dirty="0">
              <a:solidFill>
                <a:srgbClr val="FF0000"/>
              </a:solidFill>
            </a:endParaRPr>
          </a:p>
          <a:p>
            <a:pPr>
              <a:spcBef>
                <a:spcPts val="0"/>
              </a:spcBef>
            </a:pPr>
            <a:r>
              <a:rPr lang="en-US" sz="2000" dirty="0">
                <a:solidFill>
                  <a:srgbClr val="002060"/>
                </a:solidFill>
              </a:rPr>
              <a:t>Option 2:  16 achievement/20 growth </a:t>
            </a:r>
            <a:r>
              <a:rPr lang="en-US" sz="2000" b="0" dirty="0">
                <a:solidFill>
                  <a:srgbClr val="002060"/>
                </a:solidFill>
              </a:rPr>
              <a:t>(23.2%, average = 2.0)</a:t>
            </a:r>
          </a:p>
          <a:p>
            <a:pPr lvl="1">
              <a:spcBef>
                <a:spcPts val="0"/>
              </a:spcBef>
              <a:buClr>
                <a:schemeClr val="accent1"/>
              </a:buClr>
            </a:pPr>
            <a:r>
              <a:rPr lang="en-US" sz="1700" dirty="0">
                <a:solidFill>
                  <a:srgbClr val="00B050"/>
                </a:solidFill>
              </a:rPr>
              <a:t>Maintains status quo</a:t>
            </a:r>
          </a:p>
          <a:p>
            <a:pPr lvl="1">
              <a:spcBef>
                <a:spcPts val="0"/>
              </a:spcBef>
              <a:buClr>
                <a:schemeClr val="accent1"/>
              </a:buClr>
            </a:pPr>
            <a:r>
              <a:rPr lang="en-US" sz="1700" dirty="0">
                <a:solidFill>
                  <a:srgbClr val="FF0000"/>
                </a:solidFill>
              </a:rPr>
              <a:t>Less confusing if the number of participants is consistent</a:t>
            </a:r>
          </a:p>
          <a:p>
            <a:pPr lvl="1">
              <a:spcBef>
                <a:spcPts val="0"/>
              </a:spcBef>
              <a:buClr>
                <a:schemeClr val="accent1"/>
              </a:buClr>
            </a:pPr>
            <a:r>
              <a:rPr lang="en-US" sz="1700" dirty="0">
                <a:solidFill>
                  <a:srgbClr val="002060"/>
                </a:solidFill>
              </a:rPr>
              <a:t>Initial recommendation, but not aligned with final regulations</a:t>
            </a:r>
          </a:p>
          <a:p>
            <a:pPr marL="365757" lvl="1" indent="0">
              <a:spcBef>
                <a:spcPts val="0"/>
              </a:spcBef>
              <a:buClr>
                <a:schemeClr val="accent1"/>
              </a:buClr>
              <a:buNone/>
            </a:pPr>
            <a:endParaRPr lang="en-US" sz="1700" dirty="0">
              <a:solidFill>
                <a:srgbClr val="002060"/>
              </a:solidFill>
            </a:endParaRPr>
          </a:p>
          <a:p>
            <a:r>
              <a:rPr lang="en-US" sz="2000" dirty="0">
                <a:solidFill>
                  <a:srgbClr val="002060"/>
                </a:solidFill>
              </a:rPr>
              <a:t>Option 3:  20 for all measures </a:t>
            </a:r>
            <a:r>
              <a:rPr lang="en-US" sz="2000" b="0" dirty="0">
                <a:solidFill>
                  <a:srgbClr val="002060"/>
                </a:solidFill>
              </a:rPr>
              <a:t>(40.6%, average = 1.9)</a:t>
            </a:r>
          </a:p>
          <a:p>
            <a:pPr lvl="1">
              <a:spcBef>
                <a:spcPts val="0"/>
              </a:spcBef>
              <a:buClr>
                <a:schemeClr val="accent1"/>
              </a:buClr>
            </a:pPr>
            <a:r>
              <a:rPr lang="en-US" sz="1700" dirty="0">
                <a:solidFill>
                  <a:srgbClr val="00B050"/>
                </a:solidFill>
              </a:rPr>
              <a:t>Minimizes effects of a single student</a:t>
            </a:r>
          </a:p>
          <a:p>
            <a:pPr lvl="1">
              <a:spcBef>
                <a:spcPts val="0"/>
              </a:spcBef>
              <a:buClr>
                <a:schemeClr val="accent1"/>
              </a:buClr>
            </a:pPr>
            <a:r>
              <a:rPr lang="en-US" sz="1700" dirty="0">
                <a:solidFill>
                  <a:srgbClr val="00B050"/>
                </a:solidFill>
              </a:rPr>
              <a:t>Valid/reliable data is most important; prefer lack of data to misleading data</a:t>
            </a:r>
          </a:p>
          <a:p>
            <a:pPr lvl="1">
              <a:spcBef>
                <a:spcPts val="0"/>
              </a:spcBef>
              <a:buClr>
                <a:schemeClr val="accent1"/>
              </a:buClr>
            </a:pPr>
            <a:r>
              <a:rPr lang="en-US" sz="1700" dirty="0">
                <a:solidFill>
                  <a:srgbClr val="FF0000"/>
                </a:solidFill>
              </a:rPr>
              <a:t>Small/rural schools don’t get data needed to make decisions</a:t>
            </a:r>
          </a:p>
          <a:p>
            <a:pPr lvl="1">
              <a:spcBef>
                <a:spcPts val="0"/>
              </a:spcBef>
              <a:buClr>
                <a:schemeClr val="accent1"/>
              </a:buClr>
            </a:pPr>
            <a:r>
              <a:rPr lang="en-US" sz="1700" dirty="0">
                <a:solidFill>
                  <a:srgbClr val="FF0000"/>
                </a:solidFill>
              </a:rPr>
              <a:t>Too many schools can mask students behind a high minimum n</a:t>
            </a:r>
          </a:p>
          <a:p>
            <a:pPr lvl="1">
              <a:spcBef>
                <a:spcPts val="0"/>
              </a:spcBef>
              <a:buClr>
                <a:schemeClr val="accent1"/>
              </a:buClr>
            </a:pPr>
            <a:r>
              <a:rPr lang="en-US" sz="1700" dirty="0">
                <a:solidFill>
                  <a:srgbClr val="002060"/>
                </a:solidFill>
              </a:rPr>
              <a:t>Final recommendation from AWG, aligned with final regulations and maintains minimum of 20 for statistically reliable growth calculations</a:t>
            </a:r>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38682" y="3889920"/>
            <a:ext cx="565405" cy="579903"/>
          </a:xfrm>
          <a:prstGeom prst="rect">
            <a:avLst/>
          </a:prstGeom>
        </p:spPr>
      </p:pic>
    </p:spTree>
    <p:extLst>
      <p:ext uri="{BB962C8B-B14F-4D97-AF65-F5344CB8AC3E}">
        <p14:creationId xmlns:p14="http://schemas.microsoft.com/office/powerpoint/2010/main" val="40491332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Impact of 16 versus 20:</a:t>
            </a:r>
            <a:br>
              <a:rPr lang="en-US" dirty="0" smtClean="0"/>
            </a:br>
            <a:r>
              <a:rPr lang="en-US" dirty="0" smtClean="0"/>
              <a:t>School Accountability</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13</a:t>
            </a:fld>
            <a:endParaRPr lang="en-US" dirty="0" smtClean="0"/>
          </a:p>
        </p:txBody>
      </p:sp>
      <p:graphicFrame>
        <p:nvGraphicFramePr>
          <p:cNvPr id="7" name="Content Placeholder 6"/>
          <p:cNvGraphicFramePr>
            <a:graphicFrameLocks noGrp="1"/>
          </p:cNvGraphicFramePr>
          <p:nvPr>
            <p:ph idx="1"/>
            <p:extLst/>
          </p:nvPr>
        </p:nvGraphicFramePr>
        <p:xfrm>
          <a:off x="931861" y="1822450"/>
          <a:ext cx="7280278" cy="4178305"/>
        </p:xfrm>
        <a:graphic>
          <a:graphicData uri="http://schemas.openxmlformats.org/drawingml/2006/table">
            <a:tbl>
              <a:tblPr/>
              <a:tblGrid>
                <a:gridCol w="754743">
                  <a:extLst>
                    <a:ext uri="{9D8B030D-6E8A-4147-A177-3AD203B41FA5}">
                      <a16:colId xmlns:a16="http://schemas.microsoft.com/office/drawing/2014/main" xmlns="" val="20000"/>
                    </a:ext>
                  </a:extLst>
                </a:gridCol>
                <a:gridCol w="1010557">
                  <a:extLst>
                    <a:ext uri="{9D8B030D-6E8A-4147-A177-3AD203B41FA5}">
                      <a16:colId xmlns:a16="http://schemas.microsoft.com/office/drawing/2014/main" xmlns="" val="20001"/>
                    </a:ext>
                  </a:extLst>
                </a:gridCol>
                <a:gridCol w="919163">
                  <a:extLst>
                    <a:ext uri="{9D8B030D-6E8A-4147-A177-3AD203B41FA5}">
                      <a16:colId xmlns:a16="http://schemas.microsoft.com/office/drawing/2014/main" xmlns="" val="20002"/>
                    </a:ext>
                  </a:extLst>
                </a:gridCol>
                <a:gridCol w="919163">
                  <a:extLst>
                    <a:ext uri="{9D8B030D-6E8A-4147-A177-3AD203B41FA5}">
                      <a16:colId xmlns:a16="http://schemas.microsoft.com/office/drawing/2014/main" xmlns="" val="20003"/>
                    </a:ext>
                  </a:extLst>
                </a:gridCol>
                <a:gridCol w="919163">
                  <a:extLst>
                    <a:ext uri="{9D8B030D-6E8A-4147-A177-3AD203B41FA5}">
                      <a16:colId xmlns:a16="http://schemas.microsoft.com/office/drawing/2014/main" xmlns="" val="20004"/>
                    </a:ext>
                  </a:extLst>
                </a:gridCol>
                <a:gridCol w="919163">
                  <a:extLst>
                    <a:ext uri="{9D8B030D-6E8A-4147-A177-3AD203B41FA5}">
                      <a16:colId xmlns:a16="http://schemas.microsoft.com/office/drawing/2014/main" xmlns="" val="20005"/>
                    </a:ext>
                  </a:extLst>
                </a:gridCol>
                <a:gridCol w="919163">
                  <a:extLst>
                    <a:ext uri="{9D8B030D-6E8A-4147-A177-3AD203B41FA5}">
                      <a16:colId xmlns:a16="http://schemas.microsoft.com/office/drawing/2014/main" xmlns="" val="20006"/>
                    </a:ext>
                  </a:extLst>
                </a:gridCol>
                <a:gridCol w="919163">
                  <a:extLst>
                    <a:ext uri="{9D8B030D-6E8A-4147-A177-3AD203B41FA5}">
                      <a16:colId xmlns:a16="http://schemas.microsoft.com/office/drawing/2014/main" xmlns="" val="20007"/>
                    </a:ext>
                  </a:extLst>
                </a:gridCol>
              </a:tblGrid>
              <a:tr h="216653">
                <a:tc rowSpan="4" gridSpan="2">
                  <a:txBody>
                    <a:bodyPr/>
                    <a:lstStyle/>
                    <a:p>
                      <a:pPr algn="ctr" fontAlgn="b"/>
                      <a:r>
                        <a:rPr lang="en-US" sz="1100" b="0" i="0" u="none" strike="noStrike" dirty="0">
                          <a:solidFill>
                            <a:srgbClr val="000000"/>
                          </a:solidFill>
                          <a:effectLst/>
                          <a:latin typeface="Calibri"/>
                        </a:rPr>
                        <a:t> </a:t>
                      </a:r>
                    </a:p>
                  </a:txBody>
                  <a:tcPr marL="9525" marR="9525" marT="9525"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rowSpan="4" hMerge="1">
                  <a:txBody>
                    <a:bodyPr/>
                    <a:lstStyle/>
                    <a:p>
                      <a:endParaRPr lang="en-US"/>
                    </a:p>
                  </a:txBody>
                  <a:tcPr/>
                </a:tc>
                <a:tc gridSpan="6">
                  <a:txBody>
                    <a:bodyPr/>
                    <a:lstStyle/>
                    <a:p>
                      <a:pPr algn="ctr" fontAlgn="b"/>
                      <a:r>
                        <a:rPr lang="en-US" sz="1100" b="0" i="0" u="none" strike="noStrike" dirty="0">
                          <a:solidFill>
                            <a:srgbClr val="000000"/>
                          </a:solidFill>
                          <a:effectLst/>
                          <a:latin typeface="Calibri"/>
                        </a:rPr>
                        <a:t>Math Achievement</a:t>
                      </a:r>
                    </a:p>
                  </a:txBody>
                  <a:tcPr marL="9525" marR="9525" marT="9525"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206336">
                <a:tc gridSpan="2" vMerge="1">
                  <a:txBody>
                    <a:bodyPr/>
                    <a:lstStyle/>
                    <a:p>
                      <a:endParaRPr lang="en-US"/>
                    </a:p>
                  </a:txBody>
                  <a:tcPr/>
                </a:tc>
                <a:tc hMerge="1" vMerge="1">
                  <a:txBody>
                    <a:bodyPr/>
                    <a:lstStyle/>
                    <a:p>
                      <a:endParaRPr lang="en-US"/>
                    </a:p>
                  </a:txBody>
                  <a:tcPr/>
                </a:tc>
                <a:tc gridSpan="3">
                  <a:txBody>
                    <a:bodyPr/>
                    <a:lstStyle/>
                    <a:p>
                      <a:pPr algn="ctr" fontAlgn="ctr"/>
                      <a:r>
                        <a:rPr lang="en-US" sz="1100" b="0" i="0" u="none" strike="noStrike" dirty="0">
                          <a:solidFill>
                            <a:srgbClr val="000000"/>
                          </a:solidFill>
                          <a:effectLst/>
                          <a:latin typeface="Calibri"/>
                        </a:rPr>
                        <a:t>2016 (1-Year data)</a:t>
                      </a:r>
                    </a:p>
                  </a:txBody>
                  <a:tcPr marL="9525" marR="9525" marT="9525"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ctr"/>
                      <a:r>
                        <a:rPr lang="en-US" sz="1100" b="0" i="0" u="none" strike="noStrike">
                          <a:solidFill>
                            <a:srgbClr val="000000"/>
                          </a:solidFill>
                          <a:effectLst/>
                          <a:latin typeface="Calibri"/>
                        </a:rPr>
                        <a:t>2014 (3-Year data)</a:t>
                      </a:r>
                    </a:p>
                  </a:txBody>
                  <a:tcPr marL="9525" marR="9525" marT="9525"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412672">
                <a:tc gridSpan="2" vMerge="1">
                  <a:txBody>
                    <a:bodyPr/>
                    <a:lstStyle/>
                    <a:p>
                      <a:endParaRPr lang="en-US"/>
                    </a:p>
                  </a:txBody>
                  <a:tcPr/>
                </a:tc>
                <a:tc hMerge="1" vMerge="1">
                  <a:txBody>
                    <a:bodyPr/>
                    <a:lstStyle/>
                    <a:p>
                      <a:endParaRPr lang="en-US"/>
                    </a:p>
                  </a:txBody>
                  <a:tcPr/>
                </a:tc>
                <a:tc gridSpan="2">
                  <a:txBody>
                    <a:bodyPr/>
                    <a:lstStyle/>
                    <a:p>
                      <a:pPr algn="ctr" fontAlgn="ctr"/>
                      <a:r>
                        <a:rPr lang="en-US" sz="1100" b="0" i="0" u="none" strike="noStrike" dirty="0">
                          <a:solidFill>
                            <a:srgbClr val="000000"/>
                          </a:solidFill>
                          <a:effectLst/>
                          <a:latin typeface="Calibri"/>
                        </a:rPr>
                        <a:t>Schools meeting minimum n</a:t>
                      </a:r>
                    </a:p>
                  </a:txBody>
                  <a:tcPr marL="9525" marR="9525" marT="9525"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rowSpan="2">
                  <a:txBody>
                    <a:bodyPr/>
                    <a:lstStyle/>
                    <a:p>
                      <a:pPr algn="ctr" fontAlgn="ctr"/>
                      <a:r>
                        <a:rPr lang="en-US" sz="1100" b="0" i="0" u="none" strike="noStrike">
                          <a:solidFill>
                            <a:srgbClr val="000000"/>
                          </a:solidFill>
                          <a:effectLst/>
                          <a:latin typeface="Calibri"/>
                        </a:rPr>
                        <a:t>Difference</a:t>
                      </a:r>
                    </a:p>
                  </a:txBody>
                  <a:tcPr marL="9525" marR="9525" marT="9525"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gridSpan="2">
                  <a:txBody>
                    <a:bodyPr/>
                    <a:lstStyle/>
                    <a:p>
                      <a:pPr algn="ctr" fontAlgn="ctr"/>
                      <a:r>
                        <a:rPr lang="en-US" sz="1100" b="0" i="0" u="none" strike="noStrike">
                          <a:solidFill>
                            <a:srgbClr val="000000"/>
                          </a:solidFill>
                          <a:effectLst/>
                          <a:latin typeface="Calibri"/>
                        </a:rPr>
                        <a:t>Schools meeting minimum n</a:t>
                      </a:r>
                    </a:p>
                  </a:txBody>
                  <a:tcPr marL="9525" marR="9525" marT="9525"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rowSpan="2">
                  <a:txBody>
                    <a:bodyPr/>
                    <a:lstStyle/>
                    <a:p>
                      <a:pPr algn="ctr" fontAlgn="ctr"/>
                      <a:r>
                        <a:rPr lang="en-US" sz="1100" b="0" i="0" u="none" strike="noStrike">
                          <a:solidFill>
                            <a:srgbClr val="000000"/>
                          </a:solidFill>
                          <a:effectLst/>
                          <a:latin typeface="Calibri"/>
                        </a:rPr>
                        <a:t>Difference</a:t>
                      </a:r>
                    </a:p>
                  </a:txBody>
                  <a:tcPr marL="9525" marR="9525" marT="9525"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16653">
                <a:tc gridSpan="2" vMerge="1">
                  <a:txBody>
                    <a:bodyPr/>
                    <a:lstStyle/>
                    <a:p>
                      <a:endParaRPr lang="en-US"/>
                    </a:p>
                  </a:txBody>
                  <a:tcPr/>
                </a:tc>
                <a:tc hMerge="1" vMerge="1">
                  <a:txBody>
                    <a:bodyPr/>
                    <a:lstStyle/>
                    <a:p>
                      <a:endParaRPr lang="en-US"/>
                    </a:p>
                  </a:txBody>
                  <a:tcPr/>
                </a:tc>
                <a:tc>
                  <a:txBody>
                    <a:bodyPr/>
                    <a:lstStyle/>
                    <a:p>
                      <a:pPr algn="ctr" fontAlgn="ctr"/>
                      <a:r>
                        <a:rPr lang="en-US" sz="1100" b="0" i="0" u="none" strike="noStrike" dirty="0">
                          <a:solidFill>
                            <a:srgbClr val="000000"/>
                          </a:solidFill>
                          <a:effectLst/>
                          <a:latin typeface="Calibri"/>
                        </a:rPr>
                        <a:t>N=16</a:t>
                      </a:r>
                    </a:p>
                  </a:txBody>
                  <a:tcPr marL="9525" marR="9525" marT="9525"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N=20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1100" b="0" i="0" u="none" strike="noStrike">
                          <a:solidFill>
                            <a:srgbClr val="000000"/>
                          </a:solidFill>
                          <a:effectLst/>
                          <a:latin typeface="Calibri"/>
                        </a:rPr>
                        <a:t>N=16</a:t>
                      </a:r>
                    </a:p>
                  </a:txBody>
                  <a:tcPr marL="9525" marR="9525" marT="9525"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N=20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xmlns="" val="10003"/>
                  </a:ext>
                </a:extLst>
              </a:tr>
              <a:tr h="206336">
                <a:tc rowSpan="5">
                  <a:txBody>
                    <a:bodyPr/>
                    <a:lstStyle/>
                    <a:p>
                      <a:pPr algn="ctr" fontAlgn="ctr"/>
                      <a:r>
                        <a:rPr lang="en-US" sz="1100" b="0" i="0" u="none" strike="noStrike" dirty="0">
                          <a:solidFill>
                            <a:srgbClr val="000000"/>
                          </a:solidFill>
                          <a:effectLst/>
                          <a:latin typeface="Calibri"/>
                        </a:rPr>
                        <a:t>E</a:t>
                      </a:r>
                    </a:p>
                  </a:txBody>
                  <a:tcPr marL="9525" marR="9525" marT="9525"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8E4BC"/>
                    </a:solidFill>
                  </a:tcPr>
                </a:tc>
                <a:tc>
                  <a:txBody>
                    <a:bodyPr/>
                    <a:lstStyle/>
                    <a:p>
                      <a:pPr algn="l" fontAlgn="b"/>
                      <a:r>
                        <a:rPr lang="en-US" sz="1100" b="0" i="0" u="none" strike="noStrike" dirty="0">
                          <a:solidFill>
                            <a:srgbClr val="000000"/>
                          </a:solidFill>
                          <a:effectLst/>
                          <a:latin typeface="Calibri"/>
                        </a:rPr>
                        <a:t>All Students</a:t>
                      </a:r>
                    </a:p>
                  </a:txBody>
                  <a:tcPr marL="9525" marR="9525" marT="9525" marB="0" anchor="b">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100" b="0" i="0" u="none" strike="noStrike" dirty="0">
                          <a:solidFill>
                            <a:srgbClr val="000000"/>
                          </a:solidFill>
                          <a:effectLst/>
                          <a:latin typeface="Calibri"/>
                        </a:rPr>
                        <a:t>1,033</a:t>
                      </a:r>
                    </a:p>
                  </a:txBody>
                  <a:tcPr marL="9525" marR="9525" marT="9525"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100" b="0" i="0" u="none" strike="noStrike">
                          <a:solidFill>
                            <a:srgbClr val="000000"/>
                          </a:solidFill>
                          <a:effectLst/>
                          <a:latin typeface="Calibri"/>
                        </a:rPr>
                        <a:t>1,025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100" b="1" i="0" u="none" strike="noStrike">
                          <a:solidFill>
                            <a:srgbClr val="000000"/>
                          </a:solidFill>
                          <a:effectLst/>
                          <a:latin typeface="Calibri"/>
                        </a:rPr>
                        <a:t>8</a:t>
                      </a:r>
                    </a:p>
                  </a:txBody>
                  <a:tcPr marL="9525" marR="9525" marT="9525"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100" b="0" i="0" u="none" strike="noStrike">
                          <a:solidFill>
                            <a:srgbClr val="000000"/>
                          </a:solidFill>
                          <a:effectLst/>
                          <a:latin typeface="Calibri"/>
                        </a:rPr>
                        <a:t>1,055</a:t>
                      </a:r>
                    </a:p>
                  </a:txBody>
                  <a:tcPr marL="9525" marR="9525" marT="9525"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100" b="0" i="0" u="none" strike="noStrike">
                          <a:solidFill>
                            <a:srgbClr val="000000"/>
                          </a:solidFill>
                          <a:effectLst/>
                          <a:latin typeface="Calibri"/>
                        </a:rPr>
                        <a:t>1,055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100" b="1" i="0" u="none" strike="noStrike">
                          <a:solidFill>
                            <a:srgbClr val="000000"/>
                          </a:solidFill>
                          <a:effectLst/>
                          <a:latin typeface="Calibri"/>
                        </a:rPr>
                        <a:t>0</a:t>
                      </a:r>
                    </a:p>
                  </a:txBody>
                  <a:tcPr marL="9525" marR="9525" marT="9525"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xmlns="" val="10004"/>
                  </a:ext>
                </a:extLst>
              </a:tr>
              <a:tr h="206336">
                <a:tc vMerge="1">
                  <a:txBody>
                    <a:bodyPr/>
                    <a:lstStyle/>
                    <a:p>
                      <a:endParaRPr lang="en-US"/>
                    </a:p>
                  </a:txBody>
                  <a:tcPr/>
                </a:tc>
                <a:tc>
                  <a:txBody>
                    <a:bodyPr/>
                    <a:lstStyle/>
                    <a:p>
                      <a:pPr algn="l" fontAlgn="b"/>
                      <a:r>
                        <a:rPr lang="en-US" sz="1100" b="0" i="0" u="none" strike="noStrike">
                          <a:solidFill>
                            <a:srgbClr val="000000"/>
                          </a:solidFill>
                          <a:effectLst/>
                          <a:latin typeface="Calibri"/>
                        </a:rPr>
                        <a:t>EL</a:t>
                      </a:r>
                    </a:p>
                  </a:txBody>
                  <a:tcPr marL="9525" marR="9525" marT="9525" marB="0" anchor="b">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100" b="0" i="0" u="none" strike="noStrike">
                          <a:solidFill>
                            <a:srgbClr val="000000"/>
                          </a:solidFill>
                          <a:effectLst/>
                          <a:latin typeface="Calibri"/>
                        </a:rPr>
                        <a:t>575</a:t>
                      </a:r>
                    </a:p>
                  </a:txBody>
                  <a:tcPr marL="9525" marR="9525" marT="9525"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100" b="0" i="0" u="none" strike="noStrike" dirty="0">
                          <a:solidFill>
                            <a:srgbClr val="000000"/>
                          </a:solidFill>
                          <a:effectLst/>
                          <a:latin typeface="Calibri"/>
                        </a:rPr>
                        <a:t>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100" b="1" i="0" u="none" strike="noStrike" dirty="0">
                          <a:solidFill>
                            <a:srgbClr val="000000"/>
                          </a:solidFill>
                          <a:effectLst/>
                          <a:latin typeface="Calibri"/>
                        </a:rPr>
                        <a:t>75</a:t>
                      </a:r>
                    </a:p>
                  </a:txBody>
                  <a:tcPr marL="9525" marR="9525" marT="9525"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100" b="0" i="0" u="none" strike="noStrike">
                          <a:solidFill>
                            <a:srgbClr val="000000"/>
                          </a:solidFill>
                          <a:effectLst/>
                          <a:latin typeface="Calibri"/>
                        </a:rPr>
                        <a:t>794</a:t>
                      </a:r>
                    </a:p>
                  </a:txBody>
                  <a:tcPr marL="9525" marR="9525" marT="9525"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100" b="0" i="0" u="none" strike="noStrike">
                          <a:solidFill>
                            <a:srgbClr val="000000"/>
                          </a:solidFill>
                          <a:effectLst/>
                          <a:latin typeface="Calibri"/>
                        </a:rPr>
                        <a:t>750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100" b="1" i="0" u="none" strike="noStrike">
                          <a:solidFill>
                            <a:srgbClr val="000000"/>
                          </a:solidFill>
                          <a:effectLst/>
                          <a:latin typeface="Calibri"/>
                        </a:rPr>
                        <a:t>44</a:t>
                      </a:r>
                    </a:p>
                  </a:txBody>
                  <a:tcPr marL="9525" marR="9525" marT="9525"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xmlns="" val="10005"/>
                  </a:ext>
                </a:extLst>
              </a:tr>
              <a:tr h="206336">
                <a:tc vMerge="1">
                  <a:txBody>
                    <a:bodyPr/>
                    <a:lstStyle/>
                    <a:p>
                      <a:endParaRPr lang="en-US"/>
                    </a:p>
                  </a:txBody>
                  <a:tcPr/>
                </a:tc>
                <a:tc>
                  <a:txBody>
                    <a:bodyPr/>
                    <a:lstStyle/>
                    <a:p>
                      <a:pPr algn="l" fontAlgn="b"/>
                      <a:r>
                        <a:rPr lang="en-US" sz="1100" b="0" i="0" u="none" strike="noStrike">
                          <a:solidFill>
                            <a:srgbClr val="000000"/>
                          </a:solidFill>
                          <a:effectLst/>
                          <a:latin typeface="Calibri"/>
                        </a:rPr>
                        <a:t>FRL</a:t>
                      </a:r>
                    </a:p>
                  </a:txBody>
                  <a:tcPr marL="9525" marR="9525" marT="9525" marB="0" anchor="b">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100" b="0" i="0" u="none" strike="noStrike">
                          <a:solidFill>
                            <a:srgbClr val="000000"/>
                          </a:solidFill>
                          <a:effectLst/>
                          <a:latin typeface="Calibri"/>
                        </a:rPr>
                        <a:t>908</a:t>
                      </a:r>
                    </a:p>
                  </a:txBody>
                  <a:tcPr marL="9525" marR="9525" marT="9525"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100" b="0" i="0" u="none" strike="noStrike">
                          <a:solidFill>
                            <a:srgbClr val="000000"/>
                          </a:solidFill>
                          <a:effectLst/>
                          <a:latin typeface="Calibri"/>
                        </a:rPr>
                        <a:t>873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100" b="1" i="0" u="none" strike="noStrike" dirty="0">
                          <a:solidFill>
                            <a:srgbClr val="000000"/>
                          </a:solidFill>
                          <a:effectLst/>
                          <a:latin typeface="Calibri"/>
                        </a:rPr>
                        <a:t>35</a:t>
                      </a:r>
                    </a:p>
                  </a:txBody>
                  <a:tcPr marL="9525" marR="9525" marT="9525"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100" b="0" i="0" u="none" strike="noStrike">
                          <a:solidFill>
                            <a:srgbClr val="000000"/>
                          </a:solidFill>
                          <a:effectLst/>
                          <a:latin typeface="Calibri"/>
                        </a:rPr>
                        <a:t>1,007</a:t>
                      </a:r>
                    </a:p>
                  </a:txBody>
                  <a:tcPr marL="9525" marR="9525" marT="9525"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100" b="0" i="0" u="none" strike="noStrike">
                          <a:solidFill>
                            <a:srgbClr val="000000"/>
                          </a:solidFill>
                          <a:effectLst/>
                          <a:latin typeface="Calibri"/>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100" b="1" i="0" u="none" strike="noStrike">
                          <a:solidFill>
                            <a:srgbClr val="000000"/>
                          </a:solidFill>
                          <a:effectLst/>
                          <a:latin typeface="Calibri"/>
                        </a:rPr>
                        <a:t>7</a:t>
                      </a:r>
                    </a:p>
                  </a:txBody>
                  <a:tcPr marL="9525" marR="9525" marT="9525"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xmlns="" val="10006"/>
                  </a:ext>
                </a:extLst>
              </a:tr>
              <a:tr h="206336">
                <a:tc vMerge="1">
                  <a:txBody>
                    <a:bodyPr/>
                    <a:lstStyle/>
                    <a:p>
                      <a:endParaRPr lang="en-US"/>
                    </a:p>
                  </a:txBody>
                  <a:tcPr/>
                </a:tc>
                <a:tc>
                  <a:txBody>
                    <a:bodyPr/>
                    <a:lstStyle/>
                    <a:p>
                      <a:pPr algn="l" fontAlgn="b"/>
                      <a:r>
                        <a:rPr lang="en-US" sz="1100" b="0" i="0" u="none" strike="noStrike">
                          <a:solidFill>
                            <a:srgbClr val="000000"/>
                          </a:solidFill>
                          <a:effectLst/>
                          <a:latin typeface="Calibri"/>
                        </a:rPr>
                        <a:t>IEP</a:t>
                      </a:r>
                    </a:p>
                  </a:txBody>
                  <a:tcPr marL="9525" marR="9525" marT="9525" marB="0" anchor="b">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100" b="0" i="0" u="none" strike="noStrike" dirty="0">
                          <a:solidFill>
                            <a:srgbClr val="000000"/>
                          </a:solidFill>
                          <a:effectLst/>
                          <a:latin typeface="Calibri"/>
                        </a:rPr>
                        <a:t>652</a:t>
                      </a:r>
                    </a:p>
                  </a:txBody>
                  <a:tcPr marL="9525" marR="9525" marT="9525"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100" b="0" i="0" u="none" strike="noStrike">
                          <a:solidFill>
                            <a:srgbClr val="000000"/>
                          </a:solidFill>
                          <a:effectLst/>
                          <a:latin typeface="Calibri"/>
                        </a:rPr>
                        <a:t>530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100" b="1" i="0" u="none" strike="noStrike" dirty="0">
                          <a:solidFill>
                            <a:srgbClr val="000000"/>
                          </a:solidFill>
                          <a:effectLst/>
                          <a:latin typeface="Calibri"/>
                        </a:rPr>
                        <a:t>122</a:t>
                      </a:r>
                    </a:p>
                  </a:txBody>
                  <a:tcPr marL="9525" marR="9525" marT="9525"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100" b="0" i="0" u="none" strike="noStrike" dirty="0">
                          <a:solidFill>
                            <a:srgbClr val="000000"/>
                          </a:solidFill>
                          <a:effectLst/>
                          <a:latin typeface="Calibri"/>
                        </a:rPr>
                        <a:t>940</a:t>
                      </a:r>
                    </a:p>
                  </a:txBody>
                  <a:tcPr marL="9525" marR="9525" marT="9525"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100" b="0" i="0" u="none" strike="noStrike">
                          <a:solidFill>
                            <a:srgbClr val="000000"/>
                          </a:solidFill>
                          <a:effectLst/>
                          <a:latin typeface="Calibri"/>
                        </a:rPr>
                        <a:t>914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100" b="1" i="0" u="none" strike="noStrike">
                          <a:solidFill>
                            <a:srgbClr val="000000"/>
                          </a:solidFill>
                          <a:effectLst/>
                          <a:latin typeface="Calibri"/>
                        </a:rPr>
                        <a:t>26</a:t>
                      </a:r>
                    </a:p>
                  </a:txBody>
                  <a:tcPr marL="9525" marR="9525" marT="9525"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xmlns="" val="10007"/>
                  </a:ext>
                </a:extLst>
              </a:tr>
              <a:tr h="216653">
                <a:tc vMerge="1">
                  <a:txBody>
                    <a:bodyPr/>
                    <a:lstStyle/>
                    <a:p>
                      <a:endParaRPr lang="en-US"/>
                    </a:p>
                  </a:txBody>
                  <a:tcPr/>
                </a:tc>
                <a:tc>
                  <a:txBody>
                    <a:bodyPr/>
                    <a:lstStyle/>
                    <a:p>
                      <a:pPr algn="l" fontAlgn="b"/>
                      <a:r>
                        <a:rPr lang="en-US" sz="1100" b="0" i="0" u="none" strike="noStrike">
                          <a:solidFill>
                            <a:srgbClr val="000000"/>
                          </a:solidFill>
                          <a:effectLst/>
                          <a:latin typeface="Calibri"/>
                        </a:rPr>
                        <a:t>MIN</a:t>
                      </a:r>
                    </a:p>
                  </a:txBody>
                  <a:tcPr marL="9525" marR="9525" marT="9525" marB="0" anchor="b">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100" b="0" i="0" u="none" strike="noStrike">
                          <a:solidFill>
                            <a:srgbClr val="000000"/>
                          </a:solidFill>
                          <a:effectLst/>
                          <a:latin typeface="Calibri"/>
                        </a:rPr>
                        <a:t>940</a:t>
                      </a:r>
                    </a:p>
                  </a:txBody>
                  <a:tcPr marL="9525" marR="9525" marT="9525"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100" b="0" i="0" u="none" strike="noStrike">
                          <a:solidFill>
                            <a:srgbClr val="000000"/>
                          </a:solidFill>
                          <a:effectLst/>
                          <a:latin typeface="Calibri"/>
                        </a:rPr>
                        <a:t>919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100" b="1" i="0" u="none" strike="noStrike">
                          <a:solidFill>
                            <a:srgbClr val="000000"/>
                          </a:solidFill>
                          <a:effectLst/>
                          <a:latin typeface="Calibri"/>
                        </a:rPr>
                        <a:t>21</a:t>
                      </a:r>
                    </a:p>
                  </a:txBody>
                  <a:tcPr marL="9525" marR="9525" marT="9525"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100" b="0" i="0" u="none" strike="noStrike" dirty="0">
                          <a:solidFill>
                            <a:srgbClr val="000000"/>
                          </a:solidFill>
                          <a:effectLst/>
                          <a:latin typeface="Calibri"/>
                        </a:rPr>
                        <a:t>996</a:t>
                      </a:r>
                    </a:p>
                  </a:txBody>
                  <a:tcPr marL="9525" marR="9525" marT="9525"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100" b="0" i="0" u="none" strike="noStrike">
                          <a:solidFill>
                            <a:srgbClr val="000000"/>
                          </a:solidFill>
                          <a:effectLst/>
                          <a:latin typeface="Calibri"/>
                        </a:rPr>
                        <a:t>987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100" b="1" i="0" u="none" strike="noStrike">
                          <a:solidFill>
                            <a:srgbClr val="000000"/>
                          </a:solidFill>
                          <a:effectLst/>
                          <a:latin typeface="Calibri"/>
                        </a:rPr>
                        <a:t>9</a:t>
                      </a:r>
                    </a:p>
                  </a:txBody>
                  <a:tcPr marL="9525" marR="9525" marT="9525"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xmlns="" val="10008"/>
                  </a:ext>
                </a:extLst>
              </a:tr>
              <a:tr h="206336">
                <a:tc rowSpan="5">
                  <a:txBody>
                    <a:bodyPr/>
                    <a:lstStyle/>
                    <a:p>
                      <a:pPr algn="ctr" fontAlgn="ctr"/>
                      <a:r>
                        <a:rPr lang="en-US" sz="1100" b="0" i="0" u="none" strike="noStrike" dirty="0">
                          <a:solidFill>
                            <a:srgbClr val="000000"/>
                          </a:solidFill>
                          <a:effectLst/>
                          <a:latin typeface="Calibri"/>
                        </a:rPr>
                        <a:t>M</a:t>
                      </a:r>
                    </a:p>
                  </a:txBody>
                  <a:tcPr marL="9525" marR="9525" marT="9525"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All Students</a:t>
                      </a:r>
                    </a:p>
                  </a:txBody>
                  <a:tcPr marL="9525" marR="9525" marT="9525" marB="0" anchor="b">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524</a:t>
                      </a:r>
                    </a:p>
                  </a:txBody>
                  <a:tcPr marL="9525" marR="9525" marT="9525"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508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a:rPr>
                        <a:t>16</a:t>
                      </a:r>
                    </a:p>
                  </a:txBody>
                  <a:tcPr marL="9525" marR="9525" marT="9525"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553</a:t>
                      </a:r>
                    </a:p>
                  </a:txBody>
                  <a:tcPr marL="9525" marR="9525" marT="9525"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551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a:rPr>
                        <a:t>2</a:t>
                      </a:r>
                    </a:p>
                  </a:txBody>
                  <a:tcPr marL="9525" marR="9525" marT="9525"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206336">
                <a:tc vMerge="1">
                  <a:txBody>
                    <a:bodyPr/>
                    <a:lstStyle/>
                    <a:p>
                      <a:endParaRPr lang="en-US"/>
                    </a:p>
                  </a:txBody>
                  <a:tcPr/>
                </a:tc>
                <a:tc>
                  <a:txBody>
                    <a:bodyPr/>
                    <a:lstStyle/>
                    <a:p>
                      <a:pPr algn="l" fontAlgn="b"/>
                      <a:r>
                        <a:rPr lang="en-US" sz="1100" b="0" i="0" u="none" strike="noStrike">
                          <a:solidFill>
                            <a:srgbClr val="000000"/>
                          </a:solidFill>
                          <a:effectLst/>
                          <a:latin typeface="Calibri"/>
                        </a:rPr>
                        <a:t>EL</a:t>
                      </a:r>
                    </a:p>
                  </a:txBody>
                  <a:tcPr marL="9525" marR="9525" marT="9525" marB="0" anchor="b">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317</a:t>
                      </a:r>
                    </a:p>
                  </a:txBody>
                  <a:tcPr marL="9525" marR="9525" marT="9525"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293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a:rPr>
                        <a:t>24</a:t>
                      </a:r>
                    </a:p>
                  </a:txBody>
                  <a:tcPr marL="9525" marR="9525" marT="9525"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377</a:t>
                      </a:r>
                    </a:p>
                  </a:txBody>
                  <a:tcPr marL="9525" marR="9525" marT="9525"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355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a:rPr>
                        <a:t>22</a:t>
                      </a:r>
                    </a:p>
                  </a:txBody>
                  <a:tcPr marL="9525" marR="9525" marT="9525"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206336">
                <a:tc vMerge="1">
                  <a:txBody>
                    <a:bodyPr/>
                    <a:lstStyle/>
                    <a:p>
                      <a:endParaRPr lang="en-US"/>
                    </a:p>
                  </a:txBody>
                  <a:tcPr/>
                </a:tc>
                <a:tc>
                  <a:txBody>
                    <a:bodyPr/>
                    <a:lstStyle/>
                    <a:p>
                      <a:pPr algn="l" fontAlgn="b"/>
                      <a:r>
                        <a:rPr lang="en-US" sz="1100" b="0" i="0" u="none" strike="noStrike">
                          <a:solidFill>
                            <a:srgbClr val="000000"/>
                          </a:solidFill>
                          <a:effectLst/>
                          <a:latin typeface="Calibri"/>
                        </a:rPr>
                        <a:t>FRL</a:t>
                      </a:r>
                    </a:p>
                  </a:txBody>
                  <a:tcPr marL="9525" marR="9525" marT="9525" marB="0" anchor="b">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432</a:t>
                      </a:r>
                    </a:p>
                  </a:txBody>
                  <a:tcPr marL="9525" marR="9525" marT="9525"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406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a:rPr>
                        <a:t>26</a:t>
                      </a:r>
                    </a:p>
                  </a:txBody>
                  <a:tcPr marL="9525" marR="9525" marT="9525"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514</a:t>
                      </a:r>
                    </a:p>
                  </a:txBody>
                  <a:tcPr marL="9525" marR="9525" marT="9525"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498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a:rPr>
                        <a:t>16</a:t>
                      </a:r>
                    </a:p>
                  </a:txBody>
                  <a:tcPr marL="9525" marR="9525" marT="9525"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206336">
                <a:tc vMerge="1">
                  <a:txBody>
                    <a:bodyPr/>
                    <a:lstStyle/>
                    <a:p>
                      <a:endParaRPr lang="en-US"/>
                    </a:p>
                  </a:txBody>
                  <a:tcPr/>
                </a:tc>
                <a:tc>
                  <a:txBody>
                    <a:bodyPr/>
                    <a:lstStyle/>
                    <a:p>
                      <a:pPr algn="l" fontAlgn="b"/>
                      <a:r>
                        <a:rPr lang="en-US" sz="1100" b="0" i="0" u="none" strike="noStrike">
                          <a:solidFill>
                            <a:srgbClr val="000000"/>
                          </a:solidFill>
                          <a:effectLst/>
                          <a:latin typeface="Calibri"/>
                        </a:rPr>
                        <a:t>IEP</a:t>
                      </a:r>
                    </a:p>
                  </a:txBody>
                  <a:tcPr marL="9525" marR="9525" marT="9525" marB="0" anchor="b">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293</a:t>
                      </a:r>
                    </a:p>
                  </a:txBody>
                  <a:tcPr marL="9525" marR="9525" marT="9525"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261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a:rPr>
                        <a:t>32</a:t>
                      </a:r>
                    </a:p>
                  </a:txBody>
                  <a:tcPr marL="9525" marR="9525" marT="9525"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430</a:t>
                      </a:r>
                    </a:p>
                  </a:txBody>
                  <a:tcPr marL="9525" marR="9525" marT="9525"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398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a:rPr>
                        <a:t>32</a:t>
                      </a:r>
                    </a:p>
                  </a:txBody>
                  <a:tcPr marL="9525" marR="9525" marT="9525"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216653">
                <a:tc vMerge="1">
                  <a:txBody>
                    <a:bodyPr/>
                    <a:lstStyle/>
                    <a:p>
                      <a:endParaRPr lang="en-US"/>
                    </a:p>
                  </a:txBody>
                  <a:tcPr/>
                </a:tc>
                <a:tc>
                  <a:txBody>
                    <a:bodyPr/>
                    <a:lstStyle/>
                    <a:p>
                      <a:pPr algn="l" fontAlgn="b"/>
                      <a:r>
                        <a:rPr lang="en-US" sz="1100" b="0" i="0" u="none" strike="noStrike">
                          <a:solidFill>
                            <a:srgbClr val="000000"/>
                          </a:solidFill>
                          <a:effectLst/>
                          <a:latin typeface="Calibri"/>
                        </a:rPr>
                        <a:t>MIN</a:t>
                      </a:r>
                    </a:p>
                  </a:txBody>
                  <a:tcPr marL="9525" marR="9525" marT="9525" marB="0" anchor="b">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429</a:t>
                      </a:r>
                    </a:p>
                  </a:txBody>
                  <a:tcPr marL="9525" marR="9525" marT="9525"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411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a:rPr>
                        <a:t>18</a:t>
                      </a:r>
                    </a:p>
                  </a:txBody>
                  <a:tcPr marL="9525" marR="9525" marT="9525"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494</a:t>
                      </a:r>
                    </a:p>
                  </a:txBody>
                  <a:tcPr marL="9525" marR="9525" marT="9525"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483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a:rPr>
                        <a:t>11</a:t>
                      </a:r>
                    </a:p>
                  </a:txBody>
                  <a:tcPr marL="9525" marR="9525" marT="9525"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r h="206336">
                <a:tc rowSpan="5">
                  <a:txBody>
                    <a:bodyPr/>
                    <a:lstStyle/>
                    <a:p>
                      <a:pPr algn="ctr" fontAlgn="ctr"/>
                      <a:r>
                        <a:rPr lang="en-US" sz="1100" b="0" i="0" u="none" strike="noStrike" dirty="0">
                          <a:solidFill>
                            <a:srgbClr val="000000"/>
                          </a:solidFill>
                          <a:effectLst/>
                          <a:latin typeface="Calibri"/>
                        </a:rPr>
                        <a:t>H</a:t>
                      </a:r>
                    </a:p>
                  </a:txBody>
                  <a:tcPr marL="9525" marR="9525" marT="9525"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B7DEE8"/>
                    </a:solidFill>
                  </a:tcPr>
                </a:tc>
                <a:tc>
                  <a:txBody>
                    <a:bodyPr/>
                    <a:lstStyle/>
                    <a:p>
                      <a:pPr algn="l" fontAlgn="b"/>
                      <a:r>
                        <a:rPr lang="en-US" sz="1100" b="0" i="0" u="none" strike="noStrike">
                          <a:solidFill>
                            <a:srgbClr val="000000"/>
                          </a:solidFill>
                          <a:effectLst/>
                          <a:latin typeface="Calibri"/>
                        </a:rPr>
                        <a:t>All Students</a:t>
                      </a:r>
                    </a:p>
                  </a:txBody>
                  <a:tcPr marL="9525" marR="9525" marT="9525" marB="0" anchor="b">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sz="1100" b="0" i="0" u="none" strike="noStrike">
                          <a:solidFill>
                            <a:srgbClr val="000000"/>
                          </a:solidFill>
                          <a:effectLst/>
                          <a:latin typeface="Calibri"/>
                        </a:rPr>
                        <a:t>320</a:t>
                      </a:r>
                    </a:p>
                  </a:txBody>
                  <a:tcPr marL="9525" marR="9525" marT="9525"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sz="1100" b="0" i="0" u="none" strike="noStrike" dirty="0">
                          <a:solidFill>
                            <a:srgbClr val="000000"/>
                          </a:solidFill>
                          <a:effectLst/>
                          <a:latin typeface="Calibri"/>
                        </a:rPr>
                        <a:t>301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sz="1100" b="1" i="0" u="none" strike="noStrike">
                          <a:solidFill>
                            <a:srgbClr val="000000"/>
                          </a:solidFill>
                          <a:effectLst/>
                          <a:latin typeface="Calibri"/>
                        </a:rPr>
                        <a:t>19</a:t>
                      </a:r>
                    </a:p>
                  </a:txBody>
                  <a:tcPr marL="9525" marR="9525" marT="9525"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sz="1100" b="0" i="0" u="none" strike="noStrike">
                          <a:solidFill>
                            <a:srgbClr val="000000"/>
                          </a:solidFill>
                          <a:effectLst/>
                          <a:latin typeface="Calibri"/>
                        </a:rPr>
                        <a:t>435</a:t>
                      </a:r>
                    </a:p>
                  </a:txBody>
                  <a:tcPr marL="9525" marR="9525" marT="9525"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sz="1100" b="0" i="0" u="none" strike="noStrike">
                          <a:solidFill>
                            <a:srgbClr val="000000"/>
                          </a:solidFill>
                          <a:effectLst/>
                          <a:latin typeface="Calibri"/>
                        </a:rPr>
                        <a:t>426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sz="1100" b="1" i="0" u="none" strike="noStrike" dirty="0">
                          <a:solidFill>
                            <a:srgbClr val="000000"/>
                          </a:solidFill>
                          <a:effectLst/>
                          <a:latin typeface="Calibri"/>
                        </a:rPr>
                        <a:t>9</a:t>
                      </a:r>
                    </a:p>
                  </a:txBody>
                  <a:tcPr marL="9525" marR="9525" marT="9525"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extLst>
                  <a:ext uri="{0D108BD9-81ED-4DB2-BD59-A6C34878D82A}">
                    <a16:rowId xmlns:a16="http://schemas.microsoft.com/office/drawing/2014/main" xmlns="" val="10014"/>
                  </a:ext>
                </a:extLst>
              </a:tr>
              <a:tr h="206336">
                <a:tc vMerge="1">
                  <a:txBody>
                    <a:bodyPr/>
                    <a:lstStyle/>
                    <a:p>
                      <a:endParaRPr lang="en-US"/>
                    </a:p>
                  </a:txBody>
                  <a:tcPr/>
                </a:tc>
                <a:tc>
                  <a:txBody>
                    <a:bodyPr/>
                    <a:lstStyle/>
                    <a:p>
                      <a:pPr algn="l" fontAlgn="b"/>
                      <a:r>
                        <a:rPr lang="en-US" sz="1100" b="0" i="0" u="none" strike="noStrike">
                          <a:solidFill>
                            <a:srgbClr val="000000"/>
                          </a:solidFill>
                          <a:effectLst/>
                          <a:latin typeface="Calibri"/>
                        </a:rPr>
                        <a:t>EL</a:t>
                      </a:r>
                    </a:p>
                  </a:txBody>
                  <a:tcPr marL="9525" marR="9525" marT="9525" marB="0" anchor="b">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sz="1100" b="0" i="0" u="none" strike="noStrike">
                          <a:solidFill>
                            <a:srgbClr val="000000"/>
                          </a:solidFill>
                          <a:effectLst/>
                          <a:latin typeface="Calibri"/>
                        </a:rPr>
                        <a:t>143</a:t>
                      </a:r>
                    </a:p>
                  </a:txBody>
                  <a:tcPr marL="9525" marR="9525" marT="9525"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sz="1100" b="0" i="0" u="none" strike="noStrike" dirty="0">
                          <a:solidFill>
                            <a:srgbClr val="000000"/>
                          </a:solidFill>
                          <a:effectLst/>
                          <a:latin typeface="Calibri"/>
                        </a:rPr>
                        <a:t>120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sz="1100" b="1" i="0" u="none" strike="noStrike">
                          <a:solidFill>
                            <a:srgbClr val="000000"/>
                          </a:solidFill>
                          <a:effectLst/>
                          <a:latin typeface="Calibri"/>
                        </a:rPr>
                        <a:t>23</a:t>
                      </a:r>
                    </a:p>
                  </a:txBody>
                  <a:tcPr marL="9525" marR="9525" marT="9525"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sz="1100" b="0" i="0" u="none" strike="noStrike">
                          <a:solidFill>
                            <a:srgbClr val="000000"/>
                          </a:solidFill>
                          <a:effectLst/>
                          <a:latin typeface="Calibri"/>
                        </a:rPr>
                        <a:t>250</a:t>
                      </a:r>
                    </a:p>
                  </a:txBody>
                  <a:tcPr marL="9525" marR="9525" marT="9525"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sz="1100" b="0" i="0" u="none" strike="noStrike">
                          <a:solidFill>
                            <a:srgbClr val="000000"/>
                          </a:solidFill>
                          <a:effectLst/>
                          <a:latin typeface="Calibri"/>
                        </a:rPr>
                        <a:t>233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sz="1100" b="1" i="0" u="none" strike="noStrike" dirty="0">
                          <a:solidFill>
                            <a:srgbClr val="000000"/>
                          </a:solidFill>
                          <a:effectLst/>
                          <a:latin typeface="Calibri"/>
                        </a:rPr>
                        <a:t>17</a:t>
                      </a:r>
                    </a:p>
                  </a:txBody>
                  <a:tcPr marL="9525" marR="9525" marT="9525"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extLst>
                  <a:ext uri="{0D108BD9-81ED-4DB2-BD59-A6C34878D82A}">
                    <a16:rowId xmlns:a16="http://schemas.microsoft.com/office/drawing/2014/main" xmlns="" val="10015"/>
                  </a:ext>
                </a:extLst>
              </a:tr>
              <a:tr h="206336">
                <a:tc vMerge="1">
                  <a:txBody>
                    <a:bodyPr/>
                    <a:lstStyle/>
                    <a:p>
                      <a:endParaRPr lang="en-US"/>
                    </a:p>
                  </a:txBody>
                  <a:tcPr/>
                </a:tc>
                <a:tc>
                  <a:txBody>
                    <a:bodyPr/>
                    <a:lstStyle/>
                    <a:p>
                      <a:pPr algn="l" fontAlgn="b"/>
                      <a:r>
                        <a:rPr lang="en-US" sz="1100" b="0" i="0" u="none" strike="noStrike">
                          <a:solidFill>
                            <a:srgbClr val="000000"/>
                          </a:solidFill>
                          <a:effectLst/>
                          <a:latin typeface="Calibri"/>
                        </a:rPr>
                        <a:t>FRL</a:t>
                      </a:r>
                    </a:p>
                  </a:txBody>
                  <a:tcPr marL="9525" marR="9525" marT="9525" marB="0" anchor="b">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sz="1100" b="0" i="0" u="none" strike="noStrike">
                          <a:solidFill>
                            <a:srgbClr val="000000"/>
                          </a:solidFill>
                          <a:effectLst/>
                          <a:latin typeface="Calibri"/>
                        </a:rPr>
                        <a:t>221</a:t>
                      </a:r>
                    </a:p>
                  </a:txBody>
                  <a:tcPr marL="9525" marR="9525" marT="9525"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sz="1100" b="0" i="0" u="none" strike="noStrike" dirty="0">
                          <a:solidFill>
                            <a:srgbClr val="000000"/>
                          </a:solidFill>
                          <a:effectLst/>
                          <a:latin typeface="Calibri"/>
                        </a:rPr>
                        <a:t>203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sz="1100" b="1" i="0" u="none" strike="noStrike">
                          <a:solidFill>
                            <a:srgbClr val="000000"/>
                          </a:solidFill>
                          <a:effectLst/>
                          <a:latin typeface="Calibri"/>
                        </a:rPr>
                        <a:t>18</a:t>
                      </a:r>
                    </a:p>
                  </a:txBody>
                  <a:tcPr marL="9525" marR="9525" marT="9525"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sz="1100" b="0" i="0" u="none" strike="noStrike">
                          <a:solidFill>
                            <a:srgbClr val="000000"/>
                          </a:solidFill>
                          <a:effectLst/>
                          <a:latin typeface="Calibri"/>
                        </a:rPr>
                        <a:t>390</a:t>
                      </a:r>
                    </a:p>
                  </a:txBody>
                  <a:tcPr marL="9525" marR="9525" marT="9525"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sz="1100" b="0" i="0" u="none" strike="noStrike">
                          <a:solidFill>
                            <a:srgbClr val="000000"/>
                          </a:solidFill>
                          <a:effectLst/>
                          <a:latin typeface="Calibri"/>
                        </a:rPr>
                        <a:t>375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sz="1100" b="1" i="0" u="none" strike="noStrike" dirty="0">
                          <a:solidFill>
                            <a:srgbClr val="000000"/>
                          </a:solidFill>
                          <a:effectLst/>
                          <a:latin typeface="Calibri"/>
                        </a:rPr>
                        <a:t>15</a:t>
                      </a:r>
                    </a:p>
                  </a:txBody>
                  <a:tcPr marL="9525" marR="9525" marT="9525"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extLst>
                  <a:ext uri="{0D108BD9-81ED-4DB2-BD59-A6C34878D82A}">
                    <a16:rowId xmlns:a16="http://schemas.microsoft.com/office/drawing/2014/main" xmlns="" val="10016"/>
                  </a:ext>
                </a:extLst>
              </a:tr>
              <a:tr h="206336">
                <a:tc vMerge="1">
                  <a:txBody>
                    <a:bodyPr/>
                    <a:lstStyle/>
                    <a:p>
                      <a:endParaRPr lang="en-US"/>
                    </a:p>
                  </a:txBody>
                  <a:tcPr/>
                </a:tc>
                <a:tc>
                  <a:txBody>
                    <a:bodyPr/>
                    <a:lstStyle/>
                    <a:p>
                      <a:pPr algn="l" fontAlgn="b"/>
                      <a:r>
                        <a:rPr lang="en-US" sz="1100" b="0" i="0" u="none" strike="noStrike">
                          <a:solidFill>
                            <a:srgbClr val="000000"/>
                          </a:solidFill>
                          <a:effectLst/>
                          <a:latin typeface="Calibri"/>
                        </a:rPr>
                        <a:t>IEP</a:t>
                      </a:r>
                    </a:p>
                  </a:txBody>
                  <a:tcPr marL="9525" marR="9525" marT="9525" marB="0" anchor="b">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sz="1100" b="0" i="0" u="none" strike="noStrike">
                          <a:solidFill>
                            <a:srgbClr val="000000"/>
                          </a:solidFill>
                          <a:effectLst/>
                          <a:latin typeface="Calibri"/>
                        </a:rPr>
                        <a:t>110</a:t>
                      </a:r>
                    </a:p>
                  </a:txBody>
                  <a:tcPr marL="9525" marR="9525" marT="9525"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sz="1100" b="0" i="0" u="none" strike="noStrike" dirty="0">
                          <a:solidFill>
                            <a:srgbClr val="000000"/>
                          </a:solidFill>
                          <a:effectLst/>
                          <a:latin typeface="Calibri"/>
                        </a:rPr>
                        <a:t>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sz="1100" b="1" i="0" u="none" strike="noStrike" dirty="0">
                          <a:solidFill>
                            <a:srgbClr val="000000"/>
                          </a:solidFill>
                          <a:effectLst/>
                          <a:latin typeface="Calibri"/>
                        </a:rPr>
                        <a:t>22</a:t>
                      </a:r>
                    </a:p>
                  </a:txBody>
                  <a:tcPr marL="9525" marR="9525" marT="9525"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sz="1100" b="0" i="0" u="none" strike="noStrike" dirty="0">
                          <a:solidFill>
                            <a:srgbClr val="000000"/>
                          </a:solidFill>
                          <a:effectLst/>
                          <a:latin typeface="Calibri"/>
                        </a:rPr>
                        <a:t>263</a:t>
                      </a:r>
                    </a:p>
                  </a:txBody>
                  <a:tcPr marL="9525" marR="9525" marT="9525"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sz="1100" b="0" i="0" u="none" strike="noStrike" dirty="0">
                          <a:solidFill>
                            <a:srgbClr val="000000"/>
                          </a:solidFill>
                          <a:effectLst/>
                          <a:latin typeface="Calibri"/>
                        </a:rPr>
                        <a:t>246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sz="1100" b="1" i="0" u="none" strike="noStrike" dirty="0">
                          <a:solidFill>
                            <a:srgbClr val="000000"/>
                          </a:solidFill>
                          <a:effectLst/>
                          <a:latin typeface="Calibri"/>
                        </a:rPr>
                        <a:t>17</a:t>
                      </a:r>
                    </a:p>
                  </a:txBody>
                  <a:tcPr marL="9525" marR="9525" marT="9525"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extLst>
                  <a:ext uri="{0D108BD9-81ED-4DB2-BD59-A6C34878D82A}">
                    <a16:rowId xmlns:a16="http://schemas.microsoft.com/office/drawing/2014/main" xmlns="" val="10017"/>
                  </a:ext>
                </a:extLst>
              </a:tr>
              <a:tr h="216653">
                <a:tc vMerge="1">
                  <a:txBody>
                    <a:bodyPr/>
                    <a:lstStyle/>
                    <a:p>
                      <a:endParaRPr lang="en-US"/>
                    </a:p>
                  </a:txBody>
                  <a:tcPr/>
                </a:tc>
                <a:tc>
                  <a:txBody>
                    <a:bodyPr/>
                    <a:lstStyle/>
                    <a:p>
                      <a:pPr algn="l" fontAlgn="b"/>
                      <a:r>
                        <a:rPr lang="en-US" sz="1100" b="0" i="0" u="none" strike="noStrike">
                          <a:solidFill>
                            <a:srgbClr val="000000"/>
                          </a:solidFill>
                          <a:effectLst/>
                          <a:latin typeface="Calibri"/>
                        </a:rPr>
                        <a:t>MIN</a:t>
                      </a:r>
                    </a:p>
                  </a:txBody>
                  <a:tcPr marL="9525" marR="9525" marT="9525" marB="0" anchor="b">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sz="1100" b="0" i="0" u="none" strike="noStrike">
                          <a:solidFill>
                            <a:srgbClr val="000000"/>
                          </a:solidFill>
                          <a:effectLst/>
                          <a:latin typeface="Calibri"/>
                        </a:rPr>
                        <a:t>225</a:t>
                      </a:r>
                    </a:p>
                  </a:txBody>
                  <a:tcPr marL="9525" marR="9525" marT="9525"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sz="1100" b="0" i="0" u="none" strike="noStrike">
                          <a:solidFill>
                            <a:srgbClr val="000000"/>
                          </a:solidFill>
                          <a:effectLst/>
                          <a:latin typeface="Calibri"/>
                        </a:rPr>
                        <a:t>209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sz="1100" b="1" i="0" u="none" strike="noStrike">
                          <a:solidFill>
                            <a:srgbClr val="000000"/>
                          </a:solidFill>
                          <a:effectLst/>
                          <a:latin typeface="Calibri"/>
                        </a:rPr>
                        <a:t>16</a:t>
                      </a:r>
                    </a:p>
                  </a:txBody>
                  <a:tcPr marL="9525" marR="9525" marT="9525"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sz="1100" b="0" i="0" u="none" strike="noStrike">
                          <a:solidFill>
                            <a:srgbClr val="000000"/>
                          </a:solidFill>
                          <a:effectLst/>
                          <a:latin typeface="Calibri"/>
                        </a:rPr>
                        <a:t>355</a:t>
                      </a:r>
                    </a:p>
                  </a:txBody>
                  <a:tcPr marL="9525" marR="9525" marT="9525"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sz="1100" b="0" i="0" u="none" strike="noStrike">
                          <a:solidFill>
                            <a:srgbClr val="000000"/>
                          </a:solidFill>
                          <a:effectLst/>
                          <a:latin typeface="Calibri"/>
                        </a:rPr>
                        <a:t>342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sz="1100" b="1" i="0" u="none" strike="noStrike" dirty="0">
                          <a:solidFill>
                            <a:srgbClr val="000000"/>
                          </a:solidFill>
                          <a:effectLst/>
                          <a:latin typeface="Calibri"/>
                        </a:rPr>
                        <a:t>13</a:t>
                      </a:r>
                    </a:p>
                  </a:txBody>
                  <a:tcPr marL="9525" marR="9525" marT="9525"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B7DEE8"/>
                    </a:solidFill>
                  </a:tcPr>
                </a:tc>
                <a:extLst>
                  <a:ext uri="{0D108BD9-81ED-4DB2-BD59-A6C34878D82A}">
                    <a16:rowId xmlns:a16="http://schemas.microsoft.com/office/drawing/2014/main" xmlns="" val="10018"/>
                  </a:ext>
                </a:extLst>
              </a:tr>
            </a:tbl>
          </a:graphicData>
        </a:graphic>
      </p:graphicFrame>
      <p:sp>
        <p:nvSpPr>
          <p:cNvPr id="8" name="TextBox 7"/>
          <p:cNvSpPr txBox="1"/>
          <p:nvPr/>
        </p:nvSpPr>
        <p:spPr>
          <a:xfrm>
            <a:off x="638175" y="6094095"/>
            <a:ext cx="7115175" cy="738664"/>
          </a:xfrm>
          <a:prstGeom prst="rect">
            <a:avLst/>
          </a:prstGeom>
          <a:noFill/>
        </p:spPr>
        <p:txBody>
          <a:bodyPr wrap="square" rtlCol="0">
            <a:spAutoFit/>
          </a:bodyPr>
          <a:lstStyle/>
          <a:p>
            <a:r>
              <a:rPr lang="en-US" sz="1400" b="1" dirty="0"/>
              <a:t>Note</a:t>
            </a:r>
            <a:r>
              <a:rPr lang="en-US" sz="1400" dirty="0"/>
              <a:t>: Based on 1-year 2016 PARCC/DLM Math data, and 3-year 2014 TCAP/COALT Math data (2012, 2013, and 2014 combined). Counts are based on students meeting inclusion/exclusion rules for school accountability (October new to school, etc.).</a:t>
            </a:r>
          </a:p>
        </p:txBody>
      </p:sp>
    </p:spTree>
    <p:extLst>
      <p:ext uri="{BB962C8B-B14F-4D97-AF65-F5344CB8AC3E}">
        <p14:creationId xmlns:p14="http://schemas.microsoft.com/office/powerpoint/2010/main" val="16080169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p:cNvSpPr txBox="1">
            <a:spLocks/>
          </p:cNvSpPr>
          <p:nvPr/>
        </p:nvSpPr>
        <p:spPr>
          <a:xfrm>
            <a:off x="274782" y="1202026"/>
            <a:ext cx="8750346" cy="5154324"/>
          </a:xfrm>
          <a:prstGeom prst="rect">
            <a:avLst/>
          </a:prstGeom>
        </p:spPr>
        <p:txBody>
          <a:bodyPr vert="horz" lIns="91440" tIns="45720" rIns="91440" bIns="45720" rtlCol="0">
            <a:noAutofit/>
          </a:bodyPr>
          <a:lstStyle>
            <a:lvl1pPr marL="502920" indent="-457200" algn="l" defTabSz="914400" rtl="0" eaLnBrk="1" latinLnBrk="0" hangingPunct="1">
              <a:spcBef>
                <a:spcPct val="20000"/>
              </a:spcBef>
              <a:buClr>
                <a:schemeClr val="accent1"/>
              </a:buClr>
              <a:buSzPct val="110000"/>
              <a:buFont typeface="Wingdings" charset="2"/>
              <a:buChar char="§"/>
              <a:defRPr sz="2400" b="1" kern="1200" spc="150" baseline="0">
                <a:solidFill>
                  <a:srgbClr val="5C6670"/>
                </a:solidFill>
                <a:latin typeface="+mn-lt"/>
                <a:ea typeface="+mn-ea"/>
                <a:cs typeface="+mn-cs"/>
              </a:defRPr>
            </a:lvl1pPr>
            <a:lvl2pPr marL="822960" indent="-457200" algn="l" defTabSz="914400" rtl="0" eaLnBrk="1" latinLnBrk="0" hangingPunct="1">
              <a:spcBef>
                <a:spcPct val="20000"/>
              </a:spcBef>
              <a:buClr>
                <a:schemeClr val="accent2"/>
              </a:buClr>
              <a:buSzPct val="110000"/>
              <a:buFont typeface="Wingdings" charset="2"/>
              <a:buChar char="§"/>
              <a:defRPr sz="2200" kern="1200" spc="100" baseline="0">
                <a:solidFill>
                  <a:srgbClr val="5C6670"/>
                </a:solidFill>
                <a:latin typeface="+mn-lt"/>
                <a:ea typeface="+mn-ea"/>
                <a:cs typeface="+mn-cs"/>
              </a:defRPr>
            </a:lvl2pPr>
            <a:lvl3pPr marL="925830" indent="-285750" algn="l" defTabSz="914400" rtl="0" eaLnBrk="1" latinLnBrk="0" hangingPunct="1">
              <a:spcBef>
                <a:spcPct val="20000"/>
              </a:spcBef>
              <a:buClr>
                <a:schemeClr val="accent3"/>
              </a:buClr>
              <a:buSzPct val="110000"/>
              <a:buFont typeface="Wingdings" charset="2"/>
              <a:buChar char="§"/>
              <a:defRPr sz="2000" kern="1200" spc="100" baseline="0">
                <a:solidFill>
                  <a:srgbClr val="5C6670"/>
                </a:solidFill>
                <a:latin typeface="+mn-lt"/>
                <a:ea typeface="+mn-ea"/>
                <a:cs typeface="+mn-cs"/>
              </a:defRPr>
            </a:lvl3pPr>
            <a:lvl4pPr marL="1200150" indent="-285750" algn="l" defTabSz="914400" rtl="0" eaLnBrk="1" latinLnBrk="0" hangingPunct="1">
              <a:spcBef>
                <a:spcPct val="20000"/>
              </a:spcBef>
              <a:buClr>
                <a:schemeClr val="accent4"/>
              </a:buClr>
              <a:buSzPct val="110000"/>
              <a:buFont typeface="Wingdings" charset="2"/>
              <a:buChar char="§"/>
              <a:defRPr sz="1800" kern="1200">
                <a:solidFill>
                  <a:srgbClr val="5C6670"/>
                </a:solidFill>
                <a:latin typeface="+mn-lt"/>
                <a:ea typeface="+mn-ea"/>
                <a:cs typeface="+mn-cs"/>
              </a:defRPr>
            </a:lvl4pPr>
            <a:lvl5pPr marL="1383030" indent="-285750" algn="l" defTabSz="914400" rtl="0" eaLnBrk="1" latinLnBrk="0" hangingPunct="1">
              <a:spcBef>
                <a:spcPct val="20000"/>
              </a:spcBef>
              <a:buClr>
                <a:schemeClr val="accent6"/>
              </a:buClr>
              <a:buSzPct val="110000"/>
              <a:buFont typeface="Wingdings" charset="2"/>
              <a:buChar char="§"/>
              <a:defRPr sz="1600" kern="1200" spc="100" baseline="0">
                <a:solidFill>
                  <a:srgbClr val="5C6670"/>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r>
              <a:rPr lang="en-US" sz="2000" dirty="0">
                <a:solidFill>
                  <a:srgbClr val="002060"/>
                </a:solidFill>
              </a:rPr>
              <a:t>Option 1:  one minority group </a:t>
            </a:r>
            <a:r>
              <a:rPr lang="en-US" sz="2000" b="0" dirty="0">
                <a:solidFill>
                  <a:srgbClr val="002060"/>
                </a:solidFill>
              </a:rPr>
              <a:t>(11.6%, average = 2.3)</a:t>
            </a:r>
          </a:p>
          <a:p>
            <a:pPr lvl="1">
              <a:spcBef>
                <a:spcPts val="0"/>
              </a:spcBef>
              <a:buClr>
                <a:schemeClr val="accent1"/>
              </a:buClr>
            </a:pPr>
            <a:r>
              <a:rPr lang="en-US" sz="1700" dirty="0">
                <a:solidFill>
                  <a:srgbClr val="00B050"/>
                </a:solidFill>
              </a:rPr>
              <a:t>Acknowledges small rural school districts</a:t>
            </a:r>
          </a:p>
          <a:p>
            <a:pPr lvl="1">
              <a:spcBef>
                <a:spcPts val="0"/>
              </a:spcBef>
              <a:buClr>
                <a:schemeClr val="accent1"/>
              </a:buClr>
            </a:pPr>
            <a:r>
              <a:rPr lang="en-US" sz="1700" dirty="0">
                <a:solidFill>
                  <a:srgbClr val="FF0000"/>
                </a:solidFill>
              </a:rPr>
              <a:t>Classification of “minority” is becoming increasingly difficult; its basis should be primarily a socio-economic indicator</a:t>
            </a:r>
          </a:p>
          <a:p>
            <a:pPr marL="365757" lvl="1" indent="0">
              <a:spcBef>
                <a:spcPts val="0"/>
              </a:spcBef>
              <a:buClr>
                <a:schemeClr val="accent1"/>
              </a:buClr>
              <a:buNone/>
            </a:pPr>
            <a:endParaRPr lang="en-US" sz="1500" dirty="0">
              <a:solidFill>
                <a:srgbClr val="FF0000"/>
              </a:solidFill>
            </a:endParaRPr>
          </a:p>
          <a:p>
            <a:r>
              <a:rPr lang="en-US" sz="2000" dirty="0">
                <a:solidFill>
                  <a:srgbClr val="002060"/>
                </a:solidFill>
              </a:rPr>
              <a:t>Option 2:  separate racial/ethnic groups </a:t>
            </a:r>
            <a:r>
              <a:rPr lang="en-US" sz="2000" b="0" dirty="0">
                <a:solidFill>
                  <a:srgbClr val="002060"/>
                </a:solidFill>
              </a:rPr>
              <a:t>(26.1%, average = 2.3)</a:t>
            </a:r>
          </a:p>
          <a:p>
            <a:pPr lvl="1">
              <a:spcBef>
                <a:spcPts val="0"/>
              </a:spcBef>
              <a:buClr>
                <a:schemeClr val="accent1"/>
              </a:buClr>
            </a:pPr>
            <a:r>
              <a:rPr lang="en-US" sz="1700" dirty="0">
                <a:solidFill>
                  <a:srgbClr val="00B050"/>
                </a:solidFill>
              </a:rPr>
              <a:t>Analyze data for racial/ethnic groups that reach a threshold (e.g., 10% or 20% of overall population)</a:t>
            </a:r>
          </a:p>
          <a:p>
            <a:pPr lvl="1">
              <a:spcBef>
                <a:spcPts val="0"/>
              </a:spcBef>
              <a:buClr>
                <a:schemeClr val="accent1"/>
              </a:buClr>
            </a:pPr>
            <a:r>
              <a:rPr lang="en-US" sz="1700" dirty="0">
                <a:solidFill>
                  <a:srgbClr val="00B050"/>
                </a:solidFill>
              </a:rPr>
              <a:t>Look at each racial/ethnic group when possible; races/ethnicities labeled “minority” are not really the minority a lot of times</a:t>
            </a:r>
          </a:p>
          <a:p>
            <a:pPr lvl="1">
              <a:spcBef>
                <a:spcPts val="0"/>
              </a:spcBef>
              <a:buClr>
                <a:schemeClr val="accent1"/>
              </a:buClr>
            </a:pPr>
            <a:r>
              <a:rPr lang="en-US" sz="1700" dirty="0">
                <a:solidFill>
                  <a:srgbClr val="00B050"/>
                </a:solidFill>
              </a:rPr>
              <a:t>Racial groups should match the ratios in their communities</a:t>
            </a:r>
          </a:p>
          <a:p>
            <a:pPr lvl="1">
              <a:spcBef>
                <a:spcPts val="0"/>
              </a:spcBef>
              <a:buClr>
                <a:schemeClr val="accent1"/>
              </a:buClr>
            </a:pPr>
            <a:r>
              <a:rPr lang="en-US" sz="1700" dirty="0">
                <a:solidFill>
                  <a:srgbClr val="FF0000"/>
                </a:solidFill>
              </a:rPr>
              <a:t>Analyzing based on ethnicity feels like racism even if trying to honor all races</a:t>
            </a:r>
          </a:p>
          <a:p>
            <a:pPr lvl="1">
              <a:spcBef>
                <a:spcPts val="0"/>
              </a:spcBef>
              <a:buClr>
                <a:schemeClr val="accent1"/>
              </a:buClr>
            </a:pPr>
            <a:r>
              <a:rPr lang="en-US" sz="1700" dirty="0">
                <a:solidFill>
                  <a:srgbClr val="FF0000"/>
                </a:solidFill>
              </a:rPr>
              <a:t>Too complicated; too many data points creates data overload and whole thing is disregarded</a:t>
            </a:r>
          </a:p>
          <a:p>
            <a:pPr lvl="1">
              <a:spcBef>
                <a:spcPts val="0"/>
              </a:spcBef>
              <a:buClr>
                <a:schemeClr val="accent1"/>
              </a:buClr>
            </a:pPr>
            <a:r>
              <a:rPr lang="en-US" sz="1700" dirty="0">
                <a:solidFill>
                  <a:srgbClr val="002060"/>
                </a:solidFill>
              </a:rPr>
              <a:t>Final recommendation, aligned with final regulations</a:t>
            </a:r>
          </a:p>
          <a:p>
            <a:pPr marL="365757" lvl="1" indent="0">
              <a:spcBef>
                <a:spcPts val="0"/>
              </a:spcBef>
              <a:buClr>
                <a:schemeClr val="accent1"/>
              </a:buClr>
              <a:buNone/>
            </a:pPr>
            <a:endParaRPr lang="en-US" sz="1500" dirty="0">
              <a:solidFill>
                <a:srgbClr val="002060"/>
              </a:solidFill>
            </a:endParaRPr>
          </a:p>
          <a:p>
            <a:r>
              <a:rPr lang="en-US" sz="2000" dirty="0">
                <a:solidFill>
                  <a:srgbClr val="002060"/>
                </a:solidFill>
              </a:rPr>
              <a:t>Option 3:  one minority group for accountability but include disaggregated data when available </a:t>
            </a:r>
            <a:r>
              <a:rPr lang="en-US" sz="2000" b="0" dirty="0">
                <a:solidFill>
                  <a:srgbClr val="002060"/>
                </a:solidFill>
              </a:rPr>
              <a:t>(60.9%, average = 1.4)</a:t>
            </a:r>
          </a:p>
          <a:p>
            <a:pPr lvl="1">
              <a:spcBef>
                <a:spcPts val="0"/>
              </a:spcBef>
              <a:buClr>
                <a:schemeClr val="accent1"/>
              </a:buClr>
            </a:pPr>
            <a:r>
              <a:rPr lang="en-US" sz="1700" dirty="0">
                <a:solidFill>
                  <a:srgbClr val="002060"/>
                </a:solidFill>
              </a:rPr>
              <a:t>Initial recommendation, but not aligned with final regulations</a:t>
            </a:r>
          </a:p>
        </p:txBody>
      </p:sp>
      <p:sp>
        <p:nvSpPr>
          <p:cNvPr id="3" name="Title 2"/>
          <p:cNvSpPr>
            <a:spLocks noGrp="1"/>
          </p:cNvSpPr>
          <p:nvPr>
            <p:ph type="title"/>
          </p:nvPr>
        </p:nvSpPr>
        <p:spPr>
          <a:xfrm>
            <a:off x="381001" y="189593"/>
            <a:ext cx="8381260" cy="782073"/>
          </a:xfrm>
        </p:spPr>
        <p:txBody>
          <a:bodyPr/>
          <a:lstStyle/>
          <a:p>
            <a:r>
              <a:rPr lang="en-US" sz="3200" dirty="0"/>
              <a:t>Disaggregating Minority Students</a:t>
            </a:r>
            <a:br>
              <a:rPr lang="en-US" sz="3200" dirty="0"/>
            </a:br>
            <a:r>
              <a:rPr lang="en-US" sz="2400" dirty="0"/>
              <a:t>Ranked 1 (high) to 3 (low)</a:t>
            </a:r>
          </a:p>
        </p:txBody>
      </p:sp>
      <p:sp>
        <p:nvSpPr>
          <p:cNvPr id="4" name="Footer Placeholder 3"/>
          <p:cNvSpPr>
            <a:spLocks noGrp="1"/>
          </p:cNvSpPr>
          <p:nvPr>
            <p:ph type="ftr" sz="quarter" idx="3"/>
          </p:nvPr>
        </p:nvSpPr>
        <p:spPr/>
        <p:txBody>
          <a:bodyPr/>
          <a:lstStyle/>
          <a:p>
            <a:fld id="{757A2F4E-5D54-B04B-91BD-7E78EE1FE9FD}" type="slidenum">
              <a:rPr lang="en-US" smtClean="0"/>
              <a:pPr/>
              <a:t>14</a:t>
            </a:fld>
            <a:endParaRPr lang="en-US" dirty="0" smtClean="0"/>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40967" y="2524807"/>
            <a:ext cx="565405" cy="579903"/>
          </a:xfrm>
          <a:prstGeom prst="rect">
            <a:avLst/>
          </a:prstGeom>
        </p:spPr>
      </p:pic>
    </p:spTree>
    <p:extLst>
      <p:ext uri="{BB962C8B-B14F-4D97-AF65-F5344CB8AC3E}">
        <p14:creationId xmlns:p14="http://schemas.microsoft.com/office/powerpoint/2010/main" val="16245544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1" y="184398"/>
            <a:ext cx="8381260" cy="782073"/>
          </a:xfrm>
        </p:spPr>
        <p:txBody>
          <a:bodyPr/>
          <a:lstStyle/>
          <a:p>
            <a:r>
              <a:rPr lang="en-US" sz="2800" dirty="0"/>
              <a:t>Minority versus Disaggregated:</a:t>
            </a:r>
            <a:br>
              <a:rPr lang="en-US" sz="2800" dirty="0"/>
            </a:br>
            <a:r>
              <a:rPr lang="en-US" sz="2800" dirty="0"/>
              <a:t>School Accountability</a:t>
            </a:r>
          </a:p>
        </p:txBody>
      </p:sp>
      <p:sp>
        <p:nvSpPr>
          <p:cNvPr id="4" name="Footer Placeholder 3"/>
          <p:cNvSpPr>
            <a:spLocks noGrp="1"/>
          </p:cNvSpPr>
          <p:nvPr>
            <p:ph type="ftr" sz="quarter" idx="3"/>
          </p:nvPr>
        </p:nvSpPr>
        <p:spPr/>
        <p:txBody>
          <a:bodyPr/>
          <a:lstStyle/>
          <a:p>
            <a:fld id="{757A2F4E-5D54-B04B-91BD-7E78EE1FE9FD}" type="slidenum">
              <a:rPr lang="en-US" smtClean="0"/>
              <a:pPr/>
              <a:t>15</a:t>
            </a:fld>
            <a:endParaRPr lang="en-US" dirty="0" smtClean="0"/>
          </a:p>
        </p:txBody>
      </p:sp>
      <p:graphicFrame>
        <p:nvGraphicFramePr>
          <p:cNvPr id="6" name="Content Placeholder 5"/>
          <p:cNvGraphicFramePr>
            <a:graphicFrameLocks noGrp="1"/>
          </p:cNvGraphicFramePr>
          <p:nvPr>
            <p:ph idx="4294967295"/>
            <p:extLst/>
          </p:nvPr>
        </p:nvGraphicFramePr>
        <p:xfrm>
          <a:off x="146266" y="1243013"/>
          <a:ext cx="7153276" cy="5519983"/>
        </p:xfrm>
        <a:graphic>
          <a:graphicData uri="http://schemas.openxmlformats.org/drawingml/2006/table">
            <a:tbl>
              <a:tblPr/>
              <a:tblGrid>
                <a:gridCol w="616994">
                  <a:extLst>
                    <a:ext uri="{9D8B030D-6E8A-4147-A177-3AD203B41FA5}">
                      <a16:colId xmlns:a16="http://schemas.microsoft.com/office/drawing/2014/main" xmlns="" val="20000"/>
                    </a:ext>
                  </a:extLst>
                </a:gridCol>
                <a:gridCol w="2335592">
                  <a:extLst>
                    <a:ext uri="{9D8B030D-6E8A-4147-A177-3AD203B41FA5}">
                      <a16:colId xmlns:a16="http://schemas.microsoft.com/office/drawing/2014/main" xmlns="" val="20001"/>
                    </a:ext>
                  </a:extLst>
                </a:gridCol>
                <a:gridCol w="700115">
                  <a:extLst>
                    <a:ext uri="{9D8B030D-6E8A-4147-A177-3AD203B41FA5}">
                      <a16:colId xmlns:a16="http://schemas.microsoft.com/office/drawing/2014/main" xmlns="" val="20002"/>
                    </a:ext>
                  </a:extLst>
                </a:gridCol>
                <a:gridCol w="700115">
                  <a:extLst>
                    <a:ext uri="{9D8B030D-6E8A-4147-A177-3AD203B41FA5}">
                      <a16:colId xmlns:a16="http://schemas.microsoft.com/office/drawing/2014/main" xmlns="" val="20003"/>
                    </a:ext>
                  </a:extLst>
                </a:gridCol>
                <a:gridCol w="700115">
                  <a:extLst>
                    <a:ext uri="{9D8B030D-6E8A-4147-A177-3AD203B41FA5}">
                      <a16:colId xmlns:a16="http://schemas.microsoft.com/office/drawing/2014/main" xmlns="" val="20004"/>
                    </a:ext>
                  </a:extLst>
                </a:gridCol>
                <a:gridCol w="700115">
                  <a:extLst>
                    <a:ext uri="{9D8B030D-6E8A-4147-A177-3AD203B41FA5}">
                      <a16:colId xmlns:a16="http://schemas.microsoft.com/office/drawing/2014/main" xmlns="" val="20005"/>
                    </a:ext>
                  </a:extLst>
                </a:gridCol>
                <a:gridCol w="700115">
                  <a:extLst>
                    <a:ext uri="{9D8B030D-6E8A-4147-A177-3AD203B41FA5}">
                      <a16:colId xmlns:a16="http://schemas.microsoft.com/office/drawing/2014/main" xmlns="" val="20006"/>
                    </a:ext>
                  </a:extLst>
                </a:gridCol>
                <a:gridCol w="700115">
                  <a:extLst>
                    <a:ext uri="{9D8B030D-6E8A-4147-A177-3AD203B41FA5}">
                      <a16:colId xmlns:a16="http://schemas.microsoft.com/office/drawing/2014/main" xmlns="" val="20007"/>
                    </a:ext>
                  </a:extLst>
                </a:gridCol>
              </a:tblGrid>
              <a:tr h="190604">
                <a:tc rowSpan="4" gridSpan="2">
                  <a:txBody>
                    <a:bodyPr/>
                    <a:lstStyle/>
                    <a:p>
                      <a:pPr algn="ctr" fontAlgn="b"/>
                      <a:r>
                        <a:rPr lang="en-US" sz="1200" b="0" i="0" u="none" strike="noStrike" dirty="0">
                          <a:solidFill>
                            <a:srgbClr val="000000"/>
                          </a:solidFill>
                          <a:effectLst/>
                          <a:latin typeface="Calibri"/>
                        </a:rPr>
                        <a:t> </a:t>
                      </a:r>
                    </a:p>
                  </a:txBody>
                  <a:tcPr marL="7533" marR="7533" marT="7533"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rowSpan="4" hMerge="1">
                  <a:txBody>
                    <a:bodyPr/>
                    <a:lstStyle/>
                    <a:p>
                      <a:endParaRPr lang="en-US"/>
                    </a:p>
                  </a:txBody>
                  <a:tcPr/>
                </a:tc>
                <a:tc gridSpan="6">
                  <a:txBody>
                    <a:bodyPr/>
                    <a:lstStyle/>
                    <a:p>
                      <a:pPr algn="ctr" fontAlgn="b"/>
                      <a:r>
                        <a:rPr lang="en-US" sz="1200" b="1" i="0" u="none" strike="noStrike" dirty="0">
                          <a:solidFill>
                            <a:srgbClr val="000000"/>
                          </a:solidFill>
                          <a:effectLst/>
                          <a:latin typeface="Calibri"/>
                        </a:rPr>
                        <a:t>Math Achievement</a:t>
                      </a:r>
                    </a:p>
                  </a:txBody>
                  <a:tcPr marL="7533" marR="7533" marT="7533"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190604">
                <a:tc gridSpan="2" vMerge="1">
                  <a:txBody>
                    <a:bodyPr/>
                    <a:lstStyle/>
                    <a:p>
                      <a:endParaRPr lang="en-US"/>
                    </a:p>
                  </a:txBody>
                  <a:tcPr/>
                </a:tc>
                <a:tc hMerge="1" vMerge="1">
                  <a:txBody>
                    <a:bodyPr/>
                    <a:lstStyle/>
                    <a:p>
                      <a:endParaRPr lang="en-US"/>
                    </a:p>
                  </a:txBody>
                  <a:tcPr/>
                </a:tc>
                <a:tc gridSpan="3">
                  <a:txBody>
                    <a:bodyPr/>
                    <a:lstStyle/>
                    <a:p>
                      <a:pPr algn="ctr" fontAlgn="ctr"/>
                      <a:r>
                        <a:rPr lang="en-US" sz="1200" b="0" i="0" u="none" strike="noStrike" dirty="0">
                          <a:solidFill>
                            <a:srgbClr val="000000"/>
                          </a:solidFill>
                          <a:effectLst/>
                          <a:latin typeface="Calibri"/>
                        </a:rPr>
                        <a:t>2016 (1-Year data)</a:t>
                      </a:r>
                    </a:p>
                  </a:txBody>
                  <a:tcPr marL="7533" marR="7533" marT="7533"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ctr"/>
                      <a:r>
                        <a:rPr lang="en-US" sz="1200" b="0" i="0" u="none" strike="noStrike" dirty="0">
                          <a:solidFill>
                            <a:srgbClr val="000000"/>
                          </a:solidFill>
                          <a:effectLst/>
                          <a:latin typeface="Calibri"/>
                        </a:rPr>
                        <a:t>2014 (3-Year data)</a:t>
                      </a:r>
                    </a:p>
                  </a:txBody>
                  <a:tcPr marL="7533" marR="7533" marT="7533"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373675">
                <a:tc gridSpan="2" vMerge="1">
                  <a:txBody>
                    <a:bodyPr/>
                    <a:lstStyle/>
                    <a:p>
                      <a:endParaRPr lang="en-US"/>
                    </a:p>
                  </a:txBody>
                  <a:tcPr/>
                </a:tc>
                <a:tc hMerge="1" vMerge="1">
                  <a:txBody>
                    <a:bodyPr/>
                    <a:lstStyle/>
                    <a:p>
                      <a:endParaRPr lang="en-US"/>
                    </a:p>
                  </a:txBody>
                  <a:tcPr/>
                </a:tc>
                <a:tc gridSpan="2">
                  <a:txBody>
                    <a:bodyPr/>
                    <a:lstStyle/>
                    <a:p>
                      <a:pPr algn="ctr" fontAlgn="ctr"/>
                      <a:r>
                        <a:rPr lang="en-US" sz="1200" b="0" i="0" u="none" strike="noStrike" dirty="0">
                          <a:solidFill>
                            <a:srgbClr val="000000"/>
                          </a:solidFill>
                          <a:effectLst/>
                          <a:latin typeface="Calibri"/>
                        </a:rPr>
                        <a:t>Schools meeting minimum n</a:t>
                      </a:r>
                    </a:p>
                  </a:txBody>
                  <a:tcPr marL="7533" marR="7533" marT="7533"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rowSpan="2">
                  <a:txBody>
                    <a:bodyPr/>
                    <a:lstStyle/>
                    <a:p>
                      <a:pPr algn="ctr" fontAlgn="ctr"/>
                      <a:r>
                        <a:rPr lang="en-US" sz="1200" b="0" i="0" u="none" strike="noStrike" dirty="0">
                          <a:solidFill>
                            <a:srgbClr val="000000"/>
                          </a:solidFill>
                          <a:effectLst/>
                          <a:latin typeface="Calibri"/>
                        </a:rPr>
                        <a:t>Difference</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gridSpan="2">
                  <a:txBody>
                    <a:bodyPr/>
                    <a:lstStyle/>
                    <a:p>
                      <a:pPr algn="ctr" fontAlgn="ctr"/>
                      <a:r>
                        <a:rPr lang="en-US" sz="1200" b="0" i="0" u="none" strike="noStrike" dirty="0">
                          <a:solidFill>
                            <a:srgbClr val="000000"/>
                          </a:solidFill>
                          <a:effectLst/>
                          <a:latin typeface="Calibri"/>
                        </a:rPr>
                        <a:t>Schools meeting minimum n</a:t>
                      </a:r>
                    </a:p>
                  </a:txBody>
                  <a:tcPr marL="7533" marR="7533" marT="7533"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rowSpan="2">
                  <a:txBody>
                    <a:bodyPr/>
                    <a:lstStyle/>
                    <a:p>
                      <a:pPr algn="ctr" fontAlgn="ctr"/>
                      <a:r>
                        <a:rPr lang="en-US" sz="1200" b="0" i="0" u="none" strike="noStrike" dirty="0">
                          <a:solidFill>
                            <a:srgbClr val="000000"/>
                          </a:solidFill>
                          <a:effectLst/>
                          <a:latin typeface="Calibri"/>
                        </a:rPr>
                        <a:t>Difference</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90604">
                <a:tc gridSpan="2" vMerge="1">
                  <a:txBody>
                    <a:bodyPr/>
                    <a:lstStyle/>
                    <a:p>
                      <a:endParaRPr lang="en-US"/>
                    </a:p>
                  </a:txBody>
                  <a:tcPr/>
                </a:tc>
                <a:tc hMerge="1" vMerge="1">
                  <a:txBody>
                    <a:bodyPr/>
                    <a:lstStyle/>
                    <a:p>
                      <a:endParaRPr lang="en-US"/>
                    </a:p>
                  </a:txBody>
                  <a:tcPr/>
                </a:tc>
                <a:tc>
                  <a:txBody>
                    <a:bodyPr/>
                    <a:lstStyle/>
                    <a:p>
                      <a:pPr algn="ctr" fontAlgn="ctr"/>
                      <a:r>
                        <a:rPr lang="en-US" sz="1200" b="0" i="0" u="none" strike="noStrike" dirty="0">
                          <a:solidFill>
                            <a:srgbClr val="000000"/>
                          </a:solidFill>
                          <a:effectLst/>
                          <a:latin typeface="Calibri"/>
                        </a:rPr>
                        <a:t>N=16</a:t>
                      </a:r>
                    </a:p>
                  </a:txBody>
                  <a:tcPr marL="7533" marR="7533" marT="7533"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N=20</a:t>
                      </a:r>
                    </a:p>
                  </a:txBody>
                  <a:tcPr marL="7533" marR="7533" marT="75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1200" b="0" i="0" u="none" strike="noStrike" dirty="0">
                          <a:solidFill>
                            <a:srgbClr val="000000"/>
                          </a:solidFill>
                          <a:effectLst/>
                          <a:latin typeface="Calibri"/>
                        </a:rPr>
                        <a:t>N=16</a:t>
                      </a:r>
                    </a:p>
                  </a:txBody>
                  <a:tcPr marL="7533" marR="7533" marT="7533"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a:rPr>
                        <a:t>N=20</a:t>
                      </a:r>
                    </a:p>
                  </a:txBody>
                  <a:tcPr marL="7533" marR="7533" marT="75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xmlns="" val="10003"/>
                  </a:ext>
                </a:extLst>
              </a:tr>
              <a:tr h="190604">
                <a:tc rowSpan="8">
                  <a:txBody>
                    <a:bodyPr/>
                    <a:lstStyle/>
                    <a:p>
                      <a:pPr algn="ctr" fontAlgn="ctr"/>
                      <a:r>
                        <a:rPr lang="en-US" sz="1200" b="0" i="0" u="none" strike="noStrike" dirty="0">
                          <a:solidFill>
                            <a:srgbClr val="000000"/>
                          </a:solidFill>
                          <a:effectLst/>
                          <a:latin typeface="Calibri"/>
                        </a:rPr>
                        <a:t>E</a:t>
                      </a:r>
                    </a:p>
                  </a:txBody>
                  <a:tcPr marL="7533" marR="7533" marT="7533"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8E4BC"/>
                    </a:solidFill>
                  </a:tcPr>
                </a:tc>
                <a:tc>
                  <a:txBody>
                    <a:bodyPr/>
                    <a:lstStyle/>
                    <a:p>
                      <a:pPr algn="l" fontAlgn="b"/>
                      <a:r>
                        <a:rPr lang="en-US" sz="1200" b="0" i="0" u="none" strike="noStrike" dirty="0">
                          <a:solidFill>
                            <a:srgbClr val="000000"/>
                          </a:solidFill>
                          <a:effectLst/>
                          <a:latin typeface="Calibri"/>
                        </a:rPr>
                        <a:t>MIN</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sz="1200" b="0" i="0" u="none" strike="noStrike" dirty="0">
                          <a:solidFill>
                            <a:srgbClr val="000000"/>
                          </a:solidFill>
                          <a:effectLst/>
                          <a:latin typeface="Calibri"/>
                        </a:rPr>
                        <a:t>940</a:t>
                      </a:r>
                    </a:p>
                  </a:txBody>
                  <a:tcPr marL="7533" marR="7533" marT="7533"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sz="1200" b="0" i="0" u="none" strike="noStrike" dirty="0">
                          <a:solidFill>
                            <a:srgbClr val="000000"/>
                          </a:solidFill>
                          <a:effectLst/>
                          <a:latin typeface="Calibri"/>
                        </a:rPr>
                        <a:t>919</a:t>
                      </a:r>
                    </a:p>
                  </a:txBody>
                  <a:tcPr marL="7533" marR="7533" marT="75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sz="1200" b="1" i="0" u="none" strike="noStrike" dirty="0">
                          <a:solidFill>
                            <a:srgbClr val="000000"/>
                          </a:solidFill>
                          <a:effectLst/>
                          <a:latin typeface="Calibri"/>
                        </a:rPr>
                        <a:t>21</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sz="1200" b="0" i="0" u="none" strike="noStrike" dirty="0">
                          <a:solidFill>
                            <a:srgbClr val="000000"/>
                          </a:solidFill>
                          <a:effectLst/>
                          <a:latin typeface="Calibri"/>
                        </a:rPr>
                        <a:t>996</a:t>
                      </a:r>
                    </a:p>
                  </a:txBody>
                  <a:tcPr marL="7533" marR="7533" marT="7533"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sz="1200" b="0" i="0" u="none" strike="noStrike" dirty="0">
                          <a:solidFill>
                            <a:srgbClr val="000000"/>
                          </a:solidFill>
                          <a:effectLst/>
                          <a:latin typeface="Calibri"/>
                        </a:rPr>
                        <a:t>987</a:t>
                      </a:r>
                    </a:p>
                  </a:txBody>
                  <a:tcPr marL="7533" marR="7533" marT="75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sz="1200" b="1" i="0" u="none" strike="noStrike" dirty="0">
                          <a:solidFill>
                            <a:srgbClr val="000000"/>
                          </a:solidFill>
                          <a:effectLst/>
                          <a:latin typeface="Calibri"/>
                        </a:rPr>
                        <a:t>9</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4"/>
                  </a:ext>
                </a:extLst>
              </a:tr>
              <a:tr h="190604">
                <a:tc vMerge="1">
                  <a:txBody>
                    <a:bodyPr/>
                    <a:lstStyle/>
                    <a:p>
                      <a:endParaRPr lang="en-US"/>
                    </a:p>
                  </a:txBody>
                  <a:tcPr/>
                </a:tc>
                <a:tc>
                  <a:txBody>
                    <a:bodyPr/>
                    <a:lstStyle/>
                    <a:p>
                      <a:pPr algn="l" fontAlgn="b"/>
                      <a:r>
                        <a:rPr lang="en-US" sz="1200" b="0" i="0" u="none" strike="noStrike" dirty="0">
                          <a:solidFill>
                            <a:srgbClr val="000000"/>
                          </a:solidFill>
                          <a:effectLst/>
                          <a:latin typeface="Calibri"/>
                        </a:rPr>
                        <a:t>American Indian or Alaska Native</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0" i="0" u="none" strike="noStrike" dirty="0">
                          <a:solidFill>
                            <a:srgbClr val="000000"/>
                          </a:solidFill>
                          <a:effectLst/>
                          <a:latin typeface="Calibri"/>
                        </a:rPr>
                        <a:t>6</a:t>
                      </a:r>
                    </a:p>
                  </a:txBody>
                  <a:tcPr marL="7533" marR="7533" marT="7533"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0" i="0" u="none" strike="noStrike" dirty="0">
                          <a:solidFill>
                            <a:srgbClr val="000000"/>
                          </a:solidFill>
                          <a:effectLst/>
                          <a:latin typeface="Calibri"/>
                        </a:rPr>
                        <a:t>5</a:t>
                      </a:r>
                    </a:p>
                  </a:txBody>
                  <a:tcPr marL="7533" marR="7533" marT="75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1" i="0" u="none" strike="noStrike">
                          <a:solidFill>
                            <a:srgbClr val="000000"/>
                          </a:solidFill>
                          <a:effectLst/>
                          <a:latin typeface="Calibri"/>
                        </a:rPr>
                        <a:t>1</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0" i="0" u="none" strike="noStrike" dirty="0">
                          <a:solidFill>
                            <a:srgbClr val="000000"/>
                          </a:solidFill>
                          <a:effectLst/>
                          <a:latin typeface="Calibri"/>
                        </a:rPr>
                        <a:t>21</a:t>
                      </a:r>
                    </a:p>
                  </a:txBody>
                  <a:tcPr marL="7533" marR="7533" marT="7533"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0" i="0" u="none" strike="noStrike" dirty="0">
                          <a:solidFill>
                            <a:srgbClr val="000000"/>
                          </a:solidFill>
                          <a:effectLst/>
                          <a:latin typeface="Calibri"/>
                        </a:rPr>
                        <a:t>10</a:t>
                      </a:r>
                    </a:p>
                  </a:txBody>
                  <a:tcPr marL="7533" marR="7533" marT="75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1" i="0" u="none" strike="noStrike" dirty="0">
                          <a:solidFill>
                            <a:srgbClr val="000000"/>
                          </a:solidFill>
                          <a:effectLst/>
                          <a:latin typeface="Calibri"/>
                        </a:rPr>
                        <a:t>11</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xmlns="" val="10005"/>
                  </a:ext>
                </a:extLst>
              </a:tr>
              <a:tr h="190604">
                <a:tc vMerge="1">
                  <a:txBody>
                    <a:bodyPr/>
                    <a:lstStyle/>
                    <a:p>
                      <a:endParaRPr lang="en-US"/>
                    </a:p>
                  </a:txBody>
                  <a:tcPr/>
                </a:tc>
                <a:tc>
                  <a:txBody>
                    <a:bodyPr/>
                    <a:lstStyle/>
                    <a:p>
                      <a:pPr algn="l" fontAlgn="b"/>
                      <a:r>
                        <a:rPr lang="en-US" sz="1200" b="0" i="0" u="none" strike="noStrike" dirty="0">
                          <a:solidFill>
                            <a:srgbClr val="000000"/>
                          </a:solidFill>
                          <a:effectLst/>
                          <a:latin typeface="Calibri"/>
                        </a:rPr>
                        <a:t>Asian</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0" i="0" u="none" strike="noStrike" dirty="0">
                          <a:solidFill>
                            <a:srgbClr val="000000"/>
                          </a:solidFill>
                          <a:effectLst/>
                          <a:latin typeface="Calibri"/>
                        </a:rPr>
                        <a:t>97</a:t>
                      </a:r>
                    </a:p>
                  </a:txBody>
                  <a:tcPr marL="7533" marR="7533" marT="7533"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0" i="0" u="none" strike="noStrike" dirty="0">
                          <a:solidFill>
                            <a:srgbClr val="000000"/>
                          </a:solidFill>
                          <a:effectLst/>
                          <a:latin typeface="Calibri"/>
                        </a:rPr>
                        <a:t>68</a:t>
                      </a:r>
                    </a:p>
                  </a:txBody>
                  <a:tcPr marL="7533" marR="7533" marT="75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1" i="0" u="none" strike="noStrike" dirty="0">
                          <a:solidFill>
                            <a:srgbClr val="000000"/>
                          </a:solidFill>
                          <a:effectLst/>
                          <a:latin typeface="Calibri"/>
                        </a:rPr>
                        <a:t>29</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0" i="0" u="none" strike="noStrike">
                          <a:solidFill>
                            <a:srgbClr val="000000"/>
                          </a:solidFill>
                          <a:effectLst/>
                          <a:latin typeface="Calibri"/>
                        </a:rPr>
                        <a:t>371</a:t>
                      </a:r>
                    </a:p>
                  </a:txBody>
                  <a:tcPr marL="7533" marR="7533" marT="7533"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0" i="0" u="none" strike="noStrike" dirty="0">
                          <a:solidFill>
                            <a:srgbClr val="000000"/>
                          </a:solidFill>
                          <a:effectLst/>
                          <a:latin typeface="Calibri"/>
                        </a:rPr>
                        <a:t>308</a:t>
                      </a:r>
                    </a:p>
                  </a:txBody>
                  <a:tcPr marL="7533" marR="7533" marT="75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1" i="0" u="none" strike="noStrike" dirty="0">
                          <a:solidFill>
                            <a:srgbClr val="000000"/>
                          </a:solidFill>
                          <a:effectLst/>
                          <a:latin typeface="Calibri"/>
                        </a:rPr>
                        <a:t>63</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xmlns="" val="10006"/>
                  </a:ext>
                </a:extLst>
              </a:tr>
              <a:tr h="190604">
                <a:tc vMerge="1">
                  <a:txBody>
                    <a:bodyPr/>
                    <a:lstStyle/>
                    <a:p>
                      <a:endParaRPr lang="en-US"/>
                    </a:p>
                  </a:txBody>
                  <a:tcPr/>
                </a:tc>
                <a:tc>
                  <a:txBody>
                    <a:bodyPr/>
                    <a:lstStyle/>
                    <a:p>
                      <a:pPr algn="l" fontAlgn="b"/>
                      <a:r>
                        <a:rPr lang="en-US" sz="1200" b="0" i="0" u="none" strike="noStrike">
                          <a:solidFill>
                            <a:srgbClr val="000000"/>
                          </a:solidFill>
                          <a:effectLst/>
                          <a:latin typeface="Calibri"/>
                        </a:rPr>
                        <a:t>Black</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0" i="0" u="none" strike="noStrike" dirty="0">
                          <a:solidFill>
                            <a:srgbClr val="000000"/>
                          </a:solidFill>
                          <a:effectLst/>
                          <a:latin typeface="Calibri"/>
                        </a:rPr>
                        <a:t>159</a:t>
                      </a:r>
                    </a:p>
                  </a:txBody>
                  <a:tcPr marL="7533" marR="7533" marT="7533"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0" i="0" u="none" strike="noStrike" dirty="0">
                          <a:solidFill>
                            <a:srgbClr val="000000"/>
                          </a:solidFill>
                          <a:effectLst/>
                          <a:latin typeface="Calibri"/>
                        </a:rPr>
                        <a:t>129</a:t>
                      </a:r>
                    </a:p>
                  </a:txBody>
                  <a:tcPr marL="7533" marR="7533" marT="75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1" i="0" u="none" strike="noStrike" dirty="0">
                          <a:solidFill>
                            <a:srgbClr val="000000"/>
                          </a:solidFill>
                          <a:effectLst/>
                          <a:latin typeface="Calibri"/>
                        </a:rPr>
                        <a:t>30</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0" i="0" u="none" strike="noStrike" dirty="0">
                          <a:solidFill>
                            <a:srgbClr val="000000"/>
                          </a:solidFill>
                          <a:effectLst/>
                          <a:latin typeface="Calibri"/>
                        </a:rPr>
                        <a:t>286</a:t>
                      </a:r>
                    </a:p>
                  </a:txBody>
                  <a:tcPr marL="7533" marR="7533" marT="7533"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0" i="0" u="none" strike="noStrike" dirty="0">
                          <a:solidFill>
                            <a:srgbClr val="000000"/>
                          </a:solidFill>
                          <a:effectLst/>
                          <a:latin typeface="Calibri"/>
                        </a:rPr>
                        <a:t>240</a:t>
                      </a:r>
                    </a:p>
                  </a:txBody>
                  <a:tcPr marL="7533" marR="7533" marT="75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1" i="0" u="none" strike="noStrike" dirty="0">
                          <a:solidFill>
                            <a:srgbClr val="000000"/>
                          </a:solidFill>
                          <a:effectLst/>
                          <a:latin typeface="Calibri"/>
                        </a:rPr>
                        <a:t>46</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xmlns="" val="10007"/>
                  </a:ext>
                </a:extLst>
              </a:tr>
              <a:tr h="190604">
                <a:tc vMerge="1">
                  <a:txBody>
                    <a:bodyPr/>
                    <a:lstStyle/>
                    <a:p>
                      <a:endParaRPr lang="en-US"/>
                    </a:p>
                  </a:txBody>
                  <a:tcPr/>
                </a:tc>
                <a:tc>
                  <a:txBody>
                    <a:bodyPr/>
                    <a:lstStyle/>
                    <a:p>
                      <a:pPr algn="l" fontAlgn="b"/>
                      <a:r>
                        <a:rPr lang="en-US" sz="1200" b="0" i="0" u="none" strike="noStrike">
                          <a:solidFill>
                            <a:srgbClr val="000000"/>
                          </a:solidFill>
                          <a:effectLst/>
                          <a:latin typeface="Calibri"/>
                        </a:rPr>
                        <a:t>Hispanic</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0" i="0" u="none" strike="noStrike" dirty="0">
                          <a:solidFill>
                            <a:srgbClr val="000000"/>
                          </a:solidFill>
                          <a:effectLst/>
                          <a:latin typeface="Calibri"/>
                        </a:rPr>
                        <a:t>866</a:t>
                      </a:r>
                    </a:p>
                  </a:txBody>
                  <a:tcPr marL="7533" marR="7533" marT="7533"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0" i="0" u="none" strike="noStrike" dirty="0">
                          <a:solidFill>
                            <a:srgbClr val="000000"/>
                          </a:solidFill>
                          <a:effectLst/>
                          <a:latin typeface="Calibri"/>
                        </a:rPr>
                        <a:t>807</a:t>
                      </a:r>
                    </a:p>
                  </a:txBody>
                  <a:tcPr marL="7533" marR="7533" marT="75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1" i="0" u="none" strike="noStrike" dirty="0">
                          <a:solidFill>
                            <a:srgbClr val="000000"/>
                          </a:solidFill>
                          <a:effectLst/>
                          <a:latin typeface="Calibri"/>
                        </a:rPr>
                        <a:t>59</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0" i="0" u="none" strike="noStrike" dirty="0">
                          <a:solidFill>
                            <a:srgbClr val="000000"/>
                          </a:solidFill>
                          <a:effectLst/>
                          <a:latin typeface="Calibri"/>
                        </a:rPr>
                        <a:t>970</a:t>
                      </a:r>
                    </a:p>
                  </a:txBody>
                  <a:tcPr marL="7533" marR="7533" marT="7533"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0" i="0" u="none" strike="noStrike" dirty="0">
                          <a:solidFill>
                            <a:srgbClr val="000000"/>
                          </a:solidFill>
                          <a:effectLst/>
                          <a:latin typeface="Calibri"/>
                        </a:rPr>
                        <a:t>950</a:t>
                      </a:r>
                    </a:p>
                  </a:txBody>
                  <a:tcPr marL="7533" marR="7533" marT="75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1" i="0" u="none" strike="noStrike">
                          <a:solidFill>
                            <a:srgbClr val="000000"/>
                          </a:solidFill>
                          <a:effectLst/>
                          <a:latin typeface="Calibri"/>
                        </a:rPr>
                        <a:t>20</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xmlns="" val="10008"/>
                  </a:ext>
                </a:extLst>
              </a:tr>
              <a:tr h="190604">
                <a:tc vMerge="1">
                  <a:txBody>
                    <a:bodyPr/>
                    <a:lstStyle/>
                    <a:p>
                      <a:endParaRPr lang="en-US"/>
                    </a:p>
                  </a:txBody>
                  <a:tcPr/>
                </a:tc>
                <a:tc>
                  <a:txBody>
                    <a:bodyPr/>
                    <a:lstStyle/>
                    <a:p>
                      <a:pPr algn="l" fontAlgn="b"/>
                      <a:r>
                        <a:rPr lang="en-US" sz="1200" b="0" i="0" u="none" strike="noStrike">
                          <a:solidFill>
                            <a:srgbClr val="000000"/>
                          </a:solidFill>
                          <a:effectLst/>
                          <a:latin typeface="Calibri"/>
                        </a:rPr>
                        <a:t>Hawaiian/Pacific Islander</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0" i="0" u="none" strike="noStrike">
                          <a:solidFill>
                            <a:srgbClr val="000000"/>
                          </a:solidFill>
                          <a:effectLst/>
                          <a:latin typeface="Calibri"/>
                        </a:rPr>
                        <a:t>0</a:t>
                      </a:r>
                    </a:p>
                  </a:txBody>
                  <a:tcPr marL="7533" marR="7533" marT="7533"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0" i="0" u="none" strike="noStrike" dirty="0">
                          <a:solidFill>
                            <a:srgbClr val="000000"/>
                          </a:solidFill>
                          <a:effectLst/>
                          <a:latin typeface="Calibri"/>
                        </a:rPr>
                        <a:t>0</a:t>
                      </a:r>
                    </a:p>
                  </a:txBody>
                  <a:tcPr marL="7533" marR="7533" marT="75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1" i="0" u="none" strike="noStrike" dirty="0">
                          <a:solidFill>
                            <a:srgbClr val="000000"/>
                          </a:solidFill>
                          <a:effectLst/>
                          <a:latin typeface="Calibri"/>
                        </a:rPr>
                        <a:t>0</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0" i="0" u="none" strike="noStrike">
                          <a:solidFill>
                            <a:srgbClr val="000000"/>
                          </a:solidFill>
                          <a:effectLst/>
                          <a:latin typeface="Calibri"/>
                        </a:rPr>
                        <a:t>2</a:t>
                      </a:r>
                    </a:p>
                  </a:txBody>
                  <a:tcPr marL="7533" marR="7533" marT="7533"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0" i="0" u="none" strike="noStrike" dirty="0">
                          <a:solidFill>
                            <a:srgbClr val="000000"/>
                          </a:solidFill>
                          <a:effectLst/>
                          <a:latin typeface="Calibri"/>
                        </a:rPr>
                        <a:t>2</a:t>
                      </a:r>
                    </a:p>
                  </a:txBody>
                  <a:tcPr marL="7533" marR="7533" marT="75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1" i="0" u="none" strike="noStrike" dirty="0">
                          <a:solidFill>
                            <a:srgbClr val="000000"/>
                          </a:solidFill>
                          <a:effectLst/>
                          <a:latin typeface="Calibri"/>
                        </a:rPr>
                        <a:t>0</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xmlns="" val="10009"/>
                  </a:ext>
                </a:extLst>
              </a:tr>
              <a:tr h="190604">
                <a:tc vMerge="1">
                  <a:txBody>
                    <a:bodyPr/>
                    <a:lstStyle/>
                    <a:p>
                      <a:endParaRPr lang="en-US"/>
                    </a:p>
                  </a:txBody>
                  <a:tcPr/>
                </a:tc>
                <a:tc>
                  <a:txBody>
                    <a:bodyPr/>
                    <a:lstStyle/>
                    <a:p>
                      <a:pPr algn="l" fontAlgn="b"/>
                      <a:r>
                        <a:rPr lang="en-US" sz="1200" b="0" i="0" u="none" strike="noStrike">
                          <a:solidFill>
                            <a:srgbClr val="000000"/>
                          </a:solidFill>
                          <a:effectLst/>
                          <a:latin typeface="Calibri"/>
                        </a:rPr>
                        <a:t>Two or More Races</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0" i="0" u="none" strike="noStrike">
                          <a:solidFill>
                            <a:srgbClr val="000000"/>
                          </a:solidFill>
                          <a:effectLst/>
                          <a:latin typeface="Calibri"/>
                        </a:rPr>
                        <a:t>127</a:t>
                      </a:r>
                    </a:p>
                  </a:txBody>
                  <a:tcPr marL="7533" marR="7533" marT="7533"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0" i="0" u="none" strike="noStrike" dirty="0">
                          <a:solidFill>
                            <a:srgbClr val="000000"/>
                          </a:solidFill>
                          <a:effectLst/>
                          <a:latin typeface="Calibri"/>
                        </a:rPr>
                        <a:t>63</a:t>
                      </a:r>
                    </a:p>
                  </a:txBody>
                  <a:tcPr marL="7533" marR="7533" marT="75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1" i="0" u="none" strike="noStrike" dirty="0">
                          <a:solidFill>
                            <a:srgbClr val="000000"/>
                          </a:solidFill>
                          <a:effectLst/>
                          <a:latin typeface="Calibri"/>
                        </a:rPr>
                        <a:t>64</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0" i="0" u="none" strike="noStrike" dirty="0">
                          <a:solidFill>
                            <a:srgbClr val="000000"/>
                          </a:solidFill>
                          <a:effectLst/>
                          <a:latin typeface="Calibri"/>
                        </a:rPr>
                        <a:t>485</a:t>
                      </a:r>
                    </a:p>
                  </a:txBody>
                  <a:tcPr marL="7533" marR="7533" marT="7533"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0" i="0" u="none" strike="noStrike">
                          <a:solidFill>
                            <a:srgbClr val="000000"/>
                          </a:solidFill>
                          <a:effectLst/>
                          <a:latin typeface="Calibri"/>
                        </a:rPr>
                        <a:t>401</a:t>
                      </a:r>
                    </a:p>
                  </a:txBody>
                  <a:tcPr marL="7533" marR="7533" marT="75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1" i="0" u="none" strike="noStrike" dirty="0">
                          <a:solidFill>
                            <a:srgbClr val="000000"/>
                          </a:solidFill>
                          <a:effectLst/>
                          <a:latin typeface="Calibri"/>
                        </a:rPr>
                        <a:t>84</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xmlns="" val="10010"/>
                  </a:ext>
                </a:extLst>
              </a:tr>
              <a:tr h="190604">
                <a:tc vMerge="1">
                  <a:txBody>
                    <a:bodyPr/>
                    <a:lstStyle/>
                    <a:p>
                      <a:endParaRPr lang="en-US"/>
                    </a:p>
                  </a:txBody>
                  <a:tcPr/>
                </a:tc>
                <a:tc>
                  <a:txBody>
                    <a:bodyPr/>
                    <a:lstStyle/>
                    <a:p>
                      <a:pPr algn="l" fontAlgn="b"/>
                      <a:r>
                        <a:rPr lang="en-US" sz="1200" b="0" i="0" u="none" strike="noStrike">
                          <a:solidFill>
                            <a:srgbClr val="000000"/>
                          </a:solidFill>
                          <a:effectLst/>
                          <a:latin typeface="Calibri"/>
                        </a:rPr>
                        <a:t>White</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0" i="0" u="none" strike="noStrike">
                          <a:solidFill>
                            <a:srgbClr val="000000"/>
                          </a:solidFill>
                          <a:effectLst/>
                          <a:latin typeface="Calibri"/>
                        </a:rPr>
                        <a:t>932</a:t>
                      </a:r>
                    </a:p>
                  </a:txBody>
                  <a:tcPr marL="7533" marR="7533" marT="7533"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0" i="0" u="none" strike="noStrike" dirty="0">
                          <a:solidFill>
                            <a:srgbClr val="000000"/>
                          </a:solidFill>
                          <a:effectLst/>
                          <a:latin typeface="Calibri"/>
                        </a:rPr>
                        <a:t>900</a:t>
                      </a:r>
                    </a:p>
                  </a:txBody>
                  <a:tcPr marL="7533" marR="7533" marT="75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1" i="0" u="none" strike="noStrike" dirty="0">
                          <a:solidFill>
                            <a:srgbClr val="000000"/>
                          </a:solidFill>
                          <a:effectLst/>
                          <a:latin typeface="Calibri"/>
                        </a:rPr>
                        <a:t>32</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0" i="0" u="none" strike="noStrike" dirty="0">
                          <a:solidFill>
                            <a:srgbClr val="000000"/>
                          </a:solidFill>
                          <a:effectLst/>
                          <a:latin typeface="Calibri"/>
                        </a:rPr>
                        <a:t>1,015</a:t>
                      </a:r>
                    </a:p>
                  </a:txBody>
                  <a:tcPr marL="7533" marR="7533" marT="7533"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0" i="0" u="none" strike="noStrike">
                          <a:solidFill>
                            <a:srgbClr val="000000"/>
                          </a:solidFill>
                          <a:effectLst/>
                          <a:latin typeface="Calibri"/>
                        </a:rPr>
                        <a:t>999</a:t>
                      </a:r>
                    </a:p>
                  </a:txBody>
                  <a:tcPr marL="7533" marR="7533" marT="75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1" i="0" u="none" strike="noStrike" dirty="0">
                          <a:solidFill>
                            <a:srgbClr val="000000"/>
                          </a:solidFill>
                          <a:effectLst/>
                          <a:latin typeface="Calibri"/>
                        </a:rPr>
                        <a:t>16</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xmlns="" val="10011"/>
                  </a:ext>
                </a:extLst>
              </a:tr>
              <a:tr h="190604">
                <a:tc rowSpan="8">
                  <a:txBody>
                    <a:bodyPr/>
                    <a:lstStyle/>
                    <a:p>
                      <a:pPr algn="ctr" fontAlgn="ctr"/>
                      <a:r>
                        <a:rPr lang="en-US" sz="1200" b="0" i="0" u="none" strike="noStrike" dirty="0">
                          <a:solidFill>
                            <a:srgbClr val="000000"/>
                          </a:solidFill>
                          <a:effectLst/>
                          <a:latin typeface="Calibri"/>
                        </a:rPr>
                        <a:t>M</a:t>
                      </a:r>
                    </a:p>
                  </a:txBody>
                  <a:tcPr marL="7533" marR="7533" marT="7533"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a:rPr>
                        <a:t>MIN</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sz="1200" b="0" i="0" u="none" strike="noStrike">
                          <a:solidFill>
                            <a:srgbClr val="000000"/>
                          </a:solidFill>
                          <a:effectLst/>
                          <a:latin typeface="Calibri"/>
                        </a:rPr>
                        <a:t>429</a:t>
                      </a:r>
                    </a:p>
                  </a:txBody>
                  <a:tcPr marL="7533" marR="7533" marT="7533"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sz="1200" b="0" i="0" u="none" strike="noStrike" dirty="0">
                          <a:solidFill>
                            <a:srgbClr val="000000"/>
                          </a:solidFill>
                          <a:effectLst/>
                          <a:latin typeface="Calibri"/>
                        </a:rPr>
                        <a:t>411</a:t>
                      </a:r>
                    </a:p>
                  </a:txBody>
                  <a:tcPr marL="7533" marR="7533" marT="75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sz="1200" b="1" i="0" u="none" strike="noStrike" dirty="0">
                          <a:solidFill>
                            <a:srgbClr val="000000"/>
                          </a:solidFill>
                          <a:effectLst/>
                          <a:latin typeface="Calibri"/>
                        </a:rPr>
                        <a:t>18</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sz="1200" b="0" i="0" u="none" strike="noStrike" dirty="0">
                          <a:solidFill>
                            <a:srgbClr val="000000"/>
                          </a:solidFill>
                          <a:effectLst/>
                          <a:latin typeface="Calibri"/>
                        </a:rPr>
                        <a:t>494</a:t>
                      </a:r>
                    </a:p>
                  </a:txBody>
                  <a:tcPr marL="7533" marR="7533" marT="7533"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sz="1200" b="0" i="0" u="none" strike="noStrike" dirty="0">
                          <a:solidFill>
                            <a:srgbClr val="000000"/>
                          </a:solidFill>
                          <a:effectLst/>
                          <a:latin typeface="Calibri"/>
                        </a:rPr>
                        <a:t>483</a:t>
                      </a:r>
                    </a:p>
                  </a:txBody>
                  <a:tcPr marL="7533" marR="7533" marT="75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sz="1200" b="1" i="0" u="none" strike="noStrike" dirty="0">
                          <a:solidFill>
                            <a:srgbClr val="000000"/>
                          </a:solidFill>
                          <a:effectLst/>
                          <a:latin typeface="Calibri"/>
                        </a:rPr>
                        <a:t>11</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12"/>
                  </a:ext>
                </a:extLst>
              </a:tr>
              <a:tr h="190604">
                <a:tc vMerge="1">
                  <a:txBody>
                    <a:bodyPr/>
                    <a:lstStyle/>
                    <a:p>
                      <a:endParaRPr lang="en-US"/>
                    </a:p>
                  </a:txBody>
                  <a:tcPr/>
                </a:tc>
                <a:tc>
                  <a:txBody>
                    <a:bodyPr/>
                    <a:lstStyle/>
                    <a:p>
                      <a:pPr algn="l" fontAlgn="b"/>
                      <a:r>
                        <a:rPr lang="en-US" sz="1200" b="0" i="0" u="none" strike="noStrike">
                          <a:solidFill>
                            <a:srgbClr val="000000"/>
                          </a:solidFill>
                          <a:effectLst/>
                          <a:latin typeface="Calibri"/>
                        </a:rPr>
                        <a:t>American Indian or Alaska Native</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5</a:t>
                      </a:r>
                    </a:p>
                  </a:txBody>
                  <a:tcPr marL="7533" marR="7533" marT="7533"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a:rPr>
                        <a:t>3</a:t>
                      </a:r>
                    </a:p>
                  </a:txBody>
                  <a:tcPr marL="7533" marR="7533" marT="75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Calibri"/>
                        </a:rPr>
                        <a:t>2</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a:rPr>
                        <a:t>66</a:t>
                      </a:r>
                    </a:p>
                  </a:txBody>
                  <a:tcPr marL="7533" marR="7533" marT="7533"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40</a:t>
                      </a:r>
                    </a:p>
                  </a:txBody>
                  <a:tcPr marL="7533" marR="7533" marT="75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Calibri"/>
                        </a:rPr>
                        <a:t>26</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r h="190604">
                <a:tc vMerge="1">
                  <a:txBody>
                    <a:bodyPr/>
                    <a:lstStyle/>
                    <a:p>
                      <a:endParaRPr lang="en-US"/>
                    </a:p>
                  </a:txBody>
                  <a:tcPr/>
                </a:tc>
                <a:tc>
                  <a:txBody>
                    <a:bodyPr/>
                    <a:lstStyle/>
                    <a:p>
                      <a:pPr algn="l" fontAlgn="b"/>
                      <a:r>
                        <a:rPr lang="en-US" sz="1200" b="0" i="0" u="none" strike="noStrike">
                          <a:solidFill>
                            <a:srgbClr val="000000"/>
                          </a:solidFill>
                          <a:effectLst/>
                          <a:latin typeface="Calibri"/>
                        </a:rPr>
                        <a:t>Asian</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113</a:t>
                      </a:r>
                    </a:p>
                  </a:txBody>
                  <a:tcPr marL="7533" marR="7533" marT="7533"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88</a:t>
                      </a:r>
                    </a:p>
                  </a:txBody>
                  <a:tcPr marL="7533" marR="7533" marT="75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Calibri"/>
                        </a:rPr>
                        <a:t>25</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a:rPr>
                        <a:t>208</a:t>
                      </a:r>
                    </a:p>
                  </a:txBody>
                  <a:tcPr marL="7533" marR="7533" marT="7533"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a:rPr>
                        <a:t>176</a:t>
                      </a:r>
                    </a:p>
                  </a:txBody>
                  <a:tcPr marL="7533" marR="7533" marT="75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Calibri"/>
                        </a:rPr>
                        <a:t>32</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r h="190604">
                <a:tc vMerge="1">
                  <a:txBody>
                    <a:bodyPr/>
                    <a:lstStyle/>
                    <a:p>
                      <a:endParaRPr lang="en-US"/>
                    </a:p>
                  </a:txBody>
                  <a:tcPr/>
                </a:tc>
                <a:tc>
                  <a:txBody>
                    <a:bodyPr/>
                    <a:lstStyle/>
                    <a:p>
                      <a:pPr algn="l" fontAlgn="b"/>
                      <a:r>
                        <a:rPr lang="en-US" sz="1200" b="0" i="0" u="none" strike="noStrike">
                          <a:solidFill>
                            <a:srgbClr val="000000"/>
                          </a:solidFill>
                          <a:effectLst/>
                          <a:latin typeface="Calibri"/>
                        </a:rPr>
                        <a:t>Black</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109</a:t>
                      </a:r>
                    </a:p>
                  </a:txBody>
                  <a:tcPr marL="7533" marR="7533" marT="7533"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a:rPr>
                        <a:t>98</a:t>
                      </a:r>
                    </a:p>
                  </a:txBody>
                  <a:tcPr marL="7533" marR="7533" marT="75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Calibri"/>
                        </a:rPr>
                        <a:t>11</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a:rPr>
                        <a:t>191</a:t>
                      </a:r>
                    </a:p>
                  </a:txBody>
                  <a:tcPr marL="7533" marR="7533" marT="7533"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170</a:t>
                      </a:r>
                    </a:p>
                  </a:txBody>
                  <a:tcPr marL="7533" marR="7533" marT="75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Calibri"/>
                        </a:rPr>
                        <a:t>21</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5"/>
                  </a:ext>
                </a:extLst>
              </a:tr>
              <a:tr h="190604">
                <a:tc vMerge="1">
                  <a:txBody>
                    <a:bodyPr/>
                    <a:lstStyle/>
                    <a:p>
                      <a:endParaRPr lang="en-US"/>
                    </a:p>
                  </a:txBody>
                  <a:tcPr/>
                </a:tc>
                <a:tc>
                  <a:txBody>
                    <a:bodyPr/>
                    <a:lstStyle/>
                    <a:p>
                      <a:pPr algn="l" fontAlgn="b"/>
                      <a:r>
                        <a:rPr lang="en-US" sz="1200" b="0" i="0" u="none" strike="noStrike">
                          <a:solidFill>
                            <a:srgbClr val="000000"/>
                          </a:solidFill>
                          <a:effectLst/>
                          <a:latin typeface="Calibri"/>
                        </a:rPr>
                        <a:t>Hispanic</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395</a:t>
                      </a:r>
                    </a:p>
                  </a:txBody>
                  <a:tcPr marL="7533" marR="7533" marT="7533"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a:rPr>
                        <a:t>378</a:t>
                      </a:r>
                    </a:p>
                  </a:txBody>
                  <a:tcPr marL="7533" marR="7533" marT="75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Calibri"/>
                        </a:rPr>
                        <a:t>17</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a:rPr>
                        <a:t>474</a:t>
                      </a:r>
                    </a:p>
                  </a:txBody>
                  <a:tcPr marL="7533" marR="7533" marT="7533"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456</a:t>
                      </a:r>
                    </a:p>
                  </a:txBody>
                  <a:tcPr marL="7533" marR="7533" marT="75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Calibri"/>
                        </a:rPr>
                        <a:t>18</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6"/>
                  </a:ext>
                </a:extLst>
              </a:tr>
              <a:tr h="190604">
                <a:tc vMerge="1">
                  <a:txBody>
                    <a:bodyPr/>
                    <a:lstStyle/>
                    <a:p>
                      <a:endParaRPr lang="en-US"/>
                    </a:p>
                  </a:txBody>
                  <a:tcPr/>
                </a:tc>
                <a:tc>
                  <a:txBody>
                    <a:bodyPr/>
                    <a:lstStyle/>
                    <a:p>
                      <a:pPr algn="l" fontAlgn="b"/>
                      <a:r>
                        <a:rPr lang="en-US" sz="1200" b="0" i="0" u="none" strike="noStrike">
                          <a:solidFill>
                            <a:srgbClr val="000000"/>
                          </a:solidFill>
                          <a:effectLst/>
                          <a:latin typeface="Calibri"/>
                        </a:rPr>
                        <a:t>Hawaiian/Pacific Islander</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0</a:t>
                      </a:r>
                    </a:p>
                  </a:txBody>
                  <a:tcPr marL="7533" marR="7533" marT="7533"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0</a:t>
                      </a:r>
                    </a:p>
                  </a:txBody>
                  <a:tcPr marL="7533" marR="7533" marT="75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Calibri"/>
                        </a:rPr>
                        <a:t>0</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a:rPr>
                        <a:t>9</a:t>
                      </a:r>
                    </a:p>
                  </a:txBody>
                  <a:tcPr marL="7533" marR="7533" marT="7533"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6</a:t>
                      </a:r>
                    </a:p>
                  </a:txBody>
                  <a:tcPr marL="7533" marR="7533" marT="75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Calibri"/>
                        </a:rPr>
                        <a:t>3</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7"/>
                  </a:ext>
                </a:extLst>
              </a:tr>
              <a:tr h="190604">
                <a:tc vMerge="1">
                  <a:txBody>
                    <a:bodyPr/>
                    <a:lstStyle/>
                    <a:p>
                      <a:endParaRPr lang="en-US"/>
                    </a:p>
                  </a:txBody>
                  <a:tcPr/>
                </a:tc>
                <a:tc>
                  <a:txBody>
                    <a:bodyPr/>
                    <a:lstStyle/>
                    <a:p>
                      <a:pPr algn="l" fontAlgn="b"/>
                      <a:r>
                        <a:rPr lang="en-US" sz="1200" b="0" i="0" u="none" strike="noStrike" dirty="0">
                          <a:solidFill>
                            <a:srgbClr val="000000"/>
                          </a:solidFill>
                          <a:effectLst/>
                          <a:latin typeface="Calibri"/>
                        </a:rPr>
                        <a:t>Two or More Races</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114</a:t>
                      </a:r>
                    </a:p>
                  </a:txBody>
                  <a:tcPr marL="7533" marR="7533" marT="7533"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a:rPr>
                        <a:t>85</a:t>
                      </a:r>
                    </a:p>
                  </a:txBody>
                  <a:tcPr marL="7533" marR="7533" marT="75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Calibri"/>
                        </a:rPr>
                        <a:t>29</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a:rPr>
                        <a:t>249</a:t>
                      </a:r>
                    </a:p>
                  </a:txBody>
                  <a:tcPr marL="7533" marR="7533" marT="7533"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a:rPr>
                        <a:t>226</a:t>
                      </a:r>
                    </a:p>
                  </a:txBody>
                  <a:tcPr marL="7533" marR="7533" marT="75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Calibri"/>
                        </a:rPr>
                        <a:t>23</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8"/>
                  </a:ext>
                </a:extLst>
              </a:tr>
              <a:tr h="190604">
                <a:tc vMerge="1">
                  <a:txBody>
                    <a:bodyPr/>
                    <a:lstStyle/>
                    <a:p>
                      <a:endParaRPr lang="en-US"/>
                    </a:p>
                  </a:txBody>
                  <a:tcPr/>
                </a:tc>
                <a:tc>
                  <a:txBody>
                    <a:bodyPr/>
                    <a:lstStyle/>
                    <a:p>
                      <a:pPr algn="l" fontAlgn="b"/>
                      <a:r>
                        <a:rPr lang="en-US" sz="1200" b="0" i="0" u="none" strike="noStrike" dirty="0">
                          <a:solidFill>
                            <a:srgbClr val="000000"/>
                          </a:solidFill>
                          <a:effectLst/>
                          <a:latin typeface="Calibri"/>
                        </a:rPr>
                        <a:t>White</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468</a:t>
                      </a:r>
                    </a:p>
                  </a:txBody>
                  <a:tcPr marL="7533" marR="7533" marT="7533"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451</a:t>
                      </a:r>
                    </a:p>
                  </a:txBody>
                  <a:tcPr marL="7533" marR="7533" marT="75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Calibri"/>
                        </a:rPr>
                        <a:t>17</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a:rPr>
                        <a:t>518</a:t>
                      </a:r>
                    </a:p>
                  </a:txBody>
                  <a:tcPr marL="7533" marR="7533" marT="7533"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a:rPr>
                        <a:t>513</a:t>
                      </a:r>
                    </a:p>
                  </a:txBody>
                  <a:tcPr marL="7533" marR="7533" marT="75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Calibri"/>
                        </a:rPr>
                        <a:t>5</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9"/>
                  </a:ext>
                </a:extLst>
              </a:tr>
              <a:tr h="190604">
                <a:tc rowSpan="8">
                  <a:txBody>
                    <a:bodyPr/>
                    <a:lstStyle/>
                    <a:p>
                      <a:pPr algn="ctr" fontAlgn="ctr"/>
                      <a:r>
                        <a:rPr lang="en-US" sz="1200" b="0" i="0" u="none" strike="noStrike" dirty="0">
                          <a:solidFill>
                            <a:srgbClr val="000000"/>
                          </a:solidFill>
                          <a:effectLst/>
                          <a:latin typeface="Calibri"/>
                        </a:rPr>
                        <a:t>H</a:t>
                      </a:r>
                    </a:p>
                  </a:txBody>
                  <a:tcPr marL="7533" marR="7533" marT="7533"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B7DEE8"/>
                    </a:solidFill>
                  </a:tcPr>
                </a:tc>
                <a:tc>
                  <a:txBody>
                    <a:bodyPr/>
                    <a:lstStyle/>
                    <a:p>
                      <a:pPr algn="l" fontAlgn="b"/>
                      <a:r>
                        <a:rPr lang="en-US" sz="1200" b="0" i="0" u="none" strike="noStrike" dirty="0">
                          <a:solidFill>
                            <a:srgbClr val="000000"/>
                          </a:solidFill>
                          <a:effectLst/>
                          <a:latin typeface="Calibri"/>
                        </a:rPr>
                        <a:t>MIN</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sz="1200" b="0" i="0" u="none" strike="noStrike" dirty="0">
                          <a:solidFill>
                            <a:srgbClr val="000000"/>
                          </a:solidFill>
                          <a:effectLst/>
                          <a:latin typeface="Calibri"/>
                        </a:rPr>
                        <a:t>225</a:t>
                      </a:r>
                    </a:p>
                  </a:txBody>
                  <a:tcPr marL="7533" marR="7533" marT="7533"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sz="1200" b="0" i="0" u="none" strike="noStrike" dirty="0">
                          <a:solidFill>
                            <a:srgbClr val="000000"/>
                          </a:solidFill>
                          <a:effectLst/>
                          <a:latin typeface="Calibri"/>
                        </a:rPr>
                        <a:t>209</a:t>
                      </a:r>
                    </a:p>
                  </a:txBody>
                  <a:tcPr marL="7533" marR="7533" marT="75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sz="1200" b="1" i="0" u="none" strike="noStrike" dirty="0">
                          <a:solidFill>
                            <a:srgbClr val="000000"/>
                          </a:solidFill>
                          <a:effectLst/>
                          <a:latin typeface="Calibri"/>
                        </a:rPr>
                        <a:t>16</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sz="1200" b="0" i="0" u="none" strike="noStrike" dirty="0">
                          <a:solidFill>
                            <a:srgbClr val="000000"/>
                          </a:solidFill>
                          <a:effectLst/>
                          <a:latin typeface="Calibri"/>
                        </a:rPr>
                        <a:t>355</a:t>
                      </a:r>
                    </a:p>
                  </a:txBody>
                  <a:tcPr marL="7533" marR="7533" marT="7533"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sz="1200" b="0" i="0" u="none" strike="noStrike" dirty="0">
                          <a:solidFill>
                            <a:srgbClr val="000000"/>
                          </a:solidFill>
                          <a:effectLst/>
                          <a:latin typeface="Calibri"/>
                        </a:rPr>
                        <a:t>342</a:t>
                      </a:r>
                    </a:p>
                  </a:txBody>
                  <a:tcPr marL="7533" marR="7533" marT="75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sz="1200" b="1" i="0" u="none" strike="noStrike" dirty="0">
                          <a:solidFill>
                            <a:srgbClr val="000000"/>
                          </a:solidFill>
                          <a:effectLst/>
                          <a:latin typeface="Calibri"/>
                        </a:rPr>
                        <a:t>13</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20"/>
                  </a:ext>
                </a:extLst>
              </a:tr>
              <a:tr h="190604">
                <a:tc vMerge="1">
                  <a:txBody>
                    <a:bodyPr/>
                    <a:lstStyle/>
                    <a:p>
                      <a:endParaRPr lang="en-US"/>
                    </a:p>
                  </a:txBody>
                  <a:tcPr/>
                </a:tc>
                <a:tc>
                  <a:txBody>
                    <a:bodyPr/>
                    <a:lstStyle/>
                    <a:p>
                      <a:pPr algn="l" fontAlgn="b"/>
                      <a:r>
                        <a:rPr lang="en-US" sz="1200" b="0" i="0" u="none" strike="noStrike" dirty="0">
                          <a:solidFill>
                            <a:srgbClr val="000000"/>
                          </a:solidFill>
                          <a:effectLst/>
                          <a:latin typeface="Calibri"/>
                        </a:rPr>
                        <a:t>American Indian or Alaska Native</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sz="1200" b="0" i="0" u="none" strike="noStrike">
                          <a:solidFill>
                            <a:srgbClr val="000000"/>
                          </a:solidFill>
                          <a:effectLst/>
                          <a:latin typeface="Calibri"/>
                        </a:rPr>
                        <a:t>1</a:t>
                      </a:r>
                    </a:p>
                  </a:txBody>
                  <a:tcPr marL="7533" marR="7533" marT="7533"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sz="1200" b="0" i="0" u="none" strike="noStrike" dirty="0">
                          <a:solidFill>
                            <a:srgbClr val="000000"/>
                          </a:solidFill>
                          <a:effectLst/>
                          <a:latin typeface="Calibri"/>
                        </a:rPr>
                        <a:t>0</a:t>
                      </a:r>
                    </a:p>
                  </a:txBody>
                  <a:tcPr marL="7533" marR="7533" marT="75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sz="1200" b="1" i="0" u="none" strike="noStrike">
                          <a:solidFill>
                            <a:srgbClr val="000000"/>
                          </a:solidFill>
                          <a:effectLst/>
                          <a:latin typeface="Calibri"/>
                        </a:rPr>
                        <a:t>1</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sz="1200" b="0" i="0" u="none" strike="noStrike" dirty="0">
                          <a:solidFill>
                            <a:srgbClr val="000000"/>
                          </a:solidFill>
                          <a:effectLst/>
                          <a:latin typeface="Calibri"/>
                        </a:rPr>
                        <a:t>48</a:t>
                      </a:r>
                    </a:p>
                  </a:txBody>
                  <a:tcPr marL="7533" marR="7533" marT="7533"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sz="1200" b="0" i="0" u="none" strike="noStrike" dirty="0">
                          <a:solidFill>
                            <a:srgbClr val="000000"/>
                          </a:solidFill>
                          <a:effectLst/>
                          <a:latin typeface="Calibri"/>
                        </a:rPr>
                        <a:t>25</a:t>
                      </a:r>
                    </a:p>
                  </a:txBody>
                  <a:tcPr marL="7533" marR="7533" marT="75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sz="1200" b="1" i="0" u="none" strike="noStrike" dirty="0">
                          <a:solidFill>
                            <a:srgbClr val="000000"/>
                          </a:solidFill>
                          <a:effectLst/>
                          <a:latin typeface="Calibri"/>
                        </a:rPr>
                        <a:t>23</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extLst>
                  <a:ext uri="{0D108BD9-81ED-4DB2-BD59-A6C34878D82A}">
                    <a16:rowId xmlns:a16="http://schemas.microsoft.com/office/drawing/2014/main" xmlns="" val="10021"/>
                  </a:ext>
                </a:extLst>
              </a:tr>
              <a:tr h="190604">
                <a:tc vMerge="1">
                  <a:txBody>
                    <a:bodyPr/>
                    <a:lstStyle/>
                    <a:p>
                      <a:endParaRPr lang="en-US"/>
                    </a:p>
                  </a:txBody>
                  <a:tcPr/>
                </a:tc>
                <a:tc>
                  <a:txBody>
                    <a:bodyPr/>
                    <a:lstStyle/>
                    <a:p>
                      <a:pPr algn="l" fontAlgn="b"/>
                      <a:r>
                        <a:rPr lang="en-US" sz="1200" b="0" i="0" u="none" strike="noStrike" dirty="0">
                          <a:solidFill>
                            <a:srgbClr val="000000"/>
                          </a:solidFill>
                          <a:effectLst/>
                          <a:latin typeface="Calibri"/>
                        </a:rPr>
                        <a:t>Asian</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sz="1200" b="0" i="0" u="none" strike="noStrike">
                          <a:solidFill>
                            <a:srgbClr val="000000"/>
                          </a:solidFill>
                          <a:effectLst/>
                          <a:latin typeface="Calibri"/>
                        </a:rPr>
                        <a:t>28</a:t>
                      </a:r>
                    </a:p>
                  </a:txBody>
                  <a:tcPr marL="7533" marR="7533" marT="7533"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sz="1200" b="0" i="0" u="none" strike="noStrike">
                          <a:solidFill>
                            <a:srgbClr val="000000"/>
                          </a:solidFill>
                          <a:effectLst/>
                          <a:latin typeface="Calibri"/>
                        </a:rPr>
                        <a:t>21</a:t>
                      </a:r>
                    </a:p>
                  </a:txBody>
                  <a:tcPr marL="7533" marR="7533" marT="75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sz="1200" b="1" i="0" u="none" strike="noStrike">
                          <a:solidFill>
                            <a:srgbClr val="000000"/>
                          </a:solidFill>
                          <a:effectLst/>
                          <a:latin typeface="Calibri"/>
                        </a:rPr>
                        <a:t>7</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sz="1200" b="0" i="0" u="none" strike="noStrike" dirty="0">
                          <a:solidFill>
                            <a:srgbClr val="000000"/>
                          </a:solidFill>
                          <a:effectLst/>
                          <a:latin typeface="Calibri"/>
                        </a:rPr>
                        <a:t>122</a:t>
                      </a:r>
                    </a:p>
                  </a:txBody>
                  <a:tcPr marL="7533" marR="7533" marT="7533"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sz="1200" b="0" i="0" u="none" strike="noStrike" dirty="0">
                          <a:solidFill>
                            <a:srgbClr val="000000"/>
                          </a:solidFill>
                          <a:effectLst/>
                          <a:latin typeface="Calibri"/>
                        </a:rPr>
                        <a:t>107</a:t>
                      </a:r>
                    </a:p>
                  </a:txBody>
                  <a:tcPr marL="7533" marR="7533" marT="75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sz="1200" b="1" i="0" u="none" strike="noStrike" dirty="0">
                          <a:solidFill>
                            <a:srgbClr val="000000"/>
                          </a:solidFill>
                          <a:effectLst/>
                          <a:latin typeface="Calibri"/>
                        </a:rPr>
                        <a:t>15</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extLst>
                  <a:ext uri="{0D108BD9-81ED-4DB2-BD59-A6C34878D82A}">
                    <a16:rowId xmlns:a16="http://schemas.microsoft.com/office/drawing/2014/main" xmlns="" val="10022"/>
                  </a:ext>
                </a:extLst>
              </a:tr>
              <a:tr h="190604">
                <a:tc vMerge="1">
                  <a:txBody>
                    <a:bodyPr/>
                    <a:lstStyle/>
                    <a:p>
                      <a:endParaRPr lang="en-US"/>
                    </a:p>
                  </a:txBody>
                  <a:tcPr/>
                </a:tc>
                <a:tc>
                  <a:txBody>
                    <a:bodyPr/>
                    <a:lstStyle/>
                    <a:p>
                      <a:pPr algn="l" fontAlgn="b"/>
                      <a:r>
                        <a:rPr lang="en-US" sz="1200" b="0" i="0" u="none" strike="noStrike" dirty="0">
                          <a:solidFill>
                            <a:srgbClr val="000000"/>
                          </a:solidFill>
                          <a:effectLst/>
                          <a:latin typeface="Calibri"/>
                        </a:rPr>
                        <a:t>Black</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sz="1200" b="0" i="0" u="none" strike="noStrike">
                          <a:solidFill>
                            <a:srgbClr val="000000"/>
                          </a:solidFill>
                          <a:effectLst/>
                          <a:latin typeface="Calibri"/>
                        </a:rPr>
                        <a:t>37</a:t>
                      </a:r>
                    </a:p>
                  </a:txBody>
                  <a:tcPr marL="7533" marR="7533" marT="7533"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sz="1200" b="0" i="0" u="none" strike="noStrike" dirty="0">
                          <a:solidFill>
                            <a:srgbClr val="000000"/>
                          </a:solidFill>
                          <a:effectLst/>
                          <a:latin typeface="Calibri"/>
                        </a:rPr>
                        <a:t>34</a:t>
                      </a:r>
                    </a:p>
                  </a:txBody>
                  <a:tcPr marL="7533" marR="7533" marT="75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sz="1200" b="1" i="0" u="none" strike="noStrike">
                          <a:solidFill>
                            <a:srgbClr val="000000"/>
                          </a:solidFill>
                          <a:effectLst/>
                          <a:latin typeface="Calibri"/>
                        </a:rPr>
                        <a:t>3</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sz="1200" b="0" i="0" u="none" strike="noStrike" dirty="0">
                          <a:solidFill>
                            <a:srgbClr val="000000"/>
                          </a:solidFill>
                          <a:effectLst/>
                          <a:latin typeface="Calibri"/>
                        </a:rPr>
                        <a:t>125</a:t>
                      </a:r>
                    </a:p>
                  </a:txBody>
                  <a:tcPr marL="7533" marR="7533" marT="7533"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sz="1200" b="0" i="0" u="none" strike="noStrike" dirty="0">
                          <a:solidFill>
                            <a:srgbClr val="000000"/>
                          </a:solidFill>
                          <a:effectLst/>
                          <a:latin typeface="Calibri"/>
                        </a:rPr>
                        <a:t>114</a:t>
                      </a:r>
                    </a:p>
                  </a:txBody>
                  <a:tcPr marL="7533" marR="7533" marT="75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sz="1200" b="1" i="0" u="none" strike="noStrike" dirty="0">
                          <a:solidFill>
                            <a:srgbClr val="000000"/>
                          </a:solidFill>
                          <a:effectLst/>
                          <a:latin typeface="Calibri"/>
                        </a:rPr>
                        <a:t>11</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extLst>
                  <a:ext uri="{0D108BD9-81ED-4DB2-BD59-A6C34878D82A}">
                    <a16:rowId xmlns:a16="http://schemas.microsoft.com/office/drawing/2014/main" xmlns="" val="10023"/>
                  </a:ext>
                </a:extLst>
              </a:tr>
              <a:tr h="190604">
                <a:tc vMerge="1">
                  <a:txBody>
                    <a:bodyPr/>
                    <a:lstStyle/>
                    <a:p>
                      <a:endParaRPr lang="en-US"/>
                    </a:p>
                  </a:txBody>
                  <a:tcPr/>
                </a:tc>
                <a:tc>
                  <a:txBody>
                    <a:bodyPr/>
                    <a:lstStyle/>
                    <a:p>
                      <a:pPr algn="l" fontAlgn="b"/>
                      <a:r>
                        <a:rPr lang="en-US" sz="1200" b="0" i="0" u="none" strike="noStrike" dirty="0">
                          <a:solidFill>
                            <a:srgbClr val="000000"/>
                          </a:solidFill>
                          <a:effectLst/>
                          <a:latin typeface="Calibri"/>
                        </a:rPr>
                        <a:t>Hispanic</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sz="1200" b="0" i="0" u="none" strike="noStrike">
                          <a:solidFill>
                            <a:srgbClr val="000000"/>
                          </a:solidFill>
                          <a:effectLst/>
                          <a:latin typeface="Calibri"/>
                        </a:rPr>
                        <a:t>196</a:t>
                      </a:r>
                    </a:p>
                  </a:txBody>
                  <a:tcPr marL="7533" marR="7533" marT="7533"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sz="1200" b="0" i="0" u="none" strike="noStrike" dirty="0">
                          <a:solidFill>
                            <a:srgbClr val="000000"/>
                          </a:solidFill>
                          <a:effectLst/>
                          <a:latin typeface="Calibri"/>
                        </a:rPr>
                        <a:t>183</a:t>
                      </a:r>
                    </a:p>
                  </a:txBody>
                  <a:tcPr marL="7533" marR="7533" marT="75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sz="1200" b="1" i="0" u="none" strike="noStrike">
                          <a:solidFill>
                            <a:srgbClr val="000000"/>
                          </a:solidFill>
                          <a:effectLst/>
                          <a:latin typeface="Calibri"/>
                        </a:rPr>
                        <a:t>13</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sz="1200" b="0" i="0" u="none" strike="noStrike" dirty="0">
                          <a:solidFill>
                            <a:srgbClr val="000000"/>
                          </a:solidFill>
                          <a:effectLst/>
                          <a:latin typeface="Calibri"/>
                        </a:rPr>
                        <a:t>330</a:t>
                      </a:r>
                    </a:p>
                  </a:txBody>
                  <a:tcPr marL="7533" marR="7533" marT="7533"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sz="1200" b="0" i="0" u="none" strike="noStrike" dirty="0">
                          <a:solidFill>
                            <a:srgbClr val="000000"/>
                          </a:solidFill>
                          <a:effectLst/>
                          <a:latin typeface="Calibri"/>
                        </a:rPr>
                        <a:t>315</a:t>
                      </a:r>
                    </a:p>
                  </a:txBody>
                  <a:tcPr marL="7533" marR="7533" marT="75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sz="1200" b="1" i="0" u="none" strike="noStrike" dirty="0">
                          <a:solidFill>
                            <a:srgbClr val="000000"/>
                          </a:solidFill>
                          <a:effectLst/>
                          <a:latin typeface="Calibri"/>
                        </a:rPr>
                        <a:t>15</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extLst>
                  <a:ext uri="{0D108BD9-81ED-4DB2-BD59-A6C34878D82A}">
                    <a16:rowId xmlns:a16="http://schemas.microsoft.com/office/drawing/2014/main" xmlns="" val="10024"/>
                  </a:ext>
                </a:extLst>
              </a:tr>
              <a:tr h="190604">
                <a:tc vMerge="1">
                  <a:txBody>
                    <a:bodyPr/>
                    <a:lstStyle/>
                    <a:p>
                      <a:endParaRPr lang="en-US"/>
                    </a:p>
                  </a:txBody>
                  <a:tcPr/>
                </a:tc>
                <a:tc>
                  <a:txBody>
                    <a:bodyPr/>
                    <a:lstStyle/>
                    <a:p>
                      <a:pPr algn="l" fontAlgn="b"/>
                      <a:r>
                        <a:rPr lang="en-US" sz="1200" b="0" i="0" u="none" strike="noStrike" dirty="0">
                          <a:solidFill>
                            <a:srgbClr val="000000"/>
                          </a:solidFill>
                          <a:effectLst/>
                          <a:latin typeface="Calibri"/>
                        </a:rPr>
                        <a:t>Hawaiian/Pacific Islander</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sz="1200" b="0" i="0" u="none" strike="noStrike" dirty="0">
                          <a:solidFill>
                            <a:srgbClr val="000000"/>
                          </a:solidFill>
                          <a:effectLst/>
                          <a:latin typeface="Calibri"/>
                        </a:rPr>
                        <a:t>0</a:t>
                      </a:r>
                    </a:p>
                  </a:txBody>
                  <a:tcPr marL="7533" marR="7533" marT="7533"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sz="1200" b="0" i="0" u="none" strike="noStrike" dirty="0">
                          <a:solidFill>
                            <a:srgbClr val="000000"/>
                          </a:solidFill>
                          <a:effectLst/>
                          <a:latin typeface="Calibri"/>
                        </a:rPr>
                        <a:t>0</a:t>
                      </a:r>
                    </a:p>
                  </a:txBody>
                  <a:tcPr marL="7533" marR="7533" marT="75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sz="1200" b="1" i="0" u="none" strike="noStrike">
                          <a:solidFill>
                            <a:srgbClr val="000000"/>
                          </a:solidFill>
                          <a:effectLst/>
                          <a:latin typeface="Calibri"/>
                        </a:rPr>
                        <a:t>0</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sz="1200" b="0" i="0" u="none" strike="noStrike" dirty="0">
                          <a:solidFill>
                            <a:srgbClr val="000000"/>
                          </a:solidFill>
                          <a:effectLst/>
                          <a:latin typeface="Calibri"/>
                        </a:rPr>
                        <a:t>8</a:t>
                      </a:r>
                    </a:p>
                  </a:txBody>
                  <a:tcPr marL="7533" marR="7533" marT="7533"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sz="1200" b="0" i="0" u="none" strike="noStrike" dirty="0">
                          <a:solidFill>
                            <a:srgbClr val="000000"/>
                          </a:solidFill>
                          <a:effectLst/>
                          <a:latin typeface="Calibri"/>
                        </a:rPr>
                        <a:t>6</a:t>
                      </a:r>
                    </a:p>
                  </a:txBody>
                  <a:tcPr marL="7533" marR="7533" marT="75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sz="1200" b="1" i="0" u="none" strike="noStrike" dirty="0">
                          <a:solidFill>
                            <a:srgbClr val="000000"/>
                          </a:solidFill>
                          <a:effectLst/>
                          <a:latin typeface="Calibri"/>
                        </a:rPr>
                        <a:t>2</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extLst>
                  <a:ext uri="{0D108BD9-81ED-4DB2-BD59-A6C34878D82A}">
                    <a16:rowId xmlns:a16="http://schemas.microsoft.com/office/drawing/2014/main" xmlns="" val="10025"/>
                  </a:ext>
                </a:extLst>
              </a:tr>
              <a:tr h="190604">
                <a:tc vMerge="1">
                  <a:txBody>
                    <a:bodyPr/>
                    <a:lstStyle/>
                    <a:p>
                      <a:endParaRPr lang="en-US"/>
                    </a:p>
                  </a:txBody>
                  <a:tcPr/>
                </a:tc>
                <a:tc>
                  <a:txBody>
                    <a:bodyPr/>
                    <a:lstStyle/>
                    <a:p>
                      <a:pPr algn="l" fontAlgn="b"/>
                      <a:r>
                        <a:rPr lang="en-US" sz="1200" b="0" i="0" u="none" strike="noStrike">
                          <a:solidFill>
                            <a:srgbClr val="000000"/>
                          </a:solidFill>
                          <a:effectLst/>
                          <a:latin typeface="Calibri"/>
                        </a:rPr>
                        <a:t>Two or More Races</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sz="1200" b="0" i="0" u="none" strike="noStrike" dirty="0">
                          <a:solidFill>
                            <a:srgbClr val="000000"/>
                          </a:solidFill>
                          <a:effectLst/>
                          <a:latin typeface="Calibri"/>
                        </a:rPr>
                        <a:t>26</a:t>
                      </a:r>
                    </a:p>
                  </a:txBody>
                  <a:tcPr marL="7533" marR="7533" marT="7533"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sz="1200" b="0" i="0" u="none" strike="noStrike" dirty="0">
                          <a:solidFill>
                            <a:srgbClr val="000000"/>
                          </a:solidFill>
                          <a:effectLst/>
                          <a:latin typeface="Calibri"/>
                        </a:rPr>
                        <a:t>17</a:t>
                      </a:r>
                    </a:p>
                  </a:txBody>
                  <a:tcPr marL="7533" marR="7533" marT="75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sz="1200" b="1" i="0" u="none" strike="noStrike">
                          <a:solidFill>
                            <a:srgbClr val="000000"/>
                          </a:solidFill>
                          <a:effectLst/>
                          <a:latin typeface="Calibri"/>
                        </a:rPr>
                        <a:t>9</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sz="1200" b="0" i="0" u="none" strike="noStrike">
                          <a:solidFill>
                            <a:srgbClr val="000000"/>
                          </a:solidFill>
                          <a:effectLst/>
                          <a:latin typeface="Calibri"/>
                        </a:rPr>
                        <a:t>130</a:t>
                      </a:r>
                    </a:p>
                  </a:txBody>
                  <a:tcPr marL="7533" marR="7533" marT="7533"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sz="1200" b="0" i="0" u="none" strike="noStrike" dirty="0">
                          <a:solidFill>
                            <a:srgbClr val="000000"/>
                          </a:solidFill>
                          <a:effectLst/>
                          <a:latin typeface="Calibri"/>
                        </a:rPr>
                        <a:t>116</a:t>
                      </a:r>
                    </a:p>
                  </a:txBody>
                  <a:tcPr marL="7533" marR="7533" marT="75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sz="1200" b="1" i="0" u="none" strike="noStrike" dirty="0">
                          <a:solidFill>
                            <a:srgbClr val="000000"/>
                          </a:solidFill>
                          <a:effectLst/>
                          <a:latin typeface="Calibri"/>
                        </a:rPr>
                        <a:t>14</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extLst>
                  <a:ext uri="{0D108BD9-81ED-4DB2-BD59-A6C34878D82A}">
                    <a16:rowId xmlns:a16="http://schemas.microsoft.com/office/drawing/2014/main" xmlns="" val="10026"/>
                  </a:ext>
                </a:extLst>
              </a:tr>
              <a:tr h="190604">
                <a:tc vMerge="1">
                  <a:txBody>
                    <a:bodyPr/>
                    <a:lstStyle/>
                    <a:p>
                      <a:endParaRPr lang="en-US"/>
                    </a:p>
                  </a:txBody>
                  <a:tcPr/>
                </a:tc>
                <a:tc>
                  <a:txBody>
                    <a:bodyPr/>
                    <a:lstStyle/>
                    <a:p>
                      <a:pPr algn="l" fontAlgn="b"/>
                      <a:r>
                        <a:rPr lang="en-US" sz="1200" b="0" i="0" u="none" strike="noStrike" dirty="0">
                          <a:solidFill>
                            <a:srgbClr val="000000"/>
                          </a:solidFill>
                          <a:effectLst/>
                          <a:latin typeface="Calibri"/>
                        </a:rPr>
                        <a:t>White</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sz="1200" b="0" i="0" u="none" strike="noStrike">
                          <a:solidFill>
                            <a:srgbClr val="000000"/>
                          </a:solidFill>
                          <a:effectLst/>
                          <a:latin typeface="Calibri"/>
                        </a:rPr>
                        <a:t>247</a:t>
                      </a:r>
                    </a:p>
                  </a:txBody>
                  <a:tcPr marL="7533" marR="7533" marT="7533"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sz="1200" b="0" i="0" u="none" strike="noStrike" dirty="0">
                          <a:solidFill>
                            <a:srgbClr val="000000"/>
                          </a:solidFill>
                          <a:effectLst/>
                          <a:latin typeface="Calibri"/>
                        </a:rPr>
                        <a:t>216</a:t>
                      </a:r>
                    </a:p>
                  </a:txBody>
                  <a:tcPr marL="7533" marR="7533" marT="75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sz="1200" b="1" i="0" u="none" strike="noStrike" dirty="0">
                          <a:solidFill>
                            <a:srgbClr val="000000"/>
                          </a:solidFill>
                          <a:effectLst/>
                          <a:latin typeface="Calibri"/>
                        </a:rPr>
                        <a:t>31</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sz="1200" b="0" i="0" u="none" strike="noStrike" dirty="0">
                          <a:solidFill>
                            <a:srgbClr val="000000"/>
                          </a:solidFill>
                          <a:effectLst/>
                          <a:latin typeface="Calibri"/>
                        </a:rPr>
                        <a:t>383</a:t>
                      </a:r>
                    </a:p>
                  </a:txBody>
                  <a:tcPr marL="7533" marR="7533" marT="7533"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sz="1200" b="0" i="0" u="none" strike="noStrike" dirty="0">
                          <a:solidFill>
                            <a:srgbClr val="000000"/>
                          </a:solidFill>
                          <a:effectLst/>
                          <a:latin typeface="Calibri"/>
                        </a:rPr>
                        <a:t>373</a:t>
                      </a:r>
                    </a:p>
                  </a:txBody>
                  <a:tcPr marL="7533" marR="7533" marT="75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sz="1200" b="1" i="0" u="none" strike="noStrike" dirty="0">
                          <a:solidFill>
                            <a:srgbClr val="000000"/>
                          </a:solidFill>
                          <a:effectLst/>
                          <a:latin typeface="Calibri"/>
                        </a:rPr>
                        <a:t>10</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B7DEE8"/>
                    </a:solidFill>
                  </a:tcPr>
                </a:tc>
                <a:extLst>
                  <a:ext uri="{0D108BD9-81ED-4DB2-BD59-A6C34878D82A}">
                    <a16:rowId xmlns:a16="http://schemas.microsoft.com/office/drawing/2014/main" xmlns="" val="10027"/>
                  </a:ext>
                </a:extLst>
              </a:tr>
            </a:tbl>
          </a:graphicData>
        </a:graphic>
      </p:graphicFrame>
      <p:sp>
        <p:nvSpPr>
          <p:cNvPr id="8" name="TextBox 7"/>
          <p:cNvSpPr txBox="1"/>
          <p:nvPr/>
        </p:nvSpPr>
        <p:spPr>
          <a:xfrm>
            <a:off x="7420902" y="2201207"/>
            <a:ext cx="1634629" cy="3323987"/>
          </a:xfrm>
          <a:prstGeom prst="rect">
            <a:avLst/>
          </a:prstGeom>
          <a:noFill/>
        </p:spPr>
        <p:txBody>
          <a:bodyPr wrap="square" rtlCol="0">
            <a:spAutoFit/>
          </a:bodyPr>
          <a:lstStyle/>
          <a:p>
            <a:r>
              <a:rPr lang="en-US" sz="1400" b="1" dirty="0"/>
              <a:t>Note</a:t>
            </a:r>
            <a:r>
              <a:rPr lang="en-US" sz="1400" dirty="0"/>
              <a:t>: Based on 1-year 2016 PARCC/DLM Math data, and 3-year 2014 TCAP/COALT Math data (2012, 2013, and 2014 combined). Counts are based on students meeting inclusion/exclusion rules for school accountability (October new to school, etc.).</a:t>
            </a:r>
          </a:p>
        </p:txBody>
      </p:sp>
    </p:spTree>
    <p:extLst>
      <p:ext uri="{BB962C8B-B14F-4D97-AF65-F5344CB8AC3E}">
        <p14:creationId xmlns:p14="http://schemas.microsoft.com/office/powerpoint/2010/main" val="34645641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6571" y="2888337"/>
            <a:ext cx="8341851" cy="1982652"/>
          </a:xfrm>
        </p:spPr>
        <p:txBody>
          <a:bodyPr/>
          <a:lstStyle/>
          <a:p>
            <a:r>
              <a:rPr lang="en-US" sz="2500" dirty="0"/>
              <a:t>ESSA Accountability Work Group</a:t>
            </a:r>
            <a:br>
              <a:rPr lang="en-US" sz="2500" dirty="0"/>
            </a:br>
            <a:r>
              <a:rPr lang="en-US" sz="2500" dirty="0">
                <a:solidFill>
                  <a:srgbClr val="FF0000"/>
                </a:solidFill>
              </a:rPr>
              <a:t>Long-term Goals and Interim Targets</a:t>
            </a:r>
            <a:br>
              <a:rPr lang="en-US" sz="2500" dirty="0">
                <a:solidFill>
                  <a:srgbClr val="FF0000"/>
                </a:solidFill>
              </a:rPr>
            </a:br>
            <a:r>
              <a:rPr lang="en-US" sz="2500" dirty="0"/>
              <a:t>Decision Point</a:t>
            </a:r>
            <a:br>
              <a:rPr lang="en-US" sz="2500" dirty="0"/>
            </a:br>
            <a:r>
              <a:rPr lang="en-US" sz="2500" dirty="0"/>
              <a:t/>
            </a:r>
            <a:br>
              <a:rPr lang="en-US" sz="2500" dirty="0"/>
            </a:br>
            <a:endParaRPr lang="en-US" sz="3600" dirty="0">
              <a:solidFill>
                <a:srgbClr val="FF0000"/>
              </a:solidFill>
            </a:endParaRPr>
          </a:p>
        </p:txBody>
      </p:sp>
      <p:sp>
        <p:nvSpPr>
          <p:cNvPr id="7" name="Text Placeholder 6"/>
          <p:cNvSpPr>
            <a:spLocks noGrp="1"/>
          </p:cNvSpPr>
          <p:nvPr>
            <p:ph type="body" sz="quarter" idx="10"/>
          </p:nvPr>
        </p:nvSpPr>
        <p:spPr/>
        <p:txBody>
          <a:bodyPr/>
          <a:lstStyle/>
          <a:p>
            <a:r>
              <a:rPr lang="en-US" dirty="0" smtClean="0"/>
              <a:t>January 19, 2017</a:t>
            </a:r>
            <a:endParaRPr lang="en-US" dirty="0"/>
          </a:p>
        </p:txBody>
      </p:sp>
    </p:spTree>
    <p:extLst>
      <p:ext uri="{BB962C8B-B14F-4D97-AF65-F5344CB8AC3E}">
        <p14:creationId xmlns:p14="http://schemas.microsoft.com/office/powerpoint/2010/main" val="38133446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1" y="217302"/>
            <a:ext cx="8381260" cy="782073"/>
          </a:xfrm>
        </p:spPr>
        <p:txBody>
          <a:bodyPr/>
          <a:lstStyle/>
          <a:p>
            <a:r>
              <a:rPr lang="en-US" sz="2800" dirty="0"/>
              <a:t>Survey Responses</a:t>
            </a:r>
            <a:br>
              <a:rPr lang="en-US" sz="2800" dirty="0"/>
            </a:br>
            <a:r>
              <a:rPr lang="en-US" sz="2000" dirty="0"/>
              <a:t>1 (strongly do not recommend) to 5 (strongly recommend)</a:t>
            </a:r>
          </a:p>
        </p:txBody>
      </p:sp>
      <p:sp>
        <p:nvSpPr>
          <p:cNvPr id="4" name="Footer Placeholder 3"/>
          <p:cNvSpPr>
            <a:spLocks noGrp="1"/>
          </p:cNvSpPr>
          <p:nvPr>
            <p:ph type="ftr" sz="quarter" idx="3"/>
          </p:nvPr>
        </p:nvSpPr>
        <p:spPr/>
        <p:txBody>
          <a:bodyPr/>
          <a:lstStyle/>
          <a:p>
            <a:fld id="{757A2F4E-5D54-B04B-91BD-7E78EE1FE9FD}" type="slidenum">
              <a:rPr lang="en-US" smtClean="0"/>
              <a:pPr/>
              <a:t>17</a:t>
            </a:fld>
            <a:endParaRPr lang="en-US" dirty="0" smtClean="0"/>
          </a:p>
        </p:txBody>
      </p:sp>
      <p:sp>
        <p:nvSpPr>
          <p:cNvPr id="5" name="Content Placeholder 1"/>
          <p:cNvSpPr txBox="1">
            <a:spLocks/>
          </p:cNvSpPr>
          <p:nvPr/>
        </p:nvSpPr>
        <p:spPr>
          <a:xfrm>
            <a:off x="175491" y="1191457"/>
            <a:ext cx="8839200" cy="5439213"/>
          </a:xfrm>
          <a:prstGeom prst="rect">
            <a:avLst/>
          </a:prstGeom>
        </p:spPr>
        <p:txBody>
          <a:bodyPr vert="horz" lIns="91440" tIns="45720" rIns="91440" bIns="45720" rtlCol="0">
            <a:noAutofit/>
          </a:bodyPr>
          <a:lstStyle>
            <a:lvl1pPr marL="502920" indent="-457200" algn="l" defTabSz="914400" rtl="0" eaLnBrk="1" latinLnBrk="0" hangingPunct="1">
              <a:spcBef>
                <a:spcPct val="20000"/>
              </a:spcBef>
              <a:buClr>
                <a:schemeClr val="accent1"/>
              </a:buClr>
              <a:buSzPct val="110000"/>
              <a:buFont typeface="Wingdings" charset="2"/>
              <a:buChar char="§"/>
              <a:defRPr sz="2400" b="1" kern="1200" spc="150" baseline="0">
                <a:solidFill>
                  <a:srgbClr val="5C6670"/>
                </a:solidFill>
                <a:latin typeface="+mn-lt"/>
                <a:ea typeface="+mn-ea"/>
                <a:cs typeface="+mn-cs"/>
              </a:defRPr>
            </a:lvl1pPr>
            <a:lvl2pPr marL="822960" indent="-457200" algn="l" defTabSz="914400" rtl="0" eaLnBrk="1" latinLnBrk="0" hangingPunct="1">
              <a:spcBef>
                <a:spcPct val="20000"/>
              </a:spcBef>
              <a:buClr>
                <a:schemeClr val="accent2"/>
              </a:buClr>
              <a:buSzPct val="110000"/>
              <a:buFont typeface="Wingdings" charset="2"/>
              <a:buChar char="§"/>
              <a:defRPr sz="2200" kern="1200" spc="100" baseline="0">
                <a:solidFill>
                  <a:srgbClr val="5C6670"/>
                </a:solidFill>
                <a:latin typeface="+mn-lt"/>
                <a:ea typeface="+mn-ea"/>
                <a:cs typeface="+mn-cs"/>
              </a:defRPr>
            </a:lvl2pPr>
            <a:lvl3pPr marL="925830" indent="-285750" algn="l" defTabSz="914400" rtl="0" eaLnBrk="1" latinLnBrk="0" hangingPunct="1">
              <a:spcBef>
                <a:spcPct val="20000"/>
              </a:spcBef>
              <a:buClr>
                <a:schemeClr val="accent3"/>
              </a:buClr>
              <a:buSzPct val="110000"/>
              <a:buFont typeface="Wingdings" charset="2"/>
              <a:buChar char="§"/>
              <a:defRPr sz="2000" kern="1200" spc="100" baseline="0">
                <a:solidFill>
                  <a:srgbClr val="5C6670"/>
                </a:solidFill>
                <a:latin typeface="+mn-lt"/>
                <a:ea typeface="+mn-ea"/>
                <a:cs typeface="+mn-cs"/>
              </a:defRPr>
            </a:lvl3pPr>
            <a:lvl4pPr marL="1200150" indent="-285750" algn="l" defTabSz="914400" rtl="0" eaLnBrk="1" latinLnBrk="0" hangingPunct="1">
              <a:spcBef>
                <a:spcPct val="20000"/>
              </a:spcBef>
              <a:buClr>
                <a:schemeClr val="accent4"/>
              </a:buClr>
              <a:buSzPct val="110000"/>
              <a:buFont typeface="Wingdings" charset="2"/>
              <a:buChar char="§"/>
              <a:defRPr sz="1800" kern="1200">
                <a:solidFill>
                  <a:srgbClr val="5C6670"/>
                </a:solidFill>
                <a:latin typeface="+mn-lt"/>
                <a:ea typeface="+mn-ea"/>
                <a:cs typeface="+mn-cs"/>
              </a:defRPr>
            </a:lvl4pPr>
            <a:lvl5pPr marL="1383030" indent="-285750" algn="l" defTabSz="914400" rtl="0" eaLnBrk="1" latinLnBrk="0" hangingPunct="1">
              <a:spcBef>
                <a:spcPct val="20000"/>
              </a:spcBef>
              <a:buClr>
                <a:schemeClr val="accent6"/>
              </a:buClr>
              <a:buSzPct val="110000"/>
              <a:buFont typeface="Wingdings" charset="2"/>
              <a:buChar char="§"/>
              <a:defRPr sz="1600" kern="1200" spc="100" baseline="0">
                <a:solidFill>
                  <a:srgbClr val="5C6670"/>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0" lvl="1" indent="0">
              <a:spcBef>
                <a:spcPts val="0"/>
              </a:spcBef>
              <a:buClr>
                <a:schemeClr val="tx2">
                  <a:lumMod val="50000"/>
                </a:schemeClr>
              </a:buClr>
              <a:buNone/>
            </a:pPr>
            <a:r>
              <a:rPr lang="en-US" sz="2400" dirty="0">
                <a:solidFill>
                  <a:srgbClr val="000000"/>
                </a:solidFill>
              </a:rPr>
              <a:t>     </a:t>
            </a:r>
            <a:r>
              <a:rPr lang="en-US" sz="2300" dirty="0">
                <a:solidFill>
                  <a:srgbClr val="000000"/>
                </a:solidFill>
              </a:rPr>
              <a:t>Base targets for interim progress and long-term goals on mean scale scores:</a:t>
            </a:r>
            <a:r>
              <a:rPr lang="en-US" sz="2400" dirty="0">
                <a:solidFill>
                  <a:srgbClr val="000000"/>
                </a:solidFill>
              </a:rPr>
              <a:t>  </a:t>
            </a:r>
            <a:r>
              <a:rPr lang="en-US" sz="1800" dirty="0">
                <a:solidFill>
                  <a:srgbClr val="000000"/>
                </a:solidFill>
              </a:rPr>
              <a:t>48 of 87 recommended; 20 did not recommend, average = 3.37</a:t>
            </a:r>
          </a:p>
          <a:p>
            <a:pPr marL="594354" lvl="1" indent="-274318">
              <a:spcBef>
                <a:spcPts val="0"/>
              </a:spcBef>
              <a:buClr>
                <a:schemeClr val="accent1"/>
              </a:buClr>
            </a:pPr>
            <a:r>
              <a:rPr lang="en-US" sz="1700" dirty="0">
                <a:solidFill>
                  <a:srgbClr val="00B050"/>
                </a:solidFill>
              </a:rPr>
              <a:t>Protects student PII.</a:t>
            </a:r>
          </a:p>
          <a:p>
            <a:pPr marL="594354" lvl="1" indent="-274318">
              <a:spcBef>
                <a:spcPts val="0"/>
              </a:spcBef>
              <a:buClr>
                <a:schemeClr val="accent1"/>
              </a:buClr>
            </a:pPr>
            <a:r>
              <a:rPr lang="en-US" sz="1700" dirty="0">
                <a:solidFill>
                  <a:srgbClr val="00B050"/>
                </a:solidFill>
              </a:rPr>
              <a:t>Factors in all students.</a:t>
            </a:r>
          </a:p>
          <a:p>
            <a:pPr marL="594354" lvl="1" indent="-274318">
              <a:spcBef>
                <a:spcPts val="0"/>
              </a:spcBef>
              <a:buClr>
                <a:schemeClr val="accent1"/>
              </a:buClr>
            </a:pPr>
            <a:r>
              <a:rPr lang="en-US" sz="1700" dirty="0">
                <a:solidFill>
                  <a:srgbClr val="00B050"/>
                </a:solidFill>
              </a:rPr>
              <a:t>Aligned with School and District Performance Frameworks (SPFs/DPFs).</a:t>
            </a:r>
          </a:p>
          <a:p>
            <a:pPr marL="594354" lvl="1" indent="-274318">
              <a:spcBef>
                <a:spcPts val="0"/>
              </a:spcBef>
              <a:buClr>
                <a:schemeClr val="accent1"/>
              </a:buClr>
            </a:pPr>
            <a:r>
              <a:rPr lang="en-US" sz="1700" dirty="0">
                <a:solidFill>
                  <a:srgbClr val="FF0000"/>
                </a:solidFill>
              </a:rPr>
              <a:t>Proficiency standards articulate what we expect every student should know/be able to do. Accountability systems must be indexed to these standards.  </a:t>
            </a:r>
          </a:p>
          <a:p>
            <a:pPr marL="594354" lvl="1" indent="-274318">
              <a:spcBef>
                <a:spcPts val="0"/>
              </a:spcBef>
              <a:buClr>
                <a:schemeClr val="accent1"/>
              </a:buClr>
            </a:pPr>
            <a:r>
              <a:rPr lang="en-US" sz="1700" dirty="0">
                <a:solidFill>
                  <a:srgbClr val="FF0000"/>
                </a:solidFill>
              </a:rPr>
              <a:t>May allow under-performing students in high-performing schools/districts to slip through the cracks. </a:t>
            </a:r>
          </a:p>
          <a:p>
            <a:pPr marL="594354" lvl="1" indent="-274318">
              <a:spcBef>
                <a:spcPts val="0"/>
              </a:spcBef>
              <a:buClr>
                <a:schemeClr val="accent1"/>
              </a:buClr>
            </a:pPr>
            <a:r>
              <a:rPr lang="en-US" sz="1700" dirty="0">
                <a:solidFill>
                  <a:srgbClr val="FF0000"/>
                </a:solidFill>
              </a:rPr>
              <a:t>Despite mean’s greater sensitivity to small changes, cannot support it as primary accountability measure; use in conjunction with proficiency rates to balance performance improvements with the imperative that schools serve all students.</a:t>
            </a:r>
          </a:p>
          <a:p>
            <a:pPr marL="594354" lvl="1" indent="-274318">
              <a:spcBef>
                <a:spcPts val="0"/>
              </a:spcBef>
              <a:buClr>
                <a:schemeClr val="accent1"/>
              </a:buClr>
            </a:pPr>
            <a:endParaRPr lang="en-US" sz="1502" dirty="0">
              <a:solidFill>
                <a:srgbClr val="FF0000"/>
              </a:solidFill>
            </a:endParaRPr>
          </a:p>
          <a:p>
            <a:pPr marL="0" lvl="1" indent="0">
              <a:spcBef>
                <a:spcPts val="0"/>
              </a:spcBef>
              <a:buClr>
                <a:schemeClr val="tx2">
                  <a:lumMod val="50000"/>
                </a:schemeClr>
              </a:buClr>
              <a:buNone/>
            </a:pPr>
            <a:r>
              <a:rPr lang="en-US" sz="2400" dirty="0">
                <a:solidFill>
                  <a:srgbClr val="000000"/>
                </a:solidFill>
              </a:rPr>
              <a:t>       </a:t>
            </a:r>
            <a:r>
              <a:rPr lang="en-US" sz="2300" dirty="0">
                <a:solidFill>
                  <a:srgbClr val="000000"/>
                </a:solidFill>
              </a:rPr>
              <a:t>Establish graduation rate targets that consider the 4-year and extended-year, adjusted cohort graduation rates:</a:t>
            </a:r>
            <a:r>
              <a:rPr lang="en-US" sz="2400" dirty="0">
                <a:solidFill>
                  <a:srgbClr val="000000"/>
                </a:solidFill>
              </a:rPr>
              <a:t>  </a:t>
            </a:r>
            <a:r>
              <a:rPr lang="en-US" sz="1800" dirty="0">
                <a:solidFill>
                  <a:srgbClr val="000000"/>
                </a:solidFill>
              </a:rPr>
              <a:t>73 of 86 recommended; 7 did not recommend (average = 4.23)</a:t>
            </a:r>
          </a:p>
          <a:p>
            <a:pPr marL="594354" lvl="1" indent="-274318">
              <a:spcBef>
                <a:spcPts val="0"/>
              </a:spcBef>
              <a:buClr>
                <a:schemeClr val="accent1"/>
              </a:buClr>
            </a:pPr>
            <a:r>
              <a:rPr lang="en-US" sz="1700" dirty="0">
                <a:solidFill>
                  <a:srgbClr val="FF0000"/>
                </a:solidFill>
              </a:rPr>
              <a:t>Only focus on graduation certificates, not alternative pathways for students with disabilities.</a:t>
            </a:r>
          </a:p>
          <a:p>
            <a:pPr lvl="1">
              <a:buFont typeface="Arial" panose="020B0604020202020204" pitchFamily="34" charset="0"/>
              <a:buChar char="•"/>
            </a:pPr>
            <a:endParaRPr lang="en-US" sz="2600" dirty="0"/>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5454" y="993020"/>
            <a:ext cx="764796" cy="784407"/>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7579" y="4520902"/>
            <a:ext cx="764796" cy="784407"/>
          </a:xfrm>
          <a:prstGeom prst="rect">
            <a:avLst/>
          </a:prstGeom>
        </p:spPr>
      </p:pic>
    </p:spTree>
    <p:extLst>
      <p:ext uri="{BB962C8B-B14F-4D97-AF65-F5344CB8AC3E}">
        <p14:creationId xmlns:p14="http://schemas.microsoft.com/office/powerpoint/2010/main" val="4303422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1" y="217302"/>
            <a:ext cx="8381260" cy="782073"/>
          </a:xfrm>
        </p:spPr>
        <p:txBody>
          <a:bodyPr/>
          <a:lstStyle/>
          <a:p>
            <a:r>
              <a:rPr lang="en-US" sz="2800" dirty="0"/>
              <a:t>Survey Responses</a:t>
            </a:r>
            <a:br>
              <a:rPr lang="en-US" sz="2800" dirty="0"/>
            </a:br>
            <a:r>
              <a:rPr lang="en-US" sz="2000" dirty="0"/>
              <a:t>1 (strongly do not recommend) to 5 (strongly recommend)</a:t>
            </a:r>
          </a:p>
        </p:txBody>
      </p:sp>
      <p:sp>
        <p:nvSpPr>
          <p:cNvPr id="4" name="Footer Placeholder 3"/>
          <p:cNvSpPr>
            <a:spLocks noGrp="1"/>
          </p:cNvSpPr>
          <p:nvPr>
            <p:ph type="ftr" sz="quarter" idx="3"/>
          </p:nvPr>
        </p:nvSpPr>
        <p:spPr/>
        <p:txBody>
          <a:bodyPr/>
          <a:lstStyle/>
          <a:p>
            <a:fld id="{757A2F4E-5D54-B04B-91BD-7E78EE1FE9FD}" type="slidenum">
              <a:rPr lang="en-US" smtClean="0"/>
              <a:pPr/>
              <a:t>18</a:t>
            </a:fld>
            <a:endParaRPr lang="en-US" dirty="0" smtClean="0"/>
          </a:p>
        </p:txBody>
      </p:sp>
      <p:sp>
        <p:nvSpPr>
          <p:cNvPr id="5" name="Content Placeholder 1"/>
          <p:cNvSpPr txBox="1">
            <a:spLocks/>
          </p:cNvSpPr>
          <p:nvPr/>
        </p:nvSpPr>
        <p:spPr>
          <a:xfrm>
            <a:off x="175491" y="1191457"/>
            <a:ext cx="8839200" cy="5439213"/>
          </a:xfrm>
          <a:prstGeom prst="rect">
            <a:avLst/>
          </a:prstGeom>
        </p:spPr>
        <p:txBody>
          <a:bodyPr vert="horz" lIns="91440" tIns="45720" rIns="91440" bIns="45720" rtlCol="0">
            <a:noAutofit/>
          </a:bodyPr>
          <a:lstStyle>
            <a:lvl1pPr marL="502920" indent="-457200" algn="l" defTabSz="914400" rtl="0" eaLnBrk="1" latinLnBrk="0" hangingPunct="1">
              <a:spcBef>
                <a:spcPct val="20000"/>
              </a:spcBef>
              <a:buClr>
                <a:schemeClr val="accent1"/>
              </a:buClr>
              <a:buSzPct val="110000"/>
              <a:buFont typeface="Wingdings" charset="2"/>
              <a:buChar char="§"/>
              <a:defRPr sz="2400" b="1" kern="1200" spc="150" baseline="0">
                <a:solidFill>
                  <a:srgbClr val="5C6670"/>
                </a:solidFill>
                <a:latin typeface="+mn-lt"/>
                <a:ea typeface="+mn-ea"/>
                <a:cs typeface="+mn-cs"/>
              </a:defRPr>
            </a:lvl1pPr>
            <a:lvl2pPr marL="822960" indent="-457200" algn="l" defTabSz="914400" rtl="0" eaLnBrk="1" latinLnBrk="0" hangingPunct="1">
              <a:spcBef>
                <a:spcPct val="20000"/>
              </a:spcBef>
              <a:buClr>
                <a:schemeClr val="accent2"/>
              </a:buClr>
              <a:buSzPct val="110000"/>
              <a:buFont typeface="Wingdings" charset="2"/>
              <a:buChar char="§"/>
              <a:defRPr sz="2200" kern="1200" spc="100" baseline="0">
                <a:solidFill>
                  <a:srgbClr val="5C6670"/>
                </a:solidFill>
                <a:latin typeface="+mn-lt"/>
                <a:ea typeface="+mn-ea"/>
                <a:cs typeface="+mn-cs"/>
              </a:defRPr>
            </a:lvl2pPr>
            <a:lvl3pPr marL="925830" indent="-285750" algn="l" defTabSz="914400" rtl="0" eaLnBrk="1" latinLnBrk="0" hangingPunct="1">
              <a:spcBef>
                <a:spcPct val="20000"/>
              </a:spcBef>
              <a:buClr>
                <a:schemeClr val="accent3"/>
              </a:buClr>
              <a:buSzPct val="110000"/>
              <a:buFont typeface="Wingdings" charset="2"/>
              <a:buChar char="§"/>
              <a:defRPr sz="2000" kern="1200" spc="100" baseline="0">
                <a:solidFill>
                  <a:srgbClr val="5C6670"/>
                </a:solidFill>
                <a:latin typeface="+mn-lt"/>
                <a:ea typeface="+mn-ea"/>
                <a:cs typeface="+mn-cs"/>
              </a:defRPr>
            </a:lvl3pPr>
            <a:lvl4pPr marL="1200150" indent="-285750" algn="l" defTabSz="914400" rtl="0" eaLnBrk="1" latinLnBrk="0" hangingPunct="1">
              <a:spcBef>
                <a:spcPct val="20000"/>
              </a:spcBef>
              <a:buClr>
                <a:schemeClr val="accent4"/>
              </a:buClr>
              <a:buSzPct val="110000"/>
              <a:buFont typeface="Wingdings" charset="2"/>
              <a:buChar char="§"/>
              <a:defRPr sz="1800" kern="1200">
                <a:solidFill>
                  <a:srgbClr val="5C6670"/>
                </a:solidFill>
                <a:latin typeface="+mn-lt"/>
                <a:ea typeface="+mn-ea"/>
                <a:cs typeface="+mn-cs"/>
              </a:defRPr>
            </a:lvl4pPr>
            <a:lvl5pPr marL="1383030" indent="-285750" algn="l" defTabSz="914400" rtl="0" eaLnBrk="1" latinLnBrk="0" hangingPunct="1">
              <a:spcBef>
                <a:spcPct val="20000"/>
              </a:spcBef>
              <a:buClr>
                <a:schemeClr val="accent6"/>
              </a:buClr>
              <a:buSzPct val="110000"/>
              <a:buFont typeface="Wingdings" charset="2"/>
              <a:buChar char="§"/>
              <a:defRPr sz="1600" kern="1200" spc="100" baseline="0">
                <a:solidFill>
                  <a:srgbClr val="5C6670"/>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0" lvl="1" indent="0">
              <a:spcBef>
                <a:spcPts val="0"/>
              </a:spcBef>
              <a:buClr>
                <a:schemeClr val="tx2">
                  <a:lumMod val="50000"/>
                </a:schemeClr>
              </a:buClr>
              <a:buNone/>
            </a:pPr>
            <a:r>
              <a:rPr lang="en-US" sz="2400" dirty="0">
                <a:solidFill>
                  <a:srgbClr val="000000"/>
                </a:solidFill>
              </a:rPr>
              <a:t>       </a:t>
            </a:r>
            <a:r>
              <a:rPr lang="en-US" sz="2300" dirty="0">
                <a:solidFill>
                  <a:srgbClr val="000000"/>
                </a:solidFill>
              </a:rPr>
              <a:t>Base long-term goals on cut-scores informed by historical data (e.g., percentile ranks): </a:t>
            </a:r>
            <a:r>
              <a:rPr lang="en-US" sz="1800" dirty="0">
                <a:solidFill>
                  <a:srgbClr val="000000"/>
                </a:solidFill>
              </a:rPr>
              <a:t>44 of 84 recommend; 16 do not recommend (average = 3.37).</a:t>
            </a:r>
          </a:p>
          <a:p>
            <a:pPr lvl="1">
              <a:spcBef>
                <a:spcPts val="0"/>
              </a:spcBef>
              <a:buClr>
                <a:schemeClr val="accent1"/>
              </a:buClr>
            </a:pPr>
            <a:r>
              <a:rPr lang="en-US" sz="1700" dirty="0">
                <a:solidFill>
                  <a:srgbClr val="00B050"/>
                </a:solidFill>
              </a:rPr>
              <a:t>Sets realistic long-term goals that are also ambitious.</a:t>
            </a:r>
          </a:p>
          <a:p>
            <a:pPr lvl="1">
              <a:spcBef>
                <a:spcPts val="0"/>
              </a:spcBef>
              <a:buClr>
                <a:schemeClr val="accent1"/>
              </a:buClr>
            </a:pPr>
            <a:r>
              <a:rPr lang="en-US" sz="1700" dirty="0">
                <a:solidFill>
                  <a:srgbClr val="00B050"/>
                </a:solidFill>
              </a:rPr>
              <a:t>Aligned with School and District Performance Frameworks (SPFs/DPFs).</a:t>
            </a:r>
          </a:p>
          <a:p>
            <a:pPr lvl="1">
              <a:spcBef>
                <a:spcPts val="0"/>
              </a:spcBef>
              <a:buClr>
                <a:schemeClr val="accent1"/>
              </a:buClr>
            </a:pPr>
            <a:r>
              <a:rPr lang="en-US" sz="1700" dirty="0">
                <a:solidFill>
                  <a:srgbClr val="00B050"/>
                </a:solidFill>
              </a:rPr>
              <a:t>Establishes a Colorado accountability system that meaningfully differentiates among schools. </a:t>
            </a:r>
          </a:p>
          <a:p>
            <a:pPr lvl="1">
              <a:spcBef>
                <a:spcPts val="0"/>
              </a:spcBef>
              <a:buClr>
                <a:schemeClr val="accent1"/>
              </a:buClr>
            </a:pPr>
            <a:r>
              <a:rPr lang="en-US" sz="1700" dirty="0">
                <a:solidFill>
                  <a:srgbClr val="FF0000"/>
                </a:solidFill>
              </a:rPr>
              <a:t>Accountability system that does not reference students meeting expectations ignores contribution of educators and relies on statisticians to create metrics that define achievement.</a:t>
            </a:r>
          </a:p>
          <a:p>
            <a:pPr lvl="1">
              <a:spcBef>
                <a:spcPts val="0"/>
              </a:spcBef>
              <a:buClr>
                <a:schemeClr val="accent1"/>
              </a:buClr>
            </a:pPr>
            <a:r>
              <a:rPr lang="en-US" sz="1700" dirty="0">
                <a:solidFill>
                  <a:srgbClr val="000000"/>
                </a:solidFill>
              </a:rPr>
              <a:t>Long-term goals based on percentiles not commensurate with belief Colorado proficiency standards articulate content all students need to master; mask how far system is from educating all students. Examine historical data to set ambitious yet attainable targets, but ground targets in student proficiency. </a:t>
            </a:r>
          </a:p>
          <a:p>
            <a:pPr marL="594354" lvl="1" indent="-274318">
              <a:spcBef>
                <a:spcPts val="0"/>
              </a:spcBef>
              <a:buClr>
                <a:schemeClr val="accent1"/>
              </a:buClr>
            </a:pPr>
            <a:endParaRPr lang="en-US" sz="1700" dirty="0">
              <a:solidFill>
                <a:srgbClr val="FF0000"/>
              </a:solidFill>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75491" y="884049"/>
            <a:ext cx="764796" cy="784407"/>
          </a:xfrm>
          <a:prstGeom prst="rect">
            <a:avLst/>
          </a:prstGeom>
        </p:spPr>
      </p:pic>
    </p:spTree>
    <p:extLst>
      <p:ext uri="{BB962C8B-B14F-4D97-AF65-F5344CB8AC3E}">
        <p14:creationId xmlns:p14="http://schemas.microsoft.com/office/powerpoint/2010/main" val="32538909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1" y="161675"/>
            <a:ext cx="8381260" cy="782073"/>
          </a:xfrm>
        </p:spPr>
        <p:txBody>
          <a:bodyPr/>
          <a:lstStyle/>
          <a:p>
            <a:pPr lvl="1" algn="ctr">
              <a:buClr>
                <a:schemeClr val="tx2">
                  <a:lumMod val="50000"/>
                </a:schemeClr>
              </a:buClr>
            </a:pPr>
            <a:r>
              <a:rPr lang="en-US" sz="2800" spc="100" dirty="0">
                <a:solidFill>
                  <a:schemeClr val="bg1"/>
                </a:solidFill>
              </a:rPr>
              <a:t>Establishing Interim Targets</a:t>
            </a:r>
            <a:br>
              <a:rPr lang="en-US" sz="2800" spc="100" dirty="0">
                <a:solidFill>
                  <a:schemeClr val="bg1"/>
                </a:solidFill>
              </a:rPr>
            </a:br>
            <a:r>
              <a:rPr lang="en-US" sz="2800" spc="100" dirty="0">
                <a:solidFill>
                  <a:schemeClr val="bg1"/>
                </a:solidFill>
              </a:rPr>
              <a:t>(same long-term goal)</a:t>
            </a:r>
          </a:p>
        </p:txBody>
      </p:sp>
      <p:sp>
        <p:nvSpPr>
          <p:cNvPr id="4" name="Footer Placeholder 3"/>
          <p:cNvSpPr>
            <a:spLocks noGrp="1"/>
          </p:cNvSpPr>
          <p:nvPr>
            <p:ph type="ftr" sz="quarter" idx="3"/>
          </p:nvPr>
        </p:nvSpPr>
        <p:spPr>
          <a:xfrm>
            <a:off x="381000" y="6356351"/>
            <a:ext cx="3352800" cy="274320"/>
          </a:xfrm>
        </p:spPr>
        <p:txBody>
          <a:bodyPr/>
          <a:lstStyle/>
          <a:p>
            <a:fld id="{757A2F4E-5D54-B04B-91BD-7E78EE1FE9FD}" type="slidenum">
              <a:rPr lang="en-US" smtClean="0"/>
              <a:pPr/>
              <a:t>19</a:t>
            </a:fld>
            <a:endParaRPr lang="en-US" dirty="0" smtClean="0"/>
          </a:p>
        </p:txBody>
      </p:sp>
      <p:sp>
        <p:nvSpPr>
          <p:cNvPr id="2" name="Content Placeholder 1"/>
          <p:cNvSpPr>
            <a:spLocks noGrp="1"/>
          </p:cNvSpPr>
          <p:nvPr>
            <p:ph idx="4294967295"/>
          </p:nvPr>
        </p:nvSpPr>
        <p:spPr>
          <a:xfrm>
            <a:off x="1" y="1293813"/>
            <a:ext cx="8848725" cy="4406900"/>
          </a:xfrm>
        </p:spPr>
        <p:txBody>
          <a:bodyPr/>
          <a:lstStyle/>
          <a:p>
            <a:pPr marL="640074" lvl="4" indent="-457196">
              <a:spcBef>
                <a:spcPts val="0"/>
              </a:spcBef>
              <a:buClr>
                <a:schemeClr val="tx2">
                  <a:lumMod val="50000"/>
                </a:schemeClr>
              </a:buClr>
              <a:buFont typeface="Wingdings" panose="05000000000000000000" pitchFamily="2" charset="2"/>
              <a:buChar char="§"/>
            </a:pPr>
            <a:r>
              <a:rPr lang="en-US" sz="2300" dirty="0">
                <a:solidFill>
                  <a:srgbClr val="000000"/>
                </a:solidFill>
              </a:rPr>
              <a:t>Same interim targets for all students and disaggregated groups </a:t>
            </a:r>
            <a:r>
              <a:rPr lang="en-US" sz="1800" dirty="0">
                <a:solidFill>
                  <a:srgbClr val="000000"/>
                </a:solidFill>
              </a:rPr>
              <a:t>(10 of 85 recommend)</a:t>
            </a:r>
          </a:p>
          <a:p>
            <a:pPr marL="914391" lvl="5" indent="-457196">
              <a:spcBef>
                <a:spcPts val="0"/>
              </a:spcBef>
              <a:buClr>
                <a:schemeClr val="tx2">
                  <a:lumMod val="50000"/>
                </a:schemeClr>
              </a:buClr>
            </a:pPr>
            <a:r>
              <a:rPr lang="en-US" sz="1700" dirty="0">
                <a:solidFill>
                  <a:srgbClr val="00B050"/>
                </a:solidFill>
              </a:rPr>
              <a:t>Want high standards for all groups during interim period; setting lower bars for some groups sends wrong message. </a:t>
            </a:r>
          </a:p>
          <a:p>
            <a:pPr marL="914391" lvl="5" indent="-457196">
              <a:spcBef>
                <a:spcPts val="0"/>
              </a:spcBef>
              <a:buClr>
                <a:schemeClr val="tx2">
                  <a:lumMod val="50000"/>
                </a:schemeClr>
              </a:buClr>
            </a:pPr>
            <a:r>
              <a:rPr lang="en-US" sz="1700" dirty="0">
                <a:solidFill>
                  <a:srgbClr val="00B050"/>
                </a:solidFill>
              </a:rPr>
              <a:t>Communicating expectations to public is crucial; keep as simple as possible.</a:t>
            </a:r>
          </a:p>
          <a:p>
            <a:pPr marL="914391" lvl="5" indent="-457196">
              <a:spcBef>
                <a:spcPts val="0"/>
              </a:spcBef>
              <a:buClr>
                <a:schemeClr val="tx2">
                  <a:lumMod val="50000"/>
                </a:schemeClr>
              </a:buClr>
            </a:pPr>
            <a:r>
              <a:rPr lang="en-US" sz="1700" dirty="0">
                <a:solidFill>
                  <a:srgbClr val="00B050"/>
                </a:solidFill>
              </a:rPr>
              <a:t>Aligned with current School and District Performance Frameworks (SPFs/DPFs).</a:t>
            </a:r>
          </a:p>
          <a:p>
            <a:pPr marL="354327" lvl="5" indent="0">
              <a:spcBef>
                <a:spcPts val="0"/>
              </a:spcBef>
              <a:buClr>
                <a:schemeClr val="tx2">
                  <a:lumMod val="50000"/>
                </a:schemeClr>
              </a:buClr>
              <a:buNone/>
            </a:pPr>
            <a:endParaRPr lang="en-US" sz="2600" dirty="0">
              <a:solidFill>
                <a:srgbClr val="000000"/>
              </a:solidFill>
            </a:endParaRPr>
          </a:p>
          <a:p>
            <a:pPr marL="640074" lvl="4" indent="-457196">
              <a:spcBef>
                <a:spcPts val="0"/>
              </a:spcBef>
              <a:buClr>
                <a:schemeClr val="tx2">
                  <a:lumMod val="50000"/>
                </a:schemeClr>
              </a:buClr>
              <a:buFont typeface="Wingdings" panose="05000000000000000000" pitchFamily="2" charset="2"/>
              <a:buChar char="§"/>
            </a:pPr>
            <a:r>
              <a:rPr lang="en-US" sz="2300" dirty="0">
                <a:solidFill>
                  <a:srgbClr val="000000"/>
                </a:solidFill>
              </a:rPr>
              <a:t>Different interim targets based on starting point of disaggregated groups </a:t>
            </a:r>
            <a:r>
              <a:rPr lang="en-US" sz="1800" dirty="0">
                <a:solidFill>
                  <a:srgbClr val="000000"/>
                </a:solidFill>
              </a:rPr>
              <a:t>(75 of 85 recommend)</a:t>
            </a:r>
          </a:p>
          <a:p>
            <a:pPr marL="914391" lvl="4" indent="-457196">
              <a:spcBef>
                <a:spcPts val="0"/>
              </a:spcBef>
              <a:buClr>
                <a:schemeClr val="tx2">
                  <a:lumMod val="50000"/>
                </a:schemeClr>
              </a:buClr>
              <a:buFont typeface="Wingdings" panose="05000000000000000000" pitchFamily="2" charset="2"/>
              <a:buChar char="§"/>
            </a:pPr>
            <a:r>
              <a:rPr lang="en-US" sz="1502" dirty="0">
                <a:solidFill>
                  <a:srgbClr val="00B050"/>
                </a:solidFill>
              </a:rPr>
              <a:t>We must consider where our students are starting.</a:t>
            </a:r>
          </a:p>
          <a:p>
            <a:pPr marL="914391" lvl="4" indent="-457196">
              <a:spcBef>
                <a:spcPts val="0"/>
              </a:spcBef>
              <a:buClr>
                <a:schemeClr val="tx2">
                  <a:lumMod val="50000"/>
                </a:schemeClr>
              </a:buClr>
              <a:buFont typeface="Wingdings" panose="05000000000000000000" pitchFamily="2" charset="2"/>
              <a:buChar char="§"/>
            </a:pPr>
            <a:r>
              <a:rPr lang="en-US" sz="1502" dirty="0">
                <a:solidFill>
                  <a:srgbClr val="FF0000"/>
                </a:solidFill>
              </a:rPr>
              <a:t>Each disaggregated group’s having different interim targets has potential to create confusion around public reporting; with different interim targets, one group could be higher performing and not make its target, while a lower performing group could.  </a:t>
            </a:r>
          </a:p>
          <a:p>
            <a:pPr marL="914391" lvl="4" indent="-457196">
              <a:spcBef>
                <a:spcPts val="0"/>
              </a:spcBef>
              <a:buClr>
                <a:schemeClr val="tx2">
                  <a:lumMod val="50000"/>
                </a:schemeClr>
              </a:buClr>
              <a:buFont typeface="Wingdings" panose="05000000000000000000" pitchFamily="2" charset="2"/>
              <a:buChar char="§"/>
            </a:pPr>
            <a:r>
              <a:rPr lang="en-US" sz="1502" dirty="0">
                <a:solidFill>
                  <a:srgbClr val="000000"/>
                </a:solidFill>
              </a:rPr>
              <a:t>Some survey participants from the public believe that having lower interim targets based on starting point would impede student groups from attaining the long-term goals.</a:t>
            </a:r>
          </a:p>
          <a:p>
            <a:pPr marL="640074" lvl="4" indent="-457196">
              <a:buClr>
                <a:schemeClr val="tx2">
                  <a:lumMod val="50000"/>
                </a:schemeClr>
              </a:buClr>
              <a:buFont typeface="Wingdings" panose="05000000000000000000" pitchFamily="2" charset="2"/>
              <a:buChar char="§"/>
            </a:pPr>
            <a:endParaRPr lang="en-US" sz="2200" dirty="0">
              <a:solidFill>
                <a:srgbClr val="000000"/>
              </a:solidFill>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398" y="3223880"/>
            <a:ext cx="764796" cy="784407"/>
          </a:xfrm>
          <a:prstGeom prst="rect">
            <a:avLst/>
          </a:prstGeom>
        </p:spPr>
      </p:pic>
    </p:spTree>
    <p:extLst>
      <p:ext uri="{BB962C8B-B14F-4D97-AF65-F5344CB8AC3E}">
        <p14:creationId xmlns:p14="http://schemas.microsoft.com/office/powerpoint/2010/main" val="10365285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200" dirty="0" smtClean="0"/>
              <a:t>Welcome</a:t>
            </a:r>
          </a:p>
          <a:p>
            <a:r>
              <a:rPr lang="en-US" sz="2200" dirty="0" smtClean="0"/>
              <a:t>Accountability </a:t>
            </a:r>
          </a:p>
          <a:p>
            <a:r>
              <a:rPr lang="en-US" sz="2200" dirty="0" smtClean="0"/>
              <a:t>School Improvement</a:t>
            </a:r>
          </a:p>
          <a:p>
            <a:r>
              <a:rPr lang="en-US" sz="2200" dirty="0" smtClean="0"/>
              <a:t>Wrap-up</a:t>
            </a:r>
          </a:p>
          <a:p>
            <a:pPr lvl="1"/>
            <a:r>
              <a:rPr lang="en-US" sz="2000" dirty="0"/>
              <a:t>Hub Member Updates</a:t>
            </a:r>
          </a:p>
          <a:p>
            <a:pPr lvl="1"/>
            <a:r>
              <a:rPr lang="en-US" sz="2000" dirty="0" smtClean="0"/>
              <a:t>Review </a:t>
            </a:r>
            <a:r>
              <a:rPr lang="en-US" sz="2000" dirty="0"/>
              <a:t>and Approval of Meeting Minutes</a:t>
            </a:r>
          </a:p>
          <a:p>
            <a:pPr lvl="2"/>
            <a:r>
              <a:rPr lang="en-US" sz="1800" dirty="0" smtClean="0"/>
              <a:t>ESSA state plan timeline </a:t>
            </a:r>
            <a:endParaRPr lang="en-US" sz="1800" dirty="0"/>
          </a:p>
          <a:p>
            <a:pPr marL="228600" lvl="1" indent="0">
              <a:buNone/>
            </a:pPr>
            <a:endParaRPr lang="en-US" sz="2000" dirty="0"/>
          </a:p>
          <a:p>
            <a:endParaRPr lang="en-US" dirty="0"/>
          </a:p>
          <a:p>
            <a:endParaRPr lang="en-US" dirty="0"/>
          </a:p>
        </p:txBody>
      </p:sp>
      <p:sp>
        <p:nvSpPr>
          <p:cNvPr id="3" name="Title 2"/>
          <p:cNvSpPr>
            <a:spLocks noGrp="1"/>
          </p:cNvSpPr>
          <p:nvPr>
            <p:ph type="title"/>
          </p:nvPr>
        </p:nvSpPr>
        <p:spPr/>
        <p:txBody>
          <a:bodyPr/>
          <a:lstStyle/>
          <a:p>
            <a:r>
              <a:rPr lang="en-US" dirty="0"/>
              <a:t>Agenda</a:t>
            </a:r>
          </a:p>
        </p:txBody>
      </p:sp>
      <p:sp>
        <p:nvSpPr>
          <p:cNvPr id="4" name="Footer Placeholder 3"/>
          <p:cNvSpPr>
            <a:spLocks noGrp="1"/>
          </p:cNvSpPr>
          <p:nvPr>
            <p:ph type="ftr" sz="quarter" idx="3"/>
          </p:nvPr>
        </p:nvSpPr>
        <p:spPr/>
        <p:txBody>
          <a:bodyPr/>
          <a:lstStyle/>
          <a:p>
            <a:r>
              <a:rPr lang="en-US" dirty="0" smtClean="0"/>
              <a:t>2</a:t>
            </a:r>
            <a:endParaRPr lang="en-US" dirty="0"/>
          </a:p>
        </p:txBody>
      </p:sp>
    </p:spTree>
    <p:extLst>
      <p:ext uri="{BB962C8B-B14F-4D97-AF65-F5344CB8AC3E}">
        <p14:creationId xmlns:p14="http://schemas.microsoft.com/office/powerpoint/2010/main" val="39308955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9" name="Picture 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42950" y="1800225"/>
            <a:ext cx="3436728" cy="3495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lstStyle/>
          <a:p>
            <a:r>
              <a:rPr lang="en-US" dirty="0" smtClean="0"/>
              <a:t>Same versus Different Interim Targets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20</a:t>
            </a:fld>
            <a:endParaRPr lang="en-US" dirty="0" smtClean="0"/>
          </a:p>
        </p:txBody>
      </p:sp>
      <p:sp>
        <p:nvSpPr>
          <p:cNvPr id="8" name="TextBox 7"/>
          <p:cNvSpPr txBox="1"/>
          <p:nvPr/>
        </p:nvSpPr>
        <p:spPr>
          <a:xfrm>
            <a:off x="-95251" y="3352800"/>
            <a:ext cx="876300" cy="415498"/>
          </a:xfrm>
          <a:prstGeom prst="rect">
            <a:avLst/>
          </a:prstGeom>
          <a:noFill/>
        </p:spPr>
        <p:txBody>
          <a:bodyPr wrap="square" rtlCol="0">
            <a:spAutoFit/>
          </a:bodyPr>
          <a:lstStyle/>
          <a:p>
            <a:pPr algn="ctr"/>
            <a:r>
              <a:rPr lang="en-US" sz="1050" dirty="0">
                <a:solidFill>
                  <a:srgbClr val="FF0000"/>
                </a:solidFill>
              </a:rPr>
              <a:t>Current Expectation</a:t>
            </a:r>
          </a:p>
        </p:txBody>
      </p:sp>
      <p:cxnSp>
        <p:nvCxnSpPr>
          <p:cNvPr id="10" name="Straight Arrow Connector 9"/>
          <p:cNvCxnSpPr/>
          <p:nvPr/>
        </p:nvCxnSpPr>
        <p:spPr>
          <a:xfrm>
            <a:off x="563880" y="3549193"/>
            <a:ext cx="27432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078" name="Picture 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219575" y="3363928"/>
            <a:ext cx="4875213" cy="3414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3371848" y="4953000"/>
            <a:ext cx="876300" cy="415498"/>
          </a:xfrm>
          <a:prstGeom prst="rect">
            <a:avLst/>
          </a:prstGeom>
          <a:noFill/>
        </p:spPr>
        <p:txBody>
          <a:bodyPr wrap="square" rtlCol="0">
            <a:spAutoFit/>
          </a:bodyPr>
          <a:lstStyle/>
          <a:p>
            <a:pPr algn="ctr"/>
            <a:r>
              <a:rPr lang="en-US" sz="1050" dirty="0">
                <a:solidFill>
                  <a:srgbClr val="FF0000"/>
                </a:solidFill>
              </a:rPr>
              <a:t>Current Expectation</a:t>
            </a:r>
          </a:p>
        </p:txBody>
      </p:sp>
      <p:cxnSp>
        <p:nvCxnSpPr>
          <p:cNvPr id="19" name="Straight Arrow Connector 18"/>
          <p:cNvCxnSpPr/>
          <p:nvPr/>
        </p:nvCxnSpPr>
        <p:spPr>
          <a:xfrm>
            <a:off x="4030979" y="5149393"/>
            <a:ext cx="27432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64171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1" y="161675"/>
            <a:ext cx="8381260" cy="782073"/>
          </a:xfrm>
        </p:spPr>
        <p:txBody>
          <a:bodyPr/>
          <a:lstStyle/>
          <a:p>
            <a:pPr lvl="1" algn="ctr">
              <a:buClr>
                <a:schemeClr val="tx2">
                  <a:lumMod val="50000"/>
                </a:schemeClr>
              </a:buClr>
            </a:pPr>
            <a:r>
              <a:rPr lang="en-US" sz="2800" spc="100" dirty="0">
                <a:solidFill>
                  <a:schemeClr val="bg1"/>
                </a:solidFill>
              </a:rPr>
              <a:t>Timeline and Frequency</a:t>
            </a:r>
          </a:p>
        </p:txBody>
      </p:sp>
      <p:sp>
        <p:nvSpPr>
          <p:cNvPr id="4" name="Footer Placeholder 3"/>
          <p:cNvSpPr>
            <a:spLocks noGrp="1"/>
          </p:cNvSpPr>
          <p:nvPr>
            <p:ph type="ftr" sz="quarter" idx="3"/>
          </p:nvPr>
        </p:nvSpPr>
        <p:spPr>
          <a:xfrm>
            <a:off x="381000" y="6356351"/>
            <a:ext cx="3352800" cy="274320"/>
          </a:xfrm>
        </p:spPr>
        <p:txBody>
          <a:bodyPr/>
          <a:lstStyle/>
          <a:p>
            <a:fld id="{757A2F4E-5D54-B04B-91BD-7E78EE1FE9FD}" type="slidenum">
              <a:rPr lang="en-US" smtClean="0"/>
              <a:pPr/>
              <a:t>21</a:t>
            </a:fld>
            <a:endParaRPr lang="en-US" dirty="0" smtClean="0"/>
          </a:p>
        </p:txBody>
      </p:sp>
      <p:sp>
        <p:nvSpPr>
          <p:cNvPr id="2" name="Content Placeholder 1"/>
          <p:cNvSpPr>
            <a:spLocks noGrp="1"/>
          </p:cNvSpPr>
          <p:nvPr>
            <p:ph idx="4294967295"/>
          </p:nvPr>
        </p:nvSpPr>
        <p:spPr>
          <a:xfrm>
            <a:off x="1" y="1293813"/>
            <a:ext cx="8994342" cy="5062537"/>
          </a:xfrm>
        </p:spPr>
        <p:txBody>
          <a:bodyPr/>
          <a:lstStyle/>
          <a:p>
            <a:pPr marL="640074" lvl="4" indent="-457196">
              <a:spcBef>
                <a:spcPts val="0"/>
              </a:spcBef>
              <a:buClr>
                <a:schemeClr val="tx2">
                  <a:lumMod val="50000"/>
                </a:schemeClr>
              </a:buClr>
              <a:buFont typeface="Wingdings" panose="05000000000000000000" pitchFamily="2" charset="2"/>
              <a:buChar char="§"/>
            </a:pPr>
            <a:r>
              <a:rPr lang="en-US" sz="2300" dirty="0">
                <a:solidFill>
                  <a:srgbClr val="000000"/>
                </a:solidFill>
              </a:rPr>
              <a:t>6-Year timeline for long-term goals: </a:t>
            </a:r>
            <a:r>
              <a:rPr lang="en-US" sz="1800" dirty="0">
                <a:solidFill>
                  <a:srgbClr val="000000"/>
                </a:solidFill>
              </a:rPr>
              <a:t>5 years most votes (30</a:t>
            </a:r>
            <a:r>
              <a:rPr lang="en-US" sz="1800">
                <a:solidFill>
                  <a:srgbClr val="000000"/>
                </a:solidFill>
              </a:rPr>
              <a:t>); average=5.5.</a:t>
            </a:r>
            <a:endParaRPr lang="en-US" sz="1800" dirty="0">
              <a:solidFill>
                <a:srgbClr val="000000"/>
              </a:solidFill>
            </a:endParaRPr>
          </a:p>
          <a:p>
            <a:pPr marL="914391" lvl="5" indent="-457196">
              <a:spcBef>
                <a:spcPts val="0"/>
              </a:spcBef>
              <a:buClr>
                <a:schemeClr val="tx2">
                  <a:lumMod val="50000"/>
                </a:schemeClr>
              </a:buClr>
            </a:pPr>
            <a:r>
              <a:rPr lang="en-US" sz="1700" dirty="0">
                <a:solidFill>
                  <a:srgbClr val="000000"/>
                </a:solidFill>
              </a:rPr>
              <a:t>3 years maximum; schools can request a 2-year extension with justification for what they will do differently to achieve. </a:t>
            </a:r>
          </a:p>
          <a:p>
            <a:pPr marL="914391" lvl="5" indent="-457196">
              <a:spcBef>
                <a:spcPts val="0"/>
              </a:spcBef>
              <a:buClr>
                <a:schemeClr val="tx2">
                  <a:lumMod val="50000"/>
                </a:schemeClr>
              </a:buClr>
            </a:pPr>
            <a:r>
              <a:rPr lang="en-US" sz="1700" dirty="0">
                <a:solidFill>
                  <a:srgbClr val="000000"/>
                </a:solidFill>
              </a:rPr>
              <a:t>Need consistent targets for 5-7 years. </a:t>
            </a:r>
          </a:p>
          <a:p>
            <a:pPr marL="914391" lvl="5" indent="-457196">
              <a:spcBef>
                <a:spcPts val="0"/>
              </a:spcBef>
              <a:buClr>
                <a:schemeClr val="tx2">
                  <a:lumMod val="50000"/>
                </a:schemeClr>
              </a:buClr>
            </a:pPr>
            <a:r>
              <a:rPr lang="en-US" sz="1700" dirty="0">
                <a:solidFill>
                  <a:srgbClr val="000000"/>
                </a:solidFill>
              </a:rPr>
              <a:t>5-7 years has value for examining impact of middle school interventions on graduation rate. High standards for all groups during interim period; setting lower bars for some groups sends wrong message.</a:t>
            </a:r>
            <a:endParaRPr lang="en-US" sz="1700" dirty="0">
              <a:solidFill>
                <a:srgbClr val="00B050"/>
              </a:solidFill>
            </a:endParaRPr>
          </a:p>
          <a:p>
            <a:pPr marL="640074" lvl="4" indent="-457196">
              <a:spcBef>
                <a:spcPts val="0"/>
              </a:spcBef>
              <a:buClr>
                <a:schemeClr val="tx2">
                  <a:lumMod val="50000"/>
                </a:schemeClr>
              </a:buClr>
              <a:buFont typeface="Wingdings" panose="05000000000000000000" pitchFamily="2" charset="2"/>
              <a:buChar char="§"/>
            </a:pPr>
            <a:r>
              <a:rPr lang="en-US" sz="2300" dirty="0">
                <a:solidFill>
                  <a:srgbClr val="000000"/>
                </a:solidFill>
              </a:rPr>
              <a:t>Every year </a:t>
            </a:r>
            <a:r>
              <a:rPr lang="en-US" sz="1800" dirty="0">
                <a:solidFill>
                  <a:srgbClr val="000000"/>
                </a:solidFill>
              </a:rPr>
              <a:t>(20 of 85 recommend)</a:t>
            </a:r>
          </a:p>
          <a:p>
            <a:pPr marL="914391" lvl="4" indent="-457196">
              <a:spcBef>
                <a:spcPts val="0"/>
              </a:spcBef>
              <a:buClr>
                <a:schemeClr val="tx2">
                  <a:lumMod val="50000"/>
                </a:schemeClr>
              </a:buClr>
              <a:buFont typeface="Wingdings" panose="05000000000000000000" pitchFamily="2" charset="2"/>
              <a:buChar char="§"/>
            </a:pPr>
            <a:r>
              <a:rPr lang="en-US" sz="1700" dirty="0">
                <a:solidFill>
                  <a:srgbClr val="FF0000"/>
                </a:solidFill>
              </a:rPr>
              <a:t>Too many factors can change to support good data (Administrators can leave, funding issues, etc.)</a:t>
            </a:r>
          </a:p>
          <a:p>
            <a:pPr marL="914391" lvl="4" indent="-457196">
              <a:spcBef>
                <a:spcPts val="0"/>
              </a:spcBef>
              <a:buClr>
                <a:schemeClr val="tx2">
                  <a:lumMod val="50000"/>
                </a:schemeClr>
              </a:buClr>
              <a:buFont typeface="Wingdings" panose="05000000000000000000" pitchFamily="2" charset="2"/>
              <a:buChar char="§"/>
            </a:pPr>
            <a:r>
              <a:rPr lang="en-US" sz="1700" dirty="0">
                <a:solidFill>
                  <a:srgbClr val="FF0000"/>
                </a:solidFill>
              </a:rPr>
              <a:t>Too frequent; need consistency to track progress more meaningfully. </a:t>
            </a:r>
          </a:p>
          <a:p>
            <a:pPr marL="914391" lvl="4" indent="-457196">
              <a:spcBef>
                <a:spcPts val="0"/>
              </a:spcBef>
              <a:buClr>
                <a:schemeClr val="tx2">
                  <a:lumMod val="50000"/>
                </a:schemeClr>
              </a:buClr>
              <a:buFont typeface="Wingdings" panose="05000000000000000000" pitchFamily="2" charset="2"/>
              <a:buChar char="§"/>
            </a:pPr>
            <a:r>
              <a:rPr lang="en-US" sz="1700" dirty="0">
                <a:solidFill>
                  <a:srgbClr val="FF0000"/>
                </a:solidFill>
              </a:rPr>
              <a:t>A single year might be an anomaly and not accurate data</a:t>
            </a:r>
          </a:p>
          <a:p>
            <a:pPr marL="640074" lvl="4" indent="-457196">
              <a:spcBef>
                <a:spcPts val="0"/>
              </a:spcBef>
              <a:buClr>
                <a:schemeClr val="tx2">
                  <a:lumMod val="50000"/>
                </a:schemeClr>
              </a:buClr>
              <a:buFont typeface="Wingdings" panose="05000000000000000000" pitchFamily="2" charset="2"/>
              <a:buChar char="§"/>
            </a:pPr>
            <a:r>
              <a:rPr lang="en-US" sz="2300" dirty="0">
                <a:solidFill>
                  <a:srgbClr val="000000"/>
                </a:solidFill>
              </a:rPr>
              <a:t>Every 2-3 years </a:t>
            </a:r>
            <a:r>
              <a:rPr lang="en-US" sz="1800" dirty="0">
                <a:solidFill>
                  <a:srgbClr val="000000"/>
                </a:solidFill>
              </a:rPr>
              <a:t>(65 of 85 recommend)</a:t>
            </a:r>
          </a:p>
          <a:p>
            <a:pPr marL="914391" lvl="4" indent="-457196">
              <a:spcBef>
                <a:spcPts val="0"/>
              </a:spcBef>
              <a:buClr>
                <a:schemeClr val="tx2">
                  <a:lumMod val="50000"/>
                </a:schemeClr>
              </a:buClr>
              <a:buFont typeface="Wingdings" panose="05000000000000000000" pitchFamily="2" charset="2"/>
              <a:buChar char="§"/>
            </a:pPr>
            <a:r>
              <a:rPr lang="en-US" sz="1700" dirty="0">
                <a:solidFill>
                  <a:srgbClr val="00B050"/>
                </a:solidFill>
              </a:rPr>
              <a:t>Allows adjustments, investigation into research, etc. </a:t>
            </a:r>
          </a:p>
          <a:p>
            <a:pPr marL="914391" lvl="4" indent="-457196">
              <a:spcBef>
                <a:spcPts val="0"/>
              </a:spcBef>
              <a:buClr>
                <a:schemeClr val="tx2">
                  <a:lumMod val="50000"/>
                </a:schemeClr>
              </a:buClr>
              <a:buFont typeface="Wingdings" panose="05000000000000000000" pitchFamily="2" charset="2"/>
              <a:buChar char="§"/>
            </a:pPr>
            <a:r>
              <a:rPr lang="en-US" sz="1700" dirty="0">
                <a:solidFill>
                  <a:srgbClr val="00B050"/>
                </a:solidFill>
              </a:rPr>
              <a:t>Schools/districts can do long-term UIP planning and not constantly seek a moving target.</a:t>
            </a:r>
          </a:p>
          <a:p>
            <a:pPr marL="640074" lvl="4" indent="-457196">
              <a:buClr>
                <a:schemeClr val="tx2">
                  <a:lumMod val="50000"/>
                </a:schemeClr>
              </a:buClr>
              <a:buFont typeface="Wingdings" panose="05000000000000000000" pitchFamily="2" charset="2"/>
              <a:buChar char="§"/>
            </a:pPr>
            <a:endParaRPr lang="en-US" sz="2200" dirty="0">
              <a:solidFill>
                <a:srgbClr val="000000"/>
              </a:solidFill>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7150" y="1127324"/>
            <a:ext cx="764796" cy="784407"/>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7150" y="5099249"/>
            <a:ext cx="764796" cy="784407"/>
          </a:xfrm>
          <a:prstGeom prst="rect">
            <a:avLst/>
          </a:prstGeom>
        </p:spPr>
      </p:pic>
    </p:spTree>
    <p:extLst>
      <p:ext uri="{BB962C8B-B14F-4D97-AF65-F5344CB8AC3E}">
        <p14:creationId xmlns:p14="http://schemas.microsoft.com/office/powerpoint/2010/main" val="10374623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6571" y="2888337"/>
            <a:ext cx="8341851" cy="1645920"/>
          </a:xfrm>
        </p:spPr>
        <p:txBody>
          <a:bodyPr/>
          <a:lstStyle/>
          <a:p>
            <a:r>
              <a:rPr lang="en-US" sz="2500" dirty="0"/>
              <a:t>ESSA Accountability Work Group</a:t>
            </a:r>
            <a:br>
              <a:rPr lang="en-US" sz="2500" dirty="0"/>
            </a:br>
            <a:r>
              <a:rPr lang="en-US" sz="2500" dirty="0">
                <a:solidFill>
                  <a:srgbClr val="FF0000"/>
                </a:solidFill>
              </a:rPr>
              <a:t>Other Indicator</a:t>
            </a:r>
            <a:r>
              <a:rPr lang="en-US" sz="2500" dirty="0"/>
              <a:t> Decision Point</a:t>
            </a:r>
            <a:br>
              <a:rPr lang="en-US" sz="2500" dirty="0"/>
            </a:br>
            <a:r>
              <a:rPr lang="en-US" sz="2500" dirty="0"/>
              <a:t/>
            </a:r>
            <a:br>
              <a:rPr lang="en-US" sz="2500" dirty="0"/>
            </a:br>
            <a:endParaRPr lang="en-US" sz="3600" dirty="0">
              <a:solidFill>
                <a:srgbClr val="FF0000"/>
              </a:solidFill>
            </a:endParaRPr>
          </a:p>
        </p:txBody>
      </p:sp>
      <p:sp>
        <p:nvSpPr>
          <p:cNvPr id="7" name="Text Placeholder 6"/>
          <p:cNvSpPr>
            <a:spLocks noGrp="1"/>
          </p:cNvSpPr>
          <p:nvPr>
            <p:ph type="body" sz="quarter" idx="10"/>
          </p:nvPr>
        </p:nvSpPr>
        <p:spPr/>
        <p:txBody>
          <a:bodyPr/>
          <a:lstStyle/>
          <a:p>
            <a:r>
              <a:rPr lang="en-US" dirty="0" smtClean="0"/>
              <a:t>January 19, 2017</a:t>
            </a:r>
            <a:endParaRPr lang="en-US" dirty="0"/>
          </a:p>
        </p:txBody>
      </p:sp>
    </p:spTree>
    <p:extLst>
      <p:ext uri="{BB962C8B-B14F-4D97-AF65-F5344CB8AC3E}">
        <p14:creationId xmlns:p14="http://schemas.microsoft.com/office/powerpoint/2010/main" val="16845265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19" indent="0">
              <a:buNone/>
            </a:pPr>
            <a:endParaRPr lang="en-US" dirty="0"/>
          </a:p>
          <a:p>
            <a:r>
              <a:rPr lang="en-US" dirty="0" smtClean="0"/>
              <a:t>Identify viable indicators to implement for the “Other Indicator” </a:t>
            </a:r>
            <a:r>
              <a:rPr lang="en-US" smtClean="0"/>
              <a:t>under ESSA</a:t>
            </a:r>
            <a:endParaRPr lang="en-US" dirty="0" smtClean="0"/>
          </a:p>
          <a:p>
            <a:r>
              <a:rPr lang="en-US" dirty="0" smtClean="0"/>
              <a:t>Develop short-term recommendations</a:t>
            </a:r>
          </a:p>
          <a:p>
            <a:r>
              <a:rPr lang="en-US" dirty="0" smtClean="0"/>
              <a:t>Identify long-term possibilities </a:t>
            </a:r>
            <a:endParaRPr lang="en-US" dirty="0"/>
          </a:p>
        </p:txBody>
      </p:sp>
      <p:sp>
        <p:nvSpPr>
          <p:cNvPr id="3" name="Title 2"/>
          <p:cNvSpPr>
            <a:spLocks noGrp="1"/>
          </p:cNvSpPr>
          <p:nvPr>
            <p:ph type="title"/>
          </p:nvPr>
        </p:nvSpPr>
        <p:spPr/>
        <p:txBody>
          <a:bodyPr/>
          <a:lstStyle/>
          <a:p>
            <a:r>
              <a:rPr lang="en-US" dirty="0" smtClean="0"/>
              <a:t>Decision Point</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23</a:t>
            </a:fld>
            <a:endParaRPr lang="en-US" dirty="0" smtClean="0"/>
          </a:p>
        </p:txBody>
      </p:sp>
    </p:spTree>
    <p:extLst>
      <p:ext uri="{BB962C8B-B14F-4D97-AF65-F5344CB8AC3E}">
        <p14:creationId xmlns:p14="http://schemas.microsoft.com/office/powerpoint/2010/main" val="20140968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2060812"/>
            <a:ext cx="8407893" cy="4065667"/>
          </a:xfrm>
        </p:spPr>
        <p:txBody>
          <a:bodyPr/>
          <a:lstStyle/>
          <a:p>
            <a:pPr marL="0" indent="0">
              <a:buNone/>
            </a:pPr>
            <a:r>
              <a:rPr lang="en-US" i="1" dirty="0"/>
              <a:t>ESSA SEC 1005- (c)(4)(B)(v)(II): </a:t>
            </a:r>
            <a:r>
              <a:rPr lang="en-US" dirty="0"/>
              <a:t>"may include measures of– </a:t>
            </a:r>
          </a:p>
          <a:p>
            <a:pPr lvl="1"/>
            <a:r>
              <a:rPr lang="en-US" dirty="0"/>
              <a:t>(III) student engagement; </a:t>
            </a:r>
          </a:p>
          <a:p>
            <a:pPr lvl="1"/>
            <a:r>
              <a:rPr lang="en-US" dirty="0"/>
              <a:t>(IV) educator engagement; </a:t>
            </a:r>
          </a:p>
          <a:p>
            <a:pPr lvl="1"/>
            <a:r>
              <a:rPr lang="en-US" dirty="0"/>
              <a:t>(V) student access to and completion of advanced coursework; </a:t>
            </a:r>
          </a:p>
          <a:p>
            <a:pPr lvl="1"/>
            <a:r>
              <a:rPr lang="en-US" dirty="0"/>
              <a:t>(VI) postsecondary readiness; </a:t>
            </a:r>
          </a:p>
          <a:p>
            <a:pPr lvl="1"/>
            <a:r>
              <a:rPr lang="en-US" dirty="0"/>
              <a:t>(VII) school climate and </a:t>
            </a:r>
            <a:r>
              <a:rPr lang="en-US" dirty="0" smtClean="0"/>
              <a:t>safety</a:t>
            </a:r>
          </a:p>
        </p:txBody>
      </p:sp>
      <p:sp>
        <p:nvSpPr>
          <p:cNvPr id="3" name="Title 2"/>
          <p:cNvSpPr>
            <a:spLocks noGrp="1"/>
          </p:cNvSpPr>
          <p:nvPr>
            <p:ph type="title"/>
          </p:nvPr>
        </p:nvSpPr>
        <p:spPr/>
        <p:txBody>
          <a:bodyPr/>
          <a:lstStyle/>
          <a:p>
            <a:r>
              <a:rPr lang="en-US" dirty="0" smtClean="0"/>
              <a:t>ESSA Included Options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24</a:t>
            </a:fld>
            <a:endParaRPr lang="en-US" dirty="0" smtClean="0"/>
          </a:p>
        </p:txBody>
      </p:sp>
    </p:spTree>
    <p:extLst>
      <p:ext uri="{BB962C8B-B14F-4D97-AF65-F5344CB8AC3E}">
        <p14:creationId xmlns:p14="http://schemas.microsoft.com/office/powerpoint/2010/main" val="13362846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indicator must be valid, reliable and comparable across districts.</a:t>
            </a:r>
          </a:p>
          <a:p>
            <a:r>
              <a:rPr lang="en-US" dirty="0" smtClean="0"/>
              <a:t>The indicator must be the same for all schools at each level (elementary, middle, and high), but may vary across grade levels.</a:t>
            </a:r>
          </a:p>
          <a:p>
            <a:r>
              <a:rPr lang="en-US" dirty="0" smtClean="0"/>
              <a:t>The indicator must be disaggregated by student groups.</a:t>
            </a:r>
          </a:p>
          <a:p>
            <a:r>
              <a:rPr lang="en-US" dirty="0" smtClean="0"/>
              <a:t>The indicator is supported by research that high performance or improvement on such measures is likely to increase student learning.</a:t>
            </a:r>
            <a:endParaRPr lang="en-US" dirty="0"/>
          </a:p>
        </p:txBody>
      </p:sp>
      <p:sp>
        <p:nvSpPr>
          <p:cNvPr id="3" name="Title 2"/>
          <p:cNvSpPr>
            <a:spLocks noGrp="1"/>
          </p:cNvSpPr>
          <p:nvPr>
            <p:ph type="title"/>
          </p:nvPr>
        </p:nvSpPr>
        <p:spPr/>
        <p:txBody>
          <a:bodyPr/>
          <a:lstStyle/>
          <a:p>
            <a:r>
              <a:rPr lang="en-US" dirty="0" smtClean="0"/>
              <a:t>Statutory &amp; Regulatory Requirements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25</a:t>
            </a:fld>
            <a:endParaRPr lang="en-US" dirty="0" smtClean="0"/>
          </a:p>
        </p:txBody>
      </p:sp>
    </p:spTree>
    <p:extLst>
      <p:ext uri="{BB962C8B-B14F-4D97-AF65-F5344CB8AC3E}">
        <p14:creationId xmlns:p14="http://schemas.microsoft.com/office/powerpoint/2010/main" val="4779895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19" indent="0">
              <a:buNone/>
            </a:pPr>
            <a:r>
              <a:rPr lang="en-US" dirty="0" smtClean="0"/>
              <a:t>Listening Tour and Other Groups:</a:t>
            </a:r>
          </a:p>
          <a:p>
            <a:pPr marL="45719" indent="0">
              <a:buNone/>
            </a:pPr>
            <a:endParaRPr lang="en-US" sz="1100" dirty="0"/>
          </a:p>
          <a:p>
            <a:r>
              <a:rPr lang="en-US" b="0" dirty="0" smtClean="0"/>
              <a:t>As </a:t>
            </a:r>
            <a:r>
              <a:rPr lang="en-US" b="0" dirty="0"/>
              <a:t>much as possible, keep the framework “the same” – </a:t>
            </a:r>
            <a:r>
              <a:rPr lang="en-US" b="0" dirty="0" smtClean="0"/>
              <a:t>a desire to minimize data burden </a:t>
            </a:r>
            <a:r>
              <a:rPr lang="en-US" b="0" dirty="0"/>
              <a:t>on districts and </a:t>
            </a:r>
            <a:r>
              <a:rPr lang="en-US" b="0" dirty="0" smtClean="0"/>
              <a:t>schools,</a:t>
            </a:r>
            <a:endParaRPr lang="en-US" b="0" dirty="0"/>
          </a:p>
          <a:p>
            <a:r>
              <a:rPr lang="en-US" b="0" dirty="0"/>
              <a:t>Consider some type of school climate indicator </a:t>
            </a:r>
            <a:r>
              <a:rPr lang="mr-IN" b="0" dirty="0" smtClean="0"/>
              <a:t>–</a:t>
            </a:r>
            <a:r>
              <a:rPr lang="en-US" b="0" dirty="0" smtClean="0"/>
              <a:t> as it is important to share out information on parent </a:t>
            </a:r>
            <a:r>
              <a:rPr lang="en-US" b="0" dirty="0"/>
              <a:t>and student </a:t>
            </a:r>
            <a:r>
              <a:rPr lang="en-US" b="0" dirty="0" smtClean="0"/>
              <a:t>satisfaction, safety, attendance or </a:t>
            </a:r>
            <a:r>
              <a:rPr lang="en-US" b="0" dirty="0"/>
              <a:t>engagement with schools</a:t>
            </a:r>
          </a:p>
          <a:p>
            <a:r>
              <a:rPr lang="en-US" b="0" dirty="0"/>
              <a:t>Consider the use of the TELL survey – results from TELL serve as an indicator of educator satisfaction with working conditions at </a:t>
            </a:r>
            <a:r>
              <a:rPr lang="en-US" b="0" dirty="0" smtClean="0"/>
              <a:t>schools</a:t>
            </a:r>
          </a:p>
        </p:txBody>
      </p:sp>
      <p:sp>
        <p:nvSpPr>
          <p:cNvPr id="3" name="Title 2"/>
          <p:cNvSpPr>
            <a:spLocks noGrp="1"/>
          </p:cNvSpPr>
          <p:nvPr>
            <p:ph type="title"/>
          </p:nvPr>
        </p:nvSpPr>
        <p:spPr/>
        <p:txBody>
          <a:bodyPr/>
          <a:lstStyle/>
          <a:p>
            <a:r>
              <a:rPr lang="en-US" dirty="0" smtClean="0"/>
              <a:t>What We</a:t>
            </a:r>
            <a:r>
              <a:rPr lang="en-US" dirty="0"/>
              <a:t> </a:t>
            </a:r>
            <a:r>
              <a:rPr lang="en-US" dirty="0" smtClean="0"/>
              <a:t>Heard (Initially)</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26</a:t>
            </a:fld>
            <a:endParaRPr lang="en-US" dirty="0" smtClean="0"/>
          </a:p>
        </p:txBody>
      </p:sp>
    </p:spTree>
    <p:extLst>
      <p:ext uri="{BB962C8B-B14F-4D97-AF65-F5344CB8AC3E}">
        <p14:creationId xmlns:p14="http://schemas.microsoft.com/office/powerpoint/2010/main" val="2306497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r>
              <a:rPr lang="en-US" b="0" dirty="0" smtClean="0"/>
              <a:t>Reviewed the ESSA statute and proposed regulations</a:t>
            </a:r>
          </a:p>
          <a:p>
            <a:r>
              <a:rPr lang="en-US" b="0" dirty="0" smtClean="0"/>
              <a:t>Considered stakeholder input</a:t>
            </a:r>
          </a:p>
          <a:p>
            <a:r>
              <a:rPr lang="en-US" b="0" dirty="0" smtClean="0"/>
              <a:t>Identified </a:t>
            </a:r>
            <a:r>
              <a:rPr lang="en-US" b="0" i="1" dirty="0" smtClean="0"/>
              <a:t>additional</a:t>
            </a:r>
            <a:r>
              <a:rPr lang="en-US" b="0" dirty="0" smtClean="0"/>
              <a:t> (in addition to ESSA requirements and accountability purpose) guiding principles for sub-indicator selection based on stakeholder input </a:t>
            </a:r>
          </a:p>
          <a:p>
            <a:r>
              <a:rPr lang="en-US" b="0" dirty="0" smtClean="0"/>
              <a:t>Identified 3 general “other” categories (school climate, PWR and social-emotional learning)  based on stakeholder input and work being piloted in schools</a:t>
            </a:r>
            <a:endParaRPr lang="en-US" b="0" dirty="0"/>
          </a:p>
          <a:p>
            <a:r>
              <a:rPr lang="en-US" b="0" dirty="0" smtClean="0"/>
              <a:t>Determined feasibility of implementation with pros- and cons-:  selected </a:t>
            </a:r>
            <a:r>
              <a:rPr lang="en-US" b="0" u="sng" dirty="0" smtClean="0"/>
              <a:t>short-term </a:t>
            </a:r>
            <a:r>
              <a:rPr lang="en-US" b="0" dirty="0" smtClean="0"/>
              <a:t>and identified possible </a:t>
            </a:r>
            <a:r>
              <a:rPr lang="en-US" b="0" u="sng" dirty="0" smtClean="0"/>
              <a:t>long-term </a:t>
            </a:r>
            <a:r>
              <a:rPr lang="en-US" b="0" dirty="0" smtClean="0"/>
              <a:t>indicators that fall under the 3 broader categories</a:t>
            </a:r>
          </a:p>
          <a:p>
            <a:r>
              <a:rPr lang="en-US" b="0" dirty="0" smtClean="0"/>
              <a:t>Outlined considerations for implementing the short-term indicators</a:t>
            </a:r>
          </a:p>
          <a:p>
            <a:r>
              <a:rPr lang="en-US" b="0" dirty="0" smtClean="0"/>
              <a:t>Considered existing research supporting the use of selections</a:t>
            </a:r>
          </a:p>
          <a:p>
            <a:r>
              <a:rPr lang="en-US" b="0" dirty="0" smtClean="0"/>
              <a:t>Outlined a general process for considering possible long-term indicators</a:t>
            </a:r>
          </a:p>
        </p:txBody>
      </p:sp>
      <p:sp>
        <p:nvSpPr>
          <p:cNvPr id="2" name="Title 1"/>
          <p:cNvSpPr>
            <a:spLocks noGrp="1"/>
          </p:cNvSpPr>
          <p:nvPr>
            <p:ph type="title"/>
          </p:nvPr>
        </p:nvSpPr>
        <p:spPr/>
        <p:txBody>
          <a:bodyPr>
            <a:normAutofit/>
          </a:bodyPr>
          <a:lstStyle/>
          <a:p>
            <a:r>
              <a:rPr lang="en-US" sz="3000" dirty="0"/>
              <a:t>Process Used to Narrow the Selection</a:t>
            </a:r>
          </a:p>
        </p:txBody>
      </p:sp>
      <p:sp>
        <p:nvSpPr>
          <p:cNvPr id="4" name="Footer Placeholder 3"/>
          <p:cNvSpPr>
            <a:spLocks noGrp="1"/>
          </p:cNvSpPr>
          <p:nvPr>
            <p:ph type="ftr" sz="quarter" idx="3"/>
          </p:nvPr>
        </p:nvSpPr>
        <p:spPr/>
        <p:txBody>
          <a:bodyPr/>
          <a:lstStyle/>
          <a:p>
            <a:fld id="{757A2F4E-5D54-B04B-91BD-7E78EE1FE9FD}" type="slidenum">
              <a:rPr lang="en-US" smtClean="0"/>
              <a:pPr/>
              <a:t>27</a:t>
            </a:fld>
            <a:endParaRPr lang="en-US" dirty="0" smtClean="0"/>
          </a:p>
        </p:txBody>
      </p:sp>
    </p:spTree>
    <p:extLst>
      <p:ext uri="{BB962C8B-B14F-4D97-AF65-F5344CB8AC3E}">
        <p14:creationId xmlns:p14="http://schemas.microsoft.com/office/powerpoint/2010/main" val="32556913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381000" y="1719263"/>
          <a:ext cx="8407400" cy="4406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407141" y="317447"/>
            <a:ext cx="8381260" cy="1054394"/>
          </a:xfrm>
        </p:spPr>
        <p:txBody>
          <a:bodyPr/>
          <a:lstStyle/>
          <a:p>
            <a:r>
              <a:rPr lang="en-US" dirty="0" smtClean="0"/>
              <a:t>Timeline for Short and Long-Term Recommendations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28</a:t>
            </a:fld>
            <a:endParaRPr lang="en-US" dirty="0" smtClean="0"/>
          </a:p>
        </p:txBody>
      </p:sp>
      <p:sp>
        <p:nvSpPr>
          <p:cNvPr id="6" name="Line Callout 1 5"/>
          <p:cNvSpPr/>
          <p:nvPr/>
        </p:nvSpPr>
        <p:spPr>
          <a:xfrm>
            <a:off x="1477431" y="1625036"/>
            <a:ext cx="2778480" cy="1513275"/>
          </a:xfrm>
          <a:prstGeom prst="borderCallout1">
            <a:avLst>
              <a:gd name="adj1" fmla="val 18750"/>
              <a:gd name="adj2" fmla="val -8333"/>
              <a:gd name="adj3" fmla="val 112517"/>
              <a:gd name="adj4" fmla="val -35153"/>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1652" dirty="0">
                <a:latin typeface="+mj-lt"/>
              </a:rPr>
              <a:t>For the short-term, data for the recommended indicator/s will be </a:t>
            </a:r>
            <a:r>
              <a:rPr lang="en-US" sz="1652" b="1" dirty="0">
                <a:latin typeface="+mj-lt"/>
              </a:rPr>
              <a:t>collected </a:t>
            </a:r>
            <a:r>
              <a:rPr lang="en-US" sz="1652" dirty="0">
                <a:latin typeface="+mj-lt"/>
              </a:rPr>
              <a:t>across districts this school year in time to report by next school year</a:t>
            </a:r>
          </a:p>
        </p:txBody>
      </p:sp>
      <p:sp>
        <p:nvSpPr>
          <p:cNvPr id="7" name="Line Callout 1 6"/>
          <p:cNvSpPr/>
          <p:nvPr/>
        </p:nvSpPr>
        <p:spPr>
          <a:xfrm>
            <a:off x="4461933" y="4967066"/>
            <a:ext cx="2816578" cy="1890934"/>
          </a:xfrm>
          <a:prstGeom prst="borderCallout1">
            <a:avLst>
              <a:gd name="adj1" fmla="val 18750"/>
              <a:gd name="adj2" fmla="val -8333"/>
              <a:gd name="adj3" fmla="val -35377"/>
              <a:gd name="adj4" fmla="val -28986"/>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1652" dirty="0"/>
              <a:t>In the short-term selected indicator/s will be </a:t>
            </a:r>
            <a:r>
              <a:rPr lang="en-US" sz="1652" b="1" dirty="0"/>
              <a:t>reported</a:t>
            </a:r>
            <a:r>
              <a:rPr lang="en-US" sz="1652" dirty="0"/>
              <a:t> out during this school year.  Longer-term considerations to be </a:t>
            </a:r>
            <a:r>
              <a:rPr lang="en-US" sz="1652" b="1" dirty="0"/>
              <a:t>deliberated</a:t>
            </a:r>
            <a:r>
              <a:rPr lang="en-US" sz="1652" dirty="0"/>
              <a:t> this and next school year. </a:t>
            </a:r>
          </a:p>
        </p:txBody>
      </p:sp>
      <p:sp>
        <p:nvSpPr>
          <p:cNvPr id="8" name="Line Callout 1 7"/>
          <p:cNvSpPr/>
          <p:nvPr/>
        </p:nvSpPr>
        <p:spPr>
          <a:xfrm>
            <a:off x="6908798" y="1625037"/>
            <a:ext cx="2235202" cy="1468119"/>
          </a:xfrm>
          <a:prstGeom prst="borderCallout1">
            <a:avLst>
              <a:gd name="adj1" fmla="val 18750"/>
              <a:gd name="adj2" fmla="val -8333"/>
              <a:gd name="adj3" fmla="val 117498"/>
              <a:gd name="adj4" fmla="val -35064"/>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1652" dirty="0"/>
              <a:t>Long-term considerations to be </a:t>
            </a:r>
            <a:r>
              <a:rPr lang="en-US" sz="1652" b="1" dirty="0"/>
              <a:t>piloted</a:t>
            </a:r>
            <a:r>
              <a:rPr lang="en-US" sz="1652" dirty="0"/>
              <a:t> by districts this year and beyond</a:t>
            </a:r>
          </a:p>
        </p:txBody>
      </p:sp>
    </p:spTree>
    <p:extLst>
      <p:ext uri="{BB962C8B-B14F-4D97-AF65-F5344CB8AC3E}">
        <p14:creationId xmlns:p14="http://schemas.microsoft.com/office/powerpoint/2010/main" val="26992090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3240"/>
            <a:ext cx="8381260" cy="1054394"/>
          </a:xfrm>
        </p:spPr>
        <p:txBody>
          <a:bodyPr>
            <a:normAutofit fontScale="90000"/>
          </a:bodyPr>
          <a:lstStyle/>
          <a:p>
            <a:r>
              <a:rPr lang="en-US" dirty="0" smtClean="0"/>
              <a:t>Short-Term Recommendations </a:t>
            </a:r>
            <a:br>
              <a:rPr lang="en-US" dirty="0" smtClean="0"/>
            </a:br>
            <a:r>
              <a:rPr lang="en-US" dirty="0" smtClean="0"/>
              <a:t>by Category</a:t>
            </a:r>
            <a:endParaRPr lang="en-US" dirty="0"/>
          </a:p>
        </p:txBody>
      </p:sp>
      <p:graphicFrame>
        <p:nvGraphicFramePr>
          <p:cNvPr id="5" name="Content Placeholder 4"/>
          <p:cNvGraphicFramePr>
            <a:graphicFrameLocks noGrp="1"/>
          </p:cNvGraphicFramePr>
          <p:nvPr>
            <p:ph idx="1"/>
            <p:extLst/>
          </p:nvPr>
        </p:nvGraphicFramePr>
        <p:xfrm>
          <a:off x="511629" y="1854201"/>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3"/>
          </p:nvPr>
        </p:nvSpPr>
        <p:spPr>
          <a:xfrm>
            <a:off x="380999" y="6265545"/>
            <a:ext cx="2895600" cy="365125"/>
          </a:xfrm>
        </p:spPr>
        <p:txBody>
          <a:bodyPr/>
          <a:lstStyle/>
          <a:p>
            <a:fld id="{757A2F4E-5D54-B04B-91BD-7E78EE1FE9FD}" type="slidenum">
              <a:rPr lang="en-US" smtClean="0"/>
              <a:pPr/>
              <a:t>29</a:t>
            </a:fld>
            <a:endParaRPr lang="en-US" dirty="0" smtClean="0"/>
          </a:p>
        </p:txBody>
      </p:sp>
    </p:spTree>
    <p:extLst>
      <p:ext uri="{BB962C8B-B14F-4D97-AF65-F5344CB8AC3E}">
        <p14:creationId xmlns:p14="http://schemas.microsoft.com/office/powerpoint/2010/main" val="18955585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80999" y="4129988"/>
            <a:ext cx="8341851" cy="928539"/>
          </a:xfrm>
        </p:spPr>
        <p:txBody>
          <a:bodyPr/>
          <a:lstStyle/>
          <a:p>
            <a:r>
              <a:rPr lang="en-US" dirty="0" smtClean="0"/>
              <a:t>January Hub Meeting</a:t>
            </a:r>
          </a:p>
          <a:p>
            <a:r>
              <a:rPr lang="en-US" dirty="0" smtClean="0"/>
              <a:t>(1/19/17)</a:t>
            </a:r>
            <a:endParaRPr lang="en-US" dirty="0"/>
          </a:p>
        </p:txBody>
      </p:sp>
      <p:sp>
        <p:nvSpPr>
          <p:cNvPr id="3" name="Title 2"/>
          <p:cNvSpPr>
            <a:spLocks noGrp="1"/>
          </p:cNvSpPr>
          <p:nvPr>
            <p:ph type="title"/>
          </p:nvPr>
        </p:nvSpPr>
        <p:spPr>
          <a:xfrm>
            <a:off x="380999" y="1740195"/>
            <a:ext cx="8341851" cy="2509660"/>
          </a:xfrm>
        </p:spPr>
        <p:txBody>
          <a:bodyPr/>
          <a:lstStyle/>
          <a:p>
            <a:r>
              <a:rPr lang="en-US" dirty="0" smtClean="0"/>
              <a:t>ESSA and Accountability</a:t>
            </a:r>
            <a:br>
              <a:rPr lang="en-US" dirty="0" smtClean="0"/>
            </a:br>
            <a:r>
              <a:rPr lang="en-US" sz="3304" dirty="0"/>
              <a:t>ESSA Accountability Spoke ~</a:t>
            </a:r>
            <a:br>
              <a:rPr lang="en-US" sz="3304" dirty="0"/>
            </a:br>
            <a:r>
              <a:rPr lang="en-US" sz="3304" dirty="0"/>
              <a:t>Accountability Work Group (AWG)</a:t>
            </a:r>
            <a:r>
              <a:rPr lang="en-US" sz="4505" dirty="0"/>
              <a:t/>
            </a:r>
            <a:br>
              <a:rPr lang="en-US" sz="4505" dirty="0"/>
            </a:br>
            <a:r>
              <a:rPr lang="en-US" dirty="0" smtClean="0"/>
              <a:t> </a:t>
            </a:r>
            <a:endParaRPr lang="en-US" dirty="0"/>
          </a:p>
        </p:txBody>
      </p:sp>
    </p:spTree>
    <p:extLst>
      <p:ext uri="{BB962C8B-B14F-4D97-AF65-F5344CB8AC3E}">
        <p14:creationId xmlns:p14="http://schemas.microsoft.com/office/powerpoint/2010/main" val="40683561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4367" y="2943205"/>
            <a:ext cx="8407893" cy="3382846"/>
          </a:xfrm>
        </p:spPr>
        <p:txBody>
          <a:bodyPr>
            <a:normAutofit/>
          </a:bodyPr>
          <a:lstStyle/>
          <a:p>
            <a:pPr marL="0" indent="0">
              <a:buNone/>
            </a:pPr>
            <a:r>
              <a:rPr lang="en-US" b="1" dirty="0" smtClean="0"/>
              <a:t>Rationale for selection:</a:t>
            </a:r>
          </a:p>
          <a:p>
            <a:pPr marL="514345" indent="-514345">
              <a:buFont typeface="+mj-lt"/>
              <a:buAutoNum type="arabicPeriod"/>
            </a:pPr>
            <a:r>
              <a:rPr lang="en-US" b="0" dirty="0" smtClean="0"/>
              <a:t>Various studies point to strong relationship between measures of attendance with student performance outcomes</a:t>
            </a:r>
          </a:p>
          <a:p>
            <a:pPr marL="514345" indent="-514345">
              <a:buFont typeface="+mj-lt"/>
              <a:buAutoNum type="arabicPeriod"/>
            </a:pPr>
            <a:r>
              <a:rPr lang="en-US" b="0" dirty="0" smtClean="0"/>
              <a:t>Standardized attendance data is already collected by CDE from districts and will allow for disaggregated group reporting</a:t>
            </a:r>
          </a:p>
          <a:p>
            <a:pPr marL="514345" indent="-514345">
              <a:buFont typeface="+mj-lt"/>
              <a:buAutoNum type="arabicPeriod"/>
            </a:pPr>
            <a:r>
              <a:rPr lang="en-US" b="0" dirty="0" smtClean="0"/>
              <a:t>Actions can be taken at the school-level to work with individual students, parents and guardians to improve behaviors around attendance</a:t>
            </a:r>
          </a:p>
        </p:txBody>
      </p:sp>
      <p:sp>
        <p:nvSpPr>
          <p:cNvPr id="4" name="Title 3"/>
          <p:cNvSpPr>
            <a:spLocks noGrp="1"/>
          </p:cNvSpPr>
          <p:nvPr>
            <p:ph type="title"/>
          </p:nvPr>
        </p:nvSpPr>
        <p:spPr>
          <a:xfrm>
            <a:off x="396411" y="192562"/>
            <a:ext cx="8381260" cy="1054394"/>
          </a:xfrm>
        </p:spPr>
        <p:txBody>
          <a:bodyPr/>
          <a:lstStyle/>
          <a:p>
            <a:r>
              <a:rPr lang="en-US" sz="2400" dirty="0"/>
              <a:t>One Sub-Indicator of Student Engagement </a:t>
            </a:r>
            <a:br>
              <a:rPr lang="en-US" sz="2400" dirty="0"/>
            </a:br>
            <a:r>
              <a:rPr lang="en-US" sz="2400" dirty="0"/>
              <a:t>for Elementary and Middle Schools</a:t>
            </a:r>
          </a:p>
        </p:txBody>
      </p:sp>
      <p:graphicFrame>
        <p:nvGraphicFramePr>
          <p:cNvPr id="8" name="Content Placeholder 4"/>
          <p:cNvGraphicFramePr>
            <a:graphicFrameLocks/>
          </p:cNvGraphicFramePr>
          <p:nvPr>
            <p:extLst/>
          </p:nvPr>
        </p:nvGraphicFramePr>
        <p:xfrm>
          <a:off x="572736" y="1757520"/>
          <a:ext cx="7909389" cy="11588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3"/>
          <p:cNvSpPr>
            <a:spLocks noGrp="1"/>
          </p:cNvSpPr>
          <p:nvPr>
            <p:ph type="ftr" sz="quarter" idx="3"/>
          </p:nvPr>
        </p:nvSpPr>
        <p:spPr>
          <a:xfrm>
            <a:off x="380999" y="6265545"/>
            <a:ext cx="2895600" cy="365125"/>
          </a:xfrm>
        </p:spPr>
        <p:txBody>
          <a:bodyPr/>
          <a:lstStyle/>
          <a:p>
            <a:fld id="{757A2F4E-5D54-B04B-91BD-7E78EE1FE9FD}" type="slidenum">
              <a:rPr lang="en-US" smtClean="0"/>
              <a:pPr/>
              <a:t>30</a:t>
            </a:fld>
            <a:endParaRPr lang="en-US" dirty="0" smtClean="0"/>
          </a:p>
        </p:txBody>
      </p:sp>
    </p:spTree>
    <p:extLst>
      <p:ext uri="{BB962C8B-B14F-4D97-AF65-F5344CB8AC3E}">
        <p14:creationId xmlns:p14="http://schemas.microsoft.com/office/powerpoint/2010/main" val="30327669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945" y="172603"/>
            <a:ext cx="8229600" cy="1143000"/>
          </a:xfrm>
        </p:spPr>
        <p:txBody>
          <a:bodyPr>
            <a:normAutofit/>
          </a:bodyPr>
          <a:lstStyle/>
          <a:p>
            <a:r>
              <a:rPr lang="en-US" sz="2400" dirty="0"/>
              <a:t>One Sub-Indicator of Student Engagement </a:t>
            </a:r>
            <a:br>
              <a:rPr lang="en-US" sz="2400" dirty="0"/>
            </a:br>
            <a:r>
              <a:rPr lang="en-US" sz="2400" dirty="0"/>
              <a:t>for Elementary and Middle Schools</a:t>
            </a:r>
          </a:p>
        </p:txBody>
      </p:sp>
      <p:sp>
        <p:nvSpPr>
          <p:cNvPr id="3" name="Content Placeholder 2"/>
          <p:cNvSpPr>
            <a:spLocks noGrp="1"/>
          </p:cNvSpPr>
          <p:nvPr>
            <p:ph idx="1"/>
          </p:nvPr>
        </p:nvSpPr>
        <p:spPr>
          <a:xfrm>
            <a:off x="457200" y="2889156"/>
            <a:ext cx="8118880" cy="3882927"/>
          </a:xfrm>
        </p:spPr>
        <p:txBody>
          <a:bodyPr>
            <a:normAutofit lnSpcReduction="10000"/>
          </a:bodyPr>
          <a:lstStyle/>
          <a:p>
            <a:pPr marL="45676" indent="0">
              <a:buNone/>
            </a:pPr>
            <a:r>
              <a:rPr lang="en-US" b="0" dirty="0" smtClean="0"/>
              <a:t>Options for reporting on this attendance related sub-indicator for elementary and middle schools:</a:t>
            </a:r>
          </a:p>
          <a:p>
            <a:pPr marL="514345" indent="-514345"/>
            <a:r>
              <a:rPr lang="en-US" b="0" dirty="0"/>
              <a:t>Improving chronic absenteeism rates – Chronic absences defined as at least 10 days of excused and unexcused absences in a school year</a:t>
            </a:r>
          </a:p>
          <a:p>
            <a:pPr marL="514345" indent="-514345"/>
            <a:r>
              <a:rPr lang="en-US" b="0" dirty="0" smtClean="0"/>
              <a:t>Improving truancy rates – Habitual truant count defined as at least 10 days of </a:t>
            </a:r>
            <a:r>
              <a:rPr lang="en-US" b="0" dirty="0"/>
              <a:t>u</a:t>
            </a:r>
            <a:r>
              <a:rPr lang="en-US" b="0" dirty="0" smtClean="0"/>
              <a:t>nexcused absences in a school year</a:t>
            </a:r>
          </a:p>
          <a:p>
            <a:pPr marL="514345" indent="-514345"/>
            <a:r>
              <a:rPr lang="en-US" b="0" dirty="0" smtClean="0"/>
              <a:t>Improving the lowering of mobility rates – mobility defined as the percentage of students moving between districts or schools within the same year</a:t>
            </a:r>
            <a:endParaRPr lang="en-US" b="0" dirty="0"/>
          </a:p>
        </p:txBody>
      </p:sp>
      <p:graphicFrame>
        <p:nvGraphicFramePr>
          <p:cNvPr id="4" name="Content Placeholder 4"/>
          <p:cNvGraphicFramePr>
            <a:graphicFrameLocks/>
          </p:cNvGraphicFramePr>
          <p:nvPr>
            <p:extLst/>
          </p:nvPr>
        </p:nvGraphicFramePr>
        <p:xfrm>
          <a:off x="561946" y="1633078"/>
          <a:ext cx="7909389" cy="11588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3"/>
          <p:cNvSpPr>
            <a:spLocks noGrp="1"/>
          </p:cNvSpPr>
          <p:nvPr>
            <p:ph type="ftr" sz="quarter" idx="3"/>
          </p:nvPr>
        </p:nvSpPr>
        <p:spPr>
          <a:xfrm>
            <a:off x="380999" y="6265545"/>
            <a:ext cx="2895600" cy="365125"/>
          </a:xfrm>
        </p:spPr>
        <p:txBody>
          <a:bodyPr/>
          <a:lstStyle/>
          <a:p>
            <a:fld id="{757A2F4E-5D54-B04B-91BD-7E78EE1FE9FD}" type="slidenum">
              <a:rPr lang="en-US" smtClean="0"/>
              <a:pPr/>
              <a:t>31</a:t>
            </a:fld>
            <a:endParaRPr lang="en-US" dirty="0" smtClean="0"/>
          </a:p>
        </p:txBody>
      </p:sp>
    </p:spTree>
    <p:extLst>
      <p:ext uri="{BB962C8B-B14F-4D97-AF65-F5344CB8AC3E}">
        <p14:creationId xmlns:p14="http://schemas.microsoft.com/office/powerpoint/2010/main" val="22409213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b="1" dirty="0" smtClean="0"/>
              <a:t>Truancy</a:t>
            </a:r>
            <a:r>
              <a:rPr lang="en-US" dirty="0" smtClean="0"/>
              <a:t> – </a:t>
            </a:r>
            <a:r>
              <a:rPr lang="en-US" b="0" dirty="0" smtClean="0"/>
              <a:t>not likely to see a lot of variation in rates across schools (applies to attendance rate too)</a:t>
            </a:r>
          </a:p>
          <a:p>
            <a:r>
              <a:rPr lang="en-US" b="1" dirty="0" smtClean="0"/>
              <a:t>Chronic absences </a:t>
            </a:r>
            <a:r>
              <a:rPr lang="en-US" dirty="0" smtClean="0"/>
              <a:t>– </a:t>
            </a:r>
            <a:r>
              <a:rPr lang="en-US" b="0" dirty="0" smtClean="0"/>
              <a:t>can penalize schools with students that have legitimate reasons (e.g., medical leave) for having an excused absence. Decisions would have to be made regarding exceptions (e.g. medical)</a:t>
            </a:r>
          </a:p>
          <a:p>
            <a:r>
              <a:rPr lang="en-US" b="1" dirty="0" smtClean="0"/>
              <a:t>Mobility</a:t>
            </a:r>
            <a:r>
              <a:rPr lang="en-US" dirty="0" smtClean="0"/>
              <a:t> – </a:t>
            </a:r>
            <a:r>
              <a:rPr lang="en-US" b="0" dirty="0" smtClean="0"/>
              <a:t>schools have less control of factors driving mobility, difficult to track accurately and data not currently reported at the disaggregated level</a:t>
            </a:r>
          </a:p>
          <a:p>
            <a:r>
              <a:rPr lang="en-US" b="0" dirty="0">
                <a:solidFill>
                  <a:schemeClr val="tx1"/>
                </a:solidFill>
              </a:rPr>
              <a:t>For the first two options, CDE may need to provide common definitions for “unexcused” vs. “excused” since districts defining these in different ways.</a:t>
            </a:r>
          </a:p>
          <a:p>
            <a:endParaRPr lang="en-US" b="0" dirty="0" smtClean="0"/>
          </a:p>
          <a:p>
            <a:pPr marL="0" indent="0">
              <a:buNone/>
            </a:pPr>
            <a:endParaRPr lang="en-US" dirty="0" smtClean="0"/>
          </a:p>
          <a:p>
            <a:endParaRPr lang="en-US" dirty="0"/>
          </a:p>
        </p:txBody>
      </p:sp>
      <p:sp>
        <p:nvSpPr>
          <p:cNvPr id="2" name="Title 1"/>
          <p:cNvSpPr>
            <a:spLocks noGrp="1"/>
          </p:cNvSpPr>
          <p:nvPr>
            <p:ph type="title"/>
          </p:nvPr>
        </p:nvSpPr>
        <p:spPr/>
        <p:txBody>
          <a:bodyPr>
            <a:normAutofit/>
          </a:bodyPr>
          <a:lstStyle/>
          <a:p>
            <a:r>
              <a:rPr lang="en-US" sz="2800" dirty="0"/>
              <a:t>Considerations for Attendance </a:t>
            </a:r>
            <a:br>
              <a:rPr lang="en-US" sz="2800" dirty="0"/>
            </a:br>
            <a:r>
              <a:rPr lang="en-US" sz="2800" dirty="0"/>
              <a:t>Related Options</a:t>
            </a:r>
          </a:p>
        </p:txBody>
      </p:sp>
      <p:sp>
        <p:nvSpPr>
          <p:cNvPr id="4" name="Footer Placeholder 3"/>
          <p:cNvSpPr>
            <a:spLocks noGrp="1"/>
          </p:cNvSpPr>
          <p:nvPr>
            <p:ph type="ftr" sz="quarter" idx="3"/>
          </p:nvPr>
        </p:nvSpPr>
        <p:spPr/>
        <p:txBody>
          <a:bodyPr/>
          <a:lstStyle/>
          <a:p>
            <a:fld id="{757A2F4E-5D54-B04B-91BD-7E78EE1FE9FD}" type="slidenum">
              <a:rPr lang="en-US" smtClean="0"/>
              <a:pPr/>
              <a:t>32</a:t>
            </a:fld>
            <a:endParaRPr lang="en-US" dirty="0" smtClean="0"/>
          </a:p>
        </p:txBody>
      </p:sp>
    </p:spTree>
    <p:extLst>
      <p:ext uri="{BB962C8B-B14F-4D97-AF65-F5344CB8AC3E}">
        <p14:creationId xmlns:p14="http://schemas.microsoft.com/office/powerpoint/2010/main" val="26965199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3302001"/>
            <a:ext cx="8407893" cy="3243936"/>
          </a:xfrm>
        </p:spPr>
        <p:txBody>
          <a:bodyPr/>
          <a:lstStyle/>
          <a:p>
            <a:pPr marL="0" indent="0">
              <a:buNone/>
            </a:pPr>
            <a:r>
              <a:rPr lang="en-US" b="0" dirty="0"/>
              <a:t>Rationale for selection:</a:t>
            </a:r>
          </a:p>
          <a:p>
            <a:pPr marL="514345" indent="-514345">
              <a:buFont typeface="+mj-lt"/>
              <a:buAutoNum type="arabicPeriod"/>
            </a:pPr>
            <a:r>
              <a:rPr lang="en-US" b="0" dirty="0"/>
              <a:t>Adheres to wishes of stakeholder groups to leave PWR “as is” in the frameworks</a:t>
            </a:r>
          </a:p>
          <a:p>
            <a:pPr marL="514345" indent="-514345">
              <a:buFont typeface="+mj-lt"/>
              <a:buAutoNum type="arabicPeriod"/>
            </a:pPr>
            <a:r>
              <a:rPr lang="en-US" b="0" dirty="0"/>
              <a:t>No additional data collection required from districts for 2018 </a:t>
            </a:r>
            <a:r>
              <a:rPr lang="en-US" b="0" dirty="0" smtClean="0"/>
              <a:t>reporting </a:t>
            </a:r>
            <a:endParaRPr lang="en-US" b="0" dirty="0"/>
          </a:p>
          <a:p>
            <a:pPr marL="514345" indent="-514345">
              <a:buFont typeface="+mj-lt"/>
              <a:buAutoNum type="arabicPeriod"/>
            </a:pPr>
            <a:r>
              <a:rPr lang="en-US" b="0" dirty="0"/>
              <a:t>Continues state’s interest </a:t>
            </a:r>
            <a:r>
              <a:rPr lang="en-US" b="0" dirty="0" smtClean="0"/>
              <a:t>in evaluating the extent to </a:t>
            </a:r>
            <a:r>
              <a:rPr lang="en-US" b="0" dirty="0"/>
              <a:t>which high schools and districts are moving students toward </a:t>
            </a:r>
            <a:r>
              <a:rPr lang="en-US" b="0" dirty="0" smtClean="0"/>
              <a:t>postsecondary </a:t>
            </a:r>
            <a:r>
              <a:rPr lang="en-US" b="0" dirty="0"/>
              <a:t>and workforce readiness</a:t>
            </a:r>
          </a:p>
        </p:txBody>
      </p:sp>
      <p:sp>
        <p:nvSpPr>
          <p:cNvPr id="3" name="Title 2"/>
          <p:cNvSpPr>
            <a:spLocks noGrp="1"/>
          </p:cNvSpPr>
          <p:nvPr>
            <p:ph type="title"/>
          </p:nvPr>
        </p:nvSpPr>
        <p:spPr/>
        <p:txBody>
          <a:bodyPr/>
          <a:lstStyle/>
          <a:p>
            <a:r>
              <a:rPr lang="en-US" sz="3200" dirty="0"/>
              <a:t>Option for High School: </a:t>
            </a:r>
            <a:br>
              <a:rPr lang="en-US" sz="3200" dirty="0"/>
            </a:br>
            <a:r>
              <a:rPr lang="en-US" sz="3200" dirty="0"/>
              <a:t> Leave PWR “as is”</a:t>
            </a:r>
          </a:p>
        </p:txBody>
      </p:sp>
      <p:sp>
        <p:nvSpPr>
          <p:cNvPr id="4" name="Footer Placeholder 3"/>
          <p:cNvSpPr>
            <a:spLocks noGrp="1"/>
          </p:cNvSpPr>
          <p:nvPr>
            <p:ph type="ftr" sz="quarter" idx="3"/>
          </p:nvPr>
        </p:nvSpPr>
        <p:spPr/>
        <p:txBody>
          <a:bodyPr/>
          <a:lstStyle/>
          <a:p>
            <a:fld id="{757A2F4E-5D54-B04B-91BD-7E78EE1FE9FD}" type="slidenum">
              <a:rPr lang="en-US" smtClean="0"/>
              <a:pPr/>
              <a:t>33</a:t>
            </a:fld>
            <a:endParaRPr lang="en-US" dirty="0" smtClean="0"/>
          </a:p>
        </p:txBody>
      </p:sp>
      <p:grpSp>
        <p:nvGrpSpPr>
          <p:cNvPr id="5" name="Group 4"/>
          <p:cNvGrpSpPr/>
          <p:nvPr/>
        </p:nvGrpSpPr>
        <p:grpSpPr>
          <a:xfrm>
            <a:off x="3343656" y="1812271"/>
            <a:ext cx="5266944" cy="1241503"/>
            <a:chOff x="2962656" y="1679557"/>
            <a:chExt cx="5266944" cy="1241503"/>
          </a:xfrm>
        </p:grpSpPr>
        <p:sp>
          <p:nvSpPr>
            <p:cNvPr id="6" name="Round Same Side Corner Rectangle 5"/>
            <p:cNvSpPr/>
            <p:nvPr/>
          </p:nvSpPr>
          <p:spPr>
            <a:xfrm rot="5400000">
              <a:off x="5012703" y="-370490"/>
              <a:ext cx="1166849" cy="5266944"/>
            </a:xfrm>
            <a:prstGeom prst="round2SameRect">
              <a:avLst/>
            </a:prstGeom>
          </p:spPr>
          <p:style>
            <a:lnRef idx="1">
              <a:schemeClr val="accent2">
                <a:tint val="40000"/>
                <a:alpha val="90000"/>
                <a:hueOff val="2512909"/>
                <a:satOff val="-2189"/>
                <a:lumOff val="-3"/>
                <a:alphaOff val="0"/>
              </a:schemeClr>
            </a:lnRef>
            <a:fillRef idx="1">
              <a:schemeClr val="accent2">
                <a:tint val="40000"/>
                <a:alpha val="90000"/>
                <a:hueOff val="2512909"/>
                <a:satOff val="-2189"/>
                <a:lumOff val="-3"/>
                <a:alphaOff val="0"/>
              </a:schemeClr>
            </a:fillRef>
            <a:effectRef idx="0">
              <a:schemeClr val="accent2">
                <a:tint val="40000"/>
                <a:alpha val="90000"/>
                <a:hueOff val="2512909"/>
                <a:satOff val="-2189"/>
                <a:lumOff val="-3"/>
                <a:alphaOff val="0"/>
              </a:schemeClr>
            </a:effectRef>
            <a:fontRef idx="minor">
              <a:schemeClr val="dk1">
                <a:hueOff val="0"/>
                <a:satOff val="0"/>
                <a:lumOff val="0"/>
                <a:alphaOff val="0"/>
              </a:schemeClr>
            </a:fontRef>
          </p:style>
        </p:sp>
        <p:sp>
          <p:nvSpPr>
            <p:cNvPr id="7" name="Round Same Side Corner Rectangle 4"/>
            <p:cNvSpPr/>
            <p:nvPr/>
          </p:nvSpPr>
          <p:spPr>
            <a:xfrm>
              <a:off x="2962656" y="1736517"/>
              <a:ext cx="5209983" cy="118454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40005" rIns="80010" bIns="40005" numCol="1" spcCol="1270" anchor="ctr" anchorCtr="0">
              <a:noAutofit/>
            </a:bodyPr>
            <a:lstStyle/>
            <a:p>
              <a:pPr marL="228598" lvl="1" indent="-228598" defTabSz="933441">
                <a:lnSpc>
                  <a:spcPct val="90000"/>
                </a:lnSpc>
                <a:spcBef>
                  <a:spcPct val="0"/>
                </a:spcBef>
                <a:spcAft>
                  <a:spcPct val="15000"/>
                </a:spcAft>
                <a:buChar char="••"/>
              </a:pPr>
              <a:r>
                <a:rPr lang="en-US" sz="2100" dirty="0"/>
                <a:t>Postsecondary readiness – dropout rates meet requirements; other measures will remain in state frameworks </a:t>
              </a:r>
            </a:p>
            <a:p>
              <a:pPr marL="0" lvl="1" defTabSz="933441">
                <a:lnSpc>
                  <a:spcPct val="90000"/>
                </a:lnSpc>
                <a:spcBef>
                  <a:spcPct val="0"/>
                </a:spcBef>
                <a:spcAft>
                  <a:spcPct val="15000"/>
                </a:spcAft>
              </a:pPr>
              <a:r>
                <a:rPr lang="en-US" sz="2100" dirty="0"/>
                <a:t>    (i.e. graduation rates, ACT, matriculation).</a:t>
              </a:r>
            </a:p>
          </p:txBody>
        </p:sp>
      </p:grpSp>
      <p:grpSp>
        <p:nvGrpSpPr>
          <p:cNvPr id="8" name="Group 7"/>
          <p:cNvGrpSpPr/>
          <p:nvPr/>
        </p:nvGrpSpPr>
        <p:grpSpPr>
          <a:xfrm>
            <a:off x="381000" y="1666413"/>
            <a:ext cx="2962656" cy="1458562"/>
            <a:chOff x="0" y="1533700"/>
            <a:chExt cx="2962656" cy="1458562"/>
          </a:xfrm>
        </p:grpSpPr>
        <p:sp>
          <p:nvSpPr>
            <p:cNvPr id="9" name="Rounded Rectangle 8"/>
            <p:cNvSpPr/>
            <p:nvPr/>
          </p:nvSpPr>
          <p:spPr>
            <a:xfrm>
              <a:off x="0" y="1533700"/>
              <a:ext cx="2962656" cy="1458562"/>
            </a:xfrm>
            <a:prstGeom prst="roundRect">
              <a:avLst/>
            </a:prstGeom>
          </p:spPr>
          <p:style>
            <a:lnRef idx="0">
              <a:schemeClr val="lt1">
                <a:hueOff val="0"/>
                <a:satOff val="0"/>
                <a:lumOff val="0"/>
                <a:alphaOff val="0"/>
              </a:schemeClr>
            </a:lnRef>
            <a:fillRef idx="3">
              <a:schemeClr val="accent2">
                <a:hueOff val="2340760"/>
                <a:satOff val="-2919"/>
                <a:lumOff val="686"/>
                <a:alphaOff val="0"/>
              </a:schemeClr>
            </a:fillRef>
            <a:effectRef idx="2">
              <a:schemeClr val="accent2">
                <a:hueOff val="2340760"/>
                <a:satOff val="-2919"/>
                <a:lumOff val="686"/>
                <a:alphaOff val="0"/>
              </a:schemeClr>
            </a:effectRef>
            <a:fontRef idx="minor">
              <a:schemeClr val="lt1"/>
            </a:fontRef>
          </p:style>
        </p:sp>
        <p:sp>
          <p:nvSpPr>
            <p:cNvPr id="10" name="Rounded Rectangle 6"/>
            <p:cNvSpPr/>
            <p:nvPr/>
          </p:nvSpPr>
          <p:spPr>
            <a:xfrm>
              <a:off x="71201" y="1604901"/>
              <a:ext cx="2820254" cy="13161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0490" tIns="55245" rIns="110490" bIns="55245" numCol="1" spcCol="1270" anchor="ctr" anchorCtr="0">
              <a:noAutofit/>
            </a:bodyPr>
            <a:lstStyle/>
            <a:p>
              <a:pPr algn="ctr" defTabSz="1289038">
                <a:lnSpc>
                  <a:spcPct val="90000"/>
                </a:lnSpc>
                <a:spcBef>
                  <a:spcPct val="0"/>
                </a:spcBef>
                <a:spcAft>
                  <a:spcPct val="35000"/>
                </a:spcAft>
              </a:pPr>
              <a:r>
                <a:rPr lang="en-US" sz="2900" dirty="0"/>
                <a:t>Postsecondary and Workforce Readiness</a:t>
              </a:r>
            </a:p>
          </p:txBody>
        </p:sp>
      </p:grpSp>
    </p:spTree>
    <p:extLst>
      <p:ext uri="{BB962C8B-B14F-4D97-AF65-F5344CB8AC3E}">
        <p14:creationId xmlns:p14="http://schemas.microsoft.com/office/powerpoint/2010/main" val="28608441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55847"/>
            <a:ext cx="8644247" cy="1054394"/>
          </a:xfrm>
        </p:spPr>
        <p:txBody>
          <a:bodyPr>
            <a:normAutofit/>
          </a:bodyPr>
          <a:lstStyle/>
          <a:p>
            <a:r>
              <a:rPr lang="en-US" dirty="0" smtClean="0"/>
              <a:t>Long-Term </a:t>
            </a:r>
            <a:r>
              <a:rPr lang="en-US" b="1" u="sng" dirty="0" smtClean="0"/>
              <a:t>Possibilities</a:t>
            </a:r>
            <a:r>
              <a:rPr lang="en-US" dirty="0" smtClean="0"/>
              <a:t> by Indicator </a:t>
            </a:r>
            <a:endParaRPr lang="en-US" dirty="0"/>
          </a:p>
        </p:txBody>
      </p:sp>
      <p:graphicFrame>
        <p:nvGraphicFramePr>
          <p:cNvPr id="5" name="Content Placeholder 4"/>
          <p:cNvGraphicFramePr>
            <a:graphicFrameLocks noGrp="1"/>
          </p:cNvGraphicFramePr>
          <p:nvPr>
            <p:ph idx="1"/>
            <p:extLst/>
          </p:nvPr>
        </p:nvGraphicFramePr>
        <p:xfrm>
          <a:off x="457200" y="1600201"/>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3"/>
          </p:nvPr>
        </p:nvSpPr>
        <p:spPr>
          <a:xfrm>
            <a:off x="380999" y="6265545"/>
            <a:ext cx="2895600" cy="365125"/>
          </a:xfrm>
        </p:spPr>
        <p:txBody>
          <a:bodyPr/>
          <a:lstStyle/>
          <a:p>
            <a:fld id="{757A2F4E-5D54-B04B-91BD-7E78EE1FE9FD}" type="slidenum">
              <a:rPr lang="en-US" smtClean="0"/>
              <a:pPr/>
              <a:t>34</a:t>
            </a:fld>
            <a:endParaRPr lang="en-US" dirty="0" smtClean="0"/>
          </a:p>
        </p:txBody>
      </p:sp>
    </p:spTree>
    <p:extLst>
      <p:ext uri="{BB962C8B-B14F-4D97-AF65-F5344CB8AC3E}">
        <p14:creationId xmlns:p14="http://schemas.microsoft.com/office/powerpoint/2010/main" val="146263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5632" y="1716220"/>
            <a:ext cx="8762260" cy="4407408"/>
          </a:xfrm>
        </p:spPr>
        <p:txBody>
          <a:bodyPr/>
          <a:lstStyle/>
          <a:p>
            <a:pPr marL="45719" indent="0">
              <a:buNone/>
            </a:pPr>
            <a:r>
              <a:rPr lang="en-US" dirty="0" smtClean="0"/>
              <a:t>In regards to future process, the subgroup recommends…</a:t>
            </a:r>
          </a:p>
          <a:p>
            <a:r>
              <a:rPr lang="en-US" sz="2200" b="0" dirty="0"/>
              <a:t>Defining a theory of action for selecting and using any given indicator in this area to support accountability goals</a:t>
            </a:r>
          </a:p>
          <a:p>
            <a:r>
              <a:rPr lang="en-US" sz="2200" b="0" dirty="0"/>
              <a:t>Ensuring that key principles used to select the short-term indicators apply to the selection of the possible long-term indicators</a:t>
            </a:r>
          </a:p>
          <a:p>
            <a:r>
              <a:rPr lang="en-US" sz="2200" b="0" dirty="0"/>
              <a:t>That members from the AWG along with any other relevant stakeholders (e.g., parents) are involved with the next set of discussions around considering the long-term possibilities for this other indicator</a:t>
            </a:r>
          </a:p>
          <a:p>
            <a:r>
              <a:rPr lang="en-US" sz="2200" b="0" dirty="0"/>
              <a:t>Ensuring that clear definitions are developed for each indicator in this new area as a means to identify better measures for evaluating each indicator</a:t>
            </a:r>
          </a:p>
          <a:p>
            <a:r>
              <a:rPr lang="en-US" sz="2200" b="0" dirty="0"/>
              <a:t>Ensure that a timeline and evaluation plan is defined to evaluate impact and efficacy of selected indicators relative to the theory of action</a:t>
            </a:r>
          </a:p>
          <a:p>
            <a:endParaRPr lang="en-US" dirty="0" smtClean="0"/>
          </a:p>
          <a:p>
            <a:endParaRPr lang="en-US" dirty="0" smtClean="0"/>
          </a:p>
          <a:p>
            <a:pPr lvl="1"/>
            <a:endParaRPr lang="en-US" dirty="0" smtClean="0"/>
          </a:p>
          <a:p>
            <a:pPr lvl="1"/>
            <a:endParaRPr lang="en-US" dirty="0" smtClean="0"/>
          </a:p>
        </p:txBody>
      </p:sp>
      <p:sp>
        <p:nvSpPr>
          <p:cNvPr id="3" name="Title 2"/>
          <p:cNvSpPr>
            <a:spLocks noGrp="1"/>
          </p:cNvSpPr>
          <p:nvPr>
            <p:ph type="title"/>
          </p:nvPr>
        </p:nvSpPr>
        <p:spPr/>
        <p:txBody>
          <a:bodyPr/>
          <a:lstStyle/>
          <a:p>
            <a:r>
              <a:rPr lang="en-US" dirty="0" smtClean="0"/>
              <a:t>General Process for Considering Long-Term Options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35</a:t>
            </a:fld>
            <a:endParaRPr lang="en-US" dirty="0" smtClean="0"/>
          </a:p>
        </p:txBody>
      </p:sp>
    </p:spTree>
    <p:extLst>
      <p:ext uri="{BB962C8B-B14F-4D97-AF65-F5344CB8AC3E}">
        <p14:creationId xmlns:p14="http://schemas.microsoft.com/office/powerpoint/2010/main" val="4455078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Survey Responses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36</a:t>
            </a:fld>
            <a:endParaRPr lang="en-US" dirty="0" smtClean="0"/>
          </a:p>
        </p:txBody>
      </p:sp>
      <p:graphicFrame>
        <p:nvGraphicFramePr>
          <p:cNvPr id="5" name="Table 4"/>
          <p:cNvGraphicFramePr>
            <a:graphicFrameLocks noGrp="1"/>
          </p:cNvGraphicFramePr>
          <p:nvPr>
            <p:extLst/>
          </p:nvPr>
        </p:nvGraphicFramePr>
        <p:xfrm>
          <a:off x="315313" y="1710009"/>
          <a:ext cx="8541544" cy="5059129"/>
        </p:xfrm>
        <a:graphic>
          <a:graphicData uri="http://schemas.openxmlformats.org/drawingml/2006/table">
            <a:tbl>
              <a:tblPr firstRow="1" bandRow="1">
                <a:tableStyleId>{5C22544A-7EE6-4342-B048-85BDC9FD1C3A}</a:tableStyleId>
              </a:tblPr>
              <a:tblGrid>
                <a:gridCol w="4468098">
                  <a:extLst>
                    <a:ext uri="{9D8B030D-6E8A-4147-A177-3AD203B41FA5}">
                      <a16:colId xmlns:a16="http://schemas.microsoft.com/office/drawing/2014/main" xmlns="" val="20000"/>
                    </a:ext>
                  </a:extLst>
                </a:gridCol>
                <a:gridCol w="1851878">
                  <a:extLst>
                    <a:ext uri="{9D8B030D-6E8A-4147-A177-3AD203B41FA5}">
                      <a16:colId xmlns:a16="http://schemas.microsoft.com/office/drawing/2014/main" xmlns="" val="20001"/>
                    </a:ext>
                  </a:extLst>
                </a:gridCol>
                <a:gridCol w="2221568">
                  <a:extLst>
                    <a:ext uri="{9D8B030D-6E8A-4147-A177-3AD203B41FA5}">
                      <a16:colId xmlns:a16="http://schemas.microsoft.com/office/drawing/2014/main" xmlns="" val="20002"/>
                    </a:ext>
                  </a:extLst>
                </a:gridCol>
              </a:tblGrid>
              <a:tr h="457582">
                <a:tc>
                  <a:txBody>
                    <a:bodyPr/>
                    <a:lstStyle/>
                    <a:p>
                      <a:pPr algn="ctr"/>
                      <a:r>
                        <a:rPr lang="en-US" sz="2400" dirty="0" smtClean="0"/>
                        <a:t>Agreement</a:t>
                      </a:r>
                      <a:endParaRPr lang="en-US" sz="2400" dirty="0"/>
                    </a:p>
                  </a:txBody>
                  <a:tcPr/>
                </a:tc>
                <a:tc>
                  <a:txBody>
                    <a:bodyPr/>
                    <a:lstStyle/>
                    <a:p>
                      <a:pPr algn="ctr"/>
                      <a:r>
                        <a:rPr lang="en-US" sz="2400" dirty="0" smtClean="0"/>
                        <a:t>Percent</a:t>
                      </a:r>
                      <a:endParaRPr lang="en-US" sz="2400" dirty="0"/>
                    </a:p>
                  </a:txBody>
                  <a:tcPr/>
                </a:tc>
                <a:tc>
                  <a:txBody>
                    <a:bodyPr/>
                    <a:lstStyle/>
                    <a:p>
                      <a:pPr algn="ctr"/>
                      <a:r>
                        <a:rPr lang="en-US" sz="2400" dirty="0" smtClean="0"/>
                        <a:t>Count</a:t>
                      </a:r>
                      <a:endParaRPr lang="en-US" sz="2400" dirty="0"/>
                    </a:p>
                  </a:txBody>
                  <a:tcPr/>
                </a:tc>
                <a:extLst>
                  <a:ext uri="{0D108BD9-81ED-4DB2-BD59-A6C34878D82A}">
                    <a16:rowId xmlns:a16="http://schemas.microsoft.com/office/drawing/2014/main" xmlns="" val="10000"/>
                  </a:ext>
                </a:extLst>
              </a:tr>
              <a:tr h="1022566">
                <a:tc>
                  <a:txBody>
                    <a:bodyPr/>
                    <a:lstStyle/>
                    <a:p>
                      <a:pPr marL="0" marR="0">
                        <a:spcBef>
                          <a:spcPts val="0"/>
                        </a:spcBef>
                        <a:spcAft>
                          <a:spcPts val="0"/>
                        </a:spcAft>
                      </a:pPr>
                      <a:r>
                        <a:rPr lang="en-US" sz="1600">
                          <a:effectLst/>
                          <a:latin typeface="Calibri"/>
                          <a:ea typeface="MS PGothic"/>
                          <a:cs typeface="Times New Roman"/>
                        </a:rPr>
                        <a:t>I would support the plan to use an attendance-related metric at the elementary/middle school levels as a short-term option to meet the ‘other’ indicator requirements.</a:t>
                      </a:r>
                    </a:p>
                  </a:txBody>
                  <a:tcPr marL="68580" marR="68580" marT="0" marB="0"/>
                </a:tc>
                <a:tc>
                  <a:txBody>
                    <a:bodyPr/>
                    <a:lstStyle/>
                    <a:p>
                      <a:pPr marL="0" marR="0" algn="ctr">
                        <a:spcBef>
                          <a:spcPts val="0"/>
                        </a:spcBef>
                        <a:spcAft>
                          <a:spcPts val="0"/>
                        </a:spcAft>
                      </a:pPr>
                      <a:r>
                        <a:rPr lang="en-US" sz="1600" i="1">
                          <a:effectLst/>
                          <a:latin typeface="Calibri"/>
                          <a:ea typeface="MS PGothic"/>
                          <a:cs typeface="Times New Roman"/>
                        </a:rPr>
                        <a:t> </a:t>
                      </a:r>
                      <a:endParaRPr lang="en-US" sz="1600">
                        <a:effectLst/>
                        <a:latin typeface="Calibri"/>
                        <a:ea typeface="MS PGothic"/>
                        <a:cs typeface="Times New Roman"/>
                      </a:endParaRPr>
                    </a:p>
                    <a:p>
                      <a:pPr marL="0" marR="0" algn="ctr">
                        <a:spcBef>
                          <a:spcPts val="0"/>
                        </a:spcBef>
                        <a:spcAft>
                          <a:spcPts val="0"/>
                        </a:spcAft>
                      </a:pPr>
                      <a:r>
                        <a:rPr lang="en-US" sz="1600" b="1" i="1">
                          <a:effectLst/>
                          <a:latin typeface="Calibri"/>
                          <a:ea typeface="MS PGothic"/>
                          <a:cs typeface="Times New Roman"/>
                        </a:rPr>
                        <a:t>80.8%</a:t>
                      </a:r>
                      <a:endParaRPr lang="en-US" sz="1600">
                        <a:effectLst/>
                        <a:latin typeface="Calibri"/>
                        <a:ea typeface="MS PGothic"/>
                        <a:cs typeface="Times New Roman"/>
                      </a:endParaRPr>
                    </a:p>
                  </a:txBody>
                  <a:tcPr marL="68580" marR="68580" marT="0" marB="0"/>
                </a:tc>
                <a:tc>
                  <a:txBody>
                    <a:bodyPr/>
                    <a:lstStyle/>
                    <a:p>
                      <a:pPr marL="0" marR="0" algn="ctr">
                        <a:spcBef>
                          <a:spcPts val="0"/>
                        </a:spcBef>
                        <a:spcAft>
                          <a:spcPts val="0"/>
                        </a:spcAft>
                      </a:pPr>
                      <a:r>
                        <a:rPr lang="en-US" sz="1600" i="1">
                          <a:effectLst/>
                          <a:latin typeface="Calibri"/>
                          <a:ea typeface="MS PGothic"/>
                          <a:cs typeface="Times New Roman"/>
                        </a:rPr>
                        <a:t> </a:t>
                      </a:r>
                      <a:endParaRPr lang="en-US" sz="1600">
                        <a:effectLst/>
                        <a:latin typeface="Calibri"/>
                        <a:ea typeface="MS PGothic"/>
                        <a:cs typeface="Times New Roman"/>
                      </a:endParaRPr>
                    </a:p>
                    <a:p>
                      <a:pPr marL="0" marR="0" algn="ctr">
                        <a:spcBef>
                          <a:spcPts val="0"/>
                        </a:spcBef>
                        <a:spcAft>
                          <a:spcPts val="0"/>
                        </a:spcAft>
                      </a:pPr>
                      <a:r>
                        <a:rPr lang="en-US" sz="1600" b="1" i="1">
                          <a:effectLst/>
                          <a:latin typeface="Calibri"/>
                          <a:ea typeface="MS PGothic"/>
                          <a:cs typeface="Times New Roman"/>
                        </a:rPr>
                        <a:t>80</a:t>
                      </a:r>
                      <a:endParaRPr lang="en-US" sz="1600">
                        <a:effectLst/>
                        <a:latin typeface="Calibri"/>
                        <a:ea typeface="MS PGothic"/>
                        <a:cs typeface="Times New Roman"/>
                      </a:endParaRPr>
                    </a:p>
                  </a:txBody>
                  <a:tcPr marL="68580" marR="68580" marT="0" marB="0"/>
                </a:tc>
                <a:extLst>
                  <a:ext uri="{0D108BD9-81ED-4DB2-BD59-A6C34878D82A}">
                    <a16:rowId xmlns:a16="http://schemas.microsoft.com/office/drawing/2014/main" xmlns="" val="10001"/>
                  </a:ext>
                </a:extLst>
              </a:tr>
              <a:tr h="2045132">
                <a:tc>
                  <a:txBody>
                    <a:bodyPr/>
                    <a:lstStyle/>
                    <a:p>
                      <a:pPr marL="0" marR="0">
                        <a:spcBef>
                          <a:spcPts val="0"/>
                        </a:spcBef>
                        <a:spcAft>
                          <a:spcPts val="0"/>
                        </a:spcAft>
                      </a:pPr>
                      <a:r>
                        <a:rPr lang="en-US" sz="1600" dirty="0">
                          <a:effectLst/>
                          <a:latin typeface="Calibri"/>
                          <a:ea typeface="MS PGothic"/>
                          <a:cs typeface="Times New Roman"/>
                        </a:rPr>
                        <a:t>Based on the three options described in the informational recording for elementary and middle schools, which option would you prefer to use in the short-term for the ‘other’ indicator?</a:t>
                      </a:r>
                    </a:p>
                    <a:p>
                      <a:pPr marL="0" marR="0">
                        <a:spcBef>
                          <a:spcPts val="0"/>
                        </a:spcBef>
                        <a:spcAft>
                          <a:spcPts val="0"/>
                        </a:spcAft>
                      </a:pPr>
                      <a:r>
                        <a:rPr lang="en-US" sz="1600" dirty="0">
                          <a:effectLst/>
                          <a:latin typeface="Calibri"/>
                          <a:ea typeface="MS PGothic"/>
                          <a:cs typeface="Times New Roman"/>
                        </a:rPr>
                        <a:t> </a:t>
                      </a:r>
                    </a:p>
                    <a:p>
                      <a:pPr marL="0" marR="0">
                        <a:spcBef>
                          <a:spcPts val="0"/>
                        </a:spcBef>
                        <a:spcAft>
                          <a:spcPts val="0"/>
                        </a:spcAft>
                      </a:pPr>
                      <a:r>
                        <a:rPr lang="en-US" sz="1600" b="1" i="1" dirty="0">
                          <a:effectLst/>
                          <a:latin typeface="Calibri"/>
                          <a:ea typeface="MS PGothic"/>
                          <a:cs typeface="Times New Roman"/>
                        </a:rPr>
                        <a:t>          Improving chronic absenteeism rates</a:t>
                      </a:r>
                    </a:p>
                    <a:p>
                      <a:pPr marL="0" marR="0">
                        <a:spcBef>
                          <a:spcPts val="0"/>
                        </a:spcBef>
                        <a:spcAft>
                          <a:spcPts val="0"/>
                        </a:spcAft>
                      </a:pPr>
                      <a:r>
                        <a:rPr lang="en-US" sz="1600" dirty="0">
                          <a:effectLst/>
                          <a:latin typeface="Calibri"/>
                          <a:ea typeface="MS PGothic"/>
                          <a:cs typeface="Times New Roman"/>
                        </a:rPr>
                        <a:t>          Improving truancy rates</a:t>
                      </a:r>
                    </a:p>
                    <a:p>
                      <a:pPr marL="0" marR="0">
                        <a:spcBef>
                          <a:spcPts val="0"/>
                        </a:spcBef>
                        <a:spcAft>
                          <a:spcPts val="0"/>
                        </a:spcAft>
                      </a:pPr>
                      <a:r>
                        <a:rPr lang="en-US" sz="1600" dirty="0">
                          <a:effectLst/>
                          <a:latin typeface="Calibri"/>
                          <a:ea typeface="MS PGothic"/>
                          <a:cs typeface="Times New Roman"/>
                        </a:rPr>
                        <a:t>          Improving the lowering of mobility rates</a:t>
                      </a:r>
                    </a:p>
                  </a:txBody>
                  <a:tcPr marL="68580" marR="68580" marT="0" marB="0"/>
                </a:tc>
                <a:tc>
                  <a:txBody>
                    <a:bodyPr/>
                    <a:lstStyle/>
                    <a:p>
                      <a:pPr marL="0" marR="0" algn="ctr">
                        <a:spcBef>
                          <a:spcPts val="0"/>
                        </a:spcBef>
                        <a:spcAft>
                          <a:spcPts val="0"/>
                        </a:spcAft>
                      </a:pPr>
                      <a:r>
                        <a:rPr lang="en-US" sz="1600">
                          <a:effectLst/>
                          <a:latin typeface="Calibri"/>
                          <a:ea typeface="MS PGothic"/>
                          <a:cs typeface="Times New Roman"/>
                        </a:rPr>
                        <a:t> </a:t>
                      </a:r>
                    </a:p>
                    <a:p>
                      <a:pPr marL="0" marR="0" algn="ctr">
                        <a:spcBef>
                          <a:spcPts val="0"/>
                        </a:spcBef>
                        <a:spcAft>
                          <a:spcPts val="0"/>
                        </a:spcAft>
                      </a:pPr>
                      <a:r>
                        <a:rPr lang="en-US" sz="1600">
                          <a:effectLst/>
                          <a:latin typeface="Calibri"/>
                          <a:ea typeface="MS PGothic"/>
                          <a:cs typeface="Times New Roman"/>
                        </a:rPr>
                        <a:t> </a:t>
                      </a:r>
                    </a:p>
                    <a:p>
                      <a:pPr marL="0" marR="0" algn="ctr">
                        <a:spcBef>
                          <a:spcPts val="0"/>
                        </a:spcBef>
                        <a:spcAft>
                          <a:spcPts val="0"/>
                        </a:spcAft>
                      </a:pPr>
                      <a:r>
                        <a:rPr lang="en-US" sz="1600">
                          <a:effectLst/>
                          <a:latin typeface="Calibri"/>
                          <a:ea typeface="MS PGothic"/>
                          <a:cs typeface="Times New Roman"/>
                        </a:rPr>
                        <a:t> </a:t>
                      </a:r>
                    </a:p>
                    <a:p>
                      <a:pPr marL="0" marR="0" algn="ctr">
                        <a:spcBef>
                          <a:spcPts val="0"/>
                        </a:spcBef>
                        <a:spcAft>
                          <a:spcPts val="0"/>
                        </a:spcAft>
                      </a:pPr>
                      <a:r>
                        <a:rPr lang="en-US" sz="1600">
                          <a:effectLst/>
                          <a:latin typeface="Calibri"/>
                          <a:ea typeface="MS PGothic"/>
                          <a:cs typeface="Times New Roman"/>
                        </a:rPr>
                        <a:t> </a:t>
                      </a:r>
                    </a:p>
                    <a:p>
                      <a:pPr marL="0" marR="0" algn="ctr">
                        <a:spcBef>
                          <a:spcPts val="0"/>
                        </a:spcBef>
                        <a:spcAft>
                          <a:spcPts val="0"/>
                        </a:spcAft>
                      </a:pPr>
                      <a:r>
                        <a:rPr lang="en-US" sz="1600">
                          <a:effectLst/>
                          <a:latin typeface="Calibri"/>
                          <a:ea typeface="MS PGothic"/>
                          <a:cs typeface="Times New Roman"/>
                        </a:rPr>
                        <a:t> </a:t>
                      </a:r>
                    </a:p>
                    <a:p>
                      <a:pPr marL="0" marR="0" algn="ctr">
                        <a:spcBef>
                          <a:spcPts val="0"/>
                        </a:spcBef>
                        <a:spcAft>
                          <a:spcPts val="0"/>
                        </a:spcAft>
                      </a:pPr>
                      <a:r>
                        <a:rPr lang="en-US" sz="1600" b="1" i="1">
                          <a:effectLst/>
                          <a:latin typeface="Calibri"/>
                          <a:ea typeface="MS PGothic"/>
                          <a:cs typeface="Times New Roman"/>
                        </a:rPr>
                        <a:t>75.2%</a:t>
                      </a:r>
                      <a:endParaRPr lang="en-US" sz="1600">
                        <a:effectLst/>
                        <a:latin typeface="Calibri"/>
                        <a:ea typeface="MS PGothic"/>
                        <a:cs typeface="Times New Roman"/>
                      </a:endParaRPr>
                    </a:p>
                    <a:p>
                      <a:pPr marL="0" marR="0" algn="ctr">
                        <a:spcBef>
                          <a:spcPts val="0"/>
                        </a:spcBef>
                        <a:spcAft>
                          <a:spcPts val="0"/>
                        </a:spcAft>
                      </a:pPr>
                      <a:r>
                        <a:rPr lang="en-US" sz="1600">
                          <a:effectLst/>
                          <a:latin typeface="Calibri"/>
                          <a:ea typeface="MS PGothic"/>
                          <a:cs typeface="Times New Roman"/>
                        </a:rPr>
                        <a:t>22.7%</a:t>
                      </a:r>
                    </a:p>
                    <a:p>
                      <a:pPr marL="0" marR="0" algn="ctr">
                        <a:spcBef>
                          <a:spcPts val="0"/>
                        </a:spcBef>
                        <a:spcAft>
                          <a:spcPts val="0"/>
                        </a:spcAft>
                      </a:pPr>
                      <a:r>
                        <a:rPr lang="en-US" sz="1600">
                          <a:effectLst/>
                          <a:latin typeface="Calibri"/>
                          <a:ea typeface="MS PGothic"/>
                          <a:cs typeface="Times New Roman"/>
                        </a:rPr>
                        <a:t>2.1%</a:t>
                      </a:r>
                    </a:p>
                  </a:txBody>
                  <a:tcPr marL="68580" marR="68580" marT="0" marB="0"/>
                </a:tc>
                <a:tc>
                  <a:txBody>
                    <a:bodyPr/>
                    <a:lstStyle/>
                    <a:p>
                      <a:pPr marL="0" marR="0" algn="ctr">
                        <a:spcBef>
                          <a:spcPts val="0"/>
                        </a:spcBef>
                        <a:spcAft>
                          <a:spcPts val="0"/>
                        </a:spcAft>
                      </a:pPr>
                      <a:r>
                        <a:rPr lang="en-US" sz="1600">
                          <a:effectLst/>
                          <a:latin typeface="Calibri"/>
                          <a:ea typeface="MS PGothic"/>
                          <a:cs typeface="Times New Roman"/>
                        </a:rPr>
                        <a:t> </a:t>
                      </a:r>
                    </a:p>
                    <a:p>
                      <a:pPr marL="0" marR="0" algn="ctr">
                        <a:spcBef>
                          <a:spcPts val="0"/>
                        </a:spcBef>
                        <a:spcAft>
                          <a:spcPts val="0"/>
                        </a:spcAft>
                      </a:pPr>
                      <a:r>
                        <a:rPr lang="en-US" sz="1600">
                          <a:effectLst/>
                          <a:latin typeface="Calibri"/>
                          <a:ea typeface="MS PGothic"/>
                          <a:cs typeface="Times New Roman"/>
                        </a:rPr>
                        <a:t> </a:t>
                      </a:r>
                    </a:p>
                    <a:p>
                      <a:pPr marL="0" marR="0" algn="ctr">
                        <a:spcBef>
                          <a:spcPts val="0"/>
                        </a:spcBef>
                        <a:spcAft>
                          <a:spcPts val="0"/>
                        </a:spcAft>
                      </a:pPr>
                      <a:r>
                        <a:rPr lang="en-US" sz="1600">
                          <a:effectLst/>
                          <a:latin typeface="Calibri"/>
                          <a:ea typeface="MS PGothic"/>
                          <a:cs typeface="Times New Roman"/>
                        </a:rPr>
                        <a:t> </a:t>
                      </a:r>
                    </a:p>
                    <a:p>
                      <a:pPr marL="0" marR="0" algn="ctr">
                        <a:spcBef>
                          <a:spcPts val="0"/>
                        </a:spcBef>
                        <a:spcAft>
                          <a:spcPts val="0"/>
                        </a:spcAft>
                      </a:pPr>
                      <a:r>
                        <a:rPr lang="en-US" sz="1600">
                          <a:effectLst/>
                          <a:latin typeface="Calibri"/>
                          <a:ea typeface="MS PGothic"/>
                          <a:cs typeface="Times New Roman"/>
                        </a:rPr>
                        <a:t> </a:t>
                      </a:r>
                    </a:p>
                    <a:p>
                      <a:pPr marL="0" marR="0" algn="ctr">
                        <a:spcBef>
                          <a:spcPts val="0"/>
                        </a:spcBef>
                        <a:spcAft>
                          <a:spcPts val="0"/>
                        </a:spcAft>
                      </a:pPr>
                      <a:r>
                        <a:rPr lang="en-US" sz="1600">
                          <a:effectLst/>
                          <a:latin typeface="Calibri"/>
                          <a:ea typeface="MS PGothic"/>
                          <a:cs typeface="Times New Roman"/>
                        </a:rPr>
                        <a:t> </a:t>
                      </a:r>
                    </a:p>
                    <a:p>
                      <a:pPr marL="0" marR="0" algn="ctr">
                        <a:spcBef>
                          <a:spcPts val="0"/>
                        </a:spcBef>
                        <a:spcAft>
                          <a:spcPts val="0"/>
                        </a:spcAft>
                      </a:pPr>
                      <a:r>
                        <a:rPr lang="en-US" sz="1600" b="1" i="1">
                          <a:effectLst/>
                          <a:latin typeface="Calibri"/>
                          <a:ea typeface="MS PGothic"/>
                          <a:cs typeface="Times New Roman"/>
                        </a:rPr>
                        <a:t>73</a:t>
                      </a:r>
                      <a:endParaRPr lang="en-US" sz="1600">
                        <a:effectLst/>
                        <a:latin typeface="Calibri"/>
                        <a:ea typeface="MS PGothic"/>
                        <a:cs typeface="Times New Roman"/>
                      </a:endParaRPr>
                    </a:p>
                    <a:p>
                      <a:pPr marL="0" marR="0" algn="ctr">
                        <a:spcBef>
                          <a:spcPts val="0"/>
                        </a:spcBef>
                        <a:spcAft>
                          <a:spcPts val="0"/>
                        </a:spcAft>
                      </a:pPr>
                      <a:r>
                        <a:rPr lang="en-US" sz="1600">
                          <a:effectLst/>
                          <a:latin typeface="Calibri"/>
                          <a:ea typeface="MS PGothic"/>
                          <a:cs typeface="Times New Roman"/>
                        </a:rPr>
                        <a:t>22</a:t>
                      </a:r>
                    </a:p>
                    <a:p>
                      <a:pPr marL="0" marR="0" algn="ctr">
                        <a:spcBef>
                          <a:spcPts val="0"/>
                        </a:spcBef>
                        <a:spcAft>
                          <a:spcPts val="0"/>
                        </a:spcAft>
                      </a:pPr>
                      <a:r>
                        <a:rPr lang="en-US" sz="1600">
                          <a:effectLst/>
                          <a:latin typeface="Calibri"/>
                          <a:ea typeface="MS PGothic"/>
                          <a:cs typeface="Times New Roman"/>
                        </a:rPr>
                        <a:t>2</a:t>
                      </a:r>
                    </a:p>
                  </a:txBody>
                  <a:tcPr marL="68580" marR="68580" marT="0" marB="0"/>
                </a:tc>
                <a:extLst>
                  <a:ext uri="{0D108BD9-81ED-4DB2-BD59-A6C34878D82A}">
                    <a16:rowId xmlns:a16="http://schemas.microsoft.com/office/drawing/2014/main" xmlns="" val="10002"/>
                  </a:ext>
                </a:extLst>
              </a:tr>
              <a:tr h="1533849">
                <a:tc>
                  <a:txBody>
                    <a:bodyPr/>
                    <a:lstStyle/>
                    <a:p>
                      <a:pPr marL="0" marR="0">
                        <a:spcBef>
                          <a:spcPts val="0"/>
                        </a:spcBef>
                        <a:spcAft>
                          <a:spcPts val="0"/>
                        </a:spcAft>
                      </a:pPr>
                      <a:r>
                        <a:rPr lang="en-US" sz="1600" dirty="0">
                          <a:effectLst/>
                          <a:latin typeface="Calibri"/>
                          <a:ea typeface="MS PGothic"/>
                          <a:cs typeface="Times New Roman"/>
                        </a:rPr>
                        <a:t>I would support the plan to use the current postsecondary and workforce readiness indicators represented in the district and high school performance frameworks as a short-term option to meet the ‘other’ indicator requirements.</a:t>
                      </a:r>
                    </a:p>
                  </a:txBody>
                  <a:tcPr marL="68580" marR="68580" marT="0" marB="0"/>
                </a:tc>
                <a:tc>
                  <a:txBody>
                    <a:bodyPr/>
                    <a:lstStyle/>
                    <a:p>
                      <a:pPr marL="0" marR="0" algn="ctr">
                        <a:spcBef>
                          <a:spcPts val="0"/>
                        </a:spcBef>
                        <a:spcAft>
                          <a:spcPts val="0"/>
                        </a:spcAft>
                      </a:pPr>
                      <a:r>
                        <a:rPr lang="en-US" sz="1600" b="1" i="1" dirty="0">
                          <a:effectLst/>
                          <a:latin typeface="Calibri"/>
                          <a:ea typeface="MS PGothic"/>
                          <a:cs typeface="Times New Roman"/>
                        </a:rPr>
                        <a:t> </a:t>
                      </a:r>
                      <a:endParaRPr lang="en-US" sz="1600" dirty="0">
                        <a:effectLst/>
                        <a:latin typeface="Calibri"/>
                        <a:ea typeface="MS PGothic"/>
                        <a:cs typeface="Times New Roman"/>
                      </a:endParaRPr>
                    </a:p>
                    <a:p>
                      <a:pPr marL="0" marR="0" algn="ctr">
                        <a:spcBef>
                          <a:spcPts val="0"/>
                        </a:spcBef>
                        <a:spcAft>
                          <a:spcPts val="0"/>
                        </a:spcAft>
                      </a:pPr>
                      <a:r>
                        <a:rPr lang="en-US" sz="1600" b="1" i="1" dirty="0">
                          <a:effectLst/>
                          <a:latin typeface="Calibri"/>
                          <a:ea typeface="MS PGothic"/>
                          <a:cs typeface="Times New Roman"/>
                        </a:rPr>
                        <a:t> </a:t>
                      </a:r>
                      <a:endParaRPr lang="en-US" sz="1600" dirty="0">
                        <a:effectLst/>
                        <a:latin typeface="Calibri"/>
                        <a:ea typeface="MS PGothic"/>
                        <a:cs typeface="Times New Roman"/>
                      </a:endParaRPr>
                    </a:p>
                    <a:p>
                      <a:pPr marL="0" marR="0" algn="ctr">
                        <a:spcBef>
                          <a:spcPts val="0"/>
                        </a:spcBef>
                        <a:spcAft>
                          <a:spcPts val="0"/>
                        </a:spcAft>
                      </a:pPr>
                      <a:r>
                        <a:rPr lang="en-US" sz="1600" b="1" i="1" dirty="0">
                          <a:effectLst/>
                          <a:latin typeface="Calibri"/>
                          <a:ea typeface="MS PGothic"/>
                          <a:cs typeface="Times New Roman"/>
                        </a:rPr>
                        <a:t>83.9%</a:t>
                      </a:r>
                      <a:endParaRPr lang="en-US" sz="1600" dirty="0">
                        <a:effectLst/>
                        <a:latin typeface="Calibri"/>
                        <a:ea typeface="MS PGothic"/>
                        <a:cs typeface="Times New Roman"/>
                      </a:endParaRPr>
                    </a:p>
                  </a:txBody>
                  <a:tcPr marL="68580" marR="68580" marT="0" marB="0"/>
                </a:tc>
                <a:tc>
                  <a:txBody>
                    <a:bodyPr/>
                    <a:lstStyle/>
                    <a:p>
                      <a:pPr marL="0" marR="0" algn="ctr">
                        <a:spcBef>
                          <a:spcPts val="0"/>
                        </a:spcBef>
                        <a:spcAft>
                          <a:spcPts val="0"/>
                        </a:spcAft>
                      </a:pPr>
                      <a:r>
                        <a:rPr lang="en-US" sz="1600" b="1" i="1" dirty="0">
                          <a:effectLst/>
                          <a:latin typeface="Calibri"/>
                          <a:ea typeface="MS PGothic"/>
                          <a:cs typeface="Times New Roman"/>
                        </a:rPr>
                        <a:t> </a:t>
                      </a:r>
                      <a:endParaRPr lang="en-US" sz="1600" dirty="0">
                        <a:effectLst/>
                        <a:latin typeface="Calibri"/>
                        <a:ea typeface="MS PGothic"/>
                        <a:cs typeface="Times New Roman"/>
                      </a:endParaRPr>
                    </a:p>
                    <a:p>
                      <a:pPr marL="0" marR="0" algn="ctr">
                        <a:spcBef>
                          <a:spcPts val="0"/>
                        </a:spcBef>
                        <a:spcAft>
                          <a:spcPts val="0"/>
                        </a:spcAft>
                      </a:pPr>
                      <a:r>
                        <a:rPr lang="en-US" sz="1600" b="1" i="1" dirty="0">
                          <a:effectLst/>
                          <a:latin typeface="Calibri"/>
                          <a:ea typeface="MS PGothic"/>
                          <a:cs typeface="Times New Roman"/>
                        </a:rPr>
                        <a:t> </a:t>
                      </a:r>
                      <a:endParaRPr lang="en-US" sz="1600" dirty="0">
                        <a:effectLst/>
                        <a:latin typeface="Calibri"/>
                        <a:ea typeface="MS PGothic"/>
                        <a:cs typeface="Times New Roman"/>
                      </a:endParaRPr>
                    </a:p>
                    <a:p>
                      <a:pPr marL="0" marR="0" algn="ctr">
                        <a:spcBef>
                          <a:spcPts val="0"/>
                        </a:spcBef>
                        <a:spcAft>
                          <a:spcPts val="0"/>
                        </a:spcAft>
                      </a:pPr>
                      <a:r>
                        <a:rPr lang="en-US" sz="1600" b="1" i="1" dirty="0">
                          <a:effectLst/>
                          <a:latin typeface="Calibri"/>
                          <a:ea typeface="MS PGothic"/>
                          <a:cs typeface="Times New Roman"/>
                        </a:rPr>
                        <a:t>83</a:t>
                      </a:r>
                      <a:endParaRPr lang="en-US" sz="1600" dirty="0">
                        <a:effectLst/>
                        <a:latin typeface="Calibri"/>
                        <a:ea typeface="MS PGothic"/>
                        <a:cs typeface="Times New Roman"/>
                      </a:endParaRPr>
                    </a:p>
                  </a:txBody>
                  <a:tcPr marL="68580" marR="68580" marT="0" marB="0"/>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1097558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Short-term Recommendations (Fall 2018):</a:t>
            </a:r>
          </a:p>
          <a:p>
            <a:pPr lvl="1"/>
            <a:r>
              <a:rPr lang="en-US" sz="2000" i="1" dirty="0"/>
              <a:t>Student engagement</a:t>
            </a:r>
            <a:r>
              <a:rPr lang="en-US" sz="2000" dirty="0"/>
              <a:t>: use an improvement sub-indicator that tracks changes in chronic absenteeism in schools for elementary and middle schools based on available data.</a:t>
            </a:r>
          </a:p>
          <a:p>
            <a:pPr lvl="1"/>
            <a:r>
              <a:rPr lang="en-US" sz="2000" dirty="0"/>
              <a:t>Keep high school post -secondary and workforce readiness (PWR) the same for high schools (graduation, dropout, 11</a:t>
            </a:r>
            <a:r>
              <a:rPr lang="en-US" sz="2000" baseline="30000" dirty="0"/>
              <a:t>th</a:t>
            </a:r>
            <a:r>
              <a:rPr lang="en-US" sz="2000" dirty="0"/>
              <a:t> grade entrance and matriculation rate).  Include dropout rates for the ESSA state plan.</a:t>
            </a:r>
          </a:p>
          <a:p>
            <a:pPr lvl="2"/>
            <a:r>
              <a:rPr lang="en-US" sz="1850" dirty="0"/>
              <a:t>Will need to add disaggregated dropout rates</a:t>
            </a:r>
          </a:p>
          <a:p>
            <a:pPr lvl="1"/>
            <a:endParaRPr lang="en-US" dirty="0"/>
          </a:p>
        </p:txBody>
      </p:sp>
      <p:sp>
        <p:nvSpPr>
          <p:cNvPr id="3" name="Title 2"/>
          <p:cNvSpPr>
            <a:spLocks noGrp="1"/>
          </p:cNvSpPr>
          <p:nvPr>
            <p:ph type="title"/>
          </p:nvPr>
        </p:nvSpPr>
        <p:spPr/>
        <p:txBody>
          <a:bodyPr/>
          <a:lstStyle/>
          <a:p>
            <a:r>
              <a:rPr lang="en-US" dirty="0" smtClean="0"/>
              <a:t>Short-Term Recommendations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37</a:t>
            </a:fld>
            <a:endParaRPr lang="en-US" dirty="0" smtClean="0"/>
          </a:p>
        </p:txBody>
      </p:sp>
    </p:spTree>
    <p:extLst>
      <p:ext uri="{BB962C8B-B14F-4D97-AF65-F5344CB8AC3E}">
        <p14:creationId xmlns:p14="http://schemas.microsoft.com/office/powerpoint/2010/main" val="16937936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200" dirty="0"/>
              <a:t>Long-term Recommendations:</a:t>
            </a:r>
          </a:p>
          <a:p>
            <a:pPr marL="45719" indent="0">
              <a:buNone/>
            </a:pPr>
            <a:r>
              <a:rPr lang="en-US" sz="2200" b="0" dirty="0"/>
              <a:t>    </a:t>
            </a:r>
            <a:r>
              <a:rPr lang="en-US" sz="2000" b="0" dirty="0"/>
              <a:t>Convene workgroup to consider the following:</a:t>
            </a:r>
          </a:p>
          <a:p>
            <a:pPr lvl="1"/>
            <a:r>
              <a:rPr lang="en-US" sz="2000" i="1" dirty="0"/>
              <a:t>Climate</a:t>
            </a:r>
            <a:r>
              <a:rPr lang="en-US" sz="2000" dirty="0"/>
              <a:t>:  School safety, Parent, Student and Educator satisfaction, other engagement indicators</a:t>
            </a:r>
          </a:p>
          <a:p>
            <a:pPr lvl="1"/>
            <a:r>
              <a:rPr lang="en-US" sz="2000" i="1" dirty="0"/>
              <a:t>Add to PWR</a:t>
            </a:r>
            <a:r>
              <a:rPr lang="en-US" sz="2000" dirty="0"/>
              <a:t>:  Develop workforce readiness specific indicators, completion of advanced coursework, students graduating with college credit and/or industry credential, post-graduation employment</a:t>
            </a:r>
          </a:p>
          <a:p>
            <a:pPr lvl="1"/>
            <a:r>
              <a:rPr lang="en-US" sz="2000" i="1" dirty="0"/>
              <a:t>Social-emotional learning</a:t>
            </a:r>
            <a:r>
              <a:rPr lang="en-US" sz="2000" dirty="0"/>
              <a:t>:  Discussions needed on defining indicators for this area and determining what is appropriate for inclusion</a:t>
            </a:r>
          </a:p>
          <a:p>
            <a:pPr lvl="1"/>
            <a:endParaRPr lang="en-US" dirty="0"/>
          </a:p>
          <a:p>
            <a:endParaRPr lang="en-US" dirty="0"/>
          </a:p>
        </p:txBody>
      </p:sp>
      <p:sp>
        <p:nvSpPr>
          <p:cNvPr id="3" name="Title 2"/>
          <p:cNvSpPr>
            <a:spLocks noGrp="1"/>
          </p:cNvSpPr>
          <p:nvPr>
            <p:ph type="title"/>
          </p:nvPr>
        </p:nvSpPr>
        <p:spPr/>
        <p:txBody>
          <a:bodyPr/>
          <a:lstStyle/>
          <a:p>
            <a:r>
              <a:rPr lang="en-US" dirty="0" smtClean="0"/>
              <a:t>Long-Term Recommendations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38</a:t>
            </a:fld>
            <a:endParaRPr lang="en-US" dirty="0" smtClean="0"/>
          </a:p>
        </p:txBody>
      </p:sp>
    </p:spTree>
    <p:extLst>
      <p:ext uri="{BB962C8B-B14F-4D97-AF65-F5344CB8AC3E}">
        <p14:creationId xmlns:p14="http://schemas.microsoft.com/office/powerpoint/2010/main" val="11441144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94637" y="1885794"/>
            <a:ext cx="5294477" cy="3551445"/>
          </a:xfrm>
        </p:spPr>
        <p:txBody>
          <a:bodyPr/>
          <a:lstStyle/>
          <a:p>
            <a:pPr>
              <a:buFont typeface="Wingdings" panose="05000000000000000000" pitchFamily="2" charset="2"/>
              <a:buChar char="ü"/>
            </a:pPr>
            <a:endParaRPr lang="en-US" dirty="0" smtClean="0"/>
          </a:p>
          <a:p>
            <a:pPr>
              <a:buFont typeface="Wingdings" panose="05000000000000000000" pitchFamily="2" charset="2"/>
              <a:buChar char="ü"/>
            </a:pPr>
            <a:r>
              <a:rPr lang="en-US" sz="4400" dirty="0"/>
              <a:t>Short-term Plans</a:t>
            </a:r>
          </a:p>
          <a:p>
            <a:pPr>
              <a:buFont typeface="Wingdings" panose="05000000000000000000" pitchFamily="2" charset="2"/>
              <a:buChar char="ü"/>
            </a:pPr>
            <a:r>
              <a:rPr lang="en-US" sz="4400" dirty="0"/>
              <a:t>Long-term Plans</a:t>
            </a:r>
          </a:p>
          <a:p>
            <a:pPr>
              <a:buFont typeface="Wingdings" panose="05000000000000000000" pitchFamily="2" charset="2"/>
              <a:buChar char="ü"/>
            </a:pPr>
            <a:r>
              <a:rPr lang="en-US" sz="4400" dirty="0"/>
              <a:t>Other Feedback</a:t>
            </a:r>
          </a:p>
        </p:txBody>
      </p:sp>
      <p:sp>
        <p:nvSpPr>
          <p:cNvPr id="3" name="Title 2"/>
          <p:cNvSpPr>
            <a:spLocks noGrp="1"/>
          </p:cNvSpPr>
          <p:nvPr>
            <p:ph type="title"/>
          </p:nvPr>
        </p:nvSpPr>
        <p:spPr/>
        <p:txBody>
          <a:bodyPr/>
          <a:lstStyle/>
          <a:p>
            <a:r>
              <a:rPr lang="en-US" sz="4400" dirty="0"/>
              <a:t>Feedback</a:t>
            </a:r>
          </a:p>
        </p:txBody>
      </p:sp>
      <p:sp>
        <p:nvSpPr>
          <p:cNvPr id="4" name="Footer Placeholder 3"/>
          <p:cNvSpPr>
            <a:spLocks noGrp="1"/>
          </p:cNvSpPr>
          <p:nvPr>
            <p:ph type="ftr" sz="quarter" idx="3"/>
          </p:nvPr>
        </p:nvSpPr>
        <p:spPr/>
        <p:txBody>
          <a:bodyPr/>
          <a:lstStyle/>
          <a:p>
            <a:fld id="{757A2F4E-5D54-B04B-91BD-7E78EE1FE9FD}" type="slidenum">
              <a:rPr lang="en-US" smtClean="0"/>
              <a:pPr/>
              <a:t>39</a:t>
            </a:fld>
            <a:endParaRPr lang="en-US" dirty="0" smtClean="0"/>
          </a:p>
        </p:txBody>
      </p:sp>
    </p:spTree>
    <p:extLst>
      <p:ext uri="{BB962C8B-B14F-4D97-AF65-F5344CB8AC3E}">
        <p14:creationId xmlns:p14="http://schemas.microsoft.com/office/powerpoint/2010/main" val="25142754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Spoke updates </a:t>
            </a:r>
          </a:p>
          <a:p>
            <a:r>
              <a:rPr lang="en-US" dirty="0" smtClean="0"/>
              <a:t>Discussion and Final Vote on Decision Items</a:t>
            </a:r>
          </a:p>
          <a:p>
            <a:pPr lvl="1"/>
            <a:r>
              <a:rPr lang="en-US" dirty="0" smtClean="0"/>
              <a:t>Minimum N and major racial and ethnic groups</a:t>
            </a:r>
          </a:p>
          <a:p>
            <a:pPr lvl="1"/>
            <a:r>
              <a:rPr lang="en-US" dirty="0" smtClean="0"/>
              <a:t>Other indicator</a:t>
            </a:r>
          </a:p>
          <a:p>
            <a:pPr lvl="1"/>
            <a:r>
              <a:rPr lang="en-US" dirty="0"/>
              <a:t>Long-term goals and interim measures</a:t>
            </a:r>
          </a:p>
          <a:p>
            <a:pPr lvl="1"/>
            <a:r>
              <a:rPr lang="en-US" dirty="0" smtClean="0"/>
              <a:t>Methods and criteria for identifying and exiting schools for support and improvement</a:t>
            </a:r>
          </a:p>
          <a:p>
            <a:pPr lvl="1"/>
            <a:r>
              <a:rPr lang="en-US" dirty="0" smtClean="0"/>
              <a:t>EL </a:t>
            </a:r>
            <a:r>
              <a:rPr lang="en-US" dirty="0"/>
              <a:t>assessment</a:t>
            </a:r>
          </a:p>
          <a:p>
            <a:pPr lvl="1"/>
            <a:r>
              <a:rPr lang="en-US" dirty="0"/>
              <a:t>EL progress indicator</a:t>
            </a:r>
          </a:p>
          <a:p>
            <a:pPr lvl="1"/>
            <a:endParaRPr lang="en-US" dirty="0"/>
          </a:p>
        </p:txBody>
      </p:sp>
      <p:sp>
        <p:nvSpPr>
          <p:cNvPr id="3" name="Title 2"/>
          <p:cNvSpPr>
            <a:spLocks noGrp="1"/>
          </p:cNvSpPr>
          <p:nvPr>
            <p:ph type="title"/>
          </p:nvPr>
        </p:nvSpPr>
        <p:spPr/>
        <p:txBody>
          <a:bodyPr/>
          <a:lstStyle/>
          <a:p>
            <a:r>
              <a:rPr lang="en-US" dirty="0" smtClean="0"/>
              <a:t>Today’s Objectives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4</a:t>
            </a:fld>
            <a:endParaRPr lang="en-US" dirty="0" smtClean="0"/>
          </a:p>
        </p:txBody>
      </p:sp>
    </p:spTree>
    <p:extLst>
      <p:ext uri="{BB962C8B-B14F-4D97-AF65-F5344CB8AC3E}">
        <p14:creationId xmlns:p14="http://schemas.microsoft.com/office/powerpoint/2010/main" val="13505576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6571" y="2888337"/>
            <a:ext cx="8341851" cy="2167902"/>
          </a:xfrm>
        </p:spPr>
        <p:txBody>
          <a:bodyPr/>
          <a:lstStyle/>
          <a:p>
            <a:r>
              <a:rPr lang="en-US" sz="2500" dirty="0"/>
              <a:t>ESSA Accountability Work Group</a:t>
            </a:r>
            <a:br>
              <a:rPr lang="en-US" sz="2500" dirty="0"/>
            </a:br>
            <a:r>
              <a:rPr lang="en-US" sz="2500" dirty="0">
                <a:solidFill>
                  <a:srgbClr val="FF0000"/>
                </a:solidFill>
              </a:rPr>
              <a:t>English Learner Assessment </a:t>
            </a:r>
            <a:br>
              <a:rPr lang="en-US" sz="2500" dirty="0">
                <a:solidFill>
                  <a:srgbClr val="FF0000"/>
                </a:solidFill>
              </a:rPr>
            </a:br>
            <a:r>
              <a:rPr lang="en-US" sz="2500" dirty="0"/>
              <a:t>Decision Point</a:t>
            </a:r>
            <a:br>
              <a:rPr lang="en-US" sz="2500" dirty="0"/>
            </a:br>
            <a:r>
              <a:rPr lang="en-US" sz="2500" dirty="0"/>
              <a:t/>
            </a:r>
            <a:br>
              <a:rPr lang="en-US" sz="2500" dirty="0"/>
            </a:br>
            <a:endParaRPr lang="en-US" sz="3600" dirty="0">
              <a:solidFill>
                <a:srgbClr val="FF0000"/>
              </a:solidFill>
            </a:endParaRPr>
          </a:p>
        </p:txBody>
      </p:sp>
      <p:sp>
        <p:nvSpPr>
          <p:cNvPr id="7" name="Text Placeholder 6"/>
          <p:cNvSpPr>
            <a:spLocks noGrp="1"/>
          </p:cNvSpPr>
          <p:nvPr>
            <p:ph type="body" sz="quarter" idx="10"/>
          </p:nvPr>
        </p:nvSpPr>
        <p:spPr/>
        <p:txBody>
          <a:bodyPr/>
          <a:lstStyle/>
          <a:p>
            <a:r>
              <a:rPr lang="en-US" dirty="0" smtClean="0"/>
              <a:t>January 19, 2017</a:t>
            </a:r>
            <a:endParaRPr lang="en-US" dirty="0"/>
          </a:p>
        </p:txBody>
      </p:sp>
    </p:spTree>
    <p:extLst>
      <p:ext uri="{BB962C8B-B14F-4D97-AF65-F5344CB8AC3E}">
        <p14:creationId xmlns:p14="http://schemas.microsoft.com/office/powerpoint/2010/main" val="1775271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chemeClr val="tx1"/>
                </a:solidFill>
              </a:rPr>
              <a:t>How s</a:t>
            </a:r>
            <a:r>
              <a:rPr lang="en-US" dirty="0">
                <a:solidFill>
                  <a:schemeClr val="tx1"/>
                </a:solidFill>
              </a:rPr>
              <a:t>hould first year in US EL’s be included in ELA testing, accountability, and reporting?</a:t>
            </a:r>
          </a:p>
          <a:p>
            <a:r>
              <a:rPr lang="en-US" dirty="0" smtClean="0">
                <a:solidFill>
                  <a:schemeClr val="tx1"/>
                </a:solidFill>
              </a:rPr>
              <a:t>Recommendation</a:t>
            </a:r>
          </a:p>
          <a:p>
            <a:pPr lvl="1"/>
            <a:r>
              <a:rPr lang="en-US" b="0" dirty="0"/>
              <a:t>If a student has been enrolled in a US school for less than 12 months and is classified as </a:t>
            </a:r>
            <a:r>
              <a:rPr lang="en-US" dirty="0"/>
              <a:t>Non-English Proficient (NEP)- </a:t>
            </a:r>
            <a:r>
              <a:rPr lang="en-US" b="0" dirty="0"/>
              <a:t>based on the WIDA screener </a:t>
            </a:r>
            <a:r>
              <a:rPr lang="en-US" b="0" dirty="0">
                <a:solidFill>
                  <a:schemeClr val="tx1"/>
                </a:solidFill>
              </a:rPr>
              <a:t>and local body of evidence- </a:t>
            </a:r>
            <a:r>
              <a:rPr lang="en-US" b="0" dirty="0"/>
              <a:t>he or she is </a:t>
            </a:r>
            <a:r>
              <a:rPr lang="en-US" dirty="0"/>
              <a:t>exempt</a:t>
            </a:r>
            <a:r>
              <a:rPr lang="en-US" b="0" dirty="0"/>
              <a:t> from taking the CMAS PARCC ELA assessment.  A student’s parents can opt the child into testing if they choose, and the score results </a:t>
            </a:r>
            <a:r>
              <a:rPr lang="en-US" b="0" dirty="0">
                <a:solidFill>
                  <a:schemeClr val="tx1"/>
                </a:solidFill>
              </a:rPr>
              <a:t>will be used for accountability and growth </a:t>
            </a:r>
            <a:r>
              <a:rPr lang="en-US" b="0">
                <a:solidFill>
                  <a:schemeClr val="tx1"/>
                </a:solidFill>
              </a:rPr>
              <a:t>calculations</a:t>
            </a:r>
            <a:r>
              <a:rPr lang="en-US" b="0" smtClean="0">
                <a:solidFill>
                  <a:schemeClr val="tx1"/>
                </a:solidFill>
              </a:rPr>
              <a:t>.</a:t>
            </a:r>
            <a:endParaRPr lang="en-US" b="0" dirty="0" smtClean="0">
              <a:solidFill>
                <a:schemeClr val="tx1"/>
              </a:solidFill>
            </a:endParaRPr>
          </a:p>
          <a:p>
            <a:endParaRPr lang="en-US" dirty="0">
              <a:solidFill>
                <a:schemeClr val="tx1"/>
              </a:solidFill>
            </a:endParaRPr>
          </a:p>
        </p:txBody>
      </p:sp>
      <p:sp>
        <p:nvSpPr>
          <p:cNvPr id="3" name="Title 2"/>
          <p:cNvSpPr>
            <a:spLocks noGrp="1"/>
          </p:cNvSpPr>
          <p:nvPr>
            <p:ph type="title"/>
          </p:nvPr>
        </p:nvSpPr>
        <p:spPr/>
        <p:txBody>
          <a:bodyPr/>
          <a:lstStyle/>
          <a:p>
            <a:r>
              <a:rPr lang="en-US" dirty="0" smtClean="0"/>
              <a:t>Testing EL Newcomers </a:t>
            </a:r>
            <a:br>
              <a:rPr lang="en-US" dirty="0" smtClean="0"/>
            </a:br>
            <a:r>
              <a:rPr lang="en-US" dirty="0" smtClean="0"/>
              <a:t>Decision Point</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41</a:t>
            </a:fld>
            <a:endParaRPr lang="en-US" dirty="0" smtClean="0"/>
          </a:p>
        </p:txBody>
      </p:sp>
    </p:spTree>
    <p:extLst>
      <p:ext uri="{BB962C8B-B14F-4D97-AF65-F5344CB8AC3E}">
        <p14:creationId xmlns:p14="http://schemas.microsoft.com/office/powerpoint/2010/main" val="25341302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Recommendation (continued)</a:t>
            </a:r>
          </a:p>
          <a:p>
            <a:pPr lvl="1"/>
            <a:r>
              <a:rPr lang="en-US" b="0" dirty="0" smtClean="0"/>
              <a:t>If a student has been enrolled in a US school for less than 12 months and is classified as </a:t>
            </a:r>
            <a:r>
              <a:rPr lang="en-US" dirty="0" smtClean="0"/>
              <a:t>Limited-English Proficient (LEP) or Fluent-English Proficient (FEP)</a:t>
            </a:r>
            <a:r>
              <a:rPr lang="en-US" b="0" dirty="0" smtClean="0"/>
              <a:t>- based on the WIDA screener </a:t>
            </a:r>
            <a:r>
              <a:rPr lang="en-US" b="0" dirty="0" smtClean="0">
                <a:solidFill>
                  <a:schemeClr val="tx1"/>
                </a:solidFill>
              </a:rPr>
              <a:t>and local body of evidence- </a:t>
            </a:r>
            <a:r>
              <a:rPr lang="en-US" b="0" dirty="0" smtClean="0"/>
              <a:t>he or she should be </a:t>
            </a:r>
            <a:r>
              <a:rPr lang="en-US" dirty="0" smtClean="0"/>
              <a:t>assessed</a:t>
            </a:r>
            <a:r>
              <a:rPr lang="en-US" b="0" dirty="0" smtClean="0"/>
              <a:t> on the CMAS PARCC ELA assessment. </a:t>
            </a:r>
          </a:p>
          <a:p>
            <a:pPr lvl="0"/>
            <a:r>
              <a:rPr lang="en-US" dirty="0"/>
              <a:t>88% of </a:t>
            </a:r>
            <a:r>
              <a:rPr lang="en-US" dirty="0" smtClean="0"/>
              <a:t>public survey respondents indicated support </a:t>
            </a:r>
            <a:r>
              <a:rPr lang="en-US" dirty="0"/>
              <a:t>or </a:t>
            </a:r>
            <a:r>
              <a:rPr lang="en-US" dirty="0" smtClean="0"/>
              <a:t>strong support for this recommendation.</a:t>
            </a:r>
          </a:p>
          <a:p>
            <a:pPr lvl="0"/>
            <a:r>
              <a:rPr lang="en-US" dirty="0" smtClean="0"/>
              <a:t>Most comments in </a:t>
            </a:r>
            <a:r>
              <a:rPr lang="en-US" dirty="0"/>
              <a:t>support of exempting NEP </a:t>
            </a:r>
            <a:r>
              <a:rPr lang="en-US" dirty="0" smtClean="0"/>
              <a:t>newcomers. </a:t>
            </a:r>
          </a:p>
          <a:p>
            <a:pPr lvl="0"/>
            <a:r>
              <a:rPr lang="en-US" dirty="0" smtClean="0"/>
              <a:t>Varying </a:t>
            </a:r>
            <a:r>
              <a:rPr lang="en-US" dirty="0"/>
              <a:t>opinions </a:t>
            </a:r>
            <a:r>
              <a:rPr lang="en-US" dirty="0" smtClean="0"/>
              <a:t>expressed </a:t>
            </a:r>
            <a:r>
              <a:rPr lang="en-US" dirty="0"/>
              <a:t>about testing LEP newcomers, though </a:t>
            </a:r>
            <a:r>
              <a:rPr lang="en-US" dirty="0" smtClean="0"/>
              <a:t>general </a:t>
            </a:r>
            <a:r>
              <a:rPr lang="en-US" dirty="0"/>
              <a:t>support for testing students once they had acquired adequate proficiency in English. </a:t>
            </a:r>
          </a:p>
          <a:p>
            <a:endParaRPr lang="en-US" dirty="0"/>
          </a:p>
        </p:txBody>
      </p:sp>
      <p:sp>
        <p:nvSpPr>
          <p:cNvPr id="3" name="Title 2"/>
          <p:cNvSpPr>
            <a:spLocks noGrp="1"/>
          </p:cNvSpPr>
          <p:nvPr>
            <p:ph type="title"/>
          </p:nvPr>
        </p:nvSpPr>
        <p:spPr/>
        <p:txBody>
          <a:bodyPr/>
          <a:lstStyle/>
          <a:p>
            <a:r>
              <a:rPr lang="en-US" dirty="0"/>
              <a:t>Testing EL Newcomers </a:t>
            </a:r>
            <a:br>
              <a:rPr lang="en-US" dirty="0"/>
            </a:br>
            <a:r>
              <a:rPr lang="en-US" dirty="0"/>
              <a:t>Decision Point</a:t>
            </a:r>
          </a:p>
        </p:txBody>
      </p:sp>
      <p:sp>
        <p:nvSpPr>
          <p:cNvPr id="4" name="Footer Placeholder 3"/>
          <p:cNvSpPr>
            <a:spLocks noGrp="1"/>
          </p:cNvSpPr>
          <p:nvPr>
            <p:ph type="ftr" sz="quarter" idx="3"/>
          </p:nvPr>
        </p:nvSpPr>
        <p:spPr/>
        <p:txBody>
          <a:bodyPr/>
          <a:lstStyle/>
          <a:p>
            <a:fld id="{757A2F4E-5D54-B04B-91BD-7E78EE1FE9FD}" type="slidenum">
              <a:rPr lang="en-US" smtClean="0"/>
              <a:pPr/>
              <a:t>42</a:t>
            </a:fld>
            <a:endParaRPr lang="en-US" dirty="0"/>
          </a:p>
        </p:txBody>
      </p:sp>
    </p:spTree>
    <p:extLst>
      <p:ext uri="{BB962C8B-B14F-4D97-AF65-F5344CB8AC3E}">
        <p14:creationId xmlns:p14="http://schemas.microsoft.com/office/powerpoint/2010/main" val="28699014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6571" y="2888337"/>
            <a:ext cx="8341851" cy="2407637"/>
          </a:xfrm>
        </p:spPr>
        <p:txBody>
          <a:bodyPr/>
          <a:lstStyle/>
          <a:p>
            <a:r>
              <a:rPr lang="en-US" sz="2500" dirty="0"/>
              <a:t>ESSA Accountability Work Group</a:t>
            </a:r>
            <a:br>
              <a:rPr lang="en-US" sz="2500" dirty="0"/>
            </a:br>
            <a:r>
              <a:rPr lang="en-US" sz="2500" dirty="0">
                <a:solidFill>
                  <a:srgbClr val="FF0000"/>
                </a:solidFill>
              </a:rPr>
              <a:t>English Learner Progress</a:t>
            </a:r>
            <a:br>
              <a:rPr lang="en-US" sz="2500" dirty="0">
                <a:solidFill>
                  <a:srgbClr val="FF0000"/>
                </a:solidFill>
              </a:rPr>
            </a:br>
            <a:r>
              <a:rPr lang="en-US" sz="2500" dirty="0"/>
              <a:t>Decision Point</a:t>
            </a:r>
            <a:br>
              <a:rPr lang="en-US" sz="2500" dirty="0"/>
            </a:br>
            <a:r>
              <a:rPr lang="en-US" sz="2500" dirty="0"/>
              <a:t/>
            </a:r>
            <a:br>
              <a:rPr lang="en-US" sz="2500" dirty="0"/>
            </a:br>
            <a:endParaRPr lang="en-US" sz="3600" dirty="0">
              <a:solidFill>
                <a:srgbClr val="FF0000"/>
              </a:solidFill>
            </a:endParaRPr>
          </a:p>
        </p:txBody>
      </p:sp>
      <p:sp>
        <p:nvSpPr>
          <p:cNvPr id="7" name="Text Placeholder 6"/>
          <p:cNvSpPr>
            <a:spLocks noGrp="1"/>
          </p:cNvSpPr>
          <p:nvPr>
            <p:ph type="body" sz="quarter" idx="10"/>
          </p:nvPr>
        </p:nvSpPr>
        <p:spPr/>
        <p:txBody>
          <a:bodyPr/>
          <a:lstStyle/>
          <a:p>
            <a:r>
              <a:rPr lang="en-US" dirty="0" smtClean="0"/>
              <a:t>January 19, 2017</a:t>
            </a:r>
            <a:endParaRPr lang="en-US" dirty="0"/>
          </a:p>
        </p:txBody>
      </p:sp>
    </p:spTree>
    <p:extLst>
      <p:ext uri="{BB962C8B-B14F-4D97-AF65-F5344CB8AC3E}">
        <p14:creationId xmlns:p14="http://schemas.microsoft.com/office/powerpoint/2010/main" val="12601224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How will Colorado incorporate progress in acquiring English language proficiency for ELs in our state accountability system?</a:t>
            </a:r>
          </a:p>
          <a:p>
            <a:r>
              <a:rPr lang="en-US" dirty="0" smtClean="0"/>
              <a:t>Recommendation #1</a:t>
            </a:r>
          </a:p>
          <a:p>
            <a:pPr lvl="1"/>
            <a:r>
              <a:rPr lang="en-US" b="0" dirty="0"/>
              <a:t>Continue using the existing sub-indicator for ELP growth -   </a:t>
            </a:r>
            <a:r>
              <a:rPr lang="en-US" dirty="0"/>
              <a:t>median student growth percentile (MGP) on WIDA ACCESS </a:t>
            </a:r>
          </a:p>
          <a:p>
            <a:pPr lvl="1"/>
            <a:r>
              <a:rPr lang="en-US" b="0" dirty="0"/>
              <a:t>MGP metric provides information on how much progress students with two+ consecutive years of WIDA ACCESS scores have made in acquiring English proficiency in comparison to their English proficiency peers. </a:t>
            </a:r>
          </a:p>
          <a:p>
            <a:endParaRPr lang="en-US" dirty="0"/>
          </a:p>
        </p:txBody>
      </p:sp>
      <p:sp>
        <p:nvSpPr>
          <p:cNvPr id="3" name="Title 2"/>
          <p:cNvSpPr>
            <a:spLocks noGrp="1"/>
          </p:cNvSpPr>
          <p:nvPr>
            <p:ph type="title"/>
          </p:nvPr>
        </p:nvSpPr>
        <p:spPr/>
        <p:txBody>
          <a:bodyPr/>
          <a:lstStyle/>
          <a:p>
            <a:r>
              <a:rPr lang="en-US" dirty="0" smtClean="0"/>
              <a:t>EL Growth Decision Point</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44</a:t>
            </a:fld>
            <a:endParaRPr lang="en-US" dirty="0" smtClean="0"/>
          </a:p>
        </p:txBody>
      </p:sp>
    </p:spTree>
    <p:extLst>
      <p:ext uri="{BB962C8B-B14F-4D97-AF65-F5344CB8AC3E}">
        <p14:creationId xmlns:p14="http://schemas.microsoft.com/office/powerpoint/2010/main" val="231962303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Recommendation #2</a:t>
            </a:r>
          </a:p>
          <a:p>
            <a:pPr lvl="1"/>
            <a:r>
              <a:rPr lang="en-US" dirty="0" smtClean="0"/>
              <a:t>Add a sub-indicator </a:t>
            </a:r>
            <a:r>
              <a:rPr lang="en-US" dirty="0"/>
              <a:t>for ELP accountability </a:t>
            </a:r>
            <a:r>
              <a:rPr lang="en-US" dirty="0" smtClean="0"/>
              <a:t>measuring growth-to-a-standard on WIDA ACCESS.</a:t>
            </a:r>
          </a:p>
          <a:p>
            <a:pPr lvl="1"/>
            <a:r>
              <a:rPr lang="en-US" dirty="0" smtClean="0"/>
              <a:t>Proposing to use CDE’s current 6-year </a:t>
            </a:r>
            <a:r>
              <a:rPr lang="en-US" dirty="0"/>
              <a:t>stepping-stone </a:t>
            </a:r>
            <a:r>
              <a:rPr lang="en-US" dirty="0" smtClean="0"/>
              <a:t>timeline </a:t>
            </a:r>
            <a:r>
              <a:rPr lang="en-US" dirty="0"/>
              <a:t>with </a:t>
            </a:r>
            <a:r>
              <a:rPr lang="en-US" dirty="0" smtClean="0"/>
              <a:t>potential modifications (depending on transition to ACCESS 2.0 and revised standard setting results) to determine students progress towards achieving English proficiency. </a:t>
            </a:r>
          </a:p>
          <a:p>
            <a:pPr lvl="1"/>
            <a:r>
              <a:rPr lang="en-US" dirty="0"/>
              <a:t>If at any point a student did not make the progress expected on the stepping-stone trajectory </a:t>
            </a:r>
            <a:r>
              <a:rPr lang="en-US" dirty="0" smtClean="0"/>
              <a:t>based </a:t>
            </a:r>
            <a:r>
              <a:rPr lang="en-US" dirty="0"/>
              <a:t>on their prior year proficiency level, they would be considered off-track. </a:t>
            </a:r>
            <a:endParaRPr lang="en-US" dirty="0" smtClean="0"/>
          </a:p>
          <a:p>
            <a:pPr lvl="1"/>
            <a:r>
              <a:rPr lang="en-US" dirty="0" smtClean="0"/>
              <a:t>CDE has a plan of future action for establishing timeline and growth-to-standard expectations.  </a:t>
            </a:r>
            <a:endParaRPr lang="en-US" dirty="0"/>
          </a:p>
          <a:p>
            <a:endParaRPr lang="en-US" dirty="0" smtClean="0"/>
          </a:p>
        </p:txBody>
      </p:sp>
      <p:sp>
        <p:nvSpPr>
          <p:cNvPr id="3" name="Title 2"/>
          <p:cNvSpPr>
            <a:spLocks noGrp="1"/>
          </p:cNvSpPr>
          <p:nvPr>
            <p:ph type="title"/>
          </p:nvPr>
        </p:nvSpPr>
        <p:spPr/>
        <p:txBody>
          <a:bodyPr/>
          <a:lstStyle/>
          <a:p>
            <a:r>
              <a:rPr lang="en-US" dirty="0"/>
              <a:t>EL Growth Decision Point</a:t>
            </a:r>
          </a:p>
        </p:txBody>
      </p:sp>
      <p:sp>
        <p:nvSpPr>
          <p:cNvPr id="4" name="Footer Placeholder 3"/>
          <p:cNvSpPr>
            <a:spLocks noGrp="1"/>
          </p:cNvSpPr>
          <p:nvPr>
            <p:ph type="ftr" sz="quarter" idx="3"/>
          </p:nvPr>
        </p:nvSpPr>
        <p:spPr/>
        <p:txBody>
          <a:bodyPr/>
          <a:lstStyle/>
          <a:p>
            <a:fld id="{757A2F4E-5D54-B04B-91BD-7E78EE1FE9FD}" type="slidenum">
              <a:rPr lang="en-US" smtClean="0"/>
              <a:pPr/>
              <a:t>45</a:t>
            </a:fld>
            <a:endParaRPr lang="en-US" dirty="0" smtClean="0"/>
          </a:p>
        </p:txBody>
      </p:sp>
    </p:spTree>
    <p:extLst>
      <p:ext uri="{BB962C8B-B14F-4D97-AF65-F5344CB8AC3E}">
        <p14:creationId xmlns:p14="http://schemas.microsoft.com/office/powerpoint/2010/main" val="352915207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a:t>76% of </a:t>
            </a:r>
            <a:r>
              <a:rPr lang="en-US" dirty="0" smtClean="0"/>
              <a:t>public survey respondents indicated support </a:t>
            </a:r>
            <a:r>
              <a:rPr lang="en-US" dirty="0"/>
              <a:t>or </a:t>
            </a:r>
            <a:r>
              <a:rPr lang="en-US" dirty="0" smtClean="0"/>
              <a:t>strong </a:t>
            </a:r>
            <a:r>
              <a:rPr lang="en-US" dirty="0"/>
              <a:t>support </a:t>
            </a:r>
            <a:r>
              <a:rPr lang="en-US" dirty="0" smtClean="0"/>
              <a:t>for using </a:t>
            </a:r>
            <a:r>
              <a:rPr lang="en-US" dirty="0"/>
              <a:t>both the median growth percentile and a growth-to-standard measure as part of the English language progress indicator</a:t>
            </a:r>
            <a:r>
              <a:rPr lang="en-US" dirty="0" smtClean="0"/>
              <a:t>.</a:t>
            </a:r>
          </a:p>
          <a:p>
            <a:pPr lvl="0"/>
            <a:r>
              <a:rPr lang="en-US" dirty="0" smtClean="0"/>
              <a:t>Majority of feedback has been focused around the process for </a:t>
            </a:r>
            <a:r>
              <a:rPr lang="en-US" dirty="0"/>
              <a:t>establishing the student English language proficiency trajectory and ensuring that background factors (age, interrupted prior education, IEP or 504 plan, etc.) are appropriately taken into consideration. </a:t>
            </a:r>
          </a:p>
        </p:txBody>
      </p:sp>
      <p:sp>
        <p:nvSpPr>
          <p:cNvPr id="3" name="Title 2"/>
          <p:cNvSpPr>
            <a:spLocks noGrp="1"/>
          </p:cNvSpPr>
          <p:nvPr>
            <p:ph type="title"/>
          </p:nvPr>
        </p:nvSpPr>
        <p:spPr/>
        <p:txBody>
          <a:bodyPr/>
          <a:lstStyle/>
          <a:p>
            <a:r>
              <a:rPr lang="en-US" dirty="0"/>
              <a:t>EL Growth Decision Point</a:t>
            </a:r>
          </a:p>
        </p:txBody>
      </p:sp>
      <p:sp>
        <p:nvSpPr>
          <p:cNvPr id="4" name="Footer Placeholder 3"/>
          <p:cNvSpPr>
            <a:spLocks noGrp="1"/>
          </p:cNvSpPr>
          <p:nvPr>
            <p:ph type="ftr" sz="quarter" idx="3"/>
          </p:nvPr>
        </p:nvSpPr>
        <p:spPr/>
        <p:txBody>
          <a:bodyPr/>
          <a:lstStyle/>
          <a:p>
            <a:fld id="{757A2F4E-5D54-B04B-91BD-7E78EE1FE9FD}" type="slidenum">
              <a:rPr lang="en-US" smtClean="0"/>
              <a:pPr/>
              <a:t>46</a:t>
            </a:fld>
            <a:endParaRPr lang="en-US" dirty="0" smtClean="0"/>
          </a:p>
        </p:txBody>
      </p:sp>
    </p:spTree>
    <p:extLst>
      <p:ext uri="{BB962C8B-B14F-4D97-AF65-F5344CB8AC3E}">
        <p14:creationId xmlns:p14="http://schemas.microsoft.com/office/powerpoint/2010/main" val="208660912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6571" y="2888337"/>
            <a:ext cx="8341851" cy="2167902"/>
          </a:xfrm>
        </p:spPr>
        <p:txBody>
          <a:bodyPr/>
          <a:lstStyle/>
          <a:p>
            <a:r>
              <a:rPr lang="en-US" sz="2500" dirty="0"/>
              <a:t>ESSA Accountability Work Group</a:t>
            </a:r>
            <a:br>
              <a:rPr lang="en-US" sz="2500" dirty="0"/>
            </a:br>
            <a:r>
              <a:rPr lang="en-US" sz="2500" dirty="0">
                <a:solidFill>
                  <a:srgbClr val="FF0000"/>
                </a:solidFill>
              </a:rPr>
              <a:t>Participation Requirement</a:t>
            </a:r>
            <a:br>
              <a:rPr lang="en-US" sz="2500" dirty="0">
                <a:solidFill>
                  <a:srgbClr val="FF0000"/>
                </a:solidFill>
              </a:rPr>
            </a:br>
            <a:r>
              <a:rPr lang="en-US" sz="2500" dirty="0"/>
              <a:t>Decision Point</a:t>
            </a:r>
            <a:br>
              <a:rPr lang="en-US" sz="2500" dirty="0"/>
            </a:br>
            <a:r>
              <a:rPr lang="en-US" sz="2500" dirty="0"/>
              <a:t/>
            </a:r>
            <a:br>
              <a:rPr lang="en-US" sz="2500" dirty="0"/>
            </a:br>
            <a:endParaRPr lang="en-US" sz="3600" dirty="0">
              <a:solidFill>
                <a:srgbClr val="FF0000"/>
              </a:solidFill>
            </a:endParaRPr>
          </a:p>
        </p:txBody>
      </p:sp>
      <p:sp>
        <p:nvSpPr>
          <p:cNvPr id="7" name="Text Placeholder 6"/>
          <p:cNvSpPr>
            <a:spLocks noGrp="1"/>
          </p:cNvSpPr>
          <p:nvPr>
            <p:ph type="body" sz="quarter" idx="10"/>
          </p:nvPr>
        </p:nvSpPr>
        <p:spPr/>
        <p:txBody>
          <a:bodyPr/>
          <a:lstStyle/>
          <a:p>
            <a:r>
              <a:rPr lang="en-US" dirty="0" smtClean="0"/>
              <a:t>January 19, 2017</a:t>
            </a:r>
            <a:endParaRPr lang="en-US" dirty="0"/>
          </a:p>
        </p:txBody>
      </p:sp>
    </p:spTree>
    <p:extLst>
      <p:ext uri="{BB962C8B-B14F-4D97-AF65-F5344CB8AC3E}">
        <p14:creationId xmlns:p14="http://schemas.microsoft.com/office/powerpoint/2010/main" val="5486607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Incorporate votes from today for the materials for the State Board of Education’s  January 26</a:t>
            </a:r>
            <a:r>
              <a:rPr lang="en-US" baseline="30000" dirty="0" smtClean="0"/>
              <a:t>th</a:t>
            </a:r>
            <a:r>
              <a:rPr lang="en-US" dirty="0" smtClean="0"/>
              <a:t> meeting</a:t>
            </a:r>
          </a:p>
          <a:p>
            <a:r>
              <a:rPr lang="en-US" dirty="0" smtClean="0"/>
              <a:t>Direction from the SBE on 1/26</a:t>
            </a:r>
          </a:p>
          <a:p>
            <a:r>
              <a:rPr lang="en-US" dirty="0" smtClean="0"/>
              <a:t>Update draft ESSA state plan language</a:t>
            </a:r>
          </a:p>
          <a:p>
            <a:r>
              <a:rPr lang="en-US" dirty="0" smtClean="0"/>
              <a:t>February- put draft ESSA state plan language out for public comment</a:t>
            </a:r>
            <a:endParaRPr lang="en-US" dirty="0"/>
          </a:p>
        </p:txBody>
      </p:sp>
      <p:sp>
        <p:nvSpPr>
          <p:cNvPr id="3" name="Title 2"/>
          <p:cNvSpPr>
            <a:spLocks noGrp="1"/>
          </p:cNvSpPr>
          <p:nvPr>
            <p:ph type="title"/>
          </p:nvPr>
        </p:nvSpPr>
        <p:spPr/>
        <p:txBody>
          <a:bodyPr/>
          <a:lstStyle/>
          <a:p>
            <a:r>
              <a:rPr lang="en-US" dirty="0" smtClean="0"/>
              <a:t>Next Steps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48</a:t>
            </a:fld>
            <a:endParaRPr lang="en-US" dirty="0" smtClean="0"/>
          </a:p>
        </p:txBody>
      </p:sp>
    </p:spTree>
    <p:extLst>
      <p:ext uri="{BB962C8B-B14F-4D97-AF65-F5344CB8AC3E}">
        <p14:creationId xmlns:p14="http://schemas.microsoft.com/office/powerpoint/2010/main" val="20422444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380999" y="4949687"/>
            <a:ext cx="8341851" cy="1316176"/>
          </a:xfrm>
        </p:spPr>
        <p:txBody>
          <a:bodyPr/>
          <a:lstStyle/>
          <a:p>
            <a:r>
              <a:rPr lang="en-US" dirty="0" smtClean="0"/>
              <a:t>January 19, 2017</a:t>
            </a:r>
            <a:endParaRPr lang="en-US" dirty="0"/>
          </a:p>
        </p:txBody>
      </p:sp>
      <p:sp>
        <p:nvSpPr>
          <p:cNvPr id="5" name="Title 4"/>
          <p:cNvSpPr>
            <a:spLocks noGrp="1"/>
          </p:cNvSpPr>
          <p:nvPr>
            <p:ph type="title"/>
          </p:nvPr>
        </p:nvSpPr>
        <p:spPr/>
        <p:txBody>
          <a:bodyPr/>
          <a:lstStyle/>
          <a:p>
            <a:r>
              <a:rPr lang="en-US" sz="4000" spc="135" dirty="0" smtClean="0">
                <a:solidFill>
                  <a:srgbClr val="1F4669"/>
                </a:solidFill>
              </a:rPr>
              <a:t/>
            </a:r>
            <a:br>
              <a:rPr lang="en-US" sz="4000" spc="135" dirty="0" smtClean="0">
                <a:solidFill>
                  <a:srgbClr val="1F4669"/>
                </a:solidFill>
              </a:rPr>
            </a:br>
            <a:r>
              <a:rPr lang="en-US" sz="2800" spc="135" dirty="0" smtClean="0">
                <a:solidFill>
                  <a:schemeClr val="bg1"/>
                </a:solidFill>
              </a:rPr>
              <a:t>School Improvement Spoke Committee</a:t>
            </a:r>
            <a:br>
              <a:rPr lang="en-US" sz="2800" spc="135" dirty="0" smtClean="0">
                <a:solidFill>
                  <a:schemeClr val="bg1"/>
                </a:solidFill>
              </a:rPr>
            </a:br>
            <a:r>
              <a:rPr lang="en-US" sz="4000" spc="135" dirty="0" smtClean="0">
                <a:solidFill>
                  <a:schemeClr val="bg1"/>
                </a:solidFill>
              </a:rPr>
              <a:t/>
            </a:r>
            <a:br>
              <a:rPr lang="en-US" sz="4000" spc="135" dirty="0" smtClean="0">
                <a:solidFill>
                  <a:schemeClr val="bg1"/>
                </a:solidFill>
              </a:rPr>
            </a:br>
            <a:r>
              <a:rPr lang="en-US" sz="1200" spc="135" dirty="0" smtClean="0">
                <a:solidFill>
                  <a:schemeClr val="bg1"/>
                </a:solidFill>
              </a:rPr>
              <a:t/>
            </a:r>
            <a:br>
              <a:rPr lang="en-US" sz="1200" spc="135" dirty="0" smtClean="0">
                <a:solidFill>
                  <a:schemeClr val="bg1"/>
                </a:solidFill>
              </a:rPr>
            </a:br>
            <a:r>
              <a:rPr lang="en-US" sz="4000" spc="135" dirty="0">
                <a:solidFill>
                  <a:schemeClr val="bg1"/>
                </a:solidFill>
              </a:rPr>
              <a:t>ESSA: School Improvement Recommendations</a:t>
            </a:r>
            <a:br>
              <a:rPr lang="en-US" sz="4000" spc="135" dirty="0">
                <a:solidFill>
                  <a:schemeClr val="bg1"/>
                </a:solidFill>
              </a:rPr>
            </a:br>
            <a:r>
              <a:rPr lang="en-US" sz="1600" spc="135" dirty="0">
                <a:solidFill>
                  <a:schemeClr val="bg1"/>
                </a:solidFill>
              </a:rPr>
              <a:t/>
            </a:r>
            <a:br>
              <a:rPr lang="en-US" sz="1600" spc="135" dirty="0">
                <a:solidFill>
                  <a:schemeClr val="bg1"/>
                </a:solidFill>
              </a:rPr>
            </a:br>
            <a:r>
              <a:rPr lang="en-US" sz="3600" spc="135" dirty="0">
                <a:solidFill>
                  <a:schemeClr val="bg1"/>
                </a:solidFill>
              </a:rPr>
              <a:t>Report to </a:t>
            </a:r>
            <a:r>
              <a:rPr lang="en-US" sz="3600" spc="135" dirty="0" smtClean="0">
                <a:solidFill>
                  <a:schemeClr val="bg1"/>
                </a:solidFill>
              </a:rPr>
              <a:t>Hub Committee</a:t>
            </a:r>
            <a:endParaRPr lang="en-US" sz="3600" dirty="0">
              <a:solidFill>
                <a:schemeClr val="bg1"/>
              </a:solidFill>
            </a:endParaRPr>
          </a:p>
        </p:txBody>
      </p:sp>
      <p:sp>
        <p:nvSpPr>
          <p:cNvPr id="4" name="Footer Placeholder 3"/>
          <p:cNvSpPr>
            <a:spLocks noGrp="1"/>
          </p:cNvSpPr>
          <p:nvPr>
            <p:ph type="ftr" sz="quarter" idx="4294967295"/>
          </p:nvPr>
        </p:nvSpPr>
        <p:spPr>
          <a:xfrm>
            <a:off x="182880" y="6265863"/>
            <a:ext cx="2712720" cy="365125"/>
          </a:xfrm>
        </p:spPr>
        <p:txBody>
          <a:bodyPr/>
          <a:lstStyle/>
          <a:p>
            <a:fld id="{757A2F4E-5D54-B04B-91BD-7E78EE1FE9FD}" type="slidenum">
              <a:rPr lang="en-US" smtClean="0"/>
              <a:pPr/>
              <a:t>49</a:t>
            </a:fld>
            <a:endParaRPr lang="en-US" dirty="0"/>
          </a:p>
        </p:txBody>
      </p:sp>
    </p:spTree>
    <p:extLst>
      <p:ext uri="{BB962C8B-B14F-4D97-AF65-F5344CB8AC3E}">
        <p14:creationId xmlns:p14="http://schemas.microsoft.com/office/powerpoint/2010/main" val="31287364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Since the December 12</a:t>
            </a:r>
            <a:r>
              <a:rPr lang="en-US" baseline="30000" dirty="0" smtClean="0"/>
              <a:t>th</a:t>
            </a:r>
            <a:r>
              <a:rPr lang="en-US" dirty="0" smtClean="0"/>
              <a:t> Hub meeting, the Accountability Spoke</a:t>
            </a:r>
          </a:p>
          <a:p>
            <a:pPr lvl="1"/>
            <a:r>
              <a:rPr lang="en-US" dirty="0" smtClean="0"/>
              <a:t>Closed the survey on 12/14 and analyzed survey results</a:t>
            </a:r>
          </a:p>
          <a:p>
            <a:pPr lvl="1"/>
            <a:r>
              <a:rPr lang="en-US" dirty="0" smtClean="0"/>
              <a:t>Small groups working on each decision point met on January 4</a:t>
            </a:r>
            <a:r>
              <a:rPr lang="en-US" baseline="30000" dirty="0" smtClean="0"/>
              <a:t>th</a:t>
            </a:r>
            <a:r>
              <a:rPr lang="en-US" dirty="0" smtClean="0"/>
              <a:t> to</a:t>
            </a:r>
          </a:p>
          <a:p>
            <a:pPr lvl="2"/>
            <a:r>
              <a:rPr lang="en-US" dirty="0" smtClean="0"/>
              <a:t>Review your feedback from the December 12</a:t>
            </a:r>
            <a:r>
              <a:rPr lang="en-US" baseline="30000" dirty="0" smtClean="0"/>
              <a:t>th</a:t>
            </a:r>
            <a:r>
              <a:rPr lang="en-US" dirty="0" smtClean="0"/>
              <a:t> meeting</a:t>
            </a:r>
          </a:p>
          <a:p>
            <a:pPr lvl="2"/>
            <a:r>
              <a:rPr lang="en-US" dirty="0" smtClean="0"/>
              <a:t>Review survey results</a:t>
            </a:r>
          </a:p>
          <a:p>
            <a:pPr lvl="2"/>
            <a:r>
              <a:rPr lang="en-US" dirty="0" smtClean="0"/>
              <a:t>Prepare final recommendations and/or options to the Hub</a:t>
            </a:r>
          </a:p>
          <a:p>
            <a:pPr lvl="2"/>
            <a:r>
              <a:rPr lang="en-US" dirty="0" smtClean="0"/>
              <a:t>Update all AWG members on each small group’s progress, survey results, and final recommendations and/or options</a:t>
            </a:r>
          </a:p>
          <a:p>
            <a:pPr lvl="1"/>
            <a:r>
              <a:rPr lang="en-US" dirty="0" smtClean="0"/>
              <a:t>AWG had time to review and give input on recommendations and options</a:t>
            </a:r>
          </a:p>
          <a:p>
            <a:pPr lvl="1"/>
            <a:r>
              <a:rPr lang="en-US" dirty="0" smtClean="0"/>
              <a:t>Have started drafting ESSA State Plan – Accountability Sections</a:t>
            </a:r>
          </a:p>
          <a:p>
            <a:pPr lvl="1"/>
            <a:endParaRPr lang="en-US" dirty="0"/>
          </a:p>
        </p:txBody>
      </p:sp>
      <p:sp>
        <p:nvSpPr>
          <p:cNvPr id="3" name="Title 2"/>
          <p:cNvSpPr>
            <a:spLocks noGrp="1"/>
          </p:cNvSpPr>
          <p:nvPr>
            <p:ph type="title"/>
          </p:nvPr>
        </p:nvSpPr>
        <p:spPr/>
        <p:txBody>
          <a:bodyPr/>
          <a:lstStyle/>
          <a:p>
            <a:r>
              <a:rPr lang="en-US" dirty="0" smtClean="0"/>
              <a:t>Spoke Updates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5</a:t>
            </a:fld>
            <a:endParaRPr lang="en-US" dirty="0" smtClean="0"/>
          </a:p>
        </p:txBody>
      </p:sp>
    </p:spTree>
    <p:extLst>
      <p:ext uri="{BB962C8B-B14F-4D97-AF65-F5344CB8AC3E}">
        <p14:creationId xmlns:p14="http://schemas.microsoft.com/office/powerpoint/2010/main" val="382982528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19071"/>
            <a:ext cx="5562600" cy="4407408"/>
          </a:xfrm>
        </p:spPr>
        <p:txBody>
          <a:bodyPr/>
          <a:lstStyle/>
          <a:p>
            <a:r>
              <a:rPr lang="en-US" sz="2000" dirty="0" smtClean="0"/>
              <a:t>Pulled from Accountability Spoke Committee recommendations.</a:t>
            </a:r>
          </a:p>
          <a:p>
            <a:r>
              <a:rPr lang="en-US" sz="2000" dirty="0" smtClean="0">
                <a:solidFill>
                  <a:schemeClr val="accent1"/>
                </a:solidFill>
              </a:rPr>
              <a:t>Comprehensive Schools</a:t>
            </a:r>
          </a:p>
          <a:p>
            <a:pPr lvl="1"/>
            <a:r>
              <a:rPr lang="en-US" sz="2000" dirty="0" smtClean="0">
                <a:solidFill>
                  <a:schemeClr val="accent1"/>
                </a:solidFill>
              </a:rPr>
              <a:t>Lowest 5% of Title I = 35-37 schools</a:t>
            </a:r>
          </a:p>
          <a:p>
            <a:pPr lvl="1"/>
            <a:r>
              <a:rPr lang="en-US" sz="2000" dirty="0" smtClean="0">
                <a:solidFill>
                  <a:schemeClr val="accent1"/>
                </a:solidFill>
              </a:rPr>
              <a:t>High School with Low Grad Rates = 50-90</a:t>
            </a:r>
          </a:p>
          <a:p>
            <a:pPr lvl="1"/>
            <a:r>
              <a:rPr lang="en-US" sz="2000" dirty="0" smtClean="0">
                <a:solidFill>
                  <a:schemeClr val="tx1"/>
                </a:solidFill>
              </a:rPr>
              <a:t>Additional Targeted after 3 Years at TSI = No estimate yet.  Will not occur until 2020-21.</a:t>
            </a:r>
          </a:p>
          <a:p>
            <a:endParaRPr lang="en-US" sz="2000" dirty="0" smtClean="0">
              <a:solidFill>
                <a:schemeClr val="accent6"/>
              </a:solidFill>
            </a:endParaRPr>
          </a:p>
          <a:p>
            <a:r>
              <a:rPr lang="en-US" sz="2000" dirty="0" smtClean="0">
                <a:solidFill>
                  <a:schemeClr val="accent6"/>
                </a:solidFill>
              </a:rPr>
              <a:t>Targeted Schools</a:t>
            </a:r>
          </a:p>
          <a:p>
            <a:pPr lvl="1"/>
            <a:r>
              <a:rPr lang="en-US" sz="2000" dirty="0" smtClean="0">
                <a:solidFill>
                  <a:schemeClr val="accent6"/>
                </a:solidFill>
              </a:rPr>
              <a:t>Including Targeted and Additional Targeted = 75-650</a:t>
            </a:r>
            <a:endParaRPr lang="en-US" sz="2000" dirty="0">
              <a:solidFill>
                <a:schemeClr val="accent6"/>
              </a:solidFill>
            </a:endParaRPr>
          </a:p>
        </p:txBody>
      </p:sp>
      <p:sp>
        <p:nvSpPr>
          <p:cNvPr id="3" name="Title 2"/>
          <p:cNvSpPr>
            <a:spLocks noGrp="1"/>
          </p:cNvSpPr>
          <p:nvPr>
            <p:ph type="title"/>
          </p:nvPr>
        </p:nvSpPr>
        <p:spPr>
          <a:xfrm>
            <a:off x="381000" y="268482"/>
            <a:ext cx="8381260" cy="1054394"/>
          </a:xfrm>
        </p:spPr>
        <p:txBody>
          <a:bodyPr/>
          <a:lstStyle/>
          <a:p>
            <a:r>
              <a:rPr lang="en-US" dirty="0" smtClean="0"/>
              <a:t>Estimates for School Identification</a:t>
            </a:r>
            <a:endParaRPr lang="en-US" dirty="0"/>
          </a:p>
        </p:txBody>
      </p:sp>
      <p:sp>
        <p:nvSpPr>
          <p:cNvPr id="4" name="TextBox 3"/>
          <p:cNvSpPr txBox="1"/>
          <p:nvPr/>
        </p:nvSpPr>
        <p:spPr>
          <a:xfrm>
            <a:off x="5943599" y="2511461"/>
            <a:ext cx="829734" cy="1107996"/>
          </a:xfrm>
          <a:prstGeom prst="rect">
            <a:avLst/>
          </a:prstGeom>
          <a:noFill/>
        </p:spPr>
        <p:txBody>
          <a:bodyPr wrap="square" rtlCol="0">
            <a:spAutoFit/>
          </a:bodyPr>
          <a:lstStyle/>
          <a:p>
            <a:r>
              <a:rPr lang="en-US" sz="6600" dirty="0" smtClean="0"/>
              <a:t>}</a:t>
            </a:r>
            <a:endParaRPr lang="en-US" sz="6600" dirty="0"/>
          </a:p>
        </p:txBody>
      </p:sp>
      <p:sp>
        <p:nvSpPr>
          <p:cNvPr id="5" name="TextBox 4"/>
          <p:cNvSpPr txBox="1"/>
          <p:nvPr/>
        </p:nvSpPr>
        <p:spPr>
          <a:xfrm>
            <a:off x="6552060" y="2477633"/>
            <a:ext cx="1794933" cy="1200329"/>
          </a:xfrm>
          <a:prstGeom prst="rect">
            <a:avLst/>
          </a:prstGeom>
          <a:noFill/>
          <a:ln w="57150">
            <a:solidFill>
              <a:schemeClr val="accent1"/>
            </a:solidFill>
          </a:ln>
        </p:spPr>
        <p:txBody>
          <a:bodyPr wrap="square" rtlCol="0">
            <a:spAutoFit/>
          </a:bodyPr>
          <a:lstStyle/>
          <a:p>
            <a:r>
              <a:rPr lang="en-US" dirty="0" smtClean="0"/>
              <a:t>85 – 125 Comprehensive schools for 2017-18</a:t>
            </a:r>
            <a:endParaRPr lang="en-US" dirty="0"/>
          </a:p>
        </p:txBody>
      </p:sp>
      <p:sp>
        <p:nvSpPr>
          <p:cNvPr id="6" name="TextBox 5"/>
          <p:cNvSpPr txBox="1"/>
          <p:nvPr/>
        </p:nvSpPr>
        <p:spPr>
          <a:xfrm>
            <a:off x="6552060" y="4259012"/>
            <a:ext cx="1794933" cy="923330"/>
          </a:xfrm>
          <a:prstGeom prst="rect">
            <a:avLst/>
          </a:prstGeom>
          <a:noFill/>
          <a:ln w="57150">
            <a:solidFill>
              <a:schemeClr val="accent6"/>
            </a:solidFill>
          </a:ln>
        </p:spPr>
        <p:txBody>
          <a:bodyPr wrap="square" rtlCol="0">
            <a:spAutoFit/>
          </a:bodyPr>
          <a:lstStyle/>
          <a:p>
            <a:r>
              <a:rPr lang="en-US" dirty="0" smtClean="0"/>
              <a:t>75 - 650 Targeted schools for 2017-18</a:t>
            </a:r>
            <a:endParaRPr lang="en-US" dirty="0"/>
          </a:p>
        </p:txBody>
      </p:sp>
      <p:sp>
        <p:nvSpPr>
          <p:cNvPr id="7" name="TextBox 6"/>
          <p:cNvSpPr txBox="1"/>
          <p:nvPr/>
        </p:nvSpPr>
        <p:spPr>
          <a:xfrm>
            <a:off x="6552059" y="5451111"/>
            <a:ext cx="1794933" cy="646331"/>
          </a:xfrm>
          <a:prstGeom prst="rect">
            <a:avLst/>
          </a:prstGeom>
          <a:noFill/>
          <a:ln w="57150">
            <a:solidFill>
              <a:schemeClr val="accent3">
                <a:lumMod val="60000"/>
                <a:lumOff val="40000"/>
              </a:schemeClr>
            </a:solidFill>
          </a:ln>
        </p:spPr>
        <p:txBody>
          <a:bodyPr wrap="square" rtlCol="0">
            <a:spAutoFit/>
          </a:bodyPr>
          <a:lstStyle/>
          <a:p>
            <a:r>
              <a:rPr lang="en-US" b="1" dirty="0" smtClean="0"/>
              <a:t>160 – 775 schools total</a:t>
            </a:r>
            <a:endParaRPr lang="en-US" b="1" dirty="0"/>
          </a:p>
        </p:txBody>
      </p:sp>
      <p:sp>
        <p:nvSpPr>
          <p:cNvPr id="8" name="TextBox 7"/>
          <p:cNvSpPr txBox="1"/>
          <p:nvPr/>
        </p:nvSpPr>
        <p:spPr>
          <a:xfrm>
            <a:off x="5943600" y="4194861"/>
            <a:ext cx="829734" cy="1107996"/>
          </a:xfrm>
          <a:prstGeom prst="rect">
            <a:avLst/>
          </a:prstGeom>
          <a:noFill/>
        </p:spPr>
        <p:txBody>
          <a:bodyPr wrap="square" rtlCol="0">
            <a:spAutoFit/>
          </a:bodyPr>
          <a:lstStyle/>
          <a:p>
            <a:r>
              <a:rPr lang="en-US" sz="6600" dirty="0" smtClean="0"/>
              <a:t>}</a:t>
            </a:r>
            <a:endParaRPr lang="en-US" sz="6600" dirty="0"/>
          </a:p>
        </p:txBody>
      </p:sp>
      <p:sp>
        <p:nvSpPr>
          <p:cNvPr id="9" name="TextBox 8"/>
          <p:cNvSpPr txBox="1"/>
          <p:nvPr/>
        </p:nvSpPr>
        <p:spPr>
          <a:xfrm>
            <a:off x="350520" y="6391869"/>
            <a:ext cx="328936" cy="261610"/>
          </a:xfrm>
          <a:prstGeom prst="rect">
            <a:avLst/>
          </a:prstGeom>
          <a:noFill/>
        </p:spPr>
        <p:txBody>
          <a:bodyPr wrap="none" rtlCol="0">
            <a:spAutoFit/>
          </a:bodyPr>
          <a:lstStyle/>
          <a:p>
            <a:fld id="{F539AEF7-0D06-42A5-8FDE-336923A496CF}" type="slidenum">
              <a:rPr lang="en-US" sz="1100" smtClean="0"/>
              <a:t>50</a:t>
            </a:fld>
            <a:endParaRPr lang="en-US" sz="1100" dirty="0"/>
          </a:p>
        </p:txBody>
      </p:sp>
    </p:spTree>
    <p:extLst>
      <p:ext uri="{BB962C8B-B14F-4D97-AF65-F5344CB8AC3E}">
        <p14:creationId xmlns:p14="http://schemas.microsoft.com/office/powerpoint/2010/main" val="2501352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4367" y="2040804"/>
            <a:ext cx="8407893" cy="4407408"/>
          </a:xfrm>
        </p:spPr>
        <p:txBody>
          <a:bodyPr/>
          <a:lstStyle/>
          <a:p>
            <a:pPr marL="576263" indent="-576263">
              <a:buFont typeface="Wingdings"/>
              <a:buChar char=""/>
              <a:tabLst>
                <a:tab pos="508000" algn="l"/>
              </a:tabLst>
            </a:pPr>
            <a:r>
              <a:rPr lang="en-US" dirty="0" smtClean="0">
                <a:sym typeface="Wingdings"/>
              </a:rPr>
              <a:t>SEA supports for identified schools </a:t>
            </a:r>
          </a:p>
          <a:p>
            <a:pPr marL="576263" indent="-576263">
              <a:buNone/>
              <a:tabLst>
                <a:tab pos="508000" algn="l"/>
              </a:tabLst>
            </a:pPr>
            <a:endParaRPr lang="en-US" dirty="0" smtClean="0">
              <a:sym typeface="Wingdings"/>
            </a:endParaRPr>
          </a:p>
          <a:p>
            <a:pPr marL="576263" indent="-576263">
              <a:buFont typeface="Wingdings"/>
              <a:buChar char=""/>
              <a:tabLst>
                <a:tab pos="508000" algn="l"/>
              </a:tabLst>
            </a:pPr>
            <a:r>
              <a:rPr lang="en-US" dirty="0" smtClean="0">
                <a:sym typeface="Wingdings"/>
              </a:rPr>
              <a:t>Evidence-based interventions</a:t>
            </a:r>
          </a:p>
          <a:p>
            <a:pPr marL="576263" indent="-576263">
              <a:buNone/>
              <a:tabLst>
                <a:tab pos="508000" algn="l"/>
              </a:tabLst>
            </a:pPr>
            <a:endParaRPr lang="en-US" dirty="0" smtClean="0">
              <a:sym typeface="Wingdings"/>
            </a:endParaRPr>
          </a:p>
          <a:p>
            <a:pPr marL="576263" indent="-576263">
              <a:buFont typeface="Wingdings"/>
              <a:buChar char=""/>
              <a:tabLst>
                <a:tab pos="508000" algn="l"/>
              </a:tabLst>
            </a:pPr>
            <a:r>
              <a:rPr lang="en-US" dirty="0" smtClean="0">
                <a:sym typeface="Wingdings"/>
              </a:rPr>
              <a:t>Allocation of school improvement resources</a:t>
            </a:r>
          </a:p>
          <a:p>
            <a:pPr marL="0" indent="0">
              <a:buNone/>
              <a:tabLst>
                <a:tab pos="508000" algn="l"/>
              </a:tabLst>
            </a:pPr>
            <a:endParaRPr lang="en-US" dirty="0"/>
          </a:p>
        </p:txBody>
      </p:sp>
      <p:sp>
        <p:nvSpPr>
          <p:cNvPr id="3" name="Title 2"/>
          <p:cNvSpPr>
            <a:spLocks noGrp="1"/>
          </p:cNvSpPr>
          <p:nvPr>
            <p:ph type="title"/>
          </p:nvPr>
        </p:nvSpPr>
        <p:spPr>
          <a:xfrm>
            <a:off x="0" y="355847"/>
            <a:ext cx="8381260" cy="1054394"/>
          </a:xfrm>
        </p:spPr>
        <p:txBody>
          <a:bodyPr/>
          <a:lstStyle/>
          <a:p>
            <a:r>
              <a:rPr lang="en-US" dirty="0" smtClean="0"/>
              <a:t>School Improvement </a:t>
            </a:r>
            <a:br>
              <a:rPr lang="en-US" dirty="0" smtClean="0"/>
            </a:br>
            <a:r>
              <a:rPr lang="en-US" dirty="0" smtClean="0"/>
              <a:t>Decision Points</a:t>
            </a:r>
            <a:endParaRPr lang="en-US" dirty="0"/>
          </a:p>
        </p:txBody>
      </p:sp>
      <p:pic>
        <p:nvPicPr>
          <p:cNvPr id="1027" name="Picture 3" descr="C:\Users\medler_l\AppData\Local\Microsoft\Windows\Temporary Internet Files\Content.IE5\N8LMQALY\attention-hi[1].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143099" y="183793"/>
            <a:ext cx="1360202" cy="122644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1871471"/>
            <a:ext cx="9144000" cy="685463"/>
          </a:xfrm>
          <a:prstGeom prst="rect">
            <a:avLst/>
          </a:prstGeom>
          <a:solidFill>
            <a:srgbClr val="FFC846">
              <a:alpha val="4588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50520" y="6391869"/>
            <a:ext cx="328936" cy="261610"/>
          </a:xfrm>
          <a:prstGeom prst="rect">
            <a:avLst/>
          </a:prstGeom>
          <a:noFill/>
        </p:spPr>
        <p:txBody>
          <a:bodyPr wrap="none" rtlCol="0">
            <a:spAutoFit/>
          </a:bodyPr>
          <a:lstStyle/>
          <a:p>
            <a:fld id="{57275D64-F961-4C08-B2A0-70C41B6F4BC4}" type="slidenum">
              <a:rPr lang="en-US" sz="1100" smtClean="0"/>
              <a:t>51</a:t>
            </a:fld>
            <a:endParaRPr lang="en-US" sz="1100" dirty="0"/>
          </a:p>
        </p:txBody>
      </p:sp>
    </p:spTree>
    <p:extLst>
      <p:ext uri="{BB962C8B-B14F-4D97-AF65-F5344CB8AC3E}">
        <p14:creationId xmlns:p14="http://schemas.microsoft.com/office/powerpoint/2010/main" val="38207644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indent="-457200">
              <a:buFont typeface="+mj-lt"/>
              <a:buAutoNum type="alphaLcPeriod"/>
            </a:pPr>
            <a:r>
              <a:rPr lang="en-US" sz="2800" b="0" dirty="0" smtClean="0"/>
              <a:t>What </a:t>
            </a:r>
            <a:r>
              <a:rPr lang="en-US" sz="2800" b="0" dirty="0"/>
              <a:t>are the definitions, timelines, interventions, and supports that Colorado will offer to identified schools and their </a:t>
            </a:r>
            <a:r>
              <a:rPr lang="en-US" sz="2800" b="0" dirty="0" smtClean="0"/>
              <a:t>districts?</a:t>
            </a:r>
            <a:br>
              <a:rPr lang="en-US" sz="2800" b="0" dirty="0" smtClean="0"/>
            </a:br>
            <a:endParaRPr lang="en-US" sz="2800" b="0" dirty="0"/>
          </a:p>
          <a:p>
            <a:pPr marL="457200" indent="-457200">
              <a:buFont typeface="+mj-lt"/>
              <a:buAutoNum type="alphaLcPeriod"/>
            </a:pPr>
            <a:r>
              <a:rPr lang="en-US" sz="2800" b="0" dirty="0" smtClean="0"/>
              <a:t>What </a:t>
            </a:r>
            <a:r>
              <a:rPr lang="en-US" sz="2800" b="0" dirty="0"/>
              <a:t>are the unique characteristics of state supports for Comprehensive Support and </a:t>
            </a:r>
            <a:r>
              <a:rPr lang="en-US" sz="2800" b="0" dirty="0" smtClean="0"/>
              <a:t>Improvement Schools?</a:t>
            </a:r>
            <a:br>
              <a:rPr lang="en-US" sz="2800" b="0" dirty="0" smtClean="0"/>
            </a:br>
            <a:endParaRPr lang="en-US" sz="2800" b="0" dirty="0"/>
          </a:p>
          <a:p>
            <a:pPr marL="457200" indent="-457200">
              <a:buFont typeface="+mj-lt"/>
              <a:buAutoNum type="alphaLcPeriod"/>
            </a:pPr>
            <a:r>
              <a:rPr lang="en-US" sz="2800" b="0" dirty="0" smtClean="0"/>
              <a:t>What </a:t>
            </a:r>
            <a:r>
              <a:rPr lang="en-US" sz="2800" b="0" dirty="0"/>
              <a:t>are the unique characteristics of state supports for Targeted Support and </a:t>
            </a:r>
            <a:r>
              <a:rPr lang="en-US" sz="2800" b="0" dirty="0" smtClean="0"/>
              <a:t>Improvement Schools</a:t>
            </a:r>
            <a:r>
              <a:rPr lang="en-US" sz="2800" b="0" dirty="0"/>
              <a:t>?</a:t>
            </a:r>
          </a:p>
        </p:txBody>
      </p:sp>
      <p:sp>
        <p:nvSpPr>
          <p:cNvPr id="3" name="Title 2"/>
          <p:cNvSpPr>
            <a:spLocks noGrp="1"/>
          </p:cNvSpPr>
          <p:nvPr>
            <p:ph type="title"/>
          </p:nvPr>
        </p:nvSpPr>
        <p:spPr>
          <a:xfrm>
            <a:off x="1321063" y="329728"/>
            <a:ext cx="7182235" cy="1054394"/>
          </a:xfrm>
        </p:spPr>
        <p:txBody>
          <a:bodyPr/>
          <a:lstStyle/>
          <a:p>
            <a:pPr algn="l"/>
            <a:r>
              <a:rPr lang="en-US" dirty="0" smtClean="0">
                <a:sym typeface="Wingdings"/>
              </a:rPr>
              <a:t>SEA supports for identified schools</a:t>
            </a:r>
            <a:endParaRPr lang="en-US" dirty="0"/>
          </a:p>
        </p:txBody>
      </p:sp>
      <p:pic>
        <p:nvPicPr>
          <p:cNvPr id="4" name="Picture 3" descr="C:\Users\medler_l\AppData\Local\Microsoft\Windows\Temporary Internet Files\Content.IE5\N8LMQALY\attention-hi[1].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078099" y="663737"/>
            <a:ext cx="850397" cy="76677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86807" y="183793"/>
            <a:ext cx="1034257" cy="1200329"/>
          </a:xfrm>
          <a:prstGeom prst="rect">
            <a:avLst/>
          </a:prstGeom>
        </p:spPr>
        <p:txBody>
          <a:bodyPr wrap="none">
            <a:spAutoFit/>
          </a:bodyPr>
          <a:lstStyle/>
          <a:p>
            <a:r>
              <a:rPr lang="en-US" sz="7200" spc="200" dirty="0">
                <a:solidFill>
                  <a:prstClr val="white"/>
                </a:solidFill>
                <a:latin typeface="Museo Slab 500"/>
                <a:ea typeface="+mj-ea"/>
                <a:sym typeface="Wingdings"/>
              </a:rPr>
              <a:t></a:t>
            </a:r>
            <a:endParaRPr lang="en-US" sz="7200" dirty="0"/>
          </a:p>
        </p:txBody>
      </p:sp>
      <p:sp>
        <p:nvSpPr>
          <p:cNvPr id="6" name="TextBox 5"/>
          <p:cNvSpPr txBox="1"/>
          <p:nvPr/>
        </p:nvSpPr>
        <p:spPr>
          <a:xfrm>
            <a:off x="350520" y="6391869"/>
            <a:ext cx="328936" cy="261610"/>
          </a:xfrm>
          <a:prstGeom prst="rect">
            <a:avLst/>
          </a:prstGeom>
          <a:noFill/>
        </p:spPr>
        <p:txBody>
          <a:bodyPr wrap="none" rtlCol="0">
            <a:spAutoFit/>
          </a:bodyPr>
          <a:lstStyle/>
          <a:p>
            <a:fld id="{564C7026-C75B-4182-985E-AB578D6D41A7}" type="slidenum">
              <a:rPr lang="en-US" sz="1100" smtClean="0"/>
              <a:t>52</a:t>
            </a:fld>
            <a:endParaRPr lang="en-US" sz="1100" dirty="0"/>
          </a:p>
        </p:txBody>
      </p:sp>
    </p:spTree>
    <p:extLst>
      <p:ext uri="{BB962C8B-B14F-4D97-AF65-F5344CB8AC3E}">
        <p14:creationId xmlns:p14="http://schemas.microsoft.com/office/powerpoint/2010/main" val="776186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sosceles Triangle 8"/>
          <p:cNvSpPr/>
          <p:nvPr/>
        </p:nvSpPr>
        <p:spPr>
          <a:xfrm rot="5400000">
            <a:off x="1888700" y="-319810"/>
            <a:ext cx="5143502" cy="8303569"/>
          </a:xfrm>
          <a:prstGeom prst="triangle">
            <a:avLst/>
          </a:prstGeom>
          <a:gradFill flip="none" rotWithShape="1">
            <a:gsLst>
              <a:gs pos="0">
                <a:schemeClr val="accent2">
                  <a:lumMod val="0"/>
                  <a:lumOff val="100000"/>
                </a:schemeClr>
              </a:gs>
              <a:gs pos="13000">
                <a:schemeClr val="accent2">
                  <a:lumMod val="0"/>
                  <a:lumOff val="100000"/>
                </a:schemeClr>
              </a:gs>
              <a:gs pos="54000">
                <a:srgbClr val="FFD571"/>
              </a:gs>
              <a:gs pos="100000">
                <a:srgbClr val="DE9F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itle 4"/>
          <p:cNvSpPr>
            <a:spLocks noGrp="1"/>
          </p:cNvSpPr>
          <p:nvPr>
            <p:ph type="title"/>
          </p:nvPr>
        </p:nvSpPr>
        <p:spPr>
          <a:xfrm>
            <a:off x="380999" y="177606"/>
            <a:ext cx="8381260" cy="782073"/>
          </a:xfrm>
        </p:spPr>
        <p:txBody>
          <a:bodyPr/>
          <a:lstStyle/>
          <a:p>
            <a:r>
              <a:rPr lang="en-US" dirty="0" smtClean="0"/>
              <a:t>Proposal for Supports</a:t>
            </a:r>
            <a:endParaRPr lang="en-US" sz="2000" dirty="0"/>
          </a:p>
        </p:txBody>
      </p:sp>
      <p:graphicFrame>
        <p:nvGraphicFramePr>
          <p:cNvPr id="13" name="Table 12"/>
          <p:cNvGraphicFramePr>
            <a:graphicFrameLocks noGrp="1"/>
          </p:cNvGraphicFramePr>
          <p:nvPr>
            <p:extLst/>
          </p:nvPr>
        </p:nvGraphicFramePr>
        <p:xfrm>
          <a:off x="436178" y="1851629"/>
          <a:ext cx="8466281" cy="1405408"/>
        </p:xfrm>
        <a:graphic>
          <a:graphicData uri="http://schemas.openxmlformats.org/drawingml/2006/table">
            <a:tbl>
              <a:tblPr firstRow="1" bandRow="1">
                <a:tableStyleId>{5C22544A-7EE6-4342-B048-85BDC9FD1C3A}</a:tableStyleId>
              </a:tblPr>
              <a:tblGrid>
                <a:gridCol w="1649880">
                  <a:extLst>
                    <a:ext uri="{9D8B030D-6E8A-4147-A177-3AD203B41FA5}">
                      <a16:colId xmlns:a16="http://schemas.microsoft.com/office/drawing/2014/main" xmlns="" val="20000"/>
                    </a:ext>
                  </a:extLst>
                </a:gridCol>
                <a:gridCol w="1884673">
                  <a:extLst>
                    <a:ext uri="{9D8B030D-6E8A-4147-A177-3AD203B41FA5}">
                      <a16:colId xmlns:a16="http://schemas.microsoft.com/office/drawing/2014/main" xmlns="" val="20001"/>
                    </a:ext>
                  </a:extLst>
                </a:gridCol>
                <a:gridCol w="2342896">
                  <a:extLst>
                    <a:ext uri="{9D8B030D-6E8A-4147-A177-3AD203B41FA5}">
                      <a16:colId xmlns:a16="http://schemas.microsoft.com/office/drawing/2014/main" xmlns="" val="20002"/>
                    </a:ext>
                  </a:extLst>
                </a:gridCol>
                <a:gridCol w="2588832">
                  <a:extLst>
                    <a:ext uri="{9D8B030D-6E8A-4147-A177-3AD203B41FA5}">
                      <a16:colId xmlns:a16="http://schemas.microsoft.com/office/drawing/2014/main" xmlns="" val="20003"/>
                    </a:ext>
                  </a:extLst>
                </a:gridCol>
              </a:tblGrid>
              <a:tr h="1405408">
                <a:tc>
                  <a:txBody>
                    <a:bodyPr/>
                    <a:lstStyle/>
                    <a:p>
                      <a:r>
                        <a:rPr lang="en-US" sz="1600" b="1" dirty="0" smtClean="0">
                          <a:solidFill>
                            <a:schemeClr val="tx1">
                              <a:lumMod val="75000"/>
                            </a:schemeClr>
                          </a:solidFill>
                        </a:rPr>
                        <a:t>Targeted </a:t>
                      </a:r>
                    </a:p>
                    <a:p>
                      <a:r>
                        <a:rPr lang="en-US" sz="1600" b="1" dirty="0" smtClean="0">
                          <a:solidFill>
                            <a:schemeClr val="tx1">
                              <a:lumMod val="75000"/>
                            </a:schemeClr>
                          </a:solidFill>
                        </a:rPr>
                        <a:t>Support and Improvement Schools</a:t>
                      </a:r>
                    </a:p>
                    <a:p>
                      <a:endParaRPr lang="en-US" sz="1600" b="1"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r>
                        <a:rPr lang="en-US" sz="1400" b="1" dirty="0" smtClean="0">
                          <a:solidFill>
                            <a:schemeClr val="tx1"/>
                          </a:solidFill>
                        </a:rPr>
                        <a:t>Driven by school and reviewed by district.  CDE offers ways to document within UIP.</a:t>
                      </a:r>
                      <a:endParaRPr lang="en-US" sz="1400" b="1" baseline="0" dirty="0" smtClean="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smtClean="0">
                          <a:solidFill>
                            <a:schemeClr val="tx1"/>
                          </a:solidFill>
                        </a:rPr>
                        <a:t>Determined by district</a:t>
                      </a:r>
                      <a:r>
                        <a:rPr lang="en-US" sz="1400" baseline="0" dirty="0" smtClean="0">
                          <a:solidFill>
                            <a:schemeClr val="tx1"/>
                          </a:solidFill>
                        </a:rPr>
                        <a:t>.  Resources , tools and consultation available through CDE.</a:t>
                      </a:r>
                      <a:endParaRPr lang="en-US" sz="1400" dirty="0" smtClean="0">
                        <a:solidFill>
                          <a:schemeClr val="tx1"/>
                        </a:solidFill>
                      </a:endParaRPr>
                    </a:p>
                    <a:p>
                      <a:pPr marL="0" indent="0">
                        <a:buFont typeface="Arial" panose="020B0604020202020204" pitchFamily="34" charset="0"/>
                        <a:buNone/>
                      </a:pPr>
                      <a:endParaRPr lang="en-US" sz="1400" dirty="0" smtClean="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aseline="0" dirty="0" smtClean="0">
                          <a:solidFill>
                            <a:schemeClr val="tx1">
                              <a:lumMod val="75000"/>
                            </a:schemeClr>
                          </a:solidFill>
                        </a:rPr>
                        <a:t>Determined by district. S</a:t>
                      </a:r>
                      <a:r>
                        <a:rPr lang="en-US" sz="1400" baseline="0" dirty="0" smtClean="0">
                          <a:solidFill>
                            <a:schemeClr val="tx1"/>
                          </a:solidFill>
                        </a:rPr>
                        <a:t>pecialized supports and tools available from CDE and external partners.</a:t>
                      </a:r>
                      <a:endParaRPr lang="en-US" sz="1400" baseline="0" dirty="0" smtClean="0">
                        <a:solidFill>
                          <a:schemeClr val="tx1">
                            <a:lumMod val="75000"/>
                          </a:schemeClr>
                        </a:solidFill>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baseline="0" dirty="0">
                        <a:solidFill>
                          <a:schemeClr val="lt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graphicFrame>
        <p:nvGraphicFramePr>
          <p:cNvPr id="11" name="Table 10"/>
          <p:cNvGraphicFramePr>
            <a:graphicFrameLocks noGrp="1"/>
          </p:cNvGraphicFramePr>
          <p:nvPr>
            <p:extLst/>
          </p:nvPr>
        </p:nvGraphicFramePr>
        <p:xfrm>
          <a:off x="436178" y="4772493"/>
          <a:ext cx="8466281" cy="1405408"/>
        </p:xfrm>
        <a:graphic>
          <a:graphicData uri="http://schemas.openxmlformats.org/drawingml/2006/table">
            <a:tbl>
              <a:tblPr firstRow="1" bandRow="1">
                <a:tableStyleId>{5C22544A-7EE6-4342-B048-85BDC9FD1C3A}</a:tableStyleId>
              </a:tblPr>
              <a:tblGrid>
                <a:gridCol w="1649880">
                  <a:extLst>
                    <a:ext uri="{9D8B030D-6E8A-4147-A177-3AD203B41FA5}">
                      <a16:colId xmlns:a16="http://schemas.microsoft.com/office/drawing/2014/main" xmlns="" val="20000"/>
                    </a:ext>
                  </a:extLst>
                </a:gridCol>
                <a:gridCol w="1884673">
                  <a:extLst>
                    <a:ext uri="{9D8B030D-6E8A-4147-A177-3AD203B41FA5}">
                      <a16:colId xmlns:a16="http://schemas.microsoft.com/office/drawing/2014/main" xmlns="" val="20001"/>
                    </a:ext>
                  </a:extLst>
                </a:gridCol>
                <a:gridCol w="2309090">
                  <a:extLst>
                    <a:ext uri="{9D8B030D-6E8A-4147-A177-3AD203B41FA5}">
                      <a16:colId xmlns:a16="http://schemas.microsoft.com/office/drawing/2014/main" xmlns="" val="20002"/>
                    </a:ext>
                  </a:extLst>
                </a:gridCol>
                <a:gridCol w="2622638">
                  <a:extLst>
                    <a:ext uri="{9D8B030D-6E8A-4147-A177-3AD203B41FA5}">
                      <a16:colId xmlns:a16="http://schemas.microsoft.com/office/drawing/2014/main" xmlns="" val="20003"/>
                    </a:ext>
                  </a:extLst>
                </a:gridCol>
              </a:tblGrid>
              <a:tr h="1405408">
                <a:tc>
                  <a:txBody>
                    <a:bodyPr/>
                    <a:lstStyle/>
                    <a:p>
                      <a:r>
                        <a:rPr lang="en-US" sz="1600" b="1" dirty="0" smtClean="0">
                          <a:solidFill>
                            <a:schemeClr val="tx1">
                              <a:lumMod val="75000"/>
                            </a:schemeClr>
                          </a:solidFill>
                        </a:rPr>
                        <a:t>Comprehensive Support and Improvement Schools</a:t>
                      </a:r>
                    </a:p>
                  </a:txBody>
                  <a:tcP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r>
                        <a:rPr lang="en-US" sz="1400" b="1" dirty="0" smtClean="0">
                          <a:solidFill>
                            <a:schemeClr val="tx1"/>
                          </a:solidFill>
                        </a:rPr>
                        <a:t>Planning driven by school and approved by CDE and LEA.   Built-in</a:t>
                      </a:r>
                      <a:r>
                        <a:rPr lang="en-US" sz="1400" b="1" baseline="0" dirty="0" smtClean="0">
                          <a:solidFill>
                            <a:schemeClr val="tx1"/>
                          </a:solidFill>
                        </a:rPr>
                        <a:t> to timeline with supports.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smtClean="0">
                          <a:solidFill>
                            <a:schemeClr val="tx1"/>
                          </a:solidFill>
                        </a:rPr>
                        <a:t>Strategies</a:t>
                      </a:r>
                      <a:r>
                        <a:rPr lang="en-US" sz="1400" baseline="0" dirty="0" smtClean="0">
                          <a:solidFill>
                            <a:schemeClr val="tx1"/>
                          </a:solidFill>
                        </a:rPr>
                        <a:t> aligned to needs, but also </a:t>
                      </a:r>
                      <a:r>
                        <a:rPr lang="en-US" sz="1400" dirty="0" smtClean="0">
                          <a:solidFill>
                            <a:schemeClr val="tx1"/>
                          </a:solidFill>
                        </a:rPr>
                        <a:t>driven by LEA and CDE. For</a:t>
                      </a:r>
                      <a:r>
                        <a:rPr lang="en-US" sz="1400" baseline="0" dirty="0" smtClean="0">
                          <a:solidFill>
                            <a:schemeClr val="tx1"/>
                          </a:solidFill>
                        </a:rPr>
                        <a:t> more intensive approach, limited </a:t>
                      </a:r>
                      <a:r>
                        <a:rPr lang="en-US" sz="1400" dirty="0" smtClean="0">
                          <a:solidFill>
                            <a:schemeClr val="tx1"/>
                          </a:solidFill>
                        </a:rPr>
                        <a:t>vetting of external partners.</a:t>
                      </a:r>
                    </a:p>
                    <a:p>
                      <a:pPr marL="0" indent="0">
                        <a:buFont typeface="Arial" panose="020B0604020202020204" pitchFamily="34" charset="0"/>
                        <a:buNone/>
                      </a:pPr>
                      <a:endParaRPr lang="en-US" sz="1400" dirty="0" smtClean="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aseline="0" dirty="0" smtClean="0">
                          <a:solidFill>
                            <a:schemeClr val="tx1"/>
                          </a:solidFill>
                        </a:rPr>
                        <a:t>Early incentives to engage with CDE and external partners in moderate and intensive supports.</a:t>
                      </a:r>
                      <a:endParaRPr lang="en-US" sz="1400" dirty="0"/>
                    </a:p>
                  </a:txBody>
                  <a:tcP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
        <p:nvSpPr>
          <p:cNvPr id="10" name="Right Arrow 9"/>
          <p:cNvSpPr/>
          <p:nvPr/>
        </p:nvSpPr>
        <p:spPr>
          <a:xfrm>
            <a:off x="380997" y="3139476"/>
            <a:ext cx="8303570" cy="1383015"/>
          </a:xfrm>
          <a:prstGeom prst="right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5C6670">
                    <a:lumMod val="75000"/>
                  </a:srgbClr>
                </a:solidFill>
              </a:rPr>
              <a:t>Increased Intensity of support over time and </a:t>
            </a:r>
          </a:p>
          <a:p>
            <a:pPr algn="ctr"/>
            <a:r>
              <a:rPr lang="en-US" dirty="0" smtClean="0">
                <a:solidFill>
                  <a:srgbClr val="5C6670">
                    <a:lumMod val="75000"/>
                  </a:srgbClr>
                </a:solidFill>
              </a:rPr>
              <a:t>dependent upon district’s willingness to engage with CDE</a:t>
            </a:r>
            <a:endParaRPr lang="en-US" dirty="0">
              <a:solidFill>
                <a:srgbClr val="5C6670">
                  <a:lumMod val="75000"/>
                </a:srgbClr>
              </a:solidFill>
            </a:endParaRPr>
          </a:p>
        </p:txBody>
      </p:sp>
      <p:sp>
        <p:nvSpPr>
          <p:cNvPr id="2" name="TextBox 1"/>
          <p:cNvSpPr txBox="1"/>
          <p:nvPr/>
        </p:nvSpPr>
        <p:spPr>
          <a:xfrm>
            <a:off x="2336800" y="1217201"/>
            <a:ext cx="1396997" cy="371277"/>
          </a:xfrm>
          <a:prstGeom prst="rect">
            <a:avLst/>
          </a:prstGeom>
          <a:noFill/>
        </p:spPr>
        <p:txBody>
          <a:bodyPr wrap="square" rtlCol="0">
            <a:spAutoFit/>
          </a:bodyPr>
          <a:lstStyle/>
          <a:p>
            <a:r>
              <a:rPr lang="en-US" b="1" dirty="0" smtClean="0">
                <a:solidFill>
                  <a:schemeClr val="accent1">
                    <a:lumMod val="75000"/>
                  </a:schemeClr>
                </a:solidFill>
              </a:rPr>
              <a:t>Planning</a:t>
            </a:r>
            <a:endParaRPr lang="en-US" b="1" dirty="0">
              <a:solidFill>
                <a:schemeClr val="accent1">
                  <a:lumMod val="75000"/>
                </a:schemeClr>
              </a:solidFill>
            </a:endParaRPr>
          </a:p>
        </p:txBody>
      </p:sp>
      <p:sp>
        <p:nvSpPr>
          <p:cNvPr id="12" name="TextBox 11"/>
          <p:cNvSpPr txBox="1"/>
          <p:nvPr/>
        </p:nvSpPr>
        <p:spPr>
          <a:xfrm>
            <a:off x="4013200" y="1217201"/>
            <a:ext cx="1879600" cy="646331"/>
          </a:xfrm>
          <a:prstGeom prst="rect">
            <a:avLst/>
          </a:prstGeom>
          <a:noFill/>
        </p:spPr>
        <p:txBody>
          <a:bodyPr wrap="square" rtlCol="0">
            <a:spAutoFit/>
          </a:bodyPr>
          <a:lstStyle/>
          <a:p>
            <a:pPr algn="ctr"/>
            <a:r>
              <a:rPr lang="en-US" b="1" dirty="0" smtClean="0">
                <a:solidFill>
                  <a:schemeClr val="accent1">
                    <a:lumMod val="75000"/>
                  </a:schemeClr>
                </a:solidFill>
              </a:rPr>
              <a:t>Evidence-based Interventions</a:t>
            </a:r>
            <a:endParaRPr lang="en-US" b="1" dirty="0">
              <a:solidFill>
                <a:schemeClr val="accent1">
                  <a:lumMod val="75000"/>
                </a:schemeClr>
              </a:solidFill>
            </a:endParaRPr>
          </a:p>
        </p:txBody>
      </p:sp>
      <p:sp>
        <p:nvSpPr>
          <p:cNvPr id="14" name="TextBox 13"/>
          <p:cNvSpPr txBox="1"/>
          <p:nvPr/>
        </p:nvSpPr>
        <p:spPr>
          <a:xfrm>
            <a:off x="6233844" y="1202159"/>
            <a:ext cx="2378392" cy="369332"/>
          </a:xfrm>
          <a:prstGeom prst="rect">
            <a:avLst/>
          </a:prstGeom>
          <a:noFill/>
        </p:spPr>
        <p:txBody>
          <a:bodyPr wrap="square" rtlCol="0">
            <a:spAutoFit/>
          </a:bodyPr>
          <a:lstStyle/>
          <a:p>
            <a:pPr algn="ctr"/>
            <a:r>
              <a:rPr lang="en-US" b="1" dirty="0" smtClean="0">
                <a:solidFill>
                  <a:schemeClr val="accent1">
                    <a:lumMod val="75000"/>
                  </a:schemeClr>
                </a:solidFill>
              </a:rPr>
              <a:t>Menu of Supports</a:t>
            </a:r>
            <a:endParaRPr lang="en-US" b="1" dirty="0">
              <a:solidFill>
                <a:schemeClr val="accent1">
                  <a:lumMod val="75000"/>
                </a:schemeClr>
              </a:solidFill>
            </a:endParaRPr>
          </a:p>
        </p:txBody>
      </p:sp>
      <p:sp>
        <p:nvSpPr>
          <p:cNvPr id="15" name="TextBox 14"/>
          <p:cNvSpPr txBox="1"/>
          <p:nvPr/>
        </p:nvSpPr>
        <p:spPr>
          <a:xfrm>
            <a:off x="350520" y="6391869"/>
            <a:ext cx="328936" cy="261610"/>
          </a:xfrm>
          <a:prstGeom prst="rect">
            <a:avLst/>
          </a:prstGeom>
          <a:noFill/>
        </p:spPr>
        <p:txBody>
          <a:bodyPr wrap="none" rtlCol="0">
            <a:spAutoFit/>
          </a:bodyPr>
          <a:lstStyle/>
          <a:p>
            <a:fld id="{13C5CD0E-666B-4CDA-82B9-F03B3A57B0FD}" type="slidenum">
              <a:rPr lang="en-US" sz="1100" smtClean="0"/>
              <a:t>53</a:t>
            </a:fld>
            <a:endParaRPr lang="en-US" sz="1100" dirty="0"/>
          </a:p>
        </p:txBody>
      </p:sp>
    </p:spTree>
    <p:extLst>
      <p:ext uri="{BB962C8B-B14F-4D97-AF65-F5344CB8AC3E}">
        <p14:creationId xmlns:p14="http://schemas.microsoft.com/office/powerpoint/2010/main" val="3415128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Shape 373"/>
          <p:cNvSpPr txBox="1">
            <a:spLocks noGrp="1"/>
          </p:cNvSpPr>
          <p:nvPr>
            <p:ph type="title"/>
          </p:nvPr>
        </p:nvSpPr>
        <p:spPr>
          <a:xfrm>
            <a:off x="436874" y="277247"/>
            <a:ext cx="8381250" cy="586575"/>
          </a:xfrm>
          <a:prstGeom prst="rect">
            <a:avLst/>
          </a:prstGeom>
        </p:spPr>
        <p:txBody>
          <a:bodyPr lIns="68569" tIns="68569" rIns="68569" bIns="68569" anchor="ctr" anchorCtr="0">
            <a:noAutofit/>
          </a:bodyPr>
          <a:lstStyle/>
          <a:p>
            <a:r>
              <a:rPr lang="en-US" sz="2400" dirty="0" smtClean="0"/>
              <a:t>Examples of Current Turnaround </a:t>
            </a:r>
            <a:r>
              <a:rPr lang="en-US" sz="2400" dirty="0"/>
              <a:t>Support Structures | Awards and </a:t>
            </a:r>
            <a:r>
              <a:rPr lang="en-US" sz="2400" dirty="0" smtClean="0"/>
              <a:t>Funding Ranges</a:t>
            </a:r>
            <a:endParaRPr lang="en-US" sz="2400" dirty="0"/>
          </a:p>
        </p:txBody>
      </p:sp>
      <p:graphicFrame>
        <p:nvGraphicFramePr>
          <p:cNvPr id="6" name="Shape 226"/>
          <p:cNvGraphicFramePr/>
          <p:nvPr>
            <p:extLst/>
          </p:nvPr>
        </p:nvGraphicFramePr>
        <p:xfrm>
          <a:off x="264418" y="1414549"/>
          <a:ext cx="8553706" cy="4084180"/>
        </p:xfrm>
        <a:graphic>
          <a:graphicData uri="http://schemas.openxmlformats.org/drawingml/2006/table">
            <a:tbl>
              <a:tblPr>
                <a:noFill/>
              </a:tblPr>
              <a:tblGrid>
                <a:gridCol w="3464013">
                  <a:extLst>
                    <a:ext uri="{9D8B030D-6E8A-4147-A177-3AD203B41FA5}">
                      <a16:colId xmlns:a16="http://schemas.microsoft.com/office/drawing/2014/main" xmlns="" val="20000"/>
                    </a:ext>
                  </a:extLst>
                </a:gridCol>
                <a:gridCol w="1039687">
                  <a:extLst>
                    <a:ext uri="{9D8B030D-6E8A-4147-A177-3AD203B41FA5}">
                      <a16:colId xmlns:a16="http://schemas.microsoft.com/office/drawing/2014/main" xmlns="" val="20001"/>
                    </a:ext>
                  </a:extLst>
                </a:gridCol>
                <a:gridCol w="1333657">
                  <a:extLst>
                    <a:ext uri="{9D8B030D-6E8A-4147-A177-3AD203B41FA5}">
                      <a16:colId xmlns:a16="http://schemas.microsoft.com/office/drawing/2014/main" xmlns="" val="20002"/>
                    </a:ext>
                  </a:extLst>
                </a:gridCol>
                <a:gridCol w="1333657">
                  <a:extLst>
                    <a:ext uri="{9D8B030D-6E8A-4147-A177-3AD203B41FA5}">
                      <a16:colId xmlns:a16="http://schemas.microsoft.com/office/drawing/2014/main" xmlns="" val="20003"/>
                    </a:ext>
                  </a:extLst>
                </a:gridCol>
                <a:gridCol w="1382692">
                  <a:extLst>
                    <a:ext uri="{9D8B030D-6E8A-4147-A177-3AD203B41FA5}">
                      <a16:colId xmlns:a16="http://schemas.microsoft.com/office/drawing/2014/main" xmlns="" val="20004"/>
                    </a:ext>
                  </a:extLst>
                </a:gridCol>
              </a:tblGrid>
              <a:tr h="570577">
                <a:tc>
                  <a:txBody>
                    <a:bodyPr/>
                    <a:lstStyle/>
                    <a:p>
                      <a:pPr lvl="0" algn="ctr" rtl="0">
                        <a:spcBef>
                          <a:spcPts val="0"/>
                        </a:spcBef>
                        <a:buNone/>
                      </a:pPr>
                      <a:r>
                        <a:rPr lang="en-US" sz="1600" b="1" dirty="0">
                          <a:solidFill>
                            <a:schemeClr val="tx1">
                              <a:lumMod val="50000"/>
                            </a:schemeClr>
                          </a:solidFill>
                        </a:rPr>
                        <a:t>Support Structure</a:t>
                      </a:r>
                    </a:p>
                  </a:txBody>
                  <a:tcPr marL="68569" marR="68569" marT="68569" marB="68569" anchor="ctr">
                    <a:solidFill>
                      <a:srgbClr val="D9EAD3"/>
                    </a:solidFill>
                  </a:tcPr>
                </a:tc>
                <a:tc>
                  <a:txBody>
                    <a:bodyPr/>
                    <a:lstStyle/>
                    <a:p>
                      <a:pPr lvl="0" algn="ctr">
                        <a:spcBef>
                          <a:spcPts val="0"/>
                        </a:spcBef>
                        <a:buNone/>
                      </a:pPr>
                      <a:r>
                        <a:rPr lang="en-US" sz="1000" b="1" dirty="0">
                          <a:solidFill>
                            <a:schemeClr val="tx1">
                              <a:lumMod val="50000"/>
                            </a:schemeClr>
                          </a:solidFill>
                        </a:rPr>
                        <a:t># of Schools </a:t>
                      </a:r>
                      <a:r>
                        <a:rPr lang="en-US" sz="1000" b="1" dirty="0" smtClean="0">
                          <a:solidFill>
                            <a:schemeClr val="tx1">
                              <a:lumMod val="50000"/>
                            </a:schemeClr>
                          </a:solidFill>
                        </a:rPr>
                        <a:t>Participating</a:t>
                      </a:r>
                      <a:endParaRPr lang="en-US" sz="1000" b="1" dirty="0">
                        <a:solidFill>
                          <a:schemeClr val="tx1">
                            <a:lumMod val="50000"/>
                          </a:schemeClr>
                        </a:solidFill>
                      </a:endParaRPr>
                    </a:p>
                  </a:txBody>
                  <a:tcPr marL="68569" marR="68569" marT="68569" marB="68569" anchor="ctr">
                    <a:solidFill>
                      <a:srgbClr val="D9EAD3"/>
                    </a:solidFill>
                  </a:tcPr>
                </a:tc>
                <a:tc>
                  <a:txBody>
                    <a:bodyPr/>
                    <a:lstStyle/>
                    <a:p>
                      <a:pPr lvl="0" algn="ctr" rtl="0">
                        <a:spcBef>
                          <a:spcPts val="0"/>
                        </a:spcBef>
                        <a:buNone/>
                      </a:pPr>
                      <a:r>
                        <a:rPr lang="en-US" sz="1000" b="1" dirty="0">
                          <a:solidFill>
                            <a:schemeClr val="tx1">
                              <a:lumMod val="50000"/>
                            </a:schemeClr>
                          </a:solidFill>
                        </a:rPr>
                        <a:t>Average Award Amount </a:t>
                      </a:r>
                      <a:endParaRPr lang="en-US" sz="1000" b="1" dirty="0" smtClean="0">
                        <a:solidFill>
                          <a:schemeClr val="tx1">
                            <a:lumMod val="50000"/>
                          </a:schemeClr>
                        </a:solidFill>
                      </a:endParaRPr>
                    </a:p>
                    <a:p>
                      <a:pPr lvl="0" algn="ctr" rtl="0">
                        <a:spcBef>
                          <a:spcPts val="0"/>
                        </a:spcBef>
                        <a:buNone/>
                      </a:pPr>
                      <a:r>
                        <a:rPr lang="en-US" sz="1000" b="1" dirty="0" smtClean="0">
                          <a:solidFill>
                            <a:schemeClr val="tx1">
                              <a:lumMod val="50000"/>
                            </a:schemeClr>
                          </a:solidFill>
                        </a:rPr>
                        <a:t>per </a:t>
                      </a:r>
                      <a:r>
                        <a:rPr lang="en-US" sz="1000" b="1" dirty="0">
                          <a:solidFill>
                            <a:schemeClr val="tx1">
                              <a:lumMod val="50000"/>
                            </a:schemeClr>
                          </a:solidFill>
                        </a:rPr>
                        <a:t>School per Year</a:t>
                      </a:r>
                    </a:p>
                  </a:txBody>
                  <a:tcPr marL="68569" marR="68569" marT="68569" marB="68569" anchor="ctr">
                    <a:solidFill>
                      <a:srgbClr val="D9EAD3"/>
                    </a:solidFill>
                  </a:tcPr>
                </a:tc>
                <a:tc>
                  <a:txBody>
                    <a:bodyPr/>
                    <a:lstStyle/>
                    <a:p>
                      <a:pPr lvl="0" algn="ctr" rtl="0">
                        <a:spcBef>
                          <a:spcPts val="0"/>
                        </a:spcBef>
                        <a:buNone/>
                      </a:pPr>
                      <a:r>
                        <a:rPr lang="en-US" sz="1000" b="1" dirty="0" smtClean="0">
                          <a:solidFill>
                            <a:schemeClr val="tx1">
                              <a:lumMod val="50000"/>
                            </a:schemeClr>
                          </a:solidFill>
                        </a:rPr>
                        <a:t>Range of Awards </a:t>
                      </a:r>
                    </a:p>
                    <a:p>
                      <a:pPr lvl="0" algn="ctr" rtl="0">
                        <a:spcBef>
                          <a:spcPts val="0"/>
                        </a:spcBef>
                        <a:buNone/>
                      </a:pPr>
                      <a:r>
                        <a:rPr lang="en-US" sz="1000" b="1" dirty="0" smtClean="0">
                          <a:solidFill>
                            <a:schemeClr val="tx1">
                              <a:lumMod val="50000"/>
                            </a:schemeClr>
                          </a:solidFill>
                        </a:rPr>
                        <a:t>per School per Year</a:t>
                      </a:r>
                      <a:endParaRPr lang="en-US" sz="1000" b="1" dirty="0">
                        <a:solidFill>
                          <a:schemeClr val="tx1">
                            <a:lumMod val="50000"/>
                          </a:schemeClr>
                        </a:solidFill>
                      </a:endParaRPr>
                    </a:p>
                  </a:txBody>
                  <a:tcPr marL="68569" marR="68569" marT="68569" marB="68569" anchor="ctr">
                    <a:solidFill>
                      <a:srgbClr val="D9EAD3"/>
                    </a:solidFill>
                  </a:tcPr>
                </a:tc>
                <a:tc>
                  <a:txBody>
                    <a:bodyPr/>
                    <a:lstStyle/>
                    <a:p>
                      <a:pPr lvl="0" algn="ctr" rtl="0">
                        <a:spcBef>
                          <a:spcPts val="0"/>
                        </a:spcBef>
                        <a:buNone/>
                      </a:pPr>
                      <a:r>
                        <a:rPr lang="en-US" sz="1000" b="1">
                          <a:solidFill>
                            <a:schemeClr val="tx1">
                              <a:lumMod val="50000"/>
                            </a:schemeClr>
                          </a:solidFill>
                        </a:rPr>
                        <a:t>Funding Source</a:t>
                      </a:r>
                    </a:p>
                  </a:txBody>
                  <a:tcPr marL="68569" marR="68569" marT="68569" marB="68569" anchor="ctr">
                    <a:solidFill>
                      <a:srgbClr val="D9EAD3"/>
                    </a:solidFill>
                  </a:tcPr>
                </a:tc>
                <a:extLst>
                  <a:ext uri="{0D108BD9-81ED-4DB2-BD59-A6C34878D82A}">
                    <a16:rowId xmlns:a16="http://schemas.microsoft.com/office/drawing/2014/main" xmlns="" val="10000"/>
                  </a:ext>
                </a:extLst>
              </a:tr>
              <a:tr h="507176">
                <a:tc>
                  <a:txBody>
                    <a:bodyPr/>
                    <a:lstStyle/>
                    <a:p>
                      <a:pPr lvl="0" algn="ctr" rtl="0">
                        <a:spcBef>
                          <a:spcPts val="0"/>
                        </a:spcBef>
                        <a:buNone/>
                      </a:pPr>
                      <a:r>
                        <a:rPr lang="en-US" sz="1600" b="1" dirty="0" smtClean="0">
                          <a:solidFill>
                            <a:schemeClr val="tx1">
                              <a:lumMod val="50000"/>
                            </a:schemeClr>
                          </a:solidFill>
                        </a:rPr>
                        <a:t>Turnaround Network</a:t>
                      </a:r>
                    </a:p>
                    <a:p>
                      <a:pPr lvl="0" algn="ctr" rtl="0">
                        <a:spcBef>
                          <a:spcPts val="0"/>
                        </a:spcBef>
                        <a:buNone/>
                      </a:pPr>
                      <a:r>
                        <a:rPr lang="en-US" sz="1600" b="0" dirty="0" smtClean="0">
                          <a:solidFill>
                            <a:schemeClr val="tx1">
                              <a:lumMod val="50000"/>
                            </a:schemeClr>
                          </a:solidFill>
                        </a:rPr>
                        <a:t>2014-2017</a:t>
                      </a:r>
                      <a:endParaRPr sz="1600" b="0" dirty="0">
                        <a:solidFill>
                          <a:schemeClr val="tx1">
                            <a:lumMod val="50000"/>
                          </a:schemeClr>
                        </a:solidFill>
                      </a:endParaRPr>
                    </a:p>
                  </a:txBody>
                  <a:tcPr marL="68569" marR="68569" marT="68569" marB="68569">
                    <a:solidFill>
                      <a:srgbClr val="FFFFFF"/>
                    </a:solidFill>
                  </a:tcPr>
                </a:tc>
                <a:tc>
                  <a:txBody>
                    <a:bodyPr/>
                    <a:lstStyle/>
                    <a:p>
                      <a:pPr lvl="0" algn="ctr" rtl="0">
                        <a:spcBef>
                          <a:spcPts val="0"/>
                        </a:spcBef>
                        <a:buNone/>
                      </a:pPr>
                      <a:r>
                        <a:rPr lang="en-US" sz="1600" b="0" dirty="0" smtClean="0">
                          <a:solidFill>
                            <a:schemeClr val="tx1">
                              <a:lumMod val="50000"/>
                            </a:schemeClr>
                          </a:solidFill>
                        </a:rPr>
                        <a:t>34</a:t>
                      </a:r>
                      <a:endParaRPr lang="en-US" sz="1600" b="0" dirty="0">
                        <a:solidFill>
                          <a:schemeClr val="tx1">
                            <a:lumMod val="50000"/>
                          </a:schemeClr>
                        </a:solidFill>
                      </a:endParaRPr>
                    </a:p>
                  </a:txBody>
                  <a:tcPr marL="68569" marR="68569" marT="68569" marB="68569" anchor="ctr">
                    <a:solidFill>
                      <a:schemeClr val="bg1"/>
                    </a:solidFill>
                  </a:tcPr>
                </a:tc>
                <a:tc>
                  <a:txBody>
                    <a:bodyPr/>
                    <a:lstStyle/>
                    <a:p>
                      <a:pPr lvl="0" algn="ctr" rtl="0">
                        <a:spcBef>
                          <a:spcPts val="0"/>
                        </a:spcBef>
                        <a:buNone/>
                      </a:pPr>
                      <a:r>
                        <a:rPr lang="en-US" sz="1600" b="1" dirty="0" smtClean="0">
                          <a:solidFill>
                            <a:schemeClr val="tx1">
                              <a:lumMod val="50000"/>
                            </a:schemeClr>
                          </a:solidFill>
                        </a:rPr>
                        <a:t>$52,000</a:t>
                      </a:r>
                      <a:endParaRPr lang="en-US" sz="1600" b="1" dirty="0">
                        <a:solidFill>
                          <a:schemeClr val="tx1">
                            <a:lumMod val="50000"/>
                          </a:schemeClr>
                        </a:solidFill>
                      </a:endParaRPr>
                    </a:p>
                  </a:txBody>
                  <a:tcPr marL="68569" marR="68569" marT="68569" marB="68569" anchor="ctr">
                    <a:solidFill>
                      <a:schemeClr val="bg1">
                        <a:lumMod val="95000"/>
                      </a:schemeClr>
                    </a:solidFill>
                  </a:tcPr>
                </a:tc>
                <a:tc>
                  <a:txBody>
                    <a:bodyPr/>
                    <a:lstStyle/>
                    <a:p>
                      <a:pPr lvl="0" algn="ctr" rtl="0">
                        <a:spcBef>
                          <a:spcPts val="0"/>
                        </a:spcBef>
                        <a:buNone/>
                      </a:pPr>
                      <a:r>
                        <a:rPr lang="en-US" sz="1600" b="1" dirty="0" smtClean="0">
                          <a:solidFill>
                            <a:schemeClr val="tx1">
                              <a:lumMod val="50000"/>
                            </a:schemeClr>
                          </a:solidFill>
                        </a:rPr>
                        <a:t>$35,000-$70,000</a:t>
                      </a:r>
                      <a:endParaRPr lang="en-US" sz="1600" b="1" dirty="0">
                        <a:solidFill>
                          <a:schemeClr val="tx1">
                            <a:lumMod val="50000"/>
                          </a:schemeClr>
                        </a:solidFill>
                      </a:endParaRPr>
                    </a:p>
                  </a:txBody>
                  <a:tcPr marL="68569" marR="68569" marT="68569" marB="68569" anchor="ctr">
                    <a:solidFill>
                      <a:schemeClr val="bg1">
                        <a:lumMod val="95000"/>
                      </a:schemeClr>
                    </a:solidFill>
                  </a:tcPr>
                </a:tc>
                <a:tc rowSpan="2">
                  <a:txBody>
                    <a:bodyPr/>
                    <a:lstStyle/>
                    <a:p>
                      <a:pPr lvl="0" algn="ctr" rtl="0">
                        <a:spcBef>
                          <a:spcPts val="0"/>
                        </a:spcBef>
                        <a:buNone/>
                      </a:pPr>
                      <a:r>
                        <a:rPr lang="en-US" sz="1000" b="1" dirty="0">
                          <a:solidFill>
                            <a:schemeClr val="tx1">
                              <a:lumMod val="50000"/>
                            </a:schemeClr>
                          </a:solidFill>
                        </a:rPr>
                        <a:t>ESEA Federal funds 1003(a)</a:t>
                      </a:r>
                    </a:p>
                  </a:txBody>
                  <a:tcPr marL="68569" marR="68569" marT="68569" marB="68569" anchor="ctr">
                    <a:solidFill>
                      <a:schemeClr val="bg1"/>
                    </a:solidFill>
                  </a:tcPr>
                </a:tc>
                <a:extLst>
                  <a:ext uri="{0D108BD9-81ED-4DB2-BD59-A6C34878D82A}">
                    <a16:rowId xmlns:a16="http://schemas.microsoft.com/office/drawing/2014/main" xmlns="" val="10001"/>
                  </a:ext>
                </a:extLst>
              </a:tr>
              <a:tr h="484446">
                <a:tc>
                  <a:txBody>
                    <a:bodyPr/>
                    <a:lstStyle/>
                    <a:p>
                      <a:pPr lvl="0" algn="ctr" rtl="0">
                        <a:spcBef>
                          <a:spcPts val="0"/>
                        </a:spcBef>
                        <a:buNone/>
                      </a:pPr>
                      <a:r>
                        <a:rPr lang="en-US" sz="1600" b="1" dirty="0">
                          <a:solidFill>
                            <a:schemeClr val="tx1">
                              <a:lumMod val="50000"/>
                            </a:schemeClr>
                          </a:solidFill>
                        </a:rPr>
                        <a:t>Connect for </a:t>
                      </a:r>
                      <a:r>
                        <a:rPr lang="en-US" sz="1600" b="1" dirty="0" smtClean="0">
                          <a:solidFill>
                            <a:schemeClr val="tx1">
                              <a:lumMod val="50000"/>
                            </a:schemeClr>
                          </a:solidFill>
                        </a:rPr>
                        <a:t>Success</a:t>
                      </a:r>
                    </a:p>
                    <a:p>
                      <a:pPr lvl="0" algn="ctr" rtl="0">
                        <a:spcBef>
                          <a:spcPts val="0"/>
                        </a:spcBef>
                        <a:buNone/>
                      </a:pPr>
                      <a:r>
                        <a:rPr lang="en-US" sz="1600" b="0" dirty="0" smtClean="0">
                          <a:solidFill>
                            <a:schemeClr val="tx1">
                              <a:lumMod val="50000"/>
                            </a:schemeClr>
                          </a:solidFill>
                        </a:rPr>
                        <a:t>2016-2017</a:t>
                      </a:r>
                      <a:endParaRPr lang="en-US" sz="1600" b="0" dirty="0">
                        <a:solidFill>
                          <a:schemeClr val="tx1">
                            <a:lumMod val="50000"/>
                          </a:schemeClr>
                        </a:solidFill>
                      </a:endParaRPr>
                    </a:p>
                  </a:txBody>
                  <a:tcPr marL="68569" marR="68569" marT="68569" marB="68569" anchor="ctr">
                    <a:solidFill>
                      <a:srgbClr val="FFFFFF"/>
                    </a:solidFill>
                  </a:tcPr>
                </a:tc>
                <a:tc>
                  <a:txBody>
                    <a:bodyPr/>
                    <a:lstStyle/>
                    <a:p>
                      <a:pPr lvl="0" algn="ctr" rtl="0">
                        <a:spcBef>
                          <a:spcPts val="0"/>
                        </a:spcBef>
                        <a:buNone/>
                      </a:pPr>
                      <a:r>
                        <a:rPr lang="en-US" sz="1600" b="0" dirty="0">
                          <a:solidFill>
                            <a:schemeClr val="tx1">
                              <a:lumMod val="50000"/>
                            </a:schemeClr>
                          </a:solidFill>
                        </a:rPr>
                        <a:t>20</a:t>
                      </a:r>
                    </a:p>
                  </a:txBody>
                  <a:tcPr marL="68569" marR="68569" marT="68569" marB="68569" anchor="ctr">
                    <a:solidFill>
                      <a:schemeClr val="bg1"/>
                    </a:solidFill>
                  </a:tcPr>
                </a:tc>
                <a:tc>
                  <a:txBody>
                    <a:bodyPr/>
                    <a:lstStyle/>
                    <a:p>
                      <a:pPr lvl="0" algn="ctr" rtl="0">
                        <a:spcBef>
                          <a:spcPts val="0"/>
                        </a:spcBef>
                        <a:buNone/>
                      </a:pPr>
                      <a:r>
                        <a:rPr lang="en-US" sz="1400" b="1" dirty="0">
                          <a:solidFill>
                            <a:schemeClr val="tx1">
                              <a:lumMod val="50000"/>
                            </a:schemeClr>
                          </a:solidFill>
                        </a:rPr>
                        <a:t>$20,000 yr. 1</a:t>
                      </a:r>
                    </a:p>
                    <a:p>
                      <a:pPr lvl="0" algn="ctr" rtl="0">
                        <a:spcBef>
                          <a:spcPts val="0"/>
                        </a:spcBef>
                        <a:buNone/>
                      </a:pPr>
                      <a:r>
                        <a:rPr lang="en-US" sz="1400" b="1" dirty="0">
                          <a:solidFill>
                            <a:schemeClr val="tx1">
                              <a:lumMod val="50000"/>
                            </a:schemeClr>
                          </a:solidFill>
                        </a:rPr>
                        <a:t>$80,000 yrs. 2-3</a:t>
                      </a:r>
                    </a:p>
                  </a:txBody>
                  <a:tcPr marL="68569" marR="68569" marT="68569" marB="68569" anchor="ctr">
                    <a:solidFill>
                      <a:schemeClr val="bg1">
                        <a:lumMod val="95000"/>
                      </a:schemeClr>
                    </a:solidFill>
                  </a:tcPr>
                </a:tc>
                <a:tc>
                  <a:txBody>
                    <a:bodyPr/>
                    <a:lstStyle/>
                    <a:p>
                      <a:pPr lvl="0" algn="ctr" rtl="0">
                        <a:spcBef>
                          <a:spcPts val="0"/>
                        </a:spcBef>
                        <a:buNone/>
                      </a:pPr>
                      <a:r>
                        <a:rPr lang="en-US" sz="1600" b="1" dirty="0" smtClean="0">
                          <a:solidFill>
                            <a:schemeClr val="tx1">
                              <a:lumMod val="50000"/>
                            </a:schemeClr>
                          </a:solidFill>
                        </a:rPr>
                        <a:t>$20,000-$80,000</a:t>
                      </a:r>
                      <a:endParaRPr lang="en-US" sz="1600" b="1" dirty="0">
                        <a:solidFill>
                          <a:schemeClr val="tx1">
                            <a:lumMod val="50000"/>
                          </a:schemeClr>
                        </a:solidFill>
                      </a:endParaRPr>
                    </a:p>
                  </a:txBody>
                  <a:tcPr marL="68569" marR="68569" marT="68569" marB="68569" anchor="ctr">
                    <a:solidFill>
                      <a:schemeClr val="bg1">
                        <a:lumMod val="95000"/>
                      </a:schemeClr>
                    </a:solidFill>
                  </a:tcPr>
                </a:tc>
                <a:tc vMerge="1">
                  <a:txBody>
                    <a:bodyPr/>
                    <a:lstStyle/>
                    <a:p>
                      <a:endParaRPr lang="en-US"/>
                    </a:p>
                  </a:txBody>
                  <a:tcPr/>
                </a:tc>
                <a:extLst>
                  <a:ext uri="{0D108BD9-81ED-4DB2-BD59-A6C34878D82A}">
                    <a16:rowId xmlns:a16="http://schemas.microsoft.com/office/drawing/2014/main" xmlns="" val="10002"/>
                  </a:ext>
                </a:extLst>
              </a:tr>
              <a:tr h="608608">
                <a:tc>
                  <a:txBody>
                    <a:bodyPr/>
                    <a:lstStyle/>
                    <a:p>
                      <a:pPr lvl="0" algn="ctr" rtl="0">
                        <a:spcBef>
                          <a:spcPts val="0"/>
                        </a:spcBef>
                        <a:buNone/>
                      </a:pPr>
                      <a:r>
                        <a:rPr lang="en-US" sz="1600" b="1" dirty="0">
                          <a:solidFill>
                            <a:schemeClr val="tx1">
                              <a:lumMod val="50000"/>
                            </a:schemeClr>
                          </a:solidFill>
                        </a:rPr>
                        <a:t>Tiered Intervention Grant (TIG)</a:t>
                      </a:r>
                    </a:p>
                    <a:p>
                      <a:pPr lvl="0" algn="ctr" rtl="0">
                        <a:spcBef>
                          <a:spcPts val="0"/>
                        </a:spcBef>
                        <a:buNone/>
                      </a:pPr>
                      <a:r>
                        <a:rPr lang="en-US" sz="1600" dirty="0" smtClean="0">
                          <a:solidFill>
                            <a:schemeClr val="tx1">
                              <a:lumMod val="50000"/>
                            </a:schemeClr>
                          </a:solidFill>
                        </a:rPr>
                        <a:t>2013-2016</a:t>
                      </a:r>
                      <a:endParaRPr lang="en-US" sz="1600" dirty="0">
                        <a:solidFill>
                          <a:schemeClr val="tx1">
                            <a:lumMod val="50000"/>
                          </a:schemeClr>
                        </a:solidFill>
                      </a:endParaRPr>
                    </a:p>
                  </a:txBody>
                  <a:tcPr marL="91425" marR="91425" marT="91425" marB="91425" anchor="ctr">
                    <a:solidFill>
                      <a:srgbClr val="FFFFFF"/>
                    </a:solidFill>
                  </a:tcPr>
                </a:tc>
                <a:tc>
                  <a:txBody>
                    <a:bodyPr/>
                    <a:lstStyle/>
                    <a:p>
                      <a:pPr lvl="0" algn="ctr" rtl="0">
                        <a:spcBef>
                          <a:spcPts val="0"/>
                        </a:spcBef>
                        <a:buNone/>
                      </a:pPr>
                      <a:r>
                        <a:rPr lang="en-US" sz="1600" b="0" dirty="0">
                          <a:solidFill>
                            <a:schemeClr val="tx1">
                              <a:lumMod val="50000"/>
                            </a:schemeClr>
                          </a:solidFill>
                        </a:rPr>
                        <a:t>51</a:t>
                      </a:r>
                    </a:p>
                  </a:txBody>
                  <a:tcPr marL="91425" marR="91425" marT="91425" marB="91425" anchor="ctr">
                    <a:solidFill>
                      <a:schemeClr val="bg1"/>
                    </a:solidFill>
                  </a:tcPr>
                </a:tc>
                <a:tc>
                  <a:txBody>
                    <a:bodyPr/>
                    <a:lstStyle/>
                    <a:p>
                      <a:pPr lvl="0" algn="ctr" rtl="0">
                        <a:spcBef>
                          <a:spcPts val="0"/>
                        </a:spcBef>
                        <a:buNone/>
                      </a:pPr>
                      <a:r>
                        <a:rPr lang="en-US" sz="1600" b="1" dirty="0" smtClean="0">
                          <a:solidFill>
                            <a:schemeClr val="tx1">
                              <a:lumMod val="50000"/>
                            </a:schemeClr>
                          </a:solidFill>
                        </a:rPr>
                        <a:t>$350,000</a:t>
                      </a:r>
                      <a:endParaRPr lang="en-US" sz="1600" b="1" dirty="0">
                        <a:solidFill>
                          <a:schemeClr val="tx1">
                            <a:lumMod val="50000"/>
                          </a:schemeClr>
                        </a:solidFill>
                      </a:endParaRPr>
                    </a:p>
                  </a:txBody>
                  <a:tcPr marL="91425" marR="91425" marT="91425" marB="91425" anchor="ctr">
                    <a:solidFill>
                      <a:schemeClr val="bg1">
                        <a:lumMod val="95000"/>
                      </a:schemeClr>
                    </a:solidFill>
                  </a:tcPr>
                </a:tc>
                <a:tc>
                  <a:txBody>
                    <a:bodyPr/>
                    <a:lstStyle/>
                    <a:p>
                      <a:pPr lvl="0" algn="ctr" rtl="0">
                        <a:spcBef>
                          <a:spcPts val="0"/>
                        </a:spcBef>
                        <a:buNone/>
                      </a:pPr>
                      <a:r>
                        <a:rPr lang="en-US" sz="1600" b="1" dirty="0" smtClean="0">
                          <a:solidFill>
                            <a:schemeClr val="tx1">
                              <a:lumMod val="50000"/>
                            </a:schemeClr>
                          </a:solidFill>
                        </a:rPr>
                        <a:t>$3,000-$800,000</a:t>
                      </a:r>
                      <a:endParaRPr lang="en-US" sz="1600" b="1" dirty="0">
                        <a:solidFill>
                          <a:schemeClr val="tx1">
                            <a:lumMod val="50000"/>
                          </a:schemeClr>
                        </a:solidFill>
                      </a:endParaRPr>
                    </a:p>
                  </a:txBody>
                  <a:tcPr marL="91425" marR="91425" marT="91425" marB="91425"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smtClean="0">
                          <a:solidFill>
                            <a:schemeClr val="tx1">
                              <a:lumMod val="50000"/>
                            </a:schemeClr>
                          </a:solidFill>
                        </a:rPr>
                        <a:t>ESEA Federal funds 1003(g)</a:t>
                      </a:r>
                    </a:p>
                  </a:txBody>
                  <a:tcPr marL="91425" marR="91425" marT="91425" marB="91425" anchor="ctr">
                    <a:solidFill>
                      <a:schemeClr val="bg1"/>
                    </a:solidFill>
                  </a:tcPr>
                </a:tc>
                <a:extLst>
                  <a:ext uri="{0D108BD9-81ED-4DB2-BD59-A6C34878D82A}">
                    <a16:rowId xmlns:a16="http://schemas.microsoft.com/office/drawing/2014/main" xmlns="" val="10003"/>
                  </a:ext>
                </a:extLst>
              </a:tr>
              <a:tr h="507176">
                <a:tc rowSpan="2">
                  <a:txBody>
                    <a:bodyPr/>
                    <a:lstStyle/>
                    <a:p>
                      <a:pPr lvl="0" algn="ctr" rtl="0">
                        <a:spcBef>
                          <a:spcPts val="0"/>
                        </a:spcBef>
                        <a:buNone/>
                      </a:pPr>
                      <a:r>
                        <a:rPr lang="en-US" sz="1600" b="1" dirty="0">
                          <a:solidFill>
                            <a:schemeClr val="tx1">
                              <a:lumMod val="50000"/>
                            </a:schemeClr>
                          </a:solidFill>
                        </a:rPr>
                        <a:t>Turnaround Leaders Development</a:t>
                      </a:r>
                    </a:p>
                    <a:p>
                      <a:pPr lvl="0" algn="ctr" rtl="0">
                        <a:spcBef>
                          <a:spcPts val="0"/>
                        </a:spcBef>
                        <a:buNone/>
                      </a:pPr>
                      <a:r>
                        <a:rPr lang="en-US" sz="1600" dirty="0">
                          <a:solidFill>
                            <a:schemeClr val="tx1">
                              <a:lumMod val="50000"/>
                            </a:schemeClr>
                          </a:solidFill>
                        </a:rPr>
                        <a:t>2015-2016</a:t>
                      </a:r>
                    </a:p>
                  </a:txBody>
                  <a:tcPr marL="68569" marR="68569" marT="68569" marB="68569" anchor="ctr">
                    <a:solidFill>
                      <a:srgbClr val="FFFFFF"/>
                    </a:solidFill>
                  </a:tcPr>
                </a:tc>
                <a:tc>
                  <a:txBody>
                    <a:bodyPr/>
                    <a:lstStyle/>
                    <a:p>
                      <a:pPr lvl="0" algn="ctr" rtl="0">
                        <a:spcBef>
                          <a:spcPts val="0"/>
                        </a:spcBef>
                        <a:buNone/>
                      </a:pPr>
                      <a:r>
                        <a:rPr lang="en-US" sz="1600" b="0" dirty="0">
                          <a:solidFill>
                            <a:schemeClr val="tx1">
                              <a:lumMod val="50000"/>
                            </a:schemeClr>
                          </a:solidFill>
                        </a:rPr>
                        <a:t>78</a:t>
                      </a:r>
                    </a:p>
                    <a:p>
                      <a:pPr lvl="0" algn="ctr" rtl="0">
                        <a:spcBef>
                          <a:spcPts val="0"/>
                        </a:spcBef>
                        <a:buNone/>
                      </a:pPr>
                      <a:r>
                        <a:rPr lang="en-US" sz="1050" b="0" dirty="0">
                          <a:solidFill>
                            <a:schemeClr val="tx1">
                              <a:lumMod val="50000"/>
                            </a:schemeClr>
                          </a:solidFill>
                        </a:rPr>
                        <a:t>schools</a:t>
                      </a:r>
                    </a:p>
                  </a:txBody>
                  <a:tcPr marL="68569" marR="68569" marT="68569" marB="68569" anchor="ctr">
                    <a:solidFill>
                      <a:schemeClr val="bg1"/>
                    </a:solidFill>
                  </a:tcPr>
                </a:tc>
                <a:tc>
                  <a:txBody>
                    <a:bodyPr/>
                    <a:lstStyle/>
                    <a:p>
                      <a:pPr lvl="0" algn="ctr" rtl="0">
                        <a:spcBef>
                          <a:spcPts val="0"/>
                        </a:spcBef>
                        <a:buNone/>
                      </a:pPr>
                      <a:r>
                        <a:rPr lang="en-US" sz="1600" b="1" dirty="0">
                          <a:solidFill>
                            <a:schemeClr val="tx1">
                              <a:lumMod val="50000"/>
                            </a:schemeClr>
                          </a:solidFill>
                        </a:rPr>
                        <a:t>$42,947</a:t>
                      </a:r>
                    </a:p>
                    <a:p>
                      <a:pPr lvl="0" algn="ctr" rtl="0">
                        <a:spcBef>
                          <a:spcPts val="0"/>
                        </a:spcBef>
                        <a:buNone/>
                      </a:pPr>
                      <a:r>
                        <a:rPr lang="en-US" sz="1050" b="1" dirty="0">
                          <a:solidFill>
                            <a:schemeClr val="tx1">
                              <a:lumMod val="50000"/>
                            </a:schemeClr>
                          </a:solidFill>
                        </a:rPr>
                        <a:t>per school</a:t>
                      </a:r>
                    </a:p>
                  </a:txBody>
                  <a:tcPr marL="68569" marR="68569" marT="68569" marB="68569" anchor="ctr">
                    <a:solidFill>
                      <a:schemeClr val="bg1">
                        <a:lumMod val="95000"/>
                      </a:schemeClr>
                    </a:solidFill>
                  </a:tcPr>
                </a:tc>
                <a:tc>
                  <a:txBody>
                    <a:bodyPr/>
                    <a:lstStyle/>
                    <a:p>
                      <a:pPr lvl="0" algn="ctr" rtl="0">
                        <a:spcBef>
                          <a:spcPts val="0"/>
                        </a:spcBef>
                        <a:buNone/>
                      </a:pPr>
                      <a:r>
                        <a:rPr lang="en-US" sz="1600" b="1" dirty="0" smtClean="0">
                          <a:solidFill>
                            <a:schemeClr val="tx1">
                              <a:lumMod val="50000"/>
                            </a:schemeClr>
                          </a:solidFill>
                        </a:rPr>
                        <a:t>$3,000-$80,000</a:t>
                      </a:r>
                    </a:p>
                    <a:p>
                      <a:pPr lvl="0" algn="ctr" rtl="0">
                        <a:spcBef>
                          <a:spcPts val="0"/>
                        </a:spcBef>
                        <a:buNone/>
                      </a:pPr>
                      <a:r>
                        <a:rPr lang="en-US" sz="1050" b="1" dirty="0" smtClean="0">
                          <a:solidFill>
                            <a:schemeClr val="tx1">
                              <a:lumMod val="50000"/>
                            </a:schemeClr>
                          </a:solidFill>
                        </a:rPr>
                        <a:t>per</a:t>
                      </a:r>
                      <a:r>
                        <a:rPr lang="en-US" sz="1050" b="1" baseline="0" dirty="0" smtClean="0">
                          <a:solidFill>
                            <a:schemeClr val="tx1">
                              <a:lumMod val="50000"/>
                            </a:schemeClr>
                          </a:solidFill>
                        </a:rPr>
                        <a:t> school team</a:t>
                      </a:r>
                      <a:endParaRPr lang="en-US" sz="1050" b="1" dirty="0">
                        <a:solidFill>
                          <a:schemeClr val="tx1">
                            <a:lumMod val="50000"/>
                          </a:schemeClr>
                        </a:solidFill>
                      </a:endParaRPr>
                    </a:p>
                  </a:txBody>
                  <a:tcPr marL="68569" marR="68569" marT="68569" marB="68569" anchor="ctr">
                    <a:solidFill>
                      <a:schemeClr val="bg1">
                        <a:lumMod val="95000"/>
                      </a:schemeClr>
                    </a:solidFill>
                  </a:tcPr>
                </a:tc>
                <a:tc rowSpan="2">
                  <a:txBody>
                    <a:bodyPr/>
                    <a:lstStyle/>
                    <a:p>
                      <a:pPr lvl="0" algn="ctr" rtl="0">
                        <a:spcBef>
                          <a:spcPts val="0"/>
                        </a:spcBef>
                        <a:buNone/>
                      </a:pPr>
                      <a:r>
                        <a:rPr lang="en-US" sz="1000" b="1" dirty="0">
                          <a:solidFill>
                            <a:schemeClr val="tx1">
                              <a:lumMod val="50000"/>
                            </a:schemeClr>
                          </a:solidFill>
                        </a:rPr>
                        <a:t>State funds C.R.S. 22-13-101</a:t>
                      </a:r>
                    </a:p>
                  </a:txBody>
                  <a:tcPr marL="68569" marR="68569" marT="68569" marB="68569" anchor="ctr">
                    <a:solidFill>
                      <a:schemeClr val="bg1"/>
                    </a:solidFill>
                  </a:tcPr>
                </a:tc>
                <a:extLst>
                  <a:ext uri="{0D108BD9-81ED-4DB2-BD59-A6C34878D82A}">
                    <a16:rowId xmlns:a16="http://schemas.microsoft.com/office/drawing/2014/main" xmlns="" val="10004"/>
                  </a:ext>
                </a:extLst>
              </a:tr>
              <a:tr h="507176">
                <a:tc vMerge="1">
                  <a:txBody>
                    <a:bodyPr/>
                    <a:lstStyle/>
                    <a:p>
                      <a:endParaRPr lang="en-US"/>
                    </a:p>
                  </a:txBody>
                  <a:tcPr/>
                </a:tc>
                <a:tc>
                  <a:txBody>
                    <a:bodyPr/>
                    <a:lstStyle/>
                    <a:p>
                      <a:pPr lvl="0" algn="ctr" rtl="0">
                        <a:spcBef>
                          <a:spcPts val="0"/>
                        </a:spcBef>
                        <a:buNone/>
                      </a:pPr>
                      <a:r>
                        <a:rPr lang="en-US" sz="1600" b="0" dirty="0">
                          <a:solidFill>
                            <a:schemeClr val="tx1">
                              <a:lumMod val="50000"/>
                            </a:schemeClr>
                          </a:solidFill>
                        </a:rPr>
                        <a:t>120</a:t>
                      </a:r>
                    </a:p>
                    <a:p>
                      <a:pPr lvl="0" algn="ctr" rtl="0">
                        <a:spcBef>
                          <a:spcPts val="0"/>
                        </a:spcBef>
                        <a:buNone/>
                      </a:pPr>
                      <a:r>
                        <a:rPr lang="en-US" sz="1050" b="0" dirty="0">
                          <a:solidFill>
                            <a:schemeClr val="tx1">
                              <a:lumMod val="50000"/>
                            </a:schemeClr>
                          </a:solidFill>
                        </a:rPr>
                        <a:t>participants</a:t>
                      </a:r>
                    </a:p>
                  </a:txBody>
                  <a:tcPr marL="68569" marR="68569" marT="68569" marB="68569" anchor="ctr">
                    <a:solidFill>
                      <a:schemeClr val="bg1"/>
                    </a:solidFill>
                  </a:tcPr>
                </a:tc>
                <a:tc>
                  <a:txBody>
                    <a:bodyPr/>
                    <a:lstStyle/>
                    <a:p>
                      <a:pPr lvl="0" algn="ctr" rtl="0">
                        <a:spcBef>
                          <a:spcPts val="0"/>
                        </a:spcBef>
                        <a:buNone/>
                      </a:pPr>
                      <a:r>
                        <a:rPr lang="en-US" sz="1600" b="1" dirty="0">
                          <a:solidFill>
                            <a:schemeClr val="tx1">
                              <a:lumMod val="50000"/>
                            </a:schemeClr>
                          </a:solidFill>
                        </a:rPr>
                        <a:t>$27,684</a:t>
                      </a:r>
                    </a:p>
                    <a:p>
                      <a:pPr lvl="0" algn="ctr" rtl="0">
                        <a:spcBef>
                          <a:spcPts val="0"/>
                        </a:spcBef>
                        <a:buNone/>
                      </a:pPr>
                      <a:r>
                        <a:rPr lang="en-US" sz="1050" b="1" dirty="0">
                          <a:solidFill>
                            <a:schemeClr val="tx1">
                              <a:lumMod val="50000"/>
                            </a:schemeClr>
                          </a:solidFill>
                        </a:rPr>
                        <a:t>per participant</a:t>
                      </a:r>
                    </a:p>
                  </a:txBody>
                  <a:tcPr marL="68569" marR="68569" marT="68569" marB="68569" anchor="ctr">
                    <a:solidFill>
                      <a:schemeClr val="bg1">
                        <a:lumMod val="95000"/>
                      </a:schemeClr>
                    </a:solidFill>
                  </a:tcPr>
                </a:tc>
                <a:tc>
                  <a:txBody>
                    <a:bodyPr/>
                    <a:lstStyle/>
                    <a:p>
                      <a:pPr lvl="0" algn="ctr" rtl="0">
                        <a:spcBef>
                          <a:spcPts val="0"/>
                        </a:spcBef>
                        <a:buNone/>
                      </a:pPr>
                      <a:r>
                        <a:rPr lang="en-US" sz="1600" b="1" dirty="0" smtClean="0">
                          <a:solidFill>
                            <a:schemeClr val="tx1">
                              <a:lumMod val="50000"/>
                            </a:schemeClr>
                          </a:solidFill>
                        </a:rPr>
                        <a:t>$15,000-$47,000</a:t>
                      </a:r>
                    </a:p>
                    <a:p>
                      <a:pPr lvl="0" algn="ctr" rtl="0">
                        <a:spcBef>
                          <a:spcPts val="0"/>
                        </a:spcBef>
                        <a:buNone/>
                      </a:pPr>
                      <a:r>
                        <a:rPr lang="en-US" sz="1050" b="1" dirty="0" smtClean="0">
                          <a:solidFill>
                            <a:schemeClr val="tx1">
                              <a:lumMod val="50000"/>
                            </a:schemeClr>
                          </a:solidFill>
                        </a:rPr>
                        <a:t>per participant</a:t>
                      </a:r>
                      <a:endParaRPr lang="en-US" sz="1050" b="1" dirty="0">
                        <a:solidFill>
                          <a:schemeClr val="tx1">
                            <a:lumMod val="50000"/>
                          </a:schemeClr>
                        </a:solidFill>
                      </a:endParaRPr>
                    </a:p>
                  </a:txBody>
                  <a:tcPr marL="68569" marR="68569" marT="68569" marB="68569" anchor="ctr">
                    <a:solidFill>
                      <a:schemeClr val="bg1">
                        <a:lumMod val="95000"/>
                      </a:schemeClr>
                    </a:solidFill>
                  </a:tcPr>
                </a:tc>
                <a:tc vMerge="1">
                  <a:txBody>
                    <a:bodyPr/>
                    <a:lstStyle/>
                    <a:p>
                      <a:endParaRPr lang="en-US"/>
                    </a:p>
                  </a:txBody>
                  <a:tcPr/>
                </a:tc>
                <a:extLst>
                  <a:ext uri="{0D108BD9-81ED-4DB2-BD59-A6C34878D82A}">
                    <a16:rowId xmlns:a16="http://schemas.microsoft.com/office/drawing/2014/main" xmlns="" val="10005"/>
                  </a:ext>
                </a:extLst>
              </a:tr>
            </a:tbl>
          </a:graphicData>
        </a:graphic>
      </p:graphicFrame>
      <p:sp>
        <p:nvSpPr>
          <p:cNvPr id="7" name="TextBox 6"/>
          <p:cNvSpPr txBox="1"/>
          <p:nvPr/>
        </p:nvSpPr>
        <p:spPr>
          <a:xfrm>
            <a:off x="350520" y="6391869"/>
            <a:ext cx="328936" cy="261610"/>
          </a:xfrm>
          <a:prstGeom prst="rect">
            <a:avLst/>
          </a:prstGeom>
          <a:noFill/>
        </p:spPr>
        <p:txBody>
          <a:bodyPr wrap="none" rtlCol="0">
            <a:spAutoFit/>
          </a:bodyPr>
          <a:lstStyle/>
          <a:p>
            <a:fld id="{F9FE22D8-D99D-493F-B0F6-477842F651EF}" type="slidenum">
              <a:rPr lang="en-US" sz="1100" smtClean="0"/>
              <a:t>54</a:t>
            </a:fld>
            <a:endParaRPr lang="en-US" sz="1100" dirty="0"/>
          </a:p>
        </p:txBody>
      </p:sp>
    </p:spTree>
    <p:extLst>
      <p:ext uri="{BB962C8B-B14F-4D97-AF65-F5344CB8AC3E}">
        <p14:creationId xmlns:p14="http://schemas.microsoft.com/office/powerpoint/2010/main" val="3200217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Spoke and public surveys tended agree with the proposal.</a:t>
            </a:r>
          </a:p>
          <a:p>
            <a:r>
              <a:rPr lang="en-US" dirty="0" smtClean="0"/>
              <a:t>Comments from the spoke asked for more detail, providing greater oversight for </a:t>
            </a:r>
            <a:br>
              <a:rPr lang="en-US" dirty="0" smtClean="0"/>
            </a:br>
            <a:r>
              <a:rPr lang="en-US" dirty="0" smtClean="0"/>
              <a:t>Comprehensive Schools and </a:t>
            </a:r>
            <a:br>
              <a:rPr lang="en-US" dirty="0" smtClean="0"/>
            </a:br>
            <a:r>
              <a:rPr lang="en-US" dirty="0" smtClean="0"/>
              <a:t>urging greater alignment </a:t>
            </a:r>
            <a:br>
              <a:rPr lang="en-US" dirty="0" smtClean="0"/>
            </a:br>
            <a:r>
              <a:rPr lang="en-US" dirty="0" smtClean="0"/>
              <a:t>between initiatives but </a:t>
            </a:r>
            <a:br>
              <a:rPr lang="en-US" dirty="0" smtClean="0"/>
            </a:br>
            <a:r>
              <a:rPr lang="en-US" dirty="0" smtClean="0"/>
              <a:t>tailored to unique needs to </a:t>
            </a:r>
            <a:br>
              <a:rPr lang="en-US" dirty="0" smtClean="0"/>
            </a:br>
            <a:r>
              <a:rPr lang="en-US" dirty="0" smtClean="0"/>
              <a:t>turnaround approach.</a:t>
            </a:r>
          </a:p>
          <a:p>
            <a:endParaRPr lang="en-US" dirty="0" smtClean="0"/>
          </a:p>
        </p:txBody>
      </p:sp>
      <p:sp>
        <p:nvSpPr>
          <p:cNvPr id="3" name="Title 2"/>
          <p:cNvSpPr>
            <a:spLocks noGrp="1"/>
          </p:cNvSpPr>
          <p:nvPr>
            <p:ph type="title"/>
          </p:nvPr>
        </p:nvSpPr>
        <p:spPr/>
        <p:txBody>
          <a:bodyPr/>
          <a:lstStyle/>
          <a:p>
            <a:r>
              <a:rPr lang="en-US" dirty="0" smtClean="0"/>
              <a:t>What have we heard?</a:t>
            </a:r>
            <a:endParaRPr lang="en-US" dirty="0"/>
          </a:p>
        </p:txBody>
      </p:sp>
      <p:graphicFrame>
        <p:nvGraphicFramePr>
          <p:cNvPr id="4" name="Chart 3"/>
          <p:cNvGraphicFramePr>
            <a:graphicFrameLocks/>
          </p:cNvGraphicFramePr>
          <p:nvPr>
            <p:extLst/>
          </p:nvPr>
        </p:nvGraphicFramePr>
        <p:xfrm>
          <a:off x="4572000" y="3048388"/>
          <a:ext cx="4572000" cy="2915921"/>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350520" y="6391869"/>
            <a:ext cx="328936" cy="261610"/>
          </a:xfrm>
          <a:prstGeom prst="rect">
            <a:avLst/>
          </a:prstGeom>
          <a:noFill/>
        </p:spPr>
        <p:txBody>
          <a:bodyPr wrap="none" rtlCol="0">
            <a:spAutoFit/>
          </a:bodyPr>
          <a:lstStyle/>
          <a:p>
            <a:fld id="{F3B42838-5A29-4338-8C4B-56A18AD1F6D8}" type="slidenum">
              <a:rPr lang="en-US" sz="1100" smtClean="0"/>
              <a:t>55</a:t>
            </a:fld>
            <a:endParaRPr lang="en-US" sz="1100" dirty="0"/>
          </a:p>
        </p:txBody>
      </p:sp>
    </p:spTree>
    <p:extLst>
      <p:ext uri="{BB962C8B-B14F-4D97-AF65-F5344CB8AC3E}">
        <p14:creationId xmlns:p14="http://schemas.microsoft.com/office/powerpoint/2010/main" val="1252625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490413" y="56659"/>
            <a:ext cx="8382000" cy="1054100"/>
          </a:xfrm>
        </p:spPr>
        <p:txBody>
          <a:bodyPr/>
          <a:lstStyle/>
          <a:p>
            <a:r>
              <a:rPr lang="en-US" dirty="0" smtClean="0">
                <a:solidFill>
                  <a:schemeClr val="tx1"/>
                </a:solidFill>
              </a:rPr>
              <a:t>Updated Supports Flowchart</a:t>
            </a:r>
            <a:endParaRPr lang="en-US" dirty="0">
              <a:solidFill>
                <a:schemeClr val="tx1"/>
              </a:solidFill>
            </a:endParaRPr>
          </a:p>
        </p:txBody>
      </p:sp>
      <p:graphicFrame>
        <p:nvGraphicFramePr>
          <p:cNvPr id="14" name="Content Placeholder 13"/>
          <p:cNvGraphicFramePr>
            <a:graphicFrameLocks noGrp="1"/>
          </p:cNvGraphicFramePr>
          <p:nvPr>
            <p:ph idx="4294967295"/>
            <p:extLst/>
          </p:nvPr>
        </p:nvGraphicFramePr>
        <p:xfrm>
          <a:off x="465013" y="4233253"/>
          <a:ext cx="8407400" cy="1565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 3"/>
          <p:cNvGraphicFramePr/>
          <p:nvPr>
            <p:extLst/>
          </p:nvPr>
        </p:nvGraphicFramePr>
        <p:xfrm>
          <a:off x="-615821" y="1110759"/>
          <a:ext cx="4187883" cy="236567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TextBox 7"/>
          <p:cNvSpPr txBox="1"/>
          <p:nvPr/>
        </p:nvSpPr>
        <p:spPr>
          <a:xfrm>
            <a:off x="490413" y="3166151"/>
            <a:ext cx="2291936" cy="738664"/>
          </a:xfrm>
          <a:prstGeom prst="rect">
            <a:avLst/>
          </a:prstGeom>
          <a:solidFill>
            <a:schemeClr val="tx2">
              <a:lumMod val="60000"/>
              <a:lumOff val="40000"/>
            </a:schemeClr>
          </a:solidFill>
        </p:spPr>
        <p:txBody>
          <a:bodyPr wrap="square" rtlCol="0">
            <a:spAutoFit/>
          </a:bodyPr>
          <a:lstStyle/>
          <a:p>
            <a:pPr algn="ctr"/>
            <a:r>
              <a:rPr lang="en-US" sz="1400" dirty="0" smtClean="0">
                <a:solidFill>
                  <a:schemeClr val="tx1">
                    <a:lumMod val="50000"/>
                  </a:schemeClr>
                </a:solidFill>
              </a:rPr>
              <a:t>Needs Assessment (includes external review) and Community Engagement</a:t>
            </a:r>
            <a:endParaRPr lang="en-US" sz="1400" dirty="0">
              <a:solidFill>
                <a:schemeClr val="tx1">
                  <a:lumMod val="50000"/>
                </a:schemeClr>
              </a:solidFill>
            </a:endParaRPr>
          </a:p>
        </p:txBody>
      </p:sp>
      <p:sp>
        <p:nvSpPr>
          <p:cNvPr id="6" name="Down Arrow 5"/>
          <p:cNvSpPr/>
          <p:nvPr/>
        </p:nvSpPr>
        <p:spPr>
          <a:xfrm>
            <a:off x="1319499" y="3996686"/>
            <a:ext cx="369636" cy="236567"/>
          </a:xfrm>
          <a:prstGeom prst="downArrow">
            <a:avLst/>
          </a:prstGeom>
          <a:solidFill>
            <a:schemeClr val="tx1">
              <a:lumMod val="75000"/>
            </a:schemeClr>
          </a:solidFill>
        </p:spPr>
        <p:style>
          <a:lnRef idx="2">
            <a:schemeClr val="lt1">
              <a:hueOff val="0"/>
              <a:satOff val="0"/>
              <a:lumOff val="0"/>
              <a:alphaOff val="0"/>
            </a:schemeClr>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7" name="Down Arrow 6"/>
          <p:cNvSpPr/>
          <p:nvPr/>
        </p:nvSpPr>
        <p:spPr>
          <a:xfrm rot="10800000">
            <a:off x="7448156" y="3996686"/>
            <a:ext cx="369636" cy="236567"/>
          </a:xfrm>
          <a:prstGeom prst="downArrow">
            <a:avLst/>
          </a:prstGeom>
          <a:solidFill>
            <a:schemeClr val="tx1">
              <a:lumMod val="75000"/>
            </a:schemeClr>
          </a:solidFill>
        </p:spPr>
        <p:style>
          <a:lnRef idx="2">
            <a:schemeClr val="lt1">
              <a:hueOff val="0"/>
              <a:satOff val="0"/>
              <a:lumOff val="0"/>
              <a:alphaOff val="0"/>
            </a:schemeClr>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9" name="TextBox 8"/>
          <p:cNvSpPr txBox="1"/>
          <p:nvPr/>
        </p:nvSpPr>
        <p:spPr>
          <a:xfrm>
            <a:off x="6487005" y="3166151"/>
            <a:ext cx="2291936" cy="738664"/>
          </a:xfrm>
          <a:prstGeom prst="rect">
            <a:avLst/>
          </a:prstGeom>
          <a:solidFill>
            <a:schemeClr val="tx2">
              <a:lumMod val="60000"/>
              <a:lumOff val="40000"/>
            </a:schemeClr>
          </a:solidFill>
        </p:spPr>
        <p:txBody>
          <a:bodyPr wrap="square" rtlCol="0">
            <a:spAutoFit/>
          </a:bodyPr>
          <a:lstStyle/>
          <a:p>
            <a:pPr algn="ctr"/>
            <a:r>
              <a:rPr lang="en-US" sz="1400" dirty="0" smtClean="0">
                <a:solidFill>
                  <a:schemeClr val="tx1">
                    <a:lumMod val="50000"/>
                  </a:schemeClr>
                </a:solidFill>
              </a:rPr>
              <a:t>Implementation and  periodic progress monitoring at LEA and SEA levels</a:t>
            </a:r>
            <a:endParaRPr lang="en-US" sz="1400" dirty="0">
              <a:solidFill>
                <a:schemeClr val="tx1">
                  <a:lumMod val="50000"/>
                </a:schemeClr>
              </a:solidFill>
            </a:endParaRPr>
          </a:p>
        </p:txBody>
      </p:sp>
      <p:sp>
        <p:nvSpPr>
          <p:cNvPr id="10" name="TextBox 9"/>
          <p:cNvSpPr txBox="1"/>
          <p:nvPr/>
        </p:nvSpPr>
        <p:spPr>
          <a:xfrm>
            <a:off x="3384577" y="2307744"/>
            <a:ext cx="2291936" cy="738664"/>
          </a:xfrm>
          <a:prstGeom prst="rect">
            <a:avLst/>
          </a:prstGeom>
          <a:solidFill>
            <a:schemeClr val="tx2">
              <a:lumMod val="60000"/>
              <a:lumOff val="40000"/>
            </a:schemeClr>
          </a:solidFill>
        </p:spPr>
        <p:txBody>
          <a:bodyPr wrap="square" rtlCol="0">
            <a:spAutoFit/>
          </a:bodyPr>
          <a:lstStyle/>
          <a:p>
            <a:pPr algn="ctr"/>
            <a:r>
              <a:rPr lang="en-US" sz="1400" dirty="0" smtClean="0">
                <a:solidFill>
                  <a:schemeClr val="tx1">
                    <a:lumMod val="50000"/>
                  </a:schemeClr>
                </a:solidFill>
              </a:rPr>
              <a:t>Annual renewal or exit process or more rigorous action</a:t>
            </a:r>
            <a:endParaRPr lang="en-US" sz="1400" dirty="0">
              <a:solidFill>
                <a:schemeClr val="tx1">
                  <a:lumMod val="50000"/>
                </a:schemeClr>
              </a:solidFill>
            </a:endParaRPr>
          </a:p>
        </p:txBody>
      </p:sp>
      <p:sp>
        <p:nvSpPr>
          <p:cNvPr id="20" name="Down Arrow 19"/>
          <p:cNvSpPr/>
          <p:nvPr/>
        </p:nvSpPr>
        <p:spPr>
          <a:xfrm rot="3458735">
            <a:off x="2816115" y="2597702"/>
            <a:ext cx="369636" cy="236567"/>
          </a:xfrm>
          <a:prstGeom prst="downArrow">
            <a:avLst/>
          </a:prstGeom>
          <a:solidFill>
            <a:schemeClr val="tx1">
              <a:lumMod val="75000"/>
            </a:schemeClr>
          </a:solidFill>
        </p:spPr>
        <p:style>
          <a:lnRef idx="2">
            <a:schemeClr val="lt1">
              <a:hueOff val="0"/>
              <a:satOff val="0"/>
              <a:lumOff val="0"/>
              <a:alphaOff val="0"/>
            </a:schemeClr>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21" name="Down Arrow 20"/>
          <p:cNvSpPr/>
          <p:nvPr/>
        </p:nvSpPr>
        <p:spPr>
          <a:xfrm rot="10800000">
            <a:off x="4345727" y="1942893"/>
            <a:ext cx="369636" cy="236567"/>
          </a:xfrm>
          <a:prstGeom prst="downArrow">
            <a:avLst/>
          </a:prstGeom>
          <a:solidFill>
            <a:schemeClr val="tx1">
              <a:lumMod val="75000"/>
            </a:schemeClr>
          </a:solidFill>
        </p:spPr>
        <p:style>
          <a:lnRef idx="2">
            <a:schemeClr val="lt1">
              <a:hueOff val="0"/>
              <a:satOff val="0"/>
              <a:lumOff val="0"/>
              <a:alphaOff val="0"/>
            </a:schemeClr>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24" name="Down Arrow 23"/>
          <p:cNvSpPr/>
          <p:nvPr/>
        </p:nvSpPr>
        <p:spPr>
          <a:xfrm rot="7621386">
            <a:off x="5913270" y="2995962"/>
            <a:ext cx="369636" cy="236567"/>
          </a:xfrm>
          <a:prstGeom prst="downArrow">
            <a:avLst/>
          </a:prstGeom>
          <a:solidFill>
            <a:schemeClr val="tx1">
              <a:lumMod val="75000"/>
            </a:schemeClr>
          </a:solidFill>
        </p:spPr>
        <p:style>
          <a:lnRef idx="2">
            <a:schemeClr val="lt1">
              <a:hueOff val="0"/>
              <a:satOff val="0"/>
              <a:lumOff val="0"/>
              <a:alphaOff val="0"/>
            </a:schemeClr>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13" name="TextBox 12"/>
          <p:cNvSpPr txBox="1"/>
          <p:nvPr/>
        </p:nvSpPr>
        <p:spPr>
          <a:xfrm>
            <a:off x="350520" y="6391869"/>
            <a:ext cx="328936" cy="261610"/>
          </a:xfrm>
          <a:prstGeom prst="rect">
            <a:avLst/>
          </a:prstGeom>
          <a:noFill/>
        </p:spPr>
        <p:txBody>
          <a:bodyPr wrap="none" rtlCol="0">
            <a:spAutoFit/>
          </a:bodyPr>
          <a:lstStyle/>
          <a:p>
            <a:fld id="{53624BAA-88DA-4F59-8165-10CE464D90E9}" type="slidenum">
              <a:rPr lang="en-US" sz="1100" smtClean="0"/>
              <a:t>56</a:t>
            </a:fld>
            <a:endParaRPr lang="en-US" sz="1100" dirty="0"/>
          </a:p>
        </p:txBody>
      </p:sp>
    </p:spTree>
    <p:extLst>
      <p:ext uri="{BB962C8B-B14F-4D97-AF65-F5344CB8AC3E}">
        <p14:creationId xmlns:p14="http://schemas.microsoft.com/office/powerpoint/2010/main" val="1883031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SEA Supports:</a:t>
            </a:r>
          </a:p>
          <a:p>
            <a:pPr lvl="1"/>
            <a:r>
              <a:rPr lang="en-US" dirty="0" smtClean="0"/>
              <a:t>Are based upon a strong planning process that incorporates an </a:t>
            </a:r>
            <a:r>
              <a:rPr lang="en-US" dirty="0" smtClean="0">
                <a:solidFill>
                  <a:schemeClr val="tx1"/>
                </a:solidFill>
              </a:rPr>
              <a:t>external </a:t>
            </a:r>
            <a:r>
              <a:rPr lang="en-US" dirty="0" smtClean="0"/>
              <a:t>review of the school and meaningful community engagement</a:t>
            </a:r>
          </a:p>
          <a:p>
            <a:pPr lvl="1"/>
            <a:r>
              <a:rPr lang="en-US" dirty="0" smtClean="0"/>
              <a:t>Are matched to the school’s identified needs</a:t>
            </a:r>
          </a:p>
          <a:p>
            <a:pPr lvl="1"/>
            <a:r>
              <a:rPr lang="en-US" dirty="0" smtClean="0"/>
              <a:t>Are differentiated for the school’s context (e.g., geographic location, readiness for change)</a:t>
            </a:r>
          </a:p>
          <a:p>
            <a:pPr lvl="1"/>
            <a:r>
              <a:rPr lang="en-US" dirty="0" smtClean="0"/>
              <a:t> Incorporate evidence-based strategies</a:t>
            </a:r>
          </a:p>
          <a:p>
            <a:pPr lvl="1"/>
            <a:r>
              <a:rPr lang="en-US" dirty="0" smtClean="0">
                <a:solidFill>
                  <a:schemeClr val="tx1"/>
                </a:solidFill>
              </a:rPr>
              <a:t>Use a 3-year cycle for Comprehensive schools before more rigorous action.  Rigorous actions will be aligned with the state’s end-of-accountability clock action.</a:t>
            </a:r>
            <a:endParaRPr lang="en-US" dirty="0">
              <a:solidFill>
                <a:schemeClr val="tx1"/>
              </a:solidFill>
            </a:endParaRPr>
          </a:p>
        </p:txBody>
      </p:sp>
      <p:sp>
        <p:nvSpPr>
          <p:cNvPr id="3" name="Title 2"/>
          <p:cNvSpPr>
            <a:spLocks noGrp="1"/>
          </p:cNvSpPr>
          <p:nvPr>
            <p:ph type="title"/>
          </p:nvPr>
        </p:nvSpPr>
        <p:spPr/>
        <p:txBody>
          <a:bodyPr/>
          <a:lstStyle/>
          <a:p>
            <a:r>
              <a:rPr lang="en-US" dirty="0" smtClean="0"/>
              <a:t>Recommendations</a:t>
            </a:r>
            <a:endParaRPr lang="en-US" dirty="0"/>
          </a:p>
        </p:txBody>
      </p:sp>
      <p:sp>
        <p:nvSpPr>
          <p:cNvPr id="4" name="TextBox 3"/>
          <p:cNvSpPr txBox="1"/>
          <p:nvPr/>
        </p:nvSpPr>
        <p:spPr>
          <a:xfrm>
            <a:off x="350520" y="6391869"/>
            <a:ext cx="328936" cy="261610"/>
          </a:xfrm>
          <a:prstGeom prst="rect">
            <a:avLst/>
          </a:prstGeom>
          <a:noFill/>
        </p:spPr>
        <p:txBody>
          <a:bodyPr wrap="none" rtlCol="0">
            <a:spAutoFit/>
          </a:bodyPr>
          <a:lstStyle/>
          <a:p>
            <a:fld id="{4F2B4EF7-577E-4A17-985B-58F276B3E2F1}" type="slidenum">
              <a:rPr lang="en-US" sz="1100" smtClean="0"/>
              <a:t>57</a:t>
            </a:fld>
            <a:endParaRPr lang="en-US" sz="1100" dirty="0"/>
          </a:p>
        </p:txBody>
      </p:sp>
    </p:spTree>
    <p:extLst>
      <p:ext uri="{BB962C8B-B14F-4D97-AF65-F5344CB8AC3E}">
        <p14:creationId xmlns:p14="http://schemas.microsoft.com/office/powerpoint/2010/main" val="3290731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4367" y="2040804"/>
            <a:ext cx="8407893" cy="4407408"/>
          </a:xfrm>
        </p:spPr>
        <p:txBody>
          <a:bodyPr/>
          <a:lstStyle/>
          <a:p>
            <a:pPr marL="576263" indent="-576263">
              <a:buFont typeface="Wingdings"/>
              <a:buChar char=""/>
              <a:tabLst>
                <a:tab pos="508000" algn="l"/>
              </a:tabLst>
            </a:pPr>
            <a:r>
              <a:rPr lang="en-US" dirty="0" smtClean="0">
                <a:sym typeface="Wingdings"/>
              </a:rPr>
              <a:t>SEA supports for identified schools </a:t>
            </a:r>
          </a:p>
          <a:p>
            <a:pPr marL="576263" indent="-576263">
              <a:buNone/>
              <a:tabLst>
                <a:tab pos="508000" algn="l"/>
              </a:tabLst>
            </a:pPr>
            <a:endParaRPr lang="en-US" dirty="0" smtClean="0">
              <a:sym typeface="Wingdings"/>
            </a:endParaRPr>
          </a:p>
          <a:p>
            <a:pPr marL="576263" indent="-576263">
              <a:buFont typeface="Wingdings"/>
              <a:buChar char=""/>
              <a:tabLst>
                <a:tab pos="508000" algn="l"/>
              </a:tabLst>
            </a:pPr>
            <a:r>
              <a:rPr lang="en-US" dirty="0" smtClean="0">
                <a:sym typeface="Wingdings"/>
              </a:rPr>
              <a:t>Evidence-based interventions</a:t>
            </a:r>
          </a:p>
          <a:p>
            <a:pPr marL="576263" indent="-576263">
              <a:buNone/>
              <a:tabLst>
                <a:tab pos="508000" algn="l"/>
              </a:tabLst>
            </a:pPr>
            <a:endParaRPr lang="en-US" dirty="0" smtClean="0">
              <a:sym typeface="Wingdings"/>
            </a:endParaRPr>
          </a:p>
          <a:p>
            <a:pPr marL="576263" indent="-576263">
              <a:buFont typeface="Wingdings"/>
              <a:buChar char=""/>
              <a:tabLst>
                <a:tab pos="508000" algn="l"/>
              </a:tabLst>
            </a:pPr>
            <a:r>
              <a:rPr lang="en-US" dirty="0" smtClean="0">
                <a:sym typeface="Wingdings"/>
              </a:rPr>
              <a:t>Allocation of school improvement resources</a:t>
            </a:r>
          </a:p>
          <a:p>
            <a:pPr marL="0" indent="0">
              <a:buNone/>
              <a:tabLst>
                <a:tab pos="508000" algn="l"/>
              </a:tabLst>
            </a:pPr>
            <a:endParaRPr lang="en-US" dirty="0"/>
          </a:p>
        </p:txBody>
      </p:sp>
      <p:sp>
        <p:nvSpPr>
          <p:cNvPr id="3" name="Title 2"/>
          <p:cNvSpPr>
            <a:spLocks noGrp="1"/>
          </p:cNvSpPr>
          <p:nvPr>
            <p:ph type="title"/>
          </p:nvPr>
        </p:nvSpPr>
        <p:spPr>
          <a:xfrm>
            <a:off x="0" y="355847"/>
            <a:ext cx="8381260" cy="1054394"/>
          </a:xfrm>
        </p:spPr>
        <p:txBody>
          <a:bodyPr/>
          <a:lstStyle/>
          <a:p>
            <a:r>
              <a:rPr lang="en-US" dirty="0" smtClean="0"/>
              <a:t>School Improvement </a:t>
            </a:r>
            <a:br>
              <a:rPr lang="en-US" dirty="0" smtClean="0"/>
            </a:br>
            <a:r>
              <a:rPr lang="en-US" dirty="0" smtClean="0"/>
              <a:t>Decision Points</a:t>
            </a:r>
            <a:endParaRPr lang="en-US" dirty="0"/>
          </a:p>
        </p:txBody>
      </p:sp>
      <p:pic>
        <p:nvPicPr>
          <p:cNvPr id="1027" name="Picture 3" descr="C:\Users\medler_l\AppData\Local\Microsoft\Windows\Temporary Internet Files\Content.IE5\N8LMQALY\attention-hi[1].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143099" y="183793"/>
            <a:ext cx="1360202" cy="122644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2752005"/>
            <a:ext cx="9144000" cy="685463"/>
          </a:xfrm>
          <a:prstGeom prst="rect">
            <a:avLst/>
          </a:prstGeom>
          <a:solidFill>
            <a:srgbClr val="FFC846">
              <a:alpha val="4588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50520" y="6391869"/>
            <a:ext cx="328936" cy="261610"/>
          </a:xfrm>
          <a:prstGeom prst="rect">
            <a:avLst/>
          </a:prstGeom>
          <a:noFill/>
        </p:spPr>
        <p:txBody>
          <a:bodyPr wrap="none" rtlCol="0">
            <a:spAutoFit/>
          </a:bodyPr>
          <a:lstStyle/>
          <a:p>
            <a:fld id="{3AB3B22B-722B-4E3A-88F9-A65939DC94ED}" type="slidenum">
              <a:rPr lang="en-US" sz="1100" smtClean="0"/>
              <a:t>58</a:t>
            </a:fld>
            <a:endParaRPr lang="en-US" sz="1100" dirty="0"/>
          </a:p>
        </p:txBody>
      </p:sp>
    </p:spTree>
    <p:extLst>
      <p:ext uri="{BB962C8B-B14F-4D97-AF65-F5344CB8AC3E}">
        <p14:creationId xmlns:p14="http://schemas.microsoft.com/office/powerpoint/2010/main" val="1958994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6807" y="1668271"/>
            <a:ext cx="8407893" cy="1041062"/>
          </a:xfrm>
        </p:spPr>
        <p:txBody>
          <a:bodyPr/>
          <a:lstStyle/>
          <a:p>
            <a:pPr marL="457200" indent="-457200">
              <a:buFont typeface="+mj-lt"/>
              <a:buAutoNum type="alphaLcPeriod"/>
            </a:pPr>
            <a:r>
              <a:rPr lang="en-US" sz="2800" b="0" i="1" dirty="0" smtClean="0"/>
              <a:t>Should Colorado provide a list of identified evidence-based interventions, strategies and partners?</a:t>
            </a:r>
            <a:endParaRPr lang="en-US" sz="2800" b="0" i="1" dirty="0"/>
          </a:p>
        </p:txBody>
      </p:sp>
      <p:sp>
        <p:nvSpPr>
          <p:cNvPr id="3" name="Title 2"/>
          <p:cNvSpPr>
            <a:spLocks noGrp="1"/>
          </p:cNvSpPr>
          <p:nvPr>
            <p:ph type="title"/>
          </p:nvPr>
        </p:nvSpPr>
        <p:spPr>
          <a:xfrm>
            <a:off x="1321064" y="329728"/>
            <a:ext cx="6757036" cy="1054394"/>
          </a:xfrm>
        </p:spPr>
        <p:txBody>
          <a:bodyPr/>
          <a:lstStyle/>
          <a:p>
            <a:pPr algn="l"/>
            <a:r>
              <a:rPr lang="en-US" dirty="0" smtClean="0">
                <a:sym typeface="Wingdings"/>
              </a:rPr>
              <a:t>Evidence-based interventions</a:t>
            </a:r>
            <a:endParaRPr lang="en-US" dirty="0"/>
          </a:p>
        </p:txBody>
      </p:sp>
      <p:pic>
        <p:nvPicPr>
          <p:cNvPr id="4" name="Picture 3" descr="C:\Users\medler_l\AppData\Local\Microsoft\Windows\Temporary Internet Files\Content.IE5\N8LMQALY\attention-hi[1].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078099" y="663737"/>
            <a:ext cx="850397" cy="76677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86807" y="183793"/>
            <a:ext cx="1034257" cy="1200329"/>
          </a:xfrm>
          <a:prstGeom prst="rect">
            <a:avLst/>
          </a:prstGeom>
        </p:spPr>
        <p:txBody>
          <a:bodyPr wrap="none">
            <a:spAutoFit/>
          </a:bodyPr>
          <a:lstStyle/>
          <a:p>
            <a:r>
              <a:rPr lang="en-US" sz="7200" spc="200" dirty="0" smtClean="0">
                <a:solidFill>
                  <a:prstClr val="white"/>
                </a:solidFill>
                <a:latin typeface="Museo Slab 500"/>
                <a:ea typeface="+mj-ea"/>
                <a:sym typeface="Wingdings"/>
              </a:rPr>
              <a:t></a:t>
            </a:r>
            <a:endParaRPr lang="en-US" sz="7200" dirty="0"/>
          </a:p>
        </p:txBody>
      </p:sp>
      <p:sp>
        <p:nvSpPr>
          <p:cNvPr id="6" name="Content Placeholder 1"/>
          <p:cNvSpPr txBox="1">
            <a:spLocks/>
          </p:cNvSpPr>
          <p:nvPr/>
        </p:nvSpPr>
        <p:spPr>
          <a:xfrm>
            <a:off x="202404" y="2701204"/>
            <a:ext cx="4055534" cy="4407408"/>
          </a:xfrm>
          <a:prstGeom prst="rect">
            <a:avLst/>
          </a:prstGeom>
        </p:spPr>
        <p:txBody>
          <a:bodyPr vert="horz" lIns="91440" tIns="45720" rIns="91440" bIns="45720" rtlCol="0">
            <a:noAutofit/>
          </a:bodyPr>
          <a:lstStyle>
            <a:lvl1pPr marL="228600" indent="-228600" algn="l" defTabSz="914400" rtl="0" eaLnBrk="1" latinLnBrk="0" hangingPunct="1">
              <a:spcBef>
                <a:spcPct val="20000"/>
              </a:spcBef>
              <a:buClr>
                <a:schemeClr val="accent1"/>
              </a:buClr>
              <a:buSzPct val="110000"/>
              <a:buFont typeface="Wingdings" charset="2"/>
              <a:buChar char="§"/>
              <a:defRPr sz="2400" b="1" kern="1200" spc="0" baseline="0">
                <a:solidFill>
                  <a:srgbClr val="5C6670"/>
                </a:solidFill>
                <a:latin typeface="+mn-lt"/>
                <a:ea typeface="+mn-ea"/>
                <a:cs typeface="+mn-cs"/>
              </a:defRPr>
            </a:lvl1pPr>
            <a:lvl2pPr marL="457200" indent="-228600" algn="l" defTabSz="914400" rtl="0" eaLnBrk="1" latinLnBrk="0" hangingPunct="1">
              <a:spcBef>
                <a:spcPct val="20000"/>
              </a:spcBef>
              <a:buClr>
                <a:schemeClr val="accent2"/>
              </a:buClr>
              <a:buSzPct val="110000"/>
              <a:buFont typeface="Wingdings" charset="2"/>
              <a:buChar char="§"/>
              <a:defRPr sz="2200" kern="1200" spc="0" baseline="0">
                <a:solidFill>
                  <a:srgbClr val="5C6670"/>
                </a:solidFill>
                <a:latin typeface="+mn-lt"/>
                <a:ea typeface="+mn-ea"/>
                <a:cs typeface="+mn-cs"/>
              </a:defRPr>
            </a:lvl2pPr>
            <a:lvl3pPr marL="685800" indent="-228600" algn="l" defTabSz="914400" rtl="0" eaLnBrk="1" latinLnBrk="0" hangingPunct="1">
              <a:spcBef>
                <a:spcPct val="20000"/>
              </a:spcBef>
              <a:buClr>
                <a:schemeClr val="accent3"/>
              </a:buClr>
              <a:buSzPct val="110000"/>
              <a:buFont typeface="Wingdings" charset="2"/>
              <a:buChar char="§"/>
              <a:defRPr sz="2000" kern="1200" spc="0" baseline="0">
                <a:solidFill>
                  <a:srgbClr val="5C6670"/>
                </a:solidFill>
                <a:latin typeface="+mn-lt"/>
                <a:ea typeface="+mn-ea"/>
                <a:cs typeface="+mn-cs"/>
              </a:defRPr>
            </a:lvl3pPr>
            <a:lvl4pPr marL="862013" indent="-176213" algn="l" defTabSz="914400" rtl="0" eaLnBrk="1" latinLnBrk="0" hangingPunct="1">
              <a:spcBef>
                <a:spcPct val="20000"/>
              </a:spcBef>
              <a:buClr>
                <a:schemeClr val="accent4"/>
              </a:buClr>
              <a:buSzPct val="110000"/>
              <a:buFont typeface="Wingdings" charset="2"/>
              <a:buChar char="§"/>
              <a:defRPr sz="1800" kern="1200" spc="0">
                <a:solidFill>
                  <a:srgbClr val="5C6670"/>
                </a:solidFill>
                <a:latin typeface="+mn-lt"/>
                <a:ea typeface="+mn-ea"/>
                <a:cs typeface="+mn-cs"/>
              </a:defRPr>
            </a:lvl4pPr>
            <a:lvl5pPr marL="1028700" indent="-166688" algn="l" defTabSz="914400" rtl="0" eaLnBrk="1" latinLnBrk="0" hangingPunct="1">
              <a:spcBef>
                <a:spcPct val="20000"/>
              </a:spcBef>
              <a:buClr>
                <a:schemeClr val="accent6"/>
              </a:buClr>
              <a:buSzPct val="110000"/>
              <a:buFont typeface="Wingdings" charset="2"/>
              <a:buChar char="§"/>
              <a:defRPr sz="1600" kern="1200" spc="0" baseline="0">
                <a:solidFill>
                  <a:srgbClr val="5C6670"/>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0" indent="0">
              <a:buFont typeface="Wingdings" charset="2"/>
              <a:buNone/>
            </a:pPr>
            <a:r>
              <a:rPr lang="en-US" i="1" dirty="0" smtClean="0"/>
              <a:t>Pros</a:t>
            </a:r>
            <a:endParaRPr lang="en-US" dirty="0" smtClean="0"/>
          </a:p>
          <a:p>
            <a:r>
              <a:rPr lang="en-US" dirty="0" smtClean="0"/>
              <a:t>Schools/districts can move more rapidly</a:t>
            </a:r>
          </a:p>
          <a:p>
            <a:r>
              <a:rPr lang="en-US" dirty="0" smtClean="0"/>
              <a:t>Examples to learn from and clear road maps</a:t>
            </a:r>
          </a:p>
          <a:p>
            <a:r>
              <a:rPr lang="en-US" dirty="0" smtClean="0"/>
              <a:t>Potential for statewide rates to address economy of scale </a:t>
            </a:r>
            <a:endParaRPr lang="en-US" dirty="0"/>
          </a:p>
        </p:txBody>
      </p:sp>
      <p:sp>
        <p:nvSpPr>
          <p:cNvPr id="7" name="Content Placeholder 1"/>
          <p:cNvSpPr txBox="1">
            <a:spLocks/>
          </p:cNvSpPr>
          <p:nvPr/>
        </p:nvSpPr>
        <p:spPr>
          <a:xfrm>
            <a:off x="4639166" y="2709333"/>
            <a:ext cx="4055534" cy="4407408"/>
          </a:xfrm>
          <a:prstGeom prst="rect">
            <a:avLst/>
          </a:prstGeom>
        </p:spPr>
        <p:txBody>
          <a:bodyPr vert="horz" lIns="91440" tIns="45720" rIns="91440" bIns="45720" rtlCol="0">
            <a:noAutofit/>
          </a:bodyPr>
          <a:lstStyle>
            <a:lvl1pPr marL="228600" indent="-228600" algn="l" defTabSz="914400" rtl="0" eaLnBrk="1" latinLnBrk="0" hangingPunct="1">
              <a:spcBef>
                <a:spcPct val="20000"/>
              </a:spcBef>
              <a:buClr>
                <a:schemeClr val="accent1"/>
              </a:buClr>
              <a:buSzPct val="110000"/>
              <a:buFont typeface="Wingdings" charset="2"/>
              <a:buChar char="§"/>
              <a:defRPr sz="2400" b="1" kern="1200" spc="0" baseline="0">
                <a:solidFill>
                  <a:srgbClr val="5C6670"/>
                </a:solidFill>
                <a:latin typeface="+mn-lt"/>
                <a:ea typeface="+mn-ea"/>
                <a:cs typeface="+mn-cs"/>
              </a:defRPr>
            </a:lvl1pPr>
            <a:lvl2pPr marL="457200" indent="-228600" algn="l" defTabSz="914400" rtl="0" eaLnBrk="1" latinLnBrk="0" hangingPunct="1">
              <a:spcBef>
                <a:spcPct val="20000"/>
              </a:spcBef>
              <a:buClr>
                <a:schemeClr val="accent2"/>
              </a:buClr>
              <a:buSzPct val="110000"/>
              <a:buFont typeface="Wingdings" charset="2"/>
              <a:buChar char="§"/>
              <a:defRPr sz="2200" kern="1200" spc="0" baseline="0">
                <a:solidFill>
                  <a:srgbClr val="5C6670"/>
                </a:solidFill>
                <a:latin typeface="+mn-lt"/>
                <a:ea typeface="+mn-ea"/>
                <a:cs typeface="+mn-cs"/>
              </a:defRPr>
            </a:lvl2pPr>
            <a:lvl3pPr marL="685800" indent="-228600" algn="l" defTabSz="914400" rtl="0" eaLnBrk="1" latinLnBrk="0" hangingPunct="1">
              <a:spcBef>
                <a:spcPct val="20000"/>
              </a:spcBef>
              <a:buClr>
                <a:schemeClr val="accent3"/>
              </a:buClr>
              <a:buSzPct val="110000"/>
              <a:buFont typeface="Wingdings" charset="2"/>
              <a:buChar char="§"/>
              <a:defRPr sz="2000" kern="1200" spc="0" baseline="0">
                <a:solidFill>
                  <a:srgbClr val="5C6670"/>
                </a:solidFill>
                <a:latin typeface="+mn-lt"/>
                <a:ea typeface="+mn-ea"/>
                <a:cs typeface="+mn-cs"/>
              </a:defRPr>
            </a:lvl3pPr>
            <a:lvl4pPr marL="862013" indent="-176213" algn="l" defTabSz="914400" rtl="0" eaLnBrk="1" latinLnBrk="0" hangingPunct="1">
              <a:spcBef>
                <a:spcPct val="20000"/>
              </a:spcBef>
              <a:buClr>
                <a:schemeClr val="accent4"/>
              </a:buClr>
              <a:buSzPct val="110000"/>
              <a:buFont typeface="Wingdings" charset="2"/>
              <a:buChar char="§"/>
              <a:defRPr sz="1800" kern="1200" spc="0">
                <a:solidFill>
                  <a:srgbClr val="5C6670"/>
                </a:solidFill>
                <a:latin typeface="+mn-lt"/>
                <a:ea typeface="+mn-ea"/>
                <a:cs typeface="+mn-cs"/>
              </a:defRPr>
            </a:lvl4pPr>
            <a:lvl5pPr marL="1028700" indent="-166688" algn="l" defTabSz="914400" rtl="0" eaLnBrk="1" latinLnBrk="0" hangingPunct="1">
              <a:spcBef>
                <a:spcPct val="20000"/>
              </a:spcBef>
              <a:buClr>
                <a:schemeClr val="accent6"/>
              </a:buClr>
              <a:buSzPct val="110000"/>
              <a:buFont typeface="Wingdings" charset="2"/>
              <a:buChar char="§"/>
              <a:defRPr sz="1600" kern="1200" spc="0" baseline="0">
                <a:solidFill>
                  <a:srgbClr val="5C6670"/>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0" indent="0">
              <a:buNone/>
            </a:pPr>
            <a:r>
              <a:rPr lang="en-US" i="1" dirty="0" smtClean="0"/>
              <a:t>Cons</a:t>
            </a:r>
            <a:endParaRPr lang="en-US" dirty="0" smtClean="0"/>
          </a:p>
          <a:p>
            <a:r>
              <a:rPr lang="en-US" dirty="0" smtClean="0"/>
              <a:t>Risk of reduced rigor </a:t>
            </a:r>
          </a:p>
          <a:p>
            <a:r>
              <a:rPr lang="en-US" dirty="0" smtClean="0"/>
              <a:t>CDE’s capacity is limited -- focus CDE’s efforts on creating tools instead</a:t>
            </a:r>
          </a:p>
          <a:p>
            <a:r>
              <a:rPr lang="en-US" dirty="0" smtClean="0"/>
              <a:t>Schools may jump to solution before planning</a:t>
            </a:r>
          </a:p>
          <a:p>
            <a:r>
              <a:rPr lang="en-US" dirty="0" smtClean="0"/>
              <a:t>Could stifle and weed out viable partners or local options</a:t>
            </a:r>
          </a:p>
        </p:txBody>
      </p:sp>
      <p:sp>
        <p:nvSpPr>
          <p:cNvPr id="9" name="TextBox 8"/>
          <p:cNvSpPr txBox="1"/>
          <p:nvPr/>
        </p:nvSpPr>
        <p:spPr>
          <a:xfrm>
            <a:off x="202404" y="5723467"/>
            <a:ext cx="4234129" cy="923330"/>
          </a:xfrm>
          <a:prstGeom prst="rect">
            <a:avLst/>
          </a:prstGeom>
          <a:solidFill>
            <a:schemeClr val="accent2">
              <a:lumMod val="40000"/>
              <a:lumOff val="60000"/>
            </a:schemeClr>
          </a:solidFill>
        </p:spPr>
        <p:txBody>
          <a:bodyPr wrap="square" rtlCol="0">
            <a:spAutoFit/>
          </a:bodyPr>
          <a:lstStyle/>
          <a:p>
            <a:r>
              <a:rPr lang="en-US" dirty="0" smtClean="0"/>
              <a:t>Option to differentiate for more intensive supports that provide vetting of strategies and partners</a:t>
            </a:r>
            <a:endParaRPr lang="en-US" dirty="0"/>
          </a:p>
        </p:txBody>
      </p:sp>
      <p:sp>
        <p:nvSpPr>
          <p:cNvPr id="10" name="TextBox 9"/>
          <p:cNvSpPr txBox="1"/>
          <p:nvPr/>
        </p:nvSpPr>
        <p:spPr>
          <a:xfrm>
            <a:off x="350520" y="6522674"/>
            <a:ext cx="328936" cy="261610"/>
          </a:xfrm>
          <a:prstGeom prst="rect">
            <a:avLst/>
          </a:prstGeom>
          <a:noFill/>
        </p:spPr>
        <p:txBody>
          <a:bodyPr wrap="none" rtlCol="0">
            <a:spAutoFit/>
          </a:bodyPr>
          <a:lstStyle/>
          <a:p>
            <a:fld id="{F5F24D6F-6B59-4E81-AC65-65242B1AC776}" type="slidenum">
              <a:rPr lang="en-US" sz="1100" smtClean="0"/>
              <a:t>59</a:t>
            </a:fld>
            <a:endParaRPr lang="en-US" sz="1100" dirty="0"/>
          </a:p>
        </p:txBody>
      </p:sp>
    </p:spTree>
    <p:extLst>
      <p:ext uri="{BB962C8B-B14F-4D97-AF65-F5344CB8AC3E}">
        <p14:creationId xmlns:p14="http://schemas.microsoft.com/office/powerpoint/2010/main" val="3992915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Options, Discussion and Making Recommendations to the State Board of Education (SBE)</a:t>
            </a:r>
            <a:endParaRPr lang="en-US" dirty="0"/>
          </a:p>
        </p:txBody>
      </p:sp>
      <p:sp>
        <p:nvSpPr>
          <p:cNvPr id="3" name="Title 2"/>
          <p:cNvSpPr>
            <a:spLocks noGrp="1"/>
          </p:cNvSpPr>
          <p:nvPr>
            <p:ph type="title"/>
          </p:nvPr>
        </p:nvSpPr>
        <p:spPr/>
        <p:txBody>
          <a:bodyPr/>
          <a:lstStyle/>
          <a:p>
            <a:r>
              <a:rPr lang="en-US" dirty="0" smtClean="0"/>
              <a:t>Discussion and </a:t>
            </a:r>
            <a:br>
              <a:rPr lang="en-US" dirty="0" smtClean="0"/>
            </a:br>
            <a:r>
              <a:rPr lang="en-US" dirty="0" smtClean="0"/>
              <a:t>Final Vote</a:t>
            </a:r>
            <a:endParaRPr lang="en-US" dirty="0"/>
          </a:p>
        </p:txBody>
      </p:sp>
    </p:spTree>
    <p:extLst>
      <p:ext uri="{BB962C8B-B14F-4D97-AF65-F5344CB8AC3E}">
        <p14:creationId xmlns:p14="http://schemas.microsoft.com/office/powerpoint/2010/main" val="324061370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Both the Spoke Committee and the public tended toward some sort of pre-vetted list of strategies/partners.  The Spoke leaned more toward a pre-approved list for all.  The public tended toward a list for just some </a:t>
            </a:r>
            <a:br>
              <a:rPr lang="en-US" dirty="0" smtClean="0"/>
            </a:br>
            <a:r>
              <a:rPr lang="en-US" dirty="0" smtClean="0"/>
              <a:t>schools.</a:t>
            </a:r>
          </a:p>
          <a:p>
            <a:r>
              <a:rPr lang="en-US" dirty="0" smtClean="0"/>
              <a:t>Comments focused on </a:t>
            </a:r>
            <a:br>
              <a:rPr lang="en-US" dirty="0" smtClean="0"/>
            </a:br>
            <a:r>
              <a:rPr lang="en-US" dirty="0" smtClean="0"/>
              <a:t>providing a reference list, </a:t>
            </a:r>
            <a:br>
              <a:rPr lang="en-US" dirty="0" smtClean="0"/>
            </a:br>
            <a:r>
              <a:rPr lang="en-US" dirty="0" smtClean="0"/>
              <a:t>not a required list and </a:t>
            </a:r>
            <a:br>
              <a:rPr lang="en-US" dirty="0" smtClean="0"/>
            </a:br>
            <a:r>
              <a:rPr lang="en-US" dirty="0" smtClean="0"/>
              <a:t>matched to need.  Also </a:t>
            </a:r>
            <a:br>
              <a:rPr lang="en-US" dirty="0" smtClean="0"/>
            </a:br>
            <a:r>
              <a:rPr lang="en-US" dirty="0" smtClean="0"/>
              <a:t>need for allowing flexibility </a:t>
            </a:r>
            <a:br>
              <a:rPr lang="en-US" dirty="0" smtClean="0"/>
            </a:br>
            <a:r>
              <a:rPr lang="en-US" dirty="0" smtClean="0"/>
              <a:t>to add to the list or creating </a:t>
            </a:r>
            <a:br>
              <a:rPr lang="en-US" dirty="0" smtClean="0"/>
            </a:br>
            <a:r>
              <a:rPr lang="en-US" dirty="0" smtClean="0"/>
              <a:t>local</a:t>
            </a:r>
            <a:r>
              <a:rPr lang="en-US" dirty="0"/>
              <a:t> </a:t>
            </a:r>
            <a:r>
              <a:rPr lang="en-US" dirty="0" smtClean="0"/>
              <a:t>strategies.</a:t>
            </a:r>
            <a:endParaRPr lang="en-US" dirty="0"/>
          </a:p>
        </p:txBody>
      </p:sp>
      <p:sp>
        <p:nvSpPr>
          <p:cNvPr id="3" name="Title 2"/>
          <p:cNvSpPr>
            <a:spLocks noGrp="1"/>
          </p:cNvSpPr>
          <p:nvPr>
            <p:ph type="title"/>
          </p:nvPr>
        </p:nvSpPr>
        <p:spPr/>
        <p:txBody>
          <a:bodyPr/>
          <a:lstStyle/>
          <a:p>
            <a:r>
              <a:rPr lang="en-US" dirty="0" smtClean="0"/>
              <a:t>What have we heard?</a:t>
            </a:r>
            <a:endParaRPr lang="en-US" dirty="0"/>
          </a:p>
        </p:txBody>
      </p:sp>
      <p:graphicFrame>
        <p:nvGraphicFramePr>
          <p:cNvPr id="4" name="Chart 3"/>
          <p:cNvGraphicFramePr>
            <a:graphicFrameLocks/>
          </p:cNvGraphicFramePr>
          <p:nvPr>
            <p:extLst/>
          </p:nvPr>
        </p:nvGraphicFramePr>
        <p:xfrm>
          <a:off x="4301067" y="2934546"/>
          <a:ext cx="4842933" cy="319193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350520" y="6391869"/>
            <a:ext cx="328936" cy="261610"/>
          </a:xfrm>
          <a:prstGeom prst="rect">
            <a:avLst/>
          </a:prstGeom>
          <a:noFill/>
        </p:spPr>
        <p:txBody>
          <a:bodyPr wrap="none" rtlCol="0">
            <a:spAutoFit/>
          </a:bodyPr>
          <a:lstStyle/>
          <a:p>
            <a:fld id="{721EF80A-3B74-4D15-A05A-63E5C3A6540D}" type="slidenum">
              <a:rPr lang="en-US" sz="1100" smtClean="0"/>
              <a:t>60</a:t>
            </a:fld>
            <a:endParaRPr lang="en-US" sz="1100" dirty="0"/>
          </a:p>
        </p:txBody>
      </p:sp>
    </p:spTree>
    <p:extLst>
      <p:ext uri="{BB962C8B-B14F-4D97-AF65-F5344CB8AC3E}">
        <p14:creationId xmlns:p14="http://schemas.microsoft.com/office/powerpoint/2010/main" val="3325027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849700"/>
            <a:ext cx="8407893" cy="4407408"/>
          </a:xfrm>
        </p:spPr>
        <p:txBody>
          <a:bodyPr/>
          <a:lstStyle/>
          <a:p>
            <a:r>
              <a:rPr lang="en-US" dirty="0" smtClean="0"/>
              <a:t>A list of Evidence Based Interventions/Strategies/Partners will:</a:t>
            </a:r>
          </a:p>
          <a:p>
            <a:pPr lvl="1"/>
            <a:r>
              <a:rPr lang="en-US" dirty="0">
                <a:solidFill>
                  <a:schemeClr val="tx1"/>
                </a:solidFill>
              </a:rPr>
              <a:t>B</a:t>
            </a:r>
            <a:r>
              <a:rPr lang="en-US" dirty="0" smtClean="0">
                <a:solidFill>
                  <a:schemeClr val="tx1"/>
                </a:solidFill>
              </a:rPr>
              <a:t>e investigated and made available by the state for districts and schools</a:t>
            </a:r>
          </a:p>
          <a:p>
            <a:pPr lvl="1"/>
            <a:r>
              <a:rPr lang="en-US" dirty="0">
                <a:solidFill>
                  <a:schemeClr val="tx1"/>
                </a:solidFill>
              </a:rPr>
              <a:t>B</a:t>
            </a:r>
            <a:r>
              <a:rPr lang="en-US" dirty="0" smtClean="0">
                <a:solidFill>
                  <a:schemeClr val="tx1"/>
                </a:solidFill>
              </a:rPr>
              <a:t>e a resource and reference for districts and schools - not a required selection list</a:t>
            </a:r>
          </a:p>
          <a:p>
            <a:pPr lvl="1"/>
            <a:r>
              <a:rPr lang="en-US" dirty="0"/>
              <a:t>E</a:t>
            </a:r>
            <a:r>
              <a:rPr lang="en-US" dirty="0" smtClean="0"/>
              <a:t>volve over time as more research becomes available</a:t>
            </a:r>
          </a:p>
          <a:p>
            <a:pPr lvl="1"/>
            <a:r>
              <a:rPr lang="en-US" dirty="0" smtClean="0">
                <a:solidFill>
                  <a:schemeClr val="tx1"/>
                </a:solidFill>
              </a:rPr>
              <a:t>Augment improvement plans </a:t>
            </a:r>
            <a:r>
              <a:rPr lang="en-US" dirty="0" smtClean="0"/>
              <a:t>– needs must be identified and matched to the best strategies</a:t>
            </a:r>
            <a:endParaRPr lang="en-US" dirty="0"/>
          </a:p>
        </p:txBody>
      </p:sp>
      <p:sp>
        <p:nvSpPr>
          <p:cNvPr id="3" name="Title 2"/>
          <p:cNvSpPr>
            <a:spLocks noGrp="1"/>
          </p:cNvSpPr>
          <p:nvPr>
            <p:ph type="title"/>
          </p:nvPr>
        </p:nvSpPr>
        <p:spPr/>
        <p:txBody>
          <a:bodyPr/>
          <a:lstStyle/>
          <a:p>
            <a:r>
              <a:rPr lang="en-US" dirty="0" smtClean="0"/>
              <a:t>Recommendation</a:t>
            </a:r>
            <a:endParaRPr lang="en-US" dirty="0"/>
          </a:p>
        </p:txBody>
      </p:sp>
      <p:sp>
        <p:nvSpPr>
          <p:cNvPr id="4" name="TextBox 3"/>
          <p:cNvSpPr txBox="1"/>
          <p:nvPr/>
        </p:nvSpPr>
        <p:spPr>
          <a:xfrm>
            <a:off x="350520" y="6391869"/>
            <a:ext cx="328936" cy="261610"/>
          </a:xfrm>
          <a:prstGeom prst="rect">
            <a:avLst/>
          </a:prstGeom>
          <a:noFill/>
        </p:spPr>
        <p:txBody>
          <a:bodyPr wrap="none" rtlCol="0">
            <a:spAutoFit/>
          </a:bodyPr>
          <a:lstStyle/>
          <a:p>
            <a:fld id="{E24AC6FF-C451-4070-B1C8-1C371DE27C0D}" type="slidenum">
              <a:rPr lang="en-US" sz="1100" smtClean="0"/>
              <a:t>61</a:t>
            </a:fld>
            <a:endParaRPr lang="en-US" sz="1100" dirty="0"/>
          </a:p>
        </p:txBody>
      </p:sp>
    </p:spTree>
    <p:extLst>
      <p:ext uri="{BB962C8B-B14F-4D97-AF65-F5344CB8AC3E}">
        <p14:creationId xmlns:p14="http://schemas.microsoft.com/office/powerpoint/2010/main" val="1681843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4367" y="2040804"/>
            <a:ext cx="8407893" cy="4407408"/>
          </a:xfrm>
        </p:spPr>
        <p:txBody>
          <a:bodyPr/>
          <a:lstStyle/>
          <a:p>
            <a:pPr marL="576263" indent="-576263">
              <a:buFont typeface="Wingdings"/>
              <a:buChar char=""/>
              <a:tabLst>
                <a:tab pos="508000" algn="l"/>
              </a:tabLst>
            </a:pPr>
            <a:r>
              <a:rPr lang="en-US" dirty="0" smtClean="0">
                <a:sym typeface="Wingdings"/>
              </a:rPr>
              <a:t>SEA supports for identified schools </a:t>
            </a:r>
          </a:p>
          <a:p>
            <a:pPr marL="576263" indent="-576263">
              <a:buNone/>
              <a:tabLst>
                <a:tab pos="508000" algn="l"/>
              </a:tabLst>
            </a:pPr>
            <a:endParaRPr lang="en-US" dirty="0" smtClean="0">
              <a:sym typeface="Wingdings"/>
            </a:endParaRPr>
          </a:p>
          <a:p>
            <a:pPr marL="576263" indent="-576263">
              <a:buFont typeface="Wingdings"/>
              <a:buChar char=""/>
              <a:tabLst>
                <a:tab pos="508000" algn="l"/>
              </a:tabLst>
            </a:pPr>
            <a:r>
              <a:rPr lang="en-US" dirty="0" smtClean="0">
                <a:sym typeface="Wingdings"/>
              </a:rPr>
              <a:t>Evidence-based interventions</a:t>
            </a:r>
          </a:p>
          <a:p>
            <a:pPr marL="576263" indent="-576263">
              <a:buNone/>
              <a:tabLst>
                <a:tab pos="508000" algn="l"/>
              </a:tabLst>
            </a:pPr>
            <a:endParaRPr lang="en-US" dirty="0" smtClean="0">
              <a:sym typeface="Wingdings"/>
            </a:endParaRPr>
          </a:p>
          <a:p>
            <a:pPr marL="576263" indent="-576263">
              <a:buFont typeface="Wingdings"/>
              <a:buChar char=""/>
              <a:tabLst>
                <a:tab pos="508000" algn="l"/>
              </a:tabLst>
            </a:pPr>
            <a:r>
              <a:rPr lang="en-US" dirty="0" smtClean="0">
                <a:sym typeface="Wingdings"/>
              </a:rPr>
              <a:t>Allocation of school improvement resources</a:t>
            </a:r>
          </a:p>
          <a:p>
            <a:pPr marL="0" indent="0">
              <a:buNone/>
              <a:tabLst>
                <a:tab pos="508000" algn="l"/>
              </a:tabLst>
            </a:pPr>
            <a:endParaRPr lang="en-US" dirty="0"/>
          </a:p>
        </p:txBody>
      </p:sp>
      <p:sp>
        <p:nvSpPr>
          <p:cNvPr id="3" name="Title 2"/>
          <p:cNvSpPr>
            <a:spLocks noGrp="1"/>
          </p:cNvSpPr>
          <p:nvPr>
            <p:ph type="title"/>
          </p:nvPr>
        </p:nvSpPr>
        <p:spPr>
          <a:xfrm>
            <a:off x="0" y="355847"/>
            <a:ext cx="8381260" cy="1054394"/>
          </a:xfrm>
        </p:spPr>
        <p:txBody>
          <a:bodyPr/>
          <a:lstStyle/>
          <a:p>
            <a:r>
              <a:rPr lang="en-US" dirty="0" smtClean="0"/>
              <a:t>School Improvement </a:t>
            </a:r>
            <a:br>
              <a:rPr lang="en-US" dirty="0" smtClean="0"/>
            </a:br>
            <a:r>
              <a:rPr lang="en-US" dirty="0" smtClean="0"/>
              <a:t>Decision Points</a:t>
            </a:r>
            <a:endParaRPr lang="en-US" dirty="0"/>
          </a:p>
        </p:txBody>
      </p:sp>
      <p:pic>
        <p:nvPicPr>
          <p:cNvPr id="1027" name="Picture 3" descr="C:\Users\medler_l\AppData\Local\Microsoft\Windows\Temporary Internet Files\Content.IE5\N8LMQALY\attention-hi[1].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143099" y="183793"/>
            <a:ext cx="1360202" cy="122644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3666405"/>
            <a:ext cx="9144000" cy="685463"/>
          </a:xfrm>
          <a:prstGeom prst="rect">
            <a:avLst/>
          </a:prstGeom>
          <a:solidFill>
            <a:srgbClr val="FFC846">
              <a:alpha val="4588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50520" y="6391869"/>
            <a:ext cx="328936" cy="261610"/>
          </a:xfrm>
          <a:prstGeom prst="rect">
            <a:avLst/>
          </a:prstGeom>
          <a:noFill/>
        </p:spPr>
        <p:txBody>
          <a:bodyPr wrap="none" rtlCol="0">
            <a:spAutoFit/>
          </a:bodyPr>
          <a:lstStyle/>
          <a:p>
            <a:fld id="{FBB6BF2B-0174-4A85-929A-C38FB7AC8A96}" type="slidenum">
              <a:rPr lang="en-US" sz="1100" smtClean="0"/>
              <a:t>62</a:t>
            </a:fld>
            <a:endParaRPr lang="en-US" sz="1100" dirty="0"/>
          </a:p>
        </p:txBody>
      </p:sp>
    </p:spTree>
    <p:extLst>
      <p:ext uri="{BB962C8B-B14F-4D97-AF65-F5344CB8AC3E}">
        <p14:creationId xmlns:p14="http://schemas.microsoft.com/office/powerpoint/2010/main" val="1074821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160866" y="271182"/>
            <a:ext cx="8983133" cy="1054394"/>
          </a:xfrm>
        </p:spPr>
        <p:txBody>
          <a:bodyPr/>
          <a:lstStyle/>
          <a:p>
            <a:r>
              <a:rPr lang="en-US" sz="3200" dirty="0" smtClean="0"/>
              <a:t>Estimate of annual ESSA Title I funds</a:t>
            </a:r>
            <a:endParaRPr lang="en-US" sz="3200" dirty="0"/>
          </a:p>
        </p:txBody>
      </p:sp>
      <p:sp>
        <p:nvSpPr>
          <p:cNvPr id="2" name="Right Arrow Callout 1"/>
          <p:cNvSpPr/>
          <p:nvPr/>
        </p:nvSpPr>
        <p:spPr>
          <a:xfrm>
            <a:off x="414338" y="1128714"/>
            <a:ext cx="2600325" cy="1314450"/>
          </a:xfrm>
          <a:prstGeom prst="rightArrow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lumMod val="50000"/>
                  </a:schemeClr>
                </a:solidFill>
              </a:rPr>
              <a:t>95% must be distributed to identified schools </a:t>
            </a:r>
            <a:endParaRPr lang="en-US" dirty="0">
              <a:solidFill>
                <a:schemeClr val="tx1">
                  <a:lumMod val="50000"/>
                </a:schemeClr>
              </a:solidFill>
            </a:endParaRPr>
          </a:p>
        </p:txBody>
      </p:sp>
      <p:sp>
        <p:nvSpPr>
          <p:cNvPr id="5" name="TextBox 4"/>
          <p:cNvSpPr txBox="1"/>
          <p:nvPr/>
        </p:nvSpPr>
        <p:spPr>
          <a:xfrm>
            <a:off x="350520" y="6391869"/>
            <a:ext cx="328936" cy="261610"/>
          </a:xfrm>
          <a:prstGeom prst="rect">
            <a:avLst/>
          </a:prstGeom>
          <a:noFill/>
        </p:spPr>
        <p:txBody>
          <a:bodyPr wrap="none" rtlCol="0">
            <a:spAutoFit/>
          </a:bodyPr>
          <a:lstStyle/>
          <a:p>
            <a:fld id="{4C20E824-C03B-415A-A975-753E1070A8EE}" type="slidenum">
              <a:rPr lang="en-US" sz="1100" smtClean="0"/>
              <a:t>63</a:t>
            </a:fld>
            <a:endParaRPr lang="en-US" sz="1100" dirty="0"/>
          </a:p>
        </p:txBody>
      </p:sp>
    </p:spTree>
    <p:extLst>
      <p:ext uri="{BB962C8B-B14F-4D97-AF65-F5344CB8AC3E}">
        <p14:creationId xmlns:p14="http://schemas.microsoft.com/office/powerpoint/2010/main" val="1203299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19071"/>
            <a:ext cx="5562600" cy="4407408"/>
          </a:xfrm>
        </p:spPr>
        <p:txBody>
          <a:bodyPr/>
          <a:lstStyle/>
          <a:p>
            <a:r>
              <a:rPr lang="en-US" sz="2000" dirty="0" smtClean="0"/>
              <a:t>Pulled from Accountability Spoke Committee recommendations.</a:t>
            </a:r>
          </a:p>
          <a:p>
            <a:r>
              <a:rPr lang="en-US" sz="2000" dirty="0" smtClean="0">
                <a:solidFill>
                  <a:schemeClr val="accent1"/>
                </a:solidFill>
              </a:rPr>
              <a:t>Comprehensive Schools</a:t>
            </a:r>
          </a:p>
          <a:p>
            <a:pPr lvl="1"/>
            <a:r>
              <a:rPr lang="en-US" sz="2000" dirty="0" smtClean="0">
                <a:solidFill>
                  <a:schemeClr val="accent1"/>
                </a:solidFill>
              </a:rPr>
              <a:t>Lowest 5% of Title I = 35-37 schools</a:t>
            </a:r>
          </a:p>
          <a:p>
            <a:pPr lvl="1"/>
            <a:r>
              <a:rPr lang="en-US" sz="2000" dirty="0" smtClean="0">
                <a:solidFill>
                  <a:schemeClr val="accent1"/>
                </a:solidFill>
              </a:rPr>
              <a:t>High School with Low Grad Rates = 50-90</a:t>
            </a:r>
          </a:p>
          <a:p>
            <a:pPr lvl="1"/>
            <a:r>
              <a:rPr lang="en-US" sz="2000" dirty="0" smtClean="0">
                <a:solidFill>
                  <a:schemeClr val="tx1"/>
                </a:solidFill>
              </a:rPr>
              <a:t>Additional Targeted after 3 Years at TSI = No estimate yet.  Will not occur until 2020-21.</a:t>
            </a:r>
          </a:p>
          <a:p>
            <a:endParaRPr lang="en-US" sz="2000" dirty="0" smtClean="0">
              <a:solidFill>
                <a:schemeClr val="accent6"/>
              </a:solidFill>
            </a:endParaRPr>
          </a:p>
          <a:p>
            <a:r>
              <a:rPr lang="en-US" sz="2000" dirty="0" smtClean="0">
                <a:solidFill>
                  <a:schemeClr val="accent6"/>
                </a:solidFill>
              </a:rPr>
              <a:t>Targeted Schools</a:t>
            </a:r>
          </a:p>
          <a:p>
            <a:pPr lvl="1"/>
            <a:r>
              <a:rPr lang="en-US" sz="2000" dirty="0" smtClean="0">
                <a:solidFill>
                  <a:schemeClr val="accent6"/>
                </a:solidFill>
              </a:rPr>
              <a:t>Including Targeted and Additional Targeted = 75-650</a:t>
            </a:r>
            <a:endParaRPr lang="en-US" sz="2000" dirty="0">
              <a:solidFill>
                <a:schemeClr val="accent6"/>
              </a:solidFill>
            </a:endParaRPr>
          </a:p>
        </p:txBody>
      </p:sp>
      <p:sp>
        <p:nvSpPr>
          <p:cNvPr id="3" name="Title 2"/>
          <p:cNvSpPr>
            <a:spLocks noGrp="1"/>
          </p:cNvSpPr>
          <p:nvPr>
            <p:ph type="title"/>
          </p:nvPr>
        </p:nvSpPr>
        <p:spPr>
          <a:xfrm>
            <a:off x="381000" y="268482"/>
            <a:ext cx="8381260" cy="1054394"/>
          </a:xfrm>
        </p:spPr>
        <p:txBody>
          <a:bodyPr/>
          <a:lstStyle/>
          <a:p>
            <a:r>
              <a:rPr lang="en-US" dirty="0" smtClean="0"/>
              <a:t>Estimates for School Identification</a:t>
            </a:r>
            <a:endParaRPr lang="en-US" dirty="0"/>
          </a:p>
        </p:txBody>
      </p:sp>
      <p:sp>
        <p:nvSpPr>
          <p:cNvPr id="4" name="TextBox 3"/>
          <p:cNvSpPr txBox="1"/>
          <p:nvPr/>
        </p:nvSpPr>
        <p:spPr>
          <a:xfrm>
            <a:off x="5943599" y="2511461"/>
            <a:ext cx="829734" cy="1107996"/>
          </a:xfrm>
          <a:prstGeom prst="rect">
            <a:avLst/>
          </a:prstGeom>
          <a:noFill/>
        </p:spPr>
        <p:txBody>
          <a:bodyPr wrap="square" rtlCol="0">
            <a:spAutoFit/>
          </a:bodyPr>
          <a:lstStyle/>
          <a:p>
            <a:r>
              <a:rPr lang="en-US" sz="6600" dirty="0" smtClean="0"/>
              <a:t>}</a:t>
            </a:r>
            <a:endParaRPr lang="en-US" sz="6600" dirty="0"/>
          </a:p>
        </p:txBody>
      </p:sp>
      <p:sp>
        <p:nvSpPr>
          <p:cNvPr id="5" name="TextBox 4"/>
          <p:cNvSpPr txBox="1"/>
          <p:nvPr/>
        </p:nvSpPr>
        <p:spPr>
          <a:xfrm>
            <a:off x="6552060" y="2477633"/>
            <a:ext cx="1794933" cy="1200329"/>
          </a:xfrm>
          <a:prstGeom prst="rect">
            <a:avLst/>
          </a:prstGeom>
          <a:noFill/>
          <a:ln w="57150">
            <a:solidFill>
              <a:schemeClr val="accent1"/>
            </a:solidFill>
          </a:ln>
        </p:spPr>
        <p:txBody>
          <a:bodyPr wrap="square" rtlCol="0">
            <a:spAutoFit/>
          </a:bodyPr>
          <a:lstStyle/>
          <a:p>
            <a:r>
              <a:rPr lang="en-US" dirty="0" smtClean="0"/>
              <a:t>85 – 125 Comprehensive schools for 2017-18</a:t>
            </a:r>
            <a:endParaRPr lang="en-US" dirty="0"/>
          </a:p>
        </p:txBody>
      </p:sp>
      <p:sp>
        <p:nvSpPr>
          <p:cNvPr id="6" name="TextBox 5"/>
          <p:cNvSpPr txBox="1"/>
          <p:nvPr/>
        </p:nvSpPr>
        <p:spPr>
          <a:xfrm>
            <a:off x="6552060" y="4259012"/>
            <a:ext cx="1794933" cy="923330"/>
          </a:xfrm>
          <a:prstGeom prst="rect">
            <a:avLst/>
          </a:prstGeom>
          <a:noFill/>
          <a:ln w="57150">
            <a:solidFill>
              <a:schemeClr val="accent6"/>
            </a:solidFill>
          </a:ln>
        </p:spPr>
        <p:txBody>
          <a:bodyPr wrap="square" rtlCol="0">
            <a:spAutoFit/>
          </a:bodyPr>
          <a:lstStyle/>
          <a:p>
            <a:r>
              <a:rPr lang="en-US" dirty="0" smtClean="0"/>
              <a:t>75 - 650 Targeted schools for 2017-18</a:t>
            </a:r>
            <a:endParaRPr lang="en-US" dirty="0"/>
          </a:p>
        </p:txBody>
      </p:sp>
      <p:sp>
        <p:nvSpPr>
          <p:cNvPr id="7" name="TextBox 6"/>
          <p:cNvSpPr txBox="1"/>
          <p:nvPr/>
        </p:nvSpPr>
        <p:spPr>
          <a:xfrm>
            <a:off x="6552059" y="5451111"/>
            <a:ext cx="1794933" cy="646331"/>
          </a:xfrm>
          <a:prstGeom prst="rect">
            <a:avLst/>
          </a:prstGeom>
          <a:noFill/>
          <a:ln w="57150">
            <a:solidFill>
              <a:schemeClr val="accent3">
                <a:lumMod val="60000"/>
                <a:lumOff val="40000"/>
              </a:schemeClr>
            </a:solidFill>
          </a:ln>
        </p:spPr>
        <p:txBody>
          <a:bodyPr wrap="square" rtlCol="0">
            <a:spAutoFit/>
          </a:bodyPr>
          <a:lstStyle/>
          <a:p>
            <a:r>
              <a:rPr lang="en-US" b="1" dirty="0" smtClean="0"/>
              <a:t>160 – 775 schools total</a:t>
            </a:r>
            <a:endParaRPr lang="en-US" b="1" dirty="0"/>
          </a:p>
        </p:txBody>
      </p:sp>
      <p:sp>
        <p:nvSpPr>
          <p:cNvPr id="8" name="TextBox 7"/>
          <p:cNvSpPr txBox="1"/>
          <p:nvPr/>
        </p:nvSpPr>
        <p:spPr>
          <a:xfrm>
            <a:off x="5943600" y="4194861"/>
            <a:ext cx="829734" cy="1107996"/>
          </a:xfrm>
          <a:prstGeom prst="rect">
            <a:avLst/>
          </a:prstGeom>
          <a:noFill/>
        </p:spPr>
        <p:txBody>
          <a:bodyPr wrap="square" rtlCol="0">
            <a:spAutoFit/>
          </a:bodyPr>
          <a:lstStyle/>
          <a:p>
            <a:r>
              <a:rPr lang="en-US" sz="6600" dirty="0" smtClean="0"/>
              <a:t>}</a:t>
            </a:r>
            <a:endParaRPr lang="en-US" sz="6600" dirty="0"/>
          </a:p>
        </p:txBody>
      </p:sp>
      <p:sp>
        <p:nvSpPr>
          <p:cNvPr id="9" name="TextBox 8"/>
          <p:cNvSpPr txBox="1"/>
          <p:nvPr/>
        </p:nvSpPr>
        <p:spPr>
          <a:xfrm>
            <a:off x="350520" y="6391869"/>
            <a:ext cx="328936" cy="261610"/>
          </a:xfrm>
          <a:prstGeom prst="rect">
            <a:avLst/>
          </a:prstGeom>
          <a:noFill/>
        </p:spPr>
        <p:txBody>
          <a:bodyPr wrap="none" rtlCol="0">
            <a:spAutoFit/>
          </a:bodyPr>
          <a:lstStyle/>
          <a:p>
            <a:fld id="{9AA05741-E936-4D09-9F09-53AB26125A4E}" type="slidenum">
              <a:rPr lang="en-US" sz="1100" smtClean="0"/>
              <a:t>64</a:t>
            </a:fld>
            <a:endParaRPr lang="en-US" sz="1100" dirty="0"/>
          </a:p>
        </p:txBody>
      </p:sp>
    </p:spTree>
    <p:extLst>
      <p:ext uri="{BB962C8B-B14F-4D97-AF65-F5344CB8AC3E}">
        <p14:creationId xmlns:p14="http://schemas.microsoft.com/office/powerpoint/2010/main" val="2151551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Shape 373"/>
          <p:cNvSpPr txBox="1">
            <a:spLocks noGrp="1"/>
          </p:cNvSpPr>
          <p:nvPr>
            <p:ph type="title"/>
          </p:nvPr>
        </p:nvSpPr>
        <p:spPr>
          <a:xfrm>
            <a:off x="436874" y="277247"/>
            <a:ext cx="8381250" cy="586575"/>
          </a:xfrm>
          <a:prstGeom prst="rect">
            <a:avLst/>
          </a:prstGeom>
        </p:spPr>
        <p:txBody>
          <a:bodyPr lIns="68569" tIns="68569" rIns="68569" bIns="68569" anchor="ctr" anchorCtr="0">
            <a:noAutofit/>
          </a:bodyPr>
          <a:lstStyle/>
          <a:p>
            <a:r>
              <a:rPr lang="en-US" sz="2400" dirty="0"/>
              <a:t>CDE Turnaround Support Structures | Awards and </a:t>
            </a:r>
            <a:r>
              <a:rPr lang="en-US" sz="2400" dirty="0" smtClean="0"/>
              <a:t>Funding Ranges</a:t>
            </a:r>
            <a:endParaRPr lang="en-US" sz="2400" dirty="0"/>
          </a:p>
        </p:txBody>
      </p:sp>
      <p:graphicFrame>
        <p:nvGraphicFramePr>
          <p:cNvPr id="6" name="Shape 226"/>
          <p:cNvGraphicFramePr/>
          <p:nvPr>
            <p:extLst/>
          </p:nvPr>
        </p:nvGraphicFramePr>
        <p:xfrm>
          <a:off x="264418" y="1414549"/>
          <a:ext cx="8553706" cy="4084180"/>
        </p:xfrm>
        <a:graphic>
          <a:graphicData uri="http://schemas.openxmlformats.org/drawingml/2006/table">
            <a:tbl>
              <a:tblPr>
                <a:noFill/>
              </a:tblPr>
              <a:tblGrid>
                <a:gridCol w="3464013">
                  <a:extLst>
                    <a:ext uri="{9D8B030D-6E8A-4147-A177-3AD203B41FA5}">
                      <a16:colId xmlns:a16="http://schemas.microsoft.com/office/drawing/2014/main" xmlns="" val="20000"/>
                    </a:ext>
                  </a:extLst>
                </a:gridCol>
                <a:gridCol w="1039687">
                  <a:extLst>
                    <a:ext uri="{9D8B030D-6E8A-4147-A177-3AD203B41FA5}">
                      <a16:colId xmlns:a16="http://schemas.microsoft.com/office/drawing/2014/main" xmlns="" val="20001"/>
                    </a:ext>
                  </a:extLst>
                </a:gridCol>
                <a:gridCol w="1333657">
                  <a:extLst>
                    <a:ext uri="{9D8B030D-6E8A-4147-A177-3AD203B41FA5}">
                      <a16:colId xmlns:a16="http://schemas.microsoft.com/office/drawing/2014/main" xmlns="" val="20002"/>
                    </a:ext>
                  </a:extLst>
                </a:gridCol>
                <a:gridCol w="1333657">
                  <a:extLst>
                    <a:ext uri="{9D8B030D-6E8A-4147-A177-3AD203B41FA5}">
                      <a16:colId xmlns:a16="http://schemas.microsoft.com/office/drawing/2014/main" xmlns="" val="20003"/>
                    </a:ext>
                  </a:extLst>
                </a:gridCol>
                <a:gridCol w="1382692">
                  <a:extLst>
                    <a:ext uri="{9D8B030D-6E8A-4147-A177-3AD203B41FA5}">
                      <a16:colId xmlns:a16="http://schemas.microsoft.com/office/drawing/2014/main" xmlns="" val="20004"/>
                    </a:ext>
                  </a:extLst>
                </a:gridCol>
              </a:tblGrid>
              <a:tr h="570577">
                <a:tc>
                  <a:txBody>
                    <a:bodyPr/>
                    <a:lstStyle/>
                    <a:p>
                      <a:pPr lvl="0" algn="ctr" rtl="0">
                        <a:spcBef>
                          <a:spcPts val="0"/>
                        </a:spcBef>
                        <a:buNone/>
                      </a:pPr>
                      <a:r>
                        <a:rPr lang="en-US" sz="1600" b="1" dirty="0">
                          <a:solidFill>
                            <a:schemeClr val="tx1">
                              <a:lumMod val="50000"/>
                            </a:schemeClr>
                          </a:solidFill>
                        </a:rPr>
                        <a:t>Support Structure</a:t>
                      </a:r>
                    </a:p>
                  </a:txBody>
                  <a:tcPr marL="68569" marR="68569" marT="68569" marB="68569" anchor="ctr">
                    <a:solidFill>
                      <a:srgbClr val="D9EAD3"/>
                    </a:solidFill>
                  </a:tcPr>
                </a:tc>
                <a:tc>
                  <a:txBody>
                    <a:bodyPr/>
                    <a:lstStyle/>
                    <a:p>
                      <a:pPr lvl="0" algn="ctr">
                        <a:spcBef>
                          <a:spcPts val="0"/>
                        </a:spcBef>
                        <a:buNone/>
                      </a:pPr>
                      <a:r>
                        <a:rPr lang="en-US" sz="1000" b="1" dirty="0">
                          <a:solidFill>
                            <a:schemeClr val="tx1">
                              <a:lumMod val="50000"/>
                            </a:schemeClr>
                          </a:solidFill>
                        </a:rPr>
                        <a:t># of Schools </a:t>
                      </a:r>
                      <a:r>
                        <a:rPr lang="en-US" sz="1000" b="1" dirty="0" smtClean="0">
                          <a:solidFill>
                            <a:schemeClr val="tx1">
                              <a:lumMod val="50000"/>
                            </a:schemeClr>
                          </a:solidFill>
                        </a:rPr>
                        <a:t>Participating</a:t>
                      </a:r>
                      <a:endParaRPr lang="en-US" sz="1000" b="1" dirty="0">
                        <a:solidFill>
                          <a:schemeClr val="tx1">
                            <a:lumMod val="50000"/>
                          </a:schemeClr>
                        </a:solidFill>
                      </a:endParaRPr>
                    </a:p>
                  </a:txBody>
                  <a:tcPr marL="68569" marR="68569" marT="68569" marB="68569" anchor="ctr">
                    <a:solidFill>
                      <a:srgbClr val="D9EAD3"/>
                    </a:solidFill>
                  </a:tcPr>
                </a:tc>
                <a:tc>
                  <a:txBody>
                    <a:bodyPr/>
                    <a:lstStyle/>
                    <a:p>
                      <a:pPr lvl="0" algn="ctr" rtl="0">
                        <a:spcBef>
                          <a:spcPts val="0"/>
                        </a:spcBef>
                        <a:buNone/>
                      </a:pPr>
                      <a:r>
                        <a:rPr lang="en-US" sz="1000" b="1" dirty="0">
                          <a:solidFill>
                            <a:schemeClr val="tx1">
                              <a:lumMod val="50000"/>
                            </a:schemeClr>
                          </a:solidFill>
                        </a:rPr>
                        <a:t>Average Award Amount </a:t>
                      </a:r>
                      <a:endParaRPr lang="en-US" sz="1000" b="1" dirty="0" smtClean="0">
                        <a:solidFill>
                          <a:schemeClr val="tx1">
                            <a:lumMod val="50000"/>
                          </a:schemeClr>
                        </a:solidFill>
                      </a:endParaRPr>
                    </a:p>
                    <a:p>
                      <a:pPr lvl="0" algn="ctr" rtl="0">
                        <a:spcBef>
                          <a:spcPts val="0"/>
                        </a:spcBef>
                        <a:buNone/>
                      </a:pPr>
                      <a:r>
                        <a:rPr lang="en-US" sz="1000" b="1" dirty="0" smtClean="0">
                          <a:solidFill>
                            <a:schemeClr val="tx1">
                              <a:lumMod val="50000"/>
                            </a:schemeClr>
                          </a:solidFill>
                        </a:rPr>
                        <a:t>per </a:t>
                      </a:r>
                      <a:r>
                        <a:rPr lang="en-US" sz="1000" b="1" dirty="0">
                          <a:solidFill>
                            <a:schemeClr val="tx1">
                              <a:lumMod val="50000"/>
                            </a:schemeClr>
                          </a:solidFill>
                        </a:rPr>
                        <a:t>School per Year</a:t>
                      </a:r>
                    </a:p>
                  </a:txBody>
                  <a:tcPr marL="68569" marR="68569" marT="68569" marB="68569" anchor="ctr">
                    <a:solidFill>
                      <a:srgbClr val="D9EAD3"/>
                    </a:solidFill>
                  </a:tcPr>
                </a:tc>
                <a:tc>
                  <a:txBody>
                    <a:bodyPr/>
                    <a:lstStyle/>
                    <a:p>
                      <a:pPr lvl="0" algn="ctr" rtl="0">
                        <a:spcBef>
                          <a:spcPts val="0"/>
                        </a:spcBef>
                        <a:buNone/>
                      </a:pPr>
                      <a:r>
                        <a:rPr lang="en-US" sz="1000" b="1" dirty="0" smtClean="0">
                          <a:solidFill>
                            <a:schemeClr val="tx1">
                              <a:lumMod val="50000"/>
                            </a:schemeClr>
                          </a:solidFill>
                        </a:rPr>
                        <a:t>Range of Awards </a:t>
                      </a:r>
                    </a:p>
                    <a:p>
                      <a:pPr lvl="0" algn="ctr" rtl="0">
                        <a:spcBef>
                          <a:spcPts val="0"/>
                        </a:spcBef>
                        <a:buNone/>
                      </a:pPr>
                      <a:r>
                        <a:rPr lang="en-US" sz="1000" b="1" dirty="0" smtClean="0">
                          <a:solidFill>
                            <a:schemeClr val="tx1">
                              <a:lumMod val="50000"/>
                            </a:schemeClr>
                          </a:solidFill>
                        </a:rPr>
                        <a:t>per School per Year</a:t>
                      </a:r>
                      <a:endParaRPr lang="en-US" sz="1000" b="1" dirty="0">
                        <a:solidFill>
                          <a:schemeClr val="tx1">
                            <a:lumMod val="50000"/>
                          </a:schemeClr>
                        </a:solidFill>
                      </a:endParaRPr>
                    </a:p>
                  </a:txBody>
                  <a:tcPr marL="68569" marR="68569" marT="68569" marB="68569" anchor="ctr">
                    <a:solidFill>
                      <a:srgbClr val="D9EAD3"/>
                    </a:solidFill>
                  </a:tcPr>
                </a:tc>
                <a:tc>
                  <a:txBody>
                    <a:bodyPr/>
                    <a:lstStyle/>
                    <a:p>
                      <a:pPr lvl="0" algn="ctr" rtl="0">
                        <a:spcBef>
                          <a:spcPts val="0"/>
                        </a:spcBef>
                        <a:buNone/>
                      </a:pPr>
                      <a:r>
                        <a:rPr lang="en-US" sz="1000" b="1">
                          <a:solidFill>
                            <a:schemeClr val="tx1">
                              <a:lumMod val="50000"/>
                            </a:schemeClr>
                          </a:solidFill>
                        </a:rPr>
                        <a:t>Funding Source</a:t>
                      </a:r>
                    </a:p>
                  </a:txBody>
                  <a:tcPr marL="68569" marR="68569" marT="68569" marB="68569" anchor="ctr">
                    <a:solidFill>
                      <a:srgbClr val="D9EAD3"/>
                    </a:solidFill>
                  </a:tcPr>
                </a:tc>
                <a:extLst>
                  <a:ext uri="{0D108BD9-81ED-4DB2-BD59-A6C34878D82A}">
                    <a16:rowId xmlns:a16="http://schemas.microsoft.com/office/drawing/2014/main" xmlns="" val="10000"/>
                  </a:ext>
                </a:extLst>
              </a:tr>
              <a:tr h="507176">
                <a:tc>
                  <a:txBody>
                    <a:bodyPr/>
                    <a:lstStyle/>
                    <a:p>
                      <a:pPr lvl="0" algn="ctr" rtl="0">
                        <a:spcBef>
                          <a:spcPts val="0"/>
                        </a:spcBef>
                        <a:buNone/>
                      </a:pPr>
                      <a:r>
                        <a:rPr lang="en-US" sz="1600" b="1" dirty="0" smtClean="0">
                          <a:solidFill>
                            <a:schemeClr val="tx1">
                              <a:lumMod val="50000"/>
                            </a:schemeClr>
                          </a:solidFill>
                        </a:rPr>
                        <a:t>Turnaround Network</a:t>
                      </a:r>
                    </a:p>
                    <a:p>
                      <a:pPr lvl="0" algn="ctr" rtl="0">
                        <a:spcBef>
                          <a:spcPts val="0"/>
                        </a:spcBef>
                        <a:buNone/>
                      </a:pPr>
                      <a:r>
                        <a:rPr lang="en-US" sz="1600" b="0" dirty="0" smtClean="0">
                          <a:solidFill>
                            <a:schemeClr val="tx1">
                              <a:lumMod val="50000"/>
                            </a:schemeClr>
                          </a:solidFill>
                        </a:rPr>
                        <a:t>2014-2017</a:t>
                      </a:r>
                      <a:endParaRPr sz="1600" b="0" dirty="0">
                        <a:solidFill>
                          <a:schemeClr val="tx1">
                            <a:lumMod val="50000"/>
                          </a:schemeClr>
                        </a:solidFill>
                      </a:endParaRPr>
                    </a:p>
                  </a:txBody>
                  <a:tcPr marL="68569" marR="68569" marT="68569" marB="68569">
                    <a:solidFill>
                      <a:srgbClr val="FFFFFF"/>
                    </a:solidFill>
                  </a:tcPr>
                </a:tc>
                <a:tc>
                  <a:txBody>
                    <a:bodyPr/>
                    <a:lstStyle/>
                    <a:p>
                      <a:pPr lvl="0" algn="ctr" rtl="0">
                        <a:spcBef>
                          <a:spcPts val="0"/>
                        </a:spcBef>
                        <a:buNone/>
                      </a:pPr>
                      <a:r>
                        <a:rPr lang="en-US" sz="1600" b="0" dirty="0" smtClean="0">
                          <a:solidFill>
                            <a:schemeClr val="tx1">
                              <a:lumMod val="50000"/>
                            </a:schemeClr>
                          </a:solidFill>
                        </a:rPr>
                        <a:t>34</a:t>
                      </a:r>
                      <a:endParaRPr lang="en-US" sz="1600" b="0" dirty="0">
                        <a:solidFill>
                          <a:schemeClr val="tx1">
                            <a:lumMod val="50000"/>
                          </a:schemeClr>
                        </a:solidFill>
                      </a:endParaRPr>
                    </a:p>
                  </a:txBody>
                  <a:tcPr marL="68569" marR="68569" marT="68569" marB="68569" anchor="ctr">
                    <a:solidFill>
                      <a:schemeClr val="bg1"/>
                    </a:solidFill>
                  </a:tcPr>
                </a:tc>
                <a:tc>
                  <a:txBody>
                    <a:bodyPr/>
                    <a:lstStyle/>
                    <a:p>
                      <a:pPr lvl="0" algn="ctr" rtl="0">
                        <a:spcBef>
                          <a:spcPts val="0"/>
                        </a:spcBef>
                        <a:buNone/>
                      </a:pPr>
                      <a:r>
                        <a:rPr lang="en-US" sz="1600" b="1" dirty="0" smtClean="0">
                          <a:solidFill>
                            <a:schemeClr val="tx1">
                              <a:lumMod val="50000"/>
                            </a:schemeClr>
                          </a:solidFill>
                        </a:rPr>
                        <a:t>$52,000</a:t>
                      </a:r>
                      <a:endParaRPr lang="en-US" sz="1600" b="1" dirty="0">
                        <a:solidFill>
                          <a:schemeClr val="tx1">
                            <a:lumMod val="50000"/>
                          </a:schemeClr>
                        </a:solidFill>
                      </a:endParaRPr>
                    </a:p>
                  </a:txBody>
                  <a:tcPr marL="68569" marR="68569" marT="68569" marB="68569" anchor="ctr">
                    <a:solidFill>
                      <a:schemeClr val="bg1">
                        <a:lumMod val="95000"/>
                      </a:schemeClr>
                    </a:solidFill>
                  </a:tcPr>
                </a:tc>
                <a:tc>
                  <a:txBody>
                    <a:bodyPr/>
                    <a:lstStyle/>
                    <a:p>
                      <a:pPr lvl="0" algn="ctr" rtl="0">
                        <a:spcBef>
                          <a:spcPts val="0"/>
                        </a:spcBef>
                        <a:buNone/>
                      </a:pPr>
                      <a:r>
                        <a:rPr lang="en-US" sz="1600" b="1" dirty="0" smtClean="0">
                          <a:solidFill>
                            <a:schemeClr val="tx1">
                              <a:lumMod val="50000"/>
                            </a:schemeClr>
                          </a:solidFill>
                        </a:rPr>
                        <a:t>$35,000-$70,000</a:t>
                      </a:r>
                      <a:endParaRPr lang="en-US" sz="1600" b="1" dirty="0">
                        <a:solidFill>
                          <a:schemeClr val="tx1">
                            <a:lumMod val="50000"/>
                          </a:schemeClr>
                        </a:solidFill>
                      </a:endParaRPr>
                    </a:p>
                  </a:txBody>
                  <a:tcPr marL="68569" marR="68569" marT="68569" marB="68569" anchor="ctr">
                    <a:solidFill>
                      <a:schemeClr val="bg1">
                        <a:lumMod val="95000"/>
                      </a:schemeClr>
                    </a:solidFill>
                  </a:tcPr>
                </a:tc>
                <a:tc rowSpan="2">
                  <a:txBody>
                    <a:bodyPr/>
                    <a:lstStyle/>
                    <a:p>
                      <a:pPr lvl="0" algn="ctr" rtl="0">
                        <a:spcBef>
                          <a:spcPts val="0"/>
                        </a:spcBef>
                        <a:buNone/>
                      </a:pPr>
                      <a:r>
                        <a:rPr lang="en-US" sz="1000" b="1" dirty="0">
                          <a:solidFill>
                            <a:schemeClr val="tx1">
                              <a:lumMod val="50000"/>
                            </a:schemeClr>
                          </a:solidFill>
                        </a:rPr>
                        <a:t>ESEA Federal funds 1003(a)</a:t>
                      </a:r>
                    </a:p>
                  </a:txBody>
                  <a:tcPr marL="68569" marR="68569" marT="68569" marB="68569" anchor="ctr">
                    <a:solidFill>
                      <a:schemeClr val="bg1"/>
                    </a:solidFill>
                  </a:tcPr>
                </a:tc>
                <a:extLst>
                  <a:ext uri="{0D108BD9-81ED-4DB2-BD59-A6C34878D82A}">
                    <a16:rowId xmlns:a16="http://schemas.microsoft.com/office/drawing/2014/main" xmlns="" val="10001"/>
                  </a:ext>
                </a:extLst>
              </a:tr>
              <a:tr h="484446">
                <a:tc>
                  <a:txBody>
                    <a:bodyPr/>
                    <a:lstStyle/>
                    <a:p>
                      <a:pPr lvl="0" algn="ctr" rtl="0">
                        <a:spcBef>
                          <a:spcPts val="0"/>
                        </a:spcBef>
                        <a:buNone/>
                      </a:pPr>
                      <a:r>
                        <a:rPr lang="en-US" sz="1600" b="1" dirty="0">
                          <a:solidFill>
                            <a:schemeClr val="tx1">
                              <a:lumMod val="50000"/>
                            </a:schemeClr>
                          </a:solidFill>
                        </a:rPr>
                        <a:t>Connect for </a:t>
                      </a:r>
                      <a:r>
                        <a:rPr lang="en-US" sz="1600" b="1" dirty="0" smtClean="0">
                          <a:solidFill>
                            <a:schemeClr val="tx1">
                              <a:lumMod val="50000"/>
                            </a:schemeClr>
                          </a:solidFill>
                        </a:rPr>
                        <a:t>Success</a:t>
                      </a:r>
                    </a:p>
                    <a:p>
                      <a:pPr lvl="0" algn="ctr" rtl="0">
                        <a:spcBef>
                          <a:spcPts val="0"/>
                        </a:spcBef>
                        <a:buNone/>
                      </a:pPr>
                      <a:r>
                        <a:rPr lang="en-US" sz="1600" b="0" dirty="0" smtClean="0">
                          <a:solidFill>
                            <a:schemeClr val="tx1">
                              <a:lumMod val="50000"/>
                            </a:schemeClr>
                          </a:solidFill>
                        </a:rPr>
                        <a:t>2016-2017</a:t>
                      </a:r>
                      <a:endParaRPr lang="en-US" sz="1600" b="0" dirty="0">
                        <a:solidFill>
                          <a:schemeClr val="tx1">
                            <a:lumMod val="50000"/>
                          </a:schemeClr>
                        </a:solidFill>
                      </a:endParaRPr>
                    </a:p>
                  </a:txBody>
                  <a:tcPr marL="68569" marR="68569" marT="68569" marB="68569" anchor="ctr">
                    <a:solidFill>
                      <a:srgbClr val="FFFFFF"/>
                    </a:solidFill>
                  </a:tcPr>
                </a:tc>
                <a:tc>
                  <a:txBody>
                    <a:bodyPr/>
                    <a:lstStyle/>
                    <a:p>
                      <a:pPr lvl="0" algn="ctr" rtl="0">
                        <a:spcBef>
                          <a:spcPts val="0"/>
                        </a:spcBef>
                        <a:buNone/>
                      </a:pPr>
                      <a:r>
                        <a:rPr lang="en-US" sz="1600" b="0" dirty="0">
                          <a:solidFill>
                            <a:schemeClr val="tx1">
                              <a:lumMod val="50000"/>
                            </a:schemeClr>
                          </a:solidFill>
                        </a:rPr>
                        <a:t>20</a:t>
                      </a:r>
                    </a:p>
                  </a:txBody>
                  <a:tcPr marL="68569" marR="68569" marT="68569" marB="68569" anchor="ctr">
                    <a:solidFill>
                      <a:schemeClr val="bg1"/>
                    </a:solidFill>
                  </a:tcPr>
                </a:tc>
                <a:tc>
                  <a:txBody>
                    <a:bodyPr/>
                    <a:lstStyle/>
                    <a:p>
                      <a:pPr lvl="0" algn="ctr" rtl="0">
                        <a:spcBef>
                          <a:spcPts val="0"/>
                        </a:spcBef>
                        <a:buNone/>
                      </a:pPr>
                      <a:r>
                        <a:rPr lang="en-US" sz="1400" b="1" dirty="0">
                          <a:solidFill>
                            <a:schemeClr val="tx1">
                              <a:lumMod val="50000"/>
                            </a:schemeClr>
                          </a:solidFill>
                        </a:rPr>
                        <a:t>$20,000 yr. 1</a:t>
                      </a:r>
                    </a:p>
                    <a:p>
                      <a:pPr lvl="0" algn="ctr" rtl="0">
                        <a:spcBef>
                          <a:spcPts val="0"/>
                        </a:spcBef>
                        <a:buNone/>
                      </a:pPr>
                      <a:r>
                        <a:rPr lang="en-US" sz="1400" b="1" dirty="0">
                          <a:solidFill>
                            <a:schemeClr val="tx1">
                              <a:lumMod val="50000"/>
                            </a:schemeClr>
                          </a:solidFill>
                        </a:rPr>
                        <a:t>$80,000 yrs. 2-3</a:t>
                      </a:r>
                    </a:p>
                  </a:txBody>
                  <a:tcPr marL="68569" marR="68569" marT="68569" marB="68569" anchor="ctr">
                    <a:solidFill>
                      <a:schemeClr val="bg1">
                        <a:lumMod val="95000"/>
                      </a:schemeClr>
                    </a:solidFill>
                  </a:tcPr>
                </a:tc>
                <a:tc>
                  <a:txBody>
                    <a:bodyPr/>
                    <a:lstStyle/>
                    <a:p>
                      <a:pPr lvl="0" algn="ctr" rtl="0">
                        <a:spcBef>
                          <a:spcPts val="0"/>
                        </a:spcBef>
                        <a:buNone/>
                      </a:pPr>
                      <a:r>
                        <a:rPr lang="en-US" sz="1600" b="1" dirty="0" smtClean="0">
                          <a:solidFill>
                            <a:schemeClr val="tx1">
                              <a:lumMod val="50000"/>
                            </a:schemeClr>
                          </a:solidFill>
                        </a:rPr>
                        <a:t>$20,000-$80,000</a:t>
                      </a:r>
                      <a:endParaRPr lang="en-US" sz="1600" b="1" dirty="0">
                        <a:solidFill>
                          <a:schemeClr val="tx1">
                            <a:lumMod val="50000"/>
                          </a:schemeClr>
                        </a:solidFill>
                      </a:endParaRPr>
                    </a:p>
                  </a:txBody>
                  <a:tcPr marL="68569" marR="68569" marT="68569" marB="68569" anchor="ctr">
                    <a:solidFill>
                      <a:schemeClr val="bg1">
                        <a:lumMod val="95000"/>
                      </a:schemeClr>
                    </a:solidFill>
                  </a:tcPr>
                </a:tc>
                <a:tc vMerge="1">
                  <a:txBody>
                    <a:bodyPr/>
                    <a:lstStyle/>
                    <a:p>
                      <a:endParaRPr lang="en-US"/>
                    </a:p>
                  </a:txBody>
                  <a:tcPr/>
                </a:tc>
                <a:extLst>
                  <a:ext uri="{0D108BD9-81ED-4DB2-BD59-A6C34878D82A}">
                    <a16:rowId xmlns:a16="http://schemas.microsoft.com/office/drawing/2014/main" xmlns="" val="10002"/>
                  </a:ext>
                </a:extLst>
              </a:tr>
              <a:tr h="608608">
                <a:tc>
                  <a:txBody>
                    <a:bodyPr/>
                    <a:lstStyle/>
                    <a:p>
                      <a:pPr lvl="0" algn="ctr" rtl="0">
                        <a:spcBef>
                          <a:spcPts val="0"/>
                        </a:spcBef>
                        <a:buNone/>
                      </a:pPr>
                      <a:r>
                        <a:rPr lang="en-US" sz="1600" b="1" dirty="0">
                          <a:solidFill>
                            <a:schemeClr val="tx1">
                              <a:lumMod val="50000"/>
                            </a:schemeClr>
                          </a:solidFill>
                        </a:rPr>
                        <a:t>Tiered Intervention Grant (TIG)</a:t>
                      </a:r>
                    </a:p>
                    <a:p>
                      <a:pPr lvl="0" algn="ctr" rtl="0">
                        <a:spcBef>
                          <a:spcPts val="0"/>
                        </a:spcBef>
                        <a:buNone/>
                      </a:pPr>
                      <a:r>
                        <a:rPr lang="en-US" sz="1600" dirty="0" smtClean="0">
                          <a:solidFill>
                            <a:schemeClr val="tx1">
                              <a:lumMod val="50000"/>
                            </a:schemeClr>
                          </a:solidFill>
                        </a:rPr>
                        <a:t>2013-2016</a:t>
                      </a:r>
                      <a:endParaRPr lang="en-US" sz="1600" dirty="0">
                        <a:solidFill>
                          <a:schemeClr val="tx1">
                            <a:lumMod val="50000"/>
                          </a:schemeClr>
                        </a:solidFill>
                      </a:endParaRPr>
                    </a:p>
                  </a:txBody>
                  <a:tcPr marL="91425" marR="91425" marT="91425" marB="91425" anchor="ctr">
                    <a:solidFill>
                      <a:srgbClr val="FFFFFF"/>
                    </a:solidFill>
                  </a:tcPr>
                </a:tc>
                <a:tc>
                  <a:txBody>
                    <a:bodyPr/>
                    <a:lstStyle/>
                    <a:p>
                      <a:pPr lvl="0" algn="ctr" rtl="0">
                        <a:spcBef>
                          <a:spcPts val="0"/>
                        </a:spcBef>
                        <a:buNone/>
                      </a:pPr>
                      <a:r>
                        <a:rPr lang="en-US" sz="1600" b="0" dirty="0">
                          <a:solidFill>
                            <a:schemeClr val="tx1">
                              <a:lumMod val="50000"/>
                            </a:schemeClr>
                          </a:solidFill>
                        </a:rPr>
                        <a:t>51</a:t>
                      </a:r>
                    </a:p>
                  </a:txBody>
                  <a:tcPr marL="91425" marR="91425" marT="91425" marB="91425" anchor="ctr">
                    <a:solidFill>
                      <a:schemeClr val="bg1"/>
                    </a:solidFill>
                  </a:tcPr>
                </a:tc>
                <a:tc>
                  <a:txBody>
                    <a:bodyPr/>
                    <a:lstStyle/>
                    <a:p>
                      <a:pPr lvl="0" algn="ctr" rtl="0">
                        <a:spcBef>
                          <a:spcPts val="0"/>
                        </a:spcBef>
                        <a:buNone/>
                      </a:pPr>
                      <a:r>
                        <a:rPr lang="en-US" sz="1600" b="1" dirty="0" smtClean="0">
                          <a:solidFill>
                            <a:schemeClr val="tx1">
                              <a:lumMod val="50000"/>
                            </a:schemeClr>
                          </a:solidFill>
                        </a:rPr>
                        <a:t>$350,000</a:t>
                      </a:r>
                      <a:endParaRPr lang="en-US" sz="1600" b="1" dirty="0">
                        <a:solidFill>
                          <a:schemeClr val="tx1">
                            <a:lumMod val="50000"/>
                          </a:schemeClr>
                        </a:solidFill>
                      </a:endParaRPr>
                    </a:p>
                  </a:txBody>
                  <a:tcPr marL="91425" marR="91425" marT="91425" marB="91425" anchor="ctr">
                    <a:solidFill>
                      <a:schemeClr val="bg1">
                        <a:lumMod val="95000"/>
                      </a:schemeClr>
                    </a:solidFill>
                  </a:tcPr>
                </a:tc>
                <a:tc>
                  <a:txBody>
                    <a:bodyPr/>
                    <a:lstStyle/>
                    <a:p>
                      <a:pPr lvl="0" algn="ctr" rtl="0">
                        <a:spcBef>
                          <a:spcPts val="0"/>
                        </a:spcBef>
                        <a:buNone/>
                      </a:pPr>
                      <a:r>
                        <a:rPr lang="en-US" sz="1600" b="1" dirty="0" smtClean="0">
                          <a:solidFill>
                            <a:schemeClr val="tx1">
                              <a:lumMod val="50000"/>
                            </a:schemeClr>
                          </a:solidFill>
                        </a:rPr>
                        <a:t>$3,000-$800,000</a:t>
                      </a:r>
                      <a:endParaRPr lang="en-US" sz="1600" b="1" dirty="0">
                        <a:solidFill>
                          <a:schemeClr val="tx1">
                            <a:lumMod val="50000"/>
                          </a:schemeClr>
                        </a:solidFill>
                      </a:endParaRPr>
                    </a:p>
                  </a:txBody>
                  <a:tcPr marL="91425" marR="91425" marT="91425" marB="91425"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smtClean="0">
                          <a:solidFill>
                            <a:schemeClr val="tx1">
                              <a:lumMod val="50000"/>
                            </a:schemeClr>
                          </a:solidFill>
                        </a:rPr>
                        <a:t>ESEA Federal funds 1003(g)</a:t>
                      </a:r>
                    </a:p>
                  </a:txBody>
                  <a:tcPr marL="91425" marR="91425" marT="91425" marB="91425" anchor="ctr">
                    <a:solidFill>
                      <a:schemeClr val="bg1"/>
                    </a:solidFill>
                  </a:tcPr>
                </a:tc>
                <a:extLst>
                  <a:ext uri="{0D108BD9-81ED-4DB2-BD59-A6C34878D82A}">
                    <a16:rowId xmlns:a16="http://schemas.microsoft.com/office/drawing/2014/main" xmlns="" val="10003"/>
                  </a:ext>
                </a:extLst>
              </a:tr>
              <a:tr h="507176">
                <a:tc rowSpan="2">
                  <a:txBody>
                    <a:bodyPr/>
                    <a:lstStyle/>
                    <a:p>
                      <a:pPr lvl="0" algn="ctr" rtl="0">
                        <a:spcBef>
                          <a:spcPts val="0"/>
                        </a:spcBef>
                        <a:buNone/>
                      </a:pPr>
                      <a:r>
                        <a:rPr lang="en-US" sz="1600" b="1" dirty="0">
                          <a:solidFill>
                            <a:schemeClr val="tx1">
                              <a:lumMod val="50000"/>
                            </a:schemeClr>
                          </a:solidFill>
                        </a:rPr>
                        <a:t>Turnaround Leaders Development</a:t>
                      </a:r>
                    </a:p>
                    <a:p>
                      <a:pPr lvl="0" algn="ctr" rtl="0">
                        <a:spcBef>
                          <a:spcPts val="0"/>
                        </a:spcBef>
                        <a:buNone/>
                      </a:pPr>
                      <a:r>
                        <a:rPr lang="en-US" sz="1600" dirty="0">
                          <a:solidFill>
                            <a:schemeClr val="tx1">
                              <a:lumMod val="50000"/>
                            </a:schemeClr>
                          </a:solidFill>
                        </a:rPr>
                        <a:t>2015-2016</a:t>
                      </a:r>
                    </a:p>
                  </a:txBody>
                  <a:tcPr marL="68569" marR="68569" marT="68569" marB="68569" anchor="ctr">
                    <a:solidFill>
                      <a:srgbClr val="FFFFFF"/>
                    </a:solidFill>
                  </a:tcPr>
                </a:tc>
                <a:tc>
                  <a:txBody>
                    <a:bodyPr/>
                    <a:lstStyle/>
                    <a:p>
                      <a:pPr lvl="0" algn="ctr" rtl="0">
                        <a:spcBef>
                          <a:spcPts val="0"/>
                        </a:spcBef>
                        <a:buNone/>
                      </a:pPr>
                      <a:r>
                        <a:rPr lang="en-US" sz="1600" b="0" dirty="0">
                          <a:solidFill>
                            <a:schemeClr val="tx1">
                              <a:lumMod val="50000"/>
                            </a:schemeClr>
                          </a:solidFill>
                        </a:rPr>
                        <a:t>78</a:t>
                      </a:r>
                    </a:p>
                    <a:p>
                      <a:pPr lvl="0" algn="ctr" rtl="0">
                        <a:spcBef>
                          <a:spcPts val="0"/>
                        </a:spcBef>
                        <a:buNone/>
                      </a:pPr>
                      <a:r>
                        <a:rPr lang="en-US" sz="1050" b="0" dirty="0">
                          <a:solidFill>
                            <a:schemeClr val="tx1">
                              <a:lumMod val="50000"/>
                            </a:schemeClr>
                          </a:solidFill>
                        </a:rPr>
                        <a:t>schools</a:t>
                      </a:r>
                    </a:p>
                  </a:txBody>
                  <a:tcPr marL="68569" marR="68569" marT="68569" marB="68569" anchor="ctr">
                    <a:solidFill>
                      <a:schemeClr val="bg1"/>
                    </a:solidFill>
                  </a:tcPr>
                </a:tc>
                <a:tc>
                  <a:txBody>
                    <a:bodyPr/>
                    <a:lstStyle/>
                    <a:p>
                      <a:pPr lvl="0" algn="ctr" rtl="0">
                        <a:spcBef>
                          <a:spcPts val="0"/>
                        </a:spcBef>
                        <a:buNone/>
                      </a:pPr>
                      <a:r>
                        <a:rPr lang="en-US" sz="1600" b="1" dirty="0">
                          <a:solidFill>
                            <a:schemeClr val="tx1">
                              <a:lumMod val="50000"/>
                            </a:schemeClr>
                          </a:solidFill>
                        </a:rPr>
                        <a:t>$42,947</a:t>
                      </a:r>
                    </a:p>
                    <a:p>
                      <a:pPr lvl="0" algn="ctr" rtl="0">
                        <a:spcBef>
                          <a:spcPts val="0"/>
                        </a:spcBef>
                        <a:buNone/>
                      </a:pPr>
                      <a:r>
                        <a:rPr lang="en-US" sz="1050" b="1" dirty="0">
                          <a:solidFill>
                            <a:schemeClr val="tx1">
                              <a:lumMod val="50000"/>
                            </a:schemeClr>
                          </a:solidFill>
                        </a:rPr>
                        <a:t>per school</a:t>
                      </a:r>
                    </a:p>
                  </a:txBody>
                  <a:tcPr marL="68569" marR="68569" marT="68569" marB="68569" anchor="ctr">
                    <a:solidFill>
                      <a:schemeClr val="bg1">
                        <a:lumMod val="95000"/>
                      </a:schemeClr>
                    </a:solidFill>
                  </a:tcPr>
                </a:tc>
                <a:tc>
                  <a:txBody>
                    <a:bodyPr/>
                    <a:lstStyle/>
                    <a:p>
                      <a:pPr lvl="0" algn="ctr" rtl="0">
                        <a:spcBef>
                          <a:spcPts val="0"/>
                        </a:spcBef>
                        <a:buNone/>
                      </a:pPr>
                      <a:r>
                        <a:rPr lang="en-US" sz="1600" b="1" dirty="0" smtClean="0">
                          <a:solidFill>
                            <a:schemeClr val="tx1">
                              <a:lumMod val="50000"/>
                            </a:schemeClr>
                          </a:solidFill>
                        </a:rPr>
                        <a:t>$3,000-$80,000</a:t>
                      </a:r>
                    </a:p>
                    <a:p>
                      <a:pPr lvl="0" algn="ctr" rtl="0">
                        <a:spcBef>
                          <a:spcPts val="0"/>
                        </a:spcBef>
                        <a:buNone/>
                      </a:pPr>
                      <a:r>
                        <a:rPr lang="en-US" sz="1050" b="1" dirty="0" smtClean="0">
                          <a:solidFill>
                            <a:schemeClr val="tx1">
                              <a:lumMod val="50000"/>
                            </a:schemeClr>
                          </a:solidFill>
                        </a:rPr>
                        <a:t>per</a:t>
                      </a:r>
                      <a:r>
                        <a:rPr lang="en-US" sz="1050" b="1" baseline="0" dirty="0" smtClean="0">
                          <a:solidFill>
                            <a:schemeClr val="tx1">
                              <a:lumMod val="50000"/>
                            </a:schemeClr>
                          </a:solidFill>
                        </a:rPr>
                        <a:t> school team</a:t>
                      </a:r>
                      <a:endParaRPr lang="en-US" sz="1050" b="1" dirty="0">
                        <a:solidFill>
                          <a:schemeClr val="tx1">
                            <a:lumMod val="50000"/>
                          </a:schemeClr>
                        </a:solidFill>
                      </a:endParaRPr>
                    </a:p>
                  </a:txBody>
                  <a:tcPr marL="68569" marR="68569" marT="68569" marB="68569" anchor="ctr">
                    <a:solidFill>
                      <a:schemeClr val="bg1">
                        <a:lumMod val="95000"/>
                      </a:schemeClr>
                    </a:solidFill>
                  </a:tcPr>
                </a:tc>
                <a:tc rowSpan="2">
                  <a:txBody>
                    <a:bodyPr/>
                    <a:lstStyle/>
                    <a:p>
                      <a:pPr lvl="0" algn="ctr" rtl="0">
                        <a:spcBef>
                          <a:spcPts val="0"/>
                        </a:spcBef>
                        <a:buNone/>
                      </a:pPr>
                      <a:r>
                        <a:rPr lang="en-US" sz="1000" b="1" dirty="0">
                          <a:solidFill>
                            <a:schemeClr val="tx1">
                              <a:lumMod val="50000"/>
                            </a:schemeClr>
                          </a:solidFill>
                        </a:rPr>
                        <a:t>State funds C.R.S. 22-13-101</a:t>
                      </a:r>
                    </a:p>
                  </a:txBody>
                  <a:tcPr marL="68569" marR="68569" marT="68569" marB="68569" anchor="ctr">
                    <a:solidFill>
                      <a:schemeClr val="bg1"/>
                    </a:solidFill>
                  </a:tcPr>
                </a:tc>
                <a:extLst>
                  <a:ext uri="{0D108BD9-81ED-4DB2-BD59-A6C34878D82A}">
                    <a16:rowId xmlns:a16="http://schemas.microsoft.com/office/drawing/2014/main" xmlns="" val="10004"/>
                  </a:ext>
                </a:extLst>
              </a:tr>
              <a:tr h="507176">
                <a:tc vMerge="1">
                  <a:txBody>
                    <a:bodyPr/>
                    <a:lstStyle/>
                    <a:p>
                      <a:endParaRPr lang="en-US"/>
                    </a:p>
                  </a:txBody>
                  <a:tcPr/>
                </a:tc>
                <a:tc>
                  <a:txBody>
                    <a:bodyPr/>
                    <a:lstStyle/>
                    <a:p>
                      <a:pPr lvl="0" algn="ctr" rtl="0">
                        <a:spcBef>
                          <a:spcPts val="0"/>
                        </a:spcBef>
                        <a:buNone/>
                      </a:pPr>
                      <a:r>
                        <a:rPr lang="en-US" sz="1600" b="0" dirty="0">
                          <a:solidFill>
                            <a:schemeClr val="tx1">
                              <a:lumMod val="50000"/>
                            </a:schemeClr>
                          </a:solidFill>
                        </a:rPr>
                        <a:t>120</a:t>
                      </a:r>
                    </a:p>
                    <a:p>
                      <a:pPr lvl="0" algn="ctr" rtl="0">
                        <a:spcBef>
                          <a:spcPts val="0"/>
                        </a:spcBef>
                        <a:buNone/>
                      </a:pPr>
                      <a:r>
                        <a:rPr lang="en-US" sz="1050" b="0" dirty="0">
                          <a:solidFill>
                            <a:schemeClr val="tx1">
                              <a:lumMod val="50000"/>
                            </a:schemeClr>
                          </a:solidFill>
                        </a:rPr>
                        <a:t>participants</a:t>
                      </a:r>
                    </a:p>
                  </a:txBody>
                  <a:tcPr marL="68569" marR="68569" marT="68569" marB="68569" anchor="ctr">
                    <a:solidFill>
                      <a:schemeClr val="bg1"/>
                    </a:solidFill>
                  </a:tcPr>
                </a:tc>
                <a:tc>
                  <a:txBody>
                    <a:bodyPr/>
                    <a:lstStyle/>
                    <a:p>
                      <a:pPr lvl="0" algn="ctr" rtl="0">
                        <a:spcBef>
                          <a:spcPts val="0"/>
                        </a:spcBef>
                        <a:buNone/>
                      </a:pPr>
                      <a:r>
                        <a:rPr lang="en-US" sz="1600" b="1" dirty="0">
                          <a:solidFill>
                            <a:schemeClr val="tx1">
                              <a:lumMod val="50000"/>
                            </a:schemeClr>
                          </a:solidFill>
                        </a:rPr>
                        <a:t>$27,684</a:t>
                      </a:r>
                    </a:p>
                    <a:p>
                      <a:pPr lvl="0" algn="ctr" rtl="0">
                        <a:spcBef>
                          <a:spcPts val="0"/>
                        </a:spcBef>
                        <a:buNone/>
                      </a:pPr>
                      <a:r>
                        <a:rPr lang="en-US" sz="1050" b="1" dirty="0">
                          <a:solidFill>
                            <a:schemeClr val="tx1">
                              <a:lumMod val="50000"/>
                            </a:schemeClr>
                          </a:solidFill>
                        </a:rPr>
                        <a:t>per participant</a:t>
                      </a:r>
                    </a:p>
                  </a:txBody>
                  <a:tcPr marL="68569" marR="68569" marT="68569" marB="68569" anchor="ctr">
                    <a:solidFill>
                      <a:schemeClr val="bg1">
                        <a:lumMod val="95000"/>
                      </a:schemeClr>
                    </a:solidFill>
                  </a:tcPr>
                </a:tc>
                <a:tc>
                  <a:txBody>
                    <a:bodyPr/>
                    <a:lstStyle/>
                    <a:p>
                      <a:pPr lvl="0" algn="ctr" rtl="0">
                        <a:spcBef>
                          <a:spcPts val="0"/>
                        </a:spcBef>
                        <a:buNone/>
                      </a:pPr>
                      <a:r>
                        <a:rPr lang="en-US" sz="1600" b="1" dirty="0" smtClean="0">
                          <a:solidFill>
                            <a:schemeClr val="tx1">
                              <a:lumMod val="50000"/>
                            </a:schemeClr>
                          </a:solidFill>
                        </a:rPr>
                        <a:t>$15,000-$47,000</a:t>
                      </a:r>
                    </a:p>
                    <a:p>
                      <a:pPr lvl="0" algn="ctr" rtl="0">
                        <a:spcBef>
                          <a:spcPts val="0"/>
                        </a:spcBef>
                        <a:buNone/>
                      </a:pPr>
                      <a:r>
                        <a:rPr lang="en-US" sz="1050" b="1" dirty="0" smtClean="0">
                          <a:solidFill>
                            <a:schemeClr val="tx1">
                              <a:lumMod val="50000"/>
                            </a:schemeClr>
                          </a:solidFill>
                        </a:rPr>
                        <a:t>per participant</a:t>
                      </a:r>
                      <a:endParaRPr lang="en-US" sz="1050" b="1" dirty="0">
                        <a:solidFill>
                          <a:schemeClr val="tx1">
                            <a:lumMod val="50000"/>
                          </a:schemeClr>
                        </a:solidFill>
                      </a:endParaRPr>
                    </a:p>
                  </a:txBody>
                  <a:tcPr marL="68569" marR="68569" marT="68569" marB="68569" anchor="ctr">
                    <a:solidFill>
                      <a:schemeClr val="bg1">
                        <a:lumMod val="95000"/>
                      </a:schemeClr>
                    </a:solidFill>
                  </a:tcPr>
                </a:tc>
                <a:tc vMerge="1">
                  <a:txBody>
                    <a:bodyPr/>
                    <a:lstStyle/>
                    <a:p>
                      <a:endParaRPr lang="en-US"/>
                    </a:p>
                  </a:txBody>
                  <a:tcPr/>
                </a:tc>
                <a:extLst>
                  <a:ext uri="{0D108BD9-81ED-4DB2-BD59-A6C34878D82A}">
                    <a16:rowId xmlns:a16="http://schemas.microsoft.com/office/drawing/2014/main" xmlns="" val="10005"/>
                  </a:ext>
                </a:extLst>
              </a:tr>
            </a:tbl>
          </a:graphicData>
        </a:graphic>
      </p:graphicFrame>
      <p:sp>
        <p:nvSpPr>
          <p:cNvPr id="7" name="TextBox 6"/>
          <p:cNvSpPr txBox="1"/>
          <p:nvPr/>
        </p:nvSpPr>
        <p:spPr>
          <a:xfrm>
            <a:off x="350520" y="6391869"/>
            <a:ext cx="328936" cy="261610"/>
          </a:xfrm>
          <a:prstGeom prst="rect">
            <a:avLst/>
          </a:prstGeom>
          <a:noFill/>
        </p:spPr>
        <p:txBody>
          <a:bodyPr wrap="none" rtlCol="0">
            <a:spAutoFit/>
          </a:bodyPr>
          <a:lstStyle/>
          <a:p>
            <a:fld id="{E269FED8-3323-4376-983D-FE7EBEBF8321}" type="slidenum">
              <a:rPr lang="en-US" sz="1100" smtClean="0"/>
              <a:t>65</a:t>
            </a:fld>
            <a:endParaRPr lang="en-US" sz="1100" dirty="0"/>
          </a:p>
        </p:txBody>
      </p:sp>
    </p:spTree>
    <p:extLst>
      <p:ext uri="{BB962C8B-B14F-4D97-AF65-F5344CB8AC3E}">
        <p14:creationId xmlns:p14="http://schemas.microsoft.com/office/powerpoint/2010/main" val="650534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6807" y="1668271"/>
            <a:ext cx="8407893" cy="1041062"/>
          </a:xfrm>
        </p:spPr>
        <p:txBody>
          <a:bodyPr/>
          <a:lstStyle/>
          <a:p>
            <a:pPr marL="514350" indent="-514350">
              <a:buFont typeface="+mj-lt"/>
              <a:buAutoNum type="alphaLcPeriod"/>
            </a:pPr>
            <a:r>
              <a:rPr lang="en-US" sz="2800" b="0" dirty="0"/>
              <a:t>In reserving 7% of the state Title I allocation to support identified schools, should the funds be distributed to LEAs through a formula, competitive process?  Or maybe a blend of the two (hybrid</a:t>
            </a:r>
            <a:r>
              <a:rPr lang="en-US" sz="2800" b="0" dirty="0" smtClean="0"/>
              <a:t>)?</a:t>
            </a:r>
            <a:br>
              <a:rPr lang="en-US" sz="2800" b="0" dirty="0" smtClean="0"/>
            </a:br>
            <a:endParaRPr lang="en-US" sz="2800" b="0" dirty="0"/>
          </a:p>
          <a:p>
            <a:r>
              <a:rPr lang="en-US" sz="2800" b="0" dirty="0"/>
              <a:t> </a:t>
            </a:r>
            <a:r>
              <a:rPr lang="en-US" sz="2800" b="0" dirty="0" smtClean="0"/>
              <a:t>Reminders:</a:t>
            </a:r>
          </a:p>
          <a:p>
            <a:pPr lvl="1"/>
            <a:r>
              <a:rPr lang="en-US" dirty="0"/>
              <a:t>Awards must be of sufficient size for an LEA to implement improvement </a:t>
            </a:r>
            <a:r>
              <a:rPr lang="en-US" dirty="0" smtClean="0"/>
              <a:t>strategies</a:t>
            </a:r>
            <a:endParaRPr lang="en-US" dirty="0"/>
          </a:p>
          <a:p>
            <a:pPr lvl="1"/>
            <a:r>
              <a:rPr lang="en-US" dirty="0"/>
              <a:t>Allotments must represent the geographic diversity of the state</a:t>
            </a:r>
          </a:p>
          <a:p>
            <a:pPr lvl="1"/>
            <a:endParaRPr lang="en-US" sz="3000" dirty="0">
              <a:effectLst/>
            </a:endParaRPr>
          </a:p>
        </p:txBody>
      </p:sp>
      <p:sp>
        <p:nvSpPr>
          <p:cNvPr id="3" name="Title 2"/>
          <p:cNvSpPr>
            <a:spLocks noGrp="1"/>
          </p:cNvSpPr>
          <p:nvPr>
            <p:ph type="title"/>
          </p:nvPr>
        </p:nvSpPr>
        <p:spPr>
          <a:xfrm>
            <a:off x="1321064" y="329728"/>
            <a:ext cx="6757036" cy="1054394"/>
          </a:xfrm>
        </p:spPr>
        <p:txBody>
          <a:bodyPr/>
          <a:lstStyle/>
          <a:p>
            <a:pPr algn="l"/>
            <a:r>
              <a:rPr lang="en-US" dirty="0" smtClean="0">
                <a:sym typeface="Wingdings"/>
              </a:rPr>
              <a:t>Allocation of Resources</a:t>
            </a:r>
            <a:endParaRPr lang="en-US" dirty="0"/>
          </a:p>
        </p:txBody>
      </p:sp>
      <p:pic>
        <p:nvPicPr>
          <p:cNvPr id="4" name="Picture 3" descr="C:\Users\medler_l\AppData\Local\Microsoft\Windows\Temporary Internet Files\Content.IE5\N8LMQALY\attention-hi[1].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078099" y="663737"/>
            <a:ext cx="850397" cy="76677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86807" y="183793"/>
            <a:ext cx="1034257" cy="1200329"/>
          </a:xfrm>
          <a:prstGeom prst="rect">
            <a:avLst/>
          </a:prstGeom>
        </p:spPr>
        <p:txBody>
          <a:bodyPr wrap="none">
            <a:spAutoFit/>
          </a:bodyPr>
          <a:lstStyle/>
          <a:p>
            <a:r>
              <a:rPr lang="en-US" sz="7200" spc="200" dirty="0" smtClean="0">
                <a:solidFill>
                  <a:prstClr val="white"/>
                </a:solidFill>
                <a:latin typeface="Museo Slab 500"/>
                <a:ea typeface="+mj-ea"/>
                <a:sym typeface="Wingdings"/>
              </a:rPr>
              <a:t></a:t>
            </a:r>
            <a:endParaRPr lang="en-US" sz="7200" dirty="0"/>
          </a:p>
        </p:txBody>
      </p:sp>
      <p:sp>
        <p:nvSpPr>
          <p:cNvPr id="6" name="TextBox 5"/>
          <p:cNvSpPr txBox="1"/>
          <p:nvPr/>
        </p:nvSpPr>
        <p:spPr>
          <a:xfrm>
            <a:off x="350520" y="6391869"/>
            <a:ext cx="328936" cy="261610"/>
          </a:xfrm>
          <a:prstGeom prst="rect">
            <a:avLst/>
          </a:prstGeom>
          <a:noFill/>
        </p:spPr>
        <p:txBody>
          <a:bodyPr wrap="none" rtlCol="0">
            <a:spAutoFit/>
          </a:bodyPr>
          <a:lstStyle/>
          <a:p>
            <a:fld id="{BB49CC8D-F06B-4AEC-A817-672DFCCEEA9B}" type="slidenum">
              <a:rPr lang="en-US" sz="1100" smtClean="0"/>
              <a:t>66</a:t>
            </a:fld>
            <a:endParaRPr lang="en-US" sz="1100" dirty="0"/>
          </a:p>
        </p:txBody>
      </p:sp>
    </p:spTree>
    <p:extLst>
      <p:ext uri="{BB962C8B-B14F-4D97-AF65-F5344CB8AC3E}">
        <p14:creationId xmlns:p14="http://schemas.microsoft.com/office/powerpoint/2010/main" val="3136710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Both the Spoke Committee and the public showed more preference for the hybrid approach to distributing funds.  They diverged after that – the Spoke leaning toward competitive and the public leaning toward formula.</a:t>
            </a:r>
          </a:p>
          <a:p>
            <a:r>
              <a:rPr lang="en-US" dirty="0" smtClean="0"/>
              <a:t>Comments demonstrate </a:t>
            </a:r>
            <a:r>
              <a:rPr lang="en-US" dirty="0"/>
              <a:t>a </a:t>
            </a:r>
            <a:r>
              <a:rPr lang="en-US" dirty="0" smtClean="0"/>
              <a:t/>
            </a:r>
            <a:br>
              <a:rPr lang="en-US" dirty="0" smtClean="0"/>
            </a:br>
            <a:r>
              <a:rPr lang="en-US" dirty="0" smtClean="0"/>
              <a:t>need for </a:t>
            </a:r>
            <a:r>
              <a:rPr lang="en-US" dirty="0"/>
              <a:t>balance between </a:t>
            </a:r>
            <a:r>
              <a:rPr lang="en-US" dirty="0" smtClean="0"/>
              <a:t/>
            </a:r>
            <a:br>
              <a:rPr lang="en-US" dirty="0" smtClean="0"/>
            </a:br>
            <a:r>
              <a:rPr lang="en-US" dirty="0" smtClean="0"/>
              <a:t>fairness/predictability </a:t>
            </a:r>
            <a:r>
              <a:rPr lang="en-US" dirty="0"/>
              <a:t>and </a:t>
            </a:r>
            <a:r>
              <a:rPr lang="en-US" dirty="0" smtClean="0"/>
              <a:t/>
            </a:r>
            <a:br>
              <a:rPr lang="en-US" dirty="0" smtClean="0"/>
            </a:br>
            <a:r>
              <a:rPr lang="en-US" dirty="0" smtClean="0"/>
              <a:t>effectiveness</a:t>
            </a:r>
            <a:r>
              <a:rPr lang="en-US" dirty="0"/>
              <a:t>.  </a:t>
            </a:r>
            <a:endParaRPr lang="en-US" dirty="0" smtClean="0"/>
          </a:p>
          <a:p>
            <a:r>
              <a:rPr lang="en-US" dirty="0" smtClean="0"/>
              <a:t>The hybrid may be the</a:t>
            </a:r>
            <a:br>
              <a:rPr lang="en-US" dirty="0" smtClean="0"/>
            </a:br>
            <a:r>
              <a:rPr lang="en-US" dirty="0" smtClean="0"/>
              <a:t>most </a:t>
            </a:r>
            <a:r>
              <a:rPr lang="en-US" dirty="0"/>
              <a:t>promising </a:t>
            </a:r>
            <a:r>
              <a:rPr lang="en-US" dirty="0" smtClean="0"/>
              <a:t>way to </a:t>
            </a:r>
            <a:r>
              <a:rPr lang="en-US" dirty="0"/>
              <a:t>strike </a:t>
            </a:r>
            <a:r>
              <a:rPr lang="en-US" dirty="0" smtClean="0"/>
              <a:t/>
            </a:r>
            <a:br>
              <a:rPr lang="en-US" dirty="0" smtClean="0"/>
            </a:br>
            <a:r>
              <a:rPr lang="en-US" dirty="0" smtClean="0"/>
              <a:t>that </a:t>
            </a:r>
            <a:r>
              <a:rPr lang="en-US" dirty="0"/>
              <a:t>balance.</a:t>
            </a:r>
          </a:p>
        </p:txBody>
      </p:sp>
      <p:sp>
        <p:nvSpPr>
          <p:cNvPr id="3" name="Title 2"/>
          <p:cNvSpPr>
            <a:spLocks noGrp="1"/>
          </p:cNvSpPr>
          <p:nvPr>
            <p:ph type="title"/>
          </p:nvPr>
        </p:nvSpPr>
        <p:spPr/>
        <p:txBody>
          <a:bodyPr/>
          <a:lstStyle/>
          <a:p>
            <a:r>
              <a:rPr lang="en-US" dirty="0" smtClean="0"/>
              <a:t>What did we hear?</a:t>
            </a:r>
            <a:endParaRPr lang="en-US" dirty="0"/>
          </a:p>
        </p:txBody>
      </p:sp>
      <p:graphicFrame>
        <p:nvGraphicFramePr>
          <p:cNvPr id="5" name="Chart 4"/>
          <p:cNvGraphicFramePr>
            <a:graphicFrameLocks/>
          </p:cNvGraphicFramePr>
          <p:nvPr>
            <p:extLst/>
          </p:nvPr>
        </p:nvGraphicFramePr>
        <p:xfrm>
          <a:off x="4572000" y="3383279"/>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350520" y="6391869"/>
            <a:ext cx="328936" cy="261610"/>
          </a:xfrm>
          <a:prstGeom prst="rect">
            <a:avLst/>
          </a:prstGeom>
          <a:noFill/>
        </p:spPr>
        <p:txBody>
          <a:bodyPr wrap="none" rtlCol="0">
            <a:spAutoFit/>
          </a:bodyPr>
          <a:lstStyle/>
          <a:p>
            <a:fld id="{9FB1F6AA-24B2-408B-B837-9318FCDD30CD}" type="slidenum">
              <a:rPr lang="en-US" sz="1100" smtClean="0"/>
              <a:t>67</a:t>
            </a:fld>
            <a:endParaRPr lang="en-US" sz="1100" dirty="0"/>
          </a:p>
        </p:txBody>
      </p:sp>
    </p:spTree>
    <p:extLst>
      <p:ext uri="{BB962C8B-B14F-4D97-AF65-F5344CB8AC3E}">
        <p14:creationId xmlns:p14="http://schemas.microsoft.com/office/powerpoint/2010/main" val="17836435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9983" y="1912501"/>
            <a:ext cx="8763001" cy="4407408"/>
          </a:xfrm>
        </p:spPr>
        <p:txBody>
          <a:bodyPr/>
          <a:lstStyle/>
          <a:p>
            <a:r>
              <a:rPr lang="en-US" dirty="0" smtClean="0"/>
              <a:t>ESSA School Improvement Resources (funds and supports) will be:</a:t>
            </a:r>
          </a:p>
          <a:p>
            <a:pPr lvl="1"/>
            <a:r>
              <a:rPr lang="en-US" dirty="0" smtClean="0">
                <a:solidFill>
                  <a:schemeClr val="tx1"/>
                </a:solidFill>
              </a:rPr>
              <a:t>Differentiated and available to all identified Comprehensive and Targeted schools, dependent on CDE capacity.  A larger portion will be allocated for the Comprehensive schools. </a:t>
            </a:r>
          </a:p>
          <a:p>
            <a:pPr lvl="1"/>
            <a:r>
              <a:rPr lang="en-US" dirty="0">
                <a:solidFill>
                  <a:schemeClr val="tx1"/>
                </a:solidFill>
              </a:rPr>
              <a:t>R</a:t>
            </a:r>
            <a:r>
              <a:rPr lang="en-US" dirty="0" smtClean="0">
                <a:solidFill>
                  <a:schemeClr val="tx1"/>
                </a:solidFill>
              </a:rPr>
              <a:t>eleased to LEAs with identified schools in amounts matched to identified needs through a high quality plan, rather than upon a series of unconnected competitive grants.</a:t>
            </a:r>
          </a:p>
          <a:p>
            <a:pPr lvl="1"/>
            <a:r>
              <a:rPr lang="en-US" dirty="0" smtClean="0">
                <a:solidFill>
                  <a:schemeClr val="tx1"/>
                </a:solidFill>
              </a:rPr>
              <a:t>Used for planning supports, community engagement, evidence-based interventions/strategies/partners and progress monitoring.</a:t>
            </a:r>
          </a:p>
          <a:p>
            <a:pPr lvl="1"/>
            <a:r>
              <a:rPr lang="en-US" dirty="0" smtClean="0">
                <a:solidFill>
                  <a:schemeClr val="tx1"/>
                </a:solidFill>
              </a:rPr>
              <a:t>Continued based on ongoing and annual review of progress toward implementation benchmarks and commitment to strategies that will have a positive impact on student outcomes.</a:t>
            </a:r>
            <a:endParaRPr lang="en-US" dirty="0" smtClean="0"/>
          </a:p>
          <a:p>
            <a:pPr lvl="1"/>
            <a:endParaRPr lang="en-US" dirty="0"/>
          </a:p>
        </p:txBody>
      </p:sp>
      <p:sp>
        <p:nvSpPr>
          <p:cNvPr id="3" name="Title 2"/>
          <p:cNvSpPr>
            <a:spLocks noGrp="1"/>
          </p:cNvSpPr>
          <p:nvPr>
            <p:ph type="title"/>
          </p:nvPr>
        </p:nvSpPr>
        <p:spPr/>
        <p:txBody>
          <a:bodyPr/>
          <a:lstStyle/>
          <a:p>
            <a:r>
              <a:rPr lang="en-US" dirty="0" smtClean="0"/>
              <a:t>Recommendation</a:t>
            </a:r>
            <a:endParaRPr lang="en-US" dirty="0"/>
          </a:p>
        </p:txBody>
      </p:sp>
      <p:sp>
        <p:nvSpPr>
          <p:cNvPr id="4" name="TextBox 3"/>
          <p:cNvSpPr txBox="1"/>
          <p:nvPr/>
        </p:nvSpPr>
        <p:spPr>
          <a:xfrm>
            <a:off x="350520" y="6391869"/>
            <a:ext cx="328936" cy="261610"/>
          </a:xfrm>
          <a:prstGeom prst="rect">
            <a:avLst/>
          </a:prstGeom>
          <a:noFill/>
        </p:spPr>
        <p:txBody>
          <a:bodyPr wrap="none" rtlCol="0">
            <a:spAutoFit/>
          </a:bodyPr>
          <a:lstStyle/>
          <a:p>
            <a:fld id="{1761E0F0-2C3C-4C93-8099-014A14879390}" type="slidenum">
              <a:rPr lang="en-US" sz="1100" smtClean="0"/>
              <a:t>68</a:t>
            </a:fld>
            <a:endParaRPr lang="en-US" sz="1100" dirty="0"/>
          </a:p>
        </p:txBody>
      </p:sp>
    </p:spTree>
    <p:extLst>
      <p:ext uri="{BB962C8B-B14F-4D97-AF65-F5344CB8AC3E}">
        <p14:creationId xmlns:p14="http://schemas.microsoft.com/office/powerpoint/2010/main" val="3861261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7683" y="1581913"/>
            <a:ext cx="8407893" cy="5202936"/>
          </a:xfrm>
        </p:spPr>
        <p:txBody>
          <a:bodyPr/>
          <a:lstStyle/>
          <a:p>
            <a:pPr marL="0" indent="0">
              <a:buNone/>
            </a:pPr>
            <a:endParaRPr lang="en-US" dirty="0" smtClean="0"/>
          </a:p>
          <a:p>
            <a:endParaRPr lang="en-US" dirty="0" smtClean="0"/>
          </a:p>
          <a:p>
            <a:pPr marL="0" indent="0">
              <a:buNone/>
            </a:pPr>
            <a:endParaRPr lang="en-US" dirty="0" smtClean="0"/>
          </a:p>
          <a:p>
            <a:pPr marL="228600" lvl="1" indent="0">
              <a:buNone/>
            </a:pPr>
            <a:endParaRPr lang="en-US" dirty="0"/>
          </a:p>
          <a:p>
            <a:pPr marL="228600" lvl="1" indent="0">
              <a:buNone/>
            </a:pPr>
            <a:endParaRPr lang="en-US" dirty="0" smtClean="0"/>
          </a:p>
          <a:p>
            <a:pPr marL="228600" lvl="1" indent="0">
              <a:buNone/>
            </a:pPr>
            <a:endParaRPr lang="en-US" dirty="0"/>
          </a:p>
          <a:p>
            <a:pPr marL="228600" lvl="1" indent="0">
              <a:buNone/>
            </a:pPr>
            <a:endParaRPr lang="en-US" dirty="0" smtClean="0"/>
          </a:p>
          <a:p>
            <a:endParaRPr lang="en-US" dirty="0" smtClean="0"/>
          </a:p>
          <a:p>
            <a:endParaRPr lang="en-US" dirty="0" smtClean="0"/>
          </a:p>
          <a:p>
            <a:pPr marL="0" indent="0">
              <a:buNone/>
            </a:pPr>
            <a:endParaRPr lang="en-US" sz="2000" dirty="0" smtClean="0"/>
          </a:p>
        </p:txBody>
      </p:sp>
      <p:sp>
        <p:nvSpPr>
          <p:cNvPr id="3" name="Title 2"/>
          <p:cNvSpPr>
            <a:spLocks noGrp="1"/>
          </p:cNvSpPr>
          <p:nvPr>
            <p:ph type="title"/>
          </p:nvPr>
        </p:nvSpPr>
        <p:spPr/>
        <p:txBody>
          <a:bodyPr/>
          <a:lstStyle/>
          <a:p>
            <a:r>
              <a:rPr lang="en-US" dirty="0" smtClean="0"/>
              <a:t>Wrap-Up</a:t>
            </a:r>
            <a:endParaRPr lang="en-US" dirty="0"/>
          </a:p>
        </p:txBody>
      </p:sp>
      <p:sp>
        <p:nvSpPr>
          <p:cNvPr id="13" name="Content Placeholder 1"/>
          <p:cNvSpPr txBox="1">
            <a:spLocks/>
          </p:cNvSpPr>
          <p:nvPr/>
        </p:nvSpPr>
        <p:spPr>
          <a:xfrm>
            <a:off x="381000" y="1835692"/>
            <a:ext cx="8407893" cy="919875"/>
          </a:xfrm>
          <a:prstGeom prst="rect">
            <a:avLst/>
          </a:prstGeom>
        </p:spPr>
        <p:txBody>
          <a:bodyPr vert="horz" lIns="91440" tIns="45720" rIns="91440" bIns="45720" rtlCol="0">
            <a:noAutofit/>
          </a:bodyPr>
          <a:lstStyle>
            <a:lvl1pPr marL="228600" indent="-228600" algn="l" defTabSz="914400" rtl="0" eaLnBrk="1" latinLnBrk="0" hangingPunct="1">
              <a:spcBef>
                <a:spcPct val="20000"/>
              </a:spcBef>
              <a:buClr>
                <a:schemeClr val="accent1"/>
              </a:buClr>
              <a:buSzPct val="110000"/>
              <a:buFont typeface="Wingdings" charset="2"/>
              <a:buChar char="§"/>
              <a:defRPr sz="2400" b="1" kern="1200" spc="0" baseline="0">
                <a:solidFill>
                  <a:srgbClr val="5C6670"/>
                </a:solidFill>
                <a:latin typeface="+mn-lt"/>
                <a:ea typeface="+mn-ea"/>
                <a:cs typeface="+mn-cs"/>
              </a:defRPr>
            </a:lvl1pPr>
            <a:lvl2pPr marL="457200" indent="-228600" algn="l" defTabSz="914400" rtl="0" eaLnBrk="1" latinLnBrk="0" hangingPunct="1">
              <a:spcBef>
                <a:spcPct val="20000"/>
              </a:spcBef>
              <a:buClr>
                <a:schemeClr val="accent2"/>
              </a:buClr>
              <a:buSzPct val="110000"/>
              <a:buFont typeface="Wingdings" charset="2"/>
              <a:buChar char="§"/>
              <a:defRPr sz="2200" kern="1200" spc="0" baseline="0">
                <a:solidFill>
                  <a:srgbClr val="5C6670"/>
                </a:solidFill>
                <a:latin typeface="+mn-lt"/>
                <a:ea typeface="+mn-ea"/>
                <a:cs typeface="+mn-cs"/>
              </a:defRPr>
            </a:lvl2pPr>
            <a:lvl3pPr marL="685800" indent="-228600" algn="l" defTabSz="914400" rtl="0" eaLnBrk="1" latinLnBrk="0" hangingPunct="1">
              <a:spcBef>
                <a:spcPct val="20000"/>
              </a:spcBef>
              <a:buClr>
                <a:schemeClr val="accent3"/>
              </a:buClr>
              <a:buSzPct val="110000"/>
              <a:buFont typeface="Wingdings" charset="2"/>
              <a:buChar char="§"/>
              <a:defRPr sz="2000" kern="1200" spc="0" baseline="0">
                <a:solidFill>
                  <a:srgbClr val="5C6670"/>
                </a:solidFill>
                <a:latin typeface="+mn-lt"/>
                <a:ea typeface="+mn-ea"/>
                <a:cs typeface="+mn-cs"/>
              </a:defRPr>
            </a:lvl3pPr>
            <a:lvl4pPr marL="862013" indent="-176213" algn="l" defTabSz="914400" rtl="0" eaLnBrk="1" latinLnBrk="0" hangingPunct="1">
              <a:spcBef>
                <a:spcPct val="20000"/>
              </a:spcBef>
              <a:buClr>
                <a:schemeClr val="accent4"/>
              </a:buClr>
              <a:buSzPct val="110000"/>
              <a:buFont typeface="Wingdings" charset="2"/>
              <a:buChar char="§"/>
              <a:defRPr sz="1800" kern="1200" spc="0">
                <a:solidFill>
                  <a:srgbClr val="5C6670"/>
                </a:solidFill>
                <a:latin typeface="+mn-lt"/>
                <a:ea typeface="+mn-ea"/>
                <a:cs typeface="+mn-cs"/>
              </a:defRPr>
            </a:lvl4pPr>
            <a:lvl5pPr marL="1028700" indent="-166688" algn="l" defTabSz="914400" rtl="0" eaLnBrk="1" latinLnBrk="0" hangingPunct="1">
              <a:spcBef>
                <a:spcPct val="20000"/>
              </a:spcBef>
              <a:buClr>
                <a:schemeClr val="accent6"/>
              </a:buClr>
              <a:buSzPct val="110000"/>
              <a:buFont typeface="Wingdings" charset="2"/>
              <a:buChar char="§"/>
              <a:defRPr sz="1600" kern="1200" spc="0" baseline="0">
                <a:solidFill>
                  <a:srgbClr val="5C6670"/>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r>
              <a:rPr lang="en-US" dirty="0" smtClean="0"/>
              <a:t>Hub Updates</a:t>
            </a:r>
          </a:p>
          <a:p>
            <a:r>
              <a:rPr lang="en-US" dirty="0" smtClean="0"/>
              <a:t>Approval of Meeting Minutes</a:t>
            </a:r>
          </a:p>
          <a:p>
            <a:r>
              <a:rPr lang="en-US" dirty="0" smtClean="0"/>
              <a:t>Timeline</a:t>
            </a:r>
            <a:endParaRPr lang="en-US" dirty="0"/>
          </a:p>
        </p:txBody>
      </p:sp>
      <p:pic>
        <p:nvPicPr>
          <p:cNvPr id="6" name="Picture 5"/>
          <p:cNvPicPr/>
          <p:nvPr/>
        </p:nvPicPr>
        <p:blipFill>
          <a:blip r:embed="rId2"/>
          <a:stretch>
            <a:fillRect/>
          </a:stretch>
        </p:blipFill>
        <p:spPr>
          <a:xfrm>
            <a:off x="190129" y="3943350"/>
            <a:ext cx="8763000" cy="1637189"/>
          </a:xfrm>
          <a:prstGeom prst="rect">
            <a:avLst/>
          </a:prstGeom>
        </p:spPr>
      </p:pic>
      <p:sp>
        <p:nvSpPr>
          <p:cNvPr id="7" name="TextBox 6"/>
          <p:cNvSpPr txBox="1"/>
          <p:nvPr/>
        </p:nvSpPr>
        <p:spPr>
          <a:xfrm>
            <a:off x="350520" y="6391869"/>
            <a:ext cx="328936" cy="261610"/>
          </a:xfrm>
          <a:prstGeom prst="rect">
            <a:avLst/>
          </a:prstGeom>
          <a:noFill/>
        </p:spPr>
        <p:txBody>
          <a:bodyPr wrap="none" rtlCol="0">
            <a:spAutoFit/>
          </a:bodyPr>
          <a:lstStyle/>
          <a:p>
            <a:fld id="{2F7B7D42-E070-44C1-8C03-06E9738A9BAD}" type="slidenum">
              <a:rPr lang="en-US" sz="1100" smtClean="0"/>
              <a:t>69</a:t>
            </a:fld>
            <a:endParaRPr lang="en-US" sz="1100" dirty="0"/>
          </a:p>
        </p:txBody>
      </p:sp>
    </p:spTree>
    <p:extLst>
      <p:ext uri="{BB962C8B-B14F-4D97-AF65-F5344CB8AC3E}">
        <p14:creationId xmlns:p14="http://schemas.microsoft.com/office/powerpoint/2010/main" val="4411517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6571" y="2888337"/>
            <a:ext cx="8341851" cy="1645920"/>
          </a:xfrm>
        </p:spPr>
        <p:txBody>
          <a:bodyPr/>
          <a:lstStyle/>
          <a:p>
            <a:r>
              <a:rPr lang="en-US" sz="2500" dirty="0"/>
              <a:t>ESSA Accountability Work Group</a:t>
            </a:r>
            <a:br>
              <a:rPr lang="en-US" sz="2500" dirty="0"/>
            </a:br>
            <a:r>
              <a:rPr lang="en-US" sz="2500" dirty="0">
                <a:solidFill>
                  <a:srgbClr val="FF0000"/>
                </a:solidFill>
              </a:rPr>
              <a:t>School Identification</a:t>
            </a:r>
            <a:r>
              <a:rPr lang="en-US" sz="2500" dirty="0"/>
              <a:t> Decision Point</a:t>
            </a:r>
            <a:br>
              <a:rPr lang="en-US" sz="2500" dirty="0"/>
            </a:br>
            <a:r>
              <a:rPr lang="en-US" sz="2500" dirty="0"/>
              <a:t/>
            </a:r>
            <a:br>
              <a:rPr lang="en-US" sz="2500" dirty="0"/>
            </a:br>
            <a:endParaRPr lang="en-US" sz="3600" dirty="0">
              <a:solidFill>
                <a:srgbClr val="FF0000"/>
              </a:solidFill>
            </a:endParaRPr>
          </a:p>
        </p:txBody>
      </p:sp>
      <p:sp>
        <p:nvSpPr>
          <p:cNvPr id="7" name="Text Placeholder 6"/>
          <p:cNvSpPr>
            <a:spLocks noGrp="1"/>
          </p:cNvSpPr>
          <p:nvPr>
            <p:ph type="body" sz="quarter" idx="10"/>
          </p:nvPr>
        </p:nvSpPr>
        <p:spPr/>
        <p:txBody>
          <a:bodyPr/>
          <a:lstStyle/>
          <a:p>
            <a:r>
              <a:rPr lang="en-US" dirty="0" smtClean="0"/>
              <a:t>January 19, 2017</a:t>
            </a:r>
            <a:endParaRPr lang="en-US" dirty="0"/>
          </a:p>
        </p:txBody>
      </p:sp>
    </p:spTree>
    <p:extLst>
      <p:ext uri="{BB962C8B-B14F-4D97-AF65-F5344CB8AC3E}">
        <p14:creationId xmlns:p14="http://schemas.microsoft.com/office/powerpoint/2010/main" val="294540129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Upcoming Meeting Dates</a:t>
            </a:r>
            <a:endParaRPr lang="en-US" dirty="0"/>
          </a:p>
        </p:txBody>
      </p:sp>
      <p:pic>
        <p:nvPicPr>
          <p:cNvPr id="6" name="Content Placeholder 5"/>
          <p:cNvPicPr>
            <a:picLocks noGrp="1" noChangeAspect="1"/>
          </p:cNvPicPr>
          <p:nvPr>
            <p:ph idx="1"/>
          </p:nvPr>
        </p:nvPicPr>
        <p:blipFill>
          <a:blip r:embed="rId3"/>
          <a:stretch>
            <a:fillRect/>
          </a:stretch>
        </p:blipFill>
        <p:spPr>
          <a:xfrm>
            <a:off x="679456" y="1812022"/>
            <a:ext cx="7546273" cy="5282026"/>
          </a:xfrm>
          <a:prstGeom prst="rect">
            <a:avLst/>
          </a:prstGeom>
        </p:spPr>
      </p:pic>
      <p:sp>
        <p:nvSpPr>
          <p:cNvPr id="5" name="TextBox 4"/>
          <p:cNvSpPr txBox="1"/>
          <p:nvPr/>
        </p:nvSpPr>
        <p:spPr>
          <a:xfrm>
            <a:off x="350520" y="6391869"/>
            <a:ext cx="328936" cy="261610"/>
          </a:xfrm>
          <a:prstGeom prst="rect">
            <a:avLst/>
          </a:prstGeom>
          <a:noFill/>
        </p:spPr>
        <p:txBody>
          <a:bodyPr wrap="none" rtlCol="0">
            <a:spAutoFit/>
          </a:bodyPr>
          <a:lstStyle/>
          <a:p>
            <a:fld id="{905FBC44-7474-4385-9D62-150BD9FE8197}" type="slidenum">
              <a:rPr lang="en-US" sz="1100" smtClean="0"/>
              <a:t>70</a:t>
            </a:fld>
            <a:endParaRPr lang="en-US" sz="1100" dirty="0"/>
          </a:p>
        </p:txBody>
      </p:sp>
    </p:spTree>
    <p:extLst>
      <p:ext uri="{BB962C8B-B14F-4D97-AF65-F5344CB8AC3E}">
        <p14:creationId xmlns:p14="http://schemas.microsoft.com/office/powerpoint/2010/main" val="165985078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15823" y="1745615"/>
            <a:ext cx="2339340" cy="394335"/>
          </a:xfrm>
          <a:prstGeom prst="rect">
            <a:avLst/>
          </a:prstGeom>
        </p:spPr>
        <p:txBody>
          <a:bodyPr vert="horz" wrap="square" lIns="0" tIns="0" rIns="0" bIns="0" rtlCol="0">
            <a:spAutoFit/>
          </a:bodyPr>
          <a:lstStyle/>
          <a:p>
            <a:pPr marL="469900" indent="-457200">
              <a:lnSpc>
                <a:spcPct val="100000"/>
              </a:lnSpc>
              <a:buClr>
                <a:srgbClr val="478AC8"/>
              </a:buClr>
              <a:buSzPct val="110416"/>
              <a:buFont typeface="Wingdings"/>
              <a:buChar char=""/>
              <a:tabLst>
                <a:tab pos="469265" algn="l"/>
                <a:tab pos="469900" algn="l"/>
              </a:tabLst>
            </a:pPr>
            <a:r>
              <a:rPr sz="2400" b="1" spc="-10" dirty="0">
                <a:solidFill>
                  <a:srgbClr val="5C666F"/>
                </a:solidFill>
                <a:latin typeface="Calibri"/>
                <a:cs typeface="Calibri"/>
              </a:rPr>
              <a:t>What</a:t>
            </a:r>
            <a:r>
              <a:rPr sz="2400" b="1" spc="-85" dirty="0">
                <a:solidFill>
                  <a:srgbClr val="5C666F"/>
                </a:solidFill>
                <a:latin typeface="Calibri"/>
                <a:cs typeface="Calibri"/>
              </a:rPr>
              <a:t> </a:t>
            </a:r>
            <a:r>
              <a:rPr sz="2400" b="1" spc="-15" dirty="0">
                <a:solidFill>
                  <a:srgbClr val="5C666F"/>
                </a:solidFill>
                <a:latin typeface="Calibri"/>
                <a:cs typeface="Calibri"/>
              </a:rPr>
              <a:t>worked?</a:t>
            </a:r>
            <a:endParaRPr sz="2400" dirty="0">
              <a:latin typeface="Calibri"/>
              <a:cs typeface="Calibri"/>
            </a:endParaRPr>
          </a:p>
        </p:txBody>
      </p:sp>
      <p:sp>
        <p:nvSpPr>
          <p:cNvPr id="4" name="object 4"/>
          <p:cNvSpPr txBox="1">
            <a:spLocks noGrp="1"/>
          </p:cNvSpPr>
          <p:nvPr>
            <p:ph type="title"/>
          </p:nvPr>
        </p:nvSpPr>
        <p:spPr>
          <a:xfrm>
            <a:off x="381000" y="606045"/>
            <a:ext cx="8381260" cy="553998"/>
          </a:xfrm>
          <a:prstGeom prst="rect">
            <a:avLst/>
          </a:prstGeom>
        </p:spPr>
        <p:txBody>
          <a:bodyPr vert="horz" wrap="square" lIns="0" tIns="0" rIns="0" bIns="0" rtlCol="0">
            <a:spAutoFit/>
          </a:bodyPr>
          <a:lstStyle/>
          <a:p>
            <a:pPr marL="1803400" algn="l">
              <a:lnSpc>
                <a:spcPct val="100000"/>
              </a:lnSpc>
            </a:pPr>
            <a:r>
              <a:rPr spc="170" dirty="0"/>
              <a:t>Meeting</a:t>
            </a:r>
            <a:r>
              <a:rPr spc="270" dirty="0"/>
              <a:t> </a:t>
            </a:r>
            <a:r>
              <a:rPr spc="175" dirty="0"/>
              <a:t>Evaluation</a:t>
            </a:r>
          </a:p>
        </p:txBody>
      </p:sp>
      <p:sp>
        <p:nvSpPr>
          <p:cNvPr id="3" name="object 3"/>
          <p:cNvSpPr txBox="1"/>
          <p:nvPr/>
        </p:nvSpPr>
        <p:spPr>
          <a:xfrm>
            <a:off x="4848859" y="1745615"/>
            <a:ext cx="3568700" cy="759460"/>
          </a:xfrm>
          <a:prstGeom prst="rect">
            <a:avLst/>
          </a:prstGeom>
        </p:spPr>
        <p:txBody>
          <a:bodyPr vert="horz" wrap="square" lIns="0" tIns="0" rIns="0" bIns="0" rtlCol="0">
            <a:spAutoFit/>
          </a:bodyPr>
          <a:lstStyle/>
          <a:p>
            <a:pPr marL="469900" indent="-457200">
              <a:lnSpc>
                <a:spcPct val="100000"/>
              </a:lnSpc>
              <a:buClr>
                <a:srgbClr val="478AC8"/>
              </a:buClr>
              <a:buSzPct val="110416"/>
              <a:buFont typeface="Wingdings"/>
              <a:buChar char=""/>
              <a:tabLst>
                <a:tab pos="469265" algn="l"/>
                <a:tab pos="469900" algn="l"/>
              </a:tabLst>
            </a:pPr>
            <a:r>
              <a:rPr sz="2400" b="1" spc="-10" dirty="0">
                <a:solidFill>
                  <a:srgbClr val="5C666F"/>
                </a:solidFill>
                <a:latin typeface="Calibri"/>
                <a:cs typeface="Calibri"/>
              </a:rPr>
              <a:t>What </a:t>
            </a:r>
            <a:r>
              <a:rPr sz="2400" b="1" spc="-5" dirty="0">
                <a:solidFill>
                  <a:srgbClr val="5C666F"/>
                </a:solidFill>
                <a:latin typeface="Calibri"/>
                <a:cs typeface="Calibri"/>
              </a:rPr>
              <a:t>would </a:t>
            </a:r>
            <a:r>
              <a:rPr sz="2400" b="1" spc="-20" dirty="0">
                <a:solidFill>
                  <a:srgbClr val="5C666F"/>
                </a:solidFill>
                <a:latin typeface="Calibri"/>
                <a:cs typeface="Calibri"/>
              </a:rPr>
              <a:t>make</a:t>
            </a:r>
            <a:r>
              <a:rPr sz="2400" b="1" spc="-85" dirty="0">
                <a:solidFill>
                  <a:srgbClr val="5C666F"/>
                </a:solidFill>
                <a:latin typeface="Calibri"/>
                <a:cs typeface="Calibri"/>
              </a:rPr>
              <a:t> </a:t>
            </a:r>
            <a:r>
              <a:rPr sz="2400" b="1" spc="-5" dirty="0">
                <a:solidFill>
                  <a:srgbClr val="5C666F"/>
                </a:solidFill>
                <a:latin typeface="Calibri"/>
                <a:cs typeface="Calibri"/>
              </a:rPr>
              <a:t>the</a:t>
            </a:r>
            <a:endParaRPr sz="2400">
              <a:latin typeface="Calibri"/>
              <a:cs typeface="Calibri"/>
            </a:endParaRPr>
          </a:p>
          <a:p>
            <a:pPr marL="469900">
              <a:lnSpc>
                <a:spcPct val="100000"/>
              </a:lnSpc>
            </a:pPr>
            <a:r>
              <a:rPr sz="2400" b="1" spc="-5" dirty="0">
                <a:solidFill>
                  <a:srgbClr val="5C666F"/>
                </a:solidFill>
                <a:latin typeface="Calibri"/>
                <a:cs typeface="Calibri"/>
              </a:rPr>
              <a:t>meeting </a:t>
            </a:r>
            <a:r>
              <a:rPr sz="2400" b="1" spc="-10" dirty="0">
                <a:solidFill>
                  <a:srgbClr val="5C666F"/>
                </a:solidFill>
                <a:latin typeface="Calibri"/>
                <a:cs typeface="Calibri"/>
              </a:rPr>
              <a:t>more</a:t>
            </a:r>
            <a:r>
              <a:rPr sz="2400" b="1" spc="-105" dirty="0">
                <a:solidFill>
                  <a:srgbClr val="5C666F"/>
                </a:solidFill>
                <a:latin typeface="Calibri"/>
                <a:cs typeface="Calibri"/>
              </a:rPr>
              <a:t> </a:t>
            </a:r>
            <a:r>
              <a:rPr sz="2400" b="1" spc="-10" dirty="0">
                <a:solidFill>
                  <a:srgbClr val="5C666F"/>
                </a:solidFill>
                <a:latin typeface="Calibri"/>
                <a:cs typeface="Calibri"/>
              </a:rPr>
              <a:t>effective?</a:t>
            </a:r>
            <a:endParaRPr sz="2400">
              <a:latin typeface="Calibri"/>
              <a:cs typeface="Calibri"/>
            </a:endParaRPr>
          </a:p>
        </p:txBody>
      </p:sp>
      <p:sp>
        <p:nvSpPr>
          <p:cNvPr id="6" name="TextBox 5"/>
          <p:cNvSpPr txBox="1"/>
          <p:nvPr/>
        </p:nvSpPr>
        <p:spPr>
          <a:xfrm>
            <a:off x="350520" y="6391869"/>
            <a:ext cx="328936" cy="261610"/>
          </a:xfrm>
          <a:prstGeom prst="rect">
            <a:avLst/>
          </a:prstGeom>
          <a:noFill/>
        </p:spPr>
        <p:txBody>
          <a:bodyPr wrap="none" rtlCol="0">
            <a:spAutoFit/>
          </a:bodyPr>
          <a:lstStyle/>
          <a:p>
            <a:fld id="{36A0C9BB-616B-4D8E-A378-AE634859F10E}" type="slidenum">
              <a:rPr lang="en-US" sz="1100" smtClean="0"/>
              <a:t>71</a:t>
            </a:fld>
            <a:endParaRPr lang="en-US" sz="1100" dirty="0"/>
          </a:p>
        </p:txBody>
      </p:sp>
    </p:spTree>
    <p:extLst>
      <p:ext uri="{BB962C8B-B14F-4D97-AF65-F5344CB8AC3E}">
        <p14:creationId xmlns:p14="http://schemas.microsoft.com/office/powerpoint/2010/main" val="291736008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Next Meeting</a:t>
            </a:r>
          </a:p>
        </p:txBody>
      </p:sp>
      <p:sp>
        <p:nvSpPr>
          <p:cNvPr id="9" name="Text Placeholder 8"/>
          <p:cNvSpPr>
            <a:spLocks noGrp="1"/>
          </p:cNvSpPr>
          <p:nvPr>
            <p:ph type="body" idx="1"/>
          </p:nvPr>
        </p:nvSpPr>
        <p:spPr>
          <a:xfrm>
            <a:off x="524107" y="1790952"/>
            <a:ext cx="8474927" cy="3717750"/>
          </a:xfrm>
        </p:spPr>
        <p:txBody>
          <a:bodyPr/>
          <a:lstStyle/>
          <a:p>
            <a:pPr marL="355600" indent="-342900">
              <a:lnSpc>
                <a:spcPct val="150000"/>
              </a:lnSpc>
              <a:buClr>
                <a:srgbClr val="478AC8"/>
              </a:buClr>
              <a:buSzPct val="108333"/>
              <a:tabLst>
                <a:tab pos="241300" algn="l"/>
              </a:tabLst>
            </a:pPr>
            <a:r>
              <a:rPr lang="en-US" sz="2000" spc="-10" dirty="0" smtClean="0">
                <a:solidFill>
                  <a:srgbClr val="5C666F"/>
                </a:solidFill>
                <a:cs typeface="Calibri"/>
              </a:rPr>
              <a:t>  8</a:t>
            </a:r>
            <a:r>
              <a:rPr lang="en-US" sz="2000" spc="-10" baseline="30000" dirty="0" smtClean="0">
                <a:solidFill>
                  <a:srgbClr val="5C666F"/>
                </a:solidFill>
                <a:cs typeface="Calibri"/>
              </a:rPr>
              <a:t>th</a:t>
            </a:r>
            <a:r>
              <a:rPr lang="en-US" sz="2000" spc="-10" dirty="0" smtClean="0">
                <a:solidFill>
                  <a:srgbClr val="5C666F"/>
                </a:solidFill>
                <a:cs typeface="Calibri"/>
              </a:rPr>
              <a:t> ESSA Hub Committee Meeting details</a:t>
            </a:r>
          </a:p>
          <a:p>
            <a:pPr marL="527050" lvl="1" indent="-285750">
              <a:lnSpc>
                <a:spcPct val="150000"/>
              </a:lnSpc>
              <a:buSzPct val="108333"/>
              <a:buFont typeface="Wingdings" panose="05000000000000000000" pitchFamily="2" charset="2"/>
              <a:buChar char="§"/>
              <a:tabLst>
                <a:tab pos="241300" algn="l"/>
              </a:tabLst>
            </a:pPr>
            <a:r>
              <a:rPr lang="en-US" sz="1600" spc="-10" dirty="0" smtClean="0">
                <a:solidFill>
                  <a:srgbClr val="5C666F"/>
                </a:solidFill>
                <a:cs typeface="Calibri"/>
              </a:rPr>
              <a:t>Monday, February 6</a:t>
            </a:r>
            <a:r>
              <a:rPr lang="en-US" sz="1600" spc="-5" dirty="0" smtClean="0">
                <a:solidFill>
                  <a:srgbClr val="5C666F"/>
                </a:solidFill>
                <a:cs typeface="Calibri"/>
              </a:rPr>
              <a:t>, 2017</a:t>
            </a:r>
            <a:endParaRPr lang="en-US" sz="1600" spc="-5" dirty="0">
              <a:solidFill>
                <a:srgbClr val="5C666F"/>
              </a:solidFill>
              <a:cs typeface="Calibri"/>
            </a:endParaRPr>
          </a:p>
          <a:p>
            <a:pPr marL="527050" lvl="2" indent="-285750">
              <a:lnSpc>
                <a:spcPct val="150000"/>
              </a:lnSpc>
              <a:spcBef>
                <a:spcPts val="575"/>
              </a:spcBef>
              <a:buClr>
                <a:schemeClr val="accent2"/>
              </a:buClr>
              <a:buFont typeface="Wingdings" panose="05000000000000000000" pitchFamily="2" charset="2"/>
              <a:buChar char="§"/>
            </a:pPr>
            <a:r>
              <a:rPr lang="en-US" sz="1600" spc="-15" dirty="0">
                <a:solidFill>
                  <a:srgbClr val="5C666F"/>
                </a:solidFill>
                <a:cs typeface="Calibri"/>
              </a:rPr>
              <a:t>Location: State Board Room -201 E. Colfax Ave., Denver, CO </a:t>
            </a:r>
            <a:r>
              <a:rPr lang="en-US" sz="1600" spc="-15" dirty="0" smtClean="0">
                <a:solidFill>
                  <a:srgbClr val="5C666F"/>
                </a:solidFill>
                <a:cs typeface="Calibri"/>
              </a:rPr>
              <a:t>80203 </a:t>
            </a:r>
            <a:endParaRPr lang="en-US" sz="1600" spc="-15" dirty="0">
              <a:solidFill>
                <a:srgbClr val="5C666F"/>
              </a:solidFill>
              <a:cs typeface="Calibri"/>
            </a:endParaRPr>
          </a:p>
          <a:p>
            <a:pPr marL="527050" lvl="2" indent="-285750">
              <a:lnSpc>
                <a:spcPct val="150000"/>
              </a:lnSpc>
              <a:spcBef>
                <a:spcPts val="575"/>
              </a:spcBef>
              <a:buClr>
                <a:schemeClr val="accent2"/>
              </a:buClr>
              <a:buFont typeface="Wingdings" panose="05000000000000000000" pitchFamily="2" charset="2"/>
              <a:buChar char="§"/>
            </a:pPr>
            <a:r>
              <a:rPr lang="en-US" sz="1600" spc="-15" dirty="0">
                <a:solidFill>
                  <a:srgbClr val="5C666F"/>
                </a:solidFill>
                <a:cs typeface="Calibri"/>
              </a:rPr>
              <a:t>Time: </a:t>
            </a:r>
            <a:r>
              <a:rPr lang="en-US" sz="1600" spc="-15" dirty="0" smtClean="0">
                <a:solidFill>
                  <a:srgbClr val="5C666F"/>
                </a:solidFill>
                <a:cs typeface="Calibri"/>
              </a:rPr>
              <a:t>10:00 </a:t>
            </a:r>
            <a:r>
              <a:rPr lang="en-US" sz="1600" spc="-15" dirty="0">
                <a:solidFill>
                  <a:srgbClr val="5C666F"/>
                </a:solidFill>
                <a:cs typeface="Calibri"/>
              </a:rPr>
              <a:t>P</a:t>
            </a:r>
            <a:r>
              <a:rPr lang="en-US" sz="1600" spc="-15" dirty="0" smtClean="0">
                <a:solidFill>
                  <a:srgbClr val="5C666F"/>
                </a:solidFill>
                <a:cs typeface="Calibri"/>
              </a:rPr>
              <a:t>M </a:t>
            </a:r>
            <a:r>
              <a:rPr lang="en-US" sz="1600" spc="-15" dirty="0">
                <a:solidFill>
                  <a:srgbClr val="5C666F"/>
                </a:solidFill>
                <a:cs typeface="Calibri"/>
              </a:rPr>
              <a:t>– </a:t>
            </a:r>
            <a:r>
              <a:rPr lang="en-US" sz="1600" spc="-15" dirty="0" smtClean="0">
                <a:solidFill>
                  <a:srgbClr val="5C666F"/>
                </a:solidFill>
                <a:cs typeface="Calibri"/>
              </a:rPr>
              <a:t>2:00 PM </a:t>
            </a:r>
          </a:p>
          <a:p>
            <a:pPr marL="527050" lvl="2" indent="-285750">
              <a:lnSpc>
                <a:spcPct val="150000"/>
              </a:lnSpc>
              <a:spcBef>
                <a:spcPts val="575"/>
              </a:spcBef>
              <a:buClr>
                <a:schemeClr val="accent2"/>
              </a:buClr>
              <a:buFont typeface="Wingdings" panose="05000000000000000000" pitchFamily="2" charset="2"/>
              <a:buChar char="§"/>
            </a:pPr>
            <a:r>
              <a:rPr lang="en-US" sz="1600" spc="-15" dirty="0" smtClean="0">
                <a:solidFill>
                  <a:srgbClr val="5C666F"/>
                </a:solidFill>
                <a:cs typeface="Calibri"/>
              </a:rPr>
              <a:t>Review of first draft</a:t>
            </a:r>
          </a:p>
          <a:p>
            <a:pPr marL="12700">
              <a:lnSpc>
                <a:spcPct val="150000"/>
              </a:lnSpc>
              <a:spcBef>
                <a:spcPts val="575"/>
              </a:spcBef>
            </a:pPr>
            <a:r>
              <a:rPr lang="en-US" sz="2000" spc="-15" dirty="0" smtClean="0">
                <a:solidFill>
                  <a:srgbClr val="5C666F"/>
                </a:solidFill>
                <a:cs typeface="Calibri"/>
              </a:rPr>
              <a:t>Agenda and materials will be provided a week in advance and will also be posted </a:t>
            </a:r>
            <a:r>
              <a:rPr lang="en-US" sz="2000" spc="-15" dirty="0">
                <a:solidFill>
                  <a:srgbClr val="5C666F"/>
                </a:solidFill>
                <a:cs typeface="Calibri"/>
              </a:rPr>
              <a:t>on our </a:t>
            </a:r>
            <a:r>
              <a:rPr lang="en-US" sz="2000" spc="-15" dirty="0" smtClean="0">
                <a:solidFill>
                  <a:srgbClr val="5C666F"/>
                </a:solidFill>
                <a:cs typeface="Calibri"/>
              </a:rPr>
              <a:t> website</a:t>
            </a:r>
            <a:r>
              <a:rPr lang="en-US" sz="2000" spc="-15" dirty="0">
                <a:solidFill>
                  <a:srgbClr val="5C666F"/>
                </a:solidFill>
                <a:cs typeface="Calibri"/>
              </a:rPr>
              <a:t>: </a:t>
            </a:r>
            <a:r>
              <a:rPr lang="en-US" sz="2000" spc="-15" dirty="0">
                <a:solidFill>
                  <a:srgbClr val="5C666F"/>
                </a:solidFill>
                <a:cs typeface="Calibri"/>
                <a:hlinkClick r:id="rId3"/>
              </a:rPr>
              <a:t>http://</a:t>
            </a:r>
            <a:r>
              <a:rPr lang="en-US" sz="2000" spc="-15" dirty="0" smtClean="0">
                <a:solidFill>
                  <a:srgbClr val="5C666F"/>
                </a:solidFill>
                <a:cs typeface="Calibri"/>
                <a:hlinkClick r:id="rId3"/>
              </a:rPr>
              <a:t>www.cde.state.co.us/fedprograms/essa_stateplandevelopment</a:t>
            </a:r>
            <a:r>
              <a:rPr lang="en-US" sz="2000" spc="-15" dirty="0" smtClean="0">
                <a:solidFill>
                  <a:srgbClr val="5C666F"/>
                </a:solidFill>
                <a:cs typeface="Calibri"/>
              </a:rPr>
              <a:t> </a:t>
            </a:r>
            <a:endParaRPr lang="en-US" sz="1800" spc="-15" dirty="0" smtClean="0">
              <a:solidFill>
                <a:srgbClr val="5C666F"/>
              </a:solidFill>
              <a:cs typeface="Calibri"/>
            </a:endParaRPr>
          </a:p>
          <a:p>
            <a:pPr marL="12700">
              <a:lnSpc>
                <a:spcPct val="150000"/>
              </a:lnSpc>
              <a:spcBef>
                <a:spcPts val="575"/>
              </a:spcBef>
            </a:pPr>
            <a:endParaRPr lang="en-US" sz="2000" dirty="0">
              <a:cs typeface="Calibri"/>
            </a:endParaRPr>
          </a:p>
          <a:p>
            <a:pPr marL="0" indent="0">
              <a:buNone/>
            </a:pPr>
            <a:endParaRPr lang="en-US" dirty="0">
              <a:solidFill>
                <a:srgbClr val="00B050"/>
              </a:solidFill>
            </a:endParaRPr>
          </a:p>
        </p:txBody>
      </p:sp>
      <p:sp>
        <p:nvSpPr>
          <p:cNvPr id="5" name="TextBox 4"/>
          <p:cNvSpPr txBox="1"/>
          <p:nvPr/>
        </p:nvSpPr>
        <p:spPr>
          <a:xfrm>
            <a:off x="350520" y="6391869"/>
            <a:ext cx="328936" cy="261610"/>
          </a:xfrm>
          <a:prstGeom prst="rect">
            <a:avLst/>
          </a:prstGeom>
          <a:noFill/>
        </p:spPr>
        <p:txBody>
          <a:bodyPr wrap="none" rtlCol="0">
            <a:spAutoFit/>
          </a:bodyPr>
          <a:lstStyle/>
          <a:p>
            <a:fld id="{281A94FC-8CE4-4189-8D37-A636B00654EE}" type="slidenum">
              <a:rPr lang="en-US" sz="1100" smtClean="0"/>
              <a:t>72</a:t>
            </a:fld>
            <a:endParaRPr lang="en-US" sz="1100" dirty="0"/>
          </a:p>
        </p:txBody>
      </p:sp>
    </p:spTree>
    <p:extLst>
      <p:ext uri="{BB962C8B-B14F-4D97-AF65-F5344CB8AC3E}">
        <p14:creationId xmlns:p14="http://schemas.microsoft.com/office/powerpoint/2010/main" val="37823949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622673"/>
            <a:ext cx="9144000" cy="4503807"/>
          </a:xfrm>
        </p:spPr>
        <p:txBody>
          <a:bodyPr/>
          <a:lstStyle/>
          <a:p>
            <a:r>
              <a:rPr lang="en-US" dirty="0"/>
              <a:t>What </a:t>
            </a:r>
            <a:r>
              <a:rPr lang="en-US" dirty="0" smtClean="0">
                <a:solidFill>
                  <a:srgbClr val="00B050"/>
                </a:solidFill>
              </a:rPr>
              <a:t>methods</a:t>
            </a:r>
            <a:r>
              <a:rPr lang="en-US" dirty="0" smtClean="0"/>
              <a:t> </a:t>
            </a:r>
            <a:r>
              <a:rPr lang="en-US" dirty="0"/>
              <a:t>and </a:t>
            </a:r>
            <a:r>
              <a:rPr lang="en-US" dirty="0" smtClean="0">
                <a:solidFill>
                  <a:srgbClr val="00B050"/>
                </a:solidFill>
              </a:rPr>
              <a:t>criteria</a:t>
            </a:r>
            <a:r>
              <a:rPr lang="en-US" dirty="0" smtClean="0"/>
              <a:t> </a:t>
            </a:r>
            <a:r>
              <a:rPr lang="en-US" dirty="0"/>
              <a:t>will Colorado use to </a:t>
            </a:r>
            <a:r>
              <a:rPr lang="en-US" dirty="0">
                <a:solidFill>
                  <a:srgbClr val="00B050"/>
                </a:solidFill>
              </a:rPr>
              <a:t>identify </a:t>
            </a:r>
            <a:r>
              <a:rPr lang="en-US" dirty="0"/>
              <a:t>and</a:t>
            </a:r>
            <a:r>
              <a:rPr lang="en-US" dirty="0">
                <a:solidFill>
                  <a:srgbClr val="00B050"/>
                </a:solidFill>
              </a:rPr>
              <a:t> exit</a:t>
            </a:r>
            <a:r>
              <a:rPr lang="en-US" dirty="0"/>
              <a:t> schools for </a:t>
            </a:r>
          </a:p>
          <a:p>
            <a:pPr lvl="1"/>
            <a:r>
              <a:rPr lang="en-US" dirty="0"/>
              <a:t>Comprehensive Support and </a:t>
            </a:r>
            <a:r>
              <a:rPr lang="en-US" dirty="0" smtClean="0"/>
              <a:t>Improvement</a:t>
            </a:r>
            <a:endParaRPr lang="en-US" dirty="0"/>
          </a:p>
          <a:p>
            <a:pPr lvl="2"/>
            <a:r>
              <a:rPr lang="en-US" dirty="0"/>
              <a:t>Lowest Performing 5% of Title I Schools</a:t>
            </a:r>
          </a:p>
          <a:p>
            <a:pPr lvl="2"/>
            <a:r>
              <a:rPr lang="en-US" dirty="0"/>
              <a:t>High schools with graduation rates below 67%</a:t>
            </a:r>
          </a:p>
          <a:p>
            <a:pPr lvl="2"/>
            <a:r>
              <a:rPr lang="en-US" dirty="0"/>
              <a:t>Additional </a:t>
            </a:r>
            <a:r>
              <a:rPr lang="en-US" dirty="0" smtClean="0"/>
              <a:t>Targeted (low performing student group(s))</a:t>
            </a:r>
            <a:endParaRPr lang="en-US" dirty="0"/>
          </a:p>
          <a:p>
            <a:r>
              <a:rPr lang="en-US" dirty="0"/>
              <a:t>What </a:t>
            </a:r>
            <a:r>
              <a:rPr lang="en-US" dirty="0" smtClean="0">
                <a:solidFill>
                  <a:srgbClr val="00B050"/>
                </a:solidFill>
              </a:rPr>
              <a:t>methods</a:t>
            </a:r>
            <a:r>
              <a:rPr lang="en-US" dirty="0" smtClean="0"/>
              <a:t> </a:t>
            </a:r>
            <a:r>
              <a:rPr lang="en-US" dirty="0"/>
              <a:t>and </a:t>
            </a:r>
            <a:r>
              <a:rPr lang="en-US" dirty="0" smtClean="0">
                <a:solidFill>
                  <a:srgbClr val="00B050"/>
                </a:solidFill>
              </a:rPr>
              <a:t>criteria</a:t>
            </a:r>
            <a:r>
              <a:rPr lang="en-US" dirty="0" smtClean="0"/>
              <a:t> </a:t>
            </a:r>
            <a:r>
              <a:rPr lang="en-US" dirty="0"/>
              <a:t>will Colorado use to </a:t>
            </a:r>
            <a:r>
              <a:rPr lang="en-US" dirty="0">
                <a:solidFill>
                  <a:srgbClr val="00B050"/>
                </a:solidFill>
              </a:rPr>
              <a:t>identify </a:t>
            </a:r>
            <a:r>
              <a:rPr lang="en-US" dirty="0" smtClean="0"/>
              <a:t>schools </a:t>
            </a:r>
            <a:r>
              <a:rPr lang="en-US" dirty="0"/>
              <a:t>for </a:t>
            </a:r>
          </a:p>
          <a:p>
            <a:pPr lvl="1"/>
            <a:r>
              <a:rPr lang="en-US" dirty="0" smtClean="0"/>
              <a:t>Targeted </a:t>
            </a:r>
            <a:r>
              <a:rPr lang="en-US" dirty="0"/>
              <a:t>Support and </a:t>
            </a:r>
            <a:r>
              <a:rPr lang="en-US" dirty="0" smtClean="0"/>
              <a:t>Improvement</a:t>
            </a:r>
          </a:p>
          <a:p>
            <a:pPr lvl="2"/>
            <a:r>
              <a:rPr lang="en-US" dirty="0" smtClean="0"/>
              <a:t>Any schools with </a:t>
            </a:r>
            <a:r>
              <a:rPr lang="en-US" dirty="0" smtClean="0">
                <a:solidFill>
                  <a:srgbClr val="00B050"/>
                </a:solidFill>
              </a:rPr>
              <a:t>consistently underperforming </a:t>
            </a:r>
            <a:r>
              <a:rPr lang="en-US" dirty="0" smtClean="0"/>
              <a:t>students group(s)</a:t>
            </a:r>
          </a:p>
          <a:p>
            <a:pPr lvl="3"/>
            <a:r>
              <a:rPr lang="en-US" dirty="0" smtClean="0"/>
              <a:t>English learners, students with disabilities, students from any major racial or ethnic groups, and students of poverty</a:t>
            </a:r>
          </a:p>
          <a:p>
            <a:pPr lvl="1"/>
            <a:r>
              <a:rPr lang="en-US" dirty="0" smtClean="0"/>
              <a:t>Additional Targeted Support and Improvement</a:t>
            </a:r>
          </a:p>
          <a:p>
            <a:pPr lvl="2"/>
            <a:r>
              <a:rPr lang="en-US" dirty="0" smtClean="0">
                <a:solidFill>
                  <a:srgbClr val="00B050"/>
                </a:solidFill>
              </a:rPr>
              <a:t>Low performing </a:t>
            </a:r>
            <a:r>
              <a:rPr lang="en-US" dirty="0" smtClean="0"/>
              <a:t>student group(s)</a:t>
            </a:r>
            <a:endParaRPr lang="en-US" dirty="0"/>
          </a:p>
          <a:p>
            <a:endParaRPr lang="en-US" dirty="0"/>
          </a:p>
        </p:txBody>
      </p:sp>
      <p:sp>
        <p:nvSpPr>
          <p:cNvPr id="3" name="Title 2"/>
          <p:cNvSpPr>
            <a:spLocks noGrp="1"/>
          </p:cNvSpPr>
          <p:nvPr>
            <p:ph type="title"/>
          </p:nvPr>
        </p:nvSpPr>
        <p:spPr/>
        <p:txBody>
          <a:bodyPr/>
          <a:lstStyle/>
          <a:p>
            <a:r>
              <a:rPr lang="en-US" dirty="0" smtClean="0"/>
              <a:t>Decision Point: School Identification</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8</a:t>
            </a:fld>
            <a:endParaRPr lang="en-US" dirty="0" smtClean="0"/>
          </a:p>
        </p:txBody>
      </p:sp>
      <p:sp>
        <p:nvSpPr>
          <p:cNvPr id="5" name="TextBox 4"/>
          <p:cNvSpPr txBox="1"/>
          <p:nvPr/>
        </p:nvSpPr>
        <p:spPr>
          <a:xfrm>
            <a:off x="6943961" y="2153042"/>
            <a:ext cx="2014266" cy="715961"/>
          </a:xfrm>
          <a:prstGeom prst="rect">
            <a:avLst/>
          </a:prstGeom>
          <a:noFill/>
          <a:ln>
            <a:solidFill>
              <a:srgbClr val="00B050"/>
            </a:solidFill>
          </a:ln>
        </p:spPr>
        <p:txBody>
          <a:bodyPr wrap="square" lIns="91437" tIns="45718" rIns="91437" bIns="45718" rtlCol="0">
            <a:spAutoFit/>
          </a:bodyPr>
          <a:lstStyle/>
          <a:p>
            <a:pPr algn="ctr"/>
            <a:r>
              <a:rPr lang="en-US" sz="1351" dirty="0">
                <a:solidFill>
                  <a:srgbClr val="00B050"/>
                </a:solidFill>
              </a:rPr>
              <a:t>Green font represents decisions needed to develop Colorado’s Plan</a:t>
            </a:r>
          </a:p>
        </p:txBody>
      </p:sp>
    </p:spTree>
    <p:extLst>
      <p:ext uri="{BB962C8B-B14F-4D97-AF65-F5344CB8AC3E}">
        <p14:creationId xmlns:p14="http://schemas.microsoft.com/office/powerpoint/2010/main" val="40700808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07893" cy="4648605"/>
          </a:xfrm>
        </p:spPr>
        <p:txBody>
          <a:bodyPr/>
          <a:lstStyle/>
          <a:p>
            <a:r>
              <a:rPr lang="en-US" dirty="0" smtClean="0"/>
              <a:t>Use 3 years of data for identification</a:t>
            </a:r>
          </a:p>
          <a:p>
            <a:r>
              <a:rPr lang="en-US" dirty="0" smtClean="0"/>
              <a:t>Identify and on board schools annually</a:t>
            </a:r>
          </a:p>
          <a:p>
            <a:r>
              <a:rPr lang="en-US" dirty="0" smtClean="0"/>
              <a:t>Identify lowest 5% based on percentage points earned</a:t>
            </a:r>
          </a:p>
          <a:p>
            <a:r>
              <a:rPr lang="en-US" dirty="0" smtClean="0"/>
              <a:t>Identify high schools with low graduation rate using 4, plus extended year graduation rate</a:t>
            </a:r>
          </a:p>
          <a:p>
            <a:r>
              <a:rPr lang="en-US" dirty="0" smtClean="0"/>
              <a:t>Once identified, maintain status for 3 years</a:t>
            </a:r>
          </a:p>
          <a:p>
            <a:pPr lvl="1"/>
            <a:r>
              <a:rPr lang="en-US" dirty="0" smtClean="0"/>
              <a:t>Except targeted, which is left up to the LEAs to determine exit criteria</a:t>
            </a:r>
          </a:p>
          <a:p>
            <a:r>
              <a:rPr lang="en-US" dirty="0" smtClean="0"/>
              <a:t>Targeted – consistently underperforming subgroups (</a:t>
            </a:r>
            <a:r>
              <a:rPr lang="en-US" dirty="0" smtClean="0">
                <a:solidFill>
                  <a:srgbClr val="00B050"/>
                </a:solidFill>
              </a:rPr>
              <a:t>minimum of 3 or all indicators?</a:t>
            </a:r>
            <a:r>
              <a:rPr lang="en-US" dirty="0" smtClean="0"/>
              <a:t>)</a:t>
            </a:r>
          </a:p>
          <a:p>
            <a:r>
              <a:rPr lang="en-US" dirty="0" smtClean="0"/>
              <a:t>Additional targeted – low performing – define as lowest 5%</a:t>
            </a:r>
          </a:p>
          <a:p>
            <a:endParaRPr lang="en-US" dirty="0"/>
          </a:p>
          <a:p>
            <a:pPr lvl="1"/>
            <a:endParaRPr lang="en-US" dirty="0"/>
          </a:p>
        </p:txBody>
      </p:sp>
      <p:sp>
        <p:nvSpPr>
          <p:cNvPr id="3" name="Title 2"/>
          <p:cNvSpPr>
            <a:spLocks noGrp="1"/>
          </p:cNvSpPr>
          <p:nvPr>
            <p:ph type="title"/>
          </p:nvPr>
        </p:nvSpPr>
        <p:spPr/>
        <p:txBody>
          <a:bodyPr/>
          <a:lstStyle/>
          <a:p>
            <a:r>
              <a:rPr lang="en-US" dirty="0" smtClean="0"/>
              <a:t>Summary of Recommendations and One Option (green font)</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9</a:t>
            </a:fld>
            <a:endParaRPr lang="en-US" dirty="0" smtClean="0"/>
          </a:p>
        </p:txBody>
      </p:sp>
    </p:spTree>
    <p:extLst>
      <p:ext uri="{BB962C8B-B14F-4D97-AF65-F5344CB8AC3E}">
        <p14:creationId xmlns:p14="http://schemas.microsoft.com/office/powerpoint/2010/main" val="282946455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DE THEME">
  <a:themeElements>
    <a:clrScheme name="Custom 11">
      <a:dk1>
        <a:srgbClr val="5C6670"/>
      </a:dk1>
      <a:lt1>
        <a:sysClr val="window" lastClr="FFFFFF"/>
      </a:lt1>
      <a:dk2>
        <a:srgbClr val="8FC6E8"/>
      </a:dk2>
      <a:lt2>
        <a:srgbClr val="D3CCBC"/>
      </a:lt2>
      <a:accent1>
        <a:srgbClr val="488BC9"/>
      </a:accent1>
      <a:accent2>
        <a:srgbClr val="FFC846"/>
      </a:accent2>
      <a:accent3>
        <a:srgbClr val="8DC63F"/>
      </a:accent3>
      <a:accent4>
        <a:srgbClr val="6D3A5D"/>
      </a:accent4>
      <a:accent5>
        <a:srgbClr val="46797A"/>
      </a:accent5>
      <a:accent6>
        <a:srgbClr val="EF7521"/>
      </a:accent6>
      <a:hlink>
        <a:srgbClr val="0070C0"/>
      </a:hlink>
      <a:folHlink>
        <a:srgbClr val="0070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CDE THEME.thmx</Template>
  <TotalTime>10115</TotalTime>
  <Words>6151</Words>
  <Application>Microsoft Office PowerPoint</Application>
  <PresentationFormat>On-screen Show (4:3)</PresentationFormat>
  <Paragraphs>1089</Paragraphs>
  <Slides>72</Slides>
  <Notes>46</Notes>
  <HiddenSlides>0</HiddenSlides>
  <MMClips>0</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CDE THEME</vt:lpstr>
      <vt:lpstr>Every Student Succeeds Act (ESSA) Hub Committee</vt:lpstr>
      <vt:lpstr>Agenda</vt:lpstr>
      <vt:lpstr>ESSA and Accountability ESSA Accountability Spoke ~ Accountability Work Group (AWG)  </vt:lpstr>
      <vt:lpstr>Today’s Objectives</vt:lpstr>
      <vt:lpstr>Spoke Updates</vt:lpstr>
      <vt:lpstr>Discussion and  Final Vote</vt:lpstr>
      <vt:lpstr>ESSA Accountability Work Group School Identification Decision Point  </vt:lpstr>
      <vt:lpstr>Decision Point: School Identification</vt:lpstr>
      <vt:lpstr>Summary of Recommendations and One Option (green font)</vt:lpstr>
      <vt:lpstr>Input/Decision Needed</vt:lpstr>
      <vt:lpstr>ESSA Accountability Work Group Minimum N and Major Racial and Ethnic Groups Decision Point  </vt:lpstr>
      <vt:lpstr>Minimum N Options Ranked 1 (high) to 3 (low)</vt:lpstr>
      <vt:lpstr>Impact of 16 versus 20: School Accountability</vt:lpstr>
      <vt:lpstr>Disaggregating Minority Students Ranked 1 (high) to 3 (low)</vt:lpstr>
      <vt:lpstr>Minority versus Disaggregated: School Accountability</vt:lpstr>
      <vt:lpstr>ESSA Accountability Work Group Long-term Goals and Interim Targets Decision Point  </vt:lpstr>
      <vt:lpstr>Survey Responses 1 (strongly do not recommend) to 5 (strongly recommend)</vt:lpstr>
      <vt:lpstr>Survey Responses 1 (strongly do not recommend) to 5 (strongly recommend)</vt:lpstr>
      <vt:lpstr>Establishing Interim Targets (same long-term goal)</vt:lpstr>
      <vt:lpstr>Same versus Different Interim Targets</vt:lpstr>
      <vt:lpstr>Timeline and Frequency</vt:lpstr>
      <vt:lpstr>ESSA Accountability Work Group Other Indicator Decision Point  </vt:lpstr>
      <vt:lpstr>Decision Point</vt:lpstr>
      <vt:lpstr>ESSA Included Options</vt:lpstr>
      <vt:lpstr>Statutory &amp; Regulatory Requirements</vt:lpstr>
      <vt:lpstr>What We Heard (Initially)</vt:lpstr>
      <vt:lpstr>Process Used to Narrow the Selection</vt:lpstr>
      <vt:lpstr>Timeline for Short and Long-Term Recommendations</vt:lpstr>
      <vt:lpstr>Short-Term Recommendations  by Category</vt:lpstr>
      <vt:lpstr>One Sub-Indicator of Student Engagement  for Elementary and Middle Schools</vt:lpstr>
      <vt:lpstr>One Sub-Indicator of Student Engagement  for Elementary and Middle Schools</vt:lpstr>
      <vt:lpstr>Considerations for Attendance  Related Options</vt:lpstr>
      <vt:lpstr>Option for High School:   Leave PWR “as is”</vt:lpstr>
      <vt:lpstr>Long-Term Possibilities by Indicator </vt:lpstr>
      <vt:lpstr>General Process for Considering Long-Term Options</vt:lpstr>
      <vt:lpstr>Survey Responses</vt:lpstr>
      <vt:lpstr>Short-Term Recommendations</vt:lpstr>
      <vt:lpstr>Long-Term Recommendations</vt:lpstr>
      <vt:lpstr>Feedback</vt:lpstr>
      <vt:lpstr>ESSA Accountability Work Group English Learner Assessment  Decision Point  </vt:lpstr>
      <vt:lpstr>Testing EL Newcomers  Decision Point</vt:lpstr>
      <vt:lpstr>Testing EL Newcomers  Decision Point</vt:lpstr>
      <vt:lpstr>ESSA Accountability Work Group English Learner Progress Decision Point  </vt:lpstr>
      <vt:lpstr>EL Growth Decision Point</vt:lpstr>
      <vt:lpstr>EL Growth Decision Point</vt:lpstr>
      <vt:lpstr>EL Growth Decision Point</vt:lpstr>
      <vt:lpstr>ESSA Accountability Work Group Participation Requirement Decision Point  </vt:lpstr>
      <vt:lpstr>Next Steps</vt:lpstr>
      <vt:lpstr> School Improvement Spoke Committee   ESSA: School Improvement Recommendations  Report to Hub Committee</vt:lpstr>
      <vt:lpstr>Estimates for School Identification</vt:lpstr>
      <vt:lpstr>School Improvement  Decision Points</vt:lpstr>
      <vt:lpstr>SEA supports for identified schools</vt:lpstr>
      <vt:lpstr>Proposal for Supports</vt:lpstr>
      <vt:lpstr>Examples of Current Turnaround Support Structures | Awards and Funding Ranges</vt:lpstr>
      <vt:lpstr>What have we heard?</vt:lpstr>
      <vt:lpstr>Updated Supports Flowchart</vt:lpstr>
      <vt:lpstr>Recommendations</vt:lpstr>
      <vt:lpstr>School Improvement  Decision Points</vt:lpstr>
      <vt:lpstr>Evidence-based interventions</vt:lpstr>
      <vt:lpstr>What have we heard?</vt:lpstr>
      <vt:lpstr>Recommendation</vt:lpstr>
      <vt:lpstr>School Improvement  Decision Points</vt:lpstr>
      <vt:lpstr>Estimate of annual ESSA Title I funds</vt:lpstr>
      <vt:lpstr>Estimates for School Identification</vt:lpstr>
      <vt:lpstr>CDE Turnaround Support Structures | Awards and Funding Ranges</vt:lpstr>
      <vt:lpstr>Allocation of Resources</vt:lpstr>
      <vt:lpstr>What did we hear?</vt:lpstr>
      <vt:lpstr>Recommendation</vt:lpstr>
      <vt:lpstr>Wrap-Up</vt:lpstr>
      <vt:lpstr>Upcoming Meeting Dates</vt:lpstr>
      <vt:lpstr>Meeting Evaluation</vt:lpstr>
      <vt:lpstr>Next Meeting</vt:lpstr>
    </vt:vector>
  </TitlesOfParts>
  <Company>Colorado State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 Hunter</dc:creator>
  <cp:lastModifiedBy>Hollingshead, Jessica</cp:lastModifiedBy>
  <cp:revision>295</cp:revision>
  <cp:lastPrinted>2016-12-21T17:16:12Z</cp:lastPrinted>
  <dcterms:created xsi:type="dcterms:W3CDTF">2012-07-16T02:29:43Z</dcterms:created>
  <dcterms:modified xsi:type="dcterms:W3CDTF">2017-01-19T23:13:12Z</dcterms:modified>
</cp:coreProperties>
</file>