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2.xml" ContentType="application/vnd.openxmlformats-officedocument.drawingml.chart+xml"/>
  <Override PartName="/ppt/notesSlides/notesSlide3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2.xml" ContentType="application/vnd.openxmlformats-officedocument.presentationml.notesSlide+xml"/>
  <Override PartName="/ppt/media/image36.jpg" ContentType="image/jpeg"/>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83"/>
  </p:notesMasterIdLst>
  <p:handoutMasterIdLst>
    <p:handoutMasterId r:id="rId84"/>
  </p:handoutMasterIdLst>
  <p:sldIdLst>
    <p:sldId id="418" r:id="rId2"/>
    <p:sldId id="419" r:id="rId3"/>
    <p:sldId id="537" r:id="rId4"/>
    <p:sldId id="538" r:id="rId5"/>
    <p:sldId id="539" r:id="rId6"/>
    <p:sldId id="540" r:id="rId7"/>
    <p:sldId id="541" r:id="rId8"/>
    <p:sldId id="542" r:id="rId9"/>
    <p:sldId id="543" r:id="rId10"/>
    <p:sldId id="544" r:id="rId11"/>
    <p:sldId id="545" r:id="rId12"/>
    <p:sldId id="546" r:id="rId13"/>
    <p:sldId id="547" r:id="rId14"/>
    <p:sldId id="548" r:id="rId15"/>
    <p:sldId id="549" r:id="rId16"/>
    <p:sldId id="550" r:id="rId17"/>
    <p:sldId id="551" r:id="rId18"/>
    <p:sldId id="552" r:id="rId19"/>
    <p:sldId id="553" r:id="rId20"/>
    <p:sldId id="554" r:id="rId21"/>
    <p:sldId id="555" r:id="rId22"/>
    <p:sldId id="556" r:id="rId23"/>
    <p:sldId id="557" r:id="rId24"/>
    <p:sldId id="558" r:id="rId25"/>
    <p:sldId id="559" r:id="rId26"/>
    <p:sldId id="560" r:id="rId27"/>
    <p:sldId id="561" r:id="rId28"/>
    <p:sldId id="562" r:id="rId29"/>
    <p:sldId id="563" r:id="rId30"/>
    <p:sldId id="564" r:id="rId31"/>
    <p:sldId id="565" r:id="rId32"/>
    <p:sldId id="566" r:id="rId33"/>
    <p:sldId id="567" r:id="rId34"/>
    <p:sldId id="568" r:id="rId35"/>
    <p:sldId id="569" r:id="rId36"/>
    <p:sldId id="570" r:id="rId37"/>
    <p:sldId id="571" r:id="rId38"/>
    <p:sldId id="572" r:id="rId39"/>
    <p:sldId id="573" r:id="rId40"/>
    <p:sldId id="574" r:id="rId41"/>
    <p:sldId id="575" r:id="rId42"/>
    <p:sldId id="576" r:id="rId43"/>
    <p:sldId id="577" r:id="rId44"/>
    <p:sldId id="578" r:id="rId45"/>
    <p:sldId id="579" r:id="rId46"/>
    <p:sldId id="580" r:id="rId47"/>
    <p:sldId id="581" r:id="rId48"/>
    <p:sldId id="582" r:id="rId49"/>
    <p:sldId id="583" r:id="rId50"/>
    <p:sldId id="584" r:id="rId51"/>
    <p:sldId id="585" r:id="rId52"/>
    <p:sldId id="586" r:id="rId53"/>
    <p:sldId id="587" r:id="rId54"/>
    <p:sldId id="588" r:id="rId55"/>
    <p:sldId id="589" r:id="rId56"/>
    <p:sldId id="590" r:id="rId57"/>
    <p:sldId id="591" r:id="rId58"/>
    <p:sldId id="592" r:id="rId59"/>
    <p:sldId id="497" r:id="rId60"/>
    <p:sldId id="525" r:id="rId61"/>
    <p:sldId id="526" r:id="rId62"/>
    <p:sldId id="527" r:id="rId63"/>
    <p:sldId id="528" r:id="rId64"/>
    <p:sldId id="529" r:id="rId65"/>
    <p:sldId id="530" r:id="rId66"/>
    <p:sldId id="531" r:id="rId67"/>
    <p:sldId id="532" r:id="rId68"/>
    <p:sldId id="533" r:id="rId69"/>
    <p:sldId id="534" r:id="rId70"/>
    <p:sldId id="536" r:id="rId71"/>
    <p:sldId id="535" r:id="rId72"/>
    <p:sldId id="517" r:id="rId73"/>
    <p:sldId id="518" r:id="rId74"/>
    <p:sldId id="519" r:id="rId75"/>
    <p:sldId id="520" r:id="rId76"/>
    <p:sldId id="521" r:id="rId77"/>
    <p:sldId id="522" r:id="rId78"/>
    <p:sldId id="523" r:id="rId79"/>
    <p:sldId id="524" r:id="rId80"/>
    <p:sldId id="421" r:id="rId81"/>
    <p:sldId id="424" r:id="rId82"/>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arson, Alyssa" initials="AP" lastIdx="22" clrIdx="0"/>
  <p:cmAuthor id="2" name="Hollingshead, Jessica" initials="HJ" lastIdx="14" clrIdx="1"/>
  <p:cmAuthor id="3" name="Young, Anna" initials="YA" lastIdx="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891" autoAdjust="0"/>
    <p:restoredTop sz="67186" autoAdjust="0"/>
  </p:normalViewPr>
  <p:slideViewPr>
    <p:cSldViewPr snapToGrid="0" snapToObjects="1">
      <p:cViewPr varScale="1">
        <p:scale>
          <a:sx n="48" d="100"/>
          <a:sy n="48" d="100"/>
        </p:scale>
        <p:origin x="-177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handoutMaster" Target="handoutMasters/handoutMaster1.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0.10324070428696414"/>
          <c:y val="0.16402055993000875"/>
          <c:w val="0.89660498687664048"/>
          <c:h val="0.68683143773694955"/>
        </c:manualLayout>
      </c:layout>
      <c:pie3DChart>
        <c:varyColors val="1"/>
        <c:ser>
          <c:idx val="0"/>
          <c:order val="0"/>
          <c:tx>
            <c:strRef>
              <c:f>Sheet1!$B$1</c:f>
              <c:strCache>
                <c:ptCount val="1"/>
                <c:pt idx="0">
                  <c:v>Sales</c:v>
                </c:pt>
              </c:strCache>
            </c:strRef>
          </c:tx>
          <c:explosion val="25"/>
          <c:cat>
            <c:strRef>
              <c:f>Sheet1!$A$2:$A$6</c:f>
              <c:strCache>
                <c:ptCount val="5"/>
                <c:pt idx="0">
                  <c:v>Distibution to schools 132M</c:v>
                </c:pt>
                <c:pt idx="1">
                  <c:v>7% SI Funds (Required)10.5M</c:v>
                </c:pt>
                <c:pt idx="2">
                  <c:v>3% Dir Serv (Optional) 4.5M</c:v>
                </c:pt>
                <c:pt idx="3">
                  <c:v>State Admin 1.5M</c:v>
                </c:pt>
                <c:pt idx="4">
                  <c:v>Delinquent Alloc. 1.5M</c:v>
                </c:pt>
              </c:strCache>
            </c:strRef>
          </c:cat>
          <c:val>
            <c:numRef>
              <c:f>Sheet1!$B$2:$B$6</c:f>
              <c:numCache>
                <c:formatCode>General</c:formatCode>
                <c:ptCount val="5"/>
                <c:pt idx="0">
                  <c:v>88</c:v>
                </c:pt>
                <c:pt idx="1">
                  <c:v>7</c:v>
                </c:pt>
                <c:pt idx="2">
                  <c:v>3</c:v>
                </c:pt>
                <c:pt idx="3">
                  <c:v>1</c:v>
                </c:pt>
                <c:pt idx="4">
                  <c:v>1</c:v>
                </c:pt>
              </c:numCache>
            </c:numRef>
          </c:val>
          <c:extLst xmlns:c16r2="http://schemas.microsoft.com/office/drawing/2015/06/chart">
            <c:ext xmlns:c16="http://schemas.microsoft.com/office/drawing/2014/chart" uri="{C3380CC4-5D6E-409C-BE32-E72D297353CC}">
              <c16:uniqueId val="{00000000-9D04-4134-A6C5-AFDC92A2FB8E}"/>
            </c:ext>
          </c:extLst>
        </c:ser>
        <c:dLbls>
          <c:showLegendKey val="0"/>
          <c:showVal val="0"/>
          <c:showCatName val="0"/>
          <c:showSerName val="0"/>
          <c:showPercent val="0"/>
          <c:showBubbleSize val="0"/>
          <c:showLeaderLines val="1"/>
        </c:dLbls>
      </c:pie3DChart>
    </c:plotArea>
    <c:legend>
      <c:legendPos val="b"/>
      <c:layout>
        <c:manualLayout>
          <c:xMode val="edge"/>
          <c:yMode val="edge"/>
          <c:x val="3.2047900262467191E-2"/>
          <c:y val="0.84512146398366872"/>
          <c:w val="0.94392898804316117"/>
          <c:h val="0.11939295717110202"/>
        </c:manualLayout>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resources!$A$2</c:f>
              <c:strCache>
                <c:ptCount val="1"/>
                <c:pt idx="0">
                  <c:v>Spoke Committee</c:v>
                </c:pt>
              </c:strCache>
            </c:strRef>
          </c:tx>
          <c:spPr>
            <a:solidFill>
              <a:schemeClr val="accent1">
                <a:lumMod val="75000"/>
              </a:schemeClr>
            </a:solidFill>
          </c:spPr>
          <c:invertIfNegative val="0"/>
          <c:cat>
            <c:strRef>
              <c:f>resources!$B$1:$D$1</c:f>
              <c:strCache>
                <c:ptCount val="3"/>
                <c:pt idx="0">
                  <c:v>Formula Only</c:v>
                </c:pt>
                <c:pt idx="1">
                  <c:v>Competitive Only</c:v>
                </c:pt>
                <c:pt idx="2">
                  <c:v>Hybrid</c:v>
                </c:pt>
              </c:strCache>
            </c:strRef>
          </c:cat>
          <c:val>
            <c:numRef>
              <c:f>resources!$B$2:$D$2</c:f>
              <c:numCache>
                <c:formatCode>0.00%</c:formatCode>
                <c:ptCount val="3"/>
                <c:pt idx="0">
                  <c:v>4.7600000000000003E-2</c:v>
                </c:pt>
                <c:pt idx="1">
                  <c:v>0.38100000000000001</c:v>
                </c:pt>
                <c:pt idx="2">
                  <c:v>0.57140000000000002</c:v>
                </c:pt>
              </c:numCache>
            </c:numRef>
          </c:val>
          <c:extLst xmlns:c16r2="http://schemas.microsoft.com/office/drawing/2015/06/chart">
            <c:ext xmlns:c16="http://schemas.microsoft.com/office/drawing/2014/chart" uri="{C3380CC4-5D6E-409C-BE32-E72D297353CC}">
              <c16:uniqueId val="{00000000-B355-406F-AEA5-0E3D9D13CE09}"/>
            </c:ext>
          </c:extLst>
        </c:ser>
        <c:ser>
          <c:idx val="1"/>
          <c:order val="1"/>
          <c:tx>
            <c:strRef>
              <c:f>resources!$A$3</c:f>
              <c:strCache>
                <c:ptCount val="1"/>
                <c:pt idx="0">
                  <c:v>Public</c:v>
                </c:pt>
              </c:strCache>
            </c:strRef>
          </c:tx>
          <c:spPr>
            <a:solidFill>
              <a:schemeClr val="accent5">
                <a:lumMod val="60000"/>
                <a:lumOff val="40000"/>
              </a:schemeClr>
            </a:solidFill>
          </c:spPr>
          <c:invertIfNegative val="0"/>
          <c:cat>
            <c:strRef>
              <c:f>resources!$B$1:$D$1</c:f>
              <c:strCache>
                <c:ptCount val="3"/>
                <c:pt idx="0">
                  <c:v>Formula Only</c:v>
                </c:pt>
                <c:pt idx="1">
                  <c:v>Competitive Only</c:v>
                </c:pt>
                <c:pt idx="2">
                  <c:v>Hybrid</c:v>
                </c:pt>
              </c:strCache>
            </c:strRef>
          </c:cat>
          <c:val>
            <c:numRef>
              <c:f>resources!$B$3:$D$3</c:f>
              <c:numCache>
                <c:formatCode>0.00%</c:formatCode>
                <c:ptCount val="3"/>
                <c:pt idx="0">
                  <c:v>0.36099999999999999</c:v>
                </c:pt>
                <c:pt idx="1">
                  <c:v>4.1700000000000001E-2</c:v>
                </c:pt>
                <c:pt idx="2">
                  <c:v>0.59719999999999995</c:v>
                </c:pt>
              </c:numCache>
            </c:numRef>
          </c:val>
          <c:extLst xmlns:c16r2="http://schemas.microsoft.com/office/drawing/2015/06/chart">
            <c:ext xmlns:c16="http://schemas.microsoft.com/office/drawing/2014/chart" uri="{C3380CC4-5D6E-409C-BE32-E72D297353CC}">
              <c16:uniqueId val="{00000001-B355-406F-AEA5-0E3D9D13CE09}"/>
            </c:ext>
          </c:extLst>
        </c:ser>
        <c:dLbls>
          <c:showLegendKey val="0"/>
          <c:showVal val="0"/>
          <c:showCatName val="0"/>
          <c:showSerName val="0"/>
          <c:showPercent val="0"/>
          <c:showBubbleSize val="0"/>
        </c:dLbls>
        <c:gapWidth val="150"/>
        <c:shape val="box"/>
        <c:axId val="132580096"/>
        <c:axId val="132581632"/>
        <c:axId val="0"/>
      </c:bar3DChart>
      <c:catAx>
        <c:axId val="132580096"/>
        <c:scaling>
          <c:orientation val="minMax"/>
        </c:scaling>
        <c:delete val="0"/>
        <c:axPos val="b"/>
        <c:numFmt formatCode="General" sourceLinked="0"/>
        <c:majorTickMark val="out"/>
        <c:minorTickMark val="none"/>
        <c:tickLblPos val="nextTo"/>
        <c:crossAx val="132581632"/>
        <c:crosses val="autoZero"/>
        <c:auto val="1"/>
        <c:lblAlgn val="ctr"/>
        <c:lblOffset val="100"/>
        <c:noMultiLvlLbl val="0"/>
      </c:catAx>
      <c:valAx>
        <c:axId val="132581632"/>
        <c:scaling>
          <c:orientation val="minMax"/>
        </c:scaling>
        <c:delete val="0"/>
        <c:axPos val="l"/>
        <c:majorGridlines/>
        <c:numFmt formatCode="0%" sourceLinked="0"/>
        <c:majorTickMark val="out"/>
        <c:minorTickMark val="none"/>
        <c:tickLblPos val="nextTo"/>
        <c:crossAx val="132580096"/>
        <c:crosses val="autoZero"/>
        <c:crossBetween val="between"/>
      </c:valAx>
    </c:plotArea>
    <c:legend>
      <c:legendPos val="r"/>
      <c:layout/>
      <c:overlay val="0"/>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FB87B1-D464-4F65-8CAB-A1A54E62AA70}"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19360EE6-4030-4128-B666-BB744F0337A9}">
      <dgm:prSet phldrT="[Text]"/>
      <dgm:spPr/>
      <dgm:t>
        <a:bodyPr/>
        <a:lstStyle/>
        <a:p>
          <a:r>
            <a:rPr lang="en-US" dirty="0" smtClean="0"/>
            <a:t>2017-2018</a:t>
          </a:r>
          <a:endParaRPr lang="en-US" dirty="0"/>
        </a:p>
      </dgm:t>
    </dgm:pt>
    <dgm:pt modelId="{2C509305-CA19-4C77-8FF9-05DB21CF97E7}" type="parTrans" cxnId="{0D8598D5-4182-4FA1-8F96-3146787B8081}">
      <dgm:prSet/>
      <dgm:spPr/>
      <dgm:t>
        <a:bodyPr/>
        <a:lstStyle/>
        <a:p>
          <a:endParaRPr lang="en-US"/>
        </a:p>
      </dgm:t>
    </dgm:pt>
    <dgm:pt modelId="{39F50085-CB96-4D31-B5E8-FD6DD93B2C1E}" type="sibTrans" cxnId="{0D8598D5-4182-4FA1-8F96-3146787B8081}">
      <dgm:prSet/>
      <dgm:spPr/>
      <dgm:t>
        <a:bodyPr/>
        <a:lstStyle/>
        <a:p>
          <a:endParaRPr lang="en-US"/>
        </a:p>
      </dgm:t>
    </dgm:pt>
    <dgm:pt modelId="{CDDAC58F-DBC9-4F39-9CC0-A784CC738F81}">
      <dgm:prSet phldrT="[Text]"/>
      <dgm:spPr/>
      <dgm:t>
        <a:bodyPr/>
        <a:lstStyle/>
        <a:p>
          <a:r>
            <a:rPr lang="en-US" dirty="0" smtClean="0"/>
            <a:t>2018-2019</a:t>
          </a:r>
          <a:endParaRPr lang="en-US" dirty="0"/>
        </a:p>
      </dgm:t>
    </dgm:pt>
    <dgm:pt modelId="{9EC1E9CB-EDCC-4331-A441-5FAAAE190C22}" type="parTrans" cxnId="{A6C35F39-448A-458C-B693-CE118FD183A0}">
      <dgm:prSet/>
      <dgm:spPr/>
      <dgm:t>
        <a:bodyPr/>
        <a:lstStyle/>
        <a:p>
          <a:endParaRPr lang="en-US"/>
        </a:p>
      </dgm:t>
    </dgm:pt>
    <dgm:pt modelId="{68217F95-4273-4B8A-8A75-8EF4A177DAA0}" type="sibTrans" cxnId="{A6C35F39-448A-458C-B693-CE118FD183A0}">
      <dgm:prSet/>
      <dgm:spPr/>
      <dgm:t>
        <a:bodyPr/>
        <a:lstStyle/>
        <a:p>
          <a:endParaRPr lang="en-US"/>
        </a:p>
      </dgm:t>
    </dgm:pt>
    <dgm:pt modelId="{C7C462ED-FAA2-46E8-BB8E-30486FFA35A7}">
      <dgm:prSet phldrT="[Text]"/>
      <dgm:spPr/>
      <dgm:t>
        <a:bodyPr/>
        <a:lstStyle/>
        <a:p>
          <a:r>
            <a:rPr lang="en-US" dirty="0" smtClean="0"/>
            <a:t>2019 and beyond</a:t>
          </a:r>
          <a:endParaRPr lang="en-US" dirty="0"/>
        </a:p>
      </dgm:t>
    </dgm:pt>
    <dgm:pt modelId="{E57EFFC8-0444-44F5-AC60-22E919FD1F4F}" type="parTrans" cxnId="{4A84D8DF-7C8C-477D-908C-5B17E9EBEF25}">
      <dgm:prSet/>
      <dgm:spPr/>
      <dgm:t>
        <a:bodyPr/>
        <a:lstStyle/>
        <a:p>
          <a:endParaRPr lang="en-US"/>
        </a:p>
      </dgm:t>
    </dgm:pt>
    <dgm:pt modelId="{7F2B0FD8-63DB-470F-9DC8-E5C7F32F1A2A}" type="sibTrans" cxnId="{4A84D8DF-7C8C-477D-908C-5B17E9EBEF25}">
      <dgm:prSet/>
      <dgm:spPr/>
      <dgm:t>
        <a:bodyPr/>
        <a:lstStyle/>
        <a:p>
          <a:endParaRPr lang="en-US"/>
        </a:p>
      </dgm:t>
    </dgm:pt>
    <dgm:pt modelId="{B7B46252-651E-45C5-A56C-D36C1CFBF12B}" type="pres">
      <dgm:prSet presAssocID="{87FB87B1-D464-4F65-8CAB-A1A54E62AA70}" presName="Name0" presStyleCnt="0">
        <dgm:presLayoutVars>
          <dgm:dir/>
          <dgm:resizeHandles val="exact"/>
        </dgm:presLayoutVars>
      </dgm:prSet>
      <dgm:spPr/>
    </dgm:pt>
    <dgm:pt modelId="{275AF3E1-A90B-4669-AC6A-8C195C87788F}" type="pres">
      <dgm:prSet presAssocID="{19360EE6-4030-4128-B666-BB744F0337A9}" presName="composite" presStyleCnt="0"/>
      <dgm:spPr/>
    </dgm:pt>
    <dgm:pt modelId="{DF4EBE20-C622-4DFE-9541-409B95E496CE}" type="pres">
      <dgm:prSet presAssocID="{19360EE6-4030-4128-B666-BB744F0337A9}" presName="bgChev" presStyleLbl="node1" presStyleIdx="0" presStyleCnt="3"/>
      <dgm:spPr/>
    </dgm:pt>
    <dgm:pt modelId="{5420845B-5E90-4211-B2C3-4BE23205B950}" type="pres">
      <dgm:prSet presAssocID="{19360EE6-4030-4128-B666-BB744F0337A9}" presName="txNode" presStyleLbl="fgAcc1" presStyleIdx="0" presStyleCnt="3">
        <dgm:presLayoutVars>
          <dgm:bulletEnabled val="1"/>
        </dgm:presLayoutVars>
      </dgm:prSet>
      <dgm:spPr/>
      <dgm:t>
        <a:bodyPr/>
        <a:lstStyle/>
        <a:p>
          <a:endParaRPr lang="en-US"/>
        </a:p>
      </dgm:t>
    </dgm:pt>
    <dgm:pt modelId="{59EBD972-93E8-4858-A3A0-2E875A73051D}" type="pres">
      <dgm:prSet presAssocID="{39F50085-CB96-4D31-B5E8-FD6DD93B2C1E}" presName="compositeSpace" presStyleCnt="0"/>
      <dgm:spPr/>
    </dgm:pt>
    <dgm:pt modelId="{9BA7F748-22D8-41F0-AB29-1DE3EEB2543D}" type="pres">
      <dgm:prSet presAssocID="{CDDAC58F-DBC9-4F39-9CC0-A784CC738F81}" presName="composite" presStyleCnt="0"/>
      <dgm:spPr/>
    </dgm:pt>
    <dgm:pt modelId="{14B9FE1D-9712-4CF9-B7BB-2CB8745417E6}" type="pres">
      <dgm:prSet presAssocID="{CDDAC58F-DBC9-4F39-9CC0-A784CC738F81}" presName="bgChev" presStyleLbl="node1" presStyleIdx="1" presStyleCnt="3"/>
      <dgm:spPr/>
    </dgm:pt>
    <dgm:pt modelId="{69702368-1690-4BF4-AC96-A7C0665162FA}" type="pres">
      <dgm:prSet presAssocID="{CDDAC58F-DBC9-4F39-9CC0-A784CC738F81}" presName="txNode" presStyleLbl="fgAcc1" presStyleIdx="1" presStyleCnt="3">
        <dgm:presLayoutVars>
          <dgm:bulletEnabled val="1"/>
        </dgm:presLayoutVars>
      </dgm:prSet>
      <dgm:spPr/>
      <dgm:t>
        <a:bodyPr/>
        <a:lstStyle/>
        <a:p>
          <a:endParaRPr lang="en-US"/>
        </a:p>
      </dgm:t>
    </dgm:pt>
    <dgm:pt modelId="{49252C72-0380-473E-A5EE-68F895448CC1}" type="pres">
      <dgm:prSet presAssocID="{68217F95-4273-4B8A-8A75-8EF4A177DAA0}" presName="compositeSpace" presStyleCnt="0"/>
      <dgm:spPr/>
    </dgm:pt>
    <dgm:pt modelId="{AEE81910-0FA4-4DC8-B9CF-F967078F078A}" type="pres">
      <dgm:prSet presAssocID="{C7C462ED-FAA2-46E8-BB8E-30486FFA35A7}" presName="composite" presStyleCnt="0"/>
      <dgm:spPr/>
    </dgm:pt>
    <dgm:pt modelId="{AC450B6E-02F7-4B87-A228-319428A100AF}" type="pres">
      <dgm:prSet presAssocID="{C7C462ED-FAA2-46E8-BB8E-30486FFA35A7}" presName="bgChev" presStyleLbl="node1" presStyleIdx="2" presStyleCnt="3"/>
      <dgm:spPr/>
    </dgm:pt>
    <dgm:pt modelId="{467D4033-CC4C-477B-883F-721F436B457F}" type="pres">
      <dgm:prSet presAssocID="{C7C462ED-FAA2-46E8-BB8E-30486FFA35A7}" presName="txNode" presStyleLbl="fgAcc1" presStyleIdx="2" presStyleCnt="3">
        <dgm:presLayoutVars>
          <dgm:bulletEnabled val="1"/>
        </dgm:presLayoutVars>
      </dgm:prSet>
      <dgm:spPr/>
      <dgm:t>
        <a:bodyPr/>
        <a:lstStyle/>
        <a:p>
          <a:endParaRPr lang="en-US"/>
        </a:p>
      </dgm:t>
    </dgm:pt>
  </dgm:ptLst>
  <dgm:cxnLst>
    <dgm:cxn modelId="{0F9C19BF-C470-4A81-A9CA-2F4D25CA8299}" type="presOf" srcId="{19360EE6-4030-4128-B666-BB744F0337A9}" destId="{5420845B-5E90-4211-B2C3-4BE23205B950}" srcOrd="0" destOrd="0" presId="urn:microsoft.com/office/officeart/2005/8/layout/chevronAccent+Icon"/>
    <dgm:cxn modelId="{A6C35F39-448A-458C-B693-CE118FD183A0}" srcId="{87FB87B1-D464-4F65-8CAB-A1A54E62AA70}" destId="{CDDAC58F-DBC9-4F39-9CC0-A784CC738F81}" srcOrd="1" destOrd="0" parTransId="{9EC1E9CB-EDCC-4331-A441-5FAAAE190C22}" sibTransId="{68217F95-4273-4B8A-8A75-8EF4A177DAA0}"/>
    <dgm:cxn modelId="{8660843F-F0E5-446A-B409-ED3C16ADEDC3}" type="presOf" srcId="{87FB87B1-D464-4F65-8CAB-A1A54E62AA70}" destId="{B7B46252-651E-45C5-A56C-D36C1CFBF12B}" srcOrd="0" destOrd="0" presId="urn:microsoft.com/office/officeart/2005/8/layout/chevronAccent+Icon"/>
    <dgm:cxn modelId="{CB4DC1FF-2143-43BF-BAF1-499357081C02}" type="presOf" srcId="{CDDAC58F-DBC9-4F39-9CC0-A784CC738F81}" destId="{69702368-1690-4BF4-AC96-A7C0665162FA}" srcOrd="0" destOrd="0" presId="urn:microsoft.com/office/officeart/2005/8/layout/chevronAccent+Icon"/>
    <dgm:cxn modelId="{4A84D8DF-7C8C-477D-908C-5B17E9EBEF25}" srcId="{87FB87B1-D464-4F65-8CAB-A1A54E62AA70}" destId="{C7C462ED-FAA2-46E8-BB8E-30486FFA35A7}" srcOrd="2" destOrd="0" parTransId="{E57EFFC8-0444-44F5-AC60-22E919FD1F4F}" sibTransId="{7F2B0FD8-63DB-470F-9DC8-E5C7F32F1A2A}"/>
    <dgm:cxn modelId="{A4855E90-01B7-484D-9846-26431562400E}" type="presOf" srcId="{C7C462ED-FAA2-46E8-BB8E-30486FFA35A7}" destId="{467D4033-CC4C-477B-883F-721F436B457F}" srcOrd="0" destOrd="0" presId="urn:microsoft.com/office/officeart/2005/8/layout/chevronAccent+Icon"/>
    <dgm:cxn modelId="{0D8598D5-4182-4FA1-8F96-3146787B8081}" srcId="{87FB87B1-D464-4F65-8CAB-A1A54E62AA70}" destId="{19360EE6-4030-4128-B666-BB744F0337A9}" srcOrd="0" destOrd="0" parTransId="{2C509305-CA19-4C77-8FF9-05DB21CF97E7}" sibTransId="{39F50085-CB96-4D31-B5E8-FD6DD93B2C1E}"/>
    <dgm:cxn modelId="{F4004458-6A20-41A4-96C5-777A87D4D1EE}" type="presParOf" srcId="{B7B46252-651E-45C5-A56C-D36C1CFBF12B}" destId="{275AF3E1-A90B-4669-AC6A-8C195C87788F}" srcOrd="0" destOrd="0" presId="urn:microsoft.com/office/officeart/2005/8/layout/chevronAccent+Icon"/>
    <dgm:cxn modelId="{1DFF05C3-171C-4230-A8DA-0D631820260C}" type="presParOf" srcId="{275AF3E1-A90B-4669-AC6A-8C195C87788F}" destId="{DF4EBE20-C622-4DFE-9541-409B95E496CE}" srcOrd="0" destOrd="0" presId="urn:microsoft.com/office/officeart/2005/8/layout/chevronAccent+Icon"/>
    <dgm:cxn modelId="{0009585F-FDF4-4217-A56E-25C4CFFAADBB}" type="presParOf" srcId="{275AF3E1-A90B-4669-AC6A-8C195C87788F}" destId="{5420845B-5E90-4211-B2C3-4BE23205B950}" srcOrd="1" destOrd="0" presId="urn:microsoft.com/office/officeart/2005/8/layout/chevronAccent+Icon"/>
    <dgm:cxn modelId="{ADB2A3BB-FB39-4733-9D3E-E7768DD68C9C}" type="presParOf" srcId="{B7B46252-651E-45C5-A56C-D36C1CFBF12B}" destId="{59EBD972-93E8-4858-A3A0-2E875A73051D}" srcOrd="1" destOrd="0" presId="urn:microsoft.com/office/officeart/2005/8/layout/chevronAccent+Icon"/>
    <dgm:cxn modelId="{E1774976-4C35-4E09-AE07-02DD113E9A92}" type="presParOf" srcId="{B7B46252-651E-45C5-A56C-D36C1CFBF12B}" destId="{9BA7F748-22D8-41F0-AB29-1DE3EEB2543D}" srcOrd="2" destOrd="0" presId="urn:microsoft.com/office/officeart/2005/8/layout/chevronAccent+Icon"/>
    <dgm:cxn modelId="{B0258B17-8F70-4031-8AD1-C45BB8CEAA12}" type="presParOf" srcId="{9BA7F748-22D8-41F0-AB29-1DE3EEB2543D}" destId="{14B9FE1D-9712-4CF9-B7BB-2CB8745417E6}" srcOrd="0" destOrd="0" presId="urn:microsoft.com/office/officeart/2005/8/layout/chevronAccent+Icon"/>
    <dgm:cxn modelId="{2E51B4BF-37B0-46D5-BEA9-D5E3269F1B70}" type="presParOf" srcId="{9BA7F748-22D8-41F0-AB29-1DE3EEB2543D}" destId="{69702368-1690-4BF4-AC96-A7C0665162FA}" srcOrd="1" destOrd="0" presId="urn:microsoft.com/office/officeart/2005/8/layout/chevronAccent+Icon"/>
    <dgm:cxn modelId="{237D48D0-EA29-4F8B-92F4-5221B31B7C90}" type="presParOf" srcId="{B7B46252-651E-45C5-A56C-D36C1CFBF12B}" destId="{49252C72-0380-473E-A5EE-68F895448CC1}" srcOrd="3" destOrd="0" presId="urn:microsoft.com/office/officeart/2005/8/layout/chevronAccent+Icon"/>
    <dgm:cxn modelId="{96859C4F-AD0D-4487-A8BC-FCC4C9E386AF}" type="presParOf" srcId="{B7B46252-651E-45C5-A56C-D36C1CFBF12B}" destId="{AEE81910-0FA4-4DC8-B9CF-F967078F078A}" srcOrd="4" destOrd="0" presId="urn:microsoft.com/office/officeart/2005/8/layout/chevronAccent+Icon"/>
    <dgm:cxn modelId="{107D03A9-63C2-497E-B482-012CA932A8F2}" type="presParOf" srcId="{AEE81910-0FA4-4DC8-B9CF-F967078F078A}" destId="{AC450B6E-02F7-4B87-A228-319428A100AF}" srcOrd="0" destOrd="0" presId="urn:microsoft.com/office/officeart/2005/8/layout/chevronAccent+Icon"/>
    <dgm:cxn modelId="{5689202E-D646-4A0D-8008-071371D8CBF4}" type="presParOf" srcId="{AEE81910-0FA4-4DC8-B9CF-F967078F078A}" destId="{467D4033-CC4C-477B-883F-721F436B457F}"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BC400E-D319-A349-99B7-5151B1A89825}" type="doc">
      <dgm:prSet loTypeId="urn:microsoft.com/office/officeart/2005/8/layout/vList5" loCatId="" qsTypeId="urn:microsoft.com/office/officeart/2005/8/quickstyle/simple4" qsCatId="simple" csTypeId="urn:microsoft.com/office/officeart/2005/8/colors/colorful2" csCatId="colorful" phldr="1"/>
      <dgm:spPr/>
      <dgm:t>
        <a:bodyPr/>
        <a:lstStyle/>
        <a:p>
          <a:endParaRPr lang="en-US"/>
        </a:p>
      </dgm:t>
    </dgm:pt>
    <dgm:pt modelId="{09400064-7FAA-9E4E-A0E0-C797EAF1BD6C}">
      <dgm:prSet phldrT="[Text]">
        <dgm:style>
          <a:lnRef idx="1">
            <a:schemeClr val="accent2"/>
          </a:lnRef>
          <a:fillRef idx="2">
            <a:schemeClr val="accent2"/>
          </a:fillRef>
          <a:effectRef idx="1">
            <a:schemeClr val="accent2"/>
          </a:effectRef>
          <a:fontRef idx="minor">
            <a:schemeClr val="dk1"/>
          </a:fontRef>
        </dgm:style>
      </dgm:prSet>
      <dgm:spPr/>
      <dgm:t>
        <a:bodyPr/>
        <a:lstStyle/>
        <a:p>
          <a:r>
            <a:rPr lang="en-US" dirty="0" smtClean="0"/>
            <a:t>School Climate</a:t>
          </a:r>
          <a:endParaRPr lang="en-US" dirty="0"/>
        </a:p>
      </dgm:t>
    </dgm:pt>
    <dgm:pt modelId="{410D2700-F12F-F04C-99F5-DCEBC51DDA03}" type="parTrans" cxnId="{6E8D0C4C-D975-994D-A5E3-91DC656C532A}">
      <dgm:prSet/>
      <dgm:spPr/>
      <dgm:t>
        <a:bodyPr/>
        <a:lstStyle/>
        <a:p>
          <a:endParaRPr lang="en-US"/>
        </a:p>
      </dgm:t>
    </dgm:pt>
    <dgm:pt modelId="{0C849027-081D-354A-87E1-2B606F48588C}" type="sibTrans" cxnId="{6E8D0C4C-D975-994D-A5E3-91DC656C532A}">
      <dgm:prSet/>
      <dgm:spPr/>
      <dgm:t>
        <a:bodyPr/>
        <a:lstStyle/>
        <a:p>
          <a:endParaRPr lang="en-US"/>
        </a:p>
      </dgm:t>
    </dgm:pt>
    <dgm:pt modelId="{C909F3CC-DB96-9841-AB0C-BCAFB4B750D6}">
      <dgm:prSet phldrT="[Text]"/>
      <dgm:spPr/>
      <dgm:t>
        <a:bodyPr/>
        <a:lstStyle/>
        <a:p>
          <a:r>
            <a:rPr lang="en-US" dirty="0" smtClean="0"/>
            <a:t>School Safety </a:t>
          </a:r>
          <a:endParaRPr lang="en-US" dirty="0"/>
        </a:p>
      </dgm:t>
    </dgm:pt>
    <dgm:pt modelId="{BE40E375-5FD9-964E-BE6D-C699C13D7B29}" type="parTrans" cxnId="{196AB08D-DD00-4148-91C1-A27F6AB22E32}">
      <dgm:prSet/>
      <dgm:spPr/>
      <dgm:t>
        <a:bodyPr/>
        <a:lstStyle/>
        <a:p>
          <a:endParaRPr lang="en-US"/>
        </a:p>
      </dgm:t>
    </dgm:pt>
    <dgm:pt modelId="{F52E0197-A99E-D64C-93F6-BA72BB87CBB3}" type="sibTrans" cxnId="{196AB08D-DD00-4148-91C1-A27F6AB22E32}">
      <dgm:prSet/>
      <dgm:spPr/>
      <dgm:t>
        <a:bodyPr/>
        <a:lstStyle/>
        <a:p>
          <a:endParaRPr lang="en-US"/>
        </a:p>
      </dgm:t>
    </dgm:pt>
    <dgm:pt modelId="{0FF2FCA4-9795-6D43-AF16-0DB1004B6DD1}">
      <dgm:prSet phldrT="[Text]">
        <dgm:style>
          <a:lnRef idx="1">
            <a:schemeClr val="accent3"/>
          </a:lnRef>
          <a:fillRef idx="2">
            <a:schemeClr val="accent3"/>
          </a:fillRef>
          <a:effectRef idx="1">
            <a:schemeClr val="accent3"/>
          </a:effectRef>
          <a:fontRef idx="minor">
            <a:schemeClr val="dk1"/>
          </a:fontRef>
        </dgm:style>
      </dgm:prSet>
      <dgm:spPr/>
      <dgm:t>
        <a:bodyPr/>
        <a:lstStyle/>
        <a:p>
          <a:r>
            <a:rPr lang="en-US" dirty="0" smtClean="0"/>
            <a:t>Postsecondary and Workforce Readiness</a:t>
          </a:r>
          <a:endParaRPr lang="en-US" dirty="0"/>
        </a:p>
      </dgm:t>
    </dgm:pt>
    <dgm:pt modelId="{733B5830-4826-7641-B747-66DF4F01DFC3}" type="parTrans" cxnId="{5644AA64-6729-3B45-961A-17867DC961D8}">
      <dgm:prSet/>
      <dgm:spPr/>
      <dgm:t>
        <a:bodyPr/>
        <a:lstStyle/>
        <a:p>
          <a:endParaRPr lang="en-US"/>
        </a:p>
      </dgm:t>
    </dgm:pt>
    <dgm:pt modelId="{1C87B6B2-05D3-E046-8820-43F9974A26F1}" type="sibTrans" cxnId="{5644AA64-6729-3B45-961A-17867DC961D8}">
      <dgm:prSet/>
      <dgm:spPr/>
      <dgm:t>
        <a:bodyPr/>
        <a:lstStyle/>
        <a:p>
          <a:endParaRPr lang="en-US"/>
        </a:p>
      </dgm:t>
    </dgm:pt>
    <dgm:pt modelId="{9E21DAF3-542D-DB49-9913-A7A618115FF5}">
      <dgm:prSet phldrT="[Text]"/>
      <dgm:spPr/>
      <dgm:t>
        <a:bodyPr/>
        <a:lstStyle/>
        <a:p>
          <a:r>
            <a:rPr lang="en-US" dirty="0" smtClean="0"/>
            <a:t>Workforce Readiness</a:t>
          </a:r>
          <a:endParaRPr lang="en-US" dirty="0"/>
        </a:p>
      </dgm:t>
    </dgm:pt>
    <dgm:pt modelId="{57F2F242-B66A-E14F-A938-460C0C6C8BF9}" type="parTrans" cxnId="{4DBB184D-1D66-A74A-9EFC-769E2D433DE1}">
      <dgm:prSet/>
      <dgm:spPr/>
      <dgm:t>
        <a:bodyPr/>
        <a:lstStyle/>
        <a:p>
          <a:endParaRPr lang="en-US"/>
        </a:p>
      </dgm:t>
    </dgm:pt>
    <dgm:pt modelId="{70DCFB92-1F6F-084E-9A0E-F767C7CA56F8}" type="sibTrans" cxnId="{4DBB184D-1D66-A74A-9EFC-769E2D433DE1}">
      <dgm:prSet/>
      <dgm:spPr/>
      <dgm:t>
        <a:bodyPr/>
        <a:lstStyle/>
        <a:p>
          <a:endParaRPr lang="en-US"/>
        </a:p>
      </dgm:t>
    </dgm:pt>
    <dgm:pt modelId="{457E0D30-3EC8-814B-9774-4D003A2D8670}">
      <dgm:prSet phldrT="[Text]">
        <dgm:style>
          <a:lnRef idx="1">
            <a:schemeClr val="accent3"/>
          </a:lnRef>
          <a:fillRef idx="3">
            <a:schemeClr val="accent3"/>
          </a:fillRef>
          <a:effectRef idx="2">
            <a:schemeClr val="accent3"/>
          </a:effectRef>
          <a:fontRef idx="minor">
            <a:schemeClr val="lt1"/>
          </a:fontRef>
        </dgm:style>
      </dgm:prSet>
      <dgm:spPr/>
      <dgm:t>
        <a:bodyPr/>
        <a:lstStyle/>
        <a:p>
          <a:r>
            <a:rPr lang="en-US" dirty="0" smtClean="0">
              <a:solidFill>
                <a:schemeClr val="tx1"/>
              </a:solidFill>
            </a:rPr>
            <a:t>Social-emotional Learning (SEL)</a:t>
          </a:r>
          <a:endParaRPr lang="en-US" dirty="0">
            <a:solidFill>
              <a:schemeClr val="tx1"/>
            </a:solidFill>
          </a:endParaRPr>
        </a:p>
      </dgm:t>
    </dgm:pt>
    <dgm:pt modelId="{ECFFEFC4-CF22-C343-A808-E182BC8E63A8}" type="parTrans" cxnId="{D5D7F0BA-5E70-3549-9008-1CFB3C5F5F26}">
      <dgm:prSet/>
      <dgm:spPr/>
      <dgm:t>
        <a:bodyPr/>
        <a:lstStyle/>
        <a:p>
          <a:endParaRPr lang="en-US"/>
        </a:p>
      </dgm:t>
    </dgm:pt>
    <dgm:pt modelId="{4D359269-142E-F24E-9545-D5842291CB48}" type="sibTrans" cxnId="{D5D7F0BA-5E70-3549-9008-1CFB3C5F5F26}">
      <dgm:prSet/>
      <dgm:spPr/>
      <dgm:t>
        <a:bodyPr/>
        <a:lstStyle/>
        <a:p>
          <a:endParaRPr lang="en-US"/>
        </a:p>
      </dgm:t>
    </dgm:pt>
    <dgm:pt modelId="{9592975D-BDC9-DD43-A66B-928009D0AF02}">
      <dgm:prSet phldrT="[Text]"/>
      <dgm:spPr/>
      <dgm:t>
        <a:bodyPr/>
        <a:lstStyle/>
        <a:p>
          <a:r>
            <a:rPr lang="en-US" dirty="0" smtClean="0"/>
            <a:t>Discussions needed on defining indicators falling under SEL and what is appropriate for inclusion</a:t>
          </a:r>
          <a:endParaRPr lang="en-US" dirty="0"/>
        </a:p>
      </dgm:t>
    </dgm:pt>
    <dgm:pt modelId="{1F53031B-F7F1-E149-ACC0-6B13FEF59BFF}" type="parTrans" cxnId="{1783E49D-533A-D046-8CD5-21FF34E7AB81}">
      <dgm:prSet/>
      <dgm:spPr/>
      <dgm:t>
        <a:bodyPr/>
        <a:lstStyle/>
        <a:p>
          <a:endParaRPr lang="en-US"/>
        </a:p>
      </dgm:t>
    </dgm:pt>
    <dgm:pt modelId="{086C43BB-2D0A-DC43-BD4E-D5EA0C4673A5}" type="sibTrans" cxnId="{1783E49D-533A-D046-8CD5-21FF34E7AB81}">
      <dgm:prSet/>
      <dgm:spPr/>
      <dgm:t>
        <a:bodyPr/>
        <a:lstStyle/>
        <a:p>
          <a:endParaRPr lang="en-US"/>
        </a:p>
      </dgm:t>
    </dgm:pt>
    <dgm:pt modelId="{A4CDCA32-3F05-B940-88AE-8A481F655566}">
      <dgm:prSet phldrT="[Text]"/>
      <dgm:spPr/>
      <dgm:t>
        <a:bodyPr/>
        <a:lstStyle/>
        <a:p>
          <a:r>
            <a:rPr lang="en-US" dirty="0" smtClean="0"/>
            <a:t>Parent, Student and Educator Satisfaction</a:t>
          </a:r>
          <a:endParaRPr lang="en-US" dirty="0"/>
        </a:p>
      </dgm:t>
    </dgm:pt>
    <dgm:pt modelId="{3B59C655-ECBA-8F41-A38F-1C302C062CFF}" type="parTrans" cxnId="{203637A3-8419-C04A-8064-F09F0B30C71B}">
      <dgm:prSet/>
      <dgm:spPr/>
      <dgm:t>
        <a:bodyPr/>
        <a:lstStyle/>
        <a:p>
          <a:endParaRPr lang="en-US"/>
        </a:p>
      </dgm:t>
    </dgm:pt>
    <dgm:pt modelId="{F8C2E2F2-1F8D-E24E-B0CA-05ADF0A668FB}" type="sibTrans" cxnId="{203637A3-8419-C04A-8064-F09F0B30C71B}">
      <dgm:prSet/>
      <dgm:spPr/>
      <dgm:t>
        <a:bodyPr/>
        <a:lstStyle/>
        <a:p>
          <a:endParaRPr lang="en-US"/>
        </a:p>
      </dgm:t>
    </dgm:pt>
    <dgm:pt modelId="{E04E3FAA-C688-4399-9828-4BBC335FA1AB}">
      <dgm:prSet phldrT="[Text]"/>
      <dgm:spPr/>
      <dgm:t>
        <a:bodyPr/>
        <a:lstStyle/>
        <a:p>
          <a:endParaRPr lang="en-US" dirty="0"/>
        </a:p>
      </dgm:t>
    </dgm:pt>
    <dgm:pt modelId="{376A1F6C-83FF-4D3A-B6C5-0ABF131F598D}" type="parTrans" cxnId="{AD5C20CD-30FB-48BE-BCE4-4CC7EDFF8154}">
      <dgm:prSet/>
      <dgm:spPr/>
      <dgm:t>
        <a:bodyPr/>
        <a:lstStyle/>
        <a:p>
          <a:endParaRPr lang="en-US"/>
        </a:p>
      </dgm:t>
    </dgm:pt>
    <dgm:pt modelId="{A1A79C92-4A05-4343-A017-563B84AB3FB8}" type="sibTrans" cxnId="{AD5C20CD-30FB-48BE-BCE4-4CC7EDFF8154}">
      <dgm:prSet/>
      <dgm:spPr/>
      <dgm:t>
        <a:bodyPr/>
        <a:lstStyle/>
        <a:p>
          <a:endParaRPr lang="en-US"/>
        </a:p>
      </dgm:t>
    </dgm:pt>
    <dgm:pt modelId="{C21CD79B-D04D-43AA-9EDC-955579D87C5F}">
      <dgm:prSet phldrT="[Text]"/>
      <dgm:spPr/>
      <dgm:t>
        <a:bodyPr/>
        <a:lstStyle/>
        <a:p>
          <a:r>
            <a:rPr lang="en-US" dirty="0" smtClean="0"/>
            <a:t>Engagement </a:t>
          </a:r>
          <a:endParaRPr lang="en-US" dirty="0"/>
        </a:p>
      </dgm:t>
    </dgm:pt>
    <dgm:pt modelId="{E8CF9F8F-36AD-4BA5-9B08-F4E6671C823B}" type="parTrans" cxnId="{4AFFC4AB-8D81-4E58-94BB-CEBCAC8CC4E1}">
      <dgm:prSet/>
      <dgm:spPr/>
      <dgm:t>
        <a:bodyPr/>
        <a:lstStyle/>
        <a:p>
          <a:endParaRPr lang="en-US"/>
        </a:p>
      </dgm:t>
    </dgm:pt>
    <dgm:pt modelId="{06B2E20B-A104-45FB-A07F-4A52AD6AE794}" type="sibTrans" cxnId="{4AFFC4AB-8D81-4E58-94BB-CEBCAC8CC4E1}">
      <dgm:prSet/>
      <dgm:spPr/>
      <dgm:t>
        <a:bodyPr/>
        <a:lstStyle/>
        <a:p>
          <a:endParaRPr lang="en-US"/>
        </a:p>
      </dgm:t>
    </dgm:pt>
    <dgm:pt modelId="{DA17CADB-84B9-4A26-BB44-06C832ACC7EB}">
      <dgm:prSet phldrT="[Text]"/>
      <dgm:spPr/>
      <dgm:t>
        <a:bodyPr/>
        <a:lstStyle/>
        <a:p>
          <a:r>
            <a:rPr lang="en-US" dirty="0" smtClean="0"/>
            <a:t>Completion of advanced coursework</a:t>
          </a:r>
          <a:endParaRPr lang="en-US" dirty="0"/>
        </a:p>
      </dgm:t>
    </dgm:pt>
    <dgm:pt modelId="{BDC360EC-B345-47C2-815C-4737302C91CF}" type="parTrans" cxnId="{C1589161-BB3F-496F-BFF0-33AEBD732503}">
      <dgm:prSet/>
      <dgm:spPr/>
      <dgm:t>
        <a:bodyPr/>
        <a:lstStyle/>
        <a:p>
          <a:endParaRPr lang="en-US"/>
        </a:p>
      </dgm:t>
    </dgm:pt>
    <dgm:pt modelId="{D8115822-7A4F-4502-A832-0C7A50DDA489}" type="sibTrans" cxnId="{C1589161-BB3F-496F-BFF0-33AEBD732503}">
      <dgm:prSet/>
      <dgm:spPr/>
      <dgm:t>
        <a:bodyPr/>
        <a:lstStyle/>
        <a:p>
          <a:endParaRPr lang="en-US"/>
        </a:p>
      </dgm:t>
    </dgm:pt>
    <dgm:pt modelId="{3DB065FC-8352-4B3C-979A-B7E9A36AB4A7}">
      <dgm:prSet phldrT="[Text]"/>
      <dgm:spPr/>
      <dgm:t>
        <a:bodyPr/>
        <a:lstStyle/>
        <a:p>
          <a:r>
            <a:rPr lang="en-US" dirty="0" smtClean="0"/>
            <a:t>Students graduating with college credit and/or industry credentials</a:t>
          </a:r>
          <a:endParaRPr lang="en-US" dirty="0"/>
        </a:p>
      </dgm:t>
    </dgm:pt>
    <dgm:pt modelId="{61232C53-154B-4DC2-AB94-895EA8DB481B}" type="parTrans" cxnId="{004FC20F-8C70-40D5-8466-1D0F96E74644}">
      <dgm:prSet/>
      <dgm:spPr/>
      <dgm:t>
        <a:bodyPr/>
        <a:lstStyle/>
        <a:p>
          <a:endParaRPr lang="en-US"/>
        </a:p>
      </dgm:t>
    </dgm:pt>
    <dgm:pt modelId="{60EC62E0-5AF1-44C0-B31A-D402ADA98A0C}" type="sibTrans" cxnId="{004FC20F-8C70-40D5-8466-1D0F96E74644}">
      <dgm:prSet/>
      <dgm:spPr/>
      <dgm:t>
        <a:bodyPr/>
        <a:lstStyle/>
        <a:p>
          <a:endParaRPr lang="en-US"/>
        </a:p>
      </dgm:t>
    </dgm:pt>
    <dgm:pt modelId="{1EEEB82C-EB20-4CCB-843D-E9B9FAFA0439}">
      <dgm:prSet phldrT="[Text]"/>
      <dgm:spPr/>
      <dgm:t>
        <a:bodyPr/>
        <a:lstStyle/>
        <a:p>
          <a:r>
            <a:rPr lang="en-US" dirty="0" smtClean="0"/>
            <a:t>Post-graduation employment</a:t>
          </a:r>
          <a:endParaRPr lang="en-US" dirty="0"/>
        </a:p>
      </dgm:t>
    </dgm:pt>
    <dgm:pt modelId="{E995043B-D07B-466C-8F0A-2ACF99D35337}" type="parTrans" cxnId="{D68E6C16-6936-4122-91F7-F073151D5BE7}">
      <dgm:prSet/>
      <dgm:spPr/>
      <dgm:t>
        <a:bodyPr/>
        <a:lstStyle/>
        <a:p>
          <a:endParaRPr lang="en-US"/>
        </a:p>
      </dgm:t>
    </dgm:pt>
    <dgm:pt modelId="{9DFECE63-449E-4B41-B296-9A484C9F504E}" type="sibTrans" cxnId="{D68E6C16-6936-4122-91F7-F073151D5BE7}">
      <dgm:prSet/>
      <dgm:spPr/>
      <dgm:t>
        <a:bodyPr/>
        <a:lstStyle/>
        <a:p>
          <a:endParaRPr lang="en-US"/>
        </a:p>
      </dgm:t>
    </dgm:pt>
    <dgm:pt modelId="{4E13EFFC-E314-A44C-B1F8-F82228860C74}" type="pres">
      <dgm:prSet presAssocID="{0ABC400E-D319-A349-99B7-5151B1A89825}" presName="Name0" presStyleCnt="0">
        <dgm:presLayoutVars>
          <dgm:dir/>
          <dgm:animLvl val="lvl"/>
          <dgm:resizeHandles val="exact"/>
        </dgm:presLayoutVars>
      </dgm:prSet>
      <dgm:spPr/>
      <dgm:t>
        <a:bodyPr/>
        <a:lstStyle/>
        <a:p>
          <a:endParaRPr lang="en-US"/>
        </a:p>
      </dgm:t>
    </dgm:pt>
    <dgm:pt modelId="{B7F42CB6-6314-9C44-A557-8FD70295870D}" type="pres">
      <dgm:prSet presAssocID="{09400064-7FAA-9E4E-A0E0-C797EAF1BD6C}" presName="linNode" presStyleCnt="0"/>
      <dgm:spPr/>
    </dgm:pt>
    <dgm:pt modelId="{99F4FBD0-45F2-C746-866C-83410AFF4D28}" type="pres">
      <dgm:prSet presAssocID="{09400064-7FAA-9E4E-A0E0-C797EAF1BD6C}" presName="parentText" presStyleLbl="node1" presStyleIdx="0" presStyleCnt="3">
        <dgm:presLayoutVars>
          <dgm:chMax val="1"/>
          <dgm:bulletEnabled val="1"/>
        </dgm:presLayoutVars>
      </dgm:prSet>
      <dgm:spPr/>
      <dgm:t>
        <a:bodyPr/>
        <a:lstStyle/>
        <a:p>
          <a:endParaRPr lang="en-US"/>
        </a:p>
      </dgm:t>
    </dgm:pt>
    <dgm:pt modelId="{401FAA5D-DB5E-CA4F-9EC2-33F1C3DF2D6C}" type="pres">
      <dgm:prSet presAssocID="{09400064-7FAA-9E4E-A0E0-C797EAF1BD6C}" presName="descendantText" presStyleLbl="alignAccFollowNode1" presStyleIdx="0" presStyleCnt="3">
        <dgm:presLayoutVars>
          <dgm:bulletEnabled val="1"/>
        </dgm:presLayoutVars>
      </dgm:prSet>
      <dgm:spPr/>
      <dgm:t>
        <a:bodyPr/>
        <a:lstStyle/>
        <a:p>
          <a:endParaRPr lang="en-US"/>
        </a:p>
      </dgm:t>
    </dgm:pt>
    <dgm:pt modelId="{30269793-4519-A340-A797-D90FE32BA450}" type="pres">
      <dgm:prSet presAssocID="{0C849027-081D-354A-87E1-2B606F48588C}" presName="sp" presStyleCnt="0"/>
      <dgm:spPr/>
    </dgm:pt>
    <dgm:pt modelId="{7FDCFAD4-BD78-8842-B301-FEB6A6A4CECA}" type="pres">
      <dgm:prSet presAssocID="{0FF2FCA4-9795-6D43-AF16-0DB1004B6DD1}" presName="linNode" presStyleCnt="0"/>
      <dgm:spPr/>
    </dgm:pt>
    <dgm:pt modelId="{6A7307ED-46F7-964A-B267-D14493D60997}" type="pres">
      <dgm:prSet presAssocID="{0FF2FCA4-9795-6D43-AF16-0DB1004B6DD1}" presName="parentText" presStyleLbl="node1" presStyleIdx="1" presStyleCnt="3">
        <dgm:presLayoutVars>
          <dgm:chMax val="1"/>
          <dgm:bulletEnabled val="1"/>
        </dgm:presLayoutVars>
      </dgm:prSet>
      <dgm:spPr/>
      <dgm:t>
        <a:bodyPr/>
        <a:lstStyle/>
        <a:p>
          <a:endParaRPr lang="en-US"/>
        </a:p>
      </dgm:t>
    </dgm:pt>
    <dgm:pt modelId="{9822996E-44B2-A149-948D-19DD274F6792}" type="pres">
      <dgm:prSet presAssocID="{0FF2FCA4-9795-6D43-AF16-0DB1004B6DD1}" presName="descendantText" presStyleLbl="alignAccFollowNode1" presStyleIdx="1" presStyleCnt="3">
        <dgm:presLayoutVars>
          <dgm:bulletEnabled val="1"/>
        </dgm:presLayoutVars>
      </dgm:prSet>
      <dgm:spPr/>
      <dgm:t>
        <a:bodyPr/>
        <a:lstStyle/>
        <a:p>
          <a:endParaRPr lang="en-US"/>
        </a:p>
      </dgm:t>
    </dgm:pt>
    <dgm:pt modelId="{24567C20-D744-7E46-A63D-CD861B642477}" type="pres">
      <dgm:prSet presAssocID="{1C87B6B2-05D3-E046-8820-43F9974A26F1}" presName="sp" presStyleCnt="0"/>
      <dgm:spPr/>
    </dgm:pt>
    <dgm:pt modelId="{A6754A68-ABDB-BA41-BF37-6784CE2539E8}" type="pres">
      <dgm:prSet presAssocID="{457E0D30-3EC8-814B-9774-4D003A2D8670}" presName="linNode" presStyleCnt="0"/>
      <dgm:spPr/>
    </dgm:pt>
    <dgm:pt modelId="{BF015893-8524-564D-BC52-68A579FC9A39}" type="pres">
      <dgm:prSet presAssocID="{457E0D30-3EC8-814B-9774-4D003A2D8670}" presName="parentText" presStyleLbl="node1" presStyleIdx="2" presStyleCnt="3">
        <dgm:presLayoutVars>
          <dgm:chMax val="1"/>
          <dgm:bulletEnabled val="1"/>
        </dgm:presLayoutVars>
      </dgm:prSet>
      <dgm:spPr/>
      <dgm:t>
        <a:bodyPr/>
        <a:lstStyle/>
        <a:p>
          <a:endParaRPr lang="en-US"/>
        </a:p>
      </dgm:t>
    </dgm:pt>
    <dgm:pt modelId="{D4C0AA8E-64C2-B840-A8EE-962102DA970A}" type="pres">
      <dgm:prSet presAssocID="{457E0D30-3EC8-814B-9774-4D003A2D8670}" presName="descendantText" presStyleLbl="alignAccFollowNode1" presStyleIdx="2" presStyleCnt="3">
        <dgm:presLayoutVars>
          <dgm:bulletEnabled val="1"/>
        </dgm:presLayoutVars>
      </dgm:prSet>
      <dgm:spPr/>
      <dgm:t>
        <a:bodyPr/>
        <a:lstStyle/>
        <a:p>
          <a:endParaRPr lang="en-US"/>
        </a:p>
      </dgm:t>
    </dgm:pt>
  </dgm:ptLst>
  <dgm:cxnLst>
    <dgm:cxn modelId="{B1364DF2-5ECF-6F47-839F-BDFCFF440501}" type="presOf" srcId="{09400064-7FAA-9E4E-A0E0-C797EAF1BD6C}" destId="{99F4FBD0-45F2-C746-866C-83410AFF4D28}" srcOrd="0" destOrd="0" presId="urn:microsoft.com/office/officeart/2005/8/layout/vList5"/>
    <dgm:cxn modelId="{5D2D071C-9F54-4C93-8297-5DE487F9A9E5}" type="presOf" srcId="{C21CD79B-D04D-43AA-9EDC-955579D87C5F}" destId="{401FAA5D-DB5E-CA4F-9EC2-33F1C3DF2D6C}" srcOrd="0" destOrd="2" presId="urn:microsoft.com/office/officeart/2005/8/layout/vList5"/>
    <dgm:cxn modelId="{CBCB1A39-6E23-8D44-AFB4-13B5904F21CC}" type="presOf" srcId="{0FF2FCA4-9795-6D43-AF16-0DB1004B6DD1}" destId="{6A7307ED-46F7-964A-B267-D14493D60997}" srcOrd="0" destOrd="0" presId="urn:microsoft.com/office/officeart/2005/8/layout/vList5"/>
    <dgm:cxn modelId="{203637A3-8419-C04A-8064-F09F0B30C71B}" srcId="{09400064-7FAA-9E4E-A0E0-C797EAF1BD6C}" destId="{A4CDCA32-3F05-B940-88AE-8A481F655566}" srcOrd="1" destOrd="0" parTransId="{3B59C655-ECBA-8F41-A38F-1C302C062CFF}" sibTransId="{F8C2E2F2-1F8D-E24E-B0CA-05ADF0A668FB}"/>
    <dgm:cxn modelId="{196AB08D-DD00-4148-91C1-A27F6AB22E32}" srcId="{09400064-7FAA-9E4E-A0E0-C797EAF1BD6C}" destId="{C909F3CC-DB96-9841-AB0C-BCAFB4B750D6}" srcOrd="0" destOrd="0" parTransId="{BE40E375-5FD9-964E-BE6D-C699C13D7B29}" sibTransId="{F52E0197-A99E-D64C-93F6-BA72BB87CBB3}"/>
    <dgm:cxn modelId="{F81DD9D0-3C15-6142-8A47-1F50756A0F97}" type="presOf" srcId="{0ABC400E-D319-A349-99B7-5151B1A89825}" destId="{4E13EFFC-E314-A44C-B1F8-F82228860C74}" srcOrd="0" destOrd="0" presId="urn:microsoft.com/office/officeart/2005/8/layout/vList5"/>
    <dgm:cxn modelId="{7AEC7ACF-6347-304C-B057-EEE0DEBEC393}" type="presOf" srcId="{A4CDCA32-3F05-B940-88AE-8A481F655566}" destId="{401FAA5D-DB5E-CA4F-9EC2-33F1C3DF2D6C}" srcOrd="0" destOrd="1" presId="urn:microsoft.com/office/officeart/2005/8/layout/vList5"/>
    <dgm:cxn modelId="{60C8B962-4CAE-4F71-AF40-38A670F123C5}" type="presOf" srcId="{3DB065FC-8352-4B3C-979A-B7E9A36AB4A7}" destId="{9822996E-44B2-A149-948D-19DD274F6792}" srcOrd="0" destOrd="2" presId="urn:microsoft.com/office/officeart/2005/8/layout/vList5"/>
    <dgm:cxn modelId="{D5D7F0BA-5E70-3549-9008-1CFB3C5F5F26}" srcId="{0ABC400E-D319-A349-99B7-5151B1A89825}" destId="{457E0D30-3EC8-814B-9774-4D003A2D8670}" srcOrd="2" destOrd="0" parTransId="{ECFFEFC4-CF22-C343-A808-E182BC8E63A8}" sibTransId="{4D359269-142E-F24E-9545-D5842291CB48}"/>
    <dgm:cxn modelId="{AD5C20CD-30FB-48BE-BCE4-4CC7EDFF8154}" srcId="{09400064-7FAA-9E4E-A0E0-C797EAF1BD6C}" destId="{E04E3FAA-C688-4399-9828-4BBC335FA1AB}" srcOrd="3" destOrd="0" parTransId="{376A1F6C-83FF-4D3A-B6C5-0ABF131F598D}" sibTransId="{A1A79C92-4A05-4343-A017-563B84AB3FB8}"/>
    <dgm:cxn modelId="{004FC20F-8C70-40D5-8466-1D0F96E74644}" srcId="{0FF2FCA4-9795-6D43-AF16-0DB1004B6DD1}" destId="{3DB065FC-8352-4B3C-979A-B7E9A36AB4A7}" srcOrd="2" destOrd="0" parTransId="{61232C53-154B-4DC2-AB94-895EA8DB481B}" sibTransId="{60EC62E0-5AF1-44C0-B31A-D402ADA98A0C}"/>
    <dgm:cxn modelId="{7FE06DF0-59DE-4792-AA8B-E279F8B6ACF2}" type="presOf" srcId="{DA17CADB-84B9-4A26-BB44-06C832ACC7EB}" destId="{9822996E-44B2-A149-948D-19DD274F6792}" srcOrd="0" destOrd="1" presId="urn:microsoft.com/office/officeart/2005/8/layout/vList5"/>
    <dgm:cxn modelId="{5644AA64-6729-3B45-961A-17867DC961D8}" srcId="{0ABC400E-D319-A349-99B7-5151B1A89825}" destId="{0FF2FCA4-9795-6D43-AF16-0DB1004B6DD1}" srcOrd="1" destOrd="0" parTransId="{733B5830-4826-7641-B747-66DF4F01DFC3}" sibTransId="{1C87B6B2-05D3-E046-8820-43F9974A26F1}"/>
    <dgm:cxn modelId="{4DBB184D-1D66-A74A-9EFC-769E2D433DE1}" srcId="{0FF2FCA4-9795-6D43-AF16-0DB1004B6DD1}" destId="{9E21DAF3-542D-DB49-9913-A7A618115FF5}" srcOrd="0" destOrd="0" parTransId="{57F2F242-B66A-E14F-A938-460C0C6C8BF9}" sibTransId="{70DCFB92-1F6F-084E-9A0E-F767C7CA56F8}"/>
    <dgm:cxn modelId="{C1589161-BB3F-496F-BFF0-33AEBD732503}" srcId="{0FF2FCA4-9795-6D43-AF16-0DB1004B6DD1}" destId="{DA17CADB-84B9-4A26-BB44-06C832ACC7EB}" srcOrd="1" destOrd="0" parTransId="{BDC360EC-B345-47C2-815C-4737302C91CF}" sibTransId="{D8115822-7A4F-4502-A832-0C7A50DDA489}"/>
    <dgm:cxn modelId="{FAB192C7-7E31-624A-AA3F-B33DE5AE1C0E}" type="presOf" srcId="{9E21DAF3-542D-DB49-9913-A7A618115FF5}" destId="{9822996E-44B2-A149-948D-19DD274F6792}" srcOrd="0" destOrd="0" presId="urn:microsoft.com/office/officeart/2005/8/layout/vList5"/>
    <dgm:cxn modelId="{4AFFC4AB-8D81-4E58-94BB-CEBCAC8CC4E1}" srcId="{09400064-7FAA-9E4E-A0E0-C797EAF1BD6C}" destId="{C21CD79B-D04D-43AA-9EDC-955579D87C5F}" srcOrd="2" destOrd="0" parTransId="{E8CF9F8F-36AD-4BA5-9B08-F4E6671C823B}" sibTransId="{06B2E20B-A104-45FB-A07F-4A52AD6AE794}"/>
    <dgm:cxn modelId="{E4448ABA-7E73-D046-A8B9-E318A42BA3A8}" type="presOf" srcId="{9592975D-BDC9-DD43-A66B-928009D0AF02}" destId="{D4C0AA8E-64C2-B840-A8EE-962102DA970A}" srcOrd="0" destOrd="0" presId="urn:microsoft.com/office/officeart/2005/8/layout/vList5"/>
    <dgm:cxn modelId="{B15F48B7-92EC-DE4F-A582-FE1D6877B645}" type="presOf" srcId="{C909F3CC-DB96-9841-AB0C-BCAFB4B750D6}" destId="{401FAA5D-DB5E-CA4F-9EC2-33F1C3DF2D6C}" srcOrd="0" destOrd="0" presId="urn:microsoft.com/office/officeart/2005/8/layout/vList5"/>
    <dgm:cxn modelId="{AD4D65EF-3DD9-4C24-859B-89751C3C13E9}" type="presOf" srcId="{E04E3FAA-C688-4399-9828-4BBC335FA1AB}" destId="{401FAA5D-DB5E-CA4F-9EC2-33F1C3DF2D6C}" srcOrd="0" destOrd="3" presId="urn:microsoft.com/office/officeart/2005/8/layout/vList5"/>
    <dgm:cxn modelId="{6E8D0C4C-D975-994D-A5E3-91DC656C532A}" srcId="{0ABC400E-D319-A349-99B7-5151B1A89825}" destId="{09400064-7FAA-9E4E-A0E0-C797EAF1BD6C}" srcOrd="0" destOrd="0" parTransId="{410D2700-F12F-F04C-99F5-DCEBC51DDA03}" sibTransId="{0C849027-081D-354A-87E1-2B606F48588C}"/>
    <dgm:cxn modelId="{D68E6C16-6936-4122-91F7-F073151D5BE7}" srcId="{0FF2FCA4-9795-6D43-AF16-0DB1004B6DD1}" destId="{1EEEB82C-EB20-4CCB-843D-E9B9FAFA0439}" srcOrd="3" destOrd="0" parTransId="{E995043B-D07B-466C-8F0A-2ACF99D35337}" sibTransId="{9DFECE63-449E-4B41-B296-9A484C9F504E}"/>
    <dgm:cxn modelId="{1DB0BE78-7C77-4056-9122-BF24963E8CD3}" type="presOf" srcId="{1EEEB82C-EB20-4CCB-843D-E9B9FAFA0439}" destId="{9822996E-44B2-A149-948D-19DD274F6792}" srcOrd="0" destOrd="3" presId="urn:microsoft.com/office/officeart/2005/8/layout/vList5"/>
    <dgm:cxn modelId="{ABB27822-3A9A-B94A-9F54-7D278F0A5AFE}" type="presOf" srcId="{457E0D30-3EC8-814B-9774-4D003A2D8670}" destId="{BF015893-8524-564D-BC52-68A579FC9A39}" srcOrd="0" destOrd="0" presId="urn:microsoft.com/office/officeart/2005/8/layout/vList5"/>
    <dgm:cxn modelId="{1783E49D-533A-D046-8CD5-21FF34E7AB81}" srcId="{457E0D30-3EC8-814B-9774-4D003A2D8670}" destId="{9592975D-BDC9-DD43-A66B-928009D0AF02}" srcOrd="0" destOrd="0" parTransId="{1F53031B-F7F1-E149-ACC0-6B13FEF59BFF}" sibTransId="{086C43BB-2D0A-DC43-BD4E-D5EA0C4673A5}"/>
    <dgm:cxn modelId="{83FE2D9F-70DF-F245-81D4-C37BD2E6937C}" type="presParOf" srcId="{4E13EFFC-E314-A44C-B1F8-F82228860C74}" destId="{B7F42CB6-6314-9C44-A557-8FD70295870D}" srcOrd="0" destOrd="0" presId="urn:microsoft.com/office/officeart/2005/8/layout/vList5"/>
    <dgm:cxn modelId="{E6303570-4609-B448-A98C-12BAD2F5E76E}" type="presParOf" srcId="{B7F42CB6-6314-9C44-A557-8FD70295870D}" destId="{99F4FBD0-45F2-C746-866C-83410AFF4D28}" srcOrd="0" destOrd="0" presId="urn:microsoft.com/office/officeart/2005/8/layout/vList5"/>
    <dgm:cxn modelId="{764F4D31-DEE5-1C47-9EC1-0FCF661194FD}" type="presParOf" srcId="{B7F42CB6-6314-9C44-A557-8FD70295870D}" destId="{401FAA5D-DB5E-CA4F-9EC2-33F1C3DF2D6C}" srcOrd="1" destOrd="0" presId="urn:microsoft.com/office/officeart/2005/8/layout/vList5"/>
    <dgm:cxn modelId="{53F9F5D4-E818-C340-9B57-C6A5CEB586D2}" type="presParOf" srcId="{4E13EFFC-E314-A44C-B1F8-F82228860C74}" destId="{30269793-4519-A340-A797-D90FE32BA450}" srcOrd="1" destOrd="0" presId="urn:microsoft.com/office/officeart/2005/8/layout/vList5"/>
    <dgm:cxn modelId="{DA6838C0-F5AA-1046-B91C-221B1666A610}" type="presParOf" srcId="{4E13EFFC-E314-A44C-B1F8-F82228860C74}" destId="{7FDCFAD4-BD78-8842-B301-FEB6A6A4CECA}" srcOrd="2" destOrd="0" presId="urn:microsoft.com/office/officeart/2005/8/layout/vList5"/>
    <dgm:cxn modelId="{2104E191-6726-7947-ADC6-B5C921C3BA79}" type="presParOf" srcId="{7FDCFAD4-BD78-8842-B301-FEB6A6A4CECA}" destId="{6A7307ED-46F7-964A-B267-D14493D60997}" srcOrd="0" destOrd="0" presId="urn:microsoft.com/office/officeart/2005/8/layout/vList5"/>
    <dgm:cxn modelId="{CB6802C0-C1BF-9145-B2B3-D309F220D960}" type="presParOf" srcId="{7FDCFAD4-BD78-8842-B301-FEB6A6A4CECA}" destId="{9822996E-44B2-A149-948D-19DD274F6792}" srcOrd="1" destOrd="0" presId="urn:microsoft.com/office/officeart/2005/8/layout/vList5"/>
    <dgm:cxn modelId="{660B3BFF-0174-6641-88B1-A628B8B16D1A}" type="presParOf" srcId="{4E13EFFC-E314-A44C-B1F8-F82228860C74}" destId="{24567C20-D744-7E46-A63D-CD861B642477}" srcOrd="3" destOrd="0" presId="urn:microsoft.com/office/officeart/2005/8/layout/vList5"/>
    <dgm:cxn modelId="{A456D004-5C20-D843-BC0E-5137A5E02B7A}" type="presParOf" srcId="{4E13EFFC-E314-A44C-B1F8-F82228860C74}" destId="{A6754A68-ABDB-BA41-BF37-6784CE2539E8}" srcOrd="4" destOrd="0" presId="urn:microsoft.com/office/officeart/2005/8/layout/vList5"/>
    <dgm:cxn modelId="{3296B10A-AB49-2E45-95B7-3F4D30C1D3DE}" type="presParOf" srcId="{A6754A68-ABDB-BA41-BF37-6784CE2539E8}" destId="{BF015893-8524-564D-BC52-68A579FC9A39}" srcOrd="0" destOrd="0" presId="urn:microsoft.com/office/officeart/2005/8/layout/vList5"/>
    <dgm:cxn modelId="{922CF616-DCF3-1140-957C-4F620CB1CFE7}" type="presParOf" srcId="{A6754A68-ABDB-BA41-BF37-6784CE2539E8}" destId="{D4C0AA8E-64C2-B840-A8EE-962102DA970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DB47B3-1C6F-4FC5-9A39-0A39BE80E51C}" type="doc">
      <dgm:prSet loTypeId="urn:microsoft.com/office/officeart/2005/8/layout/funnel1" loCatId="process" qsTypeId="urn:microsoft.com/office/officeart/2005/8/quickstyle/simple1" qsCatId="simple" csTypeId="urn:microsoft.com/office/officeart/2005/8/colors/accent0_1" csCatId="mainScheme" phldr="1"/>
      <dgm:spPr/>
      <dgm:t>
        <a:bodyPr/>
        <a:lstStyle/>
        <a:p>
          <a:endParaRPr lang="en-US"/>
        </a:p>
      </dgm:t>
    </dgm:pt>
    <dgm:pt modelId="{83ED1CD4-3ABF-4654-A000-C11CFB57B462}">
      <dgm:prSet phldrT="[Text]"/>
      <dgm:spPr/>
      <dgm:t>
        <a:bodyPr/>
        <a:lstStyle/>
        <a:p>
          <a:r>
            <a:rPr lang="en-US" b="1" smtClean="0"/>
            <a:t>TSI &amp; CSI eligible schools</a:t>
          </a:r>
          <a:endParaRPr lang="en-US" b="1" dirty="0"/>
        </a:p>
      </dgm:t>
    </dgm:pt>
    <dgm:pt modelId="{E5D4F900-23C2-41E6-B7DA-DE3AE34C266C}" type="parTrans" cxnId="{CBC0E579-7766-4E02-B508-497EC3D12121}">
      <dgm:prSet/>
      <dgm:spPr/>
      <dgm:t>
        <a:bodyPr/>
        <a:lstStyle/>
        <a:p>
          <a:endParaRPr lang="en-US"/>
        </a:p>
      </dgm:t>
    </dgm:pt>
    <dgm:pt modelId="{78CA59CE-4A20-4770-9F89-E9DD15378420}" type="sibTrans" cxnId="{CBC0E579-7766-4E02-B508-497EC3D12121}">
      <dgm:prSet/>
      <dgm:spPr/>
      <dgm:t>
        <a:bodyPr/>
        <a:lstStyle/>
        <a:p>
          <a:endParaRPr lang="en-US"/>
        </a:p>
      </dgm:t>
    </dgm:pt>
    <dgm:pt modelId="{767A6CC4-1C71-47B6-B677-E829E7BAC15D}">
      <dgm:prSet phldrT="[Text]"/>
      <dgm:spPr/>
      <dgm:t>
        <a:bodyPr/>
        <a:lstStyle/>
        <a:p>
          <a:endParaRPr lang="en-US" dirty="0"/>
        </a:p>
      </dgm:t>
    </dgm:pt>
    <dgm:pt modelId="{C2968129-6AF0-49C1-B51E-1219E2C72ED9}" type="parTrans" cxnId="{86EB91CF-19AB-42D3-962B-7268F686EDC2}">
      <dgm:prSet/>
      <dgm:spPr/>
      <dgm:t>
        <a:bodyPr/>
        <a:lstStyle/>
        <a:p>
          <a:endParaRPr lang="en-US"/>
        </a:p>
      </dgm:t>
    </dgm:pt>
    <dgm:pt modelId="{80F9F3BA-33A2-4597-B2A3-FFB76E477BBD}" type="sibTrans" cxnId="{86EB91CF-19AB-42D3-962B-7268F686EDC2}">
      <dgm:prSet/>
      <dgm:spPr/>
      <dgm:t>
        <a:bodyPr/>
        <a:lstStyle/>
        <a:p>
          <a:endParaRPr lang="en-US"/>
        </a:p>
      </dgm:t>
    </dgm:pt>
    <dgm:pt modelId="{2320F436-2760-4165-8DC2-F0544BB97C52}" type="pres">
      <dgm:prSet presAssocID="{09DB47B3-1C6F-4FC5-9A39-0A39BE80E51C}" presName="Name0" presStyleCnt="0">
        <dgm:presLayoutVars>
          <dgm:chMax val="4"/>
          <dgm:resizeHandles val="exact"/>
        </dgm:presLayoutVars>
      </dgm:prSet>
      <dgm:spPr/>
      <dgm:t>
        <a:bodyPr/>
        <a:lstStyle/>
        <a:p>
          <a:endParaRPr lang="en-US"/>
        </a:p>
      </dgm:t>
    </dgm:pt>
    <dgm:pt modelId="{7A2D199B-E294-4D45-B643-264E54199266}" type="pres">
      <dgm:prSet presAssocID="{09DB47B3-1C6F-4FC5-9A39-0A39BE80E51C}" presName="ellipse" presStyleLbl="trBgShp" presStyleIdx="0" presStyleCnt="1" custScaleX="72949" custScaleY="71121"/>
      <dgm:spPr/>
      <dgm:t>
        <a:bodyPr/>
        <a:lstStyle/>
        <a:p>
          <a:endParaRPr lang="en-US"/>
        </a:p>
      </dgm:t>
    </dgm:pt>
    <dgm:pt modelId="{D0496DB0-2CF8-4F6F-A667-736FB632DBB3}" type="pres">
      <dgm:prSet presAssocID="{09DB47B3-1C6F-4FC5-9A39-0A39BE80E51C}" presName="arrow1" presStyleLbl="fgShp" presStyleIdx="0" presStyleCnt="1" custLinFactNeighborX="-6290" custLinFactNeighborY="-69208"/>
      <dgm:spPr>
        <a:solidFill>
          <a:schemeClr val="bg1">
            <a:lumMod val="50000"/>
          </a:schemeClr>
        </a:solidFill>
      </dgm:spPr>
      <dgm:t>
        <a:bodyPr/>
        <a:lstStyle/>
        <a:p>
          <a:endParaRPr lang="en-US"/>
        </a:p>
      </dgm:t>
    </dgm:pt>
    <dgm:pt modelId="{66F4DBEC-5DA3-485D-A8E0-B55F68648A16}" type="pres">
      <dgm:prSet presAssocID="{09DB47B3-1C6F-4FC5-9A39-0A39BE80E51C}" presName="rectangle" presStyleLbl="revTx" presStyleIdx="0" presStyleCnt="1" custLinFactNeighborY="3334">
        <dgm:presLayoutVars>
          <dgm:bulletEnabled val="1"/>
        </dgm:presLayoutVars>
      </dgm:prSet>
      <dgm:spPr/>
      <dgm:t>
        <a:bodyPr/>
        <a:lstStyle/>
        <a:p>
          <a:endParaRPr lang="en-US"/>
        </a:p>
      </dgm:t>
    </dgm:pt>
    <dgm:pt modelId="{5ADB6055-49B9-410C-B84C-86DF2B8F0357}" type="pres">
      <dgm:prSet presAssocID="{767A6CC4-1C71-47B6-B677-E829E7BAC15D}" presName="item1" presStyleLbl="node1" presStyleIdx="0" presStyleCnt="1" custScaleX="156340" custScaleY="65151" custLinFactNeighborX="14286" custLinFactNeighborY="-16860">
        <dgm:presLayoutVars>
          <dgm:bulletEnabled val="1"/>
        </dgm:presLayoutVars>
      </dgm:prSet>
      <dgm:spPr/>
      <dgm:t>
        <a:bodyPr/>
        <a:lstStyle/>
        <a:p>
          <a:endParaRPr lang="en-US"/>
        </a:p>
      </dgm:t>
    </dgm:pt>
    <dgm:pt modelId="{4C73280F-2ACA-421B-80BC-6D7C11A2CC32}" type="pres">
      <dgm:prSet presAssocID="{09DB47B3-1C6F-4FC5-9A39-0A39BE80E51C}" presName="funnel" presStyleLbl="trAlignAcc1" presStyleIdx="0" presStyleCnt="1" custScaleX="74858" custScaleY="81623" custLinFactNeighborX="-682" custLinFactNeighborY="-893"/>
      <dgm:spPr/>
      <dgm:t>
        <a:bodyPr/>
        <a:lstStyle/>
        <a:p>
          <a:endParaRPr lang="en-US"/>
        </a:p>
      </dgm:t>
    </dgm:pt>
  </dgm:ptLst>
  <dgm:cxnLst>
    <dgm:cxn modelId="{CBC0E579-7766-4E02-B508-497EC3D12121}" srcId="{09DB47B3-1C6F-4FC5-9A39-0A39BE80E51C}" destId="{83ED1CD4-3ABF-4654-A000-C11CFB57B462}" srcOrd="0" destOrd="0" parTransId="{E5D4F900-23C2-41E6-B7DA-DE3AE34C266C}" sibTransId="{78CA59CE-4A20-4770-9F89-E9DD15378420}"/>
    <dgm:cxn modelId="{ED191502-2EC4-4601-B452-EF2720C7713E}" type="presOf" srcId="{83ED1CD4-3ABF-4654-A000-C11CFB57B462}" destId="{5ADB6055-49B9-410C-B84C-86DF2B8F0357}" srcOrd="0" destOrd="0" presId="urn:microsoft.com/office/officeart/2005/8/layout/funnel1"/>
    <dgm:cxn modelId="{C6310F50-2DFF-4128-BC7E-918987D574F3}" type="presOf" srcId="{09DB47B3-1C6F-4FC5-9A39-0A39BE80E51C}" destId="{2320F436-2760-4165-8DC2-F0544BB97C52}" srcOrd="0" destOrd="0" presId="urn:microsoft.com/office/officeart/2005/8/layout/funnel1"/>
    <dgm:cxn modelId="{86EB91CF-19AB-42D3-962B-7268F686EDC2}" srcId="{09DB47B3-1C6F-4FC5-9A39-0A39BE80E51C}" destId="{767A6CC4-1C71-47B6-B677-E829E7BAC15D}" srcOrd="1" destOrd="0" parTransId="{C2968129-6AF0-49C1-B51E-1219E2C72ED9}" sibTransId="{80F9F3BA-33A2-4597-B2A3-FFB76E477BBD}"/>
    <dgm:cxn modelId="{7FEFD5C9-96D2-4060-A2BA-1FD0B3A1AF0B}" type="presOf" srcId="{767A6CC4-1C71-47B6-B677-E829E7BAC15D}" destId="{66F4DBEC-5DA3-485D-A8E0-B55F68648A16}" srcOrd="0" destOrd="0" presId="urn:microsoft.com/office/officeart/2005/8/layout/funnel1"/>
    <dgm:cxn modelId="{683D5130-575D-48F8-A718-EC083B5FD396}" type="presParOf" srcId="{2320F436-2760-4165-8DC2-F0544BB97C52}" destId="{7A2D199B-E294-4D45-B643-264E54199266}" srcOrd="0" destOrd="0" presId="urn:microsoft.com/office/officeart/2005/8/layout/funnel1"/>
    <dgm:cxn modelId="{448644BE-E1ED-48C8-A633-D338DD0C6344}" type="presParOf" srcId="{2320F436-2760-4165-8DC2-F0544BB97C52}" destId="{D0496DB0-2CF8-4F6F-A667-736FB632DBB3}" srcOrd="1" destOrd="0" presId="urn:microsoft.com/office/officeart/2005/8/layout/funnel1"/>
    <dgm:cxn modelId="{2FD0F94F-CBD8-4FAE-89BA-B27FAA137376}" type="presParOf" srcId="{2320F436-2760-4165-8DC2-F0544BB97C52}" destId="{66F4DBEC-5DA3-485D-A8E0-B55F68648A16}" srcOrd="2" destOrd="0" presId="urn:microsoft.com/office/officeart/2005/8/layout/funnel1"/>
    <dgm:cxn modelId="{5D5ECE2C-44AA-4303-89DD-871C607AAC7D}" type="presParOf" srcId="{2320F436-2760-4165-8DC2-F0544BB97C52}" destId="{5ADB6055-49B9-410C-B84C-86DF2B8F0357}" srcOrd="3" destOrd="0" presId="urn:microsoft.com/office/officeart/2005/8/layout/funnel1"/>
    <dgm:cxn modelId="{2E08EA3C-A9CF-4006-84F2-36ED6CC22AA1}" type="presParOf" srcId="{2320F436-2760-4165-8DC2-F0544BB97C52}" destId="{4C73280F-2ACA-421B-80BC-6D7C11A2CC32}" srcOrd="4"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D2853A0-0445-294E-8996-A75B067A33BD}" type="doc">
      <dgm:prSet loTypeId="urn:microsoft.com/office/officeart/2009/3/layout/RandomtoResultProcess" loCatId="" qsTypeId="urn:microsoft.com/office/officeart/2005/8/quickstyle/simple4" qsCatId="simple" csTypeId="urn:microsoft.com/office/officeart/2005/8/colors/accent1_2" csCatId="accent1" phldr="1"/>
      <dgm:spPr/>
      <dgm:t>
        <a:bodyPr/>
        <a:lstStyle/>
        <a:p>
          <a:endParaRPr lang="en-US"/>
        </a:p>
      </dgm:t>
    </dgm:pt>
    <dgm:pt modelId="{B075C2C7-3917-9D4C-8D3B-F109551E5B9A}">
      <dgm:prSet phldrT="[Text]"/>
      <dgm:spPr/>
      <dgm:t>
        <a:bodyPr/>
        <a:lstStyle/>
        <a:p>
          <a:r>
            <a:rPr lang="en-US" dirty="0" smtClean="0"/>
            <a:t>Listening Tour and Consultation</a:t>
          </a:r>
          <a:endParaRPr lang="en-US" dirty="0"/>
        </a:p>
      </dgm:t>
    </dgm:pt>
    <dgm:pt modelId="{28EAF6A1-D1CF-0B45-B0BA-A27F56863037}" type="parTrans" cxnId="{A4E096E7-5D61-A849-9B30-5C84B87150E1}">
      <dgm:prSet/>
      <dgm:spPr/>
      <dgm:t>
        <a:bodyPr/>
        <a:lstStyle/>
        <a:p>
          <a:endParaRPr lang="en-US"/>
        </a:p>
      </dgm:t>
    </dgm:pt>
    <dgm:pt modelId="{60E8C838-3C5A-0849-B6D2-086D1C9CE4DB}" type="sibTrans" cxnId="{A4E096E7-5D61-A849-9B30-5C84B87150E1}">
      <dgm:prSet/>
      <dgm:spPr/>
      <dgm:t>
        <a:bodyPr/>
        <a:lstStyle/>
        <a:p>
          <a:endParaRPr lang="en-US"/>
        </a:p>
      </dgm:t>
    </dgm:pt>
    <dgm:pt modelId="{9EFEB0D7-6B68-8048-AF7A-9092C3ED717A}">
      <dgm:prSet phldrT="[Text]"/>
      <dgm:spPr/>
      <dgm:t>
        <a:bodyPr/>
        <a:lstStyle/>
        <a:p>
          <a:r>
            <a:rPr lang="en-US" dirty="0" smtClean="0">
              <a:solidFill>
                <a:schemeClr val="tx1"/>
              </a:solidFill>
            </a:rPr>
            <a:t>170 meetings since Feb. 2016 </a:t>
          </a:r>
          <a:endParaRPr lang="en-US" dirty="0">
            <a:solidFill>
              <a:schemeClr val="tx1"/>
            </a:solidFill>
          </a:endParaRPr>
        </a:p>
      </dgm:t>
    </dgm:pt>
    <dgm:pt modelId="{65D14ECC-211B-ED45-8C5F-D251C6BA23A9}" type="parTrans" cxnId="{8C0924A3-8978-524F-9E0F-D0D6648BBEA7}">
      <dgm:prSet/>
      <dgm:spPr/>
      <dgm:t>
        <a:bodyPr/>
        <a:lstStyle/>
        <a:p>
          <a:endParaRPr lang="en-US"/>
        </a:p>
      </dgm:t>
    </dgm:pt>
    <dgm:pt modelId="{CCFFC7A0-6462-1246-B3B4-CEE6747E8665}" type="sibTrans" cxnId="{8C0924A3-8978-524F-9E0F-D0D6648BBEA7}">
      <dgm:prSet/>
      <dgm:spPr/>
      <dgm:t>
        <a:bodyPr/>
        <a:lstStyle/>
        <a:p>
          <a:endParaRPr lang="en-US"/>
        </a:p>
      </dgm:t>
    </dgm:pt>
    <dgm:pt modelId="{5CE3CEFF-8B5B-F549-A6FE-84762F08D94E}">
      <dgm:prSet phldrT="[Text]"/>
      <dgm:spPr/>
      <dgm:t>
        <a:bodyPr/>
        <a:lstStyle/>
        <a:p>
          <a:r>
            <a:rPr lang="en-US" dirty="0" smtClean="0"/>
            <a:t>ESSA Committee</a:t>
          </a:r>
          <a:endParaRPr lang="en-US" dirty="0"/>
        </a:p>
      </dgm:t>
    </dgm:pt>
    <dgm:pt modelId="{9C084BED-3B22-DC4E-BAE2-78E66984ECC8}" type="parTrans" cxnId="{537C7E68-E54F-1942-B912-1779C0BEB378}">
      <dgm:prSet/>
      <dgm:spPr/>
      <dgm:t>
        <a:bodyPr/>
        <a:lstStyle/>
        <a:p>
          <a:endParaRPr lang="en-US"/>
        </a:p>
      </dgm:t>
    </dgm:pt>
    <dgm:pt modelId="{319C560D-D685-2745-A0FE-AD6926E58B29}" type="sibTrans" cxnId="{537C7E68-E54F-1942-B912-1779C0BEB378}">
      <dgm:prSet/>
      <dgm:spPr/>
      <dgm:t>
        <a:bodyPr/>
        <a:lstStyle/>
        <a:p>
          <a:endParaRPr lang="en-US"/>
        </a:p>
      </dgm:t>
    </dgm:pt>
    <dgm:pt modelId="{4C1280DE-BDB2-8C4B-955B-0B46E4DAECE7}">
      <dgm:prSet phldrT="[Text]"/>
      <dgm:spPr/>
      <dgm:t>
        <a:bodyPr/>
        <a:lstStyle/>
        <a:p>
          <a:r>
            <a:rPr lang="en-US" dirty="0" smtClean="0">
              <a:solidFill>
                <a:schemeClr val="tx1"/>
              </a:solidFill>
            </a:rPr>
            <a:t>13 Board meetings, 7 Hub committee meetings, 3 ESSA meetings with state legislature</a:t>
          </a:r>
          <a:endParaRPr lang="en-US" dirty="0">
            <a:solidFill>
              <a:schemeClr val="tx1"/>
            </a:solidFill>
          </a:endParaRPr>
        </a:p>
      </dgm:t>
    </dgm:pt>
    <dgm:pt modelId="{77658DBE-7C5D-9F4B-9C6C-5D2A7860F04C}" type="parTrans" cxnId="{2BA5FA46-2C8E-C04B-8A85-00CD76B0F5BF}">
      <dgm:prSet/>
      <dgm:spPr/>
      <dgm:t>
        <a:bodyPr/>
        <a:lstStyle/>
        <a:p>
          <a:endParaRPr lang="en-US"/>
        </a:p>
      </dgm:t>
    </dgm:pt>
    <dgm:pt modelId="{B80E1EE5-7F6F-6F47-9617-95BDE22FFDA7}" type="sibTrans" cxnId="{2BA5FA46-2C8E-C04B-8A85-00CD76B0F5BF}">
      <dgm:prSet/>
      <dgm:spPr/>
      <dgm:t>
        <a:bodyPr/>
        <a:lstStyle/>
        <a:p>
          <a:endParaRPr lang="en-US"/>
        </a:p>
      </dgm:t>
    </dgm:pt>
    <dgm:pt modelId="{EB4C87F3-F02F-AA4C-97F0-715FE67FB9AB}">
      <dgm:prSet/>
      <dgm:spPr/>
      <dgm:t>
        <a:bodyPr/>
        <a:lstStyle/>
        <a:p>
          <a:r>
            <a:rPr lang="en-US" dirty="0" smtClean="0">
              <a:solidFill>
                <a:schemeClr val="tx1"/>
              </a:solidFill>
            </a:rPr>
            <a:t>Approximately 1,500 attendees at Listening Tour </a:t>
          </a:r>
        </a:p>
      </dgm:t>
    </dgm:pt>
    <dgm:pt modelId="{3480CEE8-23A2-C046-B63F-0F9AB41F35F0}" type="parTrans" cxnId="{107A5C49-5EE2-0C49-8CE4-D90DB13F478D}">
      <dgm:prSet/>
      <dgm:spPr/>
      <dgm:t>
        <a:bodyPr/>
        <a:lstStyle/>
        <a:p>
          <a:endParaRPr lang="en-US"/>
        </a:p>
      </dgm:t>
    </dgm:pt>
    <dgm:pt modelId="{69CD6829-8B52-8E40-A02B-F44EF4199F90}" type="sibTrans" cxnId="{107A5C49-5EE2-0C49-8CE4-D90DB13F478D}">
      <dgm:prSet/>
      <dgm:spPr/>
      <dgm:t>
        <a:bodyPr/>
        <a:lstStyle/>
        <a:p>
          <a:endParaRPr lang="en-US"/>
        </a:p>
      </dgm:t>
    </dgm:pt>
    <dgm:pt modelId="{34070632-6ED4-BA4F-B6C7-55E869AB835F}">
      <dgm:prSet/>
      <dgm:spPr/>
      <dgm:t>
        <a:bodyPr/>
        <a:lstStyle/>
        <a:p>
          <a:r>
            <a:rPr lang="en-US" dirty="0" smtClean="0">
              <a:solidFill>
                <a:schemeClr val="tx1"/>
              </a:solidFill>
            </a:rPr>
            <a:t>Over 3,800 comments </a:t>
          </a:r>
        </a:p>
      </dgm:t>
    </dgm:pt>
    <dgm:pt modelId="{4858A85C-1FE8-944A-9F03-D078BDF33A5E}" type="parTrans" cxnId="{474DC869-3840-0943-BA39-3451A603E4BD}">
      <dgm:prSet/>
      <dgm:spPr/>
      <dgm:t>
        <a:bodyPr/>
        <a:lstStyle/>
        <a:p>
          <a:endParaRPr lang="en-US"/>
        </a:p>
      </dgm:t>
    </dgm:pt>
    <dgm:pt modelId="{F2B095DA-039E-DE47-85A8-BBBD187ADEA6}" type="sibTrans" cxnId="{474DC869-3840-0943-BA39-3451A603E4BD}">
      <dgm:prSet/>
      <dgm:spPr/>
      <dgm:t>
        <a:bodyPr/>
        <a:lstStyle/>
        <a:p>
          <a:endParaRPr lang="en-US"/>
        </a:p>
      </dgm:t>
    </dgm:pt>
    <dgm:pt modelId="{C00AF269-6602-AD4E-AB5A-93051497741C}">
      <dgm:prSet/>
      <dgm:spPr/>
      <dgm:t>
        <a:bodyPr/>
        <a:lstStyle/>
        <a:p>
          <a:r>
            <a:rPr lang="en-US" dirty="0" smtClean="0">
              <a:solidFill>
                <a:schemeClr val="tx1"/>
              </a:solidFill>
            </a:rPr>
            <a:t>Over 30 spoke committee meetings</a:t>
          </a:r>
        </a:p>
      </dgm:t>
    </dgm:pt>
    <dgm:pt modelId="{9FDBBA99-C02B-4F45-B531-A557909106A0}" type="parTrans" cxnId="{3BCE4522-02E6-EF4B-913C-1850D2E7AB06}">
      <dgm:prSet/>
      <dgm:spPr/>
      <dgm:t>
        <a:bodyPr/>
        <a:lstStyle/>
        <a:p>
          <a:endParaRPr lang="en-US"/>
        </a:p>
      </dgm:t>
    </dgm:pt>
    <dgm:pt modelId="{B48FEB62-A2D0-2646-8DEA-64D430EBDE2C}" type="sibTrans" cxnId="{3BCE4522-02E6-EF4B-913C-1850D2E7AB06}">
      <dgm:prSet/>
      <dgm:spPr/>
      <dgm:t>
        <a:bodyPr/>
        <a:lstStyle/>
        <a:p>
          <a:endParaRPr lang="en-US"/>
        </a:p>
      </dgm:t>
    </dgm:pt>
    <dgm:pt modelId="{971A78CF-F61C-3D42-83D4-EE83280048EE}">
      <dgm:prSet/>
      <dgm:spPr/>
      <dgm:t>
        <a:bodyPr/>
        <a:lstStyle/>
        <a:p>
          <a:r>
            <a:rPr lang="en-US" dirty="0" smtClean="0">
              <a:solidFill>
                <a:schemeClr val="tx1"/>
              </a:solidFill>
            </a:rPr>
            <a:t>130 spoke committee members</a:t>
          </a:r>
        </a:p>
      </dgm:t>
    </dgm:pt>
    <dgm:pt modelId="{FD1EBE5B-1EFF-CD43-AD96-E67AF3F40E06}" type="parTrans" cxnId="{69424556-A0CD-644B-83A3-B7D411FC3D39}">
      <dgm:prSet/>
      <dgm:spPr/>
      <dgm:t>
        <a:bodyPr/>
        <a:lstStyle/>
        <a:p>
          <a:endParaRPr lang="en-US"/>
        </a:p>
      </dgm:t>
    </dgm:pt>
    <dgm:pt modelId="{FA132134-A66B-314C-BDBC-2FA59869706A}" type="sibTrans" cxnId="{69424556-A0CD-644B-83A3-B7D411FC3D39}">
      <dgm:prSet/>
      <dgm:spPr/>
      <dgm:t>
        <a:bodyPr/>
        <a:lstStyle/>
        <a:p>
          <a:endParaRPr lang="en-US"/>
        </a:p>
      </dgm:t>
    </dgm:pt>
    <dgm:pt modelId="{05B929E6-05DB-3848-AB6E-372CFF84F547}">
      <dgm:prSet/>
      <dgm:spPr/>
      <dgm:t>
        <a:bodyPr/>
        <a:lstStyle/>
        <a:p>
          <a:r>
            <a:rPr lang="en-US" dirty="0" smtClean="0">
              <a:solidFill>
                <a:schemeClr val="tx1"/>
              </a:solidFill>
            </a:rPr>
            <a:t>Four rounds of online surveys on decision points or plan drafts, over 840 responses</a:t>
          </a:r>
        </a:p>
      </dgm:t>
    </dgm:pt>
    <dgm:pt modelId="{026690E5-89C0-6340-8B4B-69922B483DB7}" type="parTrans" cxnId="{50CF69CC-E2BD-3D42-9D3C-D299A41D72DB}">
      <dgm:prSet/>
      <dgm:spPr/>
      <dgm:t>
        <a:bodyPr/>
        <a:lstStyle/>
        <a:p>
          <a:endParaRPr lang="en-US"/>
        </a:p>
      </dgm:t>
    </dgm:pt>
    <dgm:pt modelId="{E8CCF04A-68A2-3E48-A4B8-E0AD38C1963B}" type="sibTrans" cxnId="{50CF69CC-E2BD-3D42-9D3C-D299A41D72DB}">
      <dgm:prSet/>
      <dgm:spPr/>
      <dgm:t>
        <a:bodyPr/>
        <a:lstStyle/>
        <a:p>
          <a:endParaRPr lang="en-US"/>
        </a:p>
      </dgm:t>
    </dgm:pt>
    <dgm:pt modelId="{6BBF79FC-10F3-F34F-908D-DD6274BB77D6}">
      <dgm:prSet/>
      <dgm:spPr/>
      <dgm:t>
        <a:bodyPr/>
        <a:lstStyle/>
        <a:p>
          <a:r>
            <a:rPr lang="en-US" dirty="0" smtClean="0">
              <a:solidFill>
                <a:schemeClr val="bg1"/>
              </a:solidFill>
            </a:rPr>
            <a:t>Draft ESSA Plan</a:t>
          </a:r>
        </a:p>
      </dgm:t>
    </dgm:pt>
    <dgm:pt modelId="{00CE24A5-825C-8348-B660-EF7D59284C4F}" type="parTrans" cxnId="{C934F5C8-9517-7647-838C-7AC95F2AFD83}">
      <dgm:prSet/>
      <dgm:spPr/>
      <dgm:t>
        <a:bodyPr/>
        <a:lstStyle/>
        <a:p>
          <a:endParaRPr lang="en-US"/>
        </a:p>
      </dgm:t>
    </dgm:pt>
    <dgm:pt modelId="{FF34366F-D4FB-A941-833D-722E424CA74D}" type="sibTrans" cxnId="{C934F5C8-9517-7647-838C-7AC95F2AFD83}">
      <dgm:prSet/>
      <dgm:spPr/>
      <dgm:t>
        <a:bodyPr/>
        <a:lstStyle/>
        <a:p>
          <a:endParaRPr lang="en-US"/>
        </a:p>
      </dgm:t>
    </dgm:pt>
    <dgm:pt modelId="{983616C5-4156-754D-9A3E-380B09483A76}">
      <dgm:prSet/>
      <dgm:spPr/>
      <dgm:t>
        <a:bodyPr/>
        <a:lstStyle/>
        <a:p>
          <a:r>
            <a:rPr lang="en-US" dirty="0" smtClean="0">
              <a:solidFill>
                <a:schemeClr val="tx1"/>
              </a:solidFill>
            </a:rPr>
            <a:t>Review by Governor</a:t>
          </a:r>
        </a:p>
      </dgm:t>
    </dgm:pt>
    <dgm:pt modelId="{97C82D7C-A46C-3D41-BAC8-08B665B90AE5}" type="parTrans" cxnId="{894808EC-241D-004B-8765-E595BD997CFD}">
      <dgm:prSet/>
      <dgm:spPr/>
      <dgm:t>
        <a:bodyPr/>
        <a:lstStyle/>
        <a:p>
          <a:endParaRPr lang="en-US"/>
        </a:p>
      </dgm:t>
    </dgm:pt>
    <dgm:pt modelId="{96942522-7EBA-A345-B347-FA4623C7B42E}" type="sibTrans" cxnId="{894808EC-241D-004B-8765-E595BD997CFD}">
      <dgm:prSet/>
      <dgm:spPr/>
      <dgm:t>
        <a:bodyPr/>
        <a:lstStyle/>
        <a:p>
          <a:endParaRPr lang="en-US"/>
        </a:p>
      </dgm:t>
    </dgm:pt>
    <dgm:pt modelId="{5B68493A-F63B-4A4B-9F19-F87088EAA74C}">
      <dgm:prSet/>
      <dgm:spPr/>
      <dgm:t>
        <a:bodyPr/>
        <a:lstStyle/>
        <a:p>
          <a:r>
            <a:rPr lang="en-US" dirty="0" smtClean="0">
              <a:solidFill>
                <a:schemeClr val="tx1"/>
              </a:solidFill>
            </a:rPr>
            <a:t>30 day public comment period</a:t>
          </a:r>
        </a:p>
      </dgm:t>
    </dgm:pt>
    <dgm:pt modelId="{3238AEA6-47D6-CD42-88CC-22BFE02D7F81}" type="parTrans" cxnId="{4D9A8B11-92A0-F34F-92C0-9634A3B49AFC}">
      <dgm:prSet/>
      <dgm:spPr/>
      <dgm:t>
        <a:bodyPr/>
        <a:lstStyle/>
        <a:p>
          <a:endParaRPr lang="en-US"/>
        </a:p>
      </dgm:t>
    </dgm:pt>
    <dgm:pt modelId="{14C6CD67-999F-3742-906E-A9111C260A23}" type="sibTrans" cxnId="{4D9A8B11-92A0-F34F-92C0-9634A3B49AFC}">
      <dgm:prSet/>
      <dgm:spPr/>
      <dgm:t>
        <a:bodyPr/>
        <a:lstStyle/>
        <a:p>
          <a:endParaRPr lang="en-US"/>
        </a:p>
      </dgm:t>
    </dgm:pt>
    <dgm:pt modelId="{FE1C6F8A-1ABB-774F-84ED-10DACDF25718}" type="pres">
      <dgm:prSet presAssocID="{AD2853A0-0445-294E-8996-A75B067A33BD}" presName="Name0" presStyleCnt="0">
        <dgm:presLayoutVars>
          <dgm:dir/>
          <dgm:animOne val="branch"/>
          <dgm:animLvl val="lvl"/>
        </dgm:presLayoutVars>
      </dgm:prSet>
      <dgm:spPr/>
      <dgm:t>
        <a:bodyPr/>
        <a:lstStyle/>
        <a:p>
          <a:endParaRPr lang="en-US"/>
        </a:p>
      </dgm:t>
    </dgm:pt>
    <dgm:pt modelId="{0E09DA6E-55D6-A146-A094-A93C87FA6F6E}" type="pres">
      <dgm:prSet presAssocID="{B075C2C7-3917-9D4C-8D3B-F109551E5B9A}" presName="chaos" presStyleCnt="0"/>
      <dgm:spPr/>
    </dgm:pt>
    <dgm:pt modelId="{F119C9C2-7F2E-BD46-AAAC-78009017A82C}" type="pres">
      <dgm:prSet presAssocID="{B075C2C7-3917-9D4C-8D3B-F109551E5B9A}" presName="parTx1" presStyleLbl="revTx" presStyleIdx="0" presStyleCnt="5"/>
      <dgm:spPr/>
      <dgm:t>
        <a:bodyPr/>
        <a:lstStyle/>
        <a:p>
          <a:endParaRPr lang="en-US"/>
        </a:p>
      </dgm:t>
    </dgm:pt>
    <dgm:pt modelId="{291C4637-8A06-584D-B08A-E9A35024A6AA}" type="pres">
      <dgm:prSet presAssocID="{B075C2C7-3917-9D4C-8D3B-F109551E5B9A}" presName="desTx1" presStyleLbl="revTx" presStyleIdx="1" presStyleCnt="5" custScaleY="149352" custLinFactNeighborY="24272">
        <dgm:presLayoutVars>
          <dgm:bulletEnabled val="1"/>
        </dgm:presLayoutVars>
      </dgm:prSet>
      <dgm:spPr/>
      <dgm:t>
        <a:bodyPr/>
        <a:lstStyle/>
        <a:p>
          <a:endParaRPr lang="en-US"/>
        </a:p>
      </dgm:t>
    </dgm:pt>
    <dgm:pt modelId="{69A62DCC-C39C-2846-8AC8-2CFA6B06DAA8}" type="pres">
      <dgm:prSet presAssocID="{B075C2C7-3917-9D4C-8D3B-F109551E5B9A}" presName="c1" presStyleLbl="node1" presStyleIdx="0" presStyleCnt="19"/>
      <dgm:spPr/>
    </dgm:pt>
    <dgm:pt modelId="{2731AF7E-2EDE-214E-9B19-92D8C7866E66}" type="pres">
      <dgm:prSet presAssocID="{B075C2C7-3917-9D4C-8D3B-F109551E5B9A}" presName="c2" presStyleLbl="node1" presStyleIdx="1" presStyleCnt="19"/>
      <dgm:spPr/>
    </dgm:pt>
    <dgm:pt modelId="{317BE76E-BBC2-AD40-93A0-087E751DF3EB}" type="pres">
      <dgm:prSet presAssocID="{B075C2C7-3917-9D4C-8D3B-F109551E5B9A}" presName="c3" presStyleLbl="node1" presStyleIdx="2" presStyleCnt="19"/>
      <dgm:spPr/>
    </dgm:pt>
    <dgm:pt modelId="{26C890BC-80C9-8F48-966A-732B937D5527}" type="pres">
      <dgm:prSet presAssocID="{B075C2C7-3917-9D4C-8D3B-F109551E5B9A}" presName="c4" presStyleLbl="node1" presStyleIdx="3" presStyleCnt="19"/>
      <dgm:spPr/>
    </dgm:pt>
    <dgm:pt modelId="{A8B77897-9444-F044-B613-1B1F573FFD64}" type="pres">
      <dgm:prSet presAssocID="{B075C2C7-3917-9D4C-8D3B-F109551E5B9A}" presName="c5" presStyleLbl="node1" presStyleIdx="4" presStyleCnt="19"/>
      <dgm:spPr/>
    </dgm:pt>
    <dgm:pt modelId="{E44FB2FC-5A1D-1747-8263-CBD628D0ABFF}" type="pres">
      <dgm:prSet presAssocID="{B075C2C7-3917-9D4C-8D3B-F109551E5B9A}" presName="c6" presStyleLbl="node1" presStyleIdx="5" presStyleCnt="19"/>
      <dgm:spPr/>
    </dgm:pt>
    <dgm:pt modelId="{242C7644-8BC7-9949-98AC-FC991B34571C}" type="pres">
      <dgm:prSet presAssocID="{B075C2C7-3917-9D4C-8D3B-F109551E5B9A}" presName="c7" presStyleLbl="node1" presStyleIdx="6" presStyleCnt="19"/>
      <dgm:spPr/>
    </dgm:pt>
    <dgm:pt modelId="{D38318B2-0FEE-DB4C-8AB5-DEFB00703D01}" type="pres">
      <dgm:prSet presAssocID="{B075C2C7-3917-9D4C-8D3B-F109551E5B9A}" presName="c8" presStyleLbl="node1" presStyleIdx="7" presStyleCnt="19"/>
      <dgm:spPr/>
    </dgm:pt>
    <dgm:pt modelId="{5D597A44-02E6-F043-8F68-147C33AA243D}" type="pres">
      <dgm:prSet presAssocID="{B075C2C7-3917-9D4C-8D3B-F109551E5B9A}" presName="c9" presStyleLbl="node1" presStyleIdx="8" presStyleCnt="19"/>
      <dgm:spPr/>
    </dgm:pt>
    <dgm:pt modelId="{DDCB0666-B225-F246-B5AE-3652EB2EED58}" type="pres">
      <dgm:prSet presAssocID="{B075C2C7-3917-9D4C-8D3B-F109551E5B9A}" presName="c10" presStyleLbl="node1" presStyleIdx="9" presStyleCnt="19"/>
      <dgm:spPr/>
    </dgm:pt>
    <dgm:pt modelId="{1E4B56B2-766B-804C-BD32-04AC45B1EDC1}" type="pres">
      <dgm:prSet presAssocID="{B075C2C7-3917-9D4C-8D3B-F109551E5B9A}" presName="c11" presStyleLbl="node1" presStyleIdx="10" presStyleCnt="19"/>
      <dgm:spPr/>
    </dgm:pt>
    <dgm:pt modelId="{3A687706-ED70-E846-B82D-7990E19DFF80}" type="pres">
      <dgm:prSet presAssocID="{B075C2C7-3917-9D4C-8D3B-F109551E5B9A}" presName="c12" presStyleLbl="node1" presStyleIdx="11" presStyleCnt="19"/>
      <dgm:spPr/>
    </dgm:pt>
    <dgm:pt modelId="{AB06DED5-0800-8D4D-B2D3-49C3CDE411B8}" type="pres">
      <dgm:prSet presAssocID="{B075C2C7-3917-9D4C-8D3B-F109551E5B9A}" presName="c13" presStyleLbl="node1" presStyleIdx="12" presStyleCnt="19"/>
      <dgm:spPr/>
    </dgm:pt>
    <dgm:pt modelId="{C69AF024-2C1C-754F-B749-98D4C71DA15A}" type="pres">
      <dgm:prSet presAssocID="{B075C2C7-3917-9D4C-8D3B-F109551E5B9A}" presName="c14" presStyleLbl="node1" presStyleIdx="13" presStyleCnt="19"/>
      <dgm:spPr/>
    </dgm:pt>
    <dgm:pt modelId="{243C2DD0-274B-E147-9029-36759618ACD5}" type="pres">
      <dgm:prSet presAssocID="{B075C2C7-3917-9D4C-8D3B-F109551E5B9A}" presName="c15" presStyleLbl="node1" presStyleIdx="14" presStyleCnt="19"/>
      <dgm:spPr/>
    </dgm:pt>
    <dgm:pt modelId="{44CE42F4-F43D-324C-B978-0445EF5328AA}" type="pres">
      <dgm:prSet presAssocID="{B075C2C7-3917-9D4C-8D3B-F109551E5B9A}" presName="c16" presStyleLbl="node1" presStyleIdx="15" presStyleCnt="19"/>
      <dgm:spPr/>
    </dgm:pt>
    <dgm:pt modelId="{3219C638-B7DA-5B46-9669-15CDFD634D72}" type="pres">
      <dgm:prSet presAssocID="{B075C2C7-3917-9D4C-8D3B-F109551E5B9A}" presName="c17" presStyleLbl="node1" presStyleIdx="16" presStyleCnt="19"/>
      <dgm:spPr/>
    </dgm:pt>
    <dgm:pt modelId="{BDADD579-1117-0841-9A46-41194DE67353}" type="pres">
      <dgm:prSet presAssocID="{B075C2C7-3917-9D4C-8D3B-F109551E5B9A}" presName="c18" presStyleLbl="node1" presStyleIdx="17" presStyleCnt="19"/>
      <dgm:spPr/>
    </dgm:pt>
    <dgm:pt modelId="{7362ADB3-6759-2E4F-AE3B-E1E77B3D88A3}" type="pres">
      <dgm:prSet presAssocID="{60E8C838-3C5A-0849-B6D2-086D1C9CE4DB}" presName="chevronComposite1" presStyleCnt="0"/>
      <dgm:spPr/>
    </dgm:pt>
    <dgm:pt modelId="{4E11A76C-08A7-4A48-A426-BA30F75D43DE}" type="pres">
      <dgm:prSet presAssocID="{60E8C838-3C5A-0849-B6D2-086D1C9CE4DB}" presName="chevron1" presStyleLbl="sibTrans2D1" presStyleIdx="0" presStyleCnt="2"/>
      <dgm:spPr/>
    </dgm:pt>
    <dgm:pt modelId="{E459CE0C-2CC7-4B4D-9312-9ABD97F617B5}" type="pres">
      <dgm:prSet presAssocID="{60E8C838-3C5A-0849-B6D2-086D1C9CE4DB}" presName="spChevron1" presStyleCnt="0"/>
      <dgm:spPr/>
    </dgm:pt>
    <dgm:pt modelId="{34D80FF2-9B15-BD46-8954-623A0D403358}" type="pres">
      <dgm:prSet presAssocID="{5CE3CEFF-8B5B-F549-A6FE-84762F08D94E}" presName="middle" presStyleCnt="0"/>
      <dgm:spPr/>
    </dgm:pt>
    <dgm:pt modelId="{026884C8-5DC0-6B4A-88FA-4076472D2AF4}" type="pres">
      <dgm:prSet presAssocID="{5CE3CEFF-8B5B-F549-A6FE-84762F08D94E}" presName="parTxMid" presStyleLbl="revTx" presStyleIdx="2" presStyleCnt="5"/>
      <dgm:spPr/>
      <dgm:t>
        <a:bodyPr/>
        <a:lstStyle/>
        <a:p>
          <a:endParaRPr lang="en-US"/>
        </a:p>
      </dgm:t>
    </dgm:pt>
    <dgm:pt modelId="{D54C270A-C25B-794B-AF8F-18DF4AEDA078}" type="pres">
      <dgm:prSet presAssocID="{5CE3CEFF-8B5B-F549-A6FE-84762F08D94E}" presName="desTxMid" presStyleLbl="revTx" presStyleIdx="3" presStyleCnt="5" custScaleY="150609">
        <dgm:presLayoutVars>
          <dgm:bulletEnabled val="1"/>
        </dgm:presLayoutVars>
      </dgm:prSet>
      <dgm:spPr/>
      <dgm:t>
        <a:bodyPr/>
        <a:lstStyle/>
        <a:p>
          <a:endParaRPr lang="en-US"/>
        </a:p>
      </dgm:t>
    </dgm:pt>
    <dgm:pt modelId="{E1ED19B9-254C-6047-8FBB-03C74CDC15C9}" type="pres">
      <dgm:prSet presAssocID="{5CE3CEFF-8B5B-F549-A6FE-84762F08D94E}" presName="spMid" presStyleCnt="0"/>
      <dgm:spPr/>
    </dgm:pt>
    <dgm:pt modelId="{37034F66-5AAA-D145-B967-A4890D39A6CE}" type="pres">
      <dgm:prSet presAssocID="{319C560D-D685-2745-A0FE-AD6926E58B29}" presName="chevronComposite1" presStyleCnt="0"/>
      <dgm:spPr/>
    </dgm:pt>
    <dgm:pt modelId="{97A8DFAF-B09B-9A45-8FB8-22750206DC85}" type="pres">
      <dgm:prSet presAssocID="{319C560D-D685-2745-A0FE-AD6926E58B29}" presName="chevron1" presStyleLbl="sibTrans2D1" presStyleIdx="1" presStyleCnt="2"/>
      <dgm:spPr/>
    </dgm:pt>
    <dgm:pt modelId="{78F90F52-F32E-9C4C-8127-EF44E36F6021}" type="pres">
      <dgm:prSet presAssocID="{319C560D-D685-2745-A0FE-AD6926E58B29}" presName="spChevron1" presStyleCnt="0"/>
      <dgm:spPr/>
    </dgm:pt>
    <dgm:pt modelId="{5FEDE04C-08B9-4041-8A65-76A1BCC35335}" type="pres">
      <dgm:prSet presAssocID="{6BBF79FC-10F3-F34F-908D-DD6274BB77D6}" presName="last" presStyleCnt="0"/>
      <dgm:spPr/>
    </dgm:pt>
    <dgm:pt modelId="{1278CC41-96C1-3B4B-85F5-9E8EBE805ADA}" type="pres">
      <dgm:prSet presAssocID="{6BBF79FC-10F3-F34F-908D-DD6274BB77D6}" presName="circleTx" presStyleLbl="node1" presStyleIdx="18" presStyleCnt="19"/>
      <dgm:spPr/>
      <dgm:t>
        <a:bodyPr/>
        <a:lstStyle/>
        <a:p>
          <a:endParaRPr lang="en-US"/>
        </a:p>
      </dgm:t>
    </dgm:pt>
    <dgm:pt modelId="{19D85496-4F81-AA45-85D0-A38AECE6ACA7}" type="pres">
      <dgm:prSet presAssocID="{6BBF79FC-10F3-F34F-908D-DD6274BB77D6}" presName="desTxN" presStyleLbl="revTx" presStyleIdx="4" presStyleCnt="5">
        <dgm:presLayoutVars>
          <dgm:bulletEnabled val="1"/>
        </dgm:presLayoutVars>
      </dgm:prSet>
      <dgm:spPr/>
      <dgm:t>
        <a:bodyPr/>
        <a:lstStyle/>
        <a:p>
          <a:endParaRPr lang="en-US"/>
        </a:p>
      </dgm:t>
    </dgm:pt>
    <dgm:pt modelId="{79D6E893-B2F0-1941-88ED-72715C19D2EB}" type="pres">
      <dgm:prSet presAssocID="{6BBF79FC-10F3-F34F-908D-DD6274BB77D6}" presName="spN" presStyleCnt="0"/>
      <dgm:spPr/>
    </dgm:pt>
  </dgm:ptLst>
  <dgm:cxnLst>
    <dgm:cxn modelId="{5355E4C4-92A6-4796-A4BC-90A83A5232F7}" type="presOf" srcId="{6BBF79FC-10F3-F34F-908D-DD6274BB77D6}" destId="{1278CC41-96C1-3B4B-85F5-9E8EBE805ADA}" srcOrd="0" destOrd="0" presId="urn:microsoft.com/office/officeart/2009/3/layout/RandomtoResultProcess"/>
    <dgm:cxn modelId="{74526CE5-9DB3-43D7-86B8-39DC04A9D620}" type="presOf" srcId="{9EFEB0D7-6B68-8048-AF7A-9092C3ED717A}" destId="{291C4637-8A06-584D-B08A-E9A35024A6AA}" srcOrd="0" destOrd="0" presId="urn:microsoft.com/office/officeart/2009/3/layout/RandomtoResultProcess"/>
    <dgm:cxn modelId="{A088CBA5-BD95-4761-ABC3-84D9D414315A}" type="presOf" srcId="{AD2853A0-0445-294E-8996-A75B067A33BD}" destId="{FE1C6F8A-1ABB-774F-84ED-10DACDF25718}" srcOrd="0" destOrd="0" presId="urn:microsoft.com/office/officeart/2009/3/layout/RandomtoResultProcess"/>
    <dgm:cxn modelId="{8C0924A3-8978-524F-9E0F-D0D6648BBEA7}" srcId="{B075C2C7-3917-9D4C-8D3B-F109551E5B9A}" destId="{9EFEB0D7-6B68-8048-AF7A-9092C3ED717A}" srcOrd="0" destOrd="0" parTransId="{65D14ECC-211B-ED45-8C5F-D251C6BA23A9}" sibTransId="{CCFFC7A0-6462-1246-B3B4-CEE6747E8665}"/>
    <dgm:cxn modelId="{316944D7-DE38-4346-9DE0-2CADBADB2760}" type="presOf" srcId="{B075C2C7-3917-9D4C-8D3B-F109551E5B9A}" destId="{F119C9C2-7F2E-BD46-AAAC-78009017A82C}" srcOrd="0" destOrd="0" presId="urn:microsoft.com/office/officeart/2009/3/layout/RandomtoResultProcess"/>
    <dgm:cxn modelId="{2BA5FA46-2C8E-C04B-8A85-00CD76B0F5BF}" srcId="{5CE3CEFF-8B5B-F549-A6FE-84762F08D94E}" destId="{4C1280DE-BDB2-8C4B-955B-0B46E4DAECE7}" srcOrd="0" destOrd="0" parTransId="{77658DBE-7C5D-9F4B-9C6C-5D2A7860F04C}" sibTransId="{B80E1EE5-7F6F-6F47-9617-95BDE22FFDA7}"/>
    <dgm:cxn modelId="{9C360F35-FFED-4271-8024-AF9DE578E823}" type="presOf" srcId="{05B929E6-05DB-3848-AB6E-372CFF84F547}" destId="{D54C270A-C25B-794B-AF8F-18DF4AEDA078}" srcOrd="0" destOrd="3" presId="urn:microsoft.com/office/officeart/2009/3/layout/RandomtoResultProcess"/>
    <dgm:cxn modelId="{81E8E415-5937-4C3C-A4EC-50630D9517B7}" type="presOf" srcId="{4C1280DE-BDB2-8C4B-955B-0B46E4DAECE7}" destId="{D54C270A-C25B-794B-AF8F-18DF4AEDA078}" srcOrd="0" destOrd="0" presId="urn:microsoft.com/office/officeart/2009/3/layout/RandomtoResultProcess"/>
    <dgm:cxn modelId="{C934F5C8-9517-7647-838C-7AC95F2AFD83}" srcId="{AD2853A0-0445-294E-8996-A75B067A33BD}" destId="{6BBF79FC-10F3-F34F-908D-DD6274BB77D6}" srcOrd="2" destOrd="0" parTransId="{00CE24A5-825C-8348-B660-EF7D59284C4F}" sibTransId="{FF34366F-D4FB-A941-833D-722E424CA74D}"/>
    <dgm:cxn modelId="{F3F61921-EA69-47F5-8CE6-FF5F20C7914E}" type="presOf" srcId="{5B68493A-F63B-4A4B-9F19-F87088EAA74C}" destId="{19D85496-4F81-AA45-85D0-A38AECE6ACA7}" srcOrd="0" destOrd="1" presId="urn:microsoft.com/office/officeart/2009/3/layout/RandomtoResultProcess"/>
    <dgm:cxn modelId="{A4E096E7-5D61-A849-9B30-5C84B87150E1}" srcId="{AD2853A0-0445-294E-8996-A75B067A33BD}" destId="{B075C2C7-3917-9D4C-8D3B-F109551E5B9A}" srcOrd="0" destOrd="0" parTransId="{28EAF6A1-D1CF-0B45-B0BA-A27F56863037}" sibTransId="{60E8C838-3C5A-0849-B6D2-086D1C9CE4DB}"/>
    <dgm:cxn modelId="{537C7E68-E54F-1942-B912-1779C0BEB378}" srcId="{AD2853A0-0445-294E-8996-A75B067A33BD}" destId="{5CE3CEFF-8B5B-F549-A6FE-84762F08D94E}" srcOrd="1" destOrd="0" parTransId="{9C084BED-3B22-DC4E-BAE2-78E66984ECC8}" sibTransId="{319C560D-D685-2745-A0FE-AD6926E58B29}"/>
    <dgm:cxn modelId="{50CF69CC-E2BD-3D42-9D3C-D299A41D72DB}" srcId="{5CE3CEFF-8B5B-F549-A6FE-84762F08D94E}" destId="{05B929E6-05DB-3848-AB6E-372CFF84F547}" srcOrd="3" destOrd="0" parTransId="{026690E5-89C0-6340-8B4B-69922B483DB7}" sibTransId="{E8CCF04A-68A2-3E48-A4B8-E0AD38C1963B}"/>
    <dgm:cxn modelId="{B89446F4-FA5F-4CE7-9BCC-4000E183BC36}" type="presOf" srcId="{EB4C87F3-F02F-AA4C-97F0-715FE67FB9AB}" destId="{291C4637-8A06-584D-B08A-E9A35024A6AA}" srcOrd="0" destOrd="1" presId="urn:microsoft.com/office/officeart/2009/3/layout/RandomtoResultProcess"/>
    <dgm:cxn modelId="{894808EC-241D-004B-8765-E595BD997CFD}" srcId="{6BBF79FC-10F3-F34F-908D-DD6274BB77D6}" destId="{983616C5-4156-754D-9A3E-380B09483A76}" srcOrd="0" destOrd="0" parTransId="{97C82D7C-A46C-3D41-BAC8-08B665B90AE5}" sibTransId="{96942522-7EBA-A345-B347-FA4623C7B42E}"/>
    <dgm:cxn modelId="{69424556-A0CD-644B-83A3-B7D411FC3D39}" srcId="{5CE3CEFF-8B5B-F549-A6FE-84762F08D94E}" destId="{971A78CF-F61C-3D42-83D4-EE83280048EE}" srcOrd="2" destOrd="0" parTransId="{FD1EBE5B-1EFF-CD43-AD96-E67AF3F40E06}" sibTransId="{FA132134-A66B-314C-BDBC-2FA59869706A}"/>
    <dgm:cxn modelId="{D37D41FF-B046-4DC3-8F2C-A4F0CFEE6497}" type="presOf" srcId="{C00AF269-6602-AD4E-AB5A-93051497741C}" destId="{D54C270A-C25B-794B-AF8F-18DF4AEDA078}" srcOrd="0" destOrd="1" presId="urn:microsoft.com/office/officeart/2009/3/layout/RandomtoResultProcess"/>
    <dgm:cxn modelId="{474DC869-3840-0943-BA39-3451A603E4BD}" srcId="{B075C2C7-3917-9D4C-8D3B-F109551E5B9A}" destId="{34070632-6ED4-BA4F-B6C7-55E869AB835F}" srcOrd="2" destOrd="0" parTransId="{4858A85C-1FE8-944A-9F03-D078BDF33A5E}" sibTransId="{F2B095DA-039E-DE47-85A8-BBBD187ADEA6}"/>
    <dgm:cxn modelId="{107A5C49-5EE2-0C49-8CE4-D90DB13F478D}" srcId="{B075C2C7-3917-9D4C-8D3B-F109551E5B9A}" destId="{EB4C87F3-F02F-AA4C-97F0-715FE67FB9AB}" srcOrd="1" destOrd="0" parTransId="{3480CEE8-23A2-C046-B63F-0F9AB41F35F0}" sibTransId="{69CD6829-8B52-8E40-A02B-F44EF4199F90}"/>
    <dgm:cxn modelId="{4D9A8B11-92A0-F34F-92C0-9634A3B49AFC}" srcId="{6BBF79FC-10F3-F34F-908D-DD6274BB77D6}" destId="{5B68493A-F63B-4A4B-9F19-F87088EAA74C}" srcOrd="1" destOrd="0" parTransId="{3238AEA6-47D6-CD42-88CC-22BFE02D7F81}" sibTransId="{14C6CD67-999F-3742-906E-A9111C260A23}"/>
    <dgm:cxn modelId="{CD477754-32B0-4851-9172-054C426C0444}" type="presOf" srcId="{34070632-6ED4-BA4F-B6C7-55E869AB835F}" destId="{291C4637-8A06-584D-B08A-E9A35024A6AA}" srcOrd="0" destOrd="2" presId="urn:microsoft.com/office/officeart/2009/3/layout/RandomtoResultProcess"/>
    <dgm:cxn modelId="{DE60FEC3-A29A-4457-B664-14CD60FFDBD7}" type="presOf" srcId="{971A78CF-F61C-3D42-83D4-EE83280048EE}" destId="{D54C270A-C25B-794B-AF8F-18DF4AEDA078}" srcOrd="0" destOrd="2" presId="urn:microsoft.com/office/officeart/2009/3/layout/RandomtoResultProcess"/>
    <dgm:cxn modelId="{3BCE4522-02E6-EF4B-913C-1850D2E7AB06}" srcId="{5CE3CEFF-8B5B-F549-A6FE-84762F08D94E}" destId="{C00AF269-6602-AD4E-AB5A-93051497741C}" srcOrd="1" destOrd="0" parTransId="{9FDBBA99-C02B-4F45-B531-A557909106A0}" sibTransId="{B48FEB62-A2D0-2646-8DEA-64D430EBDE2C}"/>
    <dgm:cxn modelId="{316169A9-A7FC-43EF-908E-E9EE7B2F1B9F}" type="presOf" srcId="{983616C5-4156-754D-9A3E-380B09483A76}" destId="{19D85496-4F81-AA45-85D0-A38AECE6ACA7}" srcOrd="0" destOrd="0" presId="urn:microsoft.com/office/officeart/2009/3/layout/RandomtoResultProcess"/>
    <dgm:cxn modelId="{1790C7FA-F32C-4C5D-AD12-1B46AEB77483}" type="presOf" srcId="{5CE3CEFF-8B5B-F549-A6FE-84762F08D94E}" destId="{026884C8-5DC0-6B4A-88FA-4076472D2AF4}" srcOrd="0" destOrd="0" presId="urn:microsoft.com/office/officeart/2009/3/layout/RandomtoResultProcess"/>
    <dgm:cxn modelId="{C6C77988-78EB-4EA4-890B-65696817D77D}" type="presParOf" srcId="{FE1C6F8A-1ABB-774F-84ED-10DACDF25718}" destId="{0E09DA6E-55D6-A146-A094-A93C87FA6F6E}" srcOrd="0" destOrd="0" presId="urn:microsoft.com/office/officeart/2009/3/layout/RandomtoResultProcess"/>
    <dgm:cxn modelId="{8FF682E7-19B0-4326-9BD5-979B74C7B6F3}" type="presParOf" srcId="{0E09DA6E-55D6-A146-A094-A93C87FA6F6E}" destId="{F119C9C2-7F2E-BD46-AAAC-78009017A82C}" srcOrd="0" destOrd="0" presId="urn:microsoft.com/office/officeart/2009/3/layout/RandomtoResultProcess"/>
    <dgm:cxn modelId="{837480B5-A301-4CD3-B7C1-E36F0DA4C230}" type="presParOf" srcId="{0E09DA6E-55D6-A146-A094-A93C87FA6F6E}" destId="{291C4637-8A06-584D-B08A-E9A35024A6AA}" srcOrd="1" destOrd="0" presId="urn:microsoft.com/office/officeart/2009/3/layout/RandomtoResultProcess"/>
    <dgm:cxn modelId="{6F9F9106-B983-4E5A-9153-3076FD16E794}" type="presParOf" srcId="{0E09DA6E-55D6-A146-A094-A93C87FA6F6E}" destId="{69A62DCC-C39C-2846-8AC8-2CFA6B06DAA8}" srcOrd="2" destOrd="0" presId="urn:microsoft.com/office/officeart/2009/3/layout/RandomtoResultProcess"/>
    <dgm:cxn modelId="{96638C19-0EF3-4513-8343-D2B823241D1A}" type="presParOf" srcId="{0E09DA6E-55D6-A146-A094-A93C87FA6F6E}" destId="{2731AF7E-2EDE-214E-9B19-92D8C7866E66}" srcOrd="3" destOrd="0" presId="urn:microsoft.com/office/officeart/2009/3/layout/RandomtoResultProcess"/>
    <dgm:cxn modelId="{E33578BE-E565-4C88-B308-812E6AB69C0D}" type="presParOf" srcId="{0E09DA6E-55D6-A146-A094-A93C87FA6F6E}" destId="{317BE76E-BBC2-AD40-93A0-087E751DF3EB}" srcOrd="4" destOrd="0" presId="urn:microsoft.com/office/officeart/2009/3/layout/RandomtoResultProcess"/>
    <dgm:cxn modelId="{FC05DDF5-02DD-4A4A-ACA5-8F9D82B03BA7}" type="presParOf" srcId="{0E09DA6E-55D6-A146-A094-A93C87FA6F6E}" destId="{26C890BC-80C9-8F48-966A-732B937D5527}" srcOrd="5" destOrd="0" presId="urn:microsoft.com/office/officeart/2009/3/layout/RandomtoResultProcess"/>
    <dgm:cxn modelId="{9D1C97FB-EF0E-4E1B-8128-BEBA157610E8}" type="presParOf" srcId="{0E09DA6E-55D6-A146-A094-A93C87FA6F6E}" destId="{A8B77897-9444-F044-B613-1B1F573FFD64}" srcOrd="6" destOrd="0" presId="urn:microsoft.com/office/officeart/2009/3/layout/RandomtoResultProcess"/>
    <dgm:cxn modelId="{721DD173-1891-4DFE-BCFC-435460B79525}" type="presParOf" srcId="{0E09DA6E-55D6-A146-A094-A93C87FA6F6E}" destId="{E44FB2FC-5A1D-1747-8263-CBD628D0ABFF}" srcOrd="7" destOrd="0" presId="urn:microsoft.com/office/officeart/2009/3/layout/RandomtoResultProcess"/>
    <dgm:cxn modelId="{079BBAB1-A1CB-40CE-B732-361BE52589CD}" type="presParOf" srcId="{0E09DA6E-55D6-A146-A094-A93C87FA6F6E}" destId="{242C7644-8BC7-9949-98AC-FC991B34571C}" srcOrd="8" destOrd="0" presId="urn:microsoft.com/office/officeart/2009/3/layout/RandomtoResultProcess"/>
    <dgm:cxn modelId="{1DAFB728-4F18-4D67-B446-85D8ED15FF3D}" type="presParOf" srcId="{0E09DA6E-55D6-A146-A094-A93C87FA6F6E}" destId="{D38318B2-0FEE-DB4C-8AB5-DEFB00703D01}" srcOrd="9" destOrd="0" presId="urn:microsoft.com/office/officeart/2009/3/layout/RandomtoResultProcess"/>
    <dgm:cxn modelId="{2BD14C04-0CA7-4231-BDEA-1D3D0F1D6CB0}" type="presParOf" srcId="{0E09DA6E-55D6-A146-A094-A93C87FA6F6E}" destId="{5D597A44-02E6-F043-8F68-147C33AA243D}" srcOrd="10" destOrd="0" presId="urn:microsoft.com/office/officeart/2009/3/layout/RandomtoResultProcess"/>
    <dgm:cxn modelId="{23C7AD7A-2985-4808-8290-E5C4F795D148}" type="presParOf" srcId="{0E09DA6E-55D6-A146-A094-A93C87FA6F6E}" destId="{DDCB0666-B225-F246-B5AE-3652EB2EED58}" srcOrd="11" destOrd="0" presId="urn:microsoft.com/office/officeart/2009/3/layout/RandomtoResultProcess"/>
    <dgm:cxn modelId="{7FC46D9F-5BED-40AA-AFE6-6F6BF212D8BA}" type="presParOf" srcId="{0E09DA6E-55D6-A146-A094-A93C87FA6F6E}" destId="{1E4B56B2-766B-804C-BD32-04AC45B1EDC1}" srcOrd="12" destOrd="0" presId="urn:microsoft.com/office/officeart/2009/3/layout/RandomtoResultProcess"/>
    <dgm:cxn modelId="{E5285B28-1ED1-4EBF-8227-8CAA2B8A6D2F}" type="presParOf" srcId="{0E09DA6E-55D6-A146-A094-A93C87FA6F6E}" destId="{3A687706-ED70-E846-B82D-7990E19DFF80}" srcOrd="13" destOrd="0" presId="urn:microsoft.com/office/officeart/2009/3/layout/RandomtoResultProcess"/>
    <dgm:cxn modelId="{C07279A7-698A-49FE-AA59-44E519793950}" type="presParOf" srcId="{0E09DA6E-55D6-A146-A094-A93C87FA6F6E}" destId="{AB06DED5-0800-8D4D-B2D3-49C3CDE411B8}" srcOrd="14" destOrd="0" presId="urn:microsoft.com/office/officeart/2009/3/layout/RandomtoResultProcess"/>
    <dgm:cxn modelId="{89BB3927-4FCF-4240-B60A-2A0DBA08A38E}" type="presParOf" srcId="{0E09DA6E-55D6-A146-A094-A93C87FA6F6E}" destId="{C69AF024-2C1C-754F-B749-98D4C71DA15A}" srcOrd="15" destOrd="0" presId="urn:microsoft.com/office/officeart/2009/3/layout/RandomtoResultProcess"/>
    <dgm:cxn modelId="{1F20BE09-635D-447A-A926-9D886E982199}" type="presParOf" srcId="{0E09DA6E-55D6-A146-A094-A93C87FA6F6E}" destId="{243C2DD0-274B-E147-9029-36759618ACD5}" srcOrd="16" destOrd="0" presId="urn:microsoft.com/office/officeart/2009/3/layout/RandomtoResultProcess"/>
    <dgm:cxn modelId="{53F06553-36AA-454B-AAC5-6A1E93A1AD65}" type="presParOf" srcId="{0E09DA6E-55D6-A146-A094-A93C87FA6F6E}" destId="{44CE42F4-F43D-324C-B978-0445EF5328AA}" srcOrd="17" destOrd="0" presId="urn:microsoft.com/office/officeart/2009/3/layout/RandomtoResultProcess"/>
    <dgm:cxn modelId="{5B264F3B-6844-4B3E-9228-AFE659C0EBFC}" type="presParOf" srcId="{0E09DA6E-55D6-A146-A094-A93C87FA6F6E}" destId="{3219C638-B7DA-5B46-9669-15CDFD634D72}" srcOrd="18" destOrd="0" presId="urn:microsoft.com/office/officeart/2009/3/layout/RandomtoResultProcess"/>
    <dgm:cxn modelId="{BB60C298-7333-44A8-90C6-671B0B1974A4}" type="presParOf" srcId="{0E09DA6E-55D6-A146-A094-A93C87FA6F6E}" destId="{BDADD579-1117-0841-9A46-41194DE67353}" srcOrd="19" destOrd="0" presId="urn:microsoft.com/office/officeart/2009/3/layout/RandomtoResultProcess"/>
    <dgm:cxn modelId="{D8E390B4-E304-411E-8E54-6869E2563E93}" type="presParOf" srcId="{FE1C6F8A-1ABB-774F-84ED-10DACDF25718}" destId="{7362ADB3-6759-2E4F-AE3B-E1E77B3D88A3}" srcOrd="1" destOrd="0" presId="urn:microsoft.com/office/officeart/2009/3/layout/RandomtoResultProcess"/>
    <dgm:cxn modelId="{C9315404-4BDF-4FD5-BC05-D3A0ED6D5919}" type="presParOf" srcId="{7362ADB3-6759-2E4F-AE3B-E1E77B3D88A3}" destId="{4E11A76C-08A7-4A48-A426-BA30F75D43DE}" srcOrd="0" destOrd="0" presId="urn:microsoft.com/office/officeart/2009/3/layout/RandomtoResultProcess"/>
    <dgm:cxn modelId="{F58F1869-726B-480E-B852-E06B27F9F097}" type="presParOf" srcId="{7362ADB3-6759-2E4F-AE3B-E1E77B3D88A3}" destId="{E459CE0C-2CC7-4B4D-9312-9ABD97F617B5}" srcOrd="1" destOrd="0" presId="urn:microsoft.com/office/officeart/2009/3/layout/RandomtoResultProcess"/>
    <dgm:cxn modelId="{3049C1CA-6FFB-46C6-8404-692A9AD4ECA9}" type="presParOf" srcId="{FE1C6F8A-1ABB-774F-84ED-10DACDF25718}" destId="{34D80FF2-9B15-BD46-8954-623A0D403358}" srcOrd="2" destOrd="0" presId="urn:microsoft.com/office/officeart/2009/3/layout/RandomtoResultProcess"/>
    <dgm:cxn modelId="{EAAE5C0F-72CF-45BD-B25F-34C7924D4569}" type="presParOf" srcId="{34D80FF2-9B15-BD46-8954-623A0D403358}" destId="{026884C8-5DC0-6B4A-88FA-4076472D2AF4}" srcOrd="0" destOrd="0" presId="urn:microsoft.com/office/officeart/2009/3/layout/RandomtoResultProcess"/>
    <dgm:cxn modelId="{803A61AB-F9C0-4BFE-9A54-0A08299A5675}" type="presParOf" srcId="{34D80FF2-9B15-BD46-8954-623A0D403358}" destId="{D54C270A-C25B-794B-AF8F-18DF4AEDA078}" srcOrd="1" destOrd="0" presId="urn:microsoft.com/office/officeart/2009/3/layout/RandomtoResultProcess"/>
    <dgm:cxn modelId="{195871C0-62FC-421D-B3C2-D0572A992F68}" type="presParOf" srcId="{34D80FF2-9B15-BD46-8954-623A0D403358}" destId="{E1ED19B9-254C-6047-8FBB-03C74CDC15C9}" srcOrd="2" destOrd="0" presId="urn:microsoft.com/office/officeart/2009/3/layout/RandomtoResultProcess"/>
    <dgm:cxn modelId="{6D0AF443-1203-4F7E-A6A4-26A4E97C3AE6}" type="presParOf" srcId="{FE1C6F8A-1ABB-774F-84ED-10DACDF25718}" destId="{37034F66-5AAA-D145-B967-A4890D39A6CE}" srcOrd="3" destOrd="0" presId="urn:microsoft.com/office/officeart/2009/3/layout/RandomtoResultProcess"/>
    <dgm:cxn modelId="{2131FA9D-91F6-43DA-B7AB-21B00D106BE2}" type="presParOf" srcId="{37034F66-5AAA-D145-B967-A4890D39A6CE}" destId="{97A8DFAF-B09B-9A45-8FB8-22750206DC85}" srcOrd="0" destOrd="0" presId="urn:microsoft.com/office/officeart/2009/3/layout/RandomtoResultProcess"/>
    <dgm:cxn modelId="{07914BCD-007F-478C-86C8-0A3B5A34A42E}" type="presParOf" srcId="{37034F66-5AAA-D145-B967-A4890D39A6CE}" destId="{78F90F52-F32E-9C4C-8127-EF44E36F6021}" srcOrd="1" destOrd="0" presId="urn:microsoft.com/office/officeart/2009/3/layout/RandomtoResultProcess"/>
    <dgm:cxn modelId="{39338AA1-69D2-4BB4-9D4D-89DF72316B68}" type="presParOf" srcId="{FE1C6F8A-1ABB-774F-84ED-10DACDF25718}" destId="{5FEDE04C-08B9-4041-8A65-76A1BCC35335}" srcOrd="4" destOrd="0" presId="urn:microsoft.com/office/officeart/2009/3/layout/RandomtoResultProcess"/>
    <dgm:cxn modelId="{3DDD5ADD-9ED8-40BB-8DC4-8121822F5355}" type="presParOf" srcId="{5FEDE04C-08B9-4041-8A65-76A1BCC35335}" destId="{1278CC41-96C1-3B4B-85F5-9E8EBE805ADA}" srcOrd="0" destOrd="0" presId="urn:microsoft.com/office/officeart/2009/3/layout/RandomtoResultProcess"/>
    <dgm:cxn modelId="{266D41C8-BED9-4623-8C66-BD4FC7C27DE8}" type="presParOf" srcId="{5FEDE04C-08B9-4041-8A65-76A1BCC35335}" destId="{19D85496-4F81-AA45-85D0-A38AECE6ACA7}" srcOrd="1" destOrd="0" presId="urn:microsoft.com/office/officeart/2009/3/layout/RandomtoResultProcess"/>
    <dgm:cxn modelId="{44B8F929-26E5-4E6F-B2EC-836452B6D53A}" type="presParOf" srcId="{5FEDE04C-08B9-4041-8A65-76A1BCC35335}" destId="{79D6E893-B2F0-1941-88ED-72715C19D2EB}" srcOrd="2"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2E8E578-B72D-4B94-BE76-B9C9B6823AAE}" type="doc">
      <dgm:prSet loTypeId="urn:microsoft.com/office/officeart/2005/8/layout/chevron1" loCatId="process" qsTypeId="urn:microsoft.com/office/officeart/2005/8/quickstyle/simple1" qsCatId="simple" csTypeId="urn:microsoft.com/office/officeart/2005/8/colors/accent5_1" csCatId="accent5" phldr="1"/>
      <dgm:spPr/>
      <dgm:t>
        <a:bodyPr/>
        <a:lstStyle/>
        <a:p>
          <a:endParaRPr lang="en-US"/>
        </a:p>
      </dgm:t>
    </dgm:pt>
    <dgm:pt modelId="{6610827C-0BEE-4878-8373-FF16A6A7BB48}">
      <dgm:prSet phldrT="[Text]" custT="1"/>
      <dgm:spPr/>
      <dgm:t>
        <a:bodyPr/>
        <a:lstStyle/>
        <a:p>
          <a:r>
            <a:rPr lang="en-US" sz="1400" b="1" dirty="0"/>
            <a:t>February 10  </a:t>
          </a:r>
        </a:p>
        <a:p>
          <a:r>
            <a:rPr lang="en-US" sz="1100" dirty="0"/>
            <a:t>Public </a:t>
          </a:r>
          <a:r>
            <a:rPr lang="en-US" sz="1100" dirty="0" smtClean="0"/>
            <a:t>Comment on State Plan draft </a:t>
          </a:r>
          <a:r>
            <a:rPr lang="en-US" sz="1100" dirty="0"/>
            <a:t>Opens</a:t>
          </a:r>
        </a:p>
      </dgm:t>
    </dgm:pt>
    <dgm:pt modelId="{8A684C62-8EE9-4CCE-BFFD-8BF087A07C11}" type="parTrans" cxnId="{3A6AE6E9-ADBB-4E08-A964-6BEA4A5A36A8}">
      <dgm:prSet/>
      <dgm:spPr/>
      <dgm:t>
        <a:bodyPr/>
        <a:lstStyle/>
        <a:p>
          <a:endParaRPr lang="en-US"/>
        </a:p>
      </dgm:t>
    </dgm:pt>
    <dgm:pt modelId="{B2FABDBA-9D20-4638-B98F-77DE8E24B8E1}" type="sibTrans" cxnId="{3A6AE6E9-ADBB-4E08-A964-6BEA4A5A36A8}">
      <dgm:prSet/>
      <dgm:spPr/>
      <dgm:t>
        <a:bodyPr/>
        <a:lstStyle/>
        <a:p>
          <a:endParaRPr lang="en-US"/>
        </a:p>
      </dgm:t>
    </dgm:pt>
    <dgm:pt modelId="{23242F2D-1671-463C-843D-33FEB0E6DF10}">
      <dgm:prSet phldrT="[Text]" custT="1"/>
      <dgm:spPr/>
      <dgm:t>
        <a:bodyPr/>
        <a:lstStyle/>
        <a:p>
          <a:r>
            <a:rPr lang="en-US" sz="1400" b="1" dirty="0"/>
            <a:t>March 10         </a:t>
          </a:r>
        </a:p>
        <a:p>
          <a:r>
            <a:rPr lang="en-US" sz="1100" dirty="0"/>
            <a:t>Public </a:t>
          </a:r>
          <a:r>
            <a:rPr lang="en-US" sz="1100" dirty="0" smtClean="0"/>
            <a:t>Comment on State Plan draft </a:t>
          </a:r>
          <a:r>
            <a:rPr lang="en-US" sz="1100" dirty="0"/>
            <a:t>Closes</a:t>
          </a:r>
        </a:p>
      </dgm:t>
    </dgm:pt>
    <dgm:pt modelId="{72563F2D-3FE4-4E74-AFF2-4D10CAFAB791}" type="parTrans" cxnId="{A1BDF31D-243F-432D-ADC7-EEE09DAEE6E4}">
      <dgm:prSet/>
      <dgm:spPr/>
      <dgm:t>
        <a:bodyPr/>
        <a:lstStyle/>
        <a:p>
          <a:endParaRPr lang="en-US"/>
        </a:p>
      </dgm:t>
    </dgm:pt>
    <dgm:pt modelId="{54F67872-BC95-4AC9-9D96-532B2D268D7F}" type="sibTrans" cxnId="{A1BDF31D-243F-432D-ADC7-EEE09DAEE6E4}">
      <dgm:prSet/>
      <dgm:spPr/>
      <dgm:t>
        <a:bodyPr/>
        <a:lstStyle/>
        <a:p>
          <a:endParaRPr lang="en-US"/>
        </a:p>
      </dgm:t>
    </dgm:pt>
    <dgm:pt modelId="{2DC983FC-CCFB-476A-A112-F416AD9A3884}">
      <dgm:prSet phldrT="[Text]" custT="1"/>
      <dgm:spPr/>
      <dgm:t>
        <a:bodyPr/>
        <a:lstStyle/>
        <a:p>
          <a:r>
            <a:rPr lang="en-US" sz="1400" b="1" dirty="0"/>
            <a:t>April 3          </a:t>
          </a:r>
        </a:p>
        <a:p>
          <a:r>
            <a:rPr lang="en-US" sz="1100" b="0" dirty="0"/>
            <a:t>ESSA</a:t>
          </a:r>
          <a:r>
            <a:rPr lang="en-US" sz="1300" b="1" dirty="0"/>
            <a:t> </a:t>
          </a:r>
          <a:r>
            <a:rPr lang="en-US" sz="1100" dirty="0"/>
            <a:t>State Plan and Assurances </a:t>
          </a:r>
          <a:r>
            <a:rPr lang="en-US" sz="1100" dirty="0" smtClean="0"/>
            <a:t>Submitted to U.S. Dept of Ed.</a:t>
          </a:r>
          <a:endParaRPr lang="en-US" sz="1100" dirty="0"/>
        </a:p>
      </dgm:t>
    </dgm:pt>
    <dgm:pt modelId="{F88465CF-5672-44B9-A54E-9D27E7A7E495}" type="parTrans" cxnId="{443D4D80-B1E8-4F32-B28E-D1F7D7F5B7A9}">
      <dgm:prSet/>
      <dgm:spPr/>
      <dgm:t>
        <a:bodyPr/>
        <a:lstStyle/>
        <a:p>
          <a:endParaRPr lang="en-US"/>
        </a:p>
      </dgm:t>
    </dgm:pt>
    <dgm:pt modelId="{E0A6E923-F733-47BC-9DDA-958065139217}" type="sibTrans" cxnId="{443D4D80-B1E8-4F32-B28E-D1F7D7F5B7A9}">
      <dgm:prSet/>
      <dgm:spPr/>
      <dgm:t>
        <a:bodyPr/>
        <a:lstStyle/>
        <a:p>
          <a:endParaRPr lang="en-US"/>
        </a:p>
      </dgm:t>
    </dgm:pt>
    <dgm:pt modelId="{47B0FFCB-C387-498A-BAE3-EA39BFACCF05}">
      <dgm:prSet custT="1"/>
      <dgm:spPr/>
      <dgm:t>
        <a:bodyPr/>
        <a:lstStyle/>
        <a:p>
          <a:r>
            <a:rPr lang="en-US" sz="1400" b="1" dirty="0" smtClean="0"/>
            <a:t>April 13</a:t>
          </a:r>
        </a:p>
        <a:p>
          <a:r>
            <a:rPr lang="en-US" sz="1000" dirty="0" smtClean="0"/>
            <a:t>State Board action item to approve USDE consideration of ESSA State Plan</a:t>
          </a:r>
          <a:endParaRPr lang="en-US" sz="1000" dirty="0"/>
        </a:p>
      </dgm:t>
    </dgm:pt>
    <dgm:pt modelId="{BBA9A893-C09D-43E9-B8B7-17B5729172A0}" type="parTrans" cxnId="{D077E736-2BAE-42CA-B637-7F48C9A703F7}">
      <dgm:prSet/>
      <dgm:spPr/>
      <dgm:t>
        <a:bodyPr/>
        <a:lstStyle/>
        <a:p>
          <a:endParaRPr lang="en-US"/>
        </a:p>
      </dgm:t>
    </dgm:pt>
    <dgm:pt modelId="{31A35D4D-2874-40AB-A4F1-F1CB1E24458E}" type="sibTrans" cxnId="{D077E736-2BAE-42CA-B637-7F48C9A703F7}">
      <dgm:prSet/>
      <dgm:spPr/>
      <dgm:t>
        <a:bodyPr/>
        <a:lstStyle/>
        <a:p>
          <a:endParaRPr lang="en-US"/>
        </a:p>
      </dgm:t>
    </dgm:pt>
    <dgm:pt modelId="{B6367D71-0119-436F-9B4A-8BBF73508E37}" type="pres">
      <dgm:prSet presAssocID="{72E8E578-B72D-4B94-BE76-B9C9B6823AAE}" presName="Name0" presStyleCnt="0">
        <dgm:presLayoutVars>
          <dgm:dir/>
          <dgm:animLvl val="lvl"/>
          <dgm:resizeHandles val="exact"/>
        </dgm:presLayoutVars>
      </dgm:prSet>
      <dgm:spPr/>
      <dgm:t>
        <a:bodyPr/>
        <a:lstStyle/>
        <a:p>
          <a:endParaRPr lang="en-US"/>
        </a:p>
      </dgm:t>
    </dgm:pt>
    <dgm:pt modelId="{AD72AD62-D7FD-4210-B3C1-683A867ADE47}" type="pres">
      <dgm:prSet presAssocID="{6610827C-0BEE-4878-8373-FF16A6A7BB48}" presName="parTxOnly" presStyleLbl="node1" presStyleIdx="0" presStyleCnt="4">
        <dgm:presLayoutVars>
          <dgm:chMax val="0"/>
          <dgm:chPref val="0"/>
          <dgm:bulletEnabled val="1"/>
        </dgm:presLayoutVars>
      </dgm:prSet>
      <dgm:spPr/>
      <dgm:t>
        <a:bodyPr/>
        <a:lstStyle/>
        <a:p>
          <a:endParaRPr lang="en-US"/>
        </a:p>
      </dgm:t>
    </dgm:pt>
    <dgm:pt modelId="{7809142B-DAF7-4C35-BFAF-D428821682B2}" type="pres">
      <dgm:prSet presAssocID="{B2FABDBA-9D20-4638-B98F-77DE8E24B8E1}" presName="parTxOnlySpace" presStyleCnt="0"/>
      <dgm:spPr/>
    </dgm:pt>
    <dgm:pt modelId="{C9B267A5-F73A-446C-B4A2-83568AF78DAA}" type="pres">
      <dgm:prSet presAssocID="{23242F2D-1671-463C-843D-33FEB0E6DF10}" presName="parTxOnly" presStyleLbl="node1" presStyleIdx="1" presStyleCnt="4">
        <dgm:presLayoutVars>
          <dgm:chMax val="0"/>
          <dgm:chPref val="0"/>
          <dgm:bulletEnabled val="1"/>
        </dgm:presLayoutVars>
      </dgm:prSet>
      <dgm:spPr/>
      <dgm:t>
        <a:bodyPr/>
        <a:lstStyle/>
        <a:p>
          <a:endParaRPr lang="en-US"/>
        </a:p>
      </dgm:t>
    </dgm:pt>
    <dgm:pt modelId="{97DE6A1C-3E86-422E-8713-60DF417F42C3}" type="pres">
      <dgm:prSet presAssocID="{54F67872-BC95-4AC9-9D96-532B2D268D7F}" presName="parTxOnlySpace" presStyleCnt="0"/>
      <dgm:spPr/>
    </dgm:pt>
    <dgm:pt modelId="{49A52035-F3F2-438B-9051-DF9214D8CEF7}" type="pres">
      <dgm:prSet presAssocID="{2DC983FC-CCFB-476A-A112-F416AD9A3884}" presName="parTxOnly" presStyleLbl="node1" presStyleIdx="2" presStyleCnt="4">
        <dgm:presLayoutVars>
          <dgm:chMax val="0"/>
          <dgm:chPref val="0"/>
          <dgm:bulletEnabled val="1"/>
        </dgm:presLayoutVars>
      </dgm:prSet>
      <dgm:spPr/>
      <dgm:t>
        <a:bodyPr/>
        <a:lstStyle/>
        <a:p>
          <a:endParaRPr lang="en-US"/>
        </a:p>
      </dgm:t>
    </dgm:pt>
    <dgm:pt modelId="{8459EA63-5B7E-46EC-95B6-979E58099BCD}" type="pres">
      <dgm:prSet presAssocID="{E0A6E923-F733-47BC-9DDA-958065139217}" presName="parTxOnlySpace" presStyleCnt="0"/>
      <dgm:spPr/>
    </dgm:pt>
    <dgm:pt modelId="{7633C32A-5A24-4605-8577-7DC95F0189CC}" type="pres">
      <dgm:prSet presAssocID="{47B0FFCB-C387-498A-BAE3-EA39BFACCF05}" presName="parTxOnly" presStyleLbl="node1" presStyleIdx="3" presStyleCnt="4">
        <dgm:presLayoutVars>
          <dgm:chMax val="0"/>
          <dgm:chPref val="0"/>
          <dgm:bulletEnabled val="1"/>
        </dgm:presLayoutVars>
      </dgm:prSet>
      <dgm:spPr/>
      <dgm:t>
        <a:bodyPr/>
        <a:lstStyle/>
        <a:p>
          <a:endParaRPr lang="en-US"/>
        </a:p>
      </dgm:t>
    </dgm:pt>
  </dgm:ptLst>
  <dgm:cxnLst>
    <dgm:cxn modelId="{A1BDF31D-243F-432D-ADC7-EEE09DAEE6E4}" srcId="{72E8E578-B72D-4B94-BE76-B9C9B6823AAE}" destId="{23242F2D-1671-463C-843D-33FEB0E6DF10}" srcOrd="1" destOrd="0" parTransId="{72563F2D-3FE4-4E74-AFF2-4D10CAFAB791}" sibTransId="{54F67872-BC95-4AC9-9D96-532B2D268D7F}"/>
    <dgm:cxn modelId="{5E1D5E8E-4C55-4AA2-8F3D-A00DF959066B}" type="presOf" srcId="{6610827C-0BEE-4878-8373-FF16A6A7BB48}" destId="{AD72AD62-D7FD-4210-B3C1-683A867ADE47}" srcOrd="0" destOrd="0" presId="urn:microsoft.com/office/officeart/2005/8/layout/chevron1"/>
    <dgm:cxn modelId="{88DA3EDE-6CAE-4C12-91D3-E23B653D9DC2}" type="presOf" srcId="{72E8E578-B72D-4B94-BE76-B9C9B6823AAE}" destId="{B6367D71-0119-436F-9B4A-8BBF73508E37}" srcOrd="0" destOrd="0" presId="urn:microsoft.com/office/officeart/2005/8/layout/chevron1"/>
    <dgm:cxn modelId="{443D4D80-B1E8-4F32-B28E-D1F7D7F5B7A9}" srcId="{72E8E578-B72D-4B94-BE76-B9C9B6823AAE}" destId="{2DC983FC-CCFB-476A-A112-F416AD9A3884}" srcOrd="2" destOrd="0" parTransId="{F88465CF-5672-44B9-A54E-9D27E7A7E495}" sibTransId="{E0A6E923-F733-47BC-9DDA-958065139217}"/>
    <dgm:cxn modelId="{10DC838C-E1C2-4C64-BD19-58BEA18209E2}" type="presOf" srcId="{47B0FFCB-C387-498A-BAE3-EA39BFACCF05}" destId="{7633C32A-5A24-4605-8577-7DC95F0189CC}" srcOrd="0" destOrd="0" presId="urn:microsoft.com/office/officeart/2005/8/layout/chevron1"/>
    <dgm:cxn modelId="{0B8D44A4-5CD2-4327-80F7-08E383B76A8D}" type="presOf" srcId="{2DC983FC-CCFB-476A-A112-F416AD9A3884}" destId="{49A52035-F3F2-438B-9051-DF9214D8CEF7}" srcOrd="0" destOrd="0" presId="urn:microsoft.com/office/officeart/2005/8/layout/chevron1"/>
    <dgm:cxn modelId="{3A6AE6E9-ADBB-4E08-A964-6BEA4A5A36A8}" srcId="{72E8E578-B72D-4B94-BE76-B9C9B6823AAE}" destId="{6610827C-0BEE-4878-8373-FF16A6A7BB48}" srcOrd="0" destOrd="0" parTransId="{8A684C62-8EE9-4CCE-BFFD-8BF087A07C11}" sibTransId="{B2FABDBA-9D20-4638-B98F-77DE8E24B8E1}"/>
    <dgm:cxn modelId="{D077E736-2BAE-42CA-B637-7F48C9A703F7}" srcId="{72E8E578-B72D-4B94-BE76-B9C9B6823AAE}" destId="{47B0FFCB-C387-498A-BAE3-EA39BFACCF05}" srcOrd="3" destOrd="0" parTransId="{BBA9A893-C09D-43E9-B8B7-17B5729172A0}" sibTransId="{31A35D4D-2874-40AB-A4F1-F1CB1E24458E}"/>
    <dgm:cxn modelId="{BBB69D87-4A10-4133-989C-DE40B4EE565F}" type="presOf" srcId="{23242F2D-1671-463C-843D-33FEB0E6DF10}" destId="{C9B267A5-F73A-446C-B4A2-83568AF78DAA}" srcOrd="0" destOrd="0" presId="urn:microsoft.com/office/officeart/2005/8/layout/chevron1"/>
    <dgm:cxn modelId="{50BBFAA3-2D17-4759-8657-AC0AF02FD021}" type="presParOf" srcId="{B6367D71-0119-436F-9B4A-8BBF73508E37}" destId="{AD72AD62-D7FD-4210-B3C1-683A867ADE47}" srcOrd="0" destOrd="0" presId="urn:microsoft.com/office/officeart/2005/8/layout/chevron1"/>
    <dgm:cxn modelId="{D870200B-E94A-4C90-8619-D51189154EC6}" type="presParOf" srcId="{B6367D71-0119-436F-9B4A-8BBF73508E37}" destId="{7809142B-DAF7-4C35-BFAF-D428821682B2}" srcOrd="1" destOrd="0" presId="urn:microsoft.com/office/officeart/2005/8/layout/chevron1"/>
    <dgm:cxn modelId="{DAF93968-AB34-467F-A61D-97DC5E2124C8}" type="presParOf" srcId="{B6367D71-0119-436F-9B4A-8BBF73508E37}" destId="{C9B267A5-F73A-446C-B4A2-83568AF78DAA}" srcOrd="2" destOrd="0" presId="urn:microsoft.com/office/officeart/2005/8/layout/chevron1"/>
    <dgm:cxn modelId="{F54567EB-8DC3-438F-A506-0948EEDAC805}" type="presParOf" srcId="{B6367D71-0119-436F-9B4A-8BBF73508E37}" destId="{97DE6A1C-3E86-422E-8713-60DF417F42C3}" srcOrd="3" destOrd="0" presId="urn:microsoft.com/office/officeart/2005/8/layout/chevron1"/>
    <dgm:cxn modelId="{1FC7BBA5-FB12-4F31-9980-38B5711AD3FF}" type="presParOf" srcId="{B6367D71-0119-436F-9B4A-8BBF73508E37}" destId="{49A52035-F3F2-438B-9051-DF9214D8CEF7}" srcOrd="4" destOrd="0" presId="urn:microsoft.com/office/officeart/2005/8/layout/chevron1"/>
    <dgm:cxn modelId="{40BF9151-724B-4BBC-AE0F-19771806FB60}" type="presParOf" srcId="{B6367D71-0119-436F-9B4A-8BBF73508E37}" destId="{8459EA63-5B7E-46EC-95B6-979E58099BCD}" srcOrd="5" destOrd="0" presId="urn:microsoft.com/office/officeart/2005/8/layout/chevron1"/>
    <dgm:cxn modelId="{B799625D-C3CF-4C4F-9280-692EF49646D8}" type="presParOf" srcId="{B6367D71-0119-436F-9B4A-8BBF73508E37}" destId="{7633C32A-5A24-4605-8577-7DC95F0189CC}"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4EBE20-C622-4DFE-9541-409B95E496CE}">
      <dsp:nvSpPr>
        <dsp:cNvPr id="0" name=""/>
        <dsp:cNvSpPr/>
      </dsp:nvSpPr>
      <dsp:spPr>
        <a:xfrm>
          <a:off x="985" y="1606254"/>
          <a:ext cx="2475420" cy="955512"/>
        </a:xfrm>
        <a:prstGeom prst="chevron">
          <a:avLst>
            <a:gd name="adj" fmla="val 4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20845B-5E90-4211-B2C3-4BE23205B950}">
      <dsp:nvSpPr>
        <dsp:cNvPr id="0" name=""/>
        <dsp:cNvSpPr/>
      </dsp:nvSpPr>
      <dsp:spPr>
        <a:xfrm>
          <a:off x="661097" y="1845132"/>
          <a:ext cx="2090355" cy="955512"/>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2017-2018</a:t>
          </a:r>
          <a:endParaRPr lang="en-US" sz="2100" kern="1200" dirty="0"/>
        </a:p>
      </dsp:txBody>
      <dsp:txXfrm>
        <a:off x="689083" y="1873118"/>
        <a:ext cx="2034383" cy="899540"/>
      </dsp:txXfrm>
    </dsp:sp>
    <dsp:sp modelId="{14B9FE1D-9712-4CF9-B7BB-2CB8745417E6}">
      <dsp:nvSpPr>
        <dsp:cNvPr id="0" name=""/>
        <dsp:cNvSpPr/>
      </dsp:nvSpPr>
      <dsp:spPr>
        <a:xfrm>
          <a:off x="2828466" y="1606254"/>
          <a:ext cx="2475420" cy="955512"/>
        </a:xfrm>
        <a:prstGeom prst="chevron">
          <a:avLst>
            <a:gd name="adj" fmla="val 4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702368-1690-4BF4-AC96-A7C0665162FA}">
      <dsp:nvSpPr>
        <dsp:cNvPr id="0" name=""/>
        <dsp:cNvSpPr/>
      </dsp:nvSpPr>
      <dsp:spPr>
        <a:xfrm>
          <a:off x="3488578" y="1845132"/>
          <a:ext cx="2090355" cy="955512"/>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2018-2019</a:t>
          </a:r>
          <a:endParaRPr lang="en-US" sz="2100" kern="1200" dirty="0"/>
        </a:p>
      </dsp:txBody>
      <dsp:txXfrm>
        <a:off x="3516564" y="1873118"/>
        <a:ext cx="2034383" cy="899540"/>
      </dsp:txXfrm>
    </dsp:sp>
    <dsp:sp modelId="{AC450B6E-02F7-4B87-A228-319428A100AF}">
      <dsp:nvSpPr>
        <dsp:cNvPr id="0" name=""/>
        <dsp:cNvSpPr/>
      </dsp:nvSpPr>
      <dsp:spPr>
        <a:xfrm>
          <a:off x="5655946" y="1606254"/>
          <a:ext cx="2475420" cy="955512"/>
        </a:xfrm>
        <a:prstGeom prst="chevron">
          <a:avLst>
            <a:gd name="adj" fmla="val 4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7D4033-CC4C-477B-883F-721F436B457F}">
      <dsp:nvSpPr>
        <dsp:cNvPr id="0" name=""/>
        <dsp:cNvSpPr/>
      </dsp:nvSpPr>
      <dsp:spPr>
        <a:xfrm>
          <a:off x="6316059" y="1845132"/>
          <a:ext cx="2090355" cy="955512"/>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2019 and beyond</a:t>
          </a:r>
          <a:endParaRPr lang="en-US" sz="2100" kern="1200" dirty="0"/>
        </a:p>
      </dsp:txBody>
      <dsp:txXfrm>
        <a:off x="6344045" y="1873118"/>
        <a:ext cx="2034383" cy="8995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1FAA5D-DB5E-CA4F-9EC2-33F1C3DF2D6C}">
      <dsp:nvSpPr>
        <dsp:cNvPr id="0" name=""/>
        <dsp:cNvSpPr/>
      </dsp:nvSpPr>
      <dsp:spPr>
        <a:xfrm rot="5400000">
          <a:off x="5012703" y="-1901980"/>
          <a:ext cx="1166849" cy="5266944"/>
        </a:xfrm>
        <a:prstGeom prst="round2SameRect">
          <a:avLst/>
        </a:prstGeom>
        <a:solidFill>
          <a:schemeClr val="accent2">
            <a:tint val="40000"/>
            <a:alpha val="90000"/>
            <a:hueOff val="0"/>
            <a:satOff val="0"/>
            <a:lumOff val="0"/>
            <a:alphaOff val="0"/>
          </a:schemeClr>
        </a:solidFill>
        <a:ln w="10000"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School Safety </a:t>
          </a:r>
          <a:endParaRPr lang="en-US" sz="1400" kern="1200" dirty="0"/>
        </a:p>
        <a:p>
          <a:pPr marL="114300" lvl="1" indent="-114300" algn="l" defTabSz="622300">
            <a:lnSpc>
              <a:spcPct val="90000"/>
            </a:lnSpc>
            <a:spcBef>
              <a:spcPct val="0"/>
            </a:spcBef>
            <a:spcAft>
              <a:spcPct val="15000"/>
            </a:spcAft>
            <a:buChar char="••"/>
          </a:pPr>
          <a:r>
            <a:rPr lang="en-US" sz="1400" kern="1200" dirty="0" smtClean="0"/>
            <a:t>Parent, Student and Educator Satisfaction</a:t>
          </a:r>
          <a:endParaRPr lang="en-US" sz="1400" kern="1200" dirty="0"/>
        </a:p>
        <a:p>
          <a:pPr marL="114300" lvl="1" indent="-114300" algn="l" defTabSz="622300">
            <a:lnSpc>
              <a:spcPct val="90000"/>
            </a:lnSpc>
            <a:spcBef>
              <a:spcPct val="0"/>
            </a:spcBef>
            <a:spcAft>
              <a:spcPct val="15000"/>
            </a:spcAft>
            <a:buChar char="••"/>
          </a:pPr>
          <a:r>
            <a:rPr lang="en-US" sz="1400" kern="1200" dirty="0" smtClean="0"/>
            <a:t>Engagement </a:t>
          </a:r>
          <a:endParaRPr lang="en-US" sz="1400" kern="1200" dirty="0"/>
        </a:p>
        <a:p>
          <a:pPr marL="114300" lvl="1" indent="-114300" algn="l" defTabSz="622300">
            <a:lnSpc>
              <a:spcPct val="90000"/>
            </a:lnSpc>
            <a:spcBef>
              <a:spcPct val="0"/>
            </a:spcBef>
            <a:spcAft>
              <a:spcPct val="15000"/>
            </a:spcAft>
            <a:buChar char="••"/>
          </a:pPr>
          <a:endParaRPr lang="en-US" sz="1400" kern="1200" dirty="0"/>
        </a:p>
      </dsp:txBody>
      <dsp:txXfrm rot="-5400000">
        <a:off x="2962656" y="205028"/>
        <a:ext cx="5209983" cy="1052927"/>
      </dsp:txXfrm>
    </dsp:sp>
    <dsp:sp modelId="{99F4FBD0-45F2-C746-866C-83410AFF4D28}">
      <dsp:nvSpPr>
        <dsp:cNvPr id="0" name=""/>
        <dsp:cNvSpPr/>
      </dsp:nvSpPr>
      <dsp:spPr>
        <a:xfrm>
          <a:off x="0" y="2209"/>
          <a:ext cx="2962656" cy="1458562"/>
        </a:xfrm>
        <a:prstGeom prst="roundRect">
          <a:avLst/>
        </a:prstGeom>
        <a:solidFill>
          <a:schemeClr val="accent2">
            <a:tint val="50000"/>
          </a:schemeClr>
        </a:solidFill>
        <a:ln w="10000" cap="flat"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t>School Climate</a:t>
          </a:r>
          <a:endParaRPr lang="en-US" sz="2800" kern="1200" dirty="0"/>
        </a:p>
      </dsp:txBody>
      <dsp:txXfrm>
        <a:off x="71201" y="73410"/>
        <a:ext cx="2820254" cy="1316160"/>
      </dsp:txXfrm>
    </dsp:sp>
    <dsp:sp modelId="{9822996E-44B2-A149-948D-19DD274F6792}">
      <dsp:nvSpPr>
        <dsp:cNvPr id="0" name=""/>
        <dsp:cNvSpPr/>
      </dsp:nvSpPr>
      <dsp:spPr>
        <a:xfrm rot="5400000">
          <a:off x="5012703" y="-370490"/>
          <a:ext cx="1166849" cy="5266944"/>
        </a:xfrm>
        <a:prstGeom prst="round2SameRect">
          <a:avLst/>
        </a:prstGeom>
        <a:solidFill>
          <a:schemeClr val="accent2">
            <a:tint val="40000"/>
            <a:alpha val="90000"/>
            <a:hueOff val="1755758"/>
            <a:satOff val="-29779"/>
            <a:lumOff val="-2088"/>
            <a:alphaOff val="0"/>
          </a:schemeClr>
        </a:solidFill>
        <a:ln w="10000" cap="flat" cmpd="sng" algn="ctr">
          <a:solidFill>
            <a:schemeClr val="accent2">
              <a:tint val="40000"/>
              <a:alpha val="90000"/>
              <a:hueOff val="1755758"/>
              <a:satOff val="-29779"/>
              <a:lumOff val="-208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Workforce Readiness</a:t>
          </a:r>
          <a:endParaRPr lang="en-US" sz="1400" kern="1200" dirty="0"/>
        </a:p>
        <a:p>
          <a:pPr marL="114300" lvl="1" indent="-114300" algn="l" defTabSz="622300">
            <a:lnSpc>
              <a:spcPct val="90000"/>
            </a:lnSpc>
            <a:spcBef>
              <a:spcPct val="0"/>
            </a:spcBef>
            <a:spcAft>
              <a:spcPct val="15000"/>
            </a:spcAft>
            <a:buChar char="••"/>
          </a:pPr>
          <a:r>
            <a:rPr lang="en-US" sz="1400" kern="1200" dirty="0" smtClean="0"/>
            <a:t>Completion of advanced coursework</a:t>
          </a:r>
          <a:endParaRPr lang="en-US" sz="1400" kern="1200" dirty="0"/>
        </a:p>
        <a:p>
          <a:pPr marL="114300" lvl="1" indent="-114300" algn="l" defTabSz="622300">
            <a:lnSpc>
              <a:spcPct val="90000"/>
            </a:lnSpc>
            <a:spcBef>
              <a:spcPct val="0"/>
            </a:spcBef>
            <a:spcAft>
              <a:spcPct val="15000"/>
            </a:spcAft>
            <a:buChar char="••"/>
          </a:pPr>
          <a:r>
            <a:rPr lang="en-US" sz="1400" kern="1200" dirty="0" smtClean="0"/>
            <a:t>Students graduating with college credit and/or industry credentials</a:t>
          </a:r>
          <a:endParaRPr lang="en-US" sz="1400" kern="1200" dirty="0"/>
        </a:p>
        <a:p>
          <a:pPr marL="114300" lvl="1" indent="-114300" algn="l" defTabSz="622300">
            <a:lnSpc>
              <a:spcPct val="90000"/>
            </a:lnSpc>
            <a:spcBef>
              <a:spcPct val="0"/>
            </a:spcBef>
            <a:spcAft>
              <a:spcPct val="15000"/>
            </a:spcAft>
            <a:buChar char="••"/>
          </a:pPr>
          <a:r>
            <a:rPr lang="en-US" sz="1400" kern="1200" dirty="0" smtClean="0"/>
            <a:t>Post-graduation employment</a:t>
          </a:r>
          <a:endParaRPr lang="en-US" sz="1400" kern="1200" dirty="0"/>
        </a:p>
      </dsp:txBody>
      <dsp:txXfrm rot="-5400000">
        <a:off x="2962656" y="1736518"/>
        <a:ext cx="5209983" cy="1052927"/>
      </dsp:txXfrm>
    </dsp:sp>
    <dsp:sp modelId="{6A7307ED-46F7-964A-B267-D14493D60997}">
      <dsp:nvSpPr>
        <dsp:cNvPr id="0" name=""/>
        <dsp:cNvSpPr/>
      </dsp:nvSpPr>
      <dsp:spPr>
        <a:xfrm>
          <a:off x="0" y="1533700"/>
          <a:ext cx="2962656" cy="1458562"/>
        </a:xfrm>
        <a:prstGeom prst="roundRect">
          <a:avLst/>
        </a:prstGeom>
        <a:solidFill>
          <a:schemeClr val="accent3">
            <a:tint val="50000"/>
          </a:schemeClr>
        </a:solidFill>
        <a:ln w="10000" cap="flat" cmpd="sng" algn="ctr">
          <a:solidFill>
            <a:schemeClr val="accent3"/>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t>Postsecondary and Workforce Readiness</a:t>
          </a:r>
          <a:endParaRPr lang="en-US" sz="2800" kern="1200" dirty="0"/>
        </a:p>
      </dsp:txBody>
      <dsp:txXfrm>
        <a:off x="71201" y="1604901"/>
        <a:ext cx="2820254" cy="1316160"/>
      </dsp:txXfrm>
    </dsp:sp>
    <dsp:sp modelId="{D4C0AA8E-64C2-B840-A8EE-962102DA970A}">
      <dsp:nvSpPr>
        <dsp:cNvPr id="0" name=""/>
        <dsp:cNvSpPr/>
      </dsp:nvSpPr>
      <dsp:spPr>
        <a:xfrm rot="5400000">
          <a:off x="5012703" y="1160999"/>
          <a:ext cx="1166849" cy="5266944"/>
        </a:xfrm>
        <a:prstGeom prst="round2SameRect">
          <a:avLst/>
        </a:prstGeom>
        <a:solidFill>
          <a:schemeClr val="accent2">
            <a:tint val="40000"/>
            <a:alpha val="90000"/>
            <a:hueOff val="3511516"/>
            <a:satOff val="-59559"/>
            <a:lumOff val="-4176"/>
            <a:alphaOff val="0"/>
          </a:schemeClr>
        </a:solidFill>
        <a:ln w="10000" cap="flat" cmpd="sng" algn="ctr">
          <a:solidFill>
            <a:schemeClr val="accent2">
              <a:tint val="40000"/>
              <a:alpha val="90000"/>
              <a:hueOff val="3511516"/>
              <a:satOff val="-59559"/>
              <a:lumOff val="-417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Discussions needed on defining indicators falling under SEL and what is appropriate for inclusion</a:t>
          </a:r>
          <a:endParaRPr lang="en-US" sz="1400" kern="1200" dirty="0"/>
        </a:p>
      </dsp:txBody>
      <dsp:txXfrm rot="-5400000">
        <a:off x="2962656" y="3268008"/>
        <a:ext cx="5209983" cy="1052927"/>
      </dsp:txXfrm>
    </dsp:sp>
    <dsp:sp modelId="{BF015893-8524-564D-BC52-68A579FC9A39}">
      <dsp:nvSpPr>
        <dsp:cNvPr id="0" name=""/>
        <dsp:cNvSpPr/>
      </dsp:nvSpPr>
      <dsp:spPr>
        <a:xfrm>
          <a:off x="0" y="3065190"/>
          <a:ext cx="2962656" cy="1458562"/>
        </a:xfrm>
        <a:prstGeom prst="roundRect">
          <a:avLst/>
        </a:prstGeom>
        <a:gradFill rotWithShape="1">
          <a:gsLst>
            <a:gs pos="0">
              <a:schemeClr val="accent3"/>
            </a:gs>
            <a:gs pos="90000">
              <a:schemeClr val="accent3">
                <a:shade val="100000"/>
              </a:schemeClr>
            </a:gs>
            <a:gs pos="100000">
              <a:schemeClr val="accent3">
                <a:shade val="85000"/>
              </a:schemeClr>
            </a:gs>
          </a:gsLst>
          <a:path path="circle">
            <a:fillToRect l="100000" t="100000" r="100000" b="100000"/>
          </a:path>
        </a:gradFill>
        <a:ln w="10000" cap="flat" cmpd="sng" algn="ctr">
          <a:solidFill>
            <a:schemeClr val="accent3"/>
          </a:solidFill>
          <a:prstDash val="solid"/>
        </a:ln>
        <a:effectLst>
          <a:outerShdw blurRad="31750" dist="25400" dir="5400000" rotWithShape="0">
            <a:srgbClr val="000000">
              <a:alpha val="50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rPr>
            <a:t>Social-emotional Learning (SEL)</a:t>
          </a:r>
          <a:endParaRPr lang="en-US" sz="2800" kern="1200" dirty="0">
            <a:solidFill>
              <a:schemeClr val="tx1"/>
            </a:solidFill>
          </a:endParaRPr>
        </a:p>
      </dsp:txBody>
      <dsp:txXfrm>
        <a:off x="71201" y="3136391"/>
        <a:ext cx="2820254" cy="13161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2D199B-E294-4D45-B643-264E54199266}">
      <dsp:nvSpPr>
        <dsp:cNvPr id="0" name=""/>
        <dsp:cNvSpPr/>
      </dsp:nvSpPr>
      <dsp:spPr>
        <a:xfrm>
          <a:off x="1682951" y="129846"/>
          <a:ext cx="1561878" cy="528827"/>
        </a:xfrm>
        <a:prstGeom prst="ellipse">
          <a:avLst/>
        </a:prstGeom>
        <a:solidFill>
          <a:schemeClr val="dk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496DB0-2CF8-4F6F-A667-736FB632DBB3}">
      <dsp:nvSpPr>
        <dsp:cNvPr id="0" name=""/>
        <dsp:cNvSpPr/>
      </dsp:nvSpPr>
      <dsp:spPr>
        <a:xfrm>
          <a:off x="2233644" y="1659419"/>
          <a:ext cx="414933" cy="265557"/>
        </a:xfrm>
        <a:prstGeom prst="downArrow">
          <a:avLst/>
        </a:prstGeom>
        <a:solidFill>
          <a:schemeClr val="bg1">
            <a:lumMod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F4DBEC-5DA3-485D-A8E0-B55F68648A16}">
      <dsp:nvSpPr>
        <dsp:cNvPr id="0" name=""/>
        <dsp:cNvSpPr/>
      </dsp:nvSpPr>
      <dsp:spPr>
        <a:xfrm>
          <a:off x="1471370" y="2072253"/>
          <a:ext cx="1991679" cy="497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endParaRPr lang="en-US" sz="1700" kern="1200" dirty="0"/>
        </a:p>
      </dsp:txBody>
      <dsp:txXfrm>
        <a:off x="1471370" y="2072253"/>
        <a:ext cx="1991679" cy="497919"/>
      </dsp:txXfrm>
    </dsp:sp>
    <dsp:sp modelId="{5ADB6055-49B9-410C-B84C-86DF2B8F0357}">
      <dsp:nvSpPr>
        <dsp:cNvPr id="0" name=""/>
        <dsp:cNvSpPr/>
      </dsp:nvSpPr>
      <dsp:spPr>
        <a:xfrm>
          <a:off x="1559024" y="70531"/>
          <a:ext cx="1816378" cy="756932"/>
        </a:xfrm>
        <a:prstGeom prst="ellipse">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smtClean="0"/>
            <a:t>TSI &amp; CSI eligible schools</a:t>
          </a:r>
          <a:endParaRPr lang="en-US" sz="1500" b="1" kern="1200" dirty="0"/>
        </a:p>
      </dsp:txBody>
      <dsp:txXfrm>
        <a:off x="1825026" y="181381"/>
        <a:ext cx="1284374" cy="535232"/>
      </dsp:txXfrm>
    </dsp:sp>
    <dsp:sp modelId="{4C73280F-2ACA-421B-80BC-6D7C11A2CC32}">
      <dsp:nvSpPr>
        <dsp:cNvPr id="0" name=""/>
        <dsp:cNvSpPr/>
      </dsp:nvSpPr>
      <dsp:spPr>
        <a:xfrm>
          <a:off x="1581653" y="85399"/>
          <a:ext cx="1739419" cy="1517290"/>
        </a:xfrm>
        <a:prstGeom prst="funnel">
          <a:avLst/>
        </a:prstGeom>
        <a:solidFill>
          <a:schemeClr val="dk1">
            <a:alpha val="40000"/>
            <a:tint val="40000"/>
            <a:hueOff val="0"/>
            <a:satOff val="0"/>
            <a:lumOff val="0"/>
            <a:alphaOff val="0"/>
          </a:schemeClr>
        </a:solidFill>
        <a:ln w="10000"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4.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0.67654</cdr:y>
    </cdr:from>
    <cdr:to>
      <cdr:x>0.25741</cdr:x>
      <cdr:y>0.79506</cdr:y>
    </cdr:to>
    <cdr:sp macro="" textlink="">
      <cdr:nvSpPr>
        <cdr:cNvPr id="2" name="TextBox 1"/>
        <cdr:cNvSpPr txBox="1"/>
      </cdr:nvSpPr>
      <cdr:spPr>
        <a:xfrm xmlns:a="http://schemas.openxmlformats.org/drawingml/2006/main">
          <a:off x="0" y="4639735"/>
          <a:ext cx="2353732" cy="81279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000" dirty="0" smtClean="0"/>
            <a:t>Estimation of  $150 million total</a:t>
          </a:r>
          <a:endParaRPr lang="en-US" sz="20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C8EA82A0-ADF3-42F8-A46A-6B34BA77E82F}" type="datetime1">
              <a:rPr lang="en-US" smtClean="0"/>
              <a:t>2/6/2017</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2EABA64B-06F0-2A40-A38F-AA9E1DC38B75}" type="slidenum">
              <a:rPr lang="en-US" smtClean="0"/>
              <a:t>‹#›</a:t>
            </a:fld>
            <a:endParaRPr lang="en-US"/>
          </a:p>
        </p:txBody>
      </p:sp>
    </p:spTree>
    <p:extLst>
      <p:ext uri="{BB962C8B-B14F-4D97-AF65-F5344CB8AC3E}">
        <p14:creationId xmlns:p14="http://schemas.microsoft.com/office/powerpoint/2010/main" val="1869764683"/>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959F9C19-A32C-4AA6-B638-77F8E54A36CD}" type="datetime1">
              <a:rPr lang="en-US" smtClean="0"/>
              <a:t>2/6/2017</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3F7242FB-F25E-544B-B72F-E0B5A499AB48}" type="slidenum">
              <a:rPr lang="en-US" smtClean="0"/>
              <a:t>‹#›</a:t>
            </a:fld>
            <a:endParaRPr lang="en-US"/>
          </a:p>
        </p:txBody>
      </p:sp>
    </p:spTree>
    <p:extLst>
      <p:ext uri="{BB962C8B-B14F-4D97-AF65-F5344CB8AC3E}">
        <p14:creationId xmlns:p14="http://schemas.microsoft.com/office/powerpoint/2010/main" val="3210676302"/>
      </p:ext>
    </p:extLst>
  </p:cSld>
  <p:clrMap bg1="lt1" tx1="dk1" bg2="lt2" tx2="dk2" accent1="accent1" accent2="accent2" accent3="accent3" accent4="accent4" accent5="accent5" accent6="accent6" hlink="hlink" folHlink="folHlink"/>
  <p:hf/>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Nazie</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2/6/2017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3</a:t>
            </a:fld>
            <a:endParaRPr lang="en-US"/>
          </a:p>
        </p:txBody>
      </p:sp>
    </p:spTree>
    <p:extLst>
      <p:ext uri="{BB962C8B-B14F-4D97-AF65-F5344CB8AC3E}">
        <p14:creationId xmlns:p14="http://schemas.microsoft.com/office/powerpoint/2010/main" val="35876079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Marie</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2/6/2017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12</a:t>
            </a:fld>
            <a:endParaRPr lang="en-US"/>
          </a:p>
        </p:txBody>
      </p:sp>
    </p:spTree>
    <p:extLst>
      <p:ext uri="{BB962C8B-B14F-4D97-AF65-F5344CB8AC3E}">
        <p14:creationId xmlns:p14="http://schemas.microsoft.com/office/powerpoint/2010/main" val="15708113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Marie</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2/6/2017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13</a:t>
            </a:fld>
            <a:endParaRPr lang="en-US"/>
          </a:p>
        </p:txBody>
      </p:sp>
    </p:spTree>
    <p:extLst>
      <p:ext uri="{BB962C8B-B14F-4D97-AF65-F5344CB8AC3E}">
        <p14:creationId xmlns:p14="http://schemas.microsoft.com/office/powerpoint/2010/main" val="17251957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2/6/2017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14</a:t>
            </a:fld>
            <a:endParaRPr lang="en-US"/>
          </a:p>
        </p:txBody>
      </p:sp>
    </p:spTree>
    <p:extLst>
      <p:ext uri="{BB962C8B-B14F-4D97-AF65-F5344CB8AC3E}">
        <p14:creationId xmlns:p14="http://schemas.microsoft.com/office/powerpoint/2010/main" val="21332896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2/6/2017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15</a:t>
            </a:fld>
            <a:endParaRPr lang="en-US"/>
          </a:p>
        </p:txBody>
      </p:sp>
    </p:spTree>
    <p:extLst>
      <p:ext uri="{BB962C8B-B14F-4D97-AF65-F5344CB8AC3E}">
        <p14:creationId xmlns:p14="http://schemas.microsoft.com/office/powerpoint/2010/main" val="348987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Tina or Donna</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2/6/2017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28</a:t>
            </a:fld>
            <a:endParaRPr lang="en-US"/>
          </a:p>
        </p:txBody>
      </p:sp>
    </p:spTree>
    <p:extLst>
      <p:ext uri="{BB962C8B-B14F-4D97-AF65-F5344CB8AC3E}">
        <p14:creationId xmlns:p14="http://schemas.microsoft.com/office/powerpoint/2010/main" val="7941974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08339" rtl="0" eaLnBrk="1" fontAlgn="auto" latinLnBrk="0" hangingPunct="1">
              <a:lnSpc>
                <a:spcPct val="100000"/>
              </a:lnSpc>
              <a:spcBef>
                <a:spcPts val="0"/>
              </a:spcBef>
              <a:spcAft>
                <a:spcPts val="0"/>
              </a:spcAft>
              <a:buClrTx/>
              <a:buSzTx/>
              <a:buFontTx/>
              <a:buNone/>
              <a:tabLst/>
              <a:defRPr/>
            </a:pPr>
            <a:r>
              <a:rPr lang="en-US" dirty="0" smtClean="0"/>
              <a:t>Tina or Donna</a:t>
            </a:r>
          </a:p>
          <a:p>
            <a:r>
              <a:rPr lang="en-US" dirty="0" smtClean="0"/>
              <a:t>Note that the ranking (1 to 5) is in the opposite direction as the previous section.   The previous section asked respondents to assign</a:t>
            </a:r>
            <a:r>
              <a:rPr lang="en-US" baseline="0" dirty="0" smtClean="0"/>
              <a:t> the number “1” to their favorite option, 3 to their least favorite.  This section asks respondents to rate the option on a 5-point (low to high) scale).  </a:t>
            </a:r>
            <a:endParaRPr lang="en-US" dirty="0" smtClean="0"/>
          </a:p>
          <a:p>
            <a:endParaRPr lang="en-US" dirty="0" smtClean="0"/>
          </a:p>
          <a:p>
            <a:r>
              <a:rPr lang="en-US" dirty="0" smtClean="0"/>
              <a:t>Do we want to have the supporting comments included too? </a:t>
            </a:r>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2/6/2017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29</a:t>
            </a:fld>
            <a:endParaRPr lang="en-US"/>
          </a:p>
        </p:txBody>
      </p:sp>
    </p:spTree>
    <p:extLst>
      <p:ext uri="{BB962C8B-B14F-4D97-AF65-F5344CB8AC3E}">
        <p14:creationId xmlns:p14="http://schemas.microsoft.com/office/powerpoint/2010/main" val="40375737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Tina or Donna</a:t>
            </a:r>
          </a:p>
          <a:p>
            <a:r>
              <a:rPr lang="en-US" dirty="0" smtClean="0"/>
              <a:t>We should be clear that we will report on the proficiency rates, but for accountability use the means. The data won’t be lost or hidden- just not used for accountability. </a:t>
            </a:r>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2/6/2017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30</a:t>
            </a:fld>
            <a:endParaRPr lang="en-US"/>
          </a:p>
        </p:txBody>
      </p:sp>
    </p:spTree>
    <p:extLst>
      <p:ext uri="{BB962C8B-B14F-4D97-AF65-F5344CB8AC3E}">
        <p14:creationId xmlns:p14="http://schemas.microsoft.com/office/powerpoint/2010/main" val="12504918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08339" rtl="0" eaLnBrk="1" fontAlgn="auto" latinLnBrk="0" hangingPunct="1">
              <a:lnSpc>
                <a:spcPct val="100000"/>
              </a:lnSpc>
              <a:spcBef>
                <a:spcPts val="0"/>
              </a:spcBef>
              <a:spcAft>
                <a:spcPts val="0"/>
              </a:spcAft>
              <a:buClrTx/>
              <a:buSzTx/>
              <a:buFontTx/>
              <a:buNone/>
              <a:tabLst/>
              <a:defRPr/>
            </a:pPr>
            <a:r>
              <a:rPr lang="en-US" dirty="0" smtClean="0"/>
              <a:t>Tina or Donna</a:t>
            </a:r>
          </a:p>
          <a:p>
            <a:endParaRPr lang="en-US" baseline="0"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2/6/2017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31</a:t>
            </a:fld>
            <a:endParaRPr lang="en-US"/>
          </a:p>
        </p:txBody>
      </p:sp>
    </p:spTree>
    <p:extLst>
      <p:ext uri="{BB962C8B-B14F-4D97-AF65-F5344CB8AC3E}">
        <p14:creationId xmlns:p14="http://schemas.microsoft.com/office/powerpoint/2010/main" val="31144908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Alyssa</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2/6/2017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32</a:t>
            </a:fld>
            <a:endParaRPr lang="en-US"/>
          </a:p>
        </p:txBody>
      </p:sp>
    </p:spTree>
    <p:extLst>
      <p:ext uri="{BB962C8B-B14F-4D97-AF65-F5344CB8AC3E}">
        <p14:creationId xmlns:p14="http://schemas.microsoft.com/office/powerpoint/2010/main" val="895411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08339" rtl="0" eaLnBrk="1" fontAlgn="auto" latinLnBrk="0" hangingPunct="1">
              <a:lnSpc>
                <a:spcPct val="100000"/>
              </a:lnSpc>
              <a:spcBef>
                <a:spcPts val="0"/>
              </a:spcBef>
              <a:spcAft>
                <a:spcPts val="0"/>
              </a:spcAft>
              <a:buClrTx/>
              <a:buSzTx/>
              <a:buFontTx/>
              <a:buNone/>
              <a:tabLst/>
              <a:defRPr/>
            </a:pPr>
            <a:r>
              <a:rPr lang="en-US" dirty="0" smtClean="0"/>
              <a:t>Tina or Donna</a:t>
            </a:r>
          </a:p>
          <a:p>
            <a:endParaRPr lang="en-US" baseline="0"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2/6/2017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33</a:t>
            </a:fld>
            <a:endParaRPr lang="en-US"/>
          </a:p>
        </p:txBody>
      </p:sp>
    </p:spTree>
    <p:extLst>
      <p:ext uri="{BB962C8B-B14F-4D97-AF65-F5344CB8AC3E}">
        <p14:creationId xmlns:p14="http://schemas.microsoft.com/office/powerpoint/2010/main" val="2655696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Nazie</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2/6/2017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4</a:t>
            </a:fld>
            <a:endParaRPr lang="en-US"/>
          </a:p>
        </p:txBody>
      </p:sp>
    </p:spTree>
    <p:extLst>
      <p:ext uri="{BB962C8B-B14F-4D97-AF65-F5344CB8AC3E}">
        <p14:creationId xmlns:p14="http://schemas.microsoft.com/office/powerpoint/2010/main" val="27067526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Dan</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2/6/2017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34</a:t>
            </a:fld>
            <a:endParaRPr lang="en-US"/>
          </a:p>
        </p:txBody>
      </p:sp>
    </p:spTree>
    <p:extLst>
      <p:ext uri="{BB962C8B-B14F-4D97-AF65-F5344CB8AC3E}">
        <p14:creationId xmlns:p14="http://schemas.microsoft.com/office/powerpoint/2010/main" val="5938287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Dan</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2/6/2017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35</a:t>
            </a:fld>
            <a:endParaRPr lang="en-US"/>
          </a:p>
        </p:txBody>
      </p:sp>
    </p:spTree>
    <p:extLst>
      <p:ext uri="{BB962C8B-B14F-4D97-AF65-F5344CB8AC3E}">
        <p14:creationId xmlns:p14="http://schemas.microsoft.com/office/powerpoint/2010/main" val="32528349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Dan</a:t>
            </a:r>
          </a:p>
          <a:p>
            <a:endParaRPr lang="en-US" baseline="0"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2/6/2017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36</a:t>
            </a:fld>
            <a:endParaRPr lang="en-US"/>
          </a:p>
        </p:txBody>
      </p:sp>
    </p:spTree>
    <p:extLst>
      <p:ext uri="{BB962C8B-B14F-4D97-AF65-F5344CB8AC3E}">
        <p14:creationId xmlns:p14="http://schemas.microsoft.com/office/powerpoint/2010/main" val="34406205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Dan- This chart is very helpful!</a:t>
            </a:r>
          </a:p>
          <a:p>
            <a:r>
              <a:rPr lang="en-US" dirty="0" smtClean="0"/>
              <a:t>I’d stress that the data for chronic absenteeism is already being collected- regardless of the decision of the hub/SBE/ESSA state plan</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2/6/2017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37</a:t>
            </a:fld>
            <a:endParaRPr lang="en-US"/>
          </a:p>
        </p:txBody>
      </p:sp>
    </p:spTree>
    <p:extLst>
      <p:ext uri="{BB962C8B-B14F-4D97-AF65-F5344CB8AC3E}">
        <p14:creationId xmlns:p14="http://schemas.microsoft.com/office/powerpoint/2010/main" val="31677048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Dan</a:t>
            </a:r>
            <a:endParaRPr lang="en-US" b="1" u="sng" dirty="0" smtClean="0"/>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2/6/2017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38</a:t>
            </a:fld>
            <a:endParaRPr lang="en-US"/>
          </a:p>
        </p:txBody>
      </p:sp>
    </p:spTree>
    <p:extLst>
      <p:ext uri="{BB962C8B-B14F-4D97-AF65-F5344CB8AC3E}">
        <p14:creationId xmlns:p14="http://schemas.microsoft.com/office/powerpoint/2010/main" val="11467718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Dan</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2/6/2017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39</a:t>
            </a:fld>
            <a:endParaRPr lang="en-US"/>
          </a:p>
        </p:txBody>
      </p:sp>
    </p:spTree>
    <p:extLst>
      <p:ext uri="{BB962C8B-B14F-4D97-AF65-F5344CB8AC3E}">
        <p14:creationId xmlns:p14="http://schemas.microsoft.com/office/powerpoint/2010/main" val="11832543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Dan</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2/6/2017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40</a:t>
            </a:fld>
            <a:endParaRPr lang="en-US"/>
          </a:p>
        </p:txBody>
      </p:sp>
    </p:spTree>
    <p:extLst>
      <p:ext uri="{BB962C8B-B14F-4D97-AF65-F5344CB8AC3E}">
        <p14:creationId xmlns:p14="http://schemas.microsoft.com/office/powerpoint/2010/main" val="16391942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Alyss</a:t>
            </a:r>
            <a:r>
              <a:rPr lang="en-US" baseline="0" dirty="0" smtClean="0"/>
              <a:t>a to talk through briefly.</a:t>
            </a:r>
          </a:p>
          <a:p>
            <a:pPr marL="285750" indent="-285750">
              <a:buFont typeface="Arial" charset="0"/>
              <a:buChar char="•"/>
            </a:pPr>
            <a:r>
              <a:rPr lang="en-US" baseline="0" dirty="0" smtClean="0"/>
              <a:t>As you all know, SBE has policy in place around this. The board members have been discussing the decision point and their current policy.  Board will discuss this decision at the January 26</a:t>
            </a:r>
            <a:r>
              <a:rPr lang="en-US" baseline="30000" dirty="0" smtClean="0"/>
              <a:t>th</a:t>
            </a:r>
            <a:r>
              <a:rPr lang="en-US" baseline="0" dirty="0" smtClean="0"/>
              <a:t> meeting. *</a:t>
            </a:r>
          </a:p>
          <a:p>
            <a:pPr marL="0" indent="0">
              <a:buFont typeface="Arial" charset="0"/>
              <a:buNone/>
            </a:pP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2/6/2017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43</a:t>
            </a:fld>
            <a:endParaRPr lang="en-US"/>
          </a:p>
        </p:txBody>
      </p:sp>
    </p:spTree>
    <p:extLst>
      <p:ext uri="{BB962C8B-B14F-4D97-AF65-F5344CB8AC3E}">
        <p14:creationId xmlns:p14="http://schemas.microsoft.com/office/powerpoint/2010/main" val="35489433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6468">
              <a:defRPr/>
            </a:pPr>
            <a:r>
              <a:rPr lang="en-US" dirty="0" smtClean="0"/>
              <a:t>The specific decision point is</a:t>
            </a:r>
            <a:r>
              <a:rPr lang="en-US" baseline="0" dirty="0" smtClean="0"/>
              <a:t> around how Colorado will </a:t>
            </a:r>
            <a:r>
              <a:rPr lang="en-US" sz="1200" dirty="0"/>
              <a:t>hold schools accountable for the 95% state assessment participation rate requirement (overall and for each disaggregated group) within our school performance frameworks. </a:t>
            </a:r>
          </a:p>
          <a:p>
            <a:pPr defTabSz="456468">
              <a:defRPr/>
            </a:pPr>
            <a:endParaRPr lang="en-US" sz="1200" dirty="0"/>
          </a:p>
          <a:p>
            <a:pPr defTabSz="456468">
              <a:defRPr/>
            </a:pPr>
            <a:r>
              <a:rPr lang="en-US" sz="1200" dirty="0"/>
              <a:t>The language in the box is the language that the U.S. Department of Education has drafted for the state plan application. </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2/6/2017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44</a:t>
            </a:fld>
            <a:endParaRPr lang="en-US"/>
          </a:p>
        </p:txBody>
      </p:sp>
    </p:spTree>
    <p:extLst>
      <p:ext uri="{BB962C8B-B14F-4D97-AF65-F5344CB8AC3E}">
        <p14:creationId xmlns:p14="http://schemas.microsoft.com/office/powerpoint/2010/main" val="30655188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US" sz="1200" dirty="0"/>
              <a:t>We have a few different policies around testing and participation, at various levels of our government. Generally, state and federal policy exist as “guard rails” and the specific implementation happens at the district and school level.</a:t>
            </a:r>
          </a:p>
          <a:p>
            <a:pPr rtl="0" eaLnBrk="1" fontAlgn="t" latinLnBrk="0" hangingPunct="1"/>
            <a:endParaRPr lang="en-US" sz="1200" dirty="0"/>
          </a:p>
          <a:p>
            <a:r>
              <a:rPr lang="en-US" sz="1200" dirty="0"/>
              <a:t>When it comes to participation rate requirements, this holds true as well. Federal law requires that </a:t>
            </a:r>
            <a:r>
              <a:rPr lang="en-US" dirty="0" smtClean="0"/>
              <a:t>95% of students must be assessed. But with ESSA, states decide how participation factors into accountability. ESSA also recognizes that</a:t>
            </a:r>
            <a:r>
              <a:rPr lang="en-US" baseline="0" dirty="0" smtClean="0"/>
              <a:t> states may have opt-out laws. In Colorado, we have state law the acknowledges that parents have the right to excuse their students from testing. The law does not allow schools and districts to penalize parents or students for opting-out; nor does the law allow schools or districts to encourage students not to take the assessments. How this is implemented is up to districts and schools, but each district must have a policy specific to parents excusing their students from testing. </a:t>
            </a:r>
          </a:p>
          <a:p>
            <a:endParaRPr lang="en-US" baseline="0" dirty="0" smtClean="0"/>
          </a:p>
          <a:p>
            <a:r>
              <a:rPr lang="en-US" baseline="0" dirty="0" smtClean="0"/>
              <a:t>Finally, the State Board of Education passed a motion in February 2015 that says that districts are not to be held liable for parents who excuse their students from the state assessment. </a:t>
            </a:r>
          </a:p>
          <a:p>
            <a:endParaRPr lang="en-US" baseline="0" dirty="0" smtClean="0"/>
          </a:p>
          <a:p>
            <a:r>
              <a:rPr lang="en-US" baseline="0" dirty="0" smtClean="0"/>
              <a:t>If you are interested in the specific citations for these different laws, please use the link on the PowerPoint and look at the materials from the September 21</a:t>
            </a:r>
            <a:r>
              <a:rPr lang="en-US" baseline="30000" dirty="0" smtClean="0"/>
              <a:t>st</a:t>
            </a:r>
            <a:r>
              <a:rPr lang="en-US" baseline="0" dirty="0" smtClean="0"/>
              <a:t> Accountability Work Group meeting. Details around all of this information is available there. </a:t>
            </a:r>
          </a:p>
          <a:p>
            <a:endParaRPr lang="en-US" baseline="0" dirty="0" smtClean="0"/>
          </a:p>
          <a:p>
            <a:pPr rtl="0" eaLnBrk="1" fontAlgn="t" latinLnBrk="0" hangingPunct="1"/>
            <a:endParaRPr lang="en-US" sz="1200"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2/6/2017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45</a:t>
            </a:fld>
            <a:endParaRPr lang="en-US"/>
          </a:p>
        </p:txBody>
      </p:sp>
    </p:spTree>
    <p:extLst>
      <p:ext uri="{BB962C8B-B14F-4D97-AF65-F5344CB8AC3E}">
        <p14:creationId xmlns:p14="http://schemas.microsoft.com/office/powerpoint/2010/main" val="1101593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Nazie</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2/6/2017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5</a:t>
            </a:fld>
            <a:endParaRPr lang="en-US"/>
          </a:p>
        </p:txBody>
      </p:sp>
    </p:spTree>
    <p:extLst>
      <p:ext uri="{BB962C8B-B14F-4D97-AF65-F5344CB8AC3E}">
        <p14:creationId xmlns:p14="http://schemas.microsoft.com/office/powerpoint/2010/main" val="33223836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U.S. Department</a:t>
            </a:r>
            <a:r>
              <a:rPr lang="en-US" baseline="0" dirty="0" smtClean="0"/>
              <a:t> of Education released proposed accountability regulations concerning how states could hold schools accountable for the 95% participation rate. The regulations have not yet been finalized (as of Nov. 21</a:t>
            </a:r>
            <a:r>
              <a:rPr lang="en-US" baseline="30000" dirty="0" smtClean="0"/>
              <a:t>st</a:t>
            </a:r>
            <a:r>
              <a:rPr lang="en-US" baseline="0" dirty="0" smtClean="0"/>
              <a:t>), but are part of the possible policy guard rails around this issue.</a:t>
            </a:r>
          </a:p>
          <a:p>
            <a:endParaRPr lang="en-US" baseline="0" dirty="0" smtClean="0"/>
          </a:p>
          <a:p>
            <a:r>
              <a:rPr lang="en-US" dirty="0" smtClean="0"/>
              <a:t>In the proposed regulations, the U.S. Department of Education proposed the following  4</a:t>
            </a:r>
            <a:r>
              <a:rPr lang="en-US" baseline="0" dirty="0" smtClean="0"/>
              <a:t> options for states if the 95% participation rate requirement is not met:</a:t>
            </a:r>
          </a:p>
          <a:p>
            <a:pPr marL="228234" indent="-228234">
              <a:buAutoNum type="arabicPeriod"/>
            </a:pPr>
            <a:r>
              <a:rPr lang="en-US" baseline="0" dirty="0" smtClean="0"/>
              <a:t>Lower the overall rating for the school.</a:t>
            </a:r>
          </a:p>
          <a:p>
            <a:pPr marL="228234" indent="-228234">
              <a:buAutoNum type="arabicPeriod"/>
            </a:pPr>
            <a:r>
              <a:rPr lang="en-US" baseline="0" dirty="0" smtClean="0"/>
              <a:t>Give the school the lowest rating on the academic achievement indicator.</a:t>
            </a:r>
          </a:p>
          <a:p>
            <a:pPr marL="228234" indent="-228234">
              <a:buAutoNum type="arabicPeriod"/>
            </a:pPr>
            <a:r>
              <a:rPr lang="en-US" baseline="0" dirty="0" smtClean="0"/>
              <a:t>Identify the school for a “targeted support and improvement plan”, or</a:t>
            </a:r>
          </a:p>
          <a:p>
            <a:pPr marL="228234" indent="-228234">
              <a:buAutoNum type="arabicPeriod"/>
            </a:pPr>
            <a:r>
              <a:rPr lang="en-US" baseline="0" dirty="0" smtClean="0"/>
              <a:t>Create an equally rigorous state-determined action.</a:t>
            </a:r>
          </a:p>
          <a:p>
            <a:pPr marL="228234" indent="-228234">
              <a:buAutoNum type="arabicPeriod"/>
            </a:pPr>
            <a:endParaRPr lang="en-US" baseline="0" dirty="0" smtClean="0"/>
          </a:p>
          <a:p>
            <a:r>
              <a:rPr lang="en-US" baseline="0" dirty="0" smtClean="0"/>
              <a:t>Additionally, the proposed regulations require all schools that do not meet the 95% participation rate requirement to develop an improvement plan. </a:t>
            </a:r>
          </a:p>
          <a:p>
            <a:endParaRPr lang="en-US" baseline="0" dirty="0" smtClean="0"/>
          </a:p>
          <a:p>
            <a:pPr defTabSz="456468">
              <a:defRPr/>
            </a:pPr>
            <a:r>
              <a:rPr lang="en-US" baseline="0" dirty="0" smtClean="0"/>
              <a:t>With this backdrop of policies and proposed policies, the ESSA Accountability Work Group was asked to develop options for how Colorado will hold schools accountable for the 95% state assessment participation rate requirement.</a:t>
            </a:r>
            <a:endParaRPr lang="en-US" dirty="0" smtClean="0"/>
          </a:p>
          <a:p>
            <a:endParaRPr lang="en-US" baseline="0" dirty="0" smtClean="0"/>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2/6/2017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46</a:t>
            </a:fld>
            <a:endParaRPr lang="en-US"/>
          </a:p>
        </p:txBody>
      </p:sp>
    </p:spTree>
    <p:extLst>
      <p:ext uri="{BB962C8B-B14F-4D97-AF65-F5344CB8AC3E}">
        <p14:creationId xmlns:p14="http://schemas.microsoft.com/office/powerpoint/2010/main" val="14282468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r>
              <a:rPr lang="en-US" dirty="0" smtClean="0"/>
              <a:t>Nazie </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2/6/2017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49</a:t>
            </a:fld>
            <a:endParaRPr lang="en-US"/>
          </a:p>
        </p:txBody>
      </p:sp>
    </p:spTree>
    <p:extLst>
      <p:ext uri="{BB962C8B-B14F-4D97-AF65-F5344CB8AC3E}">
        <p14:creationId xmlns:p14="http://schemas.microsoft.com/office/powerpoint/2010/main" val="37687744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2/6/2017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57</a:t>
            </a:fld>
            <a:endParaRPr lang="en-US"/>
          </a:p>
        </p:txBody>
      </p:sp>
    </p:spTree>
    <p:extLst>
      <p:ext uri="{BB962C8B-B14F-4D97-AF65-F5344CB8AC3E}">
        <p14:creationId xmlns:p14="http://schemas.microsoft.com/office/powerpoint/2010/main" val="1231664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Alyssa</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2/6/2017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58</a:t>
            </a:fld>
            <a:endParaRPr lang="en-US"/>
          </a:p>
        </p:txBody>
      </p:sp>
    </p:spTree>
    <p:extLst>
      <p:ext uri="{BB962C8B-B14F-4D97-AF65-F5344CB8AC3E}">
        <p14:creationId xmlns:p14="http://schemas.microsoft.com/office/powerpoint/2010/main" val="19769022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reference slides, but I’m worried about cluttering up the deck.  We’ve also shared this</a:t>
            </a:r>
            <a:r>
              <a:rPr lang="en-US" baseline="0" dirty="0" smtClean="0"/>
              <a:t> every time.  </a:t>
            </a:r>
            <a:r>
              <a:rPr lang="en-US" dirty="0" smtClean="0"/>
              <a:t>Can we have them in</a:t>
            </a:r>
            <a:r>
              <a:rPr lang="en-US" baseline="0" dirty="0" smtClean="0"/>
              <a:t> a supporting packet?  </a:t>
            </a:r>
            <a:r>
              <a:rPr lang="en-US" baseline="0" dirty="0" err="1" smtClean="0"/>
              <a:t>lgm</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037C891C-2526-4869-AA89-A93D11ACC9A5}" type="datetime1">
              <a:rPr lang="en-US" smtClean="0"/>
              <a:t>2/6/2017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61</a:t>
            </a:fld>
            <a:endParaRPr lang="en-US"/>
          </a:p>
        </p:txBody>
      </p:sp>
    </p:spTree>
    <p:extLst>
      <p:ext uri="{BB962C8B-B14F-4D97-AF65-F5344CB8AC3E}">
        <p14:creationId xmlns:p14="http://schemas.microsoft.com/office/powerpoint/2010/main" val="30756283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037C891C-2526-4869-AA89-A93D11ACC9A5}" type="datetime1">
              <a:rPr lang="en-US" smtClean="0"/>
              <a:t>2/6/2017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62</a:t>
            </a:fld>
            <a:endParaRPr lang="en-US"/>
          </a:p>
        </p:txBody>
      </p:sp>
    </p:spTree>
    <p:extLst>
      <p:ext uri="{BB962C8B-B14F-4D97-AF65-F5344CB8AC3E}">
        <p14:creationId xmlns:p14="http://schemas.microsoft.com/office/powerpoint/2010/main" val="21482951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1417638" y="1163638"/>
            <a:ext cx="4187825" cy="314166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0" name="Shape 370"/>
          <p:cNvSpPr txBox="1">
            <a:spLocks noGrp="1"/>
          </p:cNvSpPr>
          <p:nvPr>
            <p:ph type="body" idx="1"/>
          </p:nvPr>
        </p:nvSpPr>
        <p:spPr>
          <a:xfrm>
            <a:off x="702310" y="4480007"/>
            <a:ext cx="5618480" cy="3665611"/>
          </a:xfrm>
          <a:prstGeom prst="rect">
            <a:avLst/>
          </a:prstGeom>
        </p:spPr>
        <p:txBody>
          <a:bodyPr lIns="93284" tIns="93284" rIns="93284" bIns="93284" anchor="t" anchorCtr="0">
            <a:noAutofit/>
          </a:bodyPr>
          <a:lstStyle/>
          <a:p>
            <a:r>
              <a:rPr lang="en-US" i="0" strike="noStrike" baseline="0" dirty="0" smtClean="0"/>
              <a:t>I don’t think this is quite the right slide here (maybe in a supplemental packet), but need something with anticipated ranges and $projections.</a:t>
            </a:r>
          </a:p>
        </p:txBody>
      </p:sp>
      <p:sp>
        <p:nvSpPr>
          <p:cNvPr id="371" name="Shape 371"/>
          <p:cNvSpPr txBox="1">
            <a:spLocks noGrp="1"/>
          </p:cNvSpPr>
          <p:nvPr>
            <p:ph type="sldNum" idx="12"/>
          </p:nvPr>
        </p:nvSpPr>
        <p:spPr>
          <a:xfrm>
            <a:off x="3978133" y="8842030"/>
            <a:ext cx="3043343" cy="466982"/>
          </a:xfrm>
          <a:prstGeom prst="rect">
            <a:avLst/>
          </a:prstGeom>
        </p:spPr>
        <p:txBody>
          <a:bodyPr lIns="93284" tIns="46628" rIns="93284" bIns="46628" anchor="b" anchorCtr="0">
            <a:noAutofit/>
          </a:bodyPr>
          <a:lstStyle/>
          <a:p>
            <a:pPr>
              <a:buClr>
                <a:srgbClr val="000000"/>
              </a:buClr>
              <a:buSzPct val="25000"/>
            </a:pPr>
            <a:fld id="{00000000-1234-1234-1234-123412341234}" type="slidenum">
              <a:rPr lang="en-US"/>
              <a:pPr>
                <a:buClr>
                  <a:srgbClr val="000000"/>
                </a:buClr>
                <a:buSzPct val="25000"/>
              </a:pPr>
              <a:t>63</a:t>
            </a:fld>
            <a:endParaRPr lang="en-US"/>
          </a:p>
        </p:txBody>
      </p:sp>
    </p:spTree>
    <p:extLst>
      <p:ext uri="{BB962C8B-B14F-4D97-AF65-F5344CB8AC3E}">
        <p14:creationId xmlns:p14="http://schemas.microsoft.com/office/powerpoint/2010/main" val="506952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037C891C-2526-4869-AA89-A93D11ACC9A5}" type="datetime1">
              <a:rPr lang="en-US" smtClean="0"/>
              <a:t>2/6/2017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67</a:t>
            </a:fld>
            <a:endParaRPr lang="en-US"/>
          </a:p>
        </p:txBody>
      </p:sp>
    </p:spTree>
    <p:extLst>
      <p:ext uri="{BB962C8B-B14F-4D97-AF65-F5344CB8AC3E}">
        <p14:creationId xmlns:p14="http://schemas.microsoft.com/office/powerpoint/2010/main" val="24204347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1417638" y="1163638"/>
            <a:ext cx="4187825" cy="314166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0" name="Shape 370"/>
          <p:cNvSpPr txBox="1">
            <a:spLocks noGrp="1"/>
          </p:cNvSpPr>
          <p:nvPr>
            <p:ph type="body" idx="1"/>
          </p:nvPr>
        </p:nvSpPr>
        <p:spPr>
          <a:xfrm>
            <a:off x="702310" y="4480007"/>
            <a:ext cx="5618480" cy="3665611"/>
          </a:xfrm>
          <a:prstGeom prst="rect">
            <a:avLst/>
          </a:prstGeom>
        </p:spPr>
        <p:txBody>
          <a:bodyPr lIns="93284" tIns="93284" rIns="93284" bIns="93284" anchor="t" anchorCtr="0">
            <a:noAutofit/>
          </a:bodyPr>
          <a:lstStyle/>
          <a:p>
            <a:r>
              <a:rPr lang="en-US" i="0" strike="noStrike" baseline="0" dirty="0" smtClean="0"/>
              <a:t>I don’t think this is quite the right slide here (maybe in a supplemental packet), but need something with anticipated ranges and $projections.</a:t>
            </a:r>
          </a:p>
        </p:txBody>
      </p:sp>
      <p:sp>
        <p:nvSpPr>
          <p:cNvPr id="371" name="Shape 371"/>
          <p:cNvSpPr txBox="1">
            <a:spLocks noGrp="1"/>
          </p:cNvSpPr>
          <p:nvPr>
            <p:ph type="sldNum" idx="12"/>
          </p:nvPr>
        </p:nvSpPr>
        <p:spPr>
          <a:xfrm>
            <a:off x="3978133" y="8842030"/>
            <a:ext cx="3043343" cy="466982"/>
          </a:xfrm>
          <a:prstGeom prst="rect">
            <a:avLst/>
          </a:prstGeom>
        </p:spPr>
        <p:txBody>
          <a:bodyPr lIns="93284" tIns="46628" rIns="93284" bIns="46628" anchor="b" anchorCtr="0">
            <a:noAutofit/>
          </a:bodyPr>
          <a:lstStyle/>
          <a:p>
            <a:pPr>
              <a:buClr>
                <a:srgbClr val="000000"/>
              </a:buClr>
              <a:buSzPct val="25000"/>
            </a:pPr>
            <a:fld id="{00000000-1234-1234-1234-123412341234}" type="slidenum">
              <a:rPr lang="en-US"/>
              <a:pPr>
                <a:buClr>
                  <a:srgbClr val="000000"/>
                </a:buClr>
                <a:buSzPct val="25000"/>
              </a:pPr>
              <a:t>69</a:t>
            </a:fld>
            <a:endParaRPr lang="en-US"/>
          </a:p>
        </p:txBody>
      </p:sp>
    </p:spTree>
    <p:extLst>
      <p:ext uri="{BB962C8B-B14F-4D97-AF65-F5344CB8AC3E}">
        <p14:creationId xmlns:p14="http://schemas.microsoft.com/office/powerpoint/2010/main" val="17195213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1417638" y="1163638"/>
            <a:ext cx="4187825" cy="314166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0" name="Shape 370"/>
          <p:cNvSpPr txBox="1">
            <a:spLocks noGrp="1"/>
          </p:cNvSpPr>
          <p:nvPr>
            <p:ph type="body" idx="1"/>
          </p:nvPr>
        </p:nvSpPr>
        <p:spPr>
          <a:xfrm>
            <a:off x="702310" y="4480007"/>
            <a:ext cx="5618480" cy="3665611"/>
          </a:xfrm>
          <a:prstGeom prst="rect">
            <a:avLst/>
          </a:prstGeom>
        </p:spPr>
        <p:txBody>
          <a:bodyPr lIns="93284" tIns="93284" rIns="93284" bIns="93284" anchor="t" anchorCtr="0">
            <a:noAutofit/>
          </a:bodyPr>
          <a:lstStyle/>
          <a:p>
            <a:r>
              <a:rPr lang="en-US" i="0" strike="noStrike" baseline="0" dirty="0" smtClean="0"/>
              <a:t>I don’t think this is quite the right slide here (maybe in a supplemental packet), but need something with anticipated ranges and $projections.</a:t>
            </a:r>
          </a:p>
        </p:txBody>
      </p:sp>
      <p:sp>
        <p:nvSpPr>
          <p:cNvPr id="371" name="Shape 371"/>
          <p:cNvSpPr txBox="1">
            <a:spLocks noGrp="1"/>
          </p:cNvSpPr>
          <p:nvPr>
            <p:ph type="sldNum" idx="12"/>
          </p:nvPr>
        </p:nvSpPr>
        <p:spPr>
          <a:xfrm>
            <a:off x="3978133" y="8842030"/>
            <a:ext cx="3043343" cy="466982"/>
          </a:xfrm>
          <a:prstGeom prst="rect">
            <a:avLst/>
          </a:prstGeom>
        </p:spPr>
        <p:txBody>
          <a:bodyPr lIns="93284" tIns="46628" rIns="93284" bIns="46628" anchor="b" anchorCtr="0">
            <a:noAutofit/>
          </a:bodyPr>
          <a:lstStyle/>
          <a:p>
            <a:pPr>
              <a:buClr>
                <a:srgbClr val="000000"/>
              </a:buClr>
              <a:buSzPct val="25000"/>
            </a:pPr>
            <a:fld id="{00000000-1234-1234-1234-123412341234}" type="slidenum">
              <a:rPr lang="en-US"/>
              <a:pPr>
                <a:buClr>
                  <a:srgbClr val="000000"/>
                </a:buClr>
                <a:buSzPct val="25000"/>
              </a:pPr>
              <a:t>71</a:t>
            </a:fld>
            <a:endParaRPr lang="en-US"/>
          </a:p>
        </p:txBody>
      </p:sp>
    </p:spTree>
    <p:extLst>
      <p:ext uri="{BB962C8B-B14F-4D97-AF65-F5344CB8AC3E}">
        <p14:creationId xmlns:p14="http://schemas.microsoft.com/office/powerpoint/2010/main" val="3559558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Marie</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2/6/2017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6</a:t>
            </a:fld>
            <a:endParaRPr lang="en-US"/>
          </a:p>
        </p:txBody>
      </p:sp>
    </p:spTree>
    <p:extLst>
      <p:ext uri="{BB962C8B-B14F-4D97-AF65-F5344CB8AC3E}">
        <p14:creationId xmlns:p14="http://schemas.microsoft.com/office/powerpoint/2010/main" val="3226184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t>Note: A full description of ESSA stakeholder consultation, including how the state took into account the input obtained through consultation and public comment, is required as part of the ESSA State Plan in Section 2. Consultation and Performance Management. </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13A09553-F5C8-41A3-A890-B218A92CF058}" type="datetime1">
              <a:rPr lang="en-US" smtClean="0"/>
              <a:t>2/6/2017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74</a:t>
            </a:fld>
            <a:endParaRPr lang="en-US"/>
          </a:p>
        </p:txBody>
      </p:sp>
    </p:spTree>
    <p:extLst>
      <p:ext uri="{BB962C8B-B14F-4D97-AF65-F5344CB8AC3E}">
        <p14:creationId xmlns:p14="http://schemas.microsoft.com/office/powerpoint/2010/main" val="35146860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smtClean="0"/>
              <a:t>Notice for Public Comment recipients will included, but not be limited to:</a:t>
            </a:r>
          </a:p>
          <a:p>
            <a:r>
              <a:rPr lang="en-US" sz="1200" strike="sngStrike" kern="1200" dirty="0" smtClean="0">
                <a:solidFill>
                  <a:schemeClr val="tx1"/>
                </a:solidFill>
                <a:effectLst/>
                <a:latin typeface="+mn-lt"/>
                <a:ea typeface="+mn-ea"/>
                <a:cs typeface="+mn-cs"/>
              </a:rPr>
              <a:t>-              </a:t>
            </a:r>
            <a:r>
              <a:rPr lang="en-US" sz="1200" strike="noStrike" kern="1200" baseline="0" dirty="0" smtClean="0">
                <a:solidFill>
                  <a:schemeClr val="tx1"/>
                </a:solidFill>
                <a:effectLst/>
                <a:latin typeface="+mn-lt"/>
                <a:ea typeface="+mn-ea"/>
                <a:cs typeface="+mn-cs"/>
              </a:rPr>
              <a:t>ESSA E-Newsletter recipients (over 1,700)</a:t>
            </a:r>
          </a:p>
          <a:p>
            <a:r>
              <a:rPr lang="en-US" sz="1200" strike="noStrike" kern="1200" baseline="0" dirty="0" smtClean="0">
                <a:solidFill>
                  <a:schemeClr val="tx1"/>
                </a:solidFill>
                <a:effectLst/>
                <a:latin typeface="+mn-lt"/>
                <a:ea typeface="+mn-ea"/>
                <a:cs typeface="+mn-cs"/>
              </a:rPr>
              <a:t>-              Posted on the ESSA website and blog </a:t>
            </a:r>
          </a:p>
          <a:p>
            <a:r>
              <a:rPr lang="en-US" sz="1200" strike="noStrike" kern="1200" baseline="0" dirty="0" smtClean="0">
                <a:solidFill>
                  <a:schemeClr val="tx1"/>
                </a:solidFill>
                <a:effectLst/>
                <a:latin typeface="+mn-lt"/>
                <a:ea typeface="+mn-ea"/>
                <a:cs typeface="+mn-cs"/>
              </a:rPr>
              <a:t>--            Hub and Spoke Committee members</a:t>
            </a:r>
          </a:p>
          <a:p>
            <a:r>
              <a:rPr lang="en-US" sz="1200" strike="noStrike" kern="1200" baseline="0" dirty="0" smtClean="0">
                <a:solidFill>
                  <a:schemeClr val="tx1"/>
                </a:solidFill>
                <a:effectLst/>
                <a:latin typeface="+mn-lt"/>
                <a:ea typeface="+mn-ea"/>
                <a:cs typeface="+mn-cs"/>
              </a:rPr>
              <a:t>-               Committee of Practitioners </a:t>
            </a:r>
          </a:p>
          <a:p>
            <a:r>
              <a:rPr lang="en-US" sz="1200" strike="noStrike" kern="1200" baseline="0" dirty="0" smtClean="0">
                <a:solidFill>
                  <a:schemeClr val="tx1"/>
                </a:solidFill>
                <a:effectLst/>
                <a:latin typeface="+mn-lt"/>
                <a:ea typeface="+mn-ea"/>
                <a:cs typeface="+mn-cs"/>
              </a:rPr>
              <a:t>-              Accountability Work Group Members, Technical Advisory Panel </a:t>
            </a:r>
          </a:p>
          <a:p>
            <a:r>
              <a:rPr lang="en-US" sz="1200" strike="noStrike" kern="1200" baseline="0" dirty="0" smtClean="0">
                <a:solidFill>
                  <a:schemeClr val="tx1"/>
                </a:solidFill>
                <a:effectLst/>
                <a:latin typeface="+mn-lt"/>
                <a:ea typeface="+mn-ea"/>
                <a:cs typeface="+mn-cs"/>
              </a:rPr>
              <a:t>-              District Accountability Contacts </a:t>
            </a:r>
          </a:p>
          <a:p>
            <a:r>
              <a:rPr lang="en-US" sz="1200" strike="noStrike" kern="1200" baseline="0" dirty="0" smtClean="0">
                <a:solidFill>
                  <a:schemeClr val="tx1"/>
                </a:solidFill>
                <a:effectLst/>
                <a:latin typeface="+mn-lt"/>
                <a:ea typeface="+mn-ea"/>
                <a:cs typeface="+mn-cs"/>
              </a:rPr>
              <a:t>-              District Assessment Coordinators </a:t>
            </a:r>
          </a:p>
          <a:p>
            <a:r>
              <a:rPr lang="en-US" sz="1200" strike="noStrike" kern="1200" baseline="0" dirty="0" smtClean="0">
                <a:solidFill>
                  <a:schemeClr val="tx1"/>
                </a:solidFill>
                <a:effectLst/>
                <a:latin typeface="+mn-lt"/>
                <a:ea typeface="+mn-ea"/>
                <a:cs typeface="+mn-cs"/>
              </a:rPr>
              <a:t>-              Title I and Title III district contacts </a:t>
            </a:r>
          </a:p>
          <a:p>
            <a:r>
              <a:rPr lang="en-US" sz="1200" strike="noStrike" kern="1200" baseline="0" dirty="0" smtClean="0">
                <a:solidFill>
                  <a:schemeClr val="tx1"/>
                </a:solidFill>
                <a:effectLst/>
                <a:latin typeface="+mn-lt"/>
                <a:ea typeface="+mn-ea"/>
                <a:cs typeface="+mn-cs"/>
              </a:rPr>
              <a:t>-              Culturally and Linguistically Diverse Educator advisory group members </a:t>
            </a:r>
          </a:p>
          <a:p>
            <a:r>
              <a:rPr lang="en-US" sz="1200" strike="noStrike" kern="1200" baseline="0" dirty="0" smtClean="0">
                <a:solidFill>
                  <a:schemeClr val="tx1"/>
                </a:solidFill>
                <a:effectLst/>
                <a:latin typeface="+mn-lt"/>
                <a:ea typeface="+mn-ea"/>
                <a:cs typeface="+mn-cs"/>
              </a:rPr>
              <a:t>-              Advocacy and civil rights groups (</a:t>
            </a:r>
          </a:p>
          <a:p>
            <a:r>
              <a:rPr lang="en-US" sz="1200" strike="noStrike" kern="1200" baseline="0" dirty="0" smtClean="0">
                <a:solidFill>
                  <a:schemeClr val="tx1"/>
                </a:solidFill>
                <a:effectLst/>
                <a:latin typeface="+mn-lt"/>
                <a:ea typeface="+mn-ea"/>
                <a:cs typeface="+mn-cs"/>
              </a:rPr>
              <a:t>-              6Cs membership </a:t>
            </a:r>
          </a:p>
          <a:p>
            <a:r>
              <a:rPr lang="en-US" sz="1200" strike="noStrike" kern="1200" baseline="0" dirty="0" smtClean="0">
                <a:solidFill>
                  <a:schemeClr val="tx1"/>
                </a:solidFill>
                <a:effectLst/>
                <a:latin typeface="+mn-lt"/>
                <a:ea typeface="+mn-ea"/>
                <a:cs typeface="+mn-cs"/>
              </a:rPr>
              <a:t>-              </a:t>
            </a:r>
            <a:r>
              <a:rPr lang="en-US" sz="1200" strike="noStrike" kern="1200" baseline="0" dirty="0" err="1" smtClean="0">
                <a:solidFill>
                  <a:schemeClr val="tx1"/>
                </a:solidFill>
                <a:effectLst/>
                <a:latin typeface="+mn-lt"/>
                <a:ea typeface="+mn-ea"/>
                <a:cs typeface="+mn-cs"/>
              </a:rPr>
              <a:t>EdVoice</a:t>
            </a:r>
            <a:r>
              <a:rPr lang="en-US" sz="1200" strike="noStrike" kern="1200" baseline="0" dirty="0" smtClean="0">
                <a:solidFill>
                  <a:schemeClr val="tx1"/>
                </a:solidFill>
                <a:effectLst/>
                <a:latin typeface="+mn-lt"/>
                <a:ea typeface="+mn-ea"/>
                <a:cs typeface="+mn-cs"/>
              </a:rPr>
              <a:t> Teachers </a:t>
            </a:r>
          </a:p>
          <a:p>
            <a:r>
              <a:rPr lang="en-US" sz="1200" strike="noStrike" kern="1200" baseline="0" dirty="0" smtClean="0">
                <a:solidFill>
                  <a:schemeClr val="tx1"/>
                </a:solidFill>
                <a:effectLst/>
                <a:latin typeface="+mn-lt"/>
                <a:ea typeface="+mn-ea"/>
                <a:cs typeface="+mn-cs"/>
              </a:rPr>
              <a:t>-              Association of Colorado Education Evaluators (ACEE) </a:t>
            </a:r>
          </a:p>
          <a:p>
            <a:r>
              <a:rPr lang="en-US" sz="1200" strike="noStrike" kern="1200" baseline="0" dirty="0" smtClean="0">
                <a:solidFill>
                  <a:schemeClr val="tx1"/>
                </a:solidFill>
                <a:effectLst/>
                <a:latin typeface="+mn-lt"/>
                <a:ea typeface="+mn-ea"/>
                <a:cs typeface="+mn-cs"/>
              </a:rPr>
              <a:t>-              Colorado Parent Teacher Association (PTA) </a:t>
            </a:r>
          </a:p>
          <a:p>
            <a:r>
              <a:rPr lang="en-US" sz="1200" strike="noStrike" kern="1200" baseline="0" dirty="0" smtClean="0">
                <a:solidFill>
                  <a:schemeClr val="tx1"/>
                </a:solidFill>
                <a:effectLst/>
                <a:latin typeface="+mn-lt"/>
                <a:ea typeface="+mn-ea"/>
                <a:cs typeface="+mn-cs"/>
              </a:rPr>
              <a:t>-              Rural Education Council </a:t>
            </a:r>
          </a:p>
          <a:p>
            <a:r>
              <a:rPr lang="en-US" sz="1200" strike="noStrike" kern="1200" baseline="0" dirty="0" smtClean="0">
                <a:solidFill>
                  <a:schemeClr val="tx1"/>
                </a:solidFill>
                <a:effectLst/>
                <a:latin typeface="+mn-lt"/>
                <a:ea typeface="+mn-ea"/>
                <a:cs typeface="+mn-cs"/>
              </a:rPr>
              <a:t>-              Special Education Directors and the Colorado Special Education Advisory Co. (</a:t>
            </a:r>
          </a:p>
          <a:p>
            <a:r>
              <a:rPr lang="en-US" sz="1200" strike="noStrike" kern="1200" baseline="0" dirty="0" smtClean="0">
                <a:solidFill>
                  <a:schemeClr val="tx1"/>
                </a:solidFill>
                <a:effectLst/>
                <a:latin typeface="+mn-lt"/>
                <a:ea typeface="+mn-ea"/>
                <a:cs typeface="+mn-cs"/>
              </a:rPr>
              <a:t>              State Advisory Council for Parent Involvement in Education (SACPIE)</a:t>
            </a:r>
          </a:p>
          <a:p>
            <a:r>
              <a:rPr lang="en-US" sz="1200" strike="noStrike" kern="1200" baseline="0" dirty="0" smtClean="0">
                <a:solidFill>
                  <a:schemeClr val="tx1"/>
                </a:solidFill>
                <a:effectLst/>
                <a:latin typeface="+mn-lt"/>
                <a:ea typeface="+mn-ea"/>
                <a:cs typeface="+mn-cs"/>
              </a:rPr>
              <a:t>-              Facebook and Twitter (</a:t>
            </a:r>
          </a:p>
          <a:p>
            <a:r>
              <a:rPr lang="en-US" sz="1200" strike="noStrike" kern="1200" baseline="0" dirty="0" smtClean="0">
                <a:solidFill>
                  <a:schemeClr val="tx1"/>
                </a:solidFill>
                <a:effectLst/>
                <a:latin typeface="+mn-lt"/>
                <a:ea typeface="+mn-ea"/>
                <a:cs typeface="+mn-cs"/>
              </a:rPr>
              <a:t>-             Scoop (</a:t>
            </a:r>
          </a:p>
          <a:p>
            <a:r>
              <a:rPr lang="en-US" sz="1200" strike="noStrike" kern="1200" baseline="0" dirty="0" smtClean="0">
                <a:solidFill>
                  <a:schemeClr val="tx1"/>
                </a:solidFill>
                <a:effectLst/>
                <a:latin typeface="+mn-lt"/>
                <a:ea typeface="+mn-ea"/>
                <a:cs typeface="+mn-cs"/>
              </a:rPr>
              <a:t>-             CDE Update</a:t>
            </a:r>
          </a:p>
          <a:p>
            <a:pPr marL="171450" indent="-171450">
              <a:buFont typeface="Arial" panose="020B0604020202020204" pitchFamily="34" charset="0"/>
              <a:buChar char="•"/>
            </a:pPr>
            <a:endParaRPr lang="en-US" baseline="0" dirty="0" smtClean="0"/>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C441D096-3B2E-4AB0-99A2-6237B5F81862}" type="datetime1">
              <a:rPr lang="en-US" smtClean="0"/>
              <a:t>2/6/2017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76</a:t>
            </a:fld>
            <a:endParaRPr lang="en-US"/>
          </a:p>
        </p:txBody>
      </p:sp>
    </p:spTree>
    <p:extLst>
      <p:ext uri="{BB962C8B-B14F-4D97-AF65-F5344CB8AC3E}">
        <p14:creationId xmlns:p14="http://schemas.microsoft.com/office/powerpoint/2010/main" val="12145158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Why</a:t>
            </a:r>
            <a:r>
              <a:rPr lang="en-US" baseline="0" dirty="0" smtClean="0"/>
              <a:t> this proposal? </a:t>
            </a:r>
            <a:r>
              <a:rPr lang="en-US" dirty="0" smtClean="0"/>
              <a:t>Staff reviewed ESSA public comment process, tools, and questions used by other states</a:t>
            </a:r>
            <a:r>
              <a:rPr lang="en-US" baseline="0" dirty="0" smtClean="0"/>
              <a:t> and identified  high-quality ideas for collecting, formatting, and development</a:t>
            </a:r>
            <a:endParaRPr lang="en-US" dirty="0" smtClean="0"/>
          </a:p>
          <a:p>
            <a:endParaRPr lang="en-US" dirty="0" smtClean="0"/>
          </a:p>
          <a:p>
            <a:r>
              <a:rPr lang="en-US" dirty="0" smtClean="0"/>
              <a:t>Most states used an online survey tool such as survey gizmo, survey monkey,</a:t>
            </a:r>
            <a:r>
              <a:rPr lang="en-US" baseline="0" dirty="0" smtClean="0"/>
              <a:t> or google forms. CDE staff proposes to use survey monkey for a number of reasons including:</a:t>
            </a:r>
          </a:p>
          <a:p>
            <a:pPr marL="171450" indent="-171450">
              <a:buFont typeface="Arial" panose="020B0604020202020204" pitchFamily="34" charset="0"/>
              <a:buChar char="•"/>
            </a:pPr>
            <a:r>
              <a:rPr lang="en-US" baseline="0" dirty="0" smtClean="0"/>
              <a:t>Tools has been used previously in other department projects</a:t>
            </a:r>
          </a:p>
          <a:p>
            <a:pPr marL="171450" indent="-171450">
              <a:buFont typeface="Arial" panose="020B0604020202020204" pitchFamily="34" charset="0"/>
              <a:buChar char="•"/>
            </a:pPr>
            <a:r>
              <a:rPr lang="en-US" baseline="0" dirty="0" smtClean="0"/>
              <a:t>Field familiarity </a:t>
            </a:r>
          </a:p>
          <a:p>
            <a:pPr marL="171450" indent="-171450">
              <a:buFont typeface="Arial" panose="020B0604020202020204" pitchFamily="34" charset="0"/>
              <a:buChar char="•"/>
            </a:pPr>
            <a:r>
              <a:rPr lang="en-US" baseline="0" dirty="0" smtClean="0"/>
              <a:t>Design and functionality flexibility</a:t>
            </a:r>
          </a:p>
          <a:p>
            <a:pPr marL="171450" indent="-171450">
              <a:buFont typeface="Arial" panose="020B0604020202020204" pitchFamily="34" charset="0"/>
              <a:buChar char="•"/>
            </a:pPr>
            <a:r>
              <a:rPr lang="en-US" dirty="0" smtClean="0"/>
              <a:t>Conforms to the Web Content Accessibility Guidelines 2.0, Level AA</a:t>
            </a:r>
          </a:p>
          <a:p>
            <a:pPr marL="171450" indent="-171450">
              <a:buFont typeface="Arial" panose="020B0604020202020204" pitchFamily="34" charset="0"/>
              <a:buChar char="•"/>
            </a:pPr>
            <a:r>
              <a:rPr lang="en-US" baseline="0" dirty="0" smtClean="0"/>
              <a:t>Functionality for Spanish translation of questions</a:t>
            </a:r>
          </a:p>
          <a:p>
            <a:pPr marL="171450" indent="-171450">
              <a:buFont typeface="Arial" panose="020B0604020202020204" pitchFamily="34" charset="0"/>
              <a:buChar char="•"/>
            </a:pPr>
            <a:r>
              <a:rPr lang="en-US" baseline="0" dirty="0" smtClean="0"/>
              <a:t>Ability to upload files and submit files into the survey</a:t>
            </a:r>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806C471-6918-4168-838B-D7DF5388C84D}" type="datetime1">
              <a:rPr lang="en-US" smtClean="0"/>
              <a:t>2/6/2017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77</a:t>
            </a:fld>
            <a:endParaRPr lang="en-US"/>
          </a:p>
        </p:txBody>
      </p:sp>
    </p:spTree>
    <p:extLst>
      <p:ext uri="{BB962C8B-B14F-4D97-AF65-F5344CB8AC3E}">
        <p14:creationId xmlns:p14="http://schemas.microsoft.com/office/powerpoint/2010/main" val="41514252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spc="-15" dirty="0" smtClean="0">
                <a:solidFill>
                  <a:srgbClr val="5C666F"/>
                </a:solidFill>
                <a:cs typeface="Calibri"/>
              </a:rPr>
              <a:t>Presentations from select spoke committees. </a:t>
            </a:r>
            <a:r>
              <a:rPr lang="en-US" sz="1200" spc="-15" baseline="0" dirty="0" smtClean="0">
                <a:solidFill>
                  <a:srgbClr val="5C666F"/>
                </a:solidFill>
                <a:cs typeface="Calibri"/>
              </a:rPr>
              <a:t> Tentatively schedule: Stakeholder Consultation/Program Coordination and Title Programs spokes.</a:t>
            </a:r>
            <a:endParaRPr lang="en-US" sz="1200" spc="-15" dirty="0" smtClean="0">
              <a:solidFill>
                <a:srgbClr val="5C666F"/>
              </a:solidFill>
              <a:cs typeface="Calibri"/>
            </a:endParaRPr>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4C636F0A-A5D6-4B22-A8DC-64FF8AC60788}" type="datetime1">
              <a:rPr lang="en-US" smtClean="0"/>
              <a:t>2/6/2017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81</a:t>
            </a:fld>
            <a:endParaRPr lang="en-US"/>
          </a:p>
        </p:txBody>
      </p:sp>
    </p:spTree>
    <p:extLst>
      <p:ext uri="{BB962C8B-B14F-4D97-AF65-F5344CB8AC3E}">
        <p14:creationId xmlns:p14="http://schemas.microsoft.com/office/powerpoint/2010/main" val="3850444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6468">
              <a:defRPr/>
            </a:pPr>
            <a:r>
              <a:rPr lang="en-US" dirty="0" smtClean="0"/>
              <a:t>Marie</a:t>
            </a:r>
          </a:p>
          <a:p>
            <a:pPr defTabSz="456468">
              <a:defRPr/>
            </a:pPr>
            <a:r>
              <a:rPr lang="en-US" dirty="0" smtClean="0"/>
              <a:t>The specific decision point is</a:t>
            </a:r>
            <a:r>
              <a:rPr lang="en-US" baseline="0" dirty="0" smtClean="0"/>
              <a:t> around whether Colorado should test ELs new to the US within the last twelve months on the state’s English Language Arts assessment, a</a:t>
            </a:r>
            <a:r>
              <a:rPr lang="en-US" sz="1200" dirty="0"/>
              <a:t>nd how those results should be used for state accountability and reporting.</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2/6/2017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7</a:t>
            </a:fld>
            <a:endParaRPr lang="en-US"/>
          </a:p>
        </p:txBody>
      </p:sp>
    </p:spTree>
    <p:extLst>
      <p:ext uri="{BB962C8B-B14F-4D97-AF65-F5344CB8AC3E}">
        <p14:creationId xmlns:p14="http://schemas.microsoft.com/office/powerpoint/2010/main" val="3906507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6468">
              <a:defRPr/>
            </a:pPr>
            <a:r>
              <a:rPr lang="en-US" dirty="0" smtClean="0"/>
              <a:t>Marie</a:t>
            </a:r>
          </a:p>
          <a:p>
            <a:pPr defTabSz="456468">
              <a:defRPr/>
            </a:pPr>
            <a:r>
              <a:rPr lang="en-US" dirty="0" smtClean="0"/>
              <a:t>The result</a:t>
            </a:r>
            <a:r>
              <a:rPr lang="en-US" baseline="0" dirty="0" smtClean="0"/>
              <a:t> of this consultation and collaboration has been a proposed statewide procedure for testing EL newcomers. </a:t>
            </a:r>
          </a:p>
          <a:p>
            <a:pPr defTabSz="456468">
              <a:defRPr/>
            </a:pPr>
            <a:endParaRPr lang="en-US" baseline="0" dirty="0" smtClean="0"/>
          </a:p>
          <a:p>
            <a:r>
              <a:rPr lang="en-US" b="0" dirty="0" smtClean="0"/>
              <a:t>If a student has been enrolled in a US school for less than 12 months and is classified as </a:t>
            </a:r>
            <a:r>
              <a:rPr lang="en-US" dirty="0" smtClean="0"/>
              <a:t>Non-English Proficient (NEP)- </a:t>
            </a:r>
            <a:r>
              <a:rPr lang="en-US" b="0" dirty="0" smtClean="0"/>
              <a:t>based on the WIDA screener </a:t>
            </a:r>
            <a:r>
              <a:rPr lang="en-US" b="0" dirty="0" smtClean="0">
                <a:solidFill>
                  <a:schemeClr val="tx1"/>
                </a:solidFill>
              </a:rPr>
              <a:t>and local body of evidence- </a:t>
            </a:r>
            <a:r>
              <a:rPr lang="en-US" b="0" dirty="0" smtClean="0"/>
              <a:t>he or she is </a:t>
            </a:r>
            <a:r>
              <a:rPr lang="en-US" dirty="0" smtClean="0"/>
              <a:t>exempt</a:t>
            </a:r>
            <a:r>
              <a:rPr lang="en-US" b="0" dirty="0" smtClean="0"/>
              <a:t> from taking the CMAS PARCC ELA assessment.  A student’s parents can opt the child into testing if they choose, and the score results </a:t>
            </a:r>
            <a:r>
              <a:rPr lang="en-US" b="0" dirty="0" smtClean="0">
                <a:solidFill>
                  <a:schemeClr val="tx1"/>
                </a:solidFill>
              </a:rPr>
              <a:t>will be used for accountability and growth calculations.</a:t>
            </a:r>
          </a:p>
          <a:p>
            <a:endParaRPr lang="en-US" b="0" dirty="0" smtClean="0">
              <a:solidFill>
                <a:schemeClr val="tx1"/>
              </a:solidFill>
            </a:endParaRPr>
          </a:p>
          <a:p>
            <a:r>
              <a:rPr lang="en-US" b="0" dirty="0" smtClean="0"/>
              <a:t>If a student has been enrolled in a US school for less than 12 months and is classified as </a:t>
            </a:r>
            <a:r>
              <a:rPr lang="en-US" dirty="0" smtClean="0"/>
              <a:t>Limited-English Proficient (LEP) or Fluent-English Proficient (FEP)</a:t>
            </a:r>
            <a:r>
              <a:rPr lang="en-US" b="0" dirty="0" smtClean="0"/>
              <a:t>- based on the WIDA screener </a:t>
            </a:r>
            <a:r>
              <a:rPr lang="en-US" b="0" dirty="0" smtClean="0">
                <a:solidFill>
                  <a:schemeClr val="tx1"/>
                </a:solidFill>
              </a:rPr>
              <a:t>and local body of evidence- </a:t>
            </a:r>
            <a:r>
              <a:rPr lang="en-US" b="0" dirty="0" smtClean="0"/>
              <a:t>he or she should be </a:t>
            </a:r>
            <a:r>
              <a:rPr lang="en-US" dirty="0" smtClean="0"/>
              <a:t>assessed</a:t>
            </a:r>
            <a:r>
              <a:rPr lang="en-US" b="0" dirty="0" smtClean="0"/>
              <a:t> on the CMAS PARCC ELA assessment. </a:t>
            </a:r>
          </a:p>
          <a:p>
            <a:pPr defTabSz="456468">
              <a:defRPr/>
            </a:pPr>
            <a:endParaRPr lang="en-US" dirty="0" smtClean="0"/>
          </a:p>
          <a:p>
            <a:pPr defTabSz="456468">
              <a:defRPr/>
            </a:pPr>
            <a:r>
              <a:rPr lang="en-US" dirty="0" smtClean="0"/>
              <a:t>The</a:t>
            </a:r>
            <a:r>
              <a:rPr lang="en-US" baseline="0" dirty="0" smtClean="0"/>
              <a:t> flexibility to use English language proficiency as a factor for decision-making was explicitly allowed under proposed regulation and well received by all stakeholder groups consulted. </a:t>
            </a:r>
            <a:endParaRPr lang="en-US"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2/6/2017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8</a:t>
            </a:fld>
            <a:endParaRPr lang="en-US"/>
          </a:p>
        </p:txBody>
      </p:sp>
    </p:spTree>
    <p:extLst>
      <p:ext uri="{BB962C8B-B14F-4D97-AF65-F5344CB8AC3E}">
        <p14:creationId xmlns:p14="http://schemas.microsoft.com/office/powerpoint/2010/main" val="1382334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Marie</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2/6/2017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9</a:t>
            </a:fld>
            <a:endParaRPr lang="en-US"/>
          </a:p>
        </p:txBody>
      </p:sp>
    </p:spTree>
    <p:extLst>
      <p:ext uri="{BB962C8B-B14F-4D97-AF65-F5344CB8AC3E}">
        <p14:creationId xmlns:p14="http://schemas.microsoft.com/office/powerpoint/2010/main" val="744935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7202">
              <a:defRPr/>
            </a:pPr>
            <a:r>
              <a:rPr lang="en-US" dirty="0" smtClean="0"/>
              <a:t>Marie</a:t>
            </a:r>
          </a:p>
          <a:p>
            <a:pPr defTabSz="447202">
              <a:defRPr/>
            </a:pPr>
            <a:r>
              <a:rPr lang="en-US" dirty="0" smtClean="0"/>
              <a:t>The specific decision point is</a:t>
            </a:r>
            <a:r>
              <a:rPr lang="en-US" baseline="0" dirty="0" smtClean="0"/>
              <a:t> around how Colorado will </a:t>
            </a:r>
            <a:r>
              <a:rPr lang="en-US" dirty="0"/>
              <a:t>incorporate progress in acquiring English language proficiency for ELs into our state accountability system. </a:t>
            </a:r>
          </a:p>
          <a:p>
            <a:pPr defTabSz="447202">
              <a:defRPr/>
            </a:pPr>
            <a:endParaRPr lang="en-US" dirty="0"/>
          </a:p>
          <a:p>
            <a:pPr defTabSz="447202">
              <a:defRPr/>
            </a:pPr>
            <a:endParaRPr lang="en-US" dirty="0"/>
          </a:p>
          <a:p>
            <a:endParaRPr lang="en-US" dirty="0" smtClean="0"/>
          </a:p>
          <a:p>
            <a:endParaRPr lang="en-US" dirty="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2/6/2017</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584742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7202"/>
            <a:r>
              <a:rPr lang="en-US" dirty="0" smtClean="0"/>
              <a:t>Marie</a:t>
            </a:r>
          </a:p>
          <a:p>
            <a:pPr defTabSz="447202"/>
            <a:r>
              <a:rPr lang="en-US" dirty="0" smtClean="0"/>
              <a:t>The Accountability Working Group has an additional</a:t>
            </a:r>
            <a:r>
              <a:rPr lang="en-US" baseline="0" dirty="0" smtClean="0"/>
              <a:t> recommendation for adding a </a:t>
            </a:r>
            <a:r>
              <a:rPr lang="en-US" dirty="0" smtClean="0"/>
              <a:t>sub-indicator for English</a:t>
            </a:r>
            <a:r>
              <a:rPr lang="en-US" baseline="0" dirty="0" smtClean="0"/>
              <a:t> language proficiency (</a:t>
            </a:r>
            <a:r>
              <a:rPr lang="en-US" dirty="0" smtClean="0"/>
              <a:t>ELP) accountability measuring growth-to-a-standard on WIDA ACCESS.</a:t>
            </a:r>
          </a:p>
          <a:p>
            <a:pPr defTabSz="447202"/>
            <a:endParaRPr lang="en-US" dirty="0" smtClean="0"/>
          </a:p>
          <a:p>
            <a:r>
              <a:rPr lang="en-US" dirty="0" smtClean="0"/>
              <a:t>The proposal is to</a:t>
            </a:r>
            <a:r>
              <a:rPr lang="en-US" baseline="0" dirty="0" smtClean="0"/>
              <a:t> use </a:t>
            </a:r>
            <a:r>
              <a:rPr lang="en-US" dirty="0" smtClean="0"/>
              <a:t>CDE’s current 6-year stepping-stone timeline with potential modifications (depending on transition to ACCESS 2.0 and revised standard setting results) to determine students progress towards achieving English proficiency. </a:t>
            </a:r>
          </a:p>
          <a:p>
            <a:endParaRPr lang="en-US" dirty="0" smtClean="0"/>
          </a:p>
          <a:p>
            <a:r>
              <a:rPr lang="en-US" dirty="0" smtClean="0"/>
              <a:t>Students coming in at Level 1 would be given 6 years to achieve </a:t>
            </a:r>
            <a:r>
              <a:rPr lang="en-US" dirty="0" err="1" smtClean="0"/>
              <a:t>redesignation</a:t>
            </a:r>
            <a:r>
              <a:rPr lang="en-US" dirty="0" smtClean="0"/>
              <a:t>. </a:t>
            </a:r>
          </a:p>
          <a:p>
            <a:pPr lvl="1"/>
            <a:r>
              <a:rPr lang="en-US" dirty="0" smtClean="0"/>
              <a:t>Students entering at any point further along in the proficiency continuum would be expected to achieve </a:t>
            </a:r>
            <a:r>
              <a:rPr lang="en-US" dirty="0" err="1" smtClean="0"/>
              <a:t>redesignation</a:t>
            </a:r>
            <a:r>
              <a:rPr lang="en-US" dirty="0" smtClean="0"/>
              <a:t> within the remaining time allowed by the stepping-stone trajectory. </a:t>
            </a:r>
          </a:p>
          <a:p>
            <a:pPr defTabSz="447202"/>
            <a:endParaRPr lang="en-US" dirty="0" smtClean="0"/>
          </a:p>
          <a:p>
            <a:endParaRPr lang="en-US" dirty="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2/6/2017</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0304095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4191023"/>
            <a:ext cx="8341851" cy="1167558"/>
          </a:xfrm>
        </p:spPr>
        <p:txBody>
          <a:bodyPr anchor="ctr"/>
          <a:lstStyle>
            <a:lvl1pPr marL="0" indent="0" algn="ctr">
              <a:buNone/>
              <a:defRPr sz="2000">
                <a:solidFill>
                  <a:srgbClr val="45454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1" name="Title 11"/>
          <p:cNvSpPr>
            <a:spLocks noGrp="1"/>
          </p:cNvSpPr>
          <p:nvPr>
            <p:ph type="title"/>
          </p:nvPr>
        </p:nvSpPr>
        <p:spPr>
          <a:xfrm>
            <a:off x="380999" y="2441770"/>
            <a:ext cx="8341851" cy="1645920"/>
          </a:xfrm>
        </p:spPr>
        <p:txBody>
          <a:bodyPr/>
          <a:lstStyle>
            <a:lvl1pPr algn="ctr">
              <a:defRPr sz="4200" spc="150" baseline="0">
                <a:solidFill>
                  <a:schemeClr val="accent1">
                    <a:lumMod val="50000"/>
                  </a:schemeClr>
                </a:solidFill>
              </a:defRPr>
            </a:lvl1pPr>
          </a:lstStyle>
          <a:p>
            <a:r>
              <a:rPr lang="en-US" dirty="0"/>
              <a:t>Click to edit Master title style</a:t>
            </a:r>
          </a:p>
        </p:txBody>
      </p:sp>
      <p:sp>
        <p:nvSpPr>
          <p:cNvPr id="3" name="Text Placeholder 2"/>
          <p:cNvSpPr>
            <a:spLocks noGrp="1"/>
          </p:cNvSpPr>
          <p:nvPr>
            <p:ph type="body" sz="quarter" idx="10" hasCustomPrompt="1"/>
          </p:nvPr>
        </p:nvSpPr>
        <p:spPr>
          <a:xfrm>
            <a:off x="380999" y="5995124"/>
            <a:ext cx="8341851" cy="407987"/>
          </a:xfrm>
        </p:spPr>
        <p:txBody>
          <a:bodyPr/>
          <a:lstStyle>
            <a:lvl1pPr marL="45720" indent="0" algn="ctr">
              <a:buFontTx/>
              <a:buNone/>
              <a:defRPr sz="1600" b="0" spc="0">
                <a:solidFill>
                  <a:schemeClr val="tx1">
                    <a:lumMod val="60000"/>
                    <a:lumOff val="40000"/>
                  </a:schemeClr>
                </a:solidFill>
              </a:defRPr>
            </a:lvl1pPr>
          </a:lstStyle>
          <a:p>
            <a:pPr lvl="0"/>
            <a:r>
              <a:rPr lang="en-US" dirty="0"/>
              <a:t>Month Day Year</a:t>
            </a:r>
          </a:p>
        </p:txBody>
      </p:sp>
      <p:pic>
        <p:nvPicPr>
          <p:cNvPr id="13" name="Picture 12" descr="co_cde__dept_rgb.eps"/>
          <p:cNvPicPr>
            <a:picLocks noChangeAspect="1"/>
          </p:cNvPicPr>
          <p:nvPr userDrawn="1"/>
        </p:nvPicPr>
        <p:blipFill rotWithShape="1">
          <a:blip r:embed="rId3"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0999" y="460248"/>
            <a:ext cx="6172202" cy="55646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11"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a:p>
        </p:txBody>
      </p:sp>
      <p:sp>
        <p:nvSpPr>
          <p:cNvPr id="9"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2" name="Title 10"/>
          <p:cNvSpPr>
            <a:spLocks noGrp="1"/>
          </p:cNvSpPr>
          <p:nvPr>
            <p:ph type="title"/>
          </p:nvPr>
        </p:nvSpPr>
        <p:spPr>
          <a:xfrm>
            <a:off x="7037832" y="1096962"/>
            <a:ext cx="1913456" cy="1033590"/>
          </a:xfrm>
        </p:spPr>
        <p:txBody>
          <a:bodyPr anchor="b"/>
          <a:lstStyle>
            <a:lvl1pPr algn="l">
              <a:defRPr sz="2000" spc="0" baseline="0">
                <a:solidFill>
                  <a:schemeClr val="tx1"/>
                </a:solidFill>
              </a:defRPr>
            </a:lvl1pPr>
          </a:lstStyle>
          <a:p>
            <a:r>
              <a:rPr lang="en-US" dirty="0"/>
              <a:t>Click to edit Master title style</a:t>
            </a:r>
          </a:p>
        </p:txBody>
      </p:sp>
      <p:pic>
        <p:nvPicPr>
          <p:cNvPr id="7" name="Picture 6"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47319" y="6356350"/>
            <a:ext cx="18240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a:p>
        </p:txBody>
      </p:sp>
      <p:sp>
        <p:nvSpPr>
          <p:cNvPr id="9" name="Content Placeholder 2"/>
          <p:cNvSpPr>
            <a:spLocks noGrp="1"/>
          </p:cNvSpPr>
          <p:nvPr>
            <p:ph idx="1"/>
          </p:nvPr>
        </p:nvSpPr>
        <p:spPr>
          <a:xfrm>
            <a:off x="2199640" y="1036320"/>
            <a:ext cx="6589252"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2800" b="0" i="0" spc="0">
                <a:solidFill>
                  <a:schemeClr val="tx1"/>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Text Placeholder 3"/>
          <p:cNvSpPr>
            <a:spLocks noGrp="1"/>
          </p:cNvSpPr>
          <p:nvPr>
            <p:ph type="body" sz="half" idx="2"/>
          </p:nvPr>
        </p:nvSpPr>
        <p:spPr>
          <a:xfrm>
            <a:off x="60220"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itle 10"/>
          <p:cNvSpPr>
            <a:spLocks noGrp="1"/>
          </p:cNvSpPr>
          <p:nvPr>
            <p:ph type="title"/>
          </p:nvPr>
        </p:nvSpPr>
        <p:spPr>
          <a:xfrm>
            <a:off x="57912" y="1036320"/>
            <a:ext cx="1913456" cy="1033590"/>
          </a:xfrm>
        </p:spPr>
        <p:txBody>
          <a:bodyPr anchor="b"/>
          <a:lstStyle>
            <a:lvl1pPr algn="l">
              <a:defRPr sz="2000" spc="0" baseline="0"/>
            </a:lvl1pPr>
          </a:lstStyle>
          <a:p>
            <a:r>
              <a:rPr lang="en-US" dirty="0"/>
              <a:t>Click to edit Master title style</a:t>
            </a:r>
          </a:p>
        </p:txBody>
      </p:sp>
      <p:pic>
        <p:nvPicPr>
          <p:cNvPr id="11" name="Picture 10"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414879509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ank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a:p>
        </p:txBody>
      </p:sp>
      <p:sp>
        <p:nvSpPr>
          <p:cNvPr id="6" name="Text Placeholder 3"/>
          <p:cNvSpPr>
            <a:spLocks noGrp="1"/>
          </p:cNvSpPr>
          <p:nvPr>
            <p:ph type="body" sz="half" idx="2"/>
          </p:nvPr>
        </p:nvSpPr>
        <p:spPr>
          <a:xfrm>
            <a:off x="6022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9" name="Title 10"/>
          <p:cNvSpPr>
            <a:spLocks noGrp="1"/>
          </p:cNvSpPr>
          <p:nvPr>
            <p:ph type="title"/>
          </p:nvPr>
        </p:nvSpPr>
        <p:spPr>
          <a:xfrm>
            <a:off x="57912" y="1096962"/>
            <a:ext cx="1913456" cy="1033590"/>
          </a:xfrm>
        </p:spPr>
        <p:txBody>
          <a:bodyPr anchor="b"/>
          <a:lstStyle>
            <a:lvl1pPr algn="l">
              <a:defRPr sz="2000" spc="0" baseline="0"/>
            </a:lvl1pPr>
          </a:lstStyle>
          <a:p>
            <a:r>
              <a:rPr lang="en-US" dirty="0"/>
              <a:t>Click to edit Master title style</a:t>
            </a:r>
          </a:p>
        </p:txBody>
      </p:sp>
      <p:pic>
        <p:nvPicPr>
          <p:cNvPr id="10" name="Picture 9"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911585613"/>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Picture Placeholder 2"/>
          <p:cNvSpPr>
            <a:spLocks noGrp="1"/>
          </p:cNvSpPr>
          <p:nvPr>
            <p:ph type="pic" idx="1"/>
          </p:nvPr>
        </p:nvSpPr>
        <p:spPr>
          <a:xfrm>
            <a:off x="2213286" y="304800"/>
            <a:ext cx="6625914" cy="57737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a:p>
        </p:txBody>
      </p:sp>
      <p:sp>
        <p:nvSpPr>
          <p:cNvPr id="12" name="Text Placeholder 3"/>
          <p:cNvSpPr>
            <a:spLocks noGrp="1"/>
          </p:cNvSpPr>
          <p:nvPr>
            <p:ph type="body" sz="half" idx="2"/>
          </p:nvPr>
        </p:nvSpPr>
        <p:spPr>
          <a:xfrm>
            <a:off x="53108" y="2232152"/>
            <a:ext cx="1910820" cy="2816352"/>
          </a:xfrm>
        </p:spPr>
        <p:txBody>
          <a:bodyPr tIns="0"/>
          <a:lstStyle>
            <a:lvl1pPr marL="0" indent="0">
              <a:buNone/>
              <a:defRPr sz="1800" b="0" spc="0">
                <a:solidFill>
                  <a:srgbClr val="5C667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2000" spc="0" baseline="0">
                <a:solidFill>
                  <a:srgbClr val="5C6670"/>
                </a:solidFill>
              </a:defRPr>
            </a:lvl1pPr>
          </a:lstStyle>
          <a:p>
            <a:r>
              <a:rPr lang="en-US" dirty="0"/>
              <a:t>Click to edit Master title style</a:t>
            </a:r>
          </a:p>
        </p:txBody>
      </p:sp>
      <p:pic>
        <p:nvPicPr>
          <p:cNvPr id="11" name="Picture 10"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845491436"/>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7800412" y="6165453"/>
            <a:ext cx="589915" cy="515620"/>
          </a:xfrm>
          <a:custGeom>
            <a:avLst/>
            <a:gdLst/>
            <a:ahLst/>
            <a:cxnLst/>
            <a:rect l="l" t="t" r="r" b="b"/>
            <a:pathLst>
              <a:path w="589915" h="515620">
                <a:moveTo>
                  <a:pt x="294931" y="0"/>
                </a:moveTo>
                <a:lnTo>
                  <a:pt x="284874" y="3367"/>
                </a:lnTo>
                <a:lnTo>
                  <a:pt x="276139" y="13470"/>
                </a:lnTo>
                <a:lnTo>
                  <a:pt x="4440" y="482952"/>
                </a:lnTo>
                <a:lnTo>
                  <a:pt x="0" y="495597"/>
                </a:lnTo>
                <a:lnTo>
                  <a:pt x="2092" y="505898"/>
                </a:lnTo>
                <a:lnTo>
                  <a:pt x="10057" y="512831"/>
                </a:lnTo>
                <a:lnTo>
                  <a:pt x="23234" y="515370"/>
                </a:lnTo>
                <a:lnTo>
                  <a:pt x="566648" y="515370"/>
                </a:lnTo>
                <a:lnTo>
                  <a:pt x="579808" y="512831"/>
                </a:lnTo>
                <a:lnTo>
                  <a:pt x="587766" y="505898"/>
                </a:lnTo>
                <a:lnTo>
                  <a:pt x="589863" y="495597"/>
                </a:lnTo>
                <a:lnTo>
                  <a:pt x="585437" y="482952"/>
                </a:lnTo>
                <a:lnTo>
                  <a:pt x="313723" y="13470"/>
                </a:lnTo>
                <a:lnTo>
                  <a:pt x="304988" y="3367"/>
                </a:lnTo>
                <a:lnTo>
                  <a:pt x="294931" y="0"/>
                </a:lnTo>
                <a:close/>
              </a:path>
            </a:pathLst>
          </a:custGeom>
          <a:solidFill>
            <a:srgbClr val="2A9741"/>
          </a:solidFill>
        </p:spPr>
        <p:txBody>
          <a:bodyPr wrap="square" lIns="0" tIns="0" rIns="0" bIns="0" rtlCol="0"/>
          <a:lstStyle/>
          <a:p>
            <a:endParaRPr/>
          </a:p>
        </p:txBody>
      </p:sp>
      <p:sp>
        <p:nvSpPr>
          <p:cNvPr id="18" name="bk object 18"/>
          <p:cNvSpPr/>
          <p:nvPr/>
        </p:nvSpPr>
        <p:spPr>
          <a:xfrm>
            <a:off x="8004123" y="6206671"/>
            <a:ext cx="196850" cy="194310"/>
          </a:xfrm>
          <a:custGeom>
            <a:avLst/>
            <a:gdLst/>
            <a:ahLst/>
            <a:cxnLst/>
            <a:rect l="l" t="t" r="r" b="b"/>
            <a:pathLst>
              <a:path w="196850" h="194310">
                <a:moveTo>
                  <a:pt x="113758" y="135904"/>
                </a:moveTo>
                <a:lnTo>
                  <a:pt x="42672" y="135904"/>
                </a:lnTo>
                <a:lnTo>
                  <a:pt x="48544" y="137856"/>
                </a:lnTo>
                <a:lnTo>
                  <a:pt x="50501" y="142541"/>
                </a:lnTo>
                <a:lnTo>
                  <a:pt x="72036" y="188630"/>
                </a:lnTo>
                <a:lnTo>
                  <a:pt x="73993" y="193712"/>
                </a:lnTo>
                <a:lnTo>
                  <a:pt x="78299" y="193712"/>
                </a:lnTo>
                <a:lnTo>
                  <a:pt x="81039" y="189411"/>
                </a:lnTo>
                <a:lnTo>
                  <a:pt x="113758" y="135904"/>
                </a:lnTo>
                <a:close/>
              </a:path>
              <a:path w="196850" h="194310">
                <a:moveTo>
                  <a:pt x="163484" y="122232"/>
                </a:moveTo>
                <a:lnTo>
                  <a:pt x="127235" y="122232"/>
                </a:lnTo>
                <a:lnTo>
                  <a:pt x="131154" y="125747"/>
                </a:lnTo>
                <a:lnTo>
                  <a:pt x="191442" y="176917"/>
                </a:lnTo>
                <a:lnTo>
                  <a:pt x="195356" y="180431"/>
                </a:lnTo>
                <a:lnTo>
                  <a:pt x="196531" y="179260"/>
                </a:lnTo>
                <a:lnTo>
                  <a:pt x="193790" y="174959"/>
                </a:lnTo>
                <a:lnTo>
                  <a:pt x="163484" y="122232"/>
                </a:lnTo>
                <a:close/>
              </a:path>
              <a:path w="196850" h="194310">
                <a:moveTo>
                  <a:pt x="93570" y="0"/>
                </a:moveTo>
                <a:lnTo>
                  <a:pt x="89259" y="0"/>
                </a:lnTo>
                <a:lnTo>
                  <a:pt x="86519" y="4685"/>
                </a:lnTo>
                <a:lnTo>
                  <a:pt x="2740" y="150746"/>
                </a:lnTo>
                <a:lnTo>
                  <a:pt x="0" y="155041"/>
                </a:lnTo>
                <a:lnTo>
                  <a:pt x="1957" y="156993"/>
                </a:lnTo>
                <a:lnTo>
                  <a:pt x="6263" y="154651"/>
                </a:lnTo>
                <a:lnTo>
                  <a:pt x="38366" y="138246"/>
                </a:lnTo>
                <a:lnTo>
                  <a:pt x="42672" y="135904"/>
                </a:lnTo>
                <a:lnTo>
                  <a:pt x="113758" y="135904"/>
                </a:lnTo>
                <a:lnTo>
                  <a:pt x="119014" y="127308"/>
                </a:lnTo>
                <a:lnTo>
                  <a:pt x="121754" y="123013"/>
                </a:lnTo>
                <a:lnTo>
                  <a:pt x="127235" y="122232"/>
                </a:lnTo>
                <a:lnTo>
                  <a:pt x="163484" y="122232"/>
                </a:lnTo>
                <a:lnTo>
                  <a:pt x="95919" y="4685"/>
                </a:lnTo>
                <a:lnTo>
                  <a:pt x="93570" y="0"/>
                </a:lnTo>
                <a:close/>
              </a:path>
            </a:pathLst>
          </a:custGeom>
          <a:solidFill>
            <a:srgbClr val="FDFDFD"/>
          </a:solidFill>
        </p:spPr>
        <p:txBody>
          <a:bodyPr wrap="square" lIns="0" tIns="0" rIns="0" bIns="0" rtlCol="0"/>
          <a:lstStyle/>
          <a:p>
            <a:endParaRPr/>
          </a:p>
        </p:txBody>
      </p:sp>
      <p:sp>
        <p:nvSpPr>
          <p:cNvPr id="19" name="bk object 19"/>
          <p:cNvSpPr/>
          <p:nvPr/>
        </p:nvSpPr>
        <p:spPr>
          <a:xfrm>
            <a:off x="7938741" y="6460925"/>
            <a:ext cx="146050" cy="161925"/>
          </a:xfrm>
          <a:custGeom>
            <a:avLst/>
            <a:gdLst/>
            <a:ahLst/>
            <a:cxnLst/>
            <a:rect l="l" t="t" r="r" b="b"/>
            <a:pathLst>
              <a:path w="146050" h="161925">
                <a:moveTo>
                  <a:pt x="80653" y="0"/>
                </a:moveTo>
                <a:lnTo>
                  <a:pt x="49220" y="6316"/>
                </a:lnTo>
                <a:lnTo>
                  <a:pt x="23588" y="23580"/>
                </a:lnTo>
                <a:lnTo>
                  <a:pt x="6325" y="49267"/>
                </a:lnTo>
                <a:lnTo>
                  <a:pt x="0" y="80850"/>
                </a:lnTo>
                <a:lnTo>
                  <a:pt x="6325" y="112042"/>
                </a:lnTo>
                <a:lnTo>
                  <a:pt x="23588" y="137631"/>
                </a:lnTo>
                <a:lnTo>
                  <a:pt x="49220" y="154944"/>
                </a:lnTo>
                <a:lnTo>
                  <a:pt x="80653" y="161309"/>
                </a:lnTo>
                <a:lnTo>
                  <a:pt x="98568" y="159332"/>
                </a:lnTo>
                <a:lnTo>
                  <a:pt x="142115" y="133191"/>
                </a:lnTo>
                <a:lnTo>
                  <a:pt x="144463" y="130062"/>
                </a:lnTo>
                <a:lnTo>
                  <a:pt x="142115" y="128501"/>
                </a:lnTo>
                <a:lnTo>
                  <a:pt x="129101" y="121082"/>
                </a:lnTo>
                <a:lnTo>
                  <a:pt x="80653" y="121082"/>
                </a:lnTo>
                <a:lnTo>
                  <a:pt x="64937" y="117927"/>
                </a:lnTo>
                <a:lnTo>
                  <a:pt x="52122" y="109316"/>
                </a:lnTo>
                <a:lnTo>
                  <a:pt x="43491" y="96529"/>
                </a:lnTo>
                <a:lnTo>
                  <a:pt x="40329" y="80850"/>
                </a:lnTo>
                <a:lnTo>
                  <a:pt x="43491" y="64946"/>
                </a:lnTo>
                <a:lnTo>
                  <a:pt x="52122" y="52044"/>
                </a:lnTo>
                <a:lnTo>
                  <a:pt x="64937" y="43389"/>
                </a:lnTo>
                <a:lnTo>
                  <a:pt x="80653" y="40227"/>
                </a:lnTo>
                <a:lnTo>
                  <a:pt x="133804" y="40227"/>
                </a:lnTo>
                <a:lnTo>
                  <a:pt x="144463" y="33979"/>
                </a:lnTo>
                <a:lnTo>
                  <a:pt x="145246" y="33589"/>
                </a:lnTo>
                <a:lnTo>
                  <a:pt x="145246" y="32808"/>
                </a:lnTo>
                <a:lnTo>
                  <a:pt x="145638" y="32418"/>
                </a:lnTo>
                <a:lnTo>
                  <a:pt x="144855" y="31637"/>
                </a:lnTo>
                <a:lnTo>
                  <a:pt x="144855" y="31246"/>
                </a:lnTo>
                <a:lnTo>
                  <a:pt x="132236" y="18288"/>
                </a:lnTo>
                <a:lnTo>
                  <a:pt x="117011" y="8444"/>
                </a:lnTo>
                <a:lnTo>
                  <a:pt x="99657" y="2190"/>
                </a:lnTo>
                <a:lnTo>
                  <a:pt x="80653" y="0"/>
                </a:lnTo>
                <a:close/>
              </a:path>
              <a:path w="146050" h="161925">
                <a:moveTo>
                  <a:pt x="109228" y="109363"/>
                </a:moveTo>
                <a:lnTo>
                  <a:pt x="80653" y="121082"/>
                </a:lnTo>
                <a:lnTo>
                  <a:pt x="129101" y="121082"/>
                </a:lnTo>
                <a:lnTo>
                  <a:pt x="111968" y="111315"/>
                </a:lnTo>
                <a:lnTo>
                  <a:pt x="109228" y="109363"/>
                </a:lnTo>
                <a:close/>
              </a:path>
              <a:path w="146050" h="161925">
                <a:moveTo>
                  <a:pt x="133804" y="40227"/>
                </a:moveTo>
                <a:lnTo>
                  <a:pt x="80653" y="40227"/>
                </a:lnTo>
                <a:lnTo>
                  <a:pt x="88861" y="41008"/>
                </a:lnTo>
                <a:lnTo>
                  <a:pt x="96408" y="43255"/>
                </a:lnTo>
                <a:lnTo>
                  <a:pt x="103222" y="46820"/>
                </a:lnTo>
                <a:lnTo>
                  <a:pt x="109228" y="51555"/>
                </a:lnTo>
                <a:lnTo>
                  <a:pt x="111185" y="53507"/>
                </a:lnTo>
                <a:lnTo>
                  <a:pt x="113143" y="52336"/>
                </a:lnTo>
                <a:lnTo>
                  <a:pt x="133804" y="40227"/>
                </a:lnTo>
                <a:close/>
              </a:path>
            </a:pathLst>
          </a:custGeom>
          <a:solidFill>
            <a:srgbClr val="FDFDFD"/>
          </a:solidFill>
        </p:spPr>
        <p:txBody>
          <a:bodyPr wrap="square" lIns="0" tIns="0" rIns="0" bIns="0" rtlCol="0"/>
          <a:lstStyle/>
          <a:p>
            <a:endParaRPr/>
          </a:p>
        </p:txBody>
      </p:sp>
      <p:sp>
        <p:nvSpPr>
          <p:cNvPr id="20" name="bk object 20"/>
          <p:cNvSpPr/>
          <p:nvPr/>
        </p:nvSpPr>
        <p:spPr>
          <a:xfrm>
            <a:off x="8094557" y="6460925"/>
            <a:ext cx="161925" cy="161925"/>
          </a:xfrm>
          <a:custGeom>
            <a:avLst/>
            <a:gdLst/>
            <a:ahLst/>
            <a:cxnLst/>
            <a:rect l="l" t="t" r="r" b="b"/>
            <a:pathLst>
              <a:path w="161925" h="161925">
                <a:moveTo>
                  <a:pt x="81044" y="0"/>
                </a:moveTo>
                <a:lnTo>
                  <a:pt x="49550" y="6316"/>
                </a:lnTo>
                <a:lnTo>
                  <a:pt x="23784" y="23580"/>
                </a:lnTo>
                <a:lnTo>
                  <a:pt x="6386" y="49267"/>
                </a:lnTo>
                <a:lnTo>
                  <a:pt x="0" y="80850"/>
                </a:lnTo>
                <a:lnTo>
                  <a:pt x="6386" y="112042"/>
                </a:lnTo>
                <a:lnTo>
                  <a:pt x="23784" y="137631"/>
                </a:lnTo>
                <a:lnTo>
                  <a:pt x="49550" y="154944"/>
                </a:lnTo>
                <a:lnTo>
                  <a:pt x="81044" y="161309"/>
                </a:lnTo>
                <a:lnTo>
                  <a:pt x="112474" y="154944"/>
                </a:lnTo>
                <a:lnTo>
                  <a:pt x="138107" y="137631"/>
                </a:lnTo>
                <a:lnTo>
                  <a:pt x="149272" y="121082"/>
                </a:lnTo>
                <a:lnTo>
                  <a:pt x="81044" y="121082"/>
                </a:lnTo>
                <a:lnTo>
                  <a:pt x="65102" y="117927"/>
                </a:lnTo>
                <a:lnTo>
                  <a:pt x="52171" y="109316"/>
                </a:lnTo>
                <a:lnTo>
                  <a:pt x="43497" y="96529"/>
                </a:lnTo>
                <a:lnTo>
                  <a:pt x="40329" y="80850"/>
                </a:lnTo>
                <a:lnTo>
                  <a:pt x="43497" y="64946"/>
                </a:lnTo>
                <a:lnTo>
                  <a:pt x="52171" y="52044"/>
                </a:lnTo>
                <a:lnTo>
                  <a:pt x="65102" y="43389"/>
                </a:lnTo>
                <a:lnTo>
                  <a:pt x="81044" y="40227"/>
                </a:lnTo>
                <a:lnTo>
                  <a:pt x="149295" y="40227"/>
                </a:lnTo>
                <a:lnTo>
                  <a:pt x="138107" y="23580"/>
                </a:lnTo>
                <a:lnTo>
                  <a:pt x="112474" y="6316"/>
                </a:lnTo>
                <a:lnTo>
                  <a:pt x="81044" y="0"/>
                </a:lnTo>
                <a:close/>
              </a:path>
              <a:path w="161925" h="161925">
                <a:moveTo>
                  <a:pt x="149295" y="40227"/>
                </a:moveTo>
                <a:lnTo>
                  <a:pt x="81044" y="40227"/>
                </a:lnTo>
                <a:lnTo>
                  <a:pt x="96758" y="43389"/>
                </a:lnTo>
                <a:lnTo>
                  <a:pt x="109573" y="52044"/>
                </a:lnTo>
                <a:lnTo>
                  <a:pt x="118205" y="64946"/>
                </a:lnTo>
                <a:lnTo>
                  <a:pt x="121368" y="80850"/>
                </a:lnTo>
                <a:lnTo>
                  <a:pt x="118205" y="96529"/>
                </a:lnTo>
                <a:lnTo>
                  <a:pt x="109573" y="109316"/>
                </a:lnTo>
                <a:lnTo>
                  <a:pt x="96758" y="117927"/>
                </a:lnTo>
                <a:lnTo>
                  <a:pt x="81044" y="121082"/>
                </a:lnTo>
                <a:lnTo>
                  <a:pt x="149272" y="121082"/>
                </a:lnTo>
                <a:lnTo>
                  <a:pt x="155371" y="112042"/>
                </a:lnTo>
                <a:lnTo>
                  <a:pt x="161697" y="80850"/>
                </a:lnTo>
                <a:lnTo>
                  <a:pt x="155371" y="49267"/>
                </a:lnTo>
                <a:lnTo>
                  <a:pt x="149295" y="40227"/>
                </a:lnTo>
                <a:close/>
              </a:path>
            </a:pathLst>
          </a:custGeom>
          <a:solidFill>
            <a:srgbClr val="FDFDFD"/>
          </a:solidFill>
        </p:spPr>
        <p:txBody>
          <a:bodyPr wrap="square" lIns="0" tIns="0" rIns="0" bIns="0" rtlCol="0"/>
          <a:lstStyle/>
          <a:p>
            <a:endParaRPr/>
          </a:p>
        </p:txBody>
      </p:sp>
      <p:sp>
        <p:nvSpPr>
          <p:cNvPr id="21" name="bk object 21"/>
          <p:cNvSpPr/>
          <p:nvPr/>
        </p:nvSpPr>
        <p:spPr>
          <a:xfrm>
            <a:off x="8408553" y="6655438"/>
            <a:ext cx="17780" cy="25400"/>
          </a:xfrm>
          <a:custGeom>
            <a:avLst/>
            <a:gdLst/>
            <a:ahLst/>
            <a:cxnLst/>
            <a:rect l="l" t="t" r="r" b="b"/>
            <a:pathLst>
              <a:path w="17779" h="25400">
                <a:moveTo>
                  <a:pt x="10960" y="4294"/>
                </a:moveTo>
                <a:lnTo>
                  <a:pt x="6263" y="4294"/>
                </a:lnTo>
                <a:lnTo>
                  <a:pt x="6263" y="24994"/>
                </a:lnTo>
                <a:lnTo>
                  <a:pt x="10960" y="24994"/>
                </a:lnTo>
                <a:lnTo>
                  <a:pt x="10960" y="4294"/>
                </a:lnTo>
                <a:close/>
              </a:path>
              <a:path w="17779" h="25400">
                <a:moveTo>
                  <a:pt x="17223" y="0"/>
                </a:moveTo>
                <a:lnTo>
                  <a:pt x="0" y="0"/>
                </a:lnTo>
                <a:lnTo>
                  <a:pt x="0" y="3904"/>
                </a:lnTo>
                <a:lnTo>
                  <a:pt x="365" y="4294"/>
                </a:lnTo>
                <a:lnTo>
                  <a:pt x="17223" y="4294"/>
                </a:lnTo>
                <a:lnTo>
                  <a:pt x="17223" y="0"/>
                </a:lnTo>
                <a:close/>
              </a:path>
            </a:pathLst>
          </a:custGeom>
          <a:solidFill>
            <a:srgbClr val="2A9741"/>
          </a:solidFill>
        </p:spPr>
        <p:txBody>
          <a:bodyPr wrap="square" lIns="0" tIns="0" rIns="0" bIns="0" rtlCol="0"/>
          <a:lstStyle/>
          <a:p>
            <a:endParaRPr/>
          </a:p>
        </p:txBody>
      </p:sp>
      <p:sp>
        <p:nvSpPr>
          <p:cNvPr id="22" name="bk object 22"/>
          <p:cNvSpPr/>
          <p:nvPr/>
        </p:nvSpPr>
        <p:spPr>
          <a:xfrm>
            <a:off x="8431256" y="6655048"/>
            <a:ext cx="28575" cy="26034"/>
          </a:xfrm>
          <a:custGeom>
            <a:avLst/>
            <a:gdLst/>
            <a:ahLst/>
            <a:cxnLst/>
            <a:rect l="l" t="t" r="r" b="b"/>
            <a:pathLst>
              <a:path w="28575" h="26034">
                <a:moveTo>
                  <a:pt x="11359" y="11323"/>
                </a:moveTo>
                <a:lnTo>
                  <a:pt x="6628" y="11323"/>
                </a:lnTo>
                <a:lnTo>
                  <a:pt x="13309" y="25384"/>
                </a:lnTo>
                <a:lnTo>
                  <a:pt x="13309" y="25775"/>
                </a:lnTo>
                <a:lnTo>
                  <a:pt x="14874" y="25775"/>
                </a:lnTo>
                <a:lnTo>
                  <a:pt x="15240" y="25384"/>
                </a:lnTo>
                <a:lnTo>
                  <a:pt x="18892" y="17185"/>
                </a:lnTo>
                <a:lnTo>
                  <a:pt x="14091" y="17185"/>
                </a:lnTo>
                <a:lnTo>
                  <a:pt x="11359" y="11323"/>
                </a:lnTo>
                <a:close/>
              </a:path>
              <a:path w="28575" h="26034">
                <a:moveTo>
                  <a:pt x="5845" y="0"/>
                </a:moveTo>
                <a:lnTo>
                  <a:pt x="4279" y="0"/>
                </a:lnTo>
                <a:lnTo>
                  <a:pt x="4279" y="390"/>
                </a:lnTo>
                <a:lnTo>
                  <a:pt x="0" y="24603"/>
                </a:lnTo>
                <a:lnTo>
                  <a:pt x="0" y="25384"/>
                </a:lnTo>
                <a:lnTo>
                  <a:pt x="4697" y="25384"/>
                </a:lnTo>
                <a:lnTo>
                  <a:pt x="4697" y="24994"/>
                </a:lnTo>
                <a:lnTo>
                  <a:pt x="6628" y="11323"/>
                </a:lnTo>
                <a:lnTo>
                  <a:pt x="11359" y="11323"/>
                </a:lnTo>
                <a:lnTo>
                  <a:pt x="6263" y="390"/>
                </a:lnTo>
                <a:lnTo>
                  <a:pt x="5845" y="0"/>
                </a:lnTo>
                <a:close/>
              </a:path>
              <a:path w="28575" h="26034">
                <a:moveTo>
                  <a:pt x="25807" y="11323"/>
                </a:moveTo>
                <a:lnTo>
                  <a:pt x="21503" y="11323"/>
                </a:lnTo>
                <a:lnTo>
                  <a:pt x="23486" y="24994"/>
                </a:lnTo>
                <a:lnTo>
                  <a:pt x="23851" y="25384"/>
                </a:lnTo>
                <a:lnTo>
                  <a:pt x="28549" y="25384"/>
                </a:lnTo>
                <a:lnTo>
                  <a:pt x="28183" y="24603"/>
                </a:lnTo>
                <a:lnTo>
                  <a:pt x="25807" y="11323"/>
                </a:lnTo>
                <a:close/>
              </a:path>
              <a:path w="28575" h="26034">
                <a:moveTo>
                  <a:pt x="23851" y="0"/>
                </a:moveTo>
                <a:lnTo>
                  <a:pt x="22286" y="0"/>
                </a:lnTo>
                <a:lnTo>
                  <a:pt x="22286" y="390"/>
                </a:lnTo>
                <a:lnTo>
                  <a:pt x="14091" y="17185"/>
                </a:lnTo>
                <a:lnTo>
                  <a:pt x="18892" y="17185"/>
                </a:lnTo>
                <a:lnTo>
                  <a:pt x="21503" y="11323"/>
                </a:lnTo>
                <a:lnTo>
                  <a:pt x="25807" y="11323"/>
                </a:lnTo>
                <a:lnTo>
                  <a:pt x="23851" y="390"/>
                </a:lnTo>
                <a:lnTo>
                  <a:pt x="23851" y="0"/>
                </a:lnTo>
                <a:close/>
              </a:path>
            </a:pathLst>
          </a:custGeom>
          <a:solidFill>
            <a:srgbClr val="2A9741"/>
          </a:solidFill>
        </p:spPr>
        <p:txBody>
          <a:bodyPr wrap="square" lIns="0" tIns="0" rIns="0" bIns="0" rtlCol="0"/>
          <a:lstStyle/>
          <a:p>
            <a:endParaRPr/>
          </a:p>
        </p:txBody>
      </p:sp>
      <p:sp>
        <p:nvSpPr>
          <p:cNvPr id="23" name="bk object 23"/>
          <p:cNvSpPr/>
          <p:nvPr/>
        </p:nvSpPr>
        <p:spPr>
          <a:xfrm>
            <a:off x="8215789" y="6164867"/>
            <a:ext cx="586740" cy="513080"/>
          </a:xfrm>
          <a:custGeom>
            <a:avLst/>
            <a:gdLst/>
            <a:ahLst/>
            <a:cxnLst/>
            <a:rect l="l" t="t" r="r" b="b"/>
            <a:pathLst>
              <a:path w="586740" h="513079">
                <a:moveTo>
                  <a:pt x="563487" y="0"/>
                </a:moveTo>
                <a:lnTo>
                  <a:pt x="23231" y="0"/>
                </a:lnTo>
                <a:lnTo>
                  <a:pt x="10056" y="2534"/>
                </a:lnTo>
                <a:lnTo>
                  <a:pt x="2092" y="9462"/>
                </a:lnTo>
                <a:lnTo>
                  <a:pt x="0" y="19766"/>
                </a:lnTo>
                <a:lnTo>
                  <a:pt x="4442" y="32433"/>
                </a:lnTo>
                <a:lnTo>
                  <a:pt x="274549" y="499161"/>
                </a:lnTo>
                <a:lnTo>
                  <a:pt x="283291" y="509267"/>
                </a:lnTo>
                <a:lnTo>
                  <a:pt x="293364" y="512636"/>
                </a:lnTo>
                <a:lnTo>
                  <a:pt x="303438" y="509267"/>
                </a:lnTo>
                <a:lnTo>
                  <a:pt x="312180" y="499161"/>
                </a:lnTo>
                <a:lnTo>
                  <a:pt x="582276" y="32433"/>
                </a:lnTo>
                <a:lnTo>
                  <a:pt x="586732" y="19766"/>
                </a:lnTo>
                <a:lnTo>
                  <a:pt x="584645" y="9462"/>
                </a:lnTo>
                <a:lnTo>
                  <a:pt x="576676" y="2534"/>
                </a:lnTo>
                <a:lnTo>
                  <a:pt x="563487" y="0"/>
                </a:lnTo>
                <a:close/>
              </a:path>
            </a:pathLst>
          </a:custGeom>
          <a:solidFill>
            <a:srgbClr val="465153"/>
          </a:solidFill>
        </p:spPr>
        <p:txBody>
          <a:bodyPr wrap="square" lIns="0" tIns="0" rIns="0" bIns="0" rtlCol="0"/>
          <a:lstStyle/>
          <a:p>
            <a:endParaRPr/>
          </a:p>
        </p:txBody>
      </p:sp>
      <p:sp>
        <p:nvSpPr>
          <p:cNvPr id="24" name="bk object 24"/>
          <p:cNvSpPr/>
          <p:nvPr/>
        </p:nvSpPr>
        <p:spPr>
          <a:xfrm>
            <a:off x="8444565" y="6479672"/>
            <a:ext cx="163830" cy="85090"/>
          </a:xfrm>
          <a:custGeom>
            <a:avLst/>
            <a:gdLst/>
            <a:ahLst/>
            <a:cxnLst/>
            <a:rect l="l" t="t" r="r" b="b"/>
            <a:pathLst>
              <a:path w="163829" h="85090">
                <a:moveTo>
                  <a:pt x="163258" y="0"/>
                </a:moveTo>
                <a:lnTo>
                  <a:pt x="0" y="58588"/>
                </a:lnTo>
                <a:lnTo>
                  <a:pt x="15240" y="84759"/>
                </a:lnTo>
                <a:lnTo>
                  <a:pt x="140137" y="40232"/>
                </a:lnTo>
                <a:lnTo>
                  <a:pt x="163258" y="0"/>
                </a:lnTo>
                <a:close/>
              </a:path>
            </a:pathLst>
          </a:custGeom>
          <a:solidFill>
            <a:srgbClr val="FDFDFD"/>
          </a:solidFill>
        </p:spPr>
        <p:txBody>
          <a:bodyPr wrap="square" lIns="0" tIns="0" rIns="0" bIns="0" rtlCol="0"/>
          <a:lstStyle/>
          <a:p>
            <a:endParaRPr/>
          </a:p>
        </p:txBody>
      </p:sp>
      <p:sp>
        <p:nvSpPr>
          <p:cNvPr id="25" name="bk object 25"/>
          <p:cNvSpPr/>
          <p:nvPr/>
        </p:nvSpPr>
        <p:spPr>
          <a:xfrm>
            <a:off x="8466069" y="6536308"/>
            <a:ext cx="109220" cy="65405"/>
          </a:xfrm>
          <a:custGeom>
            <a:avLst/>
            <a:gdLst/>
            <a:ahLst/>
            <a:cxnLst/>
            <a:rect l="l" t="t" r="r" b="b"/>
            <a:pathLst>
              <a:path w="109220" h="65404">
                <a:moveTo>
                  <a:pt x="108873" y="0"/>
                </a:moveTo>
                <a:lnTo>
                  <a:pt x="0" y="39055"/>
                </a:lnTo>
                <a:lnTo>
                  <a:pt x="14874" y="64836"/>
                </a:lnTo>
                <a:lnTo>
                  <a:pt x="86535" y="39055"/>
                </a:lnTo>
                <a:lnTo>
                  <a:pt x="108873" y="0"/>
                </a:lnTo>
                <a:close/>
              </a:path>
            </a:pathLst>
          </a:custGeom>
          <a:solidFill>
            <a:srgbClr val="FDFDFD"/>
          </a:solidFill>
        </p:spPr>
        <p:txBody>
          <a:bodyPr wrap="square" lIns="0" tIns="0" rIns="0" bIns="0" rtlCol="0"/>
          <a:lstStyle/>
          <a:p>
            <a:endParaRPr/>
          </a:p>
        </p:txBody>
      </p:sp>
      <p:sp>
        <p:nvSpPr>
          <p:cNvPr id="26" name="bk object 26"/>
          <p:cNvSpPr/>
          <p:nvPr/>
        </p:nvSpPr>
        <p:spPr>
          <a:xfrm>
            <a:off x="8487207" y="6592159"/>
            <a:ext cx="55880" cy="45720"/>
          </a:xfrm>
          <a:custGeom>
            <a:avLst/>
            <a:gdLst/>
            <a:ahLst/>
            <a:cxnLst/>
            <a:rect l="l" t="t" r="r" b="b"/>
            <a:pathLst>
              <a:path w="55879" h="45720">
                <a:moveTo>
                  <a:pt x="55637" y="0"/>
                </a:moveTo>
                <a:lnTo>
                  <a:pt x="0" y="19923"/>
                </a:lnTo>
                <a:lnTo>
                  <a:pt x="9394" y="36327"/>
                </a:lnTo>
                <a:lnTo>
                  <a:pt x="15372" y="42919"/>
                </a:lnTo>
                <a:lnTo>
                  <a:pt x="22103" y="45116"/>
                </a:lnTo>
                <a:lnTo>
                  <a:pt x="28756" y="42919"/>
                </a:lnTo>
                <a:lnTo>
                  <a:pt x="34499" y="36327"/>
                </a:lnTo>
                <a:lnTo>
                  <a:pt x="55637" y="0"/>
                </a:lnTo>
                <a:close/>
              </a:path>
            </a:pathLst>
          </a:custGeom>
          <a:solidFill>
            <a:srgbClr val="FDFDFD"/>
          </a:solidFill>
        </p:spPr>
        <p:txBody>
          <a:bodyPr wrap="square" lIns="0" tIns="0" rIns="0" bIns="0" rtlCol="0"/>
          <a:lstStyle/>
          <a:p>
            <a:endParaRPr/>
          </a:p>
        </p:txBody>
      </p:sp>
      <p:sp>
        <p:nvSpPr>
          <p:cNvPr id="27" name="bk object 27"/>
          <p:cNvSpPr/>
          <p:nvPr/>
        </p:nvSpPr>
        <p:spPr>
          <a:xfrm>
            <a:off x="8407352" y="6474205"/>
            <a:ext cx="90170" cy="53340"/>
          </a:xfrm>
          <a:custGeom>
            <a:avLst/>
            <a:gdLst/>
            <a:ahLst/>
            <a:cxnLst/>
            <a:rect l="l" t="t" r="r" b="b"/>
            <a:pathLst>
              <a:path w="90170" h="53340">
                <a:moveTo>
                  <a:pt x="0" y="0"/>
                </a:moveTo>
                <a:lnTo>
                  <a:pt x="30950" y="53117"/>
                </a:lnTo>
                <a:lnTo>
                  <a:pt x="90032" y="31637"/>
                </a:lnTo>
                <a:lnTo>
                  <a:pt x="0" y="0"/>
                </a:lnTo>
                <a:close/>
              </a:path>
            </a:pathLst>
          </a:custGeom>
          <a:solidFill>
            <a:srgbClr val="F9C32C"/>
          </a:solidFill>
        </p:spPr>
        <p:txBody>
          <a:bodyPr wrap="square" lIns="0" tIns="0" rIns="0" bIns="0" rtlCol="0"/>
          <a:lstStyle/>
          <a:p>
            <a:endParaRPr/>
          </a:p>
        </p:txBody>
      </p:sp>
      <p:sp>
        <p:nvSpPr>
          <p:cNvPr id="28" name="bk object 28"/>
          <p:cNvSpPr/>
          <p:nvPr/>
        </p:nvSpPr>
        <p:spPr>
          <a:xfrm>
            <a:off x="8395609" y="6193344"/>
            <a:ext cx="66040" cy="77470"/>
          </a:xfrm>
          <a:custGeom>
            <a:avLst/>
            <a:gdLst/>
            <a:ahLst/>
            <a:cxnLst/>
            <a:rect l="l" t="t" r="r" b="b"/>
            <a:pathLst>
              <a:path w="66040" h="77470">
                <a:moveTo>
                  <a:pt x="38779" y="0"/>
                </a:moveTo>
                <a:lnTo>
                  <a:pt x="23626" y="3027"/>
                </a:lnTo>
                <a:lnTo>
                  <a:pt x="11306" y="11297"/>
                </a:lnTo>
                <a:lnTo>
                  <a:pt x="3027" y="23588"/>
                </a:lnTo>
                <a:lnTo>
                  <a:pt x="0" y="38680"/>
                </a:lnTo>
                <a:lnTo>
                  <a:pt x="3027" y="53793"/>
                </a:lnTo>
                <a:lnTo>
                  <a:pt x="11306" y="66082"/>
                </a:lnTo>
                <a:lnTo>
                  <a:pt x="23626" y="74340"/>
                </a:lnTo>
                <a:lnTo>
                  <a:pt x="38779" y="77361"/>
                </a:lnTo>
                <a:lnTo>
                  <a:pt x="45948" y="76702"/>
                </a:lnTo>
                <a:lnTo>
                  <a:pt x="65762" y="64862"/>
                </a:lnTo>
                <a:lnTo>
                  <a:pt x="64979" y="64081"/>
                </a:lnTo>
                <a:lnTo>
                  <a:pt x="61417" y="60176"/>
                </a:lnTo>
                <a:lnTo>
                  <a:pt x="39561" y="60176"/>
                </a:lnTo>
                <a:lnTo>
                  <a:pt x="31128" y="58406"/>
                </a:lnTo>
                <a:lnTo>
                  <a:pt x="24432" y="53635"/>
                </a:lnTo>
                <a:lnTo>
                  <a:pt x="20016" y="46669"/>
                </a:lnTo>
                <a:lnTo>
                  <a:pt x="18423" y="38316"/>
                </a:lnTo>
                <a:lnTo>
                  <a:pt x="20016" y="29717"/>
                </a:lnTo>
                <a:lnTo>
                  <a:pt x="24432" y="22626"/>
                </a:lnTo>
                <a:lnTo>
                  <a:pt x="31128" y="17810"/>
                </a:lnTo>
                <a:lnTo>
                  <a:pt x="39561" y="16034"/>
                </a:lnTo>
                <a:lnTo>
                  <a:pt x="62000" y="16034"/>
                </a:lnTo>
                <a:lnTo>
                  <a:pt x="64979" y="12911"/>
                </a:lnTo>
                <a:lnTo>
                  <a:pt x="65762" y="12130"/>
                </a:lnTo>
                <a:lnTo>
                  <a:pt x="65762" y="10568"/>
                </a:lnTo>
                <a:lnTo>
                  <a:pt x="64979" y="9787"/>
                </a:lnTo>
                <a:lnTo>
                  <a:pt x="59300" y="5468"/>
                </a:lnTo>
                <a:lnTo>
                  <a:pt x="53210" y="2414"/>
                </a:lnTo>
                <a:lnTo>
                  <a:pt x="46454" y="599"/>
                </a:lnTo>
                <a:lnTo>
                  <a:pt x="38779" y="0"/>
                </a:lnTo>
                <a:close/>
              </a:path>
              <a:path w="66040" h="77470">
                <a:moveTo>
                  <a:pt x="56002" y="54319"/>
                </a:moveTo>
                <a:lnTo>
                  <a:pt x="54802" y="54319"/>
                </a:lnTo>
                <a:lnTo>
                  <a:pt x="54019" y="55100"/>
                </a:lnTo>
                <a:lnTo>
                  <a:pt x="50104" y="58224"/>
                </a:lnTo>
                <a:lnTo>
                  <a:pt x="44624" y="60176"/>
                </a:lnTo>
                <a:lnTo>
                  <a:pt x="61417" y="60176"/>
                </a:lnTo>
                <a:lnTo>
                  <a:pt x="56785" y="55100"/>
                </a:lnTo>
                <a:lnTo>
                  <a:pt x="56002" y="54319"/>
                </a:lnTo>
                <a:close/>
              </a:path>
              <a:path w="66040" h="77470">
                <a:moveTo>
                  <a:pt x="62000" y="16034"/>
                </a:moveTo>
                <a:lnTo>
                  <a:pt x="44624" y="16034"/>
                </a:lnTo>
                <a:lnTo>
                  <a:pt x="50104" y="18012"/>
                </a:lnTo>
                <a:lnTo>
                  <a:pt x="54019" y="21501"/>
                </a:lnTo>
                <a:lnTo>
                  <a:pt x="54802" y="22281"/>
                </a:lnTo>
                <a:lnTo>
                  <a:pt x="56002" y="22281"/>
                </a:lnTo>
                <a:lnTo>
                  <a:pt x="56785" y="21501"/>
                </a:lnTo>
                <a:lnTo>
                  <a:pt x="62000" y="16034"/>
                </a:lnTo>
                <a:close/>
              </a:path>
            </a:pathLst>
          </a:custGeom>
          <a:solidFill>
            <a:srgbClr val="FDFDFD"/>
          </a:solidFill>
        </p:spPr>
        <p:txBody>
          <a:bodyPr wrap="square" lIns="0" tIns="0" rIns="0" bIns="0" rtlCol="0"/>
          <a:lstStyle/>
          <a:p>
            <a:endParaRPr/>
          </a:p>
        </p:txBody>
      </p:sp>
      <p:sp>
        <p:nvSpPr>
          <p:cNvPr id="29" name="bk object 29"/>
          <p:cNvSpPr/>
          <p:nvPr/>
        </p:nvSpPr>
        <p:spPr>
          <a:xfrm>
            <a:off x="8487624" y="6194177"/>
            <a:ext cx="66040" cy="75565"/>
          </a:xfrm>
          <a:custGeom>
            <a:avLst/>
            <a:gdLst/>
            <a:ahLst/>
            <a:cxnLst/>
            <a:rect l="l" t="t" r="r" b="b"/>
            <a:pathLst>
              <a:path w="66040" h="75564">
                <a:moveTo>
                  <a:pt x="28183" y="0"/>
                </a:moveTo>
                <a:lnTo>
                  <a:pt x="782" y="0"/>
                </a:lnTo>
                <a:lnTo>
                  <a:pt x="0" y="1145"/>
                </a:lnTo>
                <a:lnTo>
                  <a:pt x="0" y="74576"/>
                </a:lnTo>
                <a:lnTo>
                  <a:pt x="782" y="75357"/>
                </a:lnTo>
                <a:lnTo>
                  <a:pt x="28183" y="75357"/>
                </a:lnTo>
                <a:lnTo>
                  <a:pt x="42819" y="72404"/>
                </a:lnTo>
                <a:lnTo>
                  <a:pt x="54763" y="64325"/>
                </a:lnTo>
                <a:lnTo>
                  <a:pt x="58095" y="59343"/>
                </a:lnTo>
                <a:lnTo>
                  <a:pt x="16858" y="59343"/>
                </a:lnTo>
                <a:lnTo>
                  <a:pt x="16858" y="15982"/>
                </a:lnTo>
                <a:lnTo>
                  <a:pt x="58037" y="15982"/>
                </a:lnTo>
                <a:lnTo>
                  <a:pt x="54763" y="11127"/>
                </a:lnTo>
                <a:lnTo>
                  <a:pt x="42819" y="3001"/>
                </a:lnTo>
                <a:lnTo>
                  <a:pt x="28183" y="0"/>
                </a:lnTo>
                <a:close/>
              </a:path>
              <a:path w="66040" h="75564">
                <a:moveTo>
                  <a:pt x="58037" y="15982"/>
                </a:moveTo>
                <a:lnTo>
                  <a:pt x="27035" y="15982"/>
                </a:lnTo>
                <a:lnTo>
                  <a:pt x="35446" y="17636"/>
                </a:lnTo>
                <a:lnTo>
                  <a:pt x="42145" y="22184"/>
                </a:lnTo>
                <a:lnTo>
                  <a:pt x="46573" y="29006"/>
                </a:lnTo>
                <a:lnTo>
                  <a:pt x="48173" y="37483"/>
                </a:lnTo>
                <a:lnTo>
                  <a:pt x="46573" y="46165"/>
                </a:lnTo>
                <a:lnTo>
                  <a:pt x="42145" y="53095"/>
                </a:lnTo>
                <a:lnTo>
                  <a:pt x="35446" y="57683"/>
                </a:lnTo>
                <a:lnTo>
                  <a:pt x="27035" y="59343"/>
                </a:lnTo>
                <a:lnTo>
                  <a:pt x="58095" y="59343"/>
                </a:lnTo>
                <a:lnTo>
                  <a:pt x="62812" y="52294"/>
                </a:lnTo>
                <a:lnTo>
                  <a:pt x="65762" y="37483"/>
                </a:lnTo>
                <a:lnTo>
                  <a:pt x="62812" y="23061"/>
                </a:lnTo>
                <a:lnTo>
                  <a:pt x="58037" y="15982"/>
                </a:lnTo>
                <a:close/>
              </a:path>
            </a:pathLst>
          </a:custGeom>
          <a:solidFill>
            <a:srgbClr val="FDFDFD"/>
          </a:solidFill>
        </p:spPr>
        <p:txBody>
          <a:bodyPr wrap="square" lIns="0" tIns="0" rIns="0" bIns="0" rtlCol="0"/>
          <a:lstStyle/>
          <a:p>
            <a:endParaRPr/>
          </a:p>
        </p:txBody>
      </p:sp>
      <p:sp>
        <p:nvSpPr>
          <p:cNvPr id="30" name="bk object 30"/>
          <p:cNvSpPr/>
          <p:nvPr/>
        </p:nvSpPr>
        <p:spPr>
          <a:xfrm>
            <a:off x="8580788" y="6194177"/>
            <a:ext cx="48895" cy="75565"/>
          </a:xfrm>
          <a:custGeom>
            <a:avLst/>
            <a:gdLst/>
            <a:ahLst/>
            <a:cxnLst/>
            <a:rect l="l" t="t" r="r" b="b"/>
            <a:pathLst>
              <a:path w="48895" h="75564">
                <a:moveTo>
                  <a:pt x="47756" y="0"/>
                </a:moveTo>
                <a:lnTo>
                  <a:pt x="782" y="0"/>
                </a:lnTo>
                <a:lnTo>
                  <a:pt x="0" y="1145"/>
                </a:lnTo>
                <a:lnTo>
                  <a:pt x="0" y="74576"/>
                </a:lnTo>
                <a:lnTo>
                  <a:pt x="782" y="75357"/>
                </a:lnTo>
                <a:lnTo>
                  <a:pt x="47756" y="75357"/>
                </a:lnTo>
                <a:lnTo>
                  <a:pt x="48539" y="74576"/>
                </a:lnTo>
                <a:lnTo>
                  <a:pt x="48539" y="60515"/>
                </a:lnTo>
                <a:lnTo>
                  <a:pt x="47756" y="59734"/>
                </a:lnTo>
                <a:lnTo>
                  <a:pt x="16858" y="59734"/>
                </a:lnTo>
                <a:lnTo>
                  <a:pt x="16858" y="44876"/>
                </a:lnTo>
                <a:lnTo>
                  <a:pt x="42275" y="44876"/>
                </a:lnTo>
                <a:lnTo>
                  <a:pt x="43476" y="44095"/>
                </a:lnTo>
                <a:lnTo>
                  <a:pt x="43476" y="30038"/>
                </a:lnTo>
                <a:lnTo>
                  <a:pt x="42275" y="29258"/>
                </a:lnTo>
                <a:lnTo>
                  <a:pt x="16858" y="29258"/>
                </a:lnTo>
                <a:lnTo>
                  <a:pt x="16858" y="15982"/>
                </a:lnTo>
                <a:lnTo>
                  <a:pt x="47756" y="15982"/>
                </a:lnTo>
                <a:lnTo>
                  <a:pt x="48539" y="14837"/>
                </a:lnTo>
                <a:lnTo>
                  <a:pt x="48539" y="1145"/>
                </a:lnTo>
                <a:lnTo>
                  <a:pt x="47756" y="0"/>
                </a:lnTo>
                <a:close/>
              </a:path>
            </a:pathLst>
          </a:custGeom>
          <a:solidFill>
            <a:srgbClr val="FDFDFD"/>
          </a:solidFill>
        </p:spPr>
        <p:txBody>
          <a:bodyPr wrap="square" lIns="0" tIns="0" rIns="0" bIns="0" rtlCol="0"/>
          <a:lstStyle/>
          <a:p>
            <a:endParaRPr/>
          </a:p>
        </p:txBody>
      </p:sp>
      <p:sp>
        <p:nvSpPr>
          <p:cNvPr id="31" name="bk object 31"/>
          <p:cNvSpPr/>
          <p:nvPr/>
        </p:nvSpPr>
        <p:spPr>
          <a:xfrm>
            <a:off x="8311974" y="6295706"/>
            <a:ext cx="394335" cy="206375"/>
          </a:xfrm>
          <a:custGeom>
            <a:avLst/>
            <a:gdLst/>
            <a:ahLst/>
            <a:cxnLst/>
            <a:rect l="l" t="t" r="r" b="b"/>
            <a:pathLst>
              <a:path w="394334" h="206375">
                <a:moveTo>
                  <a:pt x="381967" y="0"/>
                </a:moveTo>
                <a:lnTo>
                  <a:pt x="15523" y="0"/>
                </a:lnTo>
                <a:lnTo>
                  <a:pt x="6630" y="1714"/>
                </a:lnTo>
                <a:lnTo>
                  <a:pt x="1333" y="6394"/>
                </a:lnTo>
                <a:lnTo>
                  <a:pt x="0" y="13344"/>
                </a:lnTo>
                <a:lnTo>
                  <a:pt x="2996" y="21870"/>
                </a:lnTo>
                <a:lnTo>
                  <a:pt x="84834" y="163267"/>
                </a:lnTo>
                <a:lnTo>
                  <a:pt x="203833" y="205836"/>
                </a:lnTo>
                <a:lnTo>
                  <a:pt x="275901" y="179671"/>
                </a:lnTo>
                <a:lnTo>
                  <a:pt x="172100" y="179671"/>
                </a:lnTo>
                <a:lnTo>
                  <a:pt x="172100" y="178890"/>
                </a:lnTo>
                <a:lnTo>
                  <a:pt x="383532" y="390"/>
                </a:lnTo>
                <a:lnTo>
                  <a:pt x="381967" y="0"/>
                </a:lnTo>
                <a:close/>
              </a:path>
              <a:path w="394334" h="206375">
                <a:moveTo>
                  <a:pt x="394128" y="14452"/>
                </a:moveTo>
                <a:lnTo>
                  <a:pt x="172518" y="179280"/>
                </a:lnTo>
                <a:lnTo>
                  <a:pt x="172518" y="179671"/>
                </a:lnTo>
                <a:lnTo>
                  <a:pt x="275901" y="179671"/>
                </a:lnTo>
                <a:lnTo>
                  <a:pt x="306026" y="168733"/>
                </a:lnTo>
                <a:lnTo>
                  <a:pt x="391361" y="21870"/>
                </a:lnTo>
                <a:lnTo>
                  <a:pt x="392927" y="19137"/>
                </a:lnTo>
                <a:lnTo>
                  <a:pt x="393710" y="16794"/>
                </a:lnTo>
                <a:lnTo>
                  <a:pt x="394128" y="14452"/>
                </a:lnTo>
                <a:close/>
              </a:path>
            </a:pathLst>
          </a:custGeom>
          <a:solidFill>
            <a:srgbClr val="5287CE"/>
          </a:solidFill>
        </p:spPr>
        <p:txBody>
          <a:bodyPr wrap="square" lIns="0" tIns="0" rIns="0" bIns="0" rtlCol="0"/>
          <a:lstStyle/>
          <a:p>
            <a:endParaRPr/>
          </a:p>
        </p:txBody>
      </p:sp>
      <p:sp>
        <p:nvSpPr>
          <p:cNvPr id="32" name="bk object 32"/>
          <p:cNvSpPr/>
          <p:nvPr/>
        </p:nvSpPr>
        <p:spPr>
          <a:xfrm>
            <a:off x="8484075" y="6296096"/>
            <a:ext cx="223520" cy="179705"/>
          </a:xfrm>
          <a:custGeom>
            <a:avLst/>
            <a:gdLst/>
            <a:ahLst/>
            <a:cxnLst/>
            <a:rect l="l" t="t" r="r" b="b"/>
            <a:pathLst>
              <a:path w="223520" h="179704">
                <a:moveTo>
                  <a:pt x="211432" y="0"/>
                </a:moveTo>
                <a:lnTo>
                  <a:pt x="0" y="178499"/>
                </a:lnTo>
                <a:lnTo>
                  <a:pt x="0" y="179280"/>
                </a:lnTo>
                <a:lnTo>
                  <a:pt x="417" y="179280"/>
                </a:lnTo>
                <a:lnTo>
                  <a:pt x="417" y="178890"/>
                </a:lnTo>
                <a:lnTo>
                  <a:pt x="222027" y="14061"/>
                </a:lnTo>
                <a:lnTo>
                  <a:pt x="223175" y="7028"/>
                </a:lnTo>
                <a:lnTo>
                  <a:pt x="219260" y="1561"/>
                </a:lnTo>
                <a:lnTo>
                  <a:pt x="211432" y="0"/>
                </a:lnTo>
                <a:close/>
              </a:path>
            </a:pathLst>
          </a:custGeom>
          <a:solidFill>
            <a:srgbClr val="FDFDFD"/>
          </a:solidFill>
        </p:spPr>
        <p:txBody>
          <a:bodyPr wrap="square" lIns="0" tIns="0" rIns="0" bIns="0" rtlCol="0"/>
          <a:lstStyle/>
          <a:p>
            <a:endParaRPr/>
          </a:p>
        </p:txBody>
      </p:sp>
      <p:sp>
        <p:nvSpPr>
          <p:cNvPr id="33" name="bk object 33"/>
          <p:cNvSpPr/>
          <p:nvPr/>
        </p:nvSpPr>
        <p:spPr>
          <a:xfrm>
            <a:off x="8505631" y="6378508"/>
            <a:ext cx="162560" cy="104775"/>
          </a:xfrm>
          <a:custGeom>
            <a:avLst/>
            <a:gdLst/>
            <a:ahLst/>
            <a:cxnLst/>
            <a:rect l="l" t="t" r="r" b="b"/>
            <a:pathLst>
              <a:path w="162559" h="104775">
                <a:moveTo>
                  <a:pt x="162475" y="0"/>
                </a:moveTo>
                <a:lnTo>
                  <a:pt x="0" y="103897"/>
                </a:lnTo>
                <a:lnTo>
                  <a:pt x="0" y="104287"/>
                </a:lnTo>
                <a:lnTo>
                  <a:pt x="417" y="104287"/>
                </a:lnTo>
                <a:lnTo>
                  <a:pt x="148748" y="23437"/>
                </a:lnTo>
                <a:lnTo>
                  <a:pt x="162475" y="0"/>
                </a:lnTo>
                <a:close/>
              </a:path>
            </a:pathLst>
          </a:custGeom>
          <a:solidFill>
            <a:srgbClr val="FDFDFD"/>
          </a:solidFill>
        </p:spPr>
        <p:txBody>
          <a:bodyPr wrap="square" lIns="0" tIns="0" rIns="0" bIns="0" rtlCol="0"/>
          <a:lstStyle/>
          <a:p>
            <a:endParaRPr/>
          </a:p>
        </p:txBody>
      </p:sp>
      <p:sp>
        <p:nvSpPr>
          <p:cNvPr id="34" name="bk object 34"/>
          <p:cNvSpPr/>
          <p:nvPr/>
        </p:nvSpPr>
        <p:spPr>
          <a:xfrm>
            <a:off x="8462572" y="6295706"/>
            <a:ext cx="181610" cy="172085"/>
          </a:xfrm>
          <a:custGeom>
            <a:avLst/>
            <a:gdLst/>
            <a:ahLst/>
            <a:cxnLst/>
            <a:rect l="l" t="t" r="r" b="b"/>
            <a:pathLst>
              <a:path w="181609" h="172085">
                <a:moveTo>
                  <a:pt x="181264" y="0"/>
                </a:moveTo>
                <a:lnTo>
                  <a:pt x="158560" y="0"/>
                </a:lnTo>
                <a:lnTo>
                  <a:pt x="0" y="171466"/>
                </a:lnTo>
                <a:lnTo>
                  <a:pt x="0" y="171857"/>
                </a:lnTo>
                <a:lnTo>
                  <a:pt x="181264" y="0"/>
                </a:lnTo>
                <a:close/>
              </a:path>
            </a:pathLst>
          </a:custGeom>
          <a:solidFill>
            <a:srgbClr val="FDFDFD"/>
          </a:solidFill>
        </p:spPr>
        <p:txBody>
          <a:bodyPr wrap="square" lIns="0" tIns="0" rIns="0" bIns="0" rtlCol="0"/>
          <a:lstStyle/>
          <a:p>
            <a:endParaRPr/>
          </a:p>
        </p:txBody>
      </p:sp>
      <p:sp>
        <p:nvSpPr>
          <p:cNvPr id="35" name="bk object 35"/>
          <p:cNvSpPr/>
          <p:nvPr/>
        </p:nvSpPr>
        <p:spPr>
          <a:xfrm>
            <a:off x="8378020" y="6305467"/>
            <a:ext cx="172085" cy="156845"/>
          </a:xfrm>
          <a:custGeom>
            <a:avLst/>
            <a:gdLst/>
            <a:ahLst/>
            <a:cxnLst/>
            <a:rect l="l" t="t" r="r" b="b"/>
            <a:pathLst>
              <a:path w="172084" h="156845">
                <a:moveTo>
                  <a:pt x="102923" y="0"/>
                </a:moveTo>
                <a:lnTo>
                  <a:pt x="96660" y="0"/>
                </a:lnTo>
                <a:lnTo>
                  <a:pt x="93529" y="6252"/>
                </a:lnTo>
                <a:lnTo>
                  <a:pt x="91963" y="8204"/>
                </a:lnTo>
                <a:lnTo>
                  <a:pt x="67328" y="53513"/>
                </a:lnTo>
                <a:lnTo>
                  <a:pt x="3131" y="53513"/>
                </a:lnTo>
                <a:lnTo>
                  <a:pt x="0" y="57027"/>
                </a:lnTo>
                <a:lnTo>
                  <a:pt x="5845" y="63670"/>
                </a:lnTo>
                <a:lnTo>
                  <a:pt x="50887" y="115616"/>
                </a:lnTo>
                <a:lnTo>
                  <a:pt x="36378" y="150376"/>
                </a:lnTo>
                <a:lnTo>
                  <a:pt x="34447" y="156238"/>
                </a:lnTo>
                <a:lnTo>
                  <a:pt x="48539" y="147643"/>
                </a:lnTo>
                <a:lnTo>
                  <a:pt x="64562" y="112492"/>
                </a:lnTo>
                <a:lnTo>
                  <a:pt x="28549" y="69526"/>
                </a:lnTo>
                <a:lnTo>
                  <a:pt x="73591" y="69526"/>
                </a:lnTo>
                <a:lnTo>
                  <a:pt x="99792" y="28904"/>
                </a:lnTo>
                <a:lnTo>
                  <a:pt x="119661" y="28904"/>
                </a:lnTo>
                <a:lnTo>
                  <a:pt x="107255" y="7423"/>
                </a:lnTo>
                <a:lnTo>
                  <a:pt x="105272" y="5081"/>
                </a:lnTo>
                <a:lnTo>
                  <a:pt x="102923" y="0"/>
                </a:lnTo>
                <a:close/>
              </a:path>
              <a:path w="172084" h="156845">
                <a:moveTo>
                  <a:pt x="119661" y="28904"/>
                </a:moveTo>
                <a:lnTo>
                  <a:pt x="99792" y="28904"/>
                </a:lnTo>
                <a:lnTo>
                  <a:pt x="107720" y="39920"/>
                </a:lnTo>
                <a:lnTo>
                  <a:pt x="116793" y="53170"/>
                </a:lnTo>
                <a:lnTo>
                  <a:pt x="124321" y="64443"/>
                </a:lnTo>
                <a:lnTo>
                  <a:pt x="127610" y="69526"/>
                </a:lnTo>
                <a:lnTo>
                  <a:pt x="156995" y="69526"/>
                </a:lnTo>
                <a:lnTo>
                  <a:pt x="171870" y="53513"/>
                </a:lnTo>
                <a:lnTo>
                  <a:pt x="133873" y="53513"/>
                </a:lnTo>
                <a:lnTo>
                  <a:pt x="119661" y="28904"/>
                </a:lnTo>
                <a:close/>
              </a:path>
            </a:pathLst>
          </a:custGeom>
          <a:solidFill>
            <a:srgbClr val="FDFDFD"/>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600" b="0" i="0">
                <a:solidFill>
                  <a:schemeClr val="bg1"/>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r>
              <a:rPr lang="en-US"/>
              <a:t>DRAFT</a:t>
            </a:r>
            <a:endParaRPr/>
          </a:p>
        </p:txBody>
      </p:sp>
      <p:sp>
        <p:nvSpPr>
          <p:cNvPr id="6" name="Holder 6"/>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endParaRPr lang="en-US"/>
          </a:p>
        </p:txBody>
      </p:sp>
      <p:sp>
        <p:nvSpPr>
          <p:cNvPr id="7" name="Holder 7"/>
          <p:cNvSpPr>
            <a:spLocks noGrp="1"/>
          </p:cNvSpPr>
          <p:nvPr>
            <p:ph type="sldNum" sz="quarter" idx="7"/>
          </p:nvPr>
        </p:nvSpPr>
        <p:spPr>
          <a:xfrm>
            <a:off x="447040" y="6384671"/>
            <a:ext cx="181609" cy="205740"/>
          </a:xfrm>
          <a:prstGeom prst="rect">
            <a:avLst/>
          </a:prstGeom>
        </p:spPr>
        <p:txBody>
          <a:bodyPr lIns="0" tIns="0" rIns="0" bIns="0"/>
          <a:lstStyle>
            <a:lvl1pPr>
              <a:defRPr sz="1100" b="1" i="0">
                <a:solidFill>
                  <a:srgbClr val="45454B"/>
                </a:solidFill>
                <a:latin typeface="Calibri"/>
                <a:cs typeface="Calibri"/>
              </a:defRPr>
            </a:lvl1pPr>
          </a:lstStyle>
          <a:p>
            <a:pPr marL="25400">
              <a:lnSpc>
                <a:spcPts val="1045"/>
              </a:lnSpc>
            </a:pPr>
            <a:fld id="{81D60167-4931-47E6-BA6A-407CBD079E47}" type="slidenum">
              <a:rPr sz="1000" spc="-5" dirty="0"/>
              <a:t>‹#›</a:t>
            </a:fld>
            <a:endParaRPr sz="1000"/>
          </a:p>
        </p:txBody>
      </p:sp>
    </p:spTree>
    <p:extLst>
      <p:ext uri="{BB962C8B-B14F-4D97-AF65-F5344CB8AC3E}">
        <p14:creationId xmlns:p14="http://schemas.microsoft.com/office/powerpoint/2010/main" val="318552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28600" indent="-228600">
              <a:buFont typeface="Wingdings" charset="2"/>
              <a:buChar char="§"/>
              <a:defRPr spc="0"/>
            </a:lvl1pPr>
            <a:lvl2pPr marL="457200" indent="-228600">
              <a:buFont typeface="Wingdings" charset="2"/>
              <a:buChar char="§"/>
              <a:defRPr spc="0"/>
            </a:lvl2pPr>
            <a:lvl3pPr marL="685800" indent="-228600">
              <a:buFont typeface="Wingdings" charset="2"/>
              <a:buChar char="§"/>
              <a:defRPr spc="0"/>
            </a:lvl3pPr>
            <a:lvl4pPr marL="862013" indent="-176213">
              <a:buFont typeface="Wingdings" charset="2"/>
              <a:buChar char="§"/>
              <a:defRPr spc="0"/>
            </a:lvl4pPr>
            <a:lvl5pPr marL="1028700" indent="-166688">
              <a:buFont typeface="Wingdings" charset="2"/>
              <a:buChar char="§"/>
              <a:defRPr spc="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lvl1pPr>
              <a:defRPr b="0" i="0">
                <a:latin typeface="Museo Slab 500"/>
                <a:cs typeface="Museo Slab 500"/>
              </a:defRPr>
            </a:lvl1pPr>
          </a:lstStyle>
          <a:p>
            <a:r>
              <a:rPr lang="en-US" dirty="0"/>
              <a:t>Click to edit Master title style</a:t>
            </a:r>
          </a:p>
        </p:txBody>
      </p:sp>
      <p:sp>
        <p:nvSpPr>
          <p:cNvPr id="5"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lstStyle>
            <a:lvl1pPr algn="l">
              <a:defRPr sz="1000">
                <a:solidFill>
                  <a:srgbClr val="45454C"/>
                </a:solidFill>
              </a:defRPr>
            </a:lvl1pPr>
          </a:lstStyle>
          <a:p>
            <a:fld id="{757A2F4E-5D54-B04B-91BD-7E78EE1FE9FD}"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Divider Orange">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0999" y="3412607"/>
            <a:ext cx="8341851" cy="1645920"/>
          </a:xfrm>
        </p:spPr>
        <p:txBody>
          <a:bodyPr anchor="ctr">
            <a:normAutofit/>
          </a:bodyPr>
          <a:lstStyle>
            <a:lvl1pPr marL="0" indent="0" algn="ctr">
              <a:buNone/>
              <a:defRPr sz="2400">
                <a:solidFill>
                  <a:srgbClr val="4040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2" name="Title 11"/>
          <p:cNvSpPr>
            <a:spLocks noGrp="1"/>
          </p:cNvSpPr>
          <p:nvPr>
            <p:ph type="title"/>
          </p:nvPr>
        </p:nvSpPr>
        <p:spPr>
          <a:xfrm>
            <a:off x="380999" y="1740195"/>
            <a:ext cx="8341851" cy="1645920"/>
          </a:xfrm>
        </p:spPr>
        <p:txBody>
          <a:bodyPr/>
          <a:lstStyle>
            <a:lvl1pPr algn="ctr">
              <a:defRPr sz="4200" spc="150" baseline="0">
                <a:solidFill>
                  <a:srgbClr val="FFFFFF"/>
                </a:solidFill>
              </a:defRPr>
            </a:lvl1pPr>
          </a:lstStyle>
          <a:p>
            <a:r>
              <a:rPr lang="en-US" dirty="0"/>
              <a:t>Click to edit Master title style</a:t>
            </a:r>
          </a:p>
        </p:txBody>
      </p:sp>
      <p:pic>
        <p:nvPicPr>
          <p:cNvPr id="6" name="Picture 5" descr="co_cde_shield_rgb.ep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320909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_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1159" y="1719072"/>
            <a:ext cx="4038600" cy="4407408"/>
          </a:xfrm>
        </p:spPr>
        <p:txBody>
          <a:bodyPr/>
          <a:lstStyle>
            <a:lvl1pPr>
              <a:defRPr sz="2400" spc="0"/>
            </a:lvl1pPr>
            <a:lvl2pPr>
              <a:defRPr sz="2200" spc="0"/>
            </a:lvl2pPr>
            <a:lvl3pPr>
              <a:defRPr sz="2000" spc="0"/>
            </a:lvl3pPr>
            <a:lvl4pPr>
              <a:defRPr sz="1800" spc="0"/>
            </a:lvl4pPr>
            <a:lvl5pPr>
              <a:defRPr sz="1600" spc="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23660" y="1719072"/>
            <a:ext cx="4038600" cy="4407408"/>
          </a:xfrm>
        </p:spPr>
        <p:txBody>
          <a:bodyPr/>
          <a:lstStyle>
            <a:lvl1pPr>
              <a:defRPr sz="2400" b="1" i="0" spc="0"/>
            </a:lvl1pPr>
            <a:lvl2pPr>
              <a:defRPr sz="2200" b="0" i="0" spc="0"/>
            </a:lvl2pPr>
            <a:lvl3pPr>
              <a:defRPr sz="2000" b="0" i="0" spc="0"/>
            </a:lvl3pPr>
            <a:lvl4pPr>
              <a:defRPr sz="1800" b="0" i="0" spc="0"/>
            </a:lvl4pPr>
            <a:lvl5pPr>
              <a:defRPr sz="1600" b="0" i="0" spc="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hasCustomPrompt="1"/>
          </p:nvPr>
        </p:nvSpPr>
        <p:spPr/>
        <p:txBody>
          <a:bodyPr/>
          <a:lstStyle/>
          <a:p>
            <a:r>
              <a:rPr lang="en-US" dirty="0"/>
              <a:t>Click To Edit Master Title Style</a:t>
            </a:r>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a:p>
        </p:txBody>
      </p:sp>
    </p:spTree>
    <p:extLst>
      <p:ext uri="{BB962C8B-B14F-4D97-AF65-F5344CB8AC3E}">
        <p14:creationId xmlns:p14="http://schemas.microsoft.com/office/powerpoint/2010/main" val="1274809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Click to edit Master title style</a:t>
            </a:r>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Blue Narrow Bar">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81000" y="355847"/>
            <a:ext cx="8381260" cy="782073"/>
          </a:xfrm>
        </p:spPr>
        <p:txBody>
          <a:bodyPr/>
          <a:lstStyle/>
          <a:p>
            <a:r>
              <a:rPr lang="en-US" dirty="0"/>
              <a:t>Click to edit Master title style</a:t>
            </a:r>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a:p>
        </p:txBody>
      </p:sp>
    </p:spTree>
    <p:extLst>
      <p:ext uri="{BB962C8B-B14F-4D97-AF65-F5344CB8AC3E}">
        <p14:creationId xmlns:p14="http://schemas.microsoft.com/office/powerpoint/2010/main" val="575444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Green Narrow Bar">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81000" y="355847"/>
            <a:ext cx="8381260" cy="782073"/>
          </a:xfrm>
        </p:spPr>
        <p:txBody>
          <a:bodyPr/>
          <a:lstStyle/>
          <a:p>
            <a:r>
              <a:rPr lang="en-US" dirty="0"/>
              <a:t>Click to edit Master title style</a:t>
            </a:r>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a:p>
        </p:txBody>
      </p:sp>
    </p:spTree>
    <p:extLst>
      <p:ext uri="{BB962C8B-B14F-4D97-AF65-F5344CB8AC3E}">
        <p14:creationId xmlns:p14="http://schemas.microsoft.com/office/powerpoint/2010/main" val="3668657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a:p>
        </p:txBody>
      </p:sp>
      <p:pic>
        <p:nvPicPr>
          <p:cNvPr id="5" name="Picture 4"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188720"/>
            <a:ext cx="6096001"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Title 10"/>
          <p:cNvSpPr>
            <a:spLocks noGrp="1"/>
          </p:cNvSpPr>
          <p:nvPr>
            <p:ph type="title"/>
          </p:nvPr>
        </p:nvSpPr>
        <p:spPr>
          <a:xfrm>
            <a:off x="7037832" y="1096962"/>
            <a:ext cx="1913456" cy="1033590"/>
          </a:xfrm>
        </p:spPr>
        <p:txBody>
          <a:bodyPr anchor="b"/>
          <a:lstStyle>
            <a:lvl1pPr algn="l">
              <a:defRPr sz="2000" spc="0" baseline="0"/>
            </a:lvl1pPr>
          </a:lstStyle>
          <a:p>
            <a:r>
              <a:rPr lang="en-US" dirty="0"/>
              <a:t>Click to edit Master title style</a:t>
            </a:r>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fld id="{757A2F4E-5D54-B04B-91BD-7E78EE1FE9FD}" type="slidenum">
              <a:rPr lang="en-US" smtClean="0"/>
              <a:pPr/>
              <a:t>‹#›</a:t>
            </a:fld>
            <a:endParaRPr lang="en-US" dirty="0"/>
          </a:p>
        </p:txBody>
      </p:sp>
      <p:sp>
        <p:nvSpPr>
          <p:cNvPr id="10" name="Text Placeholder 2"/>
          <p:cNvSpPr>
            <a:spLocks noGrp="1"/>
          </p:cNvSpPr>
          <p:nvPr>
            <p:ph type="body" idx="10"/>
          </p:nvPr>
        </p:nvSpPr>
        <p:spPr>
          <a:xfrm>
            <a:off x="380998" y="457200"/>
            <a:ext cx="6096001" cy="639762"/>
          </a:xfrm>
        </p:spPr>
        <p:txBody>
          <a:bodyPr anchor="ctr" anchorCtr="0">
            <a:normAutofit/>
          </a:bodyPr>
          <a:lstStyle>
            <a:lvl1pPr marL="0" indent="0" algn="l">
              <a:buNone/>
              <a:defRPr sz="2800" b="0" i="0" spc="0">
                <a:solidFill>
                  <a:srgbClr val="45454C"/>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pic>
        <p:nvPicPr>
          <p:cNvPr id="12" name="Picture 11"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emf"/><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6"/>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noAutofit/>
          </a:bodyPr>
          <a:lstStyle>
            <a:lvl1pPr algn="l">
              <a:defRPr sz="1100" b="1">
                <a:solidFill>
                  <a:srgbClr val="45454C"/>
                </a:solidFill>
              </a:defRPr>
            </a:lvl1pPr>
          </a:lstStyle>
          <a:p>
            <a:fld id="{757A2F4E-5D54-B04B-91BD-7E78EE1FE9FD}" type="slidenum">
              <a:rPr lang="en-US" smtClean="0"/>
              <a:pPr/>
              <a:t>‹#›</a:t>
            </a:fld>
            <a:endParaRPr lang="en-US" dirty="0"/>
          </a:p>
        </p:txBody>
      </p:sp>
      <p:pic>
        <p:nvPicPr>
          <p:cNvPr id="6" name="Picture 5" descr="co_cde_shield_rgb.eps"/>
          <p:cNvPicPr>
            <a:picLocks noChangeAspect="1"/>
          </p:cNvPicPr>
          <p:nvPr userDrawn="1"/>
        </p:nvPicPr>
        <p:blipFill>
          <a:blip r:embed="rId17"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75" r:id="rId3"/>
    <p:sldLayoutId id="2147483677" r:id="rId4"/>
    <p:sldLayoutId id="2147483666" r:id="rId5"/>
    <p:sldLayoutId id="2147483678" r:id="rId6"/>
    <p:sldLayoutId id="2147483679" r:id="rId7"/>
    <p:sldLayoutId id="2147483667" r:id="rId8"/>
    <p:sldLayoutId id="2147483668" r:id="rId9"/>
    <p:sldLayoutId id="2147483669" r:id="rId10"/>
    <p:sldLayoutId id="2147483670" r:id="rId11"/>
    <p:sldLayoutId id="2147483673" r:id="rId12"/>
    <p:sldLayoutId id="2147483672" r:id="rId13"/>
    <p:sldLayoutId id="2147483680" r:id="rId14"/>
  </p:sldLayoutIdLst>
  <p:hf hdr="0"/>
  <p:txStyles>
    <p:titleStyle>
      <a:lvl1pPr algn="ctr" defTabSz="914400" rtl="0" eaLnBrk="1" latinLnBrk="0" hangingPunct="1">
        <a:spcBef>
          <a:spcPct val="0"/>
        </a:spcBef>
        <a:buNone/>
        <a:defRPr sz="3600" b="0" i="0" kern="1200" cap="none" spc="200" baseline="0">
          <a:ln>
            <a:noFill/>
          </a:ln>
          <a:solidFill>
            <a:schemeClr val="bg1"/>
          </a:solidFill>
          <a:effectLst/>
          <a:latin typeface="Museo Slab 500"/>
          <a:ea typeface="+mj-ea"/>
          <a:cs typeface="Museo Slab 500"/>
        </a:defRPr>
      </a:lvl1pPr>
    </p:titleStyle>
    <p:bodyStyle>
      <a:lvl1pPr marL="502920" indent="-457200" algn="l" defTabSz="914400" rtl="0" eaLnBrk="1" latinLnBrk="0" hangingPunct="1">
        <a:spcBef>
          <a:spcPct val="20000"/>
        </a:spcBef>
        <a:buClr>
          <a:schemeClr val="accent1"/>
        </a:buClr>
        <a:buSzPct val="110000"/>
        <a:buFont typeface="Wingdings" charset="2"/>
        <a:buChar char="§"/>
        <a:defRPr sz="2400" b="1" kern="1200" spc="150" baseline="0">
          <a:solidFill>
            <a:srgbClr val="5C6670"/>
          </a:solidFill>
          <a:latin typeface="+mn-lt"/>
          <a:ea typeface="+mn-ea"/>
          <a:cs typeface="+mn-cs"/>
        </a:defRPr>
      </a:lvl1pPr>
      <a:lvl2pPr marL="822960" indent="-457200" algn="l" defTabSz="914400" rtl="0" eaLnBrk="1" latinLnBrk="0" hangingPunct="1">
        <a:spcBef>
          <a:spcPct val="20000"/>
        </a:spcBef>
        <a:buClr>
          <a:schemeClr val="accent2"/>
        </a:buClr>
        <a:buSzPct val="110000"/>
        <a:buFont typeface="Wingdings" charset="2"/>
        <a:buChar char="§"/>
        <a:defRPr sz="2200" kern="1200" spc="100" baseline="0">
          <a:solidFill>
            <a:srgbClr val="5C6670"/>
          </a:solidFill>
          <a:latin typeface="+mn-lt"/>
          <a:ea typeface="+mn-ea"/>
          <a:cs typeface="+mn-cs"/>
        </a:defRPr>
      </a:lvl2pPr>
      <a:lvl3pPr marL="925830" indent="-285750" algn="l" defTabSz="914400" rtl="0" eaLnBrk="1" latinLnBrk="0" hangingPunct="1">
        <a:spcBef>
          <a:spcPct val="20000"/>
        </a:spcBef>
        <a:buClr>
          <a:schemeClr val="accent3"/>
        </a:buClr>
        <a:buSzPct val="110000"/>
        <a:buFont typeface="Wingdings" charset="2"/>
        <a:buChar char="§"/>
        <a:defRPr sz="2000" kern="1200" spc="100" baseline="0">
          <a:solidFill>
            <a:srgbClr val="5C6670"/>
          </a:solidFill>
          <a:latin typeface="+mn-lt"/>
          <a:ea typeface="+mn-ea"/>
          <a:cs typeface="+mn-cs"/>
        </a:defRPr>
      </a:lvl3pPr>
      <a:lvl4pPr marL="1200150" indent="-285750" algn="l" defTabSz="914400" rtl="0" eaLnBrk="1" latinLnBrk="0" hangingPunct="1">
        <a:spcBef>
          <a:spcPct val="20000"/>
        </a:spcBef>
        <a:buClr>
          <a:schemeClr val="accent4"/>
        </a:buClr>
        <a:buSzPct val="110000"/>
        <a:buFont typeface="Wingdings" charset="2"/>
        <a:buChar char="§"/>
        <a:defRPr sz="1800" kern="1200">
          <a:solidFill>
            <a:srgbClr val="5C6670"/>
          </a:solidFill>
          <a:latin typeface="+mn-lt"/>
          <a:ea typeface="+mn-ea"/>
          <a:cs typeface="+mn-cs"/>
        </a:defRPr>
      </a:lvl4pPr>
      <a:lvl5pPr marL="1383030" indent="-285750" algn="l" defTabSz="914400" rtl="0" eaLnBrk="1" latinLnBrk="0" hangingPunct="1">
        <a:spcBef>
          <a:spcPct val="20000"/>
        </a:spcBef>
        <a:buClr>
          <a:schemeClr val="accent6"/>
        </a:buClr>
        <a:buSzPct val="110000"/>
        <a:buFont typeface="Wingdings" charset="2"/>
        <a:buChar char="§"/>
        <a:defRPr sz="1600" kern="1200" spc="100" baseline="0">
          <a:solidFill>
            <a:srgbClr val="5C6670"/>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7.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smtClean="0"/>
              <a:t>February 6, 2017</a:t>
            </a:r>
            <a:endParaRPr lang="en-US" dirty="0"/>
          </a:p>
        </p:txBody>
      </p:sp>
      <p:sp>
        <p:nvSpPr>
          <p:cNvPr id="4" name="Title 3"/>
          <p:cNvSpPr>
            <a:spLocks noGrp="1"/>
          </p:cNvSpPr>
          <p:nvPr>
            <p:ph type="title"/>
          </p:nvPr>
        </p:nvSpPr>
        <p:spPr/>
        <p:txBody>
          <a:bodyPr/>
          <a:lstStyle/>
          <a:p>
            <a:r>
              <a:rPr lang="en-US" sz="4400" spc="135" dirty="0">
                <a:solidFill>
                  <a:srgbClr val="1F4669"/>
                </a:solidFill>
              </a:rPr>
              <a:t>Every Student Succeeds Act (ESSA) Hub Committee</a:t>
            </a:r>
            <a:endParaRPr lang="en-US" dirty="0"/>
          </a:p>
        </p:txBody>
      </p:sp>
    </p:spTree>
    <p:extLst>
      <p:ext uri="{BB962C8B-B14F-4D97-AF65-F5344CB8AC3E}">
        <p14:creationId xmlns:p14="http://schemas.microsoft.com/office/powerpoint/2010/main" val="9734727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How will Colorado incorporate progress in acquiring English language proficiency for ELs in our state accountability system?</a:t>
            </a:r>
          </a:p>
          <a:p>
            <a:r>
              <a:rPr lang="en-US" dirty="0" smtClean="0"/>
              <a:t>Recommendation #1</a:t>
            </a:r>
          </a:p>
          <a:p>
            <a:pPr lvl="1"/>
            <a:r>
              <a:rPr lang="en-US" b="0" dirty="0"/>
              <a:t>Continue using the existing sub-indicator for ELP growth -   </a:t>
            </a:r>
            <a:r>
              <a:rPr lang="en-US" dirty="0"/>
              <a:t>median student growth percentile (MGP) on WIDA ACCESS </a:t>
            </a:r>
          </a:p>
          <a:p>
            <a:pPr lvl="1"/>
            <a:r>
              <a:rPr lang="en-US" b="0" dirty="0"/>
              <a:t>MGP metric provides information on how much progress students with two+ consecutive years of WIDA ACCESS scores have made in acquiring English proficiency in comparison to their English proficiency peers. </a:t>
            </a:r>
          </a:p>
          <a:p>
            <a:endParaRPr lang="en-US" dirty="0"/>
          </a:p>
        </p:txBody>
      </p:sp>
      <p:sp>
        <p:nvSpPr>
          <p:cNvPr id="3" name="Title 2"/>
          <p:cNvSpPr>
            <a:spLocks noGrp="1"/>
          </p:cNvSpPr>
          <p:nvPr>
            <p:ph type="title"/>
          </p:nvPr>
        </p:nvSpPr>
        <p:spPr/>
        <p:txBody>
          <a:bodyPr/>
          <a:lstStyle/>
          <a:p>
            <a:r>
              <a:rPr lang="en-US" dirty="0" smtClean="0"/>
              <a:t>EL Growth Decision Point</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10</a:t>
            </a:fld>
            <a:endParaRPr lang="en-US" dirty="0" smtClean="0"/>
          </a:p>
        </p:txBody>
      </p:sp>
    </p:spTree>
    <p:extLst>
      <p:ext uri="{BB962C8B-B14F-4D97-AF65-F5344CB8AC3E}">
        <p14:creationId xmlns:p14="http://schemas.microsoft.com/office/powerpoint/2010/main" val="14564200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Recommendation #2</a:t>
            </a:r>
          </a:p>
          <a:p>
            <a:pPr lvl="1"/>
            <a:r>
              <a:rPr lang="en-US" dirty="0" smtClean="0"/>
              <a:t>Add a sub-indicator </a:t>
            </a:r>
            <a:r>
              <a:rPr lang="en-US" dirty="0"/>
              <a:t>for ELP accountability </a:t>
            </a:r>
            <a:r>
              <a:rPr lang="en-US" dirty="0" smtClean="0"/>
              <a:t>measuring growth-to-a-standard on WIDA ACCESS.</a:t>
            </a:r>
          </a:p>
          <a:p>
            <a:pPr lvl="1"/>
            <a:r>
              <a:rPr lang="en-US" dirty="0" smtClean="0"/>
              <a:t>Proposing to use CDE’s current 6-year </a:t>
            </a:r>
            <a:r>
              <a:rPr lang="en-US" dirty="0"/>
              <a:t>stepping-stone </a:t>
            </a:r>
            <a:r>
              <a:rPr lang="en-US" dirty="0" smtClean="0"/>
              <a:t>timeline </a:t>
            </a:r>
            <a:r>
              <a:rPr lang="en-US" dirty="0"/>
              <a:t>with </a:t>
            </a:r>
            <a:r>
              <a:rPr lang="en-US" dirty="0" smtClean="0"/>
              <a:t>potential modifications (depending on transition to ACCESS 2.0 and revised standard setting results) to determine students progress towards achieving English proficiency. </a:t>
            </a:r>
          </a:p>
          <a:p>
            <a:pPr lvl="1"/>
            <a:r>
              <a:rPr lang="en-US" dirty="0"/>
              <a:t>If at any point a student did not make the progress expected on the stepping-stone trajectory </a:t>
            </a:r>
            <a:r>
              <a:rPr lang="en-US" dirty="0" smtClean="0"/>
              <a:t>based </a:t>
            </a:r>
            <a:r>
              <a:rPr lang="en-US" dirty="0"/>
              <a:t>on their prior year proficiency level, they would be considered off-track. </a:t>
            </a:r>
            <a:endParaRPr lang="en-US" dirty="0" smtClean="0"/>
          </a:p>
          <a:p>
            <a:pPr lvl="1"/>
            <a:r>
              <a:rPr lang="en-US" dirty="0" smtClean="0"/>
              <a:t>CDE has a plan of future action for establishing timeline and growth-to-standard expectations.  </a:t>
            </a:r>
            <a:endParaRPr lang="en-US" dirty="0"/>
          </a:p>
          <a:p>
            <a:endParaRPr lang="en-US" dirty="0" smtClean="0"/>
          </a:p>
        </p:txBody>
      </p:sp>
      <p:sp>
        <p:nvSpPr>
          <p:cNvPr id="3" name="Title 2"/>
          <p:cNvSpPr>
            <a:spLocks noGrp="1"/>
          </p:cNvSpPr>
          <p:nvPr>
            <p:ph type="title"/>
          </p:nvPr>
        </p:nvSpPr>
        <p:spPr/>
        <p:txBody>
          <a:bodyPr/>
          <a:lstStyle/>
          <a:p>
            <a:r>
              <a:rPr lang="en-US" dirty="0"/>
              <a:t>EL Growth Decision Point</a:t>
            </a:r>
          </a:p>
        </p:txBody>
      </p:sp>
      <p:sp>
        <p:nvSpPr>
          <p:cNvPr id="4" name="Footer Placeholder 3"/>
          <p:cNvSpPr>
            <a:spLocks noGrp="1"/>
          </p:cNvSpPr>
          <p:nvPr>
            <p:ph type="ftr" sz="quarter" idx="3"/>
          </p:nvPr>
        </p:nvSpPr>
        <p:spPr/>
        <p:txBody>
          <a:bodyPr/>
          <a:lstStyle/>
          <a:p>
            <a:fld id="{757A2F4E-5D54-B04B-91BD-7E78EE1FE9FD}" type="slidenum">
              <a:rPr lang="en-US" smtClean="0"/>
              <a:pPr/>
              <a:t>11</a:t>
            </a:fld>
            <a:endParaRPr lang="en-US" dirty="0" smtClean="0"/>
          </a:p>
        </p:txBody>
      </p:sp>
    </p:spTree>
    <p:extLst>
      <p:ext uri="{BB962C8B-B14F-4D97-AF65-F5344CB8AC3E}">
        <p14:creationId xmlns:p14="http://schemas.microsoft.com/office/powerpoint/2010/main" val="15406450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a:t>76% of </a:t>
            </a:r>
            <a:r>
              <a:rPr lang="en-US" dirty="0" smtClean="0"/>
              <a:t>public survey respondents indicated support </a:t>
            </a:r>
            <a:r>
              <a:rPr lang="en-US" dirty="0"/>
              <a:t>or </a:t>
            </a:r>
            <a:r>
              <a:rPr lang="en-US" dirty="0" smtClean="0"/>
              <a:t>strong </a:t>
            </a:r>
            <a:r>
              <a:rPr lang="en-US" dirty="0"/>
              <a:t>support </a:t>
            </a:r>
            <a:r>
              <a:rPr lang="en-US" dirty="0" smtClean="0"/>
              <a:t>for using </a:t>
            </a:r>
            <a:r>
              <a:rPr lang="en-US" dirty="0"/>
              <a:t>both the median growth percentile and a growth-to-standard measure as part of the English language progress indicator</a:t>
            </a:r>
            <a:r>
              <a:rPr lang="en-US" dirty="0" smtClean="0"/>
              <a:t>.</a:t>
            </a:r>
          </a:p>
          <a:p>
            <a:pPr lvl="0"/>
            <a:r>
              <a:rPr lang="en-US" dirty="0" smtClean="0"/>
              <a:t>Majority of feedback has been focused around the process for </a:t>
            </a:r>
            <a:r>
              <a:rPr lang="en-US" dirty="0"/>
              <a:t>establishing the student English language proficiency trajectory and ensuring that background factors (age, interrupted prior education, IEP or 504 plan, etc.) are appropriately taken into consideration. </a:t>
            </a:r>
          </a:p>
        </p:txBody>
      </p:sp>
      <p:sp>
        <p:nvSpPr>
          <p:cNvPr id="3" name="Title 2"/>
          <p:cNvSpPr>
            <a:spLocks noGrp="1"/>
          </p:cNvSpPr>
          <p:nvPr>
            <p:ph type="title"/>
          </p:nvPr>
        </p:nvSpPr>
        <p:spPr/>
        <p:txBody>
          <a:bodyPr/>
          <a:lstStyle/>
          <a:p>
            <a:r>
              <a:rPr lang="en-US" dirty="0"/>
              <a:t>EL Growth Decision Point</a:t>
            </a:r>
          </a:p>
        </p:txBody>
      </p:sp>
      <p:sp>
        <p:nvSpPr>
          <p:cNvPr id="4" name="Footer Placeholder 3"/>
          <p:cNvSpPr>
            <a:spLocks noGrp="1"/>
          </p:cNvSpPr>
          <p:nvPr>
            <p:ph type="ftr" sz="quarter" idx="3"/>
          </p:nvPr>
        </p:nvSpPr>
        <p:spPr/>
        <p:txBody>
          <a:bodyPr/>
          <a:lstStyle/>
          <a:p>
            <a:fld id="{757A2F4E-5D54-B04B-91BD-7E78EE1FE9FD}" type="slidenum">
              <a:rPr lang="en-US" smtClean="0"/>
              <a:pPr/>
              <a:t>12</a:t>
            </a:fld>
            <a:endParaRPr lang="en-US" dirty="0" smtClean="0"/>
          </a:p>
        </p:txBody>
      </p:sp>
    </p:spTree>
    <p:extLst>
      <p:ext uri="{BB962C8B-B14F-4D97-AF65-F5344CB8AC3E}">
        <p14:creationId xmlns:p14="http://schemas.microsoft.com/office/powerpoint/2010/main" val="14756903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6571" y="2888337"/>
            <a:ext cx="8341851" cy="2407637"/>
          </a:xfrm>
        </p:spPr>
        <p:txBody>
          <a:bodyPr/>
          <a:lstStyle/>
          <a:p>
            <a:r>
              <a:rPr lang="en-US" sz="2500" dirty="0"/>
              <a:t>ESSA Accountability Work Group</a:t>
            </a:r>
            <a:br>
              <a:rPr lang="en-US" sz="2500" dirty="0"/>
            </a:br>
            <a:r>
              <a:rPr lang="en-US" sz="2500" dirty="0">
                <a:solidFill>
                  <a:srgbClr val="FF0000"/>
                </a:solidFill>
              </a:rPr>
              <a:t>Disaggregated Accountability</a:t>
            </a:r>
            <a:br>
              <a:rPr lang="en-US" sz="2500" dirty="0">
                <a:solidFill>
                  <a:srgbClr val="FF0000"/>
                </a:solidFill>
              </a:rPr>
            </a:br>
            <a:r>
              <a:rPr lang="en-US" sz="2500" dirty="0"/>
              <a:t>Decision Point</a:t>
            </a:r>
            <a:br>
              <a:rPr lang="en-US" sz="2500" dirty="0"/>
            </a:br>
            <a:r>
              <a:rPr lang="en-US" sz="2500" dirty="0"/>
              <a:t/>
            </a:r>
            <a:br>
              <a:rPr lang="en-US" sz="2500" dirty="0"/>
            </a:br>
            <a:endParaRPr lang="en-US" sz="3600" dirty="0">
              <a:solidFill>
                <a:srgbClr val="FF0000"/>
              </a:solidFill>
            </a:endParaRPr>
          </a:p>
        </p:txBody>
      </p:sp>
      <p:sp>
        <p:nvSpPr>
          <p:cNvPr id="7" name="Text Placeholder 6"/>
          <p:cNvSpPr>
            <a:spLocks noGrp="1"/>
          </p:cNvSpPr>
          <p:nvPr>
            <p:ph type="body" sz="quarter" idx="10"/>
          </p:nvPr>
        </p:nvSpPr>
        <p:spPr/>
        <p:txBody>
          <a:bodyPr/>
          <a:lstStyle/>
          <a:p>
            <a:r>
              <a:rPr lang="en-US" dirty="0" smtClean="0"/>
              <a:t>February 6, 2017</a:t>
            </a:r>
            <a:endParaRPr lang="en-US" dirty="0"/>
          </a:p>
        </p:txBody>
      </p:sp>
    </p:spTree>
    <p:extLst>
      <p:ext uri="{BB962C8B-B14F-4D97-AF65-F5344CB8AC3E}">
        <p14:creationId xmlns:p14="http://schemas.microsoft.com/office/powerpoint/2010/main" val="12103076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p:cNvSpPr txBox="1">
            <a:spLocks/>
          </p:cNvSpPr>
          <p:nvPr/>
        </p:nvSpPr>
        <p:spPr>
          <a:xfrm>
            <a:off x="274782" y="1202026"/>
            <a:ext cx="8750346" cy="5154324"/>
          </a:xfrm>
          <a:prstGeom prst="rect">
            <a:avLst/>
          </a:prstGeom>
        </p:spPr>
        <p:txBody>
          <a:bodyPr vert="horz" lIns="91440" tIns="45720" rIns="91440" bIns="45720" rtlCol="0">
            <a:noAutofit/>
          </a:bodyPr>
          <a:lstStyle>
            <a:lvl1pPr marL="502920" indent="-457200" algn="l" defTabSz="914400" rtl="0" eaLnBrk="1" latinLnBrk="0" hangingPunct="1">
              <a:spcBef>
                <a:spcPct val="20000"/>
              </a:spcBef>
              <a:buClr>
                <a:schemeClr val="accent1"/>
              </a:buClr>
              <a:buSzPct val="110000"/>
              <a:buFont typeface="Wingdings" charset="2"/>
              <a:buChar char="§"/>
              <a:defRPr sz="2400" b="1" kern="1200" spc="150" baseline="0">
                <a:solidFill>
                  <a:srgbClr val="5C6670"/>
                </a:solidFill>
                <a:latin typeface="+mn-lt"/>
                <a:ea typeface="+mn-ea"/>
                <a:cs typeface="+mn-cs"/>
              </a:defRPr>
            </a:lvl1pPr>
            <a:lvl2pPr marL="822960" indent="-457200" algn="l" defTabSz="914400" rtl="0" eaLnBrk="1" latinLnBrk="0" hangingPunct="1">
              <a:spcBef>
                <a:spcPct val="20000"/>
              </a:spcBef>
              <a:buClr>
                <a:schemeClr val="accent2"/>
              </a:buClr>
              <a:buSzPct val="110000"/>
              <a:buFont typeface="Wingdings" charset="2"/>
              <a:buChar char="§"/>
              <a:defRPr sz="2200" kern="1200" spc="100" baseline="0">
                <a:solidFill>
                  <a:srgbClr val="5C6670"/>
                </a:solidFill>
                <a:latin typeface="+mn-lt"/>
                <a:ea typeface="+mn-ea"/>
                <a:cs typeface="+mn-cs"/>
              </a:defRPr>
            </a:lvl2pPr>
            <a:lvl3pPr marL="925830" indent="-285750" algn="l" defTabSz="914400" rtl="0" eaLnBrk="1" latinLnBrk="0" hangingPunct="1">
              <a:spcBef>
                <a:spcPct val="20000"/>
              </a:spcBef>
              <a:buClr>
                <a:schemeClr val="accent3"/>
              </a:buClr>
              <a:buSzPct val="110000"/>
              <a:buFont typeface="Wingdings" charset="2"/>
              <a:buChar char="§"/>
              <a:defRPr sz="2000" kern="1200" spc="100" baseline="0">
                <a:solidFill>
                  <a:srgbClr val="5C6670"/>
                </a:solidFill>
                <a:latin typeface="+mn-lt"/>
                <a:ea typeface="+mn-ea"/>
                <a:cs typeface="+mn-cs"/>
              </a:defRPr>
            </a:lvl3pPr>
            <a:lvl4pPr marL="1200150" indent="-285750" algn="l" defTabSz="914400" rtl="0" eaLnBrk="1" latinLnBrk="0" hangingPunct="1">
              <a:spcBef>
                <a:spcPct val="20000"/>
              </a:spcBef>
              <a:buClr>
                <a:schemeClr val="accent4"/>
              </a:buClr>
              <a:buSzPct val="110000"/>
              <a:buFont typeface="Wingdings" charset="2"/>
              <a:buChar char="§"/>
              <a:defRPr sz="1800" kern="1200">
                <a:solidFill>
                  <a:srgbClr val="5C6670"/>
                </a:solidFill>
                <a:latin typeface="+mn-lt"/>
                <a:ea typeface="+mn-ea"/>
                <a:cs typeface="+mn-cs"/>
              </a:defRPr>
            </a:lvl4pPr>
            <a:lvl5pPr marL="1383030" indent="-285750" algn="l" defTabSz="914400" rtl="0" eaLnBrk="1" latinLnBrk="0" hangingPunct="1">
              <a:spcBef>
                <a:spcPct val="20000"/>
              </a:spcBef>
              <a:buClr>
                <a:schemeClr val="accent6"/>
              </a:buClr>
              <a:buSzPct val="110000"/>
              <a:buFont typeface="Wingdings" charset="2"/>
              <a:buChar char="§"/>
              <a:defRPr sz="1600" kern="1200" spc="100" baseline="0">
                <a:solidFill>
                  <a:srgbClr val="5C6670"/>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r>
              <a:rPr lang="en-US" sz="2000" dirty="0">
                <a:solidFill>
                  <a:srgbClr val="002060"/>
                </a:solidFill>
              </a:rPr>
              <a:t>Option 1:  non-White group </a:t>
            </a:r>
            <a:r>
              <a:rPr lang="en-US" sz="2000" b="0" dirty="0">
                <a:solidFill>
                  <a:srgbClr val="002060"/>
                </a:solidFill>
              </a:rPr>
              <a:t>(11.6%, average = 2.3)</a:t>
            </a:r>
          </a:p>
          <a:p>
            <a:pPr lvl="1">
              <a:spcBef>
                <a:spcPts val="0"/>
              </a:spcBef>
              <a:buClr>
                <a:schemeClr val="accent1"/>
              </a:buClr>
            </a:pPr>
            <a:r>
              <a:rPr lang="en-US" sz="1700" dirty="0">
                <a:solidFill>
                  <a:srgbClr val="00B050"/>
                </a:solidFill>
              </a:rPr>
              <a:t>Acknowledges small rural school districts.</a:t>
            </a:r>
          </a:p>
          <a:p>
            <a:pPr lvl="1">
              <a:spcBef>
                <a:spcPts val="0"/>
              </a:spcBef>
              <a:buClr>
                <a:schemeClr val="accent1"/>
              </a:buClr>
            </a:pPr>
            <a:r>
              <a:rPr lang="en-US" sz="1700" dirty="0">
                <a:solidFill>
                  <a:srgbClr val="FF0000"/>
                </a:solidFill>
              </a:rPr>
              <a:t>Classification of “minority” is becoming increasingly difficult; its basis should be primarily a socio-economic indicator.</a:t>
            </a:r>
          </a:p>
          <a:p>
            <a:pPr marL="365757" lvl="1" indent="0">
              <a:spcBef>
                <a:spcPts val="0"/>
              </a:spcBef>
              <a:buClr>
                <a:schemeClr val="accent1"/>
              </a:buClr>
              <a:buNone/>
            </a:pPr>
            <a:endParaRPr lang="en-US" sz="1500" dirty="0">
              <a:solidFill>
                <a:srgbClr val="FF0000"/>
              </a:solidFill>
            </a:endParaRPr>
          </a:p>
          <a:p>
            <a:r>
              <a:rPr lang="en-US" sz="2000" dirty="0">
                <a:solidFill>
                  <a:srgbClr val="002060"/>
                </a:solidFill>
              </a:rPr>
              <a:t>Option 2:  separate racial/ethnic groups </a:t>
            </a:r>
            <a:r>
              <a:rPr lang="en-US" sz="2000" b="0" dirty="0">
                <a:solidFill>
                  <a:srgbClr val="002060"/>
                </a:solidFill>
              </a:rPr>
              <a:t>(26.1%, average = 2.3)</a:t>
            </a:r>
          </a:p>
          <a:p>
            <a:pPr lvl="1">
              <a:spcBef>
                <a:spcPts val="0"/>
              </a:spcBef>
              <a:buClr>
                <a:schemeClr val="accent1"/>
              </a:buClr>
            </a:pPr>
            <a:r>
              <a:rPr lang="en-US" sz="1700" dirty="0">
                <a:solidFill>
                  <a:srgbClr val="00B050"/>
                </a:solidFill>
              </a:rPr>
              <a:t>Analyze data for racial/ethnic groups that reach a threshold (e.g., 10% or 20% of overall population).</a:t>
            </a:r>
          </a:p>
          <a:p>
            <a:pPr lvl="1">
              <a:spcBef>
                <a:spcPts val="0"/>
              </a:spcBef>
              <a:buClr>
                <a:schemeClr val="accent1"/>
              </a:buClr>
            </a:pPr>
            <a:r>
              <a:rPr lang="en-US" sz="1700" dirty="0">
                <a:solidFill>
                  <a:srgbClr val="00B050"/>
                </a:solidFill>
              </a:rPr>
              <a:t>Look at each racial/ethnic group when possible; races/ethnicities labeled; “minority” are not really the minority a lot of times.</a:t>
            </a:r>
          </a:p>
          <a:p>
            <a:pPr lvl="1">
              <a:spcBef>
                <a:spcPts val="0"/>
              </a:spcBef>
              <a:buClr>
                <a:schemeClr val="accent1"/>
              </a:buClr>
            </a:pPr>
            <a:r>
              <a:rPr lang="en-US" sz="1700" dirty="0">
                <a:solidFill>
                  <a:srgbClr val="00B050"/>
                </a:solidFill>
              </a:rPr>
              <a:t>Racial groups should match the ratios in their communities.</a:t>
            </a:r>
          </a:p>
          <a:p>
            <a:pPr lvl="1">
              <a:spcBef>
                <a:spcPts val="0"/>
              </a:spcBef>
              <a:buClr>
                <a:schemeClr val="accent1"/>
              </a:buClr>
            </a:pPr>
            <a:r>
              <a:rPr lang="en-US" sz="1700" dirty="0">
                <a:solidFill>
                  <a:srgbClr val="FF0000"/>
                </a:solidFill>
              </a:rPr>
              <a:t>Analyzing based on ethnicity feels like racism even if trying to honor all races.</a:t>
            </a:r>
          </a:p>
          <a:p>
            <a:pPr lvl="1">
              <a:spcBef>
                <a:spcPts val="0"/>
              </a:spcBef>
              <a:buClr>
                <a:schemeClr val="accent1"/>
              </a:buClr>
            </a:pPr>
            <a:r>
              <a:rPr lang="en-US" sz="1700" dirty="0">
                <a:solidFill>
                  <a:srgbClr val="FF0000"/>
                </a:solidFill>
              </a:rPr>
              <a:t>Too complicated; too many data points creates data overload and whole thing is disregarded.</a:t>
            </a:r>
          </a:p>
          <a:p>
            <a:pPr lvl="1">
              <a:spcBef>
                <a:spcPts val="0"/>
              </a:spcBef>
              <a:buClr>
                <a:schemeClr val="accent1"/>
              </a:buClr>
            </a:pPr>
            <a:r>
              <a:rPr lang="en-US" sz="1700" dirty="0">
                <a:solidFill>
                  <a:srgbClr val="002060"/>
                </a:solidFill>
              </a:rPr>
              <a:t>Final recommendation, aligned with final regulations.</a:t>
            </a:r>
          </a:p>
          <a:p>
            <a:pPr marL="365757" lvl="1" indent="0">
              <a:spcBef>
                <a:spcPts val="0"/>
              </a:spcBef>
              <a:buClr>
                <a:schemeClr val="accent1"/>
              </a:buClr>
              <a:buNone/>
            </a:pPr>
            <a:endParaRPr lang="en-US" sz="1500" dirty="0">
              <a:solidFill>
                <a:srgbClr val="002060"/>
              </a:solidFill>
            </a:endParaRPr>
          </a:p>
          <a:p>
            <a:r>
              <a:rPr lang="en-US" sz="2000" dirty="0">
                <a:solidFill>
                  <a:srgbClr val="002060"/>
                </a:solidFill>
              </a:rPr>
              <a:t>Option 3:  non-White group for accountability but include disaggregated data when available </a:t>
            </a:r>
            <a:r>
              <a:rPr lang="en-US" sz="2000" b="0" dirty="0">
                <a:solidFill>
                  <a:srgbClr val="002060"/>
                </a:solidFill>
              </a:rPr>
              <a:t>(60.9%, average = 1.4)</a:t>
            </a:r>
          </a:p>
          <a:p>
            <a:pPr lvl="1">
              <a:spcBef>
                <a:spcPts val="0"/>
              </a:spcBef>
              <a:buClr>
                <a:schemeClr val="accent1"/>
              </a:buClr>
            </a:pPr>
            <a:r>
              <a:rPr lang="en-US" sz="1700" dirty="0">
                <a:solidFill>
                  <a:srgbClr val="002060"/>
                </a:solidFill>
              </a:rPr>
              <a:t>Initial recommendation, but not aligned with final regulations.</a:t>
            </a:r>
          </a:p>
        </p:txBody>
      </p:sp>
      <p:sp>
        <p:nvSpPr>
          <p:cNvPr id="3" name="Title 2"/>
          <p:cNvSpPr>
            <a:spLocks noGrp="1"/>
          </p:cNvSpPr>
          <p:nvPr>
            <p:ph type="title"/>
          </p:nvPr>
        </p:nvSpPr>
        <p:spPr>
          <a:xfrm>
            <a:off x="381001" y="189593"/>
            <a:ext cx="8381260" cy="782073"/>
          </a:xfrm>
        </p:spPr>
        <p:txBody>
          <a:bodyPr/>
          <a:lstStyle/>
          <a:p>
            <a:r>
              <a:rPr lang="en-US" sz="3200" dirty="0"/>
              <a:t>From 1/19 Disaggregating Non-White Students</a:t>
            </a:r>
            <a:endParaRPr lang="en-US" sz="2400" dirty="0"/>
          </a:p>
        </p:txBody>
      </p:sp>
      <p:sp>
        <p:nvSpPr>
          <p:cNvPr id="4" name="Footer Placeholder 3"/>
          <p:cNvSpPr>
            <a:spLocks noGrp="1"/>
          </p:cNvSpPr>
          <p:nvPr>
            <p:ph type="ftr" sz="quarter" idx="3"/>
          </p:nvPr>
        </p:nvSpPr>
        <p:spPr/>
        <p:txBody>
          <a:bodyPr/>
          <a:lstStyle/>
          <a:p>
            <a:fld id="{757A2F4E-5D54-B04B-91BD-7E78EE1FE9FD}" type="slidenum">
              <a:rPr lang="en-US" smtClean="0"/>
              <a:pPr/>
              <a:t>14</a:t>
            </a:fld>
            <a:endParaRPr lang="en-US" dirty="0" smtClean="0"/>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40967" y="2524807"/>
            <a:ext cx="565405" cy="579903"/>
          </a:xfrm>
          <a:prstGeom prst="rect">
            <a:avLst/>
          </a:prstGeom>
        </p:spPr>
      </p:pic>
    </p:spTree>
    <p:extLst>
      <p:ext uri="{BB962C8B-B14F-4D97-AF65-F5344CB8AC3E}">
        <p14:creationId xmlns:p14="http://schemas.microsoft.com/office/powerpoint/2010/main" val="42060983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1" y="184398"/>
            <a:ext cx="8381260" cy="782073"/>
          </a:xfrm>
        </p:spPr>
        <p:txBody>
          <a:bodyPr/>
          <a:lstStyle/>
          <a:p>
            <a:r>
              <a:rPr lang="en-US" sz="2102" dirty="0"/>
              <a:t>Non-White Group versus Disaggregated groups:</a:t>
            </a:r>
            <a:br>
              <a:rPr lang="en-US" sz="2102" dirty="0"/>
            </a:br>
            <a:r>
              <a:rPr lang="en-US" sz="2102" dirty="0"/>
              <a:t>School Accountability</a:t>
            </a:r>
          </a:p>
        </p:txBody>
      </p:sp>
      <p:sp>
        <p:nvSpPr>
          <p:cNvPr id="4" name="Footer Placeholder 3"/>
          <p:cNvSpPr>
            <a:spLocks noGrp="1"/>
          </p:cNvSpPr>
          <p:nvPr>
            <p:ph type="ftr" sz="quarter" idx="3"/>
          </p:nvPr>
        </p:nvSpPr>
        <p:spPr/>
        <p:txBody>
          <a:bodyPr/>
          <a:lstStyle/>
          <a:p>
            <a:fld id="{757A2F4E-5D54-B04B-91BD-7E78EE1FE9FD}" type="slidenum">
              <a:rPr lang="en-US" smtClean="0"/>
              <a:pPr/>
              <a:t>15</a:t>
            </a:fld>
            <a:endParaRPr lang="en-US" dirty="0" smtClean="0"/>
          </a:p>
        </p:txBody>
      </p:sp>
      <p:graphicFrame>
        <p:nvGraphicFramePr>
          <p:cNvPr id="6" name="Content Placeholder 5"/>
          <p:cNvGraphicFramePr>
            <a:graphicFrameLocks noGrp="1"/>
          </p:cNvGraphicFramePr>
          <p:nvPr>
            <p:ph idx="4294967295"/>
            <p:extLst/>
          </p:nvPr>
        </p:nvGraphicFramePr>
        <p:xfrm>
          <a:off x="146266" y="1243013"/>
          <a:ext cx="7153276" cy="5519983"/>
        </p:xfrm>
        <a:graphic>
          <a:graphicData uri="http://schemas.openxmlformats.org/drawingml/2006/table">
            <a:tbl>
              <a:tblPr/>
              <a:tblGrid>
                <a:gridCol w="616994">
                  <a:extLst>
                    <a:ext uri="{9D8B030D-6E8A-4147-A177-3AD203B41FA5}">
                      <a16:colId xmlns:a16="http://schemas.microsoft.com/office/drawing/2014/main" xmlns="" val="20000"/>
                    </a:ext>
                  </a:extLst>
                </a:gridCol>
                <a:gridCol w="2335592">
                  <a:extLst>
                    <a:ext uri="{9D8B030D-6E8A-4147-A177-3AD203B41FA5}">
                      <a16:colId xmlns:a16="http://schemas.microsoft.com/office/drawing/2014/main" xmlns="" val="20001"/>
                    </a:ext>
                  </a:extLst>
                </a:gridCol>
                <a:gridCol w="700115">
                  <a:extLst>
                    <a:ext uri="{9D8B030D-6E8A-4147-A177-3AD203B41FA5}">
                      <a16:colId xmlns:a16="http://schemas.microsoft.com/office/drawing/2014/main" xmlns="" val="20002"/>
                    </a:ext>
                  </a:extLst>
                </a:gridCol>
                <a:gridCol w="700115">
                  <a:extLst>
                    <a:ext uri="{9D8B030D-6E8A-4147-A177-3AD203B41FA5}">
                      <a16:colId xmlns:a16="http://schemas.microsoft.com/office/drawing/2014/main" xmlns="" val="20003"/>
                    </a:ext>
                  </a:extLst>
                </a:gridCol>
                <a:gridCol w="700115">
                  <a:extLst>
                    <a:ext uri="{9D8B030D-6E8A-4147-A177-3AD203B41FA5}">
                      <a16:colId xmlns:a16="http://schemas.microsoft.com/office/drawing/2014/main" xmlns="" val="20004"/>
                    </a:ext>
                  </a:extLst>
                </a:gridCol>
                <a:gridCol w="700115">
                  <a:extLst>
                    <a:ext uri="{9D8B030D-6E8A-4147-A177-3AD203B41FA5}">
                      <a16:colId xmlns:a16="http://schemas.microsoft.com/office/drawing/2014/main" xmlns="" val="20005"/>
                    </a:ext>
                  </a:extLst>
                </a:gridCol>
                <a:gridCol w="700115">
                  <a:extLst>
                    <a:ext uri="{9D8B030D-6E8A-4147-A177-3AD203B41FA5}">
                      <a16:colId xmlns:a16="http://schemas.microsoft.com/office/drawing/2014/main" xmlns="" val="20006"/>
                    </a:ext>
                  </a:extLst>
                </a:gridCol>
                <a:gridCol w="700115">
                  <a:extLst>
                    <a:ext uri="{9D8B030D-6E8A-4147-A177-3AD203B41FA5}">
                      <a16:colId xmlns:a16="http://schemas.microsoft.com/office/drawing/2014/main" xmlns="" val="20007"/>
                    </a:ext>
                  </a:extLst>
                </a:gridCol>
              </a:tblGrid>
              <a:tr h="190604">
                <a:tc rowSpan="4" gridSpan="2">
                  <a:txBody>
                    <a:bodyPr/>
                    <a:lstStyle/>
                    <a:p>
                      <a:pPr algn="ctr" fontAlgn="b"/>
                      <a:r>
                        <a:rPr lang="en-US" sz="1200" b="0" i="0" u="none" strike="noStrike" dirty="0">
                          <a:solidFill>
                            <a:srgbClr val="000000"/>
                          </a:solidFill>
                          <a:effectLst/>
                          <a:latin typeface="Calibri"/>
                        </a:rPr>
                        <a:t> </a:t>
                      </a:r>
                    </a:p>
                  </a:txBody>
                  <a:tcPr marL="7533" marR="7533" marT="7533"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rowSpan="4" hMerge="1">
                  <a:txBody>
                    <a:bodyPr/>
                    <a:lstStyle/>
                    <a:p>
                      <a:endParaRPr lang="en-US"/>
                    </a:p>
                  </a:txBody>
                  <a:tcPr/>
                </a:tc>
                <a:tc gridSpan="6">
                  <a:txBody>
                    <a:bodyPr/>
                    <a:lstStyle/>
                    <a:p>
                      <a:pPr algn="ctr" fontAlgn="b"/>
                      <a:r>
                        <a:rPr lang="en-US" sz="1200" b="1" i="0" u="none" strike="noStrike" dirty="0">
                          <a:solidFill>
                            <a:srgbClr val="000000"/>
                          </a:solidFill>
                          <a:effectLst/>
                          <a:latin typeface="Calibri"/>
                        </a:rPr>
                        <a:t>Math Achievement</a:t>
                      </a:r>
                    </a:p>
                  </a:txBody>
                  <a:tcPr marL="7533" marR="7533" marT="7533"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190604">
                <a:tc gridSpan="2" vMerge="1">
                  <a:txBody>
                    <a:bodyPr/>
                    <a:lstStyle/>
                    <a:p>
                      <a:endParaRPr lang="en-US"/>
                    </a:p>
                  </a:txBody>
                  <a:tcPr/>
                </a:tc>
                <a:tc hMerge="1" vMerge="1">
                  <a:txBody>
                    <a:bodyPr/>
                    <a:lstStyle/>
                    <a:p>
                      <a:endParaRPr lang="en-US"/>
                    </a:p>
                  </a:txBody>
                  <a:tcPr/>
                </a:tc>
                <a:tc gridSpan="3">
                  <a:txBody>
                    <a:bodyPr/>
                    <a:lstStyle/>
                    <a:p>
                      <a:pPr algn="ctr" fontAlgn="ctr"/>
                      <a:r>
                        <a:rPr lang="en-US" sz="1200" b="0" i="0" u="none" strike="noStrike" dirty="0">
                          <a:solidFill>
                            <a:srgbClr val="000000"/>
                          </a:solidFill>
                          <a:effectLst/>
                          <a:latin typeface="Calibri"/>
                        </a:rPr>
                        <a:t>2016 (1-Year data)</a:t>
                      </a:r>
                    </a:p>
                  </a:txBody>
                  <a:tcPr marL="7533" marR="7533" marT="7533"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ctr"/>
                      <a:r>
                        <a:rPr lang="en-US" sz="1200" b="0" i="0" u="none" strike="noStrike" dirty="0">
                          <a:solidFill>
                            <a:srgbClr val="000000"/>
                          </a:solidFill>
                          <a:effectLst/>
                          <a:latin typeface="Calibri"/>
                        </a:rPr>
                        <a:t>2014 (3-Year data)</a:t>
                      </a:r>
                    </a:p>
                  </a:txBody>
                  <a:tcPr marL="7533" marR="7533" marT="7533"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373675">
                <a:tc gridSpan="2" vMerge="1">
                  <a:txBody>
                    <a:bodyPr/>
                    <a:lstStyle/>
                    <a:p>
                      <a:endParaRPr lang="en-US"/>
                    </a:p>
                  </a:txBody>
                  <a:tcPr/>
                </a:tc>
                <a:tc hMerge="1" vMerge="1">
                  <a:txBody>
                    <a:bodyPr/>
                    <a:lstStyle/>
                    <a:p>
                      <a:endParaRPr lang="en-US"/>
                    </a:p>
                  </a:txBody>
                  <a:tcPr/>
                </a:tc>
                <a:tc gridSpan="2">
                  <a:txBody>
                    <a:bodyPr/>
                    <a:lstStyle/>
                    <a:p>
                      <a:pPr algn="ctr" fontAlgn="ctr"/>
                      <a:r>
                        <a:rPr lang="en-US" sz="1200" b="0" i="0" u="none" strike="noStrike" dirty="0">
                          <a:solidFill>
                            <a:srgbClr val="000000"/>
                          </a:solidFill>
                          <a:effectLst/>
                          <a:latin typeface="Calibri"/>
                        </a:rPr>
                        <a:t>Schools meeting minimum n</a:t>
                      </a:r>
                    </a:p>
                  </a:txBody>
                  <a:tcPr marL="7533" marR="7533" marT="7533"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rowSpan="2">
                  <a:txBody>
                    <a:bodyPr/>
                    <a:lstStyle/>
                    <a:p>
                      <a:pPr algn="ctr" fontAlgn="ctr"/>
                      <a:r>
                        <a:rPr lang="en-US" sz="1200" b="0" i="0" u="none" strike="noStrike" dirty="0">
                          <a:solidFill>
                            <a:srgbClr val="000000"/>
                          </a:solidFill>
                          <a:effectLst/>
                          <a:latin typeface="Calibri"/>
                        </a:rPr>
                        <a:t>Difference</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gridSpan="2">
                  <a:txBody>
                    <a:bodyPr/>
                    <a:lstStyle/>
                    <a:p>
                      <a:pPr algn="ctr" fontAlgn="ctr"/>
                      <a:r>
                        <a:rPr lang="en-US" sz="1200" b="0" i="0" u="none" strike="noStrike" dirty="0">
                          <a:solidFill>
                            <a:srgbClr val="000000"/>
                          </a:solidFill>
                          <a:effectLst/>
                          <a:latin typeface="Calibri"/>
                        </a:rPr>
                        <a:t>Schools meeting minimum n</a:t>
                      </a:r>
                    </a:p>
                  </a:txBody>
                  <a:tcPr marL="7533" marR="7533" marT="7533"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rowSpan="2">
                  <a:txBody>
                    <a:bodyPr/>
                    <a:lstStyle/>
                    <a:p>
                      <a:pPr algn="ctr" fontAlgn="ctr"/>
                      <a:r>
                        <a:rPr lang="en-US" sz="1200" b="0" i="0" u="none" strike="noStrike" dirty="0">
                          <a:solidFill>
                            <a:srgbClr val="000000"/>
                          </a:solidFill>
                          <a:effectLst/>
                          <a:latin typeface="Calibri"/>
                        </a:rPr>
                        <a:t>Difference</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90604">
                <a:tc gridSpan="2" vMerge="1">
                  <a:txBody>
                    <a:bodyPr/>
                    <a:lstStyle/>
                    <a:p>
                      <a:endParaRPr lang="en-US"/>
                    </a:p>
                  </a:txBody>
                  <a:tcPr/>
                </a:tc>
                <a:tc hMerge="1" vMerge="1">
                  <a:txBody>
                    <a:bodyPr/>
                    <a:lstStyle/>
                    <a:p>
                      <a:endParaRPr lang="en-US"/>
                    </a:p>
                  </a:txBody>
                  <a:tcPr/>
                </a:tc>
                <a:tc>
                  <a:txBody>
                    <a:bodyPr/>
                    <a:lstStyle/>
                    <a:p>
                      <a:pPr algn="ctr" fontAlgn="ctr"/>
                      <a:r>
                        <a:rPr lang="en-US" sz="1200" b="0" i="0" u="none" strike="noStrike" dirty="0">
                          <a:solidFill>
                            <a:srgbClr val="000000"/>
                          </a:solidFill>
                          <a:effectLst/>
                          <a:latin typeface="Calibri"/>
                        </a:rPr>
                        <a:t>N=16</a:t>
                      </a:r>
                    </a:p>
                  </a:txBody>
                  <a:tcPr marL="7533" marR="7533" marT="7533"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N=20</a:t>
                      </a:r>
                    </a:p>
                  </a:txBody>
                  <a:tcPr marL="7533" marR="7533" marT="75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1200" b="0" i="0" u="none" strike="noStrike" dirty="0">
                          <a:solidFill>
                            <a:srgbClr val="000000"/>
                          </a:solidFill>
                          <a:effectLst/>
                          <a:latin typeface="Calibri"/>
                        </a:rPr>
                        <a:t>N=16</a:t>
                      </a:r>
                    </a:p>
                  </a:txBody>
                  <a:tcPr marL="7533" marR="7533" marT="7533"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a:rPr>
                        <a:t>N=20</a:t>
                      </a:r>
                    </a:p>
                  </a:txBody>
                  <a:tcPr marL="7533" marR="7533" marT="75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xmlns="" val="10003"/>
                  </a:ext>
                </a:extLst>
              </a:tr>
              <a:tr h="190604">
                <a:tc rowSpan="8">
                  <a:txBody>
                    <a:bodyPr/>
                    <a:lstStyle/>
                    <a:p>
                      <a:pPr algn="ctr" fontAlgn="ctr"/>
                      <a:r>
                        <a:rPr lang="en-US" sz="1200" b="0" i="0" u="none" strike="noStrike" dirty="0">
                          <a:solidFill>
                            <a:srgbClr val="000000"/>
                          </a:solidFill>
                          <a:effectLst/>
                          <a:latin typeface="Calibri"/>
                        </a:rPr>
                        <a:t>E</a:t>
                      </a:r>
                    </a:p>
                  </a:txBody>
                  <a:tcPr marL="7533" marR="7533" marT="7533"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8E4BC"/>
                    </a:solidFill>
                  </a:tcPr>
                </a:tc>
                <a:tc>
                  <a:txBody>
                    <a:bodyPr/>
                    <a:lstStyle/>
                    <a:p>
                      <a:pPr algn="l" fontAlgn="b"/>
                      <a:r>
                        <a:rPr lang="en-US" sz="1200" b="0" i="0" u="none" strike="noStrike" dirty="0" smtClean="0">
                          <a:solidFill>
                            <a:srgbClr val="000000"/>
                          </a:solidFill>
                          <a:effectLst/>
                          <a:latin typeface="Calibri"/>
                        </a:rPr>
                        <a:t>Non-White</a:t>
                      </a:r>
                      <a:endParaRPr lang="en-US" sz="1200" b="0" i="0" u="none" strike="noStrike" dirty="0">
                        <a:solidFill>
                          <a:srgbClr val="000000"/>
                        </a:solidFill>
                        <a:effectLst/>
                        <a:latin typeface="Calibri"/>
                      </a:endParaRP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sz="1200" b="0" i="0" u="none" strike="noStrike" dirty="0">
                          <a:solidFill>
                            <a:srgbClr val="000000"/>
                          </a:solidFill>
                          <a:effectLst/>
                          <a:latin typeface="Calibri"/>
                        </a:rPr>
                        <a:t>940</a:t>
                      </a:r>
                    </a:p>
                  </a:txBody>
                  <a:tcPr marL="7533" marR="7533" marT="7533"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sz="1200" b="0" i="0" u="none" strike="noStrike" dirty="0">
                          <a:solidFill>
                            <a:srgbClr val="000000"/>
                          </a:solidFill>
                          <a:effectLst/>
                          <a:latin typeface="Calibri"/>
                        </a:rPr>
                        <a:t>919</a:t>
                      </a:r>
                    </a:p>
                  </a:txBody>
                  <a:tcPr marL="7533" marR="7533" marT="75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sz="1200" b="1" i="0" u="none" strike="noStrike" dirty="0">
                          <a:solidFill>
                            <a:srgbClr val="000000"/>
                          </a:solidFill>
                          <a:effectLst/>
                          <a:latin typeface="Calibri"/>
                        </a:rPr>
                        <a:t>21</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sz="1200" b="0" i="0" u="none" strike="noStrike" dirty="0">
                          <a:solidFill>
                            <a:srgbClr val="000000"/>
                          </a:solidFill>
                          <a:effectLst/>
                          <a:latin typeface="Calibri"/>
                        </a:rPr>
                        <a:t>996</a:t>
                      </a:r>
                    </a:p>
                  </a:txBody>
                  <a:tcPr marL="7533" marR="7533" marT="7533"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sz="1200" b="0" i="0" u="none" strike="noStrike" dirty="0">
                          <a:solidFill>
                            <a:srgbClr val="000000"/>
                          </a:solidFill>
                          <a:effectLst/>
                          <a:latin typeface="Calibri"/>
                        </a:rPr>
                        <a:t>987</a:t>
                      </a:r>
                    </a:p>
                  </a:txBody>
                  <a:tcPr marL="7533" marR="7533" marT="75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sz="1200" b="1" i="0" u="none" strike="noStrike" dirty="0">
                          <a:solidFill>
                            <a:srgbClr val="000000"/>
                          </a:solidFill>
                          <a:effectLst/>
                          <a:latin typeface="Calibri"/>
                        </a:rPr>
                        <a:t>9</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4"/>
                  </a:ext>
                </a:extLst>
              </a:tr>
              <a:tr h="190604">
                <a:tc vMerge="1">
                  <a:txBody>
                    <a:bodyPr/>
                    <a:lstStyle/>
                    <a:p>
                      <a:endParaRPr lang="en-US"/>
                    </a:p>
                  </a:txBody>
                  <a:tcPr/>
                </a:tc>
                <a:tc>
                  <a:txBody>
                    <a:bodyPr/>
                    <a:lstStyle/>
                    <a:p>
                      <a:pPr algn="l" fontAlgn="b"/>
                      <a:r>
                        <a:rPr lang="en-US" sz="1200" b="0" i="0" u="none" strike="noStrike" dirty="0">
                          <a:solidFill>
                            <a:srgbClr val="000000"/>
                          </a:solidFill>
                          <a:effectLst/>
                          <a:latin typeface="Calibri"/>
                        </a:rPr>
                        <a:t>American Indian or Alaska Native</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0" i="0" u="none" strike="noStrike" dirty="0">
                          <a:solidFill>
                            <a:srgbClr val="000000"/>
                          </a:solidFill>
                          <a:effectLst/>
                          <a:latin typeface="Calibri"/>
                        </a:rPr>
                        <a:t>6</a:t>
                      </a:r>
                    </a:p>
                  </a:txBody>
                  <a:tcPr marL="7533" marR="7533" marT="7533"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0" i="0" u="none" strike="noStrike" dirty="0">
                          <a:solidFill>
                            <a:srgbClr val="000000"/>
                          </a:solidFill>
                          <a:effectLst/>
                          <a:latin typeface="Calibri"/>
                        </a:rPr>
                        <a:t>5</a:t>
                      </a:r>
                    </a:p>
                  </a:txBody>
                  <a:tcPr marL="7533" marR="7533" marT="75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1" i="0" u="none" strike="noStrike">
                          <a:solidFill>
                            <a:srgbClr val="000000"/>
                          </a:solidFill>
                          <a:effectLst/>
                          <a:latin typeface="Calibri"/>
                        </a:rPr>
                        <a:t>1</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0" i="0" u="none" strike="noStrike" dirty="0">
                          <a:solidFill>
                            <a:srgbClr val="000000"/>
                          </a:solidFill>
                          <a:effectLst/>
                          <a:latin typeface="Calibri"/>
                        </a:rPr>
                        <a:t>21</a:t>
                      </a:r>
                    </a:p>
                  </a:txBody>
                  <a:tcPr marL="7533" marR="7533" marT="7533"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0" i="0" u="none" strike="noStrike" dirty="0">
                          <a:solidFill>
                            <a:srgbClr val="000000"/>
                          </a:solidFill>
                          <a:effectLst/>
                          <a:latin typeface="Calibri"/>
                        </a:rPr>
                        <a:t>10</a:t>
                      </a:r>
                    </a:p>
                  </a:txBody>
                  <a:tcPr marL="7533" marR="7533" marT="75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1" i="0" u="none" strike="noStrike" dirty="0">
                          <a:solidFill>
                            <a:srgbClr val="000000"/>
                          </a:solidFill>
                          <a:effectLst/>
                          <a:latin typeface="Calibri"/>
                        </a:rPr>
                        <a:t>11</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xmlns="" val="10005"/>
                  </a:ext>
                </a:extLst>
              </a:tr>
              <a:tr h="190604">
                <a:tc vMerge="1">
                  <a:txBody>
                    <a:bodyPr/>
                    <a:lstStyle/>
                    <a:p>
                      <a:endParaRPr lang="en-US"/>
                    </a:p>
                  </a:txBody>
                  <a:tcPr/>
                </a:tc>
                <a:tc>
                  <a:txBody>
                    <a:bodyPr/>
                    <a:lstStyle/>
                    <a:p>
                      <a:pPr algn="l" fontAlgn="b"/>
                      <a:r>
                        <a:rPr lang="en-US" sz="1200" b="0" i="0" u="none" strike="noStrike" dirty="0">
                          <a:solidFill>
                            <a:srgbClr val="000000"/>
                          </a:solidFill>
                          <a:effectLst/>
                          <a:latin typeface="Calibri"/>
                        </a:rPr>
                        <a:t>Asian</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0" i="0" u="none" strike="noStrike" dirty="0">
                          <a:solidFill>
                            <a:srgbClr val="000000"/>
                          </a:solidFill>
                          <a:effectLst/>
                          <a:latin typeface="Calibri"/>
                        </a:rPr>
                        <a:t>97</a:t>
                      </a:r>
                    </a:p>
                  </a:txBody>
                  <a:tcPr marL="7533" marR="7533" marT="7533"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0" i="0" u="none" strike="noStrike" dirty="0">
                          <a:solidFill>
                            <a:srgbClr val="000000"/>
                          </a:solidFill>
                          <a:effectLst/>
                          <a:latin typeface="Calibri"/>
                        </a:rPr>
                        <a:t>68</a:t>
                      </a:r>
                    </a:p>
                  </a:txBody>
                  <a:tcPr marL="7533" marR="7533" marT="75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1" i="0" u="none" strike="noStrike" dirty="0">
                          <a:solidFill>
                            <a:srgbClr val="000000"/>
                          </a:solidFill>
                          <a:effectLst/>
                          <a:latin typeface="Calibri"/>
                        </a:rPr>
                        <a:t>29</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0" i="0" u="none" strike="noStrike">
                          <a:solidFill>
                            <a:srgbClr val="000000"/>
                          </a:solidFill>
                          <a:effectLst/>
                          <a:latin typeface="Calibri"/>
                        </a:rPr>
                        <a:t>371</a:t>
                      </a:r>
                    </a:p>
                  </a:txBody>
                  <a:tcPr marL="7533" marR="7533" marT="7533"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0" i="0" u="none" strike="noStrike" dirty="0">
                          <a:solidFill>
                            <a:srgbClr val="000000"/>
                          </a:solidFill>
                          <a:effectLst/>
                          <a:latin typeface="Calibri"/>
                        </a:rPr>
                        <a:t>308</a:t>
                      </a:r>
                    </a:p>
                  </a:txBody>
                  <a:tcPr marL="7533" marR="7533" marT="75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1" i="0" u="none" strike="noStrike" dirty="0">
                          <a:solidFill>
                            <a:srgbClr val="000000"/>
                          </a:solidFill>
                          <a:effectLst/>
                          <a:latin typeface="Calibri"/>
                        </a:rPr>
                        <a:t>63</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xmlns="" val="10006"/>
                  </a:ext>
                </a:extLst>
              </a:tr>
              <a:tr h="190604">
                <a:tc vMerge="1">
                  <a:txBody>
                    <a:bodyPr/>
                    <a:lstStyle/>
                    <a:p>
                      <a:endParaRPr lang="en-US"/>
                    </a:p>
                  </a:txBody>
                  <a:tcPr/>
                </a:tc>
                <a:tc>
                  <a:txBody>
                    <a:bodyPr/>
                    <a:lstStyle/>
                    <a:p>
                      <a:pPr algn="l" fontAlgn="b"/>
                      <a:r>
                        <a:rPr lang="en-US" sz="1200" b="0" i="0" u="none" strike="noStrike">
                          <a:solidFill>
                            <a:srgbClr val="000000"/>
                          </a:solidFill>
                          <a:effectLst/>
                          <a:latin typeface="Calibri"/>
                        </a:rPr>
                        <a:t>Black</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0" i="0" u="none" strike="noStrike" dirty="0">
                          <a:solidFill>
                            <a:srgbClr val="000000"/>
                          </a:solidFill>
                          <a:effectLst/>
                          <a:latin typeface="Calibri"/>
                        </a:rPr>
                        <a:t>159</a:t>
                      </a:r>
                    </a:p>
                  </a:txBody>
                  <a:tcPr marL="7533" marR="7533" marT="7533"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0" i="0" u="none" strike="noStrike" dirty="0">
                          <a:solidFill>
                            <a:srgbClr val="000000"/>
                          </a:solidFill>
                          <a:effectLst/>
                          <a:latin typeface="Calibri"/>
                        </a:rPr>
                        <a:t>129</a:t>
                      </a:r>
                    </a:p>
                  </a:txBody>
                  <a:tcPr marL="7533" marR="7533" marT="75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1" i="0" u="none" strike="noStrike" dirty="0">
                          <a:solidFill>
                            <a:srgbClr val="000000"/>
                          </a:solidFill>
                          <a:effectLst/>
                          <a:latin typeface="Calibri"/>
                        </a:rPr>
                        <a:t>30</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0" i="0" u="none" strike="noStrike" dirty="0">
                          <a:solidFill>
                            <a:srgbClr val="000000"/>
                          </a:solidFill>
                          <a:effectLst/>
                          <a:latin typeface="Calibri"/>
                        </a:rPr>
                        <a:t>286</a:t>
                      </a:r>
                    </a:p>
                  </a:txBody>
                  <a:tcPr marL="7533" marR="7533" marT="7533"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0" i="0" u="none" strike="noStrike" dirty="0">
                          <a:solidFill>
                            <a:srgbClr val="000000"/>
                          </a:solidFill>
                          <a:effectLst/>
                          <a:latin typeface="Calibri"/>
                        </a:rPr>
                        <a:t>240</a:t>
                      </a:r>
                    </a:p>
                  </a:txBody>
                  <a:tcPr marL="7533" marR="7533" marT="75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1" i="0" u="none" strike="noStrike" dirty="0">
                          <a:solidFill>
                            <a:srgbClr val="000000"/>
                          </a:solidFill>
                          <a:effectLst/>
                          <a:latin typeface="Calibri"/>
                        </a:rPr>
                        <a:t>46</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xmlns="" val="10007"/>
                  </a:ext>
                </a:extLst>
              </a:tr>
              <a:tr h="190604">
                <a:tc vMerge="1">
                  <a:txBody>
                    <a:bodyPr/>
                    <a:lstStyle/>
                    <a:p>
                      <a:endParaRPr lang="en-US"/>
                    </a:p>
                  </a:txBody>
                  <a:tcPr/>
                </a:tc>
                <a:tc>
                  <a:txBody>
                    <a:bodyPr/>
                    <a:lstStyle/>
                    <a:p>
                      <a:pPr algn="l" fontAlgn="b"/>
                      <a:r>
                        <a:rPr lang="en-US" sz="1200" b="0" i="0" u="none" strike="noStrike">
                          <a:solidFill>
                            <a:srgbClr val="000000"/>
                          </a:solidFill>
                          <a:effectLst/>
                          <a:latin typeface="Calibri"/>
                        </a:rPr>
                        <a:t>Hispanic</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0" i="0" u="none" strike="noStrike" dirty="0">
                          <a:solidFill>
                            <a:srgbClr val="000000"/>
                          </a:solidFill>
                          <a:effectLst/>
                          <a:latin typeface="Calibri"/>
                        </a:rPr>
                        <a:t>866</a:t>
                      </a:r>
                    </a:p>
                  </a:txBody>
                  <a:tcPr marL="7533" marR="7533" marT="7533"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0" i="0" u="none" strike="noStrike" dirty="0">
                          <a:solidFill>
                            <a:srgbClr val="000000"/>
                          </a:solidFill>
                          <a:effectLst/>
                          <a:latin typeface="Calibri"/>
                        </a:rPr>
                        <a:t>807</a:t>
                      </a:r>
                    </a:p>
                  </a:txBody>
                  <a:tcPr marL="7533" marR="7533" marT="75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1" i="0" u="none" strike="noStrike" dirty="0">
                          <a:solidFill>
                            <a:srgbClr val="000000"/>
                          </a:solidFill>
                          <a:effectLst/>
                          <a:latin typeface="Calibri"/>
                        </a:rPr>
                        <a:t>59</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0" i="0" u="none" strike="noStrike" dirty="0">
                          <a:solidFill>
                            <a:srgbClr val="000000"/>
                          </a:solidFill>
                          <a:effectLst/>
                          <a:latin typeface="Calibri"/>
                        </a:rPr>
                        <a:t>970</a:t>
                      </a:r>
                    </a:p>
                  </a:txBody>
                  <a:tcPr marL="7533" marR="7533" marT="7533"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0" i="0" u="none" strike="noStrike" dirty="0">
                          <a:solidFill>
                            <a:srgbClr val="000000"/>
                          </a:solidFill>
                          <a:effectLst/>
                          <a:latin typeface="Calibri"/>
                        </a:rPr>
                        <a:t>950</a:t>
                      </a:r>
                    </a:p>
                  </a:txBody>
                  <a:tcPr marL="7533" marR="7533" marT="75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1" i="0" u="none" strike="noStrike">
                          <a:solidFill>
                            <a:srgbClr val="000000"/>
                          </a:solidFill>
                          <a:effectLst/>
                          <a:latin typeface="Calibri"/>
                        </a:rPr>
                        <a:t>20</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xmlns="" val="10008"/>
                  </a:ext>
                </a:extLst>
              </a:tr>
              <a:tr h="190604">
                <a:tc vMerge="1">
                  <a:txBody>
                    <a:bodyPr/>
                    <a:lstStyle/>
                    <a:p>
                      <a:endParaRPr lang="en-US"/>
                    </a:p>
                  </a:txBody>
                  <a:tcPr/>
                </a:tc>
                <a:tc>
                  <a:txBody>
                    <a:bodyPr/>
                    <a:lstStyle/>
                    <a:p>
                      <a:pPr algn="l" fontAlgn="b"/>
                      <a:r>
                        <a:rPr lang="en-US" sz="1200" b="0" i="0" u="none" strike="noStrike">
                          <a:solidFill>
                            <a:srgbClr val="000000"/>
                          </a:solidFill>
                          <a:effectLst/>
                          <a:latin typeface="Calibri"/>
                        </a:rPr>
                        <a:t>Hawaiian/Pacific Islander</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0" i="0" u="none" strike="noStrike">
                          <a:solidFill>
                            <a:srgbClr val="000000"/>
                          </a:solidFill>
                          <a:effectLst/>
                          <a:latin typeface="Calibri"/>
                        </a:rPr>
                        <a:t>0</a:t>
                      </a:r>
                    </a:p>
                  </a:txBody>
                  <a:tcPr marL="7533" marR="7533" marT="7533"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0" i="0" u="none" strike="noStrike" dirty="0">
                          <a:solidFill>
                            <a:srgbClr val="000000"/>
                          </a:solidFill>
                          <a:effectLst/>
                          <a:latin typeface="Calibri"/>
                        </a:rPr>
                        <a:t>0</a:t>
                      </a:r>
                    </a:p>
                  </a:txBody>
                  <a:tcPr marL="7533" marR="7533" marT="75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1" i="0" u="none" strike="noStrike" dirty="0">
                          <a:solidFill>
                            <a:srgbClr val="000000"/>
                          </a:solidFill>
                          <a:effectLst/>
                          <a:latin typeface="Calibri"/>
                        </a:rPr>
                        <a:t>0</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0" i="0" u="none" strike="noStrike">
                          <a:solidFill>
                            <a:srgbClr val="000000"/>
                          </a:solidFill>
                          <a:effectLst/>
                          <a:latin typeface="Calibri"/>
                        </a:rPr>
                        <a:t>2</a:t>
                      </a:r>
                    </a:p>
                  </a:txBody>
                  <a:tcPr marL="7533" marR="7533" marT="7533"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0" i="0" u="none" strike="noStrike" dirty="0">
                          <a:solidFill>
                            <a:srgbClr val="000000"/>
                          </a:solidFill>
                          <a:effectLst/>
                          <a:latin typeface="Calibri"/>
                        </a:rPr>
                        <a:t>2</a:t>
                      </a:r>
                    </a:p>
                  </a:txBody>
                  <a:tcPr marL="7533" marR="7533" marT="75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1" i="0" u="none" strike="noStrike" dirty="0">
                          <a:solidFill>
                            <a:srgbClr val="000000"/>
                          </a:solidFill>
                          <a:effectLst/>
                          <a:latin typeface="Calibri"/>
                        </a:rPr>
                        <a:t>0</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xmlns="" val="10009"/>
                  </a:ext>
                </a:extLst>
              </a:tr>
              <a:tr h="190604">
                <a:tc vMerge="1">
                  <a:txBody>
                    <a:bodyPr/>
                    <a:lstStyle/>
                    <a:p>
                      <a:endParaRPr lang="en-US"/>
                    </a:p>
                  </a:txBody>
                  <a:tcPr/>
                </a:tc>
                <a:tc>
                  <a:txBody>
                    <a:bodyPr/>
                    <a:lstStyle/>
                    <a:p>
                      <a:pPr algn="l" fontAlgn="b"/>
                      <a:r>
                        <a:rPr lang="en-US" sz="1200" b="0" i="0" u="none" strike="noStrike">
                          <a:solidFill>
                            <a:srgbClr val="000000"/>
                          </a:solidFill>
                          <a:effectLst/>
                          <a:latin typeface="Calibri"/>
                        </a:rPr>
                        <a:t>Two or More Races</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0" i="0" u="none" strike="noStrike">
                          <a:solidFill>
                            <a:srgbClr val="000000"/>
                          </a:solidFill>
                          <a:effectLst/>
                          <a:latin typeface="Calibri"/>
                        </a:rPr>
                        <a:t>127</a:t>
                      </a:r>
                    </a:p>
                  </a:txBody>
                  <a:tcPr marL="7533" marR="7533" marT="7533"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0" i="0" u="none" strike="noStrike" dirty="0">
                          <a:solidFill>
                            <a:srgbClr val="000000"/>
                          </a:solidFill>
                          <a:effectLst/>
                          <a:latin typeface="Calibri"/>
                        </a:rPr>
                        <a:t>63</a:t>
                      </a:r>
                    </a:p>
                  </a:txBody>
                  <a:tcPr marL="7533" marR="7533" marT="75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1" i="0" u="none" strike="noStrike" dirty="0">
                          <a:solidFill>
                            <a:srgbClr val="000000"/>
                          </a:solidFill>
                          <a:effectLst/>
                          <a:latin typeface="Calibri"/>
                        </a:rPr>
                        <a:t>64</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0" i="0" u="none" strike="noStrike" dirty="0">
                          <a:solidFill>
                            <a:srgbClr val="000000"/>
                          </a:solidFill>
                          <a:effectLst/>
                          <a:latin typeface="Calibri"/>
                        </a:rPr>
                        <a:t>485</a:t>
                      </a:r>
                    </a:p>
                  </a:txBody>
                  <a:tcPr marL="7533" marR="7533" marT="7533"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0" i="0" u="none" strike="noStrike">
                          <a:solidFill>
                            <a:srgbClr val="000000"/>
                          </a:solidFill>
                          <a:effectLst/>
                          <a:latin typeface="Calibri"/>
                        </a:rPr>
                        <a:t>401</a:t>
                      </a:r>
                    </a:p>
                  </a:txBody>
                  <a:tcPr marL="7533" marR="7533" marT="75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1" i="0" u="none" strike="noStrike" dirty="0">
                          <a:solidFill>
                            <a:srgbClr val="000000"/>
                          </a:solidFill>
                          <a:effectLst/>
                          <a:latin typeface="Calibri"/>
                        </a:rPr>
                        <a:t>84</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xmlns="" val="10010"/>
                  </a:ext>
                </a:extLst>
              </a:tr>
              <a:tr h="190604">
                <a:tc vMerge="1">
                  <a:txBody>
                    <a:bodyPr/>
                    <a:lstStyle/>
                    <a:p>
                      <a:endParaRPr lang="en-US"/>
                    </a:p>
                  </a:txBody>
                  <a:tcPr/>
                </a:tc>
                <a:tc>
                  <a:txBody>
                    <a:bodyPr/>
                    <a:lstStyle/>
                    <a:p>
                      <a:pPr algn="l" fontAlgn="b"/>
                      <a:r>
                        <a:rPr lang="en-US" sz="1200" b="0" i="0" u="none" strike="noStrike">
                          <a:solidFill>
                            <a:srgbClr val="000000"/>
                          </a:solidFill>
                          <a:effectLst/>
                          <a:latin typeface="Calibri"/>
                        </a:rPr>
                        <a:t>White</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0" i="0" u="none" strike="noStrike">
                          <a:solidFill>
                            <a:srgbClr val="000000"/>
                          </a:solidFill>
                          <a:effectLst/>
                          <a:latin typeface="Calibri"/>
                        </a:rPr>
                        <a:t>932</a:t>
                      </a:r>
                    </a:p>
                  </a:txBody>
                  <a:tcPr marL="7533" marR="7533" marT="7533"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0" i="0" u="none" strike="noStrike" dirty="0">
                          <a:solidFill>
                            <a:srgbClr val="000000"/>
                          </a:solidFill>
                          <a:effectLst/>
                          <a:latin typeface="Calibri"/>
                        </a:rPr>
                        <a:t>900</a:t>
                      </a:r>
                    </a:p>
                  </a:txBody>
                  <a:tcPr marL="7533" marR="7533" marT="75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1" i="0" u="none" strike="noStrike" dirty="0">
                          <a:solidFill>
                            <a:srgbClr val="000000"/>
                          </a:solidFill>
                          <a:effectLst/>
                          <a:latin typeface="Calibri"/>
                        </a:rPr>
                        <a:t>32</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0" i="0" u="none" strike="noStrike" dirty="0">
                          <a:solidFill>
                            <a:srgbClr val="000000"/>
                          </a:solidFill>
                          <a:effectLst/>
                          <a:latin typeface="Calibri"/>
                        </a:rPr>
                        <a:t>1,015</a:t>
                      </a:r>
                    </a:p>
                  </a:txBody>
                  <a:tcPr marL="7533" marR="7533" marT="7533"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0" i="0" u="none" strike="noStrike">
                          <a:solidFill>
                            <a:srgbClr val="000000"/>
                          </a:solidFill>
                          <a:effectLst/>
                          <a:latin typeface="Calibri"/>
                        </a:rPr>
                        <a:t>999</a:t>
                      </a:r>
                    </a:p>
                  </a:txBody>
                  <a:tcPr marL="7533" marR="7533" marT="75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200" b="1" i="0" u="none" strike="noStrike" dirty="0">
                          <a:solidFill>
                            <a:srgbClr val="000000"/>
                          </a:solidFill>
                          <a:effectLst/>
                          <a:latin typeface="Calibri"/>
                        </a:rPr>
                        <a:t>16</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xmlns="" val="10011"/>
                  </a:ext>
                </a:extLst>
              </a:tr>
              <a:tr h="190604">
                <a:tc rowSpan="8">
                  <a:txBody>
                    <a:bodyPr/>
                    <a:lstStyle/>
                    <a:p>
                      <a:pPr algn="ctr" fontAlgn="ctr"/>
                      <a:r>
                        <a:rPr lang="en-US" sz="1200" b="0" i="0" u="none" strike="noStrike" dirty="0">
                          <a:solidFill>
                            <a:srgbClr val="000000"/>
                          </a:solidFill>
                          <a:effectLst/>
                          <a:latin typeface="Calibri"/>
                        </a:rPr>
                        <a:t>M</a:t>
                      </a:r>
                    </a:p>
                  </a:txBody>
                  <a:tcPr marL="7533" marR="7533" marT="7533"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fontAlgn="b"/>
                      <a:r>
                        <a:rPr lang="en-US" sz="1200" b="0" i="0" u="none" strike="noStrike" dirty="0" smtClean="0">
                          <a:solidFill>
                            <a:srgbClr val="000000"/>
                          </a:solidFill>
                          <a:effectLst/>
                          <a:latin typeface="+mn-lt"/>
                        </a:rPr>
                        <a:t>Non-White</a:t>
                      </a:r>
                      <a:endParaRPr lang="en-US" sz="1200" b="0" i="0" u="none" strike="noStrike" dirty="0">
                        <a:solidFill>
                          <a:srgbClr val="000000"/>
                        </a:solidFill>
                        <a:effectLst/>
                        <a:latin typeface="+mn-lt"/>
                      </a:endParaRP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sz="1200" b="0" i="0" u="none" strike="noStrike">
                          <a:solidFill>
                            <a:srgbClr val="000000"/>
                          </a:solidFill>
                          <a:effectLst/>
                          <a:latin typeface="Calibri"/>
                        </a:rPr>
                        <a:t>429</a:t>
                      </a:r>
                    </a:p>
                  </a:txBody>
                  <a:tcPr marL="7533" marR="7533" marT="7533"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sz="1200" b="0" i="0" u="none" strike="noStrike" dirty="0">
                          <a:solidFill>
                            <a:srgbClr val="000000"/>
                          </a:solidFill>
                          <a:effectLst/>
                          <a:latin typeface="Calibri"/>
                        </a:rPr>
                        <a:t>411</a:t>
                      </a:r>
                    </a:p>
                  </a:txBody>
                  <a:tcPr marL="7533" marR="7533" marT="75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sz="1200" b="1" i="0" u="none" strike="noStrike" dirty="0">
                          <a:solidFill>
                            <a:srgbClr val="000000"/>
                          </a:solidFill>
                          <a:effectLst/>
                          <a:latin typeface="Calibri"/>
                        </a:rPr>
                        <a:t>18</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sz="1200" b="0" i="0" u="none" strike="noStrike" dirty="0">
                          <a:solidFill>
                            <a:srgbClr val="000000"/>
                          </a:solidFill>
                          <a:effectLst/>
                          <a:latin typeface="Calibri"/>
                        </a:rPr>
                        <a:t>494</a:t>
                      </a:r>
                    </a:p>
                  </a:txBody>
                  <a:tcPr marL="7533" marR="7533" marT="7533"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sz="1200" b="0" i="0" u="none" strike="noStrike" dirty="0">
                          <a:solidFill>
                            <a:srgbClr val="000000"/>
                          </a:solidFill>
                          <a:effectLst/>
                          <a:latin typeface="Calibri"/>
                        </a:rPr>
                        <a:t>483</a:t>
                      </a:r>
                    </a:p>
                  </a:txBody>
                  <a:tcPr marL="7533" marR="7533" marT="75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sz="1200" b="1" i="0" u="none" strike="noStrike" dirty="0">
                          <a:solidFill>
                            <a:srgbClr val="000000"/>
                          </a:solidFill>
                          <a:effectLst/>
                          <a:latin typeface="Calibri"/>
                        </a:rPr>
                        <a:t>11</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12"/>
                  </a:ext>
                </a:extLst>
              </a:tr>
              <a:tr h="190604">
                <a:tc vMerge="1">
                  <a:txBody>
                    <a:bodyPr/>
                    <a:lstStyle/>
                    <a:p>
                      <a:endParaRPr lang="en-US"/>
                    </a:p>
                  </a:txBody>
                  <a:tcPr/>
                </a:tc>
                <a:tc>
                  <a:txBody>
                    <a:bodyPr/>
                    <a:lstStyle/>
                    <a:p>
                      <a:pPr algn="l" fontAlgn="b"/>
                      <a:r>
                        <a:rPr lang="en-US" sz="1200" b="0" i="0" u="none" strike="noStrike">
                          <a:solidFill>
                            <a:srgbClr val="000000"/>
                          </a:solidFill>
                          <a:effectLst/>
                          <a:latin typeface="Calibri"/>
                        </a:rPr>
                        <a:t>American Indian or Alaska Native</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5</a:t>
                      </a:r>
                    </a:p>
                  </a:txBody>
                  <a:tcPr marL="7533" marR="7533" marT="7533"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a:rPr>
                        <a:t>3</a:t>
                      </a:r>
                    </a:p>
                  </a:txBody>
                  <a:tcPr marL="7533" marR="7533" marT="75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Calibri"/>
                        </a:rPr>
                        <a:t>2</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a:rPr>
                        <a:t>66</a:t>
                      </a:r>
                    </a:p>
                  </a:txBody>
                  <a:tcPr marL="7533" marR="7533" marT="7533"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40</a:t>
                      </a:r>
                    </a:p>
                  </a:txBody>
                  <a:tcPr marL="7533" marR="7533" marT="75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Calibri"/>
                        </a:rPr>
                        <a:t>26</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r h="190604">
                <a:tc vMerge="1">
                  <a:txBody>
                    <a:bodyPr/>
                    <a:lstStyle/>
                    <a:p>
                      <a:endParaRPr lang="en-US"/>
                    </a:p>
                  </a:txBody>
                  <a:tcPr/>
                </a:tc>
                <a:tc>
                  <a:txBody>
                    <a:bodyPr/>
                    <a:lstStyle/>
                    <a:p>
                      <a:pPr algn="l" fontAlgn="b"/>
                      <a:r>
                        <a:rPr lang="en-US" sz="1200" b="0" i="0" u="none" strike="noStrike">
                          <a:solidFill>
                            <a:srgbClr val="000000"/>
                          </a:solidFill>
                          <a:effectLst/>
                          <a:latin typeface="Calibri"/>
                        </a:rPr>
                        <a:t>Asian</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113</a:t>
                      </a:r>
                    </a:p>
                  </a:txBody>
                  <a:tcPr marL="7533" marR="7533" marT="7533"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88</a:t>
                      </a:r>
                    </a:p>
                  </a:txBody>
                  <a:tcPr marL="7533" marR="7533" marT="75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Calibri"/>
                        </a:rPr>
                        <a:t>25</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a:rPr>
                        <a:t>208</a:t>
                      </a:r>
                    </a:p>
                  </a:txBody>
                  <a:tcPr marL="7533" marR="7533" marT="7533"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a:rPr>
                        <a:t>176</a:t>
                      </a:r>
                    </a:p>
                  </a:txBody>
                  <a:tcPr marL="7533" marR="7533" marT="75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Calibri"/>
                        </a:rPr>
                        <a:t>32</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r h="190604">
                <a:tc vMerge="1">
                  <a:txBody>
                    <a:bodyPr/>
                    <a:lstStyle/>
                    <a:p>
                      <a:endParaRPr lang="en-US"/>
                    </a:p>
                  </a:txBody>
                  <a:tcPr/>
                </a:tc>
                <a:tc>
                  <a:txBody>
                    <a:bodyPr/>
                    <a:lstStyle/>
                    <a:p>
                      <a:pPr algn="l" fontAlgn="b"/>
                      <a:r>
                        <a:rPr lang="en-US" sz="1200" b="0" i="0" u="none" strike="noStrike">
                          <a:solidFill>
                            <a:srgbClr val="000000"/>
                          </a:solidFill>
                          <a:effectLst/>
                          <a:latin typeface="Calibri"/>
                        </a:rPr>
                        <a:t>Black</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109</a:t>
                      </a:r>
                    </a:p>
                  </a:txBody>
                  <a:tcPr marL="7533" marR="7533" marT="7533"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a:rPr>
                        <a:t>98</a:t>
                      </a:r>
                    </a:p>
                  </a:txBody>
                  <a:tcPr marL="7533" marR="7533" marT="75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Calibri"/>
                        </a:rPr>
                        <a:t>11</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a:rPr>
                        <a:t>191</a:t>
                      </a:r>
                    </a:p>
                  </a:txBody>
                  <a:tcPr marL="7533" marR="7533" marT="7533"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170</a:t>
                      </a:r>
                    </a:p>
                  </a:txBody>
                  <a:tcPr marL="7533" marR="7533" marT="75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Calibri"/>
                        </a:rPr>
                        <a:t>21</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5"/>
                  </a:ext>
                </a:extLst>
              </a:tr>
              <a:tr h="190604">
                <a:tc vMerge="1">
                  <a:txBody>
                    <a:bodyPr/>
                    <a:lstStyle/>
                    <a:p>
                      <a:endParaRPr lang="en-US"/>
                    </a:p>
                  </a:txBody>
                  <a:tcPr/>
                </a:tc>
                <a:tc>
                  <a:txBody>
                    <a:bodyPr/>
                    <a:lstStyle/>
                    <a:p>
                      <a:pPr algn="l" fontAlgn="b"/>
                      <a:r>
                        <a:rPr lang="en-US" sz="1200" b="0" i="0" u="none" strike="noStrike">
                          <a:solidFill>
                            <a:srgbClr val="000000"/>
                          </a:solidFill>
                          <a:effectLst/>
                          <a:latin typeface="Calibri"/>
                        </a:rPr>
                        <a:t>Hispanic</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395</a:t>
                      </a:r>
                    </a:p>
                  </a:txBody>
                  <a:tcPr marL="7533" marR="7533" marT="7533"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a:rPr>
                        <a:t>378</a:t>
                      </a:r>
                    </a:p>
                  </a:txBody>
                  <a:tcPr marL="7533" marR="7533" marT="75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Calibri"/>
                        </a:rPr>
                        <a:t>17</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a:rPr>
                        <a:t>474</a:t>
                      </a:r>
                    </a:p>
                  </a:txBody>
                  <a:tcPr marL="7533" marR="7533" marT="7533"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456</a:t>
                      </a:r>
                    </a:p>
                  </a:txBody>
                  <a:tcPr marL="7533" marR="7533" marT="75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Calibri"/>
                        </a:rPr>
                        <a:t>18</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6"/>
                  </a:ext>
                </a:extLst>
              </a:tr>
              <a:tr h="190604">
                <a:tc vMerge="1">
                  <a:txBody>
                    <a:bodyPr/>
                    <a:lstStyle/>
                    <a:p>
                      <a:endParaRPr lang="en-US"/>
                    </a:p>
                  </a:txBody>
                  <a:tcPr/>
                </a:tc>
                <a:tc>
                  <a:txBody>
                    <a:bodyPr/>
                    <a:lstStyle/>
                    <a:p>
                      <a:pPr algn="l" fontAlgn="b"/>
                      <a:r>
                        <a:rPr lang="en-US" sz="1200" b="0" i="0" u="none" strike="noStrike">
                          <a:solidFill>
                            <a:srgbClr val="000000"/>
                          </a:solidFill>
                          <a:effectLst/>
                          <a:latin typeface="Calibri"/>
                        </a:rPr>
                        <a:t>Hawaiian/Pacific Islander</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0</a:t>
                      </a:r>
                    </a:p>
                  </a:txBody>
                  <a:tcPr marL="7533" marR="7533" marT="7533"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0</a:t>
                      </a:r>
                    </a:p>
                  </a:txBody>
                  <a:tcPr marL="7533" marR="7533" marT="75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Calibri"/>
                        </a:rPr>
                        <a:t>0</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a:rPr>
                        <a:t>9</a:t>
                      </a:r>
                    </a:p>
                  </a:txBody>
                  <a:tcPr marL="7533" marR="7533" marT="7533"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6</a:t>
                      </a:r>
                    </a:p>
                  </a:txBody>
                  <a:tcPr marL="7533" marR="7533" marT="75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Calibri"/>
                        </a:rPr>
                        <a:t>3</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7"/>
                  </a:ext>
                </a:extLst>
              </a:tr>
              <a:tr h="190604">
                <a:tc vMerge="1">
                  <a:txBody>
                    <a:bodyPr/>
                    <a:lstStyle/>
                    <a:p>
                      <a:endParaRPr lang="en-US"/>
                    </a:p>
                  </a:txBody>
                  <a:tcPr/>
                </a:tc>
                <a:tc>
                  <a:txBody>
                    <a:bodyPr/>
                    <a:lstStyle/>
                    <a:p>
                      <a:pPr algn="l" fontAlgn="b"/>
                      <a:r>
                        <a:rPr lang="en-US" sz="1200" b="0" i="0" u="none" strike="noStrike" dirty="0">
                          <a:solidFill>
                            <a:srgbClr val="000000"/>
                          </a:solidFill>
                          <a:effectLst/>
                          <a:latin typeface="Calibri"/>
                        </a:rPr>
                        <a:t>Two or More Races</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114</a:t>
                      </a:r>
                    </a:p>
                  </a:txBody>
                  <a:tcPr marL="7533" marR="7533" marT="7533"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a:rPr>
                        <a:t>85</a:t>
                      </a:r>
                    </a:p>
                  </a:txBody>
                  <a:tcPr marL="7533" marR="7533" marT="75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Calibri"/>
                        </a:rPr>
                        <a:t>29</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a:rPr>
                        <a:t>249</a:t>
                      </a:r>
                    </a:p>
                  </a:txBody>
                  <a:tcPr marL="7533" marR="7533" marT="7533"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a:rPr>
                        <a:t>226</a:t>
                      </a:r>
                    </a:p>
                  </a:txBody>
                  <a:tcPr marL="7533" marR="7533" marT="75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Calibri"/>
                        </a:rPr>
                        <a:t>23</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8"/>
                  </a:ext>
                </a:extLst>
              </a:tr>
              <a:tr h="190604">
                <a:tc vMerge="1">
                  <a:txBody>
                    <a:bodyPr/>
                    <a:lstStyle/>
                    <a:p>
                      <a:endParaRPr lang="en-US"/>
                    </a:p>
                  </a:txBody>
                  <a:tcPr/>
                </a:tc>
                <a:tc>
                  <a:txBody>
                    <a:bodyPr/>
                    <a:lstStyle/>
                    <a:p>
                      <a:pPr algn="l" fontAlgn="b"/>
                      <a:r>
                        <a:rPr lang="en-US" sz="1200" b="0" i="0" u="none" strike="noStrike" dirty="0">
                          <a:solidFill>
                            <a:srgbClr val="000000"/>
                          </a:solidFill>
                          <a:effectLst/>
                          <a:latin typeface="Calibri"/>
                        </a:rPr>
                        <a:t>White</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468</a:t>
                      </a:r>
                    </a:p>
                  </a:txBody>
                  <a:tcPr marL="7533" marR="7533" marT="7533"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451</a:t>
                      </a:r>
                    </a:p>
                  </a:txBody>
                  <a:tcPr marL="7533" marR="7533" marT="75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Calibri"/>
                        </a:rPr>
                        <a:t>17</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a:rPr>
                        <a:t>518</a:t>
                      </a:r>
                    </a:p>
                  </a:txBody>
                  <a:tcPr marL="7533" marR="7533" marT="7533"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a:rPr>
                        <a:t>513</a:t>
                      </a:r>
                    </a:p>
                  </a:txBody>
                  <a:tcPr marL="7533" marR="7533" marT="75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Calibri"/>
                        </a:rPr>
                        <a:t>5</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9"/>
                  </a:ext>
                </a:extLst>
              </a:tr>
              <a:tr h="190604">
                <a:tc rowSpan="8">
                  <a:txBody>
                    <a:bodyPr/>
                    <a:lstStyle/>
                    <a:p>
                      <a:pPr algn="ctr" fontAlgn="ctr"/>
                      <a:r>
                        <a:rPr lang="en-US" sz="1200" b="0" i="0" u="none" strike="noStrike" dirty="0">
                          <a:solidFill>
                            <a:srgbClr val="000000"/>
                          </a:solidFill>
                          <a:effectLst/>
                          <a:latin typeface="Calibri"/>
                        </a:rPr>
                        <a:t>H</a:t>
                      </a:r>
                    </a:p>
                  </a:txBody>
                  <a:tcPr marL="7533" marR="7533" marT="7533"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B7DEE8"/>
                    </a:solidFill>
                  </a:tcPr>
                </a:tc>
                <a:tc>
                  <a:txBody>
                    <a:bodyPr/>
                    <a:lstStyle/>
                    <a:p>
                      <a:pPr algn="l" fontAlgn="b"/>
                      <a:r>
                        <a:rPr lang="en-US" sz="1200" b="0" i="0" u="none" strike="noStrike" dirty="0" smtClean="0">
                          <a:solidFill>
                            <a:srgbClr val="000000"/>
                          </a:solidFill>
                          <a:effectLst/>
                          <a:latin typeface="+mn-lt"/>
                        </a:rPr>
                        <a:t>Non-White</a:t>
                      </a:r>
                      <a:endParaRPr lang="en-US" sz="1200" b="0" i="0" u="none" strike="noStrike" dirty="0">
                        <a:solidFill>
                          <a:srgbClr val="000000"/>
                        </a:solidFill>
                        <a:effectLst/>
                        <a:latin typeface="+mn-lt"/>
                      </a:endParaRP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sz="1200" b="0" i="0" u="none" strike="noStrike" dirty="0">
                          <a:solidFill>
                            <a:srgbClr val="000000"/>
                          </a:solidFill>
                          <a:effectLst/>
                          <a:latin typeface="Calibri"/>
                        </a:rPr>
                        <a:t>225</a:t>
                      </a:r>
                    </a:p>
                  </a:txBody>
                  <a:tcPr marL="7533" marR="7533" marT="7533"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sz="1200" b="0" i="0" u="none" strike="noStrike" dirty="0">
                          <a:solidFill>
                            <a:srgbClr val="000000"/>
                          </a:solidFill>
                          <a:effectLst/>
                          <a:latin typeface="Calibri"/>
                        </a:rPr>
                        <a:t>209</a:t>
                      </a:r>
                    </a:p>
                  </a:txBody>
                  <a:tcPr marL="7533" marR="7533" marT="75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sz="1200" b="1" i="0" u="none" strike="noStrike" dirty="0">
                          <a:solidFill>
                            <a:srgbClr val="000000"/>
                          </a:solidFill>
                          <a:effectLst/>
                          <a:latin typeface="Calibri"/>
                        </a:rPr>
                        <a:t>16</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sz="1200" b="0" i="0" u="none" strike="noStrike" dirty="0">
                          <a:solidFill>
                            <a:srgbClr val="000000"/>
                          </a:solidFill>
                          <a:effectLst/>
                          <a:latin typeface="Calibri"/>
                        </a:rPr>
                        <a:t>355</a:t>
                      </a:r>
                    </a:p>
                  </a:txBody>
                  <a:tcPr marL="7533" marR="7533" marT="7533"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sz="1200" b="0" i="0" u="none" strike="noStrike" dirty="0">
                          <a:solidFill>
                            <a:srgbClr val="000000"/>
                          </a:solidFill>
                          <a:effectLst/>
                          <a:latin typeface="Calibri"/>
                        </a:rPr>
                        <a:t>342</a:t>
                      </a:r>
                    </a:p>
                  </a:txBody>
                  <a:tcPr marL="7533" marR="7533" marT="75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sz="1200" b="1" i="0" u="none" strike="noStrike" dirty="0">
                          <a:solidFill>
                            <a:srgbClr val="000000"/>
                          </a:solidFill>
                          <a:effectLst/>
                          <a:latin typeface="Calibri"/>
                        </a:rPr>
                        <a:t>13</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20"/>
                  </a:ext>
                </a:extLst>
              </a:tr>
              <a:tr h="190604">
                <a:tc vMerge="1">
                  <a:txBody>
                    <a:bodyPr/>
                    <a:lstStyle/>
                    <a:p>
                      <a:endParaRPr lang="en-US"/>
                    </a:p>
                  </a:txBody>
                  <a:tcPr/>
                </a:tc>
                <a:tc>
                  <a:txBody>
                    <a:bodyPr/>
                    <a:lstStyle/>
                    <a:p>
                      <a:pPr algn="l" fontAlgn="b"/>
                      <a:r>
                        <a:rPr lang="en-US" sz="1200" b="0" i="0" u="none" strike="noStrike" dirty="0">
                          <a:solidFill>
                            <a:srgbClr val="000000"/>
                          </a:solidFill>
                          <a:effectLst/>
                          <a:latin typeface="Calibri"/>
                        </a:rPr>
                        <a:t>American Indian or Alaska Native</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sz="1200" b="0" i="0" u="none" strike="noStrike">
                          <a:solidFill>
                            <a:srgbClr val="000000"/>
                          </a:solidFill>
                          <a:effectLst/>
                          <a:latin typeface="Calibri"/>
                        </a:rPr>
                        <a:t>1</a:t>
                      </a:r>
                    </a:p>
                  </a:txBody>
                  <a:tcPr marL="7533" marR="7533" marT="7533"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sz="1200" b="0" i="0" u="none" strike="noStrike" dirty="0">
                          <a:solidFill>
                            <a:srgbClr val="000000"/>
                          </a:solidFill>
                          <a:effectLst/>
                          <a:latin typeface="Calibri"/>
                        </a:rPr>
                        <a:t>0</a:t>
                      </a:r>
                    </a:p>
                  </a:txBody>
                  <a:tcPr marL="7533" marR="7533" marT="75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sz="1200" b="1" i="0" u="none" strike="noStrike">
                          <a:solidFill>
                            <a:srgbClr val="000000"/>
                          </a:solidFill>
                          <a:effectLst/>
                          <a:latin typeface="Calibri"/>
                        </a:rPr>
                        <a:t>1</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sz="1200" b="0" i="0" u="none" strike="noStrike" dirty="0">
                          <a:solidFill>
                            <a:srgbClr val="000000"/>
                          </a:solidFill>
                          <a:effectLst/>
                          <a:latin typeface="Calibri"/>
                        </a:rPr>
                        <a:t>48</a:t>
                      </a:r>
                    </a:p>
                  </a:txBody>
                  <a:tcPr marL="7533" marR="7533" marT="7533"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sz="1200" b="0" i="0" u="none" strike="noStrike" dirty="0">
                          <a:solidFill>
                            <a:srgbClr val="000000"/>
                          </a:solidFill>
                          <a:effectLst/>
                          <a:latin typeface="Calibri"/>
                        </a:rPr>
                        <a:t>25</a:t>
                      </a:r>
                    </a:p>
                  </a:txBody>
                  <a:tcPr marL="7533" marR="7533" marT="75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sz="1200" b="1" i="0" u="none" strike="noStrike" dirty="0">
                          <a:solidFill>
                            <a:srgbClr val="000000"/>
                          </a:solidFill>
                          <a:effectLst/>
                          <a:latin typeface="Calibri"/>
                        </a:rPr>
                        <a:t>23</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extLst>
                  <a:ext uri="{0D108BD9-81ED-4DB2-BD59-A6C34878D82A}">
                    <a16:rowId xmlns:a16="http://schemas.microsoft.com/office/drawing/2014/main" xmlns="" val="10021"/>
                  </a:ext>
                </a:extLst>
              </a:tr>
              <a:tr h="190604">
                <a:tc vMerge="1">
                  <a:txBody>
                    <a:bodyPr/>
                    <a:lstStyle/>
                    <a:p>
                      <a:endParaRPr lang="en-US"/>
                    </a:p>
                  </a:txBody>
                  <a:tcPr/>
                </a:tc>
                <a:tc>
                  <a:txBody>
                    <a:bodyPr/>
                    <a:lstStyle/>
                    <a:p>
                      <a:pPr algn="l" fontAlgn="b"/>
                      <a:r>
                        <a:rPr lang="en-US" sz="1200" b="0" i="0" u="none" strike="noStrike" dirty="0">
                          <a:solidFill>
                            <a:srgbClr val="000000"/>
                          </a:solidFill>
                          <a:effectLst/>
                          <a:latin typeface="Calibri"/>
                        </a:rPr>
                        <a:t>Asian</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sz="1200" b="0" i="0" u="none" strike="noStrike">
                          <a:solidFill>
                            <a:srgbClr val="000000"/>
                          </a:solidFill>
                          <a:effectLst/>
                          <a:latin typeface="Calibri"/>
                        </a:rPr>
                        <a:t>28</a:t>
                      </a:r>
                    </a:p>
                  </a:txBody>
                  <a:tcPr marL="7533" marR="7533" marT="7533"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sz="1200" b="0" i="0" u="none" strike="noStrike">
                          <a:solidFill>
                            <a:srgbClr val="000000"/>
                          </a:solidFill>
                          <a:effectLst/>
                          <a:latin typeface="Calibri"/>
                        </a:rPr>
                        <a:t>21</a:t>
                      </a:r>
                    </a:p>
                  </a:txBody>
                  <a:tcPr marL="7533" marR="7533" marT="75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sz="1200" b="1" i="0" u="none" strike="noStrike">
                          <a:solidFill>
                            <a:srgbClr val="000000"/>
                          </a:solidFill>
                          <a:effectLst/>
                          <a:latin typeface="Calibri"/>
                        </a:rPr>
                        <a:t>7</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sz="1200" b="0" i="0" u="none" strike="noStrike" dirty="0">
                          <a:solidFill>
                            <a:srgbClr val="000000"/>
                          </a:solidFill>
                          <a:effectLst/>
                          <a:latin typeface="Calibri"/>
                        </a:rPr>
                        <a:t>122</a:t>
                      </a:r>
                    </a:p>
                  </a:txBody>
                  <a:tcPr marL="7533" marR="7533" marT="7533"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sz="1200" b="0" i="0" u="none" strike="noStrike" dirty="0">
                          <a:solidFill>
                            <a:srgbClr val="000000"/>
                          </a:solidFill>
                          <a:effectLst/>
                          <a:latin typeface="Calibri"/>
                        </a:rPr>
                        <a:t>107</a:t>
                      </a:r>
                    </a:p>
                  </a:txBody>
                  <a:tcPr marL="7533" marR="7533" marT="75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sz="1200" b="1" i="0" u="none" strike="noStrike" dirty="0">
                          <a:solidFill>
                            <a:srgbClr val="000000"/>
                          </a:solidFill>
                          <a:effectLst/>
                          <a:latin typeface="Calibri"/>
                        </a:rPr>
                        <a:t>15</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extLst>
                  <a:ext uri="{0D108BD9-81ED-4DB2-BD59-A6C34878D82A}">
                    <a16:rowId xmlns:a16="http://schemas.microsoft.com/office/drawing/2014/main" xmlns="" val="10022"/>
                  </a:ext>
                </a:extLst>
              </a:tr>
              <a:tr h="190604">
                <a:tc vMerge="1">
                  <a:txBody>
                    <a:bodyPr/>
                    <a:lstStyle/>
                    <a:p>
                      <a:endParaRPr lang="en-US"/>
                    </a:p>
                  </a:txBody>
                  <a:tcPr/>
                </a:tc>
                <a:tc>
                  <a:txBody>
                    <a:bodyPr/>
                    <a:lstStyle/>
                    <a:p>
                      <a:pPr algn="l" fontAlgn="b"/>
                      <a:r>
                        <a:rPr lang="en-US" sz="1200" b="0" i="0" u="none" strike="noStrike" dirty="0">
                          <a:solidFill>
                            <a:srgbClr val="000000"/>
                          </a:solidFill>
                          <a:effectLst/>
                          <a:latin typeface="Calibri"/>
                        </a:rPr>
                        <a:t>Black</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sz="1200" b="0" i="0" u="none" strike="noStrike">
                          <a:solidFill>
                            <a:srgbClr val="000000"/>
                          </a:solidFill>
                          <a:effectLst/>
                          <a:latin typeface="Calibri"/>
                        </a:rPr>
                        <a:t>37</a:t>
                      </a:r>
                    </a:p>
                  </a:txBody>
                  <a:tcPr marL="7533" marR="7533" marT="7533"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sz="1200" b="0" i="0" u="none" strike="noStrike" dirty="0">
                          <a:solidFill>
                            <a:srgbClr val="000000"/>
                          </a:solidFill>
                          <a:effectLst/>
                          <a:latin typeface="Calibri"/>
                        </a:rPr>
                        <a:t>34</a:t>
                      </a:r>
                    </a:p>
                  </a:txBody>
                  <a:tcPr marL="7533" marR="7533" marT="75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sz="1200" b="1" i="0" u="none" strike="noStrike">
                          <a:solidFill>
                            <a:srgbClr val="000000"/>
                          </a:solidFill>
                          <a:effectLst/>
                          <a:latin typeface="Calibri"/>
                        </a:rPr>
                        <a:t>3</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sz="1200" b="0" i="0" u="none" strike="noStrike" dirty="0">
                          <a:solidFill>
                            <a:srgbClr val="000000"/>
                          </a:solidFill>
                          <a:effectLst/>
                          <a:latin typeface="Calibri"/>
                        </a:rPr>
                        <a:t>125</a:t>
                      </a:r>
                    </a:p>
                  </a:txBody>
                  <a:tcPr marL="7533" marR="7533" marT="7533"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sz="1200" b="0" i="0" u="none" strike="noStrike" dirty="0">
                          <a:solidFill>
                            <a:srgbClr val="000000"/>
                          </a:solidFill>
                          <a:effectLst/>
                          <a:latin typeface="Calibri"/>
                        </a:rPr>
                        <a:t>114</a:t>
                      </a:r>
                    </a:p>
                  </a:txBody>
                  <a:tcPr marL="7533" marR="7533" marT="75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sz="1200" b="1" i="0" u="none" strike="noStrike" dirty="0">
                          <a:solidFill>
                            <a:srgbClr val="000000"/>
                          </a:solidFill>
                          <a:effectLst/>
                          <a:latin typeface="Calibri"/>
                        </a:rPr>
                        <a:t>11</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extLst>
                  <a:ext uri="{0D108BD9-81ED-4DB2-BD59-A6C34878D82A}">
                    <a16:rowId xmlns:a16="http://schemas.microsoft.com/office/drawing/2014/main" xmlns="" val="10023"/>
                  </a:ext>
                </a:extLst>
              </a:tr>
              <a:tr h="190604">
                <a:tc vMerge="1">
                  <a:txBody>
                    <a:bodyPr/>
                    <a:lstStyle/>
                    <a:p>
                      <a:endParaRPr lang="en-US"/>
                    </a:p>
                  </a:txBody>
                  <a:tcPr/>
                </a:tc>
                <a:tc>
                  <a:txBody>
                    <a:bodyPr/>
                    <a:lstStyle/>
                    <a:p>
                      <a:pPr algn="l" fontAlgn="b"/>
                      <a:r>
                        <a:rPr lang="en-US" sz="1200" b="0" i="0" u="none" strike="noStrike" dirty="0">
                          <a:solidFill>
                            <a:srgbClr val="000000"/>
                          </a:solidFill>
                          <a:effectLst/>
                          <a:latin typeface="Calibri"/>
                        </a:rPr>
                        <a:t>Hispanic</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sz="1200" b="0" i="0" u="none" strike="noStrike">
                          <a:solidFill>
                            <a:srgbClr val="000000"/>
                          </a:solidFill>
                          <a:effectLst/>
                          <a:latin typeface="Calibri"/>
                        </a:rPr>
                        <a:t>196</a:t>
                      </a:r>
                    </a:p>
                  </a:txBody>
                  <a:tcPr marL="7533" marR="7533" marT="7533"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sz="1200" b="0" i="0" u="none" strike="noStrike" dirty="0">
                          <a:solidFill>
                            <a:srgbClr val="000000"/>
                          </a:solidFill>
                          <a:effectLst/>
                          <a:latin typeface="Calibri"/>
                        </a:rPr>
                        <a:t>183</a:t>
                      </a:r>
                    </a:p>
                  </a:txBody>
                  <a:tcPr marL="7533" marR="7533" marT="75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sz="1200" b="1" i="0" u="none" strike="noStrike">
                          <a:solidFill>
                            <a:srgbClr val="000000"/>
                          </a:solidFill>
                          <a:effectLst/>
                          <a:latin typeface="Calibri"/>
                        </a:rPr>
                        <a:t>13</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sz="1200" b="0" i="0" u="none" strike="noStrike" dirty="0">
                          <a:solidFill>
                            <a:srgbClr val="000000"/>
                          </a:solidFill>
                          <a:effectLst/>
                          <a:latin typeface="Calibri"/>
                        </a:rPr>
                        <a:t>330</a:t>
                      </a:r>
                    </a:p>
                  </a:txBody>
                  <a:tcPr marL="7533" marR="7533" marT="7533"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sz="1200" b="0" i="0" u="none" strike="noStrike" dirty="0">
                          <a:solidFill>
                            <a:srgbClr val="000000"/>
                          </a:solidFill>
                          <a:effectLst/>
                          <a:latin typeface="Calibri"/>
                        </a:rPr>
                        <a:t>315</a:t>
                      </a:r>
                    </a:p>
                  </a:txBody>
                  <a:tcPr marL="7533" marR="7533" marT="75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sz="1200" b="1" i="0" u="none" strike="noStrike" dirty="0">
                          <a:solidFill>
                            <a:srgbClr val="000000"/>
                          </a:solidFill>
                          <a:effectLst/>
                          <a:latin typeface="Calibri"/>
                        </a:rPr>
                        <a:t>15</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extLst>
                  <a:ext uri="{0D108BD9-81ED-4DB2-BD59-A6C34878D82A}">
                    <a16:rowId xmlns:a16="http://schemas.microsoft.com/office/drawing/2014/main" xmlns="" val="10024"/>
                  </a:ext>
                </a:extLst>
              </a:tr>
              <a:tr h="190604">
                <a:tc vMerge="1">
                  <a:txBody>
                    <a:bodyPr/>
                    <a:lstStyle/>
                    <a:p>
                      <a:endParaRPr lang="en-US"/>
                    </a:p>
                  </a:txBody>
                  <a:tcPr/>
                </a:tc>
                <a:tc>
                  <a:txBody>
                    <a:bodyPr/>
                    <a:lstStyle/>
                    <a:p>
                      <a:pPr algn="l" fontAlgn="b"/>
                      <a:r>
                        <a:rPr lang="en-US" sz="1200" b="0" i="0" u="none" strike="noStrike" dirty="0">
                          <a:solidFill>
                            <a:srgbClr val="000000"/>
                          </a:solidFill>
                          <a:effectLst/>
                          <a:latin typeface="Calibri"/>
                        </a:rPr>
                        <a:t>Hawaiian/Pacific Islander</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sz="1200" b="0" i="0" u="none" strike="noStrike" dirty="0">
                          <a:solidFill>
                            <a:srgbClr val="000000"/>
                          </a:solidFill>
                          <a:effectLst/>
                          <a:latin typeface="Calibri"/>
                        </a:rPr>
                        <a:t>0</a:t>
                      </a:r>
                    </a:p>
                  </a:txBody>
                  <a:tcPr marL="7533" marR="7533" marT="7533"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sz="1200" b="0" i="0" u="none" strike="noStrike" dirty="0">
                          <a:solidFill>
                            <a:srgbClr val="000000"/>
                          </a:solidFill>
                          <a:effectLst/>
                          <a:latin typeface="Calibri"/>
                        </a:rPr>
                        <a:t>0</a:t>
                      </a:r>
                    </a:p>
                  </a:txBody>
                  <a:tcPr marL="7533" marR="7533" marT="75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sz="1200" b="1" i="0" u="none" strike="noStrike">
                          <a:solidFill>
                            <a:srgbClr val="000000"/>
                          </a:solidFill>
                          <a:effectLst/>
                          <a:latin typeface="Calibri"/>
                        </a:rPr>
                        <a:t>0</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sz="1200" b="0" i="0" u="none" strike="noStrike" dirty="0">
                          <a:solidFill>
                            <a:srgbClr val="000000"/>
                          </a:solidFill>
                          <a:effectLst/>
                          <a:latin typeface="Calibri"/>
                        </a:rPr>
                        <a:t>8</a:t>
                      </a:r>
                    </a:p>
                  </a:txBody>
                  <a:tcPr marL="7533" marR="7533" marT="7533"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sz="1200" b="0" i="0" u="none" strike="noStrike" dirty="0">
                          <a:solidFill>
                            <a:srgbClr val="000000"/>
                          </a:solidFill>
                          <a:effectLst/>
                          <a:latin typeface="Calibri"/>
                        </a:rPr>
                        <a:t>6</a:t>
                      </a:r>
                    </a:p>
                  </a:txBody>
                  <a:tcPr marL="7533" marR="7533" marT="75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sz="1200" b="1" i="0" u="none" strike="noStrike" dirty="0">
                          <a:solidFill>
                            <a:srgbClr val="000000"/>
                          </a:solidFill>
                          <a:effectLst/>
                          <a:latin typeface="Calibri"/>
                        </a:rPr>
                        <a:t>2</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extLst>
                  <a:ext uri="{0D108BD9-81ED-4DB2-BD59-A6C34878D82A}">
                    <a16:rowId xmlns:a16="http://schemas.microsoft.com/office/drawing/2014/main" xmlns="" val="10025"/>
                  </a:ext>
                </a:extLst>
              </a:tr>
              <a:tr h="190604">
                <a:tc vMerge="1">
                  <a:txBody>
                    <a:bodyPr/>
                    <a:lstStyle/>
                    <a:p>
                      <a:endParaRPr lang="en-US"/>
                    </a:p>
                  </a:txBody>
                  <a:tcPr/>
                </a:tc>
                <a:tc>
                  <a:txBody>
                    <a:bodyPr/>
                    <a:lstStyle/>
                    <a:p>
                      <a:pPr algn="l" fontAlgn="b"/>
                      <a:r>
                        <a:rPr lang="en-US" sz="1200" b="0" i="0" u="none" strike="noStrike">
                          <a:solidFill>
                            <a:srgbClr val="000000"/>
                          </a:solidFill>
                          <a:effectLst/>
                          <a:latin typeface="Calibri"/>
                        </a:rPr>
                        <a:t>Two or More Races</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sz="1200" b="0" i="0" u="none" strike="noStrike" dirty="0">
                          <a:solidFill>
                            <a:srgbClr val="000000"/>
                          </a:solidFill>
                          <a:effectLst/>
                          <a:latin typeface="Calibri"/>
                        </a:rPr>
                        <a:t>26</a:t>
                      </a:r>
                    </a:p>
                  </a:txBody>
                  <a:tcPr marL="7533" marR="7533" marT="7533"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sz="1200" b="0" i="0" u="none" strike="noStrike" dirty="0">
                          <a:solidFill>
                            <a:srgbClr val="000000"/>
                          </a:solidFill>
                          <a:effectLst/>
                          <a:latin typeface="Calibri"/>
                        </a:rPr>
                        <a:t>17</a:t>
                      </a:r>
                    </a:p>
                  </a:txBody>
                  <a:tcPr marL="7533" marR="7533" marT="75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sz="1200" b="1" i="0" u="none" strike="noStrike">
                          <a:solidFill>
                            <a:srgbClr val="000000"/>
                          </a:solidFill>
                          <a:effectLst/>
                          <a:latin typeface="Calibri"/>
                        </a:rPr>
                        <a:t>9</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sz="1200" b="0" i="0" u="none" strike="noStrike">
                          <a:solidFill>
                            <a:srgbClr val="000000"/>
                          </a:solidFill>
                          <a:effectLst/>
                          <a:latin typeface="Calibri"/>
                        </a:rPr>
                        <a:t>130</a:t>
                      </a:r>
                    </a:p>
                  </a:txBody>
                  <a:tcPr marL="7533" marR="7533" marT="7533"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sz="1200" b="0" i="0" u="none" strike="noStrike" dirty="0">
                          <a:solidFill>
                            <a:srgbClr val="000000"/>
                          </a:solidFill>
                          <a:effectLst/>
                          <a:latin typeface="Calibri"/>
                        </a:rPr>
                        <a:t>116</a:t>
                      </a:r>
                    </a:p>
                  </a:txBody>
                  <a:tcPr marL="7533" marR="7533" marT="75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sz="1200" b="1" i="0" u="none" strike="noStrike" dirty="0">
                          <a:solidFill>
                            <a:srgbClr val="000000"/>
                          </a:solidFill>
                          <a:effectLst/>
                          <a:latin typeface="Calibri"/>
                        </a:rPr>
                        <a:t>14</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extLst>
                  <a:ext uri="{0D108BD9-81ED-4DB2-BD59-A6C34878D82A}">
                    <a16:rowId xmlns:a16="http://schemas.microsoft.com/office/drawing/2014/main" xmlns="" val="10026"/>
                  </a:ext>
                </a:extLst>
              </a:tr>
              <a:tr h="190604">
                <a:tc vMerge="1">
                  <a:txBody>
                    <a:bodyPr/>
                    <a:lstStyle/>
                    <a:p>
                      <a:endParaRPr lang="en-US"/>
                    </a:p>
                  </a:txBody>
                  <a:tcPr/>
                </a:tc>
                <a:tc>
                  <a:txBody>
                    <a:bodyPr/>
                    <a:lstStyle/>
                    <a:p>
                      <a:pPr algn="l" fontAlgn="b"/>
                      <a:r>
                        <a:rPr lang="en-US" sz="1200" b="0" i="0" u="none" strike="noStrike" dirty="0">
                          <a:solidFill>
                            <a:srgbClr val="000000"/>
                          </a:solidFill>
                          <a:effectLst/>
                          <a:latin typeface="Calibri"/>
                        </a:rPr>
                        <a:t>White</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sz="1200" b="0" i="0" u="none" strike="noStrike">
                          <a:solidFill>
                            <a:srgbClr val="000000"/>
                          </a:solidFill>
                          <a:effectLst/>
                          <a:latin typeface="Calibri"/>
                        </a:rPr>
                        <a:t>247</a:t>
                      </a:r>
                    </a:p>
                  </a:txBody>
                  <a:tcPr marL="7533" marR="7533" marT="7533"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sz="1200" b="0" i="0" u="none" strike="noStrike" dirty="0">
                          <a:solidFill>
                            <a:srgbClr val="000000"/>
                          </a:solidFill>
                          <a:effectLst/>
                          <a:latin typeface="Calibri"/>
                        </a:rPr>
                        <a:t>216</a:t>
                      </a:r>
                    </a:p>
                  </a:txBody>
                  <a:tcPr marL="7533" marR="7533" marT="75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sz="1200" b="1" i="0" u="none" strike="noStrike" dirty="0">
                          <a:solidFill>
                            <a:srgbClr val="000000"/>
                          </a:solidFill>
                          <a:effectLst/>
                          <a:latin typeface="Calibri"/>
                        </a:rPr>
                        <a:t>31</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sz="1200" b="0" i="0" u="none" strike="noStrike" dirty="0">
                          <a:solidFill>
                            <a:srgbClr val="000000"/>
                          </a:solidFill>
                          <a:effectLst/>
                          <a:latin typeface="Calibri"/>
                        </a:rPr>
                        <a:t>383</a:t>
                      </a:r>
                    </a:p>
                  </a:txBody>
                  <a:tcPr marL="7533" marR="7533" marT="7533" marB="0"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sz="1200" b="0" i="0" u="none" strike="noStrike" dirty="0">
                          <a:solidFill>
                            <a:srgbClr val="000000"/>
                          </a:solidFill>
                          <a:effectLst/>
                          <a:latin typeface="Calibri"/>
                        </a:rPr>
                        <a:t>373</a:t>
                      </a:r>
                    </a:p>
                  </a:txBody>
                  <a:tcPr marL="7533" marR="7533" marT="75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sz="1200" b="1" i="0" u="none" strike="noStrike" dirty="0">
                          <a:solidFill>
                            <a:srgbClr val="000000"/>
                          </a:solidFill>
                          <a:effectLst/>
                          <a:latin typeface="Calibri"/>
                        </a:rPr>
                        <a:t>10</a:t>
                      </a:r>
                    </a:p>
                  </a:txBody>
                  <a:tcPr marL="7533" marR="7533" marT="7533" marB="0"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B7DEE8"/>
                    </a:solidFill>
                  </a:tcPr>
                </a:tc>
                <a:extLst>
                  <a:ext uri="{0D108BD9-81ED-4DB2-BD59-A6C34878D82A}">
                    <a16:rowId xmlns:a16="http://schemas.microsoft.com/office/drawing/2014/main" xmlns="" val="10027"/>
                  </a:ext>
                </a:extLst>
              </a:tr>
            </a:tbl>
          </a:graphicData>
        </a:graphic>
      </p:graphicFrame>
      <p:sp>
        <p:nvSpPr>
          <p:cNvPr id="8" name="TextBox 7"/>
          <p:cNvSpPr txBox="1"/>
          <p:nvPr/>
        </p:nvSpPr>
        <p:spPr>
          <a:xfrm>
            <a:off x="7420902" y="2201207"/>
            <a:ext cx="1634629" cy="3323987"/>
          </a:xfrm>
          <a:prstGeom prst="rect">
            <a:avLst/>
          </a:prstGeom>
          <a:noFill/>
        </p:spPr>
        <p:txBody>
          <a:bodyPr wrap="square" rtlCol="0">
            <a:spAutoFit/>
          </a:bodyPr>
          <a:lstStyle/>
          <a:p>
            <a:r>
              <a:rPr lang="en-US" sz="1400" b="1" dirty="0"/>
              <a:t>Note</a:t>
            </a:r>
            <a:r>
              <a:rPr lang="en-US" sz="1400" dirty="0"/>
              <a:t>: Based on 1-year 2016 PARCC/DLM Math data, and 3-year 2014 TCAP/COALT Math data (2012, 2013, and 2014 combined). Counts are based on students meeting inclusion/exclusion rules for school accountability (October new to school, etc.).</a:t>
            </a:r>
          </a:p>
        </p:txBody>
      </p:sp>
    </p:spTree>
    <p:extLst>
      <p:ext uri="{BB962C8B-B14F-4D97-AF65-F5344CB8AC3E}">
        <p14:creationId xmlns:p14="http://schemas.microsoft.com/office/powerpoint/2010/main" val="15132104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Option A- use individual disaggregated groups only</a:t>
            </a:r>
          </a:p>
          <a:p>
            <a:r>
              <a:rPr lang="en-US" dirty="0" smtClean="0"/>
              <a:t>Option B- use individual disaggregated </a:t>
            </a:r>
            <a:r>
              <a:rPr lang="en-US" dirty="0" smtClean="0"/>
              <a:t>groups with minimum N and </a:t>
            </a:r>
            <a:r>
              <a:rPr lang="en-US" dirty="0" smtClean="0"/>
              <a:t>then </a:t>
            </a:r>
            <a:r>
              <a:rPr lang="en-US" dirty="0" smtClean="0"/>
              <a:t>accountability for remaining non-white students in a combined group that meets the minimum N:</a:t>
            </a:r>
            <a:endParaRPr lang="en-US" dirty="0" smtClean="0"/>
          </a:p>
          <a:p>
            <a:pPr lvl="1"/>
            <a:r>
              <a:rPr lang="en-US" dirty="0" smtClean="0"/>
              <a:t>Individual groups that meet the minimum </a:t>
            </a:r>
            <a:r>
              <a:rPr lang="en-US" dirty="0" smtClean="0"/>
              <a:t>N </a:t>
            </a:r>
            <a:r>
              <a:rPr lang="en-US" b="1" dirty="0" smtClean="0"/>
              <a:t>AND</a:t>
            </a:r>
            <a:endParaRPr lang="en-US" b="1" dirty="0" smtClean="0"/>
          </a:p>
          <a:p>
            <a:pPr lvl="1"/>
            <a:r>
              <a:rPr lang="en-US" dirty="0" smtClean="0"/>
              <a:t>Groups </a:t>
            </a:r>
            <a:r>
              <a:rPr lang="en-US" dirty="0"/>
              <a:t>that don’t meet individual minimum N aggregated into a combined group</a:t>
            </a:r>
            <a:endParaRPr lang="en-US" dirty="0" smtClean="0"/>
          </a:p>
          <a:p>
            <a:r>
              <a:rPr lang="en-US" dirty="0" smtClean="0"/>
              <a:t>Option C- use individual disaggregated groups, unless too many students are excluded*, and then determine accountability for:</a:t>
            </a:r>
          </a:p>
          <a:p>
            <a:pPr lvl="1"/>
            <a:r>
              <a:rPr lang="en-US" dirty="0" smtClean="0"/>
              <a:t>An aggregated “Non-White” group instead</a:t>
            </a:r>
          </a:p>
          <a:p>
            <a:pPr marL="365393" lvl="1" indent="0">
              <a:buNone/>
            </a:pPr>
            <a:endParaRPr lang="en-US" dirty="0"/>
          </a:p>
          <a:p>
            <a:pPr marL="365393" lvl="1" indent="0">
              <a:buNone/>
            </a:pPr>
            <a:r>
              <a:rPr lang="en-US" sz="1502" i="1" dirty="0"/>
              <a:t>*Analyses are being conducted to ascertain the values to be used for “too many students excluded” </a:t>
            </a:r>
            <a:endParaRPr lang="en-US" sz="1502" i="1" dirty="0">
              <a:solidFill>
                <a:srgbClr val="FF0000"/>
              </a:solidFill>
            </a:endParaRPr>
          </a:p>
        </p:txBody>
      </p:sp>
      <p:sp>
        <p:nvSpPr>
          <p:cNvPr id="4" name="Title 3"/>
          <p:cNvSpPr>
            <a:spLocks noGrp="1"/>
          </p:cNvSpPr>
          <p:nvPr>
            <p:ph type="title"/>
          </p:nvPr>
        </p:nvSpPr>
        <p:spPr/>
        <p:txBody>
          <a:bodyPr/>
          <a:lstStyle/>
          <a:p>
            <a:r>
              <a:rPr lang="en-US" dirty="0" smtClean="0"/>
              <a:t>Feedback from 1/19 Meeting</a:t>
            </a:r>
            <a:endParaRPr lang="en-US" dirty="0"/>
          </a:p>
        </p:txBody>
      </p:sp>
      <p:sp>
        <p:nvSpPr>
          <p:cNvPr id="3" name="Footer Placeholder 2"/>
          <p:cNvSpPr>
            <a:spLocks noGrp="1"/>
          </p:cNvSpPr>
          <p:nvPr>
            <p:ph type="ftr" sz="quarter" idx="3"/>
          </p:nvPr>
        </p:nvSpPr>
        <p:spPr/>
        <p:txBody>
          <a:bodyPr/>
          <a:lstStyle/>
          <a:p>
            <a:fld id="{757A2F4E-5D54-B04B-91BD-7E78EE1FE9FD}" type="slidenum">
              <a:rPr lang="en-US" smtClean="0"/>
              <a:pPr/>
              <a:t>16</a:t>
            </a:fld>
            <a:endParaRPr lang="en-US" dirty="0" smtClean="0"/>
          </a:p>
        </p:txBody>
      </p:sp>
    </p:spTree>
    <p:extLst>
      <p:ext uri="{BB962C8B-B14F-4D97-AF65-F5344CB8AC3E}">
        <p14:creationId xmlns:p14="http://schemas.microsoft.com/office/powerpoint/2010/main" val="26237638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1" y="-121212"/>
            <a:ext cx="8381260" cy="782073"/>
          </a:xfrm>
        </p:spPr>
        <p:txBody>
          <a:bodyPr/>
          <a:lstStyle/>
          <a:p>
            <a:r>
              <a:rPr lang="en-US" dirty="0" smtClean="0"/>
              <a:t>Example #1</a:t>
            </a:r>
            <a:endParaRPr lang="en-US" dirty="0"/>
          </a:p>
        </p:txBody>
      </p:sp>
      <p:sp>
        <p:nvSpPr>
          <p:cNvPr id="3" name="Footer Placeholder 2"/>
          <p:cNvSpPr>
            <a:spLocks noGrp="1"/>
          </p:cNvSpPr>
          <p:nvPr>
            <p:ph type="ftr" sz="quarter" idx="3"/>
          </p:nvPr>
        </p:nvSpPr>
        <p:spPr/>
        <p:txBody>
          <a:bodyPr/>
          <a:lstStyle/>
          <a:p>
            <a:fld id="{757A2F4E-5D54-B04B-91BD-7E78EE1FE9FD}" type="slidenum">
              <a:rPr lang="en-US" smtClean="0"/>
              <a:pPr/>
              <a:t>17</a:t>
            </a:fld>
            <a:endParaRPr lang="en-US" dirty="0" smtClean="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150" y="519472"/>
            <a:ext cx="8007700" cy="624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57140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150" y="519472"/>
            <a:ext cx="8007700" cy="6247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81001" y="-121212"/>
            <a:ext cx="8381260" cy="782073"/>
          </a:xfrm>
        </p:spPr>
        <p:txBody>
          <a:bodyPr/>
          <a:lstStyle/>
          <a:p>
            <a:r>
              <a:rPr lang="en-US" dirty="0" smtClean="0"/>
              <a:t>Example #2</a:t>
            </a:r>
            <a:endParaRPr lang="en-US" dirty="0"/>
          </a:p>
        </p:txBody>
      </p:sp>
      <p:sp>
        <p:nvSpPr>
          <p:cNvPr id="3" name="Footer Placeholder 2"/>
          <p:cNvSpPr>
            <a:spLocks noGrp="1"/>
          </p:cNvSpPr>
          <p:nvPr>
            <p:ph type="ftr" sz="quarter" idx="3"/>
          </p:nvPr>
        </p:nvSpPr>
        <p:spPr/>
        <p:txBody>
          <a:bodyPr/>
          <a:lstStyle/>
          <a:p>
            <a:fld id="{757A2F4E-5D54-B04B-91BD-7E78EE1FE9FD}" type="slidenum">
              <a:rPr lang="en-US" smtClean="0"/>
              <a:pPr/>
              <a:t>18</a:t>
            </a:fld>
            <a:endParaRPr lang="en-US" dirty="0" smtClean="0"/>
          </a:p>
        </p:txBody>
      </p:sp>
    </p:spTree>
    <p:extLst>
      <p:ext uri="{BB962C8B-B14F-4D97-AF65-F5344CB8AC3E}">
        <p14:creationId xmlns:p14="http://schemas.microsoft.com/office/powerpoint/2010/main" val="19302720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150" y="519472"/>
            <a:ext cx="8007700" cy="6247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81001" y="-121212"/>
            <a:ext cx="8381260" cy="782073"/>
          </a:xfrm>
        </p:spPr>
        <p:txBody>
          <a:bodyPr/>
          <a:lstStyle/>
          <a:p>
            <a:r>
              <a:rPr lang="en-US" dirty="0" smtClean="0"/>
              <a:t>Example #3</a:t>
            </a:r>
            <a:endParaRPr lang="en-US" dirty="0"/>
          </a:p>
        </p:txBody>
      </p:sp>
      <p:sp>
        <p:nvSpPr>
          <p:cNvPr id="3" name="Footer Placeholder 2"/>
          <p:cNvSpPr>
            <a:spLocks noGrp="1"/>
          </p:cNvSpPr>
          <p:nvPr>
            <p:ph type="ftr" sz="quarter" idx="3"/>
          </p:nvPr>
        </p:nvSpPr>
        <p:spPr/>
        <p:txBody>
          <a:bodyPr/>
          <a:lstStyle/>
          <a:p>
            <a:fld id="{757A2F4E-5D54-B04B-91BD-7E78EE1FE9FD}" type="slidenum">
              <a:rPr lang="en-US" smtClean="0"/>
              <a:pPr/>
              <a:t>19</a:t>
            </a:fld>
            <a:endParaRPr lang="en-US" dirty="0" smtClean="0"/>
          </a:p>
        </p:txBody>
      </p:sp>
    </p:spTree>
    <p:extLst>
      <p:ext uri="{BB962C8B-B14F-4D97-AF65-F5344CB8AC3E}">
        <p14:creationId xmlns:p14="http://schemas.microsoft.com/office/powerpoint/2010/main" val="26071110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200" dirty="0" smtClean="0"/>
              <a:t>Welcome</a:t>
            </a:r>
          </a:p>
          <a:p>
            <a:r>
              <a:rPr lang="en-US" sz="2200" dirty="0" smtClean="0"/>
              <a:t>Accountability </a:t>
            </a:r>
          </a:p>
          <a:p>
            <a:r>
              <a:rPr lang="en-US" sz="2200" dirty="0" smtClean="0"/>
              <a:t>School Improvement</a:t>
            </a:r>
          </a:p>
          <a:p>
            <a:r>
              <a:rPr lang="en-US" sz="2200" dirty="0" smtClean="0"/>
              <a:t>Public Comment Process</a:t>
            </a:r>
          </a:p>
          <a:p>
            <a:r>
              <a:rPr lang="en-US" sz="2200" dirty="0" smtClean="0"/>
              <a:t>Wrap-up</a:t>
            </a:r>
          </a:p>
          <a:p>
            <a:pPr lvl="1"/>
            <a:r>
              <a:rPr lang="en-US" sz="2000" dirty="0"/>
              <a:t>Hub Member Updates</a:t>
            </a:r>
          </a:p>
          <a:p>
            <a:pPr lvl="1"/>
            <a:r>
              <a:rPr lang="en-US" sz="2000" dirty="0" smtClean="0"/>
              <a:t>Review </a:t>
            </a:r>
            <a:r>
              <a:rPr lang="en-US" sz="2000" dirty="0"/>
              <a:t>and Approval of Meeting Minutes</a:t>
            </a:r>
          </a:p>
          <a:p>
            <a:pPr marL="228600" lvl="1" indent="0">
              <a:buNone/>
            </a:pPr>
            <a:endParaRPr lang="en-US" sz="2000" dirty="0"/>
          </a:p>
          <a:p>
            <a:endParaRPr lang="en-US" dirty="0"/>
          </a:p>
          <a:p>
            <a:endParaRPr lang="en-US" dirty="0"/>
          </a:p>
        </p:txBody>
      </p:sp>
      <p:sp>
        <p:nvSpPr>
          <p:cNvPr id="3" name="Title 2"/>
          <p:cNvSpPr>
            <a:spLocks noGrp="1"/>
          </p:cNvSpPr>
          <p:nvPr>
            <p:ph type="title"/>
          </p:nvPr>
        </p:nvSpPr>
        <p:spPr/>
        <p:txBody>
          <a:bodyPr/>
          <a:lstStyle/>
          <a:p>
            <a:r>
              <a:rPr lang="en-US" dirty="0"/>
              <a:t>Agenda</a:t>
            </a:r>
          </a:p>
        </p:txBody>
      </p:sp>
      <p:sp>
        <p:nvSpPr>
          <p:cNvPr id="4" name="Footer Placeholder 3"/>
          <p:cNvSpPr>
            <a:spLocks noGrp="1"/>
          </p:cNvSpPr>
          <p:nvPr>
            <p:ph type="ftr" sz="quarter" idx="3"/>
          </p:nvPr>
        </p:nvSpPr>
        <p:spPr/>
        <p:txBody>
          <a:bodyPr/>
          <a:lstStyle/>
          <a:p>
            <a:r>
              <a:rPr lang="en-US" dirty="0" smtClean="0"/>
              <a:t>2</a:t>
            </a:r>
            <a:endParaRPr lang="en-US" dirty="0"/>
          </a:p>
        </p:txBody>
      </p:sp>
    </p:spTree>
    <p:extLst>
      <p:ext uri="{BB962C8B-B14F-4D97-AF65-F5344CB8AC3E}">
        <p14:creationId xmlns:p14="http://schemas.microsoft.com/office/powerpoint/2010/main" val="39308955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7" name="Picture 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12183" y="881938"/>
            <a:ext cx="8319634" cy="5225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81001" y="146407"/>
            <a:ext cx="8381260" cy="782073"/>
          </a:xfrm>
        </p:spPr>
        <p:txBody>
          <a:bodyPr/>
          <a:lstStyle/>
          <a:p>
            <a:r>
              <a:rPr lang="en-US" dirty="0" smtClean="0"/>
              <a:t>School Impact (3-year data)</a:t>
            </a:r>
            <a:endParaRPr lang="en-US" dirty="0"/>
          </a:p>
        </p:txBody>
      </p:sp>
      <p:sp>
        <p:nvSpPr>
          <p:cNvPr id="3" name="Footer Placeholder 2"/>
          <p:cNvSpPr>
            <a:spLocks noGrp="1"/>
          </p:cNvSpPr>
          <p:nvPr>
            <p:ph type="ftr" sz="quarter" idx="3"/>
          </p:nvPr>
        </p:nvSpPr>
        <p:spPr/>
        <p:txBody>
          <a:bodyPr/>
          <a:lstStyle/>
          <a:p>
            <a:fld id="{757A2F4E-5D54-B04B-91BD-7E78EE1FE9FD}" type="slidenum">
              <a:rPr lang="en-US" smtClean="0"/>
              <a:pPr/>
              <a:t>20</a:t>
            </a:fld>
            <a:endParaRPr lang="en-US" dirty="0" smtClean="0"/>
          </a:p>
        </p:txBody>
      </p:sp>
      <p:sp>
        <p:nvSpPr>
          <p:cNvPr id="4" name="TextBox 3"/>
          <p:cNvSpPr txBox="1"/>
          <p:nvPr/>
        </p:nvSpPr>
        <p:spPr>
          <a:xfrm>
            <a:off x="895960" y="6190991"/>
            <a:ext cx="7109499" cy="508088"/>
          </a:xfrm>
          <a:prstGeom prst="rect">
            <a:avLst/>
          </a:prstGeom>
          <a:noFill/>
        </p:spPr>
        <p:txBody>
          <a:bodyPr wrap="square" rtlCol="0">
            <a:spAutoFit/>
          </a:bodyPr>
          <a:lstStyle/>
          <a:p>
            <a:r>
              <a:rPr lang="en-US" sz="1351" dirty="0"/>
              <a:t>Note: Calculations based on 2016 PARCC ELA achievement data. Student counts were multiplied by 3 to estimate 3 years of data.</a:t>
            </a:r>
          </a:p>
        </p:txBody>
      </p:sp>
    </p:spTree>
    <p:extLst>
      <p:ext uri="{BB962C8B-B14F-4D97-AF65-F5344CB8AC3E}">
        <p14:creationId xmlns:p14="http://schemas.microsoft.com/office/powerpoint/2010/main" val="34176020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1" name="Picture 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59383" y="48504"/>
            <a:ext cx="5800957" cy="6760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2"/>
          <p:cNvSpPr>
            <a:spLocks noGrp="1"/>
          </p:cNvSpPr>
          <p:nvPr>
            <p:ph type="body" sz="half" idx="2"/>
          </p:nvPr>
        </p:nvSpPr>
        <p:spPr>
          <a:xfrm>
            <a:off x="7040140" y="2336873"/>
            <a:ext cx="1910820" cy="2816352"/>
          </a:xfrm>
        </p:spPr>
        <p:txBody>
          <a:bodyPr/>
          <a:lstStyle/>
          <a:p>
            <a:r>
              <a:rPr lang="en-US" dirty="0"/>
              <a:t>Note: Calculations based on 2016 PARCC ELA achievement data. Student counts were multiplied by 3 to estimate 3 years of data.</a:t>
            </a:r>
          </a:p>
          <a:p>
            <a:endParaRPr lang="en-US" dirty="0"/>
          </a:p>
        </p:txBody>
      </p:sp>
      <p:sp>
        <p:nvSpPr>
          <p:cNvPr id="4" name="Title 3"/>
          <p:cNvSpPr>
            <a:spLocks noGrp="1"/>
          </p:cNvSpPr>
          <p:nvPr>
            <p:ph type="title"/>
          </p:nvPr>
        </p:nvSpPr>
        <p:spPr/>
        <p:txBody>
          <a:bodyPr/>
          <a:lstStyle/>
          <a:p>
            <a:r>
              <a:rPr lang="en-US" sz="2403" dirty="0"/>
              <a:t>Student Impact (3-year data)</a:t>
            </a:r>
          </a:p>
        </p:txBody>
      </p:sp>
      <p:sp>
        <p:nvSpPr>
          <p:cNvPr id="5" name="Footer Placeholder 4"/>
          <p:cNvSpPr>
            <a:spLocks noGrp="1"/>
          </p:cNvSpPr>
          <p:nvPr>
            <p:ph type="ftr" sz="quarter" idx="3"/>
          </p:nvPr>
        </p:nvSpPr>
        <p:spPr/>
        <p:txBody>
          <a:bodyPr/>
          <a:lstStyle/>
          <a:p>
            <a:fld id="{757A2F4E-5D54-B04B-91BD-7E78EE1FE9FD}" type="slidenum">
              <a:rPr lang="en-US" smtClean="0">
                <a:solidFill>
                  <a:srgbClr val="EF7521">
                    <a:lumMod val="50000"/>
                  </a:srgbClr>
                </a:solidFill>
              </a:rPr>
              <a:pPr/>
              <a:t>21</a:t>
            </a:fld>
            <a:endParaRPr lang="en-US" dirty="0" smtClean="0">
              <a:solidFill>
                <a:srgbClr val="EF7521">
                  <a:lumMod val="50000"/>
                </a:srgbClr>
              </a:solidFill>
            </a:endParaRPr>
          </a:p>
        </p:txBody>
      </p:sp>
    </p:spTree>
    <p:extLst>
      <p:ext uri="{BB962C8B-B14F-4D97-AF65-F5344CB8AC3E}">
        <p14:creationId xmlns:p14="http://schemas.microsoft.com/office/powerpoint/2010/main" val="40748651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5"/>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59384" y="48505"/>
            <a:ext cx="5801617" cy="6760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2"/>
          <p:cNvSpPr>
            <a:spLocks noGrp="1"/>
          </p:cNvSpPr>
          <p:nvPr>
            <p:ph type="body" sz="half" idx="2"/>
          </p:nvPr>
        </p:nvSpPr>
        <p:spPr>
          <a:xfrm>
            <a:off x="7040140" y="2336873"/>
            <a:ext cx="1910820" cy="2816352"/>
          </a:xfrm>
        </p:spPr>
        <p:txBody>
          <a:bodyPr/>
          <a:lstStyle/>
          <a:p>
            <a:r>
              <a:rPr lang="en-US" dirty="0"/>
              <a:t>Note: Calculations based on 2016 PARCC ELA achievement data. Student counts were multiplied by 3 to estimate 3 years of data.</a:t>
            </a:r>
          </a:p>
          <a:p>
            <a:endParaRPr lang="en-US" dirty="0"/>
          </a:p>
        </p:txBody>
      </p:sp>
      <p:sp>
        <p:nvSpPr>
          <p:cNvPr id="4" name="Title 3"/>
          <p:cNvSpPr>
            <a:spLocks noGrp="1"/>
          </p:cNvSpPr>
          <p:nvPr>
            <p:ph type="title"/>
          </p:nvPr>
        </p:nvSpPr>
        <p:spPr/>
        <p:txBody>
          <a:bodyPr/>
          <a:lstStyle/>
          <a:p>
            <a:r>
              <a:rPr lang="en-US" sz="2403" dirty="0"/>
              <a:t>Student Impact, cont. (3-year data)</a:t>
            </a:r>
          </a:p>
        </p:txBody>
      </p:sp>
      <p:sp>
        <p:nvSpPr>
          <p:cNvPr id="5" name="Footer Placeholder 4"/>
          <p:cNvSpPr>
            <a:spLocks noGrp="1"/>
          </p:cNvSpPr>
          <p:nvPr>
            <p:ph type="ftr" sz="quarter" idx="3"/>
          </p:nvPr>
        </p:nvSpPr>
        <p:spPr/>
        <p:txBody>
          <a:bodyPr/>
          <a:lstStyle/>
          <a:p>
            <a:fld id="{757A2F4E-5D54-B04B-91BD-7E78EE1FE9FD}" type="slidenum">
              <a:rPr lang="en-US" smtClean="0">
                <a:solidFill>
                  <a:srgbClr val="EF7521">
                    <a:lumMod val="50000"/>
                  </a:srgbClr>
                </a:solidFill>
              </a:rPr>
              <a:pPr/>
              <a:t>22</a:t>
            </a:fld>
            <a:endParaRPr lang="en-US" dirty="0" smtClean="0">
              <a:solidFill>
                <a:srgbClr val="EF7521">
                  <a:lumMod val="50000"/>
                </a:srgbClr>
              </a:solidFill>
            </a:endParaRPr>
          </a:p>
        </p:txBody>
      </p:sp>
    </p:spTree>
    <p:extLst>
      <p:ext uri="{BB962C8B-B14F-4D97-AF65-F5344CB8AC3E}">
        <p14:creationId xmlns:p14="http://schemas.microsoft.com/office/powerpoint/2010/main" val="37076402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6"/>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59384" y="52223"/>
            <a:ext cx="5797767" cy="6751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9384" y="52222"/>
            <a:ext cx="5797767" cy="6751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2"/>
          <p:cNvSpPr>
            <a:spLocks noGrp="1"/>
          </p:cNvSpPr>
          <p:nvPr>
            <p:ph type="body" sz="half" idx="2"/>
          </p:nvPr>
        </p:nvSpPr>
        <p:spPr>
          <a:xfrm>
            <a:off x="7040140" y="2336873"/>
            <a:ext cx="1910820" cy="2816352"/>
          </a:xfrm>
        </p:spPr>
        <p:txBody>
          <a:bodyPr/>
          <a:lstStyle/>
          <a:p>
            <a:r>
              <a:rPr lang="en-US" dirty="0"/>
              <a:t>Note: Calculations based on 2016 PARCC ELA achievement data. Student counts were multiplied by 3 to estimate 3 years of data.</a:t>
            </a:r>
          </a:p>
          <a:p>
            <a:endParaRPr lang="en-US" dirty="0"/>
          </a:p>
        </p:txBody>
      </p:sp>
      <p:sp>
        <p:nvSpPr>
          <p:cNvPr id="4" name="Title 3"/>
          <p:cNvSpPr>
            <a:spLocks noGrp="1"/>
          </p:cNvSpPr>
          <p:nvPr>
            <p:ph type="title"/>
          </p:nvPr>
        </p:nvSpPr>
        <p:spPr/>
        <p:txBody>
          <a:bodyPr/>
          <a:lstStyle/>
          <a:p>
            <a:r>
              <a:rPr lang="en-US" sz="2403" dirty="0"/>
              <a:t>Student Impact, cont. (3-year data)</a:t>
            </a:r>
          </a:p>
        </p:txBody>
      </p:sp>
      <p:sp>
        <p:nvSpPr>
          <p:cNvPr id="5" name="Footer Placeholder 4"/>
          <p:cNvSpPr>
            <a:spLocks noGrp="1"/>
          </p:cNvSpPr>
          <p:nvPr>
            <p:ph type="ftr" sz="quarter" idx="3"/>
          </p:nvPr>
        </p:nvSpPr>
        <p:spPr/>
        <p:txBody>
          <a:bodyPr/>
          <a:lstStyle/>
          <a:p>
            <a:fld id="{757A2F4E-5D54-B04B-91BD-7E78EE1FE9FD}" type="slidenum">
              <a:rPr lang="en-US" smtClean="0">
                <a:solidFill>
                  <a:srgbClr val="EF7521">
                    <a:lumMod val="50000"/>
                  </a:srgbClr>
                </a:solidFill>
              </a:rPr>
              <a:pPr/>
              <a:t>23</a:t>
            </a:fld>
            <a:endParaRPr lang="en-US" dirty="0" smtClean="0">
              <a:solidFill>
                <a:srgbClr val="EF7521">
                  <a:lumMod val="50000"/>
                </a:srgbClr>
              </a:solidFill>
            </a:endParaRPr>
          </a:p>
        </p:txBody>
      </p:sp>
    </p:spTree>
    <p:extLst>
      <p:ext uri="{BB962C8B-B14F-4D97-AF65-F5344CB8AC3E}">
        <p14:creationId xmlns:p14="http://schemas.microsoft.com/office/powerpoint/2010/main" val="5616746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59384" y="52223"/>
            <a:ext cx="5797767" cy="6751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2"/>
          <p:cNvSpPr>
            <a:spLocks noGrp="1"/>
          </p:cNvSpPr>
          <p:nvPr>
            <p:ph type="body" sz="half" idx="2"/>
          </p:nvPr>
        </p:nvSpPr>
        <p:spPr>
          <a:xfrm>
            <a:off x="7040140" y="2336873"/>
            <a:ext cx="1910820" cy="2816352"/>
          </a:xfrm>
        </p:spPr>
        <p:txBody>
          <a:bodyPr/>
          <a:lstStyle/>
          <a:p>
            <a:r>
              <a:rPr lang="en-US" dirty="0"/>
              <a:t>Note: Calculations based on 2016 PARCC ELA achievement data. Student counts were multiplied by 3 to estimate 3 years of data.</a:t>
            </a:r>
          </a:p>
          <a:p>
            <a:endParaRPr lang="en-US" dirty="0"/>
          </a:p>
        </p:txBody>
      </p:sp>
      <p:sp>
        <p:nvSpPr>
          <p:cNvPr id="4" name="Title 3"/>
          <p:cNvSpPr>
            <a:spLocks noGrp="1"/>
          </p:cNvSpPr>
          <p:nvPr>
            <p:ph type="title"/>
          </p:nvPr>
        </p:nvSpPr>
        <p:spPr/>
        <p:txBody>
          <a:bodyPr/>
          <a:lstStyle/>
          <a:p>
            <a:r>
              <a:rPr lang="en-US" sz="2403" dirty="0"/>
              <a:t>Student Impact, cont. (3-year data)</a:t>
            </a:r>
          </a:p>
        </p:txBody>
      </p:sp>
      <p:sp>
        <p:nvSpPr>
          <p:cNvPr id="5" name="Footer Placeholder 4"/>
          <p:cNvSpPr>
            <a:spLocks noGrp="1"/>
          </p:cNvSpPr>
          <p:nvPr>
            <p:ph type="ftr" sz="quarter" idx="3"/>
          </p:nvPr>
        </p:nvSpPr>
        <p:spPr/>
        <p:txBody>
          <a:bodyPr/>
          <a:lstStyle/>
          <a:p>
            <a:fld id="{757A2F4E-5D54-B04B-91BD-7E78EE1FE9FD}" type="slidenum">
              <a:rPr lang="en-US" smtClean="0">
                <a:solidFill>
                  <a:srgbClr val="EF7521">
                    <a:lumMod val="50000"/>
                  </a:srgbClr>
                </a:solidFill>
              </a:rPr>
              <a:pPr/>
              <a:t>24</a:t>
            </a:fld>
            <a:endParaRPr lang="en-US" dirty="0" smtClean="0">
              <a:solidFill>
                <a:srgbClr val="EF7521">
                  <a:lumMod val="50000"/>
                </a:srgbClr>
              </a:solidFill>
            </a:endParaRPr>
          </a:p>
        </p:txBody>
      </p:sp>
    </p:spTree>
    <p:extLst>
      <p:ext uri="{BB962C8B-B14F-4D97-AF65-F5344CB8AC3E}">
        <p14:creationId xmlns:p14="http://schemas.microsoft.com/office/powerpoint/2010/main" val="30622888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59384" y="52222"/>
            <a:ext cx="5798427" cy="6757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2"/>
          <p:cNvSpPr>
            <a:spLocks noGrp="1"/>
          </p:cNvSpPr>
          <p:nvPr>
            <p:ph type="body" sz="half" idx="2"/>
          </p:nvPr>
        </p:nvSpPr>
        <p:spPr>
          <a:xfrm>
            <a:off x="7040140" y="2336873"/>
            <a:ext cx="1910820" cy="2816352"/>
          </a:xfrm>
        </p:spPr>
        <p:txBody>
          <a:bodyPr/>
          <a:lstStyle/>
          <a:p>
            <a:r>
              <a:rPr lang="en-US" dirty="0"/>
              <a:t>Note: Calculations based on 2016 PARCC ELA achievement data. Student counts were multiplied by 3 to estimate 3 years of data.</a:t>
            </a:r>
          </a:p>
          <a:p>
            <a:endParaRPr lang="en-US" dirty="0"/>
          </a:p>
        </p:txBody>
      </p:sp>
      <p:sp>
        <p:nvSpPr>
          <p:cNvPr id="4" name="Title 3"/>
          <p:cNvSpPr>
            <a:spLocks noGrp="1"/>
          </p:cNvSpPr>
          <p:nvPr>
            <p:ph type="title"/>
          </p:nvPr>
        </p:nvSpPr>
        <p:spPr/>
        <p:txBody>
          <a:bodyPr/>
          <a:lstStyle/>
          <a:p>
            <a:r>
              <a:rPr lang="en-US" sz="2403" dirty="0"/>
              <a:t>Student Impact, cont. (3-year data)</a:t>
            </a:r>
          </a:p>
        </p:txBody>
      </p:sp>
      <p:sp>
        <p:nvSpPr>
          <p:cNvPr id="5" name="Footer Placeholder 4"/>
          <p:cNvSpPr>
            <a:spLocks noGrp="1"/>
          </p:cNvSpPr>
          <p:nvPr>
            <p:ph type="ftr" sz="quarter" idx="3"/>
          </p:nvPr>
        </p:nvSpPr>
        <p:spPr/>
        <p:txBody>
          <a:bodyPr/>
          <a:lstStyle/>
          <a:p>
            <a:fld id="{757A2F4E-5D54-B04B-91BD-7E78EE1FE9FD}" type="slidenum">
              <a:rPr lang="en-US" smtClean="0">
                <a:solidFill>
                  <a:srgbClr val="EF7521">
                    <a:lumMod val="50000"/>
                  </a:srgbClr>
                </a:solidFill>
              </a:rPr>
              <a:pPr/>
              <a:t>25</a:t>
            </a:fld>
            <a:endParaRPr lang="en-US" dirty="0" smtClean="0">
              <a:solidFill>
                <a:srgbClr val="EF7521">
                  <a:lumMod val="50000"/>
                </a:srgbClr>
              </a:solidFill>
            </a:endParaRPr>
          </a:p>
        </p:txBody>
      </p:sp>
    </p:spTree>
    <p:extLst>
      <p:ext uri="{BB962C8B-B14F-4D97-AF65-F5344CB8AC3E}">
        <p14:creationId xmlns:p14="http://schemas.microsoft.com/office/powerpoint/2010/main" val="37992504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55392" y="52222"/>
            <a:ext cx="5802419" cy="6757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2"/>
          <p:cNvSpPr>
            <a:spLocks noGrp="1"/>
          </p:cNvSpPr>
          <p:nvPr>
            <p:ph type="body" sz="half" idx="2"/>
          </p:nvPr>
        </p:nvSpPr>
        <p:spPr>
          <a:xfrm>
            <a:off x="7040140" y="2336873"/>
            <a:ext cx="1910820" cy="2816352"/>
          </a:xfrm>
        </p:spPr>
        <p:txBody>
          <a:bodyPr/>
          <a:lstStyle/>
          <a:p>
            <a:r>
              <a:rPr lang="en-US" dirty="0"/>
              <a:t>Note: Calculations based on 2016 PARCC ELA achievement data. Student counts were multiplied by 3 to estimate 3 years of data.</a:t>
            </a:r>
          </a:p>
          <a:p>
            <a:endParaRPr lang="en-US" dirty="0"/>
          </a:p>
        </p:txBody>
      </p:sp>
      <p:sp>
        <p:nvSpPr>
          <p:cNvPr id="4" name="Title 3"/>
          <p:cNvSpPr>
            <a:spLocks noGrp="1"/>
          </p:cNvSpPr>
          <p:nvPr>
            <p:ph type="title"/>
          </p:nvPr>
        </p:nvSpPr>
        <p:spPr/>
        <p:txBody>
          <a:bodyPr/>
          <a:lstStyle/>
          <a:p>
            <a:r>
              <a:rPr lang="en-US" sz="2403" dirty="0"/>
              <a:t>Student Impact, cont. (3-year data)</a:t>
            </a:r>
          </a:p>
        </p:txBody>
      </p:sp>
      <p:sp>
        <p:nvSpPr>
          <p:cNvPr id="5" name="Footer Placeholder 4"/>
          <p:cNvSpPr>
            <a:spLocks noGrp="1"/>
          </p:cNvSpPr>
          <p:nvPr>
            <p:ph type="ftr" sz="quarter" idx="3"/>
          </p:nvPr>
        </p:nvSpPr>
        <p:spPr/>
        <p:txBody>
          <a:bodyPr/>
          <a:lstStyle/>
          <a:p>
            <a:fld id="{757A2F4E-5D54-B04B-91BD-7E78EE1FE9FD}" type="slidenum">
              <a:rPr lang="en-US" smtClean="0">
                <a:solidFill>
                  <a:srgbClr val="EF7521">
                    <a:lumMod val="50000"/>
                  </a:srgbClr>
                </a:solidFill>
              </a:rPr>
              <a:pPr/>
              <a:t>26</a:t>
            </a:fld>
            <a:endParaRPr lang="en-US" dirty="0" smtClean="0">
              <a:solidFill>
                <a:srgbClr val="EF7521">
                  <a:lumMod val="50000"/>
                </a:srgbClr>
              </a:solidFill>
            </a:endParaRPr>
          </a:p>
        </p:txBody>
      </p:sp>
    </p:spTree>
    <p:extLst>
      <p:ext uri="{BB962C8B-B14F-4D97-AF65-F5344CB8AC3E}">
        <p14:creationId xmlns:p14="http://schemas.microsoft.com/office/powerpoint/2010/main" val="16191552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55392" y="52223"/>
            <a:ext cx="5802419" cy="6761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2"/>
          <p:cNvSpPr>
            <a:spLocks noGrp="1"/>
          </p:cNvSpPr>
          <p:nvPr>
            <p:ph type="body" sz="half" idx="2"/>
          </p:nvPr>
        </p:nvSpPr>
        <p:spPr>
          <a:xfrm>
            <a:off x="7040140" y="2336873"/>
            <a:ext cx="1910820" cy="2816352"/>
          </a:xfrm>
        </p:spPr>
        <p:txBody>
          <a:bodyPr/>
          <a:lstStyle/>
          <a:p>
            <a:r>
              <a:rPr lang="en-US" dirty="0"/>
              <a:t>Note: Calculations based on 2016 PARCC ELA achievement data. Student counts were multiplied by 3 to estimate 3 years of data.</a:t>
            </a:r>
          </a:p>
          <a:p>
            <a:endParaRPr lang="en-US" dirty="0"/>
          </a:p>
        </p:txBody>
      </p:sp>
      <p:sp>
        <p:nvSpPr>
          <p:cNvPr id="4" name="Title 3"/>
          <p:cNvSpPr>
            <a:spLocks noGrp="1"/>
          </p:cNvSpPr>
          <p:nvPr>
            <p:ph type="title"/>
          </p:nvPr>
        </p:nvSpPr>
        <p:spPr/>
        <p:txBody>
          <a:bodyPr/>
          <a:lstStyle/>
          <a:p>
            <a:r>
              <a:rPr lang="en-US" sz="2403" dirty="0"/>
              <a:t>Student Impact, cont. (3-year data)</a:t>
            </a:r>
          </a:p>
        </p:txBody>
      </p:sp>
      <p:sp>
        <p:nvSpPr>
          <p:cNvPr id="5" name="Footer Placeholder 4"/>
          <p:cNvSpPr>
            <a:spLocks noGrp="1"/>
          </p:cNvSpPr>
          <p:nvPr>
            <p:ph type="ftr" sz="quarter" idx="3"/>
          </p:nvPr>
        </p:nvSpPr>
        <p:spPr/>
        <p:txBody>
          <a:bodyPr/>
          <a:lstStyle/>
          <a:p>
            <a:fld id="{757A2F4E-5D54-B04B-91BD-7E78EE1FE9FD}" type="slidenum">
              <a:rPr lang="en-US" smtClean="0">
                <a:solidFill>
                  <a:srgbClr val="EF7521">
                    <a:lumMod val="50000"/>
                  </a:srgbClr>
                </a:solidFill>
              </a:rPr>
              <a:pPr/>
              <a:t>27</a:t>
            </a:fld>
            <a:endParaRPr lang="en-US" dirty="0" smtClean="0">
              <a:solidFill>
                <a:srgbClr val="EF7521">
                  <a:lumMod val="50000"/>
                </a:srgbClr>
              </a:solidFill>
            </a:endParaRPr>
          </a:p>
        </p:txBody>
      </p:sp>
    </p:spTree>
    <p:extLst>
      <p:ext uri="{BB962C8B-B14F-4D97-AF65-F5344CB8AC3E}">
        <p14:creationId xmlns:p14="http://schemas.microsoft.com/office/powerpoint/2010/main" val="15059840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6571" y="2888337"/>
            <a:ext cx="8341851" cy="1982652"/>
          </a:xfrm>
        </p:spPr>
        <p:txBody>
          <a:bodyPr/>
          <a:lstStyle/>
          <a:p>
            <a:r>
              <a:rPr lang="en-US" sz="2500" dirty="0"/>
              <a:t>ESSA Accountability Work Group</a:t>
            </a:r>
            <a:br>
              <a:rPr lang="en-US" sz="2500" dirty="0"/>
            </a:br>
            <a:r>
              <a:rPr lang="en-US" sz="2500" dirty="0">
                <a:solidFill>
                  <a:srgbClr val="FF0000"/>
                </a:solidFill>
              </a:rPr>
              <a:t>Long-term Goals and Interim Targets</a:t>
            </a:r>
            <a:br>
              <a:rPr lang="en-US" sz="2500" dirty="0">
                <a:solidFill>
                  <a:srgbClr val="FF0000"/>
                </a:solidFill>
              </a:rPr>
            </a:br>
            <a:r>
              <a:rPr lang="en-US" sz="2500" dirty="0"/>
              <a:t>Decision Point</a:t>
            </a:r>
            <a:br>
              <a:rPr lang="en-US" sz="2500" dirty="0"/>
            </a:br>
            <a:r>
              <a:rPr lang="en-US" sz="2500" dirty="0"/>
              <a:t/>
            </a:r>
            <a:br>
              <a:rPr lang="en-US" sz="2500" dirty="0"/>
            </a:br>
            <a:endParaRPr lang="en-US" sz="3600" dirty="0">
              <a:solidFill>
                <a:srgbClr val="FF0000"/>
              </a:solidFill>
            </a:endParaRPr>
          </a:p>
        </p:txBody>
      </p:sp>
      <p:sp>
        <p:nvSpPr>
          <p:cNvPr id="7" name="Text Placeholder 6"/>
          <p:cNvSpPr>
            <a:spLocks noGrp="1"/>
          </p:cNvSpPr>
          <p:nvPr>
            <p:ph type="body" sz="quarter" idx="10"/>
          </p:nvPr>
        </p:nvSpPr>
        <p:spPr/>
        <p:txBody>
          <a:bodyPr/>
          <a:lstStyle/>
          <a:p>
            <a:r>
              <a:rPr lang="en-US" dirty="0" smtClean="0"/>
              <a:t>February 6, 2017</a:t>
            </a:r>
            <a:endParaRPr lang="en-US" dirty="0"/>
          </a:p>
        </p:txBody>
      </p:sp>
    </p:spTree>
    <p:extLst>
      <p:ext uri="{BB962C8B-B14F-4D97-AF65-F5344CB8AC3E}">
        <p14:creationId xmlns:p14="http://schemas.microsoft.com/office/powerpoint/2010/main" val="36382853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1" y="217302"/>
            <a:ext cx="8381260" cy="782073"/>
          </a:xfrm>
        </p:spPr>
        <p:txBody>
          <a:bodyPr/>
          <a:lstStyle/>
          <a:p>
            <a:r>
              <a:rPr lang="en-US" sz="2800" dirty="0"/>
              <a:t>Survey Responses</a:t>
            </a:r>
            <a:br>
              <a:rPr lang="en-US" sz="2800" dirty="0"/>
            </a:br>
            <a:r>
              <a:rPr lang="en-US" sz="2000" dirty="0"/>
              <a:t>1 (strongly do not recommend) to 5 (strongly recommend)</a:t>
            </a:r>
          </a:p>
        </p:txBody>
      </p:sp>
      <p:sp>
        <p:nvSpPr>
          <p:cNvPr id="4" name="Footer Placeholder 3"/>
          <p:cNvSpPr>
            <a:spLocks noGrp="1"/>
          </p:cNvSpPr>
          <p:nvPr>
            <p:ph type="ftr" sz="quarter" idx="3"/>
          </p:nvPr>
        </p:nvSpPr>
        <p:spPr/>
        <p:txBody>
          <a:bodyPr/>
          <a:lstStyle/>
          <a:p>
            <a:fld id="{757A2F4E-5D54-B04B-91BD-7E78EE1FE9FD}" type="slidenum">
              <a:rPr lang="en-US" smtClean="0"/>
              <a:pPr/>
              <a:t>29</a:t>
            </a:fld>
            <a:endParaRPr lang="en-US" dirty="0" smtClean="0"/>
          </a:p>
        </p:txBody>
      </p:sp>
      <p:sp>
        <p:nvSpPr>
          <p:cNvPr id="5" name="Content Placeholder 1"/>
          <p:cNvSpPr txBox="1">
            <a:spLocks/>
          </p:cNvSpPr>
          <p:nvPr/>
        </p:nvSpPr>
        <p:spPr>
          <a:xfrm>
            <a:off x="175491" y="1191457"/>
            <a:ext cx="8839200" cy="5439213"/>
          </a:xfrm>
          <a:prstGeom prst="rect">
            <a:avLst/>
          </a:prstGeom>
        </p:spPr>
        <p:txBody>
          <a:bodyPr vert="horz" lIns="91440" tIns="45720" rIns="91440" bIns="45720" rtlCol="0">
            <a:noAutofit/>
          </a:bodyPr>
          <a:lstStyle>
            <a:lvl1pPr marL="502920" indent="-457200" algn="l" defTabSz="914400" rtl="0" eaLnBrk="1" latinLnBrk="0" hangingPunct="1">
              <a:spcBef>
                <a:spcPct val="20000"/>
              </a:spcBef>
              <a:buClr>
                <a:schemeClr val="accent1"/>
              </a:buClr>
              <a:buSzPct val="110000"/>
              <a:buFont typeface="Wingdings" charset="2"/>
              <a:buChar char="§"/>
              <a:defRPr sz="2400" b="1" kern="1200" spc="150" baseline="0">
                <a:solidFill>
                  <a:srgbClr val="5C6670"/>
                </a:solidFill>
                <a:latin typeface="+mn-lt"/>
                <a:ea typeface="+mn-ea"/>
                <a:cs typeface="+mn-cs"/>
              </a:defRPr>
            </a:lvl1pPr>
            <a:lvl2pPr marL="822960" indent="-457200" algn="l" defTabSz="914400" rtl="0" eaLnBrk="1" latinLnBrk="0" hangingPunct="1">
              <a:spcBef>
                <a:spcPct val="20000"/>
              </a:spcBef>
              <a:buClr>
                <a:schemeClr val="accent2"/>
              </a:buClr>
              <a:buSzPct val="110000"/>
              <a:buFont typeface="Wingdings" charset="2"/>
              <a:buChar char="§"/>
              <a:defRPr sz="2200" kern="1200" spc="100" baseline="0">
                <a:solidFill>
                  <a:srgbClr val="5C6670"/>
                </a:solidFill>
                <a:latin typeface="+mn-lt"/>
                <a:ea typeface="+mn-ea"/>
                <a:cs typeface="+mn-cs"/>
              </a:defRPr>
            </a:lvl2pPr>
            <a:lvl3pPr marL="925830" indent="-285750" algn="l" defTabSz="914400" rtl="0" eaLnBrk="1" latinLnBrk="0" hangingPunct="1">
              <a:spcBef>
                <a:spcPct val="20000"/>
              </a:spcBef>
              <a:buClr>
                <a:schemeClr val="accent3"/>
              </a:buClr>
              <a:buSzPct val="110000"/>
              <a:buFont typeface="Wingdings" charset="2"/>
              <a:buChar char="§"/>
              <a:defRPr sz="2000" kern="1200" spc="100" baseline="0">
                <a:solidFill>
                  <a:srgbClr val="5C6670"/>
                </a:solidFill>
                <a:latin typeface="+mn-lt"/>
                <a:ea typeface="+mn-ea"/>
                <a:cs typeface="+mn-cs"/>
              </a:defRPr>
            </a:lvl3pPr>
            <a:lvl4pPr marL="1200150" indent="-285750" algn="l" defTabSz="914400" rtl="0" eaLnBrk="1" latinLnBrk="0" hangingPunct="1">
              <a:spcBef>
                <a:spcPct val="20000"/>
              </a:spcBef>
              <a:buClr>
                <a:schemeClr val="accent4"/>
              </a:buClr>
              <a:buSzPct val="110000"/>
              <a:buFont typeface="Wingdings" charset="2"/>
              <a:buChar char="§"/>
              <a:defRPr sz="1800" kern="1200">
                <a:solidFill>
                  <a:srgbClr val="5C6670"/>
                </a:solidFill>
                <a:latin typeface="+mn-lt"/>
                <a:ea typeface="+mn-ea"/>
                <a:cs typeface="+mn-cs"/>
              </a:defRPr>
            </a:lvl4pPr>
            <a:lvl5pPr marL="1383030" indent="-285750" algn="l" defTabSz="914400" rtl="0" eaLnBrk="1" latinLnBrk="0" hangingPunct="1">
              <a:spcBef>
                <a:spcPct val="20000"/>
              </a:spcBef>
              <a:buClr>
                <a:schemeClr val="accent6"/>
              </a:buClr>
              <a:buSzPct val="110000"/>
              <a:buFont typeface="Wingdings" charset="2"/>
              <a:buChar char="§"/>
              <a:defRPr sz="1600" kern="1200" spc="100" baseline="0">
                <a:solidFill>
                  <a:srgbClr val="5C6670"/>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0" lvl="1" indent="0">
              <a:spcBef>
                <a:spcPts val="0"/>
              </a:spcBef>
              <a:buClr>
                <a:schemeClr val="tx2">
                  <a:lumMod val="50000"/>
                </a:schemeClr>
              </a:buClr>
              <a:buNone/>
            </a:pPr>
            <a:r>
              <a:rPr lang="en-US" sz="2400" dirty="0">
                <a:solidFill>
                  <a:srgbClr val="000000"/>
                </a:solidFill>
              </a:rPr>
              <a:t>     </a:t>
            </a:r>
            <a:r>
              <a:rPr lang="en-US" sz="2300" dirty="0">
                <a:solidFill>
                  <a:srgbClr val="000000"/>
                </a:solidFill>
              </a:rPr>
              <a:t>Base targets for interim progress and long-term goals on mean scale scores:</a:t>
            </a:r>
            <a:r>
              <a:rPr lang="en-US" sz="2400" dirty="0">
                <a:solidFill>
                  <a:srgbClr val="000000"/>
                </a:solidFill>
              </a:rPr>
              <a:t>  </a:t>
            </a:r>
            <a:r>
              <a:rPr lang="en-US" sz="1800" dirty="0">
                <a:solidFill>
                  <a:srgbClr val="000000"/>
                </a:solidFill>
              </a:rPr>
              <a:t>48 of 87 recommended; 20 did not recommend, average = 3.37</a:t>
            </a:r>
          </a:p>
          <a:p>
            <a:pPr marL="594354" lvl="1" indent="-274318">
              <a:spcBef>
                <a:spcPts val="0"/>
              </a:spcBef>
              <a:buClr>
                <a:schemeClr val="accent1"/>
              </a:buClr>
            </a:pPr>
            <a:r>
              <a:rPr lang="en-US" sz="1502" dirty="0">
                <a:solidFill>
                  <a:srgbClr val="00B050"/>
                </a:solidFill>
              </a:rPr>
              <a:t>Protects student PII.</a:t>
            </a:r>
          </a:p>
          <a:p>
            <a:pPr marL="594354" lvl="1" indent="-274318">
              <a:spcBef>
                <a:spcPts val="0"/>
              </a:spcBef>
              <a:buClr>
                <a:schemeClr val="accent1"/>
              </a:buClr>
            </a:pPr>
            <a:r>
              <a:rPr lang="en-US" sz="1502" dirty="0">
                <a:solidFill>
                  <a:srgbClr val="00B050"/>
                </a:solidFill>
              </a:rPr>
              <a:t>Factors in all students.</a:t>
            </a:r>
          </a:p>
          <a:p>
            <a:pPr marL="594354" lvl="1" indent="-274318">
              <a:spcBef>
                <a:spcPts val="0"/>
              </a:spcBef>
              <a:buClr>
                <a:schemeClr val="accent1"/>
              </a:buClr>
            </a:pPr>
            <a:r>
              <a:rPr lang="en-US" sz="1502" dirty="0">
                <a:solidFill>
                  <a:srgbClr val="00B050"/>
                </a:solidFill>
              </a:rPr>
              <a:t>Aligned with School and District Performance Frameworks (SPFs/DPFs).</a:t>
            </a:r>
          </a:p>
          <a:p>
            <a:pPr marL="594354" lvl="1" indent="-274318">
              <a:spcBef>
                <a:spcPts val="0"/>
              </a:spcBef>
              <a:buClr>
                <a:schemeClr val="accent1"/>
              </a:buClr>
            </a:pPr>
            <a:r>
              <a:rPr lang="en-US" sz="1502" dirty="0">
                <a:solidFill>
                  <a:srgbClr val="FF0000"/>
                </a:solidFill>
              </a:rPr>
              <a:t>Proficiency standards articulate what we expect every student should know/be able to do. Accountability systems must be indexed to these standards.  </a:t>
            </a:r>
          </a:p>
          <a:p>
            <a:pPr marL="594354" lvl="1" indent="-274318">
              <a:spcBef>
                <a:spcPts val="0"/>
              </a:spcBef>
              <a:buClr>
                <a:schemeClr val="accent1"/>
              </a:buClr>
            </a:pPr>
            <a:r>
              <a:rPr lang="en-US" sz="1502" dirty="0">
                <a:solidFill>
                  <a:srgbClr val="FF0000"/>
                </a:solidFill>
              </a:rPr>
              <a:t>May allow under-performing students in high-performing schools/districts to slip through the cracks. </a:t>
            </a:r>
          </a:p>
          <a:p>
            <a:pPr marL="594354" lvl="1" indent="-274318">
              <a:spcBef>
                <a:spcPts val="0"/>
              </a:spcBef>
              <a:buClr>
                <a:schemeClr val="accent1"/>
              </a:buClr>
            </a:pPr>
            <a:r>
              <a:rPr lang="en-US" sz="1502" dirty="0">
                <a:solidFill>
                  <a:srgbClr val="FF0000"/>
                </a:solidFill>
              </a:rPr>
              <a:t>Despite mean’s greater sensitivity to small changes, cannot support it as primary accountability measure; use in conjunction with proficiency rates to balance performance improvements with the imperative that schools serve all students.</a:t>
            </a:r>
          </a:p>
          <a:p>
            <a:pPr marL="594354" lvl="1" indent="-274318">
              <a:spcBef>
                <a:spcPts val="0"/>
              </a:spcBef>
              <a:buClr>
                <a:schemeClr val="accent1"/>
              </a:buClr>
            </a:pPr>
            <a:endParaRPr lang="en-US" sz="1502" dirty="0">
              <a:solidFill>
                <a:srgbClr val="FF0000"/>
              </a:solidFill>
            </a:endParaRPr>
          </a:p>
          <a:p>
            <a:pPr marL="0" lvl="1" indent="0">
              <a:spcBef>
                <a:spcPts val="0"/>
              </a:spcBef>
              <a:buClr>
                <a:schemeClr val="tx2">
                  <a:lumMod val="50000"/>
                </a:schemeClr>
              </a:buClr>
              <a:buNone/>
            </a:pPr>
            <a:r>
              <a:rPr lang="en-US" sz="2400" dirty="0">
                <a:solidFill>
                  <a:srgbClr val="000000"/>
                </a:solidFill>
              </a:rPr>
              <a:t>       </a:t>
            </a:r>
            <a:r>
              <a:rPr lang="en-US" sz="2300" dirty="0">
                <a:solidFill>
                  <a:srgbClr val="000000"/>
                </a:solidFill>
              </a:rPr>
              <a:t>Establish graduation rate targets that consider the 4-year and extended-year, adjusted cohort graduation rates:</a:t>
            </a:r>
            <a:r>
              <a:rPr lang="en-US" sz="2400" dirty="0">
                <a:solidFill>
                  <a:srgbClr val="000000"/>
                </a:solidFill>
              </a:rPr>
              <a:t>  </a:t>
            </a:r>
            <a:r>
              <a:rPr lang="en-US" sz="1800" dirty="0">
                <a:solidFill>
                  <a:srgbClr val="000000"/>
                </a:solidFill>
              </a:rPr>
              <a:t>73 of 86 recommended; 7 did not recommend (average = 4.23)</a:t>
            </a:r>
          </a:p>
          <a:p>
            <a:pPr marL="594354" lvl="1" indent="-274318">
              <a:spcBef>
                <a:spcPts val="0"/>
              </a:spcBef>
              <a:buClr>
                <a:schemeClr val="accent1"/>
              </a:buClr>
            </a:pPr>
            <a:r>
              <a:rPr lang="en-US" sz="1502" dirty="0">
                <a:solidFill>
                  <a:srgbClr val="FF0000"/>
                </a:solidFill>
              </a:rPr>
              <a:t>Only focus on graduation certificates, not alternative pathways for students with disabilities.</a:t>
            </a:r>
          </a:p>
          <a:p>
            <a:pPr lvl="1">
              <a:buFont typeface="Arial" panose="020B0604020202020204" pitchFamily="34" charset="0"/>
              <a:buChar char="•"/>
            </a:pPr>
            <a:endParaRPr lang="en-US" sz="2600" dirty="0"/>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5454" y="993020"/>
            <a:ext cx="764796" cy="784407"/>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7579" y="4237578"/>
            <a:ext cx="764796" cy="784407"/>
          </a:xfrm>
          <a:prstGeom prst="rect">
            <a:avLst/>
          </a:prstGeom>
        </p:spPr>
      </p:pic>
    </p:spTree>
    <p:extLst>
      <p:ext uri="{BB962C8B-B14F-4D97-AF65-F5344CB8AC3E}">
        <p14:creationId xmlns:p14="http://schemas.microsoft.com/office/powerpoint/2010/main" val="18329897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80999" y="4129988"/>
            <a:ext cx="8341851" cy="928539"/>
          </a:xfrm>
        </p:spPr>
        <p:txBody>
          <a:bodyPr/>
          <a:lstStyle/>
          <a:p>
            <a:r>
              <a:rPr lang="en-US" dirty="0" smtClean="0"/>
              <a:t>February Hub Meeting</a:t>
            </a:r>
          </a:p>
          <a:p>
            <a:r>
              <a:rPr lang="en-US" dirty="0" smtClean="0"/>
              <a:t>(2/6/17)</a:t>
            </a:r>
            <a:endParaRPr lang="en-US" dirty="0"/>
          </a:p>
        </p:txBody>
      </p:sp>
      <p:sp>
        <p:nvSpPr>
          <p:cNvPr id="3" name="Title 2"/>
          <p:cNvSpPr>
            <a:spLocks noGrp="1"/>
          </p:cNvSpPr>
          <p:nvPr>
            <p:ph type="title"/>
          </p:nvPr>
        </p:nvSpPr>
        <p:spPr>
          <a:xfrm>
            <a:off x="380999" y="1740195"/>
            <a:ext cx="8341851" cy="2509660"/>
          </a:xfrm>
        </p:spPr>
        <p:txBody>
          <a:bodyPr/>
          <a:lstStyle/>
          <a:p>
            <a:r>
              <a:rPr lang="en-US" dirty="0" smtClean="0"/>
              <a:t>ESSA and Accountability</a:t>
            </a:r>
            <a:br>
              <a:rPr lang="en-US" dirty="0" smtClean="0"/>
            </a:br>
            <a:r>
              <a:rPr lang="en-US" sz="3304" dirty="0"/>
              <a:t>ESSA Accountability Spoke ~</a:t>
            </a:r>
            <a:br>
              <a:rPr lang="en-US" sz="3304" dirty="0"/>
            </a:br>
            <a:r>
              <a:rPr lang="en-US" sz="3304" dirty="0"/>
              <a:t>Accountability Work Group (AWG)</a:t>
            </a:r>
            <a:r>
              <a:rPr lang="en-US" sz="4505" dirty="0"/>
              <a:t/>
            </a:r>
            <a:br>
              <a:rPr lang="en-US" sz="4505" dirty="0"/>
            </a:br>
            <a:r>
              <a:rPr lang="en-US" dirty="0" smtClean="0"/>
              <a:t> </a:t>
            </a:r>
            <a:endParaRPr lang="en-US" dirty="0"/>
          </a:p>
        </p:txBody>
      </p:sp>
    </p:spTree>
    <p:extLst>
      <p:ext uri="{BB962C8B-B14F-4D97-AF65-F5344CB8AC3E}">
        <p14:creationId xmlns:p14="http://schemas.microsoft.com/office/powerpoint/2010/main" val="19274610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1" y="217302"/>
            <a:ext cx="8381260" cy="782073"/>
          </a:xfrm>
        </p:spPr>
        <p:txBody>
          <a:bodyPr/>
          <a:lstStyle/>
          <a:p>
            <a:r>
              <a:rPr lang="en-US" sz="2800" dirty="0"/>
              <a:t>Survey Responses</a:t>
            </a:r>
            <a:br>
              <a:rPr lang="en-US" sz="2800" dirty="0"/>
            </a:br>
            <a:r>
              <a:rPr lang="en-US" sz="2000" dirty="0"/>
              <a:t>1 (strongly do not recommend) to 5 (strongly recommend)</a:t>
            </a:r>
          </a:p>
        </p:txBody>
      </p:sp>
      <p:sp>
        <p:nvSpPr>
          <p:cNvPr id="4" name="Footer Placeholder 3"/>
          <p:cNvSpPr>
            <a:spLocks noGrp="1"/>
          </p:cNvSpPr>
          <p:nvPr>
            <p:ph type="ftr" sz="quarter" idx="3"/>
          </p:nvPr>
        </p:nvSpPr>
        <p:spPr/>
        <p:txBody>
          <a:bodyPr/>
          <a:lstStyle/>
          <a:p>
            <a:fld id="{757A2F4E-5D54-B04B-91BD-7E78EE1FE9FD}" type="slidenum">
              <a:rPr lang="en-US" smtClean="0"/>
              <a:pPr/>
              <a:t>30</a:t>
            </a:fld>
            <a:endParaRPr lang="en-US" dirty="0" smtClean="0"/>
          </a:p>
        </p:txBody>
      </p:sp>
      <p:sp>
        <p:nvSpPr>
          <p:cNvPr id="5" name="Content Placeholder 1"/>
          <p:cNvSpPr txBox="1">
            <a:spLocks/>
          </p:cNvSpPr>
          <p:nvPr/>
        </p:nvSpPr>
        <p:spPr>
          <a:xfrm>
            <a:off x="175491" y="1191457"/>
            <a:ext cx="8839200" cy="5439213"/>
          </a:xfrm>
          <a:prstGeom prst="rect">
            <a:avLst/>
          </a:prstGeom>
        </p:spPr>
        <p:txBody>
          <a:bodyPr vert="horz" lIns="91440" tIns="45720" rIns="91440" bIns="45720" rtlCol="0">
            <a:noAutofit/>
          </a:bodyPr>
          <a:lstStyle>
            <a:lvl1pPr marL="502920" indent="-457200" algn="l" defTabSz="914400" rtl="0" eaLnBrk="1" latinLnBrk="0" hangingPunct="1">
              <a:spcBef>
                <a:spcPct val="20000"/>
              </a:spcBef>
              <a:buClr>
                <a:schemeClr val="accent1"/>
              </a:buClr>
              <a:buSzPct val="110000"/>
              <a:buFont typeface="Wingdings" charset="2"/>
              <a:buChar char="§"/>
              <a:defRPr sz="2400" b="1" kern="1200" spc="150" baseline="0">
                <a:solidFill>
                  <a:srgbClr val="5C6670"/>
                </a:solidFill>
                <a:latin typeface="+mn-lt"/>
                <a:ea typeface="+mn-ea"/>
                <a:cs typeface="+mn-cs"/>
              </a:defRPr>
            </a:lvl1pPr>
            <a:lvl2pPr marL="822960" indent="-457200" algn="l" defTabSz="914400" rtl="0" eaLnBrk="1" latinLnBrk="0" hangingPunct="1">
              <a:spcBef>
                <a:spcPct val="20000"/>
              </a:spcBef>
              <a:buClr>
                <a:schemeClr val="accent2"/>
              </a:buClr>
              <a:buSzPct val="110000"/>
              <a:buFont typeface="Wingdings" charset="2"/>
              <a:buChar char="§"/>
              <a:defRPr sz="2200" kern="1200" spc="100" baseline="0">
                <a:solidFill>
                  <a:srgbClr val="5C6670"/>
                </a:solidFill>
                <a:latin typeface="+mn-lt"/>
                <a:ea typeface="+mn-ea"/>
                <a:cs typeface="+mn-cs"/>
              </a:defRPr>
            </a:lvl2pPr>
            <a:lvl3pPr marL="925830" indent="-285750" algn="l" defTabSz="914400" rtl="0" eaLnBrk="1" latinLnBrk="0" hangingPunct="1">
              <a:spcBef>
                <a:spcPct val="20000"/>
              </a:spcBef>
              <a:buClr>
                <a:schemeClr val="accent3"/>
              </a:buClr>
              <a:buSzPct val="110000"/>
              <a:buFont typeface="Wingdings" charset="2"/>
              <a:buChar char="§"/>
              <a:defRPr sz="2000" kern="1200" spc="100" baseline="0">
                <a:solidFill>
                  <a:srgbClr val="5C6670"/>
                </a:solidFill>
                <a:latin typeface="+mn-lt"/>
                <a:ea typeface="+mn-ea"/>
                <a:cs typeface="+mn-cs"/>
              </a:defRPr>
            </a:lvl3pPr>
            <a:lvl4pPr marL="1200150" indent="-285750" algn="l" defTabSz="914400" rtl="0" eaLnBrk="1" latinLnBrk="0" hangingPunct="1">
              <a:spcBef>
                <a:spcPct val="20000"/>
              </a:spcBef>
              <a:buClr>
                <a:schemeClr val="accent4"/>
              </a:buClr>
              <a:buSzPct val="110000"/>
              <a:buFont typeface="Wingdings" charset="2"/>
              <a:buChar char="§"/>
              <a:defRPr sz="1800" kern="1200">
                <a:solidFill>
                  <a:srgbClr val="5C6670"/>
                </a:solidFill>
                <a:latin typeface="+mn-lt"/>
                <a:ea typeface="+mn-ea"/>
                <a:cs typeface="+mn-cs"/>
              </a:defRPr>
            </a:lvl4pPr>
            <a:lvl5pPr marL="1383030" indent="-285750" algn="l" defTabSz="914400" rtl="0" eaLnBrk="1" latinLnBrk="0" hangingPunct="1">
              <a:spcBef>
                <a:spcPct val="20000"/>
              </a:spcBef>
              <a:buClr>
                <a:schemeClr val="accent6"/>
              </a:buClr>
              <a:buSzPct val="110000"/>
              <a:buFont typeface="Wingdings" charset="2"/>
              <a:buChar char="§"/>
              <a:defRPr sz="1600" kern="1200" spc="100" baseline="0">
                <a:solidFill>
                  <a:srgbClr val="5C6670"/>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0" lvl="1" indent="0">
              <a:spcBef>
                <a:spcPts val="0"/>
              </a:spcBef>
              <a:buClr>
                <a:schemeClr val="tx2">
                  <a:lumMod val="50000"/>
                </a:schemeClr>
              </a:buClr>
              <a:buNone/>
            </a:pPr>
            <a:r>
              <a:rPr lang="en-US" sz="2400" dirty="0">
                <a:solidFill>
                  <a:srgbClr val="000000"/>
                </a:solidFill>
              </a:rPr>
              <a:t>       </a:t>
            </a:r>
            <a:r>
              <a:rPr lang="en-US" sz="2300" dirty="0">
                <a:solidFill>
                  <a:srgbClr val="000000"/>
                </a:solidFill>
              </a:rPr>
              <a:t>Base long-term goals on cut-scores informed by historical data (e.g., percentile ranks): </a:t>
            </a:r>
            <a:r>
              <a:rPr lang="en-US" sz="1800" dirty="0">
                <a:solidFill>
                  <a:srgbClr val="000000"/>
                </a:solidFill>
              </a:rPr>
              <a:t>44 of 84 recommend; 16 do not recommend (average = 3.37).</a:t>
            </a:r>
          </a:p>
          <a:p>
            <a:pPr lvl="1">
              <a:spcBef>
                <a:spcPts val="0"/>
              </a:spcBef>
              <a:buClr>
                <a:schemeClr val="accent1"/>
              </a:buClr>
            </a:pPr>
            <a:r>
              <a:rPr lang="en-US" sz="1502" dirty="0">
                <a:solidFill>
                  <a:srgbClr val="00B050"/>
                </a:solidFill>
              </a:rPr>
              <a:t>Sets realistic long-term goals that are also ambitious.</a:t>
            </a:r>
          </a:p>
          <a:p>
            <a:pPr lvl="1">
              <a:spcBef>
                <a:spcPts val="0"/>
              </a:spcBef>
              <a:buClr>
                <a:schemeClr val="accent1"/>
              </a:buClr>
            </a:pPr>
            <a:r>
              <a:rPr lang="en-US" sz="1502" dirty="0">
                <a:solidFill>
                  <a:srgbClr val="00B050"/>
                </a:solidFill>
              </a:rPr>
              <a:t>Aligned with School and District Performance Frameworks (SPFs/DPFs).</a:t>
            </a:r>
          </a:p>
          <a:p>
            <a:pPr lvl="1">
              <a:spcBef>
                <a:spcPts val="0"/>
              </a:spcBef>
              <a:buClr>
                <a:schemeClr val="accent1"/>
              </a:buClr>
            </a:pPr>
            <a:r>
              <a:rPr lang="en-US" sz="1502" dirty="0">
                <a:solidFill>
                  <a:srgbClr val="00B050"/>
                </a:solidFill>
              </a:rPr>
              <a:t>Establishes a Colorado accountability system that meaningfully differentiates among schools. </a:t>
            </a:r>
          </a:p>
          <a:p>
            <a:pPr lvl="1">
              <a:spcBef>
                <a:spcPts val="0"/>
              </a:spcBef>
              <a:buClr>
                <a:schemeClr val="accent1"/>
              </a:buClr>
            </a:pPr>
            <a:r>
              <a:rPr lang="en-US" sz="1502" dirty="0">
                <a:solidFill>
                  <a:srgbClr val="FF0000"/>
                </a:solidFill>
              </a:rPr>
              <a:t>Accountability system that does not reference students meeting expectations ignores contribution of educators and relies on statisticians to create metrics that define achievement.</a:t>
            </a:r>
          </a:p>
          <a:p>
            <a:pPr lvl="1">
              <a:spcBef>
                <a:spcPts val="0"/>
              </a:spcBef>
              <a:buClr>
                <a:schemeClr val="accent1"/>
              </a:buClr>
            </a:pPr>
            <a:r>
              <a:rPr lang="en-US" sz="1502" dirty="0">
                <a:solidFill>
                  <a:srgbClr val="000000"/>
                </a:solidFill>
              </a:rPr>
              <a:t>Long-term goals based on percentiles not commensurate with belief Colorado proficiency standards articulate content all students need to master; mask how far system is from educating all students. Examine historical data to set ambitious yet attainable targets, but ground targets in student proficiency. </a:t>
            </a:r>
          </a:p>
          <a:p>
            <a:pPr marL="594354" lvl="1" indent="-274318">
              <a:spcBef>
                <a:spcPts val="0"/>
              </a:spcBef>
              <a:buClr>
                <a:schemeClr val="accent1"/>
              </a:buClr>
            </a:pPr>
            <a:endParaRPr lang="en-US" sz="1700" dirty="0">
              <a:solidFill>
                <a:srgbClr val="FF0000"/>
              </a:solidFill>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75491" y="884049"/>
            <a:ext cx="764796" cy="784407"/>
          </a:xfrm>
          <a:prstGeom prst="rect">
            <a:avLst/>
          </a:prstGeom>
        </p:spPr>
      </p:pic>
    </p:spTree>
    <p:extLst>
      <p:ext uri="{BB962C8B-B14F-4D97-AF65-F5344CB8AC3E}">
        <p14:creationId xmlns:p14="http://schemas.microsoft.com/office/powerpoint/2010/main" val="25106921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1" y="161675"/>
            <a:ext cx="8381260" cy="782073"/>
          </a:xfrm>
        </p:spPr>
        <p:txBody>
          <a:bodyPr/>
          <a:lstStyle/>
          <a:p>
            <a:pPr lvl="1" algn="ctr">
              <a:buClr>
                <a:schemeClr val="tx2">
                  <a:lumMod val="50000"/>
                </a:schemeClr>
              </a:buClr>
            </a:pPr>
            <a:r>
              <a:rPr lang="en-US" sz="2800" spc="100" dirty="0">
                <a:solidFill>
                  <a:schemeClr val="bg1"/>
                </a:solidFill>
              </a:rPr>
              <a:t>Establishing Interim Targets</a:t>
            </a:r>
            <a:br>
              <a:rPr lang="en-US" sz="2800" spc="100" dirty="0">
                <a:solidFill>
                  <a:schemeClr val="bg1"/>
                </a:solidFill>
              </a:rPr>
            </a:br>
            <a:r>
              <a:rPr lang="en-US" sz="2800" spc="100" dirty="0">
                <a:solidFill>
                  <a:schemeClr val="bg1"/>
                </a:solidFill>
              </a:rPr>
              <a:t>(same long-term goal)</a:t>
            </a:r>
          </a:p>
        </p:txBody>
      </p:sp>
      <p:sp>
        <p:nvSpPr>
          <p:cNvPr id="4" name="Footer Placeholder 3"/>
          <p:cNvSpPr>
            <a:spLocks noGrp="1"/>
          </p:cNvSpPr>
          <p:nvPr>
            <p:ph type="ftr" sz="quarter" idx="3"/>
          </p:nvPr>
        </p:nvSpPr>
        <p:spPr>
          <a:xfrm>
            <a:off x="381000" y="6356351"/>
            <a:ext cx="3352800" cy="274320"/>
          </a:xfrm>
        </p:spPr>
        <p:txBody>
          <a:bodyPr/>
          <a:lstStyle/>
          <a:p>
            <a:fld id="{757A2F4E-5D54-B04B-91BD-7E78EE1FE9FD}" type="slidenum">
              <a:rPr lang="en-US" smtClean="0"/>
              <a:pPr/>
              <a:t>31</a:t>
            </a:fld>
            <a:endParaRPr lang="en-US" dirty="0" smtClean="0"/>
          </a:p>
        </p:txBody>
      </p:sp>
      <p:sp>
        <p:nvSpPr>
          <p:cNvPr id="2" name="Content Placeholder 1"/>
          <p:cNvSpPr>
            <a:spLocks noGrp="1"/>
          </p:cNvSpPr>
          <p:nvPr>
            <p:ph idx="4294967295"/>
          </p:nvPr>
        </p:nvSpPr>
        <p:spPr>
          <a:xfrm>
            <a:off x="1" y="1293813"/>
            <a:ext cx="8848725" cy="4406900"/>
          </a:xfrm>
        </p:spPr>
        <p:txBody>
          <a:bodyPr/>
          <a:lstStyle/>
          <a:p>
            <a:pPr marL="640074" lvl="4" indent="-457196">
              <a:spcBef>
                <a:spcPts val="0"/>
              </a:spcBef>
              <a:buClr>
                <a:schemeClr val="tx2">
                  <a:lumMod val="50000"/>
                </a:schemeClr>
              </a:buClr>
              <a:buFont typeface="Wingdings" panose="05000000000000000000" pitchFamily="2" charset="2"/>
              <a:buChar char="§"/>
            </a:pPr>
            <a:r>
              <a:rPr lang="en-US" sz="2300" dirty="0">
                <a:solidFill>
                  <a:srgbClr val="000000"/>
                </a:solidFill>
              </a:rPr>
              <a:t>Same interim targets for all students and disaggregated groups </a:t>
            </a:r>
            <a:r>
              <a:rPr lang="en-US" sz="1800" dirty="0">
                <a:solidFill>
                  <a:srgbClr val="000000"/>
                </a:solidFill>
              </a:rPr>
              <a:t>(10 of 85 recommend)</a:t>
            </a:r>
          </a:p>
          <a:p>
            <a:pPr marL="914391" lvl="5" indent="-457196">
              <a:spcBef>
                <a:spcPts val="0"/>
              </a:spcBef>
              <a:buClr>
                <a:schemeClr val="tx2">
                  <a:lumMod val="50000"/>
                </a:schemeClr>
              </a:buClr>
            </a:pPr>
            <a:r>
              <a:rPr lang="en-US" sz="1502" dirty="0">
                <a:solidFill>
                  <a:srgbClr val="00B050"/>
                </a:solidFill>
              </a:rPr>
              <a:t>Want high standards for all groups during interim period; setting lower bars for some groups sends wrong message. </a:t>
            </a:r>
          </a:p>
          <a:p>
            <a:pPr marL="914391" lvl="5" indent="-457196">
              <a:spcBef>
                <a:spcPts val="0"/>
              </a:spcBef>
              <a:buClr>
                <a:schemeClr val="tx2">
                  <a:lumMod val="50000"/>
                </a:schemeClr>
              </a:buClr>
            </a:pPr>
            <a:r>
              <a:rPr lang="en-US" sz="1502" dirty="0">
                <a:solidFill>
                  <a:srgbClr val="00B050"/>
                </a:solidFill>
              </a:rPr>
              <a:t>Communicating expectations to public is crucial; keep as simple as possible.</a:t>
            </a:r>
          </a:p>
          <a:p>
            <a:pPr marL="914391" lvl="5" indent="-457196">
              <a:spcBef>
                <a:spcPts val="0"/>
              </a:spcBef>
              <a:buClr>
                <a:schemeClr val="tx2">
                  <a:lumMod val="50000"/>
                </a:schemeClr>
              </a:buClr>
            </a:pPr>
            <a:r>
              <a:rPr lang="en-US" sz="1502" dirty="0">
                <a:solidFill>
                  <a:srgbClr val="00B050"/>
                </a:solidFill>
              </a:rPr>
              <a:t>Aligned with current School and District Performance Frameworks (SPFs/DPFs).</a:t>
            </a:r>
          </a:p>
          <a:p>
            <a:pPr marL="354327" lvl="5" indent="0">
              <a:spcBef>
                <a:spcPts val="0"/>
              </a:spcBef>
              <a:buClr>
                <a:schemeClr val="tx2">
                  <a:lumMod val="50000"/>
                </a:schemeClr>
              </a:buClr>
              <a:buNone/>
            </a:pPr>
            <a:endParaRPr lang="en-US" sz="2600" dirty="0">
              <a:solidFill>
                <a:srgbClr val="000000"/>
              </a:solidFill>
            </a:endParaRPr>
          </a:p>
          <a:p>
            <a:pPr marL="640074" lvl="4" indent="-457196">
              <a:spcBef>
                <a:spcPts val="0"/>
              </a:spcBef>
              <a:buClr>
                <a:schemeClr val="tx2">
                  <a:lumMod val="50000"/>
                </a:schemeClr>
              </a:buClr>
              <a:buFont typeface="Wingdings" panose="05000000000000000000" pitchFamily="2" charset="2"/>
              <a:buChar char="§"/>
            </a:pPr>
            <a:r>
              <a:rPr lang="en-US" sz="2300" dirty="0">
                <a:solidFill>
                  <a:srgbClr val="000000"/>
                </a:solidFill>
              </a:rPr>
              <a:t>Different interim targets based on starting point of disaggregated groups </a:t>
            </a:r>
            <a:r>
              <a:rPr lang="en-US" sz="1800" dirty="0">
                <a:solidFill>
                  <a:srgbClr val="000000"/>
                </a:solidFill>
              </a:rPr>
              <a:t>(75 of 85 recommend)</a:t>
            </a:r>
          </a:p>
          <a:p>
            <a:pPr marL="914391" lvl="4" indent="-457196">
              <a:spcBef>
                <a:spcPts val="0"/>
              </a:spcBef>
              <a:buClr>
                <a:schemeClr val="tx2">
                  <a:lumMod val="50000"/>
                </a:schemeClr>
              </a:buClr>
              <a:buFont typeface="Wingdings" panose="05000000000000000000" pitchFamily="2" charset="2"/>
              <a:buChar char="§"/>
            </a:pPr>
            <a:r>
              <a:rPr lang="en-US" sz="1502" dirty="0">
                <a:solidFill>
                  <a:srgbClr val="00B050"/>
                </a:solidFill>
              </a:rPr>
              <a:t>We must consider where our students are starting.</a:t>
            </a:r>
          </a:p>
          <a:p>
            <a:pPr marL="914391" lvl="4" indent="-457196">
              <a:spcBef>
                <a:spcPts val="0"/>
              </a:spcBef>
              <a:buClr>
                <a:schemeClr val="tx2">
                  <a:lumMod val="50000"/>
                </a:schemeClr>
              </a:buClr>
              <a:buFont typeface="Wingdings" panose="05000000000000000000" pitchFamily="2" charset="2"/>
              <a:buChar char="§"/>
            </a:pPr>
            <a:r>
              <a:rPr lang="en-US" sz="1502" dirty="0">
                <a:solidFill>
                  <a:srgbClr val="FF0000"/>
                </a:solidFill>
              </a:rPr>
              <a:t>Each disaggregated group’s having different interim targets has potential to create confusion around public reporting; with different interim targets, one group could be higher performing and not make its target, while a lower performing group could.  </a:t>
            </a:r>
          </a:p>
          <a:p>
            <a:pPr marL="914391" lvl="4" indent="-457196">
              <a:spcBef>
                <a:spcPts val="0"/>
              </a:spcBef>
              <a:buClr>
                <a:schemeClr val="tx2">
                  <a:lumMod val="50000"/>
                </a:schemeClr>
              </a:buClr>
              <a:buFont typeface="Wingdings" panose="05000000000000000000" pitchFamily="2" charset="2"/>
              <a:buChar char="§"/>
            </a:pPr>
            <a:r>
              <a:rPr lang="en-US" sz="1502" dirty="0">
                <a:solidFill>
                  <a:srgbClr val="000000"/>
                </a:solidFill>
              </a:rPr>
              <a:t>Some survey participants from the public believe that having lower interim targets based on starting point would impede student groups from attaining the long-term goals.</a:t>
            </a:r>
          </a:p>
          <a:p>
            <a:pPr marL="640074" lvl="4" indent="-457196">
              <a:buClr>
                <a:schemeClr val="tx2">
                  <a:lumMod val="50000"/>
                </a:schemeClr>
              </a:buClr>
              <a:buFont typeface="Wingdings" panose="05000000000000000000" pitchFamily="2" charset="2"/>
              <a:buChar char="§"/>
            </a:pPr>
            <a:endParaRPr lang="en-US" sz="2200" dirty="0">
              <a:solidFill>
                <a:srgbClr val="000000"/>
              </a:solidFill>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398" y="3223880"/>
            <a:ext cx="764796" cy="784407"/>
          </a:xfrm>
          <a:prstGeom prst="rect">
            <a:avLst/>
          </a:prstGeom>
        </p:spPr>
      </p:pic>
    </p:spTree>
    <p:extLst>
      <p:ext uri="{BB962C8B-B14F-4D97-AF65-F5344CB8AC3E}">
        <p14:creationId xmlns:p14="http://schemas.microsoft.com/office/powerpoint/2010/main" val="71621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9" name="Picture 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42950" y="1800225"/>
            <a:ext cx="3436728" cy="3495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lstStyle/>
          <a:p>
            <a:r>
              <a:rPr lang="en-US" dirty="0" smtClean="0"/>
              <a:t>Same versus Different Interim Targets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32</a:t>
            </a:fld>
            <a:endParaRPr lang="en-US" dirty="0" smtClean="0"/>
          </a:p>
        </p:txBody>
      </p:sp>
      <p:sp>
        <p:nvSpPr>
          <p:cNvPr id="8" name="TextBox 7"/>
          <p:cNvSpPr txBox="1"/>
          <p:nvPr/>
        </p:nvSpPr>
        <p:spPr>
          <a:xfrm>
            <a:off x="-95251" y="3352800"/>
            <a:ext cx="876300" cy="415498"/>
          </a:xfrm>
          <a:prstGeom prst="rect">
            <a:avLst/>
          </a:prstGeom>
          <a:noFill/>
        </p:spPr>
        <p:txBody>
          <a:bodyPr wrap="square" rtlCol="0">
            <a:spAutoFit/>
          </a:bodyPr>
          <a:lstStyle/>
          <a:p>
            <a:pPr algn="ctr"/>
            <a:r>
              <a:rPr lang="en-US" sz="1050" dirty="0">
                <a:solidFill>
                  <a:srgbClr val="FF0000"/>
                </a:solidFill>
              </a:rPr>
              <a:t>Current Expectation</a:t>
            </a:r>
          </a:p>
        </p:txBody>
      </p:sp>
      <p:cxnSp>
        <p:nvCxnSpPr>
          <p:cNvPr id="10" name="Straight Arrow Connector 9"/>
          <p:cNvCxnSpPr/>
          <p:nvPr/>
        </p:nvCxnSpPr>
        <p:spPr>
          <a:xfrm>
            <a:off x="563880" y="3549193"/>
            <a:ext cx="27432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078" name="Picture 6"/>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219575" y="3363928"/>
            <a:ext cx="4875213" cy="3414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3371848" y="4953000"/>
            <a:ext cx="876300" cy="415498"/>
          </a:xfrm>
          <a:prstGeom prst="rect">
            <a:avLst/>
          </a:prstGeom>
          <a:noFill/>
        </p:spPr>
        <p:txBody>
          <a:bodyPr wrap="square" rtlCol="0">
            <a:spAutoFit/>
          </a:bodyPr>
          <a:lstStyle/>
          <a:p>
            <a:pPr algn="ctr"/>
            <a:r>
              <a:rPr lang="en-US" sz="1050" dirty="0">
                <a:solidFill>
                  <a:srgbClr val="FF0000"/>
                </a:solidFill>
              </a:rPr>
              <a:t>Current Expectation</a:t>
            </a:r>
          </a:p>
        </p:txBody>
      </p:sp>
      <p:cxnSp>
        <p:nvCxnSpPr>
          <p:cNvPr id="19" name="Straight Arrow Connector 18"/>
          <p:cNvCxnSpPr/>
          <p:nvPr/>
        </p:nvCxnSpPr>
        <p:spPr>
          <a:xfrm>
            <a:off x="4030979" y="5149393"/>
            <a:ext cx="27432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65973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1" y="161675"/>
            <a:ext cx="8381260" cy="782073"/>
          </a:xfrm>
        </p:spPr>
        <p:txBody>
          <a:bodyPr/>
          <a:lstStyle/>
          <a:p>
            <a:pPr lvl="1" algn="ctr">
              <a:buClr>
                <a:schemeClr val="tx2">
                  <a:lumMod val="50000"/>
                </a:schemeClr>
              </a:buClr>
            </a:pPr>
            <a:r>
              <a:rPr lang="en-US" sz="2800" spc="100" dirty="0">
                <a:solidFill>
                  <a:schemeClr val="bg1"/>
                </a:solidFill>
              </a:rPr>
              <a:t>Timeline and Frequency</a:t>
            </a:r>
          </a:p>
        </p:txBody>
      </p:sp>
      <p:sp>
        <p:nvSpPr>
          <p:cNvPr id="4" name="Footer Placeholder 3"/>
          <p:cNvSpPr>
            <a:spLocks noGrp="1"/>
          </p:cNvSpPr>
          <p:nvPr>
            <p:ph type="ftr" sz="quarter" idx="3"/>
          </p:nvPr>
        </p:nvSpPr>
        <p:spPr>
          <a:xfrm>
            <a:off x="381000" y="6356351"/>
            <a:ext cx="3352800" cy="274320"/>
          </a:xfrm>
        </p:spPr>
        <p:txBody>
          <a:bodyPr/>
          <a:lstStyle/>
          <a:p>
            <a:fld id="{757A2F4E-5D54-B04B-91BD-7E78EE1FE9FD}" type="slidenum">
              <a:rPr lang="en-US" smtClean="0"/>
              <a:pPr/>
              <a:t>33</a:t>
            </a:fld>
            <a:endParaRPr lang="en-US" dirty="0" smtClean="0"/>
          </a:p>
        </p:txBody>
      </p:sp>
      <p:sp>
        <p:nvSpPr>
          <p:cNvPr id="2" name="Content Placeholder 1"/>
          <p:cNvSpPr>
            <a:spLocks noGrp="1"/>
          </p:cNvSpPr>
          <p:nvPr>
            <p:ph idx="4294967295"/>
          </p:nvPr>
        </p:nvSpPr>
        <p:spPr>
          <a:xfrm>
            <a:off x="1" y="1293813"/>
            <a:ext cx="8994342" cy="5062537"/>
          </a:xfrm>
        </p:spPr>
        <p:txBody>
          <a:bodyPr/>
          <a:lstStyle/>
          <a:p>
            <a:pPr marL="640074" lvl="4" indent="-457196">
              <a:spcBef>
                <a:spcPts val="0"/>
              </a:spcBef>
              <a:buClr>
                <a:schemeClr val="tx2">
                  <a:lumMod val="50000"/>
                </a:schemeClr>
              </a:buClr>
              <a:buFont typeface="Wingdings" panose="05000000000000000000" pitchFamily="2" charset="2"/>
              <a:buChar char="§"/>
            </a:pPr>
            <a:r>
              <a:rPr lang="en-US" sz="2300" dirty="0">
                <a:solidFill>
                  <a:srgbClr val="000000"/>
                </a:solidFill>
              </a:rPr>
              <a:t>6-Year timeline for long-term goals: </a:t>
            </a:r>
            <a:r>
              <a:rPr lang="en-US" sz="1800" dirty="0">
                <a:solidFill>
                  <a:srgbClr val="000000"/>
                </a:solidFill>
              </a:rPr>
              <a:t>5 years most votes (30); average=5.5.</a:t>
            </a:r>
          </a:p>
          <a:p>
            <a:pPr marL="914391" lvl="5" indent="-457196">
              <a:spcBef>
                <a:spcPts val="0"/>
              </a:spcBef>
              <a:buClr>
                <a:schemeClr val="tx2">
                  <a:lumMod val="50000"/>
                </a:schemeClr>
              </a:buClr>
            </a:pPr>
            <a:r>
              <a:rPr lang="en-US" sz="1502" dirty="0">
                <a:solidFill>
                  <a:srgbClr val="000000"/>
                </a:solidFill>
              </a:rPr>
              <a:t>3 years maximum; schools can request a 2-year extension with justification for what they will do differently to achieve. </a:t>
            </a:r>
          </a:p>
          <a:p>
            <a:pPr marL="914391" lvl="5" indent="-457196">
              <a:spcBef>
                <a:spcPts val="0"/>
              </a:spcBef>
              <a:buClr>
                <a:schemeClr val="tx2">
                  <a:lumMod val="50000"/>
                </a:schemeClr>
              </a:buClr>
            </a:pPr>
            <a:r>
              <a:rPr lang="en-US" sz="1502" dirty="0">
                <a:solidFill>
                  <a:srgbClr val="000000"/>
                </a:solidFill>
              </a:rPr>
              <a:t>Need consistent targets for 5-7 years. </a:t>
            </a:r>
          </a:p>
          <a:p>
            <a:pPr marL="914391" lvl="5" indent="-457196">
              <a:spcBef>
                <a:spcPts val="0"/>
              </a:spcBef>
              <a:buClr>
                <a:schemeClr val="tx2">
                  <a:lumMod val="50000"/>
                </a:schemeClr>
              </a:buClr>
            </a:pPr>
            <a:r>
              <a:rPr lang="en-US" sz="1502" dirty="0">
                <a:solidFill>
                  <a:srgbClr val="000000"/>
                </a:solidFill>
              </a:rPr>
              <a:t>5-7 years has value for examining impact of middle school interventions on graduation rate. High standards for all groups during interim period; setting lower bars for some groups sends wrong message.</a:t>
            </a:r>
            <a:endParaRPr lang="en-US" sz="1502" dirty="0">
              <a:solidFill>
                <a:srgbClr val="00B050"/>
              </a:solidFill>
            </a:endParaRPr>
          </a:p>
          <a:p>
            <a:pPr marL="640074" lvl="4" indent="-457196">
              <a:spcBef>
                <a:spcPts val="0"/>
              </a:spcBef>
              <a:buClr>
                <a:schemeClr val="tx2">
                  <a:lumMod val="50000"/>
                </a:schemeClr>
              </a:buClr>
              <a:buFont typeface="Wingdings" panose="05000000000000000000" pitchFamily="2" charset="2"/>
              <a:buChar char="§"/>
            </a:pPr>
            <a:r>
              <a:rPr lang="en-US" sz="2300" dirty="0">
                <a:solidFill>
                  <a:srgbClr val="000000"/>
                </a:solidFill>
              </a:rPr>
              <a:t>Every year </a:t>
            </a:r>
            <a:r>
              <a:rPr lang="en-US" sz="1800" dirty="0">
                <a:solidFill>
                  <a:srgbClr val="000000"/>
                </a:solidFill>
              </a:rPr>
              <a:t>(20 of 85 recommend)</a:t>
            </a:r>
          </a:p>
          <a:p>
            <a:pPr marL="914391" lvl="4" indent="-457196">
              <a:spcBef>
                <a:spcPts val="0"/>
              </a:spcBef>
              <a:buClr>
                <a:schemeClr val="tx2">
                  <a:lumMod val="50000"/>
                </a:schemeClr>
              </a:buClr>
              <a:buFont typeface="Wingdings" panose="05000000000000000000" pitchFamily="2" charset="2"/>
              <a:buChar char="§"/>
            </a:pPr>
            <a:r>
              <a:rPr lang="en-US" sz="1502" dirty="0">
                <a:solidFill>
                  <a:srgbClr val="FF0000"/>
                </a:solidFill>
              </a:rPr>
              <a:t>Too many factors can change to support good data (Administrators can leave, funding issues, etc.).</a:t>
            </a:r>
          </a:p>
          <a:p>
            <a:pPr marL="914391" lvl="4" indent="-457196">
              <a:spcBef>
                <a:spcPts val="0"/>
              </a:spcBef>
              <a:buClr>
                <a:schemeClr val="tx2">
                  <a:lumMod val="50000"/>
                </a:schemeClr>
              </a:buClr>
              <a:buFont typeface="Wingdings" panose="05000000000000000000" pitchFamily="2" charset="2"/>
              <a:buChar char="§"/>
            </a:pPr>
            <a:r>
              <a:rPr lang="en-US" sz="1502" dirty="0">
                <a:solidFill>
                  <a:srgbClr val="FF0000"/>
                </a:solidFill>
              </a:rPr>
              <a:t>Too frequent; need consistency to track progress more meaningfully. </a:t>
            </a:r>
          </a:p>
          <a:p>
            <a:pPr marL="914391" lvl="4" indent="-457196">
              <a:spcBef>
                <a:spcPts val="0"/>
              </a:spcBef>
              <a:buClr>
                <a:schemeClr val="tx2">
                  <a:lumMod val="50000"/>
                </a:schemeClr>
              </a:buClr>
              <a:buFont typeface="Wingdings" panose="05000000000000000000" pitchFamily="2" charset="2"/>
              <a:buChar char="§"/>
            </a:pPr>
            <a:r>
              <a:rPr lang="en-US" sz="1502" dirty="0">
                <a:solidFill>
                  <a:srgbClr val="FF0000"/>
                </a:solidFill>
              </a:rPr>
              <a:t>A single year might be an anomaly and not accurate data.</a:t>
            </a:r>
          </a:p>
          <a:p>
            <a:pPr marL="640074" lvl="4" indent="-457196">
              <a:spcBef>
                <a:spcPts val="0"/>
              </a:spcBef>
              <a:buClr>
                <a:schemeClr val="tx2">
                  <a:lumMod val="50000"/>
                </a:schemeClr>
              </a:buClr>
              <a:buFont typeface="Wingdings" panose="05000000000000000000" pitchFamily="2" charset="2"/>
              <a:buChar char="§"/>
            </a:pPr>
            <a:r>
              <a:rPr lang="en-US" sz="2300" dirty="0">
                <a:solidFill>
                  <a:srgbClr val="000000"/>
                </a:solidFill>
              </a:rPr>
              <a:t>Every 2-3 years </a:t>
            </a:r>
            <a:r>
              <a:rPr lang="en-US" sz="1800" dirty="0">
                <a:solidFill>
                  <a:srgbClr val="000000"/>
                </a:solidFill>
              </a:rPr>
              <a:t>(65 of 85 recommend)</a:t>
            </a:r>
          </a:p>
          <a:p>
            <a:pPr marL="914391" lvl="4" indent="-457196">
              <a:spcBef>
                <a:spcPts val="0"/>
              </a:spcBef>
              <a:buClr>
                <a:schemeClr val="tx2">
                  <a:lumMod val="50000"/>
                </a:schemeClr>
              </a:buClr>
              <a:buFont typeface="Wingdings" panose="05000000000000000000" pitchFamily="2" charset="2"/>
              <a:buChar char="§"/>
            </a:pPr>
            <a:r>
              <a:rPr lang="en-US" sz="1502" dirty="0">
                <a:solidFill>
                  <a:srgbClr val="00B050"/>
                </a:solidFill>
              </a:rPr>
              <a:t>Allows adjustments, investigation into research, etc. </a:t>
            </a:r>
          </a:p>
          <a:p>
            <a:pPr marL="914391" lvl="4" indent="-457196">
              <a:spcBef>
                <a:spcPts val="0"/>
              </a:spcBef>
              <a:buClr>
                <a:schemeClr val="tx2">
                  <a:lumMod val="50000"/>
                </a:schemeClr>
              </a:buClr>
              <a:buFont typeface="Wingdings" panose="05000000000000000000" pitchFamily="2" charset="2"/>
              <a:buChar char="§"/>
            </a:pPr>
            <a:r>
              <a:rPr lang="en-US" sz="1502" dirty="0">
                <a:solidFill>
                  <a:srgbClr val="00B050"/>
                </a:solidFill>
              </a:rPr>
              <a:t>Schools/districts can do long-term UIP planning and not constantly seek a moving target.</a:t>
            </a:r>
          </a:p>
          <a:p>
            <a:pPr marL="640074" lvl="4" indent="-457196">
              <a:buClr>
                <a:schemeClr val="tx2">
                  <a:lumMod val="50000"/>
                </a:schemeClr>
              </a:buClr>
              <a:buFont typeface="Wingdings" panose="05000000000000000000" pitchFamily="2" charset="2"/>
              <a:buChar char="§"/>
            </a:pPr>
            <a:endParaRPr lang="en-US" sz="2200" dirty="0">
              <a:solidFill>
                <a:srgbClr val="000000"/>
              </a:solidFill>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7150" y="1127324"/>
            <a:ext cx="764796" cy="784407"/>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7150" y="4707045"/>
            <a:ext cx="764796" cy="784407"/>
          </a:xfrm>
          <a:prstGeom prst="rect">
            <a:avLst/>
          </a:prstGeom>
        </p:spPr>
      </p:pic>
    </p:spTree>
    <p:extLst>
      <p:ext uri="{BB962C8B-B14F-4D97-AF65-F5344CB8AC3E}">
        <p14:creationId xmlns:p14="http://schemas.microsoft.com/office/powerpoint/2010/main" val="22206118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6571" y="2888337"/>
            <a:ext cx="8341851" cy="1645920"/>
          </a:xfrm>
        </p:spPr>
        <p:txBody>
          <a:bodyPr/>
          <a:lstStyle/>
          <a:p>
            <a:r>
              <a:rPr lang="en-US" sz="2500" dirty="0"/>
              <a:t>ESSA Accountability Work Group</a:t>
            </a:r>
            <a:br>
              <a:rPr lang="en-US" sz="2500" dirty="0"/>
            </a:br>
            <a:r>
              <a:rPr lang="en-US" sz="2500" dirty="0">
                <a:solidFill>
                  <a:srgbClr val="FF0000"/>
                </a:solidFill>
              </a:rPr>
              <a:t>Other Indicator</a:t>
            </a:r>
            <a:r>
              <a:rPr lang="en-US" sz="2500" dirty="0"/>
              <a:t> Decision Point</a:t>
            </a:r>
            <a:br>
              <a:rPr lang="en-US" sz="2500" dirty="0"/>
            </a:br>
            <a:r>
              <a:rPr lang="en-US" sz="2500" dirty="0"/>
              <a:t/>
            </a:r>
            <a:br>
              <a:rPr lang="en-US" sz="2500" dirty="0"/>
            </a:br>
            <a:endParaRPr lang="en-US" sz="3600" dirty="0">
              <a:solidFill>
                <a:srgbClr val="FF0000"/>
              </a:solidFill>
            </a:endParaRPr>
          </a:p>
        </p:txBody>
      </p:sp>
      <p:sp>
        <p:nvSpPr>
          <p:cNvPr id="7" name="Text Placeholder 6"/>
          <p:cNvSpPr>
            <a:spLocks noGrp="1"/>
          </p:cNvSpPr>
          <p:nvPr>
            <p:ph type="body" sz="quarter" idx="10"/>
          </p:nvPr>
        </p:nvSpPr>
        <p:spPr/>
        <p:txBody>
          <a:bodyPr/>
          <a:lstStyle/>
          <a:p>
            <a:r>
              <a:rPr lang="en-US" dirty="0" smtClean="0"/>
              <a:t>February 6, 2017</a:t>
            </a:r>
            <a:endParaRPr lang="en-US" dirty="0"/>
          </a:p>
        </p:txBody>
      </p:sp>
    </p:spTree>
    <p:extLst>
      <p:ext uri="{BB962C8B-B14F-4D97-AF65-F5344CB8AC3E}">
        <p14:creationId xmlns:p14="http://schemas.microsoft.com/office/powerpoint/2010/main" val="17829980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Identify long-term plan language for the use of the “Other indicator of school quality or student success”.</a:t>
            </a:r>
            <a:endParaRPr lang="en-US" dirty="0"/>
          </a:p>
        </p:txBody>
      </p:sp>
      <p:sp>
        <p:nvSpPr>
          <p:cNvPr id="3" name="Title 2"/>
          <p:cNvSpPr>
            <a:spLocks noGrp="1"/>
          </p:cNvSpPr>
          <p:nvPr>
            <p:ph type="title"/>
          </p:nvPr>
        </p:nvSpPr>
        <p:spPr/>
        <p:txBody>
          <a:bodyPr/>
          <a:lstStyle/>
          <a:p>
            <a:r>
              <a:rPr lang="en-US" dirty="0" smtClean="0"/>
              <a:t>Decision Point</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35</a:t>
            </a:fld>
            <a:endParaRPr lang="en-US" dirty="0" smtClean="0"/>
          </a:p>
        </p:txBody>
      </p:sp>
    </p:spTree>
    <p:extLst>
      <p:ext uri="{BB962C8B-B14F-4D97-AF65-F5344CB8AC3E}">
        <p14:creationId xmlns:p14="http://schemas.microsoft.com/office/powerpoint/2010/main" val="33245406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indicator must be valid, reliable and comparable across districts.</a:t>
            </a:r>
          </a:p>
          <a:p>
            <a:r>
              <a:rPr lang="en-US" dirty="0" smtClean="0"/>
              <a:t>The indicator must be the same for all schools at each level (elementary, middle, and high), but may vary across grade levels.</a:t>
            </a:r>
          </a:p>
          <a:p>
            <a:r>
              <a:rPr lang="en-US" dirty="0" smtClean="0"/>
              <a:t>The indicator must be disaggregated by student groups.</a:t>
            </a:r>
          </a:p>
          <a:p>
            <a:r>
              <a:rPr lang="en-US" dirty="0" smtClean="0"/>
              <a:t>The indicator is supported by research that high performance or improvement on such measures is likely to increase student learning.</a:t>
            </a:r>
            <a:endParaRPr lang="en-US" dirty="0"/>
          </a:p>
        </p:txBody>
      </p:sp>
      <p:sp>
        <p:nvSpPr>
          <p:cNvPr id="3" name="Title 2"/>
          <p:cNvSpPr>
            <a:spLocks noGrp="1"/>
          </p:cNvSpPr>
          <p:nvPr>
            <p:ph type="title"/>
          </p:nvPr>
        </p:nvSpPr>
        <p:spPr/>
        <p:txBody>
          <a:bodyPr/>
          <a:lstStyle/>
          <a:p>
            <a:r>
              <a:rPr lang="en-US" dirty="0" smtClean="0"/>
              <a:t>Statutory &amp; Regulatory Requirements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36</a:t>
            </a:fld>
            <a:endParaRPr lang="en-US" dirty="0" smtClean="0"/>
          </a:p>
        </p:txBody>
      </p:sp>
    </p:spTree>
    <p:extLst>
      <p:ext uri="{BB962C8B-B14F-4D97-AF65-F5344CB8AC3E}">
        <p14:creationId xmlns:p14="http://schemas.microsoft.com/office/powerpoint/2010/main" val="32671018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381000" y="1719263"/>
          <a:ext cx="8407400" cy="4406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407141" y="317447"/>
            <a:ext cx="8381260" cy="1054394"/>
          </a:xfrm>
        </p:spPr>
        <p:txBody>
          <a:bodyPr/>
          <a:lstStyle/>
          <a:p>
            <a:r>
              <a:rPr lang="en-US" dirty="0" smtClean="0"/>
              <a:t>Timeline for Short and Long-Term Recommendations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37</a:t>
            </a:fld>
            <a:endParaRPr lang="en-US" dirty="0" smtClean="0"/>
          </a:p>
        </p:txBody>
      </p:sp>
      <p:sp>
        <p:nvSpPr>
          <p:cNvPr id="6" name="Line Callout 1 5"/>
          <p:cNvSpPr/>
          <p:nvPr/>
        </p:nvSpPr>
        <p:spPr>
          <a:xfrm>
            <a:off x="1477431" y="1625036"/>
            <a:ext cx="2778480" cy="1513275"/>
          </a:xfrm>
          <a:prstGeom prst="borderCallout1">
            <a:avLst>
              <a:gd name="adj1" fmla="val 18750"/>
              <a:gd name="adj2" fmla="val -8333"/>
              <a:gd name="adj3" fmla="val 112517"/>
              <a:gd name="adj4" fmla="val -35153"/>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1652" dirty="0">
                <a:latin typeface="+mj-lt"/>
              </a:rPr>
              <a:t>For the short-term, data for the recommended indicator/s will be </a:t>
            </a:r>
            <a:r>
              <a:rPr lang="en-US" sz="1652" b="1" dirty="0">
                <a:latin typeface="+mj-lt"/>
              </a:rPr>
              <a:t>collected </a:t>
            </a:r>
            <a:r>
              <a:rPr lang="en-US" sz="1652" dirty="0">
                <a:latin typeface="+mj-lt"/>
              </a:rPr>
              <a:t>across districts this school year in time to report by next school year</a:t>
            </a:r>
          </a:p>
        </p:txBody>
      </p:sp>
      <p:sp>
        <p:nvSpPr>
          <p:cNvPr id="7" name="Line Callout 1 6"/>
          <p:cNvSpPr/>
          <p:nvPr/>
        </p:nvSpPr>
        <p:spPr>
          <a:xfrm>
            <a:off x="4461933" y="4967066"/>
            <a:ext cx="2816578" cy="1890934"/>
          </a:xfrm>
          <a:prstGeom prst="borderCallout1">
            <a:avLst>
              <a:gd name="adj1" fmla="val 18750"/>
              <a:gd name="adj2" fmla="val -8333"/>
              <a:gd name="adj3" fmla="val -35377"/>
              <a:gd name="adj4" fmla="val -28986"/>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1652" dirty="0"/>
              <a:t>In the short-term selected indicator/s will be </a:t>
            </a:r>
            <a:r>
              <a:rPr lang="en-US" sz="1652" b="1" dirty="0"/>
              <a:t>reported</a:t>
            </a:r>
            <a:r>
              <a:rPr lang="en-US" sz="1652" dirty="0"/>
              <a:t> out during this school year.  Longer-term considerations to be </a:t>
            </a:r>
            <a:r>
              <a:rPr lang="en-US" sz="1652" b="1" dirty="0"/>
              <a:t>deliberated</a:t>
            </a:r>
            <a:r>
              <a:rPr lang="en-US" sz="1652" dirty="0"/>
              <a:t> this and next school year. </a:t>
            </a:r>
          </a:p>
        </p:txBody>
      </p:sp>
      <p:sp>
        <p:nvSpPr>
          <p:cNvPr id="8" name="Line Callout 1 7"/>
          <p:cNvSpPr/>
          <p:nvPr/>
        </p:nvSpPr>
        <p:spPr>
          <a:xfrm>
            <a:off x="6908798" y="1625037"/>
            <a:ext cx="2235202" cy="1468119"/>
          </a:xfrm>
          <a:prstGeom prst="borderCallout1">
            <a:avLst>
              <a:gd name="adj1" fmla="val 18750"/>
              <a:gd name="adj2" fmla="val -8333"/>
              <a:gd name="adj3" fmla="val 117498"/>
              <a:gd name="adj4" fmla="val -35064"/>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1652" dirty="0"/>
              <a:t>Long-term considerations to be </a:t>
            </a:r>
            <a:r>
              <a:rPr lang="en-US" sz="1652" b="1" dirty="0"/>
              <a:t>piloted</a:t>
            </a:r>
            <a:r>
              <a:rPr lang="en-US" sz="1652" dirty="0"/>
              <a:t> by districts this year and beyond</a:t>
            </a:r>
          </a:p>
        </p:txBody>
      </p:sp>
    </p:spTree>
    <p:extLst>
      <p:ext uri="{BB962C8B-B14F-4D97-AF65-F5344CB8AC3E}">
        <p14:creationId xmlns:p14="http://schemas.microsoft.com/office/powerpoint/2010/main" val="9011325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55847"/>
            <a:ext cx="8644247" cy="1054394"/>
          </a:xfrm>
        </p:spPr>
        <p:txBody>
          <a:bodyPr>
            <a:normAutofit fontScale="90000"/>
          </a:bodyPr>
          <a:lstStyle/>
          <a:p>
            <a:r>
              <a:rPr lang="en-US" dirty="0" smtClean="0"/>
              <a:t>Long-Term </a:t>
            </a:r>
            <a:r>
              <a:rPr lang="en-US" b="1" u="sng" dirty="0" smtClean="0"/>
              <a:t>Possibilities</a:t>
            </a:r>
            <a:r>
              <a:rPr lang="en-US" dirty="0" smtClean="0"/>
              <a:t> by Indicator </a:t>
            </a:r>
            <a:endParaRPr lang="en-US" dirty="0"/>
          </a:p>
        </p:txBody>
      </p:sp>
      <p:graphicFrame>
        <p:nvGraphicFramePr>
          <p:cNvPr id="5" name="Content Placeholder 4"/>
          <p:cNvGraphicFramePr>
            <a:graphicFrameLocks noGrp="1"/>
          </p:cNvGraphicFramePr>
          <p:nvPr>
            <p:ph idx="1"/>
            <p:extLst/>
          </p:nvPr>
        </p:nvGraphicFramePr>
        <p:xfrm>
          <a:off x="457200" y="1730966"/>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3"/>
          </p:nvPr>
        </p:nvSpPr>
        <p:spPr>
          <a:xfrm>
            <a:off x="380999" y="6265545"/>
            <a:ext cx="2895600" cy="365125"/>
          </a:xfrm>
        </p:spPr>
        <p:txBody>
          <a:bodyPr/>
          <a:lstStyle/>
          <a:p>
            <a:fld id="{757A2F4E-5D54-B04B-91BD-7E78EE1FE9FD}" type="slidenum">
              <a:rPr lang="en-US" smtClean="0"/>
              <a:pPr/>
              <a:t>38</a:t>
            </a:fld>
            <a:endParaRPr lang="en-US" dirty="0" smtClean="0"/>
          </a:p>
        </p:txBody>
      </p:sp>
    </p:spTree>
    <p:extLst>
      <p:ext uri="{BB962C8B-B14F-4D97-AF65-F5344CB8AC3E}">
        <p14:creationId xmlns:p14="http://schemas.microsoft.com/office/powerpoint/2010/main" val="12829202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604" y="1650839"/>
            <a:ext cx="8762260" cy="4407408"/>
          </a:xfrm>
        </p:spPr>
        <p:txBody>
          <a:bodyPr/>
          <a:lstStyle/>
          <a:p>
            <a:pPr marL="45719" indent="0">
              <a:buNone/>
            </a:pPr>
            <a:r>
              <a:rPr lang="en-US" sz="2102" dirty="0"/>
              <a:t>In regards to future process, the subgroup recommends…</a:t>
            </a:r>
          </a:p>
          <a:p>
            <a:r>
              <a:rPr lang="en-US" sz="2102" b="0" dirty="0"/>
              <a:t>Defining a theory of action for selecting and using any given indicator in this area to support accountability goals.</a:t>
            </a:r>
          </a:p>
          <a:p>
            <a:r>
              <a:rPr lang="en-US" sz="2102" b="0" dirty="0"/>
              <a:t>Ensuring that key principles used to select the short-term indicators apply to the selection of the possible long-term indicators.</a:t>
            </a:r>
          </a:p>
          <a:p>
            <a:r>
              <a:rPr lang="en-US" sz="2102" b="0" dirty="0"/>
              <a:t>Reconvening members from the AWG, along with any other relevant stakeholders (e.g., parents), to develop and consider the long-term possibilities for the other indicator.</a:t>
            </a:r>
          </a:p>
          <a:p>
            <a:r>
              <a:rPr lang="en-US" sz="2102" b="0" dirty="0"/>
              <a:t>Ensuring that clear definitions are developed for each indicator in this new area as a means to identify better measures for evaluating each indicator and ensure comparability across the state.</a:t>
            </a:r>
          </a:p>
          <a:p>
            <a:r>
              <a:rPr lang="en-US" sz="2102" b="0" dirty="0"/>
              <a:t>Ensuring that a timeline and evaluation plan is defined to evaluate impact and efficacy of selected indicators relative to the theory of action.</a:t>
            </a:r>
          </a:p>
          <a:p>
            <a:endParaRPr lang="en-US" sz="2102" dirty="0"/>
          </a:p>
          <a:p>
            <a:endParaRPr lang="en-US" sz="2102" dirty="0"/>
          </a:p>
          <a:p>
            <a:pPr lvl="1"/>
            <a:endParaRPr lang="en-US" sz="2102" dirty="0"/>
          </a:p>
          <a:p>
            <a:pPr lvl="1"/>
            <a:endParaRPr lang="en-US" sz="2102" dirty="0"/>
          </a:p>
        </p:txBody>
      </p:sp>
      <p:sp>
        <p:nvSpPr>
          <p:cNvPr id="3" name="Title 2"/>
          <p:cNvSpPr>
            <a:spLocks noGrp="1"/>
          </p:cNvSpPr>
          <p:nvPr>
            <p:ph type="title"/>
          </p:nvPr>
        </p:nvSpPr>
        <p:spPr/>
        <p:txBody>
          <a:bodyPr/>
          <a:lstStyle/>
          <a:p>
            <a:r>
              <a:rPr lang="en-US" dirty="0" smtClean="0"/>
              <a:t>General Process for Considering Long-Term Options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39</a:t>
            </a:fld>
            <a:endParaRPr lang="en-US" dirty="0" smtClean="0"/>
          </a:p>
        </p:txBody>
      </p:sp>
    </p:spTree>
    <p:extLst>
      <p:ext uri="{BB962C8B-B14F-4D97-AF65-F5344CB8AC3E}">
        <p14:creationId xmlns:p14="http://schemas.microsoft.com/office/powerpoint/2010/main" val="20618741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Discussion and Final Vote on Decision Items</a:t>
            </a:r>
          </a:p>
          <a:p>
            <a:pPr lvl="1"/>
            <a:r>
              <a:rPr lang="en-US" dirty="0"/>
              <a:t>EL assessment</a:t>
            </a:r>
          </a:p>
          <a:p>
            <a:pPr lvl="1"/>
            <a:r>
              <a:rPr lang="en-US" dirty="0"/>
              <a:t>EL progress indicator</a:t>
            </a:r>
          </a:p>
          <a:p>
            <a:pPr lvl="1"/>
            <a:r>
              <a:rPr lang="en-US" dirty="0" smtClean="0"/>
              <a:t>Major racial and ethnic groups</a:t>
            </a:r>
          </a:p>
          <a:p>
            <a:pPr lvl="1"/>
            <a:r>
              <a:rPr lang="en-US" dirty="0" smtClean="0"/>
              <a:t>Long-term </a:t>
            </a:r>
            <a:r>
              <a:rPr lang="en-US" dirty="0"/>
              <a:t>goals and interim </a:t>
            </a:r>
            <a:r>
              <a:rPr lang="en-US" dirty="0" smtClean="0"/>
              <a:t>measures</a:t>
            </a:r>
          </a:p>
          <a:p>
            <a:r>
              <a:rPr lang="en-US" dirty="0" smtClean="0"/>
              <a:t>Revisit other indicator – long term plan</a:t>
            </a:r>
          </a:p>
          <a:p>
            <a:r>
              <a:rPr lang="en-US" dirty="0" smtClean="0"/>
              <a:t>Participation Input</a:t>
            </a:r>
          </a:p>
          <a:p>
            <a:r>
              <a:rPr lang="en-US" dirty="0"/>
              <a:t>Revisit School </a:t>
            </a:r>
            <a:r>
              <a:rPr lang="en-US" dirty="0" smtClean="0"/>
              <a:t>Identification (if there is time)</a:t>
            </a:r>
            <a:endParaRPr lang="en-US" dirty="0"/>
          </a:p>
          <a:p>
            <a:r>
              <a:rPr lang="en-US" dirty="0" smtClean="0"/>
              <a:t>Next Steps</a:t>
            </a:r>
          </a:p>
          <a:p>
            <a:pPr marL="45676" indent="0">
              <a:buNone/>
            </a:pPr>
            <a:endParaRPr lang="en-US" dirty="0"/>
          </a:p>
          <a:p>
            <a:pPr lvl="1"/>
            <a:endParaRPr lang="en-US" dirty="0"/>
          </a:p>
          <a:p>
            <a:pPr lvl="1"/>
            <a:endParaRPr lang="en-US" dirty="0"/>
          </a:p>
        </p:txBody>
      </p:sp>
      <p:sp>
        <p:nvSpPr>
          <p:cNvPr id="3" name="Title 2"/>
          <p:cNvSpPr>
            <a:spLocks noGrp="1"/>
          </p:cNvSpPr>
          <p:nvPr>
            <p:ph type="title"/>
          </p:nvPr>
        </p:nvSpPr>
        <p:spPr/>
        <p:txBody>
          <a:bodyPr/>
          <a:lstStyle/>
          <a:p>
            <a:r>
              <a:rPr lang="en-US" dirty="0" smtClean="0"/>
              <a:t>Today’s Objectives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4</a:t>
            </a:fld>
            <a:endParaRPr lang="en-US" dirty="0" smtClean="0"/>
          </a:p>
        </p:txBody>
      </p:sp>
    </p:spTree>
    <p:extLst>
      <p:ext uri="{BB962C8B-B14F-4D97-AF65-F5344CB8AC3E}">
        <p14:creationId xmlns:p14="http://schemas.microsoft.com/office/powerpoint/2010/main" val="4235211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200" dirty="0"/>
              <a:t>Long-term Recommendations:</a:t>
            </a:r>
          </a:p>
          <a:p>
            <a:pPr marL="45719" indent="0">
              <a:buNone/>
            </a:pPr>
            <a:r>
              <a:rPr lang="en-US" sz="2200" b="0" dirty="0"/>
              <a:t>    </a:t>
            </a:r>
            <a:r>
              <a:rPr lang="en-US" sz="2000" b="0" dirty="0"/>
              <a:t>Convene workgroup to consider the following:</a:t>
            </a:r>
          </a:p>
          <a:p>
            <a:pPr lvl="1"/>
            <a:r>
              <a:rPr lang="en-US" sz="2000" i="1" dirty="0"/>
              <a:t>Climate</a:t>
            </a:r>
            <a:r>
              <a:rPr lang="en-US" sz="2000" dirty="0"/>
              <a:t>:  School safety, Parent, Student and Educator satisfaction, other engagement indicators.</a:t>
            </a:r>
          </a:p>
          <a:p>
            <a:pPr lvl="1"/>
            <a:r>
              <a:rPr lang="en-US" sz="2000" i="1" dirty="0"/>
              <a:t>Add to PWR</a:t>
            </a:r>
            <a:r>
              <a:rPr lang="en-US" sz="2000" dirty="0"/>
              <a:t>:  Develop workforce readiness specific indicators, completion of advanced coursework, students graduating with college credit and/or industry credential, post-graduation employment.</a:t>
            </a:r>
          </a:p>
          <a:p>
            <a:pPr lvl="1"/>
            <a:r>
              <a:rPr lang="en-US" sz="2000" i="1" dirty="0"/>
              <a:t>Social-emotional learning</a:t>
            </a:r>
            <a:r>
              <a:rPr lang="en-US" sz="2000" dirty="0"/>
              <a:t>:  Discussions needed on defining indicators for this area and determining what is appropriate for inclusion.</a:t>
            </a:r>
          </a:p>
          <a:p>
            <a:pPr lvl="1"/>
            <a:endParaRPr lang="en-US" dirty="0"/>
          </a:p>
          <a:p>
            <a:endParaRPr lang="en-US" dirty="0"/>
          </a:p>
        </p:txBody>
      </p:sp>
      <p:sp>
        <p:nvSpPr>
          <p:cNvPr id="3" name="Title 2"/>
          <p:cNvSpPr>
            <a:spLocks noGrp="1"/>
          </p:cNvSpPr>
          <p:nvPr>
            <p:ph type="title"/>
          </p:nvPr>
        </p:nvSpPr>
        <p:spPr/>
        <p:txBody>
          <a:bodyPr/>
          <a:lstStyle/>
          <a:p>
            <a:r>
              <a:rPr lang="en-US" dirty="0" smtClean="0"/>
              <a:t>Long-Term Recommendations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40</a:t>
            </a:fld>
            <a:endParaRPr lang="en-US" dirty="0" smtClean="0"/>
          </a:p>
        </p:txBody>
      </p:sp>
    </p:spTree>
    <p:extLst>
      <p:ext uri="{BB962C8B-B14F-4D97-AF65-F5344CB8AC3E}">
        <p14:creationId xmlns:p14="http://schemas.microsoft.com/office/powerpoint/2010/main" val="27720756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fld id="{757A2F4E-5D54-B04B-91BD-7E78EE1FE9FD}" type="slidenum">
              <a:rPr lang="en-US" smtClean="0"/>
              <a:pPr/>
              <a:t>41</a:t>
            </a:fld>
            <a:endParaRPr lang="en-US" dirty="0" smtClean="0"/>
          </a:p>
        </p:txBody>
      </p:sp>
      <p:sp>
        <p:nvSpPr>
          <p:cNvPr id="5" name="Content Placeholder 4"/>
          <p:cNvSpPr>
            <a:spLocks noGrp="1"/>
          </p:cNvSpPr>
          <p:nvPr>
            <p:ph idx="4294967295"/>
          </p:nvPr>
        </p:nvSpPr>
        <p:spPr>
          <a:xfrm>
            <a:off x="100969" y="104096"/>
            <a:ext cx="8944958" cy="5891334"/>
          </a:xfrm>
        </p:spPr>
        <p:txBody>
          <a:bodyPr/>
          <a:lstStyle/>
          <a:p>
            <a:pPr marL="45671" indent="0">
              <a:buNone/>
            </a:pPr>
            <a:r>
              <a:rPr lang="en-US" sz="1577" dirty="0"/>
              <a:t>DRAFT LANGUAGE FOR STATE PLAN:</a:t>
            </a:r>
          </a:p>
          <a:p>
            <a:pPr marL="45671" indent="0">
              <a:buNone/>
            </a:pPr>
            <a:r>
              <a:rPr lang="en-US" sz="1577" dirty="0"/>
              <a:t>The successful implementation of an ‘other indicator’ requires sufficient time, resources, and reporting infrastructure to lead to the implementation of robust measures in both the short-term and long-term.  The aforementioned short-term recommendations (i.e. 2018 inclusion) serves to bring forward meaningful data that is already available and removes the need for additional data collection.  The long-term plan allows CDE and education stakeholders to examine student engagement, PWR and social-emotional learning metrics at a deeper level to determine what and how to best address the needs of Colorado citizens.  For full implementation to occur during the fall of 2017, all supporting data would need to be collected currently.  Similarly, any new measures or tools would need to be in place.  In order to improve the feasibility and relevance of recommendations we are anticipating a Fall 2018 rollout to address short-term recommendations to be followed by a later roll-out of our long-term measures following a period of stakeholder work and tool development (i.e. as appropriate). The following measures/metrics will be considered for the long-term:  </a:t>
            </a:r>
          </a:p>
          <a:p>
            <a:pPr lvl="0"/>
            <a:r>
              <a:rPr lang="en-US" sz="1577" dirty="0"/>
              <a:t>For student/engagement climate, school safety, parent, student and educator satisfaction, and/or other engagement indicators will be considered.  </a:t>
            </a:r>
          </a:p>
          <a:p>
            <a:pPr lvl="0"/>
            <a:r>
              <a:rPr lang="en-US" sz="1577" dirty="0"/>
              <a:t>For postsecondary and workforce readiness, the possible development of workforce readiness specific indicators, such as completion of advanced coursework, students graduating with college credit and/or industry credential, and/or post-graduation employment will be investigated.</a:t>
            </a:r>
          </a:p>
          <a:p>
            <a:pPr lvl="0"/>
            <a:r>
              <a:rPr lang="en-US" sz="1577" dirty="0"/>
              <a:t>Last for social-emotional learning measures, discussion time is required for defining possible indicators and determining what may be appropriate for inclusion for state accountability. </a:t>
            </a:r>
          </a:p>
          <a:p>
            <a:pPr marL="45676" indent="0">
              <a:buNone/>
            </a:pPr>
            <a:endParaRPr lang="en-US" sz="1577" dirty="0"/>
          </a:p>
        </p:txBody>
      </p:sp>
    </p:spTree>
    <p:extLst>
      <p:ext uri="{BB962C8B-B14F-4D97-AF65-F5344CB8AC3E}">
        <p14:creationId xmlns:p14="http://schemas.microsoft.com/office/powerpoint/2010/main" val="23785297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1" y="1"/>
            <a:ext cx="8381260" cy="1137920"/>
          </a:xfrm>
        </p:spPr>
        <p:txBody>
          <a:bodyPr/>
          <a:lstStyle/>
          <a:p>
            <a:r>
              <a:rPr lang="en-US" dirty="0" smtClean="0"/>
              <a:t>Targeted: </a:t>
            </a:r>
            <a:br>
              <a:rPr lang="en-US" dirty="0" smtClean="0"/>
            </a:br>
            <a:r>
              <a:rPr lang="en-US" dirty="0" smtClean="0"/>
              <a:t>Identification Criteria</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42</a:t>
            </a:fld>
            <a:endParaRPr lang="en-US" dirty="0" smtClean="0"/>
          </a:p>
        </p:txBody>
      </p:sp>
      <p:sp>
        <p:nvSpPr>
          <p:cNvPr id="2" name="Content Placeholder 1"/>
          <p:cNvSpPr>
            <a:spLocks noGrp="1"/>
          </p:cNvSpPr>
          <p:nvPr>
            <p:ph idx="4294967295"/>
          </p:nvPr>
        </p:nvSpPr>
        <p:spPr>
          <a:xfrm>
            <a:off x="0" y="1190168"/>
            <a:ext cx="9037468" cy="4521200"/>
          </a:xfrm>
        </p:spPr>
        <p:txBody>
          <a:bodyPr/>
          <a:lstStyle/>
          <a:p>
            <a:r>
              <a:rPr lang="en-US" sz="2000" dirty="0"/>
              <a:t>Current estimates exclude Other Indicator</a:t>
            </a:r>
          </a:p>
          <a:p>
            <a:pPr marL="365757" lvl="1" indent="0">
              <a:buNone/>
            </a:pPr>
            <a:endParaRPr lang="en-US" sz="2000" b="1" dirty="0">
              <a:solidFill>
                <a:srgbClr val="00B050"/>
              </a:solidFill>
            </a:endParaRPr>
          </a:p>
          <a:p>
            <a:pPr lvl="1"/>
            <a:endParaRPr lang="en-US" sz="2000" dirty="0">
              <a:solidFill>
                <a:schemeClr val="tx1"/>
              </a:solidFill>
            </a:endParaRPr>
          </a:p>
          <a:p>
            <a:pPr lvl="1"/>
            <a:endParaRPr lang="en-US" sz="2000" dirty="0">
              <a:solidFill>
                <a:schemeClr val="tx1"/>
              </a:solidFill>
            </a:endParaRPr>
          </a:p>
          <a:p>
            <a:endParaRPr lang="en-US" sz="2000" dirty="0">
              <a:solidFill>
                <a:schemeClr val="tx1"/>
              </a:solidFill>
            </a:endParaRPr>
          </a:p>
          <a:p>
            <a:endParaRPr lang="en-US" sz="2000" dirty="0">
              <a:solidFill>
                <a:schemeClr val="tx1"/>
              </a:solidFill>
            </a:endParaRPr>
          </a:p>
          <a:p>
            <a:endParaRPr lang="en-US" sz="2000" dirty="0">
              <a:solidFill>
                <a:schemeClr val="tx1"/>
              </a:solidFill>
            </a:endParaRPr>
          </a:p>
          <a:p>
            <a:endParaRPr lang="en-US" sz="2000" dirty="0">
              <a:solidFill>
                <a:schemeClr val="tx1"/>
              </a:solidFill>
            </a:endParaRPr>
          </a:p>
          <a:p>
            <a:endParaRPr lang="en-US" sz="2000" dirty="0"/>
          </a:p>
        </p:txBody>
      </p:sp>
      <p:graphicFrame>
        <p:nvGraphicFramePr>
          <p:cNvPr id="5" name="Table 4"/>
          <p:cNvGraphicFramePr>
            <a:graphicFrameLocks noGrp="1"/>
          </p:cNvGraphicFramePr>
          <p:nvPr>
            <p:extLst/>
          </p:nvPr>
        </p:nvGraphicFramePr>
        <p:xfrm>
          <a:off x="380999" y="2300645"/>
          <a:ext cx="8381261" cy="3233670"/>
        </p:xfrm>
        <a:graphic>
          <a:graphicData uri="http://schemas.openxmlformats.org/drawingml/2006/table">
            <a:tbl>
              <a:tblPr firstRow="1" bandRow="1">
                <a:tableStyleId>{22838BEF-8BB2-4498-84A7-C5851F593DF1}</a:tableStyleId>
              </a:tblPr>
              <a:tblGrid>
                <a:gridCol w="1197323">
                  <a:extLst>
                    <a:ext uri="{9D8B030D-6E8A-4147-A177-3AD203B41FA5}">
                      <a16:colId xmlns:a16="http://schemas.microsoft.com/office/drawing/2014/main" xmlns="" val="4040876849"/>
                    </a:ext>
                  </a:extLst>
                </a:gridCol>
                <a:gridCol w="1197323">
                  <a:extLst>
                    <a:ext uri="{9D8B030D-6E8A-4147-A177-3AD203B41FA5}">
                      <a16:colId xmlns:a16="http://schemas.microsoft.com/office/drawing/2014/main" xmlns="" val="1586284776"/>
                    </a:ext>
                  </a:extLst>
                </a:gridCol>
                <a:gridCol w="1197323">
                  <a:extLst>
                    <a:ext uri="{9D8B030D-6E8A-4147-A177-3AD203B41FA5}">
                      <a16:colId xmlns:a16="http://schemas.microsoft.com/office/drawing/2014/main" xmlns="" val="3651200478"/>
                    </a:ext>
                  </a:extLst>
                </a:gridCol>
                <a:gridCol w="1197323">
                  <a:extLst>
                    <a:ext uri="{9D8B030D-6E8A-4147-A177-3AD203B41FA5}">
                      <a16:colId xmlns:a16="http://schemas.microsoft.com/office/drawing/2014/main" xmlns="" val="3789053320"/>
                    </a:ext>
                  </a:extLst>
                </a:gridCol>
                <a:gridCol w="1197323">
                  <a:extLst>
                    <a:ext uri="{9D8B030D-6E8A-4147-A177-3AD203B41FA5}">
                      <a16:colId xmlns:a16="http://schemas.microsoft.com/office/drawing/2014/main" xmlns="" val="2924470185"/>
                    </a:ext>
                  </a:extLst>
                </a:gridCol>
                <a:gridCol w="1197323">
                  <a:extLst>
                    <a:ext uri="{9D8B030D-6E8A-4147-A177-3AD203B41FA5}">
                      <a16:colId xmlns:a16="http://schemas.microsoft.com/office/drawing/2014/main" xmlns="" val="1729463628"/>
                    </a:ext>
                  </a:extLst>
                </a:gridCol>
                <a:gridCol w="1197323">
                  <a:extLst>
                    <a:ext uri="{9D8B030D-6E8A-4147-A177-3AD203B41FA5}">
                      <a16:colId xmlns:a16="http://schemas.microsoft.com/office/drawing/2014/main" xmlns="" val="3443875719"/>
                    </a:ext>
                  </a:extLst>
                </a:gridCol>
              </a:tblGrid>
              <a:tr h="1188720">
                <a:tc gridSpan="2">
                  <a:txBody>
                    <a:bodyPr/>
                    <a:lstStyle/>
                    <a:p>
                      <a:pPr algn="ctr"/>
                      <a:r>
                        <a:rPr lang="en-US" sz="2100" b="1" dirty="0" smtClean="0"/>
                        <a:t>Achievement</a:t>
                      </a:r>
                      <a:endParaRPr lang="en-US" sz="2100" b="1" dirty="0"/>
                    </a:p>
                  </a:txBody>
                  <a:tcPr anchor="ctr">
                    <a:solidFill>
                      <a:schemeClr val="accent1">
                        <a:lumMod val="40000"/>
                        <a:lumOff val="60000"/>
                      </a:schemeClr>
                    </a:solidFill>
                  </a:tcPr>
                </a:tc>
                <a:tc hMerge="1">
                  <a:txBody>
                    <a:bodyPr/>
                    <a:lstStyle/>
                    <a:p>
                      <a:endParaRPr lang="en-US" dirty="0"/>
                    </a:p>
                  </a:txBody>
                  <a:tcPr/>
                </a:tc>
                <a:tc gridSpan="2">
                  <a:txBody>
                    <a:bodyPr/>
                    <a:lstStyle/>
                    <a:p>
                      <a:pPr algn="ctr"/>
                      <a:r>
                        <a:rPr lang="en-US" sz="2100" b="1" dirty="0" smtClean="0"/>
                        <a:t>Growth</a:t>
                      </a:r>
                      <a:endParaRPr lang="en-US" sz="2100" b="1" dirty="0"/>
                    </a:p>
                  </a:txBody>
                  <a:tcPr anchor="ctr">
                    <a:solidFill>
                      <a:schemeClr val="accent1">
                        <a:lumMod val="40000"/>
                        <a:lumOff val="60000"/>
                      </a:schemeClr>
                    </a:solidFill>
                  </a:tcPr>
                </a:tc>
                <a:tc hMerge="1">
                  <a:txBody>
                    <a:bodyPr/>
                    <a:lstStyle/>
                    <a:p>
                      <a:endParaRPr lang="en-US" dirty="0"/>
                    </a:p>
                  </a:txBody>
                  <a:tcPr/>
                </a:tc>
                <a:tc>
                  <a:txBody>
                    <a:bodyPr/>
                    <a:lstStyle/>
                    <a:p>
                      <a:pPr algn="ctr"/>
                      <a:r>
                        <a:rPr lang="en-US" sz="2100" b="1" dirty="0" smtClean="0"/>
                        <a:t>ELP</a:t>
                      </a:r>
                      <a:r>
                        <a:rPr lang="en-US" sz="2100" b="1" baseline="0" dirty="0" smtClean="0"/>
                        <a:t> Progress</a:t>
                      </a:r>
                      <a:endParaRPr lang="en-US" sz="2100" b="1" dirty="0"/>
                    </a:p>
                  </a:txBody>
                  <a:tcPr anchor="ctr">
                    <a:solidFill>
                      <a:schemeClr val="accent1">
                        <a:lumMod val="40000"/>
                        <a:lumOff val="60000"/>
                      </a:schemeClr>
                    </a:solidFill>
                  </a:tcPr>
                </a:tc>
                <a:tc>
                  <a:txBody>
                    <a:bodyPr/>
                    <a:lstStyle/>
                    <a:p>
                      <a:pPr algn="ctr"/>
                      <a:r>
                        <a:rPr lang="en-US" sz="2100" b="1" dirty="0" smtClean="0"/>
                        <a:t>PWR </a:t>
                      </a:r>
                    </a:p>
                    <a:p>
                      <a:pPr algn="ctr"/>
                      <a:r>
                        <a:rPr lang="en-US" sz="2100" b="1" dirty="0" smtClean="0"/>
                        <a:t>(for</a:t>
                      </a:r>
                      <a:r>
                        <a:rPr lang="en-US" sz="2100" b="1" baseline="0" dirty="0" smtClean="0"/>
                        <a:t> HS)</a:t>
                      </a:r>
                      <a:endParaRPr lang="en-US" sz="2100" b="1" dirty="0"/>
                    </a:p>
                  </a:txBody>
                  <a:tcPr anchor="ctr">
                    <a:solidFill>
                      <a:schemeClr val="accent1">
                        <a:lumMod val="40000"/>
                        <a:lumOff val="60000"/>
                      </a:schemeClr>
                    </a:solidFill>
                  </a:tcPr>
                </a:tc>
                <a:tc>
                  <a:txBody>
                    <a:bodyPr/>
                    <a:lstStyle/>
                    <a:p>
                      <a:pPr algn="ctr"/>
                      <a:r>
                        <a:rPr lang="en-US" sz="2100" b="1" dirty="0" smtClean="0">
                          <a:solidFill>
                            <a:srgbClr val="00B050"/>
                          </a:solidFill>
                        </a:rPr>
                        <a:t>Other</a:t>
                      </a:r>
                      <a:r>
                        <a:rPr lang="en-US" sz="2100" b="1" baseline="0" dirty="0" smtClean="0">
                          <a:solidFill>
                            <a:srgbClr val="00B050"/>
                          </a:solidFill>
                        </a:rPr>
                        <a:t> Indicator</a:t>
                      </a:r>
                      <a:endParaRPr lang="en-US" sz="2100" b="1" dirty="0">
                        <a:solidFill>
                          <a:srgbClr val="00B050"/>
                        </a:solidFill>
                      </a:endParaRPr>
                    </a:p>
                  </a:txBody>
                  <a:tcPr anchor="ctr">
                    <a:solidFill>
                      <a:schemeClr val="accent1">
                        <a:lumMod val="40000"/>
                        <a:lumOff val="60000"/>
                      </a:schemeClr>
                    </a:solidFill>
                  </a:tcPr>
                </a:tc>
                <a:extLst>
                  <a:ext uri="{0D108BD9-81ED-4DB2-BD59-A6C34878D82A}">
                    <a16:rowId xmlns:a16="http://schemas.microsoft.com/office/drawing/2014/main" xmlns="" val="2433817056"/>
                  </a:ext>
                </a:extLst>
              </a:tr>
              <a:tr h="1022475">
                <a:tc>
                  <a:txBody>
                    <a:bodyPr/>
                    <a:lstStyle/>
                    <a:p>
                      <a:pPr algn="ctr"/>
                      <a:r>
                        <a:rPr lang="en-US" sz="1400" b="1" dirty="0" smtClean="0"/>
                        <a:t>English Language</a:t>
                      </a:r>
                      <a:r>
                        <a:rPr lang="en-US" sz="1400" b="1" baseline="0" dirty="0" smtClean="0"/>
                        <a:t> Arts </a:t>
                      </a:r>
                      <a:endParaRPr lang="en-US" sz="1400" b="1" dirty="0"/>
                    </a:p>
                  </a:txBody>
                  <a:tcPr anchor="ctr"/>
                </a:tc>
                <a:tc>
                  <a:txBody>
                    <a:bodyPr/>
                    <a:lstStyle/>
                    <a:p>
                      <a:pPr algn="ctr"/>
                      <a:r>
                        <a:rPr lang="en-US" sz="1400" b="1" dirty="0" smtClean="0"/>
                        <a:t>Math</a:t>
                      </a:r>
                      <a:endParaRPr lang="en-US" sz="1400" b="1" dirty="0"/>
                    </a:p>
                  </a:txBody>
                  <a:tcPr anchor="ctr"/>
                </a:tc>
                <a:tc>
                  <a:txBody>
                    <a:bodyPr/>
                    <a:lstStyle/>
                    <a:p>
                      <a:pPr algn="ctr"/>
                      <a:r>
                        <a:rPr lang="en-US" sz="1400" b="1" dirty="0" smtClean="0"/>
                        <a:t>English Language Arts</a:t>
                      </a:r>
                      <a:endParaRPr lang="en-US" sz="1400" b="1" dirty="0"/>
                    </a:p>
                  </a:txBody>
                  <a:tcPr anchor="ctr"/>
                </a:tc>
                <a:tc>
                  <a:txBody>
                    <a:bodyPr/>
                    <a:lstStyle/>
                    <a:p>
                      <a:pPr algn="ctr"/>
                      <a:r>
                        <a:rPr lang="en-US" sz="1400" b="1" dirty="0" smtClean="0"/>
                        <a:t>Math</a:t>
                      </a:r>
                      <a:endParaRPr lang="en-US" sz="1400" b="1" dirty="0"/>
                    </a:p>
                  </a:txBody>
                  <a:tcPr anchor="ctr"/>
                </a:tc>
                <a:tc>
                  <a:txBody>
                    <a:bodyPr/>
                    <a:lstStyle/>
                    <a:p>
                      <a:pPr algn="ctr"/>
                      <a:r>
                        <a:rPr lang="en-US" sz="1400" b="1" dirty="0" smtClean="0"/>
                        <a:t>Access Growth</a:t>
                      </a:r>
                      <a:endParaRPr lang="en-US" sz="1400" b="1" dirty="0"/>
                    </a:p>
                  </a:txBody>
                  <a:tcPr anchor="ctr"/>
                </a:tc>
                <a:tc>
                  <a:txBody>
                    <a:bodyPr/>
                    <a:lstStyle/>
                    <a:p>
                      <a:pPr algn="ctr"/>
                      <a:r>
                        <a:rPr lang="en-US" sz="1400" b="1" dirty="0" smtClean="0"/>
                        <a:t>Grad,</a:t>
                      </a:r>
                      <a:r>
                        <a:rPr lang="en-US" sz="1400" b="1" baseline="0" dirty="0" smtClean="0"/>
                        <a:t> Drop out, Matriculation</a:t>
                      </a:r>
                      <a:endParaRPr lang="en-US" sz="1400" b="1" dirty="0"/>
                    </a:p>
                  </a:txBody>
                  <a:tcPr anchor="ctr"/>
                </a:tc>
                <a:tc>
                  <a:txBody>
                    <a:bodyPr/>
                    <a:lstStyle/>
                    <a:p>
                      <a:pPr algn="ctr"/>
                      <a:r>
                        <a:rPr lang="en-US" sz="1400" b="1" dirty="0" smtClean="0">
                          <a:solidFill>
                            <a:srgbClr val="00B050"/>
                          </a:solidFill>
                        </a:rPr>
                        <a:t>When Available</a:t>
                      </a:r>
                      <a:endParaRPr lang="en-US" sz="1400" b="1" dirty="0">
                        <a:solidFill>
                          <a:srgbClr val="00B050"/>
                        </a:solidFill>
                      </a:endParaRPr>
                    </a:p>
                  </a:txBody>
                  <a:tcPr anchor="ctr"/>
                </a:tc>
                <a:extLst>
                  <a:ext uri="{0D108BD9-81ED-4DB2-BD59-A6C34878D82A}">
                    <a16:rowId xmlns:a16="http://schemas.microsoft.com/office/drawing/2014/main" xmlns="" val="3420707474"/>
                  </a:ext>
                </a:extLst>
              </a:tr>
              <a:tr h="1022475">
                <a:tc>
                  <a:txBody>
                    <a:bodyPr/>
                    <a:lstStyle/>
                    <a:p>
                      <a:pPr algn="ctr"/>
                      <a:r>
                        <a:rPr lang="en-US" sz="2400" b="1" dirty="0" smtClean="0"/>
                        <a:t>N</a:t>
                      </a:r>
                      <a:r>
                        <a:rPr lang="en-US" sz="2400" b="1" u="sng" dirty="0" smtClean="0"/>
                        <a:t>&gt;</a:t>
                      </a:r>
                      <a:r>
                        <a:rPr lang="en-US" sz="2400" b="1" dirty="0" smtClean="0"/>
                        <a:t>16</a:t>
                      </a:r>
                      <a:endParaRPr lang="en-US" sz="2400" b="1" dirty="0"/>
                    </a:p>
                  </a:txBody>
                  <a:tcPr anchor="ctr"/>
                </a:tc>
                <a:tc>
                  <a:txBody>
                    <a:bodyPr/>
                    <a:lstStyle/>
                    <a:p>
                      <a:pPr algn="ctr"/>
                      <a:r>
                        <a:rPr lang="en-US" sz="2400" b="1" dirty="0" smtClean="0"/>
                        <a:t>N</a:t>
                      </a:r>
                      <a:r>
                        <a:rPr lang="en-US" sz="2400" b="1" u="sng" dirty="0" smtClean="0"/>
                        <a:t>&gt;</a:t>
                      </a:r>
                      <a:r>
                        <a:rPr lang="en-US" sz="2400" b="1" dirty="0" smtClean="0"/>
                        <a:t>16</a:t>
                      </a:r>
                      <a:endParaRPr lang="en-US" sz="2400" b="1" dirty="0"/>
                    </a:p>
                  </a:txBody>
                  <a:tcPr anchor="ctr"/>
                </a:tc>
                <a:tc>
                  <a:txBody>
                    <a:bodyPr/>
                    <a:lstStyle/>
                    <a:p>
                      <a:pPr algn="ctr"/>
                      <a:r>
                        <a:rPr lang="en-US" sz="2400" b="1" dirty="0" smtClean="0"/>
                        <a:t>N</a:t>
                      </a:r>
                      <a:r>
                        <a:rPr lang="en-US" sz="2400" b="1" u="sng" dirty="0" smtClean="0"/>
                        <a:t>&gt;</a:t>
                      </a:r>
                      <a:r>
                        <a:rPr lang="en-US" sz="2400" b="1" dirty="0" smtClean="0"/>
                        <a:t>20</a:t>
                      </a:r>
                      <a:endParaRPr lang="en-US" sz="2400" b="1" dirty="0"/>
                    </a:p>
                  </a:txBody>
                  <a:tcPr anchor="ctr"/>
                </a:tc>
                <a:tc>
                  <a:txBody>
                    <a:bodyPr/>
                    <a:lstStyle/>
                    <a:p>
                      <a:pPr algn="ctr"/>
                      <a:r>
                        <a:rPr lang="en-US" sz="2400" b="1" dirty="0" smtClean="0"/>
                        <a:t>N</a:t>
                      </a:r>
                      <a:r>
                        <a:rPr lang="en-US" sz="2400" b="1" u="sng" dirty="0" smtClean="0"/>
                        <a:t>&gt;</a:t>
                      </a:r>
                      <a:r>
                        <a:rPr lang="en-US" sz="2400" b="1" dirty="0" smtClean="0"/>
                        <a:t>20</a:t>
                      </a:r>
                      <a:endParaRPr lang="en-US" sz="2400" b="1" dirty="0"/>
                    </a:p>
                  </a:txBody>
                  <a:tcPr anchor="ctr"/>
                </a:tc>
                <a:tc>
                  <a:txBody>
                    <a:bodyPr/>
                    <a:lstStyle/>
                    <a:p>
                      <a:pPr algn="ctr"/>
                      <a:r>
                        <a:rPr lang="en-US" sz="2400" b="1" dirty="0" smtClean="0"/>
                        <a:t>N</a:t>
                      </a:r>
                      <a:r>
                        <a:rPr lang="en-US" sz="2400" b="1" u="sng" dirty="0" smtClean="0"/>
                        <a:t>&gt;</a:t>
                      </a:r>
                      <a:r>
                        <a:rPr lang="en-US" sz="2400" b="1" dirty="0" smtClean="0"/>
                        <a:t>20</a:t>
                      </a:r>
                      <a:endParaRPr lang="en-US" sz="2400" b="1" dirty="0"/>
                    </a:p>
                  </a:txBody>
                  <a:tcPr anchor="ctr"/>
                </a:tc>
                <a:tc>
                  <a:txBody>
                    <a:bodyPr/>
                    <a:lstStyle/>
                    <a:p>
                      <a:pPr algn="ctr"/>
                      <a:r>
                        <a:rPr lang="en-US" sz="2400" b="1" dirty="0" smtClean="0"/>
                        <a:t>N</a:t>
                      </a:r>
                      <a:r>
                        <a:rPr lang="en-US" sz="2400" b="1" u="sng" dirty="0" smtClean="0"/>
                        <a:t>&gt;</a:t>
                      </a:r>
                      <a:r>
                        <a:rPr lang="en-US" sz="2400" b="1" dirty="0" smtClean="0"/>
                        <a:t>16</a:t>
                      </a:r>
                      <a:endParaRPr lang="en-US" sz="2400" b="1" dirty="0"/>
                    </a:p>
                  </a:txBody>
                  <a:tcPr anchor="ctr"/>
                </a:tc>
                <a:tc>
                  <a:txBody>
                    <a:bodyPr/>
                    <a:lstStyle/>
                    <a:p>
                      <a:pPr algn="ctr"/>
                      <a:r>
                        <a:rPr lang="en-US" sz="2400" b="1" dirty="0" smtClean="0">
                          <a:solidFill>
                            <a:srgbClr val="00B050"/>
                          </a:solidFill>
                        </a:rPr>
                        <a:t>N</a:t>
                      </a:r>
                      <a:r>
                        <a:rPr lang="en-US" sz="2400" b="1" u="sng" dirty="0" smtClean="0">
                          <a:solidFill>
                            <a:srgbClr val="00B050"/>
                          </a:solidFill>
                        </a:rPr>
                        <a:t>&gt;</a:t>
                      </a:r>
                      <a:r>
                        <a:rPr lang="en-US" sz="2400" b="1" dirty="0" smtClean="0">
                          <a:solidFill>
                            <a:srgbClr val="00B050"/>
                          </a:solidFill>
                        </a:rPr>
                        <a:t>16??</a:t>
                      </a:r>
                      <a:endParaRPr lang="en-US" sz="2400" b="1" dirty="0">
                        <a:solidFill>
                          <a:srgbClr val="00B050"/>
                        </a:solidFill>
                      </a:endParaRPr>
                    </a:p>
                  </a:txBody>
                  <a:tcPr anchor="ctr"/>
                </a:tc>
                <a:extLst>
                  <a:ext uri="{0D108BD9-81ED-4DB2-BD59-A6C34878D82A}">
                    <a16:rowId xmlns:a16="http://schemas.microsoft.com/office/drawing/2014/main" xmlns="" val="4237718090"/>
                  </a:ext>
                </a:extLst>
              </a:tr>
            </a:tbl>
          </a:graphicData>
        </a:graphic>
      </p:graphicFrame>
      <p:sp>
        <p:nvSpPr>
          <p:cNvPr id="7" name="Rectangle 6"/>
          <p:cNvSpPr/>
          <p:nvPr/>
        </p:nvSpPr>
        <p:spPr>
          <a:xfrm>
            <a:off x="380998" y="2225040"/>
            <a:ext cx="7208522" cy="3486328"/>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TextBox 7"/>
          <p:cNvSpPr txBox="1"/>
          <p:nvPr/>
        </p:nvSpPr>
        <p:spPr>
          <a:xfrm>
            <a:off x="548192" y="4479230"/>
            <a:ext cx="833120" cy="830997"/>
          </a:xfrm>
          <a:prstGeom prst="rect">
            <a:avLst/>
          </a:prstGeom>
          <a:noFill/>
          <a:ln w="28575">
            <a:solidFill>
              <a:srgbClr val="FF0000"/>
            </a:solidFill>
          </a:ln>
        </p:spPr>
        <p:txBody>
          <a:bodyPr wrap="square" rtlCol="0">
            <a:spAutoFit/>
          </a:bodyPr>
          <a:lstStyle/>
          <a:p>
            <a:pPr algn="ctr"/>
            <a:r>
              <a:rPr lang="en-US" sz="2400" dirty="0">
                <a:solidFill>
                  <a:srgbClr val="FF0000"/>
                </a:solidFill>
              </a:rPr>
              <a:t>DNM</a:t>
            </a:r>
          </a:p>
          <a:p>
            <a:endParaRPr lang="en-US" sz="2400" dirty="0"/>
          </a:p>
        </p:txBody>
      </p:sp>
      <p:sp>
        <p:nvSpPr>
          <p:cNvPr id="9" name="TextBox 8"/>
          <p:cNvSpPr txBox="1"/>
          <p:nvPr/>
        </p:nvSpPr>
        <p:spPr>
          <a:xfrm>
            <a:off x="1751411" y="4479229"/>
            <a:ext cx="833120" cy="830997"/>
          </a:xfrm>
          <a:prstGeom prst="rect">
            <a:avLst/>
          </a:prstGeom>
          <a:noFill/>
          <a:ln w="28575">
            <a:solidFill>
              <a:srgbClr val="FF0000"/>
            </a:solidFill>
          </a:ln>
        </p:spPr>
        <p:txBody>
          <a:bodyPr wrap="square" rtlCol="0">
            <a:spAutoFit/>
          </a:bodyPr>
          <a:lstStyle/>
          <a:p>
            <a:pPr algn="ctr"/>
            <a:r>
              <a:rPr lang="en-US" sz="2400" dirty="0">
                <a:solidFill>
                  <a:srgbClr val="FF0000"/>
                </a:solidFill>
              </a:rPr>
              <a:t>DNM</a:t>
            </a:r>
          </a:p>
          <a:p>
            <a:endParaRPr lang="en-US" sz="2400" dirty="0"/>
          </a:p>
        </p:txBody>
      </p:sp>
      <p:sp>
        <p:nvSpPr>
          <p:cNvPr id="10" name="TextBox 9"/>
          <p:cNvSpPr txBox="1"/>
          <p:nvPr/>
        </p:nvSpPr>
        <p:spPr>
          <a:xfrm>
            <a:off x="2965529" y="4479230"/>
            <a:ext cx="833120" cy="830997"/>
          </a:xfrm>
          <a:prstGeom prst="rect">
            <a:avLst/>
          </a:prstGeom>
          <a:noFill/>
          <a:ln w="28575">
            <a:solidFill>
              <a:srgbClr val="FF0000"/>
            </a:solidFill>
          </a:ln>
        </p:spPr>
        <p:txBody>
          <a:bodyPr wrap="square" rtlCol="0">
            <a:spAutoFit/>
          </a:bodyPr>
          <a:lstStyle/>
          <a:p>
            <a:pPr algn="ctr"/>
            <a:r>
              <a:rPr lang="en-US" sz="2400" dirty="0">
                <a:solidFill>
                  <a:srgbClr val="FF0000"/>
                </a:solidFill>
              </a:rPr>
              <a:t>DNM</a:t>
            </a:r>
          </a:p>
          <a:p>
            <a:endParaRPr lang="en-US" sz="2400" dirty="0"/>
          </a:p>
        </p:txBody>
      </p:sp>
      <p:sp>
        <p:nvSpPr>
          <p:cNvPr id="11" name="TextBox 10"/>
          <p:cNvSpPr txBox="1"/>
          <p:nvPr/>
        </p:nvSpPr>
        <p:spPr>
          <a:xfrm>
            <a:off x="4155068" y="4479230"/>
            <a:ext cx="833120" cy="830997"/>
          </a:xfrm>
          <a:prstGeom prst="rect">
            <a:avLst/>
          </a:prstGeom>
          <a:noFill/>
          <a:ln w="28575">
            <a:solidFill>
              <a:srgbClr val="FF0000"/>
            </a:solidFill>
          </a:ln>
        </p:spPr>
        <p:txBody>
          <a:bodyPr wrap="square" rtlCol="0">
            <a:spAutoFit/>
          </a:bodyPr>
          <a:lstStyle/>
          <a:p>
            <a:pPr algn="ctr"/>
            <a:r>
              <a:rPr lang="en-US" sz="2400" dirty="0">
                <a:solidFill>
                  <a:srgbClr val="FF0000"/>
                </a:solidFill>
              </a:rPr>
              <a:t>DNM</a:t>
            </a:r>
          </a:p>
          <a:p>
            <a:endParaRPr lang="en-US" sz="2400" dirty="0"/>
          </a:p>
        </p:txBody>
      </p:sp>
      <p:sp>
        <p:nvSpPr>
          <p:cNvPr id="12" name="TextBox 11"/>
          <p:cNvSpPr txBox="1"/>
          <p:nvPr/>
        </p:nvSpPr>
        <p:spPr>
          <a:xfrm>
            <a:off x="5368744" y="4477899"/>
            <a:ext cx="833120" cy="830997"/>
          </a:xfrm>
          <a:prstGeom prst="rect">
            <a:avLst/>
          </a:prstGeom>
          <a:noFill/>
          <a:ln w="28575">
            <a:solidFill>
              <a:srgbClr val="FF0000"/>
            </a:solidFill>
          </a:ln>
        </p:spPr>
        <p:txBody>
          <a:bodyPr wrap="square" rtlCol="0">
            <a:spAutoFit/>
          </a:bodyPr>
          <a:lstStyle/>
          <a:p>
            <a:pPr algn="ctr"/>
            <a:r>
              <a:rPr lang="en-US" sz="2400" dirty="0">
                <a:solidFill>
                  <a:srgbClr val="FF0000"/>
                </a:solidFill>
              </a:rPr>
              <a:t>DNM</a:t>
            </a:r>
          </a:p>
          <a:p>
            <a:endParaRPr lang="en-US" sz="2400" dirty="0"/>
          </a:p>
        </p:txBody>
      </p:sp>
      <p:sp>
        <p:nvSpPr>
          <p:cNvPr id="13" name="TextBox 12"/>
          <p:cNvSpPr txBox="1"/>
          <p:nvPr/>
        </p:nvSpPr>
        <p:spPr>
          <a:xfrm>
            <a:off x="6582420" y="4476569"/>
            <a:ext cx="833120" cy="830997"/>
          </a:xfrm>
          <a:prstGeom prst="rect">
            <a:avLst/>
          </a:prstGeom>
          <a:noFill/>
          <a:ln w="28575">
            <a:solidFill>
              <a:srgbClr val="FF0000"/>
            </a:solidFill>
          </a:ln>
        </p:spPr>
        <p:txBody>
          <a:bodyPr wrap="square" rtlCol="0">
            <a:spAutoFit/>
          </a:bodyPr>
          <a:lstStyle/>
          <a:p>
            <a:pPr algn="ctr"/>
            <a:r>
              <a:rPr lang="en-US" sz="2400" dirty="0">
                <a:solidFill>
                  <a:srgbClr val="FF0000"/>
                </a:solidFill>
              </a:rPr>
              <a:t>DNM</a:t>
            </a:r>
          </a:p>
          <a:p>
            <a:endParaRPr lang="en-US" sz="2400" dirty="0"/>
          </a:p>
        </p:txBody>
      </p:sp>
      <p:sp>
        <p:nvSpPr>
          <p:cNvPr id="6" name="TextBox 5"/>
          <p:cNvSpPr txBox="1"/>
          <p:nvPr/>
        </p:nvSpPr>
        <p:spPr>
          <a:xfrm>
            <a:off x="3473384" y="5717301"/>
            <a:ext cx="1895360" cy="461665"/>
          </a:xfrm>
          <a:prstGeom prst="rect">
            <a:avLst/>
          </a:prstGeom>
          <a:noFill/>
        </p:spPr>
        <p:txBody>
          <a:bodyPr wrap="square" rtlCol="0">
            <a:spAutoFit/>
          </a:bodyPr>
          <a:lstStyle/>
          <a:p>
            <a:pPr algn="ctr"/>
            <a:r>
              <a:rPr lang="en-US" sz="2400" dirty="0">
                <a:solidFill>
                  <a:srgbClr val="FF0000"/>
                </a:solidFill>
              </a:rPr>
              <a:t>IDENTIFIED</a:t>
            </a:r>
          </a:p>
        </p:txBody>
      </p:sp>
    </p:spTree>
    <p:extLst>
      <p:ext uri="{BB962C8B-B14F-4D97-AF65-F5344CB8AC3E}">
        <p14:creationId xmlns:p14="http://schemas.microsoft.com/office/powerpoint/2010/main" val="370376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6571" y="2888337"/>
            <a:ext cx="8341851" cy="3028770"/>
          </a:xfrm>
        </p:spPr>
        <p:txBody>
          <a:bodyPr/>
          <a:lstStyle/>
          <a:p>
            <a:r>
              <a:rPr lang="en-US" sz="2500" dirty="0"/>
              <a:t>ESSA Accountability Work Group</a:t>
            </a:r>
            <a:br>
              <a:rPr lang="en-US" sz="2500" dirty="0"/>
            </a:br>
            <a:r>
              <a:rPr lang="en-US" sz="2500" dirty="0">
                <a:solidFill>
                  <a:srgbClr val="FF0000"/>
                </a:solidFill>
              </a:rPr>
              <a:t>Participation Requirements</a:t>
            </a:r>
            <a:br>
              <a:rPr lang="en-US" sz="2500" dirty="0">
                <a:solidFill>
                  <a:srgbClr val="FF0000"/>
                </a:solidFill>
              </a:rPr>
            </a:br>
            <a:r>
              <a:rPr lang="en-US" sz="2500" dirty="0"/>
              <a:t>Decision Point</a:t>
            </a:r>
            <a:br>
              <a:rPr lang="en-US" sz="2500" dirty="0"/>
            </a:br>
            <a:r>
              <a:rPr lang="en-US" sz="2500" dirty="0"/>
              <a:t/>
            </a:r>
            <a:br>
              <a:rPr lang="en-US" sz="2500" dirty="0"/>
            </a:br>
            <a:r>
              <a:rPr lang="en-US" sz="2500" dirty="0"/>
              <a:t>Input from the State Board of Education (SBE)</a:t>
            </a:r>
            <a:br>
              <a:rPr lang="en-US" sz="2500" dirty="0"/>
            </a:br>
            <a:r>
              <a:rPr lang="en-US" sz="2500" dirty="0"/>
              <a:t/>
            </a:r>
            <a:br>
              <a:rPr lang="en-US" sz="2500" dirty="0"/>
            </a:br>
            <a:endParaRPr lang="en-US" sz="3600" dirty="0">
              <a:solidFill>
                <a:srgbClr val="FF0000"/>
              </a:solidFill>
            </a:endParaRPr>
          </a:p>
        </p:txBody>
      </p:sp>
      <p:sp>
        <p:nvSpPr>
          <p:cNvPr id="7" name="Text Placeholder 6"/>
          <p:cNvSpPr>
            <a:spLocks noGrp="1"/>
          </p:cNvSpPr>
          <p:nvPr>
            <p:ph type="body" sz="quarter" idx="10"/>
          </p:nvPr>
        </p:nvSpPr>
        <p:spPr/>
        <p:txBody>
          <a:bodyPr/>
          <a:lstStyle/>
          <a:p>
            <a:r>
              <a:rPr lang="en-US" dirty="0" smtClean="0"/>
              <a:t>February 6, 2017</a:t>
            </a:r>
            <a:endParaRPr lang="en-US" dirty="0"/>
          </a:p>
        </p:txBody>
      </p:sp>
    </p:spTree>
    <p:extLst>
      <p:ext uri="{BB962C8B-B14F-4D97-AF65-F5344CB8AC3E}">
        <p14:creationId xmlns:p14="http://schemas.microsoft.com/office/powerpoint/2010/main" val="20102166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778" dirty="0">
                <a:solidFill>
                  <a:srgbClr val="00B050"/>
                </a:solidFill>
              </a:rPr>
              <a:t>How will Colorado hold schools accountable for the 95% state assessment participation rate requirement (overall and for each disaggregated group)?</a:t>
            </a:r>
          </a:p>
          <a:p>
            <a:endParaRPr lang="en-US" dirty="0"/>
          </a:p>
        </p:txBody>
      </p:sp>
      <p:sp>
        <p:nvSpPr>
          <p:cNvPr id="3" name="Title 2"/>
          <p:cNvSpPr>
            <a:spLocks noGrp="1"/>
          </p:cNvSpPr>
          <p:nvPr>
            <p:ph type="title"/>
          </p:nvPr>
        </p:nvSpPr>
        <p:spPr/>
        <p:txBody>
          <a:bodyPr/>
          <a:lstStyle/>
          <a:p>
            <a:r>
              <a:rPr lang="en-US" dirty="0" smtClean="0"/>
              <a:t>Decision Point</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44</a:t>
            </a:fld>
            <a:endParaRPr lang="en-US" dirty="0" smtClean="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2" y="3518315"/>
            <a:ext cx="8952187" cy="190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196115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0999" y="182429"/>
            <a:ext cx="8381260" cy="782073"/>
          </a:xfrm>
        </p:spPr>
        <p:txBody>
          <a:bodyPr/>
          <a:lstStyle/>
          <a:p>
            <a:r>
              <a:rPr lang="en-US" dirty="0" smtClean="0"/>
              <a:t>Participation Requirements and Policies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45</a:t>
            </a:fld>
            <a:endParaRPr lang="en-US" dirty="0" smtClean="0"/>
          </a:p>
        </p:txBody>
      </p:sp>
      <p:sp>
        <p:nvSpPr>
          <p:cNvPr id="2" name="Content Placeholder 1"/>
          <p:cNvSpPr>
            <a:spLocks noGrp="1"/>
          </p:cNvSpPr>
          <p:nvPr>
            <p:ph idx="4294967295"/>
          </p:nvPr>
        </p:nvSpPr>
        <p:spPr>
          <a:xfrm>
            <a:off x="736602" y="1719264"/>
            <a:ext cx="4008821" cy="3278406"/>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pPr marL="45718" indent="0">
              <a:buNone/>
            </a:pPr>
            <a:endParaRPr lang="en-US" dirty="0"/>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val="0"/>
              </a:ext>
            </a:extLst>
          </a:blip>
          <a:srcRect l="7382" t="18543" r="36173" b="6148"/>
          <a:stretch/>
        </p:blipFill>
        <p:spPr>
          <a:xfrm>
            <a:off x="202326" y="1719264"/>
            <a:ext cx="3592469" cy="3594896"/>
          </a:xfrm>
          <a:prstGeom prst="rect">
            <a:avLst/>
          </a:prstGeom>
        </p:spPr>
      </p:pic>
      <p:sp>
        <p:nvSpPr>
          <p:cNvPr id="7" name="TextBox 6"/>
          <p:cNvSpPr txBox="1"/>
          <p:nvPr/>
        </p:nvSpPr>
        <p:spPr>
          <a:xfrm>
            <a:off x="3923426" y="1206930"/>
            <a:ext cx="4731845" cy="3210490"/>
          </a:xfrm>
          <a:prstGeom prst="rect">
            <a:avLst/>
          </a:prstGeom>
          <a:noFill/>
        </p:spPr>
        <p:txBody>
          <a:bodyPr wrap="square" lIns="91437" tIns="45718" rIns="91437" bIns="45718" rtlCol="0">
            <a:spAutoFit/>
          </a:bodyPr>
          <a:lstStyle/>
          <a:p>
            <a:r>
              <a:rPr lang="en-US" sz="1351" b="1" dirty="0"/>
              <a:t>Federal- </a:t>
            </a:r>
          </a:p>
          <a:p>
            <a:pPr marL="285744" indent="-285744">
              <a:buFont typeface="Arial" panose="020B0604020202020204" pitchFamily="34" charset="0"/>
              <a:buChar char="•"/>
            </a:pPr>
            <a:r>
              <a:rPr lang="en-US" sz="1351" dirty="0"/>
              <a:t>95% of students must be assessed. States decide how participation factors into accountability, but non-participants below 95% are considered non-proficient.</a:t>
            </a:r>
          </a:p>
          <a:p>
            <a:pPr marL="285744" indent="-285744">
              <a:buFont typeface="Arial" panose="020B0604020202020204" pitchFamily="34" charset="0"/>
              <a:buChar char="•"/>
            </a:pPr>
            <a:r>
              <a:rPr lang="en-US" sz="1351" dirty="0"/>
              <a:t>Opt-out laws are recognized.</a:t>
            </a:r>
          </a:p>
          <a:p>
            <a:pPr lvl="0"/>
            <a:r>
              <a:rPr lang="en-US" sz="1351" b="1" dirty="0"/>
              <a:t>State- </a:t>
            </a:r>
          </a:p>
          <a:p>
            <a:pPr marL="285744" indent="-285744">
              <a:buFont typeface="Arial" panose="020B0604020202020204" pitchFamily="34" charset="0"/>
              <a:buChar char="•"/>
            </a:pPr>
            <a:r>
              <a:rPr lang="en-US" sz="1351" dirty="0"/>
              <a:t>Statute- acknowledged the right of parents to excuse children from testing. Prohibited schools/districts for penalizing parents or students, or encouraging students not to take the assessments.</a:t>
            </a:r>
          </a:p>
          <a:p>
            <a:pPr marL="285744" indent="-285744">
              <a:buFont typeface="Arial" panose="020B0604020202020204" pitchFamily="34" charset="0"/>
              <a:buChar char="•"/>
            </a:pPr>
            <a:r>
              <a:rPr lang="en-US" sz="1351" dirty="0"/>
              <a:t>State Board of Education motion</a:t>
            </a:r>
            <a:r>
              <a:rPr lang="en-US" sz="1351" b="1" dirty="0"/>
              <a:t>- </a:t>
            </a:r>
            <a:r>
              <a:rPr lang="en-US" sz="1351" dirty="0"/>
              <a:t>district should not be held liable for parent opt-out.</a:t>
            </a:r>
            <a:endParaRPr lang="en-US" sz="1351" b="1" dirty="0"/>
          </a:p>
          <a:p>
            <a:r>
              <a:rPr lang="en-US" sz="1351" b="1" dirty="0"/>
              <a:t>District-</a:t>
            </a:r>
            <a:endParaRPr lang="en-US" sz="1351" dirty="0"/>
          </a:p>
          <a:p>
            <a:pPr marL="285744" indent="-285744">
              <a:buFont typeface="Arial" panose="020B0604020202020204" pitchFamily="34" charset="0"/>
              <a:buChar char="•"/>
            </a:pPr>
            <a:r>
              <a:rPr lang="en-US" sz="1351" dirty="0"/>
              <a:t>Required to have a policy for how parents can excuse student from state assessments.</a:t>
            </a:r>
          </a:p>
        </p:txBody>
      </p:sp>
    </p:spTree>
    <p:extLst>
      <p:ext uri="{BB962C8B-B14F-4D97-AF65-F5344CB8AC3E}">
        <p14:creationId xmlns:p14="http://schemas.microsoft.com/office/powerpoint/2010/main" val="7257447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698487" indent="-457191">
              <a:buFont typeface="+mj-lt"/>
              <a:buAutoNum type="arabicPeriod"/>
            </a:pPr>
            <a:r>
              <a:rPr lang="en-US" sz="2703" dirty="0">
                <a:solidFill>
                  <a:schemeClr val="tx1"/>
                </a:solidFill>
              </a:rPr>
              <a:t>Lower rating</a:t>
            </a:r>
          </a:p>
          <a:p>
            <a:pPr marL="698487" indent="-457191">
              <a:buFont typeface="+mj-lt"/>
              <a:buAutoNum type="arabicPeriod"/>
            </a:pPr>
            <a:r>
              <a:rPr lang="en-US" sz="2703" dirty="0">
                <a:solidFill>
                  <a:schemeClr val="tx1"/>
                </a:solidFill>
              </a:rPr>
              <a:t>Lowest rating on academic achievement</a:t>
            </a:r>
          </a:p>
          <a:p>
            <a:pPr marL="698487" indent="-457191">
              <a:buFont typeface="+mj-lt"/>
              <a:buAutoNum type="arabicPeriod"/>
            </a:pPr>
            <a:r>
              <a:rPr lang="en-US" sz="2703" dirty="0">
                <a:solidFill>
                  <a:schemeClr val="tx1"/>
                </a:solidFill>
              </a:rPr>
              <a:t>Identified for targeted support and improvement plan</a:t>
            </a:r>
          </a:p>
          <a:p>
            <a:pPr marL="698487" indent="-457191">
              <a:buFont typeface="+mj-lt"/>
              <a:buAutoNum type="arabicPeriod"/>
            </a:pPr>
            <a:r>
              <a:rPr lang="en-US" sz="2703" dirty="0">
                <a:solidFill>
                  <a:schemeClr val="tx1"/>
                </a:solidFill>
              </a:rPr>
              <a:t>Sufficiently rigorous state-determined action or set of actions</a:t>
            </a:r>
          </a:p>
          <a:p>
            <a:pPr marL="698487" indent="-457191">
              <a:buFont typeface="+mj-lt"/>
              <a:buAutoNum type="arabicPeriod"/>
            </a:pPr>
            <a:endParaRPr lang="en-US" sz="2703" dirty="0">
              <a:solidFill>
                <a:schemeClr val="tx1"/>
              </a:solidFill>
            </a:endParaRPr>
          </a:p>
          <a:p>
            <a:pPr marL="241294" indent="0">
              <a:buNone/>
            </a:pPr>
            <a:r>
              <a:rPr lang="en-US" sz="2703" dirty="0">
                <a:solidFill>
                  <a:schemeClr val="tx1"/>
                </a:solidFill>
              </a:rPr>
              <a:t>* Requires an improvement plan for all that do not meet the 95% requirement.</a:t>
            </a:r>
          </a:p>
          <a:p>
            <a:endParaRPr lang="en-US" sz="2102" dirty="0"/>
          </a:p>
        </p:txBody>
      </p:sp>
      <p:sp>
        <p:nvSpPr>
          <p:cNvPr id="3" name="Title 2"/>
          <p:cNvSpPr>
            <a:spLocks noGrp="1"/>
          </p:cNvSpPr>
          <p:nvPr>
            <p:ph type="title"/>
          </p:nvPr>
        </p:nvSpPr>
        <p:spPr/>
        <p:txBody>
          <a:bodyPr/>
          <a:lstStyle/>
          <a:p>
            <a:r>
              <a:rPr lang="en-US" dirty="0" smtClean="0"/>
              <a:t>Final USDE Regulations </a:t>
            </a:r>
            <a:br>
              <a:rPr lang="en-US" dirty="0" smtClean="0"/>
            </a:br>
            <a:r>
              <a:rPr lang="en-US" dirty="0" smtClean="0"/>
              <a:t>(now on hold)</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46</a:t>
            </a:fld>
            <a:endParaRPr lang="en-US" dirty="0" smtClean="0"/>
          </a:p>
        </p:txBody>
      </p:sp>
    </p:spTree>
    <p:extLst>
      <p:ext uri="{BB962C8B-B14F-4D97-AF65-F5344CB8AC3E}">
        <p14:creationId xmlns:p14="http://schemas.microsoft.com/office/powerpoint/2010/main" val="226413492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31846" indent="-386170">
              <a:buFont typeface="Wingdings" panose="05000000000000000000" pitchFamily="2" charset="2"/>
              <a:buChar char="§"/>
            </a:pPr>
            <a:r>
              <a:rPr lang="en-US" dirty="0" smtClean="0"/>
              <a:t>Calculate and report participation rates</a:t>
            </a:r>
          </a:p>
          <a:p>
            <a:pPr marL="431846" indent="-386170">
              <a:buFont typeface="Wingdings" panose="05000000000000000000" pitchFamily="2" charset="2"/>
              <a:buChar char="§"/>
            </a:pPr>
            <a:r>
              <a:rPr lang="en-US" dirty="0" smtClean="0"/>
              <a:t>Address </a:t>
            </a:r>
            <a:r>
              <a:rPr lang="en-US" dirty="0" smtClean="0">
                <a:solidFill>
                  <a:srgbClr val="7030A0"/>
                </a:solidFill>
              </a:rPr>
              <a:t>accountability </a:t>
            </a:r>
            <a:r>
              <a:rPr lang="en-US" dirty="0" smtClean="0"/>
              <a:t>participation rate under 95% in unified improvement plan</a:t>
            </a:r>
          </a:p>
          <a:p>
            <a:pPr marL="431846" indent="-386170">
              <a:buFont typeface="Wingdings" panose="05000000000000000000" pitchFamily="2" charset="2"/>
              <a:buChar char="§"/>
            </a:pPr>
            <a:r>
              <a:rPr lang="en-US" dirty="0" smtClean="0"/>
              <a:t>Use </a:t>
            </a:r>
            <a:r>
              <a:rPr lang="en-US" dirty="0" smtClean="0">
                <a:solidFill>
                  <a:srgbClr val="7030A0"/>
                </a:solidFill>
              </a:rPr>
              <a:t>accountability </a:t>
            </a:r>
            <a:r>
              <a:rPr lang="en-US" dirty="0" smtClean="0"/>
              <a:t>participation rate as an indicator in ESSA program reviews</a:t>
            </a:r>
          </a:p>
          <a:p>
            <a:pPr marL="431846" indent="-386170">
              <a:buFont typeface="Wingdings" panose="05000000000000000000" pitchFamily="2" charset="2"/>
              <a:buChar char="§"/>
            </a:pPr>
            <a:r>
              <a:rPr lang="en-US" dirty="0" smtClean="0"/>
              <a:t>Provide communication materials around the state assessment</a:t>
            </a:r>
          </a:p>
          <a:p>
            <a:pPr marL="431846" indent="-386170">
              <a:buFont typeface="Wingdings" panose="05000000000000000000" pitchFamily="2" charset="2"/>
              <a:buChar char="§"/>
            </a:pPr>
            <a:r>
              <a:rPr lang="en-US" dirty="0" smtClean="0"/>
              <a:t>Lower ratings if below 95% accountability participation rate (removes the parent excusals) in two or more content areas</a:t>
            </a:r>
          </a:p>
          <a:p>
            <a:pPr>
              <a:buFont typeface="Wingdings" panose="05000000000000000000" pitchFamily="2" charset="2"/>
              <a:buChar char="§"/>
            </a:pPr>
            <a:endParaRPr lang="en-US" dirty="0" smtClean="0"/>
          </a:p>
        </p:txBody>
      </p:sp>
      <p:sp>
        <p:nvSpPr>
          <p:cNvPr id="3" name="Title 2"/>
          <p:cNvSpPr>
            <a:spLocks noGrp="1"/>
          </p:cNvSpPr>
          <p:nvPr>
            <p:ph type="title"/>
          </p:nvPr>
        </p:nvSpPr>
        <p:spPr>
          <a:xfrm>
            <a:off x="381001" y="229384"/>
            <a:ext cx="8381260" cy="1054394"/>
          </a:xfrm>
        </p:spPr>
        <p:txBody>
          <a:bodyPr/>
          <a:lstStyle/>
          <a:p>
            <a:r>
              <a:rPr lang="en-US" sz="3003" dirty="0"/>
              <a:t>Direction from State Board of Education – Use Current Policy </a:t>
            </a:r>
            <a:br>
              <a:rPr lang="en-US" sz="3003" dirty="0"/>
            </a:br>
            <a:r>
              <a:rPr lang="en-US" sz="3003" dirty="0">
                <a:solidFill>
                  <a:srgbClr val="7030A0"/>
                </a:solidFill>
              </a:rPr>
              <a:t>(with clarifications)</a:t>
            </a:r>
          </a:p>
        </p:txBody>
      </p:sp>
      <p:sp>
        <p:nvSpPr>
          <p:cNvPr id="4" name="Footer Placeholder 3"/>
          <p:cNvSpPr>
            <a:spLocks noGrp="1"/>
          </p:cNvSpPr>
          <p:nvPr>
            <p:ph type="ftr" sz="quarter" idx="3"/>
          </p:nvPr>
        </p:nvSpPr>
        <p:spPr/>
        <p:txBody>
          <a:bodyPr/>
          <a:lstStyle/>
          <a:p>
            <a:fld id="{757A2F4E-5D54-B04B-91BD-7E78EE1FE9FD}" type="slidenum">
              <a:rPr lang="en-US" smtClean="0"/>
              <a:pPr/>
              <a:t>47</a:t>
            </a:fld>
            <a:endParaRPr lang="en-US" dirty="0" smtClean="0"/>
          </a:p>
        </p:txBody>
      </p:sp>
    </p:spTree>
    <p:extLst>
      <p:ext uri="{BB962C8B-B14F-4D97-AF65-F5344CB8AC3E}">
        <p14:creationId xmlns:p14="http://schemas.microsoft.com/office/powerpoint/2010/main" val="174398307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676" indent="0">
              <a:buNone/>
            </a:pPr>
            <a:endParaRPr lang="en-US" dirty="0"/>
          </a:p>
        </p:txBody>
      </p:sp>
      <p:sp>
        <p:nvSpPr>
          <p:cNvPr id="3" name="Title 2"/>
          <p:cNvSpPr>
            <a:spLocks noGrp="1"/>
          </p:cNvSpPr>
          <p:nvPr>
            <p:ph type="title"/>
          </p:nvPr>
        </p:nvSpPr>
        <p:spPr/>
        <p:txBody>
          <a:bodyPr/>
          <a:lstStyle/>
          <a:p>
            <a:r>
              <a:rPr lang="en-US" dirty="0" smtClean="0"/>
              <a:t>Input from Hub</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48</a:t>
            </a:fld>
            <a:endParaRPr lang="en-US" dirty="0" smtClean="0"/>
          </a:p>
        </p:txBody>
      </p:sp>
    </p:spTree>
    <p:extLst>
      <p:ext uri="{BB962C8B-B14F-4D97-AF65-F5344CB8AC3E}">
        <p14:creationId xmlns:p14="http://schemas.microsoft.com/office/powerpoint/2010/main" val="349048732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6571" y="2888336"/>
            <a:ext cx="8341851" cy="3017874"/>
          </a:xfrm>
        </p:spPr>
        <p:txBody>
          <a:bodyPr/>
          <a:lstStyle/>
          <a:p>
            <a:r>
              <a:rPr lang="en-US" sz="2500" dirty="0"/>
              <a:t>ESSA Accountability Work Group</a:t>
            </a:r>
            <a:br>
              <a:rPr lang="en-US" sz="2500" dirty="0"/>
            </a:br>
            <a:r>
              <a:rPr lang="en-US" sz="2500" dirty="0">
                <a:solidFill>
                  <a:srgbClr val="FF0000"/>
                </a:solidFill>
              </a:rPr>
              <a:t>School Identification / Targeted</a:t>
            </a:r>
            <a:br>
              <a:rPr lang="en-US" sz="2500" dirty="0">
                <a:solidFill>
                  <a:srgbClr val="FF0000"/>
                </a:solidFill>
              </a:rPr>
            </a:br>
            <a:r>
              <a:rPr lang="en-US" sz="2500" dirty="0"/>
              <a:t>Decision Point</a:t>
            </a:r>
            <a:br>
              <a:rPr lang="en-US" sz="2500" dirty="0"/>
            </a:br>
            <a:r>
              <a:rPr lang="en-US" sz="2500" dirty="0"/>
              <a:t/>
            </a:r>
            <a:br>
              <a:rPr lang="en-US" sz="2500" dirty="0"/>
            </a:br>
            <a:r>
              <a:rPr lang="en-US" sz="2500" dirty="0"/>
              <a:t>Reminder, Clarification, and Correction</a:t>
            </a:r>
            <a:br>
              <a:rPr lang="en-US" sz="2500" dirty="0"/>
            </a:br>
            <a:r>
              <a:rPr lang="en-US" sz="2500" dirty="0"/>
              <a:t/>
            </a:r>
            <a:br>
              <a:rPr lang="en-US" sz="2500" dirty="0"/>
            </a:br>
            <a:endParaRPr lang="en-US" sz="3600" dirty="0">
              <a:solidFill>
                <a:srgbClr val="FF0000"/>
              </a:solidFill>
            </a:endParaRPr>
          </a:p>
        </p:txBody>
      </p:sp>
      <p:sp>
        <p:nvSpPr>
          <p:cNvPr id="7" name="Text Placeholder 6"/>
          <p:cNvSpPr>
            <a:spLocks noGrp="1"/>
          </p:cNvSpPr>
          <p:nvPr>
            <p:ph type="body" sz="quarter" idx="10"/>
          </p:nvPr>
        </p:nvSpPr>
        <p:spPr/>
        <p:txBody>
          <a:bodyPr/>
          <a:lstStyle/>
          <a:p>
            <a:r>
              <a:rPr lang="en-US" dirty="0" smtClean="0"/>
              <a:t>February 6, 2017</a:t>
            </a:r>
            <a:endParaRPr lang="en-US" dirty="0"/>
          </a:p>
        </p:txBody>
      </p:sp>
    </p:spTree>
    <p:extLst>
      <p:ext uri="{BB962C8B-B14F-4D97-AF65-F5344CB8AC3E}">
        <p14:creationId xmlns:p14="http://schemas.microsoft.com/office/powerpoint/2010/main" val="2558825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Options, Discussion and Making Recommendations to the State Board of Education (SBE)</a:t>
            </a:r>
            <a:endParaRPr lang="en-US" dirty="0"/>
          </a:p>
        </p:txBody>
      </p:sp>
      <p:sp>
        <p:nvSpPr>
          <p:cNvPr id="3" name="Title 2"/>
          <p:cNvSpPr>
            <a:spLocks noGrp="1"/>
          </p:cNvSpPr>
          <p:nvPr>
            <p:ph type="title"/>
          </p:nvPr>
        </p:nvSpPr>
        <p:spPr/>
        <p:txBody>
          <a:bodyPr/>
          <a:lstStyle/>
          <a:p>
            <a:r>
              <a:rPr lang="en-US" dirty="0" smtClean="0"/>
              <a:t>Discussion and </a:t>
            </a:r>
            <a:br>
              <a:rPr lang="en-US" dirty="0" smtClean="0"/>
            </a:br>
            <a:r>
              <a:rPr lang="en-US" dirty="0" smtClean="0"/>
              <a:t>Final Vote</a:t>
            </a:r>
            <a:endParaRPr lang="en-US" dirty="0"/>
          </a:p>
        </p:txBody>
      </p:sp>
    </p:spTree>
    <p:extLst>
      <p:ext uri="{BB962C8B-B14F-4D97-AF65-F5344CB8AC3E}">
        <p14:creationId xmlns:p14="http://schemas.microsoft.com/office/powerpoint/2010/main" val="89265723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Identification criteria for targeted schools discussed at last meeting:</a:t>
            </a:r>
          </a:p>
          <a:p>
            <a:endParaRPr lang="en-US" dirty="0" smtClean="0"/>
          </a:p>
        </p:txBody>
      </p:sp>
      <p:sp>
        <p:nvSpPr>
          <p:cNvPr id="3" name="Title 2"/>
          <p:cNvSpPr>
            <a:spLocks noGrp="1"/>
          </p:cNvSpPr>
          <p:nvPr>
            <p:ph type="title"/>
          </p:nvPr>
        </p:nvSpPr>
        <p:spPr/>
        <p:txBody>
          <a:bodyPr/>
          <a:lstStyle/>
          <a:p>
            <a:r>
              <a:rPr lang="en-US" dirty="0" smtClean="0"/>
              <a:t>Reminder, Clarification &amp; Correction! </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50</a:t>
            </a:fld>
            <a:endParaRPr lang="en-US" dirty="0" smtClean="0"/>
          </a:p>
        </p:txBody>
      </p:sp>
      <p:graphicFrame>
        <p:nvGraphicFramePr>
          <p:cNvPr id="5" name="Table 4"/>
          <p:cNvGraphicFramePr>
            <a:graphicFrameLocks noGrp="1"/>
          </p:cNvGraphicFramePr>
          <p:nvPr>
            <p:extLst/>
          </p:nvPr>
        </p:nvGraphicFramePr>
        <p:xfrm>
          <a:off x="381001" y="2562986"/>
          <a:ext cx="8407891" cy="3234253"/>
        </p:xfrm>
        <a:graphic>
          <a:graphicData uri="http://schemas.openxmlformats.org/drawingml/2006/table">
            <a:tbl>
              <a:tblPr firstRow="1" bandRow="1">
                <a:tableStyleId>{5C22544A-7EE6-4342-B048-85BDC9FD1C3A}</a:tableStyleId>
              </a:tblPr>
              <a:tblGrid>
                <a:gridCol w="6742127">
                  <a:extLst>
                    <a:ext uri="{9D8B030D-6E8A-4147-A177-3AD203B41FA5}">
                      <a16:colId xmlns:a16="http://schemas.microsoft.com/office/drawing/2014/main" xmlns="" val="26951585"/>
                    </a:ext>
                  </a:extLst>
                </a:gridCol>
                <a:gridCol w="1665764">
                  <a:extLst>
                    <a:ext uri="{9D8B030D-6E8A-4147-A177-3AD203B41FA5}">
                      <a16:colId xmlns:a16="http://schemas.microsoft.com/office/drawing/2014/main" xmlns="" val="3772896664"/>
                    </a:ext>
                  </a:extLst>
                </a:gridCol>
              </a:tblGrid>
              <a:tr h="819555">
                <a:tc>
                  <a:txBody>
                    <a:bodyPr/>
                    <a:lstStyle/>
                    <a:p>
                      <a:pPr algn="ctr"/>
                      <a:r>
                        <a:rPr lang="en-US" sz="1400" dirty="0" smtClean="0"/>
                        <a:t>Description</a:t>
                      </a:r>
                      <a:endParaRPr lang="en-US" sz="1400" dirty="0"/>
                    </a:p>
                  </a:txBody>
                  <a:tcPr marL="68652" marR="68652" marT="34326" marB="34326" anchor="ctr"/>
                </a:tc>
                <a:tc>
                  <a:txBody>
                    <a:bodyPr/>
                    <a:lstStyle/>
                    <a:p>
                      <a:pPr algn="ctr"/>
                      <a:r>
                        <a:rPr lang="en-US" sz="1400" dirty="0" smtClean="0"/>
                        <a:t>Correct</a:t>
                      </a:r>
                      <a:r>
                        <a:rPr lang="en-US" sz="1400" baseline="0" dirty="0" smtClean="0"/>
                        <a:t> Number</a:t>
                      </a:r>
                      <a:endParaRPr lang="en-US" sz="1400" dirty="0"/>
                    </a:p>
                  </a:txBody>
                  <a:tcPr marL="68652" marR="68652" marT="34326" marB="34326" anchor="ctr"/>
                </a:tc>
                <a:extLst>
                  <a:ext uri="{0D108BD9-81ED-4DB2-BD59-A6C34878D82A}">
                    <a16:rowId xmlns:a16="http://schemas.microsoft.com/office/drawing/2014/main" xmlns="" val="4286503995"/>
                  </a:ext>
                </a:extLst>
              </a:tr>
              <a:tr h="923267">
                <a:tc>
                  <a:txBody>
                    <a:bodyPr/>
                    <a:lstStyle/>
                    <a:p>
                      <a:r>
                        <a:rPr lang="en-US" sz="1400" dirty="0" smtClean="0"/>
                        <a:t>Option</a:t>
                      </a:r>
                      <a:r>
                        <a:rPr lang="en-US" sz="1400" baseline="0" dirty="0" smtClean="0"/>
                        <a:t> 1: </a:t>
                      </a:r>
                    </a:p>
                    <a:p>
                      <a:pPr marL="342900" indent="-342900">
                        <a:buFont typeface="Arial" panose="020B0604020202020204" pitchFamily="34" charset="0"/>
                        <a:buChar char="•"/>
                      </a:pPr>
                      <a:r>
                        <a:rPr lang="en-US" sz="1400" baseline="0" dirty="0" smtClean="0"/>
                        <a:t>Use all indicators when a student group meets minimum N</a:t>
                      </a:r>
                    </a:p>
                    <a:p>
                      <a:pPr marL="342900" indent="-342900">
                        <a:buFont typeface="Arial" panose="020B0604020202020204" pitchFamily="34" charset="0"/>
                        <a:buChar char="•"/>
                      </a:pPr>
                      <a:r>
                        <a:rPr lang="en-US" sz="1400" baseline="0" dirty="0" smtClean="0"/>
                        <a:t>Identify schools that have earned DNM on all indicators</a:t>
                      </a:r>
                      <a:endParaRPr lang="en-US" sz="1400" dirty="0"/>
                    </a:p>
                  </a:txBody>
                  <a:tcPr marL="68652" marR="68652" marT="34326" marB="34326"/>
                </a:tc>
                <a:tc>
                  <a:txBody>
                    <a:bodyPr/>
                    <a:lstStyle/>
                    <a:p>
                      <a:pPr algn="ctr"/>
                      <a:r>
                        <a:rPr lang="en-US" sz="1400" b="1" dirty="0" smtClean="0"/>
                        <a:t>60*</a:t>
                      </a:r>
                      <a:endParaRPr lang="en-US" sz="1400" b="1" dirty="0"/>
                    </a:p>
                  </a:txBody>
                  <a:tcPr marL="68652" marR="68652" marT="34326" marB="34326" anchor="ctr"/>
                </a:tc>
                <a:extLst>
                  <a:ext uri="{0D108BD9-81ED-4DB2-BD59-A6C34878D82A}">
                    <a16:rowId xmlns:a16="http://schemas.microsoft.com/office/drawing/2014/main" xmlns="" val="3732718659"/>
                  </a:ext>
                </a:extLst>
              </a:tr>
              <a:tr h="1491431">
                <a:tc>
                  <a:txBody>
                    <a:bodyPr/>
                    <a:lstStyle/>
                    <a:p>
                      <a:r>
                        <a:rPr lang="en-US" sz="1400" dirty="0" smtClean="0"/>
                        <a:t>Option 2:</a:t>
                      </a:r>
                    </a:p>
                    <a:p>
                      <a:pPr marL="342900" indent="-342900">
                        <a:buFont typeface="Arial" panose="020B0604020202020204" pitchFamily="34" charset="0"/>
                        <a:buChar char="•"/>
                      </a:pPr>
                      <a:r>
                        <a:rPr lang="en-US" sz="1400" dirty="0" smtClean="0"/>
                        <a:t>Use a minimum of 3 indicators on which student group meets</a:t>
                      </a:r>
                      <a:r>
                        <a:rPr lang="en-US" sz="1400" baseline="0" dirty="0" smtClean="0"/>
                        <a:t> minimum N</a:t>
                      </a:r>
                    </a:p>
                    <a:p>
                      <a:pPr marL="342900" indent="-342900">
                        <a:buFont typeface="Arial" panose="020B0604020202020204" pitchFamily="34" charset="0"/>
                        <a:buChar char="•"/>
                      </a:pPr>
                      <a:r>
                        <a:rPr lang="en-US" sz="1400" baseline="0" dirty="0" smtClean="0"/>
                        <a:t>Identify schools that have earned DNM on all indicators for which they have met minimum N</a:t>
                      </a:r>
                      <a:endParaRPr lang="en-US" sz="1400" dirty="0"/>
                    </a:p>
                  </a:txBody>
                  <a:tcPr marL="68652" marR="68652" marT="34326" marB="34326"/>
                </a:tc>
                <a:tc>
                  <a:txBody>
                    <a:bodyPr/>
                    <a:lstStyle/>
                    <a:p>
                      <a:pPr algn="ctr"/>
                      <a:r>
                        <a:rPr lang="en-US" sz="1400" b="1" dirty="0" smtClean="0"/>
                        <a:t>96*</a:t>
                      </a:r>
                      <a:endParaRPr lang="en-US" sz="1400" b="1" dirty="0"/>
                    </a:p>
                  </a:txBody>
                  <a:tcPr marL="68652" marR="68652" marT="34326" marB="34326" anchor="ctr"/>
                </a:tc>
                <a:extLst>
                  <a:ext uri="{0D108BD9-81ED-4DB2-BD59-A6C34878D82A}">
                    <a16:rowId xmlns:a16="http://schemas.microsoft.com/office/drawing/2014/main" xmlns="" val="1895751806"/>
                  </a:ext>
                </a:extLst>
              </a:tr>
            </a:tbl>
          </a:graphicData>
        </a:graphic>
      </p:graphicFrame>
      <p:sp>
        <p:nvSpPr>
          <p:cNvPr id="6" name="TextBox 5"/>
          <p:cNvSpPr txBox="1"/>
          <p:nvPr/>
        </p:nvSpPr>
        <p:spPr>
          <a:xfrm>
            <a:off x="381001" y="5797239"/>
            <a:ext cx="7769608" cy="300210"/>
          </a:xfrm>
          <a:prstGeom prst="rect">
            <a:avLst/>
          </a:prstGeom>
          <a:noFill/>
        </p:spPr>
        <p:txBody>
          <a:bodyPr wrap="square" rtlCol="0">
            <a:spAutoFit/>
          </a:bodyPr>
          <a:lstStyle/>
          <a:p>
            <a:r>
              <a:rPr lang="en-US" sz="1351" dirty="0">
                <a:solidFill>
                  <a:srgbClr val="FF0000"/>
                </a:solidFill>
              </a:rPr>
              <a:t>*Based on 1 year of data; will be much higher when we have 3 years of data</a:t>
            </a:r>
          </a:p>
        </p:txBody>
      </p:sp>
    </p:spTree>
    <p:extLst>
      <p:ext uri="{BB962C8B-B14F-4D97-AF65-F5344CB8AC3E}">
        <p14:creationId xmlns:p14="http://schemas.microsoft.com/office/powerpoint/2010/main" val="23304673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en-US" dirty="0" smtClean="0"/>
              <a:t>Option 1</a:t>
            </a:r>
            <a:endParaRPr lang="en-US" dirty="0"/>
          </a:p>
        </p:txBody>
      </p:sp>
    </p:spTree>
    <p:extLst>
      <p:ext uri="{BB962C8B-B14F-4D97-AF65-F5344CB8AC3E}">
        <p14:creationId xmlns:p14="http://schemas.microsoft.com/office/powerpoint/2010/main" val="449698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1" y="1"/>
            <a:ext cx="8381260" cy="1137920"/>
          </a:xfrm>
        </p:spPr>
        <p:txBody>
          <a:bodyPr/>
          <a:lstStyle/>
          <a:p>
            <a:r>
              <a:rPr lang="en-US" dirty="0" smtClean="0"/>
              <a:t>Targeted: </a:t>
            </a:r>
            <a:br>
              <a:rPr lang="en-US" dirty="0" smtClean="0"/>
            </a:br>
            <a:r>
              <a:rPr lang="en-US" dirty="0" smtClean="0"/>
              <a:t>Identification Criteria</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52</a:t>
            </a:fld>
            <a:endParaRPr lang="en-US" dirty="0" smtClean="0"/>
          </a:p>
        </p:txBody>
      </p:sp>
      <p:sp>
        <p:nvSpPr>
          <p:cNvPr id="2" name="Content Placeholder 1"/>
          <p:cNvSpPr>
            <a:spLocks noGrp="1"/>
          </p:cNvSpPr>
          <p:nvPr>
            <p:ph idx="4294967295"/>
          </p:nvPr>
        </p:nvSpPr>
        <p:spPr>
          <a:xfrm>
            <a:off x="0" y="1190168"/>
            <a:ext cx="9037468" cy="4521200"/>
          </a:xfrm>
        </p:spPr>
        <p:txBody>
          <a:bodyPr/>
          <a:lstStyle/>
          <a:p>
            <a:r>
              <a:rPr lang="en-US" sz="2000" dirty="0"/>
              <a:t>Current estimates exclude Other Indicator</a:t>
            </a:r>
          </a:p>
          <a:p>
            <a:pPr marL="365757" lvl="1" indent="0">
              <a:buNone/>
            </a:pPr>
            <a:endParaRPr lang="en-US" sz="2000" b="1" dirty="0">
              <a:solidFill>
                <a:srgbClr val="00B050"/>
              </a:solidFill>
            </a:endParaRPr>
          </a:p>
          <a:p>
            <a:pPr lvl="1"/>
            <a:endParaRPr lang="en-US" sz="2000" dirty="0">
              <a:solidFill>
                <a:schemeClr val="tx1"/>
              </a:solidFill>
            </a:endParaRPr>
          </a:p>
          <a:p>
            <a:pPr lvl="1"/>
            <a:endParaRPr lang="en-US" sz="2000" dirty="0">
              <a:solidFill>
                <a:schemeClr val="tx1"/>
              </a:solidFill>
            </a:endParaRPr>
          </a:p>
          <a:p>
            <a:endParaRPr lang="en-US" sz="2000" dirty="0">
              <a:solidFill>
                <a:schemeClr val="tx1"/>
              </a:solidFill>
            </a:endParaRPr>
          </a:p>
          <a:p>
            <a:endParaRPr lang="en-US" sz="2000" dirty="0">
              <a:solidFill>
                <a:schemeClr val="tx1"/>
              </a:solidFill>
            </a:endParaRPr>
          </a:p>
          <a:p>
            <a:endParaRPr lang="en-US" sz="2000" dirty="0">
              <a:solidFill>
                <a:schemeClr val="tx1"/>
              </a:solidFill>
            </a:endParaRPr>
          </a:p>
          <a:p>
            <a:endParaRPr lang="en-US" sz="2000" dirty="0">
              <a:solidFill>
                <a:schemeClr val="tx1"/>
              </a:solidFill>
            </a:endParaRPr>
          </a:p>
          <a:p>
            <a:endParaRPr lang="en-US" sz="2000" dirty="0"/>
          </a:p>
        </p:txBody>
      </p:sp>
      <p:graphicFrame>
        <p:nvGraphicFramePr>
          <p:cNvPr id="5" name="Table 4"/>
          <p:cNvGraphicFramePr>
            <a:graphicFrameLocks noGrp="1"/>
          </p:cNvGraphicFramePr>
          <p:nvPr>
            <p:extLst/>
          </p:nvPr>
        </p:nvGraphicFramePr>
        <p:xfrm>
          <a:off x="380999" y="2300645"/>
          <a:ext cx="8381261" cy="3233670"/>
        </p:xfrm>
        <a:graphic>
          <a:graphicData uri="http://schemas.openxmlformats.org/drawingml/2006/table">
            <a:tbl>
              <a:tblPr firstRow="1" bandRow="1">
                <a:tableStyleId>{22838BEF-8BB2-4498-84A7-C5851F593DF1}</a:tableStyleId>
              </a:tblPr>
              <a:tblGrid>
                <a:gridCol w="1197323">
                  <a:extLst>
                    <a:ext uri="{9D8B030D-6E8A-4147-A177-3AD203B41FA5}">
                      <a16:colId xmlns:a16="http://schemas.microsoft.com/office/drawing/2014/main" xmlns="" val="4040876849"/>
                    </a:ext>
                  </a:extLst>
                </a:gridCol>
                <a:gridCol w="1197323">
                  <a:extLst>
                    <a:ext uri="{9D8B030D-6E8A-4147-A177-3AD203B41FA5}">
                      <a16:colId xmlns:a16="http://schemas.microsoft.com/office/drawing/2014/main" xmlns="" val="1586284776"/>
                    </a:ext>
                  </a:extLst>
                </a:gridCol>
                <a:gridCol w="1197323">
                  <a:extLst>
                    <a:ext uri="{9D8B030D-6E8A-4147-A177-3AD203B41FA5}">
                      <a16:colId xmlns:a16="http://schemas.microsoft.com/office/drawing/2014/main" xmlns="" val="3651200478"/>
                    </a:ext>
                  </a:extLst>
                </a:gridCol>
                <a:gridCol w="1197323">
                  <a:extLst>
                    <a:ext uri="{9D8B030D-6E8A-4147-A177-3AD203B41FA5}">
                      <a16:colId xmlns:a16="http://schemas.microsoft.com/office/drawing/2014/main" xmlns="" val="3789053320"/>
                    </a:ext>
                  </a:extLst>
                </a:gridCol>
                <a:gridCol w="1197323">
                  <a:extLst>
                    <a:ext uri="{9D8B030D-6E8A-4147-A177-3AD203B41FA5}">
                      <a16:colId xmlns:a16="http://schemas.microsoft.com/office/drawing/2014/main" xmlns="" val="2924470185"/>
                    </a:ext>
                  </a:extLst>
                </a:gridCol>
                <a:gridCol w="1197323">
                  <a:extLst>
                    <a:ext uri="{9D8B030D-6E8A-4147-A177-3AD203B41FA5}">
                      <a16:colId xmlns:a16="http://schemas.microsoft.com/office/drawing/2014/main" xmlns="" val="1729463628"/>
                    </a:ext>
                  </a:extLst>
                </a:gridCol>
                <a:gridCol w="1197323">
                  <a:extLst>
                    <a:ext uri="{9D8B030D-6E8A-4147-A177-3AD203B41FA5}">
                      <a16:colId xmlns:a16="http://schemas.microsoft.com/office/drawing/2014/main" xmlns="" val="3443875719"/>
                    </a:ext>
                  </a:extLst>
                </a:gridCol>
              </a:tblGrid>
              <a:tr h="1188720">
                <a:tc gridSpan="2">
                  <a:txBody>
                    <a:bodyPr/>
                    <a:lstStyle/>
                    <a:p>
                      <a:pPr algn="ctr"/>
                      <a:r>
                        <a:rPr lang="en-US" sz="2100" b="1" dirty="0" smtClean="0"/>
                        <a:t>Achievement</a:t>
                      </a:r>
                      <a:endParaRPr lang="en-US" sz="2100" b="1" dirty="0"/>
                    </a:p>
                  </a:txBody>
                  <a:tcPr anchor="ctr">
                    <a:solidFill>
                      <a:schemeClr val="accent1">
                        <a:lumMod val="40000"/>
                        <a:lumOff val="60000"/>
                      </a:schemeClr>
                    </a:solidFill>
                  </a:tcPr>
                </a:tc>
                <a:tc hMerge="1">
                  <a:txBody>
                    <a:bodyPr/>
                    <a:lstStyle/>
                    <a:p>
                      <a:endParaRPr lang="en-US" dirty="0"/>
                    </a:p>
                  </a:txBody>
                  <a:tcPr/>
                </a:tc>
                <a:tc gridSpan="2">
                  <a:txBody>
                    <a:bodyPr/>
                    <a:lstStyle/>
                    <a:p>
                      <a:pPr algn="ctr"/>
                      <a:r>
                        <a:rPr lang="en-US" sz="2100" b="1" dirty="0" smtClean="0"/>
                        <a:t>Growth</a:t>
                      </a:r>
                      <a:endParaRPr lang="en-US" sz="2100" b="1" dirty="0"/>
                    </a:p>
                  </a:txBody>
                  <a:tcPr anchor="ctr">
                    <a:solidFill>
                      <a:schemeClr val="accent1">
                        <a:lumMod val="40000"/>
                        <a:lumOff val="60000"/>
                      </a:schemeClr>
                    </a:solidFill>
                  </a:tcPr>
                </a:tc>
                <a:tc hMerge="1">
                  <a:txBody>
                    <a:bodyPr/>
                    <a:lstStyle/>
                    <a:p>
                      <a:endParaRPr lang="en-US" dirty="0"/>
                    </a:p>
                  </a:txBody>
                  <a:tcPr/>
                </a:tc>
                <a:tc>
                  <a:txBody>
                    <a:bodyPr/>
                    <a:lstStyle/>
                    <a:p>
                      <a:pPr algn="ctr"/>
                      <a:r>
                        <a:rPr lang="en-US" sz="2100" b="1" dirty="0" smtClean="0"/>
                        <a:t>ELP</a:t>
                      </a:r>
                      <a:r>
                        <a:rPr lang="en-US" sz="2100" b="1" baseline="0" dirty="0" smtClean="0"/>
                        <a:t> Progress</a:t>
                      </a:r>
                      <a:endParaRPr lang="en-US" sz="2100" b="1" dirty="0"/>
                    </a:p>
                  </a:txBody>
                  <a:tcPr anchor="ctr">
                    <a:solidFill>
                      <a:schemeClr val="accent1">
                        <a:lumMod val="40000"/>
                        <a:lumOff val="60000"/>
                      </a:schemeClr>
                    </a:solidFill>
                  </a:tcPr>
                </a:tc>
                <a:tc>
                  <a:txBody>
                    <a:bodyPr/>
                    <a:lstStyle/>
                    <a:p>
                      <a:pPr algn="ctr"/>
                      <a:r>
                        <a:rPr lang="en-US" sz="2100" b="1" dirty="0" smtClean="0"/>
                        <a:t>PWR </a:t>
                      </a:r>
                    </a:p>
                    <a:p>
                      <a:pPr algn="ctr"/>
                      <a:r>
                        <a:rPr lang="en-US" sz="2100" b="1" dirty="0" smtClean="0"/>
                        <a:t>(for</a:t>
                      </a:r>
                      <a:r>
                        <a:rPr lang="en-US" sz="2100" b="1" baseline="0" dirty="0" smtClean="0"/>
                        <a:t> HS)</a:t>
                      </a:r>
                      <a:endParaRPr lang="en-US" sz="2100" b="1" dirty="0"/>
                    </a:p>
                  </a:txBody>
                  <a:tcPr anchor="ctr">
                    <a:solidFill>
                      <a:schemeClr val="accent1">
                        <a:lumMod val="40000"/>
                        <a:lumOff val="60000"/>
                      </a:schemeClr>
                    </a:solidFill>
                  </a:tcPr>
                </a:tc>
                <a:tc>
                  <a:txBody>
                    <a:bodyPr/>
                    <a:lstStyle/>
                    <a:p>
                      <a:pPr algn="ctr"/>
                      <a:r>
                        <a:rPr lang="en-US" sz="2100" b="1" dirty="0" smtClean="0">
                          <a:solidFill>
                            <a:srgbClr val="00B050"/>
                          </a:solidFill>
                        </a:rPr>
                        <a:t>Other</a:t>
                      </a:r>
                      <a:r>
                        <a:rPr lang="en-US" sz="2100" b="1" baseline="0" dirty="0" smtClean="0">
                          <a:solidFill>
                            <a:srgbClr val="00B050"/>
                          </a:solidFill>
                        </a:rPr>
                        <a:t> Indicator</a:t>
                      </a:r>
                      <a:endParaRPr lang="en-US" sz="2100" b="1" dirty="0">
                        <a:solidFill>
                          <a:srgbClr val="00B050"/>
                        </a:solidFill>
                      </a:endParaRPr>
                    </a:p>
                  </a:txBody>
                  <a:tcPr anchor="ctr">
                    <a:solidFill>
                      <a:schemeClr val="accent1">
                        <a:lumMod val="40000"/>
                        <a:lumOff val="60000"/>
                      </a:schemeClr>
                    </a:solidFill>
                  </a:tcPr>
                </a:tc>
                <a:extLst>
                  <a:ext uri="{0D108BD9-81ED-4DB2-BD59-A6C34878D82A}">
                    <a16:rowId xmlns:a16="http://schemas.microsoft.com/office/drawing/2014/main" xmlns="" val="2433817056"/>
                  </a:ext>
                </a:extLst>
              </a:tr>
              <a:tr h="1022475">
                <a:tc>
                  <a:txBody>
                    <a:bodyPr/>
                    <a:lstStyle/>
                    <a:p>
                      <a:pPr algn="ctr"/>
                      <a:r>
                        <a:rPr lang="en-US" sz="1400" b="1" dirty="0" smtClean="0"/>
                        <a:t>English Language</a:t>
                      </a:r>
                      <a:r>
                        <a:rPr lang="en-US" sz="1400" b="1" baseline="0" dirty="0" smtClean="0"/>
                        <a:t> Arts </a:t>
                      </a:r>
                      <a:endParaRPr lang="en-US" sz="1400" b="1" dirty="0"/>
                    </a:p>
                  </a:txBody>
                  <a:tcPr anchor="ctr"/>
                </a:tc>
                <a:tc>
                  <a:txBody>
                    <a:bodyPr/>
                    <a:lstStyle/>
                    <a:p>
                      <a:pPr algn="ctr"/>
                      <a:r>
                        <a:rPr lang="en-US" sz="1400" b="1" dirty="0" smtClean="0"/>
                        <a:t>Math</a:t>
                      </a:r>
                      <a:endParaRPr lang="en-US" sz="1400" b="1" dirty="0"/>
                    </a:p>
                  </a:txBody>
                  <a:tcPr anchor="ctr"/>
                </a:tc>
                <a:tc>
                  <a:txBody>
                    <a:bodyPr/>
                    <a:lstStyle/>
                    <a:p>
                      <a:pPr algn="ctr"/>
                      <a:r>
                        <a:rPr lang="en-US" sz="1400" b="1" dirty="0" smtClean="0"/>
                        <a:t>English Language Arts</a:t>
                      </a:r>
                      <a:endParaRPr lang="en-US" sz="1400" b="1" dirty="0"/>
                    </a:p>
                  </a:txBody>
                  <a:tcPr anchor="ctr"/>
                </a:tc>
                <a:tc>
                  <a:txBody>
                    <a:bodyPr/>
                    <a:lstStyle/>
                    <a:p>
                      <a:pPr algn="ctr"/>
                      <a:r>
                        <a:rPr lang="en-US" sz="1400" b="1" dirty="0" smtClean="0"/>
                        <a:t>Math</a:t>
                      </a:r>
                      <a:endParaRPr lang="en-US" sz="1400" b="1" dirty="0"/>
                    </a:p>
                  </a:txBody>
                  <a:tcPr anchor="ctr"/>
                </a:tc>
                <a:tc>
                  <a:txBody>
                    <a:bodyPr/>
                    <a:lstStyle/>
                    <a:p>
                      <a:pPr algn="ctr"/>
                      <a:r>
                        <a:rPr lang="en-US" sz="1400" b="1" dirty="0" smtClean="0"/>
                        <a:t>Access Growth</a:t>
                      </a:r>
                      <a:endParaRPr lang="en-US" sz="1400" b="1" dirty="0"/>
                    </a:p>
                  </a:txBody>
                  <a:tcPr anchor="ctr"/>
                </a:tc>
                <a:tc>
                  <a:txBody>
                    <a:bodyPr/>
                    <a:lstStyle/>
                    <a:p>
                      <a:pPr algn="ctr"/>
                      <a:r>
                        <a:rPr lang="en-US" sz="1400" b="1" dirty="0" smtClean="0"/>
                        <a:t>Grad,</a:t>
                      </a:r>
                      <a:r>
                        <a:rPr lang="en-US" sz="1400" b="1" baseline="0" dirty="0" smtClean="0"/>
                        <a:t> Drop out, Matriculation</a:t>
                      </a:r>
                      <a:endParaRPr lang="en-US" sz="1400" b="1" dirty="0"/>
                    </a:p>
                  </a:txBody>
                  <a:tcPr anchor="ctr"/>
                </a:tc>
                <a:tc>
                  <a:txBody>
                    <a:bodyPr/>
                    <a:lstStyle/>
                    <a:p>
                      <a:pPr algn="ctr"/>
                      <a:r>
                        <a:rPr lang="en-US" sz="1400" b="1" dirty="0" smtClean="0">
                          <a:solidFill>
                            <a:srgbClr val="00B050"/>
                          </a:solidFill>
                        </a:rPr>
                        <a:t>When Available</a:t>
                      </a:r>
                      <a:endParaRPr lang="en-US" sz="1400" b="1" dirty="0">
                        <a:solidFill>
                          <a:srgbClr val="00B050"/>
                        </a:solidFill>
                      </a:endParaRPr>
                    </a:p>
                  </a:txBody>
                  <a:tcPr anchor="ctr"/>
                </a:tc>
                <a:extLst>
                  <a:ext uri="{0D108BD9-81ED-4DB2-BD59-A6C34878D82A}">
                    <a16:rowId xmlns:a16="http://schemas.microsoft.com/office/drawing/2014/main" xmlns="" val="3420707474"/>
                  </a:ext>
                </a:extLst>
              </a:tr>
              <a:tr h="1022475">
                <a:tc>
                  <a:txBody>
                    <a:bodyPr/>
                    <a:lstStyle/>
                    <a:p>
                      <a:pPr algn="ctr"/>
                      <a:r>
                        <a:rPr lang="en-US" sz="2400" b="1" dirty="0" smtClean="0"/>
                        <a:t>N</a:t>
                      </a:r>
                      <a:r>
                        <a:rPr lang="en-US" sz="2400" b="1" u="sng" dirty="0" smtClean="0"/>
                        <a:t>&gt;</a:t>
                      </a:r>
                      <a:r>
                        <a:rPr lang="en-US" sz="2400" b="1" dirty="0" smtClean="0"/>
                        <a:t>16</a:t>
                      </a:r>
                      <a:endParaRPr lang="en-US" sz="2400" b="1" dirty="0"/>
                    </a:p>
                  </a:txBody>
                  <a:tcPr anchor="ctr"/>
                </a:tc>
                <a:tc>
                  <a:txBody>
                    <a:bodyPr/>
                    <a:lstStyle/>
                    <a:p>
                      <a:pPr algn="ctr"/>
                      <a:r>
                        <a:rPr lang="en-US" sz="2400" b="1" dirty="0" smtClean="0"/>
                        <a:t>N</a:t>
                      </a:r>
                      <a:r>
                        <a:rPr lang="en-US" sz="2400" b="1" u="sng" dirty="0" smtClean="0"/>
                        <a:t>&gt;</a:t>
                      </a:r>
                      <a:r>
                        <a:rPr lang="en-US" sz="2400" b="1" dirty="0" smtClean="0"/>
                        <a:t>16</a:t>
                      </a:r>
                      <a:endParaRPr lang="en-US" sz="2400" b="1" dirty="0"/>
                    </a:p>
                  </a:txBody>
                  <a:tcPr anchor="ctr"/>
                </a:tc>
                <a:tc>
                  <a:txBody>
                    <a:bodyPr/>
                    <a:lstStyle/>
                    <a:p>
                      <a:pPr algn="ctr"/>
                      <a:r>
                        <a:rPr lang="en-US" sz="2400" b="1" dirty="0" smtClean="0"/>
                        <a:t>---</a:t>
                      </a:r>
                      <a:endParaRPr lang="en-US" sz="2400" b="1" dirty="0"/>
                    </a:p>
                  </a:txBody>
                  <a:tcPr anchor="ctr"/>
                </a:tc>
                <a:tc>
                  <a:txBody>
                    <a:bodyPr/>
                    <a:lstStyle/>
                    <a:p>
                      <a:pPr algn="ctr"/>
                      <a:r>
                        <a:rPr lang="en-US" sz="2400" b="1" dirty="0" smtClean="0"/>
                        <a:t>---</a:t>
                      </a:r>
                      <a:endParaRPr lang="en-US" sz="2400" b="1" dirty="0"/>
                    </a:p>
                  </a:txBody>
                  <a:tcPr anchor="ctr"/>
                </a:tc>
                <a:tc>
                  <a:txBody>
                    <a:bodyPr/>
                    <a:lstStyle/>
                    <a:p>
                      <a:pPr algn="ctr"/>
                      <a:r>
                        <a:rPr lang="en-US" sz="2400" b="1" dirty="0" smtClean="0"/>
                        <a:t>N</a:t>
                      </a:r>
                      <a:r>
                        <a:rPr lang="en-US" sz="2400" b="1" u="sng" dirty="0" smtClean="0"/>
                        <a:t>&gt;</a:t>
                      </a:r>
                      <a:r>
                        <a:rPr lang="en-US" sz="2400" b="1" dirty="0" smtClean="0"/>
                        <a:t>20</a:t>
                      </a:r>
                      <a:endParaRPr lang="en-US" sz="2400" b="1" dirty="0"/>
                    </a:p>
                  </a:txBody>
                  <a:tcPr anchor="ctr"/>
                </a:tc>
                <a:tc>
                  <a:txBody>
                    <a:bodyPr/>
                    <a:lstStyle/>
                    <a:p>
                      <a:pPr algn="ctr"/>
                      <a:r>
                        <a:rPr lang="en-US" sz="2400" b="1" dirty="0" smtClean="0"/>
                        <a:t>N</a:t>
                      </a:r>
                      <a:r>
                        <a:rPr lang="en-US" sz="2400" b="1" u="sng" dirty="0" smtClean="0"/>
                        <a:t>&gt;</a:t>
                      </a:r>
                      <a:r>
                        <a:rPr lang="en-US" sz="2400" b="1" dirty="0" smtClean="0"/>
                        <a:t>16</a:t>
                      </a:r>
                      <a:endParaRPr lang="en-US" sz="2400" b="1" dirty="0"/>
                    </a:p>
                  </a:txBody>
                  <a:tcPr anchor="ctr"/>
                </a:tc>
                <a:tc>
                  <a:txBody>
                    <a:bodyPr/>
                    <a:lstStyle/>
                    <a:p>
                      <a:pPr algn="ctr"/>
                      <a:r>
                        <a:rPr lang="en-US" sz="2400" b="1" dirty="0" smtClean="0">
                          <a:solidFill>
                            <a:srgbClr val="00B050"/>
                          </a:solidFill>
                        </a:rPr>
                        <a:t>N</a:t>
                      </a:r>
                      <a:r>
                        <a:rPr lang="en-US" sz="2400" b="1" u="sng" dirty="0" smtClean="0">
                          <a:solidFill>
                            <a:srgbClr val="00B050"/>
                          </a:solidFill>
                        </a:rPr>
                        <a:t>&gt;</a:t>
                      </a:r>
                      <a:r>
                        <a:rPr lang="en-US" sz="2400" b="1" dirty="0" smtClean="0">
                          <a:solidFill>
                            <a:srgbClr val="00B050"/>
                          </a:solidFill>
                        </a:rPr>
                        <a:t>16??</a:t>
                      </a:r>
                      <a:endParaRPr lang="en-US" sz="2400" b="1" dirty="0">
                        <a:solidFill>
                          <a:srgbClr val="00B050"/>
                        </a:solidFill>
                      </a:endParaRPr>
                    </a:p>
                  </a:txBody>
                  <a:tcPr anchor="ctr"/>
                </a:tc>
                <a:extLst>
                  <a:ext uri="{0D108BD9-81ED-4DB2-BD59-A6C34878D82A}">
                    <a16:rowId xmlns:a16="http://schemas.microsoft.com/office/drawing/2014/main" xmlns="" val="4237718090"/>
                  </a:ext>
                </a:extLst>
              </a:tr>
            </a:tbl>
          </a:graphicData>
        </a:graphic>
      </p:graphicFrame>
      <p:sp>
        <p:nvSpPr>
          <p:cNvPr id="7" name="Rectangle 6"/>
          <p:cNvSpPr/>
          <p:nvPr/>
        </p:nvSpPr>
        <p:spPr>
          <a:xfrm>
            <a:off x="380998" y="2225040"/>
            <a:ext cx="7208522" cy="348632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TextBox 7"/>
          <p:cNvSpPr txBox="1"/>
          <p:nvPr/>
        </p:nvSpPr>
        <p:spPr>
          <a:xfrm>
            <a:off x="548192" y="4479230"/>
            <a:ext cx="833120" cy="830997"/>
          </a:xfrm>
          <a:prstGeom prst="rect">
            <a:avLst/>
          </a:prstGeom>
          <a:noFill/>
          <a:ln w="28575">
            <a:solidFill>
              <a:srgbClr val="FF0000"/>
            </a:solidFill>
          </a:ln>
        </p:spPr>
        <p:txBody>
          <a:bodyPr wrap="square" rtlCol="0">
            <a:spAutoFit/>
          </a:bodyPr>
          <a:lstStyle/>
          <a:p>
            <a:pPr algn="ctr"/>
            <a:r>
              <a:rPr lang="en-US" sz="2400" dirty="0">
                <a:solidFill>
                  <a:srgbClr val="FF0000"/>
                </a:solidFill>
              </a:rPr>
              <a:t>DNM</a:t>
            </a:r>
          </a:p>
          <a:p>
            <a:endParaRPr lang="en-US" sz="2400" dirty="0"/>
          </a:p>
        </p:txBody>
      </p:sp>
      <p:sp>
        <p:nvSpPr>
          <p:cNvPr id="9" name="TextBox 8"/>
          <p:cNvSpPr txBox="1"/>
          <p:nvPr/>
        </p:nvSpPr>
        <p:spPr>
          <a:xfrm>
            <a:off x="1751411" y="4479229"/>
            <a:ext cx="833120" cy="830997"/>
          </a:xfrm>
          <a:prstGeom prst="rect">
            <a:avLst/>
          </a:prstGeom>
          <a:noFill/>
          <a:ln w="28575">
            <a:solidFill>
              <a:srgbClr val="FF0000"/>
            </a:solidFill>
          </a:ln>
        </p:spPr>
        <p:txBody>
          <a:bodyPr wrap="square" rtlCol="0">
            <a:spAutoFit/>
          </a:bodyPr>
          <a:lstStyle/>
          <a:p>
            <a:pPr algn="ctr"/>
            <a:r>
              <a:rPr lang="en-US" sz="2400" dirty="0">
                <a:solidFill>
                  <a:srgbClr val="FF0000"/>
                </a:solidFill>
              </a:rPr>
              <a:t>DNM</a:t>
            </a:r>
          </a:p>
          <a:p>
            <a:endParaRPr lang="en-US" sz="2400" dirty="0"/>
          </a:p>
        </p:txBody>
      </p:sp>
      <p:sp>
        <p:nvSpPr>
          <p:cNvPr id="12" name="TextBox 11"/>
          <p:cNvSpPr txBox="1"/>
          <p:nvPr/>
        </p:nvSpPr>
        <p:spPr>
          <a:xfrm>
            <a:off x="5368744" y="4477899"/>
            <a:ext cx="833120" cy="830997"/>
          </a:xfrm>
          <a:prstGeom prst="rect">
            <a:avLst/>
          </a:prstGeom>
          <a:noFill/>
          <a:ln w="28575">
            <a:solidFill>
              <a:srgbClr val="FF0000"/>
            </a:solidFill>
          </a:ln>
        </p:spPr>
        <p:txBody>
          <a:bodyPr wrap="square" rtlCol="0">
            <a:spAutoFit/>
          </a:bodyPr>
          <a:lstStyle/>
          <a:p>
            <a:pPr algn="ctr"/>
            <a:r>
              <a:rPr lang="en-US" sz="2400" dirty="0">
                <a:solidFill>
                  <a:srgbClr val="FF0000"/>
                </a:solidFill>
              </a:rPr>
              <a:t>DNM</a:t>
            </a:r>
          </a:p>
          <a:p>
            <a:endParaRPr lang="en-US" sz="2400" dirty="0"/>
          </a:p>
        </p:txBody>
      </p:sp>
      <p:sp>
        <p:nvSpPr>
          <p:cNvPr id="13" name="TextBox 12"/>
          <p:cNvSpPr txBox="1"/>
          <p:nvPr/>
        </p:nvSpPr>
        <p:spPr>
          <a:xfrm>
            <a:off x="6582420" y="4476569"/>
            <a:ext cx="833120" cy="830997"/>
          </a:xfrm>
          <a:prstGeom prst="rect">
            <a:avLst/>
          </a:prstGeom>
          <a:noFill/>
          <a:ln w="28575">
            <a:solidFill>
              <a:srgbClr val="FF0000"/>
            </a:solidFill>
          </a:ln>
        </p:spPr>
        <p:txBody>
          <a:bodyPr wrap="square" rtlCol="0">
            <a:spAutoFit/>
          </a:bodyPr>
          <a:lstStyle/>
          <a:p>
            <a:pPr algn="ctr"/>
            <a:r>
              <a:rPr lang="en-US" sz="2400" dirty="0">
                <a:solidFill>
                  <a:srgbClr val="FF0000"/>
                </a:solidFill>
              </a:rPr>
              <a:t>DNM</a:t>
            </a:r>
          </a:p>
          <a:p>
            <a:endParaRPr lang="en-US" sz="2400" dirty="0"/>
          </a:p>
        </p:txBody>
      </p:sp>
      <p:sp>
        <p:nvSpPr>
          <p:cNvPr id="6" name="TextBox 5"/>
          <p:cNvSpPr txBox="1"/>
          <p:nvPr/>
        </p:nvSpPr>
        <p:spPr>
          <a:xfrm>
            <a:off x="3342620" y="5814508"/>
            <a:ext cx="1895360" cy="830997"/>
          </a:xfrm>
          <a:prstGeom prst="rect">
            <a:avLst/>
          </a:prstGeom>
          <a:noFill/>
        </p:spPr>
        <p:txBody>
          <a:bodyPr wrap="square" rtlCol="0">
            <a:spAutoFit/>
          </a:bodyPr>
          <a:lstStyle/>
          <a:p>
            <a:pPr algn="ctr"/>
            <a:r>
              <a:rPr lang="en-US" sz="2400" dirty="0">
                <a:solidFill>
                  <a:srgbClr val="FFC000"/>
                </a:solidFill>
              </a:rPr>
              <a:t>NOT IDENTIFIED</a:t>
            </a:r>
          </a:p>
        </p:txBody>
      </p:sp>
    </p:spTree>
    <p:extLst>
      <p:ext uri="{BB962C8B-B14F-4D97-AF65-F5344CB8AC3E}">
        <p14:creationId xmlns:p14="http://schemas.microsoft.com/office/powerpoint/2010/main" val="3183462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en-US" dirty="0" smtClean="0"/>
              <a:t>Option 2</a:t>
            </a:r>
            <a:endParaRPr lang="en-US" dirty="0"/>
          </a:p>
        </p:txBody>
      </p:sp>
    </p:spTree>
    <p:extLst>
      <p:ext uri="{BB962C8B-B14F-4D97-AF65-F5344CB8AC3E}">
        <p14:creationId xmlns:p14="http://schemas.microsoft.com/office/powerpoint/2010/main" val="1483977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1" y="1"/>
            <a:ext cx="8381260" cy="1137920"/>
          </a:xfrm>
        </p:spPr>
        <p:txBody>
          <a:bodyPr/>
          <a:lstStyle/>
          <a:p>
            <a:r>
              <a:rPr lang="en-US" dirty="0" smtClean="0"/>
              <a:t>Targeted: </a:t>
            </a:r>
            <a:br>
              <a:rPr lang="en-US" dirty="0" smtClean="0"/>
            </a:br>
            <a:r>
              <a:rPr lang="en-US" dirty="0" smtClean="0"/>
              <a:t>Identification Criteria</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54</a:t>
            </a:fld>
            <a:endParaRPr lang="en-US" dirty="0" smtClean="0"/>
          </a:p>
        </p:txBody>
      </p:sp>
      <p:sp>
        <p:nvSpPr>
          <p:cNvPr id="2" name="Content Placeholder 1"/>
          <p:cNvSpPr>
            <a:spLocks noGrp="1"/>
          </p:cNvSpPr>
          <p:nvPr>
            <p:ph idx="4294967295"/>
          </p:nvPr>
        </p:nvSpPr>
        <p:spPr>
          <a:xfrm>
            <a:off x="0" y="1190168"/>
            <a:ext cx="9037468" cy="4521200"/>
          </a:xfrm>
        </p:spPr>
        <p:txBody>
          <a:bodyPr/>
          <a:lstStyle/>
          <a:p>
            <a:r>
              <a:rPr lang="en-US" sz="2000" dirty="0"/>
              <a:t>Current estimates exclude Other Indicator</a:t>
            </a:r>
          </a:p>
          <a:p>
            <a:r>
              <a:rPr lang="en-US" sz="2000" dirty="0"/>
              <a:t>Decision: Include schools with a minimum of 3 indicators with enough students and earned Does Not Meet</a:t>
            </a:r>
          </a:p>
          <a:p>
            <a:pPr marL="365757" lvl="1" indent="0">
              <a:buNone/>
            </a:pPr>
            <a:endParaRPr lang="en-US" sz="2000" b="1" dirty="0">
              <a:solidFill>
                <a:srgbClr val="00B050"/>
              </a:solidFill>
            </a:endParaRPr>
          </a:p>
          <a:p>
            <a:pPr lvl="1"/>
            <a:endParaRPr lang="en-US" sz="2000" dirty="0">
              <a:solidFill>
                <a:schemeClr val="tx1"/>
              </a:solidFill>
            </a:endParaRPr>
          </a:p>
          <a:p>
            <a:pPr lvl="1"/>
            <a:endParaRPr lang="en-US" sz="2000" dirty="0">
              <a:solidFill>
                <a:schemeClr val="tx1"/>
              </a:solidFill>
            </a:endParaRPr>
          </a:p>
          <a:p>
            <a:endParaRPr lang="en-US" sz="2000" dirty="0">
              <a:solidFill>
                <a:schemeClr val="tx1"/>
              </a:solidFill>
            </a:endParaRPr>
          </a:p>
          <a:p>
            <a:endParaRPr lang="en-US" sz="2000" dirty="0">
              <a:solidFill>
                <a:schemeClr val="tx1"/>
              </a:solidFill>
            </a:endParaRPr>
          </a:p>
          <a:p>
            <a:endParaRPr lang="en-US" sz="2000" dirty="0">
              <a:solidFill>
                <a:schemeClr val="tx1"/>
              </a:solidFill>
            </a:endParaRPr>
          </a:p>
          <a:p>
            <a:endParaRPr lang="en-US" sz="2000" dirty="0">
              <a:solidFill>
                <a:schemeClr val="tx1"/>
              </a:solidFill>
            </a:endParaRPr>
          </a:p>
          <a:p>
            <a:endParaRPr lang="en-US" sz="2000" dirty="0"/>
          </a:p>
        </p:txBody>
      </p:sp>
      <p:graphicFrame>
        <p:nvGraphicFramePr>
          <p:cNvPr id="5" name="Table 4"/>
          <p:cNvGraphicFramePr>
            <a:graphicFrameLocks noGrp="1"/>
          </p:cNvGraphicFramePr>
          <p:nvPr>
            <p:extLst/>
          </p:nvPr>
        </p:nvGraphicFramePr>
        <p:xfrm>
          <a:off x="380999" y="2300645"/>
          <a:ext cx="8381261" cy="3233670"/>
        </p:xfrm>
        <a:graphic>
          <a:graphicData uri="http://schemas.openxmlformats.org/drawingml/2006/table">
            <a:tbl>
              <a:tblPr firstRow="1" bandRow="1">
                <a:tableStyleId>{22838BEF-8BB2-4498-84A7-C5851F593DF1}</a:tableStyleId>
              </a:tblPr>
              <a:tblGrid>
                <a:gridCol w="1197323">
                  <a:extLst>
                    <a:ext uri="{9D8B030D-6E8A-4147-A177-3AD203B41FA5}">
                      <a16:colId xmlns:a16="http://schemas.microsoft.com/office/drawing/2014/main" xmlns="" val="4040876849"/>
                    </a:ext>
                  </a:extLst>
                </a:gridCol>
                <a:gridCol w="1197323">
                  <a:extLst>
                    <a:ext uri="{9D8B030D-6E8A-4147-A177-3AD203B41FA5}">
                      <a16:colId xmlns:a16="http://schemas.microsoft.com/office/drawing/2014/main" xmlns="" val="1586284776"/>
                    </a:ext>
                  </a:extLst>
                </a:gridCol>
                <a:gridCol w="1197323">
                  <a:extLst>
                    <a:ext uri="{9D8B030D-6E8A-4147-A177-3AD203B41FA5}">
                      <a16:colId xmlns:a16="http://schemas.microsoft.com/office/drawing/2014/main" xmlns="" val="3651200478"/>
                    </a:ext>
                  </a:extLst>
                </a:gridCol>
                <a:gridCol w="1197323">
                  <a:extLst>
                    <a:ext uri="{9D8B030D-6E8A-4147-A177-3AD203B41FA5}">
                      <a16:colId xmlns:a16="http://schemas.microsoft.com/office/drawing/2014/main" xmlns="" val="3789053320"/>
                    </a:ext>
                  </a:extLst>
                </a:gridCol>
                <a:gridCol w="1197323">
                  <a:extLst>
                    <a:ext uri="{9D8B030D-6E8A-4147-A177-3AD203B41FA5}">
                      <a16:colId xmlns:a16="http://schemas.microsoft.com/office/drawing/2014/main" xmlns="" val="2924470185"/>
                    </a:ext>
                  </a:extLst>
                </a:gridCol>
                <a:gridCol w="1197323">
                  <a:extLst>
                    <a:ext uri="{9D8B030D-6E8A-4147-A177-3AD203B41FA5}">
                      <a16:colId xmlns:a16="http://schemas.microsoft.com/office/drawing/2014/main" xmlns="" val="1729463628"/>
                    </a:ext>
                  </a:extLst>
                </a:gridCol>
                <a:gridCol w="1197323">
                  <a:extLst>
                    <a:ext uri="{9D8B030D-6E8A-4147-A177-3AD203B41FA5}">
                      <a16:colId xmlns:a16="http://schemas.microsoft.com/office/drawing/2014/main" xmlns="" val="3443875719"/>
                    </a:ext>
                  </a:extLst>
                </a:gridCol>
              </a:tblGrid>
              <a:tr h="1188720">
                <a:tc gridSpan="2">
                  <a:txBody>
                    <a:bodyPr/>
                    <a:lstStyle/>
                    <a:p>
                      <a:pPr algn="ctr"/>
                      <a:r>
                        <a:rPr lang="en-US" sz="2100" b="1" dirty="0" smtClean="0"/>
                        <a:t>Achievement</a:t>
                      </a:r>
                      <a:endParaRPr lang="en-US" sz="2100" b="1" dirty="0"/>
                    </a:p>
                  </a:txBody>
                  <a:tcPr anchor="ctr">
                    <a:solidFill>
                      <a:schemeClr val="accent1">
                        <a:lumMod val="40000"/>
                        <a:lumOff val="60000"/>
                      </a:schemeClr>
                    </a:solidFill>
                  </a:tcPr>
                </a:tc>
                <a:tc hMerge="1">
                  <a:txBody>
                    <a:bodyPr/>
                    <a:lstStyle/>
                    <a:p>
                      <a:endParaRPr lang="en-US" dirty="0"/>
                    </a:p>
                  </a:txBody>
                  <a:tcPr/>
                </a:tc>
                <a:tc gridSpan="2">
                  <a:txBody>
                    <a:bodyPr/>
                    <a:lstStyle/>
                    <a:p>
                      <a:pPr algn="ctr"/>
                      <a:r>
                        <a:rPr lang="en-US" sz="2100" b="1" dirty="0" smtClean="0"/>
                        <a:t>Growth</a:t>
                      </a:r>
                      <a:endParaRPr lang="en-US" sz="2100" b="1" dirty="0"/>
                    </a:p>
                  </a:txBody>
                  <a:tcPr anchor="ctr">
                    <a:solidFill>
                      <a:schemeClr val="accent1">
                        <a:lumMod val="40000"/>
                        <a:lumOff val="60000"/>
                      </a:schemeClr>
                    </a:solidFill>
                  </a:tcPr>
                </a:tc>
                <a:tc hMerge="1">
                  <a:txBody>
                    <a:bodyPr/>
                    <a:lstStyle/>
                    <a:p>
                      <a:endParaRPr lang="en-US" dirty="0"/>
                    </a:p>
                  </a:txBody>
                  <a:tcPr/>
                </a:tc>
                <a:tc>
                  <a:txBody>
                    <a:bodyPr/>
                    <a:lstStyle/>
                    <a:p>
                      <a:pPr algn="ctr"/>
                      <a:r>
                        <a:rPr lang="en-US" sz="2100" b="1" dirty="0" smtClean="0"/>
                        <a:t>ELP</a:t>
                      </a:r>
                      <a:r>
                        <a:rPr lang="en-US" sz="2100" b="1" baseline="0" dirty="0" smtClean="0"/>
                        <a:t> Progress</a:t>
                      </a:r>
                      <a:endParaRPr lang="en-US" sz="2100" b="1" dirty="0"/>
                    </a:p>
                  </a:txBody>
                  <a:tcPr anchor="ctr">
                    <a:solidFill>
                      <a:schemeClr val="accent1">
                        <a:lumMod val="40000"/>
                        <a:lumOff val="60000"/>
                      </a:schemeClr>
                    </a:solidFill>
                  </a:tcPr>
                </a:tc>
                <a:tc>
                  <a:txBody>
                    <a:bodyPr/>
                    <a:lstStyle/>
                    <a:p>
                      <a:pPr algn="ctr"/>
                      <a:r>
                        <a:rPr lang="en-US" sz="2100" b="1" dirty="0" smtClean="0"/>
                        <a:t>PWR </a:t>
                      </a:r>
                    </a:p>
                    <a:p>
                      <a:pPr algn="ctr"/>
                      <a:r>
                        <a:rPr lang="en-US" sz="2100" b="1" dirty="0" smtClean="0"/>
                        <a:t>(for</a:t>
                      </a:r>
                      <a:r>
                        <a:rPr lang="en-US" sz="2100" b="1" baseline="0" dirty="0" smtClean="0"/>
                        <a:t> HS)</a:t>
                      </a:r>
                      <a:endParaRPr lang="en-US" sz="2100" b="1" dirty="0"/>
                    </a:p>
                  </a:txBody>
                  <a:tcPr anchor="ctr">
                    <a:solidFill>
                      <a:schemeClr val="accent1">
                        <a:lumMod val="40000"/>
                        <a:lumOff val="60000"/>
                      </a:schemeClr>
                    </a:solidFill>
                  </a:tcPr>
                </a:tc>
                <a:tc>
                  <a:txBody>
                    <a:bodyPr/>
                    <a:lstStyle/>
                    <a:p>
                      <a:pPr algn="ctr"/>
                      <a:r>
                        <a:rPr lang="en-US" sz="2100" b="1" dirty="0" smtClean="0">
                          <a:solidFill>
                            <a:srgbClr val="00B050"/>
                          </a:solidFill>
                        </a:rPr>
                        <a:t>Other</a:t>
                      </a:r>
                      <a:r>
                        <a:rPr lang="en-US" sz="2100" b="1" baseline="0" dirty="0" smtClean="0">
                          <a:solidFill>
                            <a:srgbClr val="00B050"/>
                          </a:solidFill>
                        </a:rPr>
                        <a:t> Indicator</a:t>
                      </a:r>
                      <a:endParaRPr lang="en-US" sz="2100" b="1" dirty="0">
                        <a:solidFill>
                          <a:srgbClr val="00B050"/>
                        </a:solidFill>
                      </a:endParaRPr>
                    </a:p>
                  </a:txBody>
                  <a:tcPr anchor="ctr">
                    <a:solidFill>
                      <a:schemeClr val="accent1">
                        <a:lumMod val="40000"/>
                        <a:lumOff val="60000"/>
                      </a:schemeClr>
                    </a:solidFill>
                  </a:tcPr>
                </a:tc>
                <a:extLst>
                  <a:ext uri="{0D108BD9-81ED-4DB2-BD59-A6C34878D82A}">
                    <a16:rowId xmlns:a16="http://schemas.microsoft.com/office/drawing/2014/main" xmlns="" val="2433817056"/>
                  </a:ext>
                </a:extLst>
              </a:tr>
              <a:tr h="1022475">
                <a:tc>
                  <a:txBody>
                    <a:bodyPr/>
                    <a:lstStyle/>
                    <a:p>
                      <a:pPr algn="ctr"/>
                      <a:r>
                        <a:rPr lang="en-US" sz="1400" b="1" dirty="0" smtClean="0"/>
                        <a:t>English Language</a:t>
                      </a:r>
                      <a:r>
                        <a:rPr lang="en-US" sz="1400" b="1" baseline="0" dirty="0" smtClean="0"/>
                        <a:t> Arts </a:t>
                      </a:r>
                      <a:endParaRPr lang="en-US" sz="1400" b="1" dirty="0"/>
                    </a:p>
                  </a:txBody>
                  <a:tcPr anchor="ctr"/>
                </a:tc>
                <a:tc>
                  <a:txBody>
                    <a:bodyPr/>
                    <a:lstStyle/>
                    <a:p>
                      <a:pPr algn="ctr"/>
                      <a:r>
                        <a:rPr lang="en-US" sz="1400" b="1" dirty="0" smtClean="0"/>
                        <a:t>Math</a:t>
                      </a:r>
                      <a:endParaRPr lang="en-US" sz="1400" b="1" dirty="0"/>
                    </a:p>
                  </a:txBody>
                  <a:tcPr anchor="ctr"/>
                </a:tc>
                <a:tc>
                  <a:txBody>
                    <a:bodyPr/>
                    <a:lstStyle/>
                    <a:p>
                      <a:pPr algn="ctr"/>
                      <a:r>
                        <a:rPr lang="en-US" sz="1400" b="1" dirty="0" smtClean="0"/>
                        <a:t>English Language Arts</a:t>
                      </a:r>
                      <a:endParaRPr lang="en-US" sz="1400" b="1" dirty="0"/>
                    </a:p>
                  </a:txBody>
                  <a:tcPr anchor="ctr"/>
                </a:tc>
                <a:tc>
                  <a:txBody>
                    <a:bodyPr/>
                    <a:lstStyle/>
                    <a:p>
                      <a:pPr algn="ctr"/>
                      <a:r>
                        <a:rPr lang="en-US" sz="1400" b="1" dirty="0" smtClean="0"/>
                        <a:t>Math</a:t>
                      </a:r>
                      <a:endParaRPr lang="en-US" sz="1400" b="1" dirty="0"/>
                    </a:p>
                  </a:txBody>
                  <a:tcPr anchor="ctr"/>
                </a:tc>
                <a:tc>
                  <a:txBody>
                    <a:bodyPr/>
                    <a:lstStyle/>
                    <a:p>
                      <a:pPr algn="ctr"/>
                      <a:r>
                        <a:rPr lang="en-US" sz="1400" b="1" dirty="0" smtClean="0"/>
                        <a:t>Access Growth</a:t>
                      </a:r>
                      <a:endParaRPr lang="en-US" sz="1400" b="1" dirty="0"/>
                    </a:p>
                  </a:txBody>
                  <a:tcPr anchor="ctr"/>
                </a:tc>
                <a:tc>
                  <a:txBody>
                    <a:bodyPr/>
                    <a:lstStyle/>
                    <a:p>
                      <a:pPr algn="ctr"/>
                      <a:r>
                        <a:rPr lang="en-US" sz="1400" b="1" dirty="0" smtClean="0"/>
                        <a:t>Grad,</a:t>
                      </a:r>
                      <a:r>
                        <a:rPr lang="en-US" sz="1400" b="1" baseline="0" dirty="0" smtClean="0"/>
                        <a:t> Drop out, Matriculation</a:t>
                      </a:r>
                      <a:endParaRPr lang="en-US" sz="1400" b="1" dirty="0"/>
                    </a:p>
                  </a:txBody>
                  <a:tcPr anchor="ctr"/>
                </a:tc>
                <a:tc>
                  <a:txBody>
                    <a:bodyPr/>
                    <a:lstStyle/>
                    <a:p>
                      <a:pPr algn="ctr"/>
                      <a:r>
                        <a:rPr lang="en-US" sz="1400" b="1" dirty="0" smtClean="0">
                          <a:solidFill>
                            <a:srgbClr val="00B050"/>
                          </a:solidFill>
                        </a:rPr>
                        <a:t>When Available</a:t>
                      </a:r>
                      <a:endParaRPr lang="en-US" sz="1400" b="1" dirty="0">
                        <a:solidFill>
                          <a:srgbClr val="00B050"/>
                        </a:solidFill>
                      </a:endParaRPr>
                    </a:p>
                  </a:txBody>
                  <a:tcPr anchor="ctr"/>
                </a:tc>
                <a:extLst>
                  <a:ext uri="{0D108BD9-81ED-4DB2-BD59-A6C34878D82A}">
                    <a16:rowId xmlns:a16="http://schemas.microsoft.com/office/drawing/2014/main" xmlns="" val="3420707474"/>
                  </a:ext>
                </a:extLst>
              </a:tr>
              <a:tr h="1022475">
                <a:tc>
                  <a:txBody>
                    <a:bodyPr/>
                    <a:lstStyle/>
                    <a:p>
                      <a:pPr algn="ctr"/>
                      <a:r>
                        <a:rPr lang="en-US" sz="2400" b="1" dirty="0" smtClean="0"/>
                        <a:t>N</a:t>
                      </a:r>
                      <a:r>
                        <a:rPr lang="en-US" sz="2400" b="1" u="sng" dirty="0" smtClean="0"/>
                        <a:t>&gt;</a:t>
                      </a:r>
                      <a:r>
                        <a:rPr lang="en-US" sz="2400" b="1" dirty="0" smtClean="0"/>
                        <a:t>16</a:t>
                      </a:r>
                      <a:endParaRPr lang="en-US" sz="2400" b="1" dirty="0"/>
                    </a:p>
                  </a:txBody>
                  <a:tcPr anchor="ctr"/>
                </a:tc>
                <a:tc>
                  <a:txBody>
                    <a:bodyPr/>
                    <a:lstStyle/>
                    <a:p>
                      <a:pPr algn="ctr"/>
                      <a:r>
                        <a:rPr lang="en-US" sz="2400" b="1" dirty="0" smtClean="0"/>
                        <a:t>N</a:t>
                      </a:r>
                      <a:r>
                        <a:rPr lang="en-US" sz="2400" b="1" u="sng" dirty="0" smtClean="0"/>
                        <a:t>&gt;</a:t>
                      </a:r>
                      <a:r>
                        <a:rPr lang="en-US" sz="2400" b="1" dirty="0" smtClean="0"/>
                        <a:t>16</a:t>
                      </a:r>
                      <a:endParaRPr lang="en-US" sz="2400" b="1" dirty="0"/>
                    </a:p>
                  </a:txBody>
                  <a:tcPr anchor="ctr"/>
                </a:tc>
                <a:tc>
                  <a:txBody>
                    <a:bodyPr/>
                    <a:lstStyle/>
                    <a:p>
                      <a:pPr algn="ctr"/>
                      <a:r>
                        <a:rPr lang="en-US" sz="2400" b="1" dirty="0" smtClean="0"/>
                        <a:t>N</a:t>
                      </a:r>
                      <a:r>
                        <a:rPr lang="en-US" sz="2400" b="1" u="sng" dirty="0" smtClean="0"/>
                        <a:t>&gt;</a:t>
                      </a:r>
                      <a:r>
                        <a:rPr lang="en-US" sz="2400" b="1" dirty="0" smtClean="0"/>
                        <a:t>20</a:t>
                      </a:r>
                      <a:endParaRPr lang="en-US" sz="2400" b="1" dirty="0"/>
                    </a:p>
                  </a:txBody>
                  <a:tcPr anchor="ctr"/>
                </a:tc>
                <a:tc>
                  <a:txBody>
                    <a:bodyPr/>
                    <a:lstStyle/>
                    <a:p>
                      <a:pPr algn="ctr"/>
                      <a:r>
                        <a:rPr lang="en-US" sz="2400" b="1" dirty="0" smtClean="0"/>
                        <a:t>---</a:t>
                      </a:r>
                      <a:endParaRPr lang="en-US" sz="2400" b="1" dirty="0"/>
                    </a:p>
                  </a:txBody>
                  <a:tcPr anchor="ctr"/>
                </a:tc>
                <a:tc>
                  <a:txBody>
                    <a:bodyPr/>
                    <a:lstStyle/>
                    <a:p>
                      <a:pPr algn="ctr"/>
                      <a:r>
                        <a:rPr lang="en-US" sz="2400" b="1" dirty="0" smtClean="0"/>
                        <a:t>---</a:t>
                      </a:r>
                      <a:endParaRPr lang="en-US" sz="2400" b="1" dirty="0"/>
                    </a:p>
                  </a:txBody>
                  <a:tcPr anchor="ctr"/>
                </a:tc>
                <a:tc>
                  <a:txBody>
                    <a:bodyPr/>
                    <a:lstStyle/>
                    <a:p>
                      <a:pPr algn="ctr"/>
                      <a:r>
                        <a:rPr lang="en-US" sz="2400" b="1" dirty="0" smtClean="0"/>
                        <a:t>---</a:t>
                      </a:r>
                      <a:endParaRPr lang="en-US" sz="2400" b="1" dirty="0"/>
                    </a:p>
                  </a:txBody>
                  <a:tcPr anchor="ctr"/>
                </a:tc>
                <a:tc>
                  <a:txBody>
                    <a:bodyPr/>
                    <a:lstStyle/>
                    <a:p>
                      <a:pPr algn="ctr"/>
                      <a:r>
                        <a:rPr lang="en-US" sz="2400" b="1" dirty="0" smtClean="0">
                          <a:solidFill>
                            <a:srgbClr val="00B050"/>
                          </a:solidFill>
                        </a:rPr>
                        <a:t>N</a:t>
                      </a:r>
                      <a:r>
                        <a:rPr lang="en-US" sz="2400" b="1" u="sng" dirty="0" smtClean="0">
                          <a:solidFill>
                            <a:srgbClr val="00B050"/>
                          </a:solidFill>
                        </a:rPr>
                        <a:t>&gt;</a:t>
                      </a:r>
                      <a:r>
                        <a:rPr lang="en-US" sz="2400" b="1" dirty="0" smtClean="0">
                          <a:solidFill>
                            <a:srgbClr val="00B050"/>
                          </a:solidFill>
                        </a:rPr>
                        <a:t>16??</a:t>
                      </a:r>
                      <a:endParaRPr lang="en-US" sz="2400" b="1" dirty="0">
                        <a:solidFill>
                          <a:srgbClr val="00B050"/>
                        </a:solidFill>
                      </a:endParaRPr>
                    </a:p>
                  </a:txBody>
                  <a:tcPr anchor="ctr"/>
                </a:tc>
                <a:extLst>
                  <a:ext uri="{0D108BD9-81ED-4DB2-BD59-A6C34878D82A}">
                    <a16:rowId xmlns:a16="http://schemas.microsoft.com/office/drawing/2014/main" xmlns="" val="4237718090"/>
                  </a:ext>
                </a:extLst>
              </a:tr>
            </a:tbl>
          </a:graphicData>
        </a:graphic>
      </p:graphicFrame>
      <p:sp>
        <p:nvSpPr>
          <p:cNvPr id="7" name="Rectangle 6"/>
          <p:cNvSpPr/>
          <p:nvPr/>
        </p:nvSpPr>
        <p:spPr>
          <a:xfrm>
            <a:off x="380998" y="2225040"/>
            <a:ext cx="3611882" cy="3408744"/>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TextBox 7"/>
          <p:cNvSpPr txBox="1"/>
          <p:nvPr/>
        </p:nvSpPr>
        <p:spPr>
          <a:xfrm>
            <a:off x="547972" y="4466944"/>
            <a:ext cx="833120" cy="830997"/>
          </a:xfrm>
          <a:prstGeom prst="rect">
            <a:avLst/>
          </a:prstGeom>
          <a:noFill/>
          <a:ln w="28575">
            <a:solidFill>
              <a:srgbClr val="FF0000"/>
            </a:solidFill>
          </a:ln>
        </p:spPr>
        <p:txBody>
          <a:bodyPr wrap="square" rtlCol="0">
            <a:spAutoFit/>
          </a:bodyPr>
          <a:lstStyle/>
          <a:p>
            <a:pPr algn="ctr"/>
            <a:r>
              <a:rPr lang="en-US" sz="2400" dirty="0">
                <a:solidFill>
                  <a:srgbClr val="FF0000"/>
                </a:solidFill>
              </a:rPr>
              <a:t>DNM</a:t>
            </a:r>
          </a:p>
          <a:p>
            <a:endParaRPr lang="en-US" sz="2400" dirty="0"/>
          </a:p>
        </p:txBody>
      </p:sp>
      <p:sp>
        <p:nvSpPr>
          <p:cNvPr id="9" name="TextBox 8"/>
          <p:cNvSpPr txBox="1"/>
          <p:nvPr/>
        </p:nvSpPr>
        <p:spPr>
          <a:xfrm>
            <a:off x="1770379" y="4465614"/>
            <a:ext cx="833120" cy="830997"/>
          </a:xfrm>
          <a:prstGeom prst="rect">
            <a:avLst/>
          </a:prstGeom>
          <a:noFill/>
          <a:ln w="28575">
            <a:solidFill>
              <a:srgbClr val="FF0000"/>
            </a:solidFill>
          </a:ln>
        </p:spPr>
        <p:txBody>
          <a:bodyPr wrap="square" rtlCol="0">
            <a:spAutoFit/>
          </a:bodyPr>
          <a:lstStyle/>
          <a:p>
            <a:pPr algn="ctr"/>
            <a:r>
              <a:rPr lang="en-US" sz="2400" dirty="0">
                <a:solidFill>
                  <a:srgbClr val="FF0000"/>
                </a:solidFill>
              </a:rPr>
              <a:t>DNM</a:t>
            </a:r>
          </a:p>
          <a:p>
            <a:endParaRPr lang="en-US" sz="2400" dirty="0"/>
          </a:p>
        </p:txBody>
      </p:sp>
      <p:sp>
        <p:nvSpPr>
          <p:cNvPr id="10" name="TextBox 9"/>
          <p:cNvSpPr txBox="1"/>
          <p:nvPr/>
        </p:nvSpPr>
        <p:spPr>
          <a:xfrm>
            <a:off x="2945463" y="4466944"/>
            <a:ext cx="833120" cy="830997"/>
          </a:xfrm>
          <a:prstGeom prst="rect">
            <a:avLst/>
          </a:prstGeom>
          <a:noFill/>
          <a:ln w="28575">
            <a:solidFill>
              <a:srgbClr val="FF0000"/>
            </a:solidFill>
          </a:ln>
        </p:spPr>
        <p:txBody>
          <a:bodyPr wrap="square" rtlCol="0">
            <a:spAutoFit/>
          </a:bodyPr>
          <a:lstStyle/>
          <a:p>
            <a:pPr algn="ctr"/>
            <a:r>
              <a:rPr lang="en-US" sz="2400" dirty="0">
                <a:solidFill>
                  <a:srgbClr val="FF0000"/>
                </a:solidFill>
              </a:rPr>
              <a:t>DNM</a:t>
            </a:r>
          </a:p>
          <a:p>
            <a:endParaRPr lang="en-US" sz="2400" dirty="0"/>
          </a:p>
        </p:txBody>
      </p:sp>
      <p:sp>
        <p:nvSpPr>
          <p:cNvPr id="14" name="TextBox 13"/>
          <p:cNvSpPr txBox="1"/>
          <p:nvPr/>
        </p:nvSpPr>
        <p:spPr>
          <a:xfrm>
            <a:off x="3473384" y="5717301"/>
            <a:ext cx="1895360" cy="461665"/>
          </a:xfrm>
          <a:prstGeom prst="rect">
            <a:avLst/>
          </a:prstGeom>
          <a:noFill/>
        </p:spPr>
        <p:txBody>
          <a:bodyPr wrap="square" rtlCol="0">
            <a:spAutoFit/>
          </a:bodyPr>
          <a:lstStyle/>
          <a:p>
            <a:pPr algn="ctr"/>
            <a:r>
              <a:rPr lang="en-US" sz="2400" dirty="0">
                <a:solidFill>
                  <a:srgbClr val="FF0000"/>
                </a:solidFill>
              </a:rPr>
              <a:t>IDENTIFIED</a:t>
            </a:r>
          </a:p>
        </p:txBody>
      </p:sp>
    </p:spTree>
    <p:extLst>
      <p:ext uri="{BB962C8B-B14F-4D97-AF65-F5344CB8AC3E}">
        <p14:creationId xmlns:p14="http://schemas.microsoft.com/office/powerpoint/2010/main" val="2245932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1" y="1"/>
            <a:ext cx="8381260" cy="1137920"/>
          </a:xfrm>
        </p:spPr>
        <p:txBody>
          <a:bodyPr/>
          <a:lstStyle/>
          <a:p>
            <a:r>
              <a:rPr lang="en-US" dirty="0" smtClean="0"/>
              <a:t>Targeted: </a:t>
            </a:r>
            <a:br>
              <a:rPr lang="en-US" dirty="0" smtClean="0"/>
            </a:br>
            <a:r>
              <a:rPr lang="en-US" dirty="0" smtClean="0"/>
              <a:t>Identification Criteria</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55</a:t>
            </a:fld>
            <a:endParaRPr lang="en-US" dirty="0" smtClean="0"/>
          </a:p>
        </p:txBody>
      </p:sp>
      <p:sp>
        <p:nvSpPr>
          <p:cNvPr id="2" name="Content Placeholder 1"/>
          <p:cNvSpPr>
            <a:spLocks noGrp="1"/>
          </p:cNvSpPr>
          <p:nvPr>
            <p:ph idx="4294967295"/>
          </p:nvPr>
        </p:nvSpPr>
        <p:spPr>
          <a:xfrm>
            <a:off x="0" y="1190168"/>
            <a:ext cx="9037468" cy="4521200"/>
          </a:xfrm>
        </p:spPr>
        <p:txBody>
          <a:bodyPr/>
          <a:lstStyle/>
          <a:p>
            <a:r>
              <a:rPr lang="en-US" sz="2000" dirty="0"/>
              <a:t>Current estimates exclude Other Indicator</a:t>
            </a:r>
          </a:p>
          <a:p>
            <a:r>
              <a:rPr lang="en-US" sz="2000" dirty="0"/>
              <a:t>Decision: Include schools with a minimum of 3 indicators with enough students and earned Does Not Meet</a:t>
            </a:r>
          </a:p>
          <a:p>
            <a:pPr marL="365757" lvl="1" indent="0">
              <a:buNone/>
            </a:pPr>
            <a:endParaRPr lang="en-US" sz="2000" b="1" dirty="0">
              <a:solidFill>
                <a:srgbClr val="00B050"/>
              </a:solidFill>
            </a:endParaRPr>
          </a:p>
          <a:p>
            <a:pPr lvl="1"/>
            <a:endParaRPr lang="en-US" sz="2000" dirty="0">
              <a:solidFill>
                <a:schemeClr val="tx1"/>
              </a:solidFill>
            </a:endParaRPr>
          </a:p>
          <a:p>
            <a:pPr lvl="1"/>
            <a:endParaRPr lang="en-US" sz="2000" dirty="0">
              <a:solidFill>
                <a:schemeClr val="tx1"/>
              </a:solidFill>
            </a:endParaRPr>
          </a:p>
          <a:p>
            <a:endParaRPr lang="en-US" sz="2000" dirty="0">
              <a:solidFill>
                <a:schemeClr val="tx1"/>
              </a:solidFill>
            </a:endParaRPr>
          </a:p>
          <a:p>
            <a:endParaRPr lang="en-US" sz="2000" dirty="0">
              <a:solidFill>
                <a:schemeClr val="tx1"/>
              </a:solidFill>
            </a:endParaRPr>
          </a:p>
          <a:p>
            <a:endParaRPr lang="en-US" sz="2000" dirty="0">
              <a:solidFill>
                <a:schemeClr val="tx1"/>
              </a:solidFill>
            </a:endParaRPr>
          </a:p>
          <a:p>
            <a:endParaRPr lang="en-US" sz="2000" dirty="0">
              <a:solidFill>
                <a:schemeClr val="tx1"/>
              </a:solidFill>
            </a:endParaRPr>
          </a:p>
          <a:p>
            <a:endParaRPr lang="en-US" sz="2000" dirty="0"/>
          </a:p>
        </p:txBody>
      </p:sp>
      <p:graphicFrame>
        <p:nvGraphicFramePr>
          <p:cNvPr id="5" name="Table 4"/>
          <p:cNvGraphicFramePr>
            <a:graphicFrameLocks noGrp="1"/>
          </p:cNvGraphicFramePr>
          <p:nvPr>
            <p:extLst/>
          </p:nvPr>
        </p:nvGraphicFramePr>
        <p:xfrm>
          <a:off x="380999" y="2300645"/>
          <a:ext cx="8381261" cy="3233670"/>
        </p:xfrm>
        <a:graphic>
          <a:graphicData uri="http://schemas.openxmlformats.org/drawingml/2006/table">
            <a:tbl>
              <a:tblPr firstRow="1" bandRow="1">
                <a:tableStyleId>{22838BEF-8BB2-4498-84A7-C5851F593DF1}</a:tableStyleId>
              </a:tblPr>
              <a:tblGrid>
                <a:gridCol w="1197323">
                  <a:extLst>
                    <a:ext uri="{9D8B030D-6E8A-4147-A177-3AD203B41FA5}">
                      <a16:colId xmlns:a16="http://schemas.microsoft.com/office/drawing/2014/main" xmlns="" val="4040876849"/>
                    </a:ext>
                  </a:extLst>
                </a:gridCol>
                <a:gridCol w="1197323">
                  <a:extLst>
                    <a:ext uri="{9D8B030D-6E8A-4147-A177-3AD203B41FA5}">
                      <a16:colId xmlns:a16="http://schemas.microsoft.com/office/drawing/2014/main" xmlns="" val="1586284776"/>
                    </a:ext>
                  </a:extLst>
                </a:gridCol>
                <a:gridCol w="1197323">
                  <a:extLst>
                    <a:ext uri="{9D8B030D-6E8A-4147-A177-3AD203B41FA5}">
                      <a16:colId xmlns:a16="http://schemas.microsoft.com/office/drawing/2014/main" xmlns="" val="3651200478"/>
                    </a:ext>
                  </a:extLst>
                </a:gridCol>
                <a:gridCol w="1197323">
                  <a:extLst>
                    <a:ext uri="{9D8B030D-6E8A-4147-A177-3AD203B41FA5}">
                      <a16:colId xmlns:a16="http://schemas.microsoft.com/office/drawing/2014/main" xmlns="" val="3789053320"/>
                    </a:ext>
                  </a:extLst>
                </a:gridCol>
                <a:gridCol w="1197323">
                  <a:extLst>
                    <a:ext uri="{9D8B030D-6E8A-4147-A177-3AD203B41FA5}">
                      <a16:colId xmlns:a16="http://schemas.microsoft.com/office/drawing/2014/main" xmlns="" val="2924470185"/>
                    </a:ext>
                  </a:extLst>
                </a:gridCol>
                <a:gridCol w="1197323">
                  <a:extLst>
                    <a:ext uri="{9D8B030D-6E8A-4147-A177-3AD203B41FA5}">
                      <a16:colId xmlns:a16="http://schemas.microsoft.com/office/drawing/2014/main" xmlns="" val="1729463628"/>
                    </a:ext>
                  </a:extLst>
                </a:gridCol>
                <a:gridCol w="1197323">
                  <a:extLst>
                    <a:ext uri="{9D8B030D-6E8A-4147-A177-3AD203B41FA5}">
                      <a16:colId xmlns:a16="http://schemas.microsoft.com/office/drawing/2014/main" xmlns="" val="3443875719"/>
                    </a:ext>
                  </a:extLst>
                </a:gridCol>
              </a:tblGrid>
              <a:tr h="1188720">
                <a:tc gridSpan="2">
                  <a:txBody>
                    <a:bodyPr/>
                    <a:lstStyle/>
                    <a:p>
                      <a:pPr algn="ctr"/>
                      <a:r>
                        <a:rPr lang="en-US" sz="2100" b="1" dirty="0" smtClean="0"/>
                        <a:t>Achievement</a:t>
                      </a:r>
                      <a:endParaRPr lang="en-US" sz="2100" b="1" dirty="0"/>
                    </a:p>
                  </a:txBody>
                  <a:tcPr anchor="ctr">
                    <a:solidFill>
                      <a:schemeClr val="accent1">
                        <a:lumMod val="40000"/>
                        <a:lumOff val="60000"/>
                      </a:schemeClr>
                    </a:solidFill>
                  </a:tcPr>
                </a:tc>
                <a:tc hMerge="1">
                  <a:txBody>
                    <a:bodyPr/>
                    <a:lstStyle/>
                    <a:p>
                      <a:endParaRPr lang="en-US" dirty="0"/>
                    </a:p>
                  </a:txBody>
                  <a:tcPr/>
                </a:tc>
                <a:tc gridSpan="2">
                  <a:txBody>
                    <a:bodyPr/>
                    <a:lstStyle/>
                    <a:p>
                      <a:pPr algn="ctr"/>
                      <a:r>
                        <a:rPr lang="en-US" sz="2100" b="1" dirty="0" smtClean="0"/>
                        <a:t>Growth</a:t>
                      </a:r>
                      <a:endParaRPr lang="en-US" sz="2100" b="1" dirty="0"/>
                    </a:p>
                  </a:txBody>
                  <a:tcPr anchor="ctr">
                    <a:solidFill>
                      <a:schemeClr val="accent1">
                        <a:lumMod val="40000"/>
                        <a:lumOff val="60000"/>
                      </a:schemeClr>
                    </a:solidFill>
                  </a:tcPr>
                </a:tc>
                <a:tc hMerge="1">
                  <a:txBody>
                    <a:bodyPr/>
                    <a:lstStyle/>
                    <a:p>
                      <a:endParaRPr lang="en-US" dirty="0"/>
                    </a:p>
                  </a:txBody>
                  <a:tcPr/>
                </a:tc>
                <a:tc>
                  <a:txBody>
                    <a:bodyPr/>
                    <a:lstStyle/>
                    <a:p>
                      <a:pPr algn="ctr"/>
                      <a:r>
                        <a:rPr lang="en-US" sz="2100" b="1" dirty="0" smtClean="0"/>
                        <a:t>ELP</a:t>
                      </a:r>
                      <a:r>
                        <a:rPr lang="en-US" sz="2100" b="1" baseline="0" dirty="0" smtClean="0"/>
                        <a:t> Progress</a:t>
                      </a:r>
                      <a:endParaRPr lang="en-US" sz="2100" b="1" dirty="0"/>
                    </a:p>
                  </a:txBody>
                  <a:tcPr anchor="ctr">
                    <a:solidFill>
                      <a:schemeClr val="accent1">
                        <a:lumMod val="40000"/>
                        <a:lumOff val="60000"/>
                      </a:schemeClr>
                    </a:solidFill>
                  </a:tcPr>
                </a:tc>
                <a:tc>
                  <a:txBody>
                    <a:bodyPr/>
                    <a:lstStyle/>
                    <a:p>
                      <a:pPr algn="ctr"/>
                      <a:r>
                        <a:rPr lang="en-US" sz="2100" b="1" dirty="0" smtClean="0"/>
                        <a:t>PWR </a:t>
                      </a:r>
                    </a:p>
                    <a:p>
                      <a:pPr algn="ctr"/>
                      <a:r>
                        <a:rPr lang="en-US" sz="2100" b="1" dirty="0" smtClean="0"/>
                        <a:t>(for</a:t>
                      </a:r>
                      <a:r>
                        <a:rPr lang="en-US" sz="2100" b="1" baseline="0" dirty="0" smtClean="0"/>
                        <a:t> HS)</a:t>
                      </a:r>
                      <a:endParaRPr lang="en-US" sz="2100" b="1" dirty="0"/>
                    </a:p>
                  </a:txBody>
                  <a:tcPr anchor="ctr">
                    <a:solidFill>
                      <a:schemeClr val="accent1">
                        <a:lumMod val="40000"/>
                        <a:lumOff val="60000"/>
                      </a:schemeClr>
                    </a:solidFill>
                  </a:tcPr>
                </a:tc>
                <a:tc>
                  <a:txBody>
                    <a:bodyPr/>
                    <a:lstStyle/>
                    <a:p>
                      <a:pPr algn="ctr"/>
                      <a:r>
                        <a:rPr lang="en-US" sz="2100" b="1" dirty="0" smtClean="0">
                          <a:solidFill>
                            <a:srgbClr val="00B050"/>
                          </a:solidFill>
                        </a:rPr>
                        <a:t>Other</a:t>
                      </a:r>
                      <a:r>
                        <a:rPr lang="en-US" sz="2100" b="1" baseline="0" dirty="0" smtClean="0">
                          <a:solidFill>
                            <a:srgbClr val="00B050"/>
                          </a:solidFill>
                        </a:rPr>
                        <a:t> Indicator</a:t>
                      </a:r>
                      <a:endParaRPr lang="en-US" sz="2100" b="1" dirty="0">
                        <a:solidFill>
                          <a:srgbClr val="00B050"/>
                        </a:solidFill>
                      </a:endParaRPr>
                    </a:p>
                  </a:txBody>
                  <a:tcPr anchor="ctr">
                    <a:solidFill>
                      <a:schemeClr val="accent1">
                        <a:lumMod val="40000"/>
                        <a:lumOff val="60000"/>
                      </a:schemeClr>
                    </a:solidFill>
                  </a:tcPr>
                </a:tc>
                <a:extLst>
                  <a:ext uri="{0D108BD9-81ED-4DB2-BD59-A6C34878D82A}">
                    <a16:rowId xmlns:a16="http://schemas.microsoft.com/office/drawing/2014/main" xmlns="" val="2433817056"/>
                  </a:ext>
                </a:extLst>
              </a:tr>
              <a:tr h="1022475">
                <a:tc>
                  <a:txBody>
                    <a:bodyPr/>
                    <a:lstStyle/>
                    <a:p>
                      <a:pPr algn="ctr"/>
                      <a:r>
                        <a:rPr lang="en-US" sz="1400" b="1" dirty="0" smtClean="0"/>
                        <a:t>English Language</a:t>
                      </a:r>
                      <a:r>
                        <a:rPr lang="en-US" sz="1400" b="1" baseline="0" dirty="0" smtClean="0"/>
                        <a:t> Arts </a:t>
                      </a:r>
                      <a:endParaRPr lang="en-US" sz="1400" b="1" dirty="0"/>
                    </a:p>
                  </a:txBody>
                  <a:tcPr anchor="ctr"/>
                </a:tc>
                <a:tc>
                  <a:txBody>
                    <a:bodyPr/>
                    <a:lstStyle/>
                    <a:p>
                      <a:pPr algn="ctr"/>
                      <a:r>
                        <a:rPr lang="en-US" sz="1400" b="1" dirty="0" smtClean="0"/>
                        <a:t>Math</a:t>
                      </a:r>
                      <a:endParaRPr lang="en-US" sz="1400" b="1" dirty="0"/>
                    </a:p>
                  </a:txBody>
                  <a:tcPr anchor="ctr"/>
                </a:tc>
                <a:tc>
                  <a:txBody>
                    <a:bodyPr/>
                    <a:lstStyle/>
                    <a:p>
                      <a:pPr algn="ctr"/>
                      <a:r>
                        <a:rPr lang="en-US" sz="1400" b="1" dirty="0" smtClean="0"/>
                        <a:t>English Language Arts</a:t>
                      </a:r>
                      <a:endParaRPr lang="en-US" sz="1400" b="1" dirty="0"/>
                    </a:p>
                  </a:txBody>
                  <a:tcPr anchor="ctr"/>
                </a:tc>
                <a:tc>
                  <a:txBody>
                    <a:bodyPr/>
                    <a:lstStyle/>
                    <a:p>
                      <a:pPr algn="ctr"/>
                      <a:r>
                        <a:rPr lang="en-US" sz="1400" b="1" dirty="0" smtClean="0"/>
                        <a:t>Math</a:t>
                      </a:r>
                      <a:endParaRPr lang="en-US" sz="1400" b="1" dirty="0"/>
                    </a:p>
                  </a:txBody>
                  <a:tcPr anchor="ctr"/>
                </a:tc>
                <a:tc>
                  <a:txBody>
                    <a:bodyPr/>
                    <a:lstStyle/>
                    <a:p>
                      <a:pPr algn="ctr"/>
                      <a:r>
                        <a:rPr lang="en-US" sz="1400" b="1" dirty="0" smtClean="0"/>
                        <a:t>Access Growth</a:t>
                      </a:r>
                      <a:endParaRPr lang="en-US" sz="1400" b="1" dirty="0"/>
                    </a:p>
                  </a:txBody>
                  <a:tcPr anchor="ctr"/>
                </a:tc>
                <a:tc>
                  <a:txBody>
                    <a:bodyPr/>
                    <a:lstStyle/>
                    <a:p>
                      <a:pPr algn="ctr"/>
                      <a:r>
                        <a:rPr lang="en-US" sz="1400" b="1" dirty="0" smtClean="0"/>
                        <a:t>Grad,</a:t>
                      </a:r>
                      <a:r>
                        <a:rPr lang="en-US" sz="1400" b="1" baseline="0" dirty="0" smtClean="0"/>
                        <a:t> Drop out, Matriculation</a:t>
                      </a:r>
                      <a:endParaRPr lang="en-US" sz="1400" b="1" dirty="0"/>
                    </a:p>
                  </a:txBody>
                  <a:tcPr anchor="ctr"/>
                </a:tc>
                <a:tc>
                  <a:txBody>
                    <a:bodyPr/>
                    <a:lstStyle/>
                    <a:p>
                      <a:pPr algn="ctr"/>
                      <a:r>
                        <a:rPr lang="en-US" sz="1400" b="1" dirty="0" smtClean="0">
                          <a:solidFill>
                            <a:srgbClr val="00B050"/>
                          </a:solidFill>
                        </a:rPr>
                        <a:t>When Available</a:t>
                      </a:r>
                      <a:endParaRPr lang="en-US" sz="1400" b="1" dirty="0">
                        <a:solidFill>
                          <a:srgbClr val="00B050"/>
                        </a:solidFill>
                      </a:endParaRPr>
                    </a:p>
                  </a:txBody>
                  <a:tcPr anchor="ctr"/>
                </a:tc>
                <a:extLst>
                  <a:ext uri="{0D108BD9-81ED-4DB2-BD59-A6C34878D82A}">
                    <a16:rowId xmlns:a16="http://schemas.microsoft.com/office/drawing/2014/main" xmlns="" val="3420707474"/>
                  </a:ext>
                </a:extLst>
              </a:tr>
              <a:tr h="1022475">
                <a:tc>
                  <a:txBody>
                    <a:bodyPr/>
                    <a:lstStyle/>
                    <a:p>
                      <a:pPr algn="ctr"/>
                      <a:r>
                        <a:rPr lang="en-US" sz="2400" b="1" dirty="0" smtClean="0"/>
                        <a:t>N</a:t>
                      </a:r>
                      <a:r>
                        <a:rPr lang="en-US" sz="2400" b="1" u="sng" dirty="0" smtClean="0"/>
                        <a:t>&gt;</a:t>
                      </a:r>
                      <a:r>
                        <a:rPr lang="en-US" sz="2400" b="1" dirty="0" smtClean="0"/>
                        <a:t>16</a:t>
                      </a:r>
                      <a:endParaRPr lang="en-US" sz="2400" b="1" dirty="0"/>
                    </a:p>
                  </a:txBody>
                  <a:tcPr anchor="ctr"/>
                </a:tc>
                <a:tc>
                  <a:txBody>
                    <a:bodyPr/>
                    <a:lstStyle/>
                    <a:p>
                      <a:pPr algn="ctr"/>
                      <a:r>
                        <a:rPr lang="en-US" sz="2400" b="1" dirty="0" smtClean="0"/>
                        <a:t>N</a:t>
                      </a:r>
                      <a:r>
                        <a:rPr lang="en-US" sz="2400" b="1" u="sng" dirty="0" smtClean="0"/>
                        <a:t>&gt;</a:t>
                      </a:r>
                      <a:r>
                        <a:rPr lang="en-US" sz="2400" b="1" dirty="0" smtClean="0"/>
                        <a:t>16</a:t>
                      </a:r>
                      <a:endParaRPr lang="en-US" sz="2400" b="1" dirty="0"/>
                    </a:p>
                  </a:txBody>
                  <a:tcPr anchor="ctr"/>
                </a:tc>
                <a:tc>
                  <a:txBody>
                    <a:bodyPr/>
                    <a:lstStyle/>
                    <a:p>
                      <a:pPr algn="ctr"/>
                      <a:r>
                        <a:rPr lang="en-US" sz="2400" b="1" dirty="0" smtClean="0"/>
                        <a:t>N</a:t>
                      </a:r>
                      <a:r>
                        <a:rPr lang="en-US" sz="2400" b="1" u="sng" dirty="0" smtClean="0"/>
                        <a:t>&gt;</a:t>
                      </a:r>
                      <a:r>
                        <a:rPr lang="en-US" sz="2400" b="1" dirty="0" smtClean="0"/>
                        <a:t>20</a:t>
                      </a:r>
                      <a:endParaRPr lang="en-US" sz="2400" b="1" dirty="0"/>
                    </a:p>
                  </a:txBody>
                  <a:tcPr anchor="ctr"/>
                </a:tc>
                <a:tc>
                  <a:txBody>
                    <a:bodyPr/>
                    <a:lstStyle/>
                    <a:p>
                      <a:pPr algn="ctr"/>
                      <a:r>
                        <a:rPr lang="en-US" sz="2400" b="1" dirty="0" smtClean="0"/>
                        <a:t>N</a:t>
                      </a:r>
                      <a:r>
                        <a:rPr lang="en-US" sz="2400" b="1" u="sng" dirty="0" smtClean="0"/>
                        <a:t>&gt;</a:t>
                      </a:r>
                      <a:r>
                        <a:rPr lang="en-US" sz="2400" b="1" dirty="0" smtClean="0"/>
                        <a:t>20</a:t>
                      </a:r>
                      <a:endParaRPr lang="en-US" sz="2400" b="1" dirty="0"/>
                    </a:p>
                  </a:txBody>
                  <a:tcPr anchor="ctr"/>
                </a:tc>
                <a:tc>
                  <a:txBody>
                    <a:bodyPr/>
                    <a:lstStyle/>
                    <a:p>
                      <a:pPr algn="ctr"/>
                      <a:r>
                        <a:rPr lang="en-US" sz="2400" b="1" dirty="0" smtClean="0"/>
                        <a:t>N</a:t>
                      </a:r>
                      <a:r>
                        <a:rPr lang="en-US" sz="2400" b="1" u="sng" dirty="0" smtClean="0"/>
                        <a:t>&gt;</a:t>
                      </a:r>
                      <a:r>
                        <a:rPr lang="en-US" sz="2400" b="1" dirty="0" smtClean="0"/>
                        <a:t>20</a:t>
                      </a:r>
                      <a:endParaRPr lang="en-US" sz="2400" b="1" dirty="0"/>
                    </a:p>
                  </a:txBody>
                  <a:tcPr anchor="ctr"/>
                </a:tc>
                <a:tc>
                  <a:txBody>
                    <a:bodyPr/>
                    <a:lstStyle/>
                    <a:p>
                      <a:pPr algn="ctr"/>
                      <a:r>
                        <a:rPr lang="en-US" sz="2400" b="1" dirty="0" smtClean="0"/>
                        <a:t>---</a:t>
                      </a:r>
                      <a:endParaRPr lang="en-US" sz="2400" b="1" dirty="0"/>
                    </a:p>
                  </a:txBody>
                  <a:tcPr anchor="ctr"/>
                </a:tc>
                <a:tc>
                  <a:txBody>
                    <a:bodyPr/>
                    <a:lstStyle/>
                    <a:p>
                      <a:pPr algn="ctr"/>
                      <a:r>
                        <a:rPr lang="en-US" sz="2400" b="1" dirty="0" smtClean="0">
                          <a:solidFill>
                            <a:srgbClr val="00B050"/>
                          </a:solidFill>
                        </a:rPr>
                        <a:t>N&gt;16??</a:t>
                      </a:r>
                      <a:endParaRPr lang="en-US" sz="2400" b="1" dirty="0">
                        <a:solidFill>
                          <a:srgbClr val="00B050"/>
                        </a:solidFill>
                      </a:endParaRPr>
                    </a:p>
                  </a:txBody>
                  <a:tcPr anchor="ctr"/>
                </a:tc>
                <a:extLst>
                  <a:ext uri="{0D108BD9-81ED-4DB2-BD59-A6C34878D82A}">
                    <a16:rowId xmlns:a16="http://schemas.microsoft.com/office/drawing/2014/main" xmlns="" val="4237718090"/>
                  </a:ext>
                </a:extLst>
              </a:tr>
            </a:tbl>
          </a:graphicData>
        </a:graphic>
      </p:graphicFrame>
      <p:sp>
        <p:nvSpPr>
          <p:cNvPr id="7" name="Rectangle 6"/>
          <p:cNvSpPr/>
          <p:nvPr/>
        </p:nvSpPr>
        <p:spPr>
          <a:xfrm>
            <a:off x="380998" y="2225040"/>
            <a:ext cx="5993786" cy="3538575"/>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TextBox 7"/>
          <p:cNvSpPr txBox="1"/>
          <p:nvPr/>
        </p:nvSpPr>
        <p:spPr>
          <a:xfrm>
            <a:off x="548640" y="4466290"/>
            <a:ext cx="833120" cy="830997"/>
          </a:xfrm>
          <a:prstGeom prst="rect">
            <a:avLst/>
          </a:prstGeom>
          <a:noFill/>
          <a:ln w="28575">
            <a:solidFill>
              <a:srgbClr val="FF0000"/>
            </a:solidFill>
          </a:ln>
        </p:spPr>
        <p:txBody>
          <a:bodyPr wrap="square" rtlCol="0">
            <a:spAutoFit/>
          </a:bodyPr>
          <a:lstStyle/>
          <a:p>
            <a:pPr algn="ctr"/>
            <a:r>
              <a:rPr lang="en-US" sz="2400" dirty="0">
                <a:solidFill>
                  <a:srgbClr val="FF0000"/>
                </a:solidFill>
              </a:rPr>
              <a:t>DNM</a:t>
            </a:r>
          </a:p>
          <a:p>
            <a:endParaRPr lang="en-US" sz="2400" dirty="0"/>
          </a:p>
        </p:txBody>
      </p:sp>
      <p:sp>
        <p:nvSpPr>
          <p:cNvPr id="9" name="TextBox 8"/>
          <p:cNvSpPr txBox="1"/>
          <p:nvPr/>
        </p:nvSpPr>
        <p:spPr>
          <a:xfrm>
            <a:off x="1739529" y="4472340"/>
            <a:ext cx="833120" cy="830997"/>
          </a:xfrm>
          <a:prstGeom prst="rect">
            <a:avLst/>
          </a:prstGeom>
          <a:noFill/>
          <a:ln w="28575">
            <a:solidFill>
              <a:srgbClr val="FF0000"/>
            </a:solidFill>
          </a:ln>
        </p:spPr>
        <p:txBody>
          <a:bodyPr wrap="square" rtlCol="0">
            <a:spAutoFit/>
          </a:bodyPr>
          <a:lstStyle/>
          <a:p>
            <a:pPr algn="ctr"/>
            <a:r>
              <a:rPr lang="en-US" sz="2400" dirty="0">
                <a:solidFill>
                  <a:srgbClr val="FF0000"/>
                </a:solidFill>
              </a:rPr>
              <a:t>DNM</a:t>
            </a:r>
          </a:p>
          <a:p>
            <a:endParaRPr lang="en-US" sz="2400" dirty="0"/>
          </a:p>
        </p:txBody>
      </p:sp>
      <p:sp>
        <p:nvSpPr>
          <p:cNvPr id="10" name="TextBox 9"/>
          <p:cNvSpPr txBox="1"/>
          <p:nvPr/>
        </p:nvSpPr>
        <p:spPr>
          <a:xfrm>
            <a:off x="2974339" y="4466289"/>
            <a:ext cx="833120" cy="830997"/>
          </a:xfrm>
          <a:prstGeom prst="rect">
            <a:avLst/>
          </a:prstGeom>
          <a:noFill/>
          <a:ln w="28575">
            <a:solidFill>
              <a:srgbClr val="FFC000"/>
            </a:solidFill>
          </a:ln>
        </p:spPr>
        <p:txBody>
          <a:bodyPr wrap="square" rtlCol="0">
            <a:spAutoFit/>
          </a:bodyPr>
          <a:lstStyle/>
          <a:p>
            <a:pPr algn="ctr"/>
            <a:r>
              <a:rPr lang="en-US" sz="2400" dirty="0">
                <a:solidFill>
                  <a:schemeClr val="accent2">
                    <a:lumMod val="75000"/>
                  </a:schemeClr>
                </a:solidFill>
              </a:rPr>
              <a:t>APP+</a:t>
            </a:r>
          </a:p>
          <a:p>
            <a:endParaRPr lang="en-US" sz="2400" dirty="0"/>
          </a:p>
        </p:txBody>
      </p:sp>
      <p:sp>
        <p:nvSpPr>
          <p:cNvPr id="11" name="TextBox 10"/>
          <p:cNvSpPr txBox="1"/>
          <p:nvPr/>
        </p:nvSpPr>
        <p:spPr>
          <a:xfrm>
            <a:off x="4209149" y="4464001"/>
            <a:ext cx="833120" cy="830997"/>
          </a:xfrm>
          <a:prstGeom prst="rect">
            <a:avLst/>
          </a:prstGeom>
          <a:noFill/>
          <a:ln w="28575">
            <a:solidFill>
              <a:srgbClr val="FFC000"/>
            </a:solidFill>
          </a:ln>
        </p:spPr>
        <p:txBody>
          <a:bodyPr wrap="square" rtlCol="0">
            <a:spAutoFit/>
          </a:bodyPr>
          <a:lstStyle/>
          <a:p>
            <a:pPr algn="ctr"/>
            <a:r>
              <a:rPr lang="en-US" sz="2400" dirty="0">
                <a:solidFill>
                  <a:schemeClr val="accent2">
                    <a:lumMod val="75000"/>
                  </a:schemeClr>
                </a:solidFill>
              </a:rPr>
              <a:t>APP+</a:t>
            </a:r>
          </a:p>
          <a:p>
            <a:endParaRPr lang="en-US" sz="2400" dirty="0"/>
          </a:p>
        </p:txBody>
      </p:sp>
      <p:sp>
        <p:nvSpPr>
          <p:cNvPr id="12" name="TextBox 11"/>
          <p:cNvSpPr txBox="1"/>
          <p:nvPr/>
        </p:nvSpPr>
        <p:spPr>
          <a:xfrm>
            <a:off x="5351965" y="4472338"/>
            <a:ext cx="833120" cy="830997"/>
          </a:xfrm>
          <a:prstGeom prst="rect">
            <a:avLst/>
          </a:prstGeom>
          <a:noFill/>
          <a:ln w="28575">
            <a:solidFill>
              <a:srgbClr val="FF0000"/>
            </a:solidFill>
          </a:ln>
        </p:spPr>
        <p:txBody>
          <a:bodyPr wrap="square" rtlCol="0">
            <a:spAutoFit/>
          </a:bodyPr>
          <a:lstStyle/>
          <a:p>
            <a:pPr algn="ctr"/>
            <a:r>
              <a:rPr lang="en-US" sz="2400" dirty="0">
                <a:solidFill>
                  <a:srgbClr val="FF0000"/>
                </a:solidFill>
              </a:rPr>
              <a:t>DNM</a:t>
            </a:r>
          </a:p>
          <a:p>
            <a:endParaRPr lang="en-US" sz="2400" dirty="0"/>
          </a:p>
        </p:txBody>
      </p:sp>
      <p:sp>
        <p:nvSpPr>
          <p:cNvPr id="14" name="TextBox 13"/>
          <p:cNvSpPr txBox="1"/>
          <p:nvPr/>
        </p:nvSpPr>
        <p:spPr>
          <a:xfrm>
            <a:off x="3473384" y="5717301"/>
            <a:ext cx="1895360" cy="830997"/>
          </a:xfrm>
          <a:prstGeom prst="rect">
            <a:avLst/>
          </a:prstGeom>
          <a:noFill/>
        </p:spPr>
        <p:txBody>
          <a:bodyPr wrap="square" rtlCol="0">
            <a:spAutoFit/>
          </a:bodyPr>
          <a:lstStyle/>
          <a:p>
            <a:pPr algn="ctr"/>
            <a:r>
              <a:rPr lang="en-US" sz="2400" dirty="0">
                <a:solidFill>
                  <a:srgbClr val="FFC000"/>
                </a:solidFill>
              </a:rPr>
              <a:t>NOT IDENTIFIED</a:t>
            </a:r>
          </a:p>
        </p:txBody>
      </p:sp>
    </p:spTree>
    <p:extLst>
      <p:ext uri="{BB962C8B-B14F-4D97-AF65-F5344CB8AC3E}">
        <p14:creationId xmlns:p14="http://schemas.microsoft.com/office/powerpoint/2010/main" val="3858678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1" y="1"/>
            <a:ext cx="8381260" cy="1137920"/>
          </a:xfrm>
        </p:spPr>
        <p:txBody>
          <a:bodyPr/>
          <a:lstStyle/>
          <a:p>
            <a:r>
              <a:rPr lang="en-US" dirty="0" smtClean="0"/>
              <a:t>Targeted: </a:t>
            </a:r>
            <a:br>
              <a:rPr lang="en-US" dirty="0" smtClean="0"/>
            </a:br>
            <a:r>
              <a:rPr lang="en-US" dirty="0" smtClean="0"/>
              <a:t>Identification Criteria</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56</a:t>
            </a:fld>
            <a:endParaRPr lang="en-US" dirty="0" smtClean="0"/>
          </a:p>
        </p:txBody>
      </p:sp>
      <p:sp>
        <p:nvSpPr>
          <p:cNvPr id="2" name="Content Placeholder 1"/>
          <p:cNvSpPr>
            <a:spLocks noGrp="1"/>
          </p:cNvSpPr>
          <p:nvPr>
            <p:ph idx="4294967295"/>
          </p:nvPr>
        </p:nvSpPr>
        <p:spPr>
          <a:xfrm>
            <a:off x="0" y="1190168"/>
            <a:ext cx="9037468" cy="4521200"/>
          </a:xfrm>
        </p:spPr>
        <p:txBody>
          <a:bodyPr/>
          <a:lstStyle/>
          <a:p>
            <a:r>
              <a:rPr lang="en-US" sz="2000" dirty="0"/>
              <a:t>Current estimates exclude Other Indicator</a:t>
            </a:r>
          </a:p>
          <a:p>
            <a:r>
              <a:rPr lang="en-US" sz="2000" dirty="0"/>
              <a:t>Decision: Include schools with a minimum of 3 indicators with enough students and earned Does Not Meet</a:t>
            </a:r>
          </a:p>
          <a:p>
            <a:pPr marL="365757" lvl="1" indent="0">
              <a:buNone/>
            </a:pPr>
            <a:endParaRPr lang="en-US" sz="2000" b="1" dirty="0">
              <a:solidFill>
                <a:srgbClr val="00B050"/>
              </a:solidFill>
            </a:endParaRPr>
          </a:p>
          <a:p>
            <a:pPr lvl="1"/>
            <a:endParaRPr lang="en-US" sz="2000" dirty="0">
              <a:solidFill>
                <a:schemeClr val="tx1"/>
              </a:solidFill>
            </a:endParaRPr>
          </a:p>
          <a:p>
            <a:pPr lvl="1"/>
            <a:endParaRPr lang="en-US" sz="2000" dirty="0">
              <a:solidFill>
                <a:schemeClr val="tx1"/>
              </a:solidFill>
            </a:endParaRPr>
          </a:p>
          <a:p>
            <a:endParaRPr lang="en-US" sz="2000" dirty="0">
              <a:solidFill>
                <a:schemeClr val="tx1"/>
              </a:solidFill>
            </a:endParaRPr>
          </a:p>
          <a:p>
            <a:endParaRPr lang="en-US" sz="2000" dirty="0">
              <a:solidFill>
                <a:schemeClr val="tx1"/>
              </a:solidFill>
            </a:endParaRPr>
          </a:p>
          <a:p>
            <a:endParaRPr lang="en-US" sz="2000" dirty="0">
              <a:solidFill>
                <a:schemeClr val="tx1"/>
              </a:solidFill>
            </a:endParaRPr>
          </a:p>
          <a:p>
            <a:endParaRPr lang="en-US" sz="2000" dirty="0">
              <a:solidFill>
                <a:schemeClr val="tx1"/>
              </a:solidFill>
            </a:endParaRPr>
          </a:p>
          <a:p>
            <a:endParaRPr lang="en-US" sz="2000" dirty="0"/>
          </a:p>
        </p:txBody>
      </p:sp>
      <p:graphicFrame>
        <p:nvGraphicFramePr>
          <p:cNvPr id="5" name="Table 4"/>
          <p:cNvGraphicFramePr>
            <a:graphicFrameLocks noGrp="1"/>
          </p:cNvGraphicFramePr>
          <p:nvPr>
            <p:extLst/>
          </p:nvPr>
        </p:nvGraphicFramePr>
        <p:xfrm>
          <a:off x="380999" y="2300645"/>
          <a:ext cx="8381261" cy="3233670"/>
        </p:xfrm>
        <a:graphic>
          <a:graphicData uri="http://schemas.openxmlformats.org/drawingml/2006/table">
            <a:tbl>
              <a:tblPr firstRow="1" bandRow="1">
                <a:tableStyleId>{22838BEF-8BB2-4498-84A7-C5851F593DF1}</a:tableStyleId>
              </a:tblPr>
              <a:tblGrid>
                <a:gridCol w="1197323">
                  <a:extLst>
                    <a:ext uri="{9D8B030D-6E8A-4147-A177-3AD203B41FA5}">
                      <a16:colId xmlns:a16="http://schemas.microsoft.com/office/drawing/2014/main" xmlns="" val="4040876849"/>
                    </a:ext>
                  </a:extLst>
                </a:gridCol>
                <a:gridCol w="1197323">
                  <a:extLst>
                    <a:ext uri="{9D8B030D-6E8A-4147-A177-3AD203B41FA5}">
                      <a16:colId xmlns:a16="http://schemas.microsoft.com/office/drawing/2014/main" xmlns="" val="1586284776"/>
                    </a:ext>
                  </a:extLst>
                </a:gridCol>
                <a:gridCol w="1197323">
                  <a:extLst>
                    <a:ext uri="{9D8B030D-6E8A-4147-A177-3AD203B41FA5}">
                      <a16:colId xmlns:a16="http://schemas.microsoft.com/office/drawing/2014/main" xmlns="" val="3651200478"/>
                    </a:ext>
                  </a:extLst>
                </a:gridCol>
                <a:gridCol w="1197323">
                  <a:extLst>
                    <a:ext uri="{9D8B030D-6E8A-4147-A177-3AD203B41FA5}">
                      <a16:colId xmlns:a16="http://schemas.microsoft.com/office/drawing/2014/main" xmlns="" val="3789053320"/>
                    </a:ext>
                  </a:extLst>
                </a:gridCol>
                <a:gridCol w="1197323">
                  <a:extLst>
                    <a:ext uri="{9D8B030D-6E8A-4147-A177-3AD203B41FA5}">
                      <a16:colId xmlns:a16="http://schemas.microsoft.com/office/drawing/2014/main" xmlns="" val="2924470185"/>
                    </a:ext>
                  </a:extLst>
                </a:gridCol>
                <a:gridCol w="1197323">
                  <a:extLst>
                    <a:ext uri="{9D8B030D-6E8A-4147-A177-3AD203B41FA5}">
                      <a16:colId xmlns:a16="http://schemas.microsoft.com/office/drawing/2014/main" xmlns="" val="1729463628"/>
                    </a:ext>
                  </a:extLst>
                </a:gridCol>
                <a:gridCol w="1197323">
                  <a:extLst>
                    <a:ext uri="{9D8B030D-6E8A-4147-A177-3AD203B41FA5}">
                      <a16:colId xmlns:a16="http://schemas.microsoft.com/office/drawing/2014/main" xmlns="" val="3443875719"/>
                    </a:ext>
                  </a:extLst>
                </a:gridCol>
              </a:tblGrid>
              <a:tr h="1188720">
                <a:tc gridSpan="2">
                  <a:txBody>
                    <a:bodyPr/>
                    <a:lstStyle/>
                    <a:p>
                      <a:pPr algn="ctr"/>
                      <a:r>
                        <a:rPr lang="en-US" sz="2100" b="1" dirty="0" smtClean="0"/>
                        <a:t>Achievement</a:t>
                      </a:r>
                      <a:endParaRPr lang="en-US" sz="2100" b="1" dirty="0"/>
                    </a:p>
                  </a:txBody>
                  <a:tcPr anchor="ctr">
                    <a:solidFill>
                      <a:schemeClr val="accent1">
                        <a:lumMod val="40000"/>
                        <a:lumOff val="60000"/>
                      </a:schemeClr>
                    </a:solidFill>
                  </a:tcPr>
                </a:tc>
                <a:tc hMerge="1">
                  <a:txBody>
                    <a:bodyPr/>
                    <a:lstStyle/>
                    <a:p>
                      <a:endParaRPr lang="en-US" dirty="0"/>
                    </a:p>
                  </a:txBody>
                  <a:tcPr/>
                </a:tc>
                <a:tc gridSpan="2">
                  <a:txBody>
                    <a:bodyPr/>
                    <a:lstStyle/>
                    <a:p>
                      <a:pPr algn="ctr"/>
                      <a:r>
                        <a:rPr lang="en-US" sz="2100" b="1" dirty="0" smtClean="0"/>
                        <a:t>Growth</a:t>
                      </a:r>
                      <a:endParaRPr lang="en-US" sz="2100" b="1" dirty="0"/>
                    </a:p>
                  </a:txBody>
                  <a:tcPr anchor="ctr">
                    <a:solidFill>
                      <a:schemeClr val="accent1">
                        <a:lumMod val="40000"/>
                        <a:lumOff val="60000"/>
                      </a:schemeClr>
                    </a:solidFill>
                  </a:tcPr>
                </a:tc>
                <a:tc hMerge="1">
                  <a:txBody>
                    <a:bodyPr/>
                    <a:lstStyle/>
                    <a:p>
                      <a:endParaRPr lang="en-US" dirty="0"/>
                    </a:p>
                  </a:txBody>
                  <a:tcPr/>
                </a:tc>
                <a:tc>
                  <a:txBody>
                    <a:bodyPr/>
                    <a:lstStyle/>
                    <a:p>
                      <a:pPr algn="ctr"/>
                      <a:r>
                        <a:rPr lang="en-US" sz="2100" b="1" dirty="0" smtClean="0"/>
                        <a:t>ELP</a:t>
                      </a:r>
                      <a:r>
                        <a:rPr lang="en-US" sz="2100" b="1" baseline="0" dirty="0" smtClean="0"/>
                        <a:t> Progress</a:t>
                      </a:r>
                      <a:endParaRPr lang="en-US" sz="2100" b="1" dirty="0"/>
                    </a:p>
                  </a:txBody>
                  <a:tcPr anchor="ctr">
                    <a:solidFill>
                      <a:schemeClr val="accent1">
                        <a:lumMod val="40000"/>
                        <a:lumOff val="60000"/>
                      </a:schemeClr>
                    </a:solidFill>
                  </a:tcPr>
                </a:tc>
                <a:tc>
                  <a:txBody>
                    <a:bodyPr/>
                    <a:lstStyle/>
                    <a:p>
                      <a:pPr algn="ctr"/>
                      <a:r>
                        <a:rPr lang="en-US" sz="2100" b="1" dirty="0" smtClean="0"/>
                        <a:t>PWR </a:t>
                      </a:r>
                    </a:p>
                    <a:p>
                      <a:pPr algn="ctr"/>
                      <a:r>
                        <a:rPr lang="en-US" sz="2100" b="1" dirty="0" smtClean="0"/>
                        <a:t>(for</a:t>
                      </a:r>
                      <a:r>
                        <a:rPr lang="en-US" sz="2100" b="1" baseline="0" dirty="0" smtClean="0"/>
                        <a:t> HS)</a:t>
                      </a:r>
                      <a:endParaRPr lang="en-US" sz="2100" b="1" dirty="0"/>
                    </a:p>
                  </a:txBody>
                  <a:tcPr anchor="ctr">
                    <a:solidFill>
                      <a:schemeClr val="accent1">
                        <a:lumMod val="40000"/>
                        <a:lumOff val="60000"/>
                      </a:schemeClr>
                    </a:solidFill>
                  </a:tcPr>
                </a:tc>
                <a:tc>
                  <a:txBody>
                    <a:bodyPr/>
                    <a:lstStyle/>
                    <a:p>
                      <a:pPr algn="ctr"/>
                      <a:r>
                        <a:rPr lang="en-US" sz="2100" b="1" dirty="0" smtClean="0">
                          <a:solidFill>
                            <a:srgbClr val="00B050"/>
                          </a:solidFill>
                        </a:rPr>
                        <a:t>Other</a:t>
                      </a:r>
                      <a:r>
                        <a:rPr lang="en-US" sz="2100" b="1" baseline="0" dirty="0" smtClean="0">
                          <a:solidFill>
                            <a:srgbClr val="00B050"/>
                          </a:solidFill>
                        </a:rPr>
                        <a:t> Indicator</a:t>
                      </a:r>
                      <a:endParaRPr lang="en-US" sz="2100" b="1" dirty="0">
                        <a:solidFill>
                          <a:srgbClr val="00B050"/>
                        </a:solidFill>
                      </a:endParaRPr>
                    </a:p>
                  </a:txBody>
                  <a:tcPr anchor="ctr">
                    <a:solidFill>
                      <a:schemeClr val="accent1">
                        <a:lumMod val="40000"/>
                        <a:lumOff val="60000"/>
                      </a:schemeClr>
                    </a:solidFill>
                  </a:tcPr>
                </a:tc>
                <a:extLst>
                  <a:ext uri="{0D108BD9-81ED-4DB2-BD59-A6C34878D82A}">
                    <a16:rowId xmlns:a16="http://schemas.microsoft.com/office/drawing/2014/main" xmlns="" val="2433817056"/>
                  </a:ext>
                </a:extLst>
              </a:tr>
              <a:tr h="1022475">
                <a:tc>
                  <a:txBody>
                    <a:bodyPr/>
                    <a:lstStyle/>
                    <a:p>
                      <a:pPr algn="ctr"/>
                      <a:r>
                        <a:rPr lang="en-US" sz="1400" b="1" dirty="0" smtClean="0"/>
                        <a:t>English Language</a:t>
                      </a:r>
                      <a:r>
                        <a:rPr lang="en-US" sz="1400" b="1" baseline="0" dirty="0" smtClean="0"/>
                        <a:t> Arts </a:t>
                      </a:r>
                      <a:endParaRPr lang="en-US" sz="1400" b="1" dirty="0"/>
                    </a:p>
                  </a:txBody>
                  <a:tcPr anchor="ctr"/>
                </a:tc>
                <a:tc>
                  <a:txBody>
                    <a:bodyPr/>
                    <a:lstStyle/>
                    <a:p>
                      <a:pPr algn="ctr"/>
                      <a:r>
                        <a:rPr lang="en-US" sz="1400" b="1" dirty="0" smtClean="0"/>
                        <a:t>Math</a:t>
                      </a:r>
                      <a:endParaRPr lang="en-US" sz="1400" b="1" dirty="0"/>
                    </a:p>
                  </a:txBody>
                  <a:tcPr anchor="ctr"/>
                </a:tc>
                <a:tc>
                  <a:txBody>
                    <a:bodyPr/>
                    <a:lstStyle/>
                    <a:p>
                      <a:pPr algn="ctr"/>
                      <a:r>
                        <a:rPr lang="en-US" sz="1400" b="1" dirty="0" smtClean="0"/>
                        <a:t>English Language Arts</a:t>
                      </a:r>
                      <a:endParaRPr lang="en-US" sz="1400" b="1" dirty="0"/>
                    </a:p>
                  </a:txBody>
                  <a:tcPr anchor="ctr"/>
                </a:tc>
                <a:tc>
                  <a:txBody>
                    <a:bodyPr/>
                    <a:lstStyle/>
                    <a:p>
                      <a:pPr algn="ctr"/>
                      <a:r>
                        <a:rPr lang="en-US" sz="1400" b="1" dirty="0" smtClean="0"/>
                        <a:t>Math</a:t>
                      </a:r>
                      <a:endParaRPr lang="en-US" sz="1400" b="1" dirty="0"/>
                    </a:p>
                  </a:txBody>
                  <a:tcPr anchor="ctr"/>
                </a:tc>
                <a:tc>
                  <a:txBody>
                    <a:bodyPr/>
                    <a:lstStyle/>
                    <a:p>
                      <a:pPr algn="ctr"/>
                      <a:r>
                        <a:rPr lang="en-US" sz="1400" b="1" dirty="0" smtClean="0"/>
                        <a:t>Access Growth</a:t>
                      </a:r>
                      <a:endParaRPr lang="en-US" sz="1400" b="1" dirty="0"/>
                    </a:p>
                  </a:txBody>
                  <a:tcPr anchor="ctr"/>
                </a:tc>
                <a:tc>
                  <a:txBody>
                    <a:bodyPr/>
                    <a:lstStyle/>
                    <a:p>
                      <a:pPr algn="ctr"/>
                      <a:r>
                        <a:rPr lang="en-US" sz="1400" b="1" dirty="0" smtClean="0"/>
                        <a:t>Grad,</a:t>
                      </a:r>
                      <a:r>
                        <a:rPr lang="en-US" sz="1400" b="1" baseline="0" dirty="0" smtClean="0"/>
                        <a:t> Drop out, Matriculation</a:t>
                      </a:r>
                      <a:endParaRPr lang="en-US" sz="1400" b="1" dirty="0"/>
                    </a:p>
                  </a:txBody>
                  <a:tcPr anchor="ctr"/>
                </a:tc>
                <a:tc>
                  <a:txBody>
                    <a:bodyPr/>
                    <a:lstStyle/>
                    <a:p>
                      <a:pPr algn="ctr"/>
                      <a:r>
                        <a:rPr lang="en-US" sz="1400" b="1" dirty="0" smtClean="0">
                          <a:solidFill>
                            <a:srgbClr val="00B050"/>
                          </a:solidFill>
                        </a:rPr>
                        <a:t>When Available</a:t>
                      </a:r>
                      <a:endParaRPr lang="en-US" sz="1400" b="1" dirty="0">
                        <a:solidFill>
                          <a:srgbClr val="00B050"/>
                        </a:solidFill>
                      </a:endParaRPr>
                    </a:p>
                  </a:txBody>
                  <a:tcPr anchor="ctr"/>
                </a:tc>
                <a:extLst>
                  <a:ext uri="{0D108BD9-81ED-4DB2-BD59-A6C34878D82A}">
                    <a16:rowId xmlns:a16="http://schemas.microsoft.com/office/drawing/2014/main" xmlns="" val="3420707474"/>
                  </a:ext>
                </a:extLst>
              </a:tr>
              <a:tr h="1022475">
                <a:tc>
                  <a:txBody>
                    <a:bodyPr/>
                    <a:lstStyle/>
                    <a:p>
                      <a:pPr algn="ctr"/>
                      <a:r>
                        <a:rPr lang="en-US" sz="2400" b="1" dirty="0" smtClean="0"/>
                        <a:t>N</a:t>
                      </a:r>
                      <a:r>
                        <a:rPr lang="en-US" sz="2400" b="1" u="sng" dirty="0" smtClean="0"/>
                        <a:t>&gt;</a:t>
                      </a:r>
                      <a:r>
                        <a:rPr lang="en-US" sz="2400" b="1" dirty="0" smtClean="0"/>
                        <a:t>16</a:t>
                      </a:r>
                      <a:endParaRPr lang="en-US" sz="2400" b="1" dirty="0"/>
                    </a:p>
                  </a:txBody>
                  <a:tcPr anchor="ctr"/>
                </a:tc>
                <a:tc>
                  <a:txBody>
                    <a:bodyPr/>
                    <a:lstStyle/>
                    <a:p>
                      <a:pPr algn="ctr"/>
                      <a:r>
                        <a:rPr lang="en-US" sz="2400" b="1" dirty="0" smtClean="0"/>
                        <a:t>N</a:t>
                      </a:r>
                      <a:r>
                        <a:rPr lang="en-US" sz="2400" b="1" u="sng" dirty="0" smtClean="0"/>
                        <a:t>&gt;</a:t>
                      </a:r>
                      <a:r>
                        <a:rPr lang="en-US" sz="2400" b="1" dirty="0" smtClean="0"/>
                        <a:t>16</a:t>
                      </a:r>
                      <a:endParaRPr lang="en-US" sz="2400" b="1" dirty="0"/>
                    </a:p>
                  </a:txBody>
                  <a:tcPr anchor="ctr"/>
                </a:tc>
                <a:tc>
                  <a:txBody>
                    <a:bodyPr/>
                    <a:lstStyle/>
                    <a:p>
                      <a:pPr algn="ctr"/>
                      <a:r>
                        <a:rPr lang="en-US" sz="2400" b="1" dirty="0" smtClean="0"/>
                        <a:t>---</a:t>
                      </a:r>
                      <a:endParaRPr lang="en-US" sz="2400" b="1" dirty="0"/>
                    </a:p>
                  </a:txBody>
                  <a:tcPr anchor="ctr"/>
                </a:tc>
                <a:tc>
                  <a:txBody>
                    <a:bodyPr/>
                    <a:lstStyle/>
                    <a:p>
                      <a:pPr algn="ctr"/>
                      <a:r>
                        <a:rPr lang="en-US" sz="2400" b="1" dirty="0" smtClean="0"/>
                        <a:t>---</a:t>
                      </a:r>
                      <a:endParaRPr lang="en-US" sz="2400" b="1" dirty="0"/>
                    </a:p>
                  </a:txBody>
                  <a:tcPr anchor="ctr"/>
                </a:tc>
                <a:tc>
                  <a:txBody>
                    <a:bodyPr/>
                    <a:lstStyle/>
                    <a:p>
                      <a:pPr algn="ctr"/>
                      <a:r>
                        <a:rPr lang="en-US" sz="2400" b="1" dirty="0" smtClean="0"/>
                        <a:t>N</a:t>
                      </a:r>
                      <a:r>
                        <a:rPr lang="en-US" sz="2400" b="1" u="sng" dirty="0" smtClean="0"/>
                        <a:t>&gt;</a:t>
                      </a:r>
                      <a:r>
                        <a:rPr lang="en-US" sz="2400" b="1" dirty="0" smtClean="0"/>
                        <a:t>20</a:t>
                      </a:r>
                      <a:endParaRPr lang="en-US" sz="2400" b="1" dirty="0"/>
                    </a:p>
                  </a:txBody>
                  <a:tcPr anchor="ctr"/>
                </a:tc>
                <a:tc>
                  <a:txBody>
                    <a:bodyPr/>
                    <a:lstStyle/>
                    <a:p>
                      <a:pPr algn="ctr"/>
                      <a:r>
                        <a:rPr lang="en-US" sz="2400" b="1" dirty="0" smtClean="0"/>
                        <a:t>---</a:t>
                      </a:r>
                      <a:endParaRPr lang="en-US" sz="2400" b="1" dirty="0"/>
                    </a:p>
                  </a:txBody>
                  <a:tcPr anchor="ctr"/>
                </a:tc>
                <a:tc>
                  <a:txBody>
                    <a:bodyPr/>
                    <a:lstStyle/>
                    <a:p>
                      <a:pPr algn="ctr"/>
                      <a:r>
                        <a:rPr lang="en-US" sz="2400" b="1" dirty="0" smtClean="0">
                          <a:solidFill>
                            <a:srgbClr val="00B050"/>
                          </a:solidFill>
                        </a:rPr>
                        <a:t>N</a:t>
                      </a:r>
                      <a:r>
                        <a:rPr lang="en-US" sz="2400" b="1" u="sng" dirty="0" smtClean="0">
                          <a:solidFill>
                            <a:srgbClr val="00B050"/>
                          </a:solidFill>
                        </a:rPr>
                        <a:t>&gt;</a:t>
                      </a:r>
                      <a:r>
                        <a:rPr lang="en-US" sz="2400" b="1" dirty="0" smtClean="0">
                          <a:solidFill>
                            <a:srgbClr val="00B050"/>
                          </a:solidFill>
                        </a:rPr>
                        <a:t>16??</a:t>
                      </a:r>
                      <a:endParaRPr lang="en-US" sz="2400" b="1" dirty="0">
                        <a:solidFill>
                          <a:srgbClr val="00B050"/>
                        </a:solidFill>
                      </a:endParaRPr>
                    </a:p>
                  </a:txBody>
                  <a:tcPr anchor="ctr"/>
                </a:tc>
                <a:extLst>
                  <a:ext uri="{0D108BD9-81ED-4DB2-BD59-A6C34878D82A}">
                    <a16:rowId xmlns:a16="http://schemas.microsoft.com/office/drawing/2014/main" xmlns="" val="4237718090"/>
                  </a:ext>
                </a:extLst>
              </a:tr>
            </a:tbl>
          </a:graphicData>
        </a:graphic>
      </p:graphicFrame>
      <p:sp>
        <p:nvSpPr>
          <p:cNvPr id="7" name="Rectangle 6"/>
          <p:cNvSpPr/>
          <p:nvPr/>
        </p:nvSpPr>
        <p:spPr>
          <a:xfrm>
            <a:off x="380998" y="2225040"/>
            <a:ext cx="2452239" cy="3408744"/>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TextBox 7"/>
          <p:cNvSpPr txBox="1"/>
          <p:nvPr/>
        </p:nvSpPr>
        <p:spPr>
          <a:xfrm>
            <a:off x="547972" y="4466944"/>
            <a:ext cx="833120" cy="830997"/>
          </a:xfrm>
          <a:prstGeom prst="rect">
            <a:avLst/>
          </a:prstGeom>
          <a:noFill/>
          <a:ln w="28575">
            <a:solidFill>
              <a:srgbClr val="FF0000"/>
            </a:solidFill>
          </a:ln>
        </p:spPr>
        <p:txBody>
          <a:bodyPr wrap="square" rtlCol="0">
            <a:spAutoFit/>
          </a:bodyPr>
          <a:lstStyle/>
          <a:p>
            <a:pPr algn="ctr"/>
            <a:r>
              <a:rPr lang="en-US" sz="2400" dirty="0">
                <a:solidFill>
                  <a:srgbClr val="FF0000"/>
                </a:solidFill>
              </a:rPr>
              <a:t>DNM</a:t>
            </a:r>
          </a:p>
          <a:p>
            <a:endParaRPr lang="en-US" sz="2400" dirty="0"/>
          </a:p>
        </p:txBody>
      </p:sp>
      <p:sp>
        <p:nvSpPr>
          <p:cNvPr id="9" name="TextBox 8"/>
          <p:cNvSpPr txBox="1"/>
          <p:nvPr/>
        </p:nvSpPr>
        <p:spPr>
          <a:xfrm>
            <a:off x="1770379" y="4465614"/>
            <a:ext cx="833120" cy="830997"/>
          </a:xfrm>
          <a:prstGeom prst="rect">
            <a:avLst/>
          </a:prstGeom>
          <a:noFill/>
          <a:ln w="28575">
            <a:solidFill>
              <a:srgbClr val="FF0000"/>
            </a:solidFill>
          </a:ln>
        </p:spPr>
        <p:txBody>
          <a:bodyPr wrap="square" rtlCol="0">
            <a:spAutoFit/>
          </a:bodyPr>
          <a:lstStyle/>
          <a:p>
            <a:pPr algn="ctr"/>
            <a:r>
              <a:rPr lang="en-US" sz="2400" dirty="0">
                <a:solidFill>
                  <a:srgbClr val="FF0000"/>
                </a:solidFill>
              </a:rPr>
              <a:t>DNM</a:t>
            </a:r>
          </a:p>
          <a:p>
            <a:endParaRPr lang="en-US" sz="2400" dirty="0"/>
          </a:p>
        </p:txBody>
      </p:sp>
      <p:sp>
        <p:nvSpPr>
          <p:cNvPr id="10" name="TextBox 9"/>
          <p:cNvSpPr txBox="1"/>
          <p:nvPr/>
        </p:nvSpPr>
        <p:spPr>
          <a:xfrm>
            <a:off x="5368744" y="4465614"/>
            <a:ext cx="833120" cy="830997"/>
          </a:xfrm>
          <a:prstGeom prst="rect">
            <a:avLst/>
          </a:prstGeom>
          <a:noFill/>
          <a:ln w="28575">
            <a:solidFill>
              <a:srgbClr val="FF0000"/>
            </a:solidFill>
          </a:ln>
        </p:spPr>
        <p:txBody>
          <a:bodyPr wrap="square" rtlCol="0">
            <a:spAutoFit/>
          </a:bodyPr>
          <a:lstStyle/>
          <a:p>
            <a:pPr algn="ctr"/>
            <a:r>
              <a:rPr lang="en-US" sz="2400" dirty="0">
                <a:solidFill>
                  <a:srgbClr val="FF0000"/>
                </a:solidFill>
              </a:rPr>
              <a:t>DNM</a:t>
            </a:r>
          </a:p>
          <a:p>
            <a:endParaRPr lang="en-US" sz="2400" dirty="0"/>
          </a:p>
        </p:txBody>
      </p:sp>
      <p:sp>
        <p:nvSpPr>
          <p:cNvPr id="14" name="TextBox 13"/>
          <p:cNvSpPr txBox="1"/>
          <p:nvPr/>
        </p:nvSpPr>
        <p:spPr>
          <a:xfrm>
            <a:off x="3473384" y="5717301"/>
            <a:ext cx="1895360" cy="461665"/>
          </a:xfrm>
          <a:prstGeom prst="rect">
            <a:avLst/>
          </a:prstGeom>
          <a:noFill/>
        </p:spPr>
        <p:txBody>
          <a:bodyPr wrap="square" rtlCol="0">
            <a:spAutoFit/>
          </a:bodyPr>
          <a:lstStyle/>
          <a:p>
            <a:pPr algn="ctr"/>
            <a:r>
              <a:rPr lang="en-US" sz="2400" dirty="0">
                <a:solidFill>
                  <a:srgbClr val="FF0000"/>
                </a:solidFill>
              </a:rPr>
              <a:t>IDENTIFIED</a:t>
            </a:r>
          </a:p>
        </p:txBody>
      </p:sp>
      <p:sp>
        <p:nvSpPr>
          <p:cNvPr id="11" name="Rectangle 10"/>
          <p:cNvSpPr/>
          <p:nvPr/>
        </p:nvSpPr>
        <p:spPr>
          <a:xfrm>
            <a:off x="5148463" y="2225040"/>
            <a:ext cx="1226319" cy="3408744"/>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481295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1" y="1"/>
            <a:ext cx="8381260" cy="1137920"/>
          </a:xfrm>
        </p:spPr>
        <p:txBody>
          <a:bodyPr/>
          <a:lstStyle/>
          <a:p>
            <a:r>
              <a:rPr lang="en-US" dirty="0" smtClean="0"/>
              <a:t>Targeted: </a:t>
            </a:r>
            <a:br>
              <a:rPr lang="en-US" dirty="0" smtClean="0"/>
            </a:br>
            <a:r>
              <a:rPr lang="en-US" dirty="0" smtClean="0"/>
              <a:t>Identification Criteria</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57</a:t>
            </a:fld>
            <a:endParaRPr lang="en-US" dirty="0" smtClean="0"/>
          </a:p>
        </p:txBody>
      </p:sp>
      <p:sp>
        <p:nvSpPr>
          <p:cNvPr id="2" name="Content Placeholder 1"/>
          <p:cNvSpPr>
            <a:spLocks noGrp="1"/>
          </p:cNvSpPr>
          <p:nvPr>
            <p:ph idx="4294967295"/>
          </p:nvPr>
        </p:nvSpPr>
        <p:spPr>
          <a:xfrm>
            <a:off x="0" y="1190168"/>
            <a:ext cx="9037468" cy="4521200"/>
          </a:xfrm>
        </p:spPr>
        <p:txBody>
          <a:bodyPr/>
          <a:lstStyle/>
          <a:p>
            <a:r>
              <a:rPr lang="en-US" sz="2000" dirty="0"/>
              <a:t>Current estimates exclude Other Indicator</a:t>
            </a:r>
          </a:p>
          <a:p>
            <a:r>
              <a:rPr lang="en-US" sz="2000" dirty="0"/>
              <a:t>Decision: Include schools with a minimum of 3 indicators with enough students and earned Does Not Meet</a:t>
            </a:r>
          </a:p>
          <a:p>
            <a:pPr marL="365757" lvl="1" indent="0">
              <a:buNone/>
            </a:pPr>
            <a:endParaRPr lang="en-US" sz="2000" b="1" dirty="0">
              <a:solidFill>
                <a:srgbClr val="00B050"/>
              </a:solidFill>
            </a:endParaRPr>
          </a:p>
          <a:p>
            <a:pPr lvl="1"/>
            <a:endParaRPr lang="en-US" sz="2000" dirty="0">
              <a:solidFill>
                <a:schemeClr val="tx1"/>
              </a:solidFill>
            </a:endParaRPr>
          </a:p>
          <a:p>
            <a:pPr lvl="1"/>
            <a:endParaRPr lang="en-US" sz="2000" dirty="0">
              <a:solidFill>
                <a:schemeClr val="tx1"/>
              </a:solidFill>
            </a:endParaRPr>
          </a:p>
          <a:p>
            <a:endParaRPr lang="en-US" sz="2000" dirty="0">
              <a:solidFill>
                <a:schemeClr val="tx1"/>
              </a:solidFill>
            </a:endParaRPr>
          </a:p>
          <a:p>
            <a:endParaRPr lang="en-US" sz="2000" dirty="0">
              <a:solidFill>
                <a:schemeClr val="tx1"/>
              </a:solidFill>
            </a:endParaRPr>
          </a:p>
          <a:p>
            <a:endParaRPr lang="en-US" sz="2000" dirty="0">
              <a:solidFill>
                <a:schemeClr val="tx1"/>
              </a:solidFill>
            </a:endParaRPr>
          </a:p>
          <a:p>
            <a:endParaRPr lang="en-US" sz="2000" dirty="0">
              <a:solidFill>
                <a:schemeClr val="tx1"/>
              </a:solidFill>
            </a:endParaRPr>
          </a:p>
          <a:p>
            <a:endParaRPr lang="en-US" sz="2000" dirty="0"/>
          </a:p>
        </p:txBody>
      </p:sp>
      <p:graphicFrame>
        <p:nvGraphicFramePr>
          <p:cNvPr id="5" name="Table 4"/>
          <p:cNvGraphicFramePr>
            <a:graphicFrameLocks noGrp="1"/>
          </p:cNvGraphicFramePr>
          <p:nvPr>
            <p:extLst/>
          </p:nvPr>
        </p:nvGraphicFramePr>
        <p:xfrm>
          <a:off x="380999" y="2300645"/>
          <a:ext cx="8381261" cy="3233670"/>
        </p:xfrm>
        <a:graphic>
          <a:graphicData uri="http://schemas.openxmlformats.org/drawingml/2006/table">
            <a:tbl>
              <a:tblPr firstRow="1" bandRow="1">
                <a:tableStyleId>{22838BEF-8BB2-4498-84A7-C5851F593DF1}</a:tableStyleId>
              </a:tblPr>
              <a:tblGrid>
                <a:gridCol w="1197323">
                  <a:extLst>
                    <a:ext uri="{9D8B030D-6E8A-4147-A177-3AD203B41FA5}">
                      <a16:colId xmlns:a16="http://schemas.microsoft.com/office/drawing/2014/main" xmlns="" val="4040876849"/>
                    </a:ext>
                  </a:extLst>
                </a:gridCol>
                <a:gridCol w="1197323">
                  <a:extLst>
                    <a:ext uri="{9D8B030D-6E8A-4147-A177-3AD203B41FA5}">
                      <a16:colId xmlns:a16="http://schemas.microsoft.com/office/drawing/2014/main" xmlns="" val="1586284776"/>
                    </a:ext>
                  </a:extLst>
                </a:gridCol>
                <a:gridCol w="1197323">
                  <a:extLst>
                    <a:ext uri="{9D8B030D-6E8A-4147-A177-3AD203B41FA5}">
                      <a16:colId xmlns:a16="http://schemas.microsoft.com/office/drawing/2014/main" xmlns="" val="3651200478"/>
                    </a:ext>
                  </a:extLst>
                </a:gridCol>
                <a:gridCol w="1197323">
                  <a:extLst>
                    <a:ext uri="{9D8B030D-6E8A-4147-A177-3AD203B41FA5}">
                      <a16:colId xmlns:a16="http://schemas.microsoft.com/office/drawing/2014/main" xmlns="" val="3789053320"/>
                    </a:ext>
                  </a:extLst>
                </a:gridCol>
                <a:gridCol w="1197323">
                  <a:extLst>
                    <a:ext uri="{9D8B030D-6E8A-4147-A177-3AD203B41FA5}">
                      <a16:colId xmlns:a16="http://schemas.microsoft.com/office/drawing/2014/main" xmlns="" val="2924470185"/>
                    </a:ext>
                  </a:extLst>
                </a:gridCol>
                <a:gridCol w="1197323">
                  <a:extLst>
                    <a:ext uri="{9D8B030D-6E8A-4147-A177-3AD203B41FA5}">
                      <a16:colId xmlns:a16="http://schemas.microsoft.com/office/drawing/2014/main" xmlns="" val="1729463628"/>
                    </a:ext>
                  </a:extLst>
                </a:gridCol>
                <a:gridCol w="1197323">
                  <a:extLst>
                    <a:ext uri="{9D8B030D-6E8A-4147-A177-3AD203B41FA5}">
                      <a16:colId xmlns:a16="http://schemas.microsoft.com/office/drawing/2014/main" xmlns="" val="3443875719"/>
                    </a:ext>
                  </a:extLst>
                </a:gridCol>
              </a:tblGrid>
              <a:tr h="1188720">
                <a:tc gridSpan="2">
                  <a:txBody>
                    <a:bodyPr/>
                    <a:lstStyle/>
                    <a:p>
                      <a:pPr algn="ctr"/>
                      <a:r>
                        <a:rPr lang="en-US" sz="2100" b="1" dirty="0" smtClean="0"/>
                        <a:t>Achievement</a:t>
                      </a:r>
                      <a:endParaRPr lang="en-US" sz="2100" b="1" dirty="0"/>
                    </a:p>
                  </a:txBody>
                  <a:tcPr anchor="ctr">
                    <a:solidFill>
                      <a:schemeClr val="accent1">
                        <a:lumMod val="40000"/>
                        <a:lumOff val="60000"/>
                      </a:schemeClr>
                    </a:solidFill>
                  </a:tcPr>
                </a:tc>
                <a:tc hMerge="1">
                  <a:txBody>
                    <a:bodyPr/>
                    <a:lstStyle/>
                    <a:p>
                      <a:endParaRPr lang="en-US" dirty="0"/>
                    </a:p>
                  </a:txBody>
                  <a:tcPr/>
                </a:tc>
                <a:tc gridSpan="2">
                  <a:txBody>
                    <a:bodyPr/>
                    <a:lstStyle/>
                    <a:p>
                      <a:pPr algn="ctr"/>
                      <a:r>
                        <a:rPr lang="en-US" sz="2100" b="1" dirty="0" smtClean="0"/>
                        <a:t>Growth</a:t>
                      </a:r>
                      <a:endParaRPr lang="en-US" sz="2100" b="1" dirty="0"/>
                    </a:p>
                  </a:txBody>
                  <a:tcPr anchor="ctr">
                    <a:solidFill>
                      <a:schemeClr val="accent1">
                        <a:lumMod val="40000"/>
                        <a:lumOff val="60000"/>
                      </a:schemeClr>
                    </a:solidFill>
                  </a:tcPr>
                </a:tc>
                <a:tc hMerge="1">
                  <a:txBody>
                    <a:bodyPr/>
                    <a:lstStyle/>
                    <a:p>
                      <a:endParaRPr lang="en-US" dirty="0"/>
                    </a:p>
                  </a:txBody>
                  <a:tcPr/>
                </a:tc>
                <a:tc>
                  <a:txBody>
                    <a:bodyPr/>
                    <a:lstStyle/>
                    <a:p>
                      <a:pPr algn="ctr"/>
                      <a:r>
                        <a:rPr lang="en-US" sz="2100" b="1" dirty="0" smtClean="0"/>
                        <a:t>ELP</a:t>
                      </a:r>
                      <a:r>
                        <a:rPr lang="en-US" sz="2100" b="1" baseline="0" dirty="0" smtClean="0"/>
                        <a:t> Progress</a:t>
                      </a:r>
                      <a:endParaRPr lang="en-US" sz="2100" b="1" dirty="0"/>
                    </a:p>
                  </a:txBody>
                  <a:tcPr anchor="ctr">
                    <a:solidFill>
                      <a:schemeClr val="accent1">
                        <a:lumMod val="40000"/>
                        <a:lumOff val="60000"/>
                      </a:schemeClr>
                    </a:solidFill>
                  </a:tcPr>
                </a:tc>
                <a:tc>
                  <a:txBody>
                    <a:bodyPr/>
                    <a:lstStyle/>
                    <a:p>
                      <a:pPr algn="ctr"/>
                      <a:r>
                        <a:rPr lang="en-US" sz="2100" b="1" dirty="0" smtClean="0"/>
                        <a:t>PWR </a:t>
                      </a:r>
                    </a:p>
                    <a:p>
                      <a:pPr algn="ctr"/>
                      <a:r>
                        <a:rPr lang="en-US" sz="2100" b="1" dirty="0" smtClean="0"/>
                        <a:t>(for</a:t>
                      </a:r>
                      <a:r>
                        <a:rPr lang="en-US" sz="2100" b="1" baseline="0" dirty="0" smtClean="0"/>
                        <a:t> HS)</a:t>
                      </a:r>
                      <a:endParaRPr lang="en-US" sz="2100" b="1" dirty="0"/>
                    </a:p>
                  </a:txBody>
                  <a:tcPr anchor="ctr">
                    <a:solidFill>
                      <a:schemeClr val="accent1">
                        <a:lumMod val="40000"/>
                        <a:lumOff val="60000"/>
                      </a:schemeClr>
                    </a:solidFill>
                  </a:tcPr>
                </a:tc>
                <a:tc>
                  <a:txBody>
                    <a:bodyPr/>
                    <a:lstStyle/>
                    <a:p>
                      <a:pPr algn="ctr"/>
                      <a:r>
                        <a:rPr lang="en-US" sz="2100" b="1" dirty="0" smtClean="0">
                          <a:solidFill>
                            <a:srgbClr val="00B050"/>
                          </a:solidFill>
                        </a:rPr>
                        <a:t>Other</a:t>
                      </a:r>
                      <a:r>
                        <a:rPr lang="en-US" sz="2100" b="1" baseline="0" dirty="0" smtClean="0">
                          <a:solidFill>
                            <a:srgbClr val="00B050"/>
                          </a:solidFill>
                        </a:rPr>
                        <a:t> Indicator</a:t>
                      </a:r>
                      <a:endParaRPr lang="en-US" sz="2100" b="1" dirty="0">
                        <a:solidFill>
                          <a:srgbClr val="00B050"/>
                        </a:solidFill>
                      </a:endParaRPr>
                    </a:p>
                  </a:txBody>
                  <a:tcPr anchor="ctr">
                    <a:solidFill>
                      <a:schemeClr val="accent1">
                        <a:lumMod val="40000"/>
                        <a:lumOff val="60000"/>
                      </a:schemeClr>
                    </a:solidFill>
                  </a:tcPr>
                </a:tc>
                <a:extLst>
                  <a:ext uri="{0D108BD9-81ED-4DB2-BD59-A6C34878D82A}">
                    <a16:rowId xmlns:a16="http://schemas.microsoft.com/office/drawing/2014/main" xmlns="" val="2433817056"/>
                  </a:ext>
                </a:extLst>
              </a:tr>
              <a:tr h="1022475">
                <a:tc>
                  <a:txBody>
                    <a:bodyPr/>
                    <a:lstStyle/>
                    <a:p>
                      <a:pPr algn="ctr"/>
                      <a:r>
                        <a:rPr lang="en-US" sz="1400" b="1" dirty="0" smtClean="0"/>
                        <a:t>English Language</a:t>
                      </a:r>
                      <a:r>
                        <a:rPr lang="en-US" sz="1400" b="1" baseline="0" dirty="0" smtClean="0"/>
                        <a:t> Arts </a:t>
                      </a:r>
                      <a:endParaRPr lang="en-US" sz="1400" b="1" dirty="0"/>
                    </a:p>
                  </a:txBody>
                  <a:tcPr anchor="ctr"/>
                </a:tc>
                <a:tc>
                  <a:txBody>
                    <a:bodyPr/>
                    <a:lstStyle/>
                    <a:p>
                      <a:pPr algn="ctr"/>
                      <a:r>
                        <a:rPr lang="en-US" sz="1400" b="1" dirty="0" smtClean="0"/>
                        <a:t>Math</a:t>
                      </a:r>
                      <a:endParaRPr lang="en-US" sz="1400" b="1" dirty="0"/>
                    </a:p>
                  </a:txBody>
                  <a:tcPr anchor="ctr"/>
                </a:tc>
                <a:tc>
                  <a:txBody>
                    <a:bodyPr/>
                    <a:lstStyle/>
                    <a:p>
                      <a:pPr algn="ctr"/>
                      <a:r>
                        <a:rPr lang="en-US" sz="1400" b="1" dirty="0" smtClean="0"/>
                        <a:t>English Language Arts</a:t>
                      </a:r>
                      <a:endParaRPr lang="en-US" sz="1400" b="1" dirty="0"/>
                    </a:p>
                  </a:txBody>
                  <a:tcPr anchor="ctr"/>
                </a:tc>
                <a:tc>
                  <a:txBody>
                    <a:bodyPr/>
                    <a:lstStyle/>
                    <a:p>
                      <a:pPr algn="ctr"/>
                      <a:r>
                        <a:rPr lang="en-US" sz="1400" b="1" dirty="0" smtClean="0"/>
                        <a:t>Math</a:t>
                      </a:r>
                      <a:endParaRPr lang="en-US" sz="1400" b="1" dirty="0"/>
                    </a:p>
                  </a:txBody>
                  <a:tcPr anchor="ctr"/>
                </a:tc>
                <a:tc>
                  <a:txBody>
                    <a:bodyPr/>
                    <a:lstStyle/>
                    <a:p>
                      <a:pPr algn="ctr"/>
                      <a:r>
                        <a:rPr lang="en-US" sz="1400" b="1" dirty="0" smtClean="0"/>
                        <a:t>Access Growth</a:t>
                      </a:r>
                      <a:endParaRPr lang="en-US" sz="1400" b="1" dirty="0"/>
                    </a:p>
                  </a:txBody>
                  <a:tcPr anchor="ctr"/>
                </a:tc>
                <a:tc>
                  <a:txBody>
                    <a:bodyPr/>
                    <a:lstStyle/>
                    <a:p>
                      <a:pPr algn="ctr"/>
                      <a:r>
                        <a:rPr lang="en-US" sz="1400" b="1" dirty="0" smtClean="0"/>
                        <a:t>Grad,</a:t>
                      </a:r>
                      <a:r>
                        <a:rPr lang="en-US" sz="1400" b="1" baseline="0" dirty="0" smtClean="0"/>
                        <a:t> Drop out, Matriculation</a:t>
                      </a:r>
                      <a:endParaRPr lang="en-US" sz="1400" b="1" dirty="0"/>
                    </a:p>
                  </a:txBody>
                  <a:tcPr anchor="ctr"/>
                </a:tc>
                <a:tc>
                  <a:txBody>
                    <a:bodyPr/>
                    <a:lstStyle/>
                    <a:p>
                      <a:pPr algn="ctr"/>
                      <a:r>
                        <a:rPr lang="en-US" sz="1400" b="1" dirty="0" smtClean="0">
                          <a:solidFill>
                            <a:srgbClr val="00B050"/>
                          </a:solidFill>
                        </a:rPr>
                        <a:t>When Available</a:t>
                      </a:r>
                      <a:endParaRPr lang="en-US" sz="1400" b="1" dirty="0">
                        <a:solidFill>
                          <a:srgbClr val="00B050"/>
                        </a:solidFill>
                      </a:endParaRPr>
                    </a:p>
                  </a:txBody>
                  <a:tcPr anchor="ctr"/>
                </a:tc>
                <a:extLst>
                  <a:ext uri="{0D108BD9-81ED-4DB2-BD59-A6C34878D82A}">
                    <a16:rowId xmlns:a16="http://schemas.microsoft.com/office/drawing/2014/main" xmlns="" val="3420707474"/>
                  </a:ext>
                </a:extLst>
              </a:tr>
              <a:tr h="1022475">
                <a:tc>
                  <a:txBody>
                    <a:bodyPr/>
                    <a:lstStyle/>
                    <a:p>
                      <a:pPr algn="ctr"/>
                      <a:r>
                        <a:rPr lang="en-US" sz="2400" b="1" dirty="0" smtClean="0"/>
                        <a:t>N</a:t>
                      </a:r>
                      <a:r>
                        <a:rPr lang="en-US" sz="2400" b="1" u="sng" dirty="0" smtClean="0"/>
                        <a:t>&gt;</a:t>
                      </a:r>
                      <a:r>
                        <a:rPr lang="en-US" sz="2400" b="1" dirty="0" smtClean="0"/>
                        <a:t>16</a:t>
                      </a:r>
                      <a:endParaRPr lang="en-US" sz="2400" b="1" dirty="0"/>
                    </a:p>
                  </a:txBody>
                  <a:tcPr anchor="ctr"/>
                </a:tc>
                <a:tc>
                  <a:txBody>
                    <a:bodyPr/>
                    <a:lstStyle/>
                    <a:p>
                      <a:pPr algn="ctr"/>
                      <a:r>
                        <a:rPr lang="en-US" sz="2400" b="1" dirty="0" smtClean="0"/>
                        <a:t>N</a:t>
                      </a:r>
                      <a:r>
                        <a:rPr lang="en-US" sz="2400" b="1" u="sng" dirty="0" smtClean="0"/>
                        <a:t>&gt;</a:t>
                      </a:r>
                      <a:r>
                        <a:rPr lang="en-US" sz="2400" b="1" dirty="0" smtClean="0"/>
                        <a:t>16</a:t>
                      </a:r>
                      <a:endParaRPr lang="en-US" sz="2400" b="1" dirty="0"/>
                    </a:p>
                  </a:txBody>
                  <a:tcPr anchor="ctr"/>
                </a:tc>
                <a:tc>
                  <a:txBody>
                    <a:bodyPr/>
                    <a:lstStyle/>
                    <a:p>
                      <a:pPr algn="ctr"/>
                      <a:r>
                        <a:rPr lang="en-US" sz="2400" b="1" dirty="0" smtClean="0"/>
                        <a:t>---</a:t>
                      </a:r>
                      <a:endParaRPr lang="en-US" sz="2400" b="1" dirty="0"/>
                    </a:p>
                  </a:txBody>
                  <a:tcPr anchor="ctr"/>
                </a:tc>
                <a:tc>
                  <a:txBody>
                    <a:bodyPr/>
                    <a:lstStyle/>
                    <a:p>
                      <a:pPr algn="ctr"/>
                      <a:r>
                        <a:rPr lang="en-US" sz="2400" b="1" dirty="0" smtClean="0"/>
                        <a:t>---</a:t>
                      </a:r>
                      <a:endParaRPr lang="en-US" sz="2400" b="1" dirty="0"/>
                    </a:p>
                  </a:txBody>
                  <a:tcPr anchor="ctr"/>
                </a:tc>
                <a:tc>
                  <a:txBody>
                    <a:bodyPr/>
                    <a:lstStyle/>
                    <a:p>
                      <a:pPr algn="ctr"/>
                      <a:r>
                        <a:rPr lang="en-US" sz="2400" b="1" dirty="0" smtClean="0"/>
                        <a:t>N</a:t>
                      </a:r>
                      <a:r>
                        <a:rPr lang="en-US" sz="2400" b="1" u="sng" dirty="0" smtClean="0"/>
                        <a:t>&gt;</a:t>
                      </a:r>
                      <a:r>
                        <a:rPr lang="en-US" sz="2400" b="1" dirty="0" smtClean="0"/>
                        <a:t>20</a:t>
                      </a:r>
                      <a:endParaRPr lang="en-US" sz="2400" b="1" dirty="0"/>
                    </a:p>
                  </a:txBody>
                  <a:tcPr anchor="ctr"/>
                </a:tc>
                <a:tc>
                  <a:txBody>
                    <a:bodyPr/>
                    <a:lstStyle/>
                    <a:p>
                      <a:pPr algn="ctr"/>
                      <a:r>
                        <a:rPr lang="en-US" sz="2400" b="1" dirty="0" smtClean="0"/>
                        <a:t>---</a:t>
                      </a:r>
                      <a:endParaRPr lang="en-US" sz="2400" b="1" dirty="0"/>
                    </a:p>
                  </a:txBody>
                  <a:tcPr anchor="ctr"/>
                </a:tc>
                <a:tc>
                  <a:txBody>
                    <a:bodyPr/>
                    <a:lstStyle/>
                    <a:p>
                      <a:pPr algn="ctr"/>
                      <a:r>
                        <a:rPr lang="en-US" sz="2400" b="1" dirty="0" smtClean="0">
                          <a:solidFill>
                            <a:srgbClr val="00B050"/>
                          </a:solidFill>
                        </a:rPr>
                        <a:t>N</a:t>
                      </a:r>
                      <a:r>
                        <a:rPr lang="en-US" sz="2400" b="1" u="sng" dirty="0" smtClean="0">
                          <a:solidFill>
                            <a:srgbClr val="00B050"/>
                          </a:solidFill>
                        </a:rPr>
                        <a:t>&gt;</a:t>
                      </a:r>
                      <a:r>
                        <a:rPr lang="en-US" sz="2400" b="1" dirty="0" smtClean="0">
                          <a:solidFill>
                            <a:srgbClr val="00B050"/>
                          </a:solidFill>
                        </a:rPr>
                        <a:t>16??</a:t>
                      </a:r>
                      <a:endParaRPr lang="en-US" sz="2400" b="1" dirty="0">
                        <a:solidFill>
                          <a:srgbClr val="00B050"/>
                        </a:solidFill>
                      </a:endParaRPr>
                    </a:p>
                  </a:txBody>
                  <a:tcPr anchor="ctr"/>
                </a:tc>
                <a:extLst>
                  <a:ext uri="{0D108BD9-81ED-4DB2-BD59-A6C34878D82A}">
                    <a16:rowId xmlns:a16="http://schemas.microsoft.com/office/drawing/2014/main" xmlns="" val="4237718090"/>
                  </a:ext>
                </a:extLst>
              </a:tr>
            </a:tbl>
          </a:graphicData>
        </a:graphic>
      </p:graphicFrame>
      <p:sp>
        <p:nvSpPr>
          <p:cNvPr id="8" name="TextBox 7"/>
          <p:cNvSpPr txBox="1"/>
          <p:nvPr/>
        </p:nvSpPr>
        <p:spPr>
          <a:xfrm>
            <a:off x="558132" y="4463423"/>
            <a:ext cx="833120" cy="830997"/>
          </a:xfrm>
          <a:prstGeom prst="rect">
            <a:avLst/>
          </a:prstGeom>
          <a:noFill/>
          <a:ln w="28575">
            <a:solidFill>
              <a:srgbClr val="FF0000"/>
            </a:solidFill>
          </a:ln>
        </p:spPr>
        <p:txBody>
          <a:bodyPr wrap="square" rtlCol="0">
            <a:spAutoFit/>
          </a:bodyPr>
          <a:lstStyle/>
          <a:p>
            <a:pPr algn="ctr"/>
            <a:r>
              <a:rPr lang="en-US" sz="2400" dirty="0">
                <a:solidFill>
                  <a:srgbClr val="FF0000"/>
                </a:solidFill>
              </a:rPr>
              <a:t>DNM</a:t>
            </a:r>
          </a:p>
          <a:p>
            <a:endParaRPr lang="en-US" sz="2400" dirty="0"/>
          </a:p>
        </p:txBody>
      </p:sp>
      <p:sp>
        <p:nvSpPr>
          <p:cNvPr id="9" name="TextBox 8"/>
          <p:cNvSpPr txBox="1"/>
          <p:nvPr/>
        </p:nvSpPr>
        <p:spPr>
          <a:xfrm>
            <a:off x="1743941" y="4463422"/>
            <a:ext cx="833120" cy="830997"/>
          </a:xfrm>
          <a:prstGeom prst="rect">
            <a:avLst/>
          </a:prstGeom>
          <a:noFill/>
          <a:ln w="28575">
            <a:solidFill>
              <a:srgbClr val="FF0000"/>
            </a:solidFill>
          </a:ln>
        </p:spPr>
        <p:txBody>
          <a:bodyPr wrap="square" rtlCol="0">
            <a:spAutoFit/>
          </a:bodyPr>
          <a:lstStyle/>
          <a:p>
            <a:pPr algn="ctr"/>
            <a:r>
              <a:rPr lang="en-US" sz="2400" dirty="0">
                <a:solidFill>
                  <a:srgbClr val="FF0000"/>
                </a:solidFill>
              </a:rPr>
              <a:t>DNM</a:t>
            </a:r>
          </a:p>
          <a:p>
            <a:endParaRPr lang="en-US" sz="2400" dirty="0"/>
          </a:p>
        </p:txBody>
      </p:sp>
      <p:sp>
        <p:nvSpPr>
          <p:cNvPr id="12" name="TextBox 11"/>
          <p:cNvSpPr txBox="1"/>
          <p:nvPr/>
        </p:nvSpPr>
        <p:spPr>
          <a:xfrm>
            <a:off x="5368744" y="4463421"/>
            <a:ext cx="833120" cy="830997"/>
          </a:xfrm>
          <a:prstGeom prst="rect">
            <a:avLst/>
          </a:prstGeom>
          <a:noFill/>
          <a:ln w="28575">
            <a:solidFill>
              <a:srgbClr val="FFC000"/>
            </a:solidFill>
          </a:ln>
        </p:spPr>
        <p:txBody>
          <a:bodyPr wrap="square" rtlCol="0">
            <a:spAutoFit/>
          </a:bodyPr>
          <a:lstStyle/>
          <a:p>
            <a:pPr algn="ctr"/>
            <a:r>
              <a:rPr lang="en-US" sz="2400" dirty="0">
                <a:solidFill>
                  <a:schemeClr val="accent2">
                    <a:lumMod val="75000"/>
                  </a:schemeClr>
                </a:solidFill>
              </a:rPr>
              <a:t>APP+</a:t>
            </a:r>
          </a:p>
          <a:p>
            <a:endParaRPr lang="en-US" sz="2400" dirty="0">
              <a:solidFill>
                <a:schemeClr val="accent2">
                  <a:lumMod val="75000"/>
                </a:schemeClr>
              </a:solidFill>
            </a:endParaRPr>
          </a:p>
        </p:txBody>
      </p:sp>
      <p:sp>
        <p:nvSpPr>
          <p:cNvPr id="11" name="Rectangle 10"/>
          <p:cNvSpPr/>
          <p:nvPr/>
        </p:nvSpPr>
        <p:spPr>
          <a:xfrm>
            <a:off x="380999" y="2225040"/>
            <a:ext cx="2427351" cy="348632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Box 12"/>
          <p:cNvSpPr txBox="1"/>
          <p:nvPr/>
        </p:nvSpPr>
        <p:spPr>
          <a:xfrm>
            <a:off x="3473384" y="5717301"/>
            <a:ext cx="1895360" cy="830997"/>
          </a:xfrm>
          <a:prstGeom prst="rect">
            <a:avLst/>
          </a:prstGeom>
          <a:noFill/>
        </p:spPr>
        <p:txBody>
          <a:bodyPr wrap="square" rtlCol="0">
            <a:spAutoFit/>
          </a:bodyPr>
          <a:lstStyle/>
          <a:p>
            <a:pPr algn="ctr"/>
            <a:r>
              <a:rPr lang="en-US" sz="2400" dirty="0">
                <a:solidFill>
                  <a:srgbClr val="FFC000"/>
                </a:solidFill>
              </a:rPr>
              <a:t>NOT IDENTIFIED</a:t>
            </a:r>
          </a:p>
        </p:txBody>
      </p:sp>
      <p:sp>
        <p:nvSpPr>
          <p:cNvPr id="14" name="Rectangle 13"/>
          <p:cNvSpPr/>
          <p:nvPr/>
        </p:nvSpPr>
        <p:spPr>
          <a:xfrm>
            <a:off x="5146039" y="2225040"/>
            <a:ext cx="1244602" cy="348632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160258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Incorporate votes from today for the materials for the State Board of Education’s  February 8</a:t>
            </a:r>
            <a:r>
              <a:rPr lang="en-US" baseline="30000" dirty="0" smtClean="0"/>
              <a:t>th</a:t>
            </a:r>
            <a:r>
              <a:rPr lang="en-US" dirty="0" smtClean="0"/>
              <a:t> meeting</a:t>
            </a:r>
          </a:p>
          <a:p>
            <a:r>
              <a:rPr lang="en-US" dirty="0" smtClean="0"/>
              <a:t>Direction from the SBE on 2/8</a:t>
            </a:r>
          </a:p>
          <a:p>
            <a:r>
              <a:rPr lang="en-US" dirty="0" smtClean="0"/>
              <a:t>Update draft ESSA state plan language</a:t>
            </a:r>
          </a:p>
          <a:p>
            <a:r>
              <a:rPr lang="en-US" dirty="0" smtClean="0"/>
              <a:t>February- put draft ESSA state plan language out for public comment</a:t>
            </a:r>
            <a:endParaRPr lang="en-US" dirty="0"/>
          </a:p>
        </p:txBody>
      </p:sp>
      <p:sp>
        <p:nvSpPr>
          <p:cNvPr id="3" name="Title 2"/>
          <p:cNvSpPr>
            <a:spLocks noGrp="1"/>
          </p:cNvSpPr>
          <p:nvPr>
            <p:ph type="title"/>
          </p:nvPr>
        </p:nvSpPr>
        <p:spPr/>
        <p:txBody>
          <a:bodyPr/>
          <a:lstStyle/>
          <a:p>
            <a:r>
              <a:rPr lang="en-US" dirty="0" smtClean="0"/>
              <a:t>Next Steps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58</a:t>
            </a:fld>
            <a:endParaRPr lang="en-US" dirty="0" smtClean="0"/>
          </a:p>
        </p:txBody>
      </p:sp>
    </p:spTree>
    <p:extLst>
      <p:ext uri="{BB962C8B-B14F-4D97-AF65-F5344CB8AC3E}">
        <p14:creationId xmlns:p14="http://schemas.microsoft.com/office/powerpoint/2010/main" val="107589304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380999" y="4949687"/>
            <a:ext cx="8341851" cy="1316176"/>
          </a:xfrm>
        </p:spPr>
        <p:txBody>
          <a:bodyPr/>
          <a:lstStyle/>
          <a:p>
            <a:r>
              <a:rPr lang="en-US" dirty="0" smtClean="0"/>
              <a:t>February 6, 2017</a:t>
            </a:r>
            <a:endParaRPr lang="en-US" dirty="0"/>
          </a:p>
        </p:txBody>
      </p:sp>
      <p:sp>
        <p:nvSpPr>
          <p:cNvPr id="5" name="Title 4"/>
          <p:cNvSpPr>
            <a:spLocks noGrp="1"/>
          </p:cNvSpPr>
          <p:nvPr>
            <p:ph type="title"/>
          </p:nvPr>
        </p:nvSpPr>
        <p:spPr/>
        <p:txBody>
          <a:bodyPr/>
          <a:lstStyle/>
          <a:p>
            <a:r>
              <a:rPr lang="en-US" sz="4000" spc="135" dirty="0" smtClean="0">
                <a:solidFill>
                  <a:srgbClr val="1F4669"/>
                </a:solidFill>
              </a:rPr>
              <a:t/>
            </a:r>
            <a:br>
              <a:rPr lang="en-US" sz="4000" spc="135" dirty="0" smtClean="0">
                <a:solidFill>
                  <a:srgbClr val="1F4669"/>
                </a:solidFill>
              </a:rPr>
            </a:br>
            <a:r>
              <a:rPr lang="en-US" sz="4000" spc="135" dirty="0" smtClean="0">
                <a:solidFill>
                  <a:schemeClr val="bg1"/>
                </a:solidFill>
              </a:rPr>
              <a:t>School Improvement Spoke </a:t>
            </a:r>
            <a:r>
              <a:rPr lang="en-US" sz="4000" spc="135" dirty="0">
                <a:solidFill>
                  <a:schemeClr val="bg1"/>
                </a:solidFill>
              </a:rPr>
              <a:t>Committee</a:t>
            </a:r>
            <a:br>
              <a:rPr lang="en-US" sz="4000" spc="135" dirty="0">
                <a:solidFill>
                  <a:schemeClr val="bg1"/>
                </a:solidFill>
              </a:rPr>
            </a:br>
            <a:r>
              <a:rPr lang="en-US" sz="4000" spc="135" dirty="0">
                <a:solidFill>
                  <a:schemeClr val="bg1"/>
                </a:solidFill>
              </a:rPr>
              <a:t/>
            </a:r>
            <a:br>
              <a:rPr lang="en-US" sz="4000" spc="135" dirty="0">
                <a:solidFill>
                  <a:schemeClr val="bg1"/>
                </a:solidFill>
              </a:rPr>
            </a:br>
            <a:r>
              <a:rPr lang="en-US" sz="3600" spc="135" dirty="0">
                <a:solidFill>
                  <a:schemeClr val="bg1"/>
                </a:solidFill>
              </a:rPr>
              <a:t>Report </a:t>
            </a:r>
            <a:r>
              <a:rPr lang="en-US" sz="3600" spc="135" dirty="0" smtClean="0">
                <a:solidFill>
                  <a:schemeClr val="bg1"/>
                </a:solidFill>
              </a:rPr>
              <a:t>to the Hub Committee</a:t>
            </a:r>
            <a:endParaRPr lang="en-US" sz="3600" dirty="0">
              <a:solidFill>
                <a:schemeClr val="bg1"/>
              </a:solidFill>
            </a:endParaRPr>
          </a:p>
        </p:txBody>
      </p:sp>
      <p:sp>
        <p:nvSpPr>
          <p:cNvPr id="4" name="Footer Placeholder 3"/>
          <p:cNvSpPr>
            <a:spLocks noGrp="1"/>
          </p:cNvSpPr>
          <p:nvPr>
            <p:ph type="ftr" sz="quarter" idx="4294967295"/>
          </p:nvPr>
        </p:nvSpPr>
        <p:spPr>
          <a:xfrm>
            <a:off x="0" y="6265863"/>
            <a:ext cx="2895600" cy="365125"/>
          </a:xfrm>
        </p:spPr>
        <p:txBody>
          <a:bodyPr/>
          <a:lstStyle/>
          <a:p>
            <a:fld id="{757A2F4E-5D54-B04B-91BD-7E78EE1FE9FD}" type="slidenum">
              <a:rPr lang="en-US" smtClean="0"/>
              <a:pPr/>
              <a:t>59</a:t>
            </a:fld>
            <a:endParaRPr lang="en-US" dirty="0"/>
          </a:p>
        </p:txBody>
      </p:sp>
    </p:spTree>
    <p:extLst>
      <p:ext uri="{BB962C8B-B14F-4D97-AF65-F5344CB8AC3E}">
        <p14:creationId xmlns:p14="http://schemas.microsoft.com/office/powerpoint/2010/main" val="10346853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6571" y="2888337"/>
            <a:ext cx="8341851" cy="2167902"/>
          </a:xfrm>
        </p:spPr>
        <p:txBody>
          <a:bodyPr/>
          <a:lstStyle/>
          <a:p>
            <a:r>
              <a:rPr lang="en-US" sz="2500" dirty="0"/>
              <a:t>ESSA Accountability Work Group</a:t>
            </a:r>
            <a:br>
              <a:rPr lang="en-US" sz="2500" dirty="0"/>
            </a:br>
            <a:r>
              <a:rPr lang="en-US" sz="2500" dirty="0">
                <a:solidFill>
                  <a:srgbClr val="FF0000"/>
                </a:solidFill>
              </a:rPr>
              <a:t>English Learner Assessment </a:t>
            </a:r>
            <a:br>
              <a:rPr lang="en-US" sz="2500" dirty="0">
                <a:solidFill>
                  <a:srgbClr val="FF0000"/>
                </a:solidFill>
              </a:rPr>
            </a:br>
            <a:r>
              <a:rPr lang="en-US" sz="2500" dirty="0"/>
              <a:t>Decision Point</a:t>
            </a:r>
            <a:br>
              <a:rPr lang="en-US" sz="2500" dirty="0"/>
            </a:br>
            <a:r>
              <a:rPr lang="en-US" sz="2500" dirty="0"/>
              <a:t/>
            </a:r>
            <a:br>
              <a:rPr lang="en-US" sz="2500" dirty="0"/>
            </a:br>
            <a:endParaRPr lang="en-US" sz="3600" dirty="0">
              <a:solidFill>
                <a:srgbClr val="FF0000"/>
              </a:solidFill>
            </a:endParaRPr>
          </a:p>
        </p:txBody>
      </p:sp>
      <p:sp>
        <p:nvSpPr>
          <p:cNvPr id="7" name="Text Placeholder 6"/>
          <p:cNvSpPr>
            <a:spLocks noGrp="1"/>
          </p:cNvSpPr>
          <p:nvPr>
            <p:ph type="body" sz="quarter" idx="10"/>
          </p:nvPr>
        </p:nvSpPr>
        <p:spPr/>
        <p:txBody>
          <a:bodyPr/>
          <a:lstStyle/>
          <a:p>
            <a:r>
              <a:rPr lang="en-US" dirty="0" smtClean="0"/>
              <a:t>February 6, 2017</a:t>
            </a:r>
            <a:endParaRPr lang="en-US" dirty="0"/>
          </a:p>
        </p:txBody>
      </p:sp>
    </p:spTree>
    <p:extLst>
      <p:ext uri="{BB962C8B-B14F-4D97-AF65-F5344CB8AC3E}">
        <p14:creationId xmlns:p14="http://schemas.microsoft.com/office/powerpoint/2010/main" val="400925277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4367" y="2040804"/>
            <a:ext cx="8407893" cy="4407408"/>
          </a:xfrm>
        </p:spPr>
        <p:txBody>
          <a:bodyPr/>
          <a:lstStyle/>
          <a:p>
            <a:pPr marL="576263" indent="-576263">
              <a:buFont typeface="Wingdings"/>
              <a:buChar char=""/>
              <a:tabLst>
                <a:tab pos="508000" algn="l"/>
              </a:tabLst>
            </a:pPr>
            <a:r>
              <a:rPr lang="en-US" dirty="0" smtClean="0">
                <a:sym typeface="Wingdings"/>
              </a:rPr>
              <a:t>SEA supports for identified schools </a:t>
            </a:r>
          </a:p>
          <a:p>
            <a:pPr marL="576263" indent="-576263">
              <a:buNone/>
              <a:tabLst>
                <a:tab pos="508000" algn="l"/>
              </a:tabLst>
            </a:pPr>
            <a:endParaRPr lang="en-US" dirty="0" smtClean="0">
              <a:sym typeface="Wingdings"/>
            </a:endParaRPr>
          </a:p>
          <a:p>
            <a:pPr marL="576263" indent="-576263">
              <a:buFont typeface="Wingdings"/>
              <a:buChar char=""/>
              <a:tabLst>
                <a:tab pos="508000" algn="l"/>
              </a:tabLst>
            </a:pPr>
            <a:r>
              <a:rPr lang="en-US" dirty="0" smtClean="0">
                <a:sym typeface="Wingdings"/>
              </a:rPr>
              <a:t>Evidence-based interventions</a:t>
            </a:r>
          </a:p>
          <a:p>
            <a:pPr marL="576263" indent="-576263">
              <a:buNone/>
              <a:tabLst>
                <a:tab pos="508000" algn="l"/>
              </a:tabLst>
            </a:pPr>
            <a:endParaRPr lang="en-US" dirty="0" smtClean="0">
              <a:sym typeface="Wingdings"/>
            </a:endParaRPr>
          </a:p>
          <a:p>
            <a:pPr marL="576263" indent="-576263">
              <a:buFont typeface="Wingdings"/>
              <a:buChar char=""/>
              <a:tabLst>
                <a:tab pos="508000" algn="l"/>
              </a:tabLst>
            </a:pPr>
            <a:r>
              <a:rPr lang="en-US" dirty="0" smtClean="0">
                <a:sym typeface="Wingdings"/>
              </a:rPr>
              <a:t>Allocation of school improvement resources</a:t>
            </a:r>
          </a:p>
          <a:p>
            <a:pPr marL="0" indent="0">
              <a:buNone/>
              <a:tabLst>
                <a:tab pos="508000" algn="l"/>
              </a:tabLst>
            </a:pPr>
            <a:endParaRPr lang="en-US" dirty="0"/>
          </a:p>
        </p:txBody>
      </p:sp>
      <p:sp>
        <p:nvSpPr>
          <p:cNvPr id="3" name="Title 2"/>
          <p:cNvSpPr>
            <a:spLocks noGrp="1"/>
          </p:cNvSpPr>
          <p:nvPr>
            <p:ph type="title"/>
          </p:nvPr>
        </p:nvSpPr>
        <p:spPr>
          <a:xfrm>
            <a:off x="0" y="355847"/>
            <a:ext cx="8381260" cy="1054394"/>
          </a:xfrm>
        </p:spPr>
        <p:txBody>
          <a:bodyPr/>
          <a:lstStyle/>
          <a:p>
            <a:r>
              <a:rPr lang="en-US" dirty="0" smtClean="0"/>
              <a:t>School Improvement </a:t>
            </a:r>
            <a:br>
              <a:rPr lang="en-US" dirty="0" smtClean="0"/>
            </a:br>
            <a:r>
              <a:rPr lang="en-US" dirty="0" smtClean="0"/>
              <a:t>Decision Points</a:t>
            </a:r>
            <a:endParaRPr lang="en-US" dirty="0"/>
          </a:p>
        </p:txBody>
      </p:sp>
      <p:pic>
        <p:nvPicPr>
          <p:cNvPr id="1027" name="Picture 3" descr="C:\Users\medler_l\AppData\Local\Microsoft\Windows\Temporary Internet Files\Content.IE5\N8LMQALY\attention-hi[1].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143099" y="183793"/>
            <a:ext cx="1360202" cy="122644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3666405"/>
            <a:ext cx="9144000" cy="685463"/>
          </a:xfrm>
          <a:prstGeom prst="rect">
            <a:avLst/>
          </a:prstGeom>
          <a:solidFill>
            <a:srgbClr val="FFC846">
              <a:alpha val="4588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50520" y="6391869"/>
            <a:ext cx="328936" cy="261610"/>
          </a:xfrm>
          <a:prstGeom prst="rect">
            <a:avLst/>
          </a:prstGeom>
          <a:noFill/>
        </p:spPr>
        <p:txBody>
          <a:bodyPr wrap="none" rtlCol="0">
            <a:spAutoFit/>
          </a:bodyPr>
          <a:lstStyle/>
          <a:p>
            <a:fld id="{FBB6BF2B-0174-4A85-929A-C38FB7AC8A96}" type="slidenum">
              <a:rPr lang="en-US" sz="1100" smtClean="0"/>
              <a:t>60</a:t>
            </a:fld>
            <a:endParaRPr lang="en-US" sz="1100" dirty="0"/>
          </a:p>
        </p:txBody>
      </p:sp>
      <p:pic>
        <p:nvPicPr>
          <p:cNvPr id="1026" name="Picture 2" descr="C:\Users\medler_l\AppData\Local\Microsoft\Windows\Temporary Internet Files\Content.IE5\C41K3EJN\Thumbs-Up-Circle[1].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786120" y="1943100"/>
            <a:ext cx="573720" cy="571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medler_l\AppData\Local\Microsoft\Windows\Temporary Internet Files\Content.IE5\C41K3EJN\Thumbs-Up-Circle[1].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767076" y="3009900"/>
            <a:ext cx="573720" cy="57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3070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160866" y="271182"/>
            <a:ext cx="8983133" cy="1054394"/>
          </a:xfrm>
        </p:spPr>
        <p:txBody>
          <a:bodyPr/>
          <a:lstStyle/>
          <a:p>
            <a:r>
              <a:rPr lang="en-US" sz="3200" dirty="0" smtClean="0"/>
              <a:t>Estimate of annual ESSA Title I funds</a:t>
            </a:r>
            <a:endParaRPr lang="en-US" sz="3200" dirty="0"/>
          </a:p>
        </p:txBody>
      </p:sp>
      <p:sp>
        <p:nvSpPr>
          <p:cNvPr id="2" name="Right Arrow Callout 1"/>
          <p:cNvSpPr/>
          <p:nvPr/>
        </p:nvSpPr>
        <p:spPr>
          <a:xfrm>
            <a:off x="414338" y="1128714"/>
            <a:ext cx="2600325" cy="1314450"/>
          </a:xfrm>
          <a:prstGeom prst="rightArrow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lumMod val="50000"/>
                  </a:schemeClr>
                </a:solidFill>
              </a:rPr>
              <a:t>95% must be distributed to identified schools </a:t>
            </a:r>
            <a:endParaRPr lang="en-US" dirty="0">
              <a:solidFill>
                <a:schemeClr val="tx1">
                  <a:lumMod val="50000"/>
                </a:schemeClr>
              </a:solidFill>
            </a:endParaRPr>
          </a:p>
        </p:txBody>
      </p:sp>
      <p:sp>
        <p:nvSpPr>
          <p:cNvPr id="5" name="TextBox 4"/>
          <p:cNvSpPr txBox="1"/>
          <p:nvPr/>
        </p:nvSpPr>
        <p:spPr>
          <a:xfrm>
            <a:off x="350520" y="6391869"/>
            <a:ext cx="328936" cy="261610"/>
          </a:xfrm>
          <a:prstGeom prst="rect">
            <a:avLst/>
          </a:prstGeom>
          <a:noFill/>
        </p:spPr>
        <p:txBody>
          <a:bodyPr wrap="none" rtlCol="0">
            <a:spAutoFit/>
          </a:bodyPr>
          <a:lstStyle/>
          <a:p>
            <a:fld id="{4C20E824-C03B-415A-A975-753E1070A8EE}" type="slidenum">
              <a:rPr lang="en-US" sz="1100" smtClean="0"/>
              <a:t>61</a:t>
            </a:fld>
            <a:endParaRPr lang="en-US" sz="1100" dirty="0"/>
          </a:p>
        </p:txBody>
      </p:sp>
    </p:spTree>
    <p:extLst>
      <p:ext uri="{BB962C8B-B14F-4D97-AF65-F5344CB8AC3E}">
        <p14:creationId xmlns:p14="http://schemas.microsoft.com/office/powerpoint/2010/main" val="1228176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19071"/>
            <a:ext cx="5562600" cy="4407408"/>
          </a:xfrm>
        </p:spPr>
        <p:txBody>
          <a:bodyPr/>
          <a:lstStyle/>
          <a:p>
            <a:r>
              <a:rPr lang="en-US" sz="2000" dirty="0" smtClean="0"/>
              <a:t>Pulled from Accountability Spoke Committee recommendations.</a:t>
            </a:r>
          </a:p>
          <a:p>
            <a:r>
              <a:rPr lang="en-US" sz="2000" dirty="0" smtClean="0">
                <a:solidFill>
                  <a:schemeClr val="accent1"/>
                </a:solidFill>
              </a:rPr>
              <a:t>Comprehensive Schools</a:t>
            </a:r>
          </a:p>
          <a:p>
            <a:pPr lvl="1"/>
            <a:r>
              <a:rPr lang="en-US" sz="2000" dirty="0" smtClean="0">
                <a:solidFill>
                  <a:schemeClr val="accent1"/>
                </a:solidFill>
              </a:rPr>
              <a:t>Lowest 5% of Title I = 35-37 schools</a:t>
            </a:r>
          </a:p>
          <a:p>
            <a:pPr lvl="1"/>
            <a:r>
              <a:rPr lang="en-US" sz="2000" dirty="0" smtClean="0">
                <a:solidFill>
                  <a:schemeClr val="accent1"/>
                </a:solidFill>
              </a:rPr>
              <a:t>High School with Low Grad Rates = 50-90</a:t>
            </a:r>
          </a:p>
          <a:p>
            <a:pPr lvl="1"/>
            <a:r>
              <a:rPr lang="en-US" sz="2000" dirty="0" smtClean="0">
                <a:solidFill>
                  <a:schemeClr val="tx1"/>
                </a:solidFill>
              </a:rPr>
              <a:t>Additional Targeted after 3 Years at TSI = No estimate yet.  Will not occur until 2020-21.</a:t>
            </a:r>
          </a:p>
          <a:p>
            <a:endParaRPr lang="en-US" sz="2000" dirty="0" smtClean="0">
              <a:solidFill>
                <a:schemeClr val="accent6"/>
              </a:solidFill>
            </a:endParaRPr>
          </a:p>
          <a:p>
            <a:r>
              <a:rPr lang="en-US" sz="2000" dirty="0" smtClean="0">
                <a:solidFill>
                  <a:schemeClr val="accent6"/>
                </a:solidFill>
              </a:rPr>
              <a:t>Targeted Schools</a:t>
            </a:r>
          </a:p>
          <a:p>
            <a:pPr lvl="1"/>
            <a:r>
              <a:rPr lang="en-US" sz="2000" dirty="0" smtClean="0">
                <a:solidFill>
                  <a:schemeClr val="accent6"/>
                </a:solidFill>
              </a:rPr>
              <a:t>Including Targeted and Additional Targeted = 75-200</a:t>
            </a:r>
            <a:endParaRPr lang="en-US" sz="2000" dirty="0">
              <a:solidFill>
                <a:schemeClr val="accent6"/>
              </a:solidFill>
            </a:endParaRPr>
          </a:p>
        </p:txBody>
      </p:sp>
      <p:sp>
        <p:nvSpPr>
          <p:cNvPr id="3" name="Title 2"/>
          <p:cNvSpPr>
            <a:spLocks noGrp="1"/>
          </p:cNvSpPr>
          <p:nvPr>
            <p:ph type="title"/>
          </p:nvPr>
        </p:nvSpPr>
        <p:spPr>
          <a:xfrm>
            <a:off x="381000" y="268482"/>
            <a:ext cx="8381260" cy="1054394"/>
          </a:xfrm>
        </p:spPr>
        <p:txBody>
          <a:bodyPr/>
          <a:lstStyle/>
          <a:p>
            <a:r>
              <a:rPr lang="en-US" dirty="0" smtClean="0"/>
              <a:t>Estimates for School Identification</a:t>
            </a:r>
            <a:endParaRPr lang="en-US" dirty="0"/>
          </a:p>
        </p:txBody>
      </p:sp>
      <p:sp>
        <p:nvSpPr>
          <p:cNvPr id="4" name="TextBox 3"/>
          <p:cNvSpPr txBox="1"/>
          <p:nvPr/>
        </p:nvSpPr>
        <p:spPr>
          <a:xfrm>
            <a:off x="5943599" y="2511461"/>
            <a:ext cx="829734" cy="1107996"/>
          </a:xfrm>
          <a:prstGeom prst="rect">
            <a:avLst/>
          </a:prstGeom>
          <a:noFill/>
        </p:spPr>
        <p:txBody>
          <a:bodyPr wrap="square" rtlCol="0">
            <a:spAutoFit/>
          </a:bodyPr>
          <a:lstStyle/>
          <a:p>
            <a:r>
              <a:rPr lang="en-US" sz="6600" dirty="0" smtClean="0"/>
              <a:t>}</a:t>
            </a:r>
            <a:endParaRPr lang="en-US" sz="6600" dirty="0"/>
          </a:p>
        </p:txBody>
      </p:sp>
      <p:sp>
        <p:nvSpPr>
          <p:cNvPr id="5" name="TextBox 4"/>
          <p:cNvSpPr txBox="1"/>
          <p:nvPr/>
        </p:nvSpPr>
        <p:spPr>
          <a:xfrm>
            <a:off x="6552060" y="2477633"/>
            <a:ext cx="1794933" cy="1200329"/>
          </a:xfrm>
          <a:prstGeom prst="rect">
            <a:avLst/>
          </a:prstGeom>
          <a:noFill/>
          <a:ln w="57150">
            <a:solidFill>
              <a:schemeClr val="accent1"/>
            </a:solidFill>
          </a:ln>
        </p:spPr>
        <p:txBody>
          <a:bodyPr wrap="square" rtlCol="0">
            <a:spAutoFit/>
          </a:bodyPr>
          <a:lstStyle/>
          <a:p>
            <a:r>
              <a:rPr lang="en-US" dirty="0" smtClean="0"/>
              <a:t>85 – 125 Comprehensive schools for 2017-18</a:t>
            </a:r>
            <a:endParaRPr lang="en-US" dirty="0"/>
          </a:p>
        </p:txBody>
      </p:sp>
      <p:sp>
        <p:nvSpPr>
          <p:cNvPr id="6" name="TextBox 5"/>
          <p:cNvSpPr txBox="1"/>
          <p:nvPr/>
        </p:nvSpPr>
        <p:spPr>
          <a:xfrm>
            <a:off x="6552060" y="4259012"/>
            <a:ext cx="1794933" cy="923330"/>
          </a:xfrm>
          <a:prstGeom prst="rect">
            <a:avLst/>
          </a:prstGeom>
          <a:noFill/>
          <a:ln w="57150">
            <a:solidFill>
              <a:schemeClr val="accent6"/>
            </a:solidFill>
          </a:ln>
        </p:spPr>
        <p:txBody>
          <a:bodyPr wrap="square" rtlCol="0">
            <a:spAutoFit/>
          </a:bodyPr>
          <a:lstStyle/>
          <a:p>
            <a:r>
              <a:rPr lang="en-US" dirty="0" smtClean="0"/>
              <a:t>75 – 200</a:t>
            </a:r>
            <a:endParaRPr lang="en-US" dirty="0"/>
          </a:p>
          <a:p>
            <a:r>
              <a:rPr lang="en-US" dirty="0" smtClean="0"/>
              <a:t>Targeted schools for 2017-18</a:t>
            </a:r>
            <a:endParaRPr lang="en-US" dirty="0"/>
          </a:p>
        </p:txBody>
      </p:sp>
      <p:sp>
        <p:nvSpPr>
          <p:cNvPr id="7" name="TextBox 6"/>
          <p:cNvSpPr txBox="1"/>
          <p:nvPr/>
        </p:nvSpPr>
        <p:spPr>
          <a:xfrm>
            <a:off x="6552059" y="5451111"/>
            <a:ext cx="1794933" cy="646331"/>
          </a:xfrm>
          <a:prstGeom prst="rect">
            <a:avLst/>
          </a:prstGeom>
          <a:noFill/>
          <a:ln w="57150">
            <a:solidFill>
              <a:schemeClr val="accent3">
                <a:lumMod val="60000"/>
                <a:lumOff val="40000"/>
              </a:schemeClr>
            </a:solidFill>
          </a:ln>
        </p:spPr>
        <p:txBody>
          <a:bodyPr wrap="square" rtlCol="0">
            <a:spAutoFit/>
          </a:bodyPr>
          <a:lstStyle/>
          <a:p>
            <a:r>
              <a:rPr lang="en-US" b="1" dirty="0" smtClean="0"/>
              <a:t>160 – 325 schools total</a:t>
            </a:r>
            <a:endParaRPr lang="en-US" b="1" dirty="0"/>
          </a:p>
        </p:txBody>
      </p:sp>
      <p:sp>
        <p:nvSpPr>
          <p:cNvPr id="8" name="TextBox 7"/>
          <p:cNvSpPr txBox="1"/>
          <p:nvPr/>
        </p:nvSpPr>
        <p:spPr>
          <a:xfrm>
            <a:off x="5943600" y="4194861"/>
            <a:ext cx="829734" cy="1107996"/>
          </a:xfrm>
          <a:prstGeom prst="rect">
            <a:avLst/>
          </a:prstGeom>
          <a:noFill/>
        </p:spPr>
        <p:txBody>
          <a:bodyPr wrap="square" rtlCol="0">
            <a:spAutoFit/>
          </a:bodyPr>
          <a:lstStyle/>
          <a:p>
            <a:r>
              <a:rPr lang="en-US" sz="6600" dirty="0" smtClean="0"/>
              <a:t>}</a:t>
            </a:r>
            <a:endParaRPr lang="en-US" sz="6600" dirty="0"/>
          </a:p>
        </p:txBody>
      </p:sp>
      <p:sp>
        <p:nvSpPr>
          <p:cNvPr id="9" name="TextBox 8"/>
          <p:cNvSpPr txBox="1"/>
          <p:nvPr/>
        </p:nvSpPr>
        <p:spPr>
          <a:xfrm>
            <a:off x="2945081" y="6523419"/>
            <a:ext cx="3123210" cy="276999"/>
          </a:xfrm>
          <a:prstGeom prst="rect">
            <a:avLst/>
          </a:prstGeom>
          <a:noFill/>
        </p:spPr>
        <p:txBody>
          <a:bodyPr wrap="square" rtlCol="0">
            <a:spAutoFit/>
          </a:bodyPr>
          <a:lstStyle/>
          <a:p>
            <a:r>
              <a:rPr lang="en-US" sz="1200" dirty="0" smtClean="0">
                <a:solidFill>
                  <a:srgbClr val="C00000"/>
                </a:solidFill>
              </a:rPr>
              <a:t>DRAFT – for Spoke Committee Discussion ONLY</a:t>
            </a:r>
            <a:endParaRPr lang="en-US" sz="1200" dirty="0">
              <a:solidFill>
                <a:srgbClr val="C00000"/>
              </a:solidFill>
            </a:endParaRPr>
          </a:p>
        </p:txBody>
      </p:sp>
      <p:sp>
        <p:nvSpPr>
          <p:cNvPr id="10" name="TextBox 9"/>
          <p:cNvSpPr txBox="1"/>
          <p:nvPr/>
        </p:nvSpPr>
        <p:spPr>
          <a:xfrm>
            <a:off x="350520" y="6391869"/>
            <a:ext cx="328936" cy="261610"/>
          </a:xfrm>
          <a:prstGeom prst="rect">
            <a:avLst/>
          </a:prstGeom>
          <a:noFill/>
        </p:spPr>
        <p:txBody>
          <a:bodyPr wrap="none" rtlCol="0">
            <a:spAutoFit/>
          </a:bodyPr>
          <a:lstStyle/>
          <a:p>
            <a:r>
              <a:rPr lang="en-US" sz="1100" dirty="0"/>
              <a:t>6</a:t>
            </a:r>
            <a:r>
              <a:rPr lang="en-US" sz="1100" dirty="0" smtClean="0"/>
              <a:t>2</a:t>
            </a:r>
            <a:endParaRPr lang="en-US" sz="1100" dirty="0"/>
          </a:p>
        </p:txBody>
      </p:sp>
    </p:spTree>
    <p:extLst>
      <p:ext uri="{BB962C8B-B14F-4D97-AF65-F5344CB8AC3E}">
        <p14:creationId xmlns:p14="http://schemas.microsoft.com/office/powerpoint/2010/main" val="592824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Shape 373"/>
          <p:cNvSpPr txBox="1">
            <a:spLocks noGrp="1"/>
          </p:cNvSpPr>
          <p:nvPr>
            <p:ph type="title"/>
          </p:nvPr>
        </p:nvSpPr>
        <p:spPr>
          <a:xfrm>
            <a:off x="436874" y="277247"/>
            <a:ext cx="8381250" cy="586575"/>
          </a:xfrm>
          <a:prstGeom prst="rect">
            <a:avLst/>
          </a:prstGeom>
        </p:spPr>
        <p:txBody>
          <a:bodyPr lIns="68569" tIns="68569" rIns="68569" bIns="68569" anchor="ctr" anchorCtr="0">
            <a:noAutofit/>
          </a:bodyPr>
          <a:lstStyle/>
          <a:p>
            <a:r>
              <a:rPr lang="en-US" sz="2400" dirty="0" smtClean="0"/>
              <a:t>Examples of Current Turnaround </a:t>
            </a:r>
            <a:r>
              <a:rPr lang="en-US" sz="2400" dirty="0"/>
              <a:t>Support Structures | Awards and </a:t>
            </a:r>
            <a:r>
              <a:rPr lang="en-US" sz="2400" dirty="0" smtClean="0"/>
              <a:t>Funding Ranges</a:t>
            </a:r>
            <a:endParaRPr lang="en-US" sz="2400" dirty="0"/>
          </a:p>
        </p:txBody>
      </p:sp>
      <p:graphicFrame>
        <p:nvGraphicFramePr>
          <p:cNvPr id="6" name="Shape 226"/>
          <p:cNvGraphicFramePr/>
          <p:nvPr>
            <p:extLst/>
          </p:nvPr>
        </p:nvGraphicFramePr>
        <p:xfrm>
          <a:off x="264418" y="1414549"/>
          <a:ext cx="8553706" cy="4084180"/>
        </p:xfrm>
        <a:graphic>
          <a:graphicData uri="http://schemas.openxmlformats.org/drawingml/2006/table">
            <a:tbl>
              <a:tblPr>
                <a:noFill/>
              </a:tblPr>
              <a:tblGrid>
                <a:gridCol w="3464013">
                  <a:extLst>
                    <a:ext uri="{9D8B030D-6E8A-4147-A177-3AD203B41FA5}">
                      <a16:colId xmlns:a16="http://schemas.microsoft.com/office/drawing/2014/main" xmlns="" val="20000"/>
                    </a:ext>
                  </a:extLst>
                </a:gridCol>
                <a:gridCol w="1039687">
                  <a:extLst>
                    <a:ext uri="{9D8B030D-6E8A-4147-A177-3AD203B41FA5}">
                      <a16:colId xmlns:a16="http://schemas.microsoft.com/office/drawing/2014/main" xmlns="" val="20001"/>
                    </a:ext>
                  </a:extLst>
                </a:gridCol>
                <a:gridCol w="1333657">
                  <a:extLst>
                    <a:ext uri="{9D8B030D-6E8A-4147-A177-3AD203B41FA5}">
                      <a16:colId xmlns:a16="http://schemas.microsoft.com/office/drawing/2014/main" xmlns="" val="20002"/>
                    </a:ext>
                  </a:extLst>
                </a:gridCol>
                <a:gridCol w="1333657">
                  <a:extLst>
                    <a:ext uri="{9D8B030D-6E8A-4147-A177-3AD203B41FA5}">
                      <a16:colId xmlns:a16="http://schemas.microsoft.com/office/drawing/2014/main" xmlns="" val="20003"/>
                    </a:ext>
                  </a:extLst>
                </a:gridCol>
                <a:gridCol w="1382692">
                  <a:extLst>
                    <a:ext uri="{9D8B030D-6E8A-4147-A177-3AD203B41FA5}">
                      <a16:colId xmlns:a16="http://schemas.microsoft.com/office/drawing/2014/main" xmlns="" val="20004"/>
                    </a:ext>
                  </a:extLst>
                </a:gridCol>
              </a:tblGrid>
              <a:tr h="570577">
                <a:tc>
                  <a:txBody>
                    <a:bodyPr/>
                    <a:lstStyle/>
                    <a:p>
                      <a:pPr lvl="0" algn="ctr" rtl="0">
                        <a:spcBef>
                          <a:spcPts val="0"/>
                        </a:spcBef>
                        <a:buNone/>
                      </a:pPr>
                      <a:r>
                        <a:rPr lang="en-US" sz="1600" b="1" dirty="0">
                          <a:solidFill>
                            <a:schemeClr val="tx1">
                              <a:lumMod val="50000"/>
                            </a:schemeClr>
                          </a:solidFill>
                        </a:rPr>
                        <a:t>Support Structure</a:t>
                      </a:r>
                    </a:p>
                  </a:txBody>
                  <a:tcPr marL="68569" marR="68569" marT="68569" marB="68569" anchor="ctr">
                    <a:solidFill>
                      <a:srgbClr val="D9EAD3"/>
                    </a:solidFill>
                  </a:tcPr>
                </a:tc>
                <a:tc>
                  <a:txBody>
                    <a:bodyPr/>
                    <a:lstStyle/>
                    <a:p>
                      <a:pPr lvl="0" algn="ctr">
                        <a:spcBef>
                          <a:spcPts val="0"/>
                        </a:spcBef>
                        <a:buNone/>
                      </a:pPr>
                      <a:r>
                        <a:rPr lang="en-US" sz="1000" b="1" dirty="0">
                          <a:solidFill>
                            <a:schemeClr val="tx1">
                              <a:lumMod val="50000"/>
                            </a:schemeClr>
                          </a:solidFill>
                        </a:rPr>
                        <a:t># of Schools </a:t>
                      </a:r>
                      <a:r>
                        <a:rPr lang="en-US" sz="1000" b="1" dirty="0" smtClean="0">
                          <a:solidFill>
                            <a:schemeClr val="tx1">
                              <a:lumMod val="50000"/>
                            </a:schemeClr>
                          </a:solidFill>
                        </a:rPr>
                        <a:t>Participating</a:t>
                      </a:r>
                      <a:endParaRPr lang="en-US" sz="1000" b="1" dirty="0">
                        <a:solidFill>
                          <a:schemeClr val="tx1">
                            <a:lumMod val="50000"/>
                          </a:schemeClr>
                        </a:solidFill>
                      </a:endParaRPr>
                    </a:p>
                  </a:txBody>
                  <a:tcPr marL="68569" marR="68569" marT="68569" marB="68569" anchor="ctr">
                    <a:solidFill>
                      <a:srgbClr val="D9EAD3"/>
                    </a:solidFill>
                  </a:tcPr>
                </a:tc>
                <a:tc>
                  <a:txBody>
                    <a:bodyPr/>
                    <a:lstStyle/>
                    <a:p>
                      <a:pPr lvl="0" algn="ctr" rtl="0">
                        <a:spcBef>
                          <a:spcPts val="0"/>
                        </a:spcBef>
                        <a:buNone/>
                      </a:pPr>
                      <a:r>
                        <a:rPr lang="en-US" sz="1000" b="1" dirty="0">
                          <a:solidFill>
                            <a:schemeClr val="tx1">
                              <a:lumMod val="50000"/>
                            </a:schemeClr>
                          </a:solidFill>
                        </a:rPr>
                        <a:t>Average Award Amount </a:t>
                      </a:r>
                      <a:endParaRPr lang="en-US" sz="1000" b="1" dirty="0" smtClean="0">
                        <a:solidFill>
                          <a:schemeClr val="tx1">
                            <a:lumMod val="50000"/>
                          </a:schemeClr>
                        </a:solidFill>
                      </a:endParaRPr>
                    </a:p>
                    <a:p>
                      <a:pPr lvl="0" algn="ctr" rtl="0">
                        <a:spcBef>
                          <a:spcPts val="0"/>
                        </a:spcBef>
                        <a:buNone/>
                      </a:pPr>
                      <a:r>
                        <a:rPr lang="en-US" sz="1000" b="1" dirty="0" smtClean="0">
                          <a:solidFill>
                            <a:schemeClr val="tx1">
                              <a:lumMod val="50000"/>
                            </a:schemeClr>
                          </a:solidFill>
                        </a:rPr>
                        <a:t>per </a:t>
                      </a:r>
                      <a:r>
                        <a:rPr lang="en-US" sz="1000" b="1" dirty="0">
                          <a:solidFill>
                            <a:schemeClr val="tx1">
                              <a:lumMod val="50000"/>
                            </a:schemeClr>
                          </a:solidFill>
                        </a:rPr>
                        <a:t>School per Year</a:t>
                      </a:r>
                    </a:p>
                  </a:txBody>
                  <a:tcPr marL="68569" marR="68569" marT="68569" marB="68569" anchor="ctr">
                    <a:solidFill>
                      <a:srgbClr val="D9EAD3"/>
                    </a:solidFill>
                  </a:tcPr>
                </a:tc>
                <a:tc>
                  <a:txBody>
                    <a:bodyPr/>
                    <a:lstStyle/>
                    <a:p>
                      <a:pPr lvl="0" algn="ctr" rtl="0">
                        <a:spcBef>
                          <a:spcPts val="0"/>
                        </a:spcBef>
                        <a:buNone/>
                      </a:pPr>
                      <a:r>
                        <a:rPr lang="en-US" sz="1000" b="1" dirty="0" smtClean="0">
                          <a:solidFill>
                            <a:schemeClr val="tx1">
                              <a:lumMod val="50000"/>
                            </a:schemeClr>
                          </a:solidFill>
                        </a:rPr>
                        <a:t>Range of Awards </a:t>
                      </a:r>
                    </a:p>
                    <a:p>
                      <a:pPr lvl="0" algn="ctr" rtl="0">
                        <a:spcBef>
                          <a:spcPts val="0"/>
                        </a:spcBef>
                        <a:buNone/>
                      </a:pPr>
                      <a:r>
                        <a:rPr lang="en-US" sz="1000" b="1" dirty="0" smtClean="0">
                          <a:solidFill>
                            <a:schemeClr val="tx1">
                              <a:lumMod val="50000"/>
                            </a:schemeClr>
                          </a:solidFill>
                        </a:rPr>
                        <a:t>per School per Year</a:t>
                      </a:r>
                      <a:endParaRPr lang="en-US" sz="1000" b="1" dirty="0">
                        <a:solidFill>
                          <a:schemeClr val="tx1">
                            <a:lumMod val="50000"/>
                          </a:schemeClr>
                        </a:solidFill>
                      </a:endParaRPr>
                    </a:p>
                  </a:txBody>
                  <a:tcPr marL="68569" marR="68569" marT="68569" marB="68569" anchor="ctr">
                    <a:solidFill>
                      <a:srgbClr val="D9EAD3"/>
                    </a:solidFill>
                  </a:tcPr>
                </a:tc>
                <a:tc>
                  <a:txBody>
                    <a:bodyPr/>
                    <a:lstStyle/>
                    <a:p>
                      <a:pPr lvl="0" algn="ctr" rtl="0">
                        <a:spcBef>
                          <a:spcPts val="0"/>
                        </a:spcBef>
                        <a:buNone/>
                      </a:pPr>
                      <a:r>
                        <a:rPr lang="en-US" sz="1000" b="1">
                          <a:solidFill>
                            <a:schemeClr val="tx1">
                              <a:lumMod val="50000"/>
                            </a:schemeClr>
                          </a:solidFill>
                        </a:rPr>
                        <a:t>Funding Source</a:t>
                      </a:r>
                    </a:p>
                  </a:txBody>
                  <a:tcPr marL="68569" marR="68569" marT="68569" marB="68569" anchor="ctr">
                    <a:solidFill>
                      <a:srgbClr val="D9EAD3"/>
                    </a:solidFill>
                  </a:tcPr>
                </a:tc>
                <a:extLst>
                  <a:ext uri="{0D108BD9-81ED-4DB2-BD59-A6C34878D82A}">
                    <a16:rowId xmlns:a16="http://schemas.microsoft.com/office/drawing/2014/main" xmlns="" val="10000"/>
                  </a:ext>
                </a:extLst>
              </a:tr>
              <a:tr h="507176">
                <a:tc>
                  <a:txBody>
                    <a:bodyPr/>
                    <a:lstStyle/>
                    <a:p>
                      <a:pPr lvl="0" algn="ctr" rtl="0">
                        <a:spcBef>
                          <a:spcPts val="0"/>
                        </a:spcBef>
                        <a:buNone/>
                      </a:pPr>
                      <a:r>
                        <a:rPr lang="en-US" sz="1600" b="1" dirty="0" smtClean="0">
                          <a:solidFill>
                            <a:schemeClr val="tx1">
                              <a:lumMod val="50000"/>
                            </a:schemeClr>
                          </a:solidFill>
                        </a:rPr>
                        <a:t>Turnaround Network</a:t>
                      </a:r>
                    </a:p>
                    <a:p>
                      <a:pPr lvl="0" algn="ctr" rtl="0">
                        <a:spcBef>
                          <a:spcPts val="0"/>
                        </a:spcBef>
                        <a:buNone/>
                      </a:pPr>
                      <a:r>
                        <a:rPr lang="en-US" sz="1600" b="0" dirty="0" smtClean="0">
                          <a:solidFill>
                            <a:schemeClr val="tx1">
                              <a:lumMod val="50000"/>
                            </a:schemeClr>
                          </a:solidFill>
                        </a:rPr>
                        <a:t>2014-2017</a:t>
                      </a:r>
                      <a:endParaRPr sz="1600" b="0" dirty="0">
                        <a:solidFill>
                          <a:schemeClr val="tx1">
                            <a:lumMod val="50000"/>
                          </a:schemeClr>
                        </a:solidFill>
                      </a:endParaRPr>
                    </a:p>
                  </a:txBody>
                  <a:tcPr marL="68569" marR="68569" marT="68569" marB="68569">
                    <a:solidFill>
                      <a:srgbClr val="FFFFFF"/>
                    </a:solidFill>
                  </a:tcPr>
                </a:tc>
                <a:tc>
                  <a:txBody>
                    <a:bodyPr/>
                    <a:lstStyle/>
                    <a:p>
                      <a:pPr lvl="0" algn="ctr" rtl="0">
                        <a:spcBef>
                          <a:spcPts val="0"/>
                        </a:spcBef>
                        <a:buNone/>
                      </a:pPr>
                      <a:r>
                        <a:rPr lang="en-US" sz="1600" b="0" dirty="0" smtClean="0">
                          <a:solidFill>
                            <a:schemeClr val="tx1">
                              <a:lumMod val="50000"/>
                            </a:schemeClr>
                          </a:solidFill>
                        </a:rPr>
                        <a:t>34</a:t>
                      </a:r>
                      <a:endParaRPr lang="en-US" sz="1600" b="0" dirty="0">
                        <a:solidFill>
                          <a:schemeClr val="tx1">
                            <a:lumMod val="50000"/>
                          </a:schemeClr>
                        </a:solidFill>
                      </a:endParaRPr>
                    </a:p>
                  </a:txBody>
                  <a:tcPr marL="68569" marR="68569" marT="68569" marB="68569" anchor="ctr">
                    <a:solidFill>
                      <a:schemeClr val="bg1"/>
                    </a:solidFill>
                  </a:tcPr>
                </a:tc>
                <a:tc>
                  <a:txBody>
                    <a:bodyPr/>
                    <a:lstStyle/>
                    <a:p>
                      <a:pPr lvl="0" algn="ctr" rtl="0">
                        <a:spcBef>
                          <a:spcPts val="0"/>
                        </a:spcBef>
                        <a:buNone/>
                      </a:pPr>
                      <a:r>
                        <a:rPr lang="en-US" sz="1600" b="1" dirty="0" smtClean="0">
                          <a:solidFill>
                            <a:schemeClr val="tx1">
                              <a:lumMod val="50000"/>
                            </a:schemeClr>
                          </a:solidFill>
                        </a:rPr>
                        <a:t>$52,000</a:t>
                      </a:r>
                      <a:endParaRPr lang="en-US" sz="1600" b="1" dirty="0">
                        <a:solidFill>
                          <a:schemeClr val="tx1">
                            <a:lumMod val="50000"/>
                          </a:schemeClr>
                        </a:solidFill>
                      </a:endParaRPr>
                    </a:p>
                  </a:txBody>
                  <a:tcPr marL="68569" marR="68569" marT="68569" marB="68569" anchor="ctr">
                    <a:solidFill>
                      <a:schemeClr val="bg1">
                        <a:lumMod val="95000"/>
                      </a:schemeClr>
                    </a:solidFill>
                  </a:tcPr>
                </a:tc>
                <a:tc>
                  <a:txBody>
                    <a:bodyPr/>
                    <a:lstStyle/>
                    <a:p>
                      <a:pPr lvl="0" algn="ctr" rtl="0">
                        <a:spcBef>
                          <a:spcPts val="0"/>
                        </a:spcBef>
                        <a:buNone/>
                      </a:pPr>
                      <a:r>
                        <a:rPr lang="en-US" sz="1600" b="1" dirty="0" smtClean="0">
                          <a:solidFill>
                            <a:schemeClr val="tx1">
                              <a:lumMod val="50000"/>
                            </a:schemeClr>
                          </a:solidFill>
                        </a:rPr>
                        <a:t>$35,000-$70,000</a:t>
                      </a:r>
                      <a:endParaRPr lang="en-US" sz="1600" b="1" dirty="0">
                        <a:solidFill>
                          <a:schemeClr val="tx1">
                            <a:lumMod val="50000"/>
                          </a:schemeClr>
                        </a:solidFill>
                      </a:endParaRPr>
                    </a:p>
                  </a:txBody>
                  <a:tcPr marL="68569" marR="68569" marT="68569" marB="68569" anchor="ctr">
                    <a:solidFill>
                      <a:schemeClr val="bg1">
                        <a:lumMod val="95000"/>
                      </a:schemeClr>
                    </a:solidFill>
                  </a:tcPr>
                </a:tc>
                <a:tc rowSpan="2">
                  <a:txBody>
                    <a:bodyPr/>
                    <a:lstStyle/>
                    <a:p>
                      <a:pPr lvl="0" algn="ctr" rtl="0">
                        <a:spcBef>
                          <a:spcPts val="0"/>
                        </a:spcBef>
                        <a:buNone/>
                      </a:pPr>
                      <a:r>
                        <a:rPr lang="en-US" sz="1000" b="1" dirty="0">
                          <a:solidFill>
                            <a:schemeClr val="tx1">
                              <a:lumMod val="50000"/>
                            </a:schemeClr>
                          </a:solidFill>
                        </a:rPr>
                        <a:t>ESEA Federal funds 1003(a)</a:t>
                      </a:r>
                    </a:p>
                  </a:txBody>
                  <a:tcPr marL="68569" marR="68569" marT="68569" marB="68569" anchor="ctr">
                    <a:solidFill>
                      <a:schemeClr val="bg1"/>
                    </a:solidFill>
                  </a:tcPr>
                </a:tc>
                <a:extLst>
                  <a:ext uri="{0D108BD9-81ED-4DB2-BD59-A6C34878D82A}">
                    <a16:rowId xmlns:a16="http://schemas.microsoft.com/office/drawing/2014/main" xmlns="" val="10001"/>
                  </a:ext>
                </a:extLst>
              </a:tr>
              <a:tr h="484446">
                <a:tc>
                  <a:txBody>
                    <a:bodyPr/>
                    <a:lstStyle/>
                    <a:p>
                      <a:pPr lvl="0" algn="ctr" rtl="0">
                        <a:spcBef>
                          <a:spcPts val="0"/>
                        </a:spcBef>
                        <a:buNone/>
                      </a:pPr>
                      <a:r>
                        <a:rPr lang="en-US" sz="1600" b="1" dirty="0">
                          <a:solidFill>
                            <a:schemeClr val="tx1">
                              <a:lumMod val="50000"/>
                            </a:schemeClr>
                          </a:solidFill>
                        </a:rPr>
                        <a:t>Connect for </a:t>
                      </a:r>
                      <a:r>
                        <a:rPr lang="en-US" sz="1600" b="1" dirty="0" smtClean="0">
                          <a:solidFill>
                            <a:schemeClr val="tx1">
                              <a:lumMod val="50000"/>
                            </a:schemeClr>
                          </a:solidFill>
                        </a:rPr>
                        <a:t>Success</a:t>
                      </a:r>
                    </a:p>
                    <a:p>
                      <a:pPr lvl="0" algn="ctr" rtl="0">
                        <a:spcBef>
                          <a:spcPts val="0"/>
                        </a:spcBef>
                        <a:buNone/>
                      </a:pPr>
                      <a:r>
                        <a:rPr lang="en-US" sz="1600" b="0" dirty="0" smtClean="0">
                          <a:solidFill>
                            <a:schemeClr val="tx1">
                              <a:lumMod val="50000"/>
                            </a:schemeClr>
                          </a:solidFill>
                        </a:rPr>
                        <a:t>2016-2017</a:t>
                      </a:r>
                      <a:endParaRPr lang="en-US" sz="1600" b="0" dirty="0">
                        <a:solidFill>
                          <a:schemeClr val="tx1">
                            <a:lumMod val="50000"/>
                          </a:schemeClr>
                        </a:solidFill>
                      </a:endParaRPr>
                    </a:p>
                  </a:txBody>
                  <a:tcPr marL="68569" marR="68569" marT="68569" marB="68569" anchor="ctr">
                    <a:solidFill>
                      <a:srgbClr val="FFFFFF"/>
                    </a:solidFill>
                  </a:tcPr>
                </a:tc>
                <a:tc>
                  <a:txBody>
                    <a:bodyPr/>
                    <a:lstStyle/>
                    <a:p>
                      <a:pPr lvl="0" algn="ctr" rtl="0">
                        <a:spcBef>
                          <a:spcPts val="0"/>
                        </a:spcBef>
                        <a:buNone/>
                      </a:pPr>
                      <a:r>
                        <a:rPr lang="en-US" sz="1600" b="0" dirty="0">
                          <a:solidFill>
                            <a:schemeClr val="tx1">
                              <a:lumMod val="50000"/>
                            </a:schemeClr>
                          </a:solidFill>
                        </a:rPr>
                        <a:t>20</a:t>
                      </a:r>
                    </a:p>
                  </a:txBody>
                  <a:tcPr marL="68569" marR="68569" marT="68569" marB="68569" anchor="ctr">
                    <a:solidFill>
                      <a:schemeClr val="bg1"/>
                    </a:solidFill>
                  </a:tcPr>
                </a:tc>
                <a:tc>
                  <a:txBody>
                    <a:bodyPr/>
                    <a:lstStyle/>
                    <a:p>
                      <a:pPr lvl="0" algn="ctr" rtl="0">
                        <a:spcBef>
                          <a:spcPts val="0"/>
                        </a:spcBef>
                        <a:buNone/>
                      </a:pPr>
                      <a:r>
                        <a:rPr lang="en-US" sz="1400" b="1" dirty="0">
                          <a:solidFill>
                            <a:schemeClr val="tx1">
                              <a:lumMod val="50000"/>
                            </a:schemeClr>
                          </a:solidFill>
                        </a:rPr>
                        <a:t>$20,000 yr. 1</a:t>
                      </a:r>
                    </a:p>
                    <a:p>
                      <a:pPr lvl="0" algn="ctr" rtl="0">
                        <a:spcBef>
                          <a:spcPts val="0"/>
                        </a:spcBef>
                        <a:buNone/>
                      </a:pPr>
                      <a:r>
                        <a:rPr lang="en-US" sz="1400" b="1" dirty="0">
                          <a:solidFill>
                            <a:schemeClr val="tx1">
                              <a:lumMod val="50000"/>
                            </a:schemeClr>
                          </a:solidFill>
                        </a:rPr>
                        <a:t>$80,000 yrs. 2-3</a:t>
                      </a:r>
                    </a:p>
                  </a:txBody>
                  <a:tcPr marL="68569" marR="68569" marT="68569" marB="68569" anchor="ctr">
                    <a:solidFill>
                      <a:schemeClr val="bg1">
                        <a:lumMod val="95000"/>
                      </a:schemeClr>
                    </a:solidFill>
                  </a:tcPr>
                </a:tc>
                <a:tc>
                  <a:txBody>
                    <a:bodyPr/>
                    <a:lstStyle/>
                    <a:p>
                      <a:pPr lvl="0" algn="ctr" rtl="0">
                        <a:spcBef>
                          <a:spcPts val="0"/>
                        </a:spcBef>
                        <a:buNone/>
                      </a:pPr>
                      <a:r>
                        <a:rPr lang="en-US" sz="1600" b="1" dirty="0" smtClean="0">
                          <a:solidFill>
                            <a:schemeClr val="tx1">
                              <a:lumMod val="50000"/>
                            </a:schemeClr>
                          </a:solidFill>
                        </a:rPr>
                        <a:t>$20,000-$80,000</a:t>
                      </a:r>
                      <a:endParaRPr lang="en-US" sz="1600" b="1" dirty="0">
                        <a:solidFill>
                          <a:schemeClr val="tx1">
                            <a:lumMod val="50000"/>
                          </a:schemeClr>
                        </a:solidFill>
                      </a:endParaRPr>
                    </a:p>
                  </a:txBody>
                  <a:tcPr marL="68569" marR="68569" marT="68569" marB="68569" anchor="ctr">
                    <a:solidFill>
                      <a:schemeClr val="bg1">
                        <a:lumMod val="95000"/>
                      </a:schemeClr>
                    </a:solidFill>
                  </a:tcPr>
                </a:tc>
                <a:tc vMerge="1">
                  <a:txBody>
                    <a:bodyPr/>
                    <a:lstStyle/>
                    <a:p>
                      <a:endParaRPr lang="en-US"/>
                    </a:p>
                  </a:txBody>
                  <a:tcPr/>
                </a:tc>
                <a:extLst>
                  <a:ext uri="{0D108BD9-81ED-4DB2-BD59-A6C34878D82A}">
                    <a16:rowId xmlns:a16="http://schemas.microsoft.com/office/drawing/2014/main" xmlns="" val="10002"/>
                  </a:ext>
                </a:extLst>
              </a:tr>
              <a:tr h="608608">
                <a:tc>
                  <a:txBody>
                    <a:bodyPr/>
                    <a:lstStyle/>
                    <a:p>
                      <a:pPr lvl="0" algn="ctr" rtl="0">
                        <a:spcBef>
                          <a:spcPts val="0"/>
                        </a:spcBef>
                        <a:buNone/>
                      </a:pPr>
                      <a:r>
                        <a:rPr lang="en-US" sz="1600" b="1" dirty="0">
                          <a:solidFill>
                            <a:schemeClr val="tx1">
                              <a:lumMod val="50000"/>
                            </a:schemeClr>
                          </a:solidFill>
                        </a:rPr>
                        <a:t>Tiered Intervention Grant (TIG)</a:t>
                      </a:r>
                    </a:p>
                    <a:p>
                      <a:pPr lvl="0" algn="ctr" rtl="0">
                        <a:spcBef>
                          <a:spcPts val="0"/>
                        </a:spcBef>
                        <a:buNone/>
                      </a:pPr>
                      <a:r>
                        <a:rPr lang="en-US" sz="1600" dirty="0" smtClean="0">
                          <a:solidFill>
                            <a:schemeClr val="tx1">
                              <a:lumMod val="50000"/>
                            </a:schemeClr>
                          </a:solidFill>
                        </a:rPr>
                        <a:t>2013-2016</a:t>
                      </a:r>
                      <a:endParaRPr lang="en-US" sz="1600" dirty="0">
                        <a:solidFill>
                          <a:schemeClr val="tx1">
                            <a:lumMod val="50000"/>
                          </a:schemeClr>
                        </a:solidFill>
                      </a:endParaRPr>
                    </a:p>
                  </a:txBody>
                  <a:tcPr marL="91425" marR="91425" marT="91425" marB="91425" anchor="ctr">
                    <a:solidFill>
                      <a:srgbClr val="FFFFFF"/>
                    </a:solidFill>
                  </a:tcPr>
                </a:tc>
                <a:tc>
                  <a:txBody>
                    <a:bodyPr/>
                    <a:lstStyle/>
                    <a:p>
                      <a:pPr lvl="0" algn="ctr" rtl="0">
                        <a:spcBef>
                          <a:spcPts val="0"/>
                        </a:spcBef>
                        <a:buNone/>
                      </a:pPr>
                      <a:r>
                        <a:rPr lang="en-US" sz="1600" b="0" dirty="0">
                          <a:solidFill>
                            <a:schemeClr val="tx1">
                              <a:lumMod val="50000"/>
                            </a:schemeClr>
                          </a:solidFill>
                        </a:rPr>
                        <a:t>51</a:t>
                      </a:r>
                    </a:p>
                  </a:txBody>
                  <a:tcPr marL="91425" marR="91425" marT="91425" marB="91425" anchor="ctr">
                    <a:solidFill>
                      <a:schemeClr val="bg1"/>
                    </a:solidFill>
                  </a:tcPr>
                </a:tc>
                <a:tc>
                  <a:txBody>
                    <a:bodyPr/>
                    <a:lstStyle/>
                    <a:p>
                      <a:pPr lvl="0" algn="ctr" rtl="0">
                        <a:spcBef>
                          <a:spcPts val="0"/>
                        </a:spcBef>
                        <a:buNone/>
                      </a:pPr>
                      <a:r>
                        <a:rPr lang="en-US" sz="1600" b="1" dirty="0" smtClean="0">
                          <a:solidFill>
                            <a:schemeClr val="tx1">
                              <a:lumMod val="50000"/>
                            </a:schemeClr>
                          </a:solidFill>
                        </a:rPr>
                        <a:t>$350,000</a:t>
                      </a:r>
                      <a:endParaRPr lang="en-US" sz="1600" b="1" dirty="0">
                        <a:solidFill>
                          <a:schemeClr val="tx1">
                            <a:lumMod val="50000"/>
                          </a:schemeClr>
                        </a:solidFill>
                      </a:endParaRPr>
                    </a:p>
                  </a:txBody>
                  <a:tcPr marL="91425" marR="91425" marT="91425" marB="91425" anchor="ctr">
                    <a:solidFill>
                      <a:schemeClr val="bg1">
                        <a:lumMod val="95000"/>
                      </a:schemeClr>
                    </a:solidFill>
                  </a:tcPr>
                </a:tc>
                <a:tc>
                  <a:txBody>
                    <a:bodyPr/>
                    <a:lstStyle/>
                    <a:p>
                      <a:pPr lvl="0" algn="ctr" rtl="0">
                        <a:spcBef>
                          <a:spcPts val="0"/>
                        </a:spcBef>
                        <a:buNone/>
                      </a:pPr>
                      <a:r>
                        <a:rPr lang="en-US" sz="1600" b="1" dirty="0" smtClean="0">
                          <a:solidFill>
                            <a:schemeClr val="tx1">
                              <a:lumMod val="50000"/>
                            </a:schemeClr>
                          </a:solidFill>
                        </a:rPr>
                        <a:t>$3,000-$800,000</a:t>
                      </a:r>
                      <a:endParaRPr lang="en-US" sz="1600" b="1" dirty="0">
                        <a:solidFill>
                          <a:schemeClr val="tx1">
                            <a:lumMod val="50000"/>
                          </a:schemeClr>
                        </a:solidFill>
                      </a:endParaRPr>
                    </a:p>
                  </a:txBody>
                  <a:tcPr marL="91425" marR="91425" marT="91425" marB="91425"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smtClean="0">
                          <a:solidFill>
                            <a:schemeClr val="tx1">
                              <a:lumMod val="50000"/>
                            </a:schemeClr>
                          </a:solidFill>
                        </a:rPr>
                        <a:t>ESEA Federal funds 1003(g)</a:t>
                      </a:r>
                    </a:p>
                  </a:txBody>
                  <a:tcPr marL="91425" marR="91425" marT="91425" marB="91425" anchor="ctr">
                    <a:solidFill>
                      <a:schemeClr val="bg1"/>
                    </a:solidFill>
                  </a:tcPr>
                </a:tc>
                <a:extLst>
                  <a:ext uri="{0D108BD9-81ED-4DB2-BD59-A6C34878D82A}">
                    <a16:rowId xmlns:a16="http://schemas.microsoft.com/office/drawing/2014/main" xmlns="" val="10003"/>
                  </a:ext>
                </a:extLst>
              </a:tr>
              <a:tr h="507176">
                <a:tc rowSpan="2">
                  <a:txBody>
                    <a:bodyPr/>
                    <a:lstStyle/>
                    <a:p>
                      <a:pPr lvl="0" algn="ctr" rtl="0">
                        <a:spcBef>
                          <a:spcPts val="0"/>
                        </a:spcBef>
                        <a:buNone/>
                      </a:pPr>
                      <a:r>
                        <a:rPr lang="en-US" sz="1600" b="1" dirty="0">
                          <a:solidFill>
                            <a:schemeClr val="tx1">
                              <a:lumMod val="50000"/>
                            </a:schemeClr>
                          </a:solidFill>
                        </a:rPr>
                        <a:t>Turnaround Leaders Development</a:t>
                      </a:r>
                    </a:p>
                    <a:p>
                      <a:pPr lvl="0" algn="ctr" rtl="0">
                        <a:spcBef>
                          <a:spcPts val="0"/>
                        </a:spcBef>
                        <a:buNone/>
                      </a:pPr>
                      <a:r>
                        <a:rPr lang="en-US" sz="1600" dirty="0">
                          <a:solidFill>
                            <a:schemeClr val="tx1">
                              <a:lumMod val="50000"/>
                            </a:schemeClr>
                          </a:solidFill>
                        </a:rPr>
                        <a:t>2015-2016</a:t>
                      </a:r>
                    </a:p>
                  </a:txBody>
                  <a:tcPr marL="68569" marR="68569" marT="68569" marB="68569" anchor="ctr">
                    <a:solidFill>
                      <a:srgbClr val="FFFFFF"/>
                    </a:solidFill>
                  </a:tcPr>
                </a:tc>
                <a:tc>
                  <a:txBody>
                    <a:bodyPr/>
                    <a:lstStyle/>
                    <a:p>
                      <a:pPr lvl="0" algn="ctr" rtl="0">
                        <a:spcBef>
                          <a:spcPts val="0"/>
                        </a:spcBef>
                        <a:buNone/>
                      </a:pPr>
                      <a:r>
                        <a:rPr lang="en-US" sz="1600" b="0" dirty="0">
                          <a:solidFill>
                            <a:schemeClr val="tx1">
                              <a:lumMod val="50000"/>
                            </a:schemeClr>
                          </a:solidFill>
                        </a:rPr>
                        <a:t>78</a:t>
                      </a:r>
                    </a:p>
                    <a:p>
                      <a:pPr lvl="0" algn="ctr" rtl="0">
                        <a:spcBef>
                          <a:spcPts val="0"/>
                        </a:spcBef>
                        <a:buNone/>
                      </a:pPr>
                      <a:r>
                        <a:rPr lang="en-US" sz="1050" b="0" dirty="0">
                          <a:solidFill>
                            <a:schemeClr val="tx1">
                              <a:lumMod val="50000"/>
                            </a:schemeClr>
                          </a:solidFill>
                        </a:rPr>
                        <a:t>schools</a:t>
                      </a:r>
                    </a:p>
                  </a:txBody>
                  <a:tcPr marL="68569" marR="68569" marT="68569" marB="68569" anchor="ctr">
                    <a:solidFill>
                      <a:schemeClr val="bg1"/>
                    </a:solidFill>
                  </a:tcPr>
                </a:tc>
                <a:tc>
                  <a:txBody>
                    <a:bodyPr/>
                    <a:lstStyle/>
                    <a:p>
                      <a:pPr lvl="0" algn="ctr" rtl="0">
                        <a:spcBef>
                          <a:spcPts val="0"/>
                        </a:spcBef>
                        <a:buNone/>
                      </a:pPr>
                      <a:r>
                        <a:rPr lang="en-US" sz="1600" b="1" dirty="0">
                          <a:solidFill>
                            <a:schemeClr val="tx1">
                              <a:lumMod val="50000"/>
                            </a:schemeClr>
                          </a:solidFill>
                        </a:rPr>
                        <a:t>$42,947</a:t>
                      </a:r>
                    </a:p>
                    <a:p>
                      <a:pPr lvl="0" algn="ctr" rtl="0">
                        <a:spcBef>
                          <a:spcPts val="0"/>
                        </a:spcBef>
                        <a:buNone/>
                      </a:pPr>
                      <a:r>
                        <a:rPr lang="en-US" sz="1050" b="1" dirty="0">
                          <a:solidFill>
                            <a:schemeClr val="tx1">
                              <a:lumMod val="50000"/>
                            </a:schemeClr>
                          </a:solidFill>
                        </a:rPr>
                        <a:t>per school</a:t>
                      </a:r>
                    </a:p>
                  </a:txBody>
                  <a:tcPr marL="68569" marR="68569" marT="68569" marB="68569" anchor="ctr">
                    <a:solidFill>
                      <a:schemeClr val="bg1">
                        <a:lumMod val="95000"/>
                      </a:schemeClr>
                    </a:solidFill>
                  </a:tcPr>
                </a:tc>
                <a:tc>
                  <a:txBody>
                    <a:bodyPr/>
                    <a:lstStyle/>
                    <a:p>
                      <a:pPr lvl="0" algn="ctr" rtl="0">
                        <a:spcBef>
                          <a:spcPts val="0"/>
                        </a:spcBef>
                        <a:buNone/>
                      </a:pPr>
                      <a:r>
                        <a:rPr lang="en-US" sz="1600" b="1" dirty="0" smtClean="0">
                          <a:solidFill>
                            <a:schemeClr val="tx1">
                              <a:lumMod val="50000"/>
                            </a:schemeClr>
                          </a:solidFill>
                        </a:rPr>
                        <a:t>$3,000-$80,000</a:t>
                      </a:r>
                    </a:p>
                    <a:p>
                      <a:pPr lvl="0" algn="ctr" rtl="0">
                        <a:spcBef>
                          <a:spcPts val="0"/>
                        </a:spcBef>
                        <a:buNone/>
                      </a:pPr>
                      <a:r>
                        <a:rPr lang="en-US" sz="1050" b="1" dirty="0" smtClean="0">
                          <a:solidFill>
                            <a:schemeClr val="tx1">
                              <a:lumMod val="50000"/>
                            </a:schemeClr>
                          </a:solidFill>
                        </a:rPr>
                        <a:t>per</a:t>
                      </a:r>
                      <a:r>
                        <a:rPr lang="en-US" sz="1050" b="1" baseline="0" dirty="0" smtClean="0">
                          <a:solidFill>
                            <a:schemeClr val="tx1">
                              <a:lumMod val="50000"/>
                            </a:schemeClr>
                          </a:solidFill>
                        </a:rPr>
                        <a:t> school team</a:t>
                      </a:r>
                      <a:endParaRPr lang="en-US" sz="1050" b="1" dirty="0">
                        <a:solidFill>
                          <a:schemeClr val="tx1">
                            <a:lumMod val="50000"/>
                          </a:schemeClr>
                        </a:solidFill>
                      </a:endParaRPr>
                    </a:p>
                  </a:txBody>
                  <a:tcPr marL="68569" marR="68569" marT="68569" marB="68569" anchor="ctr">
                    <a:solidFill>
                      <a:schemeClr val="bg1">
                        <a:lumMod val="95000"/>
                      </a:schemeClr>
                    </a:solidFill>
                  </a:tcPr>
                </a:tc>
                <a:tc rowSpan="2">
                  <a:txBody>
                    <a:bodyPr/>
                    <a:lstStyle/>
                    <a:p>
                      <a:pPr lvl="0" algn="ctr" rtl="0">
                        <a:spcBef>
                          <a:spcPts val="0"/>
                        </a:spcBef>
                        <a:buNone/>
                      </a:pPr>
                      <a:r>
                        <a:rPr lang="en-US" sz="1000" b="1" dirty="0">
                          <a:solidFill>
                            <a:schemeClr val="tx1">
                              <a:lumMod val="50000"/>
                            </a:schemeClr>
                          </a:solidFill>
                        </a:rPr>
                        <a:t>State funds C.R.S. 22-13-101</a:t>
                      </a:r>
                    </a:p>
                  </a:txBody>
                  <a:tcPr marL="68569" marR="68569" marT="68569" marB="68569" anchor="ctr">
                    <a:solidFill>
                      <a:schemeClr val="bg1"/>
                    </a:solidFill>
                  </a:tcPr>
                </a:tc>
                <a:extLst>
                  <a:ext uri="{0D108BD9-81ED-4DB2-BD59-A6C34878D82A}">
                    <a16:rowId xmlns:a16="http://schemas.microsoft.com/office/drawing/2014/main" xmlns="" val="10004"/>
                  </a:ext>
                </a:extLst>
              </a:tr>
              <a:tr h="507176">
                <a:tc vMerge="1">
                  <a:txBody>
                    <a:bodyPr/>
                    <a:lstStyle/>
                    <a:p>
                      <a:endParaRPr lang="en-US"/>
                    </a:p>
                  </a:txBody>
                  <a:tcPr/>
                </a:tc>
                <a:tc>
                  <a:txBody>
                    <a:bodyPr/>
                    <a:lstStyle/>
                    <a:p>
                      <a:pPr lvl="0" algn="ctr" rtl="0">
                        <a:spcBef>
                          <a:spcPts val="0"/>
                        </a:spcBef>
                        <a:buNone/>
                      </a:pPr>
                      <a:r>
                        <a:rPr lang="en-US" sz="1600" b="0" dirty="0">
                          <a:solidFill>
                            <a:schemeClr val="tx1">
                              <a:lumMod val="50000"/>
                            </a:schemeClr>
                          </a:solidFill>
                        </a:rPr>
                        <a:t>120</a:t>
                      </a:r>
                    </a:p>
                    <a:p>
                      <a:pPr lvl="0" algn="ctr" rtl="0">
                        <a:spcBef>
                          <a:spcPts val="0"/>
                        </a:spcBef>
                        <a:buNone/>
                      </a:pPr>
                      <a:r>
                        <a:rPr lang="en-US" sz="1050" b="0" dirty="0">
                          <a:solidFill>
                            <a:schemeClr val="tx1">
                              <a:lumMod val="50000"/>
                            </a:schemeClr>
                          </a:solidFill>
                        </a:rPr>
                        <a:t>participants</a:t>
                      </a:r>
                    </a:p>
                  </a:txBody>
                  <a:tcPr marL="68569" marR="68569" marT="68569" marB="68569" anchor="ctr">
                    <a:solidFill>
                      <a:schemeClr val="bg1"/>
                    </a:solidFill>
                  </a:tcPr>
                </a:tc>
                <a:tc>
                  <a:txBody>
                    <a:bodyPr/>
                    <a:lstStyle/>
                    <a:p>
                      <a:pPr lvl="0" algn="ctr" rtl="0">
                        <a:spcBef>
                          <a:spcPts val="0"/>
                        </a:spcBef>
                        <a:buNone/>
                      </a:pPr>
                      <a:r>
                        <a:rPr lang="en-US" sz="1600" b="1" dirty="0">
                          <a:solidFill>
                            <a:schemeClr val="tx1">
                              <a:lumMod val="50000"/>
                            </a:schemeClr>
                          </a:solidFill>
                        </a:rPr>
                        <a:t>$27,684</a:t>
                      </a:r>
                    </a:p>
                    <a:p>
                      <a:pPr lvl="0" algn="ctr" rtl="0">
                        <a:spcBef>
                          <a:spcPts val="0"/>
                        </a:spcBef>
                        <a:buNone/>
                      </a:pPr>
                      <a:r>
                        <a:rPr lang="en-US" sz="1050" b="1" dirty="0">
                          <a:solidFill>
                            <a:schemeClr val="tx1">
                              <a:lumMod val="50000"/>
                            </a:schemeClr>
                          </a:solidFill>
                        </a:rPr>
                        <a:t>per participant</a:t>
                      </a:r>
                    </a:p>
                  </a:txBody>
                  <a:tcPr marL="68569" marR="68569" marT="68569" marB="68569" anchor="ctr">
                    <a:solidFill>
                      <a:schemeClr val="bg1">
                        <a:lumMod val="95000"/>
                      </a:schemeClr>
                    </a:solidFill>
                  </a:tcPr>
                </a:tc>
                <a:tc>
                  <a:txBody>
                    <a:bodyPr/>
                    <a:lstStyle/>
                    <a:p>
                      <a:pPr lvl="0" algn="ctr" rtl="0">
                        <a:spcBef>
                          <a:spcPts val="0"/>
                        </a:spcBef>
                        <a:buNone/>
                      </a:pPr>
                      <a:r>
                        <a:rPr lang="en-US" sz="1600" b="1" dirty="0" smtClean="0">
                          <a:solidFill>
                            <a:schemeClr val="tx1">
                              <a:lumMod val="50000"/>
                            </a:schemeClr>
                          </a:solidFill>
                        </a:rPr>
                        <a:t>$15,000-$47,000</a:t>
                      </a:r>
                    </a:p>
                    <a:p>
                      <a:pPr lvl="0" algn="ctr" rtl="0">
                        <a:spcBef>
                          <a:spcPts val="0"/>
                        </a:spcBef>
                        <a:buNone/>
                      </a:pPr>
                      <a:r>
                        <a:rPr lang="en-US" sz="1050" b="1" dirty="0" smtClean="0">
                          <a:solidFill>
                            <a:schemeClr val="tx1">
                              <a:lumMod val="50000"/>
                            </a:schemeClr>
                          </a:solidFill>
                        </a:rPr>
                        <a:t>per participant</a:t>
                      </a:r>
                      <a:endParaRPr lang="en-US" sz="1050" b="1" dirty="0">
                        <a:solidFill>
                          <a:schemeClr val="tx1">
                            <a:lumMod val="50000"/>
                          </a:schemeClr>
                        </a:solidFill>
                      </a:endParaRPr>
                    </a:p>
                  </a:txBody>
                  <a:tcPr marL="68569" marR="68569" marT="68569" marB="68569" anchor="ctr">
                    <a:solidFill>
                      <a:schemeClr val="bg1">
                        <a:lumMod val="95000"/>
                      </a:schemeClr>
                    </a:solidFill>
                  </a:tcPr>
                </a:tc>
                <a:tc vMerge="1">
                  <a:txBody>
                    <a:bodyPr/>
                    <a:lstStyle/>
                    <a:p>
                      <a:endParaRPr lang="en-US"/>
                    </a:p>
                  </a:txBody>
                  <a:tcPr/>
                </a:tc>
                <a:extLst>
                  <a:ext uri="{0D108BD9-81ED-4DB2-BD59-A6C34878D82A}">
                    <a16:rowId xmlns:a16="http://schemas.microsoft.com/office/drawing/2014/main" xmlns="" val="10005"/>
                  </a:ext>
                </a:extLst>
              </a:tr>
            </a:tbl>
          </a:graphicData>
        </a:graphic>
      </p:graphicFrame>
      <p:sp>
        <p:nvSpPr>
          <p:cNvPr id="7" name="TextBox 6"/>
          <p:cNvSpPr txBox="1"/>
          <p:nvPr/>
        </p:nvSpPr>
        <p:spPr>
          <a:xfrm>
            <a:off x="350520" y="6391869"/>
            <a:ext cx="328936" cy="261610"/>
          </a:xfrm>
          <a:prstGeom prst="rect">
            <a:avLst/>
          </a:prstGeom>
          <a:noFill/>
        </p:spPr>
        <p:txBody>
          <a:bodyPr wrap="none" rtlCol="0">
            <a:spAutoFit/>
          </a:bodyPr>
          <a:lstStyle/>
          <a:p>
            <a:fld id="{F9FE22D8-D99D-493F-B0F6-477842F651EF}" type="slidenum">
              <a:rPr lang="en-US" sz="1100" smtClean="0"/>
              <a:t>63</a:t>
            </a:fld>
            <a:endParaRPr lang="en-US" sz="1100" dirty="0"/>
          </a:p>
        </p:txBody>
      </p:sp>
    </p:spTree>
    <p:extLst>
      <p:ext uri="{BB962C8B-B14F-4D97-AF65-F5344CB8AC3E}">
        <p14:creationId xmlns:p14="http://schemas.microsoft.com/office/powerpoint/2010/main" val="1943256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6807" y="1668271"/>
            <a:ext cx="8407893" cy="1041062"/>
          </a:xfrm>
        </p:spPr>
        <p:txBody>
          <a:bodyPr/>
          <a:lstStyle/>
          <a:p>
            <a:pPr marL="514350" indent="-514350">
              <a:buFont typeface="+mj-lt"/>
              <a:buAutoNum type="alphaLcPeriod"/>
            </a:pPr>
            <a:r>
              <a:rPr lang="en-US" sz="2800" b="0" dirty="0"/>
              <a:t>In reserving 7% of the state Title I allocation to support identified schools, should the funds be distributed to LEAs through a formula, competitive process?  Or maybe a blend of the two (hybrid</a:t>
            </a:r>
            <a:r>
              <a:rPr lang="en-US" sz="2800" b="0" dirty="0" smtClean="0"/>
              <a:t>)?</a:t>
            </a:r>
            <a:br>
              <a:rPr lang="en-US" sz="2800" b="0" dirty="0" smtClean="0"/>
            </a:br>
            <a:endParaRPr lang="en-US" sz="2800" b="0" dirty="0"/>
          </a:p>
          <a:p>
            <a:r>
              <a:rPr lang="en-US" sz="2800" b="0" dirty="0"/>
              <a:t> </a:t>
            </a:r>
            <a:r>
              <a:rPr lang="en-US" sz="2800" b="0" dirty="0" smtClean="0"/>
              <a:t>Reminders:</a:t>
            </a:r>
          </a:p>
          <a:p>
            <a:pPr lvl="1"/>
            <a:r>
              <a:rPr lang="en-US" dirty="0"/>
              <a:t>Awards must be of sufficient size for an LEA to implement improvement </a:t>
            </a:r>
            <a:r>
              <a:rPr lang="en-US" dirty="0" smtClean="0"/>
              <a:t>strategies</a:t>
            </a:r>
            <a:endParaRPr lang="en-US" dirty="0"/>
          </a:p>
          <a:p>
            <a:pPr lvl="1"/>
            <a:r>
              <a:rPr lang="en-US" dirty="0"/>
              <a:t>Allotments must represent the geographic diversity of the state</a:t>
            </a:r>
          </a:p>
          <a:p>
            <a:pPr lvl="1"/>
            <a:endParaRPr lang="en-US" sz="3000" dirty="0">
              <a:effectLst/>
            </a:endParaRPr>
          </a:p>
        </p:txBody>
      </p:sp>
      <p:sp>
        <p:nvSpPr>
          <p:cNvPr id="3" name="Title 2"/>
          <p:cNvSpPr>
            <a:spLocks noGrp="1"/>
          </p:cNvSpPr>
          <p:nvPr>
            <p:ph type="title"/>
          </p:nvPr>
        </p:nvSpPr>
        <p:spPr>
          <a:xfrm>
            <a:off x="1321064" y="329728"/>
            <a:ext cx="6757036" cy="1054394"/>
          </a:xfrm>
        </p:spPr>
        <p:txBody>
          <a:bodyPr/>
          <a:lstStyle/>
          <a:p>
            <a:pPr algn="l"/>
            <a:r>
              <a:rPr lang="en-US" dirty="0" smtClean="0">
                <a:sym typeface="Wingdings"/>
              </a:rPr>
              <a:t>Allocation of Resources</a:t>
            </a:r>
            <a:endParaRPr lang="en-US" dirty="0"/>
          </a:p>
        </p:txBody>
      </p:sp>
      <p:pic>
        <p:nvPicPr>
          <p:cNvPr id="4" name="Picture 3" descr="C:\Users\medler_l\AppData\Local\Microsoft\Windows\Temporary Internet Files\Content.IE5\N8LMQALY\attention-hi[1].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078099" y="663737"/>
            <a:ext cx="850397" cy="76677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86807" y="183793"/>
            <a:ext cx="1034257" cy="1200329"/>
          </a:xfrm>
          <a:prstGeom prst="rect">
            <a:avLst/>
          </a:prstGeom>
        </p:spPr>
        <p:txBody>
          <a:bodyPr wrap="none">
            <a:spAutoFit/>
          </a:bodyPr>
          <a:lstStyle/>
          <a:p>
            <a:r>
              <a:rPr lang="en-US" sz="7200" spc="200" dirty="0" smtClean="0">
                <a:solidFill>
                  <a:prstClr val="white"/>
                </a:solidFill>
                <a:latin typeface="Museo Slab 500"/>
                <a:ea typeface="+mj-ea"/>
                <a:sym typeface="Wingdings"/>
              </a:rPr>
              <a:t></a:t>
            </a:r>
            <a:endParaRPr lang="en-US" sz="7200" dirty="0"/>
          </a:p>
        </p:txBody>
      </p:sp>
      <p:sp>
        <p:nvSpPr>
          <p:cNvPr id="6" name="TextBox 5"/>
          <p:cNvSpPr txBox="1"/>
          <p:nvPr/>
        </p:nvSpPr>
        <p:spPr>
          <a:xfrm>
            <a:off x="350520" y="6391869"/>
            <a:ext cx="328936" cy="261610"/>
          </a:xfrm>
          <a:prstGeom prst="rect">
            <a:avLst/>
          </a:prstGeom>
          <a:noFill/>
        </p:spPr>
        <p:txBody>
          <a:bodyPr wrap="none" rtlCol="0">
            <a:spAutoFit/>
          </a:bodyPr>
          <a:lstStyle/>
          <a:p>
            <a:fld id="{BB49CC8D-F06B-4AEC-A817-672DFCCEEA9B}" type="slidenum">
              <a:rPr lang="en-US" sz="1100" smtClean="0"/>
              <a:t>64</a:t>
            </a:fld>
            <a:endParaRPr lang="en-US" sz="1100" dirty="0"/>
          </a:p>
        </p:txBody>
      </p:sp>
    </p:spTree>
    <p:extLst>
      <p:ext uri="{BB962C8B-B14F-4D97-AF65-F5344CB8AC3E}">
        <p14:creationId xmlns:p14="http://schemas.microsoft.com/office/powerpoint/2010/main" val="851064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Both the Spoke Committee and the public showed more preference for the hybrid approach to distributing funds.  They diverged after that – the Spoke leaning toward competitive and the public leaning toward formula.</a:t>
            </a:r>
          </a:p>
          <a:p>
            <a:r>
              <a:rPr lang="en-US" dirty="0" smtClean="0"/>
              <a:t>Comments demonstrate </a:t>
            </a:r>
            <a:r>
              <a:rPr lang="en-US" dirty="0"/>
              <a:t>a </a:t>
            </a:r>
            <a:r>
              <a:rPr lang="en-US" dirty="0" smtClean="0"/>
              <a:t/>
            </a:r>
            <a:br>
              <a:rPr lang="en-US" dirty="0" smtClean="0"/>
            </a:br>
            <a:r>
              <a:rPr lang="en-US" dirty="0" smtClean="0"/>
              <a:t>need for </a:t>
            </a:r>
            <a:r>
              <a:rPr lang="en-US" dirty="0"/>
              <a:t>balance between </a:t>
            </a:r>
            <a:r>
              <a:rPr lang="en-US" dirty="0" smtClean="0"/>
              <a:t/>
            </a:r>
            <a:br>
              <a:rPr lang="en-US" dirty="0" smtClean="0"/>
            </a:br>
            <a:r>
              <a:rPr lang="en-US" dirty="0" smtClean="0"/>
              <a:t>fairness/predictability </a:t>
            </a:r>
            <a:r>
              <a:rPr lang="en-US" dirty="0"/>
              <a:t>and </a:t>
            </a:r>
            <a:r>
              <a:rPr lang="en-US" dirty="0" smtClean="0"/>
              <a:t/>
            </a:r>
            <a:br>
              <a:rPr lang="en-US" dirty="0" smtClean="0"/>
            </a:br>
            <a:r>
              <a:rPr lang="en-US" dirty="0" smtClean="0"/>
              <a:t>effectiveness</a:t>
            </a:r>
            <a:r>
              <a:rPr lang="en-US" dirty="0"/>
              <a:t>.  </a:t>
            </a:r>
            <a:endParaRPr lang="en-US" dirty="0" smtClean="0"/>
          </a:p>
          <a:p>
            <a:r>
              <a:rPr lang="en-US" dirty="0" smtClean="0"/>
              <a:t>The hybrid may be the</a:t>
            </a:r>
            <a:br>
              <a:rPr lang="en-US" dirty="0" smtClean="0"/>
            </a:br>
            <a:r>
              <a:rPr lang="en-US" dirty="0" smtClean="0"/>
              <a:t>most </a:t>
            </a:r>
            <a:r>
              <a:rPr lang="en-US" dirty="0"/>
              <a:t>promising </a:t>
            </a:r>
            <a:r>
              <a:rPr lang="en-US" dirty="0" smtClean="0"/>
              <a:t>way to </a:t>
            </a:r>
            <a:r>
              <a:rPr lang="en-US" dirty="0"/>
              <a:t>strike </a:t>
            </a:r>
            <a:r>
              <a:rPr lang="en-US" dirty="0" smtClean="0"/>
              <a:t/>
            </a:r>
            <a:br>
              <a:rPr lang="en-US" dirty="0" smtClean="0"/>
            </a:br>
            <a:r>
              <a:rPr lang="en-US" dirty="0" smtClean="0"/>
              <a:t>that </a:t>
            </a:r>
            <a:r>
              <a:rPr lang="en-US" dirty="0"/>
              <a:t>balance.</a:t>
            </a:r>
          </a:p>
        </p:txBody>
      </p:sp>
      <p:sp>
        <p:nvSpPr>
          <p:cNvPr id="3" name="Title 2"/>
          <p:cNvSpPr>
            <a:spLocks noGrp="1"/>
          </p:cNvSpPr>
          <p:nvPr>
            <p:ph type="title"/>
          </p:nvPr>
        </p:nvSpPr>
        <p:spPr/>
        <p:txBody>
          <a:bodyPr/>
          <a:lstStyle/>
          <a:p>
            <a:r>
              <a:rPr lang="en-US" dirty="0" smtClean="0"/>
              <a:t>What did we hear?</a:t>
            </a:r>
            <a:endParaRPr lang="en-US" dirty="0"/>
          </a:p>
        </p:txBody>
      </p:sp>
      <p:graphicFrame>
        <p:nvGraphicFramePr>
          <p:cNvPr id="5" name="Chart 4"/>
          <p:cNvGraphicFramePr>
            <a:graphicFrameLocks/>
          </p:cNvGraphicFramePr>
          <p:nvPr>
            <p:extLst/>
          </p:nvPr>
        </p:nvGraphicFramePr>
        <p:xfrm>
          <a:off x="4572000" y="3383279"/>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350520" y="6391869"/>
            <a:ext cx="328936" cy="261610"/>
          </a:xfrm>
          <a:prstGeom prst="rect">
            <a:avLst/>
          </a:prstGeom>
          <a:noFill/>
        </p:spPr>
        <p:txBody>
          <a:bodyPr wrap="none" rtlCol="0">
            <a:spAutoFit/>
          </a:bodyPr>
          <a:lstStyle/>
          <a:p>
            <a:fld id="{9FB1F6AA-24B2-408B-B837-9318FCDD30CD}" type="slidenum">
              <a:rPr lang="en-US" sz="1100" smtClean="0"/>
              <a:t>65</a:t>
            </a:fld>
            <a:endParaRPr lang="en-US" sz="1100" dirty="0"/>
          </a:p>
        </p:txBody>
      </p:sp>
    </p:spTree>
    <p:extLst>
      <p:ext uri="{BB962C8B-B14F-4D97-AF65-F5344CB8AC3E}">
        <p14:creationId xmlns:p14="http://schemas.microsoft.com/office/powerpoint/2010/main" val="567733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9983" y="1777037"/>
            <a:ext cx="8763001" cy="4407408"/>
          </a:xfrm>
        </p:spPr>
        <p:txBody>
          <a:bodyPr/>
          <a:lstStyle/>
          <a:p>
            <a:r>
              <a:rPr lang="en-US" dirty="0" smtClean="0"/>
              <a:t>ESSA School Improvement Resources (funds and supports) will be:</a:t>
            </a:r>
          </a:p>
          <a:p>
            <a:pPr lvl="1"/>
            <a:r>
              <a:rPr lang="en-US" dirty="0" smtClean="0">
                <a:solidFill>
                  <a:schemeClr val="tx1"/>
                </a:solidFill>
              </a:rPr>
              <a:t>Differentiated and available to all identified Comprehensive and Targeted schools, dependent on CDE capacity.  A larger portion will be allocated for the Comprehensive schools. </a:t>
            </a:r>
          </a:p>
          <a:p>
            <a:pPr lvl="1"/>
            <a:r>
              <a:rPr lang="en-US" dirty="0">
                <a:solidFill>
                  <a:schemeClr val="tx1"/>
                </a:solidFill>
              </a:rPr>
              <a:t>R</a:t>
            </a:r>
            <a:r>
              <a:rPr lang="en-US" dirty="0" smtClean="0">
                <a:solidFill>
                  <a:schemeClr val="tx1"/>
                </a:solidFill>
              </a:rPr>
              <a:t>eleased to LEAs with identified schools  through a hybrid method that balances predictability with effective practice.  It will be in amounts matched to identified needs through a high quality plan, rather than upon a series of unconnected competitive grants.</a:t>
            </a:r>
          </a:p>
          <a:p>
            <a:pPr lvl="1"/>
            <a:r>
              <a:rPr lang="en-US" dirty="0" smtClean="0">
                <a:solidFill>
                  <a:schemeClr val="tx1"/>
                </a:solidFill>
              </a:rPr>
              <a:t>Used for planning supports, community engagement, evidence-based interventions/strategies/partners and progress monitoring.</a:t>
            </a:r>
          </a:p>
          <a:p>
            <a:pPr lvl="1"/>
            <a:r>
              <a:rPr lang="en-US" dirty="0" smtClean="0">
                <a:solidFill>
                  <a:schemeClr val="tx1"/>
                </a:solidFill>
              </a:rPr>
              <a:t>Continued based on ongoing and annual review of progress toward implementation benchmarks and commitment to strategies that will have a positive impact on student outcomes.</a:t>
            </a:r>
            <a:endParaRPr lang="en-US" dirty="0" smtClean="0"/>
          </a:p>
          <a:p>
            <a:pPr lvl="1"/>
            <a:endParaRPr lang="en-US" dirty="0"/>
          </a:p>
        </p:txBody>
      </p:sp>
      <p:sp>
        <p:nvSpPr>
          <p:cNvPr id="3" name="Title 2"/>
          <p:cNvSpPr>
            <a:spLocks noGrp="1"/>
          </p:cNvSpPr>
          <p:nvPr>
            <p:ph type="title"/>
          </p:nvPr>
        </p:nvSpPr>
        <p:spPr/>
        <p:txBody>
          <a:bodyPr/>
          <a:lstStyle/>
          <a:p>
            <a:r>
              <a:rPr lang="en-US" dirty="0" smtClean="0"/>
              <a:t>Recommendation</a:t>
            </a:r>
            <a:endParaRPr lang="en-US" dirty="0"/>
          </a:p>
        </p:txBody>
      </p:sp>
      <p:sp>
        <p:nvSpPr>
          <p:cNvPr id="4" name="TextBox 3"/>
          <p:cNvSpPr txBox="1"/>
          <p:nvPr/>
        </p:nvSpPr>
        <p:spPr>
          <a:xfrm>
            <a:off x="350520" y="6391869"/>
            <a:ext cx="328936" cy="261610"/>
          </a:xfrm>
          <a:prstGeom prst="rect">
            <a:avLst/>
          </a:prstGeom>
          <a:noFill/>
        </p:spPr>
        <p:txBody>
          <a:bodyPr wrap="none" rtlCol="0">
            <a:spAutoFit/>
          </a:bodyPr>
          <a:lstStyle/>
          <a:p>
            <a:fld id="{1761E0F0-2C3C-4C93-8099-014A14879390}" type="slidenum">
              <a:rPr lang="en-US" sz="1100" smtClean="0"/>
              <a:t>66</a:t>
            </a:fld>
            <a:endParaRPr lang="en-US" sz="1100" dirty="0"/>
          </a:p>
        </p:txBody>
      </p:sp>
    </p:spTree>
    <p:extLst>
      <p:ext uri="{BB962C8B-B14F-4D97-AF65-F5344CB8AC3E}">
        <p14:creationId xmlns:p14="http://schemas.microsoft.com/office/powerpoint/2010/main" val="2784578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rved Right Arrow 13"/>
          <p:cNvSpPr/>
          <p:nvPr/>
        </p:nvSpPr>
        <p:spPr>
          <a:xfrm>
            <a:off x="2705005" y="1665564"/>
            <a:ext cx="1677531" cy="2559016"/>
          </a:xfrm>
          <a:prstGeom prst="curved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itle 2"/>
          <p:cNvSpPr>
            <a:spLocks noGrp="1"/>
          </p:cNvSpPr>
          <p:nvPr>
            <p:ph type="title"/>
          </p:nvPr>
        </p:nvSpPr>
        <p:spPr>
          <a:xfrm>
            <a:off x="381000" y="163902"/>
            <a:ext cx="8381260" cy="782073"/>
          </a:xfrm>
        </p:spPr>
        <p:txBody>
          <a:bodyPr/>
          <a:lstStyle/>
          <a:p>
            <a:r>
              <a:rPr lang="en-US" sz="3200" dirty="0" smtClean="0"/>
              <a:t>Annual Cycle </a:t>
            </a:r>
            <a:r>
              <a:rPr lang="en-US" sz="3200" dirty="0"/>
              <a:t>of </a:t>
            </a:r>
            <a:r>
              <a:rPr lang="en-US" sz="3200" dirty="0" smtClean="0"/>
              <a:t/>
            </a:r>
            <a:br>
              <a:rPr lang="en-US" sz="3200" dirty="0" smtClean="0"/>
            </a:br>
            <a:r>
              <a:rPr lang="en-US" sz="3200" dirty="0" smtClean="0"/>
              <a:t>Supports </a:t>
            </a:r>
            <a:r>
              <a:rPr lang="en-US" sz="3200" dirty="0"/>
              <a:t>and Grants</a:t>
            </a:r>
          </a:p>
        </p:txBody>
      </p:sp>
      <p:graphicFrame>
        <p:nvGraphicFramePr>
          <p:cNvPr id="4" name="Diagram 3"/>
          <p:cNvGraphicFramePr/>
          <p:nvPr>
            <p:extLst/>
          </p:nvPr>
        </p:nvGraphicFramePr>
        <p:xfrm>
          <a:off x="-1063652" y="2093353"/>
          <a:ext cx="4856098" cy="26555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168663" y="1224392"/>
            <a:ext cx="2391467" cy="584775"/>
          </a:xfrm>
          <a:prstGeom prst="rect">
            <a:avLst/>
          </a:prstGeom>
          <a:solidFill>
            <a:schemeClr val="bg1">
              <a:lumMod val="75000"/>
            </a:schemeClr>
          </a:solidFill>
        </p:spPr>
        <p:txBody>
          <a:bodyPr wrap="square" rtlCol="0">
            <a:spAutoFit/>
          </a:bodyPr>
          <a:lstStyle/>
          <a:p>
            <a:pPr algn="ctr"/>
            <a:r>
              <a:rPr lang="en-US" sz="1600" b="1" dirty="0" smtClean="0">
                <a:solidFill>
                  <a:schemeClr val="tx1">
                    <a:lumMod val="50000"/>
                  </a:schemeClr>
                </a:solidFill>
              </a:rPr>
              <a:t>State Accountability and ESSA Identification</a:t>
            </a:r>
            <a:endParaRPr lang="en-US" sz="1400" dirty="0">
              <a:solidFill>
                <a:schemeClr val="tx1">
                  <a:lumMod val="50000"/>
                </a:schemeClr>
              </a:solidFill>
            </a:endParaRPr>
          </a:p>
        </p:txBody>
      </p:sp>
      <p:sp>
        <p:nvSpPr>
          <p:cNvPr id="15" name="TextBox 14"/>
          <p:cNvSpPr txBox="1"/>
          <p:nvPr/>
        </p:nvSpPr>
        <p:spPr>
          <a:xfrm>
            <a:off x="7216488" y="3116585"/>
            <a:ext cx="1676940" cy="2554545"/>
          </a:xfrm>
          <a:prstGeom prst="rect">
            <a:avLst/>
          </a:prstGeom>
          <a:solidFill>
            <a:schemeClr val="accent3"/>
          </a:solidFill>
        </p:spPr>
        <p:txBody>
          <a:bodyPr wrap="square" rtlCol="0">
            <a:spAutoFit/>
          </a:bodyPr>
          <a:lstStyle/>
          <a:p>
            <a:pPr algn="ctr"/>
            <a:r>
              <a:rPr lang="en-US" sz="1600" b="1" dirty="0" smtClean="0">
                <a:solidFill>
                  <a:schemeClr val="bg1"/>
                </a:solidFill>
              </a:rPr>
              <a:t>Implementation of Support Programs</a:t>
            </a:r>
          </a:p>
          <a:p>
            <a:pPr marL="285750" indent="-285750">
              <a:buFont typeface="Arial" panose="020B0604020202020204" pitchFamily="34" charset="0"/>
              <a:buChar char="•"/>
            </a:pPr>
            <a:r>
              <a:rPr lang="en-US" sz="1400" dirty="0">
                <a:solidFill>
                  <a:schemeClr val="bg1"/>
                </a:solidFill>
              </a:rPr>
              <a:t>Ongoing monitoring and performance management</a:t>
            </a:r>
          </a:p>
          <a:p>
            <a:pPr marL="285750" indent="-285750">
              <a:buFont typeface="Arial" panose="020B0604020202020204" pitchFamily="34" charset="0"/>
              <a:buChar char="•"/>
            </a:pPr>
            <a:r>
              <a:rPr lang="en-US" sz="1400" dirty="0">
                <a:solidFill>
                  <a:schemeClr val="bg1"/>
                </a:solidFill>
              </a:rPr>
              <a:t>Engagement with CDE and/or external </a:t>
            </a:r>
            <a:r>
              <a:rPr lang="en-US" sz="1400" dirty="0" smtClean="0">
                <a:solidFill>
                  <a:schemeClr val="bg1"/>
                </a:solidFill>
              </a:rPr>
              <a:t>partners</a:t>
            </a:r>
            <a:endParaRPr lang="en-US" sz="1400" dirty="0">
              <a:solidFill>
                <a:schemeClr val="bg1"/>
              </a:solidFill>
            </a:endParaRPr>
          </a:p>
        </p:txBody>
      </p:sp>
      <p:sp>
        <p:nvSpPr>
          <p:cNvPr id="20" name="TextBox 19"/>
          <p:cNvSpPr txBox="1"/>
          <p:nvPr/>
        </p:nvSpPr>
        <p:spPr>
          <a:xfrm>
            <a:off x="7216489" y="1622807"/>
            <a:ext cx="1676940" cy="1077218"/>
          </a:xfrm>
          <a:prstGeom prst="rect">
            <a:avLst/>
          </a:prstGeom>
          <a:solidFill>
            <a:schemeClr val="accent5">
              <a:lumMod val="40000"/>
              <a:lumOff val="60000"/>
            </a:schemeClr>
          </a:solidFill>
        </p:spPr>
        <p:txBody>
          <a:bodyPr wrap="square" rtlCol="0">
            <a:spAutoFit/>
          </a:bodyPr>
          <a:lstStyle/>
          <a:p>
            <a:pPr algn="ctr"/>
            <a:r>
              <a:rPr lang="en-US" sz="1600" b="1" dirty="0" smtClean="0"/>
              <a:t>Evaluation</a:t>
            </a:r>
            <a:r>
              <a:rPr lang="en-US" sz="1600" dirty="0" smtClean="0"/>
              <a:t>, </a:t>
            </a:r>
            <a:r>
              <a:rPr lang="en-US" sz="1600" b="1" dirty="0" smtClean="0"/>
              <a:t>Reflection</a:t>
            </a:r>
            <a:r>
              <a:rPr lang="en-US" sz="1600" dirty="0" smtClean="0"/>
              <a:t>, and </a:t>
            </a:r>
            <a:r>
              <a:rPr lang="en-US" sz="1600" b="1" dirty="0" smtClean="0"/>
              <a:t>Public Reporting </a:t>
            </a:r>
            <a:r>
              <a:rPr lang="en-US" sz="1600" dirty="0" smtClean="0"/>
              <a:t>of Progress</a:t>
            </a:r>
            <a:endParaRPr lang="en-US" sz="1600" dirty="0"/>
          </a:p>
        </p:txBody>
      </p:sp>
      <p:sp>
        <p:nvSpPr>
          <p:cNvPr id="21" name="TextBox 20"/>
          <p:cNvSpPr txBox="1"/>
          <p:nvPr/>
        </p:nvSpPr>
        <p:spPr>
          <a:xfrm>
            <a:off x="4499388" y="1246478"/>
            <a:ext cx="2291936" cy="830997"/>
          </a:xfrm>
          <a:prstGeom prst="rect">
            <a:avLst/>
          </a:prstGeom>
          <a:solidFill>
            <a:schemeClr val="accent5">
              <a:lumMod val="40000"/>
              <a:lumOff val="60000"/>
            </a:schemeClr>
          </a:solidFill>
        </p:spPr>
        <p:txBody>
          <a:bodyPr wrap="square" rtlCol="0">
            <a:spAutoFit/>
          </a:bodyPr>
          <a:lstStyle/>
          <a:p>
            <a:pPr algn="ctr"/>
            <a:r>
              <a:rPr lang="en-US" sz="1600" dirty="0" smtClean="0">
                <a:solidFill>
                  <a:schemeClr val="tx1">
                    <a:lumMod val="50000"/>
                  </a:schemeClr>
                </a:solidFill>
              </a:rPr>
              <a:t>Decisions about continued </a:t>
            </a:r>
            <a:r>
              <a:rPr lang="en-US" sz="1600" b="1" dirty="0" smtClean="0">
                <a:solidFill>
                  <a:schemeClr val="tx1">
                    <a:lumMod val="50000"/>
                  </a:schemeClr>
                </a:solidFill>
              </a:rPr>
              <a:t>funding and intervention</a:t>
            </a:r>
            <a:endParaRPr lang="en-US" sz="1600" b="1" dirty="0">
              <a:solidFill>
                <a:schemeClr val="tx1">
                  <a:lumMod val="50000"/>
                </a:schemeClr>
              </a:solidFill>
            </a:endParaRPr>
          </a:p>
        </p:txBody>
      </p:sp>
      <p:sp>
        <p:nvSpPr>
          <p:cNvPr id="26" name="TextBox 25"/>
          <p:cNvSpPr txBox="1"/>
          <p:nvPr/>
        </p:nvSpPr>
        <p:spPr>
          <a:xfrm>
            <a:off x="81285" y="3906269"/>
            <a:ext cx="2682621" cy="338554"/>
          </a:xfrm>
          <a:prstGeom prst="rect">
            <a:avLst/>
          </a:prstGeom>
          <a:noFill/>
        </p:spPr>
        <p:txBody>
          <a:bodyPr wrap="square" rtlCol="0">
            <a:spAutoFit/>
          </a:bodyPr>
          <a:lstStyle/>
          <a:p>
            <a:pPr algn="ctr"/>
            <a:r>
              <a:rPr lang="en-US" sz="1600" dirty="0" smtClean="0"/>
              <a:t>Single Application Process</a:t>
            </a:r>
            <a:endParaRPr lang="en-US" sz="1600" dirty="0"/>
          </a:p>
        </p:txBody>
      </p:sp>
      <p:graphicFrame>
        <p:nvGraphicFramePr>
          <p:cNvPr id="5" name="Table 4"/>
          <p:cNvGraphicFramePr>
            <a:graphicFrameLocks noGrp="1"/>
          </p:cNvGraphicFramePr>
          <p:nvPr>
            <p:extLst/>
          </p:nvPr>
        </p:nvGraphicFramePr>
        <p:xfrm>
          <a:off x="381000" y="4639131"/>
          <a:ext cx="6307260" cy="2087513"/>
        </p:xfrm>
        <a:graphic>
          <a:graphicData uri="http://schemas.openxmlformats.org/drawingml/2006/table">
            <a:tbl>
              <a:tblPr firstRow="1" bandRow="1">
                <a:tableStyleId>{5C22544A-7EE6-4342-B048-85BDC9FD1C3A}</a:tableStyleId>
              </a:tblPr>
              <a:tblGrid>
                <a:gridCol w="1808970">
                  <a:extLst>
                    <a:ext uri="{9D8B030D-6E8A-4147-A177-3AD203B41FA5}">
                      <a16:colId xmlns:a16="http://schemas.microsoft.com/office/drawing/2014/main" xmlns="" val="20000"/>
                    </a:ext>
                  </a:extLst>
                </a:gridCol>
                <a:gridCol w="1808970">
                  <a:extLst>
                    <a:ext uri="{9D8B030D-6E8A-4147-A177-3AD203B41FA5}">
                      <a16:colId xmlns:a16="http://schemas.microsoft.com/office/drawing/2014/main" xmlns="" val="20001"/>
                    </a:ext>
                  </a:extLst>
                </a:gridCol>
                <a:gridCol w="2689320">
                  <a:extLst>
                    <a:ext uri="{9D8B030D-6E8A-4147-A177-3AD203B41FA5}">
                      <a16:colId xmlns:a16="http://schemas.microsoft.com/office/drawing/2014/main" xmlns="" val="20002"/>
                    </a:ext>
                  </a:extLst>
                </a:gridCol>
              </a:tblGrid>
              <a:tr h="382916">
                <a:tc row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lumMod val="50000"/>
                            </a:schemeClr>
                          </a:solidFill>
                        </a:rPr>
                        <a:t>LEA Provides</a:t>
                      </a:r>
                      <a:r>
                        <a:rPr lang="en-US" sz="1400" b="1" dirty="0" smtClean="0">
                          <a:solidFill>
                            <a:schemeClr val="tx1">
                              <a:lumMod val="50000"/>
                            </a:schemeClr>
                          </a:solidFill>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smtClean="0">
                        <a:solidFill>
                          <a:schemeClr val="tx1">
                            <a:lumMod val="50000"/>
                          </a:schemeClr>
                        </a:solidFill>
                      </a:endParaRP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400" b="1" dirty="0" smtClean="0">
                          <a:solidFill>
                            <a:schemeClr val="tx1">
                              <a:lumMod val="50000"/>
                            </a:schemeClr>
                          </a:solidFill>
                        </a:rPr>
                        <a:t>Current needs assessment</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400" b="1" dirty="0" smtClean="0">
                          <a:solidFill>
                            <a:schemeClr val="tx1">
                              <a:lumMod val="50000"/>
                            </a:schemeClr>
                          </a:solidFill>
                        </a:rPr>
                        <a:t>Past strategies</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400" b="1" dirty="0" smtClean="0">
                          <a:solidFill>
                            <a:schemeClr val="tx1">
                              <a:lumMod val="50000"/>
                            </a:schemeClr>
                          </a:solidFill>
                        </a:rPr>
                        <a:t>Preferences for future strategy</a:t>
                      </a:r>
                      <a:endParaRPr lang="en-US" sz="1400" dirty="0" smtClean="0">
                        <a:solidFill>
                          <a:schemeClr val="tx1">
                            <a:lumMod val="50000"/>
                          </a:schemeClr>
                        </a:solidFill>
                      </a:endParaRPr>
                    </a:p>
                  </a:txBody>
                  <a:tcPr anchor="ctr">
                    <a:solidFill>
                      <a:schemeClr val="accent3">
                        <a:lumMod val="60000"/>
                        <a:lumOff val="40000"/>
                      </a:schemeClr>
                    </a:solidFill>
                  </a:tcPr>
                </a:tc>
                <a:tc row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lumMod val="50000"/>
                            </a:schemeClr>
                          </a:solidFill>
                        </a:rPr>
                        <a:t>CDE Provides</a:t>
                      </a:r>
                      <a:r>
                        <a:rPr lang="en-US" sz="1400" b="1" dirty="0" smtClean="0">
                          <a:solidFill>
                            <a:schemeClr val="tx1">
                              <a:lumMod val="50000"/>
                            </a:schemeClr>
                          </a:solidFill>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smtClean="0">
                        <a:solidFill>
                          <a:schemeClr val="tx1">
                            <a:lumMod val="50000"/>
                          </a:schemeClr>
                        </a:solidFill>
                      </a:endParaRP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400" b="1" baseline="0" dirty="0" smtClean="0">
                          <a:solidFill>
                            <a:schemeClr val="tx1">
                              <a:lumMod val="50000"/>
                            </a:schemeClr>
                          </a:solidFill>
                        </a:rPr>
                        <a:t>Consultation on matching needs with strategy</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400" b="1" baseline="0" dirty="0" smtClean="0">
                          <a:solidFill>
                            <a:schemeClr val="tx1">
                              <a:lumMod val="50000"/>
                            </a:schemeClr>
                          </a:solidFill>
                        </a:rPr>
                        <a:t>Site visits (as needed)</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400" b="1" baseline="0" dirty="0" smtClean="0">
                          <a:solidFill>
                            <a:schemeClr val="tx1">
                              <a:lumMod val="50000"/>
                            </a:schemeClr>
                          </a:solidFill>
                        </a:rPr>
                        <a:t>Criteria and tools</a:t>
                      </a:r>
                    </a:p>
                  </a:txBody>
                  <a:tcPr anchor="ctr">
                    <a:solidFill>
                      <a:schemeClr val="accent5">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bg1"/>
                          </a:solidFill>
                        </a:rPr>
                        <a:t>Intensive CDE Supports</a:t>
                      </a:r>
                    </a:p>
                  </a:txBody>
                  <a:tcPr anchor="ctr">
                    <a:solidFill>
                      <a:schemeClr val="accent3">
                        <a:lumMod val="50000"/>
                      </a:schemeClr>
                    </a:solidFill>
                  </a:tcPr>
                </a:tc>
                <a:extLst>
                  <a:ext uri="{0D108BD9-81ED-4DB2-BD59-A6C34878D82A}">
                    <a16:rowId xmlns:a16="http://schemas.microsoft.com/office/drawing/2014/main" xmlns="" val="10000"/>
                  </a:ext>
                </a:extLst>
              </a:tr>
              <a:tr h="360588">
                <a:tc vMerge="1">
                  <a:txBody>
                    <a:bodyPr/>
                    <a:lstStyle/>
                    <a:p>
                      <a:endParaRPr lang="en-US" dirty="0"/>
                    </a:p>
                  </a:txBody>
                  <a:tcPr/>
                </a:tc>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bg1"/>
                          </a:solidFill>
                        </a:rPr>
                        <a:t>Moderate CDE Supports</a:t>
                      </a:r>
                    </a:p>
                  </a:txBody>
                  <a:tcPr anchor="ctr">
                    <a:solidFill>
                      <a:schemeClr val="accent3">
                        <a:lumMod val="75000"/>
                      </a:schemeClr>
                    </a:solidFill>
                  </a:tcPr>
                </a:tc>
                <a:extLst>
                  <a:ext uri="{0D108BD9-81ED-4DB2-BD59-A6C34878D82A}">
                    <a16:rowId xmlns:a16="http://schemas.microsoft.com/office/drawing/2014/main" xmlns="" val="10001"/>
                  </a:ext>
                </a:extLst>
              </a:tr>
              <a:tr h="360588">
                <a:tc vMerge="1">
                  <a:txBody>
                    <a:bodyPr/>
                    <a:lstStyle/>
                    <a:p>
                      <a:endParaRPr lang="en-US" dirty="0"/>
                    </a:p>
                  </a:txBody>
                  <a:tcPr/>
                </a:tc>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lumMod val="50000"/>
                            </a:schemeClr>
                          </a:solidFill>
                        </a:rPr>
                        <a:t>Leadership Development</a:t>
                      </a:r>
                    </a:p>
                  </a:txBody>
                  <a:tcPr anchor="ctr">
                    <a:solidFill>
                      <a:schemeClr val="accent3">
                        <a:lumMod val="40000"/>
                        <a:lumOff val="60000"/>
                      </a:schemeClr>
                    </a:solidFill>
                  </a:tcPr>
                </a:tc>
                <a:extLst>
                  <a:ext uri="{0D108BD9-81ED-4DB2-BD59-A6C34878D82A}">
                    <a16:rowId xmlns:a16="http://schemas.microsoft.com/office/drawing/2014/main" xmlns="" val="10002"/>
                  </a:ext>
                </a:extLst>
              </a:tr>
              <a:tr h="622833">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smtClean="0">
                        <a:solidFill>
                          <a:schemeClr val="tx1">
                            <a:lumMod val="50000"/>
                          </a:schemeClr>
                        </a:solidFill>
                      </a:endParaRPr>
                    </a:p>
                  </a:txBody>
                  <a:tcPr anchor="ctr">
                    <a:solidFill>
                      <a:schemeClr val="accent3">
                        <a:lumMod val="20000"/>
                        <a:lumOff val="80000"/>
                      </a:schemeClr>
                    </a:solidFill>
                  </a:tcPr>
                </a:tc>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lumMod val="50000"/>
                            </a:schemeClr>
                          </a:solidFill>
                        </a:rPr>
                        <a:t>District-identified strategy approved by CDE</a:t>
                      </a:r>
                    </a:p>
                  </a:txBody>
                  <a:tcPr anchor="ctr">
                    <a:solidFill>
                      <a:schemeClr val="accent3">
                        <a:lumMod val="20000"/>
                        <a:lumOff val="80000"/>
                      </a:schemeClr>
                    </a:solidFill>
                  </a:tcPr>
                </a:tc>
                <a:extLst>
                  <a:ext uri="{0D108BD9-81ED-4DB2-BD59-A6C34878D82A}">
                    <a16:rowId xmlns:a16="http://schemas.microsoft.com/office/drawing/2014/main" xmlns="" val="10003"/>
                  </a:ext>
                </a:extLst>
              </a:tr>
              <a:tr h="360588">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smtClean="0">
                        <a:solidFill>
                          <a:schemeClr val="tx1">
                            <a:lumMod val="50000"/>
                          </a:schemeClr>
                        </a:solidFill>
                      </a:endParaRPr>
                    </a:p>
                  </a:txBody>
                  <a:tcPr anchor="ctr">
                    <a:solidFill>
                      <a:schemeClr val="accent3">
                        <a:lumMod val="60000"/>
                        <a:lumOff val="40000"/>
                      </a:schemeClr>
                    </a:solidFill>
                  </a:tcPr>
                </a:tc>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lumMod val="50000"/>
                            </a:schemeClr>
                          </a:solidFill>
                        </a:rPr>
                        <a:t>Targeted supports</a:t>
                      </a:r>
                    </a:p>
                  </a:txBody>
                  <a:tcPr anchor="ctr">
                    <a:solidFill>
                      <a:schemeClr val="accent2">
                        <a:lumMod val="60000"/>
                        <a:lumOff val="40000"/>
                      </a:schemeClr>
                    </a:solidFill>
                  </a:tcPr>
                </a:tc>
                <a:extLst>
                  <a:ext uri="{0D108BD9-81ED-4DB2-BD59-A6C34878D82A}">
                    <a16:rowId xmlns:a16="http://schemas.microsoft.com/office/drawing/2014/main" xmlns="" val="10004"/>
                  </a:ext>
                </a:extLst>
              </a:tr>
            </a:tbl>
          </a:graphicData>
        </a:graphic>
      </p:graphicFrame>
      <p:sp>
        <p:nvSpPr>
          <p:cNvPr id="30" name="TextBox 29"/>
          <p:cNvSpPr txBox="1"/>
          <p:nvPr/>
        </p:nvSpPr>
        <p:spPr>
          <a:xfrm>
            <a:off x="7038952" y="5993651"/>
            <a:ext cx="940812" cy="646331"/>
          </a:xfrm>
          <a:prstGeom prst="rect">
            <a:avLst/>
          </a:prstGeom>
          <a:noFill/>
        </p:spPr>
        <p:txBody>
          <a:bodyPr wrap="square" rtlCol="0">
            <a:spAutoFit/>
          </a:bodyPr>
          <a:lstStyle/>
          <a:p>
            <a:r>
              <a:rPr lang="en-US" sz="1200" dirty="0" smtClean="0">
                <a:solidFill>
                  <a:srgbClr val="C00000"/>
                </a:solidFill>
              </a:rPr>
              <a:t>DRAFT – for Discussion ONLY</a:t>
            </a:r>
            <a:endParaRPr lang="en-US" sz="1200" dirty="0">
              <a:solidFill>
                <a:srgbClr val="C00000"/>
              </a:solidFill>
            </a:endParaRPr>
          </a:p>
        </p:txBody>
      </p:sp>
      <p:sp>
        <p:nvSpPr>
          <p:cNvPr id="36" name="Down Arrow 35"/>
          <p:cNvSpPr/>
          <p:nvPr/>
        </p:nvSpPr>
        <p:spPr>
          <a:xfrm rot="10800000">
            <a:off x="7847491" y="2809682"/>
            <a:ext cx="414933" cy="265557"/>
          </a:xfrm>
          <a:prstGeom prst="downArrow">
            <a:avLst/>
          </a:prstGeom>
          <a:solidFill>
            <a:schemeClr val="bg1">
              <a:lumMod val="50000"/>
            </a:schemeClr>
          </a:solidFill>
        </p:spPr>
        <p:style>
          <a:lnRef idx="2">
            <a:schemeClr val="lt1">
              <a:hueOff val="0"/>
              <a:satOff val="0"/>
              <a:lumOff val="0"/>
              <a:alphaOff val="0"/>
            </a:schemeClr>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37" name="Down Arrow 36"/>
          <p:cNvSpPr/>
          <p:nvPr/>
        </p:nvSpPr>
        <p:spPr>
          <a:xfrm rot="15068479">
            <a:off x="6776568" y="5279784"/>
            <a:ext cx="414933" cy="265557"/>
          </a:xfrm>
          <a:prstGeom prst="downArrow">
            <a:avLst/>
          </a:prstGeom>
          <a:solidFill>
            <a:schemeClr val="bg1">
              <a:lumMod val="50000"/>
            </a:schemeClr>
          </a:solidFill>
        </p:spPr>
        <p:style>
          <a:lnRef idx="2">
            <a:schemeClr val="lt1">
              <a:hueOff val="0"/>
              <a:satOff val="0"/>
              <a:lumOff val="0"/>
              <a:alphaOff val="0"/>
            </a:schemeClr>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39" name="Down Arrow 38"/>
          <p:cNvSpPr/>
          <p:nvPr/>
        </p:nvSpPr>
        <p:spPr>
          <a:xfrm>
            <a:off x="1100301" y="1833328"/>
            <a:ext cx="414933" cy="265557"/>
          </a:xfrm>
          <a:prstGeom prst="downArrow">
            <a:avLst/>
          </a:prstGeom>
          <a:solidFill>
            <a:schemeClr val="bg1">
              <a:lumMod val="50000"/>
            </a:schemeClr>
          </a:solidFill>
        </p:spPr>
        <p:style>
          <a:lnRef idx="2">
            <a:schemeClr val="lt1">
              <a:hueOff val="0"/>
              <a:satOff val="0"/>
              <a:lumOff val="0"/>
              <a:alphaOff val="0"/>
            </a:schemeClr>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40" name="Down Arrow 39"/>
          <p:cNvSpPr/>
          <p:nvPr/>
        </p:nvSpPr>
        <p:spPr>
          <a:xfrm rot="6358767">
            <a:off x="6776567" y="1597325"/>
            <a:ext cx="414933" cy="265557"/>
          </a:xfrm>
          <a:prstGeom prst="downArrow">
            <a:avLst/>
          </a:prstGeom>
          <a:solidFill>
            <a:schemeClr val="bg1">
              <a:lumMod val="50000"/>
            </a:schemeClr>
          </a:solidFill>
        </p:spPr>
        <p:style>
          <a:lnRef idx="2">
            <a:schemeClr val="lt1">
              <a:hueOff val="0"/>
              <a:satOff val="0"/>
              <a:lumOff val="0"/>
              <a:alphaOff val="0"/>
            </a:schemeClr>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2" name="Rectangle 1"/>
          <p:cNvSpPr/>
          <p:nvPr/>
        </p:nvSpPr>
        <p:spPr>
          <a:xfrm>
            <a:off x="422694" y="4636896"/>
            <a:ext cx="3532110" cy="20875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37934" y="4277650"/>
            <a:ext cx="3532110" cy="338554"/>
          </a:xfrm>
          <a:prstGeom prst="rect">
            <a:avLst/>
          </a:prstGeom>
          <a:noFill/>
        </p:spPr>
        <p:txBody>
          <a:bodyPr wrap="square" rtlCol="0">
            <a:spAutoFit/>
          </a:bodyPr>
          <a:lstStyle/>
          <a:p>
            <a:pPr algn="ctr"/>
            <a:r>
              <a:rPr lang="en-US" sz="1600" dirty="0" smtClean="0"/>
              <a:t>Identification of Needs</a:t>
            </a:r>
            <a:endParaRPr lang="en-US" sz="1600" dirty="0"/>
          </a:p>
        </p:txBody>
      </p:sp>
      <p:sp>
        <p:nvSpPr>
          <p:cNvPr id="22" name="TextBox 21"/>
          <p:cNvSpPr txBox="1"/>
          <p:nvPr/>
        </p:nvSpPr>
        <p:spPr>
          <a:xfrm>
            <a:off x="3977248" y="4266220"/>
            <a:ext cx="2711012" cy="338554"/>
          </a:xfrm>
          <a:prstGeom prst="rect">
            <a:avLst/>
          </a:prstGeom>
          <a:noFill/>
        </p:spPr>
        <p:txBody>
          <a:bodyPr wrap="square" rtlCol="0">
            <a:spAutoFit/>
          </a:bodyPr>
          <a:lstStyle/>
          <a:p>
            <a:pPr algn="ctr"/>
            <a:r>
              <a:rPr lang="en-US" sz="1600" dirty="0" smtClean="0"/>
              <a:t>Matched Strategy</a:t>
            </a:r>
            <a:endParaRPr lang="en-US" sz="1600" dirty="0"/>
          </a:p>
        </p:txBody>
      </p:sp>
      <p:sp>
        <p:nvSpPr>
          <p:cNvPr id="23" name="Down Arrow 22"/>
          <p:cNvSpPr/>
          <p:nvPr/>
        </p:nvSpPr>
        <p:spPr>
          <a:xfrm rot="16200000">
            <a:off x="3717758" y="4319511"/>
            <a:ext cx="414933" cy="265557"/>
          </a:xfrm>
          <a:prstGeom prst="downArrow">
            <a:avLst/>
          </a:prstGeom>
          <a:solidFill>
            <a:schemeClr val="bg1">
              <a:lumMod val="50000"/>
            </a:schemeClr>
          </a:solidFill>
        </p:spPr>
        <p:style>
          <a:lnRef idx="2">
            <a:schemeClr val="lt1">
              <a:hueOff val="0"/>
              <a:satOff val="0"/>
              <a:lumOff val="0"/>
              <a:alphaOff val="0"/>
            </a:schemeClr>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24" name="Rectangle 23"/>
          <p:cNvSpPr/>
          <p:nvPr/>
        </p:nvSpPr>
        <p:spPr>
          <a:xfrm>
            <a:off x="3977248" y="4639520"/>
            <a:ext cx="2718216" cy="20848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Down Arrow 37"/>
          <p:cNvSpPr/>
          <p:nvPr/>
        </p:nvSpPr>
        <p:spPr>
          <a:xfrm rot="16200000">
            <a:off x="3762577" y="5658999"/>
            <a:ext cx="414933" cy="265557"/>
          </a:xfrm>
          <a:prstGeom prst="downArrow">
            <a:avLst/>
          </a:prstGeom>
          <a:solidFill>
            <a:schemeClr val="bg1">
              <a:lumMod val="50000"/>
            </a:schemeClr>
          </a:solidFill>
          <a:ln>
            <a:noFill/>
          </a:ln>
        </p:spPr>
        <p:style>
          <a:lnRef idx="2">
            <a:schemeClr val="lt1">
              <a:hueOff val="0"/>
              <a:satOff val="0"/>
              <a:lumOff val="0"/>
              <a:alphaOff val="0"/>
            </a:schemeClr>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2218382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a:xfrm>
            <a:off x="6959786" y="1271374"/>
            <a:ext cx="193192" cy="548873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endParaRPr lang="en-US" sz="1200" dirty="0">
              <a:solidFill>
                <a:schemeClr val="tx1">
                  <a:lumMod val="50000"/>
                </a:schemeClr>
              </a:solidFill>
            </a:endParaRPr>
          </a:p>
        </p:txBody>
      </p:sp>
      <p:sp>
        <p:nvSpPr>
          <p:cNvPr id="19" name="Right Arrow 18"/>
          <p:cNvSpPr/>
          <p:nvPr/>
        </p:nvSpPr>
        <p:spPr>
          <a:xfrm>
            <a:off x="3662251" y="4015741"/>
            <a:ext cx="5333565" cy="453543"/>
          </a:xfrm>
          <a:prstGeom prst="rightArrow">
            <a:avLst/>
          </a:prstGeom>
          <a:solidFill>
            <a:schemeClr val="bg1"/>
          </a:solid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r>
              <a:rPr lang="en-US" sz="1600" dirty="0" smtClean="0">
                <a:solidFill>
                  <a:schemeClr val="tx1">
                    <a:lumMod val="50000"/>
                  </a:schemeClr>
                </a:solidFill>
              </a:rPr>
              <a:t>To be developed</a:t>
            </a:r>
            <a:endParaRPr lang="en-US" sz="1600" dirty="0">
              <a:solidFill>
                <a:schemeClr val="tx1">
                  <a:lumMod val="50000"/>
                </a:schemeClr>
              </a:solidFill>
            </a:endParaRPr>
          </a:p>
        </p:txBody>
      </p:sp>
      <p:sp>
        <p:nvSpPr>
          <p:cNvPr id="45" name="Rectangle 44"/>
          <p:cNvSpPr/>
          <p:nvPr/>
        </p:nvSpPr>
        <p:spPr>
          <a:xfrm>
            <a:off x="3554373" y="1265045"/>
            <a:ext cx="214305" cy="5495064"/>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520700" algn="ctr"/>
            <a:r>
              <a:rPr lang="en-US" sz="1200" dirty="0" smtClean="0">
                <a:solidFill>
                  <a:schemeClr val="tx1">
                    <a:lumMod val="50000"/>
                  </a:schemeClr>
                </a:solidFill>
              </a:rPr>
              <a:t>Launch CDE/School partnership Activities</a:t>
            </a:r>
            <a:endParaRPr lang="en-US" sz="1200" dirty="0">
              <a:solidFill>
                <a:schemeClr val="tx1">
                  <a:lumMod val="50000"/>
                </a:schemeClr>
              </a:solidFill>
            </a:endParaRPr>
          </a:p>
        </p:txBody>
      </p:sp>
      <p:sp>
        <p:nvSpPr>
          <p:cNvPr id="37" name="Right Arrow 36"/>
          <p:cNvSpPr/>
          <p:nvPr/>
        </p:nvSpPr>
        <p:spPr>
          <a:xfrm>
            <a:off x="1547197" y="5645772"/>
            <a:ext cx="7420252" cy="453543"/>
          </a:xfrm>
          <a:prstGeom prst="rightArrow">
            <a:avLst>
              <a:gd name="adj1" fmla="val 44400"/>
              <a:gd name="adj2" fmla="val 5000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0"/>
            <a:r>
              <a:rPr lang="en-US" sz="1600" dirty="0" smtClean="0">
                <a:solidFill>
                  <a:schemeClr val="tx1">
                    <a:lumMod val="50000"/>
                  </a:schemeClr>
                </a:solidFill>
              </a:rPr>
              <a:t>District-designed Interventions</a:t>
            </a:r>
            <a:endParaRPr lang="en-US" sz="1600" dirty="0">
              <a:solidFill>
                <a:schemeClr val="tx1">
                  <a:lumMod val="50000"/>
                </a:schemeClr>
              </a:solidFill>
            </a:endParaRPr>
          </a:p>
        </p:txBody>
      </p:sp>
      <p:sp>
        <p:nvSpPr>
          <p:cNvPr id="38" name="Right Arrow 37"/>
          <p:cNvSpPr/>
          <p:nvPr/>
        </p:nvSpPr>
        <p:spPr>
          <a:xfrm>
            <a:off x="1547196" y="5174046"/>
            <a:ext cx="6529637" cy="453543"/>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0"/>
            <a:r>
              <a:rPr lang="en-US" sz="1600" dirty="0" smtClean="0">
                <a:solidFill>
                  <a:schemeClr val="tx1">
                    <a:lumMod val="50000"/>
                  </a:schemeClr>
                </a:solidFill>
              </a:rPr>
              <a:t>External Review, Planning, Community Engagement</a:t>
            </a:r>
            <a:endParaRPr lang="en-US" sz="1600" dirty="0">
              <a:solidFill>
                <a:schemeClr val="tx1">
                  <a:lumMod val="50000"/>
                </a:schemeClr>
              </a:solidFill>
            </a:endParaRPr>
          </a:p>
        </p:txBody>
      </p:sp>
      <p:sp>
        <p:nvSpPr>
          <p:cNvPr id="43" name="Right Arrow 42"/>
          <p:cNvSpPr/>
          <p:nvPr/>
        </p:nvSpPr>
        <p:spPr>
          <a:xfrm>
            <a:off x="8076832" y="5151187"/>
            <a:ext cx="890615" cy="453543"/>
          </a:xfrm>
          <a:prstGeom prst="rightArrow">
            <a:avLst/>
          </a:prstGeom>
          <a:solidFill>
            <a:schemeClr val="bg1"/>
          </a:solid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tx1">
                  <a:lumMod val="50000"/>
                </a:schemeClr>
              </a:solidFill>
            </a:endParaRPr>
          </a:p>
        </p:txBody>
      </p:sp>
      <p:sp>
        <p:nvSpPr>
          <p:cNvPr id="42" name="Rectangle 41"/>
          <p:cNvSpPr/>
          <p:nvPr/>
        </p:nvSpPr>
        <p:spPr>
          <a:xfrm>
            <a:off x="44648" y="1271375"/>
            <a:ext cx="381550" cy="549698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200" dirty="0" smtClean="0">
                <a:solidFill>
                  <a:schemeClr val="tx1">
                    <a:lumMod val="50000"/>
                  </a:schemeClr>
                </a:solidFill>
              </a:rPr>
              <a:t>Identification of schools  and launch of application process</a:t>
            </a:r>
            <a:endParaRPr lang="en-US" sz="1200" dirty="0">
              <a:solidFill>
                <a:schemeClr val="tx1">
                  <a:lumMod val="50000"/>
                </a:schemeClr>
              </a:solidFill>
            </a:endParaRPr>
          </a:p>
        </p:txBody>
      </p:sp>
      <p:sp>
        <p:nvSpPr>
          <p:cNvPr id="3" name="Title 2"/>
          <p:cNvSpPr>
            <a:spLocks noGrp="1"/>
          </p:cNvSpPr>
          <p:nvPr>
            <p:ph type="title"/>
          </p:nvPr>
        </p:nvSpPr>
        <p:spPr>
          <a:xfrm>
            <a:off x="299527" y="163643"/>
            <a:ext cx="8578299" cy="782073"/>
          </a:xfrm>
        </p:spPr>
        <p:txBody>
          <a:bodyPr/>
          <a:lstStyle/>
          <a:p>
            <a:r>
              <a:rPr lang="en-US" sz="2400" dirty="0" smtClean="0"/>
              <a:t>Potential Comprehensive Schools</a:t>
            </a:r>
            <a:r>
              <a:rPr lang="en-US" sz="2400" dirty="0"/>
              <a:t> </a:t>
            </a:r>
            <a:r>
              <a:rPr lang="en-US" sz="2400" dirty="0" smtClean="0"/>
              <a:t/>
            </a:r>
            <a:br>
              <a:rPr lang="en-US" sz="2400" dirty="0" smtClean="0"/>
            </a:br>
            <a:r>
              <a:rPr lang="en-US" sz="2400" dirty="0" smtClean="0"/>
              <a:t>Application Process and Timeline</a:t>
            </a:r>
            <a:endParaRPr lang="en-US" sz="2400" dirty="0"/>
          </a:p>
        </p:txBody>
      </p:sp>
      <p:cxnSp>
        <p:nvCxnSpPr>
          <p:cNvPr id="7" name="Straight Arrow Connector 6"/>
          <p:cNvCxnSpPr/>
          <p:nvPr/>
        </p:nvCxnSpPr>
        <p:spPr>
          <a:xfrm flipV="1">
            <a:off x="55302" y="1396523"/>
            <a:ext cx="8927695" cy="15197"/>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14" name="Right Arrow 13"/>
          <p:cNvSpPr/>
          <p:nvPr/>
        </p:nvSpPr>
        <p:spPr>
          <a:xfrm>
            <a:off x="3768678" y="1769569"/>
            <a:ext cx="5198771" cy="453543"/>
          </a:xfrm>
          <a:prstGeom prst="rightArrow">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r>
              <a:rPr lang="en-US" sz="1600" dirty="0" smtClean="0"/>
              <a:t>Turnaround Network</a:t>
            </a:r>
            <a:endParaRPr lang="en-US" sz="1600" dirty="0"/>
          </a:p>
        </p:txBody>
      </p:sp>
      <p:sp>
        <p:nvSpPr>
          <p:cNvPr id="15" name="Right Arrow 14"/>
          <p:cNvSpPr/>
          <p:nvPr/>
        </p:nvSpPr>
        <p:spPr>
          <a:xfrm>
            <a:off x="3768678" y="2206547"/>
            <a:ext cx="5198771" cy="453543"/>
          </a:xfrm>
          <a:prstGeom prst="right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r>
              <a:rPr lang="en-US" sz="1600" dirty="0" smtClean="0"/>
              <a:t>Connect for Success</a:t>
            </a:r>
            <a:endParaRPr lang="en-US" sz="1600" dirty="0"/>
          </a:p>
        </p:txBody>
      </p:sp>
      <p:sp>
        <p:nvSpPr>
          <p:cNvPr id="16" name="Right Arrow 15"/>
          <p:cNvSpPr/>
          <p:nvPr/>
        </p:nvSpPr>
        <p:spPr>
          <a:xfrm>
            <a:off x="3768678" y="3105491"/>
            <a:ext cx="5227138" cy="453543"/>
          </a:xfrm>
          <a:prstGeom prst="rightArrow">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r>
              <a:rPr lang="en-US" sz="1600" dirty="0" smtClean="0">
                <a:solidFill>
                  <a:schemeClr val="tx1"/>
                </a:solidFill>
              </a:rPr>
              <a:t>Turnaround Leader Development</a:t>
            </a:r>
            <a:endParaRPr lang="en-US" sz="1600" dirty="0">
              <a:solidFill>
                <a:schemeClr val="tx1"/>
              </a:solidFill>
            </a:endParaRPr>
          </a:p>
        </p:txBody>
      </p:sp>
      <p:sp>
        <p:nvSpPr>
          <p:cNvPr id="65" name="Oval 64"/>
          <p:cNvSpPr/>
          <p:nvPr/>
        </p:nvSpPr>
        <p:spPr>
          <a:xfrm>
            <a:off x="1778107" y="1340830"/>
            <a:ext cx="117043" cy="127455"/>
          </a:xfrm>
          <a:prstGeom prst="ellipse">
            <a:avLst/>
          </a:prstGeom>
          <a:solidFill>
            <a:schemeClr val="accent2"/>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3603730" y="1332795"/>
            <a:ext cx="117043" cy="127455"/>
          </a:xfrm>
          <a:prstGeom prst="ellipse">
            <a:avLst/>
          </a:prstGeom>
          <a:solidFill>
            <a:schemeClr val="accent2"/>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7035934" y="1332794"/>
            <a:ext cx="117043" cy="127455"/>
          </a:xfrm>
          <a:prstGeom prst="ellipse">
            <a:avLst/>
          </a:prstGeom>
          <a:solidFill>
            <a:schemeClr val="accent2"/>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139932" y="1340108"/>
            <a:ext cx="117043" cy="127455"/>
          </a:xfrm>
          <a:prstGeom prst="ellipse">
            <a:avLst/>
          </a:prstGeom>
          <a:solidFill>
            <a:schemeClr val="accent2"/>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ight Arrow 72"/>
          <p:cNvSpPr/>
          <p:nvPr/>
        </p:nvSpPr>
        <p:spPr>
          <a:xfrm>
            <a:off x="3768677" y="3559034"/>
            <a:ext cx="5198771" cy="453543"/>
          </a:xfrm>
          <a:prstGeom prst="rightArrow">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r>
              <a:rPr lang="en-US" sz="1600" dirty="0" smtClean="0">
                <a:solidFill>
                  <a:schemeClr val="tx1">
                    <a:lumMod val="50000"/>
                  </a:schemeClr>
                </a:solidFill>
              </a:rPr>
              <a:t>Specialized/Customized Supports</a:t>
            </a:r>
            <a:endParaRPr lang="en-US" sz="1600" dirty="0">
              <a:solidFill>
                <a:schemeClr val="tx1">
                  <a:lumMod val="50000"/>
                </a:schemeClr>
              </a:solidFill>
            </a:endParaRPr>
          </a:p>
        </p:txBody>
      </p:sp>
      <p:sp>
        <p:nvSpPr>
          <p:cNvPr id="10" name="TextBox 9"/>
          <p:cNvSpPr txBox="1"/>
          <p:nvPr/>
        </p:nvSpPr>
        <p:spPr>
          <a:xfrm>
            <a:off x="8006735" y="1460249"/>
            <a:ext cx="721263" cy="276999"/>
          </a:xfrm>
          <a:prstGeom prst="rect">
            <a:avLst/>
          </a:prstGeom>
          <a:noFill/>
        </p:spPr>
        <p:txBody>
          <a:bodyPr wrap="square" rtlCol="0">
            <a:spAutoFit/>
          </a:bodyPr>
          <a:lstStyle/>
          <a:p>
            <a:r>
              <a:rPr lang="en-US" sz="1200" b="1" dirty="0" smtClean="0">
                <a:solidFill>
                  <a:srgbClr val="0070C0"/>
                </a:solidFill>
              </a:rPr>
              <a:t>May 1</a:t>
            </a:r>
            <a:endParaRPr lang="en-US" sz="1200" b="1" dirty="0">
              <a:solidFill>
                <a:srgbClr val="0070C0"/>
              </a:solidFill>
            </a:endParaRPr>
          </a:p>
        </p:txBody>
      </p:sp>
      <p:sp>
        <p:nvSpPr>
          <p:cNvPr id="68" name="Oval 67"/>
          <p:cNvSpPr/>
          <p:nvPr/>
        </p:nvSpPr>
        <p:spPr>
          <a:xfrm>
            <a:off x="8250324" y="1324379"/>
            <a:ext cx="117043" cy="127455"/>
          </a:xfrm>
          <a:prstGeom prst="ellipse">
            <a:avLst/>
          </a:prstGeom>
          <a:solidFill>
            <a:schemeClr val="accent2"/>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4029768" y="6476335"/>
            <a:ext cx="3123210" cy="276999"/>
          </a:xfrm>
          <a:prstGeom prst="rect">
            <a:avLst/>
          </a:prstGeom>
          <a:noFill/>
        </p:spPr>
        <p:txBody>
          <a:bodyPr wrap="square" rtlCol="0">
            <a:spAutoFit/>
          </a:bodyPr>
          <a:lstStyle/>
          <a:p>
            <a:r>
              <a:rPr lang="en-US" sz="1200" dirty="0" smtClean="0">
                <a:solidFill>
                  <a:srgbClr val="C00000"/>
                </a:solidFill>
              </a:rPr>
              <a:t>DRAFT – For Discussion ONLY</a:t>
            </a:r>
            <a:endParaRPr lang="en-US" sz="1200" dirty="0">
              <a:solidFill>
                <a:srgbClr val="C00000"/>
              </a:solidFill>
            </a:endParaRPr>
          </a:p>
        </p:txBody>
      </p:sp>
      <p:sp>
        <p:nvSpPr>
          <p:cNvPr id="74" name="TextBox 73"/>
          <p:cNvSpPr txBox="1"/>
          <p:nvPr/>
        </p:nvSpPr>
        <p:spPr>
          <a:xfrm>
            <a:off x="8254528" y="1646281"/>
            <a:ext cx="333084" cy="461665"/>
          </a:xfrm>
          <a:prstGeom prst="rect">
            <a:avLst/>
          </a:prstGeom>
          <a:noFill/>
        </p:spPr>
        <p:txBody>
          <a:bodyPr wrap="square" rtlCol="0">
            <a:spAutoFit/>
          </a:bodyPr>
          <a:lstStyle/>
          <a:p>
            <a:pPr algn="ctr"/>
            <a:r>
              <a:rPr lang="en-US" sz="2400" b="1" dirty="0" smtClean="0">
                <a:solidFill>
                  <a:schemeClr val="accent3">
                    <a:lumMod val="75000"/>
                  </a:schemeClr>
                </a:solidFill>
              </a:rPr>
              <a:t>$</a:t>
            </a:r>
            <a:endParaRPr lang="en-US" sz="2400" b="1" dirty="0">
              <a:solidFill>
                <a:schemeClr val="accent3">
                  <a:lumMod val="75000"/>
                </a:schemeClr>
              </a:solidFill>
            </a:endParaRPr>
          </a:p>
        </p:txBody>
      </p:sp>
      <p:sp>
        <p:nvSpPr>
          <p:cNvPr id="36" name="Right Arrow 35"/>
          <p:cNvSpPr/>
          <p:nvPr/>
        </p:nvSpPr>
        <p:spPr>
          <a:xfrm>
            <a:off x="3783647" y="2646638"/>
            <a:ext cx="5214320" cy="453543"/>
          </a:xfrm>
          <a:prstGeom prst="right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r>
              <a:rPr lang="en-US" sz="1600" dirty="0" smtClean="0"/>
              <a:t>District Capacity Building</a:t>
            </a:r>
            <a:endParaRPr lang="en-US" sz="1600" dirty="0"/>
          </a:p>
        </p:txBody>
      </p:sp>
      <p:sp>
        <p:nvSpPr>
          <p:cNvPr id="21" name="Rectangle 20"/>
          <p:cNvSpPr/>
          <p:nvPr/>
        </p:nvSpPr>
        <p:spPr>
          <a:xfrm>
            <a:off x="8076833" y="1271375"/>
            <a:ext cx="464026" cy="4827099"/>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dirty="0" smtClean="0">
                <a:solidFill>
                  <a:schemeClr val="tx1">
                    <a:lumMod val="50000"/>
                  </a:schemeClr>
                </a:solidFill>
              </a:rPr>
              <a:t>Progress Monitor Check and Continuation</a:t>
            </a:r>
            <a:endParaRPr lang="en-US" sz="1400" dirty="0">
              <a:solidFill>
                <a:schemeClr val="tx1">
                  <a:lumMod val="50000"/>
                </a:schemeClr>
              </a:solidFill>
            </a:endParaRPr>
          </a:p>
        </p:txBody>
      </p:sp>
      <p:sp>
        <p:nvSpPr>
          <p:cNvPr id="4" name="TextBox 3"/>
          <p:cNvSpPr txBox="1"/>
          <p:nvPr/>
        </p:nvSpPr>
        <p:spPr>
          <a:xfrm>
            <a:off x="2019697" y="1784780"/>
            <a:ext cx="1534675" cy="2554545"/>
          </a:xfrm>
          <a:prstGeom prst="rect">
            <a:avLst/>
          </a:prstGeom>
          <a:solidFill>
            <a:schemeClr val="accent5">
              <a:lumMod val="40000"/>
              <a:lumOff val="60000"/>
            </a:schemeClr>
          </a:solidFill>
        </p:spPr>
        <p:txBody>
          <a:bodyPr wrap="square" rtlCol="0">
            <a:spAutoFit/>
          </a:bodyPr>
          <a:lstStyle/>
          <a:p>
            <a:pPr algn="ctr"/>
            <a:r>
              <a:rPr lang="en-US" sz="1600" dirty="0" smtClean="0"/>
              <a:t>Discussions, Interviews, Site Visits for Matching </a:t>
            </a:r>
            <a:r>
              <a:rPr lang="en-US" sz="1600" dirty="0"/>
              <a:t>P</a:t>
            </a:r>
            <a:r>
              <a:rPr lang="en-US" sz="1600" dirty="0" smtClean="0"/>
              <a:t>rocess</a:t>
            </a:r>
          </a:p>
          <a:p>
            <a:pPr algn="ctr"/>
            <a:endParaRPr lang="en-US" sz="1600" dirty="0"/>
          </a:p>
          <a:p>
            <a:pPr algn="ctr"/>
            <a:endParaRPr lang="en-US" sz="1600" dirty="0" smtClean="0"/>
          </a:p>
          <a:p>
            <a:pPr algn="ctr"/>
            <a:endParaRPr lang="en-US" sz="1600" dirty="0" smtClean="0"/>
          </a:p>
          <a:p>
            <a:pPr algn="ctr"/>
            <a:endParaRPr lang="en-US" sz="1600" dirty="0"/>
          </a:p>
          <a:p>
            <a:pPr algn="ctr"/>
            <a:endParaRPr lang="en-US" sz="1600" dirty="0"/>
          </a:p>
        </p:txBody>
      </p:sp>
      <p:sp>
        <p:nvSpPr>
          <p:cNvPr id="50" name="TextBox 49"/>
          <p:cNvSpPr txBox="1"/>
          <p:nvPr/>
        </p:nvSpPr>
        <p:spPr>
          <a:xfrm>
            <a:off x="433569" y="1801136"/>
            <a:ext cx="1215227" cy="4278094"/>
          </a:xfrm>
          <a:prstGeom prst="rect">
            <a:avLst/>
          </a:prstGeom>
          <a:solidFill>
            <a:schemeClr val="accent5">
              <a:lumMod val="40000"/>
              <a:lumOff val="60000"/>
            </a:schemeClr>
          </a:solidFill>
        </p:spPr>
        <p:txBody>
          <a:bodyPr wrap="square" rtlCol="0">
            <a:spAutoFit/>
          </a:bodyPr>
          <a:lstStyle/>
          <a:p>
            <a:pPr algn="ctr"/>
            <a:r>
              <a:rPr lang="en-US" sz="1600" dirty="0" smtClean="0"/>
              <a:t>Information sessions, application building</a:t>
            </a:r>
          </a:p>
          <a:p>
            <a:pPr algn="ctr"/>
            <a:endParaRPr lang="en-US" sz="1600" dirty="0"/>
          </a:p>
          <a:p>
            <a:pPr algn="ctr"/>
            <a:endParaRPr lang="en-US" sz="1600" dirty="0" smtClean="0"/>
          </a:p>
          <a:p>
            <a:pPr algn="ctr"/>
            <a:endParaRPr lang="en-US" sz="1600" dirty="0" smtClean="0"/>
          </a:p>
          <a:p>
            <a:pPr algn="ctr"/>
            <a:endParaRPr lang="en-US" sz="1600" dirty="0" smtClean="0"/>
          </a:p>
          <a:p>
            <a:pPr algn="ctr"/>
            <a:endParaRPr lang="en-US" sz="1600" dirty="0"/>
          </a:p>
          <a:p>
            <a:pPr algn="ctr"/>
            <a:endParaRPr lang="en-US" sz="1600" dirty="0" smtClean="0"/>
          </a:p>
          <a:p>
            <a:pPr algn="ctr"/>
            <a:endParaRPr lang="en-US" sz="1600" dirty="0"/>
          </a:p>
          <a:p>
            <a:pPr algn="ctr"/>
            <a:endParaRPr lang="en-US" sz="1600" dirty="0" smtClean="0"/>
          </a:p>
          <a:p>
            <a:pPr algn="ctr"/>
            <a:endParaRPr lang="en-US" sz="1600" dirty="0"/>
          </a:p>
          <a:p>
            <a:pPr algn="ctr"/>
            <a:endParaRPr lang="en-US" sz="1600" dirty="0" smtClean="0"/>
          </a:p>
          <a:p>
            <a:pPr algn="ctr"/>
            <a:endParaRPr lang="en-US" sz="1600" dirty="0"/>
          </a:p>
          <a:p>
            <a:pPr algn="ctr"/>
            <a:endParaRPr lang="en-US" sz="1600" dirty="0"/>
          </a:p>
          <a:p>
            <a:pPr algn="ctr"/>
            <a:endParaRPr lang="en-US" sz="1600" dirty="0"/>
          </a:p>
        </p:txBody>
      </p:sp>
      <p:sp>
        <p:nvSpPr>
          <p:cNvPr id="32" name="TextBox 31"/>
          <p:cNvSpPr txBox="1"/>
          <p:nvPr/>
        </p:nvSpPr>
        <p:spPr>
          <a:xfrm>
            <a:off x="731995" y="1451834"/>
            <a:ext cx="711994" cy="338554"/>
          </a:xfrm>
          <a:prstGeom prst="rect">
            <a:avLst/>
          </a:prstGeom>
          <a:noFill/>
        </p:spPr>
        <p:txBody>
          <a:bodyPr wrap="square" rtlCol="0">
            <a:spAutoFit/>
          </a:bodyPr>
          <a:lstStyle/>
          <a:p>
            <a:r>
              <a:rPr lang="en-US" sz="1600" b="1" dirty="0" smtClean="0">
                <a:solidFill>
                  <a:srgbClr val="0070C0"/>
                </a:solidFill>
              </a:rPr>
              <a:t>Fall</a:t>
            </a:r>
            <a:endParaRPr lang="en-US" sz="1600" b="1" dirty="0">
              <a:solidFill>
                <a:srgbClr val="0070C0"/>
              </a:solidFill>
            </a:endParaRPr>
          </a:p>
        </p:txBody>
      </p:sp>
      <p:sp>
        <p:nvSpPr>
          <p:cNvPr id="33" name="TextBox 32"/>
          <p:cNvSpPr txBox="1"/>
          <p:nvPr/>
        </p:nvSpPr>
        <p:spPr>
          <a:xfrm>
            <a:off x="2686503" y="1457794"/>
            <a:ext cx="799001" cy="338554"/>
          </a:xfrm>
          <a:prstGeom prst="rect">
            <a:avLst/>
          </a:prstGeom>
          <a:noFill/>
        </p:spPr>
        <p:txBody>
          <a:bodyPr wrap="square" rtlCol="0">
            <a:spAutoFit/>
          </a:bodyPr>
          <a:lstStyle/>
          <a:p>
            <a:r>
              <a:rPr lang="en-US" sz="1600" b="1" dirty="0" smtClean="0">
                <a:solidFill>
                  <a:srgbClr val="0070C0"/>
                </a:solidFill>
              </a:rPr>
              <a:t>Winter</a:t>
            </a:r>
            <a:endParaRPr lang="en-US" sz="1600" b="1" dirty="0">
              <a:solidFill>
                <a:srgbClr val="0070C0"/>
              </a:solidFill>
            </a:endParaRPr>
          </a:p>
        </p:txBody>
      </p:sp>
      <p:sp>
        <p:nvSpPr>
          <p:cNvPr id="35" name="TextBox 34"/>
          <p:cNvSpPr txBox="1"/>
          <p:nvPr/>
        </p:nvSpPr>
        <p:spPr>
          <a:xfrm>
            <a:off x="4989016" y="1444041"/>
            <a:ext cx="799001" cy="338554"/>
          </a:xfrm>
          <a:prstGeom prst="rect">
            <a:avLst/>
          </a:prstGeom>
          <a:noFill/>
        </p:spPr>
        <p:txBody>
          <a:bodyPr wrap="square" rtlCol="0">
            <a:spAutoFit/>
          </a:bodyPr>
          <a:lstStyle/>
          <a:p>
            <a:r>
              <a:rPr lang="en-US" sz="1600" b="1" dirty="0" smtClean="0">
                <a:solidFill>
                  <a:srgbClr val="0070C0"/>
                </a:solidFill>
              </a:rPr>
              <a:t>Spring</a:t>
            </a:r>
            <a:endParaRPr lang="en-US" sz="1600" b="1" dirty="0">
              <a:solidFill>
                <a:srgbClr val="0070C0"/>
              </a:solidFill>
            </a:endParaRPr>
          </a:p>
        </p:txBody>
      </p:sp>
      <p:sp>
        <p:nvSpPr>
          <p:cNvPr id="44" name="Rectangle 43"/>
          <p:cNvSpPr/>
          <p:nvPr/>
        </p:nvSpPr>
        <p:spPr>
          <a:xfrm>
            <a:off x="1648797" y="1271375"/>
            <a:ext cx="381550" cy="5481959"/>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342900"/>
            <a:r>
              <a:rPr lang="en-US" sz="1200" dirty="0" smtClean="0">
                <a:solidFill>
                  <a:schemeClr val="tx1">
                    <a:lumMod val="50000"/>
                  </a:schemeClr>
                </a:solidFill>
              </a:rPr>
              <a:t>Applications Received and Sorting Process begins</a:t>
            </a:r>
            <a:endParaRPr lang="en-US" sz="1200" dirty="0">
              <a:solidFill>
                <a:schemeClr val="tx1">
                  <a:lumMod val="50000"/>
                </a:schemeClr>
              </a:solidFill>
            </a:endParaRPr>
          </a:p>
        </p:txBody>
      </p:sp>
    </p:spTree>
    <p:extLst>
      <p:ext uri="{BB962C8B-B14F-4D97-AF65-F5344CB8AC3E}">
        <p14:creationId xmlns:p14="http://schemas.microsoft.com/office/powerpoint/2010/main" val="963125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Shape 373"/>
          <p:cNvSpPr txBox="1">
            <a:spLocks noGrp="1"/>
          </p:cNvSpPr>
          <p:nvPr>
            <p:ph type="title"/>
          </p:nvPr>
        </p:nvSpPr>
        <p:spPr>
          <a:xfrm>
            <a:off x="436874" y="277247"/>
            <a:ext cx="8381250" cy="586575"/>
          </a:xfrm>
          <a:prstGeom prst="rect">
            <a:avLst/>
          </a:prstGeom>
        </p:spPr>
        <p:txBody>
          <a:bodyPr lIns="68569" tIns="68569" rIns="68569" bIns="68569" anchor="ctr" anchorCtr="0">
            <a:noAutofit/>
          </a:bodyPr>
          <a:lstStyle/>
          <a:p>
            <a:r>
              <a:rPr lang="en-US" sz="2400" dirty="0" smtClean="0"/>
              <a:t>Potential Comprehensive Schools </a:t>
            </a:r>
            <a:br>
              <a:rPr lang="en-US" sz="2400" dirty="0" smtClean="0"/>
            </a:br>
            <a:r>
              <a:rPr lang="en-US" sz="2400" dirty="0" smtClean="0"/>
              <a:t>Funding Range</a:t>
            </a:r>
            <a:endParaRPr lang="en-US" sz="2400" dirty="0"/>
          </a:p>
        </p:txBody>
      </p:sp>
      <p:graphicFrame>
        <p:nvGraphicFramePr>
          <p:cNvPr id="6" name="Shape 226"/>
          <p:cNvGraphicFramePr/>
          <p:nvPr>
            <p:extLst/>
          </p:nvPr>
        </p:nvGraphicFramePr>
        <p:xfrm>
          <a:off x="436873" y="1270465"/>
          <a:ext cx="8010441" cy="4222659"/>
        </p:xfrm>
        <a:graphic>
          <a:graphicData uri="http://schemas.openxmlformats.org/drawingml/2006/table">
            <a:tbl>
              <a:tblPr>
                <a:noFill/>
              </a:tblPr>
              <a:tblGrid>
                <a:gridCol w="3869504">
                  <a:extLst>
                    <a:ext uri="{9D8B030D-6E8A-4147-A177-3AD203B41FA5}">
                      <a16:colId xmlns:a16="http://schemas.microsoft.com/office/drawing/2014/main" xmlns="" val="20000"/>
                    </a:ext>
                  </a:extLst>
                </a:gridCol>
                <a:gridCol w="1161391">
                  <a:extLst>
                    <a:ext uri="{9D8B030D-6E8A-4147-A177-3AD203B41FA5}">
                      <a16:colId xmlns:a16="http://schemas.microsoft.com/office/drawing/2014/main" xmlns="" val="20001"/>
                    </a:ext>
                  </a:extLst>
                </a:gridCol>
                <a:gridCol w="1489773">
                  <a:extLst>
                    <a:ext uri="{9D8B030D-6E8A-4147-A177-3AD203B41FA5}">
                      <a16:colId xmlns:a16="http://schemas.microsoft.com/office/drawing/2014/main" xmlns="" val="20002"/>
                    </a:ext>
                  </a:extLst>
                </a:gridCol>
                <a:gridCol w="1489773">
                  <a:extLst>
                    <a:ext uri="{9D8B030D-6E8A-4147-A177-3AD203B41FA5}">
                      <a16:colId xmlns:a16="http://schemas.microsoft.com/office/drawing/2014/main" xmlns="" val="20003"/>
                    </a:ext>
                  </a:extLst>
                </a:gridCol>
              </a:tblGrid>
              <a:tr h="570577">
                <a:tc>
                  <a:txBody>
                    <a:bodyPr/>
                    <a:lstStyle/>
                    <a:p>
                      <a:pPr lvl="0" algn="ctr" rtl="0">
                        <a:spcBef>
                          <a:spcPts val="0"/>
                        </a:spcBef>
                        <a:buNone/>
                      </a:pPr>
                      <a:r>
                        <a:rPr lang="en-US" sz="1400" b="1" dirty="0">
                          <a:solidFill>
                            <a:schemeClr val="tx1">
                              <a:lumMod val="50000"/>
                            </a:schemeClr>
                          </a:solidFill>
                        </a:rPr>
                        <a:t>Support Structure</a:t>
                      </a:r>
                    </a:p>
                  </a:txBody>
                  <a:tcPr marL="68569" marR="68569" marT="68569" marB="68569" anchor="ctr">
                    <a:solidFill>
                      <a:srgbClr val="D9EAD3"/>
                    </a:solidFill>
                  </a:tcPr>
                </a:tc>
                <a:tc>
                  <a:txBody>
                    <a:bodyPr/>
                    <a:lstStyle/>
                    <a:p>
                      <a:pPr lvl="0" algn="ctr">
                        <a:spcBef>
                          <a:spcPts val="0"/>
                        </a:spcBef>
                        <a:buNone/>
                      </a:pPr>
                      <a:r>
                        <a:rPr lang="en-US" sz="1400" b="1" dirty="0" smtClean="0">
                          <a:solidFill>
                            <a:schemeClr val="tx1">
                              <a:lumMod val="50000"/>
                            </a:schemeClr>
                          </a:solidFill>
                        </a:rPr>
                        <a:t># of Available Slots (annually)</a:t>
                      </a:r>
                      <a:endParaRPr lang="en-US" sz="1400" b="1" dirty="0">
                        <a:solidFill>
                          <a:schemeClr val="tx1">
                            <a:lumMod val="50000"/>
                          </a:schemeClr>
                        </a:solidFill>
                      </a:endParaRPr>
                    </a:p>
                  </a:txBody>
                  <a:tcPr marL="68569" marR="68569" marT="68569" marB="68569" anchor="ctr">
                    <a:solidFill>
                      <a:srgbClr val="D9EAD3"/>
                    </a:solidFill>
                  </a:tcPr>
                </a:tc>
                <a:tc>
                  <a:txBody>
                    <a:bodyPr/>
                    <a:lstStyle/>
                    <a:p>
                      <a:pPr lvl="0" algn="ctr" rtl="0">
                        <a:spcBef>
                          <a:spcPts val="0"/>
                        </a:spcBef>
                        <a:buNone/>
                      </a:pPr>
                      <a:r>
                        <a:rPr lang="en-US" sz="1400" b="1" dirty="0" smtClean="0">
                          <a:solidFill>
                            <a:schemeClr val="tx1">
                              <a:lumMod val="50000"/>
                            </a:schemeClr>
                          </a:solidFill>
                        </a:rPr>
                        <a:t>Range of Awards per Site</a:t>
                      </a:r>
                      <a:endParaRPr lang="en-US" sz="1400" b="1" dirty="0">
                        <a:solidFill>
                          <a:schemeClr val="tx1">
                            <a:lumMod val="50000"/>
                          </a:schemeClr>
                        </a:solidFill>
                      </a:endParaRPr>
                    </a:p>
                  </a:txBody>
                  <a:tcPr marL="68569" marR="68569" marT="68569" marB="68569" anchor="ctr">
                    <a:solidFill>
                      <a:srgbClr val="D9EAD3"/>
                    </a:solidFill>
                  </a:tcPr>
                </a:tc>
                <a:tc>
                  <a:txBody>
                    <a:bodyPr/>
                    <a:lstStyle/>
                    <a:p>
                      <a:pPr lvl="0" algn="ctr" rtl="0">
                        <a:spcBef>
                          <a:spcPts val="0"/>
                        </a:spcBef>
                        <a:buNone/>
                      </a:pPr>
                      <a:r>
                        <a:rPr lang="en-US" sz="1400" b="1" dirty="0" smtClean="0">
                          <a:solidFill>
                            <a:schemeClr val="tx1">
                              <a:lumMod val="50000"/>
                            </a:schemeClr>
                          </a:solidFill>
                        </a:rPr>
                        <a:t>Estimated </a:t>
                      </a:r>
                    </a:p>
                    <a:p>
                      <a:pPr lvl="0" algn="ctr" rtl="0">
                        <a:spcBef>
                          <a:spcPts val="0"/>
                        </a:spcBef>
                        <a:buNone/>
                      </a:pPr>
                      <a:r>
                        <a:rPr lang="en-US" sz="1400" b="1" dirty="0" smtClean="0">
                          <a:solidFill>
                            <a:schemeClr val="tx1">
                              <a:lumMod val="50000"/>
                            </a:schemeClr>
                          </a:solidFill>
                        </a:rPr>
                        <a:t>Total Earmark</a:t>
                      </a:r>
                      <a:endParaRPr lang="en-US" sz="1400" b="1" dirty="0">
                        <a:solidFill>
                          <a:schemeClr val="tx1">
                            <a:lumMod val="50000"/>
                          </a:schemeClr>
                        </a:solidFill>
                      </a:endParaRPr>
                    </a:p>
                  </a:txBody>
                  <a:tcPr marL="68569" marR="68569" marT="68569" marB="68569" anchor="ctr">
                    <a:solidFill>
                      <a:srgbClr val="D9EAD3"/>
                    </a:solidFill>
                  </a:tcPr>
                </a:tc>
                <a:extLst>
                  <a:ext uri="{0D108BD9-81ED-4DB2-BD59-A6C34878D82A}">
                    <a16:rowId xmlns:a16="http://schemas.microsoft.com/office/drawing/2014/main" xmlns="" val="10000"/>
                  </a:ext>
                </a:extLst>
              </a:tr>
              <a:tr h="386235">
                <a:tc>
                  <a:txBody>
                    <a:bodyPr/>
                    <a:lstStyle/>
                    <a:p>
                      <a:pPr lvl="0" algn="ctr" rtl="0">
                        <a:spcBef>
                          <a:spcPts val="0"/>
                        </a:spcBef>
                        <a:buNone/>
                      </a:pPr>
                      <a:r>
                        <a:rPr lang="en-US" sz="1400" b="1" dirty="0" smtClean="0">
                          <a:solidFill>
                            <a:schemeClr val="tx1">
                              <a:lumMod val="50000"/>
                            </a:schemeClr>
                          </a:solidFill>
                        </a:rPr>
                        <a:t>Turnaround Network</a:t>
                      </a:r>
                    </a:p>
                  </a:txBody>
                  <a:tcPr marL="68569" marR="68569" marT="68569" marB="68569">
                    <a:solidFill>
                      <a:srgbClr val="FFFFFF"/>
                    </a:solidFill>
                  </a:tcPr>
                </a:tc>
                <a:tc>
                  <a:txBody>
                    <a:bodyPr/>
                    <a:lstStyle/>
                    <a:p>
                      <a:pPr lvl="0" algn="ctr" rtl="0">
                        <a:spcBef>
                          <a:spcPts val="0"/>
                        </a:spcBef>
                        <a:buNone/>
                      </a:pPr>
                      <a:r>
                        <a:rPr lang="en-US" sz="1400" b="0" dirty="0" smtClean="0">
                          <a:solidFill>
                            <a:schemeClr val="tx1">
                              <a:lumMod val="50000"/>
                            </a:schemeClr>
                          </a:solidFill>
                        </a:rPr>
                        <a:t>15-20</a:t>
                      </a:r>
                      <a:endParaRPr lang="en-US" sz="1400" b="0" dirty="0">
                        <a:solidFill>
                          <a:schemeClr val="tx1">
                            <a:lumMod val="50000"/>
                          </a:schemeClr>
                        </a:solidFill>
                      </a:endParaRPr>
                    </a:p>
                  </a:txBody>
                  <a:tcPr marL="68569" marR="68569" marT="68569" marB="68569" anchor="ctr">
                    <a:solidFill>
                      <a:schemeClr val="bg1"/>
                    </a:solidFill>
                  </a:tcPr>
                </a:tc>
                <a:tc>
                  <a:txBody>
                    <a:bodyPr/>
                    <a:lstStyle/>
                    <a:p>
                      <a:pPr lvl="0" algn="ctr" rtl="0">
                        <a:spcBef>
                          <a:spcPts val="0"/>
                        </a:spcBef>
                        <a:buNone/>
                      </a:pPr>
                      <a:r>
                        <a:rPr lang="en-US" sz="1400" b="1" dirty="0" smtClean="0">
                          <a:solidFill>
                            <a:schemeClr val="tx1">
                              <a:lumMod val="50000"/>
                            </a:schemeClr>
                          </a:solidFill>
                        </a:rPr>
                        <a:t>$30,000 -$70,000</a:t>
                      </a:r>
                      <a:endParaRPr lang="en-US" sz="1400" b="1" dirty="0">
                        <a:solidFill>
                          <a:schemeClr val="tx1">
                            <a:lumMod val="50000"/>
                          </a:schemeClr>
                        </a:solidFill>
                      </a:endParaRPr>
                    </a:p>
                  </a:txBody>
                  <a:tcPr marL="68569" marR="68569" marT="68569" marB="68569" anchor="ctr">
                    <a:solidFill>
                      <a:schemeClr val="bg1">
                        <a:lumMod val="95000"/>
                      </a:schemeClr>
                    </a:solidFill>
                  </a:tcPr>
                </a:tc>
                <a:tc>
                  <a:txBody>
                    <a:bodyPr/>
                    <a:lstStyle/>
                    <a:p>
                      <a:pPr lvl="0" algn="ctr" rtl="0">
                        <a:spcBef>
                          <a:spcPts val="0"/>
                        </a:spcBef>
                        <a:buNone/>
                      </a:pPr>
                      <a:r>
                        <a:rPr lang="en-US" sz="1400" b="1" dirty="0" smtClean="0">
                          <a:solidFill>
                            <a:schemeClr val="tx1">
                              <a:lumMod val="50000"/>
                            </a:schemeClr>
                          </a:solidFill>
                        </a:rPr>
                        <a:t>$2.0</a:t>
                      </a:r>
                      <a:r>
                        <a:rPr lang="en-US" sz="1400" b="1" baseline="0" dirty="0" smtClean="0">
                          <a:solidFill>
                            <a:schemeClr val="tx1">
                              <a:lumMod val="50000"/>
                            </a:schemeClr>
                          </a:solidFill>
                        </a:rPr>
                        <a:t> mil</a:t>
                      </a:r>
                      <a:endParaRPr lang="en-US" sz="1400" b="1" dirty="0">
                        <a:solidFill>
                          <a:schemeClr val="tx1">
                            <a:lumMod val="50000"/>
                          </a:schemeClr>
                        </a:solidFill>
                      </a:endParaRPr>
                    </a:p>
                  </a:txBody>
                  <a:tcPr marL="68569" marR="68569" marT="68569" marB="68569" anchor="ctr">
                    <a:solidFill>
                      <a:schemeClr val="bg1">
                        <a:lumMod val="95000"/>
                      </a:schemeClr>
                    </a:solidFill>
                  </a:tcPr>
                </a:tc>
                <a:extLst>
                  <a:ext uri="{0D108BD9-81ED-4DB2-BD59-A6C34878D82A}">
                    <a16:rowId xmlns:a16="http://schemas.microsoft.com/office/drawing/2014/main" xmlns="" val="10001"/>
                  </a:ext>
                </a:extLst>
              </a:tr>
              <a:tr h="342900">
                <a:tc>
                  <a:txBody>
                    <a:bodyPr/>
                    <a:lstStyle/>
                    <a:p>
                      <a:pPr lvl="0" algn="ctr" rtl="0">
                        <a:spcBef>
                          <a:spcPts val="0"/>
                        </a:spcBef>
                        <a:buNone/>
                      </a:pPr>
                      <a:r>
                        <a:rPr lang="en-US" sz="1400" b="1" dirty="0">
                          <a:solidFill>
                            <a:schemeClr val="tx1">
                              <a:lumMod val="50000"/>
                            </a:schemeClr>
                          </a:solidFill>
                        </a:rPr>
                        <a:t>Connect for </a:t>
                      </a:r>
                      <a:r>
                        <a:rPr lang="en-US" sz="1400" b="1" dirty="0" smtClean="0">
                          <a:solidFill>
                            <a:schemeClr val="tx1">
                              <a:lumMod val="50000"/>
                            </a:schemeClr>
                          </a:solidFill>
                        </a:rPr>
                        <a:t>Success</a:t>
                      </a:r>
                    </a:p>
                  </a:txBody>
                  <a:tcPr marL="68569" marR="68569" marT="68569" marB="68569" anchor="ctr">
                    <a:solidFill>
                      <a:srgbClr val="FFFFFF"/>
                    </a:solidFill>
                  </a:tcPr>
                </a:tc>
                <a:tc>
                  <a:txBody>
                    <a:bodyPr/>
                    <a:lstStyle/>
                    <a:p>
                      <a:pPr lvl="0" algn="ctr" rtl="0">
                        <a:spcBef>
                          <a:spcPts val="0"/>
                        </a:spcBef>
                        <a:buNone/>
                      </a:pPr>
                      <a:r>
                        <a:rPr lang="en-US" sz="1400" b="0" dirty="0" smtClean="0">
                          <a:solidFill>
                            <a:schemeClr val="tx1">
                              <a:lumMod val="50000"/>
                            </a:schemeClr>
                          </a:solidFill>
                        </a:rPr>
                        <a:t>10-15</a:t>
                      </a:r>
                      <a:endParaRPr lang="en-US" sz="1400" b="0" dirty="0">
                        <a:solidFill>
                          <a:schemeClr val="tx1">
                            <a:lumMod val="50000"/>
                          </a:schemeClr>
                        </a:solidFill>
                      </a:endParaRPr>
                    </a:p>
                  </a:txBody>
                  <a:tcPr marL="68569" marR="68569" marT="68569" marB="68569" anchor="ctr">
                    <a:solidFill>
                      <a:schemeClr val="bg1"/>
                    </a:solidFill>
                  </a:tcPr>
                </a:tc>
                <a:tc>
                  <a:txBody>
                    <a:bodyPr/>
                    <a:lstStyle/>
                    <a:p>
                      <a:pPr lvl="0" algn="ctr" rtl="0">
                        <a:spcBef>
                          <a:spcPts val="0"/>
                        </a:spcBef>
                        <a:buNone/>
                      </a:pPr>
                      <a:r>
                        <a:rPr lang="en-US" sz="1400" b="1" dirty="0">
                          <a:solidFill>
                            <a:schemeClr val="tx1">
                              <a:lumMod val="50000"/>
                            </a:schemeClr>
                          </a:solidFill>
                        </a:rPr>
                        <a:t>$20,000 yr. </a:t>
                      </a:r>
                      <a:r>
                        <a:rPr lang="en-US" sz="1400" b="1" dirty="0" smtClean="0">
                          <a:solidFill>
                            <a:schemeClr val="tx1">
                              <a:lumMod val="50000"/>
                            </a:schemeClr>
                          </a:solidFill>
                        </a:rPr>
                        <a:t>1*</a:t>
                      </a:r>
                      <a:endParaRPr lang="en-US" sz="1400" b="1" dirty="0">
                        <a:solidFill>
                          <a:schemeClr val="tx1">
                            <a:lumMod val="50000"/>
                          </a:schemeClr>
                        </a:solidFill>
                      </a:endParaRPr>
                    </a:p>
                  </a:txBody>
                  <a:tcPr marL="68569" marR="68569" marT="68569" marB="68569" anchor="ctr">
                    <a:solidFill>
                      <a:schemeClr val="bg1">
                        <a:lumMod val="95000"/>
                      </a:schemeClr>
                    </a:solidFill>
                  </a:tcPr>
                </a:tc>
                <a:tc>
                  <a:txBody>
                    <a:bodyPr/>
                    <a:lstStyle/>
                    <a:p>
                      <a:pPr lvl="0" algn="ctr" rtl="0">
                        <a:spcBef>
                          <a:spcPts val="0"/>
                        </a:spcBef>
                        <a:buNone/>
                      </a:pPr>
                      <a:r>
                        <a:rPr lang="en-US" sz="1400" b="1" dirty="0" smtClean="0">
                          <a:solidFill>
                            <a:schemeClr val="tx1">
                              <a:lumMod val="50000"/>
                            </a:schemeClr>
                          </a:solidFill>
                        </a:rPr>
                        <a:t>$400,000 (Y1)*</a:t>
                      </a:r>
                    </a:p>
                  </a:txBody>
                  <a:tcPr marL="68569" marR="68569" marT="68569" marB="68569" anchor="ctr">
                    <a:solidFill>
                      <a:schemeClr val="bg1">
                        <a:lumMod val="95000"/>
                      </a:schemeClr>
                    </a:solidFill>
                  </a:tcPr>
                </a:tc>
                <a:extLst>
                  <a:ext uri="{0D108BD9-81ED-4DB2-BD59-A6C34878D82A}">
                    <a16:rowId xmlns:a16="http://schemas.microsoft.com/office/drawing/2014/main" xmlns="" val="10002"/>
                  </a:ext>
                </a:extLst>
              </a:tr>
              <a:tr h="348749">
                <a:tc>
                  <a:txBody>
                    <a:bodyPr/>
                    <a:lstStyle/>
                    <a:p>
                      <a:pPr lvl="0" algn="ctr" rtl="0">
                        <a:spcBef>
                          <a:spcPts val="0"/>
                        </a:spcBef>
                        <a:buNone/>
                      </a:pPr>
                      <a:r>
                        <a:rPr lang="en-US" sz="1400" b="1" dirty="0" smtClean="0">
                          <a:solidFill>
                            <a:schemeClr val="tx1">
                              <a:lumMod val="50000"/>
                            </a:schemeClr>
                          </a:solidFill>
                        </a:rPr>
                        <a:t>District Capacity Building</a:t>
                      </a:r>
                    </a:p>
                  </a:txBody>
                  <a:tcPr marL="68569" marR="68569" marT="68569" marB="68569" anchor="ctr">
                    <a:solidFill>
                      <a:srgbClr val="FFFFFF"/>
                    </a:solidFill>
                  </a:tcPr>
                </a:tc>
                <a:tc>
                  <a:txBody>
                    <a:bodyPr/>
                    <a:lstStyle/>
                    <a:p>
                      <a:pPr lvl="0" algn="ctr" rtl="0">
                        <a:spcBef>
                          <a:spcPts val="0"/>
                        </a:spcBef>
                        <a:buNone/>
                      </a:pPr>
                      <a:r>
                        <a:rPr lang="en-US" sz="1400" b="0" dirty="0" smtClean="0">
                          <a:solidFill>
                            <a:schemeClr val="tx1">
                              <a:lumMod val="50000"/>
                            </a:schemeClr>
                          </a:solidFill>
                        </a:rPr>
                        <a:t>3-10</a:t>
                      </a:r>
                      <a:endParaRPr lang="en-US" sz="1400" b="0" dirty="0">
                        <a:solidFill>
                          <a:schemeClr val="tx1">
                            <a:lumMod val="50000"/>
                          </a:schemeClr>
                        </a:solidFill>
                      </a:endParaRPr>
                    </a:p>
                  </a:txBody>
                  <a:tcPr marL="68569" marR="68569" marT="68569" marB="68569" anchor="ctr">
                    <a:solidFill>
                      <a:schemeClr val="bg1"/>
                    </a:solidFill>
                  </a:tcPr>
                </a:tc>
                <a:tc>
                  <a:txBody>
                    <a:bodyPr/>
                    <a:lstStyle/>
                    <a:p>
                      <a:pPr lvl="0" algn="ctr" rtl="0">
                        <a:spcBef>
                          <a:spcPts val="0"/>
                        </a:spcBef>
                        <a:buNone/>
                      </a:pPr>
                      <a:r>
                        <a:rPr lang="en-US" sz="1400" b="1" dirty="0" err="1" smtClean="0">
                          <a:solidFill>
                            <a:schemeClr val="tx1">
                              <a:lumMod val="50000"/>
                            </a:schemeClr>
                          </a:solidFill>
                        </a:rPr>
                        <a:t>Tbd</a:t>
                      </a:r>
                      <a:endParaRPr lang="en-US" sz="1400" b="1" dirty="0">
                        <a:solidFill>
                          <a:schemeClr val="tx1">
                            <a:lumMod val="50000"/>
                          </a:schemeClr>
                        </a:solidFill>
                      </a:endParaRPr>
                    </a:p>
                  </a:txBody>
                  <a:tcPr marL="68569" marR="68569" marT="68569" marB="68569" anchor="ctr">
                    <a:solidFill>
                      <a:schemeClr val="bg1">
                        <a:lumMod val="95000"/>
                      </a:schemeClr>
                    </a:solidFill>
                  </a:tcPr>
                </a:tc>
                <a:tc>
                  <a:txBody>
                    <a:bodyPr/>
                    <a:lstStyle/>
                    <a:p>
                      <a:pPr lvl="0" algn="ctr" rtl="0">
                        <a:spcBef>
                          <a:spcPts val="0"/>
                        </a:spcBef>
                        <a:buNone/>
                      </a:pPr>
                      <a:r>
                        <a:rPr lang="en-US" sz="1400" b="1" dirty="0" err="1" smtClean="0">
                          <a:solidFill>
                            <a:schemeClr val="tx1">
                              <a:lumMod val="50000"/>
                            </a:schemeClr>
                          </a:solidFill>
                        </a:rPr>
                        <a:t>tbd</a:t>
                      </a:r>
                      <a:endParaRPr lang="en-US" sz="1400" b="1" dirty="0" smtClean="0">
                        <a:solidFill>
                          <a:schemeClr val="tx1">
                            <a:lumMod val="50000"/>
                          </a:schemeClr>
                        </a:solidFill>
                      </a:endParaRPr>
                    </a:p>
                  </a:txBody>
                  <a:tcPr marL="68569" marR="68569" marT="68569" marB="68569" anchor="ctr">
                    <a:solidFill>
                      <a:schemeClr val="bg1">
                        <a:lumMod val="95000"/>
                      </a:schemeClr>
                    </a:solidFill>
                  </a:tcPr>
                </a:tc>
                <a:extLst>
                  <a:ext uri="{0D108BD9-81ED-4DB2-BD59-A6C34878D82A}">
                    <a16:rowId xmlns:a16="http://schemas.microsoft.com/office/drawing/2014/main" xmlns="" val="10005"/>
                  </a:ext>
                </a:extLst>
              </a:tr>
              <a:tr h="415110">
                <a:tc>
                  <a:txBody>
                    <a:bodyPr/>
                    <a:lstStyle/>
                    <a:p>
                      <a:pPr lvl="0" algn="ctr" rtl="0">
                        <a:spcBef>
                          <a:spcPts val="0"/>
                        </a:spcBef>
                        <a:buNone/>
                      </a:pPr>
                      <a:r>
                        <a:rPr lang="en-US" sz="1400" b="1" dirty="0" smtClean="0">
                          <a:solidFill>
                            <a:schemeClr val="tx1">
                              <a:lumMod val="50000"/>
                            </a:schemeClr>
                          </a:solidFill>
                        </a:rPr>
                        <a:t>Specialized/Customized Supports</a:t>
                      </a:r>
                      <a:endParaRPr lang="en-US" sz="1400" dirty="0">
                        <a:solidFill>
                          <a:schemeClr val="tx1">
                            <a:lumMod val="50000"/>
                          </a:schemeClr>
                        </a:solidFill>
                      </a:endParaRPr>
                    </a:p>
                  </a:txBody>
                  <a:tcPr marL="91425" marR="91425" marT="91425" marB="91425" anchor="ctr">
                    <a:solidFill>
                      <a:srgbClr val="FFFFFF"/>
                    </a:solidFill>
                  </a:tcPr>
                </a:tc>
                <a:tc>
                  <a:txBody>
                    <a:bodyPr/>
                    <a:lstStyle/>
                    <a:p>
                      <a:pPr lvl="0" algn="ctr" rtl="0">
                        <a:spcBef>
                          <a:spcPts val="0"/>
                        </a:spcBef>
                        <a:buNone/>
                      </a:pPr>
                      <a:r>
                        <a:rPr lang="en-US" sz="1400" b="0" dirty="0" smtClean="0">
                          <a:solidFill>
                            <a:schemeClr val="tx1">
                              <a:lumMod val="50000"/>
                            </a:schemeClr>
                          </a:solidFill>
                        </a:rPr>
                        <a:t>5 -</a:t>
                      </a:r>
                      <a:r>
                        <a:rPr lang="en-US" sz="1400" b="0" baseline="0" dirty="0" smtClean="0">
                          <a:solidFill>
                            <a:schemeClr val="tx1">
                              <a:lumMod val="50000"/>
                            </a:schemeClr>
                          </a:solidFill>
                        </a:rPr>
                        <a:t> 10</a:t>
                      </a:r>
                      <a:endParaRPr lang="en-US" sz="1400" b="0" dirty="0">
                        <a:solidFill>
                          <a:schemeClr val="tx1">
                            <a:lumMod val="50000"/>
                          </a:schemeClr>
                        </a:solidFill>
                      </a:endParaRPr>
                    </a:p>
                  </a:txBody>
                  <a:tcPr marL="91425" marR="91425" marT="91425" marB="91425" anchor="ctr">
                    <a:solidFill>
                      <a:schemeClr val="bg1"/>
                    </a:solidFill>
                  </a:tcPr>
                </a:tc>
                <a:tc>
                  <a:txBody>
                    <a:bodyPr/>
                    <a:lstStyle/>
                    <a:p>
                      <a:pPr lvl="0" algn="ctr" rtl="0">
                        <a:spcBef>
                          <a:spcPts val="0"/>
                        </a:spcBef>
                        <a:buNone/>
                      </a:pPr>
                      <a:r>
                        <a:rPr lang="en-US" sz="1300" b="1" dirty="0" smtClean="0">
                          <a:solidFill>
                            <a:schemeClr val="tx1">
                              <a:lumMod val="50000"/>
                            </a:schemeClr>
                          </a:solidFill>
                        </a:rPr>
                        <a:t>$50,000-$100,000</a:t>
                      </a:r>
                      <a:endParaRPr lang="en-US" sz="1300" b="1" dirty="0">
                        <a:solidFill>
                          <a:schemeClr val="tx1">
                            <a:lumMod val="50000"/>
                          </a:schemeClr>
                        </a:solidFill>
                      </a:endParaRPr>
                    </a:p>
                  </a:txBody>
                  <a:tcPr marL="91425" marR="91425" marT="91425" marB="91425" anchor="ctr">
                    <a:solidFill>
                      <a:schemeClr val="bg1">
                        <a:lumMod val="95000"/>
                      </a:schemeClr>
                    </a:solidFill>
                  </a:tcPr>
                </a:tc>
                <a:tc>
                  <a:txBody>
                    <a:bodyPr/>
                    <a:lstStyle/>
                    <a:p>
                      <a:pPr lvl="0" algn="ctr" rtl="0">
                        <a:spcBef>
                          <a:spcPts val="0"/>
                        </a:spcBef>
                        <a:buNone/>
                      </a:pPr>
                      <a:r>
                        <a:rPr lang="en-US" sz="1400" b="1" dirty="0" smtClean="0">
                          <a:solidFill>
                            <a:schemeClr val="tx1">
                              <a:lumMod val="50000"/>
                            </a:schemeClr>
                          </a:solidFill>
                        </a:rPr>
                        <a:t>$500,000</a:t>
                      </a:r>
                      <a:endParaRPr lang="en-US" sz="1400" b="1" dirty="0">
                        <a:solidFill>
                          <a:schemeClr val="tx1">
                            <a:lumMod val="50000"/>
                          </a:schemeClr>
                        </a:solidFill>
                      </a:endParaRPr>
                    </a:p>
                  </a:txBody>
                  <a:tcPr marL="91425" marR="91425" marT="91425" marB="91425" anchor="ctr">
                    <a:solidFill>
                      <a:schemeClr val="bg1">
                        <a:lumMod val="95000"/>
                      </a:schemeClr>
                    </a:solidFill>
                  </a:tcPr>
                </a:tc>
                <a:extLst>
                  <a:ext uri="{0D108BD9-81ED-4DB2-BD59-A6C34878D82A}">
                    <a16:rowId xmlns:a16="http://schemas.microsoft.com/office/drawing/2014/main" xmlns="" val="10003"/>
                  </a:ext>
                </a:extLst>
              </a:tr>
              <a:tr h="403411">
                <a:tc>
                  <a:txBody>
                    <a:bodyPr/>
                    <a:lstStyle/>
                    <a:p>
                      <a:pPr lvl="0" algn="ctr" rtl="0">
                        <a:spcBef>
                          <a:spcPts val="0"/>
                        </a:spcBef>
                        <a:buNone/>
                      </a:pPr>
                      <a:r>
                        <a:rPr lang="en-US" sz="1400" b="1" dirty="0">
                          <a:solidFill>
                            <a:schemeClr val="tx1">
                              <a:lumMod val="50000"/>
                            </a:schemeClr>
                          </a:solidFill>
                        </a:rPr>
                        <a:t>Turnaround </a:t>
                      </a:r>
                      <a:r>
                        <a:rPr lang="en-US" sz="1400" b="1" dirty="0" smtClean="0">
                          <a:solidFill>
                            <a:schemeClr val="tx1">
                              <a:lumMod val="50000"/>
                            </a:schemeClr>
                          </a:solidFill>
                        </a:rPr>
                        <a:t>Leader Development</a:t>
                      </a:r>
                      <a:endParaRPr lang="en-US" sz="1400" b="1" dirty="0">
                        <a:solidFill>
                          <a:schemeClr val="tx1">
                            <a:lumMod val="50000"/>
                          </a:schemeClr>
                        </a:solidFill>
                      </a:endParaRPr>
                    </a:p>
                  </a:txBody>
                  <a:tcPr marL="68569" marR="68569" marT="68569" marB="68569" anchor="ctr">
                    <a:solidFill>
                      <a:srgbClr val="FFFFFF"/>
                    </a:solidFill>
                  </a:tcPr>
                </a:tc>
                <a:tc>
                  <a:txBody>
                    <a:bodyPr/>
                    <a:lstStyle/>
                    <a:p>
                      <a:pPr lvl="0" algn="ctr" rtl="0">
                        <a:spcBef>
                          <a:spcPts val="0"/>
                        </a:spcBef>
                        <a:buNone/>
                      </a:pPr>
                      <a:r>
                        <a:rPr lang="en-US" sz="1400" b="0" dirty="0" smtClean="0">
                          <a:solidFill>
                            <a:schemeClr val="tx1">
                              <a:lumMod val="50000"/>
                            </a:schemeClr>
                          </a:solidFill>
                        </a:rPr>
                        <a:t>20-200</a:t>
                      </a:r>
                      <a:endParaRPr lang="en-US" sz="1400" b="0" dirty="0">
                        <a:solidFill>
                          <a:schemeClr val="tx1">
                            <a:lumMod val="50000"/>
                          </a:schemeClr>
                        </a:solidFill>
                      </a:endParaRPr>
                    </a:p>
                  </a:txBody>
                  <a:tcPr marL="68569" marR="68569" marT="68569" marB="68569" anchor="ctr">
                    <a:solidFill>
                      <a:schemeClr val="bg1"/>
                    </a:solidFill>
                  </a:tcPr>
                </a:tc>
                <a:tc>
                  <a:txBody>
                    <a:bodyPr/>
                    <a:lstStyle/>
                    <a:p>
                      <a:pPr lvl="0" algn="ctr" rtl="0">
                        <a:spcBef>
                          <a:spcPts val="0"/>
                        </a:spcBef>
                        <a:buNone/>
                      </a:pPr>
                      <a:r>
                        <a:rPr lang="en-US" sz="1400" b="1" dirty="0" smtClean="0">
                          <a:solidFill>
                            <a:schemeClr val="tx1">
                              <a:lumMod val="50000"/>
                            </a:schemeClr>
                          </a:solidFill>
                        </a:rPr>
                        <a:t>$5,000</a:t>
                      </a:r>
                      <a:r>
                        <a:rPr lang="en-US" sz="1400" b="1" baseline="0" dirty="0" smtClean="0">
                          <a:solidFill>
                            <a:schemeClr val="tx1">
                              <a:lumMod val="50000"/>
                            </a:schemeClr>
                          </a:solidFill>
                        </a:rPr>
                        <a:t> - $50,000</a:t>
                      </a:r>
                      <a:endParaRPr lang="en-US" sz="1400" b="1" dirty="0">
                        <a:solidFill>
                          <a:schemeClr val="tx1">
                            <a:lumMod val="50000"/>
                          </a:schemeClr>
                        </a:solidFill>
                      </a:endParaRPr>
                    </a:p>
                  </a:txBody>
                  <a:tcPr marL="68569" marR="68569" marT="68569" marB="68569" anchor="ctr">
                    <a:solidFill>
                      <a:schemeClr val="bg1">
                        <a:lumMod val="95000"/>
                      </a:schemeClr>
                    </a:solidFill>
                  </a:tcPr>
                </a:tc>
                <a:tc>
                  <a:txBody>
                    <a:bodyPr/>
                    <a:lstStyle/>
                    <a:p>
                      <a:pPr lvl="0" algn="ctr" rtl="0">
                        <a:spcBef>
                          <a:spcPts val="0"/>
                        </a:spcBef>
                        <a:buNone/>
                      </a:pPr>
                      <a:r>
                        <a:rPr lang="en-US" sz="1400" b="1" dirty="0" smtClean="0">
                          <a:solidFill>
                            <a:schemeClr val="tx1">
                              <a:lumMod val="50000"/>
                            </a:schemeClr>
                          </a:solidFill>
                        </a:rPr>
                        <a:t>$1.0 mil</a:t>
                      </a:r>
                      <a:endParaRPr lang="en-US" sz="1400" b="1" dirty="0">
                        <a:solidFill>
                          <a:schemeClr val="tx1">
                            <a:lumMod val="50000"/>
                          </a:schemeClr>
                        </a:solidFill>
                      </a:endParaRPr>
                    </a:p>
                  </a:txBody>
                  <a:tcPr marL="68569" marR="68569" marT="68569" marB="68569" anchor="ctr">
                    <a:solidFill>
                      <a:schemeClr val="bg1">
                        <a:lumMod val="95000"/>
                      </a:schemeClr>
                    </a:solidFill>
                  </a:tcPr>
                </a:tc>
                <a:extLst>
                  <a:ext uri="{0D108BD9-81ED-4DB2-BD59-A6C34878D82A}">
                    <a16:rowId xmlns:a16="http://schemas.microsoft.com/office/drawing/2014/main" xmlns="" val="10004"/>
                  </a:ext>
                </a:extLst>
              </a:tr>
              <a:tr h="524436">
                <a:tc>
                  <a:txBody>
                    <a:bodyPr/>
                    <a:lstStyle/>
                    <a:p>
                      <a:pPr lvl="0" algn="ctr" rtl="0">
                        <a:spcBef>
                          <a:spcPts val="0"/>
                        </a:spcBef>
                        <a:buNone/>
                      </a:pPr>
                      <a:r>
                        <a:rPr lang="en-US" sz="1400" b="1" dirty="0" smtClean="0">
                          <a:solidFill>
                            <a:schemeClr val="tx1">
                              <a:lumMod val="50000"/>
                            </a:schemeClr>
                          </a:solidFill>
                        </a:rPr>
                        <a:t>External Review, Planning, Community Engagement</a:t>
                      </a:r>
                      <a:endParaRPr lang="en-US" sz="1400" b="1" dirty="0">
                        <a:solidFill>
                          <a:schemeClr val="tx1">
                            <a:lumMod val="50000"/>
                          </a:schemeClr>
                        </a:solidFill>
                      </a:endParaRPr>
                    </a:p>
                  </a:txBody>
                  <a:tcPr marL="68569" marR="68569" marT="68569" marB="68569" anchor="ctr">
                    <a:solidFill>
                      <a:srgbClr val="FFFFFF"/>
                    </a:solidFill>
                  </a:tcPr>
                </a:tc>
                <a:tc>
                  <a:txBody>
                    <a:bodyPr/>
                    <a:lstStyle/>
                    <a:p>
                      <a:pPr lvl="0" algn="ctr" rtl="0">
                        <a:spcBef>
                          <a:spcPts val="0"/>
                        </a:spcBef>
                        <a:buNone/>
                      </a:pPr>
                      <a:r>
                        <a:rPr lang="en-US" sz="1400" b="0" dirty="0" smtClean="0">
                          <a:solidFill>
                            <a:schemeClr val="tx1">
                              <a:lumMod val="50000"/>
                            </a:schemeClr>
                          </a:solidFill>
                        </a:rPr>
                        <a:t>13-200</a:t>
                      </a:r>
                      <a:endParaRPr lang="en-US" sz="1400" b="0" dirty="0">
                        <a:solidFill>
                          <a:schemeClr val="tx1">
                            <a:lumMod val="50000"/>
                          </a:schemeClr>
                        </a:solidFill>
                      </a:endParaRPr>
                    </a:p>
                  </a:txBody>
                  <a:tcPr marL="68569" marR="68569" marT="68569" marB="68569" anchor="ctr">
                    <a:solidFill>
                      <a:schemeClr val="bg1"/>
                    </a:solidFill>
                  </a:tcPr>
                </a:tc>
                <a:tc>
                  <a:txBody>
                    <a:bodyPr/>
                    <a:lstStyle/>
                    <a:p>
                      <a:pPr lvl="0" algn="ctr" rtl="0">
                        <a:spcBef>
                          <a:spcPts val="0"/>
                        </a:spcBef>
                        <a:buNone/>
                      </a:pPr>
                      <a:r>
                        <a:rPr lang="en-US" sz="1400" b="1" dirty="0" smtClean="0">
                          <a:solidFill>
                            <a:schemeClr val="tx1">
                              <a:lumMod val="50000"/>
                            </a:schemeClr>
                          </a:solidFill>
                        </a:rPr>
                        <a:t>$5,000 - $75,000</a:t>
                      </a:r>
                      <a:endParaRPr lang="en-US" sz="1400" b="1" dirty="0">
                        <a:solidFill>
                          <a:schemeClr val="tx1">
                            <a:lumMod val="50000"/>
                          </a:schemeClr>
                        </a:solidFill>
                      </a:endParaRPr>
                    </a:p>
                  </a:txBody>
                  <a:tcPr marL="68569" marR="68569" marT="68569" marB="68569" anchor="ctr">
                    <a:solidFill>
                      <a:schemeClr val="bg1">
                        <a:lumMod val="95000"/>
                      </a:schemeClr>
                    </a:solidFill>
                  </a:tcPr>
                </a:tc>
                <a:tc>
                  <a:txBody>
                    <a:bodyPr/>
                    <a:lstStyle/>
                    <a:p>
                      <a:pPr lvl="0" algn="ctr" rtl="0">
                        <a:spcBef>
                          <a:spcPts val="0"/>
                        </a:spcBef>
                        <a:buNone/>
                      </a:pPr>
                      <a:r>
                        <a:rPr lang="en-US" sz="1400" b="1" dirty="0" smtClean="0">
                          <a:solidFill>
                            <a:schemeClr val="tx1">
                              <a:lumMod val="50000"/>
                            </a:schemeClr>
                          </a:solidFill>
                        </a:rPr>
                        <a:t>$ 800,000</a:t>
                      </a:r>
                      <a:endParaRPr lang="en-US" sz="1400" b="1" dirty="0">
                        <a:solidFill>
                          <a:schemeClr val="tx1">
                            <a:lumMod val="50000"/>
                          </a:schemeClr>
                        </a:solidFill>
                      </a:endParaRPr>
                    </a:p>
                  </a:txBody>
                  <a:tcPr marL="68569" marR="68569" marT="68569" marB="68569" anchor="ctr">
                    <a:solidFill>
                      <a:schemeClr val="bg1">
                        <a:lumMod val="95000"/>
                      </a:schemeClr>
                    </a:solidFill>
                  </a:tcPr>
                </a:tc>
                <a:extLst>
                  <a:ext uri="{0D108BD9-81ED-4DB2-BD59-A6C34878D82A}">
                    <a16:rowId xmlns:a16="http://schemas.microsoft.com/office/drawing/2014/main" xmlns="" val="10006"/>
                  </a:ext>
                </a:extLst>
              </a:tr>
              <a:tr h="390883">
                <a:tc>
                  <a:txBody>
                    <a:bodyPr/>
                    <a:lstStyle/>
                    <a:p>
                      <a:pPr lvl="0" algn="ctr" rtl="0">
                        <a:spcBef>
                          <a:spcPts val="0"/>
                        </a:spcBef>
                        <a:buNone/>
                      </a:pPr>
                      <a:r>
                        <a:rPr lang="en-US" sz="1400" b="1" dirty="0" smtClean="0">
                          <a:solidFill>
                            <a:schemeClr val="tx1">
                              <a:lumMod val="50000"/>
                            </a:schemeClr>
                          </a:solidFill>
                        </a:rPr>
                        <a:t>District-Designed</a:t>
                      </a:r>
                      <a:r>
                        <a:rPr lang="en-US" sz="1400" b="1" baseline="0" dirty="0" smtClean="0">
                          <a:solidFill>
                            <a:schemeClr val="tx1">
                              <a:lumMod val="50000"/>
                            </a:schemeClr>
                          </a:solidFill>
                        </a:rPr>
                        <a:t> Approach</a:t>
                      </a:r>
                      <a:endParaRPr lang="en-US" sz="1400" b="1" dirty="0">
                        <a:solidFill>
                          <a:schemeClr val="tx1">
                            <a:lumMod val="50000"/>
                          </a:schemeClr>
                        </a:solidFill>
                      </a:endParaRPr>
                    </a:p>
                  </a:txBody>
                  <a:tcPr marL="68569" marR="68569" marT="68569" marB="68569" anchor="ctr">
                    <a:solidFill>
                      <a:srgbClr val="FFFFFF"/>
                    </a:solidFill>
                  </a:tcPr>
                </a:tc>
                <a:tc>
                  <a:txBody>
                    <a:bodyPr/>
                    <a:lstStyle/>
                    <a:p>
                      <a:pPr lvl="0" algn="ctr" rtl="0">
                        <a:spcBef>
                          <a:spcPts val="0"/>
                        </a:spcBef>
                        <a:buNone/>
                      </a:pPr>
                      <a:r>
                        <a:rPr lang="en-US" sz="1400" b="0" dirty="0" smtClean="0">
                          <a:solidFill>
                            <a:schemeClr val="tx1">
                              <a:lumMod val="50000"/>
                            </a:schemeClr>
                          </a:solidFill>
                        </a:rPr>
                        <a:t>--</a:t>
                      </a:r>
                      <a:endParaRPr lang="en-US" sz="1400" b="0" dirty="0">
                        <a:solidFill>
                          <a:schemeClr val="tx1">
                            <a:lumMod val="50000"/>
                          </a:schemeClr>
                        </a:solidFill>
                      </a:endParaRPr>
                    </a:p>
                  </a:txBody>
                  <a:tcPr marL="68569" marR="68569" marT="68569" marB="68569" anchor="ctr">
                    <a:solidFill>
                      <a:schemeClr val="bg1"/>
                    </a:solidFill>
                  </a:tcPr>
                </a:tc>
                <a:tc>
                  <a:txBody>
                    <a:bodyPr/>
                    <a:lstStyle/>
                    <a:p>
                      <a:pPr lvl="0" algn="ctr" rtl="0">
                        <a:spcBef>
                          <a:spcPts val="0"/>
                        </a:spcBef>
                        <a:buNone/>
                      </a:pPr>
                      <a:r>
                        <a:rPr lang="en-US" sz="1400" b="1" dirty="0" smtClean="0">
                          <a:solidFill>
                            <a:schemeClr val="tx1">
                              <a:lumMod val="50000"/>
                            </a:schemeClr>
                          </a:solidFill>
                        </a:rPr>
                        <a:t>Up to $100,000</a:t>
                      </a:r>
                      <a:endParaRPr lang="en-US" sz="1400" b="1" dirty="0">
                        <a:solidFill>
                          <a:schemeClr val="tx1">
                            <a:lumMod val="50000"/>
                          </a:schemeClr>
                        </a:solidFill>
                      </a:endParaRPr>
                    </a:p>
                  </a:txBody>
                  <a:tcPr marL="68569" marR="68569" marT="68569" marB="68569" anchor="ctr">
                    <a:solidFill>
                      <a:schemeClr val="bg1">
                        <a:lumMod val="95000"/>
                      </a:schemeClr>
                    </a:solidFill>
                  </a:tcPr>
                </a:tc>
                <a:tc>
                  <a:txBody>
                    <a:bodyPr/>
                    <a:lstStyle/>
                    <a:p>
                      <a:pPr lvl="0" algn="ctr" rtl="0">
                        <a:spcBef>
                          <a:spcPts val="0"/>
                        </a:spcBef>
                        <a:buNone/>
                      </a:pPr>
                      <a:r>
                        <a:rPr lang="en-US" sz="1400" b="1" dirty="0" smtClean="0">
                          <a:solidFill>
                            <a:schemeClr val="tx1">
                              <a:lumMod val="50000"/>
                            </a:schemeClr>
                          </a:solidFill>
                        </a:rPr>
                        <a:t>$2.0 mil</a:t>
                      </a:r>
                      <a:endParaRPr lang="en-US" sz="1400" b="1" dirty="0">
                        <a:solidFill>
                          <a:schemeClr val="tx1">
                            <a:lumMod val="50000"/>
                          </a:schemeClr>
                        </a:solidFill>
                      </a:endParaRPr>
                    </a:p>
                  </a:txBody>
                  <a:tcPr marL="68569" marR="68569" marT="68569" marB="68569" anchor="ctr">
                    <a:solidFill>
                      <a:schemeClr val="bg1">
                        <a:lumMod val="95000"/>
                      </a:schemeClr>
                    </a:solidFill>
                  </a:tcPr>
                </a:tc>
                <a:extLst>
                  <a:ext uri="{0D108BD9-81ED-4DB2-BD59-A6C34878D82A}">
                    <a16:rowId xmlns:a16="http://schemas.microsoft.com/office/drawing/2014/main" xmlns="" val="10007"/>
                  </a:ext>
                </a:extLst>
              </a:tr>
              <a:tr h="584948">
                <a:tc gridSpan="3">
                  <a:txBody>
                    <a:bodyPr/>
                    <a:lstStyle/>
                    <a:p>
                      <a:pPr lvl="0" algn="ctr" rtl="0">
                        <a:spcBef>
                          <a:spcPts val="0"/>
                        </a:spcBef>
                        <a:buNone/>
                      </a:pPr>
                      <a:r>
                        <a:rPr lang="en-US" sz="1400" b="1" dirty="0" smtClean="0">
                          <a:solidFill>
                            <a:schemeClr val="tx1">
                              <a:lumMod val="50000"/>
                            </a:schemeClr>
                          </a:solidFill>
                        </a:rPr>
                        <a:t>Total</a:t>
                      </a:r>
                      <a:endParaRPr lang="en-US" sz="1400" b="1" dirty="0">
                        <a:solidFill>
                          <a:schemeClr val="tx1">
                            <a:lumMod val="50000"/>
                          </a:schemeClr>
                        </a:solidFill>
                      </a:endParaRPr>
                    </a:p>
                  </a:txBody>
                  <a:tcPr marL="68569" marR="68569" marT="68569" marB="68569" anchor="ctr">
                    <a:solidFill>
                      <a:srgbClr val="FFFFFF"/>
                    </a:solidFill>
                  </a:tcPr>
                </a:tc>
                <a:tc hMerge="1">
                  <a:txBody>
                    <a:bodyPr/>
                    <a:lstStyle/>
                    <a:p>
                      <a:pPr lvl="0" algn="ctr" rtl="0">
                        <a:spcBef>
                          <a:spcPts val="0"/>
                        </a:spcBef>
                        <a:buNone/>
                      </a:pPr>
                      <a:endParaRPr lang="en-US" sz="1400" b="0" dirty="0">
                        <a:solidFill>
                          <a:schemeClr val="tx1">
                            <a:lumMod val="50000"/>
                          </a:schemeClr>
                        </a:solidFill>
                      </a:endParaRPr>
                    </a:p>
                  </a:txBody>
                  <a:tcPr marL="68569" marR="68569" marT="68569" marB="68569" anchor="ctr">
                    <a:solidFill>
                      <a:schemeClr val="bg1"/>
                    </a:solidFill>
                  </a:tcPr>
                </a:tc>
                <a:tc hMerge="1">
                  <a:txBody>
                    <a:bodyPr/>
                    <a:lstStyle/>
                    <a:p>
                      <a:pPr lvl="0" algn="ctr" rtl="0">
                        <a:spcBef>
                          <a:spcPts val="0"/>
                        </a:spcBef>
                        <a:buNone/>
                      </a:pPr>
                      <a:endParaRPr lang="en-US" sz="1400" b="1" dirty="0">
                        <a:solidFill>
                          <a:schemeClr val="tx1">
                            <a:lumMod val="50000"/>
                          </a:schemeClr>
                        </a:solidFill>
                      </a:endParaRPr>
                    </a:p>
                  </a:txBody>
                  <a:tcPr marL="68569" marR="68569" marT="68569" marB="68569" anchor="ctr">
                    <a:solidFill>
                      <a:schemeClr val="bg1">
                        <a:lumMod val="95000"/>
                      </a:schemeClr>
                    </a:solidFill>
                  </a:tcPr>
                </a:tc>
                <a:tc>
                  <a:txBody>
                    <a:bodyPr/>
                    <a:lstStyle/>
                    <a:p>
                      <a:pPr lvl="0" algn="ctr" rtl="0">
                        <a:spcBef>
                          <a:spcPts val="0"/>
                        </a:spcBef>
                        <a:buNone/>
                      </a:pPr>
                      <a:r>
                        <a:rPr lang="en-US" sz="1400" b="1" dirty="0" smtClean="0">
                          <a:solidFill>
                            <a:schemeClr val="tx1">
                              <a:lumMod val="50000"/>
                            </a:schemeClr>
                          </a:solidFill>
                        </a:rPr>
                        <a:t>$6.75 mil </a:t>
                      </a:r>
                    </a:p>
                    <a:p>
                      <a:pPr lvl="0" algn="ctr" rtl="0">
                        <a:spcBef>
                          <a:spcPts val="0"/>
                        </a:spcBef>
                        <a:buNone/>
                      </a:pPr>
                      <a:r>
                        <a:rPr lang="en-US" sz="1400" b="1" dirty="0" smtClean="0">
                          <a:solidFill>
                            <a:schemeClr val="tx1">
                              <a:lumMod val="50000"/>
                            </a:schemeClr>
                          </a:solidFill>
                        </a:rPr>
                        <a:t>(75%</a:t>
                      </a:r>
                      <a:r>
                        <a:rPr lang="en-US" sz="1400" b="1" baseline="0" dirty="0" smtClean="0">
                          <a:solidFill>
                            <a:schemeClr val="tx1">
                              <a:lumMod val="50000"/>
                            </a:schemeClr>
                          </a:solidFill>
                        </a:rPr>
                        <a:t> of $9 mil)</a:t>
                      </a:r>
                      <a:endParaRPr lang="en-US" sz="1400" b="1" dirty="0">
                        <a:solidFill>
                          <a:schemeClr val="tx1">
                            <a:lumMod val="50000"/>
                          </a:schemeClr>
                        </a:solidFill>
                      </a:endParaRPr>
                    </a:p>
                  </a:txBody>
                  <a:tcPr marL="68569" marR="68569" marT="68569" marB="68569" anchor="ctr">
                    <a:solidFill>
                      <a:schemeClr val="bg1">
                        <a:lumMod val="95000"/>
                      </a:schemeClr>
                    </a:solidFill>
                  </a:tcPr>
                </a:tc>
                <a:extLst>
                  <a:ext uri="{0D108BD9-81ED-4DB2-BD59-A6C34878D82A}">
                    <a16:rowId xmlns:a16="http://schemas.microsoft.com/office/drawing/2014/main" xmlns="" val="10008"/>
                  </a:ext>
                </a:extLst>
              </a:tr>
            </a:tbl>
          </a:graphicData>
        </a:graphic>
      </p:graphicFrame>
      <p:sp>
        <p:nvSpPr>
          <p:cNvPr id="7" name="TextBox 6"/>
          <p:cNvSpPr txBox="1"/>
          <p:nvPr/>
        </p:nvSpPr>
        <p:spPr>
          <a:xfrm>
            <a:off x="350520" y="6391869"/>
            <a:ext cx="328936" cy="261610"/>
          </a:xfrm>
          <a:prstGeom prst="rect">
            <a:avLst/>
          </a:prstGeom>
          <a:noFill/>
        </p:spPr>
        <p:txBody>
          <a:bodyPr wrap="none" rtlCol="0">
            <a:spAutoFit/>
          </a:bodyPr>
          <a:lstStyle/>
          <a:p>
            <a:fld id="{F9FE22D8-D99D-493F-B0F6-477842F651EF}" type="slidenum">
              <a:rPr lang="en-US" sz="1100" smtClean="0"/>
              <a:t>69</a:t>
            </a:fld>
            <a:endParaRPr lang="en-US" sz="1100" dirty="0"/>
          </a:p>
        </p:txBody>
      </p:sp>
      <p:sp>
        <p:nvSpPr>
          <p:cNvPr id="5" name="TextBox 4"/>
          <p:cNvSpPr txBox="1"/>
          <p:nvPr/>
        </p:nvSpPr>
        <p:spPr>
          <a:xfrm>
            <a:off x="4029768" y="6476335"/>
            <a:ext cx="3123210" cy="276999"/>
          </a:xfrm>
          <a:prstGeom prst="rect">
            <a:avLst/>
          </a:prstGeom>
          <a:noFill/>
        </p:spPr>
        <p:txBody>
          <a:bodyPr wrap="square" rtlCol="0">
            <a:spAutoFit/>
          </a:bodyPr>
          <a:lstStyle/>
          <a:p>
            <a:r>
              <a:rPr lang="en-US" sz="1200" dirty="0" smtClean="0">
                <a:solidFill>
                  <a:srgbClr val="C00000"/>
                </a:solidFill>
              </a:rPr>
              <a:t>DRAFT – For Discussion ONLY</a:t>
            </a:r>
            <a:endParaRPr lang="en-US" sz="1200" dirty="0">
              <a:solidFill>
                <a:srgbClr val="C00000"/>
              </a:solidFill>
            </a:endParaRPr>
          </a:p>
        </p:txBody>
      </p:sp>
    </p:spTree>
    <p:extLst>
      <p:ext uri="{BB962C8B-B14F-4D97-AF65-F5344CB8AC3E}">
        <p14:creationId xmlns:p14="http://schemas.microsoft.com/office/powerpoint/2010/main" val="389205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chemeClr val="tx1"/>
                </a:solidFill>
              </a:rPr>
              <a:t>How s</a:t>
            </a:r>
            <a:r>
              <a:rPr lang="en-US" dirty="0">
                <a:solidFill>
                  <a:schemeClr val="tx1"/>
                </a:solidFill>
              </a:rPr>
              <a:t>hould first year in US EL’s be included in ELA testing, accountability, and reporting?</a:t>
            </a:r>
          </a:p>
          <a:p>
            <a:r>
              <a:rPr lang="en-US" dirty="0" smtClean="0">
                <a:solidFill>
                  <a:schemeClr val="tx1"/>
                </a:solidFill>
              </a:rPr>
              <a:t>Recommendation</a:t>
            </a:r>
          </a:p>
          <a:p>
            <a:pPr lvl="1"/>
            <a:r>
              <a:rPr lang="en-US" b="0" dirty="0"/>
              <a:t>If a student has been enrolled in a US school for less than 12 months and is classified as </a:t>
            </a:r>
            <a:r>
              <a:rPr lang="en-US" dirty="0"/>
              <a:t>Non-English Proficient (NEP)- </a:t>
            </a:r>
            <a:r>
              <a:rPr lang="en-US" b="0" dirty="0"/>
              <a:t>based on the WIDA screener </a:t>
            </a:r>
            <a:r>
              <a:rPr lang="en-US" b="0" dirty="0">
                <a:solidFill>
                  <a:schemeClr val="tx1"/>
                </a:solidFill>
              </a:rPr>
              <a:t>and local body of evidence- </a:t>
            </a:r>
            <a:r>
              <a:rPr lang="en-US" b="0" dirty="0"/>
              <a:t>he or she is </a:t>
            </a:r>
            <a:r>
              <a:rPr lang="en-US" dirty="0"/>
              <a:t>exempt</a:t>
            </a:r>
            <a:r>
              <a:rPr lang="en-US" b="0" dirty="0"/>
              <a:t> from taking the CMAS PARCC ELA assessment.  A student’s parents can opt the child into testing if they choose, and the score results </a:t>
            </a:r>
            <a:r>
              <a:rPr lang="en-US" b="0" dirty="0">
                <a:solidFill>
                  <a:schemeClr val="tx1"/>
                </a:solidFill>
              </a:rPr>
              <a:t>will be used for accountability and growth </a:t>
            </a:r>
            <a:r>
              <a:rPr lang="en-US" b="0">
                <a:solidFill>
                  <a:schemeClr val="tx1"/>
                </a:solidFill>
              </a:rPr>
              <a:t>calculations</a:t>
            </a:r>
            <a:r>
              <a:rPr lang="en-US" b="0" smtClean="0">
                <a:solidFill>
                  <a:schemeClr val="tx1"/>
                </a:solidFill>
              </a:rPr>
              <a:t>.</a:t>
            </a:r>
            <a:endParaRPr lang="en-US" b="0" dirty="0" smtClean="0">
              <a:solidFill>
                <a:schemeClr val="tx1"/>
              </a:solidFill>
            </a:endParaRPr>
          </a:p>
          <a:p>
            <a:endParaRPr lang="en-US" dirty="0">
              <a:solidFill>
                <a:schemeClr val="tx1"/>
              </a:solidFill>
            </a:endParaRPr>
          </a:p>
        </p:txBody>
      </p:sp>
      <p:sp>
        <p:nvSpPr>
          <p:cNvPr id="3" name="Title 2"/>
          <p:cNvSpPr>
            <a:spLocks noGrp="1"/>
          </p:cNvSpPr>
          <p:nvPr>
            <p:ph type="title"/>
          </p:nvPr>
        </p:nvSpPr>
        <p:spPr/>
        <p:txBody>
          <a:bodyPr/>
          <a:lstStyle/>
          <a:p>
            <a:r>
              <a:rPr lang="en-US" dirty="0" smtClean="0"/>
              <a:t>Testing EL Newcomers </a:t>
            </a:r>
            <a:br>
              <a:rPr lang="en-US" dirty="0" smtClean="0"/>
            </a:br>
            <a:r>
              <a:rPr lang="en-US" dirty="0" smtClean="0"/>
              <a:t>Decision Point</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7</a:t>
            </a:fld>
            <a:endParaRPr lang="en-US" dirty="0" smtClean="0"/>
          </a:p>
        </p:txBody>
      </p:sp>
    </p:spTree>
    <p:extLst>
      <p:ext uri="{BB962C8B-B14F-4D97-AF65-F5344CB8AC3E}">
        <p14:creationId xmlns:p14="http://schemas.microsoft.com/office/powerpoint/2010/main" val="272557493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ight Arrow 37"/>
          <p:cNvSpPr/>
          <p:nvPr/>
        </p:nvSpPr>
        <p:spPr>
          <a:xfrm>
            <a:off x="832225" y="5081311"/>
            <a:ext cx="6030968" cy="688492"/>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85800"/>
            <a:r>
              <a:rPr lang="en-US" sz="900" dirty="0">
                <a:solidFill>
                  <a:srgbClr val="5C6670">
                    <a:lumMod val="50000"/>
                  </a:srgbClr>
                </a:solidFill>
              </a:rPr>
              <a:t> </a:t>
            </a:r>
            <a:r>
              <a:rPr lang="en-US" sz="900" dirty="0" smtClean="0">
                <a:solidFill>
                  <a:srgbClr val="5C6670">
                    <a:lumMod val="50000"/>
                  </a:srgbClr>
                </a:solidFill>
              </a:rPr>
              <a:t>                                     External </a:t>
            </a:r>
            <a:r>
              <a:rPr lang="en-US" sz="900" dirty="0">
                <a:solidFill>
                  <a:srgbClr val="5C6670">
                    <a:lumMod val="50000"/>
                  </a:srgbClr>
                </a:solidFill>
              </a:rPr>
              <a:t>Review, Planning, Community Engagement</a:t>
            </a:r>
          </a:p>
        </p:txBody>
      </p:sp>
      <p:sp>
        <p:nvSpPr>
          <p:cNvPr id="44" name="Rectangle 43"/>
          <p:cNvSpPr/>
          <p:nvPr/>
        </p:nvSpPr>
        <p:spPr>
          <a:xfrm>
            <a:off x="2385128" y="1939029"/>
            <a:ext cx="349864" cy="307750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257175"/>
            <a:r>
              <a:rPr lang="en-US" sz="900" dirty="0">
                <a:solidFill>
                  <a:srgbClr val="5C6670">
                    <a:lumMod val="50000"/>
                  </a:srgbClr>
                </a:solidFill>
              </a:rPr>
              <a:t>LEA /School may apply for funds to implement evidence-based strategies to address the needs of specific subgroups of students</a:t>
            </a:r>
          </a:p>
        </p:txBody>
      </p:sp>
      <p:sp>
        <p:nvSpPr>
          <p:cNvPr id="42" name="Rectangle 41"/>
          <p:cNvSpPr/>
          <p:nvPr/>
        </p:nvSpPr>
        <p:spPr>
          <a:xfrm>
            <a:off x="546062" y="1910128"/>
            <a:ext cx="286163" cy="3051893"/>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900" dirty="0">
                <a:solidFill>
                  <a:srgbClr val="5C6670">
                    <a:lumMod val="50000"/>
                  </a:srgbClr>
                </a:solidFill>
              </a:rPr>
              <a:t>Identification of TSI schools</a:t>
            </a:r>
          </a:p>
        </p:txBody>
      </p:sp>
      <p:sp>
        <p:nvSpPr>
          <p:cNvPr id="3" name="Title 2"/>
          <p:cNvSpPr>
            <a:spLocks noGrp="1"/>
          </p:cNvSpPr>
          <p:nvPr>
            <p:ph type="title"/>
          </p:nvPr>
        </p:nvSpPr>
        <p:spPr>
          <a:xfrm>
            <a:off x="735496" y="242608"/>
            <a:ext cx="7340100" cy="586555"/>
          </a:xfrm>
        </p:spPr>
        <p:txBody>
          <a:bodyPr/>
          <a:lstStyle/>
          <a:p>
            <a:r>
              <a:rPr lang="en-US" sz="2400" dirty="0"/>
              <a:t>Potential Targeted Support </a:t>
            </a:r>
            <a:r>
              <a:rPr lang="en-US" sz="2400" dirty="0" smtClean="0"/>
              <a:t>School (TSI) </a:t>
            </a:r>
            <a:r>
              <a:rPr lang="en-US" sz="2400" dirty="0"/>
              <a:t/>
            </a:r>
            <a:br>
              <a:rPr lang="en-US" sz="2400" dirty="0"/>
            </a:br>
            <a:r>
              <a:rPr lang="en-US" sz="2400" dirty="0"/>
              <a:t>Process and Timeline</a:t>
            </a:r>
          </a:p>
        </p:txBody>
      </p:sp>
      <p:cxnSp>
        <p:nvCxnSpPr>
          <p:cNvPr id="7" name="Straight Arrow Connector 6"/>
          <p:cNvCxnSpPr/>
          <p:nvPr/>
        </p:nvCxnSpPr>
        <p:spPr>
          <a:xfrm flipV="1">
            <a:off x="493295" y="1904644"/>
            <a:ext cx="7386954" cy="3393"/>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14" name="Right Arrow 13"/>
          <p:cNvSpPr/>
          <p:nvPr/>
        </p:nvSpPr>
        <p:spPr>
          <a:xfrm>
            <a:off x="3986999" y="2359577"/>
            <a:ext cx="3899078" cy="2263557"/>
          </a:xfrm>
          <a:prstGeom prst="rightArrow">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a:r>
              <a:rPr lang="en-US" sz="1200" dirty="0">
                <a:solidFill>
                  <a:prstClr val="white"/>
                </a:solidFill>
              </a:rPr>
              <a:t>Strategies to support (all that apply): </a:t>
            </a:r>
          </a:p>
          <a:p>
            <a:pPr marL="557213" indent="-214313">
              <a:buFontTx/>
              <a:buChar char="-"/>
            </a:pPr>
            <a:r>
              <a:rPr lang="en-US" sz="1200" dirty="0">
                <a:solidFill>
                  <a:prstClr val="white"/>
                </a:solidFill>
              </a:rPr>
              <a:t>English Learners</a:t>
            </a:r>
          </a:p>
          <a:p>
            <a:pPr marL="557213" indent="-214313">
              <a:buFontTx/>
              <a:buChar char="-"/>
            </a:pPr>
            <a:r>
              <a:rPr lang="en-US" sz="1200" dirty="0">
                <a:solidFill>
                  <a:prstClr val="white"/>
                </a:solidFill>
              </a:rPr>
              <a:t>Students with disabilities</a:t>
            </a:r>
          </a:p>
          <a:p>
            <a:pPr marL="557213" indent="-214313">
              <a:buFontTx/>
              <a:buChar char="-"/>
            </a:pPr>
            <a:r>
              <a:rPr lang="en-US" sz="1200" dirty="0">
                <a:solidFill>
                  <a:prstClr val="white"/>
                </a:solidFill>
              </a:rPr>
              <a:t>Students of poverty</a:t>
            </a:r>
          </a:p>
          <a:p>
            <a:pPr marL="557213" indent="-214313">
              <a:buFontTx/>
              <a:buChar char="-"/>
            </a:pPr>
            <a:r>
              <a:rPr lang="en-US" sz="1200" dirty="0">
                <a:solidFill>
                  <a:prstClr val="white"/>
                </a:solidFill>
              </a:rPr>
              <a:t>Students from major racial or ethnic groups</a:t>
            </a:r>
          </a:p>
        </p:txBody>
      </p:sp>
      <p:sp>
        <p:nvSpPr>
          <p:cNvPr id="65" name="Oval 64"/>
          <p:cNvSpPr/>
          <p:nvPr/>
        </p:nvSpPr>
        <p:spPr>
          <a:xfrm>
            <a:off x="2476582" y="1862874"/>
            <a:ext cx="87782" cy="95591"/>
          </a:xfrm>
          <a:prstGeom prst="ellipse">
            <a:avLst/>
          </a:prstGeom>
          <a:solidFill>
            <a:schemeClr val="accent2"/>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70" name="Oval 69"/>
          <p:cNvSpPr/>
          <p:nvPr/>
        </p:nvSpPr>
        <p:spPr>
          <a:xfrm>
            <a:off x="1247950" y="1862332"/>
            <a:ext cx="87782" cy="95591"/>
          </a:xfrm>
          <a:prstGeom prst="ellipse">
            <a:avLst/>
          </a:prstGeom>
          <a:solidFill>
            <a:schemeClr val="accent2"/>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0" name="TextBox 9"/>
          <p:cNvSpPr txBox="1"/>
          <p:nvPr/>
        </p:nvSpPr>
        <p:spPr>
          <a:xfrm>
            <a:off x="7148053" y="1952438"/>
            <a:ext cx="540947" cy="230832"/>
          </a:xfrm>
          <a:prstGeom prst="rect">
            <a:avLst/>
          </a:prstGeom>
          <a:noFill/>
        </p:spPr>
        <p:txBody>
          <a:bodyPr wrap="square" rtlCol="0">
            <a:spAutoFit/>
          </a:bodyPr>
          <a:lstStyle/>
          <a:p>
            <a:r>
              <a:rPr lang="en-US" sz="900" b="1" dirty="0">
                <a:solidFill>
                  <a:srgbClr val="0070C0"/>
                </a:solidFill>
              </a:rPr>
              <a:t>May 1</a:t>
            </a:r>
          </a:p>
        </p:txBody>
      </p:sp>
      <p:sp>
        <p:nvSpPr>
          <p:cNvPr id="34" name="TextBox 33"/>
          <p:cNvSpPr txBox="1"/>
          <p:nvPr/>
        </p:nvSpPr>
        <p:spPr>
          <a:xfrm>
            <a:off x="4165326" y="5714502"/>
            <a:ext cx="2342408" cy="230832"/>
          </a:xfrm>
          <a:prstGeom prst="rect">
            <a:avLst/>
          </a:prstGeom>
          <a:noFill/>
        </p:spPr>
        <p:txBody>
          <a:bodyPr wrap="square" rtlCol="0">
            <a:spAutoFit/>
          </a:bodyPr>
          <a:lstStyle/>
          <a:p>
            <a:r>
              <a:rPr lang="en-US" sz="900" dirty="0">
                <a:solidFill>
                  <a:srgbClr val="C00000"/>
                </a:solidFill>
              </a:rPr>
              <a:t>DRAFT – For Discussion ONLY</a:t>
            </a:r>
          </a:p>
        </p:txBody>
      </p:sp>
      <p:sp>
        <p:nvSpPr>
          <p:cNvPr id="74" name="TextBox 73"/>
          <p:cNvSpPr txBox="1"/>
          <p:nvPr/>
        </p:nvSpPr>
        <p:spPr>
          <a:xfrm>
            <a:off x="7333896" y="2091962"/>
            <a:ext cx="249813" cy="369332"/>
          </a:xfrm>
          <a:prstGeom prst="rect">
            <a:avLst/>
          </a:prstGeom>
          <a:noFill/>
        </p:spPr>
        <p:txBody>
          <a:bodyPr wrap="square" rtlCol="0">
            <a:spAutoFit/>
          </a:bodyPr>
          <a:lstStyle/>
          <a:p>
            <a:pPr algn="ctr"/>
            <a:r>
              <a:rPr lang="en-US" b="1" dirty="0">
                <a:solidFill>
                  <a:srgbClr val="8DC63F">
                    <a:lumMod val="75000"/>
                  </a:srgbClr>
                </a:solidFill>
              </a:rPr>
              <a:t>$</a:t>
            </a:r>
          </a:p>
        </p:txBody>
      </p:sp>
      <p:sp>
        <p:nvSpPr>
          <p:cNvPr id="21" name="Rectangle 20"/>
          <p:cNvSpPr/>
          <p:nvPr/>
        </p:nvSpPr>
        <p:spPr>
          <a:xfrm>
            <a:off x="7200625" y="1939029"/>
            <a:ext cx="348020" cy="360687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050" dirty="0">
                <a:solidFill>
                  <a:srgbClr val="5C6670">
                    <a:lumMod val="50000"/>
                  </a:srgbClr>
                </a:solidFill>
              </a:rPr>
              <a:t>Progress Monitor Check and Continuation</a:t>
            </a:r>
          </a:p>
        </p:txBody>
      </p:sp>
      <p:sp>
        <p:nvSpPr>
          <p:cNvPr id="4" name="TextBox 3"/>
          <p:cNvSpPr txBox="1"/>
          <p:nvPr/>
        </p:nvSpPr>
        <p:spPr>
          <a:xfrm>
            <a:off x="2734992" y="2594728"/>
            <a:ext cx="1135731" cy="1777410"/>
          </a:xfrm>
          <a:prstGeom prst="rect">
            <a:avLst/>
          </a:prstGeom>
          <a:solidFill>
            <a:schemeClr val="accent5">
              <a:lumMod val="40000"/>
              <a:lumOff val="60000"/>
            </a:schemeClr>
          </a:solidFill>
        </p:spPr>
        <p:txBody>
          <a:bodyPr wrap="square" rtlCol="0">
            <a:spAutoFit/>
          </a:bodyPr>
          <a:lstStyle/>
          <a:p>
            <a:pPr algn="ctr"/>
            <a:r>
              <a:rPr lang="en-US" sz="975" dirty="0">
                <a:solidFill>
                  <a:srgbClr val="5C6670"/>
                </a:solidFill>
              </a:rPr>
              <a:t>If applying for funds…</a:t>
            </a:r>
          </a:p>
          <a:p>
            <a:pPr algn="ctr"/>
            <a:r>
              <a:rPr lang="en-US" sz="975" dirty="0">
                <a:solidFill>
                  <a:srgbClr val="5C6670"/>
                </a:solidFill>
              </a:rPr>
              <a:t>CDE approval of Strategies and budget to Support specific subgroups of students.  Plans may address the needs of multiple subgroups.</a:t>
            </a:r>
          </a:p>
          <a:p>
            <a:pPr algn="ctr"/>
            <a:endParaRPr lang="en-US" sz="1200" dirty="0">
              <a:solidFill>
                <a:srgbClr val="5C6670"/>
              </a:solidFill>
            </a:endParaRPr>
          </a:p>
        </p:txBody>
      </p:sp>
      <p:sp>
        <p:nvSpPr>
          <p:cNvPr id="50" name="TextBox 49"/>
          <p:cNvSpPr txBox="1"/>
          <p:nvPr/>
        </p:nvSpPr>
        <p:spPr>
          <a:xfrm>
            <a:off x="835796" y="2601921"/>
            <a:ext cx="1543111" cy="1742785"/>
          </a:xfrm>
          <a:prstGeom prst="rect">
            <a:avLst/>
          </a:prstGeom>
          <a:solidFill>
            <a:schemeClr val="accent5">
              <a:lumMod val="40000"/>
              <a:lumOff val="60000"/>
            </a:schemeClr>
          </a:solidFill>
        </p:spPr>
        <p:txBody>
          <a:bodyPr wrap="square" rtlCol="0">
            <a:spAutoFit/>
          </a:bodyPr>
          <a:lstStyle/>
          <a:p>
            <a:pPr algn="ctr"/>
            <a:r>
              <a:rPr lang="en-US" sz="975" dirty="0">
                <a:solidFill>
                  <a:srgbClr val="5C6670"/>
                </a:solidFill>
              </a:rPr>
              <a:t>LEA and school develop TSI Improvement </a:t>
            </a:r>
          </a:p>
          <a:p>
            <a:pPr algn="ctr"/>
            <a:r>
              <a:rPr lang="en-US" sz="975" dirty="0">
                <a:solidFill>
                  <a:srgbClr val="5C6670"/>
                </a:solidFill>
              </a:rPr>
              <a:t>plan that addresses the needs of underperforming subgroups of students. Approved by the LEA.  CDE provides support in identifying evidence-based strategies and access to funds to support an external review.</a:t>
            </a:r>
          </a:p>
        </p:txBody>
      </p:sp>
      <p:sp>
        <p:nvSpPr>
          <p:cNvPr id="32" name="TextBox 31"/>
          <p:cNvSpPr txBox="1"/>
          <p:nvPr/>
        </p:nvSpPr>
        <p:spPr>
          <a:xfrm>
            <a:off x="1406803" y="1958053"/>
            <a:ext cx="533996" cy="307777"/>
          </a:xfrm>
          <a:prstGeom prst="rect">
            <a:avLst/>
          </a:prstGeom>
          <a:noFill/>
        </p:spPr>
        <p:txBody>
          <a:bodyPr wrap="square" rtlCol="0">
            <a:spAutoFit/>
          </a:bodyPr>
          <a:lstStyle/>
          <a:p>
            <a:r>
              <a:rPr lang="en-US" sz="1400" b="1" dirty="0">
                <a:solidFill>
                  <a:srgbClr val="0070C0"/>
                </a:solidFill>
              </a:rPr>
              <a:t>Fall</a:t>
            </a:r>
          </a:p>
        </p:txBody>
      </p:sp>
      <p:sp>
        <p:nvSpPr>
          <p:cNvPr id="33" name="TextBox 32"/>
          <p:cNvSpPr txBox="1"/>
          <p:nvPr/>
        </p:nvSpPr>
        <p:spPr>
          <a:xfrm>
            <a:off x="2889447" y="1970245"/>
            <a:ext cx="760120" cy="307777"/>
          </a:xfrm>
          <a:prstGeom prst="rect">
            <a:avLst/>
          </a:prstGeom>
          <a:noFill/>
        </p:spPr>
        <p:txBody>
          <a:bodyPr wrap="square" rtlCol="0">
            <a:spAutoFit/>
          </a:bodyPr>
          <a:lstStyle/>
          <a:p>
            <a:r>
              <a:rPr lang="en-US" sz="1400" b="1" dirty="0">
                <a:solidFill>
                  <a:srgbClr val="0070C0"/>
                </a:solidFill>
              </a:rPr>
              <a:t>Winter</a:t>
            </a:r>
          </a:p>
        </p:txBody>
      </p:sp>
      <p:sp>
        <p:nvSpPr>
          <p:cNvPr id="35" name="TextBox 34"/>
          <p:cNvSpPr txBox="1"/>
          <p:nvPr/>
        </p:nvSpPr>
        <p:spPr>
          <a:xfrm>
            <a:off x="4884763" y="1940281"/>
            <a:ext cx="713842" cy="307777"/>
          </a:xfrm>
          <a:prstGeom prst="rect">
            <a:avLst/>
          </a:prstGeom>
          <a:noFill/>
        </p:spPr>
        <p:txBody>
          <a:bodyPr wrap="square" rtlCol="0">
            <a:spAutoFit/>
          </a:bodyPr>
          <a:lstStyle/>
          <a:p>
            <a:r>
              <a:rPr lang="en-US" sz="1400" b="1" dirty="0">
                <a:solidFill>
                  <a:srgbClr val="0070C0"/>
                </a:solidFill>
              </a:rPr>
              <a:t>Spring</a:t>
            </a:r>
          </a:p>
        </p:txBody>
      </p:sp>
      <p:sp>
        <p:nvSpPr>
          <p:cNvPr id="45" name="Rectangle 44"/>
          <p:cNvSpPr/>
          <p:nvPr/>
        </p:nvSpPr>
        <p:spPr>
          <a:xfrm>
            <a:off x="3870724" y="1940281"/>
            <a:ext cx="194380" cy="3043941"/>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390525" algn="ctr"/>
            <a:r>
              <a:rPr lang="en-US" sz="900" dirty="0">
                <a:solidFill>
                  <a:srgbClr val="5C6670">
                    <a:lumMod val="50000"/>
                  </a:srgbClr>
                </a:solidFill>
              </a:rPr>
              <a:t>Launch Implementation of Strategies </a:t>
            </a:r>
          </a:p>
        </p:txBody>
      </p:sp>
      <p:sp>
        <p:nvSpPr>
          <p:cNvPr id="22" name="TextBox 21"/>
          <p:cNvSpPr txBox="1"/>
          <p:nvPr/>
        </p:nvSpPr>
        <p:spPr>
          <a:xfrm>
            <a:off x="350520" y="6391869"/>
            <a:ext cx="384976" cy="261610"/>
          </a:xfrm>
          <a:prstGeom prst="rect">
            <a:avLst/>
          </a:prstGeom>
          <a:noFill/>
        </p:spPr>
        <p:txBody>
          <a:bodyPr wrap="square" rtlCol="0">
            <a:spAutoFit/>
          </a:bodyPr>
          <a:lstStyle/>
          <a:p>
            <a:r>
              <a:rPr lang="en-US" sz="1100" dirty="0" smtClean="0"/>
              <a:t>70</a:t>
            </a:r>
            <a:endParaRPr lang="en-US" sz="1100" dirty="0"/>
          </a:p>
        </p:txBody>
      </p:sp>
      <p:sp>
        <p:nvSpPr>
          <p:cNvPr id="66" name="Oval 65"/>
          <p:cNvSpPr/>
          <p:nvPr/>
        </p:nvSpPr>
        <p:spPr>
          <a:xfrm>
            <a:off x="3899217" y="1856848"/>
            <a:ext cx="87782" cy="95591"/>
          </a:xfrm>
          <a:prstGeom prst="ellipse">
            <a:avLst/>
          </a:prstGeom>
          <a:solidFill>
            <a:schemeClr val="accent2"/>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68" name="Oval 67"/>
          <p:cNvSpPr/>
          <p:nvPr/>
        </p:nvSpPr>
        <p:spPr>
          <a:xfrm>
            <a:off x="7330744" y="1850536"/>
            <a:ext cx="87782" cy="95591"/>
          </a:xfrm>
          <a:prstGeom prst="ellipse">
            <a:avLst/>
          </a:prstGeom>
          <a:solidFill>
            <a:schemeClr val="accent2"/>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Tree>
    <p:extLst>
      <p:ext uri="{BB962C8B-B14F-4D97-AF65-F5344CB8AC3E}">
        <p14:creationId xmlns:p14="http://schemas.microsoft.com/office/powerpoint/2010/main" val="128533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Shape 373"/>
          <p:cNvSpPr txBox="1">
            <a:spLocks noGrp="1"/>
          </p:cNvSpPr>
          <p:nvPr>
            <p:ph type="title"/>
          </p:nvPr>
        </p:nvSpPr>
        <p:spPr>
          <a:xfrm>
            <a:off x="436874" y="277247"/>
            <a:ext cx="8381250" cy="586575"/>
          </a:xfrm>
          <a:prstGeom prst="rect">
            <a:avLst/>
          </a:prstGeom>
        </p:spPr>
        <p:txBody>
          <a:bodyPr lIns="68569" tIns="68569" rIns="68569" bIns="68569" anchor="ctr" anchorCtr="0">
            <a:noAutofit/>
          </a:bodyPr>
          <a:lstStyle/>
          <a:p>
            <a:r>
              <a:rPr lang="en-US" sz="2400" dirty="0" smtClean="0"/>
              <a:t>Potential Targeted Schools </a:t>
            </a:r>
            <a:br>
              <a:rPr lang="en-US" sz="2400" dirty="0" smtClean="0"/>
            </a:br>
            <a:r>
              <a:rPr lang="en-US" sz="2400" dirty="0" smtClean="0"/>
              <a:t>Funding Process</a:t>
            </a:r>
            <a:endParaRPr lang="en-US" sz="2400" dirty="0"/>
          </a:p>
        </p:txBody>
      </p:sp>
      <p:graphicFrame>
        <p:nvGraphicFramePr>
          <p:cNvPr id="6" name="Shape 226"/>
          <p:cNvGraphicFramePr/>
          <p:nvPr>
            <p:extLst>
              <p:ext uri="{D42A27DB-BD31-4B8C-83A1-F6EECF244321}">
                <p14:modId xmlns:p14="http://schemas.microsoft.com/office/powerpoint/2010/main" val="3912092095"/>
              </p:ext>
            </p:extLst>
          </p:nvPr>
        </p:nvGraphicFramePr>
        <p:xfrm>
          <a:off x="436873" y="1270465"/>
          <a:ext cx="8010441" cy="2789906"/>
        </p:xfrm>
        <a:graphic>
          <a:graphicData uri="http://schemas.openxmlformats.org/drawingml/2006/table">
            <a:tbl>
              <a:tblPr>
                <a:noFill/>
              </a:tblPr>
              <a:tblGrid>
                <a:gridCol w="3869504">
                  <a:extLst>
                    <a:ext uri="{9D8B030D-6E8A-4147-A177-3AD203B41FA5}">
                      <a16:colId xmlns:a16="http://schemas.microsoft.com/office/drawing/2014/main" xmlns="" val="20000"/>
                    </a:ext>
                  </a:extLst>
                </a:gridCol>
                <a:gridCol w="1161391">
                  <a:extLst>
                    <a:ext uri="{9D8B030D-6E8A-4147-A177-3AD203B41FA5}">
                      <a16:colId xmlns:a16="http://schemas.microsoft.com/office/drawing/2014/main" xmlns="" val="20001"/>
                    </a:ext>
                  </a:extLst>
                </a:gridCol>
                <a:gridCol w="1489773">
                  <a:extLst>
                    <a:ext uri="{9D8B030D-6E8A-4147-A177-3AD203B41FA5}">
                      <a16:colId xmlns:a16="http://schemas.microsoft.com/office/drawing/2014/main" xmlns="" val="20002"/>
                    </a:ext>
                  </a:extLst>
                </a:gridCol>
                <a:gridCol w="1489773">
                  <a:extLst>
                    <a:ext uri="{9D8B030D-6E8A-4147-A177-3AD203B41FA5}">
                      <a16:colId xmlns:a16="http://schemas.microsoft.com/office/drawing/2014/main" xmlns="" val="20003"/>
                    </a:ext>
                  </a:extLst>
                </a:gridCol>
              </a:tblGrid>
              <a:tr h="570577">
                <a:tc>
                  <a:txBody>
                    <a:bodyPr/>
                    <a:lstStyle/>
                    <a:p>
                      <a:pPr lvl="0" algn="ctr" rtl="0">
                        <a:spcBef>
                          <a:spcPts val="0"/>
                        </a:spcBef>
                        <a:buNone/>
                      </a:pPr>
                      <a:r>
                        <a:rPr lang="en-US" sz="1400" b="1" dirty="0">
                          <a:solidFill>
                            <a:schemeClr val="tx1">
                              <a:lumMod val="50000"/>
                            </a:schemeClr>
                          </a:solidFill>
                        </a:rPr>
                        <a:t>Support Structure</a:t>
                      </a:r>
                    </a:p>
                  </a:txBody>
                  <a:tcPr marL="68569" marR="68569" marT="68569" marB="68569" anchor="ctr">
                    <a:solidFill>
                      <a:srgbClr val="D9EAD3"/>
                    </a:solidFill>
                  </a:tcPr>
                </a:tc>
                <a:tc>
                  <a:txBody>
                    <a:bodyPr/>
                    <a:lstStyle/>
                    <a:p>
                      <a:pPr lvl="0" algn="ctr">
                        <a:spcBef>
                          <a:spcPts val="0"/>
                        </a:spcBef>
                        <a:buNone/>
                      </a:pPr>
                      <a:r>
                        <a:rPr lang="en-US" sz="1400" b="1" dirty="0" smtClean="0">
                          <a:solidFill>
                            <a:schemeClr val="tx1">
                              <a:lumMod val="50000"/>
                            </a:schemeClr>
                          </a:solidFill>
                        </a:rPr>
                        <a:t># of Available Slots</a:t>
                      </a:r>
                      <a:endParaRPr lang="en-US" sz="1400" b="1" dirty="0">
                        <a:solidFill>
                          <a:schemeClr val="tx1">
                            <a:lumMod val="50000"/>
                          </a:schemeClr>
                        </a:solidFill>
                      </a:endParaRPr>
                    </a:p>
                  </a:txBody>
                  <a:tcPr marL="68569" marR="68569" marT="68569" marB="68569" anchor="ctr">
                    <a:solidFill>
                      <a:srgbClr val="D9EAD3"/>
                    </a:solidFill>
                  </a:tcPr>
                </a:tc>
                <a:tc>
                  <a:txBody>
                    <a:bodyPr/>
                    <a:lstStyle/>
                    <a:p>
                      <a:pPr lvl="0" algn="ctr" rtl="0">
                        <a:spcBef>
                          <a:spcPts val="0"/>
                        </a:spcBef>
                        <a:buNone/>
                      </a:pPr>
                      <a:r>
                        <a:rPr lang="en-US" sz="1400" b="1" dirty="0" smtClean="0">
                          <a:solidFill>
                            <a:schemeClr val="tx1">
                              <a:lumMod val="50000"/>
                            </a:schemeClr>
                          </a:solidFill>
                        </a:rPr>
                        <a:t>Range of Awards per Site</a:t>
                      </a:r>
                      <a:endParaRPr lang="en-US" sz="1400" b="1" dirty="0">
                        <a:solidFill>
                          <a:schemeClr val="tx1">
                            <a:lumMod val="50000"/>
                          </a:schemeClr>
                        </a:solidFill>
                      </a:endParaRPr>
                    </a:p>
                  </a:txBody>
                  <a:tcPr marL="68569" marR="68569" marT="68569" marB="68569" anchor="ctr">
                    <a:solidFill>
                      <a:srgbClr val="D9EAD3"/>
                    </a:solidFill>
                  </a:tcPr>
                </a:tc>
                <a:tc>
                  <a:txBody>
                    <a:bodyPr/>
                    <a:lstStyle/>
                    <a:p>
                      <a:pPr lvl="0" algn="ctr" rtl="0">
                        <a:spcBef>
                          <a:spcPts val="0"/>
                        </a:spcBef>
                        <a:buNone/>
                      </a:pPr>
                      <a:r>
                        <a:rPr lang="en-US" sz="1400" b="1" dirty="0" smtClean="0">
                          <a:solidFill>
                            <a:schemeClr val="tx1">
                              <a:lumMod val="50000"/>
                            </a:schemeClr>
                          </a:solidFill>
                        </a:rPr>
                        <a:t>Total Earmark</a:t>
                      </a:r>
                      <a:endParaRPr lang="en-US" sz="1400" b="1" dirty="0">
                        <a:solidFill>
                          <a:schemeClr val="tx1">
                            <a:lumMod val="50000"/>
                          </a:schemeClr>
                        </a:solidFill>
                      </a:endParaRPr>
                    </a:p>
                  </a:txBody>
                  <a:tcPr marL="68569" marR="68569" marT="68569" marB="68569" anchor="ctr">
                    <a:solidFill>
                      <a:srgbClr val="D9EAD3"/>
                    </a:solidFill>
                  </a:tcPr>
                </a:tc>
                <a:extLst>
                  <a:ext uri="{0D108BD9-81ED-4DB2-BD59-A6C34878D82A}">
                    <a16:rowId xmlns:a16="http://schemas.microsoft.com/office/drawing/2014/main" xmlns="" val="10000"/>
                  </a:ext>
                </a:extLst>
              </a:tr>
              <a:tr h="541937">
                <a:tc>
                  <a:txBody>
                    <a:bodyPr/>
                    <a:lstStyle/>
                    <a:p>
                      <a:pPr lvl="0" algn="ctr" rtl="0">
                        <a:spcBef>
                          <a:spcPts val="0"/>
                        </a:spcBef>
                        <a:buNone/>
                      </a:pPr>
                      <a:r>
                        <a:rPr lang="en-US" sz="1400" b="1" dirty="0" smtClean="0">
                          <a:solidFill>
                            <a:schemeClr val="tx1">
                              <a:lumMod val="50000"/>
                            </a:schemeClr>
                          </a:solidFill>
                        </a:rPr>
                        <a:t>Customized Supports specific</a:t>
                      </a:r>
                      <a:r>
                        <a:rPr lang="en-US" sz="1400" b="1" baseline="0" dirty="0" smtClean="0">
                          <a:solidFill>
                            <a:schemeClr val="tx1">
                              <a:lumMod val="50000"/>
                            </a:schemeClr>
                          </a:solidFill>
                        </a:rPr>
                        <a:t> to identified population</a:t>
                      </a:r>
                      <a:endParaRPr lang="en-US" sz="1400" b="1" dirty="0">
                        <a:solidFill>
                          <a:schemeClr val="tx1">
                            <a:lumMod val="50000"/>
                          </a:schemeClr>
                        </a:solidFill>
                      </a:endParaRPr>
                    </a:p>
                  </a:txBody>
                  <a:tcPr marL="68569" marR="68569" marT="68569" marB="68569" anchor="ctr">
                    <a:solidFill>
                      <a:srgbClr val="FFFFFF"/>
                    </a:solidFill>
                  </a:tcPr>
                </a:tc>
                <a:tc>
                  <a:txBody>
                    <a:bodyPr/>
                    <a:lstStyle/>
                    <a:p>
                      <a:pPr lvl="0" algn="ctr" rtl="0">
                        <a:spcBef>
                          <a:spcPts val="0"/>
                        </a:spcBef>
                        <a:buNone/>
                      </a:pPr>
                      <a:r>
                        <a:rPr lang="en-US" sz="1400" b="0" dirty="0" err="1" smtClean="0">
                          <a:solidFill>
                            <a:schemeClr val="tx1">
                              <a:lumMod val="50000"/>
                            </a:schemeClr>
                          </a:solidFill>
                        </a:rPr>
                        <a:t>Tbd</a:t>
                      </a:r>
                      <a:endParaRPr lang="en-US" sz="1400" b="0" dirty="0">
                        <a:solidFill>
                          <a:schemeClr val="tx1">
                            <a:lumMod val="50000"/>
                          </a:schemeClr>
                        </a:solidFill>
                      </a:endParaRPr>
                    </a:p>
                  </a:txBody>
                  <a:tcPr marL="68569" marR="68569" marT="68569" marB="68569" anchor="ctr">
                    <a:solidFill>
                      <a:schemeClr val="bg1"/>
                    </a:solidFill>
                  </a:tcPr>
                </a:tc>
                <a:tc>
                  <a:txBody>
                    <a:bodyPr/>
                    <a:lstStyle/>
                    <a:p>
                      <a:pPr lvl="0" algn="ctr" rtl="0">
                        <a:spcBef>
                          <a:spcPts val="0"/>
                        </a:spcBef>
                        <a:buNone/>
                      </a:pPr>
                      <a:r>
                        <a:rPr lang="en-US" sz="1400" b="1" dirty="0" err="1" smtClean="0">
                          <a:solidFill>
                            <a:schemeClr val="tx1">
                              <a:lumMod val="50000"/>
                            </a:schemeClr>
                          </a:solidFill>
                        </a:rPr>
                        <a:t>Tbd</a:t>
                      </a:r>
                      <a:endParaRPr lang="en-US" sz="1400" b="1" dirty="0">
                        <a:solidFill>
                          <a:schemeClr val="tx1">
                            <a:lumMod val="50000"/>
                          </a:schemeClr>
                        </a:solidFill>
                      </a:endParaRPr>
                    </a:p>
                  </a:txBody>
                  <a:tcPr marL="68569" marR="68569" marT="68569" marB="68569" anchor="ctr">
                    <a:solidFill>
                      <a:schemeClr val="bg1">
                        <a:lumMod val="95000"/>
                      </a:schemeClr>
                    </a:solidFill>
                  </a:tcPr>
                </a:tc>
                <a:tc>
                  <a:txBody>
                    <a:bodyPr/>
                    <a:lstStyle/>
                    <a:p>
                      <a:pPr lvl="0" algn="ctr" rtl="0">
                        <a:spcBef>
                          <a:spcPts val="0"/>
                        </a:spcBef>
                        <a:buNone/>
                      </a:pPr>
                      <a:r>
                        <a:rPr lang="en-US" sz="1400" b="1" dirty="0" err="1" smtClean="0">
                          <a:solidFill>
                            <a:schemeClr val="tx1">
                              <a:lumMod val="50000"/>
                            </a:schemeClr>
                          </a:solidFill>
                        </a:rPr>
                        <a:t>Tbd</a:t>
                      </a:r>
                      <a:endParaRPr lang="en-US" sz="1400" b="1" dirty="0">
                        <a:solidFill>
                          <a:schemeClr val="tx1">
                            <a:lumMod val="50000"/>
                          </a:schemeClr>
                        </a:solidFill>
                      </a:endParaRPr>
                    </a:p>
                  </a:txBody>
                  <a:tcPr marL="68569" marR="68569" marT="68569" marB="68569" anchor="ctr">
                    <a:solidFill>
                      <a:schemeClr val="bg1">
                        <a:lumMod val="95000"/>
                      </a:schemeClr>
                    </a:solidFill>
                  </a:tcPr>
                </a:tc>
                <a:extLst>
                  <a:ext uri="{0D108BD9-81ED-4DB2-BD59-A6C34878D82A}">
                    <a16:rowId xmlns:a16="http://schemas.microsoft.com/office/drawing/2014/main" xmlns="" val="10004"/>
                  </a:ext>
                </a:extLst>
              </a:tr>
              <a:tr h="609600">
                <a:tc>
                  <a:txBody>
                    <a:bodyPr/>
                    <a:lstStyle/>
                    <a:p>
                      <a:pPr lvl="0" algn="ctr" rtl="0">
                        <a:spcBef>
                          <a:spcPts val="0"/>
                        </a:spcBef>
                        <a:buNone/>
                      </a:pPr>
                      <a:r>
                        <a:rPr lang="en-US" sz="1400" b="1" dirty="0" smtClean="0">
                          <a:solidFill>
                            <a:schemeClr val="tx1">
                              <a:lumMod val="50000"/>
                            </a:schemeClr>
                          </a:solidFill>
                        </a:rPr>
                        <a:t>External Review, Planning, Community Engagement</a:t>
                      </a:r>
                      <a:endParaRPr lang="en-US" sz="1400" b="1" dirty="0">
                        <a:solidFill>
                          <a:schemeClr val="tx1">
                            <a:lumMod val="50000"/>
                          </a:schemeClr>
                        </a:solidFill>
                      </a:endParaRPr>
                    </a:p>
                  </a:txBody>
                  <a:tcPr marL="68569" marR="68569" marT="68569" marB="68569" anchor="ctr">
                    <a:solidFill>
                      <a:srgbClr val="FFFFFF"/>
                    </a:solidFill>
                  </a:tcPr>
                </a:tc>
                <a:tc>
                  <a:txBody>
                    <a:bodyPr/>
                    <a:lstStyle/>
                    <a:p>
                      <a:pPr lvl="0" algn="ctr" rtl="0">
                        <a:spcBef>
                          <a:spcPts val="0"/>
                        </a:spcBef>
                        <a:buNone/>
                      </a:pPr>
                      <a:r>
                        <a:rPr lang="en-US" sz="1400" b="0" dirty="0" err="1" smtClean="0">
                          <a:solidFill>
                            <a:schemeClr val="tx1">
                              <a:lumMod val="50000"/>
                            </a:schemeClr>
                          </a:solidFill>
                        </a:rPr>
                        <a:t>Tbd</a:t>
                      </a:r>
                      <a:endParaRPr lang="en-US" sz="1400" b="0" dirty="0">
                        <a:solidFill>
                          <a:schemeClr val="tx1">
                            <a:lumMod val="50000"/>
                          </a:schemeClr>
                        </a:solidFill>
                      </a:endParaRPr>
                    </a:p>
                  </a:txBody>
                  <a:tcPr marL="68569" marR="68569" marT="68569" marB="68569" anchor="ctr">
                    <a:solidFill>
                      <a:schemeClr val="bg1"/>
                    </a:solidFill>
                  </a:tcPr>
                </a:tc>
                <a:tc>
                  <a:txBody>
                    <a:bodyPr/>
                    <a:lstStyle/>
                    <a:p>
                      <a:pPr lvl="0" algn="ctr" rtl="0">
                        <a:spcBef>
                          <a:spcPts val="0"/>
                        </a:spcBef>
                        <a:buNone/>
                      </a:pPr>
                      <a:r>
                        <a:rPr lang="en-US" sz="1400" b="1" dirty="0" smtClean="0">
                          <a:solidFill>
                            <a:schemeClr val="tx1">
                              <a:lumMod val="50000"/>
                            </a:schemeClr>
                          </a:solidFill>
                        </a:rPr>
                        <a:t>$5,000 - $75,000</a:t>
                      </a:r>
                      <a:endParaRPr lang="en-US" sz="1400" b="1" dirty="0">
                        <a:solidFill>
                          <a:schemeClr val="tx1">
                            <a:lumMod val="50000"/>
                          </a:schemeClr>
                        </a:solidFill>
                      </a:endParaRPr>
                    </a:p>
                  </a:txBody>
                  <a:tcPr marL="68569" marR="68569" marT="68569" marB="68569" anchor="ctr">
                    <a:solidFill>
                      <a:schemeClr val="bg1">
                        <a:lumMod val="95000"/>
                      </a:schemeClr>
                    </a:solidFill>
                  </a:tcPr>
                </a:tc>
                <a:tc>
                  <a:txBody>
                    <a:bodyPr/>
                    <a:lstStyle/>
                    <a:p>
                      <a:pPr lvl="0" algn="ctr" rtl="0">
                        <a:spcBef>
                          <a:spcPts val="0"/>
                        </a:spcBef>
                        <a:buNone/>
                      </a:pPr>
                      <a:r>
                        <a:rPr lang="en-US" sz="1400" b="1" dirty="0" err="1" smtClean="0">
                          <a:solidFill>
                            <a:schemeClr val="tx1">
                              <a:lumMod val="50000"/>
                            </a:schemeClr>
                          </a:solidFill>
                        </a:rPr>
                        <a:t>Tbd</a:t>
                      </a:r>
                      <a:endParaRPr lang="en-US" sz="1400" b="1" dirty="0">
                        <a:solidFill>
                          <a:schemeClr val="tx1">
                            <a:lumMod val="50000"/>
                          </a:schemeClr>
                        </a:solidFill>
                      </a:endParaRPr>
                    </a:p>
                  </a:txBody>
                  <a:tcPr marL="68569" marR="68569" marT="68569" marB="68569" anchor="ctr">
                    <a:solidFill>
                      <a:schemeClr val="bg1">
                        <a:lumMod val="95000"/>
                      </a:schemeClr>
                    </a:solidFill>
                  </a:tcPr>
                </a:tc>
                <a:extLst>
                  <a:ext uri="{0D108BD9-81ED-4DB2-BD59-A6C34878D82A}">
                    <a16:rowId xmlns:a16="http://schemas.microsoft.com/office/drawing/2014/main" xmlns="" val="10002"/>
                  </a:ext>
                </a:extLst>
              </a:tr>
              <a:tr h="478972">
                <a:tc>
                  <a:txBody>
                    <a:bodyPr/>
                    <a:lstStyle/>
                    <a:p>
                      <a:pPr lvl="0" algn="ctr" rtl="0">
                        <a:spcBef>
                          <a:spcPts val="0"/>
                        </a:spcBef>
                        <a:buNone/>
                      </a:pPr>
                      <a:r>
                        <a:rPr lang="en-US" sz="1400" b="1" dirty="0" smtClean="0">
                          <a:solidFill>
                            <a:schemeClr val="tx1">
                              <a:lumMod val="50000"/>
                            </a:schemeClr>
                          </a:solidFill>
                        </a:rPr>
                        <a:t>District-Designed</a:t>
                      </a:r>
                      <a:r>
                        <a:rPr lang="en-US" sz="1400" b="1" baseline="0" dirty="0" smtClean="0">
                          <a:solidFill>
                            <a:schemeClr val="tx1">
                              <a:lumMod val="50000"/>
                            </a:schemeClr>
                          </a:solidFill>
                        </a:rPr>
                        <a:t> Approach</a:t>
                      </a:r>
                      <a:endParaRPr lang="en-US" sz="1400" b="1" dirty="0">
                        <a:solidFill>
                          <a:schemeClr val="tx1">
                            <a:lumMod val="50000"/>
                          </a:schemeClr>
                        </a:solidFill>
                      </a:endParaRPr>
                    </a:p>
                  </a:txBody>
                  <a:tcPr marL="68569" marR="68569" marT="68569" marB="68569" anchor="ctr">
                    <a:solidFill>
                      <a:srgbClr val="FFFFFF"/>
                    </a:solidFill>
                  </a:tcPr>
                </a:tc>
                <a:tc>
                  <a:txBody>
                    <a:bodyPr/>
                    <a:lstStyle/>
                    <a:p>
                      <a:pPr lvl="0" algn="ctr" rtl="0">
                        <a:spcBef>
                          <a:spcPts val="0"/>
                        </a:spcBef>
                        <a:buNone/>
                      </a:pPr>
                      <a:r>
                        <a:rPr lang="en-US" sz="1400" b="0" dirty="0" err="1" smtClean="0">
                          <a:solidFill>
                            <a:schemeClr val="tx1">
                              <a:lumMod val="50000"/>
                            </a:schemeClr>
                          </a:solidFill>
                        </a:rPr>
                        <a:t>Tbd</a:t>
                      </a:r>
                      <a:endParaRPr lang="en-US" sz="1400" b="0" dirty="0">
                        <a:solidFill>
                          <a:schemeClr val="tx1">
                            <a:lumMod val="50000"/>
                          </a:schemeClr>
                        </a:solidFill>
                      </a:endParaRPr>
                    </a:p>
                  </a:txBody>
                  <a:tcPr marL="68569" marR="68569" marT="68569" marB="68569" anchor="ctr">
                    <a:solidFill>
                      <a:schemeClr val="bg1"/>
                    </a:solidFill>
                  </a:tcPr>
                </a:tc>
                <a:tc>
                  <a:txBody>
                    <a:bodyPr/>
                    <a:lstStyle/>
                    <a:p>
                      <a:pPr lvl="0" algn="ctr" rtl="0">
                        <a:spcBef>
                          <a:spcPts val="0"/>
                        </a:spcBef>
                        <a:buNone/>
                      </a:pPr>
                      <a:r>
                        <a:rPr lang="en-US" sz="1400" b="1" dirty="0" smtClean="0">
                          <a:solidFill>
                            <a:schemeClr val="tx1">
                              <a:lumMod val="50000"/>
                            </a:schemeClr>
                          </a:solidFill>
                        </a:rPr>
                        <a:t>Up to $xx</a:t>
                      </a:r>
                      <a:endParaRPr lang="en-US" sz="1400" b="1" dirty="0">
                        <a:solidFill>
                          <a:schemeClr val="tx1">
                            <a:lumMod val="50000"/>
                          </a:schemeClr>
                        </a:solidFill>
                      </a:endParaRPr>
                    </a:p>
                  </a:txBody>
                  <a:tcPr marL="68569" marR="68569" marT="68569" marB="68569" anchor="ctr">
                    <a:solidFill>
                      <a:schemeClr val="bg1">
                        <a:lumMod val="95000"/>
                      </a:schemeClr>
                    </a:solidFill>
                  </a:tcPr>
                </a:tc>
                <a:tc>
                  <a:txBody>
                    <a:bodyPr/>
                    <a:lstStyle/>
                    <a:p>
                      <a:pPr lvl="0" algn="ctr" rtl="0">
                        <a:spcBef>
                          <a:spcPts val="0"/>
                        </a:spcBef>
                        <a:buNone/>
                      </a:pPr>
                      <a:r>
                        <a:rPr lang="en-US" sz="1400" b="1" dirty="0" err="1" smtClean="0">
                          <a:solidFill>
                            <a:schemeClr val="tx1">
                              <a:lumMod val="50000"/>
                            </a:schemeClr>
                          </a:solidFill>
                        </a:rPr>
                        <a:t>Tbd</a:t>
                      </a:r>
                      <a:endParaRPr lang="en-US" sz="1400" b="1" dirty="0">
                        <a:solidFill>
                          <a:schemeClr val="tx1">
                            <a:lumMod val="50000"/>
                          </a:schemeClr>
                        </a:solidFill>
                      </a:endParaRPr>
                    </a:p>
                  </a:txBody>
                  <a:tcPr marL="68569" marR="68569" marT="68569" marB="68569" anchor="ctr">
                    <a:solidFill>
                      <a:schemeClr val="bg1">
                        <a:lumMod val="95000"/>
                      </a:schemeClr>
                    </a:solidFill>
                  </a:tcPr>
                </a:tc>
                <a:extLst>
                  <a:ext uri="{0D108BD9-81ED-4DB2-BD59-A6C34878D82A}">
                    <a16:rowId xmlns:a16="http://schemas.microsoft.com/office/drawing/2014/main" xmlns="" val="10003"/>
                  </a:ext>
                </a:extLst>
              </a:tr>
              <a:tr h="566899">
                <a:tc gridSpan="3">
                  <a:txBody>
                    <a:bodyPr/>
                    <a:lstStyle/>
                    <a:p>
                      <a:pPr lvl="0" algn="ctr" rtl="0">
                        <a:spcBef>
                          <a:spcPts val="0"/>
                        </a:spcBef>
                        <a:buNone/>
                      </a:pPr>
                      <a:r>
                        <a:rPr lang="en-US" sz="1400" b="1" dirty="0" smtClean="0">
                          <a:solidFill>
                            <a:schemeClr val="tx1">
                              <a:lumMod val="50000"/>
                            </a:schemeClr>
                          </a:solidFill>
                        </a:rPr>
                        <a:t>Total</a:t>
                      </a:r>
                      <a:endParaRPr lang="en-US" sz="1400" b="1" dirty="0">
                        <a:solidFill>
                          <a:schemeClr val="tx1">
                            <a:lumMod val="50000"/>
                          </a:schemeClr>
                        </a:solidFill>
                      </a:endParaRPr>
                    </a:p>
                  </a:txBody>
                  <a:tcPr marL="68569" marR="68569" marT="68569" marB="68569" anchor="ctr">
                    <a:solidFill>
                      <a:srgbClr val="FFFFFF"/>
                    </a:solidFill>
                  </a:tcPr>
                </a:tc>
                <a:tc hMerge="1">
                  <a:txBody>
                    <a:bodyPr/>
                    <a:lstStyle/>
                    <a:p>
                      <a:pPr lvl="0" algn="ctr" rtl="0">
                        <a:spcBef>
                          <a:spcPts val="0"/>
                        </a:spcBef>
                        <a:buNone/>
                      </a:pPr>
                      <a:endParaRPr lang="en-US" sz="1400" b="0" dirty="0">
                        <a:solidFill>
                          <a:schemeClr val="tx1">
                            <a:lumMod val="50000"/>
                          </a:schemeClr>
                        </a:solidFill>
                      </a:endParaRPr>
                    </a:p>
                  </a:txBody>
                  <a:tcPr marL="68569" marR="68569" marT="68569" marB="68569" anchor="ctr">
                    <a:solidFill>
                      <a:schemeClr val="bg1"/>
                    </a:solidFill>
                  </a:tcPr>
                </a:tc>
                <a:tc hMerge="1">
                  <a:txBody>
                    <a:bodyPr/>
                    <a:lstStyle/>
                    <a:p>
                      <a:pPr lvl="0" algn="ctr" rtl="0">
                        <a:spcBef>
                          <a:spcPts val="0"/>
                        </a:spcBef>
                        <a:buNone/>
                      </a:pPr>
                      <a:endParaRPr lang="en-US" sz="1400" b="1" dirty="0">
                        <a:solidFill>
                          <a:schemeClr val="tx1">
                            <a:lumMod val="50000"/>
                          </a:schemeClr>
                        </a:solidFill>
                      </a:endParaRPr>
                    </a:p>
                  </a:txBody>
                  <a:tcPr marL="68569" marR="68569" marT="68569" marB="68569" anchor="ctr">
                    <a:solidFill>
                      <a:schemeClr val="bg1">
                        <a:lumMod val="95000"/>
                      </a:schemeClr>
                    </a:solidFill>
                  </a:tcPr>
                </a:tc>
                <a:tc>
                  <a:txBody>
                    <a:bodyPr/>
                    <a:lstStyle/>
                    <a:p>
                      <a:pPr lvl="0" algn="ctr" rtl="0">
                        <a:spcBef>
                          <a:spcPts val="0"/>
                        </a:spcBef>
                        <a:buNone/>
                      </a:pPr>
                      <a:r>
                        <a:rPr lang="en-US" sz="1400" b="1" dirty="0" smtClean="0">
                          <a:solidFill>
                            <a:schemeClr val="tx1">
                              <a:lumMod val="50000"/>
                            </a:schemeClr>
                          </a:solidFill>
                        </a:rPr>
                        <a:t>$2.25 mil (25%</a:t>
                      </a:r>
                      <a:r>
                        <a:rPr lang="en-US" sz="1400" b="1" baseline="0" dirty="0" smtClean="0">
                          <a:solidFill>
                            <a:schemeClr val="tx1">
                              <a:lumMod val="50000"/>
                            </a:schemeClr>
                          </a:solidFill>
                        </a:rPr>
                        <a:t> of $9 mil)</a:t>
                      </a:r>
                      <a:endParaRPr lang="en-US" sz="1400" b="1" dirty="0">
                        <a:solidFill>
                          <a:schemeClr val="tx1">
                            <a:lumMod val="50000"/>
                          </a:schemeClr>
                        </a:solidFill>
                      </a:endParaRPr>
                    </a:p>
                  </a:txBody>
                  <a:tcPr marL="68569" marR="68569" marT="68569" marB="68569" anchor="ctr">
                    <a:solidFill>
                      <a:schemeClr val="bg1">
                        <a:lumMod val="95000"/>
                      </a:schemeClr>
                    </a:solidFill>
                  </a:tcPr>
                </a:tc>
                <a:extLst>
                  <a:ext uri="{0D108BD9-81ED-4DB2-BD59-A6C34878D82A}">
                    <a16:rowId xmlns:a16="http://schemas.microsoft.com/office/drawing/2014/main" xmlns="" val="10005"/>
                  </a:ext>
                </a:extLst>
              </a:tr>
            </a:tbl>
          </a:graphicData>
        </a:graphic>
      </p:graphicFrame>
      <p:sp>
        <p:nvSpPr>
          <p:cNvPr id="7" name="TextBox 6"/>
          <p:cNvSpPr txBox="1"/>
          <p:nvPr/>
        </p:nvSpPr>
        <p:spPr>
          <a:xfrm>
            <a:off x="350520" y="6391869"/>
            <a:ext cx="328936" cy="261610"/>
          </a:xfrm>
          <a:prstGeom prst="rect">
            <a:avLst/>
          </a:prstGeom>
          <a:noFill/>
        </p:spPr>
        <p:txBody>
          <a:bodyPr wrap="none" rtlCol="0">
            <a:spAutoFit/>
          </a:bodyPr>
          <a:lstStyle/>
          <a:p>
            <a:fld id="{F9FE22D8-D99D-493F-B0F6-477842F651EF}" type="slidenum">
              <a:rPr lang="en-US" sz="1100" smtClean="0"/>
              <a:t>71</a:t>
            </a:fld>
            <a:endParaRPr lang="en-US" sz="1100" dirty="0"/>
          </a:p>
        </p:txBody>
      </p:sp>
      <p:sp>
        <p:nvSpPr>
          <p:cNvPr id="5" name="TextBox 4"/>
          <p:cNvSpPr txBox="1"/>
          <p:nvPr/>
        </p:nvSpPr>
        <p:spPr>
          <a:xfrm>
            <a:off x="4029768" y="6476335"/>
            <a:ext cx="3123210" cy="276999"/>
          </a:xfrm>
          <a:prstGeom prst="rect">
            <a:avLst/>
          </a:prstGeom>
          <a:noFill/>
        </p:spPr>
        <p:txBody>
          <a:bodyPr wrap="square" rtlCol="0">
            <a:spAutoFit/>
          </a:bodyPr>
          <a:lstStyle/>
          <a:p>
            <a:r>
              <a:rPr lang="en-US" sz="1200" dirty="0" smtClean="0">
                <a:solidFill>
                  <a:srgbClr val="C00000"/>
                </a:solidFill>
              </a:rPr>
              <a:t>DRAFT – For Discussion ONLY</a:t>
            </a:r>
            <a:endParaRPr lang="en-US" sz="1200" dirty="0">
              <a:solidFill>
                <a:srgbClr val="C00000"/>
              </a:solidFill>
            </a:endParaRPr>
          </a:p>
        </p:txBody>
      </p:sp>
      <p:sp>
        <p:nvSpPr>
          <p:cNvPr id="8" name="Content Placeholder 1"/>
          <p:cNvSpPr txBox="1">
            <a:spLocks/>
          </p:cNvSpPr>
          <p:nvPr/>
        </p:nvSpPr>
        <p:spPr>
          <a:xfrm>
            <a:off x="262701" y="4060371"/>
            <a:ext cx="8763001" cy="1866912"/>
          </a:xfrm>
          <a:prstGeom prst="rect">
            <a:avLst/>
          </a:prstGeom>
        </p:spPr>
        <p:txBody>
          <a:bodyPr/>
          <a:lstStyle>
            <a:lvl1pPr marL="502920" indent="-457200" algn="l" defTabSz="914400" rtl="0" eaLnBrk="1" latinLnBrk="0" hangingPunct="1">
              <a:spcBef>
                <a:spcPct val="20000"/>
              </a:spcBef>
              <a:buClr>
                <a:schemeClr val="accent1"/>
              </a:buClr>
              <a:buSzPct val="110000"/>
              <a:buFont typeface="Wingdings" charset="2"/>
              <a:buChar char="§"/>
              <a:defRPr sz="2400" b="1" kern="1200" spc="150" baseline="0">
                <a:solidFill>
                  <a:srgbClr val="5C6670"/>
                </a:solidFill>
                <a:latin typeface="+mn-lt"/>
                <a:ea typeface="+mn-ea"/>
                <a:cs typeface="+mn-cs"/>
              </a:defRPr>
            </a:lvl1pPr>
            <a:lvl2pPr marL="822960" indent="-457200" algn="l" defTabSz="914400" rtl="0" eaLnBrk="1" latinLnBrk="0" hangingPunct="1">
              <a:spcBef>
                <a:spcPct val="20000"/>
              </a:spcBef>
              <a:buClr>
                <a:schemeClr val="accent2"/>
              </a:buClr>
              <a:buSzPct val="110000"/>
              <a:buFont typeface="Wingdings" charset="2"/>
              <a:buChar char="§"/>
              <a:defRPr sz="2200" kern="1200" spc="100" baseline="0">
                <a:solidFill>
                  <a:srgbClr val="5C6670"/>
                </a:solidFill>
                <a:latin typeface="+mn-lt"/>
                <a:ea typeface="+mn-ea"/>
                <a:cs typeface="+mn-cs"/>
              </a:defRPr>
            </a:lvl2pPr>
            <a:lvl3pPr marL="925830" indent="-285750" algn="l" defTabSz="914400" rtl="0" eaLnBrk="1" latinLnBrk="0" hangingPunct="1">
              <a:spcBef>
                <a:spcPct val="20000"/>
              </a:spcBef>
              <a:buClr>
                <a:schemeClr val="accent3"/>
              </a:buClr>
              <a:buSzPct val="110000"/>
              <a:buFont typeface="Wingdings" charset="2"/>
              <a:buChar char="§"/>
              <a:defRPr sz="2000" kern="1200" spc="100" baseline="0">
                <a:solidFill>
                  <a:srgbClr val="5C6670"/>
                </a:solidFill>
                <a:latin typeface="+mn-lt"/>
                <a:ea typeface="+mn-ea"/>
                <a:cs typeface="+mn-cs"/>
              </a:defRPr>
            </a:lvl3pPr>
            <a:lvl4pPr marL="1200150" indent="-285750" algn="l" defTabSz="914400" rtl="0" eaLnBrk="1" latinLnBrk="0" hangingPunct="1">
              <a:spcBef>
                <a:spcPct val="20000"/>
              </a:spcBef>
              <a:buClr>
                <a:schemeClr val="accent4"/>
              </a:buClr>
              <a:buSzPct val="110000"/>
              <a:buFont typeface="Wingdings" charset="2"/>
              <a:buChar char="§"/>
              <a:defRPr sz="1800" kern="1200">
                <a:solidFill>
                  <a:srgbClr val="5C6670"/>
                </a:solidFill>
                <a:latin typeface="+mn-lt"/>
                <a:ea typeface="+mn-ea"/>
                <a:cs typeface="+mn-cs"/>
              </a:defRPr>
            </a:lvl4pPr>
            <a:lvl5pPr marL="1383030" indent="-285750" algn="l" defTabSz="914400" rtl="0" eaLnBrk="1" latinLnBrk="0" hangingPunct="1">
              <a:spcBef>
                <a:spcPct val="20000"/>
              </a:spcBef>
              <a:buClr>
                <a:schemeClr val="accent6"/>
              </a:buClr>
              <a:buSzPct val="110000"/>
              <a:buFont typeface="Wingdings" charset="2"/>
              <a:buChar char="§"/>
              <a:defRPr sz="1600" kern="1200" spc="100" baseline="0">
                <a:solidFill>
                  <a:srgbClr val="5C6670"/>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r>
              <a:rPr lang="en-US" sz="2000" u="sng" dirty="0" smtClean="0"/>
              <a:t>Option 1</a:t>
            </a:r>
            <a:r>
              <a:rPr lang="en-US" sz="2000" dirty="0" smtClean="0"/>
              <a:t>:  </a:t>
            </a:r>
            <a:r>
              <a:rPr lang="en-US" sz="2000" dirty="0" smtClean="0">
                <a:solidFill>
                  <a:schemeClr val="tx1"/>
                </a:solidFill>
              </a:rPr>
              <a:t>Distribute to all identified ~$11,250 per site</a:t>
            </a:r>
          </a:p>
          <a:p>
            <a:r>
              <a:rPr lang="en-US" sz="2000" u="sng" dirty="0" smtClean="0">
                <a:solidFill>
                  <a:schemeClr val="tx1"/>
                </a:solidFill>
              </a:rPr>
              <a:t>Option 2</a:t>
            </a:r>
            <a:r>
              <a:rPr lang="en-US" sz="2000" dirty="0" smtClean="0">
                <a:solidFill>
                  <a:schemeClr val="tx1"/>
                </a:solidFill>
              </a:rPr>
              <a:t>:  Competitive process for $2.25MM</a:t>
            </a:r>
          </a:p>
          <a:p>
            <a:r>
              <a:rPr lang="en-US" sz="2000" u="sng" dirty="0" smtClean="0">
                <a:solidFill>
                  <a:schemeClr val="tx1"/>
                </a:solidFill>
              </a:rPr>
              <a:t>Option 3</a:t>
            </a:r>
            <a:r>
              <a:rPr lang="en-US" sz="2000" dirty="0" smtClean="0">
                <a:solidFill>
                  <a:schemeClr val="tx1"/>
                </a:solidFill>
              </a:rPr>
              <a:t>:  Prioritize smaller number of sites for awards (e.g., $15-30K for approximately 75 sites)</a:t>
            </a:r>
          </a:p>
          <a:p>
            <a:r>
              <a:rPr lang="en-US" sz="2000" dirty="0" smtClean="0">
                <a:solidFill>
                  <a:schemeClr val="tx1"/>
                </a:solidFill>
              </a:rPr>
              <a:t>Note:  All eligible for services (e.g., CDE training) and all must complete LEA approved plan</a:t>
            </a:r>
            <a:endParaRPr lang="en-US" sz="2000" dirty="0" smtClean="0"/>
          </a:p>
          <a:p>
            <a:pPr lvl="1"/>
            <a:endParaRPr lang="en-US" dirty="0"/>
          </a:p>
        </p:txBody>
      </p:sp>
    </p:spTree>
    <p:extLst>
      <p:ext uri="{BB962C8B-B14F-4D97-AF65-F5344CB8AC3E}">
        <p14:creationId xmlns:p14="http://schemas.microsoft.com/office/powerpoint/2010/main" val="3970522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Questions?</a:t>
            </a:r>
            <a:endParaRPr lang="en-US" dirty="0"/>
          </a:p>
        </p:txBody>
      </p:sp>
      <p:sp>
        <p:nvSpPr>
          <p:cNvPr id="4" name="Footer Placeholder 3"/>
          <p:cNvSpPr>
            <a:spLocks noGrp="1"/>
          </p:cNvSpPr>
          <p:nvPr>
            <p:ph type="ftr" sz="quarter" idx="4294967295"/>
          </p:nvPr>
        </p:nvSpPr>
        <p:spPr>
          <a:xfrm>
            <a:off x="0" y="6265863"/>
            <a:ext cx="2895600" cy="365125"/>
          </a:xfrm>
        </p:spPr>
        <p:txBody>
          <a:bodyPr/>
          <a:lstStyle/>
          <a:p>
            <a:fld id="{757A2F4E-5D54-B04B-91BD-7E78EE1FE9FD}" type="slidenum">
              <a:rPr lang="en-US" smtClean="0"/>
              <a:pPr/>
              <a:t>72</a:t>
            </a:fld>
            <a:endParaRPr lang="en-US" dirty="0"/>
          </a:p>
        </p:txBody>
      </p:sp>
    </p:spTree>
    <p:extLst>
      <p:ext uri="{BB962C8B-B14F-4D97-AF65-F5344CB8AC3E}">
        <p14:creationId xmlns:p14="http://schemas.microsoft.com/office/powerpoint/2010/main" val="8145361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380998" y="4398028"/>
            <a:ext cx="8341851" cy="1645920"/>
          </a:xfrm>
        </p:spPr>
        <p:txBody>
          <a:bodyPr/>
          <a:lstStyle/>
          <a:p>
            <a:r>
              <a:rPr lang="en-US" dirty="0" smtClean="0"/>
              <a:t>February 6, 2017</a:t>
            </a:r>
          </a:p>
          <a:p>
            <a:r>
              <a:rPr lang="en-US" dirty="0" smtClean="0"/>
              <a:t>Hub Committee Meeting</a:t>
            </a:r>
            <a:endParaRPr lang="en-US" dirty="0"/>
          </a:p>
        </p:txBody>
      </p:sp>
      <p:sp>
        <p:nvSpPr>
          <p:cNvPr id="5" name="Title 4"/>
          <p:cNvSpPr>
            <a:spLocks noGrp="1"/>
          </p:cNvSpPr>
          <p:nvPr>
            <p:ph type="title"/>
          </p:nvPr>
        </p:nvSpPr>
        <p:spPr/>
        <p:txBody>
          <a:bodyPr/>
          <a:lstStyle/>
          <a:p>
            <a:r>
              <a:rPr lang="en-US" dirty="0" smtClean="0"/>
              <a:t>Stakeholder Consultation</a:t>
            </a:r>
            <a:br>
              <a:rPr lang="en-US" dirty="0" smtClean="0"/>
            </a:br>
            <a:r>
              <a:rPr lang="en-US" dirty="0" smtClean="0"/>
              <a:t>Public Comment Process</a:t>
            </a:r>
            <a:endParaRPr lang="en-US" dirty="0"/>
          </a:p>
        </p:txBody>
      </p:sp>
      <p:sp>
        <p:nvSpPr>
          <p:cNvPr id="4" name="Footer Placeholder 3"/>
          <p:cNvSpPr>
            <a:spLocks noGrp="1"/>
          </p:cNvSpPr>
          <p:nvPr>
            <p:ph type="ftr" sz="quarter" idx="4294967295"/>
          </p:nvPr>
        </p:nvSpPr>
        <p:spPr>
          <a:xfrm>
            <a:off x="0" y="6265863"/>
            <a:ext cx="2895600" cy="365125"/>
          </a:xfrm>
        </p:spPr>
        <p:txBody>
          <a:bodyPr/>
          <a:lstStyle/>
          <a:p>
            <a:fld id="{757A2F4E-5D54-B04B-91BD-7E78EE1FE9FD}" type="slidenum">
              <a:rPr lang="en-US" smtClean="0"/>
              <a:pPr/>
              <a:t>73</a:t>
            </a:fld>
            <a:endParaRPr lang="en-US" dirty="0"/>
          </a:p>
        </p:txBody>
      </p:sp>
    </p:spTree>
    <p:extLst>
      <p:ext uri="{BB962C8B-B14F-4D97-AF65-F5344CB8AC3E}">
        <p14:creationId xmlns:p14="http://schemas.microsoft.com/office/powerpoint/2010/main" val="115476342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0999" y="2006353"/>
            <a:ext cx="8407893" cy="4489450"/>
          </a:xfrm>
        </p:spPr>
        <p:txBody>
          <a:bodyPr/>
          <a:lstStyle/>
          <a:p>
            <a:r>
              <a:rPr lang="en-US" dirty="0" smtClean="0"/>
              <a:t>Provide a review of the ESSA public input process to date</a:t>
            </a:r>
          </a:p>
          <a:p>
            <a:r>
              <a:rPr lang="en-US" dirty="0" smtClean="0"/>
              <a:t>Discuss the proposed timeline and process for posting the state’s ESSA plan draft, soliciting and addressing public comments, and finalizing the plan for submission to the USDE </a:t>
            </a:r>
          </a:p>
          <a:p>
            <a:pPr marL="0" indent="0">
              <a:buNone/>
            </a:pPr>
            <a:endParaRPr lang="en-US" dirty="0" smtClean="0"/>
          </a:p>
          <a:p>
            <a:pPr marL="0" indent="0">
              <a:buNone/>
            </a:pPr>
            <a:endParaRPr lang="en-US" dirty="0" smtClean="0"/>
          </a:p>
          <a:p>
            <a:pPr marL="0" indent="0">
              <a:buNone/>
            </a:pPr>
            <a:endParaRPr lang="en-US" sz="1400" b="0" dirty="0" smtClean="0"/>
          </a:p>
        </p:txBody>
      </p:sp>
      <p:sp>
        <p:nvSpPr>
          <p:cNvPr id="4" name="Title 3"/>
          <p:cNvSpPr>
            <a:spLocks noGrp="1"/>
          </p:cNvSpPr>
          <p:nvPr>
            <p:ph type="title"/>
          </p:nvPr>
        </p:nvSpPr>
        <p:spPr/>
        <p:txBody>
          <a:bodyPr/>
          <a:lstStyle/>
          <a:p>
            <a:r>
              <a:rPr lang="en-US" dirty="0" smtClean="0"/>
              <a:t>Agenda</a:t>
            </a:r>
            <a:endParaRPr lang="en-US" dirty="0"/>
          </a:p>
        </p:txBody>
      </p:sp>
      <p:sp>
        <p:nvSpPr>
          <p:cNvPr id="6" name="Footer Placeholder 3"/>
          <p:cNvSpPr>
            <a:spLocks noGrp="1"/>
          </p:cNvSpPr>
          <p:nvPr>
            <p:ph type="ftr" sz="quarter" idx="3"/>
          </p:nvPr>
        </p:nvSpPr>
        <p:spPr>
          <a:xfrm>
            <a:off x="380999" y="6265545"/>
            <a:ext cx="2895600" cy="365125"/>
          </a:xfrm>
        </p:spPr>
        <p:txBody>
          <a:bodyPr/>
          <a:lstStyle/>
          <a:p>
            <a:r>
              <a:rPr lang="en-US" dirty="0" smtClean="0"/>
              <a:t>74</a:t>
            </a:r>
            <a:endParaRPr lang="en-US" dirty="0"/>
          </a:p>
        </p:txBody>
      </p:sp>
    </p:spTree>
    <p:extLst>
      <p:ext uri="{BB962C8B-B14F-4D97-AF65-F5344CB8AC3E}">
        <p14:creationId xmlns:p14="http://schemas.microsoft.com/office/powerpoint/2010/main" val="31474476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7007729"/>
              </p:ext>
            </p:extLst>
          </p:nvPr>
        </p:nvGraphicFramePr>
        <p:xfrm>
          <a:off x="381000" y="1719262"/>
          <a:ext cx="8407400" cy="4752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a:t>Stakeholder Consultation to Date</a:t>
            </a:r>
          </a:p>
        </p:txBody>
      </p:sp>
      <p:sp>
        <p:nvSpPr>
          <p:cNvPr id="4" name="Footer Placeholder 3"/>
          <p:cNvSpPr>
            <a:spLocks noGrp="1"/>
          </p:cNvSpPr>
          <p:nvPr>
            <p:ph type="ftr" sz="quarter" idx="3"/>
          </p:nvPr>
        </p:nvSpPr>
        <p:spPr/>
        <p:txBody>
          <a:bodyPr/>
          <a:lstStyle/>
          <a:p>
            <a:fld id="{757A2F4E-5D54-B04B-91BD-7E78EE1FE9FD}" type="slidenum">
              <a:rPr lang="en-US" smtClean="0"/>
              <a:pPr/>
              <a:t>75</a:t>
            </a:fld>
            <a:endParaRPr lang="en-US" dirty="0"/>
          </a:p>
        </p:txBody>
      </p:sp>
    </p:spTree>
    <p:extLst>
      <p:ext uri="{BB962C8B-B14F-4D97-AF65-F5344CB8AC3E}">
        <p14:creationId xmlns:p14="http://schemas.microsoft.com/office/powerpoint/2010/main" val="339702699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19223" y="2073349"/>
            <a:ext cx="8407893" cy="2923954"/>
          </a:xfrm>
        </p:spPr>
        <p:txBody>
          <a:bodyPr/>
          <a:lstStyle/>
          <a:p>
            <a:endParaRPr lang="en-US" dirty="0" smtClean="0"/>
          </a:p>
          <a:p>
            <a:endParaRPr lang="en-US" dirty="0" smtClean="0"/>
          </a:p>
          <a:p>
            <a:endParaRPr lang="en-US" dirty="0" smtClean="0"/>
          </a:p>
          <a:p>
            <a:r>
              <a:rPr lang="en-US" dirty="0" smtClean="0"/>
              <a:t>Public Comment Period to open on February 10</a:t>
            </a:r>
          </a:p>
          <a:p>
            <a:pPr lvl="1"/>
            <a:r>
              <a:rPr lang="en-US" dirty="0" smtClean="0"/>
              <a:t>A draft of ESSA State Plan will be posted to CDE website</a:t>
            </a:r>
          </a:p>
          <a:p>
            <a:pPr lvl="1"/>
            <a:r>
              <a:rPr lang="en-US" dirty="0" smtClean="0"/>
              <a:t>CDE intends to post a Spanish language version of the draft</a:t>
            </a:r>
          </a:p>
          <a:p>
            <a:r>
              <a:rPr lang="en-US" dirty="0" smtClean="0"/>
              <a:t>Notice for Public Comment</a:t>
            </a:r>
          </a:p>
          <a:p>
            <a:r>
              <a:rPr lang="en-US" dirty="0" smtClean="0"/>
              <a:t>Public Comment Period will close on March 10</a:t>
            </a:r>
          </a:p>
          <a:p>
            <a:pPr lvl="1"/>
            <a:r>
              <a:rPr lang="en-US" dirty="0" smtClean="0"/>
              <a:t>Comments will be reviewed on a weekly basis </a:t>
            </a:r>
          </a:p>
          <a:p>
            <a:pPr marL="0" indent="0">
              <a:buNone/>
            </a:pPr>
            <a:endParaRPr lang="en-US" dirty="0" smtClean="0"/>
          </a:p>
          <a:p>
            <a:pPr marL="0" indent="0">
              <a:buNone/>
            </a:pPr>
            <a:endParaRPr lang="en-US" dirty="0"/>
          </a:p>
        </p:txBody>
      </p:sp>
      <p:sp>
        <p:nvSpPr>
          <p:cNvPr id="3" name="Title 2"/>
          <p:cNvSpPr>
            <a:spLocks noGrp="1"/>
          </p:cNvSpPr>
          <p:nvPr>
            <p:ph type="title"/>
          </p:nvPr>
        </p:nvSpPr>
        <p:spPr/>
        <p:txBody>
          <a:bodyPr/>
          <a:lstStyle/>
          <a:p>
            <a:r>
              <a:rPr lang="en-US" dirty="0" smtClean="0"/>
              <a:t>Public Comment Process: Timeline</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76</a:t>
            </a:fld>
            <a:endParaRPr lang="en-US" dirty="0"/>
          </a:p>
        </p:txBody>
      </p:sp>
      <p:graphicFrame>
        <p:nvGraphicFramePr>
          <p:cNvPr id="5" name="Diagram 4"/>
          <p:cNvGraphicFramePr/>
          <p:nvPr>
            <p:extLst/>
          </p:nvPr>
        </p:nvGraphicFramePr>
        <p:xfrm>
          <a:off x="651597" y="1799041"/>
          <a:ext cx="7840065" cy="13226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8356028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Proposed method: Feedback </a:t>
            </a:r>
            <a:r>
              <a:rPr lang="en-US" dirty="0"/>
              <a:t>will be collected </a:t>
            </a:r>
            <a:r>
              <a:rPr lang="en-US" dirty="0" smtClean="0"/>
              <a:t>through participation in online surveys</a:t>
            </a:r>
          </a:p>
          <a:p>
            <a:pPr lvl="1"/>
            <a:r>
              <a:rPr lang="en-US" sz="2000" dirty="0" smtClean="0"/>
              <a:t>Notice to Provide Public Comment will include details and instructions</a:t>
            </a:r>
          </a:p>
          <a:p>
            <a:pPr lvl="1"/>
            <a:r>
              <a:rPr lang="en-US" sz="2000" dirty="0"/>
              <a:t>Comments can also be submitted by mail, email or by uploading a document into the survey</a:t>
            </a:r>
          </a:p>
          <a:p>
            <a:pPr lvl="1"/>
            <a:r>
              <a:rPr lang="en-US" sz="2000" dirty="0" smtClean="0"/>
              <a:t>Links to the survey will be posted </a:t>
            </a:r>
            <a:r>
              <a:rPr lang="en-US" sz="2000" dirty="0"/>
              <a:t>on the ESSA Feedback page </a:t>
            </a:r>
            <a:endParaRPr lang="en-US" sz="2000" dirty="0" smtClean="0"/>
          </a:p>
          <a:p>
            <a:pPr lvl="1"/>
            <a:r>
              <a:rPr lang="en-US" sz="2000" dirty="0" smtClean="0"/>
              <a:t>Links will also be embedded </a:t>
            </a:r>
            <a:r>
              <a:rPr lang="en-US" sz="2000" dirty="0"/>
              <a:t>in the state plan draft </a:t>
            </a:r>
            <a:r>
              <a:rPr lang="en-US" sz="2000" dirty="0" smtClean="0"/>
              <a:t>document</a:t>
            </a:r>
          </a:p>
          <a:p>
            <a:r>
              <a:rPr lang="en-US" dirty="0" smtClean="0"/>
              <a:t>CDE staff will review responses and must in some way address comments in the ESSA state plan</a:t>
            </a:r>
          </a:p>
          <a:p>
            <a:r>
              <a:rPr lang="en-US" dirty="0" smtClean="0"/>
              <a:t>A summary of the survey results and comments will be made available on the CDE website </a:t>
            </a:r>
            <a:endParaRPr lang="en-US" dirty="0"/>
          </a:p>
        </p:txBody>
      </p:sp>
      <p:sp>
        <p:nvSpPr>
          <p:cNvPr id="3" name="Title 2"/>
          <p:cNvSpPr>
            <a:spLocks noGrp="1"/>
          </p:cNvSpPr>
          <p:nvPr>
            <p:ph type="title"/>
          </p:nvPr>
        </p:nvSpPr>
        <p:spPr/>
        <p:txBody>
          <a:bodyPr/>
          <a:lstStyle/>
          <a:p>
            <a:r>
              <a:rPr lang="en-US" dirty="0" smtClean="0"/>
              <a:t>Public Comment Process: Proposed Method to Collect Feedback</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77</a:t>
            </a:fld>
            <a:endParaRPr lang="en-US" dirty="0"/>
          </a:p>
        </p:txBody>
      </p:sp>
    </p:spTree>
    <p:extLst>
      <p:ext uri="{BB962C8B-B14F-4D97-AF65-F5344CB8AC3E}">
        <p14:creationId xmlns:p14="http://schemas.microsoft.com/office/powerpoint/2010/main" val="280137400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dirty="0"/>
              <a:t>The contents of this section reflect the input we have received from the general public and interested stakeholders to date and the recommendations of the ESSA Spoke and Hub Committees who have advised the department and the State Board of Education the development of this draft of the plan. Please indicate what requirements in the ESSA, are not adequately addressed in this draft plan.</a:t>
            </a:r>
          </a:p>
          <a:p>
            <a:pPr marL="0" indent="0">
              <a:buNone/>
            </a:pPr>
            <a:endParaRPr lang="en-US" sz="2000" dirty="0"/>
          </a:p>
          <a:p>
            <a:r>
              <a:rPr lang="en-US" sz="2000" dirty="0"/>
              <a:t>Are there any areas in this draft plan that you strongly support?</a:t>
            </a:r>
          </a:p>
          <a:p>
            <a:endParaRPr lang="en-US" sz="2000" dirty="0"/>
          </a:p>
          <a:p>
            <a:r>
              <a:rPr lang="en-US" sz="2000" dirty="0"/>
              <a:t>Are there any areas in this draft plan that you have concerns about? If so, please indicate with specificity what your concerns are and how they might be addressed in this plan? </a:t>
            </a:r>
          </a:p>
          <a:p>
            <a:endParaRPr lang="en-US" dirty="0"/>
          </a:p>
        </p:txBody>
      </p:sp>
      <p:sp>
        <p:nvSpPr>
          <p:cNvPr id="3" name="Title 2"/>
          <p:cNvSpPr>
            <a:spLocks noGrp="1"/>
          </p:cNvSpPr>
          <p:nvPr>
            <p:ph type="title"/>
          </p:nvPr>
        </p:nvSpPr>
        <p:spPr/>
        <p:txBody>
          <a:bodyPr/>
          <a:lstStyle/>
          <a:p>
            <a:r>
              <a:rPr lang="en-US" dirty="0" smtClean="0"/>
              <a:t>Survey Questions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78</a:t>
            </a:fld>
            <a:endParaRPr lang="en-US" dirty="0"/>
          </a:p>
        </p:txBody>
      </p:sp>
    </p:spTree>
    <p:extLst>
      <p:ext uri="{BB962C8B-B14F-4D97-AF65-F5344CB8AC3E}">
        <p14:creationId xmlns:p14="http://schemas.microsoft.com/office/powerpoint/2010/main" val="325812122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Do you have recommendations regarding the method we use to solicit public and stakeholder feedback on the draft of Colorado’s ESSA plan?</a:t>
            </a:r>
          </a:p>
          <a:p>
            <a:r>
              <a:rPr lang="en-US" dirty="0" smtClean="0"/>
              <a:t>Do you have recommendations regarding the survey questions?</a:t>
            </a:r>
            <a:endParaRPr lang="en-US" dirty="0"/>
          </a:p>
        </p:txBody>
      </p:sp>
      <p:sp>
        <p:nvSpPr>
          <p:cNvPr id="3" name="Title 2"/>
          <p:cNvSpPr>
            <a:spLocks noGrp="1"/>
          </p:cNvSpPr>
          <p:nvPr>
            <p:ph type="title"/>
          </p:nvPr>
        </p:nvSpPr>
        <p:spPr/>
        <p:txBody>
          <a:bodyPr/>
          <a:lstStyle/>
          <a:p>
            <a:r>
              <a:rPr lang="en-US" dirty="0" smtClean="0"/>
              <a:t>Questions for Hub Committee</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79</a:t>
            </a:fld>
            <a:endParaRPr lang="en-US" dirty="0"/>
          </a:p>
        </p:txBody>
      </p:sp>
    </p:spTree>
    <p:extLst>
      <p:ext uri="{BB962C8B-B14F-4D97-AF65-F5344CB8AC3E}">
        <p14:creationId xmlns:p14="http://schemas.microsoft.com/office/powerpoint/2010/main" val="29026307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Recommendation (continued)</a:t>
            </a:r>
          </a:p>
          <a:p>
            <a:pPr lvl="1"/>
            <a:r>
              <a:rPr lang="en-US" b="0" dirty="0" smtClean="0"/>
              <a:t>If a student has been enrolled in a US school for less than 12 months and is classified as </a:t>
            </a:r>
            <a:r>
              <a:rPr lang="en-US" dirty="0" smtClean="0"/>
              <a:t>Limited-English Proficient (LEP) or Fluent-English Proficient (FEP)</a:t>
            </a:r>
            <a:r>
              <a:rPr lang="en-US" b="0" dirty="0" smtClean="0"/>
              <a:t>- based on the WIDA screener </a:t>
            </a:r>
            <a:r>
              <a:rPr lang="en-US" b="0" dirty="0" smtClean="0">
                <a:solidFill>
                  <a:schemeClr val="tx1"/>
                </a:solidFill>
              </a:rPr>
              <a:t>and local body of evidence- </a:t>
            </a:r>
            <a:r>
              <a:rPr lang="en-US" b="0" dirty="0" smtClean="0"/>
              <a:t>he or she should be </a:t>
            </a:r>
            <a:r>
              <a:rPr lang="en-US" dirty="0" smtClean="0"/>
              <a:t>assessed</a:t>
            </a:r>
            <a:r>
              <a:rPr lang="en-US" b="0" dirty="0" smtClean="0"/>
              <a:t> on the CMAS PARCC ELA assessment. </a:t>
            </a:r>
          </a:p>
          <a:p>
            <a:pPr lvl="0"/>
            <a:r>
              <a:rPr lang="en-US" dirty="0"/>
              <a:t>88% of </a:t>
            </a:r>
            <a:r>
              <a:rPr lang="en-US" dirty="0" smtClean="0"/>
              <a:t>public survey respondents indicated support </a:t>
            </a:r>
            <a:r>
              <a:rPr lang="en-US" dirty="0"/>
              <a:t>or </a:t>
            </a:r>
            <a:r>
              <a:rPr lang="en-US" dirty="0" smtClean="0"/>
              <a:t>strong support for this recommendation.</a:t>
            </a:r>
          </a:p>
          <a:p>
            <a:pPr lvl="0"/>
            <a:r>
              <a:rPr lang="en-US" dirty="0" smtClean="0"/>
              <a:t>Most comments in </a:t>
            </a:r>
            <a:r>
              <a:rPr lang="en-US" dirty="0"/>
              <a:t>support of exempting NEP </a:t>
            </a:r>
            <a:r>
              <a:rPr lang="en-US" dirty="0" smtClean="0"/>
              <a:t>newcomers. </a:t>
            </a:r>
          </a:p>
          <a:p>
            <a:pPr lvl="0"/>
            <a:r>
              <a:rPr lang="en-US" dirty="0" smtClean="0"/>
              <a:t>Varying </a:t>
            </a:r>
            <a:r>
              <a:rPr lang="en-US" dirty="0"/>
              <a:t>opinions </a:t>
            </a:r>
            <a:r>
              <a:rPr lang="en-US" dirty="0" smtClean="0"/>
              <a:t>expressed </a:t>
            </a:r>
            <a:r>
              <a:rPr lang="en-US" dirty="0"/>
              <a:t>about testing LEP newcomers, though </a:t>
            </a:r>
            <a:r>
              <a:rPr lang="en-US" dirty="0" smtClean="0"/>
              <a:t>general </a:t>
            </a:r>
            <a:r>
              <a:rPr lang="en-US" dirty="0"/>
              <a:t>support for testing students once they had acquired adequate proficiency in English. </a:t>
            </a:r>
          </a:p>
          <a:p>
            <a:endParaRPr lang="en-US" dirty="0"/>
          </a:p>
        </p:txBody>
      </p:sp>
      <p:sp>
        <p:nvSpPr>
          <p:cNvPr id="3" name="Title 2"/>
          <p:cNvSpPr>
            <a:spLocks noGrp="1"/>
          </p:cNvSpPr>
          <p:nvPr>
            <p:ph type="title"/>
          </p:nvPr>
        </p:nvSpPr>
        <p:spPr/>
        <p:txBody>
          <a:bodyPr/>
          <a:lstStyle/>
          <a:p>
            <a:r>
              <a:rPr lang="en-US" dirty="0"/>
              <a:t>Testing EL Newcomers </a:t>
            </a:r>
            <a:br>
              <a:rPr lang="en-US" dirty="0"/>
            </a:br>
            <a:r>
              <a:rPr lang="en-US" dirty="0"/>
              <a:t>Decision Point</a:t>
            </a:r>
          </a:p>
        </p:txBody>
      </p:sp>
      <p:sp>
        <p:nvSpPr>
          <p:cNvPr id="4" name="Footer Placeholder 3"/>
          <p:cNvSpPr>
            <a:spLocks noGrp="1"/>
          </p:cNvSpPr>
          <p:nvPr>
            <p:ph type="ftr" sz="quarter" idx="3"/>
          </p:nvPr>
        </p:nvSpPr>
        <p:spPr/>
        <p:txBody>
          <a:bodyPr/>
          <a:lstStyle/>
          <a:p>
            <a:fld id="{757A2F4E-5D54-B04B-91BD-7E78EE1FE9FD}" type="slidenum">
              <a:rPr lang="en-US" smtClean="0"/>
              <a:pPr/>
              <a:t>8</a:t>
            </a:fld>
            <a:endParaRPr lang="en-US" dirty="0"/>
          </a:p>
        </p:txBody>
      </p:sp>
    </p:spTree>
    <p:extLst>
      <p:ext uri="{BB962C8B-B14F-4D97-AF65-F5344CB8AC3E}">
        <p14:creationId xmlns:p14="http://schemas.microsoft.com/office/powerpoint/2010/main" val="273771059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7683" y="1581913"/>
            <a:ext cx="8407893" cy="5202936"/>
          </a:xfrm>
        </p:spPr>
        <p:txBody>
          <a:bodyPr/>
          <a:lstStyle/>
          <a:p>
            <a:pPr marL="0" indent="0">
              <a:buNone/>
            </a:pPr>
            <a:endParaRPr lang="en-US" dirty="0" smtClean="0"/>
          </a:p>
          <a:p>
            <a:endParaRPr lang="en-US" dirty="0" smtClean="0"/>
          </a:p>
          <a:p>
            <a:pPr marL="0" indent="0">
              <a:buNone/>
            </a:pPr>
            <a:endParaRPr lang="en-US" dirty="0" smtClean="0"/>
          </a:p>
          <a:p>
            <a:pPr marL="228600" lvl="1" indent="0">
              <a:buNone/>
            </a:pPr>
            <a:endParaRPr lang="en-US" dirty="0"/>
          </a:p>
          <a:p>
            <a:pPr marL="228600" lvl="1" indent="0">
              <a:buNone/>
            </a:pPr>
            <a:endParaRPr lang="en-US" dirty="0" smtClean="0"/>
          </a:p>
          <a:p>
            <a:pPr marL="228600" lvl="1" indent="0">
              <a:buNone/>
            </a:pPr>
            <a:endParaRPr lang="en-US" dirty="0"/>
          </a:p>
          <a:p>
            <a:pPr marL="228600" lvl="1" indent="0">
              <a:buNone/>
            </a:pPr>
            <a:endParaRPr lang="en-US" dirty="0" smtClean="0"/>
          </a:p>
          <a:p>
            <a:endParaRPr lang="en-US" dirty="0" smtClean="0"/>
          </a:p>
          <a:p>
            <a:endParaRPr lang="en-US" dirty="0" smtClean="0"/>
          </a:p>
          <a:p>
            <a:pPr marL="0" indent="0">
              <a:buNone/>
            </a:pPr>
            <a:endParaRPr lang="en-US" sz="2000" dirty="0" smtClean="0"/>
          </a:p>
        </p:txBody>
      </p:sp>
      <p:sp>
        <p:nvSpPr>
          <p:cNvPr id="3" name="Title 2"/>
          <p:cNvSpPr>
            <a:spLocks noGrp="1"/>
          </p:cNvSpPr>
          <p:nvPr>
            <p:ph type="title"/>
          </p:nvPr>
        </p:nvSpPr>
        <p:spPr/>
        <p:txBody>
          <a:bodyPr/>
          <a:lstStyle/>
          <a:p>
            <a:r>
              <a:rPr lang="en-US" dirty="0" smtClean="0"/>
              <a:t>Wrap-Up</a:t>
            </a:r>
            <a:endParaRPr lang="en-US" dirty="0"/>
          </a:p>
        </p:txBody>
      </p:sp>
      <p:sp>
        <p:nvSpPr>
          <p:cNvPr id="13" name="Content Placeholder 1"/>
          <p:cNvSpPr txBox="1">
            <a:spLocks/>
          </p:cNvSpPr>
          <p:nvPr/>
        </p:nvSpPr>
        <p:spPr>
          <a:xfrm>
            <a:off x="381000" y="1835692"/>
            <a:ext cx="8407893" cy="919875"/>
          </a:xfrm>
          <a:prstGeom prst="rect">
            <a:avLst/>
          </a:prstGeom>
        </p:spPr>
        <p:txBody>
          <a:bodyPr vert="horz" lIns="91440" tIns="45720" rIns="91440" bIns="45720" rtlCol="0">
            <a:noAutofit/>
          </a:bodyPr>
          <a:lstStyle>
            <a:lvl1pPr marL="228600" indent="-228600" algn="l" defTabSz="914400" rtl="0" eaLnBrk="1" latinLnBrk="0" hangingPunct="1">
              <a:spcBef>
                <a:spcPct val="20000"/>
              </a:spcBef>
              <a:buClr>
                <a:schemeClr val="accent1"/>
              </a:buClr>
              <a:buSzPct val="110000"/>
              <a:buFont typeface="Wingdings" charset="2"/>
              <a:buChar char="§"/>
              <a:defRPr sz="2400" b="1" kern="1200" spc="0" baseline="0">
                <a:solidFill>
                  <a:srgbClr val="5C6670"/>
                </a:solidFill>
                <a:latin typeface="+mn-lt"/>
                <a:ea typeface="+mn-ea"/>
                <a:cs typeface="+mn-cs"/>
              </a:defRPr>
            </a:lvl1pPr>
            <a:lvl2pPr marL="457200" indent="-228600" algn="l" defTabSz="914400" rtl="0" eaLnBrk="1" latinLnBrk="0" hangingPunct="1">
              <a:spcBef>
                <a:spcPct val="20000"/>
              </a:spcBef>
              <a:buClr>
                <a:schemeClr val="accent2"/>
              </a:buClr>
              <a:buSzPct val="110000"/>
              <a:buFont typeface="Wingdings" charset="2"/>
              <a:buChar char="§"/>
              <a:defRPr sz="2200" kern="1200" spc="0" baseline="0">
                <a:solidFill>
                  <a:srgbClr val="5C6670"/>
                </a:solidFill>
                <a:latin typeface="+mn-lt"/>
                <a:ea typeface="+mn-ea"/>
                <a:cs typeface="+mn-cs"/>
              </a:defRPr>
            </a:lvl2pPr>
            <a:lvl3pPr marL="685800" indent="-228600" algn="l" defTabSz="914400" rtl="0" eaLnBrk="1" latinLnBrk="0" hangingPunct="1">
              <a:spcBef>
                <a:spcPct val="20000"/>
              </a:spcBef>
              <a:buClr>
                <a:schemeClr val="accent3"/>
              </a:buClr>
              <a:buSzPct val="110000"/>
              <a:buFont typeface="Wingdings" charset="2"/>
              <a:buChar char="§"/>
              <a:defRPr sz="2000" kern="1200" spc="0" baseline="0">
                <a:solidFill>
                  <a:srgbClr val="5C6670"/>
                </a:solidFill>
                <a:latin typeface="+mn-lt"/>
                <a:ea typeface="+mn-ea"/>
                <a:cs typeface="+mn-cs"/>
              </a:defRPr>
            </a:lvl3pPr>
            <a:lvl4pPr marL="862013" indent="-176213" algn="l" defTabSz="914400" rtl="0" eaLnBrk="1" latinLnBrk="0" hangingPunct="1">
              <a:spcBef>
                <a:spcPct val="20000"/>
              </a:spcBef>
              <a:buClr>
                <a:schemeClr val="accent4"/>
              </a:buClr>
              <a:buSzPct val="110000"/>
              <a:buFont typeface="Wingdings" charset="2"/>
              <a:buChar char="§"/>
              <a:defRPr sz="1800" kern="1200" spc="0">
                <a:solidFill>
                  <a:srgbClr val="5C6670"/>
                </a:solidFill>
                <a:latin typeface="+mn-lt"/>
                <a:ea typeface="+mn-ea"/>
                <a:cs typeface="+mn-cs"/>
              </a:defRPr>
            </a:lvl4pPr>
            <a:lvl5pPr marL="1028700" indent="-166688" algn="l" defTabSz="914400" rtl="0" eaLnBrk="1" latinLnBrk="0" hangingPunct="1">
              <a:spcBef>
                <a:spcPct val="20000"/>
              </a:spcBef>
              <a:buClr>
                <a:schemeClr val="accent6"/>
              </a:buClr>
              <a:buSzPct val="110000"/>
              <a:buFont typeface="Wingdings" charset="2"/>
              <a:buChar char="§"/>
              <a:defRPr sz="1600" kern="1200" spc="0" baseline="0">
                <a:solidFill>
                  <a:srgbClr val="5C6670"/>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r>
              <a:rPr lang="en-US" dirty="0" smtClean="0"/>
              <a:t>Hub Updates</a:t>
            </a:r>
          </a:p>
          <a:p>
            <a:r>
              <a:rPr lang="en-US" dirty="0" smtClean="0"/>
              <a:t>Approval of Meeting Minutes</a:t>
            </a:r>
          </a:p>
          <a:p>
            <a:r>
              <a:rPr lang="en-US" dirty="0" smtClean="0"/>
              <a:t>Timeline</a:t>
            </a:r>
            <a:endParaRPr lang="en-US" dirty="0"/>
          </a:p>
        </p:txBody>
      </p:sp>
      <p:pic>
        <p:nvPicPr>
          <p:cNvPr id="6" name="Picture 5"/>
          <p:cNvPicPr/>
          <p:nvPr/>
        </p:nvPicPr>
        <p:blipFill>
          <a:blip r:embed="rId2"/>
          <a:stretch>
            <a:fillRect/>
          </a:stretch>
        </p:blipFill>
        <p:spPr>
          <a:xfrm>
            <a:off x="190129" y="3943350"/>
            <a:ext cx="8763000" cy="1637189"/>
          </a:xfrm>
          <a:prstGeom prst="rect">
            <a:avLst/>
          </a:prstGeom>
        </p:spPr>
      </p:pic>
      <p:sp>
        <p:nvSpPr>
          <p:cNvPr id="4" name="Footer Placeholder 3"/>
          <p:cNvSpPr>
            <a:spLocks noGrp="1"/>
          </p:cNvSpPr>
          <p:nvPr>
            <p:ph type="ftr" sz="quarter" idx="3"/>
          </p:nvPr>
        </p:nvSpPr>
        <p:spPr/>
        <p:txBody>
          <a:bodyPr/>
          <a:lstStyle/>
          <a:p>
            <a:r>
              <a:rPr lang="en-US" dirty="0" smtClean="0"/>
              <a:t>80</a:t>
            </a:r>
            <a:endParaRPr lang="en-US" dirty="0"/>
          </a:p>
        </p:txBody>
      </p:sp>
    </p:spTree>
    <p:extLst>
      <p:ext uri="{BB962C8B-B14F-4D97-AF65-F5344CB8AC3E}">
        <p14:creationId xmlns:p14="http://schemas.microsoft.com/office/powerpoint/2010/main" val="44115175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Next Meeting</a:t>
            </a:r>
          </a:p>
        </p:txBody>
      </p:sp>
      <p:sp>
        <p:nvSpPr>
          <p:cNvPr id="9" name="Text Placeholder 8"/>
          <p:cNvSpPr>
            <a:spLocks noGrp="1"/>
          </p:cNvSpPr>
          <p:nvPr>
            <p:ph type="body" idx="1"/>
          </p:nvPr>
        </p:nvSpPr>
        <p:spPr>
          <a:xfrm>
            <a:off x="524107" y="1790952"/>
            <a:ext cx="8474927" cy="3717750"/>
          </a:xfrm>
        </p:spPr>
        <p:txBody>
          <a:bodyPr/>
          <a:lstStyle/>
          <a:p>
            <a:pPr marL="355600" indent="-342900">
              <a:lnSpc>
                <a:spcPct val="150000"/>
              </a:lnSpc>
              <a:buClr>
                <a:srgbClr val="478AC8"/>
              </a:buClr>
              <a:buSzPct val="108333"/>
              <a:tabLst>
                <a:tab pos="241300" algn="l"/>
              </a:tabLst>
            </a:pPr>
            <a:r>
              <a:rPr lang="en-US" sz="2000" spc="-10" dirty="0" smtClean="0">
                <a:solidFill>
                  <a:srgbClr val="5C666F"/>
                </a:solidFill>
                <a:cs typeface="Calibri"/>
              </a:rPr>
              <a:t>  9</a:t>
            </a:r>
            <a:r>
              <a:rPr lang="en-US" sz="2000" spc="-10" baseline="30000" dirty="0" smtClean="0">
                <a:solidFill>
                  <a:srgbClr val="5C666F"/>
                </a:solidFill>
                <a:cs typeface="Calibri"/>
              </a:rPr>
              <a:t>th</a:t>
            </a:r>
            <a:r>
              <a:rPr lang="en-US" sz="2000" spc="-10" dirty="0" smtClean="0">
                <a:solidFill>
                  <a:srgbClr val="5C666F"/>
                </a:solidFill>
                <a:cs typeface="Calibri"/>
              </a:rPr>
              <a:t> ESSA Hub Committee Meeting details</a:t>
            </a:r>
          </a:p>
          <a:p>
            <a:pPr marL="527050" lvl="1" indent="-285750">
              <a:lnSpc>
                <a:spcPct val="150000"/>
              </a:lnSpc>
              <a:buSzPct val="108333"/>
              <a:buFont typeface="Wingdings" panose="05000000000000000000" pitchFamily="2" charset="2"/>
              <a:buChar char="§"/>
              <a:tabLst>
                <a:tab pos="241300" algn="l"/>
              </a:tabLst>
            </a:pPr>
            <a:r>
              <a:rPr lang="en-US" sz="1600" spc="-10" dirty="0" smtClean="0">
                <a:solidFill>
                  <a:srgbClr val="5C666F"/>
                </a:solidFill>
                <a:cs typeface="Calibri"/>
              </a:rPr>
              <a:t>Monday, March 6</a:t>
            </a:r>
            <a:r>
              <a:rPr lang="en-US" sz="1600" spc="-5" dirty="0" smtClean="0">
                <a:solidFill>
                  <a:srgbClr val="5C666F"/>
                </a:solidFill>
                <a:cs typeface="Calibri"/>
              </a:rPr>
              <a:t>, 2017</a:t>
            </a:r>
            <a:endParaRPr lang="en-US" sz="1600" spc="-5" dirty="0">
              <a:solidFill>
                <a:srgbClr val="5C666F"/>
              </a:solidFill>
              <a:cs typeface="Calibri"/>
            </a:endParaRPr>
          </a:p>
          <a:p>
            <a:pPr marL="527050" lvl="2" indent="-285750">
              <a:lnSpc>
                <a:spcPct val="150000"/>
              </a:lnSpc>
              <a:spcBef>
                <a:spcPts val="575"/>
              </a:spcBef>
              <a:buClr>
                <a:schemeClr val="accent2"/>
              </a:buClr>
              <a:buFont typeface="Wingdings" panose="05000000000000000000" pitchFamily="2" charset="2"/>
              <a:buChar char="§"/>
            </a:pPr>
            <a:r>
              <a:rPr lang="en-US" sz="1600" spc="-15" dirty="0">
                <a:solidFill>
                  <a:srgbClr val="5C666F"/>
                </a:solidFill>
                <a:cs typeface="Calibri"/>
              </a:rPr>
              <a:t>Location: State Board Room -201 E. Colfax Ave., Denver, CO </a:t>
            </a:r>
            <a:r>
              <a:rPr lang="en-US" sz="1600" spc="-15" dirty="0" smtClean="0">
                <a:solidFill>
                  <a:srgbClr val="5C666F"/>
                </a:solidFill>
                <a:cs typeface="Calibri"/>
              </a:rPr>
              <a:t>80203 </a:t>
            </a:r>
            <a:endParaRPr lang="en-US" sz="1600" spc="-15" dirty="0">
              <a:solidFill>
                <a:srgbClr val="5C666F"/>
              </a:solidFill>
              <a:cs typeface="Calibri"/>
            </a:endParaRPr>
          </a:p>
          <a:p>
            <a:pPr marL="527050" lvl="2" indent="-285750">
              <a:lnSpc>
                <a:spcPct val="150000"/>
              </a:lnSpc>
              <a:spcBef>
                <a:spcPts val="575"/>
              </a:spcBef>
              <a:buClr>
                <a:schemeClr val="accent2"/>
              </a:buClr>
              <a:buFont typeface="Wingdings" panose="05000000000000000000" pitchFamily="2" charset="2"/>
              <a:buChar char="§"/>
            </a:pPr>
            <a:r>
              <a:rPr lang="en-US" sz="1600" spc="-15" dirty="0">
                <a:solidFill>
                  <a:srgbClr val="5C666F"/>
                </a:solidFill>
                <a:cs typeface="Calibri"/>
              </a:rPr>
              <a:t>Time: </a:t>
            </a:r>
            <a:r>
              <a:rPr lang="en-US" sz="1600" spc="-15" dirty="0" smtClean="0">
                <a:solidFill>
                  <a:srgbClr val="5C666F"/>
                </a:solidFill>
                <a:cs typeface="Calibri"/>
              </a:rPr>
              <a:t>10:00 </a:t>
            </a:r>
            <a:r>
              <a:rPr lang="en-US" sz="1600" spc="-15" dirty="0">
                <a:solidFill>
                  <a:srgbClr val="5C666F"/>
                </a:solidFill>
                <a:cs typeface="Calibri"/>
              </a:rPr>
              <a:t>A</a:t>
            </a:r>
            <a:r>
              <a:rPr lang="en-US" sz="1600" spc="-15" dirty="0" smtClean="0">
                <a:solidFill>
                  <a:srgbClr val="5C666F"/>
                </a:solidFill>
                <a:cs typeface="Calibri"/>
              </a:rPr>
              <a:t>M </a:t>
            </a:r>
            <a:r>
              <a:rPr lang="en-US" sz="1600" spc="-15" dirty="0">
                <a:solidFill>
                  <a:srgbClr val="5C666F"/>
                </a:solidFill>
                <a:cs typeface="Calibri"/>
              </a:rPr>
              <a:t>– </a:t>
            </a:r>
            <a:r>
              <a:rPr lang="en-US" sz="1600" spc="-15" dirty="0" smtClean="0">
                <a:solidFill>
                  <a:srgbClr val="5C666F"/>
                </a:solidFill>
                <a:cs typeface="Calibri"/>
              </a:rPr>
              <a:t>2:00 PM </a:t>
            </a:r>
          </a:p>
          <a:p>
            <a:pPr marL="527050" lvl="2" indent="-285750">
              <a:lnSpc>
                <a:spcPct val="150000"/>
              </a:lnSpc>
              <a:spcBef>
                <a:spcPts val="575"/>
              </a:spcBef>
              <a:buClr>
                <a:schemeClr val="accent2"/>
              </a:buClr>
              <a:buFont typeface="Wingdings" panose="05000000000000000000" pitchFamily="2" charset="2"/>
              <a:buChar char="§"/>
            </a:pPr>
            <a:r>
              <a:rPr lang="en-US" sz="1600" spc="-15" dirty="0" smtClean="0">
                <a:solidFill>
                  <a:srgbClr val="5C666F"/>
                </a:solidFill>
                <a:cs typeface="Calibri"/>
              </a:rPr>
              <a:t>Review of first draft</a:t>
            </a:r>
          </a:p>
          <a:p>
            <a:pPr marL="12700">
              <a:lnSpc>
                <a:spcPct val="150000"/>
              </a:lnSpc>
              <a:spcBef>
                <a:spcPts val="575"/>
              </a:spcBef>
            </a:pPr>
            <a:r>
              <a:rPr lang="en-US" sz="2000" dirty="0" smtClean="0"/>
              <a:t>What </a:t>
            </a:r>
            <a:r>
              <a:rPr lang="en-US" sz="2000" dirty="0"/>
              <a:t>would you like to have at </a:t>
            </a:r>
            <a:r>
              <a:rPr lang="en-US" sz="2000" dirty="0" smtClean="0"/>
              <a:t>- or </a:t>
            </a:r>
            <a:r>
              <a:rPr lang="en-US" sz="2000" dirty="0"/>
              <a:t>prior </a:t>
            </a:r>
            <a:r>
              <a:rPr lang="en-US" sz="2000" dirty="0" smtClean="0"/>
              <a:t>to - </a:t>
            </a:r>
            <a:r>
              <a:rPr lang="en-US" sz="2000" dirty="0"/>
              <a:t>the March meeting so that you can complete your recommendations to the State Board at that meeting</a:t>
            </a:r>
            <a:r>
              <a:rPr lang="en-US" sz="2000" dirty="0" smtClean="0"/>
              <a:t>?</a:t>
            </a:r>
            <a:endParaRPr lang="en-US" sz="2000" dirty="0">
              <a:cs typeface="Calibri"/>
            </a:endParaRPr>
          </a:p>
          <a:p>
            <a:pPr marL="0" indent="0">
              <a:buNone/>
            </a:pPr>
            <a:endParaRPr lang="en-US" dirty="0">
              <a:solidFill>
                <a:srgbClr val="00B050"/>
              </a:solidFill>
            </a:endParaRPr>
          </a:p>
        </p:txBody>
      </p:sp>
      <p:sp>
        <p:nvSpPr>
          <p:cNvPr id="2" name="Footer Placeholder 1"/>
          <p:cNvSpPr>
            <a:spLocks noGrp="1"/>
          </p:cNvSpPr>
          <p:nvPr>
            <p:ph type="ftr" sz="quarter" idx="3"/>
          </p:nvPr>
        </p:nvSpPr>
        <p:spPr/>
        <p:txBody>
          <a:bodyPr/>
          <a:lstStyle/>
          <a:p>
            <a:r>
              <a:rPr lang="en-US" dirty="0" smtClean="0"/>
              <a:t>81</a:t>
            </a:r>
            <a:endParaRPr lang="en-US" dirty="0"/>
          </a:p>
        </p:txBody>
      </p:sp>
    </p:spTree>
    <p:extLst>
      <p:ext uri="{BB962C8B-B14F-4D97-AF65-F5344CB8AC3E}">
        <p14:creationId xmlns:p14="http://schemas.microsoft.com/office/powerpoint/2010/main" val="37823949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6571" y="2888337"/>
            <a:ext cx="8341851" cy="2407637"/>
          </a:xfrm>
        </p:spPr>
        <p:txBody>
          <a:bodyPr/>
          <a:lstStyle/>
          <a:p>
            <a:r>
              <a:rPr lang="en-US" sz="2500" dirty="0"/>
              <a:t>ESSA Accountability Work Group</a:t>
            </a:r>
            <a:br>
              <a:rPr lang="en-US" sz="2500" dirty="0"/>
            </a:br>
            <a:r>
              <a:rPr lang="en-US" sz="2500" dirty="0">
                <a:solidFill>
                  <a:srgbClr val="FF0000"/>
                </a:solidFill>
              </a:rPr>
              <a:t>English Learner Progress</a:t>
            </a:r>
            <a:br>
              <a:rPr lang="en-US" sz="2500" dirty="0">
                <a:solidFill>
                  <a:srgbClr val="FF0000"/>
                </a:solidFill>
              </a:rPr>
            </a:br>
            <a:r>
              <a:rPr lang="en-US" sz="2500" dirty="0"/>
              <a:t>Decision Point</a:t>
            </a:r>
            <a:br>
              <a:rPr lang="en-US" sz="2500" dirty="0"/>
            </a:br>
            <a:r>
              <a:rPr lang="en-US" sz="2500" dirty="0"/>
              <a:t/>
            </a:r>
            <a:br>
              <a:rPr lang="en-US" sz="2500" dirty="0"/>
            </a:br>
            <a:endParaRPr lang="en-US" sz="3600" dirty="0">
              <a:solidFill>
                <a:srgbClr val="FF0000"/>
              </a:solidFill>
            </a:endParaRPr>
          </a:p>
        </p:txBody>
      </p:sp>
      <p:sp>
        <p:nvSpPr>
          <p:cNvPr id="7" name="Text Placeholder 6"/>
          <p:cNvSpPr>
            <a:spLocks noGrp="1"/>
          </p:cNvSpPr>
          <p:nvPr>
            <p:ph type="body" sz="quarter" idx="10"/>
          </p:nvPr>
        </p:nvSpPr>
        <p:spPr/>
        <p:txBody>
          <a:bodyPr/>
          <a:lstStyle/>
          <a:p>
            <a:r>
              <a:rPr lang="en-US" dirty="0" smtClean="0"/>
              <a:t>February 6, 2017</a:t>
            </a:r>
            <a:endParaRPr lang="en-US" dirty="0"/>
          </a:p>
        </p:txBody>
      </p:sp>
    </p:spTree>
    <p:extLst>
      <p:ext uri="{BB962C8B-B14F-4D97-AF65-F5344CB8AC3E}">
        <p14:creationId xmlns:p14="http://schemas.microsoft.com/office/powerpoint/2010/main" val="45921642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DE THEME">
  <a:themeElements>
    <a:clrScheme name="Custom 11">
      <a:dk1>
        <a:srgbClr val="5C6670"/>
      </a:dk1>
      <a:lt1>
        <a:sysClr val="window" lastClr="FFFFFF"/>
      </a:lt1>
      <a:dk2>
        <a:srgbClr val="8FC6E8"/>
      </a:dk2>
      <a:lt2>
        <a:srgbClr val="D3CCBC"/>
      </a:lt2>
      <a:accent1>
        <a:srgbClr val="488BC9"/>
      </a:accent1>
      <a:accent2>
        <a:srgbClr val="FFC846"/>
      </a:accent2>
      <a:accent3>
        <a:srgbClr val="8DC63F"/>
      </a:accent3>
      <a:accent4>
        <a:srgbClr val="6D3A5D"/>
      </a:accent4>
      <a:accent5>
        <a:srgbClr val="46797A"/>
      </a:accent5>
      <a:accent6>
        <a:srgbClr val="EF7521"/>
      </a:accent6>
      <a:hlink>
        <a:srgbClr val="0070C0"/>
      </a:hlink>
      <a:folHlink>
        <a:srgbClr val="0070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CDE THEME.thmx</Template>
  <TotalTime>10299</TotalTime>
  <Words>6496</Words>
  <Application>Microsoft Office PowerPoint</Application>
  <PresentationFormat>On-screen Show (4:3)</PresentationFormat>
  <Paragraphs>1197</Paragraphs>
  <Slides>81</Slides>
  <Notes>43</Notes>
  <HiddenSlides>0</HiddenSlides>
  <MMClips>0</MMClips>
  <ScaleCrop>false</ScaleCrop>
  <HeadingPairs>
    <vt:vector size="4" baseType="variant">
      <vt:variant>
        <vt:lpstr>Theme</vt:lpstr>
      </vt:variant>
      <vt:variant>
        <vt:i4>1</vt:i4>
      </vt:variant>
      <vt:variant>
        <vt:lpstr>Slide Titles</vt:lpstr>
      </vt:variant>
      <vt:variant>
        <vt:i4>81</vt:i4>
      </vt:variant>
    </vt:vector>
  </HeadingPairs>
  <TitlesOfParts>
    <vt:vector size="82" baseType="lpstr">
      <vt:lpstr>CDE THEME</vt:lpstr>
      <vt:lpstr>Every Student Succeeds Act (ESSA) Hub Committee</vt:lpstr>
      <vt:lpstr>Agenda</vt:lpstr>
      <vt:lpstr>ESSA and Accountability ESSA Accountability Spoke ~ Accountability Work Group (AWG)  </vt:lpstr>
      <vt:lpstr>Today’s Objectives</vt:lpstr>
      <vt:lpstr>Discussion and  Final Vote</vt:lpstr>
      <vt:lpstr>ESSA Accountability Work Group English Learner Assessment  Decision Point  </vt:lpstr>
      <vt:lpstr>Testing EL Newcomers  Decision Point</vt:lpstr>
      <vt:lpstr>Testing EL Newcomers  Decision Point</vt:lpstr>
      <vt:lpstr>ESSA Accountability Work Group English Learner Progress Decision Point  </vt:lpstr>
      <vt:lpstr>EL Growth Decision Point</vt:lpstr>
      <vt:lpstr>EL Growth Decision Point</vt:lpstr>
      <vt:lpstr>EL Growth Decision Point</vt:lpstr>
      <vt:lpstr>ESSA Accountability Work Group Disaggregated Accountability Decision Point  </vt:lpstr>
      <vt:lpstr>From 1/19 Disaggregating Non-White Students</vt:lpstr>
      <vt:lpstr>Non-White Group versus Disaggregated groups: School Accountability</vt:lpstr>
      <vt:lpstr>Feedback from 1/19 Meeting</vt:lpstr>
      <vt:lpstr>Example #1</vt:lpstr>
      <vt:lpstr>Example #2</vt:lpstr>
      <vt:lpstr>Example #3</vt:lpstr>
      <vt:lpstr>School Impact (3-year data)</vt:lpstr>
      <vt:lpstr>Student Impact (3-year data)</vt:lpstr>
      <vt:lpstr>Student Impact, cont. (3-year data)</vt:lpstr>
      <vt:lpstr>Student Impact, cont. (3-year data)</vt:lpstr>
      <vt:lpstr>Student Impact, cont. (3-year data)</vt:lpstr>
      <vt:lpstr>Student Impact, cont. (3-year data)</vt:lpstr>
      <vt:lpstr>Student Impact, cont. (3-year data)</vt:lpstr>
      <vt:lpstr>Student Impact, cont. (3-year data)</vt:lpstr>
      <vt:lpstr>ESSA Accountability Work Group Long-term Goals and Interim Targets Decision Point  </vt:lpstr>
      <vt:lpstr>Survey Responses 1 (strongly do not recommend) to 5 (strongly recommend)</vt:lpstr>
      <vt:lpstr>Survey Responses 1 (strongly do not recommend) to 5 (strongly recommend)</vt:lpstr>
      <vt:lpstr>Establishing Interim Targets (same long-term goal)</vt:lpstr>
      <vt:lpstr>Same versus Different Interim Targets</vt:lpstr>
      <vt:lpstr>Timeline and Frequency</vt:lpstr>
      <vt:lpstr>ESSA Accountability Work Group Other Indicator Decision Point  </vt:lpstr>
      <vt:lpstr>Decision Point</vt:lpstr>
      <vt:lpstr>Statutory &amp; Regulatory Requirements</vt:lpstr>
      <vt:lpstr>Timeline for Short and Long-Term Recommendations</vt:lpstr>
      <vt:lpstr>Long-Term Possibilities by Indicator </vt:lpstr>
      <vt:lpstr>General Process for Considering Long-Term Options</vt:lpstr>
      <vt:lpstr>Long-Term Recommendations</vt:lpstr>
      <vt:lpstr>PowerPoint Presentation</vt:lpstr>
      <vt:lpstr>Targeted:  Identification Criteria</vt:lpstr>
      <vt:lpstr>ESSA Accountability Work Group Participation Requirements Decision Point  Input from the State Board of Education (SBE)  </vt:lpstr>
      <vt:lpstr>Decision Point</vt:lpstr>
      <vt:lpstr>Participation Requirements and Policies</vt:lpstr>
      <vt:lpstr>Final USDE Regulations  (now on hold)</vt:lpstr>
      <vt:lpstr>Direction from State Board of Education – Use Current Policy  (with clarifications)</vt:lpstr>
      <vt:lpstr>Input from Hub</vt:lpstr>
      <vt:lpstr>ESSA Accountability Work Group School Identification / Targeted Decision Point  Reminder, Clarification, and Correction  </vt:lpstr>
      <vt:lpstr>Reminder, Clarification &amp; Correction! </vt:lpstr>
      <vt:lpstr>Option 1</vt:lpstr>
      <vt:lpstr>Targeted:  Identification Criteria</vt:lpstr>
      <vt:lpstr>Option 2</vt:lpstr>
      <vt:lpstr>Targeted:  Identification Criteria</vt:lpstr>
      <vt:lpstr>Targeted:  Identification Criteria</vt:lpstr>
      <vt:lpstr>Targeted:  Identification Criteria</vt:lpstr>
      <vt:lpstr>Targeted:  Identification Criteria</vt:lpstr>
      <vt:lpstr>Next Steps</vt:lpstr>
      <vt:lpstr> School Improvement Spoke Committee  Report to the Hub Committee</vt:lpstr>
      <vt:lpstr>School Improvement  Decision Points</vt:lpstr>
      <vt:lpstr>Estimate of annual ESSA Title I funds</vt:lpstr>
      <vt:lpstr>Estimates for School Identification</vt:lpstr>
      <vt:lpstr>Examples of Current Turnaround Support Structures | Awards and Funding Ranges</vt:lpstr>
      <vt:lpstr>Allocation of Resources</vt:lpstr>
      <vt:lpstr>What did we hear?</vt:lpstr>
      <vt:lpstr>Recommendation</vt:lpstr>
      <vt:lpstr>Annual Cycle of  Supports and Grants</vt:lpstr>
      <vt:lpstr>Potential Comprehensive Schools  Application Process and Timeline</vt:lpstr>
      <vt:lpstr>Potential Comprehensive Schools  Funding Range</vt:lpstr>
      <vt:lpstr>Potential Targeted Support School (TSI)  Process and Timeline</vt:lpstr>
      <vt:lpstr>Potential Targeted Schools  Funding Process</vt:lpstr>
      <vt:lpstr>Questions?</vt:lpstr>
      <vt:lpstr>Stakeholder Consultation Public Comment Process</vt:lpstr>
      <vt:lpstr>Agenda</vt:lpstr>
      <vt:lpstr>Stakeholder Consultation to Date</vt:lpstr>
      <vt:lpstr>Public Comment Process: Timeline</vt:lpstr>
      <vt:lpstr>Public Comment Process: Proposed Method to Collect Feedback</vt:lpstr>
      <vt:lpstr>Survey Questions</vt:lpstr>
      <vt:lpstr>Questions for Hub Committee</vt:lpstr>
      <vt:lpstr>Wrap-Up</vt:lpstr>
      <vt:lpstr>Next Meeting</vt:lpstr>
    </vt:vector>
  </TitlesOfParts>
  <Company>Colorado State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 Hunter</dc:creator>
  <cp:lastModifiedBy>Hollingshead, Jessica</cp:lastModifiedBy>
  <cp:revision>321</cp:revision>
  <cp:lastPrinted>2016-12-21T17:16:12Z</cp:lastPrinted>
  <dcterms:created xsi:type="dcterms:W3CDTF">2012-07-16T02:29:43Z</dcterms:created>
  <dcterms:modified xsi:type="dcterms:W3CDTF">2017-02-06T21:22:55Z</dcterms:modified>
</cp:coreProperties>
</file>