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3"/>
  </p:notesMasterIdLst>
  <p:handoutMasterIdLst>
    <p:handoutMasterId r:id="rId54"/>
  </p:handoutMasterIdLst>
  <p:sldIdLst>
    <p:sldId id="256" r:id="rId2"/>
    <p:sldId id="257" r:id="rId3"/>
    <p:sldId id="280" r:id="rId4"/>
    <p:sldId id="387" r:id="rId5"/>
    <p:sldId id="388" r:id="rId6"/>
    <p:sldId id="389" r:id="rId7"/>
    <p:sldId id="365" r:id="rId8"/>
    <p:sldId id="364" r:id="rId9"/>
    <p:sldId id="362"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39" r:id="rId28"/>
    <p:sldId id="367" r:id="rId29"/>
    <p:sldId id="368" r:id="rId30"/>
    <p:sldId id="370" r:id="rId31"/>
    <p:sldId id="371" r:id="rId32"/>
    <p:sldId id="372" r:id="rId33"/>
    <p:sldId id="373" r:id="rId34"/>
    <p:sldId id="374" r:id="rId35"/>
    <p:sldId id="375" r:id="rId36"/>
    <p:sldId id="376" r:id="rId37"/>
    <p:sldId id="377" r:id="rId38"/>
    <p:sldId id="378" r:id="rId39"/>
    <p:sldId id="379" r:id="rId40"/>
    <p:sldId id="380" r:id="rId41"/>
    <p:sldId id="381" r:id="rId42"/>
    <p:sldId id="382" r:id="rId43"/>
    <p:sldId id="383" r:id="rId44"/>
    <p:sldId id="384" r:id="rId45"/>
    <p:sldId id="385" r:id="rId46"/>
    <p:sldId id="386" r:id="rId47"/>
    <p:sldId id="305" r:id="rId48"/>
    <p:sldId id="306" r:id="rId49"/>
    <p:sldId id="307" r:id="rId50"/>
    <p:sldId id="308" r:id="rId51"/>
    <p:sldId id="309" r:id="rId5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arson, Alyssa" initials="AP" lastIdx="22" clrIdx="0"/>
  <p:cmAuthor id="2" name="Hollingshead, Jessica" initials="HJ" lastIdx="14" clrIdx="1"/>
  <p:cmAuthor id="3" name="Young, Anna" initials="Y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21" autoAdjust="0"/>
    <p:restoredTop sz="81841" autoAdjust="0"/>
  </p:normalViewPr>
  <p:slideViewPr>
    <p:cSldViewPr snapToGrid="0" snapToObjects="1">
      <p:cViewPr varScale="1">
        <p:scale>
          <a:sx n="88" d="100"/>
          <a:sy n="88" d="100"/>
        </p:scale>
        <p:origin x="74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bg1"/>
                </a:solidFill>
              </a:defRPr>
            </a:pPr>
            <a:r>
              <a:rPr lang="en-US" sz="3200" dirty="0" smtClean="0">
                <a:solidFill>
                  <a:schemeClr val="bg1"/>
                </a:solidFill>
              </a:rPr>
              <a:t>ESSA Title I Funds ~ $150M Annually (Estimates only</a:t>
            </a:r>
            <a:r>
              <a:rPr lang="en-US" dirty="0" smtClean="0">
                <a:solidFill>
                  <a:schemeClr val="bg1"/>
                </a:solidFill>
              </a:rPr>
              <a:t>)</a:t>
            </a:r>
            <a:endParaRPr lang="en-US" dirty="0">
              <a:solidFill>
                <a:schemeClr val="bg1"/>
              </a:solidFill>
            </a:endParaRPr>
          </a:p>
        </c:rich>
      </c:tx>
      <c:layout>
        <c:manualLayout>
          <c:xMode val="edge"/>
          <c:yMode val="edge"/>
          <c:x val="0.15841666666666668"/>
          <c:y val="3.888888888888889E-2"/>
        </c:manualLayout>
      </c:layout>
      <c:overlay val="0"/>
    </c:title>
    <c:autoTitleDeleted val="0"/>
    <c:view3D>
      <c:rotX val="30"/>
      <c:rotY val="0"/>
      <c:rAngAx val="0"/>
    </c:view3D>
    <c:floor>
      <c:thickness val="0"/>
    </c:floor>
    <c:sideWall>
      <c:thickness val="0"/>
    </c:sideWall>
    <c:backWall>
      <c:thickness val="0"/>
    </c:backWall>
    <c:plotArea>
      <c:layout>
        <c:manualLayout>
          <c:layoutTarget val="inner"/>
          <c:xMode val="edge"/>
          <c:yMode val="edge"/>
          <c:x val="3.3796259842519688E-2"/>
          <c:y val="0.16957611548556431"/>
          <c:w val="0.96604938271604934"/>
          <c:h val="0.74053512493901397"/>
        </c:manualLayout>
      </c:layout>
      <c:pie3DChart>
        <c:varyColors val="1"/>
        <c:ser>
          <c:idx val="0"/>
          <c:order val="0"/>
          <c:tx>
            <c:strRef>
              <c:f>Sheet1!$B$1</c:f>
              <c:strCache>
                <c:ptCount val="1"/>
                <c:pt idx="0">
                  <c:v>Sales</c:v>
                </c:pt>
              </c:strCache>
            </c:strRef>
          </c:tx>
          <c:spPr>
            <a:ln>
              <a:solidFill>
                <a:schemeClr val="accent1"/>
              </a:solidFill>
            </a:ln>
            <a:effectLst>
              <a:outerShdw blurRad="50800" dist="38100" dir="18900000" algn="bl" rotWithShape="0">
                <a:prstClr val="black">
                  <a:alpha val="40000"/>
                </a:prstClr>
              </a:outerShdw>
            </a:effectLst>
          </c:spPr>
          <c:explosion val="25"/>
          <c:dPt>
            <c:idx val="0"/>
            <c:bubble3D val="0"/>
            <c:explosion val="28"/>
            <c:extLst>
              <c:ext xmlns:c16="http://schemas.microsoft.com/office/drawing/2014/chart" uri="{C3380CC4-5D6E-409C-BE32-E72D297353CC}">
                <c16:uniqueId val="{00000000-D85D-45FC-978B-2EC35DE79BA5}"/>
              </c:ext>
            </c:extLst>
          </c:dPt>
          <c:cat>
            <c:strRef>
              <c:f>Sheet1!$A$2:$A$6</c:f>
              <c:strCache>
                <c:ptCount val="5"/>
                <c:pt idx="0">
                  <c:v>Distibution to schools 132M</c:v>
                </c:pt>
                <c:pt idx="1">
                  <c:v>7% SI Funds (Required)10.5M</c:v>
                </c:pt>
                <c:pt idx="2">
                  <c:v>3% Dir Serv (Optional) 4.5M</c:v>
                </c:pt>
                <c:pt idx="3">
                  <c:v>State Admin 1.5M</c:v>
                </c:pt>
                <c:pt idx="4">
                  <c:v>Delinquent Alloc. 1.5M</c:v>
                </c:pt>
              </c:strCache>
            </c:strRef>
          </c:cat>
          <c:val>
            <c:numRef>
              <c:f>Sheet1!$B$2:$B$6</c:f>
              <c:numCache>
                <c:formatCode>General</c:formatCode>
                <c:ptCount val="5"/>
                <c:pt idx="0">
                  <c:v>88</c:v>
                </c:pt>
                <c:pt idx="1">
                  <c:v>7</c:v>
                </c:pt>
                <c:pt idx="2">
                  <c:v>3</c:v>
                </c:pt>
                <c:pt idx="3">
                  <c:v>1</c:v>
                </c:pt>
                <c:pt idx="4">
                  <c:v>1</c:v>
                </c:pt>
              </c:numCache>
            </c:numRef>
          </c:val>
          <c:extLst>
            <c:ext xmlns:c16="http://schemas.microsoft.com/office/drawing/2014/chart" uri="{C3380CC4-5D6E-409C-BE32-E72D297353CC}">
              <c16:uniqueId val="{00000001-D85D-45FC-978B-2EC35DE79BA5}"/>
            </c:ext>
          </c:extLst>
        </c:ser>
        <c:dLbls>
          <c:showLegendKey val="0"/>
          <c:showVal val="0"/>
          <c:showCatName val="0"/>
          <c:showSerName val="0"/>
          <c:showPercent val="0"/>
          <c:showBubbleSize val="0"/>
          <c:showLeaderLines val="1"/>
        </c:dLbls>
      </c:pie3DChart>
    </c:plotArea>
    <c:legend>
      <c:legendPos val="b"/>
      <c:layout>
        <c:manualLayout>
          <c:xMode val="edge"/>
          <c:yMode val="edge"/>
          <c:x val="2.6492296101876162E-2"/>
          <c:y val="0.86734371157093371"/>
          <c:w val="0.94392898804316117"/>
          <c:h val="0.1193929571711020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7.3900746575128245E-4"/>
          <c:y val="1.3407623355039097E-3"/>
          <c:w val="0.96338022440606619"/>
          <c:h val="0.99199268188086098"/>
        </c:manualLayout>
      </c:layout>
      <c:pie3DChart>
        <c:varyColors val="1"/>
        <c:ser>
          <c:idx val="0"/>
          <c:order val="0"/>
          <c:tx>
            <c:strRef>
              <c:f>Sheet1!$B$1</c:f>
              <c:strCache>
                <c:ptCount val="1"/>
                <c:pt idx="0">
                  <c:v>Sales</c:v>
                </c:pt>
              </c:strCache>
            </c:strRef>
          </c:tx>
          <c:spPr>
            <a:ln>
              <a:solidFill>
                <a:schemeClr val="accent1"/>
              </a:solidFill>
            </a:ln>
            <a:effectLst>
              <a:outerShdw blurRad="50800" dist="38100" dir="18900000" algn="bl" rotWithShape="0">
                <a:prstClr val="black">
                  <a:alpha val="40000"/>
                </a:prstClr>
              </a:outerShdw>
            </a:effectLst>
          </c:spPr>
          <c:explosion val="25"/>
          <c:dPt>
            <c:idx val="1"/>
            <c:bubble3D val="0"/>
            <c:explosion val="124"/>
            <c:extLst>
              <c:ext xmlns:c16="http://schemas.microsoft.com/office/drawing/2014/chart" uri="{C3380CC4-5D6E-409C-BE32-E72D297353CC}">
                <c16:uniqueId val="{00000000-2742-4C14-96D7-EDC16F6CC58F}"/>
              </c:ext>
            </c:extLst>
          </c:dPt>
          <c:dPt>
            <c:idx val="2"/>
            <c:bubble3D val="0"/>
            <c:explosion val="0"/>
            <c:extLst>
              <c:ext xmlns:c16="http://schemas.microsoft.com/office/drawing/2014/chart" uri="{C3380CC4-5D6E-409C-BE32-E72D297353CC}">
                <c16:uniqueId val="{00000001-2742-4C14-96D7-EDC16F6CC58F}"/>
              </c:ext>
            </c:extLst>
          </c:dPt>
          <c:dPt>
            <c:idx val="3"/>
            <c:bubble3D val="0"/>
            <c:explosion val="0"/>
            <c:extLst>
              <c:ext xmlns:c16="http://schemas.microsoft.com/office/drawing/2014/chart" uri="{C3380CC4-5D6E-409C-BE32-E72D297353CC}">
                <c16:uniqueId val="{00000002-2742-4C14-96D7-EDC16F6CC58F}"/>
              </c:ext>
            </c:extLst>
          </c:dPt>
          <c:dPt>
            <c:idx val="4"/>
            <c:bubble3D val="0"/>
            <c:explosion val="0"/>
            <c:extLst>
              <c:ext xmlns:c16="http://schemas.microsoft.com/office/drawing/2014/chart" uri="{C3380CC4-5D6E-409C-BE32-E72D297353CC}">
                <c16:uniqueId val="{00000003-2742-4C14-96D7-EDC16F6CC58F}"/>
              </c:ext>
            </c:extLst>
          </c:dPt>
          <c:cat>
            <c:strRef>
              <c:f>Sheet1!$A$2:$A$6</c:f>
              <c:strCache>
                <c:ptCount val="5"/>
                <c:pt idx="0">
                  <c:v>Distibution to schools 132M</c:v>
                </c:pt>
                <c:pt idx="1">
                  <c:v>7% SI Funds (Required)10.5M</c:v>
                </c:pt>
                <c:pt idx="2">
                  <c:v>3% Dir Serv (Optional) 4.5M</c:v>
                </c:pt>
                <c:pt idx="3">
                  <c:v>State Admin 1.5M</c:v>
                </c:pt>
                <c:pt idx="4">
                  <c:v>Delinquent Alloc. 1.5M</c:v>
                </c:pt>
              </c:strCache>
            </c:strRef>
          </c:cat>
          <c:val>
            <c:numRef>
              <c:f>Sheet1!$B$2:$B$6</c:f>
              <c:numCache>
                <c:formatCode>General</c:formatCode>
                <c:ptCount val="5"/>
                <c:pt idx="0">
                  <c:v>88</c:v>
                </c:pt>
                <c:pt idx="1">
                  <c:v>7</c:v>
                </c:pt>
                <c:pt idx="2">
                  <c:v>3</c:v>
                </c:pt>
                <c:pt idx="3">
                  <c:v>1</c:v>
                </c:pt>
                <c:pt idx="4">
                  <c:v>1</c:v>
                </c:pt>
              </c:numCache>
            </c:numRef>
          </c:val>
          <c:extLst>
            <c:ext xmlns:c16="http://schemas.microsoft.com/office/drawing/2014/chart" uri="{C3380CC4-5D6E-409C-BE32-E72D297353CC}">
              <c16:uniqueId val="{00000004-2742-4C14-96D7-EDC16F6CC58F}"/>
            </c:ext>
          </c:extLst>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2.1028621422322248E-4"/>
          <c:y val="2.2149314668999712E-3"/>
          <c:w val="0.97201185079137831"/>
          <c:h val="0.97185900590551177"/>
        </c:manualLayout>
      </c:layout>
      <c:pie3DChart>
        <c:varyColors val="1"/>
        <c:ser>
          <c:idx val="0"/>
          <c:order val="0"/>
          <c:tx>
            <c:strRef>
              <c:f>Sheet1!$B$1</c:f>
              <c:strCache>
                <c:ptCount val="1"/>
                <c:pt idx="0">
                  <c:v>Sales</c:v>
                </c:pt>
              </c:strCache>
            </c:strRef>
          </c:tx>
          <c:spPr>
            <a:ln>
              <a:solidFill>
                <a:schemeClr val="accent1"/>
              </a:solidFill>
            </a:ln>
            <a:effectLst>
              <a:outerShdw blurRad="50800" dist="38100" dir="18900000" algn="bl" rotWithShape="0">
                <a:prstClr val="black">
                  <a:alpha val="40000"/>
                </a:prstClr>
              </a:outerShdw>
            </a:effectLst>
          </c:spPr>
          <c:explosion val="25"/>
          <c:dPt>
            <c:idx val="2"/>
            <c:bubble3D val="0"/>
            <c:explosion val="132"/>
            <c:extLst>
              <c:ext xmlns:c16="http://schemas.microsoft.com/office/drawing/2014/chart" uri="{C3380CC4-5D6E-409C-BE32-E72D297353CC}">
                <c16:uniqueId val="{00000000-C624-45F0-8B6C-B8115FF4A550}"/>
              </c:ext>
            </c:extLst>
          </c:dPt>
          <c:cat>
            <c:strRef>
              <c:f>Sheet1!$A$2:$A$6</c:f>
              <c:strCache>
                <c:ptCount val="5"/>
                <c:pt idx="0">
                  <c:v>Distibution to schools 132M</c:v>
                </c:pt>
                <c:pt idx="1">
                  <c:v>7% SI Funds (Required)10.5M</c:v>
                </c:pt>
                <c:pt idx="2">
                  <c:v>3% Dir Serv (Optional) 4.5M</c:v>
                </c:pt>
                <c:pt idx="3">
                  <c:v>State Admin 1.5M</c:v>
                </c:pt>
                <c:pt idx="4">
                  <c:v>Delinquent Alloc. 1.5M</c:v>
                </c:pt>
              </c:strCache>
            </c:strRef>
          </c:cat>
          <c:val>
            <c:numRef>
              <c:f>Sheet1!$B$2:$B$6</c:f>
              <c:numCache>
                <c:formatCode>General</c:formatCode>
                <c:ptCount val="5"/>
                <c:pt idx="0">
                  <c:v>88</c:v>
                </c:pt>
                <c:pt idx="1">
                  <c:v>7</c:v>
                </c:pt>
                <c:pt idx="2">
                  <c:v>3</c:v>
                </c:pt>
                <c:pt idx="3">
                  <c:v>1</c:v>
                </c:pt>
                <c:pt idx="4">
                  <c:v>1</c:v>
                </c:pt>
              </c:numCache>
            </c:numRef>
          </c:val>
          <c:extLst>
            <c:ext xmlns:c16="http://schemas.microsoft.com/office/drawing/2014/chart" uri="{C3380CC4-5D6E-409C-BE32-E72D297353CC}">
              <c16:uniqueId val="{00000001-C624-45F0-8B6C-B8115FF4A550}"/>
            </c:ext>
          </c:extLst>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EEC664B4-81F1-E24F-90AF-27DC019489E9}" type="datetime1">
              <a:rPr lang="en-US" smtClean="0"/>
              <a:t>9/12/2016</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2EABA64B-06F0-2A40-A38F-AA9E1DC38B75}" type="slidenum">
              <a:rPr lang="en-US" smtClean="0"/>
              <a:t>‹#›</a:t>
            </a:fld>
            <a:endParaRPr lang="en-US"/>
          </a:p>
        </p:txBody>
      </p:sp>
    </p:spTree>
    <p:extLst>
      <p:ext uri="{BB962C8B-B14F-4D97-AF65-F5344CB8AC3E}">
        <p14:creationId xmlns:p14="http://schemas.microsoft.com/office/powerpoint/2010/main" val="186976468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DF7F1863-8423-8E48-8D02-88636C918AC7}" type="datetime1">
              <a:rPr lang="en-US" smtClean="0"/>
              <a:t>9/12/2016</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F7242FB-F25E-544B-B72F-E0B5A499AB48}" type="slidenum">
              <a:rPr lang="en-US" smtClean="0"/>
              <a:t>‹#›</a:t>
            </a:fld>
            <a:endParaRPr lang="en-US"/>
          </a:p>
        </p:txBody>
      </p:sp>
    </p:spTree>
    <p:extLst>
      <p:ext uri="{BB962C8B-B14F-4D97-AF65-F5344CB8AC3E}">
        <p14:creationId xmlns:p14="http://schemas.microsoft.com/office/powerpoint/2010/main" val="321067630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Katy</a:t>
            </a:r>
            <a:endParaRPr lang="en-US" dirty="0"/>
          </a:p>
        </p:txBody>
      </p:sp>
      <p:sp>
        <p:nvSpPr>
          <p:cNvPr id="4" name="Slide Number Placeholder 3"/>
          <p:cNvSpPr>
            <a:spLocks noGrp="1"/>
          </p:cNvSpPr>
          <p:nvPr>
            <p:ph type="sldNum" sz="quarter" idx="10"/>
          </p:nvPr>
        </p:nvSpPr>
        <p:spPr/>
        <p:txBody>
          <a:bodyPr/>
          <a:lstStyle/>
          <a:p>
            <a:fld id="{4A1CFF83-A478-4075-9902-82B2D45CC5D9}" type="slidenum">
              <a:rPr lang="en-US" smtClean="0"/>
              <a:t>1</a:t>
            </a:fld>
            <a:endParaRPr lang="en-US"/>
          </a:p>
        </p:txBody>
      </p:sp>
    </p:spTree>
    <p:extLst>
      <p:ext uri="{BB962C8B-B14F-4D97-AF65-F5344CB8AC3E}">
        <p14:creationId xmlns:p14="http://schemas.microsoft.com/office/powerpoint/2010/main" val="3629570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each decision point, ask Hub members to think about what considerations, information,</a:t>
            </a:r>
            <a:r>
              <a:rPr lang="en-US" baseline="0" dirty="0" smtClean="0"/>
              <a:t> data they would like to see in the recommendations from the spoke committees?</a:t>
            </a:r>
          </a:p>
          <a:p>
            <a:r>
              <a:rPr lang="en-US" baseline="0" dirty="0" smtClean="0"/>
              <a:t>Review next slides in small groups- then come back together to gather input for spoke committee.</a:t>
            </a:r>
          </a:p>
          <a:p>
            <a:r>
              <a:rPr lang="en-US" baseline="0" dirty="0" smtClean="0"/>
              <a:t>Also- can discuss areas of misalignment in whole group.</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14</a:t>
            </a:fld>
            <a:endParaRPr lang="en-US"/>
          </a:p>
        </p:txBody>
      </p:sp>
    </p:spTree>
    <p:extLst>
      <p:ext uri="{BB962C8B-B14F-4D97-AF65-F5344CB8AC3E}">
        <p14:creationId xmlns:p14="http://schemas.microsoft.com/office/powerpoint/2010/main" val="750546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15</a:t>
            </a:fld>
            <a:endParaRPr lang="en-US"/>
          </a:p>
        </p:txBody>
      </p:sp>
    </p:spTree>
    <p:extLst>
      <p:ext uri="{BB962C8B-B14F-4D97-AF65-F5344CB8AC3E}">
        <p14:creationId xmlns:p14="http://schemas.microsoft.com/office/powerpoint/2010/main" val="718297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Marie</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16</a:t>
            </a:fld>
            <a:endParaRPr lang="en-US"/>
          </a:p>
        </p:txBody>
      </p:sp>
    </p:spTree>
    <p:extLst>
      <p:ext uri="{BB962C8B-B14F-4D97-AF65-F5344CB8AC3E}">
        <p14:creationId xmlns:p14="http://schemas.microsoft.com/office/powerpoint/2010/main" val="2035460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Marie</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17</a:t>
            </a:fld>
            <a:endParaRPr lang="en-US"/>
          </a:p>
        </p:txBody>
      </p:sp>
    </p:spTree>
    <p:extLst>
      <p:ext uri="{BB962C8B-B14F-4D97-AF65-F5344CB8AC3E}">
        <p14:creationId xmlns:p14="http://schemas.microsoft.com/office/powerpoint/2010/main" val="453796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Marie</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18</a:t>
            </a:fld>
            <a:endParaRPr lang="en-US"/>
          </a:p>
        </p:txBody>
      </p:sp>
    </p:spTree>
    <p:extLst>
      <p:ext uri="{BB962C8B-B14F-4D97-AF65-F5344CB8AC3E}">
        <p14:creationId xmlns:p14="http://schemas.microsoft.com/office/powerpoint/2010/main" val="14854277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Marie</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19</a:t>
            </a:fld>
            <a:endParaRPr lang="en-US"/>
          </a:p>
        </p:txBody>
      </p:sp>
    </p:spTree>
    <p:extLst>
      <p:ext uri="{BB962C8B-B14F-4D97-AF65-F5344CB8AC3E}">
        <p14:creationId xmlns:p14="http://schemas.microsoft.com/office/powerpoint/2010/main" val="19160995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Marie</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20</a:t>
            </a:fld>
            <a:endParaRPr lang="en-US"/>
          </a:p>
        </p:txBody>
      </p:sp>
    </p:spTree>
    <p:extLst>
      <p:ext uri="{BB962C8B-B14F-4D97-AF65-F5344CB8AC3E}">
        <p14:creationId xmlns:p14="http://schemas.microsoft.com/office/powerpoint/2010/main" val="16070729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Marie</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21</a:t>
            </a:fld>
            <a:endParaRPr lang="en-US"/>
          </a:p>
        </p:txBody>
      </p:sp>
    </p:spTree>
    <p:extLst>
      <p:ext uri="{BB962C8B-B14F-4D97-AF65-F5344CB8AC3E}">
        <p14:creationId xmlns:p14="http://schemas.microsoft.com/office/powerpoint/2010/main" val="376692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Marie</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23</a:t>
            </a:fld>
            <a:endParaRPr lang="en-US"/>
          </a:p>
        </p:txBody>
      </p:sp>
    </p:spTree>
    <p:extLst>
      <p:ext uri="{BB962C8B-B14F-4D97-AF65-F5344CB8AC3E}">
        <p14:creationId xmlns:p14="http://schemas.microsoft.com/office/powerpoint/2010/main" val="13511693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Marie</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24</a:t>
            </a:fld>
            <a:endParaRPr lang="en-US"/>
          </a:p>
        </p:txBody>
      </p:sp>
    </p:spTree>
    <p:extLst>
      <p:ext uri="{BB962C8B-B14F-4D97-AF65-F5344CB8AC3E}">
        <p14:creationId xmlns:p14="http://schemas.microsoft.com/office/powerpoint/2010/main" val="1685935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Katy</a:t>
            </a:r>
            <a:endParaRPr lang="en-US" dirty="0"/>
          </a:p>
        </p:txBody>
      </p:sp>
      <p:sp>
        <p:nvSpPr>
          <p:cNvPr id="4" name="Slide Number Placeholder 3"/>
          <p:cNvSpPr>
            <a:spLocks noGrp="1"/>
          </p:cNvSpPr>
          <p:nvPr>
            <p:ph type="sldNum" sz="quarter" idx="10"/>
          </p:nvPr>
        </p:nvSpPr>
        <p:spPr/>
        <p:txBody>
          <a:bodyPr/>
          <a:lstStyle/>
          <a:p>
            <a:fld id="{4A1CFF83-A478-4075-9902-82B2D45CC5D9}" type="slidenum">
              <a:rPr lang="en-US" smtClean="0"/>
              <a:t>2</a:t>
            </a:fld>
            <a:endParaRPr lang="en-US"/>
          </a:p>
        </p:txBody>
      </p:sp>
    </p:spTree>
    <p:extLst>
      <p:ext uri="{BB962C8B-B14F-4D97-AF65-F5344CB8AC3E}">
        <p14:creationId xmlns:p14="http://schemas.microsoft.com/office/powerpoint/2010/main" val="4976561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Marie</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25</a:t>
            </a:fld>
            <a:endParaRPr lang="en-US"/>
          </a:p>
        </p:txBody>
      </p:sp>
    </p:spTree>
    <p:extLst>
      <p:ext uri="{BB962C8B-B14F-4D97-AF65-F5344CB8AC3E}">
        <p14:creationId xmlns:p14="http://schemas.microsoft.com/office/powerpoint/2010/main" val="8973696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Marie</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26</a:t>
            </a:fld>
            <a:endParaRPr lang="en-US"/>
          </a:p>
        </p:txBody>
      </p:sp>
    </p:spTree>
    <p:extLst>
      <p:ext uri="{BB962C8B-B14F-4D97-AF65-F5344CB8AC3E}">
        <p14:creationId xmlns:p14="http://schemas.microsoft.com/office/powerpoint/2010/main" val="2007339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 27-33</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27</a:t>
            </a:fld>
            <a:endParaRPr lang="en-US"/>
          </a:p>
        </p:txBody>
      </p:sp>
    </p:spTree>
    <p:extLst>
      <p:ext uri="{BB962C8B-B14F-4D97-AF65-F5344CB8AC3E}">
        <p14:creationId xmlns:p14="http://schemas.microsoft.com/office/powerpoint/2010/main" val="1221983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CFF83-A478-4075-9902-82B2D45CC5D9}" type="slidenum">
              <a:rPr lang="en-US" smtClean="0"/>
              <a:t>28</a:t>
            </a:fld>
            <a:endParaRPr lang="en-US"/>
          </a:p>
        </p:txBody>
      </p:sp>
    </p:spTree>
    <p:extLst>
      <p:ext uri="{BB962C8B-B14F-4D97-AF65-F5344CB8AC3E}">
        <p14:creationId xmlns:p14="http://schemas.microsoft.com/office/powerpoint/2010/main" val="497656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6238" indent="-233277">
              <a:buClr>
                <a:srgbClr val="478AC8"/>
              </a:buClr>
              <a:buSzPct val="108333"/>
              <a:buFont typeface="Wingdings"/>
              <a:buChar char=""/>
              <a:tabLst>
                <a:tab pos="246238" algn="l"/>
              </a:tabLst>
            </a:pPr>
            <a:r>
              <a:rPr lang="en-US" sz="2000" b="1" dirty="0">
                <a:solidFill>
                  <a:schemeClr val="tx1">
                    <a:lumMod val="65000"/>
                    <a:lumOff val="35000"/>
                  </a:schemeClr>
                </a:solidFill>
              </a:rPr>
              <a:t>Under the guidance of the State Board of Education, the Colorado Department of Education (CDE) will utilize a Hub/Spoke Committee structure for ESSA state plan development</a:t>
            </a:r>
            <a:r>
              <a:rPr lang="en-US" dirty="0">
                <a:solidFill>
                  <a:schemeClr val="tx1">
                    <a:lumMod val="65000"/>
                    <a:lumOff val="35000"/>
                  </a:schemeClr>
                </a:solidFill>
              </a:rPr>
              <a:t>. </a:t>
            </a:r>
          </a:p>
          <a:p>
            <a:pPr marL="1179347" lvl="2" indent="-233277">
              <a:buClr>
                <a:srgbClr val="478AC8"/>
              </a:buClr>
              <a:buSzPct val="108333"/>
              <a:buFont typeface="Wingdings"/>
              <a:buChar char=""/>
              <a:tabLst>
                <a:tab pos="246238" algn="l"/>
              </a:tabLst>
            </a:pPr>
            <a:r>
              <a:rPr lang="en-US" dirty="0">
                <a:solidFill>
                  <a:schemeClr val="tx1">
                    <a:lumMod val="65000"/>
                    <a:lumOff val="35000"/>
                  </a:schemeClr>
                </a:solidFill>
              </a:rPr>
              <a:t>A formal, central Hub Committee that will have an oversight role in the development of a draft of our state plan to be submitted to the State Board in early 2017.</a:t>
            </a:r>
          </a:p>
          <a:p>
            <a:pPr marL="1179347" lvl="2" indent="-233277">
              <a:buClr>
                <a:srgbClr val="478AC8"/>
              </a:buClr>
              <a:buSzPct val="108333"/>
              <a:buFont typeface="Wingdings"/>
              <a:buChar char=""/>
              <a:tabLst>
                <a:tab pos="246238" algn="l"/>
              </a:tabLst>
            </a:pPr>
            <a:r>
              <a:rPr lang="en-US" dirty="0">
                <a:solidFill>
                  <a:schemeClr val="tx1">
                    <a:lumMod val="65000"/>
                    <a:lumOff val="35000"/>
                  </a:schemeClr>
                </a:solidFill>
              </a:rPr>
              <a:t>ESSA topical spoke committees will be responsible for developing and appropriately vetting sections of the state plan. </a:t>
            </a:r>
          </a:p>
          <a:p>
            <a:pPr marL="246238" indent="-233277">
              <a:buClr>
                <a:srgbClr val="478AC8"/>
              </a:buClr>
              <a:buSzPct val="108333"/>
              <a:buFont typeface="Wingdings"/>
              <a:buChar char=""/>
              <a:tabLst>
                <a:tab pos="246238" algn="l"/>
              </a:tabLst>
            </a:pPr>
            <a:r>
              <a:rPr lang="en-US" sz="2000" b="1" dirty="0">
                <a:solidFill>
                  <a:schemeClr val="tx1">
                    <a:lumMod val="65000"/>
                    <a:lumOff val="35000"/>
                  </a:schemeClr>
                </a:solidFill>
                <a:cs typeface="Calibri"/>
              </a:rPr>
              <a:t>Spoke committees</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Standards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Assessment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Accountability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Effective Instruction and Leadership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School Improvement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Title Program Plans/Assurances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Stakeholder Consultation/Program Coordination Committee</a:t>
            </a:r>
          </a:p>
          <a:p>
            <a:pPr marL="712792" lvl="1" indent="-233277">
              <a:buClr>
                <a:srgbClr val="478AC8"/>
              </a:buClr>
              <a:buSzPct val="108333"/>
              <a:buFont typeface="Wingdings"/>
              <a:buChar char=""/>
              <a:tabLst>
                <a:tab pos="246238" algn="l"/>
              </a:tabLst>
            </a:pPr>
            <a:endParaRPr lang="en-US" dirty="0">
              <a:solidFill>
                <a:schemeClr val="tx1">
                  <a:lumMod val="65000"/>
                  <a:lumOff val="35000"/>
                </a:schemeClr>
              </a:solidFill>
            </a:endParaRPr>
          </a:p>
          <a:p>
            <a:pPr marL="712792" lvl="1" indent="-233277">
              <a:buClr>
                <a:srgbClr val="478AC8"/>
              </a:buClr>
              <a:buSzPct val="108333"/>
              <a:buFont typeface="Wingdings"/>
              <a:buChar char=""/>
              <a:tabLst>
                <a:tab pos="246238" algn="l"/>
              </a:tabLst>
            </a:pPr>
            <a:endParaRPr lang="en-US" b="1" dirty="0">
              <a:solidFill>
                <a:schemeClr val="tx1">
                  <a:lumMod val="65000"/>
                  <a:lumOff val="35000"/>
                </a:schemeClr>
              </a:solidFill>
            </a:endParaRPr>
          </a:p>
          <a:p>
            <a:pPr marL="479515" lvl="1">
              <a:buClr>
                <a:srgbClr val="478AC8"/>
              </a:buClr>
              <a:buSzPct val="108333"/>
              <a:tabLst>
                <a:tab pos="246238" algn="l"/>
              </a:tabLst>
            </a:pPr>
            <a:r>
              <a:rPr lang="en-US" b="1" dirty="0">
                <a:solidFill>
                  <a:srgbClr val="FF0000"/>
                </a:solidFill>
              </a:rPr>
              <a:t>Spoke committee membership and meeting process </a:t>
            </a:r>
          </a:p>
          <a:p>
            <a:pPr marL="816472" lvl="1" indent="-349917">
              <a:buFont typeface="Wingdings" panose="05000000000000000000" pitchFamily="2" charset="2"/>
              <a:buChar char="§"/>
            </a:pPr>
            <a:r>
              <a:rPr lang="en-US" dirty="0">
                <a:solidFill>
                  <a:srgbClr val="FF0000"/>
                </a:solidFill>
              </a:rPr>
              <a:t>2-3 CDE Leads identified in mid-July.</a:t>
            </a:r>
            <a:r>
              <a:rPr lang="en-US" baseline="0" dirty="0">
                <a:solidFill>
                  <a:srgbClr val="FF0000"/>
                </a:solidFill>
              </a:rPr>
              <a:t> Leads are responsible for keeping the work on track, acting as subject area experts, maintaining records and assignments, organizing spoke work and meetings, and submitting final drafts and decisions points to the Hub.</a:t>
            </a:r>
          </a:p>
          <a:p>
            <a:pPr marL="816472" lvl="1" indent="-349917">
              <a:buFont typeface="Wingdings" panose="05000000000000000000" pitchFamily="2" charset="2"/>
              <a:buChar char="§"/>
            </a:pPr>
            <a:r>
              <a:rPr lang="en-US" baseline="0" dirty="0">
                <a:solidFill>
                  <a:srgbClr val="FF0000"/>
                </a:solidFill>
              </a:rPr>
              <a:t>CDE has a number of existing stakeholder and committee groups that will be called upon as part of this process. For example, the ESEA Committee of Practitioners will be the foundation of the Title Programs group, but we will supplement membership wherever possible and feasible.</a:t>
            </a:r>
            <a:endParaRPr lang="en-US" dirty="0">
              <a:solidFill>
                <a:srgbClr val="FF0000"/>
              </a:solidFill>
            </a:endParaRPr>
          </a:p>
          <a:p>
            <a:pPr marL="816472" lvl="1" indent="-349917">
              <a:buFont typeface="Wingdings" panose="05000000000000000000" pitchFamily="2" charset="2"/>
              <a:buChar char="§"/>
            </a:pPr>
            <a:r>
              <a:rPr lang="en-US" baseline="0" dirty="0">
                <a:solidFill>
                  <a:srgbClr val="FF0000"/>
                </a:solidFill>
              </a:rPr>
              <a:t>Spoke leads are still developing materials; organizing the committee work and schedule; and crafting a work plan timeline. As a result, some committees are closer to finalizing membership than others and it may take some time to completely finalize spoke committee membership. We will make every effort to include all interested applicants and we ask for your patience as we take the time to be as inclusive as possible.</a:t>
            </a:r>
            <a:endParaRPr lang="en-US" dirty="0"/>
          </a:p>
        </p:txBody>
      </p:sp>
      <p:sp>
        <p:nvSpPr>
          <p:cNvPr id="4" name="Slide Number Placeholder 3"/>
          <p:cNvSpPr>
            <a:spLocks noGrp="1"/>
          </p:cNvSpPr>
          <p:nvPr>
            <p:ph type="sldNum" sz="quarter" idx="10"/>
          </p:nvPr>
        </p:nvSpPr>
        <p:spPr/>
        <p:txBody>
          <a:bodyPr/>
          <a:lstStyle/>
          <a:p>
            <a:fld id="{4A1CFF83-A478-4075-9902-82B2D45CC5D9}" type="slidenum">
              <a:rPr lang="en-US" smtClean="0"/>
              <a:t>29</a:t>
            </a:fld>
            <a:endParaRPr lang="en-US"/>
          </a:p>
        </p:txBody>
      </p:sp>
    </p:spTree>
    <p:extLst>
      <p:ext uri="{BB962C8B-B14F-4D97-AF65-F5344CB8AC3E}">
        <p14:creationId xmlns:p14="http://schemas.microsoft.com/office/powerpoint/2010/main" val="27519466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30</a:t>
            </a:fld>
            <a:endParaRPr lang="en-US"/>
          </a:p>
        </p:txBody>
      </p:sp>
    </p:spTree>
    <p:extLst>
      <p:ext uri="{BB962C8B-B14F-4D97-AF65-F5344CB8AC3E}">
        <p14:creationId xmlns:p14="http://schemas.microsoft.com/office/powerpoint/2010/main" val="2382615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am having trouble defining</a:t>
            </a:r>
            <a:r>
              <a:rPr lang="en-US" baseline="0" dirty="0" smtClean="0"/>
              <a:t> the  additional targeted support in everyday language -- </a:t>
            </a:r>
            <a:endParaRPr lang="en-US" dirty="0" smtClean="0"/>
          </a:p>
          <a:p>
            <a:endParaRPr lang="en-US" dirty="0" smtClean="0"/>
          </a:p>
          <a:p>
            <a:pPr defTabSz="457138">
              <a:defRPr/>
            </a:pPr>
            <a:r>
              <a:rPr lang="en-US" dirty="0"/>
              <a:t>‘‘(C) ADDITIONAL TARGETED SUPPORT.—A plan described in subparagraph (B) that is developed and implemented in any school receiving a notification under this paragraph from the local educational agency in which any subgroup of students, on its own, would lead to identification under subsection (c)(4)(D)(</a:t>
            </a:r>
            <a:r>
              <a:rPr lang="en-US" dirty="0" err="1"/>
              <a:t>i</a:t>
            </a:r>
            <a:r>
              <a:rPr lang="en-US" dirty="0"/>
              <a:t>)(I) using the State’s methodology under subsection (c)(4)(D) shall also identify resource inequities (which may include a review of local educational agency and school level budgeting), to be addressed through implementation of such plan.</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31</a:t>
            </a:fld>
            <a:endParaRPr lang="en-US"/>
          </a:p>
        </p:txBody>
      </p:sp>
    </p:spTree>
    <p:extLst>
      <p:ext uri="{BB962C8B-B14F-4D97-AF65-F5344CB8AC3E}">
        <p14:creationId xmlns:p14="http://schemas.microsoft.com/office/powerpoint/2010/main" val="61607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CFF83-A478-4075-9902-82B2D45CC5D9}" type="slidenum">
              <a:rPr lang="en-US" smtClean="0"/>
              <a:t>36</a:t>
            </a:fld>
            <a:endParaRPr lang="en-US"/>
          </a:p>
        </p:txBody>
      </p:sp>
    </p:spTree>
    <p:extLst>
      <p:ext uri="{BB962C8B-B14F-4D97-AF65-F5344CB8AC3E}">
        <p14:creationId xmlns:p14="http://schemas.microsoft.com/office/powerpoint/2010/main" val="497656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Placeholder</a:t>
            </a:r>
            <a:r>
              <a:rPr lang="en-US" baseline="0" dirty="0" smtClean="0"/>
              <a:t> – not sure if this is the right way to frame these points but wanted to sketch them out.  </a:t>
            </a:r>
            <a:r>
              <a:rPr lang="en-US" baseline="0" dirty="0" err="1" smtClean="0"/>
              <a:t>lgm</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37</a:t>
            </a:fld>
            <a:endParaRPr lang="en-US"/>
          </a:p>
        </p:txBody>
      </p:sp>
    </p:spTree>
    <p:extLst>
      <p:ext uri="{BB962C8B-B14F-4D97-AF65-F5344CB8AC3E}">
        <p14:creationId xmlns:p14="http://schemas.microsoft.com/office/powerpoint/2010/main" val="11010096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39</a:t>
            </a:fld>
            <a:endParaRPr lang="en-US"/>
          </a:p>
        </p:txBody>
      </p:sp>
    </p:spTree>
    <p:extLst>
      <p:ext uri="{BB962C8B-B14F-4D97-AF65-F5344CB8AC3E}">
        <p14:creationId xmlns:p14="http://schemas.microsoft.com/office/powerpoint/2010/main" val="1229506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 27-33</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a:t>
            </a:fld>
            <a:endParaRPr lang="en-US"/>
          </a:p>
        </p:txBody>
      </p:sp>
    </p:spTree>
    <p:extLst>
      <p:ext uri="{BB962C8B-B14F-4D97-AF65-F5344CB8AC3E}">
        <p14:creationId xmlns:p14="http://schemas.microsoft.com/office/powerpoint/2010/main" val="12219838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Handout of spoke committee names, orgs and titles</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40</a:t>
            </a:fld>
            <a:endParaRPr lang="en-US"/>
          </a:p>
        </p:txBody>
      </p:sp>
    </p:spTree>
    <p:extLst>
      <p:ext uri="{BB962C8B-B14F-4D97-AF65-F5344CB8AC3E}">
        <p14:creationId xmlns:p14="http://schemas.microsoft.com/office/powerpoint/2010/main" val="1734944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committee’s work is focused primarily on the “writing the plan.”  It extends into the next phase to some degree.</a:t>
            </a:r>
            <a:endParaRPr lang="en-US" dirty="0"/>
          </a:p>
        </p:txBody>
      </p:sp>
      <p:sp>
        <p:nvSpPr>
          <p:cNvPr id="4" name="Slide Number Placeholder 3"/>
          <p:cNvSpPr>
            <a:spLocks noGrp="1"/>
          </p:cNvSpPr>
          <p:nvPr>
            <p:ph type="sldNum" sz="quarter" idx="10"/>
          </p:nvPr>
        </p:nvSpPr>
        <p:spPr/>
        <p:txBody>
          <a:bodyPr/>
          <a:lstStyle/>
          <a:p>
            <a:fld id="{4A1CFF83-A478-4075-9902-82B2D45CC5D9}" type="slidenum">
              <a:rPr lang="en-US" smtClean="0"/>
              <a:t>41</a:t>
            </a:fld>
            <a:endParaRPr lang="en-US"/>
          </a:p>
        </p:txBody>
      </p:sp>
    </p:spTree>
    <p:extLst>
      <p:ext uri="{BB962C8B-B14F-4D97-AF65-F5344CB8AC3E}">
        <p14:creationId xmlns:p14="http://schemas.microsoft.com/office/powerpoint/2010/main" val="23866482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42</a:t>
            </a:fld>
            <a:endParaRPr lang="en-US"/>
          </a:p>
        </p:txBody>
      </p:sp>
    </p:spTree>
    <p:extLst>
      <p:ext uri="{BB962C8B-B14F-4D97-AF65-F5344CB8AC3E}">
        <p14:creationId xmlns:p14="http://schemas.microsoft.com/office/powerpoint/2010/main" val="11358824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CFF83-A478-4075-9902-82B2D45CC5D9}" type="slidenum">
              <a:rPr lang="en-US" smtClean="0"/>
              <a:t>44</a:t>
            </a:fld>
            <a:endParaRPr lang="en-US"/>
          </a:p>
        </p:txBody>
      </p:sp>
    </p:spTree>
    <p:extLst>
      <p:ext uri="{BB962C8B-B14F-4D97-AF65-F5344CB8AC3E}">
        <p14:creationId xmlns:p14="http://schemas.microsoft.com/office/powerpoint/2010/main" val="4976561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Katy 61-65</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47</a:t>
            </a:fld>
            <a:endParaRPr lang="en-US"/>
          </a:p>
        </p:txBody>
      </p:sp>
    </p:spTree>
    <p:extLst>
      <p:ext uri="{BB962C8B-B14F-4D97-AF65-F5344CB8AC3E}">
        <p14:creationId xmlns:p14="http://schemas.microsoft.com/office/powerpoint/2010/main" val="15683893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spc="-15" dirty="0" smtClean="0">
                <a:solidFill>
                  <a:srgbClr val="5C666F"/>
                </a:solidFill>
                <a:cs typeface="Calibri"/>
              </a:rPr>
              <a:t>Presentations from select spoke committees. </a:t>
            </a:r>
            <a:r>
              <a:rPr lang="en-US" sz="1200" spc="-15" baseline="0" dirty="0" smtClean="0">
                <a:solidFill>
                  <a:srgbClr val="5C666F"/>
                </a:solidFill>
                <a:cs typeface="Calibri"/>
              </a:rPr>
              <a:t> Tentatively schedule: Stakeholder Consultation/Program Coordination and Title Programs spokes.</a:t>
            </a:r>
            <a:endParaRPr lang="en-US" sz="1200" spc="-15" dirty="0" smtClean="0">
              <a:solidFill>
                <a:srgbClr val="5C666F"/>
              </a:solidFill>
              <a:cs typeface="Calibri"/>
            </a:endParaRP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50</a:t>
            </a:fld>
            <a:endParaRPr lang="en-US"/>
          </a:p>
        </p:txBody>
      </p:sp>
    </p:spTree>
    <p:extLst>
      <p:ext uri="{BB962C8B-B14F-4D97-AF65-F5344CB8AC3E}">
        <p14:creationId xmlns:p14="http://schemas.microsoft.com/office/powerpoint/2010/main" val="693094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6238" indent="-233277">
              <a:buClr>
                <a:srgbClr val="478AC8"/>
              </a:buClr>
              <a:buSzPct val="108333"/>
              <a:buFont typeface="Wingdings"/>
              <a:buChar char=""/>
              <a:tabLst>
                <a:tab pos="246238" algn="l"/>
              </a:tabLst>
            </a:pPr>
            <a:r>
              <a:rPr lang="en-US" sz="2000" b="1" dirty="0">
                <a:solidFill>
                  <a:schemeClr val="tx1">
                    <a:lumMod val="65000"/>
                    <a:lumOff val="35000"/>
                  </a:schemeClr>
                </a:solidFill>
              </a:rPr>
              <a:t>Under the guidance of the State Board of Education, the Colorado Department of Education (CDE) will utilize a Hub/Spoke Committee structure for ESSA state plan development</a:t>
            </a:r>
            <a:r>
              <a:rPr lang="en-US" dirty="0">
                <a:solidFill>
                  <a:schemeClr val="tx1">
                    <a:lumMod val="65000"/>
                    <a:lumOff val="35000"/>
                  </a:schemeClr>
                </a:solidFill>
              </a:rPr>
              <a:t>. </a:t>
            </a:r>
          </a:p>
          <a:p>
            <a:pPr marL="1179347" lvl="2" indent="-233277">
              <a:buClr>
                <a:srgbClr val="478AC8"/>
              </a:buClr>
              <a:buSzPct val="108333"/>
              <a:buFont typeface="Wingdings"/>
              <a:buChar char=""/>
              <a:tabLst>
                <a:tab pos="246238" algn="l"/>
              </a:tabLst>
            </a:pPr>
            <a:r>
              <a:rPr lang="en-US" dirty="0">
                <a:solidFill>
                  <a:schemeClr val="tx1">
                    <a:lumMod val="65000"/>
                    <a:lumOff val="35000"/>
                  </a:schemeClr>
                </a:solidFill>
              </a:rPr>
              <a:t>A formal, central Hub Committee that will have an oversight role in the development of a draft of our state plan to be submitted to the State Board in early 2017.</a:t>
            </a:r>
          </a:p>
          <a:p>
            <a:pPr marL="1179347" lvl="2" indent="-233277">
              <a:buClr>
                <a:srgbClr val="478AC8"/>
              </a:buClr>
              <a:buSzPct val="108333"/>
              <a:buFont typeface="Wingdings"/>
              <a:buChar char=""/>
              <a:tabLst>
                <a:tab pos="246238" algn="l"/>
              </a:tabLst>
            </a:pPr>
            <a:r>
              <a:rPr lang="en-US" dirty="0">
                <a:solidFill>
                  <a:schemeClr val="tx1">
                    <a:lumMod val="65000"/>
                    <a:lumOff val="35000"/>
                  </a:schemeClr>
                </a:solidFill>
              </a:rPr>
              <a:t>ESSA topical spoke committees will be responsible for developing and appropriately vetting sections of the state plan. </a:t>
            </a:r>
          </a:p>
          <a:p>
            <a:pPr marL="246238" indent="-233277">
              <a:buClr>
                <a:srgbClr val="478AC8"/>
              </a:buClr>
              <a:buSzPct val="108333"/>
              <a:buFont typeface="Wingdings"/>
              <a:buChar char=""/>
              <a:tabLst>
                <a:tab pos="246238" algn="l"/>
              </a:tabLst>
            </a:pPr>
            <a:r>
              <a:rPr lang="en-US" sz="2000" b="1" dirty="0">
                <a:solidFill>
                  <a:schemeClr val="tx1">
                    <a:lumMod val="65000"/>
                    <a:lumOff val="35000"/>
                  </a:schemeClr>
                </a:solidFill>
                <a:cs typeface="Calibri"/>
              </a:rPr>
              <a:t>Spoke committees</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Standards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Assessment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Accountability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Effective Instruction and Leadership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School Improvement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Title Program Plans/Assurances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Stakeholder Consultation/Program Coordination Committee</a:t>
            </a:r>
          </a:p>
          <a:p>
            <a:pPr marL="712792" lvl="1" indent="-233277">
              <a:buClr>
                <a:srgbClr val="478AC8"/>
              </a:buClr>
              <a:buSzPct val="108333"/>
              <a:buFont typeface="Wingdings"/>
              <a:buChar char=""/>
              <a:tabLst>
                <a:tab pos="246238" algn="l"/>
              </a:tabLst>
            </a:pPr>
            <a:endParaRPr lang="en-US" dirty="0">
              <a:solidFill>
                <a:schemeClr val="tx1">
                  <a:lumMod val="65000"/>
                  <a:lumOff val="35000"/>
                </a:schemeClr>
              </a:solidFill>
            </a:endParaRPr>
          </a:p>
          <a:p>
            <a:pPr marL="712792" lvl="1" indent="-233277">
              <a:buClr>
                <a:srgbClr val="478AC8"/>
              </a:buClr>
              <a:buSzPct val="108333"/>
              <a:buFont typeface="Wingdings"/>
              <a:buChar char=""/>
              <a:tabLst>
                <a:tab pos="246238" algn="l"/>
              </a:tabLst>
            </a:pPr>
            <a:endParaRPr lang="en-US" b="1" dirty="0">
              <a:solidFill>
                <a:schemeClr val="tx1">
                  <a:lumMod val="65000"/>
                  <a:lumOff val="35000"/>
                </a:schemeClr>
              </a:solidFill>
            </a:endParaRPr>
          </a:p>
          <a:p>
            <a:pPr marL="479515" lvl="1">
              <a:buClr>
                <a:srgbClr val="478AC8"/>
              </a:buClr>
              <a:buSzPct val="108333"/>
              <a:tabLst>
                <a:tab pos="246238" algn="l"/>
              </a:tabLst>
            </a:pPr>
            <a:r>
              <a:rPr lang="en-US" b="1" dirty="0">
                <a:solidFill>
                  <a:srgbClr val="FF0000"/>
                </a:solidFill>
              </a:rPr>
              <a:t>Spoke committee membership and meeting process </a:t>
            </a:r>
          </a:p>
          <a:p>
            <a:pPr marL="816472" lvl="1" indent="-349917">
              <a:buFont typeface="Wingdings" panose="05000000000000000000" pitchFamily="2" charset="2"/>
              <a:buChar char="§"/>
            </a:pPr>
            <a:r>
              <a:rPr lang="en-US" dirty="0">
                <a:solidFill>
                  <a:srgbClr val="FF0000"/>
                </a:solidFill>
              </a:rPr>
              <a:t>2-3 CDE Leads identified in mid-July.</a:t>
            </a:r>
            <a:r>
              <a:rPr lang="en-US" baseline="0" dirty="0">
                <a:solidFill>
                  <a:srgbClr val="FF0000"/>
                </a:solidFill>
              </a:rPr>
              <a:t> Leads are responsible for keeping the work on track, acting as subject area experts, maintaining records and assignments, organizing spoke work and meetings, and submitting final drafts and decisions points to the Hub.</a:t>
            </a:r>
          </a:p>
          <a:p>
            <a:pPr marL="816472" lvl="1" indent="-349917">
              <a:buFont typeface="Wingdings" panose="05000000000000000000" pitchFamily="2" charset="2"/>
              <a:buChar char="§"/>
            </a:pPr>
            <a:r>
              <a:rPr lang="en-US" baseline="0" dirty="0">
                <a:solidFill>
                  <a:srgbClr val="FF0000"/>
                </a:solidFill>
              </a:rPr>
              <a:t>CDE has a number of existing stakeholder and committee groups that will be called upon as part of this process. For example, the ESEA Committee of Practitioners will be the foundation of the Title Programs group, but we will supplement membership wherever possible and feasible.</a:t>
            </a:r>
            <a:endParaRPr lang="en-US" dirty="0">
              <a:solidFill>
                <a:srgbClr val="FF0000"/>
              </a:solidFill>
            </a:endParaRPr>
          </a:p>
          <a:p>
            <a:pPr marL="816472" lvl="1" indent="-349917">
              <a:buFont typeface="Wingdings" panose="05000000000000000000" pitchFamily="2" charset="2"/>
              <a:buChar char="§"/>
            </a:pPr>
            <a:r>
              <a:rPr lang="en-US" baseline="0" dirty="0">
                <a:solidFill>
                  <a:srgbClr val="FF0000"/>
                </a:solidFill>
              </a:rPr>
              <a:t>Spoke leads are still developing materials; organizing the committee work and schedule; and crafting a work plan timeline. As a result, some committees are closer to finalizing membership than others and it may take some time to completely finalize spoke committee membership. We will make every effort to include all interested applicants and we ask for your patience as we take the time to be as inclusive as possible.</a:t>
            </a:r>
            <a:endParaRPr lang="en-US" dirty="0"/>
          </a:p>
        </p:txBody>
      </p:sp>
      <p:sp>
        <p:nvSpPr>
          <p:cNvPr id="4" name="Slide Number Placeholder 3"/>
          <p:cNvSpPr>
            <a:spLocks noGrp="1"/>
          </p:cNvSpPr>
          <p:nvPr>
            <p:ph type="sldNum" sz="quarter" idx="10"/>
          </p:nvPr>
        </p:nvSpPr>
        <p:spPr/>
        <p:txBody>
          <a:bodyPr/>
          <a:lstStyle/>
          <a:p>
            <a:fld id="{4A1CFF83-A478-4075-9902-82B2D45CC5D9}" type="slidenum">
              <a:rPr lang="en-US" smtClean="0"/>
              <a:t>4</a:t>
            </a:fld>
            <a:endParaRPr lang="en-US"/>
          </a:p>
        </p:txBody>
      </p:sp>
    </p:spTree>
    <p:extLst>
      <p:ext uri="{BB962C8B-B14F-4D97-AF65-F5344CB8AC3E}">
        <p14:creationId xmlns:p14="http://schemas.microsoft.com/office/powerpoint/2010/main" val="2751946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CFF83-A478-4075-9902-82B2D45CC5D9}" type="slidenum">
              <a:rPr lang="en-US" smtClean="0"/>
              <a:t>5</a:t>
            </a:fld>
            <a:endParaRPr lang="en-US"/>
          </a:p>
        </p:txBody>
      </p:sp>
    </p:spTree>
    <p:extLst>
      <p:ext uri="{BB962C8B-B14F-4D97-AF65-F5344CB8AC3E}">
        <p14:creationId xmlns:p14="http://schemas.microsoft.com/office/powerpoint/2010/main" val="2229726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Alyssa</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6</a:t>
            </a:fld>
            <a:endParaRPr lang="en-US"/>
          </a:p>
        </p:txBody>
      </p:sp>
    </p:spTree>
    <p:extLst>
      <p:ext uri="{BB962C8B-B14F-4D97-AF65-F5344CB8AC3E}">
        <p14:creationId xmlns:p14="http://schemas.microsoft.com/office/powerpoint/2010/main" val="3361042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pPr defTabSz="457886"/>
            <a:r>
              <a:rPr lang="en-US" dirty="0">
                <a:latin typeface="+mj-lt"/>
              </a:rPr>
              <a:t>Each state is required to develop a school accountability system that includes: </a:t>
            </a:r>
          </a:p>
          <a:p>
            <a:pPr marL="560910" lvl="1" indent="-286179" defTabSz="457886">
              <a:buFont typeface="Wingdings" panose="05000000000000000000" pitchFamily="2" charset="2"/>
              <a:buChar char="§"/>
            </a:pPr>
            <a:r>
              <a:rPr lang="en-US" dirty="0">
                <a:latin typeface="+mj-lt"/>
              </a:rPr>
              <a:t>School ratings </a:t>
            </a:r>
          </a:p>
          <a:p>
            <a:pPr marL="560910" lvl="1" indent="-286179" defTabSz="457886">
              <a:buFont typeface="Wingdings" panose="05000000000000000000" pitchFamily="2" charset="2"/>
              <a:buChar char="§"/>
            </a:pPr>
            <a:r>
              <a:rPr lang="en-US" dirty="0">
                <a:latin typeface="+mj-lt"/>
              </a:rPr>
              <a:t>Supports and interventions</a:t>
            </a:r>
          </a:p>
          <a:p>
            <a:endParaRPr lang="en-US" dirty="0">
              <a:latin typeface="+mj-lt"/>
            </a:endParaRPr>
          </a:p>
          <a:p>
            <a:endParaRPr lang="en-US" dirty="0">
              <a:latin typeface="+mj-lt"/>
            </a:endParaRPr>
          </a:p>
          <a:p>
            <a:r>
              <a:rPr lang="en-US" dirty="0">
                <a:latin typeface="+mj-lt"/>
              </a:rPr>
              <a:t>What indicators/data are we required to use/do use in annually assessing the performance and progress of schools?</a:t>
            </a:r>
          </a:p>
          <a:p>
            <a:endParaRPr lang="en-US" dirty="0">
              <a:latin typeface="+mj-lt"/>
            </a:endParaRPr>
          </a:p>
          <a:p>
            <a:r>
              <a:rPr lang="en-US" dirty="0">
                <a:latin typeface="+mj-lt"/>
              </a:rPr>
              <a:t>Making progress in achieving English language proficiency. </a:t>
            </a:r>
          </a:p>
          <a:p>
            <a:endParaRPr lang="en-US" dirty="0">
              <a:latin typeface="+mj-lt"/>
            </a:endParaRPr>
          </a:p>
          <a:p>
            <a:pPr marL="663922" lvl="1" indent="-343414"/>
            <a:r>
              <a:rPr lang="en-US" dirty="0">
                <a:latin typeface="+mj-lt"/>
              </a:rPr>
              <a:t>Other System Quality Indicator (overall &amp; disaggregated)</a:t>
            </a:r>
          </a:p>
          <a:p>
            <a:pPr lvl="2"/>
            <a:r>
              <a:rPr lang="en-US" dirty="0">
                <a:latin typeface="+mj-lt"/>
              </a:rPr>
              <a:t>Elementary and Middle- Student engagement, educator engagement, access to and completion of advanced coursework, post-secondary readiness, school climate/safety, or other. </a:t>
            </a:r>
          </a:p>
          <a:p>
            <a:pPr lvl="2"/>
            <a:r>
              <a:rPr lang="en-US" dirty="0">
                <a:latin typeface="+mj-lt"/>
              </a:rPr>
              <a:t>High schools- measure of opportunity to learn</a:t>
            </a:r>
          </a:p>
          <a:p>
            <a:endParaRPr lang="en-US" dirty="0">
              <a:latin typeface="+mj-lt"/>
            </a:endParaRPr>
          </a:p>
          <a:p>
            <a:endParaRPr lang="en-US" dirty="0">
              <a:latin typeface="+mj-lt"/>
            </a:endParaRPr>
          </a:p>
          <a:p>
            <a:r>
              <a:rPr lang="en-US" dirty="0">
                <a:latin typeface="+mj-lt"/>
              </a:rPr>
              <a:t>Combined “academic indicators” have to count “much more”</a:t>
            </a:r>
          </a:p>
          <a:p>
            <a:endParaRPr lang="en-US" dirty="0">
              <a:latin typeface="+mj-lt"/>
            </a:endParaRPr>
          </a:p>
          <a:p>
            <a:r>
              <a:rPr lang="en-US" u="sng" dirty="0">
                <a:latin typeface="+mj-lt"/>
              </a:rPr>
              <a:t>‘‘(2) SUBGROUP OF STUDENTS.—</a:t>
            </a:r>
            <a:endParaRPr lang="en-US" dirty="0">
              <a:latin typeface="+mj-lt"/>
            </a:endParaRPr>
          </a:p>
          <a:p>
            <a:r>
              <a:rPr lang="en-US" dirty="0">
                <a:latin typeface="+mj-lt"/>
              </a:rPr>
              <a:t>In this subsection and subsection (d), the term ‘subgroup of students’ means—</a:t>
            </a:r>
          </a:p>
          <a:p>
            <a:r>
              <a:rPr lang="en-US" dirty="0">
                <a:latin typeface="+mj-lt"/>
              </a:rPr>
              <a:t>‘‘(A) economically disadvantaged students;</a:t>
            </a:r>
          </a:p>
          <a:p>
            <a:r>
              <a:rPr lang="en-US" dirty="0">
                <a:latin typeface="+mj-lt"/>
              </a:rPr>
              <a:t>‘‘(B) students from major racial and ethnic groups;</a:t>
            </a:r>
          </a:p>
          <a:p>
            <a:r>
              <a:rPr lang="en-US" dirty="0">
                <a:latin typeface="+mj-lt"/>
              </a:rPr>
              <a:t>‘‘(C) children with disabilities; and</a:t>
            </a:r>
          </a:p>
          <a:p>
            <a:r>
              <a:rPr lang="en-US" dirty="0">
                <a:latin typeface="+mj-lt"/>
              </a:rPr>
              <a:t>‘‘(D) English learners.</a:t>
            </a:r>
          </a:p>
          <a:p>
            <a:endParaRPr lang="en-US" dirty="0">
              <a:latin typeface="+mj-lt"/>
            </a:endParaRPr>
          </a:p>
          <a:p>
            <a:r>
              <a:rPr lang="en-US" dirty="0">
                <a:latin typeface="+mj-lt"/>
              </a:rPr>
              <a:t>How is ESSA different than NLCB, the waiver? No AYP, no requirement to assess district performance.  From priority and focus schools to comprehensive and targeted schools.</a:t>
            </a:r>
          </a:p>
          <a:p>
            <a:endParaRPr lang="en-US" dirty="0">
              <a:latin typeface="+mj-lt"/>
            </a:endParaRPr>
          </a:p>
          <a:p>
            <a:r>
              <a:rPr lang="en-US" dirty="0">
                <a:latin typeface="+mj-lt"/>
              </a:rPr>
              <a:t>Colorado’s system of school and district frameworks</a:t>
            </a:r>
          </a:p>
          <a:p>
            <a:r>
              <a:rPr lang="en-US" dirty="0">
                <a:latin typeface="+mj-lt"/>
              </a:rPr>
              <a:t>UIP plan type assignments</a:t>
            </a:r>
          </a:p>
          <a:p>
            <a:r>
              <a:rPr lang="en-US" dirty="0">
                <a:latin typeface="+mj-lt"/>
              </a:rPr>
              <a:t>Colorado’s accountability clock</a:t>
            </a:r>
          </a:p>
          <a:p>
            <a:endParaRPr lang="en-US" dirty="0">
              <a:latin typeface="+mj-lt"/>
            </a:endParaRPr>
          </a:p>
        </p:txBody>
      </p:sp>
      <p:sp>
        <p:nvSpPr>
          <p:cNvPr id="4" name="Header Placeholder 3"/>
          <p:cNvSpPr>
            <a:spLocks noGrp="1"/>
          </p:cNvSpPr>
          <p:nvPr>
            <p:ph type="hdr" sz="quarter" idx="10"/>
          </p:nvPr>
        </p:nvSpPr>
        <p:spPr/>
        <p:txBody>
          <a:bodyPr/>
          <a:lstStyle/>
          <a:p>
            <a:r>
              <a:rPr lang="en-US"/>
              <a:t>DRAFT</a:t>
            </a:r>
          </a:p>
        </p:txBody>
      </p:sp>
      <p:sp>
        <p:nvSpPr>
          <p:cNvPr id="5" name="Date Placeholder 4"/>
          <p:cNvSpPr>
            <a:spLocks noGrp="1"/>
          </p:cNvSpPr>
          <p:nvPr>
            <p:ph type="dt" idx="11"/>
          </p:nvPr>
        </p:nvSpPr>
        <p:spPr/>
        <p:txBody>
          <a:bodyPr/>
          <a:lstStyle/>
          <a:p>
            <a:fld id="{53FF1188-B091-41A3-8CC9-76D0DEBD29AE}" type="datetime1">
              <a:rPr lang="en-US" smtClean="0"/>
              <a:t>9/12/2016</a:t>
            </a:fld>
            <a:endParaRPr lang="en-US"/>
          </a:p>
        </p:txBody>
      </p:sp>
      <p:sp>
        <p:nvSpPr>
          <p:cNvPr id="6" name="Footer Placeholder 5"/>
          <p:cNvSpPr>
            <a:spLocks noGrp="1"/>
          </p:cNvSpPr>
          <p:nvPr>
            <p:ph type="ftr" sz="quarter" idx="12"/>
          </p:nvPr>
        </p:nvSpPr>
        <p:spPr/>
        <p:txBody>
          <a:bodyPr/>
          <a:lstStyle/>
          <a:p>
            <a:r>
              <a:rPr lang="en-US"/>
              <a:t>DRAFT</a:t>
            </a:r>
          </a:p>
        </p:txBody>
      </p:sp>
      <p:sp>
        <p:nvSpPr>
          <p:cNvPr id="7" name="Slide Number Placeholder 6"/>
          <p:cNvSpPr>
            <a:spLocks noGrp="1"/>
          </p:cNvSpPr>
          <p:nvPr>
            <p:ph type="sldNum" sz="quarter" idx="13"/>
          </p:nvPr>
        </p:nvSpPr>
        <p:spPr/>
        <p:txBody>
          <a:bodyPr/>
          <a:lstStyle/>
          <a:p>
            <a:fld id="{3F7242FB-F25E-544B-B72F-E0B5A499AB48}" type="slidenum">
              <a:rPr lang="en-US" smtClean="0"/>
              <a:pPr/>
              <a:t>9</a:t>
            </a:fld>
            <a:endParaRPr lang="en-US"/>
          </a:p>
        </p:txBody>
      </p:sp>
    </p:spTree>
    <p:extLst>
      <p:ext uri="{BB962C8B-B14F-4D97-AF65-F5344CB8AC3E}">
        <p14:creationId xmlns:p14="http://schemas.microsoft.com/office/powerpoint/2010/main" val="3717626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Spoke</a:t>
            </a:r>
            <a:r>
              <a:rPr lang="en-US" baseline="0" dirty="0" smtClean="0"/>
              <a:t> CO will bring hub recommendations/options on each of these decision points. Want to make sure you understand the decision points, have an opportunity to share thoughts/questions with spoke before they dig in too deep. (First met on 9/8, but will dig into these decision points starting on 9/22).</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10</a:t>
            </a:fld>
            <a:endParaRPr lang="en-US"/>
          </a:p>
        </p:txBody>
      </p:sp>
    </p:spTree>
    <p:extLst>
      <p:ext uri="{BB962C8B-B14F-4D97-AF65-F5344CB8AC3E}">
        <p14:creationId xmlns:p14="http://schemas.microsoft.com/office/powerpoint/2010/main" val="182756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Char char="-"/>
            </a:pPr>
            <a:r>
              <a:rPr lang="en-US" dirty="0" smtClean="0"/>
              <a:t>AEC frameworks allowed?</a:t>
            </a:r>
          </a:p>
          <a:p>
            <a:pPr marL="285750" indent="-285750">
              <a:buFontTx/>
              <a:buChar char="-"/>
            </a:pPr>
            <a:endParaRPr lang="en-US" dirty="0" smtClean="0"/>
          </a:p>
          <a:p>
            <a:pPr marL="285750" marR="0" indent="-285750" algn="l" defTabSz="608339" rtl="0" eaLnBrk="1" fontAlgn="auto" latinLnBrk="0" hangingPunct="1">
              <a:lnSpc>
                <a:spcPct val="100000"/>
              </a:lnSpc>
              <a:spcBef>
                <a:spcPts val="0"/>
              </a:spcBef>
              <a:spcAft>
                <a:spcPts val="0"/>
              </a:spcAft>
              <a:buClrTx/>
              <a:buSzTx/>
              <a:buFontTx/>
              <a:buChar char="-"/>
              <a:tabLst/>
              <a:defRPr/>
            </a:pPr>
            <a:r>
              <a:rPr lang="en-US" dirty="0" smtClean="0"/>
              <a:t>Reporting for “each” major racial and ethnic group</a:t>
            </a:r>
            <a:endParaRPr lang="en-US" i="1" dirty="0" smtClean="0"/>
          </a:p>
          <a:p>
            <a:pPr marL="285750" indent="-285750">
              <a:buFontTx/>
              <a:buChar char="-"/>
            </a:pPr>
            <a:r>
              <a:rPr lang="en-US" dirty="0" smtClean="0"/>
              <a:t>bullet: But include for all schools to the extent practicable</a:t>
            </a:r>
          </a:p>
          <a:p>
            <a:pPr marL="285750" indent="-285750">
              <a:buFontTx/>
              <a:buChar char="-"/>
            </a:pP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9/12/2016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13</a:t>
            </a:fld>
            <a:endParaRPr lang="en-US"/>
          </a:p>
        </p:txBody>
      </p:sp>
    </p:spTree>
    <p:extLst>
      <p:ext uri="{BB962C8B-B14F-4D97-AF65-F5344CB8AC3E}">
        <p14:creationId xmlns:p14="http://schemas.microsoft.com/office/powerpoint/2010/main" val="15403784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4191023"/>
            <a:ext cx="8341851" cy="1167558"/>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1" name="Title 11"/>
          <p:cNvSpPr>
            <a:spLocks noGrp="1"/>
          </p:cNvSpPr>
          <p:nvPr>
            <p:ph type="title"/>
          </p:nvPr>
        </p:nvSpPr>
        <p:spPr>
          <a:xfrm>
            <a:off x="380999" y="2441770"/>
            <a:ext cx="8341851" cy="1645920"/>
          </a:xfrm>
        </p:spPr>
        <p:txBody>
          <a:bodyPr/>
          <a:lstStyle>
            <a:lvl1pPr algn="ctr">
              <a:defRPr sz="4200" spc="150" baseline="0">
                <a:solidFill>
                  <a:schemeClr val="accent1">
                    <a:lumMod val="50000"/>
                  </a:schemeClr>
                </a:solidFill>
              </a:defRPr>
            </a:lvl1pPr>
          </a:lstStyle>
          <a:p>
            <a:r>
              <a:rPr lang="en-US" dirty="0"/>
              <a:t>Click to edit Master title style</a:t>
            </a:r>
          </a:p>
        </p:txBody>
      </p:sp>
      <p:sp>
        <p:nvSpPr>
          <p:cNvPr id="3" name="Text Placeholder 2"/>
          <p:cNvSpPr>
            <a:spLocks noGrp="1"/>
          </p:cNvSpPr>
          <p:nvPr>
            <p:ph type="body" sz="quarter" idx="10" hasCustomPrompt="1"/>
          </p:nvPr>
        </p:nvSpPr>
        <p:spPr>
          <a:xfrm>
            <a:off x="380999" y="5995124"/>
            <a:ext cx="8341851" cy="407987"/>
          </a:xfrm>
        </p:spPr>
        <p:txBody>
          <a:bodyPr/>
          <a:lstStyle>
            <a:lvl1pPr marL="45720" indent="0" algn="ctr">
              <a:buFontTx/>
              <a:buNone/>
              <a:defRPr sz="1600" b="0" spc="0">
                <a:solidFill>
                  <a:schemeClr val="tx1">
                    <a:lumMod val="60000"/>
                    <a:lumOff val="40000"/>
                  </a:schemeClr>
                </a:solidFill>
              </a:defRPr>
            </a:lvl1pPr>
          </a:lstStyle>
          <a:p>
            <a:pPr lvl="0"/>
            <a:r>
              <a:rPr lang="en-US" dirty="0"/>
              <a:t>Month Day Year</a:t>
            </a:r>
          </a:p>
        </p:txBody>
      </p:sp>
      <p:pic>
        <p:nvPicPr>
          <p:cNvPr id="13" name="Picture 12" descr="co_cde__dept_rgb.eps"/>
          <p:cNvPicPr>
            <a:picLocks noChangeAspect="1"/>
          </p:cNvPicPr>
          <p:nvPr userDrawn="1"/>
        </p:nvPicPr>
        <p:blipFill rotWithShape="1">
          <a:blip r:embed="rId3" cstate="email">
            <a:extLst>
              <a:ext uri="{28A0092B-C50C-407E-A947-70E740481C1C}">
                <a14:useLocalDpi xmlns:a14="http://schemas.microsoft.com/office/drawing/2010/main" val="0"/>
              </a:ext>
            </a:extLst>
          </a:blip>
          <a:srcRect l="3231" t="4383" r="28033" b="44574"/>
          <a:stretch/>
        </p:blipFill>
        <p:spPr>
          <a:xfrm>
            <a:off x="1657019" y="1007895"/>
            <a:ext cx="5825528" cy="126175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
        <p:nvSpPr>
          <p:cNvPr id="9"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2" name="Title 10"/>
          <p:cNvSpPr>
            <a:spLocks noGrp="1"/>
          </p:cNvSpPr>
          <p:nvPr>
            <p:ph type="title"/>
          </p:nvPr>
        </p:nvSpPr>
        <p:spPr>
          <a:xfrm>
            <a:off x="7037832" y="1096962"/>
            <a:ext cx="1913456" cy="1033590"/>
          </a:xfrm>
        </p:spPr>
        <p:txBody>
          <a:bodyPr anchor="b"/>
          <a:lstStyle>
            <a:lvl1pPr algn="l">
              <a:defRPr sz="2000" spc="0" baseline="0">
                <a:solidFill>
                  <a:schemeClr val="tx1"/>
                </a:solidFill>
              </a:defRPr>
            </a:lvl1pPr>
          </a:lstStyle>
          <a:p>
            <a:r>
              <a:rPr lang="en-US" dirty="0"/>
              <a:t>Click to edit Master title style</a:t>
            </a:r>
          </a:p>
        </p:txBody>
      </p:sp>
      <p:pic>
        <p:nvPicPr>
          <p:cNvPr id="7" name="Picture 6"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47319" y="6356350"/>
            <a:ext cx="18240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
        <p:nvSpPr>
          <p:cNvPr id="9" name="Content Placeholder 2"/>
          <p:cNvSpPr>
            <a:spLocks noGrp="1"/>
          </p:cNvSpPr>
          <p:nvPr>
            <p:ph idx="1"/>
          </p:nvPr>
        </p:nvSpPr>
        <p:spPr>
          <a:xfrm>
            <a:off x="2199640" y="1036320"/>
            <a:ext cx="6589252"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0" i="0" spc="0">
                <a:solidFill>
                  <a:schemeClr val="tx1"/>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ext Placeholder 3"/>
          <p:cNvSpPr>
            <a:spLocks noGrp="1"/>
          </p:cNvSpPr>
          <p:nvPr>
            <p:ph type="body" sz="half" idx="2"/>
          </p:nvPr>
        </p:nvSpPr>
        <p:spPr>
          <a:xfrm>
            <a:off x="60220" y="2171510"/>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itle 10"/>
          <p:cNvSpPr>
            <a:spLocks noGrp="1"/>
          </p:cNvSpPr>
          <p:nvPr>
            <p:ph type="title"/>
          </p:nvPr>
        </p:nvSpPr>
        <p:spPr>
          <a:xfrm>
            <a:off x="57912" y="1036320"/>
            <a:ext cx="1913456" cy="1033590"/>
          </a:xfrm>
        </p:spPr>
        <p:txBody>
          <a:bodyPr anchor="b"/>
          <a:lstStyle>
            <a:lvl1pPr algn="l">
              <a:defRPr sz="2000" spc="0" baseline="0"/>
            </a:lvl1pPr>
          </a:lstStyle>
          <a:p>
            <a:r>
              <a:rPr lang="en-US" dirty="0"/>
              <a:t>Click to edit Master title style</a:t>
            </a:r>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414879509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98119" y="6356350"/>
            <a:ext cx="17732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
        <p:nvSpPr>
          <p:cNvPr id="6" name="Text Placeholder 3"/>
          <p:cNvSpPr>
            <a:spLocks noGrp="1"/>
          </p:cNvSpPr>
          <p:nvPr>
            <p:ph type="body" sz="half" idx="2"/>
          </p:nvPr>
        </p:nvSpPr>
        <p:spPr>
          <a:xfrm>
            <a:off x="6022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9" name="Title 10"/>
          <p:cNvSpPr>
            <a:spLocks noGrp="1"/>
          </p:cNvSpPr>
          <p:nvPr>
            <p:ph type="title"/>
          </p:nvPr>
        </p:nvSpPr>
        <p:spPr>
          <a:xfrm>
            <a:off x="57912" y="1096962"/>
            <a:ext cx="1913456" cy="1033590"/>
          </a:xfrm>
        </p:spPr>
        <p:txBody>
          <a:bodyPr anchor="b"/>
          <a:lstStyle>
            <a:lvl1pPr algn="l">
              <a:defRPr sz="2000" spc="0" baseline="0"/>
            </a:lvl1pPr>
          </a:lstStyle>
          <a:p>
            <a:r>
              <a:rPr lang="en-US" dirty="0"/>
              <a:t>Click to edit Master title style</a:t>
            </a:r>
          </a:p>
        </p:txBody>
      </p:sp>
      <p:pic>
        <p:nvPicPr>
          <p:cNvPr id="10" name="Picture 9"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91158561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Picture Placeholder 2"/>
          <p:cNvSpPr>
            <a:spLocks noGrp="1"/>
          </p:cNvSpPr>
          <p:nvPr>
            <p:ph type="pic" idx="1"/>
          </p:nvPr>
        </p:nvSpPr>
        <p:spPr>
          <a:xfrm>
            <a:off x="2213286" y="304800"/>
            <a:ext cx="6625914" cy="57737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8" name="Footer Placeholder 4"/>
          <p:cNvSpPr>
            <a:spLocks noGrp="1"/>
          </p:cNvSpPr>
          <p:nvPr>
            <p:ph type="ftr" sz="quarter" idx="3"/>
          </p:nvPr>
        </p:nvSpPr>
        <p:spPr>
          <a:xfrm>
            <a:off x="287528" y="6356350"/>
            <a:ext cx="16764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
        <p:nvSpPr>
          <p:cNvPr id="12" name="Text Placeholder 3"/>
          <p:cNvSpPr>
            <a:spLocks noGrp="1"/>
          </p:cNvSpPr>
          <p:nvPr>
            <p:ph type="body" sz="half" idx="2"/>
          </p:nvPr>
        </p:nvSpPr>
        <p:spPr>
          <a:xfrm>
            <a:off x="53108" y="2232152"/>
            <a:ext cx="1910820" cy="2816352"/>
          </a:xfrm>
        </p:spPr>
        <p:txBody>
          <a:bodyPr tIns="0"/>
          <a:lstStyle>
            <a:lvl1pPr marL="0" indent="0">
              <a:buNone/>
              <a:defRPr sz="1800" b="0" spc="0">
                <a:solidFill>
                  <a:srgbClr val="5C667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3" name="Title 10"/>
          <p:cNvSpPr>
            <a:spLocks noGrp="1"/>
          </p:cNvSpPr>
          <p:nvPr>
            <p:ph type="title"/>
          </p:nvPr>
        </p:nvSpPr>
        <p:spPr>
          <a:xfrm>
            <a:off x="50800" y="1096962"/>
            <a:ext cx="1913456" cy="1033590"/>
          </a:xfrm>
        </p:spPr>
        <p:txBody>
          <a:bodyPr anchor="b"/>
          <a:lstStyle>
            <a:lvl1pPr algn="l">
              <a:defRPr sz="2000" spc="0" baseline="0">
                <a:solidFill>
                  <a:srgbClr val="5C6670"/>
                </a:solidFill>
              </a:defRPr>
            </a:lvl1pPr>
          </a:lstStyle>
          <a:p>
            <a:r>
              <a:rPr lang="en-US" dirty="0"/>
              <a:t>Click to edit Master title style</a:t>
            </a:r>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84549143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7800412" y="6165453"/>
            <a:ext cx="589915" cy="515620"/>
          </a:xfrm>
          <a:custGeom>
            <a:avLst/>
            <a:gdLst/>
            <a:ahLst/>
            <a:cxnLst/>
            <a:rect l="l" t="t" r="r" b="b"/>
            <a:pathLst>
              <a:path w="589915" h="515620">
                <a:moveTo>
                  <a:pt x="294931" y="0"/>
                </a:moveTo>
                <a:lnTo>
                  <a:pt x="284874" y="3367"/>
                </a:lnTo>
                <a:lnTo>
                  <a:pt x="276139" y="13470"/>
                </a:lnTo>
                <a:lnTo>
                  <a:pt x="4440" y="482952"/>
                </a:lnTo>
                <a:lnTo>
                  <a:pt x="0" y="495597"/>
                </a:lnTo>
                <a:lnTo>
                  <a:pt x="2092" y="505898"/>
                </a:lnTo>
                <a:lnTo>
                  <a:pt x="10057" y="512831"/>
                </a:lnTo>
                <a:lnTo>
                  <a:pt x="23234" y="515370"/>
                </a:lnTo>
                <a:lnTo>
                  <a:pt x="566648" y="515370"/>
                </a:lnTo>
                <a:lnTo>
                  <a:pt x="579808" y="512831"/>
                </a:lnTo>
                <a:lnTo>
                  <a:pt x="587766" y="505898"/>
                </a:lnTo>
                <a:lnTo>
                  <a:pt x="589863" y="495597"/>
                </a:lnTo>
                <a:lnTo>
                  <a:pt x="585437" y="482952"/>
                </a:lnTo>
                <a:lnTo>
                  <a:pt x="313723" y="13470"/>
                </a:lnTo>
                <a:lnTo>
                  <a:pt x="304988" y="3367"/>
                </a:lnTo>
                <a:lnTo>
                  <a:pt x="294931" y="0"/>
                </a:lnTo>
                <a:close/>
              </a:path>
            </a:pathLst>
          </a:custGeom>
          <a:solidFill>
            <a:srgbClr val="2A9741"/>
          </a:solidFill>
        </p:spPr>
        <p:txBody>
          <a:bodyPr wrap="square" lIns="0" tIns="0" rIns="0" bIns="0" rtlCol="0"/>
          <a:lstStyle/>
          <a:p>
            <a:endParaRPr/>
          </a:p>
        </p:txBody>
      </p:sp>
      <p:sp>
        <p:nvSpPr>
          <p:cNvPr id="18" name="bk object 18"/>
          <p:cNvSpPr/>
          <p:nvPr/>
        </p:nvSpPr>
        <p:spPr>
          <a:xfrm>
            <a:off x="8004123" y="6206671"/>
            <a:ext cx="196850" cy="194310"/>
          </a:xfrm>
          <a:custGeom>
            <a:avLst/>
            <a:gdLst/>
            <a:ahLst/>
            <a:cxnLst/>
            <a:rect l="l" t="t" r="r" b="b"/>
            <a:pathLst>
              <a:path w="196850" h="194310">
                <a:moveTo>
                  <a:pt x="113758" y="135904"/>
                </a:moveTo>
                <a:lnTo>
                  <a:pt x="42672" y="135904"/>
                </a:lnTo>
                <a:lnTo>
                  <a:pt x="48544" y="137856"/>
                </a:lnTo>
                <a:lnTo>
                  <a:pt x="50501" y="142541"/>
                </a:lnTo>
                <a:lnTo>
                  <a:pt x="72036" y="188630"/>
                </a:lnTo>
                <a:lnTo>
                  <a:pt x="73993" y="193712"/>
                </a:lnTo>
                <a:lnTo>
                  <a:pt x="78299" y="193712"/>
                </a:lnTo>
                <a:lnTo>
                  <a:pt x="81039" y="189411"/>
                </a:lnTo>
                <a:lnTo>
                  <a:pt x="113758" y="135904"/>
                </a:lnTo>
                <a:close/>
              </a:path>
              <a:path w="196850" h="194310">
                <a:moveTo>
                  <a:pt x="163484" y="122232"/>
                </a:moveTo>
                <a:lnTo>
                  <a:pt x="127235" y="122232"/>
                </a:lnTo>
                <a:lnTo>
                  <a:pt x="131154" y="125747"/>
                </a:lnTo>
                <a:lnTo>
                  <a:pt x="191442" y="176917"/>
                </a:lnTo>
                <a:lnTo>
                  <a:pt x="195356" y="180431"/>
                </a:lnTo>
                <a:lnTo>
                  <a:pt x="196531" y="179260"/>
                </a:lnTo>
                <a:lnTo>
                  <a:pt x="193790" y="174959"/>
                </a:lnTo>
                <a:lnTo>
                  <a:pt x="163484" y="122232"/>
                </a:lnTo>
                <a:close/>
              </a:path>
              <a:path w="196850" h="194310">
                <a:moveTo>
                  <a:pt x="93570" y="0"/>
                </a:moveTo>
                <a:lnTo>
                  <a:pt x="89259" y="0"/>
                </a:lnTo>
                <a:lnTo>
                  <a:pt x="86519" y="4685"/>
                </a:lnTo>
                <a:lnTo>
                  <a:pt x="2740" y="150746"/>
                </a:lnTo>
                <a:lnTo>
                  <a:pt x="0" y="155041"/>
                </a:lnTo>
                <a:lnTo>
                  <a:pt x="1957" y="156993"/>
                </a:lnTo>
                <a:lnTo>
                  <a:pt x="6263" y="154651"/>
                </a:lnTo>
                <a:lnTo>
                  <a:pt x="38366" y="138246"/>
                </a:lnTo>
                <a:lnTo>
                  <a:pt x="42672" y="135904"/>
                </a:lnTo>
                <a:lnTo>
                  <a:pt x="113758" y="135904"/>
                </a:lnTo>
                <a:lnTo>
                  <a:pt x="119014" y="127308"/>
                </a:lnTo>
                <a:lnTo>
                  <a:pt x="121754" y="123013"/>
                </a:lnTo>
                <a:lnTo>
                  <a:pt x="127235" y="122232"/>
                </a:lnTo>
                <a:lnTo>
                  <a:pt x="163484" y="122232"/>
                </a:lnTo>
                <a:lnTo>
                  <a:pt x="95919" y="4685"/>
                </a:lnTo>
                <a:lnTo>
                  <a:pt x="93570" y="0"/>
                </a:lnTo>
                <a:close/>
              </a:path>
            </a:pathLst>
          </a:custGeom>
          <a:solidFill>
            <a:srgbClr val="FDFDFD"/>
          </a:solidFill>
        </p:spPr>
        <p:txBody>
          <a:bodyPr wrap="square" lIns="0" tIns="0" rIns="0" bIns="0" rtlCol="0"/>
          <a:lstStyle/>
          <a:p>
            <a:endParaRPr/>
          </a:p>
        </p:txBody>
      </p:sp>
      <p:sp>
        <p:nvSpPr>
          <p:cNvPr id="19" name="bk object 19"/>
          <p:cNvSpPr/>
          <p:nvPr/>
        </p:nvSpPr>
        <p:spPr>
          <a:xfrm>
            <a:off x="7938741" y="6460925"/>
            <a:ext cx="146050" cy="161925"/>
          </a:xfrm>
          <a:custGeom>
            <a:avLst/>
            <a:gdLst/>
            <a:ahLst/>
            <a:cxnLst/>
            <a:rect l="l" t="t" r="r" b="b"/>
            <a:pathLst>
              <a:path w="146050" h="161925">
                <a:moveTo>
                  <a:pt x="80653" y="0"/>
                </a:moveTo>
                <a:lnTo>
                  <a:pt x="49220" y="6316"/>
                </a:lnTo>
                <a:lnTo>
                  <a:pt x="23588" y="23580"/>
                </a:lnTo>
                <a:lnTo>
                  <a:pt x="6325" y="49267"/>
                </a:lnTo>
                <a:lnTo>
                  <a:pt x="0" y="80850"/>
                </a:lnTo>
                <a:lnTo>
                  <a:pt x="6325" y="112042"/>
                </a:lnTo>
                <a:lnTo>
                  <a:pt x="23588" y="137631"/>
                </a:lnTo>
                <a:lnTo>
                  <a:pt x="49220" y="154944"/>
                </a:lnTo>
                <a:lnTo>
                  <a:pt x="80653" y="161309"/>
                </a:lnTo>
                <a:lnTo>
                  <a:pt x="98568" y="159332"/>
                </a:lnTo>
                <a:lnTo>
                  <a:pt x="142115" y="133191"/>
                </a:lnTo>
                <a:lnTo>
                  <a:pt x="144463" y="130062"/>
                </a:lnTo>
                <a:lnTo>
                  <a:pt x="142115" y="128501"/>
                </a:lnTo>
                <a:lnTo>
                  <a:pt x="129101" y="121082"/>
                </a:lnTo>
                <a:lnTo>
                  <a:pt x="80653" y="121082"/>
                </a:lnTo>
                <a:lnTo>
                  <a:pt x="64937" y="117927"/>
                </a:lnTo>
                <a:lnTo>
                  <a:pt x="52122" y="109316"/>
                </a:lnTo>
                <a:lnTo>
                  <a:pt x="43491" y="96529"/>
                </a:lnTo>
                <a:lnTo>
                  <a:pt x="40329" y="80850"/>
                </a:lnTo>
                <a:lnTo>
                  <a:pt x="43491" y="64946"/>
                </a:lnTo>
                <a:lnTo>
                  <a:pt x="52122" y="52044"/>
                </a:lnTo>
                <a:lnTo>
                  <a:pt x="64937" y="43389"/>
                </a:lnTo>
                <a:lnTo>
                  <a:pt x="80653" y="40227"/>
                </a:lnTo>
                <a:lnTo>
                  <a:pt x="133804" y="40227"/>
                </a:lnTo>
                <a:lnTo>
                  <a:pt x="144463" y="33979"/>
                </a:lnTo>
                <a:lnTo>
                  <a:pt x="145246" y="33589"/>
                </a:lnTo>
                <a:lnTo>
                  <a:pt x="145246" y="32808"/>
                </a:lnTo>
                <a:lnTo>
                  <a:pt x="145638" y="32418"/>
                </a:lnTo>
                <a:lnTo>
                  <a:pt x="144855" y="31637"/>
                </a:lnTo>
                <a:lnTo>
                  <a:pt x="144855" y="31246"/>
                </a:lnTo>
                <a:lnTo>
                  <a:pt x="132236" y="18288"/>
                </a:lnTo>
                <a:lnTo>
                  <a:pt x="117011" y="8444"/>
                </a:lnTo>
                <a:lnTo>
                  <a:pt x="99657" y="2190"/>
                </a:lnTo>
                <a:lnTo>
                  <a:pt x="80653" y="0"/>
                </a:lnTo>
                <a:close/>
              </a:path>
              <a:path w="146050" h="161925">
                <a:moveTo>
                  <a:pt x="109228" y="109363"/>
                </a:moveTo>
                <a:lnTo>
                  <a:pt x="80653" y="121082"/>
                </a:lnTo>
                <a:lnTo>
                  <a:pt x="129101" y="121082"/>
                </a:lnTo>
                <a:lnTo>
                  <a:pt x="111968" y="111315"/>
                </a:lnTo>
                <a:lnTo>
                  <a:pt x="109228" y="109363"/>
                </a:lnTo>
                <a:close/>
              </a:path>
              <a:path w="146050" h="161925">
                <a:moveTo>
                  <a:pt x="133804" y="40227"/>
                </a:moveTo>
                <a:lnTo>
                  <a:pt x="80653" y="40227"/>
                </a:lnTo>
                <a:lnTo>
                  <a:pt x="88861" y="41008"/>
                </a:lnTo>
                <a:lnTo>
                  <a:pt x="96408" y="43255"/>
                </a:lnTo>
                <a:lnTo>
                  <a:pt x="103222" y="46820"/>
                </a:lnTo>
                <a:lnTo>
                  <a:pt x="109228" y="51555"/>
                </a:lnTo>
                <a:lnTo>
                  <a:pt x="111185" y="53507"/>
                </a:lnTo>
                <a:lnTo>
                  <a:pt x="113143" y="52336"/>
                </a:lnTo>
                <a:lnTo>
                  <a:pt x="133804" y="40227"/>
                </a:lnTo>
                <a:close/>
              </a:path>
            </a:pathLst>
          </a:custGeom>
          <a:solidFill>
            <a:srgbClr val="FDFDFD"/>
          </a:solidFill>
        </p:spPr>
        <p:txBody>
          <a:bodyPr wrap="square" lIns="0" tIns="0" rIns="0" bIns="0" rtlCol="0"/>
          <a:lstStyle/>
          <a:p>
            <a:endParaRPr/>
          </a:p>
        </p:txBody>
      </p:sp>
      <p:sp>
        <p:nvSpPr>
          <p:cNvPr id="20" name="bk object 20"/>
          <p:cNvSpPr/>
          <p:nvPr/>
        </p:nvSpPr>
        <p:spPr>
          <a:xfrm>
            <a:off x="8094557" y="6460925"/>
            <a:ext cx="161925" cy="161925"/>
          </a:xfrm>
          <a:custGeom>
            <a:avLst/>
            <a:gdLst/>
            <a:ahLst/>
            <a:cxnLst/>
            <a:rect l="l" t="t" r="r" b="b"/>
            <a:pathLst>
              <a:path w="161925" h="161925">
                <a:moveTo>
                  <a:pt x="81044" y="0"/>
                </a:moveTo>
                <a:lnTo>
                  <a:pt x="49550" y="6316"/>
                </a:lnTo>
                <a:lnTo>
                  <a:pt x="23784" y="23580"/>
                </a:lnTo>
                <a:lnTo>
                  <a:pt x="6386" y="49267"/>
                </a:lnTo>
                <a:lnTo>
                  <a:pt x="0" y="80850"/>
                </a:lnTo>
                <a:lnTo>
                  <a:pt x="6386" y="112042"/>
                </a:lnTo>
                <a:lnTo>
                  <a:pt x="23784" y="137631"/>
                </a:lnTo>
                <a:lnTo>
                  <a:pt x="49550" y="154944"/>
                </a:lnTo>
                <a:lnTo>
                  <a:pt x="81044" y="161309"/>
                </a:lnTo>
                <a:lnTo>
                  <a:pt x="112474" y="154944"/>
                </a:lnTo>
                <a:lnTo>
                  <a:pt x="138107" y="137631"/>
                </a:lnTo>
                <a:lnTo>
                  <a:pt x="149272" y="121082"/>
                </a:lnTo>
                <a:lnTo>
                  <a:pt x="81044" y="121082"/>
                </a:lnTo>
                <a:lnTo>
                  <a:pt x="65102" y="117927"/>
                </a:lnTo>
                <a:lnTo>
                  <a:pt x="52171" y="109316"/>
                </a:lnTo>
                <a:lnTo>
                  <a:pt x="43497" y="96529"/>
                </a:lnTo>
                <a:lnTo>
                  <a:pt x="40329" y="80850"/>
                </a:lnTo>
                <a:lnTo>
                  <a:pt x="43497" y="64946"/>
                </a:lnTo>
                <a:lnTo>
                  <a:pt x="52171" y="52044"/>
                </a:lnTo>
                <a:lnTo>
                  <a:pt x="65102" y="43389"/>
                </a:lnTo>
                <a:lnTo>
                  <a:pt x="81044" y="40227"/>
                </a:lnTo>
                <a:lnTo>
                  <a:pt x="149295" y="40227"/>
                </a:lnTo>
                <a:lnTo>
                  <a:pt x="138107" y="23580"/>
                </a:lnTo>
                <a:lnTo>
                  <a:pt x="112474" y="6316"/>
                </a:lnTo>
                <a:lnTo>
                  <a:pt x="81044" y="0"/>
                </a:lnTo>
                <a:close/>
              </a:path>
              <a:path w="161925" h="161925">
                <a:moveTo>
                  <a:pt x="149295" y="40227"/>
                </a:moveTo>
                <a:lnTo>
                  <a:pt x="81044" y="40227"/>
                </a:lnTo>
                <a:lnTo>
                  <a:pt x="96758" y="43389"/>
                </a:lnTo>
                <a:lnTo>
                  <a:pt x="109573" y="52044"/>
                </a:lnTo>
                <a:lnTo>
                  <a:pt x="118205" y="64946"/>
                </a:lnTo>
                <a:lnTo>
                  <a:pt x="121368" y="80850"/>
                </a:lnTo>
                <a:lnTo>
                  <a:pt x="118205" y="96529"/>
                </a:lnTo>
                <a:lnTo>
                  <a:pt x="109573" y="109316"/>
                </a:lnTo>
                <a:lnTo>
                  <a:pt x="96758" y="117927"/>
                </a:lnTo>
                <a:lnTo>
                  <a:pt x="81044" y="121082"/>
                </a:lnTo>
                <a:lnTo>
                  <a:pt x="149272" y="121082"/>
                </a:lnTo>
                <a:lnTo>
                  <a:pt x="155371" y="112042"/>
                </a:lnTo>
                <a:lnTo>
                  <a:pt x="161697" y="80850"/>
                </a:lnTo>
                <a:lnTo>
                  <a:pt x="155371" y="49267"/>
                </a:lnTo>
                <a:lnTo>
                  <a:pt x="149295" y="40227"/>
                </a:lnTo>
                <a:close/>
              </a:path>
            </a:pathLst>
          </a:custGeom>
          <a:solidFill>
            <a:srgbClr val="FDFDFD"/>
          </a:solidFill>
        </p:spPr>
        <p:txBody>
          <a:bodyPr wrap="square" lIns="0" tIns="0" rIns="0" bIns="0" rtlCol="0"/>
          <a:lstStyle/>
          <a:p>
            <a:endParaRPr/>
          </a:p>
        </p:txBody>
      </p:sp>
      <p:sp>
        <p:nvSpPr>
          <p:cNvPr id="21" name="bk object 21"/>
          <p:cNvSpPr/>
          <p:nvPr/>
        </p:nvSpPr>
        <p:spPr>
          <a:xfrm>
            <a:off x="8408553" y="6655438"/>
            <a:ext cx="17780" cy="25400"/>
          </a:xfrm>
          <a:custGeom>
            <a:avLst/>
            <a:gdLst/>
            <a:ahLst/>
            <a:cxnLst/>
            <a:rect l="l" t="t" r="r" b="b"/>
            <a:pathLst>
              <a:path w="17779" h="25400">
                <a:moveTo>
                  <a:pt x="10960" y="4294"/>
                </a:moveTo>
                <a:lnTo>
                  <a:pt x="6263" y="4294"/>
                </a:lnTo>
                <a:lnTo>
                  <a:pt x="6263" y="24994"/>
                </a:lnTo>
                <a:lnTo>
                  <a:pt x="10960" y="24994"/>
                </a:lnTo>
                <a:lnTo>
                  <a:pt x="10960" y="4294"/>
                </a:lnTo>
                <a:close/>
              </a:path>
              <a:path w="17779" h="25400">
                <a:moveTo>
                  <a:pt x="17223" y="0"/>
                </a:moveTo>
                <a:lnTo>
                  <a:pt x="0" y="0"/>
                </a:lnTo>
                <a:lnTo>
                  <a:pt x="0" y="3904"/>
                </a:lnTo>
                <a:lnTo>
                  <a:pt x="365" y="4294"/>
                </a:lnTo>
                <a:lnTo>
                  <a:pt x="17223" y="4294"/>
                </a:lnTo>
                <a:lnTo>
                  <a:pt x="17223" y="0"/>
                </a:lnTo>
                <a:close/>
              </a:path>
            </a:pathLst>
          </a:custGeom>
          <a:solidFill>
            <a:srgbClr val="2A9741"/>
          </a:solidFill>
        </p:spPr>
        <p:txBody>
          <a:bodyPr wrap="square" lIns="0" tIns="0" rIns="0" bIns="0" rtlCol="0"/>
          <a:lstStyle/>
          <a:p>
            <a:endParaRPr/>
          </a:p>
        </p:txBody>
      </p:sp>
      <p:sp>
        <p:nvSpPr>
          <p:cNvPr id="22" name="bk object 22"/>
          <p:cNvSpPr/>
          <p:nvPr/>
        </p:nvSpPr>
        <p:spPr>
          <a:xfrm>
            <a:off x="8431256" y="6655048"/>
            <a:ext cx="28575" cy="26034"/>
          </a:xfrm>
          <a:custGeom>
            <a:avLst/>
            <a:gdLst/>
            <a:ahLst/>
            <a:cxnLst/>
            <a:rect l="l" t="t" r="r" b="b"/>
            <a:pathLst>
              <a:path w="28575" h="26034">
                <a:moveTo>
                  <a:pt x="11359" y="11323"/>
                </a:moveTo>
                <a:lnTo>
                  <a:pt x="6628" y="11323"/>
                </a:lnTo>
                <a:lnTo>
                  <a:pt x="13309" y="25384"/>
                </a:lnTo>
                <a:lnTo>
                  <a:pt x="13309" y="25775"/>
                </a:lnTo>
                <a:lnTo>
                  <a:pt x="14874" y="25775"/>
                </a:lnTo>
                <a:lnTo>
                  <a:pt x="15240" y="25384"/>
                </a:lnTo>
                <a:lnTo>
                  <a:pt x="18892" y="17185"/>
                </a:lnTo>
                <a:lnTo>
                  <a:pt x="14091" y="17185"/>
                </a:lnTo>
                <a:lnTo>
                  <a:pt x="11359" y="11323"/>
                </a:lnTo>
                <a:close/>
              </a:path>
              <a:path w="28575" h="26034">
                <a:moveTo>
                  <a:pt x="5845" y="0"/>
                </a:moveTo>
                <a:lnTo>
                  <a:pt x="4279" y="0"/>
                </a:lnTo>
                <a:lnTo>
                  <a:pt x="4279" y="390"/>
                </a:lnTo>
                <a:lnTo>
                  <a:pt x="0" y="24603"/>
                </a:lnTo>
                <a:lnTo>
                  <a:pt x="0" y="25384"/>
                </a:lnTo>
                <a:lnTo>
                  <a:pt x="4697" y="25384"/>
                </a:lnTo>
                <a:lnTo>
                  <a:pt x="4697" y="24994"/>
                </a:lnTo>
                <a:lnTo>
                  <a:pt x="6628" y="11323"/>
                </a:lnTo>
                <a:lnTo>
                  <a:pt x="11359" y="11323"/>
                </a:lnTo>
                <a:lnTo>
                  <a:pt x="6263" y="390"/>
                </a:lnTo>
                <a:lnTo>
                  <a:pt x="5845" y="0"/>
                </a:lnTo>
                <a:close/>
              </a:path>
              <a:path w="28575" h="26034">
                <a:moveTo>
                  <a:pt x="25807" y="11323"/>
                </a:moveTo>
                <a:lnTo>
                  <a:pt x="21503" y="11323"/>
                </a:lnTo>
                <a:lnTo>
                  <a:pt x="23486" y="24994"/>
                </a:lnTo>
                <a:lnTo>
                  <a:pt x="23851" y="25384"/>
                </a:lnTo>
                <a:lnTo>
                  <a:pt x="28549" y="25384"/>
                </a:lnTo>
                <a:lnTo>
                  <a:pt x="28183" y="24603"/>
                </a:lnTo>
                <a:lnTo>
                  <a:pt x="25807" y="11323"/>
                </a:lnTo>
                <a:close/>
              </a:path>
              <a:path w="28575" h="26034">
                <a:moveTo>
                  <a:pt x="23851" y="0"/>
                </a:moveTo>
                <a:lnTo>
                  <a:pt x="22286" y="0"/>
                </a:lnTo>
                <a:lnTo>
                  <a:pt x="22286" y="390"/>
                </a:lnTo>
                <a:lnTo>
                  <a:pt x="14091" y="17185"/>
                </a:lnTo>
                <a:lnTo>
                  <a:pt x="18892" y="17185"/>
                </a:lnTo>
                <a:lnTo>
                  <a:pt x="21503" y="11323"/>
                </a:lnTo>
                <a:lnTo>
                  <a:pt x="25807" y="11323"/>
                </a:lnTo>
                <a:lnTo>
                  <a:pt x="23851" y="390"/>
                </a:lnTo>
                <a:lnTo>
                  <a:pt x="23851" y="0"/>
                </a:lnTo>
                <a:close/>
              </a:path>
            </a:pathLst>
          </a:custGeom>
          <a:solidFill>
            <a:srgbClr val="2A9741"/>
          </a:solidFill>
        </p:spPr>
        <p:txBody>
          <a:bodyPr wrap="square" lIns="0" tIns="0" rIns="0" bIns="0" rtlCol="0"/>
          <a:lstStyle/>
          <a:p>
            <a:endParaRPr/>
          </a:p>
        </p:txBody>
      </p:sp>
      <p:sp>
        <p:nvSpPr>
          <p:cNvPr id="23" name="bk object 23"/>
          <p:cNvSpPr/>
          <p:nvPr/>
        </p:nvSpPr>
        <p:spPr>
          <a:xfrm>
            <a:off x="8215789" y="6164867"/>
            <a:ext cx="586740" cy="513080"/>
          </a:xfrm>
          <a:custGeom>
            <a:avLst/>
            <a:gdLst/>
            <a:ahLst/>
            <a:cxnLst/>
            <a:rect l="l" t="t" r="r" b="b"/>
            <a:pathLst>
              <a:path w="586740" h="513079">
                <a:moveTo>
                  <a:pt x="563487" y="0"/>
                </a:moveTo>
                <a:lnTo>
                  <a:pt x="23231" y="0"/>
                </a:lnTo>
                <a:lnTo>
                  <a:pt x="10056" y="2534"/>
                </a:lnTo>
                <a:lnTo>
                  <a:pt x="2092" y="9462"/>
                </a:lnTo>
                <a:lnTo>
                  <a:pt x="0" y="19766"/>
                </a:lnTo>
                <a:lnTo>
                  <a:pt x="4442" y="32433"/>
                </a:lnTo>
                <a:lnTo>
                  <a:pt x="274549" y="499161"/>
                </a:lnTo>
                <a:lnTo>
                  <a:pt x="283291" y="509267"/>
                </a:lnTo>
                <a:lnTo>
                  <a:pt x="293364" y="512636"/>
                </a:lnTo>
                <a:lnTo>
                  <a:pt x="303438" y="509267"/>
                </a:lnTo>
                <a:lnTo>
                  <a:pt x="312180" y="499161"/>
                </a:lnTo>
                <a:lnTo>
                  <a:pt x="582276" y="32433"/>
                </a:lnTo>
                <a:lnTo>
                  <a:pt x="586732" y="19766"/>
                </a:lnTo>
                <a:lnTo>
                  <a:pt x="584645" y="9462"/>
                </a:lnTo>
                <a:lnTo>
                  <a:pt x="576676" y="2534"/>
                </a:lnTo>
                <a:lnTo>
                  <a:pt x="563487" y="0"/>
                </a:lnTo>
                <a:close/>
              </a:path>
            </a:pathLst>
          </a:custGeom>
          <a:solidFill>
            <a:srgbClr val="465153"/>
          </a:solidFill>
        </p:spPr>
        <p:txBody>
          <a:bodyPr wrap="square" lIns="0" tIns="0" rIns="0" bIns="0" rtlCol="0"/>
          <a:lstStyle/>
          <a:p>
            <a:endParaRPr/>
          </a:p>
        </p:txBody>
      </p:sp>
      <p:sp>
        <p:nvSpPr>
          <p:cNvPr id="24" name="bk object 24"/>
          <p:cNvSpPr/>
          <p:nvPr/>
        </p:nvSpPr>
        <p:spPr>
          <a:xfrm>
            <a:off x="8444565" y="6479672"/>
            <a:ext cx="163830" cy="85090"/>
          </a:xfrm>
          <a:custGeom>
            <a:avLst/>
            <a:gdLst/>
            <a:ahLst/>
            <a:cxnLst/>
            <a:rect l="l" t="t" r="r" b="b"/>
            <a:pathLst>
              <a:path w="163829" h="85090">
                <a:moveTo>
                  <a:pt x="163258" y="0"/>
                </a:moveTo>
                <a:lnTo>
                  <a:pt x="0" y="58588"/>
                </a:lnTo>
                <a:lnTo>
                  <a:pt x="15240" y="84759"/>
                </a:lnTo>
                <a:lnTo>
                  <a:pt x="140137" y="40232"/>
                </a:lnTo>
                <a:lnTo>
                  <a:pt x="163258" y="0"/>
                </a:lnTo>
                <a:close/>
              </a:path>
            </a:pathLst>
          </a:custGeom>
          <a:solidFill>
            <a:srgbClr val="FDFDFD"/>
          </a:solidFill>
        </p:spPr>
        <p:txBody>
          <a:bodyPr wrap="square" lIns="0" tIns="0" rIns="0" bIns="0" rtlCol="0"/>
          <a:lstStyle/>
          <a:p>
            <a:endParaRPr/>
          </a:p>
        </p:txBody>
      </p:sp>
      <p:sp>
        <p:nvSpPr>
          <p:cNvPr id="25" name="bk object 25"/>
          <p:cNvSpPr/>
          <p:nvPr/>
        </p:nvSpPr>
        <p:spPr>
          <a:xfrm>
            <a:off x="8466069" y="6536308"/>
            <a:ext cx="109220" cy="65405"/>
          </a:xfrm>
          <a:custGeom>
            <a:avLst/>
            <a:gdLst/>
            <a:ahLst/>
            <a:cxnLst/>
            <a:rect l="l" t="t" r="r" b="b"/>
            <a:pathLst>
              <a:path w="109220" h="65404">
                <a:moveTo>
                  <a:pt x="108873" y="0"/>
                </a:moveTo>
                <a:lnTo>
                  <a:pt x="0" y="39055"/>
                </a:lnTo>
                <a:lnTo>
                  <a:pt x="14874" y="64836"/>
                </a:lnTo>
                <a:lnTo>
                  <a:pt x="86535" y="39055"/>
                </a:lnTo>
                <a:lnTo>
                  <a:pt x="108873" y="0"/>
                </a:lnTo>
                <a:close/>
              </a:path>
            </a:pathLst>
          </a:custGeom>
          <a:solidFill>
            <a:srgbClr val="FDFDFD"/>
          </a:solidFill>
        </p:spPr>
        <p:txBody>
          <a:bodyPr wrap="square" lIns="0" tIns="0" rIns="0" bIns="0" rtlCol="0"/>
          <a:lstStyle/>
          <a:p>
            <a:endParaRPr/>
          </a:p>
        </p:txBody>
      </p:sp>
      <p:sp>
        <p:nvSpPr>
          <p:cNvPr id="26" name="bk object 26"/>
          <p:cNvSpPr/>
          <p:nvPr/>
        </p:nvSpPr>
        <p:spPr>
          <a:xfrm>
            <a:off x="8487207" y="6592159"/>
            <a:ext cx="55880" cy="45720"/>
          </a:xfrm>
          <a:custGeom>
            <a:avLst/>
            <a:gdLst/>
            <a:ahLst/>
            <a:cxnLst/>
            <a:rect l="l" t="t" r="r" b="b"/>
            <a:pathLst>
              <a:path w="55879" h="45720">
                <a:moveTo>
                  <a:pt x="55637" y="0"/>
                </a:moveTo>
                <a:lnTo>
                  <a:pt x="0" y="19923"/>
                </a:lnTo>
                <a:lnTo>
                  <a:pt x="9394" y="36327"/>
                </a:lnTo>
                <a:lnTo>
                  <a:pt x="15372" y="42919"/>
                </a:lnTo>
                <a:lnTo>
                  <a:pt x="22103" y="45116"/>
                </a:lnTo>
                <a:lnTo>
                  <a:pt x="28756" y="42919"/>
                </a:lnTo>
                <a:lnTo>
                  <a:pt x="34499" y="36327"/>
                </a:lnTo>
                <a:lnTo>
                  <a:pt x="55637" y="0"/>
                </a:lnTo>
                <a:close/>
              </a:path>
            </a:pathLst>
          </a:custGeom>
          <a:solidFill>
            <a:srgbClr val="FDFDFD"/>
          </a:solidFill>
        </p:spPr>
        <p:txBody>
          <a:bodyPr wrap="square" lIns="0" tIns="0" rIns="0" bIns="0" rtlCol="0"/>
          <a:lstStyle/>
          <a:p>
            <a:endParaRPr/>
          </a:p>
        </p:txBody>
      </p:sp>
      <p:sp>
        <p:nvSpPr>
          <p:cNvPr id="27" name="bk object 27"/>
          <p:cNvSpPr/>
          <p:nvPr/>
        </p:nvSpPr>
        <p:spPr>
          <a:xfrm>
            <a:off x="8407352" y="6474205"/>
            <a:ext cx="90170" cy="53340"/>
          </a:xfrm>
          <a:custGeom>
            <a:avLst/>
            <a:gdLst/>
            <a:ahLst/>
            <a:cxnLst/>
            <a:rect l="l" t="t" r="r" b="b"/>
            <a:pathLst>
              <a:path w="90170" h="53340">
                <a:moveTo>
                  <a:pt x="0" y="0"/>
                </a:moveTo>
                <a:lnTo>
                  <a:pt x="30950" y="53117"/>
                </a:lnTo>
                <a:lnTo>
                  <a:pt x="90032" y="31637"/>
                </a:lnTo>
                <a:lnTo>
                  <a:pt x="0" y="0"/>
                </a:lnTo>
                <a:close/>
              </a:path>
            </a:pathLst>
          </a:custGeom>
          <a:solidFill>
            <a:srgbClr val="F9C32C"/>
          </a:solidFill>
        </p:spPr>
        <p:txBody>
          <a:bodyPr wrap="square" lIns="0" tIns="0" rIns="0" bIns="0" rtlCol="0"/>
          <a:lstStyle/>
          <a:p>
            <a:endParaRPr/>
          </a:p>
        </p:txBody>
      </p:sp>
      <p:sp>
        <p:nvSpPr>
          <p:cNvPr id="28" name="bk object 28"/>
          <p:cNvSpPr/>
          <p:nvPr/>
        </p:nvSpPr>
        <p:spPr>
          <a:xfrm>
            <a:off x="8395609" y="6193344"/>
            <a:ext cx="66040" cy="77470"/>
          </a:xfrm>
          <a:custGeom>
            <a:avLst/>
            <a:gdLst/>
            <a:ahLst/>
            <a:cxnLst/>
            <a:rect l="l" t="t" r="r" b="b"/>
            <a:pathLst>
              <a:path w="66040" h="77470">
                <a:moveTo>
                  <a:pt x="38779" y="0"/>
                </a:moveTo>
                <a:lnTo>
                  <a:pt x="23626" y="3027"/>
                </a:lnTo>
                <a:lnTo>
                  <a:pt x="11306" y="11297"/>
                </a:lnTo>
                <a:lnTo>
                  <a:pt x="3027" y="23588"/>
                </a:lnTo>
                <a:lnTo>
                  <a:pt x="0" y="38680"/>
                </a:lnTo>
                <a:lnTo>
                  <a:pt x="3027" y="53793"/>
                </a:lnTo>
                <a:lnTo>
                  <a:pt x="11306" y="66082"/>
                </a:lnTo>
                <a:lnTo>
                  <a:pt x="23626" y="74340"/>
                </a:lnTo>
                <a:lnTo>
                  <a:pt x="38779" y="77361"/>
                </a:lnTo>
                <a:lnTo>
                  <a:pt x="45948" y="76702"/>
                </a:lnTo>
                <a:lnTo>
                  <a:pt x="65762" y="64862"/>
                </a:lnTo>
                <a:lnTo>
                  <a:pt x="64979" y="64081"/>
                </a:lnTo>
                <a:lnTo>
                  <a:pt x="61417" y="60176"/>
                </a:lnTo>
                <a:lnTo>
                  <a:pt x="39561" y="60176"/>
                </a:lnTo>
                <a:lnTo>
                  <a:pt x="31128" y="58406"/>
                </a:lnTo>
                <a:lnTo>
                  <a:pt x="24432" y="53635"/>
                </a:lnTo>
                <a:lnTo>
                  <a:pt x="20016" y="46669"/>
                </a:lnTo>
                <a:lnTo>
                  <a:pt x="18423" y="38316"/>
                </a:lnTo>
                <a:lnTo>
                  <a:pt x="20016" y="29717"/>
                </a:lnTo>
                <a:lnTo>
                  <a:pt x="24432" y="22626"/>
                </a:lnTo>
                <a:lnTo>
                  <a:pt x="31128" y="17810"/>
                </a:lnTo>
                <a:lnTo>
                  <a:pt x="39561" y="16034"/>
                </a:lnTo>
                <a:lnTo>
                  <a:pt x="62000" y="16034"/>
                </a:lnTo>
                <a:lnTo>
                  <a:pt x="64979" y="12911"/>
                </a:lnTo>
                <a:lnTo>
                  <a:pt x="65762" y="12130"/>
                </a:lnTo>
                <a:lnTo>
                  <a:pt x="65762" y="10568"/>
                </a:lnTo>
                <a:lnTo>
                  <a:pt x="64979" y="9787"/>
                </a:lnTo>
                <a:lnTo>
                  <a:pt x="59300" y="5468"/>
                </a:lnTo>
                <a:lnTo>
                  <a:pt x="53210" y="2414"/>
                </a:lnTo>
                <a:lnTo>
                  <a:pt x="46454" y="599"/>
                </a:lnTo>
                <a:lnTo>
                  <a:pt x="38779" y="0"/>
                </a:lnTo>
                <a:close/>
              </a:path>
              <a:path w="66040" h="77470">
                <a:moveTo>
                  <a:pt x="56002" y="54319"/>
                </a:moveTo>
                <a:lnTo>
                  <a:pt x="54802" y="54319"/>
                </a:lnTo>
                <a:lnTo>
                  <a:pt x="54019" y="55100"/>
                </a:lnTo>
                <a:lnTo>
                  <a:pt x="50104" y="58224"/>
                </a:lnTo>
                <a:lnTo>
                  <a:pt x="44624" y="60176"/>
                </a:lnTo>
                <a:lnTo>
                  <a:pt x="61417" y="60176"/>
                </a:lnTo>
                <a:lnTo>
                  <a:pt x="56785" y="55100"/>
                </a:lnTo>
                <a:lnTo>
                  <a:pt x="56002" y="54319"/>
                </a:lnTo>
                <a:close/>
              </a:path>
              <a:path w="66040" h="77470">
                <a:moveTo>
                  <a:pt x="62000" y="16034"/>
                </a:moveTo>
                <a:lnTo>
                  <a:pt x="44624" y="16034"/>
                </a:lnTo>
                <a:lnTo>
                  <a:pt x="50104" y="18012"/>
                </a:lnTo>
                <a:lnTo>
                  <a:pt x="54019" y="21501"/>
                </a:lnTo>
                <a:lnTo>
                  <a:pt x="54802" y="22281"/>
                </a:lnTo>
                <a:lnTo>
                  <a:pt x="56002" y="22281"/>
                </a:lnTo>
                <a:lnTo>
                  <a:pt x="56785" y="21501"/>
                </a:lnTo>
                <a:lnTo>
                  <a:pt x="62000" y="16034"/>
                </a:lnTo>
                <a:close/>
              </a:path>
            </a:pathLst>
          </a:custGeom>
          <a:solidFill>
            <a:srgbClr val="FDFDFD"/>
          </a:solidFill>
        </p:spPr>
        <p:txBody>
          <a:bodyPr wrap="square" lIns="0" tIns="0" rIns="0" bIns="0" rtlCol="0"/>
          <a:lstStyle/>
          <a:p>
            <a:endParaRPr/>
          </a:p>
        </p:txBody>
      </p:sp>
      <p:sp>
        <p:nvSpPr>
          <p:cNvPr id="29" name="bk object 29"/>
          <p:cNvSpPr/>
          <p:nvPr/>
        </p:nvSpPr>
        <p:spPr>
          <a:xfrm>
            <a:off x="8487624" y="6194177"/>
            <a:ext cx="66040" cy="75565"/>
          </a:xfrm>
          <a:custGeom>
            <a:avLst/>
            <a:gdLst/>
            <a:ahLst/>
            <a:cxnLst/>
            <a:rect l="l" t="t" r="r" b="b"/>
            <a:pathLst>
              <a:path w="66040" h="75564">
                <a:moveTo>
                  <a:pt x="28183" y="0"/>
                </a:moveTo>
                <a:lnTo>
                  <a:pt x="782" y="0"/>
                </a:lnTo>
                <a:lnTo>
                  <a:pt x="0" y="1145"/>
                </a:lnTo>
                <a:lnTo>
                  <a:pt x="0" y="74576"/>
                </a:lnTo>
                <a:lnTo>
                  <a:pt x="782" y="75357"/>
                </a:lnTo>
                <a:lnTo>
                  <a:pt x="28183" y="75357"/>
                </a:lnTo>
                <a:lnTo>
                  <a:pt x="42819" y="72404"/>
                </a:lnTo>
                <a:lnTo>
                  <a:pt x="54763" y="64325"/>
                </a:lnTo>
                <a:lnTo>
                  <a:pt x="58095" y="59343"/>
                </a:lnTo>
                <a:lnTo>
                  <a:pt x="16858" y="59343"/>
                </a:lnTo>
                <a:lnTo>
                  <a:pt x="16858" y="15982"/>
                </a:lnTo>
                <a:lnTo>
                  <a:pt x="58037" y="15982"/>
                </a:lnTo>
                <a:lnTo>
                  <a:pt x="54763" y="11127"/>
                </a:lnTo>
                <a:lnTo>
                  <a:pt x="42819" y="3001"/>
                </a:lnTo>
                <a:lnTo>
                  <a:pt x="28183" y="0"/>
                </a:lnTo>
                <a:close/>
              </a:path>
              <a:path w="66040" h="75564">
                <a:moveTo>
                  <a:pt x="58037" y="15982"/>
                </a:moveTo>
                <a:lnTo>
                  <a:pt x="27035" y="15982"/>
                </a:lnTo>
                <a:lnTo>
                  <a:pt x="35446" y="17636"/>
                </a:lnTo>
                <a:lnTo>
                  <a:pt x="42145" y="22184"/>
                </a:lnTo>
                <a:lnTo>
                  <a:pt x="46573" y="29006"/>
                </a:lnTo>
                <a:lnTo>
                  <a:pt x="48173" y="37483"/>
                </a:lnTo>
                <a:lnTo>
                  <a:pt x="46573" y="46165"/>
                </a:lnTo>
                <a:lnTo>
                  <a:pt x="42145" y="53095"/>
                </a:lnTo>
                <a:lnTo>
                  <a:pt x="35446" y="57683"/>
                </a:lnTo>
                <a:lnTo>
                  <a:pt x="27035" y="59343"/>
                </a:lnTo>
                <a:lnTo>
                  <a:pt x="58095" y="59343"/>
                </a:lnTo>
                <a:lnTo>
                  <a:pt x="62812" y="52294"/>
                </a:lnTo>
                <a:lnTo>
                  <a:pt x="65762" y="37483"/>
                </a:lnTo>
                <a:lnTo>
                  <a:pt x="62812" y="23061"/>
                </a:lnTo>
                <a:lnTo>
                  <a:pt x="58037" y="15982"/>
                </a:lnTo>
                <a:close/>
              </a:path>
            </a:pathLst>
          </a:custGeom>
          <a:solidFill>
            <a:srgbClr val="FDFDFD"/>
          </a:solidFill>
        </p:spPr>
        <p:txBody>
          <a:bodyPr wrap="square" lIns="0" tIns="0" rIns="0" bIns="0" rtlCol="0"/>
          <a:lstStyle/>
          <a:p>
            <a:endParaRPr/>
          </a:p>
        </p:txBody>
      </p:sp>
      <p:sp>
        <p:nvSpPr>
          <p:cNvPr id="30" name="bk object 30"/>
          <p:cNvSpPr/>
          <p:nvPr/>
        </p:nvSpPr>
        <p:spPr>
          <a:xfrm>
            <a:off x="8580788" y="6194177"/>
            <a:ext cx="48895" cy="75565"/>
          </a:xfrm>
          <a:custGeom>
            <a:avLst/>
            <a:gdLst/>
            <a:ahLst/>
            <a:cxnLst/>
            <a:rect l="l" t="t" r="r" b="b"/>
            <a:pathLst>
              <a:path w="48895" h="75564">
                <a:moveTo>
                  <a:pt x="47756" y="0"/>
                </a:moveTo>
                <a:lnTo>
                  <a:pt x="782" y="0"/>
                </a:lnTo>
                <a:lnTo>
                  <a:pt x="0" y="1145"/>
                </a:lnTo>
                <a:lnTo>
                  <a:pt x="0" y="74576"/>
                </a:lnTo>
                <a:lnTo>
                  <a:pt x="782" y="75357"/>
                </a:lnTo>
                <a:lnTo>
                  <a:pt x="47756" y="75357"/>
                </a:lnTo>
                <a:lnTo>
                  <a:pt x="48539" y="74576"/>
                </a:lnTo>
                <a:lnTo>
                  <a:pt x="48539" y="60515"/>
                </a:lnTo>
                <a:lnTo>
                  <a:pt x="47756" y="59734"/>
                </a:lnTo>
                <a:lnTo>
                  <a:pt x="16858" y="59734"/>
                </a:lnTo>
                <a:lnTo>
                  <a:pt x="16858" y="44876"/>
                </a:lnTo>
                <a:lnTo>
                  <a:pt x="42275" y="44876"/>
                </a:lnTo>
                <a:lnTo>
                  <a:pt x="43476" y="44095"/>
                </a:lnTo>
                <a:lnTo>
                  <a:pt x="43476" y="30038"/>
                </a:lnTo>
                <a:lnTo>
                  <a:pt x="42275" y="29258"/>
                </a:lnTo>
                <a:lnTo>
                  <a:pt x="16858" y="29258"/>
                </a:lnTo>
                <a:lnTo>
                  <a:pt x="16858" y="15982"/>
                </a:lnTo>
                <a:lnTo>
                  <a:pt x="47756" y="15982"/>
                </a:lnTo>
                <a:lnTo>
                  <a:pt x="48539" y="14837"/>
                </a:lnTo>
                <a:lnTo>
                  <a:pt x="48539" y="1145"/>
                </a:lnTo>
                <a:lnTo>
                  <a:pt x="47756" y="0"/>
                </a:lnTo>
                <a:close/>
              </a:path>
            </a:pathLst>
          </a:custGeom>
          <a:solidFill>
            <a:srgbClr val="FDFDFD"/>
          </a:solidFill>
        </p:spPr>
        <p:txBody>
          <a:bodyPr wrap="square" lIns="0" tIns="0" rIns="0" bIns="0" rtlCol="0"/>
          <a:lstStyle/>
          <a:p>
            <a:endParaRPr/>
          </a:p>
        </p:txBody>
      </p:sp>
      <p:sp>
        <p:nvSpPr>
          <p:cNvPr id="31" name="bk object 31"/>
          <p:cNvSpPr/>
          <p:nvPr/>
        </p:nvSpPr>
        <p:spPr>
          <a:xfrm>
            <a:off x="8311974" y="6295706"/>
            <a:ext cx="394335" cy="206375"/>
          </a:xfrm>
          <a:custGeom>
            <a:avLst/>
            <a:gdLst/>
            <a:ahLst/>
            <a:cxnLst/>
            <a:rect l="l" t="t" r="r" b="b"/>
            <a:pathLst>
              <a:path w="394334" h="206375">
                <a:moveTo>
                  <a:pt x="381967" y="0"/>
                </a:moveTo>
                <a:lnTo>
                  <a:pt x="15523" y="0"/>
                </a:lnTo>
                <a:lnTo>
                  <a:pt x="6630" y="1714"/>
                </a:lnTo>
                <a:lnTo>
                  <a:pt x="1333" y="6394"/>
                </a:lnTo>
                <a:lnTo>
                  <a:pt x="0" y="13344"/>
                </a:lnTo>
                <a:lnTo>
                  <a:pt x="2996" y="21870"/>
                </a:lnTo>
                <a:lnTo>
                  <a:pt x="84834" y="163267"/>
                </a:lnTo>
                <a:lnTo>
                  <a:pt x="203833" y="205836"/>
                </a:lnTo>
                <a:lnTo>
                  <a:pt x="275901" y="179671"/>
                </a:lnTo>
                <a:lnTo>
                  <a:pt x="172100" y="179671"/>
                </a:lnTo>
                <a:lnTo>
                  <a:pt x="172100" y="178890"/>
                </a:lnTo>
                <a:lnTo>
                  <a:pt x="383532" y="390"/>
                </a:lnTo>
                <a:lnTo>
                  <a:pt x="381967" y="0"/>
                </a:lnTo>
                <a:close/>
              </a:path>
              <a:path w="394334" h="206375">
                <a:moveTo>
                  <a:pt x="394128" y="14452"/>
                </a:moveTo>
                <a:lnTo>
                  <a:pt x="172518" y="179280"/>
                </a:lnTo>
                <a:lnTo>
                  <a:pt x="172518" y="179671"/>
                </a:lnTo>
                <a:lnTo>
                  <a:pt x="275901" y="179671"/>
                </a:lnTo>
                <a:lnTo>
                  <a:pt x="306026" y="168733"/>
                </a:lnTo>
                <a:lnTo>
                  <a:pt x="391361" y="21870"/>
                </a:lnTo>
                <a:lnTo>
                  <a:pt x="392927" y="19137"/>
                </a:lnTo>
                <a:lnTo>
                  <a:pt x="393710" y="16794"/>
                </a:lnTo>
                <a:lnTo>
                  <a:pt x="394128" y="14452"/>
                </a:lnTo>
                <a:close/>
              </a:path>
            </a:pathLst>
          </a:custGeom>
          <a:solidFill>
            <a:srgbClr val="5287CE"/>
          </a:solidFill>
        </p:spPr>
        <p:txBody>
          <a:bodyPr wrap="square" lIns="0" tIns="0" rIns="0" bIns="0" rtlCol="0"/>
          <a:lstStyle/>
          <a:p>
            <a:endParaRPr/>
          </a:p>
        </p:txBody>
      </p:sp>
      <p:sp>
        <p:nvSpPr>
          <p:cNvPr id="32" name="bk object 32"/>
          <p:cNvSpPr/>
          <p:nvPr/>
        </p:nvSpPr>
        <p:spPr>
          <a:xfrm>
            <a:off x="8484075" y="6296096"/>
            <a:ext cx="223520" cy="179705"/>
          </a:xfrm>
          <a:custGeom>
            <a:avLst/>
            <a:gdLst/>
            <a:ahLst/>
            <a:cxnLst/>
            <a:rect l="l" t="t" r="r" b="b"/>
            <a:pathLst>
              <a:path w="223520" h="179704">
                <a:moveTo>
                  <a:pt x="211432" y="0"/>
                </a:moveTo>
                <a:lnTo>
                  <a:pt x="0" y="178499"/>
                </a:lnTo>
                <a:lnTo>
                  <a:pt x="0" y="179280"/>
                </a:lnTo>
                <a:lnTo>
                  <a:pt x="417" y="179280"/>
                </a:lnTo>
                <a:lnTo>
                  <a:pt x="417" y="178890"/>
                </a:lnTo>
                <a:lnTo>
                  <a:pt x="222027" y="14061"/>
                </a:lnTo>
                <a:lnTo>
                  <a:pt x="223175" y="7028"/>
                </a:lnTo>
                <a:lnTo>
                  <a:pt x="219260" y="1561"/>
                </a:lnTo>
                <a:lnTo>
                  <a:pt x="211432" y="0"/>
                </a:lnTo>
                <a:close/>
              </a:path>
            </a:pathLst>
          </a:custGeom>
          <a:solidFill>
            <a:srgbClr val="FDFDFD"/>
          </a:solidFill>
        </p:spPr>
        <p:txBody>
          <a:bodyPr wrap="square" lIns="0" tIns="0" rIns="0" bIns="0" rtlCol="0"/>
          <a:lstStyle/>
          <a:p>
            <a:endParaRPr/>
          </a:p>
        </p:txBody>
      </p:sp>
      <p:sp>
        <p:nvSpPr>
          <p:cNvPr id="33" name="bk object 33"/>
          <p:cNvSpPr/>
          <p:nvPr/>
        </p:nvSpPr>
        <p:spPr>
          <a:xfrm>
            <a:off x="8505631" y="6378508"/>
            <a:ext cx="162560" cy="104775"/>
          </a:xfrm>
          <a:custGeom>
            <a:avLst/>
            <a:gdLst/>
            <a:ahLst/>
            <a:cxnLst/>
            <a:rect l="l" t="t" r="r" b="b"/>
            <a:pathLst>
              <a:path w="162559" h="104775">
                <a:moveTo>
                  <a:pt x="162475" y="0"/>
                </a:moveTo>
                <a:lnTo>
                  <a:pt x="0" y="103897"/>
                </a:lnTo>
                <a:lnTo>
                  <a:pt x="0" y="104287"/>
                </a:lnTo>
                <a:lnTo>
                  <a:pt x="417" y="104287"/>
                </a:lnTo>
                <a:lnTo>
                  <a:pt x="148748" y="23437"/>
                </a:lnTo>
                <a:lnTo>
                  <a:pt x="162475" y="0"/>
                </a:lnTo>
                <a:close/>
              </a:path>
            </a:pathLst>
          </a:custGeom>
          <a:solidFill>
            <a:srgbClr val="FDFDFD"/>
          </a:solidFill>
        </p:spPr>
        <p:txBody>
          <a:bodyPr wrap="square" lIns="0" tIns="0" rIns="0" bIns="0" rtlCol="0"/>
          <a:lstStyle/>
          <a:p>
            <a:endParaRPr/>
          </a:p>
        </p:txBody>
      </p:sp>
      <p:sp>
        <p:nvSpPr>
          <p:cNvPr id="34" name="bk object 34"/>
          <p:cNvSpPr/>
          <p:nvPr/>
        </p:nvSpPr>
        <p:spPr>
          <a:xfrm>
            <a:off x="8462572" y="6295706"/>
            <a:ext cx="181610" cy="172085"/>
          </a:xfrm>
          <a:custGeom>
            <a:avLst/>
            <a:gdLst/>
            <a:ahLst/>
            <a:cxnLst/>
            <a:rect l="l" t="t" r="r" b="b"/>
            <a:pathLst>
              <a:path w="181609" h="172085">
                <a:moveTo>
                  <a:pt x="181264" y="0"/>
                </a:moveTo>
                <a:lnTo>
                  <a:pt x="158560" y="0"/>
                </a:lnTo>
                <a:lnTo>
                  <a:pt x="0" y="171466"/>
                </a:lnTo>
                <a:lnTo>
                  <a:pt x="0" y="171857"/>
                </a:lnTo>
                <a:lnTo>
                  <a:pt x="181264" y="0"/>
                </a:lnTo>
                <a:close/>
              </a:path>
            </a:pathLst>
          </a:custGeom>
          <a:solidFill>
            <a:srgbClr val="FDFDFD"/>
          </a:solidFill>
        </p:spPr>
        <p:txBody>
          <a:bodyPr wrap="square" lIns="0" tIns="0" rIns="0" bIns="0" rtlCol="0"/>
          <a:lstStyle/>
          <a:p>
            <a:endParaRPr/>
          </a:p>
        </p:txBody>
      </p:sp>
      <p:sp>
        <p:nvSpPr>
          <p:cNvPr id="35" name="bk object 35"/>
          <p:cNvSpPr/>
          <p:nvPr/>
        </p:nvSpPr>
        <p:spPr>
          <a:xfrm>
            <a:off x="8378020" y="6305467"/>
            <a:ext cx="172085" cy="156845"/>
          </a:xfrm>
          <a:custGeom>
            <a:avLst/>
            <a:gdLst/>
            <a:ahLst/>
            <a:cxnLst/>
            <a:rect l="l" t="t" r="r" b="b"/>
            <a:pathLst>
              <a:path w="172084" h="156845">
                <a:moveTo>
                  <a:pt x="102923" y="0"/>
                </a:moveTo>
                <a:lnTo>
                  <a:pt x="96660" y="0"/>
                </a:lnTo>
                <a:lnTo>
                  <a:pt x="93529" y="6252"/>
                </a:lnTo>
                <a:lnTo>
                  <a:pt x="91963" y="8204"/>
                </a:lnTo>
                <a:lnTo>
                  <a:pt x="67328" y="53513"/>
                </a:lnTo>
                <a:lnTo>
                  <a:pt x="3131" y="53513"/>
                </a:lnTo>
                <a:lnTo>
                  <a:pt x="0" y="57027"/>
                </a:lnTo>
                <a:lnTo>
                  <a:pt x="5845" y="63670"/>
                </a:lnTo>
                <a:lnTo>
                  <a:pt x="50887" y="115616"/>
                </a:lnTo>
                <a:lnTo>
                  <a:pt x="36378" y="150376"/>
                </a:lnTo>
                <a:lnTo>
                  <a:pt x="34447" y="156238"/>
                </a:lnTo>
                <a:lnTo>
                  <a:pt x="48539" y="147643"/>
                </a:lnTo>
                <a:lnTo>
                  <a:pt x="64562" y="112492"/>
                </a:lnTo>
                <a:lnTo>
                  <a:pt x="28549" y="69526"/>
                </a:lnTo>
                <a:lnTo>
                  <a:pt x="73591" y="69526"/>
                </a:lnTo>
                <a:lnTo>
                  <a:pt x="99792" y="28904"/>
                </a:lnTo>
                <a:lnTo>
                  <a:pt x="119661" y="28904"/>
                </a:lnTo>
                <a:lnTo>
                  <a:pt x="107255" y="7423"/>
                </a:lnTo>
                <a:lnTo>
                  <a:pt x="105272" y="5081"/>
                </a:lnTo>
                <a:lnTo>
                  <a:pt x="102923" y="0"/>
                </a:lnTo>
                <a:close/>
              </a:path>
              <a:path w="172084" h="156845">
                <a:moveTo>
                  <a:pt x="119661" y="28904"/>
                </a:moveTo>
                <a:lnTo>
                  <a:pt x="99792" y="28904"/>
                </a:lnTo>
                <a:lnTo>
                  <a:pt x="107720" y="39920"/>
                </a:lnTo>
                <a:lnTo>
                  <a:pt x="116793" y="53170"/>
                </a:lnTo>
                <a:lnTo>
                  <a:pt x="124321" y="64443"/>
                </a:lnTo>
                <a:lnTo>
                  <a:pt x="127610" y="69526"/>
                </a:lnTo>
                <a:lnTo>
                  <a:pt x="156995" y="69526"/>
                </a:lnTo>
                <a:lnTo>
                  <a:pt x="171870" y="53513"/>
                </a:lnTo>
                <a:lnTo>
                  <a:pt x="133873" y="53513"/>
                </a:lnTo>
                <a:lnTo>
                  <a:pt x="119661" y="28904"/>
                </a:lnTo>
                <a:close/>
              </a:path>
            </a:pathLst>
          </a:custGeom>
          <a:solidFill>
            <a:srgbClr val="FDFDFD"/>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600" b="0" i="0">
                <a:solidFill>
                  <a:schemeClr val="bg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r>
              <a:rPr lang="en-US"/>
              <a:t>DRAFT</a:t>
            </a:r>
            <a:endParaRPr/>
          </a:p>
        </p:txBody>
      </p:sp>
      <p:sp>
        <p:nvSpPr>
          <p:cNvPr id="6" name="Holder 6"/>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endParaRPr lang="en-US"/>
          </a:p>
        </p:txBody>
      </p:sp>
      <p:sp>
        <p:nvSpPr>
          <p:cNvPr id="7" name="Holder 7"/>
          <p:cNvSpPr>
            <a:spLocks noGrp="1"/>
          </p:cNvSpPr>
          <p:nvPr>
            <p:ph type="sldNum" sz="quarter" idx="7"/>
          </p:nvPr>
        </p:nvSpPr>
        <p:spPr>
          <a:xfrm>
            <a:off x="447040" y="6384671"/>
            <a:ext cx="181609" cy="205740"/>
          </a:xfrm>
          <a:prstGeom prst="rect">
            <a:avLst/>
          </a:prstGeom>
        </p:spPr>
        <p:txBody>
          <a:bodyPr lIns="0" tIns="0" rIns="0" bIns="0"/>
          <a:lstStyle>
            <a:lvl1pPr>
              <a:defRPr sz="1100" b="1" i="0">
                <a:solidFill>
                  <a:srgbClr val="45454B"/>
                </a:solidFill>
                <a:latin typeface="Calibri"/>
                <a:cs typeface="Calibri"/>
              </a:defRPr>
            </a:lvl1pPr>
          </a:lstStyle>
          <a:p>
            <a:pPr marL="25400">
              <a:lnSpc>
                <a:spcPts val="1045"/>
              </a:lnSpc>
            </a:pPr>
            <a:fld id="{81D60167-4931-47E6-BA6A-407CBD079E47}" type="slidenum">
              <a:rPr sz="1000" spc="-5" dirty="0"/>
              <a:t>‹#›</a:t>
            </a:fld>
            <a:endParaRPr sz="1000"/>
          </a:p>
        </p:txBody>
      </p:sp>
    </p:spTree>
    <p:extLst>
      <p:ext uri="{BB962C8B-B14F-4D97-AF65-F5344CB8AC3E}">
        <p14:creationId xmlns:p14="http://schemas.microsoft.com/office/powerpoint/2010/main" val="318552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28600" indent="-228600">
              <a:buFont typeface="Wingdings" charset="2"/>
              <a:buChar char="§"/>
              <a:defRPr spc="0"/>
            </a:lvl1pPr>
            <a:lvl2pPr marL="457200" indent="-228600">
              <a:buFont typeface="Wingdings" charset="2"/>
              <a:buChar char="§"/>
              <a:defRPr spc="0"/>
            </a:lvl2pPr>
            <a:lvl3pPr marL="685800" indent="-228600">
              <a:buFont typeface="Wingdings" charset="2"/>
              <a:buChar char="§"/>
              <a:defRPr spc="0"/>
            </a:lvl3pPr>
            <a:lvl4pPr marL="862013" indent="-176213">
              <a:buFont typeface="Wingdings" charset="2"/>
              <a:buChar char="§"/>
              <a:defRPr spc="0"/>
            </a:lvl4pPr>
            <a:lvl5pPr marL="1028700" indent="-166688">
              <a:buFont typeface="Wingdings" charset="2"/>
              <a:buChar char="§"/>
              <a:defRPr spc="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b="0" i="0">
                <a:latin typeface="Museo Slab 500"/>
                <a:cs typeface="Museo Slab 500"/>
              </a:defRPr>
            </a:lvl1pPr>
          </a:lstStyle>
          <a:p>
            <a:r>
              <a:rPr lang="en-US" dirty="0"/>
              <a:t>Click to edit Master title style</a:t>
            </a:r>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dirty="0"/>
              <a:t>Click to edit Master title style</a:t>
            </a:r>
          </a:p>
        </p:txBody>
      </p:sp>
      <p:pic>
        <p:nvPicPr>
          <p:cNvPr id="6" name="Picture 5" descr="co_cde_shield_rgb.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20909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23660" y="1719072"/>
            <a:ext cx="40386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7"/>
          <p:cNvSpPr>
            <a:spLocks noGrp="1"/>
          </p:cNvSpPr>
          <p:nvPr>
            <p:ph type="title" hasCustomPrompt="1"/>
          </p:nvPr>
        </p:nvSpPr>
        <p:spPr/>
        <p:txBody>
          <a:bodyPr/>
          <a:lstStyle/>
          <a:p>
            <a:r>
              <a:rPr lang="en-US" dirty="0"/>
              <a:t>Click To Edit Master Title Style</a:t>
            </a:r>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127480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Blue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a:t>Click to edit Master title style</a:t>
            </a:r>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57544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Green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a:t>Click to edit Master title style</a:t>
            </a:r>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366865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pic>
        <p:nvPicPr>
          <p:cNvPr id="5" name="Picture 4"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dirty="0"/>
              <a:t>Click to edit Master title style</a:t>
            </a:r>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pPr/>
              <a:t>‹#›</a:t>
            </a:fld>
            <a:endParaRPr lang="en-US" dirty="0"/>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0" i="0" spc="0">
                <a:solidFill>
                  <a:srgbClr val="45454C"/>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pic>
        <p:nvPicPr>
          <p:cNvPr id="12" name="Picture 11"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emf"/><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6"/>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fld id="{757A2F4E-5D54-B04B-91BD-7E78EE1FE9FD}" type="slidenum">
              <a:rPr lang="en-US" smtClean="0"/>
              <a:pPr/>
              <a:t>‹#›</a:t>
            </a:fld>
            <a:endParaRPr lang="en-US" dirty="0"/>
          </a:p>
        </p:txBody>
      </p:sp>
      <p:pic>
        <p:nvPicPr>
          <p:cNvPr id="6" name="Picture 5" descr="co_cde_shield_rgb.eps"/>
          <p:cNvPicPr>
            <a:picLocks noChangeAspect="1"/>
          </p:cNvPicPr>
          <p:nvPr userDrawn="1"/>
        </p:nvPicPr>
        <p:blipFill>
          <a:blip r:embed="rId17"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7" r:id="rId4"/>
    <p:sldLayoutId id="2147483666" r:id="rId5"/>
    <p:sldLayoutId id="2147483678" r:id="rId6"/>
    <p:sldLayoutId id="2147483679" r:id="rId7"/>
    <p:sldLayoutId id="2147483667" r:id="rId8"/>
    <p:sldLayoutId id="2147483668" r:id="rId9"/>
    <p:sldLayoutId id="2147483669" r:id="rId10"/>
    <p:sldLayoutId id="2147483670" r:id="rId11"/>
    <p:sldLayoutId id="2147483673" r:id="rId12"/>
    <p:sldLayoutId id="2147483672" r:id="rId13"/>
    <p:sldLayoutId id="2147483680" r:id="rId14"/>
  </p:sldLayoutIdLst>
  <p:hf hdr="0"/>
  <p:txStyles>
    <p:titleStyle>
      <a:lvl1pPr algn="ctr" defTabSz="914400" rtl="0" eaLnBrk="1" latinLnBrk="0" hangingPunct="1">
        <a:spcBef>
          <a:spcPct val="0"/>
        </a:spcBef>
        <a:buNone/>
        <a:defRPr sz="3600" b="0" i="0" kern="1200" cap="none" spc="200" baseline="0">
          <a:ln>
            <a:noFill/>
          </a:ln>
          <a:solidFill>
            <a:schemeClr val="bg1"/>
          </a:solidFill>
          <a:effectLst/>
          <a:latin typeface="Museo Slab 500"/>
          <a:ea typeface="+mj-ea"/>
          <a:cs typeface="Museo Slab 500"/>
        </a:defRPr>
      </a:lvl1pPr>
    </p:titleStyle>
    <p:body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mailto:medler_l@cde.state.co.us" TargetMode="External"/><Relationship Id="rId2" Type="http://schemas.openxmlformats.org/officeDocument/2006/relationships/hyperlink" Target="mailto:bylsma_b@cde.state.co.us" TargetMode="External"/><Relationship Id="rId1" Type="http://schemas.openxmlformats.org/officeDocument/2006/relationships/slideLayout" Target="../slideLayouts/slideLayout2.xml"/><Relationship Id="rId4" Type="http://schemas.openxmlformats.org/officeDocument/2006/relationships/hyperlink" Target="mailto:sherman_p@cde.state.co.us"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cde.state.co.us/fedprograms/essa_stateplandevelopment"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1736088" y="1145670"/>
            <a:ext cx="1108710" cy="971550"/>
          </a:xfrm>
          <a:custGeom>
            <a:avLst/>
            <a:gdLst/>
            <a:ahLst/>
            <a:cxnLst/>
            <a:rect l="l" t="t" r="r" b="b"/>
            <a:pathLst>
              <a:path w="1108710" h="971550">
                <a:moveTo>
                  <a:pt x="554344" y="0"/>
                </a:moveTo>
                <a:lnTo>
                  <a:pt x="535441" y="6346"/>
                </a:lnTo>
                <a:lnTo>
                  <a:pt x="519019" y="25384"/>
                </a:lnTo>
                <a:lnTo>
                  <a:pt x="8346" y="910061"/>
                </a:lnTo>
                <a:lnTo>
                  <a:pt x="0" y="933887"/>
                </a:lnTo>
                <a:lnTo>
                  <a:pt x="3932" y="953296"/>
                </a:lnTo>
                <a:lnTo>
                  <a:pt x="18901" y="966357"/>
                </a:lnTo>
                <a:lnTo>
                  <a:pt x="43667" y="971140"/>
                </a:lnTo>
                <a:lnTo>
                  <a:pt x="1065070" y="971140"/>
                </a:lnTo>
                <a:lnTo>
                  <a:pt x="1089804" y="966357"/>
                </a:lnTo>
                <a:lnTo>
                  <a:pt x="1104762" y="953296"/>
                </a:lnTo>
                <a:lnTo>
                  <a:pt x="1108702" y="933887"/>
                </a:lnTo>
                <a:lnTo>
                  <a:pt x="1100384" y="910061"/>
                </a:lnTo>
                <a:lnTo>
                  <a:pt x="589668" y="25384"/>
                </a:lnTo>
                <a:lnTo>
                  <a:pt x="573247" y="6346"/>
                </a:lnTo>
                <a:lnTo>
                  <a:pt x="554344" y="0"/>
                </a:lnTo>
                <a:close/>
              </a:path>
            </a:pathLst>
          </a:custGeom>
          <a:solidFill>
            <a:srgbClr val="2A9741"/>
          </a:solidFill>
        </p:spPr>
        <p:txBody>
          <a:bodyPr wrap="square" lIns="0" tIns="0" rIns="0" bIns="0" rtlCol="0"/>
          <a:lstStyle/>
          <a:p>
            <a:endParaRPr/>
          </a:p>
        </p:txBody>
      </p:sp>
      <p:sp>
        <p:nvSpPr>
          <p:cNvPr id="4" name="object 4"/>
          <p:cNvSpPr/>
          <p:nvPr/>
        </p:nvSpPr>
        <p:spPr>
          <a:xfrm>
            <a:off x="2118980" y="1224030"/>
            <a:ext cx="369570" cy="364490"/>
          </a:xfrm>
          <a:custGeom>
            <a:avLst/>
            <a:gdLst/>
            <a:ahLst/>
            <a:cxnLst/>
            <a:rect l="l" t="t" r="r" b="b"/>
            <a:pathLst>
              <a:path w="369569" h="364490">
                <a:moveTo>
                  <a:pt x="212632" y="257987"/>
                </a:moveTo>
                <a:lnTo>
                  <a:pt x="78572" y="257987"/>
                </a:lnTo>
                <a:lnTo>
                  <a:pt x="85174" y="258907"/>
                </a:lnTo>
                <a:lnTo>
                  <a:pt x="90948" y="262310"/>
                </a:lnTo>
                <a:lnTo>
                  <a:pt x="94927" y="267920"/>
                </a:lnTo>
                <a:lnTo>
                  <a:pt x="135391" y="355507"/>
                </a:lnTo>
                <a:lnTo>
                  <a:pt x="139070" y="364336"/>
                </a:lnTo>
                <a:lnTo>
                  <a:pt x="147173" y="364336"/>
                </a:lnTo>
                <a:lnTo>
                  <a:pt x="152323" y="356243"/>
                </a:lnTo>
                <a:lnTo>
                  <a:pt x="212632" y="257987"/>
                </a:lnTo>
                <a:close/>
              </a:path>
              <a:path w="369569" h="364490">
                <a:moveTo>
                  <a:pt x="308805" y="232319"/>
                </a:moveTo>
                <a:lnTo>
                  <a:pt x="234273" y="232319"/>
                </a:lnTo>
                <a:lnTo>
                  <a:pt x="240561" y="232816"/>
                </a:lnTo>
                <a:lnTo>
                  <a:pt x="246504" y="236282"/>
                </a:lnTo>
                <a:lnTo>
                  <a:pt x="359825" y="332688"/>
                </a:lnTo>
                <a:lnTo>
                  <a:pt x="367192" y="339320"/>
                </a:lnTo>
                <a:lnTo>
                  <a:pt x="369399" y="337848"/>
                </a:lnTo>
                <a:lnTo>
                  <a:pt x="364239" y="329009"/>
                </a:lnTo>
                <a:lnTo>
                  <a:pt x="308805" y="232319"/>
                </a:lnTo>
                <a:close/>
              </a:path>
              <a:path w="369569" h="364490">
                <a:moveTo>
                  <a:pt x="175866" y="0"/>
                </a:moveTo>
                <a:lnTo>
                  <a:pt x="167773" y="0"/>
                </a:lnTo>
                <a:lnTo>
                  <a:pt x="162623" y="8142"/>
                </a:lnTo>
                <a:lnTo>
                  <a:pt x="5150" y="283381"/>
                </a:lnTo>
                <a:lnTo>
                  <a:pt x="0" y="291475"/>
                </a:lnTo>
                <a:lnTo>
                  <a:pt x="3678" y="295154"/>
                </a:lnTo>
                <a:lnTo>
                  <a:pt x="11771" y="290739"/>
                </a:lnTo>
                <a:lnTo>
                  <a:pt x="72110" y="259826"/>
                </a:lnTo>
                <a:lnTo>
                  <a:pt x="78572" y="257987"/>
                </a:lnTo>
                <a:lnTo>
                  <a:pt x="212632" y="257987"/>
                </a:lnTo>
                <a:lnTo>
                  <a:pt x="223697" y="239961"/>
                </a:lnTo>
                <a:lnTo>
                  <a:pt x="228399" y="234724"/>
                </a:lnTo>
                <a:lnTo>
                  <a:pt x="234273" y="232319"/>
                </a:lnTo>
                <a:lnTo>
                  <a:pt x="308805" y="232319"/>
                </a:lnTo>
                <a:lnTo>
                  <a:pt x="180280" y="8142"/>
                </a:lnTo>
                <a:lnTo>
                  <a:pt x="175866" y="0"/>
                </a:lnTo>
                <a:close/>
              </a:path>
            </a:pathLst>
          </a:custGeom>
          <a:solidFill>
            <a:srgbClr val="FDFDFD"/>
          </a:solidFill>
        </p:spPr>
        <p:txBody>
          <a:bodyPr wrap="square" lIns="0" tIns="0" rIns="0" bIns="0" rtlCol="0"/>
          <a:lstStyle/>
          <a:p>
            <a:endParaRPr/>
          </a:p>
        </p:txBody>
      </p:sp>
      <p:sp>
        <p:nvSpPr>
          <p:cNvPr id="5" name="object 5"/>
          <p:cNvSpPr/>
          <p:nvPr/>
        </p:nvSpPr>
        <p:spPr>
          <a:xfrm>
            <a:off x="1996095" y="1702451"/>
            <a:ext cx="274320" cy="304165"/>
          </a:xfrm>
          <a:custGeom>
            <a:avLst/>
            <a:gdLst/>
            <a:ahLst/>
            <a:cxnLst/>
            <a:rect l="l" t="t" r="r" b="b"/>
            <a:pathLst>
              <a:path w="274319" h="304164">
                <a:moveTo>
                  <a:pt x="151587" y="0"/>
                </a:moveTo>
                <a:lnTo>
                  <a:pt x="103608" y="7789"/>
                </a:lnTo>
                <a:lnTo>
                  <a:pt x="61987" y="29462"/>
                </a:lnTo>
                <a:lnTo>
                  <a:pt x="29198" y="62475"/>
                </a:lnTo>
                <a:lnTo>
                  <a:pt x="7711" y="104284"/>
                </a:lnTo>
                <a:lnTo>
                  <a:pt x="0" y="152344"/>
                </a:lnTo>
                <a:lnTo>
                  <a:pt x="7711" y="200333"/>
                </a:lnTo>
                <a:lnTo>
                  <a:pt x="29198" y="241962"/>
                </a:lnTo>
                <a:lnTo>
                  <a:pt x="61987" y="274759"/>
                </a:lnTo>
                <a:lnTo>
                  <a:pt x="103608" y="296250"/>
                </a:lnTo>
                <a:lnTo>
                  <a:pt x="151587" y="303963"/>
                </a:lnTo>
                <a:lnTo>
                  <a:pt x="185259" y="300237"/>
                </a:lnTo>
                <a:lnTo>
                  <a:pt x="216244" y="289609"/>
                </a:lnTo>
                <a:lnTo>
                  <a:pt x="243783" y="272910"/>
                </a:lnTo>
                <a:lnTo>
                  <a:pt x="267114" y="250968"/>
                </a:lnTo>
                <a:lnTo>
                  <a:pt x="267850" y="250968"/>
                </a:lnTo>
                <a:lnTo>
                  <a:pt x="267850" y="250232"/>
                </a:lnTo>
                <a:lnTo>
                  <a:pt x="271529" y="245082"/>
                </a:lnTo>
                <a:lnTo>
                  <a:pt x="242237" y="228159"/>
                </a:lnTo>
                <a:lnTo>
                  <a:pt x="151587" y="228159"/>
                </a:lnTo>
                <a:lnTo>
                  <a:pt x="122048" y="222213"/>
                </a:lnTo>
                <a:lnTo>
                  <a:pt x="97958" y="205986"/>
                </a:lnTo>
                <a:lnTo>
                  <a:pt x="81733" y="181892"/>
                </a:lnTo>
                <a:lnTo>
                  <a:pt x="75788" y="152344"/>
                </a:lnTo>
                <a:lnTo>
                  <a:pt x="81733" y="122377"/>
                </a:lnTo>
                <a:lnTo>
                  <a:pt x="97958" y="98067"/>
                </a:lnTo>
                <a:lnTo>
                  <a:pt x="122048" y="81761"/>
                </a:lnTo>
                <a:lnTo>
                  <a:pt x="151587" y="75804"/>
                </a:lnTo>
                <a:lnTo>
                  <a:pt x="252338" y="75804"/>
                </a:lnTo>
                <a:lnTo>
                  <a:pt x="271529" y="64767"/>
                </a:lnTo>
                <a:lnTo>
                  <a:pt x="273000" y="63296"/>
                </a:lnTo>
                <a:lnTo>
                  <a:pt x="273043" y="62475"/>
                </a:lnTo>
                <a:lnTo>
                  <a:pt x="273736" y="61089"/>
                </a:lnTo>
                <a:lnTo>
                  <a:pt x="272264" y="59617"/>
                </a:lnTo>
                <a:lnTo>
                  <a:pt x="272264" y="58881"/>
                </a:lnTo>
                <a:lnTo>
                  <a:pt x="248542" y="34467"/>
                </a:lnTo>
                <a:lnTo>
                  <a:pt x="219923" y="15917"/>
                </a:lnTo>
                <a:lnTo>
                  <a:pt x="187305" y="4128"/>
                </a:lnTo>
                <a:lnTo>
                  <a:pt x="151587" y="0"/>
                </a:lnTo>
                <a:close/>
              </a:path>
              <a:path w="274319" h="304164">
                <a:moveTo>
                  <a:pt x="205294" y="206811"/>
                </a:moveTo>
                <a:lnTo>
                  <a:pt x="200880" y="210490"/>
                </a:lnTo>
                <a:lnTo>
                  <a:pt x="200144" y="211226"/>
                </a:lnTo>
                <a:lnTo>
                  <a:pt x="189557" y="218532"/>
                </a:lnTo>
                <a:lnTo>
                  <a:pt x="177797" y="223835"/>
                </a:lnTo>
                <a:lnTo>
                  <a:pt x="165071" y="227066"/>
                </a:lnTo>
                <a:lnTo>
                  <a:pt x="151587" y="228159"/>
                </a:lnTo>
                <a:lnTo>
                  <a:pt x="242237" y="228159"/>
                </a:lnTo>
                <a:lnTo>
                  <a:pt x="205294" y="206811"/>
                </a:lnTo>
                <a:close/>
              </a:path>
              <a:path w="274319" h="304164">
                <a:moveTo>
                  <a:pt x="252338" y="75804"/>
                </a:moveTo>
                <a:lnTo>
                  <a:pt x="151587" y="75804"/>
                </a:lnTo>
                <a:lnTo>
                  <a:pt x="166704" y="77276"/>
                </a:lnTo>
                <a:lnTo>
                  <a:pt x="180924" y="81508"/>
                </a:lnTo>
                <a:lnTo>
                  <a:pt x="193902" y="88224"/>
                </a:lnTo>
                <a:lnTo>
                  <a:pt x="205294" y="97151"/>
                </a:lnTo>
                <a:lnTo>
                  <a:pt x="205294" y="97887"/>
                </a:lnTo>
                <a:lnTo>
                  <a:pt x="208983" y="100830"/>
                </a:lnTo>
                <a:lnTo>
                  <a:pt x="212661" y="98623"/>
                </a:lnTo>
                <a:lnTo>
                  <a:pt x="252338" y="75804"/>
                </a:lnTo>
                <a:close/>
              </a:path>
            </a:pathLst>
          </a:custGeom>
          <a:solidFill>
            <a:srgbClr val="FDFDFD"/>
          </a:solidFill>
        </p:spPr>
        <p:txBody>
          <a:bodyPr wrap="square" lIns="0" tIns="0" rIns="0" bIns="0" rtlCol="0"/>
          <a:lstStyle/>
          <a:p>
            <a:endParaRPr/>
          </a:p>
        </p:txBody>
      </p:sp>
      <p:sp>
        <p:nvSpPr>
          <p:cNvPr id="6" name="object 6"/>
          <p:cNvSpPr/>
          <p:nvPr/>
        </p:nvSpPr>
        <p:spPr>
          <a:xfrm>
            <a:off x="2288961" y="1702451"/>
            <a:ext cx="304165" cy="304165"/>
          </a:xfrm>
          <a:custGeom>
            <a:avLst/>
            <a:gdLst/>
            <a:ahLst/>
            <a:cxnLst/>
            <a:rect l="l" t="t" r="r" b="b"/>
            <a:pathLst>
              <a:path w="304164" h="304164">
                <a:moveTo>
                  <a:pt x="151587" y="0"/>
                </a:moveTo>
                <a:lnTo>
                  <a:pt x="103608" y="7789"/>
                </a:lnTo>
                <a:lnTo>
                  <a:pt x="61987" y="29462"/>
                </a:lnTo>
                <a:lnTo>
                  <a:pt x="29198" y="62475"/>
                </a:lnTo>
                <a:lnTo>
                  <a:pt x="7711" y="104284"/>
                </a:lnTo>
                <a:lnTo>
                  <a:pt x="0" y="152344"/>
                </a:lnTo>
                <a:lnTo>
                  <a:pt x="7711" y="200333"/>
                </a:lnTo>
                <a:lnTo>
                  <a:pt x="29198" y="241962"/>
                </a:lnTo>
                <a:lnTo>
                  <a:pt x="61987" y="274759"/>
                </a:lnTo>
                <a:lnTo>
                  <a:pt x="103608" y="296250"/>
                </a:lnTo>
                <a:lnTo>
                  <a:pt x="151587" y="303963"/>
                </a:lnTo>
                <a:lnTo>
                  <a:pt x="199921" y="296250"/>
                </a:lnTo>
                <a:lnTo>
                  <a:pt x="241756" y="274759"/>
                </a:lnTo>
                <a:lnTo>
                  <a:pt x="274656" y="241962"/>
                </a:lnTo>
                <a:lnTo>
                  <a:pt x="281794" y="228159"/>
                </a:lnTo>
                <a:lnTo>
                  <a:pt x="151587" y="228159"/>
                </a:lnTo>
                <a:lnTo>
                  <a:pt x="122048" y="222213"/>
                </a:lnTo>
                <a:lnTo>
                  <a:pt x="97958" y="205986"/>
                </a:lnTo>
                <a:lnTo>
                  <a:pt x="81733" y="181892"/>
                </a:lnTo>
                <a:lnTo>
                  <a:pt x="75788" y="152344"/>
                </a:lnTo>
                <a:lnTo>
                  <a:pt x="81733" y="122377"/>
                </a:lnTo>
                <a:lnTo>
                  <a:pt x="97958" y="98067"/>
                </a:lnTo>
                <a:lnTo>
                  <a:pt x="122048" y="81761"/>
                </a:lnTo>
                <a:lnTo>
                  <a:pt x="151587" y="75804"/>
                </a:lnTo>
                <a:lnTo>
                  <a:pt x="281519" y="75804"/>
                </a:lnTo>
                <a:lnTo>
                  <a:pt x="274656" y="62475"/>
                </a:lnTo>
                <a:lnTo>
                  <a:pt x="241756" y="29462"/>
                </a:lnTo>
                <a:lnTo>
                  <a:pt x="199921" y="7789"/>
                </a:lnTo>
                <a:lnTo>
                  <a:pt x="151587" y="0"/>
                </a:lnTo>
                <a:close/>
              </a:path>
              <a:path w="304164" h="304164">
                <a:moveTo>
                  <a:pt x="281519" y="75804"/>
                </a:moveTo>
                <a:lnTo>
                  <a:pt x="151587" y="75804"/>
                </a:lnTo>
                <a:lnTo>
                  <a:pt x="181546" y="81761"/>
                </a:lnTo>
                <a:lnTo>
                  <a:pt x="205851" y="98067"/>
                </a:lnTo>
                <a:lnTo>
                  <a:pt x="222155" y="122377"/>
                </a:lnTo>
                <a:lnTo>
                  <a:pt x="228111" y="152344"/>
                </a:lnTo>
                <a:lnTo>
                  <a:pt x="222155" y="181892"/>
                </a:lnTo>
                <a:lnTo>
                  <a:pt x="205851" y="205986"/>
                </a:lnTo>
                <a:lnTo>
                  <a:pt x="181546" y="222213"/>
                </a:lnTo>
                <a:lnTo>
                  <a:pt x="151587" y="228159"/>
                </a:lnTo>
                <a:lnTo>
                  <a:pt x="281794" y="228159"/>
                </a:lnTo>
                <a:lnTo>
                  <a:pt x="296183" y="200333"/>
                </a:lnTo>
                <a:lnTo>
                  <a:pt x="303900" y="152344"/>
                </a:lnTo>
                <a:lnTo>
                  <a:pt x="296183" y="104284"/>
                </a:lnTo>
                <a:lnTo>
                  <a:pt x="281519" y="75804"/>
                </a:lnTo>
                <a:close/>
              </a:path>
            </a:pathLst>
          </a:custGeom>
          <a:solidFill>
            <a:srgbClr val="FDFDFD"/>
          </a:solidFill>
        </p:spPr>
        <p:txBody>
          <a:bodyPr wrap="square" lIns="0" tIns="0" rIns="0" bIns="0" rtlCol="0"/>
          <a:lstStyle/>
          <a:p>
            <a:endParaRPr/>
          </a:p>
        </p:txBody>
      </p:sp>
      <p:sp>
        <p:nvSpPr>
          <p:cNvPr id="7" name="object 7"/>
          <p:cNvSpPr/>
          <p:nvPr/>
        </p:nvSpPr>
        <p:spPr>
          <a:xfrm>
            <a:off x="2879144" y="2068975"/>
            <a:ext cx="32384" cy="48260"/>
          </a:xfrm>
          <a:custGeom>
            <a:avLst/>
            <a:gdLst/>
            <a:ahLst/>
            <a:cxnLst/>
            <a:rect l="l" t="t" r="r" b="b"/>
            <a:pathLst>
              <a:path w="32385" h="48260">
                <a:moveTo>
                  <a:pt x="20600" y="8093"/>
                </a:moveTo>
                <a:lnTo>
                  <a:pt x="11771" y="8093"/>
                </a:lnTo>
                <a:lnTo>
                  <a:pt x="11771" y="47099"/>
                </a:lnTo>
                <a:lnTo>
                  <a:pt x="12458" y="47835"/>
                </a:lnTo>
                <a:lnTo>
                  <a:pt x="20600" y="47835"/>
                </a:lnTo>
                <a:lnTo>
                  <a:pt x="20600" y="8093"/>
                </a:lnTo>
                <a:close/>
              </a:path>
              <a:path w="32385" h="48260">
                <a:moveTo>
                  <a:pt x="32371" y="0"/>
                </a:moveTo>
                <a:lnTo>
                  <a:pt x="686" y="0"/>
                </a:lnTo>
                <a:lnTo>
                  <a:pt x="0" y="735"/>
                </a:lnTo>
                <a:lnTo>
                  <a:pt x="0" y="7357"/>
                </a:lnTo>
                <a:lnTo>
                  <a:pt x="686" y="8093"/>
                </a:lnTo>
                <a:lnTo>
                  <a:pt x="32371" y="8093"/>
                </a:lnTo>
                <a:lnTo>
                  <a:pt x="32371" y="0"/>
                </a:lnTo>
                <a:close/>
              </a:path>
            </a:pathLst>
          </a:custGeom>
          <a:solidFill>
            <a:srgbClr val="2A9741"/>
          </a:solidFill>
        </p:spPr>
        <p:txBody>
          <a:bodyPr wrap="square" lIns="0" tIns="0" rIns="0" bIns="0" rtlCol="0"/>
          <a:lstStyle/>
          <a:p>
            <a:endParaRPr/>
          </a:p>
        </p:txBody>
      </p:sp>
      <p:sp>
        <p:nvSpPr>
          <p:cNvPr id="8" name="object 8"/>
          <p:cNvSpPr/>
          <p:nvPr/>
        </p:nvSpPr>
        <p:spPr>
          <a:xfrm>
            <a:off x="2921816" y="2068240"/>
            <a:ext cx="53975" cy="48895"/>
          </a:xfrm>
          <a:custGeom>
            <a:avLst/>
            <a:gdLst/>
            <a:ahLst/>
            <a:cxnLst/>
            <a:rect l="l" t="t" r="r" b="b"/>
            <a:pathLst>
              <a:path w="53975" h="48894">
                <a:moveTo>
                  <a:pt x="10986" y="0"/>
                </a:moveTo>
                <a:lnTo>
                  <a:pt x="8043" y="0"/>
                </a:lnTo>
                <a:lnTo>
                  <a:pt x="8043" y="735"/>
                </a:lnTo>
                <a:lnTo>
                  <a:pt x="0" y="46363"/>
                </a:lnTo>
                <a:lnTo>
                  <a:pt x="0" y="48571"/>
                </a:lnTo>
                <a:lnTo>
                  <a:pt x="8043" y="48571"/>
                </a:lnTo>
                <a:lnTo>
                  <a:pt x="8828" y="47835"/>
                </a:lnTo>
                <a:lnTo>
                  <a:pt x="8828" y="47099"/>
                </a:lnTo>
                <a:lnTo>
                  <a:pt x="12458" y="21347"/>
                </a:lnTo>
                <a:lnTo>
                  <a:pt x="21354" y="21347"/>
                </a:lnTo>
                <a:lnTo>
                  <a:pt x="11771" y="735"/>
                </a:lnTo>
                <a:lnTo>
                  <a:pt x="10986" y="0"/>
                </a:lnTo>
                <a:close/>
              </a:path>
              <a:path w="53975" h="48894">
                <a:moveTo>
                  <a:pt x="21354" y="21347"/>
                </a:moveTo>
                <a:lnTo>
                  <a:pt x="12458" y="21347"/>
                </a:lnTo>
                <a:lnTo>
                  <a:pt x="25014" y="47835"/>
                </a:lnTo>
                <a:lnTo>
                  <a:pt x="25014" y="48571"/>
                </a:lnTo>
                <a:lnTo>
                  <a:pt x="27957" y="48571"/>
                </a:lnTo>
                <a:lnTo>
                  <a:pt x="28643" y="47835"/>
                </a:lnTo>
                <a:lnTo>
                  <a:pt x="35510" y="32383"/>
                </a:lnTo>
                <a:lnTo>
                  <a:pt x="26485" y="32383"/>
                </a:lnTo>
                <a:lnTo>
                  <a:pt x="21354" y="21347"/>
                </a:lnTo>
                <a:close/>
              </a:path>
              <a:path w="53975" h="48894">
                <a:moveTo>
                  <a:pt x="48507" y="21347"/>
                </a:moveTo>
                <a:lnTo>
                  <a:pt x="40415" y="21347"/>
                </a:lnTo>
                <a:lnTo>
                  <a:pt x="44143" y="47099"/>
                </a:lnTo>
                <a:lnTo>
                  <a:pt x="44829" y="47835"/>
                </a:lnTo>
                <a:lnTo>
                  <a:pt x="44829" y="48571"/>
                </a:lnTo>
                <a:lnTo>
                  <a:pt x="52971" y="48571"/>
                </a:lnTo>
                <a:lnTo>
                  <a:pt x="53658" y="47835"/>
                </a:lnTo>
                <a:lnTo>
                  <a:pt x="52971" y="46363"/>
                </a:lnTo>
                <a:lnTo>
                  <a:pt x="48507" y="21347"/>
                </a:lnTo>
                <a:close/>
              </a:path>
              <a:path w="53975" h="48894">
                <a:moveTo>
                  <a:pt x="44829" y="0"/>
                </a:moveTo>
                <a:lnTo>
                  <a:pt x="41886" y="0"/>
                </a:lnTo>
                <a:lnTo>
                  <a:pt x="41886" y="735"/>
                </a:lnTo>
                <a:lnTo>
                  <a:pt x="26485" y="32383"/>
                </a:lnTo>
                <a:lnTo>
                  <a:pt x="35510" y="32383"/>
                </a:lnTo>
                <a:lnTo>
                  <a:pt x="40415" y="21347"/>
                </a:lnTo>
                <a:lnTo>
                  <a:pt x="48507" y="21347"/>
                </a:lnTo>
                <a:lnTo>
                  <a:pt x="44829" y="735"/>
                </a:lnTo>
                <a:lnTo>
                  <a:pt x="44829" y="0"/>
                </a:lnTo>
                <a:close/>
              </a:path>
            </a:pathLst>
          </a:custGeom>
          <a:solidFill>
            <a:srgbClr val="2A9741"/>
          </a:solidFill>
        </p:spPr>
        <p:txBody>
          <a:bodyPr wrap="square" lIns="0" tIns="0" rIns="0" bIns="0" rtlCol="0"/>
          <a:lstStyle/>
          <a:p>
            <a:endParaRPr/>
          </a:p>
        </p:txBody>
      </p:sp>
      <p:sp>
        <p:nvSpPr>
          <p:cNvPr id="9" name="object 9"/>
          <p:cNvSpPr/>
          <p:nvPr/>
        </p:nvSpPr>
        <p:spPr>
          <a:xfrm>
            <a:off x="3948290" y="1287307"/>
            <a:ext cx="238760" cy="280670"/>
          </a:xfrm>
          <a:custGeom>
            <a:avLst/>
            <a:gdLst/>
            <a:ahLst/>
            <a:cxnLst/>
            <a:rect l="l" t="t" r="r" b="b"/>
            <a:pathLst>
              <a:path w="238760" h="280669">
                <a:moveTo>
                  <a:pt x="140571" y="0"/>
                </a:moveTo>
                <a:lnTo>
                  <a:pt x="96005" y="7134"/>
                </a:lnTo>
                <a:lnTo>
                  <a:pt x="57400" y="27028"/>
                </a:lnTo>
                <a:lnTo>
                  <a:pt x="27021" y="57417"/>
                </a:lnTo>
                <a:lnTo>
                  <a:pt x="7132" y="96036"/>
                </a:lnTo>
                <a:lnTo>
                  <a:pt x="0" y="140621"/>
                </a:lnTo>
                <a:lnTo>
                  <a:pt x="7132" y="185121"/>
                </a:lnTo>
                <a:lnTo>
                  <a:pt x="27021" y="223545"/>
                </a:lnTo>
                <a:lnTo>
                  <a:pt x="57400" y="253703"/>
                </a:lnTo>
                <a:lnTo>
                  <a:pt x="96005" y="273404"/>
                </a:lnTo>
                <a:lnTo>
                  <a:pt x="140571" y="280458"/>
                </a:lnTo>
                <a:lnTo>
                  <a:pt x="166235" y="278214"/>
                </a:lnTo>
                <a:lnTo>
                  <a:pt x="191017" y="271347"/>
                </a:lnTo>
                <a:lnTo>
                  <a:pt x="214290" y="259652"/>
                </a:lnTo>
                <a:lnTo>
                  <a:pt x="235429" y="242923"/>
                </a:lnTo>
                <a:lnTo>
                  <a:pt x="238372" y="239980"/>
                </a:lnTo>
                <a:lnTo>
                  <a:pt x="238372" y="234820"/>
                </a:lnTo>
                <a:lnTo>
                  <a:pt x="235429" y="231877"/>
                </a:lnTo>
                <a:lnTo>
                  <a:pt x="222429" y="217897"/>
                </a:lnTo>
                <a:lnTo>
                  <a:pt x="142729" y="217897"/>
                </a:lnTo>
                <a:lnTo>
                  <a:pt x="112151" y="211699"/>
                </a:lnTo>
                <a:lnTo>
                  <a:pt x="87918" y="194806"/>
                </a:lnTo>
                <a:lnTo>
                  <a:pt x="71962" y="169772"/>
                </a:lnTo>
                <a:lnTo>
                  <a:pt x="66214" y="139149"/>
                </a:lnTo>
                <a:lnTo>
                  <a:pt x="71962" y="107981"/>
                </a:lnTo>
                <a:lnTo>
                  <a:pt x="87918" y="82473"/>
                </a:lnTo>
                <a:lnTo>
                  <a:pt x="112151" y="65245"/>
                </a:lnTo>
                <a:lnTo>
                  <a:pt x="142729" y="58920"/>
                </a:lnTo>
                <a:lnTo>
                  <a:pt x="223934" y="58920"/>
                </a:lnTo>
                <a:lnTo>
                  <a:pt x="235429" y="47148"/>
                </a:lnTo>
                <a:lnTo>
                  <a:pt x="238372" y="43469"/>
                </a:lnTo>
                <a:lnTo>
                  <a:pt x="238372" y="39045"/>
                </a:lnTo>
                <a:lnTo>
                  <a:pt x="234743" y="36102"/>
                </a:lnTo>
                <a:lnTo>
                  <a:pt x="214331" y="20217"/>
                </a:lnTo>
                <a:lnTo>
                  <a:pt x="192329" y="8945"/>
                </a:lnTo>
                <a:lnTo>
                  <a:pt x="167990" y="2226"/>
                </a:lnTo>
                <a:lnTo>
                  <a:pt x="140571" y="0"/>
                </a:lnTo>
                <a:close/>
              </a:path>
              <a:path w="238760" h="280669">
                <a:moveTo>
                  <a:pt x="203058" y="197286"/>
                </a:moveTo>
                <a:lnTo>
                  <a:pt x="197957" y="197286"/>
                </a:lnTo>
                <a:lnTo>
                  <a:pt x="195014" y="199493"/>
                </a:lnTo>
                <a:lnTo>
                  <a:pt x="183520" y="207339"/>
                </a:lnTo>
                <a:lnTo>
                  <a:pt x="170527" y="213113"/>
                </a:lnTo>
                <a:lnTo>
                  <a:pt x="156706" y="216678"/>
                </a:lnTo>
                <a:lnTo>
                  <a:pt x="142729" y="217897"/>
                </a:lnTo>
                <a:lnTo>
                  <a:pt x="222429" y="217897"/>
                </a:lnTo>
                <a:lnTo>
                  <a:pt x="205314" y="199493"/>
                </a:lnTo>
                <a:lnTo>
                  <a:pt x="203058" y="197286"/>
                </a:lnTo>
                <a:close/>
              </a:path>
              <a:path w="238760" h="280669">
                <a:moveTo>
                  <a:pt x="223934" y="58920"/>
                </a:moveTo>
                <a:lnTo>
                  <a:pt x="142729" y="58920"/>
                </a:lnTo>
                <a:lnTo>
                  <a:pt x="156996" y="60162"/>
                </a:lnTo>
                <a:lnTo>
                  <a:pt x="170784" y="63888"/>
                </a:lnTo>
                <a:lnTo>
                  <a:pt x="183616" y="70099"/>
                </a:lnTo>
                <a:lnTo>
                  <a:pt x="195014" y="78796"/>
                </a:lnTo>
                <a:lnTo>
                  <a:pt x="197957" y="81004"/>
                </a:lnTo>
                <a:lnTo>
                  <a:pt x="202371" y="81004"/>
                </a:lnTo>
                <a:lnTo>
                  <a:pt x="223934" y="58920"/>
                </a:lnTo>
                <a:close/>
              </a:path>
            </a:pathLst>
          </a:custGeom>
          <a:solidFill>
            <a:srgbClr val="535F6D"/>
          </a:solidFill>
        </p:spPr>
        <p:txBody>
          <a:bodyPr wrap="square" lIns="0" tIns="0" rIns="0" bIns="0" rtlCol="0"/>
          <a:lstStyle/>
          <a:p>
            <a:endParaRPr/>
          </a:p>
        </p:txBody>
      </p:sp>
      <p:sp>
        <p:nvSpPr>
          <p:cNvPr id="10" name="object 10"/>
          <p:cNvSpPr/>
          <p:nvPr/>
        </p:nvSpPr>
        <p:spPr>
          <a:xfrm>
            <a:off x="4295647" y="1286620"/>
            <a:ext cx="281305" cy="281305"/>
          </a:xfrm>
          <a:custGeom>
            <a:avLst/>
            <a:gdLst/>
            <a:ahLst/>
            <a:cxnLst/>
            <a:rect l="l" t="t" r="r" b="b"/>
            <a:pathLst>
              <a:path w="281304" h="281305">
                <a:moveTo>
                  <a:pt x="140473" y="0"/>
                </a:moveTo>
                <a:lnTo>
                  <a:pt x="95917" y="7205"/>
                </a:lnTo>
                <a:lnTo>
                  <a:pt x="57336" y="27270"/>
                </a:lnTo>
                <a:lnTo>
                  <a:pt x="26986" y="57862"/>
                </a:lnTo>
                <a:lnTo>
                  <a:pt x="7122" y="96651"/>
                </a:lnTo>
                <a:lnTo>
                  <a:pt x="0" y="141308"/>
                </a:lnTo>
                <a:lnTo>
                  <a:pt x="7122" y="185807"/>
                </a:lnTo>
                <a:lnTo>
                  <a:pt x="26986" y="224231"/>
                </a:lnTo>
                <a:lnTo>
                  <a:pt x="57336" y="254389"/>
                </a:lnTo>
                <a:lnTo>
                  <a:pt x="95917" y="274090"/>
                </a:lnTo>
                <a:lnTo>
                  <a:pt x="140473" y="281144"/>
                </a:lnTo>
                <a:lnTo>
                  <a:pt x="185076" y="274090"/>
                </a:lnTo>
                <a:lnTo>
                  <a:pt x="223686" y="254389"/>
                </a:lnTo>
                <a:lnTo>
                  <a:pt x="254051" y="224231"/>
                </a:lnTo>
                <a:lnTo>
                  <a:pt x="256972" y="218584"/>
                </a:lnTo>
                <a:lnTo>
                  <a:pt x="140473" y="218584"/>
                </a:lnTo>
                <a:lnTo>
                  <a:pt x="110285" y="212512"/>
                </a:lnTo>
                <a:lnTo>
                  <a:pt x="85478" y="195953"/>
                </a:lnTo>
                <a:lnTo>
                  <a:pt x="68671" y="171390"/>
                </a:lnTo>
                <a:lnTo>
                  <a:pt x="62487" y="141308"/>
                </a:lnTo>
                <a:lnTo>
                  <a:pt x="68671" y="110990"/>
                </a:lnTo>
                <a:lnTo>
                  <a:pt x="85478" y="85918"/>
                </a:lnTo>
                <a:lnTo>
                  <a:pt x="110285" y="68852"/>
                </a:lnTo>
                <a:lnTo>
                  <a:pt x="140473" y="62550"/>
                </a:lnTo>
                <a:lnTo>
                  <a:pt x="256453" y="62550"/>
                </a:lnTo>
                <a:lnTo>
                  <a:pt x="254051" y="57862"/>
                </a:lnTo>
                <a:lnTo>
                  <a:pt x="223686" y="27270"/>
                </a:lnTo>
                <a:lnTo>
                  <a:pt x="185076" y="7205"/>
                </a:lnTo>
                <a:lnTo>
                  <a:pt x="140473" y="0"/>
                </a:lnTo>
                <a:close/>
              </a:path>
              <a:path w="281304" h="281305">
                <a:moveTo>
                  <a:pt x="256453" y="62550"/>
                </a:moveTo>
                <a:lnTo>
                  <a:pt x="140473" y="62550"/>
                </a:lnTo>
                <a:lnTo>
                  <a:pt x="170675" y="68852"/>
                </a:lnTo>
                <a:lnTo>
                  <a:pt x="195517" y="85918"/>
                </a:lnTo>
                <a:lnTo>
                  <a:pt x="212357" y="110990"/>
                </a:lnTo>
                <a:lnTo>
                  <a:pt x="218557" y="141308"/>
                </a:lnTo>
                <a:lnTo>
                  <a:pt x="212357" y="171390"/>
                </a:lnTo>
                <a:lnTo>
                  <a:pt x="195517" y="195953"/>
                </a:lnTo>
                <a:lnTo>
                  <a:pt x="170675" y="212512"/>
                </a:lnTo>
                <a:lnTo>
                  <a:pt x="140473" y="218584"/>
                </a:lnTo>
                <a:lnTo>
                  <a:pt x="256972" y="218584"/>
                </a:lnTo>
                <a:lnTo>
                  <a:pt x="273921" y="185807"/>
                </a:lnTo>
                <a:lnTo>
                  <a:pt x="281044" y="141308"/>
                </a:lnTo>
                <a:lnTo>
                  <a:pt x="273921" y="96651"/>
                </a:lnTo>
                <a:lnTo>
                  <a:pt x="256453" y="62550"/>
                </a:lnTo>
                <a:close/>
              </a:path>
            </a:pathLst>
          </a:custGeom>
          <a:solidFill>
            <a:srgbClr val="535F6D"/>
          </a:solidFill>
        </p:spPr>
        <p:txBody>
          <a:bodyPr wrap="square" lIns="0" tIns="0" rIns="0" bIns="0" rtlCol="0"/>
          <a:lstStyle/>
          <a:p>
            <a:endParaRPr/>
          </a:p>
        </p:txBody>
      </p:sp>
      <p:sp>
        <p:nvSpPr>
          <p:cNvPr id="11" name="object 11"/>
          <p:cNvSpPr/>
          <p:nvPr/>
        </p:nvSpPr>
        <p:spPr>
          <a:xfrm>
            <a:off x="4706179" y="1291025"/>
            <a:ext cx="163830" cy="273050"/>
          </a:xfrm>
          <a:custGeom>
            <a:avLst/>
            <a:gdLst/>
            <a:ahLst/>
            <a:cxnLst/>
            <a:rect l="l" t="t" r="r" b="b"/>
            <a:pathLst>
              <a:path w="163829" h="273050">
                <a:moveTo>
                  <a:pt x="58170" y="0"/>
                </a:moveTo>
                <a:lnTo>
                  <a:pt x="3727" y="0"/>
                </a:lnTo>
                <a:lnTo>
                  <a:pt x="0" y="3688"/>
                </a:lnTo>
                <a:lnTo>
                  <a:pt x="0" y="269382"/>
                </a:lnTo>
                <a:lnTo>
                  <a:pt x="3727" y="273061"/>
                </a:lnTo>
                <a:lnTo>
                  <a:pt x="159699" y="273061"/>
                </a:lnTo>
                <a:lnTo>
                  <a:pt x="163427" y="269382"/>
                </a:lnTo>
                <a:lnTo>
                  <a:pt x="163427" y="219329"/>
                </a:lnTo>
                <a:lnTo>
                  <a:pt x="159699" y="215650"/>
                </a:lnTo>
                <a:lnTo>
                  <a:pt x="61800" y="215650"/>
                </a:lnTo>
                <a:lnTo>
                  <a:pt x="61800" y="3688"/>
                </a:lnTo>
                <a:lnTo>
                  <a:pt x="58170" y="0"/>
                </a:lnTo>
                <a:close/>
              </a:path>
            </a:pathLst>
          </a:custGeom>
          <a:solidFill>
            <a:srgbClr val="535F6D"/>
          </a:solidFill>
        </p:spPr>
        <p:txBody>
          <a:bodyPr wrap="square" lIns="0" tIns="0" rIns="0" bIns="0" rtlCol="0"/>
          <a:lstStyle/>
          <a:p>
            <a:endParaRPr/>
          </a:p>
        </p:txBody>
      </p:sp>
      <p:sp>
        <p:nvSpPr>
          <p:cNvPr id="12" name="object 12"/>
          <p:cNvSpPr/>
          <p:nvPr/>
        </p:nvSpPr>
        <p:spPr>
          <a:xfrm>
            <a:off x="4977021" y="1286620"/>
            <a:ext cx="280670" cy="281305"/>
          </a:xfrm>
          <a:custGeom>
            <a:avLst/>
            <a:gdLst/>
            <a:ahLst/>
            <a:cxnLst/>
            <a:rect l="l" t="t" r="r" b="b"/>
            <a:pathLst>
              <a:path w="280670" h="281305">
                <a:moveTo>
                  <a:pt x="139786" y="0"/>
                </a:moveTo>
                <a:lnTo>
                  <a:pt x="95302" y="7205"/>
                </a:lnTo>
                <a:lnTo>
                  <a:pt x="56891" y="27270"/>
                </a:lnTo>
                <a:lnTo>
                  <a:pt x="26744" y="57862"/>
                </a:lnTo>
                <a:lnTo>
                  <a:pt x="7051" y="96651"/>
                </a:lnTo>
                <a:lnTo>
                  <a:pt x="0" y="141308"/>
                </a:lnTo>
                <a:lnTo>
                  <a:pt x="7051" y="185807"/>
                </a:lnTo>
                <a:lnTo>
                  <a:pt x="26744" y="224231"/>
                </a:lnTo>
                <a:lnTo>
                  <a:pt x="56891" y="254389"/>
                </a:lnTo>
                <a:lnTo>
                  <a:pt x="95302" y="274090"/>
                </a:lnTo>
                <a:lnTo>
                  <a:pt x="139786" y="281144"/>
                </a:lnTo>
                <a:lnTo>
                  <a:pt x="184352" y="274090"/>
                </a:lnTo>
                <a:lnTo>
                  <a:pt x="222957" y="254389"/>
                </a:lnTo>
                <a:lnTo>
                  <a:pt x="253336" y="224231"/>
                </a:lnTo>
                <a:lnTo>
                  <a:pt x="256259" y="218584"/>
                </a:lnTo>
                <a:lnTo>
                  <a:pt x="139786" y="218584"/>
                </a:lnTo>
                <a:lnTo>
                  <a:pt x="109599" y="212512"/>
                </a:lnTo>
                <a:lnTo>
                  <a:pt x="84791" y="195953"/>
                </a:lnTo>
                <a:lnTo>
                  <a:pt x="67984" y="171390"/>
                </a:lnTo>
                <a:lnTo>
                  <a:pt x="61800" y="141308"/>
                </a:lnTo>
                <a:lnTo>
                  <a:pt x="67984" y="110990"/>
                </a:lnTo>
                <a:lnTo>
                  <a:pt x="84791" y="85918"/>
                </a:lnTo>
                <a:lnTo>
                  <a:pt x="109599" y="68852"/>
                </a:lnTo>
                <a:lnTo>
                  <a:pt x="139786" y="62550"/>
                </a:lnTo>
                <a:lnTo>
                  <a:pt x="255740" y="62550"/>
                </a:lnTo>
                <a:lnTo>
                  <a:pt x="253336" y="57862"/>
                </a:lnTo>
                <a:lnTo>
                  <a:pt x="222957" y="27270"/>
                </a:lnTo>
                <a:lnTo>
                  <a:pt x="184352" y="7205"/>
                </a:lnTo>
                <a:lnTo>
                  <a:pt x="139786" y="0"/>
                </a:lnTo>
                <a:close/>
              </a:path>
              <a:path w="280670" h="281305">
                <a:moveTo>
                  <a:pt x="255740" y="62550"/>
                </a:moveTo>
                <a:lnTo>
                  <a:pt x="139786" y="62550"/>
                </a:lnTo>
                <a:lnTo>
                  <a:pt x="169973" y="68852"/>
                </a:lnTo>
                <a:lnTo>
                  <a:pt x="194781" y="85918"/>
                </a:lnTo>
                <a:lnTo>
                  <a:pt x="211588" y="110990"/>
                </a:lnTo>
                <a:lnTo>
                  <a:pt x="217772" y="141308"/>
                </a:lnTo>
                <a:lnTo>
                  <a:pt x="211588" y="171390"/>
                </a:lnTo>
                <a:lnTo>
                  <a:pt x="194781" y="195953"/>
                </a:lnTo>
                <a:lnTo>
                  <a:pt x="169973" y="212512"/>
                </a:lnTo>
                <a:lnTo>
                  <a:pt x="139786" y="218584"/>
                </a:lnTo>
                <a:lnTo>
                  <a:pt x="256259" y="218584"/>
                </a:lnTo>
                <a:lnTo>
                  <a:pt x="273225" y="185807"/>
                </a:lnTo>
                <a:lnTo>
                  <a:pt x="280357" y="141308"/>
                </a:lnTo>
                <a:lnTo>
                  <a:pt x="273225" y="96651"/>
                </a:lnTo>
                <a:lnTo>
                  <a:pt x="255740" y="62550"/>
                </a:lnTo>
                <a:close/>
              </a:path>
            </a:pathLst>
          </a:custGeom>
          <a:solidFill>
            <a:srgbClr val="535F6D"/>
          </a:solidFill>
        </p:spPr>
        <p:txBody>
          <a:bodyPr wrap="square" lIns="0" tIns="0" rIns="0" bIns="0" rtlCol="0"/>
          <a:lstStyle/>
          <a:p>
            <a:endParaRPr/>
          </a:p>
        </p:txBody>
      </p:sp>
      <p:sp>
        <p:nvSpPr>
          <p:cNvPr id="13" name="object 13"/>
          <p:cNvSpPr/>
          <p:nvPr/>
        </p:nvSpPr>
        <p:spPr>
          <a:xfrm>
            <a:off x="5395694" y="1291025"/>
            <a:ext cx="211454" cy="273050"/>
          </a:xfrm>
          <a:custGeom>
            <a:avLst/>
            <a:gdLst/>
            <a:ahLst/>
            <a:cxnLst/>
            <a:rect l="l" t="t" r="r" b="b"/>
            <a:pathLst>
              <a:path w="211454" h="273050">
                <a:moveTo>
                  <a:pt x="123600" y="0"/>
                </a:moveTo>
                <a:lnTo>
                  <a:pt x="2942" y="0"/>
                </a:lnTo>
                <a:lnTo>
                  <a:pt x="0" y="3688"/>
                </a:lnTo>
                <a:lnTo>
                  <a:pt x="0" y="269382"/>
                </a:lnTo>
                <a:lnTo>
                  <a:pt x="2942" y="273061"/>
                </a:lnTo>
                <a:lnTo>
                  <a:pt x="57386" y="273061"/>
                </a:lnTo>
                <a:lnTo>
                  <a:pt x="61113" y="269382"/>
                </a:lnTo>
                <a:lnTo>
                  <a:pt x="61113" y="166334"/>
                </a:lnTo>
                <a:lnTo>
                  <a:pt x="152996" y="166334"/>
                </a:lnTo>
                <a:lnTo>
                  <a:pt x="150871" y="162655"/>
                </a:lnTo>
                <a:lnTo>
                  <a:pt x="174222" y="149524"/>
                </a:lnTo>
                <a:lnTo>
                  <a:pt x="192598" y="131562"/>
                </a:lnTo>
                <a:lnTo>
                  <a:pt x="200910" y="116291"/>
                </a:lnTo>
                <a:lnTo>
                  <a:pt x="61113" y="116291"/>
                </a:lnTo>
                <a:lnTo>
                  <a:pt x="61113" y="55938"/>
                </a:lnTo>
                <a:lnTo>
                  <a:pt x="203196" y="55938"/>
                </a:lnTo>
                <a:lnTo>
                  <a:pt x="202230" y="51237"/>
                </a:lnTo>
                <a:lnTo>
                  <a:pt x="183929" y="24567"/>
                </a:lnTo>
                <a:lnTo>
                  <a:pt x="156800" y="6590"/>
                </a:lnTo>
                <a:lnTo>
                  <a:pt x="123600" y="0"/>
                </a:lnTo>
                <a:close/>
              </a:path>
              <a:path w="211454" h="273050">
                <a:moveTo>
                  <a:pt x="152996" y="166334"/>
                </a:moveTo>
                <a:lnTo>
                  <a:pt x="87599" y="166334"/>
                </a:lnTo>
                <a:lnTo>
                  <a:pt x="143514" y="269382"/>
                </a:lnTo>
                <a:lnTo>
                  <a:pt x="144200" y="270853"/>
                </a:lnTo>
                <a:lnTo>
                  <a:pt x="146457" y="273061"/>
                </a:lnTo>
                <a:lnTo>
                  <a:pt x="208257" y="273061"/>
                </a:lnTo>
                <a:lnTo>
                  <a:pt x="211200" y="267165"/>
                </a:lnTo>
                <a:lnTo>
                  <a:pt x="208257" y="262014"/>
                </a:lnTo>
                <a:lnTo>
                  <a:pt x="152996" y="166334"/>
                </a:lnTo>
                <a:close/>
              </a:path>
              <a:path w="211454" h="273050">
                <a:moveTo>
                  <a:pt x="203196" y="55938"/>
                </a:moveTo>
                <a:lnTo>
                  <a:pt x="118499" y="55938"/>
                </a:lnTo>
                <a:lnTo>
                  <a:pt x="130033" y="58261"/>
                </a:lnTo>
                <a:lnTo>
                  <a:pt x="139627" y="64585"/>
                </a:lnTo>
                <a:lnTo>
                  <a:pt x="146185" y="73946"/>
                </a:lnTo>
                <a:lnTo>
                  <a:pt x="148615" y="85379"/>
                </a:lnTo>
                <a:lnTo>
                  <a:pt x="146185" y="97038"/>
                </a:lnTo>
                <a:lnTo>
                  <a:pt x="139627" y="106905"/>
                </a:lnTo>
                <a:lnTo>
                  <a:pt x="130033" y="113738"/>
                </a:lnTo>
                <a:lnTo>
                  <a:pt x="118499" y="116291"/>
                </a:lnTo>
                <a:lnTo>
                  <a:pt x="200910" y="116291"/>
                </a:lnTo>
                <a:lnTo>
                  <a:pt x="204629" y="109460"/>
                </a:lnTo>
                <a:lnTo>
                  <a:pt x="208944" y="83907"/>
                </a:lnTo>
                <a:lnTo>
                  <a:pt x="203196" y="55938"/>
                </a:lnTo>
                <a:close/>
              </a:path>
            </a:pathLst>
          </a:custGeom>
          <a:solidFill>
            <a:srgbClr val="535F6D"/>
          </a:solidFill>
        </p:spPr>
        <p:txBody>
          <a:bodyPr wrap="square" lIns="0" tIns="0" rIns="0" bIns="0" rtlCol="0"/>
          <a:lstStyle/>
          <a:p>
            <a:endParaRPr/>
          </a:p>
        </p:txBody>
      </p:sp>
      <p:sp>
        <p:nvSpPr>
          <p:cNvPr id="14" name="object 14"/>
          <p:cNvSpPr/>
          <p:nvPr/>
        </p:nvSpPr>
        <p:spPr>
          <a:xfrm>
            <a:off x="6131511" y="1291025"/>
            <a:ext cx="239395" cy="273050"/>
          </a:xfrm>
          <a:custGeom>
            <a:avLst/>
            <a:gdLst/>
            <a:ahLst/>
            <a:cxnLst/>
            <a:rect l="l" t="t" r="r" b="b"/>
            <a:pathLst>
              <a:path w="239395" h="273050">
                <a:moveTo>
                  <a:pt x="102313" y="0"/>
                </a:moveTo>
                <a:lnTo>
                  <a:pt x="3727" y="0"/>
                </a:lnTo>
                <a:lnTo>
                  <a:pt x="0" y="3688"/>
                </a:lnTo>
                <a:lnTo>
                  <a:pt x="0" y="269382"/>
                </a:lnTo>
                <a:lnTo>
                  <a:pt x="3727" y="273061"/>
                </a:lnTo>
                <a:lnTo>
                  <a:pt x="102313" y="273061"/>
                </a:lnTo>
                <a:lnTo>
                  <a:pt x="145663" y="266101"/>
                </a:lnTo>
                <a:lnTo>
                  <a:pt x="183240" y="246706"/>
                </a:lnTo>
                <a:lnTo>
                  <a:pt x="212827" y="217101"/>
                </a:lnTo>
                <a:lnTo>
                  <a:pt x="213954" y="214915"/>
                </a:lnTo>
                <a:lnTo>
                  <a:pt x="61113" y="214915"/>
                </a:lnTo>
                <a:lnTo>
                  <a:pt x="61113" y="57410"/>
                </a:lnTo>
                <a:lnTo>
                  <a:pt x="213660" y="57410"/>
                </a:lnTo>
                <a:lnTo>
                  <a:pt x="212827" y="55802"/>
                </a:lnTo>
                <a:lnTo>
                  <a:pt x="183240" y="26308"/>
                </a:lnTo>
                <a:lnTo>
                  <a:pt x="145663" y="6953"/>
                </a:lnTo>
                <a:lnTo>
                  <a:pt x="102313" y="0"/>
                </a:lnTo>
                <a:close/>
              </a:path>
              <a:path w="239395" h="273050">
                <a:moveTo>
                  <a:pt x="213660" y="57410"/>
                </a:moveTo>
                <a:lnTo>
                  <a:pt x="98684" y="57410"/>
                </a:lnTo>
                <a:lnTo>
                  <a:pt x="129140" y="63505"/>
                </a:lnTo>
                <a:lnTo>
                  <a:pt x="153103" y="80226"/>
                </a:lnTo>
                <a:lnTo>
                  <a:pt x="168789" y="105229"/>
                </a:lnTo>
                <a:lnTo>
                  <a:pt x="174414" y="136167"/>
                </a:lnTo>
                <a:lnTo>
                  <a:pt x="168789" y="167100"/>
                </a:lnTo>
                <a:lnTo>
                  <a:pt x="153103" y="192100"/>
                </a:lnTo>
                <a:lnTo>
                  <a:pt x="129140" y="208820"/>
                </a:lnTo>
                <a:lnTo>
                  <a:pt x="98684" y="214915"/>
                </a:lnTo>
                <a:lnTo>
                  <a:pt x="213954" y="214915"/>
                </a:lnTo>
                <a:lnTo>
                  <a:pt x="232205" y="179513"/>
                </a:lnTo>
                <a:lnTo>
                  <a:pt x="239157" y="136167"/>
                </a:lnTo>
                <a:lnTo>
                  <a:pt x="232205" y="93175"/>
                </a:lnTo>
                <a:lnTo>
                  <a:pt x="213660" y="57410"/>
                </a:lnTo>
                <a:close/>
              </a:path>
            </a:pathLst>
          </a:custGeom>
          <a:solidFill>
            <a:srgbClr val="535F6D"/>
          </a:solidFill>
        </p:spPr>
        <p:txBody>
          <a:bodyPr wrap="square" lIns="0" tIns="0" rIns="0" bIns="0" rtlCol="0"/>
          <a:lstStyle/>
          <a:p>
            <a:endParaRPr/>
          </a:p>
        </p:txBody>
      </p:sp>
      <p:sp>
        <p:nvSpPr>
          <p:cNvPr id="15" name="object 15"/>
          <p:cNvSpPr/>
          <p:nvPr/>
        </p:nvSpPr>
        <p:spPr>
          <a:xfrm>
            <a:off x="6492895" y="1286620"/>
            <a:ext cx="281305" cy="281305"/>
          </a:xfrm>
          <a:custGeom>
            <a:avLst/>
            <a:gdLst/>
            <a:ahLst/>
            <a:cxnLst/>
            <a:rect l="l" t="t" r="r" b="b"/>
            <a:pathLst>
              <a:path w="281304" h="281305">
                <a:moveTo>
                  <a:pt x="140473" y="0"/>
                </a:moveTo>
                <a:lnTo>
                  <a:pt x="95917" y="7205"/>
                </a:lnTo>
                <a:lnTo>
                  <a:pt x="57336" y="27270"/>
                </a:lnTo>
                <a:lnTo>
                  <a:pt x="26986" y="57862"/>
                </a:lnTo>
                <a:lnTo>
                  <a:pt x="7122" y="96651"/>
                </a:lnTo>
                <a:lnTo>
                  <a:pt x="0" y="141308"/>
                </a:lnTo>
                <a:lnTo>
                  <a:pt x="7122" y="185807"/>
                </a:lnTo>
                <a:lnTo>
                  <a:pt x="26986" y="224231"/>
                </a:lnTo>
                <a:lnTo>
                  <a:pt x="57336" y="254389"/>
                </a:lnTo>
                <a:lnTo>
                  <a:pt x="95917" y="274090"/>
                </a:lnTo>
                <a:lnTo>
                  <a:pt x="140473" y="281144"/>
                </a:lnTo>
                <a:lnTo>
                  <a:pt x="185039" y="274090"/>
                </a:lnTo>
                <a:lnTo>
                  <a:pt x="223644" y="254389"/>
                </a:lnTo>
                <a:lnTo>
                  <a:pt x="254023" y="224231"/>
                </a:lnTo>
                <a:lnTo>
                  <a:pt x="256946" y="218584"/>
                </a:lnTo>
                <a:lnTo>
                  <a:pt x="140473" y="218584"/>
                </a:lnTo>
                <a:lnTo>
                  <a:pt x="110285" y="212512"/>
                </a:lnTo>
                <a:lnTo>
                  <a:pt x="85478" y="195953"/>
                </a:lnTo>
                <a:lnTo>
                  <a:pt x="68671" y="171390"/>
                </a:lnTo>
                <a:lnTo>
                  <a:pt x="62487" y="141308"/>
                </a:lnTo>
                <a:lnTo>
                  <a:pt x="68671" y="110990"/>
                </a:lnTo>
                <a:lnTo>
                  <a:pt x="85478" y="85918"/>
                </a:lnTo>
                <a:lnTo>
                  <a:pt x="110285" y="68852"/>
                </a:lnTo>
                <a:lnTo>
                  <a:pt x="140473" y="62550"/>
                </a:lnTo>
                <a:lnTo>
                  <a:pt x="256427" y="62550"/>
                </a:lnTo>
                <a:lnTo>
                  <a:pt x="254023" y="57862"/>
                </a:lnTo>
                <a:lnTo>
                  <a:pt x="223644" y="27270"/>
                </a:lnTo>
                <a:lnTo>
                  <a:pt x="185039" y="7205"/>
                </a:lnTo>
                <a:lnTo>
                  <a:pt x="140473" y="0"/>
                </a:lnTo>
                <a:close/>
              </a:path>
              <a:path w="281304" h="281305">
                <a:moveTo>
                  <a:pt x="256427" y="62550"/>
                </a:moveTo>
                <a:lnTo>
                  <a:pt x="140473" y="62550"/>
                </a:lnTo>
                <a:lnTo>
                  <a:pt x="170660" y="68852"/>
                </a:lnTo>
                <a:lnTo>
                  <a:pt x="195468" y="85918"/>
                </a:lnTo>
                <a:lnTo>
                  <a:pt x="212274" y="110990"/>
                </a:lnTo>
                <a:lnTo>
                  <a:pt x="218459" y="141308"/>
                </a:lnTo>
                <a:lnTo>
                  <a:pt x="212274" y="171390"/>
                </a:lnTo>
                <a:lnTo>
                  <a:pt x="195468" y="195953"/>
                </a:lnTo>
                <a:lnTo>
                  <a:pt x="170660" y="212512"/>
                </a:lnTo>
                <a:lnTo>
                  <a:pt x="140473" y="218584"/>
                </a:lnTo>
                <a:lnTo>
                  <a:pt x="256946" y="218584"/>
                </a:lnTo>
                <a:lnTo>
                  <a:pt x="273911" y="185807"/>
                </a:lnTo>
                <a:lnTo>
                  <a:pt x="281044" y="141308"/>
                </a:lnTo>
                <a:lnTo>
                  <a:pt x="273911" y="96651"/>
                </a:lnTo>
                <a:lnTo>
                  <a:pt x="256427" y="62550"/>
                </a:lnTo>
                <a:close/>
              </a:path>
            </a:pathLst>
          </a:custGeom>
          <a:solidFill>
            <a:srgbClr val="535F6D"/>
          </a:solidFill>
        </p:spPr>
        <p:txBody>
          <a:bodyPr wrap="square" lIns="0" tIns="0" rIns="0" bIns="0" rtlCol="0"/>
          <a:lstStyle/>
          <a:p>
            <a:endParaRPr/>
          </a:p>
        </p:txBody>
      </p:sp>
      <p:sp>
        <p:nvSpPr>
          <p:cNvPr id="16" name="object 16"/>
          <p:cNvSpPr/>
          <p:nvPr/>
        </p:nvSpPr>
        <p:spPr>
          <a:xfrm>
            <a:off x="5731966" y="1286620"/>
            <a:ext cx="266700" cy="277495"/>
          </a:xfrm>
          <a:custGeom>
            <a:avLst/>
            <a:gdLst/>
            <a:ahLst/>
            <a:cxnLst/>
            <a:rect l="l" t="t" r="r" b="b"/>
            <a:pathLst>
              <a:path w="266700" h="277494">
                <a:moveTo>
                  <a:pt x="138315" y="0"/>
                </a:moveTo>
                <a:lnTo>
                  <a:pt x="128799" y="0"/>
                </a:lnTo>
                <a:lnTo>
                  <a:pt x="125856" y="2197"/>
                </a:lnTo>
                <a:lnTo>
                  <a:pt x="125072" y="4404"/>
                </a:lnTo>
                <a:lnTo>
                  <a:pt x="2942" y="267155"/>
                </a:lnTo>
                <a:lnTo>
                  <a:pt x="0" y="272315"/>
                </a:lnTo>
                <a:lnTo>
                  <a:pt x="3727" y="277465"/>
                </a:lnTo>
                <a:lnTo>
                  <a:pt x="60328" y="277465"/>
                </a:lnTo>
                <a:lnTo>
                  <a:pt x="63271" y="275258"/>
                </a:lnTo>
                <a:lnTo>
                  <a:pt x="66214" y="267891"/>
                </a:lnTo>
                <a:lnTo>
                  <a:pt x="80242" y="236978"/>
                </a:lnTo>
                <a:lnTo>
                  <a:pt x="250145" y="236978"/>
                </a:lnTo>
                <a:lnTo>
                  <a:pt x="228595" y="190614"/>
                </a:lnTo>
                <a:lnTo>
                  <a:pt x="97899" y="190614"/>
                </a:lnTo>
                <a:lnTo>
                  <a:pt x="133214" y="108924"/>
                </a:lnTo>
                <a:lnTo>
                  <a:pt x="190624" y="108924"/>
                </a:lnTo>
                <a:lnTo>
                  <a:pt x="142042" y="4404"/>
                </a:lnTo>
                <a:lnTo>
                  <a:pt x="140571" y="2197"/>
                </a:lnTo>
                <a:lnTo>
                  <a:pt x="138315" y="0"/>
                </a:lnTo>
                <a:close/>
              </a:path>
              <a:path w="266700" h="277494">
                <a:moveTo>
                  <a:pt x="250145" y="236978"/>
                </a:moveTo>
                <a:lnTo>
                  <a:pt x="186970" y="236978"/>
                </a:lnTo>
                <a:lnTo>
                  <a:pt x="200900" y="267891"/>
                </a:lnTo>
                <a:lnTo>
                  <a:pt x="204627" y="275994"/>
                </a:lnTo>
                <a:lnTo>
                  <a:pt x="206099" y="277465"/>
                </a:lnTo>
                <a:lnTo>
                  <a:pt x="263485" y="277465"/>
                </a:lnTo>
                <a:lnTo>
                  <a:pt x="266428" y="272315"/>
                </a:lnTo>
                <a:lnTo>
                  <a:pt x="264171" y="267155"/>
                </a:lnTo>
                <a:lnTo>
                  <a:pt x="250145" y="236978"/>
                </a:lnTo>
                <a:close/>
              </a:path>
              <a:path w="266700" h="277494">
                <a:moveTo>
                  <a:pt x="190624" y="108924"/>
                </a:moveTo>
                <a:lnTo>
                  <a:pt x="133214" y="108924"/>
                </a:lnTo>
                <a:lnTo>
                  <a:pt x="169215" y="190614"/>
                </a:lnTo>
                <a:lnTo>
                  <a:pt x="228595" y="190614"/>
                </a:lnTo>
                <a:lnTo>
                  <a:pt x="190624" y="108924"/>
                </a:lnTo>
                <a:close/>
              </a:path>
            </a:pathLst>
          </a:custGeom>
          <a:solidFill>
            <a:srgbClr val="535F6D"/>
          </a:solidFill>
        </p:spPr>
        <p:txBody>
          <a:bodyPr wrap="square" lIns="0" tIns="0" rIns="0" bIns="0" rtlCol="0"/>
          <a:lstStyle/>
          <a:p>
            <a:endParaRPr/>
          </a:p>
        </p:txBody>
      </p:sp>
      <p:sp>
        <p:nvSpPr>
          <p:cNvPr id="17" name="object 17"/>
          <p:cNvSpPr/>
          <p:nvPr/>
        </p:nvSpPr>
        <p:spPr>
          <a:xfrm>
            <a:off x="3948290" y="1790038"/>
            <a:ext cx="180975" cy="187960"/>
          </a:xfrm>
          <a:custGeom>
            <a:avLst/>
            <a:gdLst/>
            <a:ahLst/>
            <a:cxnLst/>
            <a:rect l="l" t="t" r="r" b="b"/>
            <a:pathLst>
              <a:path w="180975" h="187960">
                <a:moveTo>
                  <a:pt x="80929" y="0"/>
                </a:moveTo>
                <a:lnTo>
                  <a:pt x="0" y="0"/>
                </a:lnTo>
                <a:lnTo>
                  <a:pt x="0" y="25752"/>
                </a:lnTo>
                <a:lnTo>
                  <a:pt x="22071" y="25752"/>
                </a:lnTo>
                <a:lnTo>
                  <a:pt x="22071" y="161909"/>
                </a:lnTo>
                <a:lnTo>
                  <a:pt x="0" y="161909"/>
                </a:lnTo>
                <a:lnTo>
                  <a:pt x="0" y="187671"/>
                </a:lnTo>
                <a:lnTo>
                  <a:pt x="80929" y="187671"/>
                </a:lnTo>
                <a:lnTo>
                  <a:pt x="92551" y="187487"/>
                </a:lnTo>
                <a:lnTo>
                  <a:pt x="147175" y="169643"/>
                </a:lnTo>
                <a:lnTo>
                  <a:pt x="156490" y="159702"/>
                </a:lnTo>
                <a:lnTo>
                  <a:pt x="56699" y="159702"/>
                </a:lnTo>
                <a:lnTo>
                  <a:pt x="56699" y="27223"/>
                </a:lnTo>
                <a:lnTo>
                  <a:pt x="155795" y="27223"/>
                </a:lnTo>
                <a:lnTo>
                  <a:pt x="145023" y="16464"/>
                </a:lnTo>
                <a:lnTo>
                  <a:pt x="119971" y="4414"/>
                </a:lnTo>
                <a:lnTo>
                  <a:pt x="111084" y="2172"/>
                </a:lnTo>
                <a:lnTo>
                  <a:pt x="101847" y="827"/>
                </a:lnTo>
                <a:lnTo>
                  <a:pt x="91912" y="172"/>
                </a:lnTo>
                <a:lnTo>
                  <a:pt x="80929" y="0"/>
                </a:lnTo>
                <a:close/>
              </a:path>
              <a:path w="180975" h="187960">
                <a:moveTo>
                  <a:pt x="155795" y="27223"/>
                </a:moveTo>
                <a:lnTo>
                  <a:pt x="79457" y="27223"/>
                </a:lnTo>
                <a:lnTo>
                  <a:pt x="87394" y="27396"/>
                </a:lnTo>
                <a:lnTo>
                  <a:pt x="94760" y="28051"/>
                </a:lnTo>
                <a:lnTo>
                  <a:pt x="135556" y="53997"/>
                </a:lnTo>
                <a:lnTo>
                  <a:pt x="145672" y="93463"/>
                </a:lnTo>
                <a:lnTo>
                  <a:pt x="143161" y="114922"/>
                </a:lnTo>
                <a:lnTo>
                  <a:pt x="110357" y="155287"/>
                </a:lnTo>
                <a:lnTo>
                  <a:pt x="79457" y="159702"/>
                </a:lnTo>
                <a:lnTo>
                  <a:pt x="156490" y="159702"/>
                </a:lnTo>
                <a:lnTo>
                  <a:pt x="165450" y="150139"/>
                </a:lnTo>
                <a:lnTo>
                  <a:pt x="176975" y="124562"/>
                </a:lnTo>
                <a:lnTo>
                  <a:pt x="180986" y="93463"/>
                </a:lnTo>
                <a:lnTo>
                  <a:pt x="176626" y="61541"/>
                </a:lnTo>
                <a:lnTo>
                  <a:pt x="164273" y="35691"/>
                </a:lnTo>
                <a:lnTo>
                  <a:pt x="155795" y="27223"/>
                </a:lnTo>
                <a:close/>
              </a:path>
            </a:pathLst>
          </a:custGeom>
          <a:solidFill>
            <a:srgbClr val="535F6D"/>
          </a:solidFill>
        </p:spPr>
        <p:txBody>
          <a:bodyPr wrap="square" lIns="0" tIns="0" rIns="0" bIns="0" rtlCol="0"/>
          <a:lstStyle/>
          <a:p>
            <a:endParaRPr/>
          </a:p>
        </p:txBody>
      </p:sp>
      <p:sp>
        <p:nvSpPr>
          <p:cNvPr id="18" name="object 18"/>
          <p:cNvSpPr/>
          <p:nvPr/>
        </p:nvSpPr>
        <p:spPr>
          <a:xfrm>
            <a:off x="4148406" y="1839345"/>
            <a:ext cx="128905" cy="142240"/>
          </a:xfrm>
          <a:custGeom>
            <a:avLst/>
            <a:gdLst/>
            <a:ahLst/>
            <a:cxnLst/>
            <a:rect l="l" t="t" r="r" b="b"/>
            <a:pathLst>
              <a:path w="128904" h="142239">
                <a:moveTo>
                  <a:pt x="68470" y="0"/>
                </a:moveTo>
                <a:lnTo>
                  <a:pt x="40680" y="5244"/>
                </a:lnTo>
                <a:lnTo>
                  <a:pt x="19042" y="19872"/>
                </a:lnTo>
                <a:lnTo>
                  <a:pt x="5001" y="42227"/>
                </a:lnTo>
                <a:lnTo>
                  <a:pt x="0" y="70654"/>
                </a:lnTo>
                <a:lnTo>
                  <a:pt x="5059" y="98264"/>
                </a:lnTo>
                <a:lnTo>
                  <a:pt x="19508" y="120976"/>
                </a:lnTo>
                <a:lnTo>
                  <a:pt x="42253" y="136374"/>
                </a:lnTo>
                <a:lnTo>
                  <a:pt x="72198" y="142043"/>
                </a:lnTo>
                <a:lnTo>
                  <a:pt x="92096" y="141745"/>
                </a:lnTo>
                <a:lnTo>
                  <a:pt x="104472" y="139652"/>
                </a:lnTo>
                <a:lnTo>
                  <a:pt x="114493" y="133973"/>
                </a:lnTo>
                <a:lnTo>
                  <a:pt x="127328" y="122913"/>
                </a:lnTo>
                <a:lnTo>
                  <a:pt x="121945" y="113338"/>
                </a:lnTo>
                <a:lnTo>
                  <a:pt x="75141" y="113338"/>
                </a:lnTo>
                <a:lnTo>
                  <a:pt x="60286" y="110993"/>
                </a:lnTo>
                <a:lnTo>
                  <a:pt x="47674" y="103956"/>
                </a:lnTo>
                <a:lnTo>
                  <a:pt x="38668" y="92227"/>
                </a:lnTo>
                <a:lnTo>
                  <a:pt x="34627" y="75804"/>
                </a:lnTo>
                <a:lnTo>
                  <a:pt x="128113" y="75804"/>
                </a:lnTo>
                <a:lnTo>
                  <a:pt x="128799" y="68446"/>
                </a:lnTo>
                <a:lnTo>
                  <a:pt x="128799" y="64032"/>
                </a:lnTo>
                <a:lnTo>
                  <a:pt x="127520" y="55938"/>
                </a:lnTo>
                <a:lnTo>
                  <a:pt x="35314" y="55938"/>
                </a:lnTo>
                <a:lnTo>
                  <a:pt x="39242" y="43884"/>
                </a:lnTo>
                <a:lnTo>
                  <a:pt x="46288" y="34592"/>
                </a:lnTo>
                <a:lnTo>
                  <a:pt x="55965" y="28613"/>
                </a:lnTo>
                <a:lnTo>
                  <a:pt x="67784" y="26497"/>
                </a:lnTo>
                <a:lnTo>
                  <a:pt x="117676" y="26497"/>
                </a:lnTo>
                <a:lnTo>
                  <a:pt x="113276" y="18768"/>
                </a:lnTo>
                <a:lnTo>
                  <a:pt x="94368" y="5037"/>
                </a:lnTo>
                <a:lnTo>
                  <a:pt x="68470" y="0"/>
                </a:lnTo>
                <a:close/>
              </a:path>
              <a:path w="128904" h="142239">
                <a:moveTo>
                  <a:pt x="114085" y="99359"/>
                </a:moveTo>
                <a:lnTo>
                  <a:pt x="111104" y="101543"/>
                </a:lnTo>
                <a:lnTo>
                  <a:pt x="102890" y="106349"/>
                </a:lnTo>
                <a:lnTo>
                  <a:pt x="90537" y="111154"/>
                </a:lnTo>
                <a:lnTo>
                  <a:pt x="75141" y="113338"/>
                </a:lnTo>
                <a:lnTo>
                  <a:pt x="121945" y="113338"/>
                </a:lnTo>
                <a:lnTo>
                  <a:pt x="114085" y="99359"/>
                </a:lnTo>
                <a:close/>
              </a:path>
              <a:path w="128904" h="142239">
                <a:moveTo>
                  <a:pt x="117676" y="26497"/>
                </a:moveTo>
                <a:lnTo>
                  <a:pt x="67784" y="26497"/>
                </a:lnTo>
                <a:lnTo>
                  <a:pt x="77688" y="28509"/>
                </a:lnTo>
                <a:lnTo>
                  <a:pt x="85956" y="34316"/>
                </a:lnTo>
                <a:lnTo>
                  <a:pt x="91759" y="43574"/>
                </a:lnTo>
                <a:lnTo>
                  <a:pt x="94270" y="55938"/>
                </a:lnTo>
                <a:lnTo>
                  <a:pt x="127520" y="55938"/>
                </a:lnTo>
                <a:lnTo>
                  <a:pt x="124863" y="39123"/>
                </a:lnTo>
                <a:lnTo>
                  <a:pt x="117676" y="26497"/>
                </a:lnTo>
                <a:close/>
              </a:path>
            </a:pathLst>
          </a:custGeom>
          <a:solidFill>
            <a:srgbClr val="535F6D"/>
          </a:solidFill>
        </p:spPr>
        <p:txBody>
          <a:bodyPr wrap="square" lIns="0" tIns="0" rIns="0" bIns="0" rtlCol="0"/>
          <a:lstStyle/>
          <a:p>
            <a:endParaRPr/>
          </a:p>
        </p:txBody>
      </p:sp>
      <p:sp>
        <p:nvSpPr>
          <p:cNvPr id="19" name="object 19"/>
          <p:cNvSpPr/>
          <p:nvPr/>
        </p:nvSpPr>
        <p:spPr>
          <a:xfrm>
            <a:off x="4291920" y="1839345"/>
            <a:ext cx="154940" cy="191770"/>
          </a:xfrm>
          <a:custGeom>
            <a:avLst/>
            <a:gdLst/>
            <a:ahLst/>
            <a:cxnLst/>
            <a:rect l="l" t="t" r="r" b="b"/>
            <a:pathLst>
              <a:path w="154939" h="191769">
                <a:moveTo>
                  <a:pt x="74356" y="166334"/>
                </a:moveTo>
                <a:lnTo>
                  <a:pt x="1471" y="166334"/>
                </a:lnTo>
                <a:lnTo>
                  <a:pt x="1471" y="191360"/>
                </a:lnTo>
                <a:lnTo>
                  <a:pt x="74356" y="191360"/>
                </a:lnTo>
                <a:lnTo>
                  <a:pt x="74356" y="166334"/>
                </a:lnTo>
                <a:close/>
              </a:path>
              <a:path w="154939" h="191769">
                <a:moveTo>
                  <a:pt x="47085" y="3678"/>
                </a:moveTo>
                <a:lnTo>
                  <a:pt x="0" y="3678"/>
                </a:lnTo>
                <a:lnTo>
                  <a:pt x="0" y="28705"/>
                </a:lnTo>
                <a:lnTo>
                  <a:pt x="18442" y="28705"/>
                </a:lnTo>
                <a:lnTo>
                  <a:pt x="20600" y="30912"/>
                </a:lnTo>
                <a:lnTo>
                  <a:pt x="20600" y="166334"/>
                </a:lnTo>
                <a:lnTo>
                  <a:pt x="54443" y="166334"/>
                </a:lnTo>
                <a:lnTo>
                  <a:pt x="54443" y="127328"/>
                </a:lnTo>
                <a:lnTo>
                  <a:pt x="53756" y="122913"/>
                </a:lnTo>
                <a:lnTo>
                  <a:pt x="136856" y="122913"/>
                </a:lnTo>
                <a:lnTo>
                  <a:pt x="137236" y="122631"/>
                </a:lnTo>
                <a:lnTo>
                  <a:pt x="142479" y="113338"/>
                </a:lnTo>
                <a:lnTo>
                  <a:pt x="86814" y="113338"/>
                </a:lnTo>
                <a:lnTo>
                  <a:pt x="72337" y="109786"/>
                </a:lnTo>
                <a:lnTo>
                  <a:pt x="62008" y="100369"/>
                </a:lnTo>
                <a:lnTo>
                  <a:pt x="55818" y="86950"/>
                </a:lnTo>
                <a:lnTo>
                  <a:pt x="53756" y="71389"/>
                </a:lnTo>
                <a:lnTo>
                  <a:pt x="56561" y="52414"/>
                </a:lnTo>
                <a:lnTo>
                  <a:pt x="64056" y="39375"/>
                </a:lnTo>
                <a:lnTo>
                  <a:pt x="74862" y="31855"/>
                </a:lnTo>
                <a:lnTo>
                  <a:pt x="87599" y="29440"/>
                </a:lnTo>
                <a:lnTo>
                  <a:pt x="143594" y="29440"/>
                </a:lnTo>
                <a:lnTo>
                  <a:pt x="140085" y="22818"/>
                </a:lnTo>
                <a:lnTo>
                  <a:pt x="50813" y="22818"/>
                </a:lnTo>
                <a:lnTo>
                  <a:pt x="51500" y="19875"/>
                </a:lnTo>
                <a:lnTo>
                  <a:pt x="51500" y="9565"/>
                </a:lnTo>
                <a:lnTo>
                  <a:pt x="47085" y="3678"/>
                </a:lnTo>
                <a:close/>
              </a:path>
              <a:path w="154939" h="191769">
                <a:moveTo>
                  <a:pt x="136856" y="122913"/>
                </a:moveTo>
                <a:lnTo>
                  <a:pt x="54443" y="122913"/>
                </a:lnTo>
                <a:lnTo>
                  <a:pt x="56708" y="125902"/>
                </a:lnTo>
                <a:lnTo>
                  <a:pt x="63737" y="132478"/>
                </a:lnTo>
                <a:lnTo>
                  <a:pt x="75880" y="139054"/>
                </a:lnTo>
                <a:lnTo>
                  <a:pt x="93485" y="142043"/>
                </a:lnTo>
                <a:lnTo>
                  <a:pt x="117917" y="136995"/>
                </a:lnTo>
                <a:lnTo>
                  <a:pt x="136856" y="122913"/>
                </a:lnTo>
                <a:close/>
              </a:path>
              <a:path w="154939" h="191769">
                <a:moveTo>
                  <a:pt x="143594" y="29440"/>
                </a:moveTo>
                <a:lnTo>
                  <a:pt x="87599" y="29440"/>
                </a:lnTo>
                <a:lnTo>
                  <a:pt x="101124" y="32372"/>
                </a:lnTo>
                <a:lnTo>
                  <a:pt x="111559" y="40754"/>
                </a:lnTo>
                <a:lnTo>
                  <a:pt x="118279" y="53967"/>
                </a:lnTo>
                <a:lnTo>
                  <a:pt x="120657" y="71389"/>
                </a:lnTo>
                <a:lnTo>
                  <a:pt x="117963" y="89123"/>
                </a:lnTo>
                <a:lnTo>
                  <a:pt x="110652" y="102301"/>
                </a:lnTo>
                <a:lnTo>
                  <a:pt x="99882" y="110510"/>
                </a:lnTo>
                <a:lnTo>
                  <a:pt x="86814" y="113338"/>
                </a:lnTo>
                <a:lnTo>
                  <a:pt x="142479" y="113338"/>
                </a:lnTo>
                <a:lnTo>
                  <a:pt x="149933" y="100126"/>
                </a:lnTo>
                <a:lnTo>
                  <a:pt x="154500" y="70654"/>
                </a:lnTo>
                <a:lnTo>
                  <a:pt x="150370" y="42227"/>
                </a:lnTo>
                <a:lnTo>
                  <a:pt x="143594" y="29440"/>
                </a:lnTo>
                <a:close/>
              </a:path>
              <a:path w="154939" h="191769">
                <a:moveTo>
                  <a:pt x="94956" y="0"/>
                </a:moveTo>
                <a:lnTo>
                  <a:pt x="76454" y="356"/>
                </a:lnTo>
                <a:lnTo>
                  <a:pt x="65760" y="2852"/>
                </a:lnTo>
                <a:lnTo>
                  <a:pt x="58800" y="9626"/>
                </a:lnTo>
                <a:lnTo>
                  <a:pt x="51500" y="22818"/>
                </a:lnTo>
                <a:lnTo>
                  <a:pt x="140085" y="22818"/>
                </a:lnTo>
                <a:lnTo>
                  <a:pt x="138523" y="19872"/>
                </a:lnTo>
                <a:lnTo>
                  <a:pt x="119779" y="5244"/>
                </a:lnTo>
                <a:lnTo>
                  <a:pt x="94956" y="0"/>
                </a:lnTo>
                <a:close/>
              </a:path>
            </a:pathLst>
          </a:custGeom>
          <a:solidFill>
            <a:srgbClr val="535F6D"/>
          </a:solidFill>
        </p:spPr>
        <p:txBody>
          <a:bodyPr wrap="square" lIns="0" tIns="0" rIns="0" bIns="0" rtlCol="0"/>
          <a:lstStyle/>
          <a:p>
            <a:endParaRPr/>
          </a:p>
        </p:txBody>
      </p:sp>
      <p:sp>
        <p:nvSpPr>
          <p:cNvPr id="20" name="object 20"/>
          <p:cNvSpPr/>
          <p:nvPr/>
        </p:nvSpPr>
        <p:spPr>
          <a:xfrm>
            <a:off x="4461135" y="1839345"/>
            <a:ext cx="136525" cy="142240"/>
          </a:xfrm>
          <a:custGeom>
            <a:avLst/>
            <a:gdLst/>
            <a:ahLst/>
            <a:cxnLst/>
            <a:rect l="l" t="t" r="r" b="b"/>
            <a:pathLst>
              <a:path w="136525" h="142239">
                <a:moveTo>
                  <a:pt x="112068" y="27233"/>
                </a:moveTo>
                <a:lnTo>
                  <a:pt x="59642" y="27233"/>
                </a:lnTo>
                <a:lnTo>
                  <a:pt x="69468" y="28429"/>
                </a:lnTo>
                <a:lnTo>
                  <a:pt x="77409" y="32385"/>
                </a:lnTo>
                <a:lnTo>
                  <a:pt x="82720" y="39653"/>
                </a:lnTo>
                <a:lnTo>
                  <a:pt x="84656" y="50788"/>
                </a:lnTo>
                <a:lnTo>
                  <a:pt x="84656" y="55202"/>
                </a:lnTo>
                <a:lnTo>
                  <a:pt x="75828" y="55202"/>
                </a:lnTo>
                <a:lnTo>
                  <a:pt x="54999" y="56536"/>
                </a:lnTo>
                <a:lnTo>
                  <a:pt x="29931" y="62561"/>
                </a:lnTo>
                <a:lnTo>
                  <a:pt x="8854" y="76314"/>
                </a:lnTo>
                <a:lnTo>
                  <a:pt x="0" y="100830"/>
                </a:lnTo>
                <a:lnTo>
                  <a:pt x="3709" y="118759"/>
                </a:lnTo>
                <a:lnTo>
                  <a:pt x="13635" y="131649"/>
                </a:lnTo>
                <a:lnTo>
                  <a:pt x="27975" y="139434"/>
                </a:lnTo>
                <a:lnTo>
                  <a:pt x="44927" y="142043"/>
                </a:lnTo>
                <a:lnTo>
                  <a:pt x="62975" y="141630"/>
                </a:lnTo>
                <a:lnTo>
                  <a:pt x="73436" y="138732"/>
                </a:lnTo>
                <a:lnTo>
                  <a:pt x="80311" y="130869"/>
                </a:lnTo>
                <a:lnTo>
                  <a:pt x="87249" y="116291"/>
                </a:lnTo>
                <a:lnTo>
                  <a:pt x="53756" y="116291"/>
                </a:lnTo>
                <a:lnTo>
                  <a:pt x="45404" y="114864"/>
                </a:lnTo>
                <a:lnTo>
                  <a:pt x="39177" y="110952"/>
                </a:lnTo>
                <a:lnTo>
                  <a:pt x="35285" y="105108"/>
                </a:lnTo>
                <a:lnTo>
                  <a:pt x="33941" y="97887"/>
                </a:lnTo>
                <a:lnTo>
                  <a:pt x="39206" y="85741"/>
                </a:lnTo>
                <a:lnTo>
                  <a:pt x="51782" y="79116"/>
                </a:lnTo>
                <a:lnTo>
                  <a:pt x="66841" y="76356"/>
                </a:lnTo>
                <a:lnTo>
                  <a:pt x="79555" y="75804"/>
                </a:lnTo>
                <a:lnTo>
                  <a:pt x="117813" y="75804"/>
                </a:lnTo>
                <a:lnTo>
                  <a:pt x="117813" y="53731"/>
                </a:lnTo>
                <a:lnTo>
                  <a:pt x="114260" y="30742"/>
                </a:lnTo>
                <a:lnTo>
                  <a:pt x="112068" y="27233"/>
                </a:lnTo>
                <a:close/>
              </a:path>
              <a:path w="136525" h="142239">
                <a:moveTo>
                  <a:pt x="136156" y="115556"/>
                </a:moveTo>
                <a:lnTo>
                  <a:pt x="87599" y="115556"/>
                </a:lnTo>
                <a:lnTo>
                  <a:pt x="86912" y="118499"/>
                </a:lnTo>
                <a:lnTo>
                  <a:pt x="86912" y="131743"/>
                </a:lnTo>
                <a:lnTo>
                  <a:pt x="92013" y="138365"/>
                </a:lnTo>
                <a:lnTo>
                  <a:pt x="136156" y="138365"/>
                </a:lnTo>
                <a:lnTo>
                  <a:pt x="136156" y="115556"/>
                </a:lnTo>
                <a:close/>
              </a:path>
              <a:path w="136525" h="142239">
                <a:moveTo>
                  <a:pt x="117813" y="75804"/>
                </a:moveTo>
                <a:lnTo>
                  <a:pt x="84656" y="75804"/>
                </a:lnTo>
                <a:lnTo>
                  <a:pt x="84656" y="80219"/>
                </a:lnTo>
                <a:lnTo>
                  <a:pt x="82311" y="92998"/>
                </a:lnTo>
                <a:lnTo>
                  <a:pt x="75828" y="104605"/>
                </a:lnTo>
                <a:lnTo>
                  <a:pt x="66033" y="113036"/>
                </a:lnTo>
                <a:lnTo>
                  <a:pt x="53756" y="116291"/>
                </a:lnTo>
                <a:lnTo>
                  <a:pt x="87249" y="116291"/>
                </a:lnTo>
                <a:lnTo>
                  <a:pt x="87599" y="115556"/>
                </a:lnTo>
                <a:lnTo>
                  <a:pt x="136156" y="115556"/>
                </a:lnTo>
                <a:lnTo>
                  <a:pt x="136156" y="113338"/>
                </a:lnTo>
                <a:lnTo>
                  <a:pt x="119971" y="113338"/>
                </a:lnTo>
                <a:lnTo>
                  <a:pt x="117813" y="111131"/>
                </a:lnTo>
                <a:lnTo>
                  <a:pt x="117813" y="75804"/>
                </a:lnTo>
                <a:close/>
              </a:path>
              <a:path w="136525" h="142239">
                <a:moveTo>
                  <a:pt x="62585" y="0"/>
                </a:moveTo>
                <a:lnTo>
                  <a:pt x="43536" y="264"/>
                </a:lnTo>
                <a:lnTo>
                  <a:pt x="31586" y="2116"/>
                </a:lnTo>
                <a:lnTo>
                  <a:pt x="21697" y="7143"/>
                </a:lnTo>
                <a:lnTo>
                  <a:pt x="8828" y="16932"/>
                </a:lnTo>
                <a:lnTo>
                  <a:pt x="21384" y="40477"/>
                </a:lnTo>
                <a:lnTo>
                  <a:pt x="24576" y="38408"/>
                </a:lnTo>
                <a:lnTo>
                  <a:pt x="33082" y="33855"/>
                </a:lnTo>
                <a:lnTo>
                  <a:pt x="45304" y="29302"/>
                </a:lnTo>
                <a:lnTo>
                  <a:pt x="59642" y="27233"/>
                </a:lnTo>
                <a:lnTo>
                  <a:pt x="112068" y="27233"/>
                </a:lnTo>
                <a:lnTo>
                  <a:pt x="103736" y="13893"/>
                </a:lnTo>
                <a:lnTo>
                  <a:pt x="86443" y="3531"/>
                </a:lnTo>
                <a:lnTo>
                  <a:pt x="62585" y="0"/>
                </a:lnTo>
                <a:close/>
              </a:path>
            </a:pathLst>
          </a:custGeom>
          <a:solidFill>
            <a:srgbClr val="535F6D"/>
          </a:solidFill>
        </p:spPr>
        <p:txBody>
          <a:bodyPr wrap="square" lIns="0" tIns="0" rIns="0" bIns="0" rtlCol="0"/>
          <a:lstStyle/>
          <a:p>
            <a:endParaRPr/>
          </a:p>
        </p:txBody>
      </p:sp>
      <p:sp>
        <p:nvSpPr>
          <p:cNvPr id="21" name="object 21"/>
          <p:cNvSpPr/>
          <p:nvPr/>
        </p:nvSpPr>
        <p:spPr>
          <a:xfrm>
            <a:off x="4611320" y="1840816"/>
            <a:ext cx="102235" cy="137160"/>
          </a:xfrm>
          <a:custGeom>
            <a:avLst/>
            <a:gdLst/>
            <a:ahLst/>
            <a:cxnLst/>
            <a:rect l="l" t="t" r="r" b="b"/>
            <a:pathLst>
              <a:path w="102235" h="137160">
                <a:moveTo>
                  <a:pt x="74258" y="111867"/>
                </a:moveTo>
                <a:lnTo>
                  <a:pt x="1471" y="111867"/>
                </a:lnTo>
                <a:lnTo>
                  <a:pt x="1471" y="136893"/>
                </a:lnTo>
                <a:lnTo>
                  <a:pt x="74258" y="136893"/>
                </a:lnTo>
                <a:lnTo>
                  <a:pt x="74258" y="111867"/>
                </a:lnTo>
                <a:close/>
              </a:path>
              <a:path w="102235" h="137160">
                <a:moveTo>
                  <a:pt x="47085" y="2207"/>
                </a:moveTo>
                <a:lnTo>
                  <a:pt x="0" y="2207"/>
                </a:lnTo>
                <a:lnTo>
                  <a:pt x="0" y="27233"/>
                </a:lnTo>
                <a:lnTo>
                  <a:pt x="19128" y="27233"/>
                </a:lnTo>
                <a:lnTo>
                  <a:pt x="21286" y="29440"/>
                </a:lnTo>
                <a:lnTo>
                  <a:pt x="21286" y="111867"/>
                </a:lnTo>
                <a:lnTo>
                  <a:pt x="55129" y="111867"/>
                </a:lnTo>
                <a:lnTo>
                  <a:pt x="55129" y="82436"/>
                </a:lnTo>
                <a:lnTo>
                  <a:pt x="57395" y="64172"/>
                </a:lnTo>
                <a:lnTo>
                  <a:pt x="64424" y="48393"/>
                </a:lnTo>
                <a:lnTo>
                  <a:pt x="76566" y="37306"/>
                </a:lnTo>
                <a:lnTo>
                  <a:pt x="87983" y="34591"/>
                </a:lnTo>
                <a:lnTo>
                  <a:pt x="52971" y="34591"/>
                </a:lnTo>
                <a:lnTo>
                  <a:pt x="53658" y="31648"/>
                </a:lnTo>
                <a:lnTo>
                  <a:pt x="53658" y="6621"/>
                </a:lnTo>
                <a:lnTo>
                  <a:pt x="47085" y="2207"/>
                </a:lnTo>
                <a:close/>
              </a:path>
              <a:path w="102235" h="137160">
                <a:moveTo>
                  <a:pt x="99272" y="0"/>
                </a:moveTo>
                <a:lnTo>
                  <a:pt x="96330" y="0"/>
                </a:lnTo>
                <a:lnTo>
                  <a:pt x="81799" y="2714"/>
                </a:lnTo>
                <a:lnTo>
                  <a:pt x="69476" y="10121"/>
                </a:lnTo>
                <a:lnTo>
                  <a:pt x="59912" y="21115"/>
                </a:lnTo>
                <a:lnTo>
                  <a:pt x="53658" y="34591"/>
                </a:lnTo>
                <a:lnTo>
                  <a:pt x="87983" y="34591"/>
                </a:lnTo>
                <a:lnTo>
                  <a:pt x="94171" y="33119"/>
                </a:lnTo>
                <a:lnTo>
                  <a:pt x="102215" y="33119"/>
                </a:lnTo>
                <a:lnTo>
                  <a:pt x="102215" y="735"/>
                </a:lnTo>
                <a:lnTo>
                  <a:pt x="99272" y="0"/>
                </a:lnTo>
                <a:close/>
              </a:path>
              <a:path w="102235" h="137160">
                <a:moveTo>
                  <a:pt x="102215" y="33119"/>
                </a:moveTo>
                <a:lnTo>
                  <a:pt x="99272" y="33119"/>
                </a:lnTo>
                <a:lnTo>
                  <a:pt x="102215" y="33855"/>
                </a:lnTo>
                <a:lnTo>
                  <a:pt x="102215" y="33119"/>
                </a:lnTo>
                <a:close/>
              </a:path>
            </a:pathLst>
          </a:custGeom>
          <a:solidFill>
            <a:srgbClr val="535F6D"/>
          </a:solidFill>
        </p:spPr>
        <p:txBody>
          <a:bodyPr wrap="square" lIns="0" tIns="0" rIns="0" bIns="0" rtlCol="0"/>
          <a:lstStyle/>
          <a:p>
            <a:endParaRPr/>
          </a:p>
        </p:txBody>
      </p:sp>
      <p:sp>
        <p:nvSpPr>
          <p:cNvPr id="22" name="object 22"/>
          <p:cNvSpPr/>
          <p:nvPr/>
        </p:nvSpPr>
        <p:spPr>
          <a:xfrm>
            <a:off x="4720893" y="1806225"/>
            <a:ext cx="87630" cy="173355"/>
          </a:xfrm>
          <a:custGeom>
            <a:avLst/>
            <a:gdLst/>
            <a:ahLst/>
            <a:cxnLst/>
            <a:rect l="l" t="t" r="r" b="b"/>
            <a:pathLst>
              <a:path w="87629" h="173355">
                <a:moveTo>
                  <a:pt x="54443" y="61824"/>
                </a:moveTo>
                <a:lnTo>
                  <a:pt x="21384" y="61824"/>
                </a:lnTo>
                <a:lnTo>
                  <a:pt x="21384" y="122178"/>
                </a:lnTo>
                <a:lnTo>
                  <a:pt x="27431" y="149051"/>
                </a:lnTo>
                <a:lnTo>
                  <a:pt x="42168" y="164401"/>
                </a:lnTo>
                <a:lnTo>
                  <a:pt x="60492" y="171335"/>
                </a:lnTo>
                <a:lnTo>
                  <a:pt x="77299" y="172956"/>
                </a:lnTo>
                <a:lnTo>
                  <a:pt x="83185" y="172956"/>
                </a:lnTo>
                <a:lnTo>
                  <a:pt x="87599" y="172220"/>
                </a:lnTo>
                <a:lnTo>
                  <a:pt x="87599" y="144987"/>
                </a:lnTo>
                <a:lnTo>
                  <a:pt x="81713" y="144987"/>
                </a:lnTo>
                <a:lnTo>
                  <a:pt x="73438" y="144159"/>
                </a:lnTo>
                <a:lnTo>
                  <a:pt x="64510" y="140572"/>
                </a:lnTo>
                <a:lnTo>
                  <a:pt x="57366" y="132570"/>
                </a:lnTo>
                <a:lnTo>
                  <a:pt x="54443" y="118499"/>
                </a:lnTo>
                <a:lnTo>
                  <a:pt x="54443" y="61824"/>
                </a:lnTo>
                <a:close/>
              </a:path>
              <a:path w="87629" h="173355">
                <a:moveTo>
                  <a:pt x="87599" y="144251"/>
                </a:moveTo>
                <a:lnTo>
                  <a:pt x="85441" y="144987"/>
                </a:lnTo>
                <a:lnTo>
                  <a:pt x="87599" y="144987"/>
                </a:lnTo>
                <a:lnTo>
                  <a:pt x="87599" y="144251"/>
                </a:lnTo>
                <a:close/>
              </a:path>
              <a:path w="87629" h="173355">
                <a:moveTo>
                  <a:pt x="85441" y="36798"/>
                </a:moveTo>
                <a:lnTo>
                  <a:pt x="0" y="36798"/>
                </a:lnTo>
                <a:lnTo>
                  <a:pt x="0" y="61824"/>
                </a:lnTo>
                <a:lnTo>
                  <a:pt x="85441" y="61824"/>
                </a:lnTo>
                <a:lnTo>
                  <a:pt x="85441" y="36798"/>
                </a:lnTo>
                <a:close/>
              </a:path>
              <a:path w="87629" h="173355">
                <a:moveTo>
                  <a:pt x="54443" y="0"/>
                </a:moveTo>
                <a:lnTo>
                  <a:pt x="22071" y="0"/>
                </a:lnTo>
                <a:lnTo>
                  <a:pt x="22071" y="36798"/>
                </a:lnTo>
                <a:lnTo>
                  <a:pt x="54443" y="36798"/>
                </a:lnTo>
                <a:lnTo>
                  <a:pt x="54443" y="0"/>
                </a:lnTo>
                <a:close/>
              </a:path>
            </a:pathLst>
          </a:custGeom>
          <a:solidFill>
            <a:srgbClr val="535F6D"/>
          </a:solidFill>
        </p:spPr>
        <p:txBody>
          <a:bodyPr wrap="square" lIns="0" tIns="0" rIns="0" bIns="0" rtlCol="0"/>
          <a:lstStyle/>
          <a:p>
            <a:endParaRPr/>
          </a:p>
        </p:txBody>
      </p:sp>
      <p:sp>
        <p:nvSpPr>
          <p:cNvPr id="23" name="object 23"/>
          <p:cNvSpPr/>
          <p:nvPr/>
        </p:nvSpPr>
        <p:spPr>
          <a:xfrm>
            <a:off x="4825463" y="1839345"/>
            <a:ext cx="247015" cy="138430"/>
          </a:xfrm>
          <a:custGeom>
            <a:avLst/>
            <a:gdLst/>
            <a:ahLst/>
            <a:cxnLst/>
            <a:rect l="l" t="t" r="r" b="b"/>
            <a:pathLst>
              <a:path w="247014" h="138430">
                <a:moveTo>
                  <a:pt x="73571" y="113338"/>
                </a:moveTo>
                <a:lnTo>
                  <a:pt x="686" y="113338"/>
                </a:lnTo>
                <a:lnTo>
                  <a:pt x="686" y="138365"/>
                </a:lnTo>
                <a:lnTo>
                  <a:pt x="73571" y="138365"/>
                </a:lnTo>
                <a:lnTo>
                  <a:pt x="73571" y="113338"/>
                </a:lnTo>
                <a:close/>
              </a:path>
              <a:path w="247014" h="138430">
                <a:moveTo>
                  <a:pt x="175101" y="30912"/>
                </a:moveTo>
                <a:lnTo>
                  <a:pt x="88972" y="30912"/>
                </a:lnTo>
                <a:lnTo>
                  <a:pt x="98393" y="33096"/>
                </a:lnTo>
                <a:lnTo>
                  <a:pt x="104006" y="39007"/>
                </a:lnTo>
                <a:lnTo>
                  <a:pt x="106712" y="47678"/>
                </a:lnTo>
                <a:lnTo>
                  <a:pt x="107414" y="58145"/>
                </a:lnTo>
                <a:lnTo>
                  <a:pt x="107414" y="138365"/>
                </a:lnTo>
                <a:lnTo>
                  <a:pt x="160386" y="138365"/>
                </a:lnTo>
                <a:lnTo>
                  <a:pt x="160386" y="113338"/>
                </a:lnTo>
                <a:lnTo>
                  <a:pt x="140473" y="113338"/>
                </a:lnTo>
                <a:lnTo>
                  <a:pt x="140473" y="78747"/>
                </a:lnTo>
                <a:lnTo>
                  <a:pt x="142669" y="60719"/>
                </a:lnTo>
                <a:lnTo>
                  <a:pt x="149215" y="45448"/>
                </a:lnTo>
                <a:lnTo>
                  <a:pt x="160047" y="34868"/>
                </a:lnTo>
                <a:lnTo>
                  <a:pt x="175101" y="30912"/>
                </a:lnTo>
                <a:close/>
              </a:path>
              <a:path w="247014" h="138430">
                <a:moveTo>
                  <a:pt x="224635" y="30912"/>
                </a:moveTo>
                <a:lnTo>
                  <a:pt x="175101" y="30912"/>
                </a:lnTo>
                <a:lnTo>
                  <a:pt x="184464" y="32993"/>
                </a:lnTo>
                <a:lnTo>
                  <a:pt x="190048" y="38731"/>
                </a:lnTo>
                <a:lnTo>
                  <a:pt x="192744" y="47368"/>
                </a:lnTo>
                <a:lnTo>
                  <a:pt x="193444" y="58145"/>
                </a:lnTo>
                <a:lnTo>
                  <a:pt x="193444" y="138365"/>
                </a:lnTo>
                <a:lnTo>
                  <a:pt x="246514" y="138365"/>
                </a:lnTo>
                <a:lnTo>
                  <a:pt x="246514" y="113338"/>
                </a:lnTo>
                <a:lnTo>
                  <a:pt x="227287" y="113338"/>
                </a:lnTo>
                <a:lnTo>
                  <a:pt x="227287" y="51523"/>
                </a:lnTo>
                <a:lnTo>
                  <a:pt x="224635" y="30912"/>
                </a:lnTo>
                <a:close/>
              </a:path>
              <a:path w="247014" h="138430">
                <a:moveTo>
                  <a:pt x="47085" y="3678"/>
                </a:moveTo>
                <a:lnTo>
                  <a:pt x="0" y="3678"/>
                </a:lnTo>
                <a:lnTo>
                  <a:pt x="0" y="28705"/>
                </a:lnTo>
                <a:lnTo>
                  <a:pt x="18343" y="28705"/>
                </a:lnTo>
                <a:lnTo>
                  <a:pt x="20600" y="30176"/>
                </a:lnTo>
                <a:lnTo>
                  <a:pt x="20600" y="113338"/>
                </a:lnTo>
                <a:lnTo>
                  <a:pt x="54443" y="113338"/>
                </a:lnTo>
                <a:lnTo>
                  <a:pt x="54443" y="80219"/>
                </a:lnTo>
                <a:lnTo>
                  <a:pt x="56431" y="62271"/>
                </a:lnTo>
                <a:lnTo>
                  <a:pt x="62621" y="46460"/>
                </a:lnTo>
                <a:lnTo>
                  <a:pt x="73355" y="35202"/>
                </a:lnTo>
                <a:lnTo>
                  <a:pt x="88972" y="30912"/>
                </a:lnTo>
                <a:lnTo>
                  <a:pt x="224635" y="30912"/>
                </a:lnTo>
                <a:lnTo>
                  <a:pt x="224541" y="30176"/>
                </a:lnTo>
                <a:lnTo>
                  <a:pt x="52186" y="30176"/>
                </a:lnTo>
                <a:lnTo>
                  <a:pt x="52971" y="27233"/>
                </a:lnTo>
                <a:lnTo>
                  <a:pt x="52971" y="8829"/>
                </a:lnTo>
                <a:lnTo>
                  <a:pt x="47085" y="3678"/>
                </a:lnTo>
                <a:close/>
              </a:path>
              <a:path w="247014" h="138430">
                <a:moveTo>
                  <a:pt x="98586" y="0"/>
                </a:moveTo>
                <a:lnTo>
                  <a:pt x="83071" y="2852"/>
                </a:lnTo>
                <a:lnTo>
                  <a:pt x="69966" y="10121"/>
                </a:lnTo>
                <a:lnTo>
                  <a:pt x="59767" y="19874"/>
                </a:lnTo>
                <a:lnTo>
                  <a:pt x="52971" y="30176"/>
                </a:lnTo>
                <a:lnTo>
                  <a:pt x="224541" y="30176"/>
                </a:lnTo>
                <a:lnTo>
                  <a:pt x="224446" y="29440"/>
                </a:lnTo>
                <a:lnTo>
                  <a:pt x="136058" y="29440"/>
                </a:lnTo>
                <a:lnTo>
                  <a:pt x="130741" y="16145"/>
                </a:lnTo>
                <a:lnTo>
                  <a:pt x="122582" y="6991"/>
                </a:lnTo>
                <a:lnTo>
                  <a:pt x="111793" y="1701"/>
                </a:lnTo>
                <a:lnTo>
                  <a:pt x="98586" y="0"/>
                </a:lnTo>
                <a:close/>
              </a:path>
              <a:path w="247014" h="138430">
                <a:moveTo>
                  <a:pt x="183929" y="0"/>
                </a:moveTo>
                <a:lnTo>
                  <a:pt x="168585" y="2425"/>
                </a:lnTo>
                <a:lnTo>
                  <a:pt x="155126" y="8922"/>
                </a:lnTo>
                <a:lnTo>
                  <a:pt x="144297" y="18318"/>
                </a:lnTo>
                <a:lnTo>
                  <a:pt x="136843" y="29440"/>
                </a:lnTo>
                <a:lnTo>
                  <a:pt x="224446" y="29440"/>
                </a:lnTo>
                <a:lnTo>
                  <a:pt x="224334" y="28569"/>
                </a:lnTo>
                <a:lnTo>
                  <a:pt x="215798" y="12514"/>
                </a:lnTo>
                <a:lnTo>
                  <a:pt x="202167" y="3082"/>
                </a:lnTo>
                <a:lnTo>
                  <a:pt x="183929" y="0"/>
                </a:lnTo>
                <a:close/>
              </a:path>
            </a:pathLst>
          </a:custGeom>
          <a:solidFill>
            <a:srgbClr val="535F6D"/>
          </a:solidFill>
        </p:spPr>
        <p:txBody>
          <a:bodyPr wrap="square" lIns="0" tIns="0" rIns="0" bIns="0" rtlCol="0"/>
          <a:lstStyle/>
          <a:p>
            <a:endParaRPr/>
          </a:p>
        </p:txBody>
      </p:sp>
      <p:sp>
        <p:nvSpPr>
          <p:cNvPr id="24" name="object 24"/>
          <p:cNvSpPr/>
          <p:nvPr/>
        </p:nvSpPr>
        <p:spPr>
          <a:xfrm>
            <a:off x="5085220" y="1839345"/>
            <a:ext cx="128905" cy="142240"/>
          </a:xfrm>
          <a:custGeom>
            <a:avLst/>
            <a:gdLst/>
            <a:ahLst/>
            <a:cxnLst/>
            <a:rect l="l" t="t" r="r" b="b"/>
            <a:pathLst>
              <a:path w="128904" h="142239">
                <a:moveTo>
                  <a:pt x="68372" y="0"/>
                </a:moveTo>
                <a:lnTo>
                  <a:pt x="40639" y="5244"/>
                </a:lnTo>
                <a:lnTo>
                  <a:pt x="19030" y="19872"/>
                </a:lnTo>
                <a:lnTo>
                  <a:pt x="4999" y="42227"/>
                </a:lnTo>
                <a:lnTo>
                  <a:pt x="0" y="70654"/>
                </a:lnTo>
                <a:lnTo>
                  <a:pt x="5058" y="98264"/>
                </a:lnTo>
                <a:lnTo>
                  <a:pt x="19496" y="120976"/>
                </a:lnTo>
                <a:lnTo>
                  <a:pt x="42211" y="136374"/>
                </a:lnTo>
                <a:lnTo>
                  <a:pt x="72100" y="142043"/>
                </a:lnTo>
                <a:lnTo>
                  <a:pt x="91987" y="141745"/>
                </a:lnTo>
                <a:lnTo>
                  <a:pt x="104288" y="139652"/>
                </a:lnTo>
                <a:lnTo>
                  <a:pt x="114105" y="133973"/>
                </a:lnTo>
                <a:lnTo>
                  <a:pt x="126543" y="122913"/>
                </a:lnTo>
                <a:lnTo>
                  <a:pt x="121439" y="113338"/>
                </a:lnTo>
                <a:lnTo>
                  <a:pt x="75043" y="113338"/>
                </a:lnTo>
                <a:lnTo>
                  <a:pt x="60229" y="110993"/>
                </a:lnTo>
                <a:lnTo>
                  <a:pt x="47613" y="103956"/>
                </a:lnTo>
                <a:lnTo>
                  <a:pt x="38583" y="92227"/>
                </a:lnTo>
                <a:lnTo>
                  <a:pt x="34529" y="75804"/>
                </a:lnTo>
                <a:lnTo>
                  <a:pt x="128015" y="75804"/>
                </a:lnTo>
                <a:lnTo>
                  <a:pt x="128701" y="68446"/>
                </a:lnTo>
                <a:lnTo>
                  <a:pt x="128701" y="64032"/>
                </a:lnTo>
                <a:lnTo>
                  <a:pt x="127422" y="55938"/>
                </a:lnTo>
                <a:lnTo>
                  <a:pt x="35314" y="55938"/>
                </a:lnTo>
                <a:lnTo>
                  <a:pt x="39131" y="43884"/>
                </a:lnTo>
                <a:lnTo>
                  <a:pt x="45982" y="34592"/>
                </a:lnTo>
                <a:lnTo>
                  <a:pt x="55592" y="28613"/>
                </a:lnTo>
                <a:lnTo>
                  <a:pt x="67686" y="26497"/>
                </a:lnTo>
                <a:lnTo>
                  <a:pt x="117578" y="26497"/>
                </a:lnTo>
                <a:lnTo>
                  <a:pt x="113178" y="18768"/>
                </a:lnTo>
                <a:lnTo>
                  <a:pt x="94270" y="5037"/>
                </a:lnTo>
                <a:lnTo>
                  <a:pt x="68372" y="0"/>
                </a:lnTo>
                <a:close/>
              </a:path>
              <a:path w="128904" h="142239">
                <a:moveTo>
                  <a:pt x="113987" y="99359"/>
                </a:moveTo>
                <a:lnTo>
                  <a:pt x="110895" y="101543"/>
                </a:lnTo>
                <a:lnTo>
                  <a:pt x="102497" y="106349"/>
                </a:lnTo>
                <a:lnTo>
                  <a:pt x="90108" y="111154"/>
                </a:lnTo>
                <a:lnTo>
                  <a:pt x="75043" y="113338"/>
                </a:lnTo>
                <a:lnTo>
                  <a:pt x="121439" y="113338"/>
                </a:lnTo>
                <a:lnTo>
                  <a:pt x="113987" y="99359"/>
                </a:lnTo>
                <a:close/>
              </a:path>
              <a:path w="128904" h="142239">
                <a:moveTo>
                  <a:pt x="117578" y="26497"/>
                </a:moveTo>
                <a:lnTo>
                  <a:pt x="67686" y="26497"/>
                </a:lnTo>
                <a:lnTo>
                  <a:pt x="77590" y="28509"/>
                </a:lnTo>
                <a:lnTo>
                  <a:pt x="85858" y="34316"/>
                </a:lnTo>
                <a:lnTo>
                  <a:pt x="91661" y="43574"/>
                </a:lnTo>
                <a:lnTo>
                  <a:pt x="94171" y="55938"/>
                </a:lnTo>
                <a:lnTo>
                  <a:pt x="127422" y="55938"/>
                </a:lnTo>
                <a:lnTo>
                  <a:pt x="124765" y="39123"/>
                </a:lnTo>
                <a:lnTo>
                  <a:pt x="117578" y="26497"/>
                </a:lnTo>
                <a:close/>
              </a:path>
            </a:pathLst>
          </a:custGeom>
          <a:solidFill>
            <a:srgbClr val="535F6D"/>
          </a:solidFill>
        </p:spPr>
        <p:txBody>
          <a:bodyPr wrap="square" lIns="0" tIns="0" rIns="0" bIns="0" rtlCol="0"/>
          <a:lstStyle/>
          <a:p>
            <a:endParaRPr/>
          </a:p>
        </p:txBody>
      </p:sp>
      <p:sp>
        <p:nvSpPr>
          <p:cNvPr id="25" name="object 25"/>
          <p:cNvSpPr/>
          <p:nvPr/>
        </p:nvSpPr>
        <p:spPr>
          <a:xfrm>
            <a:off x="5231579" y="1839345"/>
            <a:ext cx="168275" cy="138430"/>
          </a:xfrm>
          <a:custGeom>
            <a:avLst/>
            <a:gdLst/>
            <a:ahLst/>
            <a:cxnLst/>
            <a:rect l="l" t="t" r="r" b="b"/>
            <a:pathLst>
              <a:path w="168275" h="138430">
                <a:moveTo>
                  <a:pt x="74356" y="113338"/>
                </a:moveTo>
                <a:lnTo>
                  <a:pt x="1471" y="113338"/>
                </a:lnTo>
                <a:lnTo>
                  <a:pt x="1471" y="138365"/>
                </a:lnTo>
                <a:lnTo>
                  <a:pt x="74356" y="138365"/>
                </a:lnTo>
                <a:lnTo>
                  <a:pt x="74356" y="113338"/>
                </a:lnTo>
                <a:close/>
              </a:path>
              <a:path w="168275" h="138430">
                <a:moveTo>
                  <a:pt x="145254" y="30912"/>
                </a:moveTo>
                <a:lnTo>
                  <a:pt x="93485" y="30912"/>
                </a:lnTo>
                <a:lnTo>
                  <a:pt x="103986" y="32901"/>
                </a:lnTo>
                <a:lnTo>
                  <a:pt x="110541" y="38547"/>
                </a:lnTo>
                <a:lnTo>
                  <a:pt x="113915" y="47368"/>
                </a:lnTo>
                <a:lnTo>
                  <a:pt x="114870" y="58881"/>
                </a:lnTo>
                <a:lnTo>
                  <a:pt x="114870" y="138365"/>
                </a:lnTo>
                <a:lnTo>
                  <a:pt x="167841" y="138365"/>
                </a:lnTo>
                <a:lnTo>
                  <a:pt x="167841" y="113338"/>
                </a:lnTo>
                <a:lnTo>
                  <a:pt x="147928" y="113338"/>
                </a:lnTo>
                <a:lnTo>
                  <a:pt x="147928" y="51523"/>
                </a:lnTo>
                <a:lnTo>
                  <a:pt x="145254" y="30912"/>
                </a:lnTo>
                <a:close/>
              </a:path>
              <a:path w="168275" h="138430">
                <a:moveTo>
                  <a:pt x="47870" y="3678"/>
                </a:moveTo>
                <a:lnTo>
                  <a:pt x="0" y="3678"/>
                </a:lnTo>
                <a:lnTo>
                  <a:pt x="0" y="28705"/>
                </a:lnTo>
                <a:lnTo>
                  <a:pt x="19128" y="28705"/>
                </a:lnTo>
                <a:lnTo>
                  <a:pt x="21384" y="30912"/>
                </a:lnTo>
                <a:lnTo>
                  <a:pt x="21384" y="113338"/>
                </a:lnTo>
                <a:lnTo>
                  <a:pt x="54443" y="113338"/>
                </a:lnTo>
                <a:lnTo>
                  <a:pt x="54443" y="78011"/>
                </a:lnTo>
                <a:lnTo>
                  <a:pt x="57122" y="60719"/>
                </a:lnTo>
                <a:lnTo>
                  <a:pt x="64841" y="45632"/>
                </a:lnTo>
                <a:lnTo>
                  <a:pt x="77121" y="34960"/>
                </a:lnTo>
                <a:lnTo>
                  <a:pt x="93485" y="30912"/>
                </a:lnTo>
                <a:lnTo>
                  <a:pt x="145254" y="30912"/>
                </a:lnTo>
                <a:lnTo>
                  <a:pt x="145158" y="30176"/>
                </a:lnTo>
                <a:lnTo>
                  <a:pt x="52285" y="30176"/>
                </a:lnTo>
                <a:lnTo>
                  <a:pt x="52971" y="27233"/>
                </a:lnTo>
                <a:lnTo>
                  <a:pt x="52971" y="8829"/>
                </a:lnTo>
                <a:lnTo>
                  <a:pt x="47870" y="3678"/>
                </a:lnTo>
                <a:close/>
              </a:path>
              <a:path w="168275" h="138430">
                <a:moveTo>
                  <a:pt x="103000" y="0"/>
                </a:moveTo>
                <a:lnTo>
                  <a:pt x="81112" y="4197"/>
                </a:lnTo>
                <a:lnTo>
                  <a:pt x="65846" y="13708"/>
                </a:lnTo>
                <a:lnTo>
                  <a:pt x="56650" y="23909"/>
                </a:lnTo>
                <a:lnTo>
                  <a:pt x="52971" y="30176"/>
                </a:lnTo>
                <a:lnTo>
                  <a:pt x="145158" y="30176"/>
                </a:lnTo>
                <a:lnTo>
                  <a:pt x="144950" y="28569"/>
                </a:lnTo>
                <a:lnTo>
                  <a:pt x="136242" y="12514"/>
                </a:lnTo>
                <a:lnTo>
                  <a:pt x="122146" y="3082"/>
                </a:lnTo>
                <a:lnTo>
                  <a:pt x="103000" y="0"/>
                </a:lnTo>
                <a:close/>
              </a:path>
            </a:pathLst>
          </a:custGeom>
          <a:solidFill>
            <a:srgbClr val="535F6D"/>
          </a:solidFill>
        </p:spPr>
        <p:txBody>
          <a:bodyPr wrap="square" lIns="0" tIns="0" rIns="0" bIns="0" rtlCol="0"/>
          <a:lstStyle/>
          <a:p>
            <a:endParaRPr/>
          </a:p>
        </p:txBody>
      </p:sp>
      <p:sp>
        <p:nvSpPr>
          <p:cNvPr id="26" name="object 26"/>
          <p:cNvSpPr/>
          <p:nvPr/>
        </p:nvSpPr>
        <p:spPr>
          <a:xfrm>
            <a:off x="5408250" y="1806225"/>
            <a:ext cx="87630" cy="173355"/>
          </a:xfrm>
          <a:custGeom>
            <a:avLst/>
            <a:gdLst/>
            <a:ahLst/>
            <a:cxnLst/>
            <a:rect l="l" t="t" r="r" b="b"/>
            <a:pathLst>
              <a:path w="87629" h="173355">
                <a:moveTo>
                  <a:pt x="54443" y="61824"/>
                </a:moveTo>
                <a:lnTo>
                  <a:pt x="20600" y="61824"/>
                </a:lnTo>
                <a:lnTo>
                  <a:pt x="20600" y="122178"/>
                </a:lnTo>
                <a:lnTo>
                  <a:pt x="26754" y="149051"/>
                </a:lnTo>
                <a:lnTo>
                  <a:pt x="41727" y="164401"/>
                </a:lnTo>
                <a:lnTo>
                  <a:pt x="60287" y="171335"/>
                </a:lnTo>
                <a:lnTo>
                  <a:pt x="77201" y="172956"/>
                </a:lnTo>
                <a:lnTo>
                  <a:pt x="83087" y="172956"/>
                </a:lnTo>
                <a:lnTo>
                  <a:pt x="87501" y="172220"/>
                </a:lnTo>
                <a:lnTo>
                  <a:pt x="87501" y="144987"/>
                </a:lnTo>
                <a:lnTo>
                  <a:pt x="80929" y="144987"/>
                </a:lnTo>
                <a:lnTo>
                  <a:pt x="72734" y="144159"/>
                </a:lnTo>
                <a:lnTo>
                  <a:pt x="64081" y="140572"/>
                </a:lnTo>
                <a:lnTo>
                  <a:pt x="57229" y="132570"/>
                </a:lnTo>
                <a:lnTo>
                  <a:pt x="54443" y="118499"/>
                </a:lnTo>
                <a:lnTo>
                  <a:pt x="54443" y="61824"/>
                </a:lnTo>
                <a:close/>
              </a:path>
              <a:path w="87629" h="173355">
                <a:moveTo>
                  <a:pt x="87501" y="144251"/>
                </a:moveTo>
                <a:lnTo>
                  <a:pt x="84558" y="144987"/>
                </a:lnTo>
                <a:lnTo>
                  <a:pt x="87501" y="144987"/>
                </a:lnTo>
                <a:lnTo>
                  <a:pt x="87501" y="144251"/>
                </a:lnTo>
                <a:close/>
              </a:path>
              <a:path w="87629" h="173355">
                <a:moveTo>
                  <a:pt x="84558" y="36798"/>
                </a:moveTo>
                <a:lnTo>
                  <a:pt x="0" y="36798"/>
                </a:lnTo>
                <a:lnTo>
                  <a:pt x="0" y="61824"/>
                </a:lnTo>
                <a:lnTo>
                  <a:pt x="84558" y="61824"/>
                </a:lnTo>
                <a:lnTo>
                  <a:pt x="84558" y="36798"/>
                </a:lnTo>
                <a:close/>
              </a:path>
              <a:path w="87629" h="173355">
                <a:moveTo>
                  <a:pt x="54443" y="0"/>
                </a:moveTo>
                <a:lnTo>
                  <a:pt x="21286" y="0"/>
                </a:lnTo>
                <a:lnTo>
                  <a:pt x="21286" y="36798"/>
                </a:lnTo>
                <a:lnTo>
                  <a:pt x="54443" y="36798"/>
                </a:lnTo>
                <a:lnTo>
                  <a:pt x="54443" y="0"/>
                </a:lnTo>
                <a:close/>
              </a:path>
            </a:pathLst>
          </a:custGeom>
          <a:solidFill>
            <a:srgbClr val="535F6D"/>
          </a:solidFill>
        </p:spPr>
        <p:txBody>
          <a:bodyPr wrap="square" lIns="0" tIns="0" rIns="0" bIns="0" rtlCol="0"/>
          <a:lstStyle/>
          <a:p>
            <a:endParaRPr/>
          </a:p>
        </p:txBody>
      </p:sp>
      <p:sp>
        <p:nvSpPr>
          <p:cNvPr id="27" name="object 27"/>
          <p:cNvSpPr/>
          <p:nvPr/>
        </p:nvSpPr>
        <p:spPr>
          <a:xfrm>
            <a:off x="5573738" y="1839345"/>
            <a:ext cx="149225" cy="142240"/>
          </a:xfrm>
          <a:custGeom>
            <a:avLst/>
            <a:gdLst/>
            <a:ahLst/>
            <a:cxnLst/>
            <a:rect l="l" t="t" r="r" b="b"/>
            <a:pathLst>
              <a:path w="149225" h="142239">
                <a:moveTo>
                  <a:pt x="74356" y="0"/>
                </a:moveTo>
                <a:lnTo>
                  <a:pt x="45357" y="5244"/>
                </a:lnTo>
                <a:lnTo>
                  <a:pt x="21728" y="19872"/>
                </a:lnTo>
                <a:lnTo>
                  <a:pt x="5824" y="42227"/>
                </a:lnTo>
                <a:lnTo>
                  <a:pt x="0" y="70654"/>
                </a:lnTo>
                <a:lnTo>
                  <a:pt x="5824" y="99506"/>
                </a:lnTo>
                <a:lnTo>
                  <a:pt x="21728" y="122079"/>
                </a:lnTo>
                <a:lnTo>
                  <a:pt x="45357" y="136788"/>
                </a:lnTo>
                <a:lnTo>
                  <a:pt x="74356" y="142043"/>
                </a:lnTo>
                <a:lnTo>
                  <a:pt x="103356" y="136788"/>
                </a:lnTo>
                <a:lnTo>
                  <a:pt x="126985" y="122079"/>
                </a:lnTo>
                <a:lnTo>
                  <a:pt x="133143" y="113338"/>
                </a:lnTo>
                <a:lnTo>
                  <a:pt x="74356" y="113338"/>
                </a:lnTo>
                <a:lnTo>
                  <a:pt x="58714" y="110292"/>
                </a:lnTo>
                <a:lnTo>
                  <a:pt x="45823" y="101657"/>
                </a:lnTo>
                <a:lnTo>
                  <a:pt x="37069" y="88191"/>
                </a:lnTo>
                <a:lnTo>
                  <a:pt x="33843" y="70654"/>
                </a:lnTo>
                <a:lnTo>
                  <a:pt x="37069" y="53852"/>
                </a:lnTo>
                <a:lnTo>
                  <a:pt x="45823" y="40570"/>
                </a:lnTo>
                <a:lnTo>
                  <a:pt x="58714" y="31843"/>
                </a:lnTo>
                <a:lnTo>
                  <a:pt x="74356" y="28705"/>
                </a:lnTo>
                <a:lnTo>
                  <a:pt x="133268" y="28705"/>
                </a:lnTo>
                <a:lnTo>
                  <a:pt x="126985" y="19872"/>
                </a:lnTo>
                <a:lnTo>
                  <a:pt x="103356" y="5244"/>
                </a:lnTo>
                <a:lnTo>
                  <a:pt x="74356" y="0"/>
                </a:lnTo>
                <a:close/>
              </a:path>
              <a:path w="149225" h="142239">
                <a:moveTo>
                  <a:pt x="133268" y="28705"/>
                </a:moveTo>
                <a:lnTo>
                  <a:pt x="74356" y="28705"/>
                </a:lnTo>
                <a:lnTo>
                  <a:pt x="89875" y="31843"/>
                </a:lnTo>
                <a:lnTo>
                  <a:pt x="102497" y="40570"/>
                </a:lnTo>
                <a:lnTo>
                  <a:pt x="110981" y="53852"/>
                </a:lnTo>
                <a:lnTo>
                  <a:pt x="114085" y="70654"/>
                </a:lnTo>
                <a:lnTo>
                  <a:pt x="110981" y="88191"/>
                </a:lnTo>
                <a:lnTo>
                  <a:pt x="102497" y="101657"/>
                </a:lnTo>
                <a:lnTo>
                  <a:pt x="89875" y="110292"/>
                </a:lnTo>
                <a:lnTo>
                  <a:pt x="74356" y="113338"/>
                </a:lnTo>
                <a:lnTo>
                  <a:pt x="133143" y="113338"/>
                </a:lnTo>
                <a:lnTo>
                  <a:pt x="142888" y="99506"/>
                </a:lnTo>
                <a:lnTo>
                  <a:pt x="148713" y="70654"/>
                </a:lnTo>
                <a:lnTo>
                  <a:pt x="142888" y="42227"/>
                </a:lnTo>
                <a:lnTo>
                  <a:pt x="133268" y="28705"/>
                </a:lnTo>
                <a:close/>
              </a:path>
            </a:pathLst>
          </a:custGeom>
          <a:solidFill>
            <a:srgbClr val="535F6D"/>
          </a:solidFill>
        </p:spPr>
        <p:txBody>
          <a:bodyPr wrap="square" lIns="0" tIns="0" rIns="0" bIns="0" rtlCol="0"/>
          <a:lstStyle/>
          <a:p>
            <a:endParaRPr/>
          </a:p>
        </p:txBody>
      </p:sp>
      <p:sp>
        <p:nvSpPr>
          <p:cNvPr id="28" name="object 28"/>
          <p:cNvSpPr/>
          <p:nvPr/>
        </p:nvSpPr>
        <p:spPr>
          <a:xfrm>
            <a:off x="5739323" y="1787085"/>
            <a:ext cx="87630" cy="191135"/>
          </a:xfrm>
          <a:custGeom>
            <a:avLst/>
            <a:gdLst/>
            <a:ahLst/>
            <a:cxnLst/>
            <a:rect l="l" t="t" r="r" b="b"/>
            <a:pathLst>
              <a:path w="87629" h="191135">
                <a:moveTo>
                  <a:pt x="77299" y="165598"/>
                </a:moveTo>
                <a:lnTo>
                  <a:pt x="1471" y="165598"/>
                </a:lnTo>
                <a:lnTo>
                  <a:pt x="1471" y="190624"/>
                </a:lnTo>
                <a:lnTo>
                  <a:pt x="77299" y="190624"/>
                </a:lnTo>
                <a:lnTo>
                  <a:pt x="77299" y="165598"/>
                </a:lnTo>
                <a:close/>
              </a:path>
              <a:path w="87629" h="191135">
                <a:moveTo>
                  <a:pt x="54443" y="80964"/>
                </a:moveTo>
                <a:lnTo>
                  <a:pt x="21384" y="80964"/>
                </a:lnTo>
                <a:lnTo>
                  <a:pt x="21384" y="165598"/>
                </a:lnTo>
                <a:lnTo>
                  <a:pt x="54443" y="165598"/>
                </a:lnTo>
                <a:lnTo>
                  <a:pt x="54443" y="80964"/>
                </a:lnTo>
                <a:close/>
              </a:path>
              <a:path w="87629" h="191135">
                <a:moveTo>
                  <a:pt x="85343" y="55938"/>
                </a:moveTo>
                <a:lnTo>
                  <a:pt x="0" y="55938"/>
                </a:lnTo>
                <a:lnTo>
                  <a:pt x="0" y="80964"/>
                </a:lnTo>
                <a:lnTo>
                  <a:pt x="85343" y="80964"/>
                </a:lnTo>
                <a:lnTo>
                  <a:pt x="85343" y="55938"/>
                </a:lnTo>
                <a:close/>
              </a:path>
              <a:path w="87629" h="191135">
                <a:moveTo>
                  <a:pt x="81713" y="0"/>
                </a:moveTo>
                <a:lnTo>
                  <a:pt x="74356" y="0"/>
                </a:lnTo>
                <a:lnTo>
                  <a:pt x="58299" y="1599"/>
                </a:lnTo>
                <a:lnTo>
                  <a:pt x="40954" y="8375"/>
                </a:lnTo>
                <a:lnTo>
                  <a:pt x="27068" y="23292"/>
                </a:lnTo>
                <a:lnTo>
                  <a:pt x="21384" y="49316"/>
                </a:lnTo>
                <a:lnTo>
                  <a:pt x="21384" y="55938"/>
                </a:lnTo>
                <a:lnTo>
                  <a:pt x="54443" y="55938"/>
                </a:lnTo>
                <a:lnTo>
                  <a:pt x="54443" y="48580"/>
                </a:lnTo>
                <a:lnTo>
                  <a:pt x="56979" y="37170"/>
                </a:lnTo>
                <a:lnTo>
                  <a:pt x="63112" y="30729"/>
                </a:lnTo>
                <a:lnTo>
                  <a:pt x="70624" y="27877"/>
                </a:lnTo>
                <a:lnTo>
                  <a:pt x="77299" y="27233"/>
                </a:lnTo>
                <a:lnTo>
                  <a:pt x="87599" y="27233"/>
                </a:lnTo>
                <a:lnTo>
                  <a:pt x="87599" y="1471"/>
                </a:lnTo>
                <a:lnTo>
                  <a:pt x="81713" y="0"/>
                </a:lnTo>
                <a:close/>
              </a:path>
              <a:path w="87629" h="191135">
                <a:moveTo>
                  <a:pt x="87599" y="27233"/>
                </a:moveTo>
                <a:lnTo>
                  <a:pt x="84656" y="27233"/>
                </a:lnTo>
                <a:lnTo>
                  <a:pt x="87599" y="28705"/>
                </a:lnTo>
                <a:lnTo>
                  <a:pt x="87599" y="27233"/>
                </a:lnTo>
                <a:close/>
              </a:path>
            </a:pathLst>
          </a:custGeom>
          <a:solidFill>
            <a:srgbClr val="535F6D"/>
          </a:solidFill>
        </p:spPr>
        <p:txBody>
          <a:bodyPr wrap="square" lIns="0" tIns="0" rIns="0" bIns="0" rtlCol="0"/>
          <a:lstStyle/>
          <a:p>
            <a:endParaRPr/>
          </a:p>
        </p:txBody>
      </p:sp>
      <p:sp>
        <p:nvSpPr>
          <p:cNvPr id="29" name="object 29"/>
          <p:cNvSpPr/>
          <p:nvPr/>
        </p:nvSpPr>
        <p:spPr>
          <a:xfrm>
            <a:off x="5906380" y="1964805"/>
            <a:ext cx="143510" cy="0"/>
          </a:xfrm>
          <a:custGeom>
            <a:avLst/>
            <a:gdLst/>
            <a:ahLst/>
            <a:cxnLst/>
            <a:rect l="l" t="t" r="r" b="b"/>
            <a:pathLst>
              <a:path w="143510">
                <a:moveTo>
                  <a:pt x="0" y="0"/>
                </a:moveTo>
                <a:lnTo>
                  <a:pt x="143514" y="0"/>
                </a:lnTo>
              </a:path>
            </a:pathLst>
          </a:custGeom>
          <a:ln w="25400">
            <a:solidFill>
              <a:srgbClr val="535F6D"/>
            </a:solidFill>
          </a:ln>
        </p:spPr>
        <p:txBody>
          <a:bodyPr wrap="square" lIns="0" tIns="0" rIns="0" bIns="0" rtlCol="0"/>
          <a:lstStyle/>
          <a:p>
            <a:endParaRPr/>
          </a:p>
        </p:txBody>
      </p:sp>
      <p:sp>
        <p:nvSpPr>
          <p:cNvPr id="30" name="object 30"/>
          <p:cNvSpPr/>
          <p:nvPr/>
        </p:nvSpPr>
        <p:spPr>
          <a:xfrm>
            <a:off x="5929237" y="1950834"/>
            <a:ext cx="120650" cy="0"/>
          </a:xfrm>
          <a:custGeom>
            <a:avLst/>
            <a:gdLst/>
            <a:ahLst/>
            <a:cxnLst/>
            <a:rect l="l" t="t" r="r" b="b"/>
            <a:pathLst>
              <a:path w="120650">
                <a:moveTo>
                  <a:pt x="0" y="0"/>
                </a:moveTo>
                <a:lnTo>
                  <a:pt x="120657" y="0"/>
                </a:lnTo>
              </a:path>
            </a:pathLst>
          </a:custGeom>
          <a:ln w="3175">
            <a:solidFill>
              <a:srgbClr val="535F6D"/>
            </a:solidFill>
          </a:ln>
        </p:spPr>
        <p:txBody>
          <a:bodyPr wrap="square" lIns="0" tIns="0" rIns="0" bIns="0" rtlCol="0"/>
          <a:lstStyle/>
          <a:p>
            <a:endParaRPr/>
          </a:p>
        </p:txBody>
      </p:sp>
      <p:sp>
        <p:nvSpPr>
          <p:cNvPr id="31" name="object 31"/>
          <p:cNvSpPr/>
          <p:nvPr/>
        </p:nvSpPr>
        <p:spPr>
          <a:xfrm>
            <a:off x="5946502" y="1896222"/>
            <a:ext cx="0" cy="53340"/>
          </a:xfrm>
          <a:custGeom>
            <a:avLst/>
            <a:gdLst/>
            <a:ahLst/>
            <a:cxnLst/>
            <a:rect l="l" t="t" r="r" b="b"/>
            <a:pathLst>
              <a:path h="53339">
                <a:moveTo>
                  <a:pt x="0" y="0"/>
                </a:moveTo>
                <a:lnTo>
                  <a:pt x="0" y="53342"/>
                </a:lnTo>
              </a:path>
            </a:pathLst>
          </a:custGeom>
          <a:ln w="34529">
            <a:solidFill>
              <a:srgbClr val="535F6D"/>
            </a:solidFill>
          </a:ln>
        </p:spPr>
        <p:txBody>
          <a:bodyPr wrap="square" lIns="0" tIns="0" rIns="0" bIns="0" rtlCol="0"/>
          <a:lstStyle/>
          <a:p>
            <a:endParaRPr/>
          </a:p>
        </p:txBody>
      </p:sp>
      <p:sp>
        <p:nvSpPr>
          <p:cNvPr id="32" name="object 32"/>
          <p:cNvSpPr/>
          <p:nvPr/>
        </p:nvSpPr>
        <p:spPr>
          <a:xfrm>
            <a:off x="5929237" y="1882887"/>
            <a:ext cx="96520" cy="0"/>
          </a:xfrm>
          <a:custGeom>
            <a:avLst/>
            <a:gdLst/>
            <a:ahLst/>
            <a:cxnLst/>
            <a:rect l="l" t="t" r="r" b="b"/>
            <a:pathLst>
              <a:path w="96520">
                <a:moveTo>
                  <a:pt x="0" y="0"/>
                </a:moveTo>
                <a:lnTo>
                  <a:pt x="96330" y="0"/>
                </a:lnTo>
              </a:path>
            </a:pathLst>
          </a:custGeom>
          <a:ln w="26671">
            <a:solidFill>
              <a:srgbClr val="535F6D"/>
            </a:solidFill>
          </a:ln>
        </p:spPr>
        <p:txBody>
          <a:bodyPr wrap="square" lIns="0" tIns="0" rIns="0" bIns="0" rtlCol="0"/>
          <a:lstStyle/>
          <a:p>
            <a:endParaRPr/>
          </a:p>
        </p:txBody>
      </p:sp>
      <p:sp>
        <p:nvSpPr>
          <p:cNvPr id="33" name="object 33"/>
          <p:cNvSpPr/>
          <p:nvPr/>
        </p:nvSpPr>
        <p:spPr>
          <a:xfrm>
            <a:off x="5946502" y="1817479"/>
            <a:ext cx="0" cy="52069"/>
          </a:xfrm>
          <a:custGeom>
            <a:avLst/>
            <a:gdLst/>
            <a:ahLst/>
            <a:cxnLst/>
            <a:rect l="l" t="t" r="r" b="b"/>
            <a:pathLst>
              <a:path h="52069">
                <a:moveTo>
                  <a:pt x="0" y="0"/>
                </a:moveTo>
                <a:lnTo>
                  <a:pt x="0" y="52072"/>
                </a:lnTo>
              </a:path>
            </a:pathLst>
          </a:custGeom>
          <a:ln w="34529">
            <a:solidFill>
              <a:srgbClr val="535F6D"/>
            </a:solidFill>
          </a:ln>
        </p:spPr>
        <p:txBody>
          <a:bodyPr wrap="square" lIns="0" tIns="0" rIns="0" bIns="0" rtlCol="0"/>
          <a:lstStyle/>
          <a:p>
            <a:endParaRPr/>
          </a:p>
        </p:txBody>
      </p:sp>
      <p:sp>
        <p:nvSpPr>
          <p:cNvPr id="34" name="object 34"/>
          <p:cNvSpPr/>
          <p:nvPr/>
        </p:nvSpPr>
        <p:spPr>
          <a:xfrm>
            <a:off x="5929237" y="1816844"/>
            <a:ext cx="117475" cy="0"/>
          </a:xfrm>
          <a:custGeom>
            <a:avLst/>
            <a:gdLst/>
            <a:ahLst/>
            <a:cxnLst/>
            <a:rect l="l" t="t" r="r" b="b"/>
            <a:pathLst>
              <a:path w="117475">
                <a:moveTo>
                  <a:pt x="0" y="0"/>
                </a:moveTo>
                <a:lnTo>
                  <a:pt x="116930" y="0"/>
                </a:lnTo>
              </a:path>
            </a:pathLst>
          </a:custGeom>
          <a:ln w="3175">
            <a:solidFill>
              <a:srgbClr val="535F6D"/>
            </a:solidFill>
          </a:ln>
        </p:spPr>
        <p:txBody>
          <a:bodyPr wrap="square" lIns="0" tIns="0" rIns="0" bIns="0" rtlCol="0"/>
          <a:lstStyle/>
          <a:p>
            <a:endParaRPr/>
          </a:p>
        </p:txBody>
      </p:sp>
      <p:sp>
        <p:nvSpPr>
          <p:cNvPr id="35" name="object 35"/>
          <p:cNvSpPr/>
          <p:nvPr/>
        </p:nvSpPr>
        <p:spPr>
          <a:xfrm>
            <a:off x="5906380" y="1802873"/>
            <a:ext cx="140335" cy="0"/>
          </a:xfrm>
          <a:custGeom>
            <a:avLst/>
            <a:gdLst/>
            <a:ahLst/>
            <a:cxnLst/>
            <a:rect l="l" t="t" r="r" b="b"/>
            <a:pathLst>
              <a:path w="140335">
                <a:moveTo>
                  <a:pt x="0" y="0"/>
                </a:moveTo>
                <a:lnTo>
                  <a:pt x="139786" y="0"/>
                </a:lnTo>
              </a:path>
            </a:pathLst>
          </a:custGeom>
          <a:ln w="26671">
            <a:solidFill>
              <a:srgbClr val="535F6D"/>
            </a:solidFill>
          </a:ln>
        </p:spPr>
        <p:txBody>
          <a:bodyPr wrap="square" lIns="0" tIns="0" rIns="0" bIns="0" rtlCol="0"/>
          <a:lstStyle/>
          <a:p>
            <a:endParaRPr/>
          </a:p>
        </p:txBody>
      </p:sp>
      <p:sp>
        <p:nvSpPr>
          <p:cNvPr id="36" name="object 36"/>
          <p:cNvSpPr/>
          <p:nvPr/>
        </p:nvSpPr>
        <p:spPr>
          <a:xfrm>
            <a:off x="6020466" y="1939440"/>
            <a:ext cx="29845" cy="0"/>
          </a:xfrm>
          <a:custGeom>
            <a:avLst/>
            <a:gdLst/>
            <a:ahLst/>
            <a:cxnLst/>
            <a:rect l="l" t="t" r="r" b="b"/>
            <a:pathLst>
              <a:path w="29845">
                <a:moveTo>
                  <a:pt x="0" y="0"/>
                </a:moveTo>
                <a:lnTo>
                  <a:pt x="29428" y="0"/>
                </a:lnTo>
              </a:path>
            </a:pathLst>
          </a:custGeom>
          <a:ln w="20601">
            <a:solidFill>
              <a:srgbClr val="535F6D"/>
            </a:solidFill>
          </a:ln>
        </p:spPr>
        <p:txBody>
          <a:bodyPr wrap="square" lIns="0" tIns="0" rIns="0" bIns="0" rtlCol="0"/>
          <a:lstStyle/>
          <a:p>
            <a:endParaRPr/>
          </a:p>
        </p:txBody>
      </p:sp>
      <p:sp>
        <p:nvSpPr>
          <p:cNvPr id="37" name="object 37"/>
          <p:cNvSpPr/>
          <p:nvPr/>
        </p:nvSpPr>
        <p:spPr>
          <a:xfrm>
            <a:off x="6016052" y="1827935"/>
            <a:ext cx="30480" cy="0"/>
          </a:xfrm>
          <a:custGeom>
            <a:avLst/>
            <a:gdLst/>
            <a:ahLst/>
            <a:cxnLst/>
            <a:rect l="l" t="t" r="r" b="b"/>
            <a:pathLst>
              <a:path w="30479">
                <a:moveTo>
                  <a:pt x="0" y="0"/>
                </a:moveTo>
                <a:lnTo>
                  <a:pt x="30115" y="0"/>
                </a:lnTo>
              </a:path>
            </a:pathLst>
          </a:custGeom>
          <a:ln w="21347">
            <a:solidFill>
              <a:srgbClr val="535F6D"/>
            </a:solidFill>
          </a:ln>
        </p:spPr>
        <p:txBody>
          <a:bodyPr wrap="square" lIns="0" tIns="0" rIns="0" bIns="0" rtlCol="0"/>
          <a:lstStyle/>
          <a:p>
            <a:endParaRPr/>
          </a:p>
        </p:txBody>
      </p:sp>
      <p:sp>
        <p:nvSpPr>
          <p:cNvPr id="38" name="object 38"/>
          <p:cNvSpPr/>
          <p:nvPr/>
        </p:nvSpPr>
        <p:spPr>
          <a:xfrm>
            <a:off x="6069710" y="1790038"/>
            <a:ext cx="151765" cy="191770"/>
          </a:xfrm>
          <a:custGeom>
            <a:avLst/>
            <a:gdLst/>
            <a:ahLst/>
            <a:cxnLst/>
            <a:rect l="l" t="t" r="r" b="b"/>
            <a:pathLst>
              <a:path w="151764" h="191769">
                <a:moveTo>
                  <a:pt x="61800" y="49306"/>
                </a:moveTo>
                <a:lnTo>
                  <a:pt x="36624" y="54343"/>
                </a:lnTo>
                <a:lnTo>
                  <a:pt x="17105" y="68627"/>
                </a:lnTo>
                <a:lnTo>
                  <a:pt x="4483" y="90913"/>
                </a:lnTo>
                <a:lnTo>
                  <a:pt x="0" y="119960"/>
                </a:lnTo>
                <a:lnTo>
                  <a:pt x="4133" y="148812"/>
                </a:lnTo>
                <a:lnTo>
                  <a:pt x="15928" y="171386"/>
                </a:lnTo>
                <a:lnTo>
                  <a:pt x="34473" y="186095"/>
                </a:lnTo>
                <a:lnTo>
                  <a:pt x="58857" y="191350"/>
                </a:lnTo>
                <a:lnTo>
                  <a:pt x="78583" y="190948"/>
                </a:lnTo>
                <a:lnTo>
                  <a:pt x="89757" y="188131"/>
                </a:lnTo>
                <a:lnTo>
                  <a:pt x="96517" y="180486"/>
                </a:lnTo>
                <a:lnTo>
                  <a:pt x="103000" y="165598"/>
                </a:lnTo>
                <a:lnTo>
                  <a:pt x="151656" y="165598"/>
                </a:lnTo>
                <a:lnTo>
                  <a:pt x="151656" y="162645"/>
                </a:lnTo>
                <a:lnTo>
                  <a:pt x="66999" y="162645"/>
                </a:lnTo>
                <a:lnTo>
                  <a:pt x="53748" y="159598"/>
                </a:lnTo>
                <a:lnTo>
                  <a:pt x="43247" y="150964"/>
                </a:lnTo>
                <a:lnTo>
                  <a:pt x="36333" y="137498"/>
                </a:lnTo>
                <a:lnTo>
                  <a:pt x="33843" y="119960"/>
                </a:lnTo>
                <a:lnTo>
                  <a:pt x="36563" y="102342"/>
                </a:lnTo>
                <a:lnTo>
                  <a:pt x="43983" y="89417"/>
                </a:lnTo>
                <a:lnTo>
                  <a:pt x="54990" y="81460"/>
                </a:lnTo>
                <a:lnTo>
                  <a:pt x="68470" y="78747"/>
                </a:lnTo>
                <a:lnTo>
                  <a:pt x="133998" y="78747"/>
                </a:lnTo>
                <a:lnTo>
                  <a:pt x="133998" y="68446"/>
                </a:lnTo>
                <a:lnTo>
                  <a:pt x="100842" y="68446"/>
                </a:lnTo>
                <a:lnTo>
                  <a:pt x="98784" y="65456"/>
                </a:lnTo>
                <a:lnTo>
                  <a:pt x="92099" y="58876"/>
                </a:lnTo>
                <a:lnTo>
                  <a:pt x="80026" y="52297"/>
                </a:lnTo>
                <a:lnTo>
                  <a:pt x="61800" y="49306"/>
                </a:lnTo>
                <a:close/>
              </a:path>
              <a:path w="151764" h="191769">
                <a:moveTo>
                  <a:pt x="151656" y="165598"/>
                </a:moveTo>
                <a:lnTo>
                  <a:pt x="103785" y="165598"/>
                </a:lnTo>
                <a:lnTo>
                  <a:pt x="103000" y="168541"/>
                </a:lnTo>
                <a:lnTo>
                  <a:pt x="103000" y="181049"/>
                </a:lnTo>
                <a:lnTo>
                  <a:pt x="108199" y="187671"/>
                </a:lnTo>
                <a:lnTo>
                  <a:pt x="151656" y="187671"/>
                </a:lnTo>
                <a:lnTo>
                  <a:pt x="151656" y="165598"/>
                </a:lnTo>
                <a:close/>
              </a:path>
              <a:path w="151764" h="191769">
                <a:moveTo>
                  <a:pt x="133998" y="78747"/>
                </a:moveTo>
                <a:lnTo>
                  <a:pt x="68470" y="78747"/>
                </a:lnTo>
                <a:lnTo>
                  <a:pt x="82947" y="82301"/>
                </a:lnTo>
                <a:lnTo>
                  <a:pt x="93276" y="91720"/>
                </a:lnTo>
                <a:lnTo>
                  <a:pt x="99467" y="105140"/>
                </a:lnTo>
                <a:lnTo>
                  <a:pt x="101529" y="120696"/>
                </a:lnTo>
                <a:lnTo>
                  <a:pt x="98616" y="139671"/>
                </a:lnTo>
                <a:lnTo>
                  <a:pt x="90885" y="152711"/>
                </a:lnTo>
                <a:lnTo>
                  <a:pt x="79843" y="160231"/>
                </a:lnTo>
                <a:lnTo>
                  <a:pt x="66999" y="162645"/>
                </a:lnTo>
                <a:lnTo>
                  <a:pt x="136156" y="162645"/>
                </a:lnTo>
                <a:lnTo>
                  <a:pt x="133998" y="160438"/>
                </a:lnTo>
                <a:lnTo>
                  <a:pt x="133998" y="78747"/>
                </a:lnTo>
                <a:close/>
              </a:path>
              <a:path w="151764" h="191769">
                <a:moveTo>
                  <a:pt x="133998" y="0"/>
                </a:moveTo>
                <a:lnTo>
                  <a:pt x="79457" y="0"/>
                </a:lnTo>
                <a:lnTo>
                  <a:pt x="79457" y="25016"/>
                </a:lnTo>
                <a:lnTo>
                  <a:pt x="100842" y="25016"/>
                </a:lnTo>
                <a:lnTo>
                  <a:pt x="100842" y="68446"/>
                </a:lnTo>
                <a:lnTo>
                  <a:pt x="133998" y="68446"/>
                </a:lnTo>
                <a:lnTo>
                  <a:pt x="133998" y="0"/>
                </a:lnTo>
                <a:close/>
              </a:path>
            </a:pathLst>
          </a:custGeom>
          <a:solidFill>
            <a:srgbClr val="535F6D"/>
          </a:solidFill>
        </p:spPr>
        <p:txBody>
          <a:bodyPr wrap="square" lIns="0" tIns="0" rIns="0" bIns="0" rtlCol="0"/>
          <a:lstStyle/>
          <a:p>
            <a:endParaRPr/>
          </a:p>
        </p:txBody>
      </p:sp>
      <p:sp>
        <p:nvSpPr>
          <p:cNvPr id="39" name="object 39"/>
          <p:cNvSpPr/>
          <p:nvPr/>
        </p:nvSpPr>
        <p:spPr>
          <a:xfrm>
            <a:off x="6233138" y="1843023"/>
            <a:ext cx="165735" cy="138430"/>
          </a:xfrm>
          <a:custGeom>
            <a:avLst/>
            <a:gdLst/>
            <a:ahLst/>
            <a:cxnLst/>
            <a:rect l="l" t="t" r="r" b="b"/>
            <a:pathLst>
              <a:path w="165735" h="138430">
                <a:moveTo>
                  <a:pt x="54443" y="0"/>
                </a:moveTo>
                <a:lnTo>
                  <a:pt x="0" y="0"/>
                </a:lnTo>
                <a:lnTo>
                  <a:pt x="0" y="25026"/>
                </a:lnTo>
                <a:lnTo>
                  <a:pt x="20600" y="25026"/>
                </a:lnTo>
                <a:lnTo>
                  <a:pt x="20600" y="86850"/>
                </a:lnTo>
                <a:lnTo>
                  <a:pt x="23772" y="110424"/>
                </a:lnTo>
                <a:lnTo>
                  <a:pt x="32739" y="126407"/>
                </a:lnTo>
                <a:lnTo>
                  <a:pt x="46672" y="135490"/>
                </a:lnTo>
                <a:lnTo>
                  <a:pt x="64743" y="138365"/>
                </a:lnTo>
                <a:lnTo>
                  <a:pt x="86797" y="134272"/>
                </a:lnTo>
                <a:lnTo>
                  <a:pt x="101762" y="124935"/>
                </a:lnTo>
                <a:lnTo>
                  <a:pt x="110527" y="114770"/>
                </a:lnTo>
                <a:lnTo>
                  <a:pt x="113987" y="108188"/>
                </a:lnTo>
                <a:lnTo>
                  <a:pt x="75729" y="108188"/>
                </a:lnTo>
                <a:lnTo>
                  <a:pt x="65285" y="106211"/>
                </a:lnTo>
                <a:lnTo>
                  <a:pt x="58759" y="100646"/>
                </a:lnTo>
                <a:lnTo>
                  <a:pt x="55396" y="92047"/>
                </a:lnTo>
                <a:lnTo>
                  <a:pt x="54443" y="80964"/>
                </a:lnTo>
                <a:lnTo>
                  <a:pt x="54443" y="0"/>
                </a:lnTo>
                <a:close/>
              </a:path>
              <a:path w="165735" h="138430">
                <a:moveTo>
                  <a:pt x="146358" y="0"/>
                </a:moveTo>
                <a:lnTo>
                  <a:pt x="92700" y="0"/>
                </a:lnTo>
                <a:lnTo>
                  <a:pt x="92700" y="25026"/>
                </a:lnTo>
                <a:lnTo>
                  <a:pt x="113300" y="25026"/>
                </a:lnTo>
                <a:lnTo>
                  <a:pt x="113300" y="59617"/>
                </a:lnTo>
                <a:lnTo>
                  <a:pt x="110740" y="77454"/>
                </a:lnTo>
                <a:lnTo>
                  <a:pt x="103343" y="93011"/>
                </a:lnTo>
                <a:lnTo>
                  <a:pt x="91532" y="104015"/>
                </a:lnTo>
                <a:lnTo>
                  <a:pt x="75729" y="108188"/>
                </a:lnTo>
                <a:lnTo>
                  <a:pt x="114772" y="108188"/>
                </a:lnTo>
                <a:lnTo>
                  <a:pt x="114772" y="129535"/>
                </a:lnTo>
                <a:lnTo>
                  <a:pt x="119873" y="134686"/>
                </a:lnTo>
                <a:lnTo>
                  <a:pt x="165487" y="134686"/>
                </a:lnTo>
                <a:lnTo>
                  <a:pt x="165487" y="109660"/>
                </a:lnTo>
                <a:lnTo>
                  <a:pt x="148615" y="109660"/>
                </a:lnTo>
                <a:lnTo>
                  <a:pt x="146358" y="107452"/>
                </a:lnTo>
                <a:lnTo>
                  <a:pt x="146358" y="0"/>
                </a:lnTo>
                <a:close/>
              </a:path>
            </a:pathLst>
          </a:custGeom>
          <a:solidFill>
            <a:srgbClr val="535F6D"/>
          </a:solidFill>
        </p:spPr>
        <p:txBody>
          <a:bodyPr wrap="square" lIns="0" tIns="0" rIns="0" bIns="0" rtlCol="0"/>
          <a:lstStyle/>
          <a:p>
            <a:endParaRPr/>
          </a:p>
        </p:txBody>
      </p:sp>
      <p:sp>
        <p:nvSpPr>
          <p:cNvPr id="40" name="object 40"/>
          <p:cNvSpPr/>
          <p:nvPr/>
        </p:nvSpPr>
        <p:spPr>
          <a:xfrm>
            <a:off x="6412653" y="1839345"/>
            <a:ext cx="130810" cy="142240"/>
          </a:xfrm>
          <a:custGeom>
            <a:avLst/>
            <a:gdLst/>
            <a:ahLst/>
            <a:cxnLst/>
            <a:rect l="l" t="t" r="r" b="b"/>
            <a:pathLst>
              <a:path w="130809" h="142239">
                <a:moveTo>
                  <a:pt x="72885" y="0"/>
                </a:moveTo>
                <a:lnTo>
                  <a:pt x="44074" y="5462"/>
                </a:lnTo>
                <a:lnTo>
                  <a:pt x="20955" y="20515"/>
                </a:lnTo>
                <a:lnTo>
                  <a:pt x="5580" y="43158"/>
                </a:lnTo>
                <a:lnTo>
                  <a:pt x="0" y="71389"/>
                </a:lnTo>
                <a:lnTo>
                  <a:pt x="6138" y="100751"/>
                </a:lnTo>
                <a:lnTo>
                  <a:pt x="22623" y="123003"/>
                </a:lnTo>
                <a:lnTo>
                  <a:pt x="46557" y="137111"/>
                </a:lnTo>
                <a:lnTo>
                  <a:pt x="75043" y="142043"/>
                </a:lnTo>
                <a:lnTo>
                  <a:pt x="92984" y="139951"/>
                </a:lnTo>
                <a:lnTo>
                  <a:pt x="108726" y="134686"/>
                </a:lnTo>
                <a:lnTo>
                  <a:pt x="121434" y="127765"/>
                </a:lnTo>
                <a:lnTo>
                  <a:pt x="130271" y="120706"/>
                </a:lnTo>
                <a:lnTo>
                  <a:pt x="126589" y="113338"/>
                </a:lnTo>
                <a:lnTo>
                  <a:pt x="76514" y="113338"/>
                </a:lnTo>
                <a:lnTo>
                  <a:pt x="60204" y="110499"/>
                </a:lnTo>
                <a:lnTo>
                  <a:pt x="46607" y="102209"/>
                </a:lnTo>
                <a:lnTo>
                  <a:pt x="37296" y="88812"/>
                </a:lnTo>
                <a:lnTo>
                  <a:pt x="33843" y="70654"/>
                </a:lnTo>
                <a:lnTo>
                  <a:pt x="36629" y="53541"/>
                </a:lnTo>
                <a:lnTo>
                  <a:pt x="44584" y="40294"/>
                </a:lnTo>
                <a:lnTo>
                  <a:pt x="57100" y="31740"/>
                </a:lnTo>
                <a:lnTo>
                  <a:pt x="73571" y="28705"/>
                </a:lnTo>
                <a:lnTo>
                  <a:pt x="126687" y="28705"/>
                </a:lnTo>
                <a:lnTo>
                  <a:pt x="122601" y="17386"/>
                </a:lnTo>
                <a:lnTo>
                  <a:pt x="108984" y="7358"/>
                </a:lnTo>
                <a:lnTo>
                  <a:pt x="91100" y="1747"/>
                </a:lnTo>
                <a:lnTo>
                  <a:pt x="72885" y="0"/>
                </a:lnTo>
                <a:close/>
              </a:path>
              <a:path w="130809" h="142239">
                <a:moveTo>
                  <a:pt x="118499" y="97151"/>
                </a:moveTo>
                <a:lnTo>
                  <a:pt x="111525" y="102164"/>
                </a:lnTo>
                <a:lnTo>
                  <a:pt x="101921" y="107452"/>
                </a:lnTo>
                <a:lnTo>
                  <a:pt x="90110" y="111637"/>
                </a:lnTo>
                <a:lnTo>
                  <a:pt x="76514" y="113338"/>
                </a:lnTo>
                <a:lnTo>
                  <a:pt x="126589" y="113338"/>
                </a:lnTo>
                <a:lnTo>
                  <a:pt x="118499" y="97151"/>
                </a:lnTo>
                <a:close/>
              </a:path>
              <a:path w="130809" h="142239">
                <a:moveTo>
                  <a:pt x="126687" y="28705"/>
                </a:moveTo>
                <a:lnTo>
                  <a:pt x="73571" y="28705"/>
                </a:lnTo>
                <a:lnTo>
                  <a:pt x="82569" y="29532"/>
                </a:lnTo>
                <a:lnTo>
                  <a:pt x="90885" y="32016"/>
                </a:lnTo>
                <a:lnTo>
                  <a:pt x="96995" y="36154"/>
                </a:lnTo>
                <a:lnTo>
                  <a:pt x="99371" y="41949"/>
                </a:lnTo>
                <a:lnTo>
                  <a:pt x="99371" y="50788"/>
                </a:lnTo>
                <a:lnTo>
                  <a:pt x="128015" y="50788"/>
                </a:lnTo>
                <a:lnTo>
                  <a:pt x="128015" y="32383"/>
                </a:lnTo>
                <a:lnTo>
                  <a:pt x="126687" y="28705"/>
                </a:lnTo>
                <a:close/>
              </a:path>
            </a:pathLst>
          </a:custGeom>
          <a:solidFill>
            <a:srgbClr val="535F6D"/>
          </a:solidFill>
        </p:spPr>
        <p:txBody>
          <a:bodyPr wrap="square" lIns="0" tIns="0" rIns="0" bIns="0" rtlCol="0"/>
          <a:lstStyle/>
          <a:p>
            <a:endParaRPr/>
          </a:p>
        </p:txBody>
      </p:sp>
      <p:sp>
        <p:nvSpPr>
          <p:cNvPr id="41" name="object 41"/>
          <p:cNvSpPr/>
          <p:nvPr/>
        </p:nvSpPr>
        <p:spPr>
          <a:xfrm>
            <a:off x="6556854" y="1839345"/>
            <a:ext cx="136525" cy="142240"/>
          </a:xfrm>
          <a:custGeom>
            <a:avLst/>
            <a:gdLst/>
            <a:ahLst/>
            <a:cxnLst/>
            <a:rect l="l" t="t" r="r" b="b"/>
            <a:pathLst>
              <a:path w="136525" h="142239">
                <a:moveTo>
                  <a:pt x="111943" y="27233"/>
                </a:moveTo>
                <a:lnTo>
                  <a:pt x="58857" y="27233"/>
                </a:lnTo>
                <a:lnTo>
                  <a:pt x="68973" y="28429"/>
                </a:lnTo>
                <a:lnTo>
                  <a:pt x="76882" y="32385"/>
                </a:lnTo>
                <a:lnTo>
                  <a:pt x="82032" y="39653"/>
                </a:lnTo>
                <a:lnTo>
                  <a:pt x="83871" y="50788"/>
                </a:lnTo>
                <a:lnTo>
                  <a:pt x="83871" y="55202"/>
                </a:lnTo>
                <a:lnTo>
                  <a:pt x="75828" y="55202"/>
                </a:lnTo>
                <a:lnTo>
                  <a:pt x="54668" y="56536"/>
                </a:lnTo>
                <a:lnTo>
                  <a:pt x="29637" y="62561"/>
                </a:lnTo>
                <a:lnTo>
                  <a:pt x="8744" y="76314"/>
                </a:lnTo>
                <a:lnTo>
                  <a:pt x="0" y="100830"/>
                </a:lnTo>
                <a:lnTo>
                  <a:pt x="3696" y="118759"/>
                </a:lnTo>
                <a:lnTo>
                  <a:pt x="13537" y="131649"/>
                </a:lnTo>
                <a:lnTo>
                  <a:pt x="27644" y="139434"/>
                </a:lnTo>
                <a:lnTo>
                  <a:pt x="44143" y="142043"/>
                </a:lnTo>
                <a:lnTo>
                  <a:pt x="62632" y="141630"/>
                </a:lnTo>
                <a:lnTo>
                  <a:pt x="73240" y="138732"/>
                </a:lnTo>
                <a:lnTo>
                  <a:pt x="79968" y="130869"/>
                </a:lnTo>
                <a:lnTo>
                  <a:pt x="86485" y="116291"/>
                </a:lnTo>
                <a:lnTo>
                  <a:pt x="52971" y="116291"/>
                </a:lnTo>
                <a:lnTo>
                  <a:pt x="44727" y="114864"/>
                </a:lnTo>
                <a:lnTo>
                  <a:pt x="38735" y="110952"/>
                </a:lnTo>
                <a:lnTo>
                  <a:pt x="35079" y="105108"/>
                </a:lnTo>
                <a:lnTo>
                  <a:pt x="33843" y="97887"/>
                </a:lnTo>
                <a:lnTo>
                  <a:pt x="39000" y="85741"/>
                </a:lnTo>
                <a:lnTo>
                  <a:pt x="51340" y="79116"/>
                </a:lnTo>
                <a:lnTo>
                  <a:pt x="66164" y="76356"/>
                </a:lnTo>
                <a:lnTo>
                  <a:pt x="78770" y="75804"/>
                </a:lnTo>
                <a:lnTo>
                  <a:pt x="117714" y="75804"/>
                </a:lnTo>
                <a:lnTo>
                  <a:pt x="117714" y="53731"/>
                </a:lnTo>
                <a:lnTo>
                  <a:pt x="114151" y="30742"/>
                </a:lnTo>
                <a:lnTo>
                  <a:pt x="111943" y="27233"/>
                </a:lnTo>
                <a:close/>
              </a:path>
              <a:path w="136525" h="142239">
                <a:moveTo>
                  <a:pt x="136156" y="115556"/>
                </a:moveTo>
                <a:lnTo>
                  <a:pt x="87599" y="115556"/>
                </a:lnTo>
                <a:lnTo>
                  <a:pt x="86814" y="118499"/>
                </a:lnTo>
                <a:lnTo>
                  <a:pt x="86814" y="131743"/>
                </a:lnTo>
                <a:lnTo>
                  <a:pt x="91229" y="138365"/>
                </a:lnTo>
                <a:lnTo>
                  <a:pt x="136156" y="138365"/>
                </a:lnTo>
                <a:lnTo>
                  <a:pt x="136156" y="115556"/>
                </a:lnTo>
                <a:close/>
              </a:path>
              <a:path w="136525" h="142239">
                <a:moveTo>
                  <a:pt x="117714" y="75804"/>
                </a:moveTo>
                <a:lnTo>
                  <a:pt x="84656" y="75804"/>
                </a:lnTo>
                <a:lnTo>
                  <a:pt x="84656" y="80219"/>
                </a:lnTo>
                <a:lnTo>
                  <a:pt x="82299" y="92998"/>
                </a:lnTo>
                <a:lnTo>
                  <a:pt x="75729" y="104605"/>
                </a:lnTo>
                <a:lnTo>
                  <a:pt x="65702" y="113036"/>
                </a:lnTo>
                <a:lnTo>
                  <a:pt x="52971" y="116291"/>
                </a:lnTo>
                <a:lnTo>
                  <a:pt x="86485" y="116291"/>
                </a:lnTo>
                <a:lnTo>
                  <a:pt x="86814" y="115556"/>
                </a:lnTo>
                <a:lnTo>
                  <a:pt x="136156" y="115556"/>
                </a:lnTo>
                <a:lnTo>
                  <a:pt x="136156" y="113338"/>
                </a:lnTo>
                <a:lnTo>
                  <a:pt x="119971" y="113338"/>
                </a:lnTo>
                <a:lnTo>
                  <a:pt x="117714" y="111131"/>
                </a:lnTo>
                <a:lnTo>
                  <a:pt x="117714" y="75804"/>
                </a:lnTo>
                <a:close/>
              </a:path>
              <a:path w="136525" h="142239">
                <a:moveTo>
                  <a:pt x="61800" y="0"/>
                </a:moveTo>
                <a:lnTo>
                  <a:pt x="42763" y="264"/>
                </a:lnTo>
                <a:lnTo>
                  <a:pt x="30900" y="2116"/>
                </a:lnTo>
                <a:lnTo>
                  <a:pt x="21243" y="7143"/>
                </a:lnTo>
                <a:lnTo>
                  <a:pt x="8828" y="16932"/>
                </a:lnTo>
                <a:lnTo>
                  <a:pt x="21384" y="40477"/>
                </a:lnTo>
                <a:lnTo>
                  <a:pt x="24453" y="38408"/>
                </a:lnTo>
                <a:lnTo>
                  <a:pt x="32690" y="33855"/>
                </a:lnTo>
                <a:lnTo>
                  <a:pt x="44642" y="29302"/>
                </a:lnTo>
                <a:lnTo>
                  <a:pt x="58857" y="27233"/>
                </a:lnTo>
                <a:lnTo>
                  <a:pt x="111943" y="27233"/>
                </a:lnTo>
                <a:lnTo>
                  <a:pt x="103552" y="13893"/>
                </a:lnTo>
                <a:lnTo>
                  <a:pt x="86056" y="3531"/>
                </a:lnTo>
                <a:lnTo>
                  <a:pt x="61800" y="0"/>
                </a:lnTo>
                <a:close/>
              </a:path>
            </a:pathLst>
          </a:custGeom>
          <a:solidFill>
            <a:srgbClr val="535F6D"/>
          </a:solidFill>
        </p:spPr>
        <p:txBody>
          <a:bodyPr wrap="square" lIns="0" tIns="0" rIns="0" bIns="0" rtlCol="0"/>
          <a:lstStyle/>
          <a:p>
            <a:endParaRPr/>
          </a:p>
        </p:txBody>
      </p:sp>
      <p:sp>
        <p:nvSpPr>
          <p:cNvPr id="42" name="object 42"/>
          <p:cNvSpPr/>
          <p:nvPr/>
        </p:nvSpPr>
        <p:spPr>
          <a:xfrm>
            <a:off x="6701055" y="1806225"/>
            <a:ext cx="87630" cy="173355"/>
          </a:xfrm>
          <a:custGeom>
            <a:avLst/>
            <a:gdLst/>
            <a:ahLst/>
            <a:cxnLst/>
            <a:rect l="l" t="t" r="r" b="b"/>
            <a:pathLst>
              <a:path w="87629" h="173355">
                <a:moveTo>
                  <a:pt x="54541" y="61824"/>
                </a:moveTo>
                <a:lnTo>
                  <a:pt x="21384" y="61824"/>
                </a:lnTo>
                <a:lnTo>
                  <a:pt x="21384" y="122178"/>
                </a:lnTo>
                <a:lnTo>
                  <a:pt x="27431" y="149051"/>
                </a:lnTo>
                <a:lnTo>
                  <a:pt x="42168" y="164401"/>
                </a:lnTo>
                <a:lnTo>
                  <a:pt x="60492" y="171335"/>
                </a:lnTo>
                <a:lnTo>
                  <a:pt x="77299" y="172956"/>
                </a:lnTo>
                <a:lnTo>
                  <a:pt x="83185" y="172956"/>
                </a:lnTo>
                <a:lnTo>
                  <a:pt x="87599" y="172220"/>
                </a:lnTo>
                <a:lnTo>
                  <a:pt x="87599" y="144987"/>
                </a:lnTo>
                <a:lnTo>
                  <a:pt x="81713" y="144987"/>
                </a:lnTo>
                <a:lnTo>
                  <a:pt x="73453" y="144159"/>
                </a:lnTo>
                <a:lnTo>
                  <a:pt x="64559" y="140572"/>
                </a:lnTo>
                <a:lnTo>
                  <a:pt x="57448" y="132570"/>
                </a:lnTo>
                <a:lnTo>
                  <a:pt x="54541" y="118499"/>
                </a:lnTo>
                <a:lnTo>
                  <a:pt x="54541" y="61824"/>
                </a:lnTo>
                <a:close/>
              </a:path>
              <a:path w="87629" h="173355">
                <a:moveTo>
                  <a:pt x="87599" y="144251"/>
                </a:moveTo>
                <a:lnTo>
                  <a:pt x="85441" y="144987"/>
                </a:lnTo>
                <a:lnTo>
                  <a:pt x="87599" y="144987"/>
                </a:lnTo>
                <a:lnTo>
                  <a:pt x="87599" y="144251"/>
                </a:lnTo>
                <a:close/>
              </a:path>
              <a:path w="87629" h="173355">
                <a:moveTo>
                  <a:pt x="85441" y="36798"/>
                </a:moveTo>
                <a:lnTo>
                  <a:pt x="0" y="36798"/>
                </a:lnTo>
                <a:lnTo>
                  <a:pt x="0" y="61824"/>
                </a:lnTo>
                <a:lnTo>
                  <a:pt x="85441" y="61824"/>
                </a:lnTo>
                <a:lnTo>
                  <a:pt x="85441" y="36798"/>
                </a:lnTo>
                <a:close/>
              </a:path>
              <a:path w="87629" h="173355">
                <a:moveTo>
                  <a:pt x="54541" y="0"/>
                </a:moveTo>
                <a:lnTo>
                  <a:pt x="22071" y="0"/>
                </a:lnTo>
                <a:lnTo>
                  <a:pt x="22071" y="36798"/>
                </a:lnTo>
                <a:lnTo>
                  <a:pt x="54541" y="36798"/>
                </a:lnTo>
                <a:lnTo>
                  <a:pt x="54541" y="0"/>
                </a:lnTo>
                <a:close/>
              </a:path>
            </a:pathLst>
          </a:custGeom>
          <a:solidFill>
            <a:srgbClr val="535F6D"/>
          </a:solidFill>
        </p:spPr>
        <p:txBody>
          <a:bodyPr wrap="square" lIns="0" tIns="0" rIns="0" bIns="0" rtlCol="0"/>
          <a:lstStyle/>
          <a:p>
            <a:endParaRPr/>
          </a:p>
        </p:txBody>
      </p:sp>
      <p:sp>
        <p:nvSpPr>
          <p:cNvPr id="43" name="object 43"/>
          <p:cNvSpPr/>
          <p:nvPr/>
        </p:nvSpPr>
        <p:spPr>
          <a:xfrm>
            <a:off x="6826225" y="1804753"/>
            <a:ext cx="34290" cy="0"/>
          </a:xfrm>
          <a:custGeom>
            <a:avLst/>
            <a:gdLst/>
            <a:ahLst/>
            <a:cxnLst/>
            <a:rect l="l" t="t" r="r" b="b"/>
            <a:pathLst>
              <a:path w="34290">
                <a:moveTo>
                  <a:pt x="0" y="0"/>
                </a:moveTo>
                <a:lnTo>
                  <a:pt x="33843" y="0"/>
                </a:lnTo>
              </a:path>
            </a:pathLst>
          </a:custGeom>
          <a:ln w="29431">
            <a:solidFill>
              <a:srgbClr val="535F6D"/>
            </a:solidFill>
          </a:ln>
        </p:spPr>
        <p:txBody>
          <a:bodyPr wrap="square" lIns="0" tIns="0" rIns="0" bIns="0" rtlCol="0"/>
          <a:lstStyle/>
          <a:p>
            <a:endParaRPr/>
          </a:p>
        </p:txBody>
      </p:sp>
      <p:sp>
        <p:nvSpPr>
          <p:cNvPr id="44" name="object 44"/>
          <p:cNvSpPr/>
          <p:nvPr/>
        </p:nvSpPr>
        <p:spPr>
          <a:xfrm>
            <a:off x="6806311" y="1965197"/>
            <a:ext cx="73025" cy="0"/>
          </a:xfrm>
          <a:custGeom>
            <a:avLst/>
            <a:gdLst/>
            <a:ahLst/>
            <a:cxnLst/>
            <a:rect l="l" t="t" r="r" b="b"/>
            <a:pathLst>
              <a:path w="73025">
                <a:moveTo>
                  <a:pt x="0" y="0"/>
                </a:moveTo>
                <a:lnTo>
                  <a:pt x="72885" y="0"/>
                </a:lnTo>
              </a:path>
            </a:pathLst>
          </a:custGeom>
          <a:ln w="25026">
            <a:solidFill>
              <a:srgbClr val="535F6D"/>
            </a:solidFill>
          </a:ln>
        </p:spPr>
        <p:txBody>
          <a:bodyPr wrap="square" lIns="0" tIns="0" rIns="0" bIns="0" rtlCol="0"/>
          <a:lstStyle/>
          <a:p>
            <a:endParaRPr/>
          </a:p>
        </p:txBody>
      </p:sp>
      <p:sp>
        <p:nvSpPr>
          <p:cNvPr id="45" name="object 45"/>
          <p:cNvSpPr/>
          <p:nvPr/>
        </p:nvSpPr>
        <p:spPr>
          <a:xfrm>
            <a:off x="6843146" y="1868281"/>
            <a:ext cx="0" cy="83820"/>
          </a:xfrm>
          <a:custGeom>
            <a:avLst/>
            <a:gdLst/>
            <a:ahLst/>
            <a:cxnLst/>
            <a:rect l="l" t="t" r="r" b="b"/>
            <a:pathLst>
              <a:path h="83819">
                <a:moveTo>
                  <a:pt x="0" y="0"/>
                </a:moveTo>
                <a:lnTo>
                  <a:pt x="0" y="83823"/>
                </a:lnTo>
              </a:path>
            </a:pathLst>
          </a:custGeom>
          <a:ln w="33843">
            <a:solidFill>
              <a:srgbClr val="535F6D"/>
            </a:solidFill>
          </a:ln>
        </p:spPr>
        <p:txBody>
          <a:bodyPr wrap="square" lIns="0" tIns="0" rIns="0" bIns="0" rtlCol="0"/>
          <a:lstStyle/>
          <a:p>
            <a:endParaRPr/>
          </a:p>
        </p:txBody>
      </p:sp>
      <p:sp>
        <p:nvSpPr>
          <p:cNvPr id="46" name="object 46"/>
          <p:cNvSpPr/>
          <p:nvPr/>
        </p:nvSpPr>
        <p:spPr>
          <a:xfrm>
            <a:off x="6805624" y="1855580"/>
            <a:ext cx="54610" cy="0"/>
          </a:xfrm>
          <a:custGeom>
            <a:avLst/>
            <a:gdLst/>
            <a:ahLst/>
            <a:cxnLst/>
            <a:rect l="l" t="t" r="r" b="b"/>
            <a:pathLst>
              <a:path w="54609">
                <a:moveTo>
                  <a:pt x="0" y="0"/>
                </a:moveTo>
                <a:lnTo>
                  <a:pt x="54443" y="0"/>
                </a:lnTo>
              </a:path>
            </a:pathLst>
          </a:custGeom>
          <a:ln w="25400">
            <a:solidFill>
              <a:srgbClr val="535F6D"/>
            </a:solidFill>
          </a:ln>
        </p:spPr>
        <p:txBody>
          <a:bodyPr wrap="square" lIns="0" tIns="0" rIns="0" bIns="0" rtlCol="0"/>
          <a:lstStyle/>
          <a:p>
            <a:endParaRPr/>
          </a:p>
        </p:txBody>
      </p:sp>
      <p:sp>
        <p:nvSpPr>
          <p:cNvPr id="47" name="object 47"/>
          <p:cNvSpPr/>
          <p:nvPr/>
        </p:nvSpPr>
        <p:spPr>
          <a:xfrm>
            <a:off x="6893126" y="1839345"/>
            <a:ext cx="149225" cy="142240"/>
          </a:xfrm>
          <a:custGeom>
            <a:avLst/>
            <a:gdLst/>
            <a:ahLst/>
            <a:cxnLst/>
            <a:rect l="l" t="t" r="r" b="b"/>
            <a:pathLst>
              <a:path w="149225" h="142239">
                <a:moveTo>
                  <a:pt x="74356" y="0"/>
                </a:moveTo>
                <a:lnTo>
                  <a:pt x="45357" y="5244"/>
                </a:lnTo>
                <a:lnTo>
                  <a:pt x="21728" y="19872"/>
                </a:lnTo>
                <a:lnTo>
                  <a:pt x="5824" y="42227"/>
                </a:lnTo>
                <a:lnTo>
                  <a:pt x="0" y="70654"/>
                </a:lnTo>
                <a:lnTo>
                  <a:pt x="5835" y="99506"/>
                </a:lnTo>
                <a:lnTo>
                  <a:pt x="21814" y="122079"/>
                </a:lnTo>
                <a:lnTo>
                  <a:pt x="45646" y="136788"/>
                </a:lnTo>
                <a:lnTo>
                  <a:pt x="75043" y="142043"/>
                </a:lnTo>
                <a:lnTo>
                  <a:pt x="103645" y="136788"/>
                </a:lnTo>
                <a:lnTo>
                  <a:pt x="127070" y="122079"/>
                </a:lnTo>
                <a:lnTo>
                  <a:pt x="133199" y="113338"/>
                </a:lnTo>
                <a:lnTo>
                  <a:pt x="75043" y="113338"/>
                </a:lnTo>
                <a:lnTo>
                  <a:pt x="59416" y="110292"/>
                </a:lnTo>
                <a:lnTo>
                  <a:pt x="46558" y="101657"/>
                </a:lnTo>
                <a:lnTo>
                  <a:pt x="37838" y="88191"/>
                </a:lnTo>
                <a:lnTo>
                  <a:pt x="34627" y="70654"/>
                </a:lnTo>
                <a:lnTo>
                  <a:pt x="37838" y="53852"/>
                </a:lnTo>
                <a:lnTo>
                  <a:pt x="46558" y="40570"/>
                </a:lnTo>
                <a:lnTo>
                  <a:pt x="59416" y="31843"/>
                </a:lnTo>
                <a:lnTo>
                  <a:pt x="75043" y="28705"/>
                </a:lnTo>
                <a:lnTo>
                  <a:pt x="133268" y="28705"/>
                </a:lnTo>
                <a:lnTo>
                  <a:pt x="126985" y="19872"/>
                </a:lnTo>
                <a:lnTo>
                  <a:pt x="103356" y="5244"/>
                </a:lnTo>
                <a:lnTo>
                  <a:pt x="74356" y="0"/>
                </a:lnTo>
                <a:close/>
              </a:path>
              <a:path w="149225" h="142239">
                <a:moveTo>
                  <a:pt x="133268" y="28705"/>
                </a:moveTo>
                <a:lnTo>
                  <a:pt x="75043" y="28705"/>
                </a:lnTo>
                <a:lnTo>
                  <a:pt x="90272" y="31843"/>
                </a:lnTo>
                <a:lnTo>
                  <a:pt x="102927" y="40570"/>
                </a:lnTo>
                <a:lnTo>
                  <a:pt x="111571" y="53852"/>
                </a:lnTo>
                <a:lnTo>
                  <a:pt x="114772" y="70654"/>
                </a:lnTo>
                <a:lnTo>
                  <a:pt x="111571" y="88191"/>
                </a:lnTo>
                <a:lnTo>
                  <a:pt x="102927" y="101657"/>
                </a:lnTo>
                <a:lnTo>
                  <a:pt x="90272" y="110292"/>
                </a:lnTo>
                <a:lnTo>
                  <a:pt x="75043" y="113338"/>
                </a:lnTo>
                <a:lnTo>
                  <a:pt x="133199" y="113338"/>
                </a:lnTo>
                <a:lnTo>
                  <a:pt x="142899" y="99506"/>
                </a:lnTo>
                <a:lnTo>
                  <a:pt x="148713" y="70654"/>
                </a:lnTo>
                <a:lnTo>
                  <a:pt x="142888" y="42227"/>
                </a:lnTo>
                <a:lnTo>
                  <a:pt x="133268" y="28705"/>
                </a:lnTo>
                <a:close/>
              </a:path>
            </a:pathLst>
          </a:custGeom>
          <a:solidFill>
            <a:srgbClr val="535F6D"/>
          </a:solidFill>
        </p:spPr>
        <p:txBody>
          <a:bodyPr wrap="square" lIns="0" tIns="0" rIns="0" bIns="0" rtlCol="0"/>
          <a:lstStyle/>
          <a:p>
            <a:endParaRPr/>
          </a:p>
        </p:txBody>
      </p:sp>
      <p:sp>
        <p:nvSpPr>
          <p:cNvPr id="48" name="object 48"/>
          <p:cNvSpPr/>
          <p:nvPr/>
        </p:nvSpPr>
        <p:spPr>
          <a:xfrm>
            <a:off x="7059497" y="1839345"/>
            <a:ext cx="168275" cy="138430"/>
          </a:xfrm>
          <a:custGeom>
            <a:avLst/>
            <a:gdLst/>
            <a:ahLst/>
            <a:cxnLst/>
            <a:rect l="l" t="t" r="r" b="b"/>
            <a:pathLst>
              <a:path w="168275" h="138430">
                <a:moveTo>
                  <a:pt x="73571" y="113338"/>
                </a:moveTo>
                <a:lnTo>
                  <a:pt x="1471" y="113338"/>
                </a:lnTo>
                <a:lnTo>
                  <a:pt x="1471" y="138365"/>
                </a:lnTo>
                <a:lnTo>
                  <a:pt x="73571" y="138365"/>
                </a:lnTo>
                <a:lnTo>
                  <a:pt x="73571" y="113338"/>
                </a:lnTo>
                <a:close/>
              </a:path>
              <a:path w="168275" h="138430">
                <a:moveTo>
                  <a:pt x="145146" y="30912"/>
                </a:moveTo>
                <a:lnTo>
                  <a:pt x="92700" y="30912"/>
                </a:lnTo>
                <a:lnTo>
                  <a:pt x="103598" y="32901"/>
                </a:lnTo>
                <a:lnTo>
                  <a:pt x="110357" y="38547"/>
                </a:lnTo>
                <a:lnTo>
                  <a:pt x="113806" y="47368"/>
                </a:lnTo>
                <a:lnTo>
                  <a:pt x="114772" y="58881"/>
                </a:lnTo>
                <a:lnTo>
                  <a:pt x="114772" y="138365"/>
                </a:lnTo>
                <a:lnTo>
                  <a:pt x="167743" y="138365"/>
                </a:lnTo>
                <a:lnTo>
                  <a:pt x="167743" y="113338"/>
                </a:lnTo>
                <a:lnTo>
                  <a:pt x="147830" y="113338"/>
                </a:lnTo>
                <a:lnTo>
                  <a:pt x="147830" y="51523"/>
                </a:lnTo>
                <a:lnTo>
                  <a:pt x="145146" y="30912"/>
                </a:lnTo>
                <a:close/>
              </a:path>
              <a:path w="168275" h="138430">
                <a:moveTo>
                  <a:pt x="47085" y="3678"/>
                </a:moveTo>
                <a:lnTo>
                  <a:pt x="0" y="3678"/>
                </a:lnTo>
                <a:lnTo>
                  <a:pt x="0" y="28705"/>
                </a:lnTo>
                <a:lnTo>
                  <a:pt x="18343" y="28705"/>
                </a:lnTo>
                <a:lnTo>
                  <a:pt x="20600" y="30912"/>
                </a:lnTo>
                <a:lnTo>
                  <a:pt x="20600" y="113338"/>
                </a:lnTo>
                <a:lnTo>
                  <a:pt x="54443" y="113338"/>
                </a:lnTo>
                <a:lnTo>
                  <a:pt x="54443" y="78011"/>
                </a:lnTo>
                <a:lnTo>
                  <a:pt x="56999" y="60719"/>
                </a:lnTo>
                <a:lnTo>
                  <a:pt x="64448" y="45632"/>
                </a:lnTo>
                <a:lnTo>
                  <a:pt x="76459" y="34960"/>
                </a:lnTo>
                <a:lnTo>
                  <a:pt x="92700" y="30912"/>
                </a:lnTo>
                <a:lnTo>
                  <a:pt x="145146" y="30912"/>
                </a:lnTo>
                <a:lnTo>
                  <a:pt x="145050" y="30176"/>
                </a:lnTo>
                <a:lnTo>
                  <a:pt x="52186" y="30176"/>
                </a:lnTo>
                <a:lnTo>
                  <a:pt x="52971" y="27233"/>
                </a:lnTo>
                <a:lnTo>
                  <a:pt x="52971" y="8829"/>
                </a:lnTo>
                <a:lnTo>
                  <a:pt x="47085" y="3678"/>
                </a:lnTo>
                <a:close/>
              </a:path>
              <a:path w="168275" h="138430">
                <a:moveTo>
                  <a:pt x="102215" y="0"/>
                </a:moveTo>
                <a:lnTo>
                  <a:pt x="80450" y="4197"/>
                </a:lnTo>
                <a:lnTo>
                  <a:pt x="65454" y="13708"/>
                </a:lnTo>
                <a:lnTo>
                  <a:pt x="56527" y="23909"/>
                </a:lnTo>
                <a:lnTo>
                  <a:pt x="52971" y="30176"/>
                </a:lnTo>
                <a:lnTo>
                  <a:pt x="145050" y="30176"/>
                </a:lnTo>
                <a:lnTo>
                  <a:pt x="144841" y="28569"/>
                </a:lnTo>
                <a:lnTo>
                  <a:pt x="136058" y="12514"/>
                </a:lnTo>
                <a:lnTo>
                  <a:pt x="121758" y="3082"/>
                </a:lnTo>
                <a:lnTo>
                  <a:pt x="102215" y="0"/>
                </a:lnTo>
                <a:close/>
              </a:path>
            </a:pathLst>
          </a:custGeom>
          <a:solidFill>
            <a:srgbClr val="535F6D"/>
          </a:solidFill>
        </p:spPr>
        <p:txBody>
          <a:bodyPr wrap="square" lIns="0" tIns="0" rIns="0" bIns="0" rtlCol="0"/>
          <a:lstStyle/>
          <a:p>
            <a:endParaRPr/>
          </a:p>
        </p:txBody>
      </p:sp>
      <p:sp>
        <p:nvSpPr>
          <p:cNvPr id="49" name="object 49"/>
          <p:cNvSpPr/>
          <p:nvPr/>
        </p:nvSpPr>
        <p:spPr>
          <a:xfrm>
            <a:off x="3786040" y="1145253"/>
            <a:ext cx="0" cy="971550"/>
          </a:xfrm>
          <a:custGeom>
            <a:avLst/>
            <a:gdLst/>
            <a:ahLst/>
            <a:cxnLst/>
            <a:rect l="l" t="t" r="r" b="b"/>
            <a:pathLst>
              <a:path h="971550">
                <a:moveTo>
                  <a:pt x="0" y="0"/>
                </a:moveTo>
                <a:lnTo>
                  <a:pt x="0" y="971557"/>
                </a:lnTo>
              </a:path>
            </a:pathLst>
          </a:custGeom>
          <a:ln w="12556">
            <a:solidFill>
              <a:srgbClr val="535F6D"/>
            </a:solidFill>
          </a:ln>
        </p:spPr>
        <p:txBody>
          <a:bodyPr wrap="square" lIns="0" tIns="0" rIns="0" bIns="0" rtlCol="0"/>
          <a:lstStyle/>
          <a:p>
            <a:endParaRPr/>
          </a:p>
        </p:txBody>
      </p:sp>
      <p:sp>
        <p:nvSpPr>
          <p:cNvPr id="50" name="object 50"/>
          <p:cNvSpPr/>
          <p:nvPr/>
        </p:nvSpPr>
        <p:spPr>
          <a:xfrm>
            <a:off x="2516820" y="1146038"/>
            <a:ext cx="1102995" cy="966469"/>
          </a:xfrm>
          <a:custGeom>
            <a:avLst/>
            <a:gdLst/>
            <a:ahLst/>
            <a:cxnLst/>
            <a:rect l="l" t="t" r="r" b="b"/>
            <a:pathLst>
              <a:path w="1102995" h="966469">
                <a:moveTo>
                  <a:pt x="1059098" y="0"/>
                </a:moveTo>
                <a:lnTo>
                  <a:pt x="43669" y="0"/>
                </a:lnTo>
                <a:lnTo>
                  <a:pt x="18902" y="4790"/>
                </a:lnTo>
                <a:lnTo>
                  <a:pt x="3932" y="17867"/>
                </a:lnTo>
                <a:lnTo>
                  <a:pt x="0" y="37290"/>
                </a:lnTo>
                <a:lnTo>
                  <a:pt x="8345" y="61118"/>
                </a:lnTo>
                <a:lnTo>
                  <a:pt x="516040" y="940605"/>
                </a:lnTo>
                <a:lnTo>
                  <a:pt x="532471" y="959649"/>
                </a:lnTo>
                <a:lnTo>
                  <a:pt x="551404" y="965997"/>
                </a:lnTo>
                <a:lnTo>
                  <a:pt x="570336" y="959649"/>
                </a:lnTo>
                <a:lnTo>
                  <a:pt x="586767" y="940605"/>
                </a:lnTo>
                <a:lnTo>
                  <a:pt x="1094413" y="61118"/>
                </a:lnTo>
                <a:lnTo>
                  <a:pt x="1102786" y="37290"/>
                </a:lnTo>
                <a:lnTo>
                  <a:pt x="1098864" y="17867"/>
                </a:lnTo>
                <a:lnTo>
                  <a:pt x="1083887" y="4790"/>
                </a:lnTo>
                <a:lnTo>
                  <a:pt x="1059098" y="0"/>
                </a:lnTo>
                <a:close/>
              </a:path>
            </a:pathLst>
          </a:custGeom>
          <a:solidFill>
            <a:srgbClr val="465153"/>
          </a:solidFill>
        </p:spPr>
        <p:txBody>
          <a:bodyPr wrap="square" lIns="0" tIns="0" rIns="0" bIns="0" rtlCol="0"/>
          <a:lstStyle/>
          <a:p>
            <a:endParaRPr/>
          </a:p>
        </p:txBody>
      </p:sp>
      <p:sp>
        <p:nvSpPr>
          <p:cNvPr id="51" name="object 51"/>
          <p:cNvSpPr/>
          <p:nvPr/>
        </p:nvSpPr>
        <p:spPr>
          <a:xfrm>
            <a:off x="2946830" y="1738514"/>
            <a:ext cx="307340" cy="160655"/>
          </a:xfrm>
          <a:custGeom>
            <a:avLst/>
            <a:gdLst/>
            <a:ahLst/>
            <a:cxnLst/>
            <a:rect l="l" t="t" r="r" b="b"/>
            <a:pathLst>
              <a:path w="307339" h="160655">
                <a:moveTo>
                  <a:pt x="306843" y="0"/>
                </a:moveTo>
                <a:lnTo>
                  <a:pt x="0" y="111131"/>
                </a:lnTo>
                <a:lnTo>
                  <a:pt x="28643" y="160448"/>
                </a:lnTo>
                <a:lnTo>
                  <a:pt x="263387" y="75804"/>
                </a:lnTo>
                <a:lnTo>
                  <a:pt x="306843" y="0"/>
                </a:lnTo>
                <a:close/>
              </a:path>
            </a:pathLst>
          </a:custGeom>
          <a:solidFill>
            <a:srgbClr val="FDFDFD"/>
          </a:solidFill>
        </p:spPr>
        <p:txBody>
          <a:bodyPr wrap="square" lIns="0" tIns="0" rIns="0" bIns="0" rtlCol="0"/>
          <a:lstStyle/>
          <a:p>
            <a:endParaRPr/>
          </a:p>
        </p:txBody>
      </p:sp>
      <p:sp>
        <p:nvSpPr>
          <p:cNvPr id="52" name="object 52"/>
          <p:cNvSpPr/>
          <p:nvPr/>
        </p:nvSpPr>
        <p:spPr>
          <a:xfrm>
            <a:off x="2987246" y="1845967"/>
            <a:ext cx="205104" cy="122555"/>
          </a:xfrm>
          <a:custGeom>
            <a:avLst/>
            <a:gdLst/>
            <a:ahLst/>
            <a:cxnLst/>
            <a:rect l="l" t="t" r="r" b="b"/>
            <a:pathLst>
              <a:path w="205105" h="122555">
                <a:moveTo>
                  <a:pt x="204627" y="0"/>
                </a:moveTo>
                <a:lnTo>
                  <a:pt x="0" y="73597"/>
                </a:lnTo>
                <a:lnTo>
                  <a:pt x="27957" y="122178"/>
                </a:lnTo>
                <a:lnTo>
                  <a:pt x="162642" y="73597"/>
                </a:lnTo>
                <a:lnTo>
                  <a:pt x="204627" y="0"/>
                </a:lnTo>
                <a:close/>
              </a:path>
            </a:pathLst>
          </a:custGeom>
          <a:solidFill>
            <a:srgbClr val="FDFDFD"/>
          </a:solidFill>
        </p:spPr>
        <p:txBody>
          <a:bodyPr wrap="square" lIns="0" tIns="0" rIns="0" bIns="0" rtlCol="0"/>
          <a:lstStyle/>
          <a:p>
            <a:endParaRPr/>
          </a:p>
        </p:txBody>
      </p:sp>
      <p:sp>
        <p:nvSpPr>
          <p:cNvPr id="53" name="object 53"/>
          <p:cNvSpPr/>
          <p:nvPr/>
        </p:nvSpPr>
        <p:spPr>
          <a:xfrm>
            <a:off x="3026974" y="1951212"/>
            <a:ext cx="104775" cy="85090"/>
          </a:xfrm>
          <a:custGeom>
            <a:avLst/>
            <a:gdLst/>
            <a:ahLst/>
            <a:cxnLst/>
            <a:rect l="l" t="t" r="r" b="b"/>
            <a:pathLst>
              <a:path w="104775" h="85089">
                <a:moveTo>
                  <a:pt x="104570" y="0"/>
                </a:moveTo>
                <a:lnTo>
                  <a:pt x="0" y="37544"/>
                </a:lnTo>
                <a:lnTo>
                  <a:pt x="17657" y="67710"/>
                </a:lnTo>
                <a:lnTo>
                  <a:pt x="28850" y="80546"/>
                </a:lnTo>
                <a:lnTo>
                  <a:pt x="41506" y="84825"/>
                </a:lnTo>
                <a:lnTo>
                  <a:pt x="54033" y="80546"/>
                </a:lnTo>
                <a:lnTo>
                  <a:pt x="64841" y="67710"/>
                </a:lnTo>
                <a:lnTo>
                  <a:pt x="104570" y="0"/>
                </a:lnTo>
                <a:close/>
              </a:path>
            </a:pathLst>
          </a:custGeom>
          <a:solidFill>
            <a:srgbClr val="FDFDFD"/>
          </a:solidFill>
        </p:spPr>
        <p:txBody>
          <a:bodyPr wrap="square" lIns="0" tIns="0" rIns="0" bIns="0" rtlCol="0"/>
          <a:lstStyle/>
          <a:p>
            <a:endParaRPr/>
          </a:p>
        </p:txBody>
      </p:sp>
      <p:sp>
        <p:nvSpPr>
          <p:cNvPr id="54" name="object 54"/>
          <p:cNvSpPr/>
          <p:nvPr/>
        </p:nvSpPr>
        <p:spPr>
          <a:xfrm>
            <a:off x="2876888" y="1728213"/>
            <a:ext cx="169545" cy="100965"/>
          </a:xfrm>
          <a:custGeom>
            <a:avLst/>
            <a:gdLst/>
            <a:ahLst/>
            <a:cxnLst/>
            <a:rect l="l" t="t" r="r" b="b"/>
            <a:pathLst>
              <a:path w="169544" h="100964">
                <a:moveTo>
                  <a:pt x="0" y="0"/>
                </a:moveTo>
                <a:lnTo>
                  <a:pt x="58170" y="100830"/>
                </a:lnTo>
                <a:lnTo>
                  <a:pt x="169215" y="60343"/>
                </a:lnTo>
                <a:lnTo>
                  <a:pt x="0" y="0"/>
                </a:lnTo>
                <a:close/>
              </a:path>
            </a:pathLst>
          </a:custGeom>
          <a:solidFill>
            <a:srgbClr val="F9C32C"/>
          </a:solidFill>
        </p:spPr>
        <p:txBody>
          <a:bodyPr wrap="square" lIns="0" tIns="0" rIns="0" bIns="0" rtlCol="0"/>
          <a:lstStyle/>
          <a:p>
            <a:endParaRPr/>
          </a:p>
        </p:txBody>
      </p:sp>
      <p:sp>
        <p:nvSpPr>
          <p:cNvPr id="55" name="object 55"/>
          <p:cNvSpPr/>
          <p:nvPr/>
        </p:nvSpPr>
        <p:spPr>
          <a:xfrm>
            <a:off x="2854816" y="1199014"/>
            <a:ext cx="123825" cy="146685"/>
          </a:xfrm>
          <a:custGeom>
            <a:avLst/>
            <a:gdLst/>
            <a:ahLst/>
            <a:cxnLst/>
            <a:rect l="l" t="t" r="r" b="b"/>
            <a:pathLst>
              <a:path w="123825" h="146684">
                <a:moveTo>
                  <a:pt x="72885" y="0"/>
                </a:moveTo>
                <a:lnTo>
                  <a:pt x="44405" y="5812"/>
                </a:lnTo>
                <a:lnTo>
                  <a:pt x="21250" y="21631"/>
                </a:lnTo>
                <a:lnTo>
                  <a:pt x="5691" y="45029"/>
                </a:lnTo>
                <a:lnTo>
                  <a:pt x="0" y="73577"/>
                </a:lnTo>
                <a:lnTo>
                  <a:pt x="5691" y="102061"/>
                </a:lnTo>
                <a:lnTo>
                  <a:pt x="21250" y="125221"/>
                </a:lnTo>
                <a:lnTo>
                  <a:pt x="44405" y="140785"/>
                </a:lnTo>
                <a:lnTo>
                  <a:pt x="72885" y="146478"/>
                </a:lnTo>
                <a:lnTo>
                  <a:pt x="86359" y="145236"/>
                </a:lnTo>
                <a:lnTo>
                  <a:pt x="122129" y="126602"/>
                </a:lnTo>
                <a:lnTo>
                  <a:pt x="123600" y="122187"/>
                </a:lnTo>
                <a:lnTo>
                  <a:pt x="122129" y="120716"/>
                </a:lnTo>
                <a:lnTo>
                  <a:pt x="115828" y="114094"/>
                </a:lnTo>
                <a:lnTo>
                  <a:pt x="74356" y="114094"/>
                </a:lnTo>
                <a:lnTo>
                  <a:pt x="58506" y="110758"/>
                </a:lnTo>
                <a:lnTo>
                  <a:pt x="45921" y="101766"/>
                </a:lnTo>
                <a:lnTo>
                  <a:pt x="37621" y="88636"/>
                </a:lnTo>
                <a:lnTo>
                  <a:pt x="34627" y="72890"/>
                </a:lnTo>
                <a:lnTo>
                  <a:pt x="37621" y="56686"/>
                </a:lnTo>
                <a:lnTo>
                  <a:pt x="45921" y="43324"/>
                </a:lnTo>
                <a:lnTo>
                  <a:pt x="58506" y="34248"/>
                </a:lnTo>
                <a:lnTo>
                  <a:pt x="74356" y="30902"/>
                </a:lnTo>
                <a:lnTo>
                  <a:pt x="116528" y="30902"/>
                </a:lnTo>
                <a:lnTo>
                  <a:pt x="122129" y="25016"/>
                </a:lnTo>
                <a:lnTo>
                  <a:pt x="123600" y="23544"/>
                </a:lnTo>
                <a:lnTo>
                  <a:pt x="123600" y="20601"/>
                </a:lnTo>
                <a:lnTo>
                  <a:pt x="122129" y="19130"/>
                </a:lnTo>
                <a:lnTo>
                  <a:pt x="111455" y="10884"/>
                </a:lnTo>
                <a:lnTo>
                  <a:pt x="100008" y="4892"/>
                </a:lnTo>
                <a:lnTo>
                  <a:pt x="87311" y="1237"/>
                </a:lnTo>
                <a:lnTo>
                  <a:pt x="72885" y="0"/>
                </a:lnTo>
                <a:close/>
              </a:path>
              <a:path w="123825" h="146684">
                <a:moveTo>
                  <a:pt x="105256" y="103057"/>
                </a:moveTo>
                <a:lnTo>
                  <a:pt x="103000" y="103057"/>
                </a:lnTo>
                <a:lnTo>
                  <a:pt x="101529" y="103793"/>
                </a:lnTo>
                <a:lnTo>
                  <a:pt x="95517" y="108196"/>
                </a:lnTo>
                <a:lnTo>
                  <a:pt x="88752" y="111427"/>
                </a:lnTo>
                <a:lnTo>
                  <a:pt x="81581" y="113416"/>
                </a:lnTo>
                <a:lnTo>
                  <a:pt x="74356" y="114094"/>
                </a:lnTo>
                <a:lnTo>
                  <a:pt x="115828" y="114094"/>
                </a:lnTo>
                <a:lnTo>
                  <a:pt x="106728" y="104529"/>
                </a:lnTo>
                <a:lnTo>
                  <a:pt x="105256" y="103057"/>
                </a:lnTo>
                <a:close/>
              </a:path>
              <a:path w="123825" h="146684">
                <a:moveTo>
                  <a:pt x="116528" y="30902"/>
                </a:moveTo>
                <a:lnTo>
                  <a:pt x="74356" y="30902"/>
                </a:lnTo>
                <a:lnTo>
                  <a:pt x="81581" y="31587"/>
                </a:lnTo>
                <a:lnTo>
                  <a:pt x="88752" y="33588"/>
                </a:lnTo>
                <a:lnTo>
                  <a:pt x="95517" y="36820"/>
                </a:lnTo>
                <a:lnTo>
                  <a:pt x="101529" y="41203"/>
                </a:lnTo>
                <a:lnTo>
                  <a:pt x="103000" y="42674"/>
                </a:lnTo>
                <a:lnTo>
                  <a:pt x="105256" y="42674"/>
                </a:lnTo>
                <a:lnTo>
                  <a:pt x="106728" y="41203"/>
                </a:lnTo>
                <a:lnTo>
                  <a:pt x="116528" y="30902"/>
                </a:lnTo>
                <a:close/>
              </a:path>
            </a:pathLst>
          </a:custGeom>
          <a:solidFill>
            <a:srgbClr val="FDFDFD"/>
          </a:solidFill>
        </p:spPr>
        <p:txBody>
          <a:bodyPr wrap="square" lIns="0" tIns="0" rIns="0" bIns="0" rtlCol="0"/>
          <a:lstStyle/>
          <a:p>
            <a:endParaRPr/>
          </a:p>
        </p:txBody>
      </p:sp>
      <p:sp>
        <p:nvSpPr>
          <p:cNvPr id="56" name="object 56"/>
          <p:cNvSpPr/>
          <p:nvPr/>
        </p:nvSpPr>
        <p:spPr>
          <a:xfrm>
            <a:off x="3027759" y="1201270"/>
            <a:ext cx="123825" cy="142240"/>
          </a:xfrm>
          <a:custGeom>
            <a:avLst/>
            <a:gdLst/>
            <a:ahLst/>
            <a:cxnLst/>
            <a:rect l="l" t="t" r="r" b="b"/>
            <a:pathLst>
              <a:path w="123825" h="142240">
                <a:moveTo>
                  <a:pt x="52971" y="0"/>
                </a:moveTo>
                <a:lnTo>
                  <a:pt x="1471" y="0"/>
                </a:lnTo>
                <a:lnTo>
                  <a:pt x="0" y="2158"/>
                </a:lnTo>
                <a:lnTo>
                  <a:pt x="0" y="139807"/>
                </a:lnTo>
                <a:lnTo>
                  <a:pt x="1471" y="142014"/>
                </a:lnTo>
                <a:lnTo>
                  <a:pt x="52971" y="142014"/>
                </a:lnTo>
                <a:lnTo>
                  <a:pt x="80478" y="136448"/>
                </a:lnTo>
                <a:lnTo>
                  <a:pt x="102927" y="121223"/>
                </a:lnTo>
                <a:lnTo>
                  <a:pt x="109189" y="111837"/>
                </a:lnTo>
                <a:lnTo>
                  <a:pt x="31586" y="111837"/>
                </a:lnTo>
                <a:lnTo>
                  <a:pt x="31586" y="30117"/>
                </a:lnTo>
                <a:lnTo>
                  <a:pt x="109289" y="30117"/>
                </a:lnTo>
                <a:lnTo>
                  <a:pt x="102927" y="20675"/>
                </a:lnTo>
                <a:lnTo>
                  <a:pt x="80478" y="5545"/>
                </a:lnTo>
                <a:lnTo>
                  <a:pt x="52971" y="0"/>
                </a:lnTo>
                <a:close/>
              </a:path>
              <a:path w="123825" h="142240">
                <a:moveTo>
                  <a:pt x="109289" y="30117"/>
                </a:moveTo>
                <a:lnTo>
                  <a:pt x="50813" y="30117"/>
                </a:lnTo>
                <a:lnTo>
                  <a:pt x="66622" y="33234"/>
                </a:lnTo>
                <a:lnTo>
                  <a:pt x="79212" y="41804"/>
                </a:lnTo>
                <a:lnTo>
                  <a:pt x="87535" y="54660"/>
                </a:lnTo>
                <a:lnTo>
                  <a:pt x="90542" y="70634"/>
                </a:lnTo>
                <a:lnTo>
                  <a:pt x="87535" y="87005"/>
                </a:lnTo>
                <a:lnTo>
                  <a:pt x="79212" y="100065"/>
                </a:lnTo>
                <a:lnTo>
                  <a:pt x="66622" y="108710"/>
                </a:lnTo>
                <a:lnTo>
                  <a:pt x="50813" y="111837"/>
                </a:lnTo>
                <a:lnTo>
                  <a:pt x="109189" y="111837"/>
                </a:lnTo>
                <a:lnTo>
                  <a:pt x="118055" y="98549"/>
                </a:lnTo>
                <a:lnTo>
                  <a:pt x="123600" y="70634"/>
                </a:lnTo>
                <a:lnTo>
                  <a:pt x="118055" y="43125"/>
                </a:lnTo>
                <a:lnTo>
                  <a:pt x="109289" y="30117"/>
                </a:lnTo>
                <a:close/>
              </a:path>
            </a:pathLst>
          </a:custGeom>
          <a:solidFill>
            <a:srgbClr val="FDFDFD"/>
          </a:solidFill>
        </p:spPr>
        <p:txBody>
          <a:bodyPr wrap="square" lIns="0" tIns="0" rIns="0" bIns="0" rtlCol="0"/>
          <a:lstStyle/>
          <a:p>
            <a:endParaRPr/>
          </a:p>
        </p:txBody>
      </p:sp>
      <p:sp>
        <p:nvSpPr>
          <p:cNvPr id="57" name="object 57"/>
          <p:cNvSpPr/>
          <p:nvPr/>
        </p:nvSpPr>
        <p:spPr>
          <a:xfrm>
            <a:off x="3202860" y="1201270"/>
            <a:ext cx="91440" cy="142240"/>
          </a:xfrm>
          <a:custGeom>
            <a:avLst/>
            <a:gdLst/>
            <a:ahLst/>
            <a:cxnLst/>
            <a:rect l="l" t="t" r="r" b="b"/>
            <a:pathLst>
              <a:path w="91439" h="142240">
                <a:moveTo>
                  <a:pt x="89757" y="0"/>
                </a:moveTo>
                <a:lnTo>
                  <a:pt x="1471" y="0"/>
                </a:lnTo>
                <a:lnTo>
                  <a:pt x="0" y="2158"/>
                </a:lnTo>
                <a:lnTo>
                  <a:pt x="0" y="139807"/>
                </a:lnTo>
                <a:lnTo>
                  <a:pt x="1471" y="142014"/>
                </a:lnTo>
                <a:lnTo>
                  <a:pt x="89757" y="142014"/>
                </a:lnTo>
                <a:lnTo>
                  <a:pt x="91229" y="139807"/>
                </a:lnTo>
                <a:lnTo>
                  <a:pt x="91229" y="114045"/>
                </a:lnTo>
                <a:lnTo>
                  <a:pt x="89757" y="111837"/>
                </a:lnTo>
                <a:lnTo>
                  <a:pt x="31684" y="111837"/>
                </a:lnTo>
                <a:lnTo>
                  <a:pt x="31684" y="84565"/>
                </a:lnTo>
                <a:lnTo>
                  <a:pt x="79457" y="84565"/>
                </a:lnTo>
                <a:lnTo>
                  <a:pt x="81713" y="83093"/>
                </a:lnTo>
                <a:lnTo>
                  <a:pt x="81713" y="56605"/>
                </a:lnTo>
                <a:lnTo>
                  <a:pt x="79457" y="55134"/>
                </a:lnTo>
                <a:lnTo>
                  <a:pt x="31684" y="55134"/>
                </a:lnTo>
                <a:lnTo>
                  <a:pt x="31684" y="30117"/>
                </a:lnTo>
                <a:lnTo>
                  <a:pt x="89757" y="30117"/>
                </a:lnTo>
                <a:lnTo>
                  <a:pt x="91229" y="27959"/>
                </a:lnTo>
                <a:lnTo>
                  <a:pt x="91229" y="2158"/>
                </a:lnTo>
                <a:lnTo>
                  <a:pt x="89757" y="0"/>
                </a:lnTo>
                <a:close/>
              </a:path>
            </a:pathLst>
          </a:custGeom>
          <a:solidFill>
            <a:srgbClr val="FDFDFD"/>
          </a:solidFill>
        </p:spPr>
        <p:txBody>
          <a:bodyPr wrap="square" lIns="0" tIns="0" rIns="0" bIns="0" rtlCol="0"/>
          <a:lstStyle/>
          <a:p>
            <a:endParaRPr/>
          </a:p>
        </p:txBody>
      </p:sp>
      <p:sp>
        <p:nvSpPr>
          <p:cNvPr id="58" name="object 58"/>
          <p:cNvSpPr/>
          <p:nvPr/>
        </p:nvSpPr>
        <p:spPr>
          <a:xfrm>
            <a:off x="2697626" y="1392591"/>
            <a:ext cx="741045" cy="387350"/>
          </a:xfrm>
          <a:custGeom>
            <a:avLst/>
            <a:gdLst/>
            <a:ahLst/>
            <a:cxnLst/>
            <a:rect l="l" t="t" r="r" b="b"/>
            <a:pathLst>
              <a:path w="741045" h="387350">
                <a:moveTo>
                  <a:pt x="717906" y="0"/>
                </a:moveTo>
                <a:lnTo>
                  <a:pt x="29175" y="0"/>
                </a:lnTo>
                <a:lnTo>
                  <a:pt x="12461" y="3220"/>
                </a:lnTo>
                <a:lnTo>
                  <a:pt x="2506" y="11962"/>
                </a:lnTo>
                <a:lnTo>
                  <a:pt x="0" y="24844"/>
                </a:lnTo>
                <a:lnTo>
                  <a:pt x="5632" y="40487"/>
                </a:lnTo>
                <a:lnTo>
                  <a:pt x="159447" y="307652"/>
                </a:lnTo>
                <a:lnTo>
                  <a:pt x="383105" y="387135"/>
                </a:lnTo>
                <a:lnTo>
                  <a:pt x="519995" y="337829"/>
                </a:lnTo>
                <a:lnTo>
                  <a:pt x="323463" y="337829"/>
                </a:lnTo>
                <a:lnTo>
                  <a:pt x="323463" y="337093"/>
                </a:lnTo>
                <a:lnTo>
                  <a:pt x="720849" y="735"/>
                </a:lnTo>
                <a:lnTo>
                  <a:pt x="717906" y="0"/>
                </a:lnTo>
                <a:close/>
              </a:path>
              <a:path w="741045" h="387350">
                <a:moveTo>
                  <a:pt x="740762" y="26497"/>
                </a:moveTo>
                <a:lnTo>
                  <a:pt x="324248" y="337829"/>
                </a:lnTo>
                <a:lnTo>
                  <a:pt x="519995" y="337829"/>
                </a:lnTo>
                <a:lnTo>
                  <a:pt x="575177" y="317953"/>
                </a:lnTo>
                <a:lnTo>
                  <a:pt x="735563" y="40487"/>
                </a:lnTo>
                <a:lnTo>
                  <a:pt x="738506" y="36072"/>
                </a:lnTo>
                <a:lnTo>
                  <a:pt x="739978" y="30912"/>
                </a:lnTo>
                <a:lnTo>
                  <a:pt x="740762" y="26497"/>
                </a:lnTo>
                <a:close/>
              </a:path>
            </a:pathLst>
          </a:custGeom>
          <a:solidFill>
            <a:srgbClr val="5287CE"/>
          </a:solidFill>
        </p:spPr>
        <p:txBody>
          <a:bodyPr wrap="square" lIns="0" tIns="0" rIns="0" bIns="0" rtlCol="0"/>
          <a:lstStyle/>
          <a:p>
            <a:endParaRPr/>
          </a:p>
        </p:txBody>
      </p:sp>
      <p:sp>
        <p:nvSpPr>
          <p:cNvPr id="59" name="object 59"/>
          <p:cNvSpPr/>
          <p:nvPr/>
        </p:nvSpPr>
        <p:spPr>
          <a:xfrm>
            <a:off x="3021089" y="1393327"/>
            <a:ext cx="417830" cy="337185"/>
          </a:xfrm>
          <a:custGeom>
            <a:avLst/>
            <a:gdLst/>
            <a:ahLst/>
            <a:cxnLst/>
            <a:rect l="l" t="t" r="r" b="b"/>
            <a:pathLst>
              <a:path w="417829" h="337185">
                <a:moveTo>
                  <a:pt x="397386" y="0"/>
                </a:moveTo>
                <a:lnTo>
                  <a:pt x="0" y="336357"/>
                </a:lnTo>
                <a:lnTo>
                  <a:pt x="0" y="337093"/>
                </a:lnTo>
                <a:lnTo>
                  <a:pt x="784" y="337093"/>
                </a:lnTo>
                <a:lnTo>
                  <a:pt x="417299" y="25761"/>
                </a:lnTo>
                <a:lnTo>
                  <a:pt x="417167" y="16564"/>
                </a:lnTo>
                <a:lnTo>
                  <a:pt x="413669" y="9021"/>
                </a:lnTo>
                <a:lnTo>
                  <a:pt x="407008" y="3408"/>
                </a:lnTo>
                <a:lnTo>
                  <a:pt x="397386" y="0"/>
                </a:lnTo>
                <a:close/>
              </a:path>
            </a:pathLst>
          </a:custGeom>
          <a:solidFill>
            <a:srgbClr val="FDFDFD"/>
          </a:solidFill>
        </p:spPr>
        <p:txBody>
          <a:bodyPr wrap="square" lIns="0" tIns="0" rIns="0" bIns="0" rtlCol="0"/>
          <a:lstStyle/>
          <a:p>
            <a:endParaRPr/>
          </a:p>
        </p:txBody>
      </p:sp>
      <p:sp>
        <p:nvSpPr>
          <p:cNvPr id="60" name="object 60"/>
          <p:cNvSpPr/>
          <p:nvPr/>
        </p:nvSpPr>
        <p:spPr>
          <a:xfrm>
            <a:off x="3061602" y="1548625"/>
            <a:ext cx="305435" cy="196850"/>
          </a:xfrm>
          <a:custGeom>
            <a:avLst/>
            <a:gdLst/>
            <a:ahLst/>
            <a:cxnLst/>
            <a:rect l="l" t="t" r="r" b="b"/>
            <a:pathLst>
              <a:path w="305435" h="196850">
                <a:moveTo>
                  <a:pt x="305372" y="0"/>
                </a:moveTo>
                <a:lnTo>
                  <a:pt x="0" y="195775"/>
                </a:lnTo>
                <a:lnTo>
                  <a:pt x="0" y="196511"/>
                </a:lnTo>
                <a:lnTo>
                  <a:pt x="686" y="196511"/>
                </a:lnTo>
                <a:lnTo>
                  <a:pt x="279573" y="44166"/>
                </a:lnTo>
                <a:lnTo>
                  <a:pt x="305372" y="0"/>
                </a:lnTo>
                <a:close/>
              </a:path>
            </a:pathLst>
          </a:custGeom>
          <a:solidFill>
            <a:srgbClr val="FDFDFD"/>
          </a:solidFill>
        </p:spPr>
        <p:txBody>
          <a:bodyPr wrap="square" lIns="0" tIns="0" rIns="0" bIns="0" rtlCol="0"/>
          <a:lstStyle/>
          <a:p>
            <a:endParaRPr/>
          </a:p>
        </p:txBody>
      </p:sp>
      <p:sp>
        <p:nvSpPr>
          <p:cNvPr id="61" name="object 61"/>
          <p:cNvSpPr/>
          <p:nvPr/>
        </p:nvSpPr>
        <p:spPr>
          <a:xfrm>
            <a:off x="2980673" y="1392591"/>
            <a:ext cx="340995" cy="323850"/>
          </a:xfrm>
          <a:custGeom>
            <a:avLst/>
            <a:gdLst/>
            <a:ahLst/>
            <a:cxnLst/>
            <a:rect l="l" t="t" r="r" b="b"/>
            <a:pathLst>
              <a:path w="340995" h="323850">
                <a:moveTo>
                  <a:pt x="340686" y="0"/>
                </a:moveTo>
                <a:lnTo>
                  <a:pt x="298015" y="0"/>
                </a:lnTo>
                <a:lnTo>
                  <a:pt x="0" y="323103"/>
                </a:lnTo>
                <a:lnTo>
                  <a:pt x="0" y="323839"/>
                </a:lnTo>
                <a:lnTo>
                  <a:pt x="340686" y="0"/>
                </a:lnTo>
                <a:close/>
              </a:path>
            </a:pathLst>
          </a:custGeom>
          <a:solidFill>
            <a:srgbClr val="FDFDFD"/>
          </a:solidFill>
        </p:spPr>
        <p:txBody>
          <a:bodyPr wrap="square" lIns="0" tIns="0" rIns="0" bIns="0" rtlCol="0"/>
          <a:lstStyle/>
          <a:p>
            <a:endParaRPr/>
          </a:p>
        </p:txBody>
      </p:sp>
      <p:sp>
        <p:nvSpPr>
          <p:cNvPr id="62" name="object 62"/>
          <p:cNvSpPr/>
          <p:nvPr/>
        </p:nvSpPr>
        <p:spPr>
          <a:xfrm>
            <a:off x="2827520" y="1410260"/>
            <a:ext cx="317500" cy="288290"/>
          </a:xfrm>
          <a:custGeom>
            <a:avLst/>
            <a:gdLst/>
            <a:ahLst/>
            <a:cxnLst/>
            <a:rect l="l" t="t" r="r" b="b"/>
            <a:pathLst>
              <a:path w="317500" h="288289">
                <a:moveTo>
                  <a:pt x="187683" y="0"/>
                </a:moveTo>
                <a:lnTo>
                  <a:pt x="175911" y="0"/>
                </a:lnTo>
                <a:lnTo>
                  <a:pt x="170026" y="11772"/>
                </a:lnTo>
                <a:lnTo>
                  <a:pt x="167083" y="16196"/>
                </a:lnTo>
                <a:lnTo>
                  <a:pt x="120781" y="101566"/>
                </a:lnTo>
                <a:lnTo>
                  <a:pt x="13367" y="101566"/>
                </a:lnTo>
                <a:lnTo>
                  <a:pt x="4963" y="102796"/>
                </a:lnTo>
                <a:lnTo>
                  <a:pt x="209" y="106442"/>
                </a:lnTo>
                <a:lnTo>
                  <a:pt x="0" y="112434"/>
                </a:lnTo>
                <a:lnTo>
                  <a:pt x="5225" y="120706"/>
                </a:lnTo>
                <a:lnTo>
                  <a:pt x="89881" y="218594"/>
                </a:lnTo>
                <a:lnTo>
                  <a:pt x="62611" y="284097"/>
                </a:lnTo>
                <a:lnTo>
                  <a:pt x="64651" y="287947"/>
                </a:lnTo>
                <a:lnTo>
                  <a:pt x="72678" y="285656"/>
                </a:lnTo>
                <a:lnTo>
                  <a:pt x="81385" y="281295"/>
                </a:lnTo>
                <a:lnTo>
                  <a:pt x="85467" y="278937"/>
                </a:lnTo>
                <a:lnTo>
                  <a:pt x="115582" y="212698"/>
                </a:lnTo>
                <a:lnTo>
                  <a:pt x="47896" y="131743"/>
                </a:lnTo>
                <a:lnTo>
                  <a:pt x="132553" y="131743"/>
                </a:lnTo>
                <a:lnTo>
                  <a:pt x="181797" y="55202"/>
                </a:lnTo>
                <a:lnTo>
                  <a:pt x="219147" y="55202"/>
                </a:lnTo>
                <a:lnTo>
                  <a:pt x="195825" y="14715"/>
                </a:lnTo>
                <a:lnTo>
                  <a:pt x="192097" y="10300"/>
                </a:lnTo>
                <a:lnTo>
                  <a:pt x="187683" y="0"/>
                </a:lnTo>
                <a:close/>
              </a:path>
              <a:path w="317500" h="288289">
                <a:moveTo>
                  <a:pt x="219147" y="55202"/>
                </a:moveTo>
                <a:lnTo>
                  <a:pt x="181797" y="55202"/>
                </a:lnTo>
                <a:lnTo>
                  <a:pt x="197416" y="77716"/>
                </a:lnTo>
                <a:lnTo>
                  <a:pt x="214561" y="102854"/>
                </a:lnTo>
                <a:lnTo>
                  <a:pt x="234082" y="131743"/>
                </a:lnTo>
                <a:lnTo>
                  <a:pt x="289310" y="131743"/>
                </a:lnTo>
                <a:lnTo>
                  <a:pt x="317267" y="101566"/>
                </a:lnTo>
                <a:lnTo>
                  <a:pt x="245854" y="101566"/>
                </a:lnTo>
                <a:lnTo>
                  <a:pt x="219147" y="55202"/>
                </a:lnTo>
                <a:close/>
              </a:path>
            </a:pathLst>
          </a:custGeom>
          <a:solidFill>
            <a:srgbClr val="FDFDFD"/>
          </a:solidFill>
        </p:spPr>
        <p:txBody>
          <a:bodyPr wrap="square" lIns="0" tIns="0" rIns="0" bIns="0" rtlCol="0"/>
          <a:lstStyle/>
          <a:p>
            <a:endParaRPr/>
          </a:p>
        </p:txBody>
      </p:sp>
      <p:sp>
        <p:nvSpPr>
          <p:cNvPr id="63" name="object 63"/>
          <p:cNvSpPr txBox="1"/>
          <p:nvPr/>
        </p:nvSpPr>
        <p:spPr>
          <a:xfrm>
            <a:off x="3104459" y="4607305"/>
            <a:ext cx="2721991" cy="307777"/>
          </a:xfrm>
          <a:prstGeom prst="rect">
            <a:avLst/>
          </a:prstGeom>
        </p:spPr>
        <p:txBody>
          <a:bodyPr vert="horz" wrap="square" lIns="0" tIns="0" rIns="0" bIns="0" rtlCol="0">
            <a:spAutoFit/>
          </a:bodyPr>
          <a:lstStyle/>
          <a:p>
            <a:pPr marL="12700" algn="ctr">
              <a:lnSpc>
                <a:spcPct val="100000"/>
              </a:lnSpc>
            </a:pPr>
            <a:r>
              <a:rPr lang="en-US" sz="2000" b="1" spc="130" dirty="0" smtClean="0">
                <a:solidFill>
                  <a:srgbClr val="45454B"/>
                </a:solidFill>
                <a:latin typeface="Calibri"/>
                <a:cs typeface="Calibri"/>
              </a:rPr>
              <a:t>September 12</a:t>
            </a:r>
            <a:r>
              <a:rPr sz="2000" b="1" spc="105" dirty="0" smtClean="0">
                <a:solidFill>
                  <a:srgbClr val="45454B"/>
                </a:solidFill>
                <a:latin typeface="Calibri"/>
                <a:cs typeface="Calibri"/>
              </a:rPr>
              <a:t>,</a:t>
            </a:r>
            <a:r>
              <a:rPr sz="2000" b="1" spc="300" dirty="0" smtClean="0">
                <a:solidFill>
                  <a:srgbClr val="45454B"/>
                </a:solidFill>
                <a:latin typeface="Calibri"/>
                <a:cs typeface="Calibri"/>
              </a:rPr>
              <a:t> </a:t>
            </a:r>
            <a:r>
              <a:rPr sz="2000" b="1" spc="114" dirty="0">
                <a:solidFill>
                  <a:srgbClr val="45454B"/>
                </a:solidFill>
                <a:latin typeface="Calibri"/>
                <a:cs typeface="Calibri"/>
              </a:rPr>
              <a:t>201</a:t>
            </a:r>
            <a:r>
              <a:rPr lang="en-US" sz="2000" b="1" spc="114" dirty="0">
                <a:solidFill>
                  <a:srgbClr val="45454B"/>
                </a:solidFill>
                <a:latin typeface="Calibri"/>
                <a:cs typeface="Calibri"/>
              </a:rPr>
              <a:t>6</a:t>
            </a:r>
            <a:endParaRPr sz="2000" dirty="0">
              <a:latin typeface="Calibri"/>
              <a:cs typeface="Calibri"/>
            </a:endParaRPr>
          </a:p>
        </p:txBody>
      </p:sp>
      <p:sp>
        <p:nvSpPr>
          <p:cNvPr id="64" name="object 64"/>
          <p:cNvSpPr txBox="1">
            <a:spLocks noGrp="1"/>
          </p:cNvSpPr>
          <p:nvPr>
            <p:ph type="title"/>
          </p:nvPr>
        </p:nvSpPr>
        <p:spPr>
          <a:xfrm>
            <a:off x="1899030" y="3010153"/>
            <a:ext cx="5276850" cy="1477328"/>
          </a:xfrm>
          <a:prstGeom prst="rect">
            <a:avLst/>
          </a:prstGeom>
        </p:spPr>
        <p:txBody>
          <a:bodyPr vert="horz" wrap="square" lIns="0" tIns="0" rIns="0" bIns="0" rtlCol="0">
            <a:spAutoFit/>
          </a:bodyPr>
          <a:lstStyle/>
          <a:p>
            <a:pPr marL="12700" algn="ctr">
              <a:lnSpc>
                <a:spcPct val="100000"/>
              </a:lnSpc>
            </a:pPr>
            <a:r>
              <a:rPr lang="en-US" sz="3200" spc="135" dirty="0">
                <a:solidFill>
                  <a:srgbClr val="1F4669"/>
                </a:solidFill>
              </a:rPr>
              <a:t>Every Student Succeeds Act (ESSA) Hub Committee</a:t>
            </a:r>
            <a:endParaRPr sz="3200" dirty="0"/>
          </a:p>
        </p:txBody>
      </p:sp>
      <p:sp>
        <p:nvSpPr>
          <p:cNvPr id="67" name="Slide Number Placeholder 66"/>
          <p:cNvSpPr>
            <a:spLocks noGrp="1"/>
          </p:cNvSpPr>
          <p:nvPr>
            <p:ph type="sldNum" sz="quarter" idx="4294967295"/>
          </p:nvPr>
        </p:nvSpPr>
        <p:spPr>
          <a:xfrm>
            <a:off x="136476" y="6441741"/>
            <a:ext cx="450377" cy="286603"/>
          </a:xfrm>
          <a:prstGeom prst="rect">
            <a:avLst/>
          </a:prstGeom>
        </p:spPr>
        <p:txBody>
          <a:bodyPr/>
          <a:lstStyle/>
          <a:p>
            <a:pPr marL="25400">
              <a:lnSpc>
                <a:spcPts val="1045"/>
              </a:lnSpc>
            </a:pPr>
            <a:fld id="{81D60167-4931-47E6-BA6A-407CBD079E47}" type="slidenum">
              <a:rPr lang="en-US" sz="1000" spc="-5" smtClean="0"/>
              <a:t>1</a:t>
            </a:fld>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English learner progress measure(s)</a:t>
            </a:r>
          </a:p>
          <a:p>
            <a:r>
              <a:rPr lang="en-US" dirty="0" smtClean="0"/>
              <a:t>“Other indicator” </a:t>
            </a:r>
            <a:r>
              <a:rPr lang="en-US" dirty="0"/>
              <a:t>of school quality or student success</a:t>
            </a:r>
          </a:p>
          <a:p>
            <a:r>
              <a:rPr lang="en-US" dirty="0" smtClean="0"/>
              <a:t>Participation requirements</a:t>
            </a:r>
          </a:p>
          <a:p>
            <a:r>
              <a:rPr lang="en-US" dirty="0"/>
              <a:t>Long-term goals and interim measures</a:t>
            </a:r>
          </a:p>
          <a:p>
            <a:r>
              <a:rPr lang="en-US" dirty="0" smtClean="0"/>
              <a:t>N size </a:t>
            </a:r>
            <a:r>
              <a:rPr lang="en-US" dirty="0" smtClean="0">
                <a:solidFill>
                  <a:schemeClr val="tx1"/>
                </a:solidFill>
              </a:rPr>
              <a:t>and reporting rules</a:t>
            </a:r>
          </a:p>
          <a:p>
            <a:r>
              <a:rPr lang="en-US" dirty="0" smtClean="0">
                <a:solidFill>
                  <a:schemeClr val="tx1"/>
                </a:solidFill>
              </a:rPr>
              <a:t>Method for identifying and exiting comprehensive and targeted support schools</a:t>
            </a:r>
          </a:p>
          <a:p>
            <a:r>
              <a:rPr lang="en-US" dirty="0"/>
              <a:t>English learner assessment policy (1</a:t>
            </a:r>
            <a:r>
              <a:rPr lang="en-US" baseline="30000" dirty="0"/>
              <a:t>st</a:t>
            </a:r>
            <a:r>
              <a:rPr lang="en-US" dirty="0"/>
              <a:t> year in US</a:t>
            </a:r>
            <a:r>
              <a:rPr lang="en-US" dirty="0" smtClean="0"/>
              <a:t>) (shared with assessment spoke)</a:t>
            </a:r>
            <a:endParaRPr lang="en-US" dirty="0"/>
          </a:p>
          <a:p>
            <a:endParaRPr lang="en-US" dirty="0">
              <a:solidFill>
                <a:schemeClr val="tx1"/>
              </a:solidFill>
            </a:endParaRPr>
          </a:p>
        </p:txBody>
      </p:sp>
      <p:sp>
        <p:nvSpPr>
          <p:cNvPr id="3" name="Title 2"/>
          <p:cNvSpPr>
            <a:spLocks noGrp="1"/>
          </p:cNvSpPr>
          <p:nvPr>
            <p:ph type="title"/>
          </p:nvPr>
        </p:nvSpPr>
        <p:spPr/>
        <p:txBody>
          <a:bodyPr/>
          <a:lstStyle/>
          <a:p>
            <a:r>
              <a:rPr lang="en-US" dirty="0" smtClean="0"/>
              <a:t>ESSA State Accountability </a:t>
            </a:r>
            <a:br>
              <a:rPr lang="en-US" dirty="0" smtClean="0"/>
            </a:br>
            <a:r>
              <a:rPr lang="en-US" dirty="0" smtClean="0"/>
              <a:t>Major Decision Points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10</a:t>
            </a:fld>
            <a:endParaRPr lang="en-US" dirty="0" smtClean="0"/>
          </a:p>
        </p:txBody>
      </p:sp>
      <p:sp>
        <p:nvSpPr>
          <p:cNvPr id="5" name="Oval 4"/>
          <p:cNvSpPr/>
          <p:nvPr/>
        </p:nvSpPr>
        <p:spPr>
          <a:xfrm>
            <a:off x="6085300" y="2631191"/>
            <a:ext cx="1406799" cy="1315821"/>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644" tIns="34322" rIns="68644" bIns="34322" rtlCol="0" anchor="ctr"/>
          <a:lstStyle/>
          <a:p>
            <a:pPr algn="ctr"/>
            <a:endParaRPr lang="en-US"/>
          </a:p>
        </p:txBody>
      </p:sp>
      <p:sp>
        <p:nvSpPr>
          <p:cNvPr id="6" name="TextBox 5"/>
          <p:cNvSpPr txBox="1"/>
          <p:nvPr/>
        </p:nvSpPr>
        <p:spPr>
          <a:xfrm>
            <a:off x="6276395" y="2988752"/>
            <a:ext cx="1029773" cy="623898"/>
          </a:xfrm>
          <a:prstGeom prst="rect">
            <a:avLst/>
          </a:prstGeom>
          <a:noFill/>
        </p:spPr>
        <p:txBody>
          <a:bodyPr wrap="square" lIns="68644" tIns="34322" rIns="68644" bIns="34322" rtlCol="0">
            <a:spAutoFit/>
          </a:bodyPr>
          <a:lstStyle/>
          <a:p>
            <a:r>
              <a:rPr lang="en-US" dirty="0" smtClean="0">
                <a:solidFill>
                  <a:schemeClr val="bg1"/>
                </a:solidFill>
              </a:rPr>
              <a:t>Decision</a:t>
            </a:r>
          </a:p>
          <a:p>
            <a:pPr algn="ctr"/>
            <a:r>
              <a:rPr lang="en-US" dirty="0" smtClean="0">
                <a:solidFill>
                  <a:schemeClr val="bg1"/>
                </a:solidFill>
              </a:rPr>
              <a:t>Points</a:t>
            </a:r>
            <a:endParaRPr lang="en-US" dirty="0">
              <a:solidFill>
                <a:schemeClr val="bg1"/>
              </a:solidFill>
            </a:endParaRPr>
          </a:p>
        </p:txBody>
      </p:sp>
    </p:spTree>
    <p:extLst>
      <p:ext uri="{BB962C8B-B14F-4D97-AF65-F5344CB8AC3E}">
        <p14:creationId xmlns:p14="http://schemas.microsoft.com/office/powerpoint/2010/main" val="2770245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Measures for the “other indicator”</a:t>
            </a:r>
          </a:p>
          <a:p>
            <a:r>
              <a:rPr lang="en-US" dirty="0" smtClean="0"/>
              <a:t>District accountability</a:t>
            </a:r>
          </a:p>
          <a:p>
            <a:r>
              <a:rPr lang="en-US" dirty="0" smtClean="0"/>
              <a:t>Other measures/indicators not specified in ESSA (</a:t>
            </a:r>
            <a:r>
              <a:rPr lang="en-US" i="1" dirty="0" smtClean="0"/>
              <a:t>but will need to address weighting of those indicators)</a:t>
            </a:r>
            <a:endParaRPr lang="en-US" dirty="0"/>
          </a:p>
        </p:txBody>
      </p:sp>
      <p:sp>
        <p:nvSpPr>
          <p:cNvPr id="3" name="Title 2"/>
          <p:cNvSpPr>
            <a:spLocks noGrp="1"/>
          </p:cNvSpPr>
          <p:nvPr>
            <p:ph type="title"/>
          </p:nvPr>
        </p:nvSpPr>
        <p:spPr/>
        <p:txBody>
          <a:bodyPr/>
          <a:lstStyle/>
          <a:p>
            <a:r>
              <a:rPr lang="en-US" dirty="0" smtClean="0"/>
              <a:t>Opportunities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11</a:t>
            </a:fld>
            <a:endParaRPr lang="en-US" dirty="0" smtClean="0"/>
          </a:p>
        </p:txBody>
      </p:sp>
    </p:spTree>
    <p:extLst>
      <p:ext uri="{BB962C8B-B14F-4D97-AF65-F5344CB8AC3E}">
        <p14:creationId xmlns:p14="http://schemas.microsoft.com/office/powerpoint/2010/main" val="1739473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single statewide accountability system” </a:t>
            </a:r>
            <a:r>
              <a:rPr lang="en-US" dirty="0"/>
              <a:t>§200.12(a</a:t>
            </a:r>
            <a:r>
              <a:rPr lang="en-US" dirty="0" smtClean="0"/>
              <a:t>)(1)</a:t>
            </a:r>
            <a:endParaRPr lang="en-US" dirty="0"/>
          </a:p>
          <a:p>
            <a:pPr lvl="1"/>
            <a:r>
              <a:rPr lang="en-US" dirty="0" smtClean="0"/>
              <a:t>Participation/opt-out/achievement calculations</a:t>
            </a:r>
          </a:p>
          <a:p>
            <a:pPr lvl="1"/>
            <a:r>
              <a:rPr lang="en-US" dirty="0" smtClean="0"/>
              <a:t>Alternative Education Campus frameworks</a:t>
            </a:r>
          </a:p>
          <a:p>
            <a:pPr lvl="1"/>
            <a:r>
              <a:rPr lang="en-US" dirty="0" smtClean="0"/>
              <a:t>READ Act bonus points </a:t>
            </a:r>
            <a:endParaRPr lang="en-US" dirty="0"/>
          </a:p>
          <a:p>
            <a:r>
              <a:rPr lang="en-US" dirty="0" smtClean="0"/>
              <a:t>Timeline for Implementation</a:t>
            </a:r>
          </a:p>
          <a:p>
            <a:pPr lvl="1"/>
            <a:r>
              <a:rPr lang="en-US" dirty="0" smtClean="0"/>
              <a:t>2017-18 school year for identification (with 2016-17 data)</a:t>
            </a:r>
          </a:p>
          <a:p>
            <a:pPr lvl="1"/>
            <a:r>
              <a:rPr lang="en-US" dirty="0" smtClean="0"/>
              <a:t>State plan due dates - March 2017 or July 2017</a:t>
            </a:r>
          </a:p>
          <a:p>
            <a:r>
              <a:rPr lang="en-US" dirty="0" smtClean="0"/>
              <a:t>Reporting and Privacy Concerns</a:t>
            </a:r>
          </a:p>
          <a:p>
            <a:pPr lvl="1"/>
            <a:r>
              <a:rPr lang="en-US" dirty="0" smtClean="0"/>
              <a:t>Privacy vs. reporting- needs clarification</a:t>
            </a:r>
            <a:endParaRPr lang="en-US" dirty="0"/>
          </a:p>
        </p:txBody>
      </p:sp>
      <p:sp>
        <p:nvSpPr>
          <p:cNvPr id="3" name="Title 2"/>
          <p:cNvSpPr>
            <a:spLocks noGrp="1"/>
          </p:cNvSpPr>
          <p:nvPr>
            <p:ph type="title"/>
          </p:nvPr>
        </p:nvSpPr>
        <p:spPr/>
        <p:txBody>
          <a:bodyPr/>
          <a:lstStyle/>
          <a:p>
            <a:r>
              <a:rPr lang="en-US" dirty="0" smtClean="0"/>
              <a:t>Overall Concerns with Proposed Regulations </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12</a:t>
            </a:fld>
            <a:endParaRPr lang="en-US" dirty="0" smtClean="0"/>
          </a:p>
        </p:txBody>
      </p:sp>
    </p:spTree>
    <p:extLst>
      <p:ext uri="{BB962C8B-B14F-4D97-AF65-F5344CB8AC3E}">
        <p14:creationId xmlns:p14="http://schemas.microsoft.com/office/powerpoint/2010/main" val="37074245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Reporting for “each” major racial and ethnic group</a:t>
            </a:r>
            <a:endParaRPr lang="en-US" i="1" dirty="0"/>
          </a:p>
          <a:p>
            <a:r>
              <a:rPr lang="en-US" dirty="0" smtClean="0"/>
              <a:t>Must use 4-year grad rate (and then can also use extended)</a:t>
            </a:r>
          </a:p>
          <a:p>
            <a:r>
              <a:rPr lang="en-US" dirty="0" smtClean="0"/>
              <a:t>Parent excuses counted as non-proficient and non-participants</a:t>
            </a:r>
          </a:p>
          <a:p>
            <a:r>
              <a:rPr lang="en-US" dirty="0" smtClean="0"/>
              <a:t>95% participation (including parent excusals) included as an impact in accountability ratings</a:t>
            </a:r>
          </a:p>
          <a:p>
            <a:r>
              <a:rPr lang="en-US" dirty="0" smtClean="0"/>
              <a:t>Requirements on weighting of indicators </a:t>
            </a:r>
          </a:p>
          <a:p>
            <a:r>
              <a:rPr lang="en-US" dirty="0" smtClean="0"/>
              <a:t>Alternative Education Campus Frameworks</a:t>
            </a:r>
          </a:p>
        </p:txBody>
      </p:sp>
      <p:sp>
        <p:nvSpPr>
          <p:cNvPr id="3" name="Title 2"/>
          <p:cNvSpPr>
            <a:spLocks noGrp="1"/>
          </p:cNvSpPr>
          <p:nvPr>
            <p:ph type="title"/>
          </p:nvPr>
        </p:nvSpPr>
        <p:spPr/>
        <p:txBody>
          <a:bodyPr/>
          <a:lstStyle/>
          <a:p>
            <a:r>
              <a:rPr lang="en-US" dirty="0" smtClean="0"/>
              <a:t>Misalignment with </a:t>
            </a:r>
            <a:br>
              <a:rPr lang="en-US" dirty="0" smtClean="0"/>
            </a:br>
            <a:r>
              <a:rPr lang="en-US" dirty="0" smtClean="0"/>
              <a:t>Current State Policy</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13</a:t>
            </a:fld>
            <a:endParaRPr lang="en-US" dirty="0" smtClean="0"/>
          </a:p>
        </p:txBody>
      </p:sp>
    </p:spTree>
    <p:extLst>
      <p:ext uri="{BB962C8B-B14F-4D97-AF65-F5344CB8AC3E}">
        <p14:creationId xmlns:p14="http://schemas.microsoft.com/office/powerpoint/2010/main" val="26932289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0999" y="1740200"/>
            <a:ext cx="8341851" cy="2516199"/>
          </a:xfrm>
        </p:spPr>
        <p:txBody>
          <a:bodyPr/>
          <a:lstStyle/>
          <a:p>
            <a:r>
              <a:rPr lang="en-US" dirty="0" smtClean="0"/>
              <a:t>Proposed Accountability Regulations:</a:t>
            </a:r>
            <a:br>
              <a:rPr lang="en-US" dirty="0" smtClean="0"/>
            </a:br>
            <a:r>
              <a:rPr lang="en-US" dirty="0" smtClean="0"/>
              <a:t>Detailed Areas of </a:t>
            </a:r>
            <a:r>
              <a:rPr lang="en-US" dirty="0" smtClean="0">
                <a:solidFill>
                  <a:srgbClr val="FF0000"/>
                </a:solidFill>
              </a:rPr>
              <a:t>Misalignment</a:t>
            </a:r>
            <a:r>
              <a:rPr lang="en-US" dirty="0" smtClean="0"/>
              <a:t> </a:t>
            </a:r>
            <a:r>
              <a:rPr lang="en-US" dirty="0" smtClean="0">
                <a:solidFill>
                  <a:schemeClr val="bg1"/>
                </a:solidFill>
              </a:rPr>
              <a:t>and</a:t>
            </a:r>
            <a:r>
              <a:rPr lang="en-US" dirty="0" smtClean="0">
                <a:solidFill>
                  <a:srgbClr val="FF0000"/>
                </a:solidFill>
              </a:rPr>
              <a:t> </a:t>
            </a:r>
            <a:r>
              <a:rPr lang="en-US" dirty="0" smtClean="0">
                <a:solidFill>
                  <a:srgbClr val="00B050"/>
                </a:solidFill>
              </a:rPr>
              <a:t>Decision Points</a:t>
            </a:r>
            <a:endParaRPr lang="en-US" sz="3800" dirty="0">
              <a:solidFill>
                <a:srgbClr val="00B050"/>
              </a:solidFill>
            </a:endParaRPr>
          </a:p>
        </p:txBody>
      </p:sp>
      <p:sp>
        <p:nvSpPr>
          <p:cNvPr id="4" name="Footer Placeholder 3"/>
          <p:cNvSpPr>
            <a:spLocks noGrp="1"/>
          </p:cNvSpPr>
          <p:nvPr>
            <p:ph type="ftr" sz="quarter" idx="4294967295"/>
          </p:nvPr>
        </p:nvSpPr>
        <p:spPr>
          <a:xfrm>
            <a:off x="0" y="6265649"/>
            <a:ext cx="2895044" cy="364711"/>
          </a:xfrm>
        </p:spPr>
        <p:txBody>
          <a:bodyPr/>
          <a:lstStyle/>
          <a:p>
            <a:fld id="{757A2F4E-5D54-B04B-91BD-7E78EE1FE9FD}" type="slidenum">
              <a:rPr lang="en-US" smtClean="0"/>
              <a:pPr/>
              <a:t>14</a:t>
            </a:fld>
            <a:endParaRPr lang="en-US" dirty="0" smtClean="0"/>
          </a:p>
        </p:txBody>
      </p:sp>
    </p:spTree>
    <p:extLst>
      <p:ext uri="{BB962C8B-B14F-4D97-AF65-F5344CB8AC3E}">
        <p14:creationId xmlns:p14="http://schemas.microsoft.com/office/powerpoint/2010/main" val="2660110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1" y="269222"/>
            <a:ext cx="8381260" cy="782073"/>
          </a:xfrm>
        </p:spPr>
        <p:txBody>
          <a:bodyPr/>
          <a:lstStyle/>
          <a:p>
            <a:r>
              <a:rPr lang="en-US" dirty="0" smtClean="0"/>
              <a:t>Comparison of Policy</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15</a:t>
            </a:fld>
            <a:endParaRPr lang="en-US" dirty="0" smtClean="0"/>
          </a:p>
        </p:txBody>
      </p:sp>
      <p:graphicFrame>
        <p:nvGraphicFramePr>
          <p:cNvPr id="8" name="Table 7"/>
          <p:cNvGraphicFramePr>
            <a:graphicFrameLocks noGrp="1"/>
          </p:cNvGraphicFramePr>
          <p:nvPr>
            <p:extLst/>
          </p:nvPr>
        </p:nvGraphicFramePr>
        <p:xfrm>
          <a:off x="381000" y="1489708"/>
          <a:ext cx="8381259" cy="4650416"/>
        </p:xfrm>
        <a:graphic>
          <a:graphicData uri="http://schemas.openxmlformats.org/drawingml/2006/table">
            <a:tbl>
              <a:tblPr firstRow="1" bandRow="1">
                <a:tableStyleId>{5C22544A-7EE6-4342-B048-85BDC9FD1C3A}</a:tableStyleId>
              </a:tblPr>
              <a:tblGrid>
                <a:gridCol w="1394132">
                  <a:extLst>
                    <a:ext uri="{9D8B030D-6E8A-4147-A177-3AD203B41FA5}">
                      <a16:colId xmlns:a16="http://schemas.microsoft.com/office/drawing/2014/main" val="20000"/>
                    </a:ext>
                  </a:extLst>
                </a:gridCol>
                <a:gridCol w="1981086">
                  <a:extLst>
                    <a:ext uri="{9D8B030D-6E8A-4147-A177-3AD203B41FA5}">
                      <a16:colId xmlns:a16="http://schemas.microsoft.com/office/drawing/2014/main" val="20001"/>
                    </a:ext>
                  </a:extLst>
                </a:gridCol>
                <a:gridCol w="2669447">
                  <a:extLst>
                    <a:ext uri="{9D8B030D-6E8A-4147-A177-3AD203B41FA5}">
                      <a16:colId xmlns:a16="http://schemas.microsoft.com/office/drawing/2014/main" val="20002"/>
                    </a:ext>
                  </a:extLst>
                </a:gridCol>
                <a:gridCol w="2336594">
                  <a:extLst>
                    <a:ext uri="{9D8B030D-6E8A-4147-A177-3AD203B41FA5}">
                      <a16:colId xmlns:a16="http://schemas.microsoft.com/office/drawing/2014/main" val="20003"/>
                    </a:ext>
                  </a:extLst>
                </a:gridCol>
              </a:tblGrid>
              <a:tr h="737280">
                <a:tc>
                  <a:txBody>
                    <a:bodyPr/>
                    <a:lstStyle/>
                    <a:p>
                      <a:endParaRPr lang="en-US" sz="1800" dirty="0"/>
                    </a:p>
                  </a:txBody>
                  <a:tcPr marL="68652" marR="68652" marT="34326" marB="34326"/>
                </a:tc>
                <a:tc>
                  <a:txBody>
                    <a:bodyPr/>
                    <a:lstStyle/>
                    <a:p>
                      <a:r>
                        <a:rPr lang="en-US" sz="2100" dirty="0" smtClean="0"/>
                        <a:t>Colorado</a:t>
                      </a:r>
                      <a:r>
                        <a:rPr lang="en-US" sz="2100" baseline="0" dirty="0" smtClean="0"/>
                        <a:t> Frameworks 2.0</a:t>
                      </a:r>
                      <a:endParaRPr lang="en-US" sz="2100" dirty="0"/>
                    </a:p>
                  </a:txBody>
                  <a:tcPr marL="68652" marR="68652" marT="34326" marB="34326"/>
                </a:tc>
                <a:tc>
                  <a:txBody>
                    <a:bodyPr/>
                    <a:lstStyle/>
                    <a:p>
                      <a:r>
                        <a:rPr lang="en-US" sz="2100" dirty="0" smtClean="0"/>
                        <a:t>ESSA Requirements</a:t>
                      </a:r>
                      <a:endParaRPr lang="en-US" sz="2100" dirty="0"/>
                    </a:p>
                  </a:txBody>
                  <a:tcPr marL="68652" marR="68652" marT="34326" marB="34326"/>
                </a:tc>
                <a:tc>
                  <a:txBody>
                    <a:bodyPr/>
                    <a:lstStyle/>
                    <a:p>
                      <a:r>
                        <a:rPr lang="en-US" sz="2100" dirty="0" smtClean="0"/>
                        <a:t>Proposed Regulations</a:t>
                      </a:r>
                      <a:endParaRPr lang="en-US" sz="2100" dirty="0"/>
                    </a:p>
                  </a:txBody>
                  <a:tcPr marL="68652" marR="68652" marT="34326" marB="34326"/>
                </a:tc>
                <a:extLst>
                  <a:ext uri="{0D108BD9-81ED-4DB2-BD59-A6C34878D82A}">
                    <a16:rowId xmlns:a16="http://schemas.microsoft.com/office/drawing/2014/main" val="10000"/>
                  </a:ext>
                </a:extLst>
              </a:tr>
              <a:tr h="3913136">
                <a:tc>
                  <a:txBody>
                    <a:bodyPr/>
                    <a:lstStyle/>
                    <a:p>
                      <a:r>
                        <a:rPr lang="en-US" sz="1800" dirty="0" smtClean="0"/>
                        <a:t>Academic Achievement</a:t>
                      </a:r>
                      <a:endParaRPr lang="en-US" sz="1800" dirty="0"/>
                    </a:p>
                  </a:txBody>
                  <a:tcPr marL="68652" marR="68652" marT="34326" marB="34326"/>
                </a:tc>
                <a:tc>
                  <a:txBody>
                    <a:bodyPr/>
                    <a:lstStyle/>
                    <a:p>
                      <a:pPr marL="222250" indent="-222250">
                        <a:buFont typeface="Wingdings" panose="05000000000000000000" pitchFamily="2" charset="2"/>
                        <a:buChar char="§"/>
                      </a:pPr>
                      <a:r>
                        <a:rPr lang="en-US" sz="1800" baseline="0" dirty="0" smtClean="0"/>
                        <a:t>Mean scale score</a:t>
                      </a:r>
                      <a:endParaRPr lang="en-US" sz="1800" dirty="0" smtClean="0"/>
                    </a:p>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baseline="0" dirty="0" smtClean="0"/>
                        <a:t>Elementary, middle, high</a:t>
                      </a:r>
                      <a:endParaRPr lang="en-US" sz="1800" dirty="0" smtClean="0"/>
                    </a:p>
                    <a:p>
                      <a:pPr marL="222250" indent="-222250">
                        <a:buFont typeface="Wingdings" panose="05000000000000000000" pitchFamily="2" charset="2"/>
                        <a:buChar char="§"/>
                      </a:pPr>
                      <a:r>
                        <a:rPr lang="en-US" sz="1800" dirty="0" smtClean="0"/>
                        <a:t>English language</a:t>
                      </a:r>
                      <a:r>
                        <a:rPr lang="en-US" sz="1800" baseline="0" dirty="0" smtClean="0"/>
                        <a:t> arts</a:t>
                      </a:r>
                      <a:r>
                        <a:rPr lang="en-US" sz="1800" dirty="0" smtClean="0"/>
                        <a:t>,</a:t>
                      </a:r>
                      <a:r>
                        <a:rPr lang="en-US" sz="1800" baseline="0" dirty="0" smtClean="0"/>
                        <a:t> math and science</a:t>
                      </a:r>
                      <a:endParaRPr lang="en-US" sz="1800" dirty="0" smtClean="0"/>
                    </a:p>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dirty="0" smtClean="0"/>
                        <a:t>All</a:t>
                      </a:r>
                      <a:r>
                        <a:rPr lang="en-US" sz="1800" baseline="0" dirty="0" smtClean="0"/>
                        <a:t> students and by disaggregated group</a:t>
                      </a:r>
                      <a:endParaRPr lang="en-US" sz="1800" dirty="0" smtClean="0"/>
                    </a:p>
                  </a:txBody>
                  <a:tcPr marL="68652" marR="68652" marT="34326" marB="34326"/>
                </a:tc>
                <a:tc>
                  <a:txBody>
                    <a:bodyPr/>
                    <a:lstStyle/>
                    <a:p>
                      <a:pPr marL="222250" indent="-222250">
                        <a:buFont typeface="Wingdings" panose="05000000000000000000" pitchFamily="2" charset="2"/>
                        <a:buChar char="§"/>
                      </a:pPr>
                      <a:r>
                        <a:rPr lang="en-US" sz="1800" dirty="0" smtClean="0"/>
                        <a:t>“As measured by proficiency”</a:t>
                      </a:r>
                    </a:p>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baseline="0" dirty="0" smtClean="0"/>
                        <a:t>Elementary, middle, high</a:t>
                      </a:r>
                      <a:endParaRPr lang="en-US" sz="1800" dirty="0" smtClean="0"/>
                    </a:p>
                    <a:p>
                      <a:pPr marL="222250" indent="-222250">
                        <a:buFont typeface="Wingdings" panose="05000000000000000000" pitchFamily="2" charset="2"/>
                        <a:buChar char="§"/>
                      </a:pPr>
                      <a:r>
                        <a:rPr lang="en-US" sz="1800" dirty="0" smtClean="0"/>
                        <a:t>English language</a:t>
                      </a:r>
                      <a:r>
                        <a:rPr lang="en-US" sz="1800" baseline="0" dirty="0" smtClean="0"/>
                        <a:t> arts</a:t>
                      </a:r>
                      <a:r>
                        <a:rPr lang="en-US" sz="1800" dirty="0" smtClean="0"/>
                        <a:t>,</a:t>
                      </a:r>
                      <a:r>
                        <a:rPr lang="en-US" sz="1800" baseline="0" dirty="0" smtClean="0"/>
                        <a:t> math and science</a:t>
                      </a:r>
                      <a:endParaRPr lang="en-US" sz="1800" dirty="0" smtClean="0"/>
                    </a:p>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dirty="0" smtClean="0"/>
                        <a:t>All</a:t>
                      </a:r>
                      <a:r>
                        <a:rPr lang="en-US" sz="1800" baseline="0" dirty="0" smtClean="0"/>
                        <a:t> students and by disaggregated group</a:t>
                      </a:r>
                      <a:endParaRPr lang="en-US" sz="1800" dirty="0" smtClean="0"/>
                    </a:p>
                    <a:p>
                      <a:pPr marL="222250" indent="-222250">
                        <a:buFont typeface="Wingdings" panose="05000000000000000000" pitchFamily="2" charset="2"/>
                        <a:buChar char="§"/>
                      </a:pPr>
                      <a:r>
                        <a:rPr lang="en-US" sz="1800" baseline="0" dirty="0" smtClean="0"/>
                        <a:t>Same assessment for all students</a:t>
                      </a:r>
                    </a:p>
                    <a:p>
                      <a:pPr marL="222250" indent="-222250">
                        <a:buFont typeface="Wingdings" panose="05000000000000000000" pitchFamily="2" charset="2"/>
                        <a:buChar char="§"/>
                      </a:pPr>
                      <a:r>
                        <a:rPr lang="en-US" sz="1800" baseline="0" dirty="0" smtClean="0"/>
                        <a:t>Assessments measure standards</a:t>
                      </a:r>
                    </a:p>
                    <a:p>
                      <a:pPr marL="222250" indent="-222250">
                        <a:buFont typeface="Wingdings" panose="05000000000000000000" pitchFamily="2" charset="2"/>
                        <a:buChar char="§"/>
                      </a:pPr>
                      <a:endParaRPr lang="en-US" sz="1800" baseline="0" dirty="0" smtClean="0"/>
                    </a:p>
                    <a:p>
                      <a:pPr marL="222250" indent="-222250">
                        <a:buFont typeface="Wingdings" panose="05000000000000000000" pitchFamily="2" charset="2"/>
                        <a:buChar char="§"/>
                      </a:pPr>
                      <a:r>
                        <a:rPr lang="en-US" sz="1800" baseline="0" dirty="0" smtClean="0">
                          <a:solidFill>
                            <a:srgbClr val="00B050"/>
                          </a:solidFill>
                        </a:rPr>
                        <a:t>Newly arrived English learner testing policy</a:t>
                      </a:r>
                      <a:endParaRPr lang="en-US" sz="1800" dirty="0" smtClean="0">
                        <a:solidFill>
                          <a:srgbClr val="00B050"/>
                        </a:solidFill>
                      </a:endParaRPr>
                    </a:p>
                  </a:txBody>
                  <a:tcPr marL="68652" marR="68652" marT="34326" marB="34326"/>
                </a:tc>
                <a:tc>
                  <a:txBody>
                    <a:bodyPr/>
                    <a:lstStyle/>
                    <a:p>
                      <a:pPr marL="222250" indent="-222250">
                        <a:buFont typeface="Wingdings" panose="05000000000000000000" pitchFamily="2" charset="2"/>
                        <a:buChar char="§"/>
                      </a:pPr>
                      <a:r>
                        <a:rPr lang="en-US" sz="1800" dirty="0" smtClean="0"/>
                        <a:t>200.14(a)(</a:t>
                      </a:r>
                      <a:r>
                        <a:rPr lang="en-US" sz="1800" dirty="0" err="1" smtClean="0"/>
                        <a:t>i</a:t>
                      </a:r>
                      <a:r>
                        <a:rPr lang="en-US" sz="1800" dirty="0" smtClean="0"/>
                        <a:t>) Same weight to reading/math</a:t>
                      </a:r>
                    </a:p>
                    <a:p>
                      <a:pPr marL="222250" indent="-222250">
                        <a:buFont typeface="Wingdings" panose="05000000000000000000" pitchFamily="2" charset="2"/>
                        <a:buChar char="§"/>
                      </a:pPr>
                      <a:r>
                        <a:rPr lang="en-US" sz="1800" dirty="0" smtClean="0"/>
                        <a:t>200.16(a)</a:t>
                      </a:r>
                      <a:r>
                        <a:rPr lang="en-US" sz="1800" baseline="0" dirty="0" smtClean="0"/>
                        <a:t> </a:t>
                      </a:r>
                      <a:r>
                        <a:rPr lang="en-US" sz="1800" dirty="0" smtClean="0"/>
                        <a:t>Students from “</a:t>
                      </a:r>
                      <a:r>
                        <a:rPr lang="en-US" sz="1800" dirty="0" smtClean="0">
                          <a:solidFill>
                            <a:srgbClr val="FF0000"/>
                          </a:solidFill>
                        </a:rPr>
                        <a:t>each</a:t>
                      </a:r>
                      <a:r>
                        <a:rPr lang="en-US" sz="1800" dirty="0" smtClean="0"/>
                        <a:t>” major</a:t>
                      </a:r>
                      <a:r>
                        <a:rPr lang="en-US" sz="1800" baseline="0" dirty="0" smtClean="0"/>
                        <a:t> racial and ethnic group</a:t>
                      </a:r>
                      <a:endParaRPr lang="en-US" sz="1800" dirty="0" smtClean="0"/>
                    </a:p>
                  </a:txBody>
                  <a:tcPr marL="68652" marR="68652" marT="34326" marB="34326"/>
                </a:tc>
                <a:extLst>
                  <a:ext uri="{0D108BD9-81ED-4DB2-BD59-A6C34878D82A}">
                    <a16:rowId xmlns:a16="http://schemas.microsoft.com/office/drawing/2014/main" val="10001"/>
                  </a:ext>
                </a:extLst>
              </a:tr>
            </a:tbl>
          </a:graphicData>
        </a:graphic>
      </p:graphicFrame>
      <p:sp>
        <p:nvSpPr>
          <p:cNvPr id="5" name="Oval 4"/>
          <p:cNvSpPr/>
          <p:nvPr/>
        </p:nvSpPr>
        <p:spPr>
          <a:xfrm>
            <a:off x="6177678" y="4713155"/>
            <a:ext cx="1406799" cy="1315821"/>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644" tIns="34322" rIns="68644" bIns="34322" rtlCol="0" anchor="ctr"/>
          <a:lstStyle/>
          <a:p>
            <a:pPr algn="ctr"/>
            <a:endParaRPr lang="en-US"/>
          </a:p>
        </p:txBody>
      </p:sp>
      <p:sp>
        <p:nvSpPr>
          <p:cNvPr id="6" name="TextBox 5"/>
          <p:cNvSpPr txBox="1"/>
          <p:nvPr/>
        </p:nvSpPr>
        <p:spPr>
          <a:xfrm>
            <a:off x="6384413" y="5088164"/>
            <a:ext cx="1029773" cy="623898"/>
          </a:xfrm>
          <a:prstGeom prst="rect">
            <a:avLst/>
          </a:prstGeom>
          <a:noFill/>
          <a:ln>
            <a:noFill/>
          </a:ln>
        </p:spPr>
        <p:txBody>
          <a:bodyPr wrap="square" lIns="68644" tIns="34322" rIns="68644" bIns="34322" rtlCol="0">
            <a:spAutoFit/>
          </a:bodyPr>
          <a:lstStyle/>
          <a:p>
            <a:r>
              <a:rPr lang="en-US" dirty="0" smtClean="0">
                <a:solidFill>
                  <a:schemeClr val="bg1"/>
                </a:solidFill>
              </a:rPr>
              <a:t>Decision</a:t>
            </a:r>
          </a:p>
          <a:p>
            <a:pPr algn="ctr"/>
            <a:r>
              <a:rPr lang="en-US" dirty="0" smtClean="0">
                <a:solidFill>
                  <a:schemeClr val="bg1"/>
                </a:solidFill>
              </a:rPr>
              <a:t>Point</a:t>
            </a:r>
            <a:endParaRPr lang="en-US" dirty="0">
              <a:solidFill>
                <a:schemeClr val="bg1"/>
              </a:solidFill>
            </a:endParaRPr>
          </a:p>
        </p:txBody>
      </p:sp>
    </p:spTree>
    <p:extLst>
      <p:ext uri="{BB962C8B-B14F-4D97-AF65-F5344CB8AC3E}">
        <p14:creationId xmlns:p14="http://schemas.microsoft.com/office/powerpoint/2010/main" val="25228889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1" y="269222"/>
            <a:ext cx="8381260" cy="782073"/>
          </a:xfrm>
        </p:spPr>
        <p:txBody>
          <a:bodyPr/>
          <a:lstStyle/>
          <a:p>
            <a:r>
              <a:rPr lang="en-US" dirty="0" smtClean="0"/>
              <a:t>Comparison of Policy</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16</a:t>
            </a:fld>
            <a:endParaRPr lang="en-US" dirty="0" smtClean="0"/>
          </a:p>
        </p:txBody>
      </p:sp>
      <p:graphicFrame>
        <p:nvGraphicFramePr>
          <p:cNvPr id="8" name="Table 7"/>
          <p:cNvGraphicFramePr>
            <a:graphicFrameLocks noGrp="1"/>
          </p:cNvGraphicFramePr>
          <p:nvPr>
            <p:extLst/>
          </p:nvPr>
        </p:nvGraphicFramePr>
        <p:xfrm>
          <a:off x="381000" y="1503219"/>
          <a:ext cx="8381260" cy="4121198"/>
        </p:xfrm>
        <a:graphic>
          <a:graphicData uri="http://schemas.openxmlformats.org/drawingml/2006/table">
            <a:tbl>
              <a:tblPr firstRow="1" bandRow="1">
                <a:tableStyleId>{5C22544A-7EE6-4342-B048-85BDC9FD1C3A}</a:tableStyleId>
              </a:tblPr>
              <a:tblGrid>
                <a:gridCol w="1071003">
                  <a:extLst>
                    <a:ext uri="{9D8B030D-6E8A-4147-A177-3AD203B41FA5}">
                      <a16:colId xmlns:a16="http://schemas.microsoft.com/office/drawing/2014/main" val="20000"/>
                    </a:ext>
                  </a:extLst>
                </a:gridCol>
                <a:gridCol w="2272873">
                  <a:extLst>
                    <a:ext uri="{9D8B030D-6E8A-4147-A177-3AD203B41FA5}">
                      <a16:colId xmlns:a16="http://schemas.microsoft.com/office/drawing/2014/main" val="20001"/>
                    </a:ext>
                  </a:extLst>
                </a:gridCol>
                <a:gridCol w="2700790">
                  <a:extLst>
                    <a:ext uri="{9D8B030D-6E8A-4147-A177-3AD203B41FA5}">
                      <a16:colId xmlns:a16="http://schemas.microsoft.com/office/drawing/2014/main" val="20002"/>
                    </a:ext>
                  </a:extLst>
                </a:gridCol>
                <a:gridCol w="2336594">
                  <a:extLst>
                    <a:ext uri="{9D8B030D-6E8A-4147-A177-3AD203B41FA5}">
                      <a16:colId xmlns:a16="http://schemas.microsoft.com/office/drawing/2014/main" val="20003"/>
                    </a:ext>
                  </a:extLst>
                </a:gridCol>
              </a:tblGrid>
              <a:tr h="757274">
                <a:tc>
                  <a:txBody>
                    <a:bodyPr/>
                    <a:lstStyle/>
                    <a:p>
                      <a:endParaRPr lang="en-US" sz="1800" dirty="0"/>
                    </a:p>
                  </a:txBody>
                  <a:tcPr marL="68652" marR="68652" marT="34326" marB="34326"/>
                </a:tc>
                <a:tc>
                  <a:txBody>
                    <a:bodyPr/>
                    <a:lstStyle/>
                    <a:p>
                      <a:r>
                        <a:rPr lang="en-US" sz="2100" dirty="0" smtClean="0"/>
                        <a:t>Colorado</a:t>
                      </a:r>
                      <a:r>
                        <a:rPr lang="en-US" sz="2100" baseline="0" dirty="0" smtClean="0"/>
                        <a:t> Frameworks 2.0</a:t>
                      </a:r>
                      <a:endParaRPr lang="en-US" sz="2100" dirty="0"/>
                    </a:p>
                  </a:txBody>
                  <a:tcPr marL="68652" marR="68652" marT="34326" marB="34326"/>
                </a:tc>
                <a:tc>
                  <a:txBody>
                    <a:bodyPr/>
                    <a:lstStyle/>
                    <a:p>
                      <a:r>
                        <a:rPr lang="en-US" sz="2100" dirty="0" smtClean="0"/>
                        <a:t>ESSA Requirements</a:t>
                      </a:r>
                      <a:endParaRPr lang="en-US" sz="2100" dirty="0"/>
                    </a:p>
                  </a:txBody>
                  <a:tcPr marL="68652" marR="68652" marT="34326" marB="34326"/>
                </a:tc>
                <a:tc>
                  <a:txBody>
                    <a:bodyPr/>
                    <a:lstStyle/>
                    <a:p>
                      <a:r>
                        <a:rPr lang="en-US" sz="2100" dirty="0" smtClean="0"/>
                        <a:t>Proposed Regulations</a:t>
                      </a:r>
                      <a:endParaRPr lang="en-US" sz="2100" dirty="0"/>
                    </a:p>
                  </a:txBody>
                  <a:tcPr marL="68652" marR="68652" marT="34326" marB="34326"/>
                </a:tc>
                <a:extLst>
                  <a:ext uri="{0D108BD9-81ED-4DB2-BD59-A6C34878D82A}">
                    <a16:rowId xmlns:a16="http://schemas.microsoft.com/office/drawing/2014/main" val="10000"/>
                  </a:ext>
                </a:extLst>
              </a:tr>
              <a:tr h="3363924">
                <a:tc>
                  <a:txBody>
                    <a:bodyPr/>
                    <a:lstStyle/>
                    <a:p>
                      <a:r>
                        <a:rPr lang="en-US" sz="1800" dirty="0" smtClean="0"/>
                        <a:t>Academic Growth</a:t>
                      </a:r>
                      <a:endParaRPr lang="en-US" sz="1800" dirty="0"/>
                    </a:p>
                  </a:txBody>
                  <a:tcPr marL="68652" marR="68652" marT="34326" marB="34326"/>
                </a:tc>
                <a:tc>
                  <a:txBody>
                    <a:bodyPr/>
                    <a:lstStyle/>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baseline="0" dirty="0" smtClean="0"/>
                        <a:t>Median growth percentiles (not including adequate growth)</a:t>
                      </a:r>
                    </a:p>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baseline="0" dirty="0" smtClean="0"/>
                        <a:t>Elementary, middle, high</a:t>
                      </a:r>
                      <a:endParaRPr lang="en-US" sz="1800" dirty="0" smtClean="0"/>
                    </a:p>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dirty="0" smtClean="0"/>
                        <a:t>English language arts</a:t>
                      </a:r>
                      <a:r>
                        <a:rPr lang="en-US" sz="1800" baseline="0" dirty="0" smtClean="0"/>
                        <a:t>, math, language proficiency</a:t>
                      </a:r>
                      <a:endParaRPr lang="en-US" sz="1800" dirty="0" smtClean="0"/>
                    </a:p>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dirty="0" smtClean="0"/>
                        <a:t>All</a:t>
                      </a:r>
                      <a:r>
                        <a:rPr lang="en-US" sz="1800" baseline="0" dirty="0" smtClean="0"/>
                        <a:t> students and by disaggregated group</a:t>
                      </a:r>
                      <a:endParaRPr lang="en-US" sz="1800" dirty="0" smtClean="0"/>
                    </a:p>
                  </a:txBody>
                  <a:tcPr marL="68652" marR="68652" marT="34326" marB="34326"/>
                </a:tc>
                <a:tc>
                  <a:txBody>
                    <a:bodyPr/>
                    <a:lstStyle/>
                    <a:p>
                      <a:pPr marL="222250" indent="-222250">
                        <a:buFont typeface="Wingdings" panose="05000000000000000000" pitchFamily="2" charset="2"/>
                        <a:buChar char="§"/>
                      </a:pPr>
                      <a:r>
                        <a:rPr lang="en-US" sz="1800" dirty="0" smtClean="0"/>
                        <a:t>“A measure of student</a:t>
                      </a:r>
                      <a:r>
                        <a:rPr lang="en-US" sz="1800" baseline="0" dirty="0" smtClean="0"/>
                        <a:t> growth”</a:t>
                      </a:r>
                      <a:endParaRPr lang="en-US" sz="1800" dirty="0" smtClean="0"/>
                    </a:p>
                    <a:p>
                      <a:pPr marL="222250" indent="-222250">
                        <a:buFont typeface="Wingdings" panose="05000000000000000000" pitchFamily="2" charset="2"/>
                        <a:buChar char="§"/>
                      </a:pPr>
                      <a:r>
                        <a:rPr lang="en-US" sz="1800" dirty="0" smtClean="0"/>
                        <a:t>Elementary</a:t>
                      </a:r>
                      <a:r>
                        <a:rPr lang="en-US" sz="1800" baseline="0" dirty="0" smtClean="0"/>
                        <a:t> and middle</a:t>
                      </a:r>
                    </a:p>
                    <a:p>
                      <a:pPr marL="222250" indent="-222250">
                        <a:buFont typeface="Wingdings" panose="05000000000000000000" pitchFamily="2" charset="2"/>
                        <a:buChar char="§"/>
                      </a:pPr>
                      <a:r>
                        <a:rPr lang="en-US" sz="1800" baseline="0" dirty="0" smtClean="0"/>
                        <a:t>High school growth optional</a:t>
                      </a:r>
                    </a:p>
                    <a:p>
                      <a:pPr marL="222250" indent="-222250">
                        <a:buFont typeface="Wingdings" panose="05000000000000000000" pitchFamily="2" charset="2"/>
                        <a:buChar char="§"/>
                      </a:pPr>
                      <a:r>
                        <a:rPr lang="en-US" sz="1800" dirty="0" smtClean="0"/>
                        <a:t>English language arts</a:t>
                      </a:r>
                      <a:r>
                        <a:rPr lang="en-US" sz="1800" baseline="0" dirty="0" smtClean="0"/>
                        <a:t> and Math</a:t>
                      </a:r>
                    </a:p>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dirty="0" smtClean="0">
                          <a:solidFill>
                            <a:srgbClr val="00B050"/>
                          </a:solidFill>
                        </a:rPr>
                        <a:t>“Progress in achieving English language proficiency”</a:t>
                      </a:r>
                      <a:r>
                        <a:rPr lang="en-US" sz="1800" baseline="0" dirty="0" smtClean="0">
                          <a:solidFill>
                            <a:srgbClr val="00B050"/>
                          </a:solidFill>
                        </a:rPr>
                        <a:t> for ELs</a:t>
                      </a:r>
                      <a:endParaRPr lang="en-US" sz="1800" dirty="0" smtClean="0">
                        <a:solidFill>
                          <a:srgbClr val="00B050"/>
                        </a:solidFill>
                      </a:endParaRPr>
                    </a:p>
                    <a:p>
                      <a:pPr marL="222250" marR="0" indent="-222250" algn="l" defTabSz="1216675"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dirty="0" smtClean="0"/>
                        <a:t>All</a:t>
                      </a:r>
                      <a:r>
                        <a:rPr lang="en-US" sz="1800" baseline="0" dirty="0" smtClean="0"/>
                        <a:t> students and by disaggregated group</a:t>
                      </a:r>
                      <a:endParaRPr lang="en-US" sz="1800" dirty="0" smtClean="0"/>
                    </a:p>
                  </a:txBody>
                  <a:tcPr marL="68652" marR="68652" marT="34326" marB="34326"/>
                </a:tc>
                <a:tc>
                  <a:txBody>
                    <a:bodyPr/>
                    <a:lstStyle/>
                    <a:p>
                      <a:r>
                        <a:rPr lang="en-US" sz="1800" baseline="0" dirty="0" smtClean="0"/>
                        <a:t>Same as law</a:t>
                      </a:r>
                    </a:p>
                  </a:txBody>
                  <a:tcPr marL="68652" marR="68652" marT="34326" marB="34326"/>
                </a:tc>
                <a:extLst>
                  <a:ext uri="{0D108BD9-81ED-4DB2-BD59-A6C34878D82A}">
                    <a16:rowId xmlns:a16="http://schemas.microsoft.com/office/drawing/2014/main" val="10001"/>
                  </a:ext>
                </a:extLst>
              </a:tr>
            </a:tbl>
          </a:graphicData>
        </a:graphic>
      </p:graphicFrame>
      <p:grpSp>
        <p:nvGrpSpPr>
          <p:cNvPr id="2" name="Group 1"/>
          <p:cNvGrpSpPr/>
          <p:nvPr/>
        </p:nvGrpSpPr>
        <p:grpSpPr>
          <a:xfrm>
            <a:off x="6042000" y="4153999"/>
            <a:ext cx="1406799" cy="1342027"/>
            <a:chOff x="8016611" y="5235910"/>
            <a:chExt cx="1873778" cy="1752600"/>
          </a:xfrm>
        </p:grpSpPr>
        <p:sp>
          <p:nvSpPr>
            <p:cNvPr id="5" name="Oval 4"/>
            <p:cNvSpPr/>
            <p:nvPr/>
          </p:nvSpPr>
          <p:spPr>
            <a:xfrm>
              <a:off x="8016611" y="5235910"/>
              <a:ext cx="1873778" cy="17526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67700" y="5747419"/>
              <a:ext cx="1371600" cy="844066"/>
            </a:xfrm>
            <a:prstGeom prst="rect">
              <a:avLst/>
            </a:prstGeom>
            <a:noFill/>
            <a:ln>
              <a:noFill/>
            </a:ln>
          </p:spPr>
          <p:txBody>
            <a:bodyPr wrap="square" rtlCol="0">
              <a:spAutoFit/>
            </a:bodyPr>
            <a:lstStyle/>
            <a:p>
              <a:r>
                <a:rPr lang="en-US" dirty="0" smtClean="0">
                  <a:solidFill>
                    <a:schemeClr val="bg1"/>
                  </a:solidFill>
                </a:rPr>
                <a:t>Decision</a:t>
              </a:r>
            </a:p>
            <a:p>
              <a:pPr algn="ctr"/>
              <a:r>
                <a:rPr lang="en-US" dirty="0" smtClean="0">
                  <a:solidFill>
                    <a:schemeClr val="bg1"/>
                  </a:solidFill>
                </a:rPr>
                <a:t>Point</a:t>
              </a:r>
              <a:endParaRPr lang="en-US" dirty="0">
                <a:solidFill>
                  <a:schemeClr val="bg1"/>
                </a:solidFill>
              </a:endParaRPr>
            </a:p>
          </p:txBody>
        </p:sp>
      </p:grpSp>
    </p:spTree>
    <p:extLst>
      <p:ext uri="{BB962C8B-B14F-4D97-AF65-F5344CB8AC3E}">
        <p14:creationId xmlns:p14="http://schemas.microsoft.com/office/powerpoint/2010/main" val="11334129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1" y="269222"/>
            <a:ext cx="8381260" cy="782073"/>
          </a:xfrm>
        </p:spPr>
        <p:txBody>
          <a:bodyPr/>
          <a:lstStyle/>
          <a:p>
            <a:r>
              <a:rPr lang="en-US" dirty="0" smtClean="0"/>
              <a:t>Comparison of Indicators</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17</a:t>
            </a:fld>
            <a:endParaRPr lang="en-US" dirty="0" smtClean="0"/>
          </a:p>
        </p:txBody>
      </p:sp>
      <p:graphicFrame>
        <p:nvGraphicFramePr>
          <p:cNvPr id="5" name="Table 4"/>
          <p:cNvGraphicFramePr>
            <a:graphicFrameLocks noGrp="1"/>
          </p:cNvGraphicFramePr>
          <p:nvPr>
            <p:extLst/>
          </p:nvPr>
        </p:nvGraphicFramePr>
        <p:xfrm>
          <a:off x="315601" y="1492022"/>
          <a:ext cx="8446660" cy="3102288"/>
        </p:xfrm>
        <a:graphic>
          <a:graphicData uri="http://schemas.openxmlformats.org/drawingml/2006/table">
            <a:tbl>
              <a:tblPr firstRow="1" bandRow="1">
                <a:tableStyleId>{5C22544A-7EE6-4342-B048-85BDC9FD1C3A}</a:tableStyleId>
              </a:tblPr>
              <a:tblGrid>
                <a:gridCol w="1188229">
                  <a:extLst>
                    <a:ext uri="{9D8B030D-6E8A-4147-A177-3AD203B41FA5}">
                      <a16:colId xmlns:a16="http://schemas.microsoft.com/office/drawing/2014/main" val="20000"/>
                    </a:ext>
                  </a:extLst>
                </a:gridCol>
                <a:gridCol w="2316785">
                  <a:extLst>
                    <a:ext uri="{9D8B030D-6E8A-4147-A177-3AD203B41FA5}">
                      <a16:colId xmlns:a16="http://schemas.microsoft.com/office/drawing/2014/main" val="20001"/>
                    </a:ext>
                  </a:extLst>
                </a:gridCol>
                <a:gridCol w="2470823">
                  <a:extLst>
                    <a:ext uri="{9D8B030D-6E8A-4147-A177-3AD203B41FA5}">
                      <a16:colId xmlns:a16="http://schemas.microsoft.com/office/drawing/2014/main" val="20002"/>
                    </a:ext>
                  </a:extLst>
                </a:gridCol>
                <a:gridCol w="2470823">
                  <a:extLst>
                    <a:ext uri="{9D8B030D-6E8A-4147-A177-3AD203B41FA5}">
                      <a16:colId xmlns:a16="http://schemas.microsoft.com/office/drawing/2014/main" val="20003"/>
                    </a:ext>
                  </a:extLst>
                </a:gridCol>
              </a:tblGrid>
              <a:tr h="836788">
                <a:tc>
                  <a:txBody>
                    <a:bodyPr/>
                    <a:lstStyle/>
                    <a:p>
                      <a:endParaRPr lang="en-US" sz="1800" dirty="0"/>
                    </a:p>
                  </a:txBody>
                  <a:tcPr marL="68652" marR="68652" marT="34326" marB="34326"/>
                </a:tc>
                <a:tc>
                  <a:txBody>
                    <a:bodyPr/>
                    <a:lstStyle/>
                    <a:p>
                      <a:r>
                        <a:rPr lang="en-US" sz="2100" dirty="0" smtClean="0"/>
                        <a:t>Colorado</a:t>
                      </a:r>
                      <a:r>
                        <a:rPr lang="en-US" sz="2100" baseline="0" dirty="0" smtClean="0"/>
                        <a:t> Frameworks 2.0</a:t>
                      </a:r>
                      <a:endParaRPr lang="en-US" sz="2100" dirty="0"/>
                    </a:p>
                  </a:txBody>
                  <a:tcPr marL="68652" marR="68652" marT="34326" marB="34326"/>
                </a:tc>
                <a:tc>
                  <a:txBody>
                    <a:bodyPr/>
                    <a:lstStyle/>
                    <a:p>
                      <a:r>
                        <a:rPr lang="en-US" sz="2100" dirty="0" smtClean="0"/>
                        <a:t>ESSA Requirements</a:t>
                      </a:r>
                      <a:endParaRPr lang="en-US" sz="2100" dirty="0"/>
                    </a:p>
                  </a:txBody>
                  <a:tcPr marL="68652" marR="68652" marT="34326" marB="34326"/>
                </a:tc>
                <a:tc>
                  <a:txBody>
                    <a:bodyPr/>
                    <a:lstStyle/>
                    <a:p>
                      <a:r>
                        <a:rPr lang="en-US" sz="2100" dirty="0" smtClean="0"/>
                        <a:t>Proposed Regulations</a:t>
                      </a:r>
                      <a:endParaRPr lang="en-US" sz="2100" dirty="0"/>
                    </a:p>
                  </a:txBody>
                  <a:tcPr marL="68652" marR="68652" marT="34326" marB="34326"/>
                </a:tc>
                <a:extLst>
                  <a:ext uri="{0D108BD9-81ED-4DB2-BD59-A6C34878D82A}">
                    <a16:rowId xmlns:a16="http://schemas.microsoft.com/office/drawing/2014/main" val="10000"/>
                  </a:ext>
                </a:extLst>
              </a:tr>
              <a:tr h="2265500">
                <a:tc>
                  <a:txBody>
                    <a:bodyPr/>
                    <a:lstStyle/>
                    <a:p>
                      <a:r>
                        <a:rPr lang="en-US" sz="1800" dirty="0" smtClean="0"/>
                        <a:t>Post-secondary</a:t>
                      </a:r>
                      <a:r>
                        <a:rPr lang="en-US" sz="1800" baseline="0" dirty="0" smtClean="0"/>
                        <a:t> &amp; Workforce Readiness/ </a:t>
                      </a:r>
                    </a:p>
                    <a:p>
                      <a:r>
                        <a:rPr lang="en-US" sz="1800" baseline="0" dirty="0" smtClean="0"/>
                        <a:t>Graduation Rate</a:t>
                      </a:r>
                      <a:endParaRPr lang="en-US" sz="1800" dirty="0"/>
                    </a:p>
                  </a:txBody>
                  <a:tcPr marL="68652" marR="68652" marT="34326" marB="34326"/>
                </a:tc>
                <a:tc>
                  <a:txBody>
                    <a:bodyPr/>
                    <a:lstStyle/>
                    <a:p>
                      <a:pPr marL="222250" indent="-222250">
                        <a:buFont typeface="Wingdings" panose="05000000000000000000" pitchFamily="2" charset="2"/>
                        <a:buChar char="§"/>
                      </a:pPr>
                      <a:r>
                        <a:rPr lang="en-US" sz="1800" baseline="0" dirty="0" smtClean="0"/>
                        <a:t>Best-of 4-,5-,6-,7-year graduation rate </a:t>
                      </a:r>
                      <a:r>
                        <a:rPr lang="en-US" sz="1800" baseline="0" dirty="0" smtClean="0">
                          <a:solidFill>
                            <a:schemeClr val="tx1"/>
                          </a:solidFill>
                        </a:rPr>
                        <a:t>(or completion rate)</a:t>
                      </a:r>
                    </a:p>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dirty="0" smtClean="0"/>
                        <a:t>All</a:t>
                      </a:r>
                      <a:r>
                        <a:rPr lang="en-US" sz="1800" baseline="0" dirty="0" smtClean="0"/>
                        <a:t> students and by disaggregated group</a:t>
                      </a:r>
                      <a:endParaRPr lang="en-US" sz="1800" dirty="0" smtClean="0"/>
                    </a:p>
                    <a:p>
                      <a:pPr marL="222250" indent="-222250">
                        <a:buFont typeface="Wingdings" panose="05000000000000000000" pitchFamily="2" charset="2"/>
                        <a:buChar char="§"/>
                      </a:pPr>
                      <a:r>
                        <a:rPr lang="en-US" sz="1800" dirty="0" smtClean="0">
                          <a:solidFill>
                            <a:schemeClr val="tx1"/>
                          </a:solidFill>
                        </a:rPr>
                        <a:t>Dropout rate</a:t>
                      </a:r>
                    </a:p>
                    <a:p>
                      <a:pPr marL="222250" indent="-222250">
                        <a:buFont typeface="Wingdings" panose="05000000000000000000" pitchFamily="2" charset="2"/>
                        <a:buChar char="§"/>
                      </a:pPr>
                      <a:r>
                        <a:rPr lang="en-US" sz="1800" dirty="0" smtClean="0">
                          <a:solidFill>
                            <a:schemeClr val="tx1"/>
                          </a:solidFill>
                        </a:rPr>
                        <a:t>Average ACT</a:t>
                      </a:r>
                      <a:r>
                        <a:rPr lang="en-US" sz="1800" baseline="0" dirty="0" smtClean="0">
                          <a:solidFill>
                            <a:schemeClr val="tx1"/>
                          </a:solidFill>
                        </a:rPr>
                        <a:t> score </a:t>
                      </a:r>
                      <a:endParaRPr lang="en-US" sz="1800" dirty="0" smtClean="0">
                        <a:solidFill>
                          <a:schemeClr val="tx1"/>
                        </a:solidFill>
                      </a:endParaRPr>
                    </a:p>
                    <a:p>
                      <a:pPr marL="222250" indent="-222250">
                        <a:buFont typeface="Wingdings" panose="05000000000000000000" pitchFamily="2" charset="2"/>
                        <a:buChar char="§"/>
                      </a:pPr>
                      <a:r>
                        <a:rPr lang="en-US" sz="1800" baseline="0" dirty="0" smtClean="0">
                          <a:solidFill>
                            <a:schemeClr val="tx1"/>
                          </a:solidFill>
                        </a:rPr>
                        <a:t>Matriculation Rate</a:t>
                      </a:r>
                      <a:endParaRPr lang="en-US" sz="1800" dirty="0">
                        <a:solidFill>
                          <a:schemeClr val="tx1"/>
                        </a:solidFill>
                      </a:endParaRPr>
                    </a:p>
                  </a:txBody>
                  <a:tcPr marL="68652" marR="68652" marT="34326" marB="34326"/>
                </a:tc>
                <a:tc>
                  <a:txBody>
                    <a:bodyPr/>
                    <a:lstStyle/>
                    <a:p>
                      <a:pPr marL="222250" indent="-222250">
                        <a:buFont typeface="Wingdings" panose="05000000000000000000" pitchFamily="2" charset="2"/>
                        <a:buChar char="§"/>
                      </a:pPr>
                      <a:r>
                        <a:rPr lang="en-US" sz="1800" baseline="0" dirty="0" smtClean="0">
                          <a:solidFill>
                            <a:srgbClr val="FF0000"/>
                          </a:solidFill>
                        </a:rPr>
                        <a:t>4-year graduation rate</a:t>
                      </a:r>
                    </a:p>
                    <a:p>
                      <a:pPr marL="222250" indent="-222250">
                        <a:buFont typeface="Wingdings" panose="05000000000000000000" pitchFamily="2" charset="2"/>
                        <a:buChar char="§"/>
                      </a:pPr>
                      <a:r>
                        <a:rPr lang="en-US" sz="1800" dirty="0" smtClean="0"/>
                        <a:t>5-,6-,7-year graduation rates optional</a:t>
                      </a:r>
                    </a:p>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dirty="0" smtClean="0"/>
                        <a:t>All</a:t>
                      </a:r>
                      <a:r>
                        <a:rPr lang="en-US" sz="1800" baseline="0" dirty="0" smtClean="0"/>
                        <a:t> students and by disaggregated group</a:t>
                      </a:r>
                      <a:endParaRPr lang="en-US" sz="1800" dirty="0" smtClean="0"/>
                    </a:p>
                    <a:p>
                      <a:endParaRPr lang="en-US" sz="1800" dirty="0"/>
                    </a:p>
                  </a:txBody>
                  <a:tcPr marL="68652" marR="68652" marT="34326" marB="34326"/>
                </a:tc>
                <a:tc>
                  <a:txBody>
                    <a:bodyPr/>
                    <a:lstStyle/>
                    <a:p>
                      <a:pPr marL="222250" indent="-222250">
                        <a:buFont typeface="Wingdings" panose="05000000000000000000" pitchFamily="2" charset="2"/>
                        <a:buChar char="§"/>
                      </a:pPr>
                      <a:r>
                        <a:rPr lang="en-US" sz="1800" dirty="0" smtClean="0"/>
                        <a:t>Same</a:t>
                      </a:r>
                      <a:r>
                        <a:rPr lang="en-US" sz="1800" baseline="0" dirty="0" smtClean="0"/>
                        <a:t> as law (with details on graduation rate calculations)</a:t>
                      </a:r>
                      <a:endParaRPr lang="en-US" sz="1800" dirty="0"/>
                    </a:p>
                  </a:txBody>
                  <a:tcPr marL="68652" marR="68652" marT="34326" marB="34326"/>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0926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1" y="269222"/>
            <a:ext cx="8381260" cy="782073"/>
          </a:xfrm>
        </p:spPr>
        <p:txBody>
          <a:bodyPr/>
          <a:lstStyle/>
          <a:p>
            <a:r>
              <a:rPr lang="en-US" dirty="0" smtClean="0"/>
              <a:t>Comparison of Indicators</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18</a:t>
            </a:fld>
            <a:endParaRPr lang="en-US" dirty="0" smtClean="0"/>
          </a:p>
        </p:txBody>
      </p:sp>
      <p:graphicFrame>
        <p:nvGraphicFramePr>
          <p:cNvPr id="5" name="Table 4"/>
          <p:cNvGraphicFramePr>
            <a:graphicFrameLocks noGrp="1"/>
          </p:cNvGraphicFramePr>
          <p:nvPr>
            <p:extLst/>
          </p:nvPr>
        </p:nvGraphicFramePr>
        <p:xfrm>
          <a:off x="172576" y="1297986"/>
          <a:ext cx="8828400" cy="4941904"/>
        </p:xfrm>
        <a:graphic>
          <a:graphicData uri="http://schemas.openxmlformats.org/drawingml/2006/table">
            <a:tbl>
              <a:tblPr firstRow="1" bandRow="1">
                <a:tableStyleId>{5C22544A-7EE6-4342-B048-85BDC9FD1C3A}</a:tableStyleId>
              </a:tblPr>
              <a:tblGrid>
                <a:gridCol w="1141849">
                  <a:extLst>
                    <a:ext uri="{9D8B030D-6E8A-4147-A177-3AD203B41FA5}">
                      <a16:colId xmlns:a16="http://schemas.microsoft.com/office/drawing/2014/main" val="20000"/>
                    </a:ext>
                  </a:extLst>
                </a:gridCol>
                <a:gridCol w="2279684">
                  <a:extLst>
                    <a:ext uri="{9D8B030D-6E8A-4147-A177-3AD203B41FA5}">
                      <a16:colId xmlns:a16="http://schemas.microsoft.com/office/drawing/2014/main" val="20001"/>
                    </a:ext>
                  </a:extLst>
                </a:gridCol>
                <a:gridCol w="3013599">
                  <a:extLst>
                    <a:ext uri="{9D8B030D-6E8A-4147-A177-3AD203B41FA5}">
                      <a16:colId xmlns:a16="http://schemas.microsoft.com/office/drawing/2014/main" val="20002"/>
                    </a:ext>
                  </a:extLst>
                </a:gridCol>
                <a:gridCol w="2393268">
                  <a:extLst>
                    <a:ext uri="{9D8B030D-6E8A-4147-A177-3AD203B41FA5}">
                      <a16:colId xmlns:a16="http://schemas.microsoft.com/office/drawing/2014/main" val="20003"/>
                    </a:ext>
                  </a:extLst>
                </a:gridCol>
              </a:tblGrid>
              <a:tr h="754162">
                <a:tc>
                  <a:txBody>
                    <a:bodyPr/>
                    <a:lstStyle/>
                    <a:p>
                      <a:endParaRPr lang="en-US" sz="1800" dirty="0"/>
                    </a:p>
                  </a:txBody>
                  <a:tcPr marL="68652" marR="68652" marT="34326" marB="34326"/>
                </a:tc>
                <a:tc>
                  <a:txBody>
                    <a:bodyPr/>
                    <a:lstStyle/>
                    <a:p>
                      <a:r>
                        <a:rPr lang="en-US" sz="2100" dirty="0" smtClean="0"/>
                        <a:t>Colorado</a:t>
                      </a:r>
                      <a:r>
                        <a:rPr lang="en-US" sz="2100" baseline="0" dirty="0" smtClean="0"/>
                        <a:t> Frameworks 2.0</a:t>
                      </a:r>
                      <a:endParaRPr lang="en-US" sz="2100" dirty="0"/>
                    </a:p>
                  </a:txBody>
                  <a:tcPr marL="68652" marR="68652" marT="34326" marB="34326"/>
                </a:tc>
                <a:tc>
                  <a:txBody>
                    <a:bodyPr/>
                    <a:lstStyle/>
                    <a:p>
                      <a:r>
                        <a:rPr lang="en-US" sz="2100" dirty="0" smtClean="0"/>
                        <a:t>ESSA Requirements</a:t>
                      </a:r>
                      <a:endParaRPr lang="en-US" sz="2100" dirty="0"/>
                    </a:p>
                  </a:txBody>
                  <a:tcPr marL="68652" marR="68652" marT="34326" marB="34326"/>
                </a:tc>
                <a:tc>
                  <a:txBody>
                    <a:bodyPr/>
                    <a:lstStyle/>
                    <a:p>
                      <a:r>
                        <a:rPr lang="en-US" sz="2100" dirty="0" smtClean="0"/>
                        <a:t>Proposed Regulations</a:t>
                      </a:r>
                      <a:endParaRPr lang="en-US" sz="2100" dirty="0"/>
                    </a:p>
                  </a:txBody>
                  <a:tcPr marL="68652" marR="68652" marT="34326" marB="34326"/>
                </a:tc>
                <a:extLst>
                  <a:ext uri="{0D108BD9-81ED-4DB2-BD59-A6C34878D82A}">
                    <a16:rowId xmlns:a16="http://schemas.microsoft.com/office/drawing/2014/main" val="10000"/>
                  </a:ext>
                </a:extLst>
              </a:tr>
              <a:tr h="4187742">
                <a:tc>
                  <a:txBody>
                    <a:bodyPr/>
                    <a:lstStyle/>
                    <a:p>
                      <a:r>
                        <a:rPr lang="en-US" sz="1800" dirty="0" smtClean="0"/>
                        <a:t>Indicator of School Quality or</a:t>
                      </a:r>
                      <a:r>
                        <a:rPr lang="en-US" sz="1800" baseline="0" dirty="0" smtClean="0"/>
                        <a:t> Student Success</a:t>
                      </a:r>
                      <a:endParaRPr lang="en-US" sz="1800" dirty="0"/>
                    </a:p>
                  </a:txBody>
                  <a:tcPr marL="68652" marR="68652" marT="34326" marB="34326"/>
                </a:tc>
                <a:tc>
                  <a:txBody>
                    <a:bodyPr/>
                    <a:lstStyle/>
                    <a:p>
                      <a:pPr marL="222250" indent="-222250">
                        <a:buFont typeface="Wingdings" panose="05000000000000000000" pitchFamily="2" charset="2"/>
                        <a:buChar char="§"/>
                      </a:pPr>
                      <a:r>
                        <a:rPr lang="en-US" sz="1800" dirty="0" smtClean="0"/>
                        <a:t>For high schools use:</a:t>
                      </a:r>
                    </a:p>
                    <a:p>
                      <a:pPr marL="450850" indent="-222250">
                        <a:buFont typeface="Arial" panose="020B0604020202020204" pitchFamily="34" charset="0"/>
                        <a:buChar char="•"/>
                      </a:pPr>
                      <a:r>
                        <a:rPr lang="en-US" sz="1800" dirty="0" smtClean="0"/>
                        <a:t>Dropout rate (overall)</a:t>
                      </a:r>
                    </a:p>
                    <a:p>
                      <a:pPr marL="450850" indent="-222250">
                        <a:buFont typeface="Arial" panose="020B0604020202020204" pitchFamily="34" charset="0"/>
                        <a:buChar char="•"/>
                      </a:pPr>
                      <a:r>
                        <a:rPr lang="en-US" sz="1800" dirty="0" smtClean="0"/>
                        <a:t>Composite</a:t>
                      </a:r>
                      <a:r>
                        <a:rPr lang="en-US" sz="1800" baseline="0" dirty="0" smtClean="0"/>
                        <a:t> ACT (overall)</a:t>
                      </a:r>
                    </a:p>
                    <a:p>
                      <a:pPr marL="450850" indent="-222250">
                        <a:buFont typeface="Arial" panose="020B0604020202020204" pitchFamily="34" charset="0"/>
                        <a:buChar char="•"/>
                      </a:pPr>
                      <a:r>
                        <a:rPr lang="en-US" sz="1800" baseline="0" dirty="0" smtClean="0"/>
                        <a:t>Matriculation rate (overall)</a:t>
                      </a:r>
                      <a:endParaRPr lang="en-US" sz="1800" dirty="0"/>
                    </a:p>
                  </a:txBody>
                  <a:tcPr marL="68652" marR="68652" marT="34326" marB="34326"/>
                </a:tc>
                <a:tc>
                  <a:txBody>
                    <a:bodyPr/>
                    <a:lstStyle/>
                    <a:p>
                      <a:pPr marL="222250" indent="-222250">
                        <a:buFont typeface="Wingdings" panose="05000000000000000000" pitchFamily="2" charset="2"/>
                        <a:buChar char="§"/>
                      </a:pPr>
                      <a:r>
                        <a:rPr lang="en-US" sz="1800" baseline="0" dirty="0" smtClean="0"/>
                        <a:t>State determined, applicable and valid for all schools by </a:t>
                      </a:r>
                      <a:r>
                        <a:rPr lang="en-US" sz="1800" baseline="0" dirty="0" smtClean="0">
                          <a:solidFill>
                            <a:schemeClr val="tx1"/>
                          </a:solidFill>
                        </a:rPr>
                        <a:t>EM</a:t>
                      </a:r>
                      <a:r>
                        <a:rPr lang="en-US" sz="1800" baseline="0" dirty="0" smtClean="0"/>
                        <a:t>H level</a:t>
                      </a:r>
                    </a:p>
                    <a:p>
                      <a:pPr marL="222250" indent="-222250">
                        <a:buFont typeface="Wingdings" panose="05000000000000000000" pitchFamily="2" charset="2"/>
                        <a:buChar char="§"/>
                      </a:pPr>
                      <a:r>
                        <a:rPr lang="en-US" sz="1800" dirty="0" smtClean="0"/>
                        <a:t>May</a:t>
                      </a:r>
                      <a:r>
                        <a:rPr lang="en-US" sz="1800" baseline="0" dirty="0" smtClean="0"/>
                        <a:t> include measures of - student engagement; educator engagement; student access to and completion of advanced coursework; postsecondary readiness; school climate and safety</a:t>
                      </a:r>
                    </a:p>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dirty="0" smtClean="0"/>
                        <a:t>All</a:t>
                      </a:r>
                      <a:r>
                        <a:rPr lang="en-US" sz="1800" baseline="0" dirty="0" smtClean="0"/>
                        <a:t> students and by disaggregated group</a:t>
                      </a:r>
                    </a:p>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baseline="0" dirty="0" smtClean="0">
                          <a:solidFill>
                            <a:schemeClr val="tx1"/>
                          </a:solidFill>
                        </a:rPr>
                        <a:t>Valid, reliable, comparable, and statewide</a:t>
                      </a:r>
                      <a:endParaRPr lang="en-US" sz="1800" dirty="0" smtClean="0">
                        <a:solidFill>
                          <a:schemeClr val="tx1"/>
                        </a:solidFill>
                      </a:endParaRPr>
                    </a:p>
                  </a:txBody>
                  <a:tcPr marL="68652" marR="68652" marT="34326" marB="34326"/>
                </a:tc>
                <a:tc>
                  <a:txBody>
                    <a:bodyPr/>
                    <a:lstStyle/>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dirty="0" smtClean="0"/>
                        <a:t>200.14(d)</a:t>
                      </a:r>
                      <a:r>
                        <a:rPr lang="en-US" sz="1800" baseline="0" dirty="0" smtClean="0"/>
                        <a:t>: </a:t>
                      </a:r>
                      <a:r>
                        <a:rPr lang="en-US" sz="1800" dirty="0" smtClean="0"/>
                        <a:t>Measure</a:t>
                      </a:r>
                      <a:r>
                        <a:rPr lang="en-US" sz="1800" baseline="0" dirty="0" smtClean="0"/>
                        <a:t> must be “supported by research that performance or progress on such measures is likely to increase students’ achievement…or graduation rates”</a:t>
                      </a:r>
                      <a:endParaRPr lang="en-US" sz="1800" dirty="0" smtClean="0"/>
                    </a:p>
                  </a:txBody>
                  <a:tcPr marL="68652" marR="68652" marT="34326" marB="34326"/>
                </a:tc>
                <a:extLst>
                  <a:ext uri="{0D108BD9-81ED-4DB2-BD59-A6C34878D82A}">
                    <a16:rowId xmlns:a16="http://schemas.microsoft.com/office/drawing/2014/main" val="10001"/>
                  </a:ext>
                </a:extLst>
              </a:tr>
            </a:tbl>
          </a:graphicData>
        </a:graphic>
      </p:graphicFrame>
      <p:sp>
        <p:nvSpPr>
          <p:cNvPr id="2" name="Oval 1"/>
          <p:cNvSpPr/>
          <p:nvPr/>
        </p:nvSpPr>
        <p:spPr>
          <a:xfrm>
            <a:off x="381001" y="4147695"/>
            <a:ext cx="1406799" cy="1315821"/>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644" tIns="34322" rIns="68644" bIns="34322" rtlCol="0" anchor="ctr"/>
          <a:lstStyle/>
          <a:p>
            <a:pPr algn="ctr"/>
            <a:endParaRPr lang="en-US"/>
          </a:p>
        </p:txBody>
      </p:sp>
      <p:sp>
        <p:nvSpPr>
          <p:cNvPr id="6" name="TextBox 5"/>
          <p:cNvSpPr txBox="1"/>
          <p:nvPr/>
        </p:nvSpPr>
        <p:spPr>
          <a:xfrm>
            <a:off x="572096" y="4505256"/>
            <a:ext cx="1029773" cy="623898"/>
          </a:xfrm>
          <a:prstGeom prst="rect">
            <a:avLst/>
          </a:prstGeom>
          <a:noFill/>
        </p:spPr>
        <p:txBody>
          <a:bodyPr wrap="square" lIns="68644" tIns="34322" rIns="68644" bIns="34322" rtlCol="0">
            <a:spAutoFit/>
          </a:bodyPr>
          <a:lstStyle/>
          <a:p>
            <a:r>
              <a:rPr lang="en-US" dirty="0" smtClean="0">
                <a:solidFill>
                  <a:schemeClr val="bg1"/>
                </a:solidFill>
              </a:rPr>
              <a:t>Decision</a:t>
            </a:r>
          </a:p>
          <a:p>
            <a:pPr algn="ctr"/>
            <a:r>
              <a:rPr lang="en-US" dirty="0" smtClean="0">
                <a:solidFill>
                  <a:schemeClr val="bg1"/>
                </a:solidFill>
              </a:rPr>
              <a:t>Point</a:t>
            </a:r>
            <a:endParaRPr lang="en-US" dirty="0">
              <a:solidFill>
                <a:schemeClr val="bg1"/>
              </a:solidFill>
            </a:endParaRPr>
          </a:p>
        </p:txBody>
      </p:sp>
    </p:spTree>
    <p:extLst>
      <p:ext uri="{BB962C8B-B14F-4D97-AF65-F5344CB8AC3E}">
        <p14:creationId xmlns:p14="http://schemas.microsoft.com/office/powerpoint/2010/main" val="20075922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1" y="269222"/>
            <a:ext cx="8381260" cy="782073"/>
          </a:xfrm>
        </p:spPr>
        <p:txBody>
          <a:bodyPr/>
          <a:lstStyle/>
          <a:p>
            <a:r>
              <a:rPr lang="en-US" dirty="0" smtClean="0"/>
              <a:t>Comparison of Indicators</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19</a:t>
            </a:fld>
            <a:endParaRPr lang="en-US" dirty="0" smtClean="0"/>
          </a:p>
        </p:txBody>
      </p:sp>
      <p:graphicFrame>
        <p:nvGraphicFramePr>
          <p:cNvPr id="6" name="Table 5"/>
          <p:cNvGraphicFramePr>
            <a:graphicFrameLocks noGrp="1"/>
          </p:cNvGraphicFramePr>
          <p:nvPr>
            <p:extLst/>
          </p:nvPr>
        </p:nvGraphicFramePr>
        <p:xfrm>
          <a:off x="157326" y="1336773"/>
          <a:ext cx="8867487" cy="5417323"/>
        </p:xfrm>
        <a:graphic>
          <a:graphicData uri="http://schemas.openxmlformats.org/drawingml/2006/table">
            <a:tbl>
              <a:tblPr firstRow="1" bandRow="1">
                <a:tableStyleId>{5C22544A-7EE6-4342-B048-85BDC9FD1C3A}</a:tableStyleId>
              </a:tblPr>
              <a:tblGrid>
                <a:gridCol w="1530357">
                  <a:extLst>
                    <a:ext uri="{9D8B030D-6E8A-4147-A177-3AD203B41FA5}">
                      <a16:colId xmlns:a16="http://schemas.microsoft.com/office/drawing/2014/main" val="20000"/>
                    </a:ext>
                  </a:extLst>
                </a:gridCol>
                <a:gridCol w="1788974">
                  <a:extLst>
                    <a:ext uri="{9D8B030D-6E8A-4147-A177-3AD203B41FA5}">
                      <a16:colId xmlns:a16="http://schemas.microsoft.com/office/drawing/2014/main" val="20001"/>
                    </a:ext>
                  </a:extLst>
                </a:gridCol>
                <a:gridCol w="3255005">
                  <a:extLst>
                    <a:ext uri="{9D8B030D-6E8A-4147-A177-3AD203B41FA5}">
                      <a16:colId xmlns:a16="http://schemas.microsoft.com/office/drawing/2014/main" val="20002"/>
                    </a:ext>
                  </a:extLst>
                </a:gridCol>
                <a:gridCol w="2293151">
                  <a:extLst>
                    <a:ext uri="{9D8B030D-6E8A-4147-A177-3AD203B41FA5}">
                      <a16:colId xmlns:a16="http://schemas.microsoft.com/office/drawing/2014/main" val="20003"/>
                    </a:ext>
                  </a:extLst>
                </a:gridCol>
              </a:tblGrid>
              <a:tr h="760255">
                <a:tc>
                  <a:txBody>
                    <a:bodyPr/>
                    <a:lstStyle/>
                    <a:p>
                      <a:endParaRPr lang="en-US" sz="2400" dirty="0"/>
                    </a:p>
                  </a:txBody>
                  <a:tcPr/>
                </a:tc>
                <a:tc>
                  <a:txBody>
                    <a:bodyPr/>
                    <a:lstStyle/>
                    <a:p>
                      <a:r>
                        <a:rPr lang="en-US" sz="2100" dirty="0" smtClean="0"/>
                        <a:t>State Law</a:t>
                      </a:r>
                      <a:endParaRPr lang="en-US" sz="2100" dirty="0"/>
                    </a:p>
                  </a:txBody>
                  <a:tcPr/>
                </a:tc>
                <a:tc>
                  <a:txBody>
                    <a:bodyPr/>
                    <a:lstStyle/>
                    <a:p>
                      <a:r>
                        <a:rPr lang="en-US" sz="2100" dirty="0" smtClean="0"/>
                        <a:t>ESSA Requirements</a:t>
                      </a:r>
                      <a:endParaRPr lang="en-US" sz="2100" dirty="0"/>
                    </a:p>
                  </a:txBody>
                  <a:tcPr/>
                </a:tc>
                <a:tc>
                  <a:txBody>
                    <a:bodyPr/>
                    <a:lstStyle/>
                    <a:p>
                      <a:r>
                        <a:rPr lang="en-US" sz="2100" dirty="0" smtClean="0"/>
                        <a:t>Proposed Regulations</a:t>
                      </a:r>
                      <a:endParaRPr lang="en-US" sz="2100" dirty="0"/>
                    </a:p>
                  </a:txBody>
                  <a:tcPr/>
                </a:tc>
                <a:extLst>
                  <a:ext uri="{0D108BD9-81ED-4DB2-BD59-A6C34878D82A}">
                    <a16:rowId xmlns:a16="http://schemas.microsoft.com/office/drawing/2014/main" val="10000"/>
                  </a:ext>
                </a:extLst>
              </a:tr>
              <a:tr h="4657068">
                <a:tc>
                  <a:txBody>
                    <a:bodyPr/>
                    <a:lstStyle/>
                    <a:p>
                      <a:r>
                        <a:rPr lang="en-US" sz="1800" dirty="0" smtClean="0"/>
                        <a:t>Participation: Requirements</a:t>
                      </a:r>
                      <a:endParaRPr lang="en-US" sz="1800" dirty="0"/>
                    </a:p>
                  </a:txBody>
                  <a:tcPr/>
                </a:tc>
                <a:tc>
                  <a:txBody>
                    <a:bodyPr/>
                    <a:lstStyle/>
                    <a:p>
                      <a:pPr marL="222250" indent="-222250">
                        <a:buFont typeface="Wingdings" panose="05000000000000000000" pitchFamily="2" charset="2"/>
                        <a:buChar char="§"/>
                      </a:pPr>
                      <a:r>
                        <a:rPr lang="en-US" sz="1800" dirty="0" smtClean="0"/>
                        <a:t>HB15-1323 requires districts</a:t>
                      </a:r>
                      <a:r>
                        <a:rPr lang="en-US" sz="1800" baseline="0" dirty="0" smtClean="0"/>
                        <a:t> to have a policy to allow parents to excuse their students from state assessments</a:t>
                      </a:r>
                    </a:p>
                    <a:p>
                      <a:pPr marL="0" indent="0">
                        <a:buFont typeface="Wingdings" panose="05000000000000000000" pitchFamily="2" charset="2"/>
                        <a:buNone/>
                      </a:pPr>
                      <a:endParaRPr lang="en-US" sz="1800" dirty="0"/>
                    </a:p>
                  </a:txBody>
                  <a:tcPr/>
                </a:tc>
                <a:tc>
                  <a:txBody>
                    <a:bodyPr/>
                    <a:lstStyle/>
                    <a:p>
                      <a:pPr marL="222250" indent="-222250">
                        <a:buFont typeface="Wingdings" panose="05000000000000000000" pitchFamily="2" charset="2"/>
                        <a:buChar char="§"/>
                      </a:pPr>
                      <a:r>
                        <a:rPr lang="en-US" sz="1800" baseline="0" dirty="0" smtClean="0"/>
                        <a:t>§</a:t>
                      </a:r>
                      <a:r>
                        <a:rPr lang="en-US" sz="1800" i="0" dirty="0" smtClean="0"/>
                        <a:t>1111(c)(4)(E)(</a:t>
                      </a:r>
                      <a:r>
                        <a:rPr lang="en-US" sz="1800" i="0" dirty="0" err="1" smtClean="0"/>
                        <a:t>i</a:t>
                      </a:r>
                      <a:r>
                        <a:rPr lang="en-US" sz="1800" i="0" dirty="0" smtClean="0"/>
                        <a:t>): </a:t>
                      </a:r>
                      <a:r>
                        <a:rPr lang="en-US" sz="1800" dirty="0" smtClean="0"/>
                        <a:t>"Annually measure the achievement of not less than 95 percent of all students, and 95 percent of all students in each subgroup of students, who are enrolled in public schools on the assessment“</a:t>
                      </a:r>
                    </a:p>
                    <a:p>
                      <a:pPr marL="222250" indent="-222250">
                        <a:buFont typeface="Wingdings" panose="05000000000000000000" pitchFamily="2" charset="2"/>
                        <a:buChar char="§"/>
                      </a:pPr>
                      <a:r>
                        <a:rPr lang="en-US" sz="1800" baseline="0" dirty="0" smtClean="0"/>
                        <a:t>§</a:t>
                      </a:r>
                      <a:r>
                        <a:rPr lang="en-US" sz="1800" dirty="0" smtClean="0"/>
                        <a:t>1111(b)(2)(K): “Nothing in this paragraph shall be construed as preempting a</a:t>
                      </a:r>
                      <a:r>
                        <a:rPr lang="en-US" sz="1800" baseline="0" dirty="0" smtClean="0"/>
                        <a:t> State or local law regarding the decision of a parent to not have the parent’s child participate in the academic assessments.”</a:t>
                      </a:r>
                      <a:endParaRPr lang="en-US" sz="1800" dirty="0" smtClean="0"/>
                    </a:p>
                  </a:txBody>
                  <a:tcPr/>
                </a:tc>
                <a:tc>
                  <a:txBody>
                    <a:bodyPr/>
                    <a:lstStyle/>
                    <a:p>
                      <a:pPr marL="222250" indent="-222250">
                        <a:buFont typeface="Wingdings" panose="05000000000000000000" pitchFamily="2" charset="2"/>
                        <a:buChar char="§"/>
                      </a:pPr>
                      <a:r>
                        <a:rPr lang="en-US" sz="1800" dirty="0" smtClean="0"/>
                        <a:t>200.15(a)(1)</a:t>
                      </a:r>
                      <a:r>
                        <a:rPr lang="en-US" sz="1800" baseline="0" dirty="0" smtClean="0"/>
                        <a:t> same as law</a:t>
                      </a:r>
                    </a:p>
                    <a:p>
                      <a:endParaRPr lang="en-US" sz="1800" baseline="0" dirty="0" smtClean="0"/>
                    </a:p>
                    <a:p>
                      <a:endParaRPr lang="en-US" sz="1800" baseline="0" dirty="0" smtClean="0"/>
                    </a:p>
                    <a:p>
                      <a:endParaRPr lang="en-US" sz="1800" baseline="0" dirty="0" smtClean="0"/>
                    </a:p>
                    <a:p>
                      <a:endParaRPr lang="en-US" sz="1800" baseline="0" dirty="0" smtClean="0"/>
                    </a:p>
                    <a:p>
                      <a:endParaRPr lang="en-US" sz="1800" baseline="0" dirty="0" smtClean="0"/>
                    </a:p>
                    <a:p>
                      <a:endParaRPr lang="en-US" sz="1800" baseline="0" dirty="0" smtClean="0"/>
                    </a:p>
                    <a:p>
                      <a:endParaRPr lang="en-US" sz="1800" baseline="0" dirty="0" smtClean="0"/>
                    </a:p>
                    <a:p>
                      <a:endParaRPr lang="en-US" sz="1800" baseline="0" dirty="0" smtClean="0"/>
                    </a:p>
                    <a:p>
                      <a:r>
                        <a:rPr lang="en-US" sz="1800" dirty="0" smtClean="0">
                          <a:solidFill>
                            <a:srgbClr val="FF0000"/>
                          </a:solidFill>
                        </a:rPr>
                        <a:t>Proposed regulations do not address this section of the law to reconcile it with the other requirements. </a:t>
                      </a:r>
                    </a:p>
                    <a:p>
                      <a:endParaRPr lang="en-US" sz="18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94575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sz="2200" dirty="0"/>
              <a:t>Welcome and </a:t>
            </a:r>
            <a:r>
              <a:rPr lang="en-US" sz="2200" dirty="0" smtClean="0"/>
              <a:t>Introductions</a:t>
            </a:r>
          </a:p>
          <a:p>
            <a:pPr lvl="1"/>
            <a:r>
              <a:rPr lang="en-US" sz="2000" dirty="0" smtClean="0"/>
              <a:t>Hub Member Updates</a:t>
            </a:r>
          </a:p>
          <a:p>
            <a:pPr lvl="1"/>
            <a:r>
              <a:rPr lang="en-US" sz="2000" dirty="0" smtClean="0"/>
              <a:t>CDE ESSA Updates</a:t>
            </a:r>
          </a:p>
          <a:p>
            <a:pPr lvl="2">
              <a:buFont typeface="Wingdings" panose="05000000000000000000" pitchFamily="2" charset="2"/>
              <a:buChar char="§"/>
            </a:pPr>
            <a:r>
              <a:rPr lang="en-US" sz="1800" dirty="0" smtClean="0"/>
              <a:t>Response to USDE Rule-Making</a:t>
            </a:r>
          </a:p>
          <a:p>
            <a:pPr lvl="3">
              <a:buFont typeface="Wingdings" panose="05000000000000000000" pitchFamily="2" charset="2"/>
              <a:buChar char="§"/>
            </a:pPr>
            <a:r>
              <a:rPr lang="en-US" sz="1700" dirty="0" smtClean="0"/>
              <a:t>Assessment/Assessment Pilot – Comments </a:t>
            </a:r>
            <a:r>
              <a:rPr lang="en-US" sz="1700" smtClean="0"/>
              <a:t>Due September 9th</a:t>
            </a:r>
            <a:endParaRPr lang="en-US" sz="1700" dirty="0" smtClean="0"/>
          </a:p>
          <a:p>
            <a:pPr lvl="3">
              <a:buFont typeface="Wingdings" panose="05000000000000000000" pitchFamily="2" charset="2"/>
              <a:buChar char="§"/>
            </a:pPr>
            <a:r>
              <a:rPr lang="en-US" sz="1700" dirty="0" smtClean="0"/>
              <a:t>Data Collection Package – Comments due late October</a:t>
            </a:r>
          </a:p>
          <a:p>
            <a:pPr lvl="3">
              <a:buFont typeface="Wingdings" panose="05000000000000000000" pitchFamily="2" charset="2"/>
              <a:buChar char="§"/>
            </a:pPr>
            <a:r>
              <a:rPr lang="en-US" sz="1700" dirty="0" smtClean="0"/>
              <a:t>Supplement Not Supplant – Comments due early November</a:t>
            </a:r>
          </a:p>
          <a:p>
            <a:pPr marL="852487" lvl="2" indent="-342900">
              <a:buFont typeface="Wingdings" panose="05000000000000000000" pitchFamily="2" charset="2"/>
              <a:buChar char="§"/>
            </a:pPr>
            <a:r>
              <a:rPr lang="en-US" sz="1800" dirty="0" smtClean="0"/>
              <a:t>ESSA Spoke Committees</a:t>
            </a:r>
          </a:p>
          <a:p>
            <a:pPr marL="852487" lvl="2" indent="-342900">
              <a:buFont typeface="Wingdings" panose="05000000000000000000" pitchFamily="2" charset="2"/>
              <a:buChar char="§"/>
            </a:pPr>
            <a:r>
              <a:rPr lang="en-US" sz="1800" dirty="0" smtClean="0"/>
              <a:t>ESSA Hub Committee Support</a:t>
            </a:r>
          </a:p>
          <a:p>
            <a:pPr lvl="1"/>
            <a:r>
              <a:rPr lang="en-US" sz="2000" dirty="0" smtClean="0"/>
              <a:t>Review and Approval of Meeting Minutes</a:t>
            </a:r>
          </a:p>
          <a:p>
            <a:r>
              <a:rPr lang="en-US" sz="2200" dirty="0" smtClean="0"/>
              <a:t>Deep Dive- School and District Accountability</a:t>
            </a:r>
          </a:p>
          <a:p>
            <a:r>
              <a:rPr lang="en-US" sz="2200" dirty="0" smtClean="0"/>
              <a:t>Deep Dive- School Improvement</a:t>
            </a:r>
          </a:p>
          <a:p>
            <a:r>
              <a:rPr lang="en-US" sz="2200" dirty="0" smtClean="0"/>
              <a:t>Wrap-Up</a:t>
            </a:r>
            <a:endParaRPr lang="en-US" sz="2200" dirty="0"/>
          </a:p>
          <a:p>
            <a:endParaRPr lang="en-US" dirty="0"/>
          </a:p>
        </p:txBody>
      </p:sp>
      <p:sp>
        <p:nvSpPr>
          <p:cNvPr id="3" name="object 3"/>
          <p:cNvSpPr txBox="1">
            <a:spLocks noGrp="1"/>
          </p:cNvSpPr>
          <p:nvPr>
            <p:ph type="title"/>
          </p:nvPr>
        </p:nvSpPr>
        <p:spPr/>
        <p:txBody>
          <a:bodyPr/>
          <a:lstStyle/>
          <a:p>
            <a:r>
              <a:rPr lang="en-US"/>
              <a:t>Agenda</a:t>
            </a:r>
            <a:endParaRPr lang="en-US" dirty="0"/>
          </a:p>
        </p:txBody>
      </p:sp>
      <p:sp>
        <p:nvSpPr>
          <p:cNvPr id="4" name="object 4"/>
          <p:cNvSpPr txBox="1">
            <a:spLocks noGrp="1"/>
          </p:cNvSpPr>
          <p:nvPr>
            <p:ph type="sldNum" sz="quarter" idx="4294967295"/>
          </p:nvPr>
        </p:nvSpPr>
        <p:spPr>
          <a:xfrm>
            <a:off x="180975" y="6384925"/>
            <a:ext cx="180975" cy="204788"/>
          </a:xfrm>
          <a:prstGeom prst="rect">
            <a:avLst/>
          </a:prstGeom>
        </p:spPr>
        <p:txBody>
          <a:bodyPr vert="horz" wrap="square" lIns="0" tIns="0" rIns="0" bIns="0" rtlCol="0">
            <a:spAutoFit/>
          </a:bodyPr>
          <a:lstStyle/>
          <a:p>
            <a:pPr marL="25400">
              <a:lnSpc>
                <a:spcPts val="1045"/>
              </a:lnSpc>
            </a:pPr>
            <a:fld id="{81D60167-4931-47E6-BA6A-407CBD079E47}" type="slidenum">
              <a:rPr sz="1000" spc="-5" dirty="0"/>
              <a:t>2</a:t>
            </a:fld>
            <a:endParaRPr sz="1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1" y="269222"/>
            <a:ext cx="8381260" cy="782073"/>
          </a:xfrm>
        </p:spPr>
        <p:txBody>
          <a:bodyPr/>
          <a:lstStyle/>
          <a:p>
            <a:r>
              <a:rPr lang="en-US" dirty="0" smtClean="0"/>
              <a:t>Comparison of Indicators</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20</a:t>
            </a:fld>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3427357013"/>
              </p:ext>
            </p:extLst>
          </p:nvPr>
        </p:nvGraphicFramePr>
        <p:xfrm>
          <a:off x="380999" y="1248818"/>
          <a:ext cx="8509336" cy="5487068"/>
        </p:xfrm>
        <a:graphic>
          <a:graphicData uri="http://schemas.openxmlformats.org/drawingml/2006/table">
            <a:tbl>
              <a:tblPr firstRow="1" bandRow="1">
                <a:tableStyleId>{5C22544A-7EE6-4342-B048-85BDC9FD1C3A}</a:tableStyleId>
              </a:tblPr>
              <a:tblGrid>
                <a:gridCol w="1549175">
                  <a:extLst>
                    <a:ext uri="{9D8B030D-6E8A-4147-A177-3AD203B41FA5}">
                      <a16:colId xmlns:a16="http://schemas.microsoft.com/office/drawing/2014/main" val="20000"/>
                    </a:ext>
                  </a:extLst>
                </a:gridCol>
                <a:gridCol w="1973731">
                  <a:extLst>
                    <a:ext uri="{9D8B030D-6E8A-4147-A177-3AD203B41FA5}">
                      <a16:colId xmlns:a16="http://schemas.microsoft.com/office/drawing/2014/main" val="20001"/>
                    </a:ext>
                  </a:extLst>
                </a:gridCol>
                <a:gridCol w="2059545">
                  <a:extLst>
                    <a:ext uri="{9D8B030D-6E8A-4147-A177-3AD203B41FA5}">
                      <a16:colId xmlns:a16="http://schemas.microsoft.com/office/drawing/2014/main" val="20002"/>
                    </a:ext>
                  </a:extLst>
                </a:gridCol>
                <a:gridCol w="2926885">
                  <a:extLst>
                    <a:ext uri="{9D8B030D-6E8A-4147-A177-3AD203B41FA5}">
                      <a16:colId xmlns:a16="http://schemas.microsoft.com/office/drawing/2014/main" val="20003"/>
                    </a:ext>
                  </a:extLst>
                </a:gridCol>
              </a:tblGrid>
              <a:tr h="732188">
                <a:tc>
                  <a:txBody>
                    <a:bodyPr/>
                    <a:lstStyle/>
                    <a:p>
                      <a:endParaRPr lang="en-US" sz="2400" dirty="0"/>
                    </a:p>
                  </a:txBody>
                  <a:tcPr/>
                </a:tc>
                <a:tc>
                  <a:txBody>
                    <a:bodyPr/>
                    <a:lstStyle/>
                    <a:p>
                      <a:r>
                        <a:rPr lang="en-US" sz="2100" dirty="0" smtClean="0"/>
                        <a:t>Colorado</a:t>
                      </a:r>
                      <a:r>
                        <a:rPr lang="en-US" sz="2100" baseline="0" dirty="0" smtClean="0"/>
                        <a:t> Frameworks 2.0</a:t>
                      </a:r>
                      <a:endParaRPr lang="en-US" sz="2100" dirty="0"/>
                    </a:p>
                  </a:txBody>
                  <a:tcPr/>
                </a:tc>
                <a:tc>
                  <a:txBody>
                    <a:bodyPr/>
                    <a:lstStyle/>
                    <a:p>
                      <a:r>
                        <a:rPr lang="en-US" sz="2100" dirty="0" smtClean="0"/>
                        <a:t>ESSA Requirements</a:t>
                      </a:r>
                      <a:endParaRPr lang="en-US" sz="2100" dirty="0"/>
                    </a:p>
                  </a:txBody>
                  <a:tcPr/>
                </a:tc>
                <a:tc>
                  <a:txBody>
                    <a:bodyPr/>
                    <a:lstStyle/>
                    <a:p>
                      <a:r>
                        <a:rPr lang="en-US" sz="2100" dirty="0" smtClean="0"/>
                        <a:t>Proposed </a:t>
                      </a:r>
                    </a:p>
                    <a:p>
                      <a:r>
                        <a:rPr lang="en-US" sz="2100" dirty="0" smtClean="0"/>
                        <a:t>Regulations</a:t>
                      </a:r>
                      <a:endParaRPr lang="en-US" sz="2100" dirty="0"/>
                    </a:p>
                  </a:txBody>
                  <a:tcPr/>
                </a:tc>
                <a:extLst>
                  <a:ext uri="{0D108BD9-81ED-4DB2-BD59-A6C34878D82A}">
                    <a16:rowId xmlns:a16="http://schemas.microsoft.com/office/drawing/2014/main" val="10000"/>
                  </a:ext>
                </a:extLst>
              </a:tr>
              <a:tr h="4485138">
                <a:tc>
                  <a:txBody>
                    <a:bodyPr/>
                    <a:lstStyle/>
                    <a:p>
                      <a:r>
                        <a:rPr lang="en-US" sz="1800" dirty="0" smtClean="0"/>
                        <a:t>Participation: Accountability Impact</a:t>
                      </a:r>
                      <a:endParaRPr lang="en-US" sz="1800" dirty="0"/>
                    </a:p>
                  </a:txBody>
                  <a:tcPr/>
                </a:tc>
                <a:tc>
                  <a:txBody>
                    <a:bodyPr/>
                    <a:lstStyle/>
                    <a:p>
                      <a:pPr marL="222250" indent="-222250">
                        <a:buFont typeface="Wingdings" panose="05000000000000000000" pitchFamily="2" charset="2"/>
                        <a:buChar char="§"/>
                      </a:pPr>
                      <a:r>
                        <a:rPr lang="en-US" sz="1800" dirty="0" smtClean="0"/>
                        <a:t>Ratings lowered for schools/ districts that </a:t>
                      </a:r>
                      <a:r>
                        <a:rPr lang="en-US" sz="1800" baseline="0" dirty="0" smtClean="0"/>
                        <a:t>missed the 95% participation target in two or more subject areas (not counting parent excuses)</a:t>
                      </a:r>
                      <a:endParaRPr lang="en-US" sz="1800" dirty="0"/>
                    </a:p>
                  </a:txBody>
                  <a:tcPr/>
                </a:tc>
                <a:tc>
                  <a:txBody>
                    <a:bodyPr/>
                    <a:lstStyle/>
                    <a:p>
                      <a:pPr marL="222250" indent="-222250">
                        <a:buFont typeface="Wingdings" panose="05000000000000000000" pitchFamily="2" charset="2"/>
                        <a:buChar char="§"/>
                      </a:pPr>
                      <a:r>
                        <a:rPr lang="en-US" sz="1800" baseline="0" dirty="0" smtClean="0"/>
                        <a:t>§</a:t>
                      </a:r>
                      <a:r>
                        <a:rPr lang="en-US" sz="1800" dirty="0" smtClean="0"/>
                        <a:t>1111(c)(4)(E)(iii)</a:t>
                      </a:r>
                    </a:p>
                    <a:p>
                      <a:pPr marL="0" indent="0">
                        <a:buFontTx/>
                        <a:buNone/>
                      </a:pPr>
                      <a:r>
                        <a:rPr lang="en-US" sz="1800" dirty="0" smtClean="0">
                          <a:solidFill>
                            <a:srgbClr val="00B050"/>
                          </a:solidFill>
                        </a:rPr>
                        <a:t>“The</a:t>
                      </a:r>
                      <a:r>
                        <a:rPr lang="en-US" sz="1800" baseline="0" dirty="0" smtClean="0">
                          <a:solidFill>
                            <a:srgbClr val="00B050"/>
                          </a:solidFill>
                        </a:rPr>
                        <a:t> 95% participation requirement must be factored into the statewide accountability system”</a:t>
                      </a:r>
                      <a:endParaRPr lang="en-US" sz="1800" dirty="0">
                        <a:solidFill>
                          <a:srgbClr val="00B050"/>
                        </a:solidFill>
                      </a:endParaRPr>
                    </a:p>
                  </a:txBody>
                  <a:tcPr/>
                </a:tc>
                <a:tc>
                  <a:txBody>
                    <a:bodyPr/>
                    <a:lstStyle/>
                    <a:p>
                      <a:pPr marL="222250" indent="-222250">
                        <a:buFont typeface="Wingdings" panose="05000000000000000000" pitchFamily="2" charset="2"/>
                        <a:buChar char="§"/>
                      </a:pPr>
                      <a:r>
                        <a:rPr lang="en-US" sz="1800" dirty="0" smtClean="0">
                          <a:solidFill>
                            <a:srgbClr val="FF0000"/>
                          </a:solidFill>
                        </a:rPr>
                        <a:t>200.15(b)(2): gives 4 options</a:t>
                      </a:r>
                    </a:p>
                    <a:p>
                      <a:pPr marL="577850" indent="-336550">
                        <a:buFont typeface="+mj-lt"/>
                        <a:buAutoNum type="arabicParenR"/>
                      </a:pPr>
                      <a:r>
                        <a:rPr lang="en-US" sz="1800" dirty="0" smtClean="0">
                          <a:solidFill>
                            <a:srgbClr val="FF0000"/>
                          </a:solidFill>
                        </a:rPr>
                        <a:t>Lower</a:t>
                      </a:r>
                      <a:r>
                        <a:rPr lang="en-US" sz="1800" baseline="0" dirty="0" smtClean="0">
                          <a:solidFill>
                            <a:srgbClr val="FF0000"/>
                          </a:solidFill>
                        </a:rPr>
                        <a:t> rating</a:t>
                      </a:r>
                    </a:p>
                    <a:p>
                      <a:pPr marL="577850" indent="-336550">
                        <a:buFont typeface="+mj-lt"/>
                        <a:buAutoNum type="arabicParenR"/>
                      </a:pPr>
                      <a:r>
                        <a:rPr lang="en-US" sz="1800" baseline="0" dirty="0" smtClean="0">
                          <a:solidFill>
                            <a:srgbClr val="FF0000"/>
                          </a:solidFill>
                        </a:rPr>
                        <a:t>Lowest performance on academic achievement</a:t>
                      </a:r>
                    </a:p>
                    <a:p>
                      <a:pPr marL="577850" indent="-336550">
                        <a:buFont typeface="+mj-lt"/>
                        <a:buAutoNum type="arabicParenR"/>
                      </a:pPr>
                      <a:r>
                        <a:rPr lang="en-US" sz="1800" dirty="0" smtClean="0">
                          <a:solidFill>
                            <a:srgbClr val="FF0000"/>
                          </a:solidFill>
                        </a:rPr>
                        <a:t>Identified</a:t>
                      </a:r>
                      <a:r>
                        <a:rPr lang="en-US" sz="1800" baseline="0" dirty="0" smtClean="0">
                          <a:solidFill>
                            <a:srgbClr val="FF0000"/>
                          </a:solidFill>
                        </a:rPr>
                        <a:t> for targeted support and improvement plan</a:t>
                      </a:r>
                    </a:p>
                    <a:p>
                      <a:pPr marL="577850" indent="-336550">
                        <a:buFont typeface="+mj-lt"/>
                        <a:buAutoNum type="arabicParenR"/>
                      </a:pPr>
                      <a:r>
                        <a:rPr lang="en-US" sz="1800" baseline="0" dirty="0" smtClean="0">
                          <a:solidFill>
                            <a:srgbClr val="FF0000"/>
                          </a:solidFill>
                        </a:rPr>
                        <a:t>Equally rigorous state-determined action</a:t>
                      </a:r>
                    </a:p>
                    <a:p>
                      <a:pPr marL="222250" indent="-222250">
                        <a:buFont typeface="Wingdings" panose="05000000000000000000" pitchFamily="2" charset="2"/>
                        <a:buChar char="§"/>
                      </a:pPr>
                      <a:r>
                        <a:rPr lang="en-US" sz="1800" baseline="0" dirty="0" smtClean="0">
                          <a:solidFill>
                            <a:srgbClr val="FF0000"/>
                          </a:solidFill>
                        </a:rPr>
                        <a:t>200.15(c): all schools not meeting 95% requirements overall or for a disaggregated group must develop an improvement plan</a:t>
                      </a:r>
                      <a:endParaRPr lang="en-US" sz="1800" dirty="0"/>
                    </a:p>
                  </a:txBody>
                  <a:tcPr/>
                </a:tc>
                <a:extLst>
                  <a:ext uri="{0D108BD9-81ED-4DB2-BD59-A6C34878D82A}">
                    <a16:rowId xmlns:a16="http://schemas.microsoft.com/office/drawing/2014/main" val="10001"/>
                  </a:ext>
                </a:extLst>
              </a:tr>
            </a:tbl>
          </a:graphicData>
        </a:graphic>
      </p:graphicFrame>
      <p:sp>
        <p:nvSpPr>
          <p:cNvPr id="5" name="Wave 4"/>
          <p:cNvSpPr/>
          <p:nvPr/>
        </p:nvSpPr>
        <p:spPr>
          <a:xfrm>
            <a:off x="7441811" y="1302926"/>
            <a:ext cx="1228501" cy="821144"/>
          </a:xfrm>
          <a:prstGeom prst="wav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644" tIns="34322" rIns="68644" bIns="34322" rtlCol="0" anchor="ctr"/>
          <a:lstStyle/>
          <a:p>
            <a:pPr algn="ctr"/>
            <a:r>
              <a:rPr lang="en-US" dirty="0" err="1" smtClean="0"/>
              <a:t>Regs</a:t>
            </a:r>
            <a:endParaRPr lang="en-US" dirty="0"/>
          </a:p>
        </p:txBody>
      </p:sp>
      <p:grpSp>
        <p:nvGrpSpPr>
          <p:cNvPr id="2" name="Group 1"/>
          <p:cNvGrpSpPr/>
          <p:nvPr/>
        </p:nvGrpSpPr>
        <p:grpSpPr>
          <a:xfrm>
            <a:off x="4042415" y="4674752"/>
            <a:ext cx="1406799" cy="1315821"/>
            <a:chOff x="5384272" y="6226510"/>
            <a:chExt cx="1873778" cy="1752600"/>
          </a:xfrm>
        </p:grpSpPr>
        <p:sp>
          <p:nvSpPr>
            <p:cNvPr id="7" name="Oval 6"/>
            <p:cNvSpPr/>
            <p:nvPr/>
          </p:nvSpPr>
          <p:spPr>
            <a:xfrm>
              <a:off x="5384272" y="6226510"/>
              <a:ext cx="1873778" cy="17526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638800" y="6702760"/>
              <a:ext cx="1371600" cy="860877"/>
            </a:xfrm>
            <a:prstGeom prst="rect">
              <a:avLst/>
            </a:prstGeom>
            <a:noFill/>
            <a:ln>
              <a:noFill/>
            </a:ln>
          </p:spPr>
          <p:txBody>
            <a:bodyPr wrap="square" rtlCol="0">
              <a:spAutoFit/>
            </a:bodyPr>
            <a:lstStyle/>
            <a:p>
              <a:r>
                <a:rPr lang="en-US" dirty="0" smtClean="0">
                  <a:solidFill>
                    <a:schemeClr val="bg1"/>
                  </a:solidFill>
                </a:rPr>
                <a:t>Decision</a:t>
              </a:r>
            </a:p>
            <a:p>
              <a:pPr algn="ctr"/>
              <a:r>
                <a:rPr lang="en-US" dirty="0" smtClean="0">
                  <a:solidFill>
                    <a:schemeClr val="bg1"/>
                  </a:solidFill>
                </a:rPr>
                <a:t>Point</a:t>
              </a:r>
              <a:endParaRPr lang="en-US" dirty="0">
                <a:solidFill>
                  <a:schemeClr val="bg1"/>
                </a:solidFill>
              </a:endParaRPr>
            </a:p>
          </p:txBody>
        </p:sp>
      </p:grpSp>
    </p:spTree>
    <p:extLst>
      <p:ext uri="{BB962C8B-B14F-4D97-AF65-F5344CB8AC3E}">
        <p14:creationId xmlns:p14="http://schemas.microsoft.com/office/powerpoint/2010/main" val="7719827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1" y="269222"/>
            <a:ext cx="8381260" cy="782073"/>
          </a:xfrm>
        </p:spPr>
        <p:txBody>
          <a:bodyPr/>
          <a:lstStyle/>
          <a:p>
            <a:r>
              <a:rPr lang="en-US" dirty="0" smtClean="0"/>
              <a:t>Comparison of Indicators</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21</a:t>
            </a:fld>
            <a:endParaRPr lang="en-US" dirty="0" smtClean="0"/>
          </a:p>
        </p:txBody>
      </p:sp>
      <p:graphicFrame>
        <p:nvGraphicFramePr>
          <p:cNvPr id="6" name="Table 5"/>
          <p:cNvGraphicFramePr>
            <a:graphicFrameLocks noGrp="1"/>
          </p:cNvGraphicFramePr>
          <p:nvPr>
            <p:extLst/>
          </p:nvPr>
        </p:nvGraphicFramePr>
        <p:xfrm>
          <a:off x="252928" y="1537008"/>
          <a:ext cx="8509336" cy="3266446"/>
        </p:xfrm>
        <a:graphic>
          <a:graphicData uri="http://schemas.openxmlformats.org/drawingml/2006/table">
            <a:tbl>
              <a:tblPr firstRow="1" bandRow="1">
                <a:tableStyleId>{5C22544A-7EE6-4342-B048-85BDC9FD1C3A}</a:tableStyleId>
              </a:tblPr>
              <a:tblGrid>
                <a:gridCol w="1463361">
                  <a:extLst>
                    <a:ext uri="{9D8B030D-6E8A-4147-A177-3AD203B41FA5}">
                      <a16:colId xmlns:a16="http://schemas.microsoft.com/office/drawing/2014/main" val="20000"/>
                    </a:ext>
                  </a:extLst>
                </a:gridCol>
                <a:gridCol w="2352570">
                  <a:extLst>
                    <a:ext uri="{9D8B030D-6E8A-4147-A177-3AD203B41FA5}">
                      <a16:colId xmlns:a16="http://schemas.microsoft.com/office/drawing/2014/main" val="20001"/>
                    </a:ext>
                  </a:extLst>
                </a:gridCol>
                <a:gridCol w="2846772">
                  <a:extLst>
                    <a:ext uri="{9D8B030D-6E8A-4147-A177-3AD203B41FA5}">
                      <a16:colId xmlns:a16="http://schemas.microsoft.com/office/drawing/2014/main" val="20002"/>
                    </a:ext>
                  </a:extLst>
                </a:gridCol>
                <a:gridCol w="1846633">
                  <a:extLst>
                    <a:ext uri="{9D8B030D-6E8A-4147-A177-3AD203B41FA5}">
                      <a16:colId xmlns:a16="http://schemas.microsoft.com/office/drawing/2014/main" val="20003"/>
                    </a:ext>
                  </a:extLst>
                </a:gridCol>
              </a:tblGrid>
              <a:tr h="732188">
                <a:tc>
                  <a:txBody>
                    <a:bodyPr/>
                    <a:lstStyle/>
                    <a:p>
                      <a:endParaRPr lang="en-US" sz="2400" dirty="0"/>
                    </a:p>
                  </a:txBody>
                  <a:tcPr/>
                </a:tc>
                <a:tc>
                  <a:txBody>
                    <a:bodyPr/>
                    <a:lstStyle/>
                    <a:p>
                      <a:r>
                        <a:rPr lang="en-US" sz="2100" dirty="0" smtClean="0"/>
                        <a:t>Colorado</a:t>
                      </a:r>
                      <a:r>
                        <a:rPr lang="en-US" sz="2100" baseline="0" dirty="0" smtClean="0"/>
                        <a:t> Frameworks 2.0</a:t>
                      </a:r>
                      <a:endParaRPr lang="en-US" sz="2100" dirty="0"/>
                    </a:p>
                  </a:txBody>
                  <a:tcPr/>
                </a:tc>
                <a:tc>
                  <a:txBody>
                    <a:bodyPr/>
                    <a:lstStyle/>
                    <a:p>
                      <a:r>
                        <a:rPr lang="en-US" sz="2100" dirty="0" smtClean="0"/>
                        <a:t>ESSA Requirements</a:t>
                      </a:r>
                      <a:endParaRPr lang="en-US" sz="2100" dirty="0"/>
                    </a:p>
                  </a:txBody>
                  <a:tcPr/>
                </a:tc>
                <a:tc>
                  <a:txBody>
                    <a:bodyPr/>
                    <a:lstStyle/>
                    <a:p>
                      <a:r>
                        <a:rPr lang="en-US" sz="2100" dirty="0" smtClean="0"/>
                        <a:t>Proposed Regulations</a:t>
                      </a:r>
                      <a:endParaRPr lang="en-US" sz="2100" dirty="0"/>
                    </a:p>
                  </a:txBody>
                  <a:tcPr/>
                </a:tc>
                <a:extLst>
                  <a:ext uri="{0D108BD9-81ED-4DB2-BD59-A6C34878D82A}">
                    <a16:rowId xmlns:a16="http://schemas.microsoft.com/office/drawing/2014/main" val="10000"/>
                  </a:ext>
                </a:extLst>
              </a:tr>
              <a:tr h="2534258">
                <a:tc>
                  <a:txBody>
                    <a:bodyPr/>
                    <a:lstStyle/>
                    <a:p>
                      <a:r>
                        <a:rPr lang="en-US" sz="1800" dirty="0" smtClean="0"/>
                        <a:t>Participation: Achievement Reporting</a:t>
                      </a:r>
                      <a:endParaRPr lang="en-US" sz="1800" dirty="0"/>
                    </a:p>
                  </a:txBody>
                  <a:tcPr/>
                </a:tc>
                <a:tc>
                  <a:txBody>
                    <a:bodyPr/>
                    <a:lstStyle/>
                    <a:p>
                      <a:pPr marL="0" indent="0">
                        <a:buFont typeface="Wingdings" panose="05000000000000000000" pitchFamily="2" charset="2"/>
                        <a:buNone/>
                      </a:pPr>
                      <a:r>
                        <a:rPr lang="en-US" sz="1800" dirty="0" smtClean="0"/>
                        <a:t>Non-participants</a:t>
                      </a:r>
                      <a:r>
                        <a:rPr lang="en-US" sz="1800" baseline="0" dirty="0" smtClean="0"/>
                        <a:t> are not included in performance denominators</a:t>
                      </a:r>
                      <a:endParaRPr lang="en-US" sz="1800" dirty="0"/>
                    </a:p>
                  </a:txBody>
                  <a:tcPr/>
                </a:tc>
                <a:tc>
                  <a:txBody>
                    <a:bodyPr/>
                    <a:lstStyle/>
                    <a:p>
                      <a:pPr marL="0" indent="0">
                        <a:buFontTx/>
                        <a:buNone/>
                      </a:pPr>
                      <a:r>
                        <a:rPr lang="en-US" sz="1800" i="0" baseline="0" dirty="0" smtClean="0">
                          <a:solidFill>
                            <a:srgbClr val="FF0000"/>
                          </a:solidFill>
                        </a:rPr>
                        <a:t>§1111(c)(4)E(ii):</a:t>
                      </a:r>
                    </a:p>
                    <a:p>
                      <a:pPr marL="0" indent="0">
                        <a:buFontTx/>
                        <a:buNone/>
                      </a:pPr>
                      <a:r>
                        <a:rPr lang="en-US" sz="1800" i="0" dirty="0" smtClean="0">
                          <a:solidFill>
                            <a:srgbClr val="FF0000"/>
                          </a:solidFill>
                        </a:rPr>
                        <a:t>Non-participants (below 95%) are counted as non-proficient</a:t>
                      </a:r>
                      <a:endParaRPr lang="en-US" sz="1800" i="0" dirty="0">
                        <a:solidFill>
                          <a:srgbClr val="FF0000"/>
                        </a:solidFill>
                      </a:endParaRPr>
                    </a:p>
                  </a:txBody>
                  <a:tcPr/>
                </a:tc>
                <a:tc>
                  <a:txBody>
                    <a:bodyPr/>
                    <a:lstStyle/>
                    <a:p>
                      <a:r>
                        <a:rPr lang="en-US" sz="1800" dirty="0" smtClean="0">
                          <a:solidFill>
                            <a:srgbClr val="FF0000"/>
                          </a:solidFill>
                        </a:rPr>
                        <a:t>Same as law</a:t>
                      </a:r>
                    </a:p>
                    <a:p>
                      <a:endParaRPr lang="en-US" sz="1800" dirty="0" smtClean="0">
                        <a:solidFill>
                          <a:srgbClr val="FF0000"/>
                        </a:solidFill>
                      </a:endParaRPr>
                    </a:p>
                    <a:p>
                      <a:endParaRPr lang="en-US" sz="1800" dirty="0">
                        <a:solidFill>
                          <a:srgbClr val="FF0000"/>
                        </a:solidFill>
                      </a:endParaRPr>
                    </a:p>
                  </a:txBody>
                  <a:tcPr/>
                </a:tc>
                <a:extLst>
                  <a:ext uri="{0D108BD9-81ED-4DB2-BD59-A6C34878D82A}">
                    <a16:rowId xmlns:a16="http://schemas.microsoft.com/office/drawing/2014/main" val="10001"/>
                  </a:ext>
                </a:extLst>
              </a:tr>
            </a:tbl>
          </a:graphicData>
        </a:graphic>
      </p:graphicFrame>
      <p:sp>
        <p:nvSpPr>
          <p:cNvPr id="5" name="Wave 4"/>
          <p:cNvSpPr/>
          <p:nvPr/>
        </p:nvSpPr>
        <p:spPr>
          <a:xfrm>
            <a:off x="4428726" y="3748043"/>
            <a:ext cx="1228501" cy="821144"/>
          </a:xfrm>
          <a:prstGeom prst="wav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644" tIns="34322" rIns="68644" bIns="34322" rtlCol="0" anchor="ctr"/>
          <a:lstStyle/>
          <a:p>
            <a:pPr algn="ctr"/>
            <a:r>
              <a:rPr lang="en-US" dirty="0" smtClean="0"/>
              <a:t>Law</a:t>
            </a:r>
            <a:endParaRPr lang="en-US" dirty="0"/>
          </a:p>
        </p:txBody>
      </p:sp>
    </p:spTree>
    <p:extLst>
      <p:ext uri="{BB962C8B-B14F-4D97-AF65-F5344CB8AC3E}">
        <p14:creationId xmlns:p14="http://schemas.microsoft.com/office/powerpoint/2010/main" val="13921157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Non-participant/</a:t>
            </a:r>
            <a:br>
              <a:rPr lang="en-US" dirty="0" smtClean="0"/>
            </a:br>
            <a:r>
              <a:rPr lang="en-US" dirty="0" smtClean="0"/>
              <a:t>Achievement Calculation</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22</a:t>
            </a:fld>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9581" y="1675831"/>
            <a:ext cx="7378875" cy="443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99771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1" y="269222"/>
            <a:ext cx="8381260" cy="782073"/>
          </a:xfrm>
        </p:spPr>
        <p:txBody>
          <a:bodyPr/>
          <a:lstStyle/>
          <a:p>
            <a:r>
              <a:rPr lang="en-US" dirty="0" smtClean="0"/>
              <a:t>Comparison of Data Reporting</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23</a:t>
            </a:fld>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2138363096"/>
              </p:ext>
            </p:extLst>
          </p:nvPr>
        </p:nvGraphicFramePr>
        <p:xfrm>
          <a:off x="85060" y="1253391"/>
          <a:ext cx="8984512" cy="5604936"/>
        </p:xfrm>
        <a:graphic>
          <a:graphicData uri="http://schemas.openxmlformats.org/drawingml/2006/table">
            <a:tbl>
              <a:tblPr firstRow="1" bandRow="1">
                <a:tableStyleId>{5C22544A-7EE6-4342-B048-85BDC9FD1C3A}</a:tableStyleId>
              </a:tblPr>
              <a:tblGrid>
                <a:gridCol w="1057002">
                  <a:extLst>
                    <a:ext uri="{9D8B030D-6E8A-4147-A177-3AD203B41FA5}">
                      <a16:colId xmlns:a16="http://schemas.microsoft.com/office/drawing/2014/main" val="20000"/>
                    </a:ext>
                  </a:extLst>
                </a:gridCol>
                <a:gridCol w="2088010">
                  <a:extLst>
                    <a:ext uri="{9D8B030D-6E8A-4147-A177-3AD203B41FA5}">
                      <a16:colId xmlns:a16="http://schemas.microsoft.com/office/drawing/2014/main" val="20001"/>
                    </a:ext>
                  </a:extLst>
                </a:gridCol>
                <a:gridCol w="2703151">
                  <a:extLst>
                    <a:ext uri="{9D8B030D-6E8A-4147-A177-3AD203B41FA5}">
                      <a16:colId xmlns:a16="http://schemas.microsoft.com/office/drawing/2014/main" val="20002"/>
                    </a:ext>
                  </a:extLst>
                </a:gridCol>
                <a:gridCol w="3136349">
                  <a:extLst>
                    <a:ext uri="{9D8B030D-6E8A-4147-A177-3AD203B41FA5}">
                      <a16:colId xmlns:a16="http://schemas.microsoft.com/office/drawing/2014/main" val="20003"/>
                    </a:ext>
                  </a:extLst>
                </a:gridCol>
              </a:tblGrid>
              <a:tr h="731193">
                <a:tc>
                  <a:txBody>
                    <a:bodyPr/>
                    <a:lstStyle/>
                    <a:p>
                      <a:endParaRPr lang="en-US" sz="2400" dirty="0"/>
                    </a:p>
                  </a:txBody>
                  <a:tcPr/>
                </a:tc>
                <a:tc>
                  <a:txBody>
                    <a:bodyPr/>
                    <a:lstStyle/>
                    <a:p>
                      <a:r>
                        <a:rPr lang="en-US" sz="2100" dirty="0" smtClean="0"/>
                        <a:t>Colorado</a:t>
                      </a:r>
                      <a:r>
                        <a:rPr lang="en-US" sz="2100" baseline="0" dirty="0" smtClean="0"/>
                        <a:t> Frameworks 2.0</a:t>
                      </a:r>
                      <a:endParaRPr lang="en-US" sz="2100" dirty="0"/>
                    </a:p>
                  </a:txBody>
                  <a:tcPr/>
                </a:tc>
                <a:tc>
                  <a:txBody>
                    <a:bodyPr/>
                    <a:lstStyle/>
                    <a:p>
                      <a:r>
                        <a:rPr lang="en-US" sz="2100" dirty="0" smtClean="0"/>
                        <a:t>ESSA Requirements</a:t>
                      </a:r>
                      <a:endParaRPr lang="en-US" sz="2100" dirty="0"/>
                    </a:p>
                  </a:txBody>
                  <a:tcPr/>
                </a:tc>
                <a:tc>
                  <a:txBody>
                    <a:bodyPr/>
                    <a:lstStyle/>
                    <a:p>
                      <a:r>
                        <a:rPr lang="en-US" sz="2100" dirty="0" smtClean="0"/>
                        <a:t>Proposed Regulations</a:t>
                      </a:r>
                      <a:endParaRPr lang="en-US" sz="2100" dirty="0"/>
                    </a:p>
                  </a:txBody>
                  <a:tcPr/>
                </a:tc>
                <a:extLst>
                  <a:ext uri="{0D108BD9-81ED-4DB2-BD59-A6C34878D82A}">
                    <a16:rowId xmlns:a16="http://schemas.microsoft.com/office/drawing/2014/main" val="10000"/>
                  </a:ext>
                </a:extLst>
              </a:tr>
              <a:tr h="4873416">
                <a:tc>
                  <a:txBody>
                    <a:bodyPr/>
                    <a:lstStyle/>
                    <a:p>
                      <a:r>
                        <a:rPr lang="en-US" sz="1800" dirty="0" smtClean="0"/>
                        <a:t>Data </a:t>
                      </a:r>
                      <a:r>
                        <a:rPr lang="en-US" sz="1800" dirty="0" err="1" smtClean="0"/>
                        <a:t>Compar</a:t>
                      </a:r>
                      <a:r>
                        <a:rPr lang="en-US" sz="1800" dirty="0" smtClean="0"/>
                        <a:t>-ability, and Privacy</a:t>
                      </a:r>
                      <a:endParaRPr lang="en-US" sz="1800" dirty="0"/>
                    </a:p>
                  </a:txBody>
                  <a:tcPr/>
                </a:tc>
                <a:tc>
                  <a:txBody>
                    <a:bodyPr/>
                    <a:lstStyle/>
                    <a:p>
                      <a:pPr marL="222250" indent="-222250">
                        <a:buFont typeface="Wingdings" panose="05000000000000000000" pitchFamily="2" charset="2"/>
                        <a:buChar char="§"/>
                      </a:pPr>
                      <a:r>
                        <a:rPr lang="en-US" sz="1800" dirty="0" smtClean="0"/>
                        <a:t>Minimum</a:t>
                      </a:r>
                      <a:r>
                        <a:rPr lang="en-US" sz="1800" baseline="0" dirty="0" smtClean="0"/>
                        <a:t> n</a:t>
                      </a:r>
                      <a:r>
                        <a:rPr lang="en-US" sz="1800" dirty="0" smtClean="0"/>
                        <a:t> of 16 for Achievement, and post-secondary</a:t>
                      </a:r>
                      <a:r>
                        <a:rPr lang="en-US" sz="1800" baseline="0" dirty="0" smtClean="0"/>
                        <a:t> workforce readiness</a:t>
                      </a:r>
                      <a:r>
                        <a:rPr lang="en-US" sz="1800" dirty="0" smtClean="0"/>
                        <a:t> </a:t>
                      </a:r>
                      <a:r>
                        <a:rPr lang="en-US" sz="1800" baseline="0" dirty="0" smtClean="0"/>
                        <a:t>measures</a:t>
                      </a:r>
                    </a:p>
                    <a:p>
                      <a:pPr marL="222250" indent="-222250">
                        <a:buFont typeface="Wingdings" panose="05000000000000000000" pitchFamily="2" charset="2"/>
                        <a:buChar char="§"/>
                      </a:pPr>
                      <a:r>
                        <a:rPr lang="en-US" sz="1800" dirty="0" smtClean="0"/>
                        <a:t>Minimum</a:t>
                      </a:r>
                      <a:r>
                        <a:rPr lang="en-US" sz="1800" baseline="0" dirty="0" smtClean="0"/>
                        <a:t> n of 20 for Growth </a:t>
                      </a:r>
                      <a:r>
                        <a:rPr lang="en-US" sz="1800" b="1" baseline="0" dirty="0" smtClean="0"/>
                        <a:t>measures</a:t>
                      </a:r>
                      <a:endParaRPr lang="en-US" sz="18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§1111(c)(3):</a:t>
                      </a:r>
                      <a:r>
                        <a:rPr lang="en-US" sz="1800" baseline="0" dirty="0" smtClean="0"/>
                        <a:t> “(</a:t>
                      </a:r>
                      <a:r>
                        <a:rPr lang="en-US" sz="1800" baseline="0" dirty="0" err="1" smtClean="0"/>
                        <a:t>i</a:t>
                      </a:r>
                      <a:r>
                        <a:rPr lang="en-US" sz="1800" baseline="0" dirty="0" smtClean="0"/>
                        <a:t>) the minimum number of students that the State determines are necessary… and how that number is statistically sound, which shall be the same State-determined number of all students and for each sub-group of students in the State… (iii) how the State ensures that such minimum number is sufficient to not reveal any personally identifiable information." </a:t>
                      </a:r>
                      <a:endParaRPr lang="en-US" sz="1800" dirty="0"/>
                    </a:p>
                  </a:txBody>
                  <a:tcPr/>
                </a:tc>
                <a:tc>
                  <a:txBody>
                    <a:bodyPr/>
                    <a:lstStyle/>
                    <a:p>
                      <a:r>
                        <a:rPr lang="en-US" sz="1800" dirty="0" smtClean="0"/>
                        <a:t>200.14(c): demonstrate that each measure “(1) Is valid, reliable, and comparable across all LEAs in the State; (2) Is calculated in the same way for all schools…(3) Is able to be disaggregated for each subgroup of students... and (4) Is used no more than once in its system of annual meaningful differentiation    </a:t>
                      </a:r>
                    </a:p>
                    <a:p>
                      <a:r>
                        <a:rPr lang="en-US" sz="1800" dirty="0" smtClean="0"/>
                        <a:t>200.17(a)(3): </a:t>
                      </a:r>
                      <a:r>
                        <a:rPr lang="en-US" sz="1800" dirty="0" smtClean="0">
                          <a:solidFill>
                            <a:srgbClr val="FF0000"/>
                          </a:solidFill>
                        </a:rPr>
                        <a:t>Same minimum N for all measures</a:t>
                      </a:r>
                      <a:r>
                        <a:rPr lang="en-US" sz="1800" baseline="0" dirty="0" smtClean="0">
                          <a:solidFill>
                            <a:srgbClr val="FF0000"/>
                          </a:solidFill>
                        </a:rPr>
                        <a:t> and indicators,</a:t>
                      </a:r>
                      <a:r>
                        <a:rPr lang="en-US" sz="1800" dirty="0" smtClean="0">
                          <a:solidFill>
                            <a:srgbClr val="FF0000"/>
                          </a:solidFill>
                        </a:rPr>
                        <a:t> </a:t>
                      </a:r>
                      <a:r>
                        <a:rPr lang="en-US" sz="1800" dirty="0" smtClean="0"/>
                        <a:t>“(iii) Must not exceed 30 students, unless the State provides a justification for doing so in its State plan”</a:t>
                      </a:r>
                      <a:endParaRPr lang="en-US" sz="1800" dirty="0"/>
                    </a:p>
                  </a:txBody>
                  <a:tcPr/>
                </a:tc>
                <a:extLst>
                  <a:ext uri="{0D108BD9-81ED-4DB2-BD59-A6C34878D82A}">
                    <a16:rowId xmlns:a16="http://schemas.microsoft.com/office/drawing/2014/main" val="10001"/>
                  </a:ext>
                </a:extLst>
              </a:tr>
            </a:tbl>
          </a:graphicData>
        </a:graphic>
      </p:graphicFrame>
      <p:grpSp>
        <p:nvGrpSpPr>
          <p:cNvPr id="7" name="Group 6"/>
          <p:cNvGrpSpPr/>
          <p:nvPr/>
        </p:nvGrpSpPr>
        <p:grpSpPr>
          <a:xfrm>
            <a:off x="1284271" y="4979157"/>
            <a:ext cx="1406799" cy="1315821"/>
            <a:chOff x="5384272" y="6226510"/>
            <a:chExt cx="1873778" cy="1752600"/>
          </a:xfrm>
        </p:grpSpPr>
        <p:sp>
          <p:nvSpPr>
            <p:cNvPr id="8" name="Oval 7"/>
            <p:cNvSpPr/>
            <p:nvPr/>
          </p:nvSpPr>
          <p:spPr>
            <a:xfrm>
              <a:off x="5384272" y="6226510"/>
              <a:ext cx="1873778" cy="17526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638800" y="6702760"/>
              <a:ext cx="1371600" cy="860877"/>
            </a:xfrm>
            <a:prstGeom prst="rect">
              <a:avLst/>
            </a:prstGeom>
            <a:noFill/>
            <a:ln>
              <a:noFill/>
            </a:ln>
          </p:spPr>
          <p:txBody>
            <a:bodyPr wrap="square" rtlCol="0">
              <a:spAutoFit/>
            </a:bodyPr>
            <a:lstStyle/>
            <a:p>
              <a:r>
                <a:rPr lang="en-US" dirty="0" smtClean="0">
                  <a:solidFill>
                    <a:schemeClr val="bg1"/>
                  </a:solidFill>
                </a:rPr>
                <a:t>Decision</a:t>
              </a:r>
            </a:p>
            <a:p>
              <a:pPr algn="ctr"/>
              <a:r>
                <a:rPr lang="en-US" dirty="0" smtClean="0">
                  <a:solidFill>
                    <a:schemeClr val="bg1"/>
                  </a:solidFill>
                </a:rPr>
                <a:t>Point</a:t>
              </a:r>
              <a:endParaRPr lang="en-US" dirty="0">
                <a:solidFill>
                  <a:schemeClr val="bg1"/>
                </a:solidFill>
              </a:endParaRPr>
            </a:p>
          </p:txBody>
        </p:sp>
      </p:grpSp>
    </p:spTree>
    <p:extLst>
      <p:ext uri="{BB962C8B-B14F-4D97-AF65-F5344CB8AC3E}">
        <p14:creationId xmlns:p14="http://schemas.microsoft.com/office/powerpoint/2010/main" val="14502690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1" y="269222"/>
            <a:ext cx="8381260" cy="782073"/>
          </a:xfrm>
        </p:spPr>
        <p:txBody>
          <a:bodyPr/>
          <a:lstStyle/>
          <a:p>
            <a:r>
              <a:rPr lang="en-US" dirty="0" smtClean="0"/>
              <a:t>Comparison of Scoring</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24</a:t>
            </a:fld>
            <a:endParaRPr lang="en-US" dirty="0" smtClean="0"/>
          </a:p>
        </p:txBody>
      </p:sp>
      <p:graphicFrame>
        <p:nvGraphicFramePr>
          <p:cNvPr id="6" name="Table 5"/>
          <p:cNvGraphicFramePr>
            <a:graphicFrameLocks noGrp="1"/>
          </p:cNvGraphicFramePr>
          <p:nvPr>
            <p:extLst/>
          </p:nvPr>
        </p:nvGraphicFramePr>
        <p:xfrm>
          <a:off x="259536" y="1277096"/>
          <a:ext cx="8681904" cy="5514899"/>
        </p:xfrm>
        <a:graphic>
          <a:graphicData uri="http://schemas.openxmlformats.org/drawingml/2006/table">
            <a:tbl>
              <a:tblPr firstRow="1" bandRow="1">
                <a:tableStyleId>{5C22544A-7EE6-4342-B048-85BDC9FD1C3A}</a:tableStyleId>
              </a:tblPr>
              <a:tblGrid>
                <a:gridCol w="947455">
                  <a:extLst>
                    <a:ext uri="{9D8B030D-6E8A-4147-A177-3AD203B41FA5}">
                      <a16:colId xmlns:a16="http://schemas.microsoft.com/office/drawing/2014/main" val="20000"/>
                    </a:ext>
                  </a:extLst>
                </a:gridCol>
                <a:gridCol w="1961200">
                  <a:extLst>
                    <a:ext uri="{9D8B030D-6E8A-4147-A177-3AD203B41FA5}">
                      <a16:colId xmlns:a16="http://schemas.microsoft.com/office/drawing/2014/main" val="20001"/>
                    </a:ext>
                  </a:extLst>
                </a:gridCol>
                <a:gridCol w="4098822">
                  <a:extLst>
                    <a:ext uri="{9D8B030D-6E8A-4147-A177-3AD203B41FA5}">
                      <a16:colId xmlns:a16="http://schemas.microsoft.com/office/drawing/2014/main" val="20002"/>
                    </a:ext>
                  </a:extLst>
                </a:gridCol>
                <a:gridCol w="1674427">
                  <a:extLst>
                    <a:ext uri="{9D8B030D-6E8A-4147-A177-3AD203B41FA5}">
                      <a16:colId xmlns:a16="http://schemas.microsoft.com/office/drawing/2014/main" val="20003"/>
                    </a:ext>
                  </a:extLst>
                </a:gridCol>
              </a:tblGrid>
              <a:tr h="755155">
                <a:tc>
                  <a:txBody>
                    <a:bodyPr/>
                    <a:lstStyle/>
                    <a:p>
                      <a:endParaRPr lang="en-US" sz="2400" dirty="0"/>
                    </a:p>
                  </a:txBody>
                  <a:tcPr/>
                </a:tc>
                <a:tc>
                  <a:txBody>
                    <a:bodyPr/>
                    <a:lstStyle/>
                    <a:p>
                      <a:r>
                        <a:rPr lang="en-US" sz="2100" dirty="0" smtClean="0"/>
                        <a:t>Colorado</a:t>
                      </a:r>
                      <a:r>
                        <a:rPr lang="en-US" sz="2100" baseline="0" dirty="0" smtClean="0"/>
                        <a:t> Frameworks 2.0</a:t>
                      </a:r>
                      <a:endParaRPr lang="en-US" sz="2100" dirty="0"/>
                    </a:p>
                  </a:txBody>
                  <a:tcPr/>
                </a:tc>
                <a:tc>
                  <a:txBody>
                    <a:bodyPr/>
                    <a:lstStyle/>
                    <a:p>
                      <a:r>
                        <a:rPr lang="en-US" sz="2100" dirty="0" smtClean="0"/>
                        <a:t>ESSA Requirements</a:t>
                      </a:r>
                      <a:endParaRPr lang="en-US" sz="2100" dirty="0"/>
                    </a:p>
                  </a:txBody>
                  <a:tcPr/>
                </a:tc>
                <a:tc>
                  <a:txBody>
                    <a:bodyPr/>
                    <a:lstStyle/>
                    <a:p>
                      <a:r>
                        <a:rPr lang="en-US" sz="2100" dirty="0" smtClean="0"/>
                        <a:t>Proposed Regulations</a:t>
                      </a:r>
                      <a:endParaRPr lang="en-US" sz="2100" dirty="0"/>
                    </a:p>
                  </a:txBody>
                  <a:tcPr/>
                </a:tc>
                <a:extLst>
                  <a:ext uri="{0D108BD9-81ED-4DB2-BD59-A6C34878D82A}">
                    <a16:rowId xmlns:a16="http://schemas.microsoft.com/office/drawing/2014/main" val="10000"/>
                  </a:ext>
                </a:extLst>
              </a:tr>
              <a:tr h="4759744">
                <a:tc>
                  <a:txBody>
                    <a:bodyPr/>
                    <a:lstStyle/>
                    <a:p>
                      <a:r>
                        <a:rPr lang="en-US" sz="1800" dirty="0" smtClean="0"/>
                        <a:t>Targets</a:t>
                      </a:r>
                      <a:r>
                        <a:rPr lang="en-US" sz="1800" baseline="0" dirty="0" smtClean="0"/>
                        <a:t> &amp; </a:t>
                      </a:r>
                      <a:r>
                        <a:rPr lang="en-US" sz="1800" dirty="0" smtClean="0"/>
                        <a:t>Ratings</a:t>
                      </a:r>
                      <a:endParaRPr lang="en-US" sz="1800" dirty="0"/>
                    </a:p>
                  </a:txBody>
                  <a:tcPr/>
                </a:tc>
                <a:tc>
                  <a:txBody>
                    <a:bodyPr/>
                    <a:lstStyle/>
                    <a:p>
                      <a:pPr marL="228600" indent="-228600">
                        <a:buFont typeface="Wingdings" panose="05000000000000000000" pitchFamily="2" charset="2"/>
                        <a:buChar char="§"/>
                      </a:pPr>
                      <a:r>
                        <a:rPr lang="en-US" sz="1800" dirty="0" smtClean="0"/>
                        <a:t>Framework</a:t>
                      </a:r>
                      <a:r>
                        <a:rPr lang="en-US" sz="1800" baseline="0" dirty="0" smtClean="0"/>
                        <a:t> </a:t>
                      </a:r>
                      <a:r>
                        <a:rPr lang="en-US" sz="1800" dirty="0" smtClean="0"/>
                        <a:t>Achievement and Growth ratings set at 15-50-85, with percentiles baselined in first year.</a:t>
                      </a:r>
                    </a:p>
                    <a:p>
                      <a:pPr marL="228600" indent="-228600">
                        <a:buFont typeface="Wingdings" panose="05000000000000000000" pitchFamily="2" charset="2"/>
                        <a:buChar char="§"/>
                      </a:pPr>
                      <a:r>
                        <a:rPr lang="en-US" sz="1800" dirty="0" smtClean="0"/>
                        <a:t>Framework post-secondary</a:t>
                      </a:r>
                      <a:r>
                        <a:rPr lang="en-US" sz="1800" baseline="0" dirty="0" smtClean="0"/>
                        <a:t> and workforce readiness</a:t>
                      </a:r>
                      <a:r>
                        <a:rPr lang="en-US" sz="1800" dirty="0" smtClean="0"/>
                        <a:t> ratings</a:t>
                      </a:r>
                      <a:r>
                        <a:rPr lang="en-US" sz="1800" baseline="0" dirty="0" smtClean="0"/>
                        <a:t> based on state average and external criteria.</a:t>
                      </a:r>
                      <a:endParaRPr lang="en-US" sz="1800" dirty="0" smtClean="0"/>
                    </a:p>
                    <a:p>
                      <a:endParaRPr lang="en-US" sz="1800" dirty="0"/>
                    </a:p>
                  </a:txBody>
                  <a:tcPr/>
                </a:tc>
                <a:tc>
                  <a:txBody>
                    <a:bodyPr/>
                    <a:lstStyle/>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dirty="0" smtClean="0"/>
                        <a:t>§</a:t>
                      </a:r>
                      <a:r>
                        <a:rPr lang="en-US" sz="1800" i="0" dirty="0" smtClean="0"/>
                        <a:t>1111(c)(4)(A): </a:t>
                      </a:r>
                      <a:r>
                        <a:rPr lang="en-US" sz="1800" dirty="0" smtClean="0"/>
                        <a:t>"Establish ambitious  State-designed long-term goals, which shall include measurements of interim progress toward meeting such goals" for (I)(aa) "academic achievement as measured by proficiency on the annual assessments“</a:t>
                      </a:r>
                    </a:p>
                    <a:p>
                      <a:pPr marL="222250" indent="-222250">
                        <a:buFont typeface="Wingdings" panose="05000000000000000000" pitchFamily="2" charset="2"/>
                        <a:buChar char="§"/>
                      </a:pPr>
                      <a:r>
                        <a:rPr lang="en-US" sz="1800" i="0" dirty="0" smtClean="0"/>
                        <a:t>§1111(c)(4)(A)(</a:t>
                      </a:r>
                      <a:r>
                        <a:rPr lang="en-US" sz="1800" i="0" dirty="0" err="1" smtClean="0"/>
                        <a:t>i</a:t>
                      </a:r>
                      <a:r>
                        <a:rPr lang="en-US" sz="1800" i="0" dirty="0" smtClean="0"/>
                        <a:t>): </a:t>
                      </a:r>
                      <a:r>
                        <a:rPr lang="en-US" sz="1800" dirty="0" smtClean="0"/>
                        <a:t>(II) Timeline for goals should be the same for all student groups/subgroups, and (III) for subgroups of students behind on academic achievement or high school graduation "take into account the improvement necessary on such measures to make significant progress in closing statewide proficiency and graduation rate gaps" </a:t>
                      </a:r>
                      <a:endParaRPr lang="en-US" sz="1800" dirty="0"/>
                    </a:p>
                  </a:txBody>
                  <a:tcPr/>
                </a:tc>
                <a:tc>
                  <a:txBody>
                    <a:bodyPr/>
                    <a:lstStyle/>
                    <a:p>
                      <a:r>
                        <a:rPr lang="en-US" sz="1800" dirty="0" smtClean="0"/>
                        <a:t>200.13(a)</a:t>
                      </a:r>
                    </a:p>
                    <a:p>
                      <a:r>
                        <a:rPr lang="en-US" sz="1800" dirty="0" smtClean="0"/>
                        <a:t>Same as law</a:t>
                      </a:r>
                      <a:endParaRPr lang="en-US" sz="1800" dirty="0"/>
                    </a:p>
                  </a:txBody>
                  <a:tcPr/>
                </a:tc>
                <a:extLst>
                  <a:ext uri="{0D108BD9-81ED-4DB2-BD59-A6C34878D82A}">
                    <a16:rowId xmlns:a16="http://schemas.microsoft.com/office/drawing/2014/main" val="10001"/>
                  </a:ext>
                </a:extLst>
              </a:tr>
            </a:tbl>
          </a:graphicData>
        </a:graphic>
      </p:graphicFrame>
      <p:grpSp>
        <p:nvGrpSpPr>
          <p:cNvPr id="8" name="Group 7"/>
          <p:cNvGrpSpPr/>
          <p:nvPr/>
        </p:nvGrpSpPr>
        <p:grpSpPr>
          <a:xfrm>
            <a:off x="7355462" y="2673812"/>
            <a:ext cx="1406799" cy="1315821"/>
            <a:chOff x="5384272" y="6226510"/>
            <a:chExt cx="1873778" cy="1752600"/>
          </a:xfrm>
        </p:grpSpPr>
        <p:sp>
          <p:nvSpPr>
            <p:cNvPr id="9" name="Oval 8"/>
            <p:cNvSpPr/>
            <p:nvPr/>
          </p:nvSpPr>
          <p:spPr>
            <a:xfrm>
              <a:off x="5384272" y="6226510"/>
              <a:ext cx="1873778" cy="17526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638800" y="6702760"/>
              <a:ext cx="1371600" cy="860877"/>
            </a:xfrm>
            <a:prstGeom prst="rect">
              <a:avLst/>
            </a:prstGeom>
            <a:noFill/>
            <a:ln>
              <a:noFill/>
            </a:ln>
          </p:spPr>
          <p:txBody>
            <a:bodyPr wrap="square" rtlCol="0">
              <a:spAutoFit/>
            </a:bodyPr>
            <a:lstStyle/>
            <a:p>
              <a:r>
                <a:rPr lang="en-US" dirty="0" smtClean="0">
                  <a:solidFill>
                    <a:schemeClr val="bg1"/>
                  </a:solidFill>
                </a:rPr>
                <a:t>Decision</a:t>
              </a:r>
            </a:p>
            <a:p>
              <a:pPr algn="ctr"/>
              <a:r>
                <a:rPr lang="en-US" dirty="0" smtClean="0">
                  <a:solidFill>
                    <a:schemeClr val="bg1"/>
                  </a:solidFill>
                </a:rPr>
                <a:t>Point</a:t>
              </a:r>
              <a:endParaRPr lang="en-US" dirty="0">
                <a:solidFill>
                  <a:schemeClr val="bg1"/>
                </a:solidFill>
              </a:endParaRPr>
            </a:p>
          </p:txBody>
        </p:sp>
      </p:grpSp>
    </p:spTree>
    <p:extLst>
      <p:ext uri="{BB962C8B-B14F-4D97-AF65-F5344CB8AC3E}">
        <p14:creationId xmlns:p14="http://schemas.microsoft.com/office/powerpoint/2010/main" val="17952753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0999" y="201843"/>
            <a:ext cx="8381260" cy="782073"/>
          </a:xfrm>
        </p:spPr>
        <p:txBody>
          <a:bodyPr/>
          <a:lstStyle/>
          <a:p>
            <a:r>
              <a:rPr lang="en-US" dirty="0" smtClean="0"/>
              <a:t>Comparison of Weighting</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25</a:t>
            </a:fld>
            <a:endParaRPr lang="en-US" dirty="0" smtClean="0"/>
          </a:p>
        </p:txBody>
      </p:sp>
      <p:graphicFrame>
        <p:nvGraphicFramePr>
          <p:cNvPr id="6" name="Table 5"/>
          <p:cNvGraphicFramePr>
            <a:graphicFrameLocks noGrp="1"/>
          </p:cNvGraphicFramePr>
          <p:nvPr>
            <p:extLst/>
          </p:nvPr>
        </p:nvGraphicFramePr>
        <p:xfrm>
          <a:off x="1" y="1224777"/>
          <a:ext cx="9143999" cy="6012824"/>
        </p:xfrm>
        <a:graphic>
          <a:graphicData uri="http://schemas.openxmlformats.org/drawingml/2006/table">
            <a:tbl>
              <a:tblPr firstRow="1" bandRow="1">
                <a:tableStyleId>{5C22544A-7EE6-4342-B048-85BDC9FD1C3A}</a:tableStyleId>
              </a:tblPr>
              <a:tblGrid>
                <a:gridCol w="1197215">
                  <a:extLst>
                    <a:ext uri="{9D8B030D-6E8A-4147-A177-3AD203B41FA5}">
                      <a16:colId xmlns:a16="http://schemas.microsoft.com/office/drawing/2014/main" val="20000"/>
                    </a:ext>
                  </a:extLst>
                </a:gridCol>
                <a:gridCol w="2143267">
                  <a:extLst>
                    <a:ext uri="{9D8B030D-6E8A-4147-A177-3AD203B41FA5}">
                      <a16:colId xmlns:a16="http://schemas.microsoft.com/office/drawing/2014/main" val="20001"/>
                    </a:ext>
                  </a:extLst>
                </a:gridCol>
                <a:gridCol w="3013969">
                  <a:extLst>
                    <a:ext uri="{9D8B030D-6E8A-4147-A177-3AD203B41FA5}">
                      <a16:colId xmlns:a16="http://schemas.microsoft.com/office/drawing/2014/main" val="20002"/>
                    </a:ext>
                  </a:extLst>
                </a:gridCol>
                <a:gridCol w="2789548">
                  <a:extLst>
                    <a:ext uri="{9D8B030D-6E8A-4147-A177-3AD203B41FA5}">
                      <a16:colId xmlns:a16="http://schemas.microsoft.com/office/drawing/2014/main" val="20003"/>
                    </a:ext>
                  </a:extLst>
                </a:gridCol>
              </a:tblGrid>
              <a:tr h="709304">
                <a:tc>
                  <a:txBody>
                    <a:bodyPr/>
                    <a:lstStyle/>
                    <a:p>
                      <a:endParaRPr lang="en-US" sz="2400" dirty="0"/>
                    </a:p>
                  </a:txBody>
                  <a:tcPr/>
                </a:tc>
                <a:tc>
                  <a:txBody>
                    <a:bodyPr/>
                    <a:lstStyle/>
                    <a:p>
                      <a:r>
                        <a:rPr lang="en-US" sz="2000" dirty="0" smtClean="0"/>
                        <a:t>Colorado</a:t>
                      </a:r>
                      <a:r>
                        <a:rPr lang="en-US" sz="2000" baseline="0" dirty="0" smtClean="0"/>
                        <a:t> Frameworks 2.0</a:t>
                      </a:r>
                      <a:endParaRPr lang="en-US" sz="2000" dirty="0"/>
                    </a:p>
                  </a:txBody>
                  <a:tcPr/>
                </a:tc>
                <a:tc>
                  <a:txBody>
                    <a:bodyPr/>
                    <a:lstStyle/>
                    <a:p>
                      <a:r>
                        <a:rPr lang="en-US" sz="2000" dirty="0" smtClean="0"/>
                        <a:t>ESSA Requirements</a:t>
                      </a:r>
                      <a:endParaRPr lang="en-US" sz="2000" dirty="0"/>
                    </a:p>
                  </a:txBody>
                  <a:tcPr/>
                </a:tc>
                <a:tc>
                  <a:txBody>
                    <a:bodyPr/>
                    <a:lstStyle/>
                    <a:p>
                      <a:r>
                        <a:rPr lang="en-US" sz="2000" dirty="0" smtClean="0"/>
                        <a:t>Proposed </a:t>
                      </a:r>
                    </a:p>
                    <a:p>
                      <a:r>
                        <a:rPr lang="en-US" sz="2000" dirty="0" smtClean="0"/>
                        <a:t>Regulations</a:t>
                      </a:r>
                      <a:endParaRPr lang="en-US" sz="2000" dirty="0"/>
                    </a:p>
                  </a:txBody>
                  <a:tcPr/>
                </a:tc>
                <a:extLst>
                  <a:ext uri="{0D108BD9-81ED-4DB2-BD59-A6C34878D82A}">
                    <a16:rowId xmlns:a16="http://schemas.microsoft.com/office/drawing/2014/main" val="10000"/>
                  </a:ext>
                </a:extLst>
              </a:tr>
              <a:tr h="5034350">
                <a:tc>
                  <a:txBody>
                    <a:bodyPr/>
                    <a:lstStyle/>
                    <a:p>
                      <a:r>
                        <a:rPr lang="en-US" sz="1800" dirty="0" smtClean="0"/>
                        <a:t>Weighting</a:t>
                      </a:r>
                      <a:r>
                        <a:rPr lang="en-US" sz="1800" baseline="0" dirty="0" smtClean="0"/>
                        <a:t> of Indicators</a:t>
                      </a:r>
                      <a:endParaRPr lang="en-US" sz="1800" dirty="0"/>
                    </a:p>
                  </a:txBody>
                  <a:tcPr/>
                </a:tc>
                <a:tc>
                  <a:txBody>
                    <a:bodyPr/>
                    <a:lstStyle/>
                    <a:p>
                      <a:r>
                        <a:rPr lang="en-US" sz="1800" baseline="0" dirty="0" smtClean="0"/>
                        <a:t>Weightings:</a:t>
                      </a:r>
                      <a:endParaRPr lang="en-US" sz="1800" dirty="0" smtClean="0"/>
                    </a:p>
                    <a:p>
                      <a:pPr marL="0" indent="0">
                        <a:buFont typeface="Wingdings" panose="05000000000000000000" pitchFamily="2" charset="2"/>
                        <a:buNone/>
                      </a:pPr>
                      <a:endParaRPr lang="en-US" sz="1800" dirty="0" smtClean="0"/>
                    </a:p>
                    <a:p>
                      <a:pPr marL="0" indent="0">
                        <a:buFont typeface="Wingdings" panose="05000000000000000000" pitchFamily="2" charset="2"/>
                        <a:buNone/>
                      </a:pPr>
                      <a:r>
                        <a:rPr lang="en-US" sz="1800" dirty="0" smtClean="0"/>
                        <a:t>Elementary &amp; Middle  Schools- </a:t>
                      </a:r>
                    </a:p>
                    <a:p>
                      <a:pPr marL="342900" indent="-222250">
                        <a:buFont typeface="Wingdings" panose="05000000000000000000" pitchFamily="2" charset="2"/>
                        <a:buChar char="§"/>
                      </a:pPr>
                      <a:r>
                        <a:rPr lang="en-US" sz="1800" dirty="0" smtClean="0"/>
                        <a:t>40% Achievement</a:t>
                      </a:r>
                    </a:p>
                    <a:p>
                      <a:pPr marL="342900" indent="-222250">
                        <a:buFont typeface="Wingdings" panose="05000000000000000000" pitchFamily="2" charset="2"/>
                        <a:buChar char="§"/>
                      </a:pPr>
                      <a:r>
                        <a:rPr lang="en-US" sz="1800" dirty="0" smtClean="0"/>
                        <a:t>60% Growth</a:t>
                      </a:r>
                    </a:p>
                    <a:p>
                      <a:pPr marL="222250" indent="-222250">
                        <a:buFont typeface="Wingdings" panose="05000000000000000000" pitchFamily="2" charset="2"/>
                        <a:buChar char="§"/>
                      </a:pPr>
                      <a:endParaRPr lang="en-US" sz="1800" dirty="0" smtClean="0"/>
                    </a:p>
                    <a:p>
                      <a:pPr marL="0" indent="0">
                        <a:buFont typeface="Wingdings" panose="05000000000000000000" pitchFamily="2" charset="2"/>
                        <a:buNone/>
                      </a:pPr>
                      <a:r>
                        <a:rPr lang="en-US" sz="1800" dirty="0" smtClean="0"/>
                        <a:t>High Schools &amp; Districts- </a:t>
                      </a:r>
                    </a:p>
                    <a:p>
                      <a:pPr marL="342900" indent="-222250">
                        <a:buFont typeface="Wingdings" panose="05000000000000000000" pitchFamily="2" charset="2"/>
                        <a:buChar char="§"/>
                      </a:pPr>
                      <a:r>
                        <a:rPr lang="en-US" sz="1800" dirty="0" smtClean="0"/>
                        <a:t>30% Achievement</a:t>
                      </a:r>
                    </a:p>
                    <a:p>
                      <a:pPr marL="342900" indent="-222250">
                        <a:buFont typeface="Wingdings" panose="05000000000000000000" pitchFamily="2" charset="2"/>
                        <a:buChar char="§"/>
                      </a:pPr>
                      <a:r>
                        <a:rPr lang="en-US" sz="1800" dirty="0" smtClean="0"/>
                        <a:t>40% Growth</a:t>
                      </a:r>
                    </a:p>
                    <a:p>
                      <a:pPr marL="342900" indent="-222250">
                        <a:buFont typeface="Wingdings" panose="05000000000000000000" pitchFamily="2" charset="2"/>
                        <a:buChar char="§"/>
                      </a:pPr>
                      <a:r>
                        <a:rPr lang="en-US" sz="1800" dirty="0" smtClean="0"/>
                        <a:t>30% PWR</a:t>
                      </a:r>
                      <a:endParaRPr lang="en-US" sz="1800" dirty="0"/>
                    </a:p>
                  </a:txBody>
                  <a:tcPr/>
                </a:tc>
                <a:tc>
                  <a:txBody>
                    <a:bodyPr/>
                    <a:lstStyle/>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dirty="0" smtClean="0"/>
                        <a:t>§</a:t>
                      </a:r>
                      <a:r>
                        <a:rPr lang="en-US" sz="1800" i="0" dirty="0" smtClean="0"/>
                        <a:t>1111(c)(4)(C)(ii):</a:t>
                      </a:r>
                      <a:r>
                        <a:rPr lang="en-US" sz="1800" i="0" baseline="0" dirty="0" smtClean="0"/>
                        <a:t> </a:t>
                      </a:r>
                      <a:r>
                        <a:rPr lang="en-US" sz="1800" dirty="0" smtClean="0"/>
                        <a:t>"afford-- (I) substantial weight to each such indicator" (II) with much less weight given to the school quality/success indicator - "include differentiation of any such school in which any subgroup of students is consistently underperforming"</a:t>
                      </a:r>
                    </a:p>
                    <a:p>
                      <a:pPr marL="222250" marR="0" indent="-2222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800" dirty="0" smtClean="0"/>
                        <a:t>§</a:t>
                      </a:r>
                      <a:r>
                        <a:rPr lang="en-US" sz="1800" i="0" dirty="0" smtClean="0"/>
                        <a:t>1111(e)(1)(B)(iii)(IV): </a:t>
                      </a:r>
                      <a:r>
                        <a:rPr lang="en-US" sz="1800" i="0" baseline="0" dirty="0" smtClean="0"/>
                        <a:t> </a:t>
                      </a:r>
                      <a:r>
                        <a:rPr lang="en-US" sz="1800" dirty="0" smtClean="0"/>
                        <a:t>The Secretary of Education cannot prescribe "the weight of any measure or indicator used to identify or meaningfully differentiate schools“ </a:t>
                      </a:r>
                    </a:p>
                  </a:txBody>
                  <a:tcPr/>
                </a:tc>
                <a:tc>
                  <a:txBody>
                    <a:bodyPr/>
                    <a:lstStyle/>
                    <a:p>
                      <a:pPr marL="222250" indent="-222250">
                        <a:buFont typeface="Wingdings" panose="05000000000000000000" pitchFamily="2" charset="2"/>
                        <a:buChar char="§"/>
                      </a:pPr>
                      <a:r>
                        <a:rPr lang="en-US" sz="1800" dirty="0" smtClean="0">
                          <a:solidFill>
                            <a:srgbClr val="FF0000"/>
                          </a:solidFill>
                        </a:rPr>
                        <a:t>200.18(d): Other indicator may n</a:t>
                      </a:r>
                      <a:r>
                        <a:rPr lang="en-US" sz="1800" baseline="0" dirty="0" smtClean="0">
                          <a:solidFill>
                            <a:srgbClr val="FF0000"/>
                          </a:solidFill>
                        </a:rPr>
                        <a:t>ot be used to change the identification of schools that would otherwise be identified for comprehensive and improvement support</a:t>
                      </a:r>
                    </a:p>
                    <a:p>
                      <a:pPr marL="222250" indent="-222250">
                        <a:buFont typeface="Wingdings" panose="05000000000000000000" pitchFamily="2" charset="2"/>
                        <a:buChar char="§"/>
                      </a:pPr>
                      <a:r>
                        <a:rPr lang="en-US" sz="1800" baseline="0" dirty="0" smtClean="0">
                          <a:solidFill>
                            <a:srgbClr val="FF0000"/>
                          </a:solidFill>
                        </a:rPr>
                        <a:t>200.18(d)(3): Must differentiate ratings between schools earning the lowest level on any indicator and schools performing at the highest level on all indicators.</a:t>
                      </a:r>
                    </a:p>
                    <a:p>
                      <a:pPr marL="222250" indent="-222250">
                        <a:buFont typeface="Wingdings" panose="05000000000000000000" pitchFamily="2" charset="2"/>
                        <a:buChar char="§"/>
                      </a:pPr>
                      <a:r>
                        <a:rPr lang="en-US" sz="1800" baseline="0" dirty="0" smtClean="0">
                          <a:solidFill>
                            <a:srgbClr val="FF0000"/>
                          </a:solidFill>
                        </a:rPr>
                        <a:t>200.18(e)(3): If indicators are missing, then must adjust so same relative weights</a:t>
                      </a:r>
                      <a:endParaRPr lang="en-US" sz="1800" dirty="0" smtClean="0">
                        <a:solidFill>
                          <a:srgbClr val="FF0000"/>
                        </a:solidFill>
                      </a:endParaRPr>
                    </a:p>
                  </a:txBody>
                  <a:tcPr/>
                </a:tc>
                <a:extLst>
                  <a:ext uri="{0D108BD9-81ED-4DB2-BD59-A6C34878D82A}">
                    <a16:rowId xmlns:a16="http://schemas.microsoft.com/office/drawing/2014/main" val="10001"/>
                  </a:ext>
                </a:extLst>
              </a:tr>
            </a:tbl>
          </a:graphicData>
        </a:graphic>
      </p:graphicFrame>
      <p:sp>
        <p:nvSpPr>
          <p:cNvPr id="5" name="Wave 4"/>
          <p:cNvSpPr/>
          <p:nvPr/>
        </p:nvSpPr>
        <p:spPr>
          <a:xfrm>
            <a:off x="7807259" y="1156579"/>
            <a:ext cx="1228501" cy="821144"/>
          </a:xfrm>
          <a:prstGeom prst="wav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644" tIns="34322" rIns="68644" bIns="34322" rtlCol="0" anchor="ctr"/>
          <a:lstStyle/>
          <a:p>
            <a:pPr algn="ctr"/>
            <a:r>
              <a:rPr lang="en-US" dirty="0" err="1" smtClean="0"/>
              <a:t>Regs</a:t>
            </a:r>
            <a:endParaRPr lang="en-US" dirty="0"/>
          </a:p>
        </p:txBody>
      </p:sp>
    </p:spTree>
    <p:extLst>
      <p:ext uri="{BB962C8B-B14F-4D97-AF65-F5344CB8AC3E}">
        <p14:creationId xmlns:p14="http://schemas.microsoft.com/office/powerpoint/2010/main" val="7571215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1" y="269222"/>
            <a:ext cx="8381260" cy="782073"/>
          </a:xfrm>
        </p:spPr>
        <p:txBody>
          <a:bodyPr/>
          <a:lstStyle/>
          <a:p>
            <a:r>
              <a:rPr lang="en-US" dirty="0" smtClean="0"/>
              <a:t>Comparison of Outcomes</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26</a:t>
            </a:fld>
            <a:endParaRPr lang="en-US" dirty="0" smtClean="0"/>
          </a:p>
        </p:txBody>
      </p:sp>
      <p:graphicFrame>
        <p:nvGraphicFramePr>
          <p:cNvPr id="6" name="Table 5"/>
          <p:cNvGraphicFramePr>
            <a:graphicFrameLocks noGrp="1"/>
          </p:cNvGraphicFramePr>
          <p:nvPr>
            <p:extLst/>
          </p:nvPr>
        </p:nvGraphicFramePr>
        <p:xfrm>
          <a:off x="175814" y="1260910"/>
          <a:ext cx="8799115" cy="5571980"/>
        </p:xfrm>
        <a:graphic>
          <a:graphicData uri="http://schemas.openxmlformats.org/drawingml/2006/table">
            <a:tbl>
              <a:tblPr firstRow="1" bandRow="1">
                <a:tableStyleId>{5C22544A-7EE6-4342-B048-85BDC9FD1C3A}</a:tableStyleId>
              </a:tblPr>
              <a:tblGrid>
                <a:gridCol w="1071634">
                  <a:extLst>
                    <a:ext uri="{9D8B030D-6E8A-4147-A177-3AD203B41FA5}">
                      <a16:colId xmlns:a16="http://schemas.microsoft.com/office/drawing/2014/main" val="20000"/>
                    </a:ext>
                  </a:extLst>
                </a:gridCol>
                <a:gridCol w="2511641">
                  <a:extLst>
                    <a:ext uri="{9D8B030D-6E8A-4147-A177-3AD203B41FA5}">
                      <a16:colId xmlns:a16="http://schemas.microsoft.com/office/drawing/2014/main" val="20001"/>
                    </a:ext>
                  </a:extLst>
                </a:gridCol>
                <a:gridCol w="2712326">
                  <a:extLst>
                    <a:ext uri="{9D8B030D-6E8A-4147-A177-3AD203B41FA5}">
                      <a16:colId xmlns:a16="http://schemas.microsoft.com/office/drawing/2014/main" val="20002"/>
                    </a:ext>
                  </a:extLst>
                </a:gridCol>
                <a:gridCol w="2503514">
                  <a:extLst>
                    <a:ext uri="{9D8B030D-6E8A-4147-A177-3AD203B41FA5}">
                      <a16:colId xmlns:a16="http://schemas.microsoft.com/office/drawing/2014/main" val="20003"/>
                    </a:ext>
                  </a:extLst>
                </a:gridCol>
              </a:tblGrid>
              <a:tr h="812236">
                <a:tc>
                  <a:txBody>
                    <a:bodyPr/>
                    <a:lstStyle/>
                    <a:p>
                      <a:endParaRPr lang="en-US" sz="2400" dirty="0"/>
                    </a:p>
                  </a:txBody>
                  <a:tcPr/>
                </a:tc>
                <a:tc>
                  <a:txBody>
                    <a:bodyPr/>
                    <a:lstStyle/>
                    <a:p>
                      <a:r>
                        <a:rPr lang="en-US" sz="2100" dirty="0" smtClean="0"/>
                        <a:t>Colorado</a:t>
                      </a:r>
                      <a:r>
                        <a:rPr lang="en-US" sz="2100" baseline="0" dirty="0" smtClean="0"/>
                        <a:t> Frameworks 2.0</a:t>
                      </a:r>
                      <a:endParaRPr lang="en-US" sz="2100" dirty="0"/>
                    </a:p>
                  </a:txBody>
                  <a:tcPr/>
                </a:tc>
                <a:tc>
                  <a:txBody>
                    <a:bodyPr/>
                    <a:lstStyle/>
                    <a:p>
                      <a:r>
                        <a:rPr lang="en-US" sz="2100" dirty="0" smtClean="0"/>
                        <a:t>ESSA Requirements</a:t>
                      </a:r>
                      <a:endParaRPr lang="en-US" sz="2100" dirty="0"/>
                    </a:p>
                  </a:txBody>
                  <a:tcPr/>
                </a:tc>
                <a:tc>
                  <a:txBody>
                    <a:bodyPr/>
                    <a:lstStyle/>
                    <a:p>
                      <a:r>
                        <a:rPr lang="en-US" sz="2100" dirty="0" smtClean="0"/>
                        <a:t>Proposed</a:t>
                      </a:r>
                      <a:r>
                        <a:rPr lang="en-US" sz="2100" baseline="0" dirty="0" smtClean="0"/>
                        <a:t> Regulations</a:t>
                      </a:r>
                      <a:endParaRPr lang="en-US" sz="2100" dirty="0"/>
                    </a:p>
                  </a:txBody>
                  <a:tcPr/>
                </a:tc>
                <a:extLst>
                  <a:ext uri="{0D108BD9-81ED-4DB2-BD59-A6C34878D82A}">
                    <a16:rowId xmlns:a16="http://schemas.microsoft.com/office/drawing/2014/main" val="10000"/>
                  </a:ext>
                </a:extLst>
              </a:tr>
              <a:tr h="4759744">
                <a:tc>
                  <a:txBody>
                    <a:bodyPr/>
                    <a:lstStyle/>
                    <a:p>
                      <a:r>
                        <a:rPr lang="en-US" sz="1800" dirty="0" smtClean="0"/>
                        <a:t>Ratings</a:t>
                      </a:r>
                      <a:endParaRPr lang="en-US" sz="1800" dirty="0"/>
                    </a:p>
                  </a:txBody>
                  <a:tcPr/>
                </a:tc>
                <a:tc>
                  <a:txBody>
                    <a:bodyPr/>
                    <a:lstStyle/>
                    <a:p>
                      <a:pPr marL="0" indent="0">
                        <a:buFont typeface="Wingdings" panose="05000000000000000000" pitchFamily="2" charset="2"/>
                        <a:buNone/>
                      </a:pPr>
                      <a:r>
                        <a:rPr lang="en-US" sz="1800" dirty="0" smtClean="0"/>
                        <a:t>District</a:t>
                      </a:r>
                      <a:r>
                        <a:rPr lang="en-US" sz="1800" baseline="0" dirty="0" smtClean="0"/>
                        <a:t> Accreditation Ratings and School Plan Types</a:t>
                      </a:r>
                    </a:p>
                    <a:p>
                      <a:pPr marL="342900" indent="-222250">
                        <a:buFont typeface="Arial" panose="020B0604020202020204" pitchFamily="34" charset="0"/>
                        <a:buChar char="•"/>
                      </a:pPr>
                      <a:r>
                        <a:rPr lang="en-US" sz="1800" dirty="0" smtClean="0"/>
                        <a:t>Turnaround</a:t>
                      </a:r>
                    </a:p>
                    <a:p>
                      <a:pPr marL="342900" indent="-222250">
                        <a:buFont typeface="Arial" panose="020B0604020202020204" pitchFamily="34" charset="0"/>
                        <a:buChar char="•"/>
                      </a:pPr>
                      <a:r>
                        <a:rPr lang="en-US" sz="1800" dirty="0" smtClean="0"/>
                        <a:t>Priority</a:t>
                      </a:r>
                      <a:r>
                        <a:rPr lang="en-US" sz="1800" baseline="0" dirty="0" smtClean="0"/>
                        <a:t> Improvement</a:t>
                      </a:r>
                    </a:p>
                    <a:p>
                      <a:pPr marL="342900" indent="-222250">
                        <a:buFont typeface="Arial" panose="020B0604020202020204" pitchFamily="34" charset="0"/>
                        <a:buChar char="•"/>
                      </a:pPr>
                      <a:r>
                        <a:rPr lang="en-US" sz="1800" dirty="0" smtClean="0"/>
                        <a:t>Improvement</a:t>
                      </a:r>
                    </a:p>
                    <a:p>
                      <a:pPr marL="342900" indent="-222250">
                        <a:buFont typeface="Arial" panose="020B0604020202020204" pitchFamily="34" charset="0"/>
                        <a:buChar char="•"/>
                      </a:pPr>
                      <a:r>
                        <a:rPr lang="en-US" sz="1800" dirty="0" smtClean="0"/>
                        <a:t>Performance</a:t>
                      </a:r>
                    </a:p>
                    <a:p>
                      <a:pPr marL="342900" indent="-222250">
                        <a:buFont typeface="Arial" panose="020B0604020202020204" pitchFamily="34" charset="0"/>
                        <a:buChar char="•"/>
                      </a:pPr>
                      <a:r>
                        <a:rPr lang="en-US" sz="1800" baseline="0" dirty="0" smtClean="0"/>
                        <a:t>Distinction (Districts only)</a:t>
                      </a:r>
                      <a:endParaRPr lang="en-US" sz="1800" dirty="0"/>
                    </a:p>
                  </a:txBody>
                  <a:tcPr/>
                </a:tc>
                <a:tc>
                  <a:txBody>
                    <a:bodyPr/>
                    <a:lstStyle/>
                    <a:p>
                      <a:pPr marL="222250" indent="-222250">
                        <a:buFont typeface="Wingdings" panose="05000000000000000000" pitchFamily="2" charset="2"/>
                        <a:buChar char="§"/>
                      </a:pPr>
                      <a:r>
                        <a:rPr lang="en-US" sz="1800" baseline="0" dirty="0" smtClean="0"/>
                        <a:t>School Ratings</a:t>
                      </a:r>
                    </a:p>
                    <a:p>
                      <a:pPr marL="222250" indent="-222250">
                        <a:buFont typeface="Wingdings" panose="05000000000000000000" pitchFamily="2" charset="2"/>
                        <a:buChar char="§"/>
                      </a:pPr>
                      <a:r>
                        <a:rPr lang="en-US" sz="1800" dirty="0" smtClean="0"/>
                        <a:t>Comprehensive Support and Improvement Plan</a:t>
                      </a:r>
                    </a:p>
                    <a:p>
                      <a:pPr marL="460375" indent="-165100">
                        <a:buFont typeface="Arial" panose="020B0604020202020204" pitchFamily="34" charset="0"/>
                        <a:buChar char="•"/>
                      </a:pPr>
                      <a:r>
                        <a:rPr lang="en-US" sz="1800" dirty="0" smtClean="0">
                          <a:latin typeface="Calibri"/>
                        </a:rPr>
                        <a:t>l</a:t>
                      </a:r>
                      <a:r>
                        <a:rPr lang="en-US" sz="1800" dirty="0" smtClean="0"/>
                        <a:t>owest 5 percent of Title I schools</a:t>
                      </a:r>
                    </a:p>
                    <a:p>
                      <a:pPr marL="460375" indent="-165100">
                        <a:buFont typeface="Arial" panose="020B0604020202020204" pitchFamily="34" charset="0"/>
                        <a:buChar char="•"/>
                      </a:pPr>
                      <a:r>
                        <a:rPr lang="en-US" sz="1800" dirty="0" smtClean="0"/>
                        <a:t>all public high schools failing to graduate one third or more of their students</a:t>
                      </a:r>
                    </a:p>
                    <a:p>
                      <a:pPr marL="460375" indent="-165100">
                        <a:buFont typeface="Arial" panose="020B0604020202020204" pitchFamily="34" charset="0"/>
                        <a:buChar char="•"/>
                      </a:pPr>
                      <a:r>
                        <a:rPr lang="en-US" sz="1800" dirty="0" smtClean="0"/>
                        <a:t>Long-term</a:t>
                      </a:r>
                      <a:r>
                        <a:rPr lang="en-US" sz="1800" baseline="0" dirty="0" smtClean="0"/>
                        <a:t> targeted schools</a:t>
                      </a:r>
                      <a:endParaRPr lang="en-US" sz="1800" dirty="0" smtClean="0"/>
                    </a:p>
                    <a:p>
                      <a:pPr marL="228600" indent="-228600">
                        <a:buFont typeface="Wingdings" panose="05000000000000000000" pitchFamily="2" charset="2"/>
                        <a:buChar char="§"/>
                      </a:pPr>
                      <a:r>
                        <a:rPr lang="en-US" sz="1800" baseline="0" dirty="0" smtClean="0"/>
                        <a:t>Targeted support and improvement plan</a:t>
                      </a:r>
                    </a:p>
                    <a:p>
                      <a:pPr marL="460375" indent="-165100">
                        <a:buFont typeface="Arial" panose="020B0604020202020204" pitchFamily="34" charset="0"/>
                        <a:buChar char="•"/>
                      </a:pPr>
                      <a:r>
                        <a:rPr lang="en-US" sz="1800" dirty="0" smtClean="0"/>
                        <a:t>schools where "any subgroup of students is consistently underperforming"</a:t>
                      </a:r>
                      <a:endParaRPr lang="en-US" sz="1800" dirty="0"/>
                    </a:p>
                  </a:txBody>
                  <a:tcPr/>
                </a:tc>
                <a:tc>
                  <a:txBody>
                    <a:bodyPr/>
                    <a:lstStyle/>
                    <a:p>
                      <a:pPr marL="222250" indent="-222250">
                        <a:buFont typeface="Wingdings" panose="05000000000000000000" pitchFamily="2" charset="2"/>
                        <a:buChar char="§"/>
                      </a:pPr>
                      <a:r>
                        <a:rPr lang="en-US" sz="1800" dirty="0" smtClean="0">
                          <a:solidFill>
                            <a:srgbClr val="FF0000"/>
                          </a:solidFill>
                        </a:rPr>
                        <a:t>200.19(d):</a:t>
                      </a:r>
                      <a:r>
                        <a:rPr lang="en-US" sz="1800" baseline="0" dirty="0" smtClean="0">
                          <a:solidFill>
                            <a:srgbClr val="FF0000"/>
                          </a:solidFill>
                        </a:rPr>
                        <a:t> identification for the 2017-18 school year;</a:t>
                      </a:r>
                    </a:p>
                    <a:p>
                      <a:pPr marL="222250" indent="-222250">
                        <a:buFont typeface="Wingdings" panose="05000000000000000000" pitchFamily="2" charset="2"/>
                        <a:buChar char="§"/>
                      </a:pPr>
                      <a:r>
                        <a:rPr lang="en-US" sz="1800" baseline="0" dirty="0" smtClean="0">
                          <a:solidFill>
                            <a:srgbClr val="FF0000"/>
                          </a:solidFill>
                        </a:rPr>
                        <a:t>200.21(a): identification no later than the beginning of the school year</a:t>
                      </a:r>
                    </a:p>
                    <a:p>
                      <a:pPr marL="0" indent="0">
                        <a:buFont typeface="Arial" panose="020B0604020202020204" pitchFamily="34" charset="0"/>
                        <a:buNone/>
                      </a:pPr>
                      <a:endParaRPr lang="en-US" sz="1800" dirty="0">
                        <a:solidFill>
                          <a:srgbClr val="FF0000"/>
                        </a:solidFill>
                      </a:endParaRPr>
                    </a:p>
                  </a:txBody>
                  <a:tcPr/>
                </a:tc>
                <a:extLst>
                  <a:ext uri="{0D108BD9-81ED-4DB2-BD59-A6C34878D82A}">
                    <a16:rowId xmlns:a16="http://schemas.microsoft.com/office/drawing/2014/main" val="10001"/>
                  </a:ext>
                </a:extLst>
              </a:tr>
            </a:tbl>
          </a:graphicData>
        </a:graphic>
      </p:graphicFrame>
      <p:sp>
        <p:nvSpPr>
          <p:cNvPr id="5" name="Oval 4"/>
          <p:cNvSpPr/>
          <p:nvPr/>
        </p:nvSpPr>
        <p:spPr>
          <a:xfrm>
            <a:off x="6888592" y="4129128"/>
            <a:ext cx="1406799" cy="1315821"/>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644" tIns="34322" rIns="68644" bIns="34322" rtlCol="0" anchor="ctr"/>
          <a:lstStyle/>
          <a:p>
            <a:pPr algn="ctr"/>
            <a:endParaRPr lang="en-US"/>
          </a:p>
        </p:txBody>
      </p:sp>
      <p:sp>
        <p:nvSpPr>
          <p:cNvPr id="7" name="TextBox 6"/>
          <p:cNvSpPr txBox="1"/>
          <p:nvPr/>
        </p:nvSpPr>
        <p:spPr>
          <a:xfrm>
            <a:off x="7079687" y="4486689"/>
            <a:ext cx="1029773" cy="623898"/>
          </a:xfrm>
          <a:prstGeom prst="rect">
            <a:avLst/>
          </a:prstGeom>
          <a:noFill/>
        </p:spPr>
        <p:txBody>
          <a:bodyPr wrap="square" lIns="68644" tIns="34322" rIns="68644" bIns="34322" rtlCol="0">
            <a:spAutoFit/>
          </a:bodyPr>
          <a:lstStyle/>
          <a:p>
            <a:r>
              <a:rPr lang="en-US" dirty="0" smtClean="0">
                <a:solidFill>
                  <a:schemeClr val="bg1"/>
                </a:solidFill>
              </a:rPr>
              <a:t>Decision</a:t>
            </a:r>
          </a:p>
          <a:p>
            <a:pPr algn="ctr"/>
            <a:r>
              <a:rPr lang="en-US" dirty="0" smtClean="0">
                <a:solidFill>
                  <a:schemeClr val="bg1"/>
                </a:solidFill>
              </a:rPr>
              <a:t>Point</a:t>
            </a:r>
            <a:endParaRPr lang="en-US" dirty="0">
              <a:solidFill>
                <a:schemeClr val="bg1"/>
              </a:solidFill>
            </a:endParaRPr>
          </a:p>
        </p:txBody>
      </p:sp>
    </p:spTree>
    <p:extLst>
      <p:ext uri="{BB962C8B-B14F-4D97-AF65-F5344CB8AC3E}">
        <p14:creationId xmlns:p14="http://schemas.microsoft.com/office/powerpoint/2010/main" val="34584746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Deep Dive</a:t>
            </a:r>
            <a:br>
              <a:rPr lang="en-US" dirty="0" smtClean="0"/>
            </a:br>
            <a:r>
              <a:rPr lang="en-US" dirty="0" smtClean="0"/>
              <a:t>School Improvement in ESSA</a:t>
            </a:r>
            <a:endParaRPr lang="en-US" dirty="0"/>
          </a:p>
        </p:txBody>
      </p:sp>
      <p:sp>
        <p:nvSpPr>
          <p:cNvPr id="4" name="Slide Number Placeholder 3"/>
          <p:cNvSpPr>
            <a:spLocks noGrp="1"/>
          </p:cNvSpPr>
          <p:nvPr>
            <p:ph type="sldNum" sz="quarter" idx="4294967295"/>
          </p:nvPr>
        </p:nvSpPr>
        <p:spPr>
          <a:xfrm>
            <a:off x="0" y="6384925"/>
            <a:ext cx="457200" cy="204788"/>
          </a:xfrm>
          <a:prstGeom prst="rect">
            <a:avLst/>
          </a:prstGeom>
        </p:spPr>
        <p:txBody>
          <a:bodyPr/>
          <a:lstStyle/>
          <a:p>
            <a:pPr marL="25400">
              <a:lnSpc>
                <a:spcPts val="1045"/>
              </a:lnSpc>
            </a:pPr>
            <a:fld id="{81D60167-4931-47E6-BA6A-407CBD079E47}" type="slidenum">
              <a:rPr lang="en-US" sz="1000" spc="-5" smtClean="0"/>
              <a:t>27</a:t>
            </a:fld>
            <a:endParaRPr lang="en-US" sz="1000" dirty="0"/>
          </a:p>
        </p:txBody>
      </p:sp>
    </p:spTree>
    <p:extLst>
      <p:ext uri="{BB962C8B-B14F-4D97-AF65-F5344CB8AC3E}">
        <p14:creationId xmlns:p14="http://schemas.microsoft.com/office/powerpoint/2010/main" val="22025552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80999" y="2001603"/>
            <a:ext cx="8407893" cy="4407408"/>
          </a:xfrm>
        </p:spPr>
        <p:txBody>
          <a:bodyPr/>
          <a:lstStyle/>
          <a:p>
            <a:r>
              <a:rPr lang="en-US" dirty="0" smtClean="0"/>
              <a:t>Overview of expectations for School Improvement Spoke Committee</a:t>
            </a:r>
            <a:br>
              <a:rPr lang="en-US" dirty="0" smtClean="0"/>
            </a:br>
            <a:endParaRPr lang="en-US" sz="1200" dirty="0"/>
          </a:p>
          <a:p>
            <a:r>
              <a:rPr lang="en-US" dirty="0" smtClean="0"/>
              <a:t>Work of School Improvement Spoke Committee to date</a:t>
            </a:r>
            <a:br>
              <a:rPr lang="en-US" dirty="0" smtClean="0"/>
            </a:br>
            <a:endParaRPr lang="en-US" sz="1200" dirty="0" smtClean="0"/>
          </a:p>
          <a:p>
            <a:r>
              <a:rPr lang="en-US" dirty="0" smtClean="0"/>
              <a:t>Discussion</a:t>
            </a:r>
            <a:br>
              <a:rPr lang="en-US" dirty="0" smtClean="0"/>
            </a:br>
            <a:endParaRPr lang="en-US" sz="800" dirty="0"/>
          </a:p>
          <a:p>
            <a:endParaRPr lang="en-US" dirty="0"/>
          </a:p>
        </p:txBody>
      </p:sp>
      <p:sp>
        <p:nvSpPr>
          <p:cNvPr id="3" name="object 3"/>
          <p:cNvSpPr txBox="1">
            <a:spLocks noGrp="1"/>
          </p:cNvSpPr>
          <p:nvPr>
            <p:ph type="title"/>
          </p:nvPr>
        </p:nvSpPr>
        <p:spPr/>
        <p:txBody>
          <a:bodyPr/>
          <a:lstStyle/>
          <a:p>
            <a:r>
              <a:rPr lang="en-US"/>
              <a:t>Agenda</a:t>
            </a:r>
            <a:endParaRPr lang="en-US" dirty="0"/>
          </a:p>
        </p:txBody>
      </p:sp>
      <p:sp>
        <p:nvSpPr>
          <p:cNvPr id="4" name="object 4"/>
          <p:cNvSpPr txBox="1">
            <a:spLocks noGrp="1"/>
          </p:cNvSpPr>
          <p:nvPr>
            <p:ph type="sldNum" sz="quarter" idx="4294967295"/>
          </p:nvPr>
        </p:nvSpPr>
        <p:spPr>
          <a:xfrm>
            <a:off x="180975" y="6384925"/>
            <a:ext cx="180975" cy="204788"/>
          </a:xfrm>
          <a:prstGeom prst="rect">
            <a:avLst/>
          </a:prstGeom>
        </p:spPr>
        <p:txBody>
          <a:bodyPr vert="horz" wrap="square" lIns="0" tIns="0" rIns="0" bIns="0" rtlCol="0">
            <a:spAutoFit/>
          </a:bodyPr>
          <a:lstStyle/>
          <a:p>
            <a:pPr marL="25400">
              <a:lnSpc>
                <a:spcPts val="1045"/>
              </a:lnSpc>
            </a:pPr>
            <a:fld id="{81D60167-4931-47E6-BA6A-407CBD079E47}" type="slidenum">
              <a:rPr sz="1000" spc="-5" dirty="0"/>
              <a:t>28</a:t>
            </a:fld>
            <a:endParaRPr sz="1000" dirty="0"/>
          </a:p>
        </p:txBody>
      </p:sp>
      <p:sp>
        <p:nvSpPr>
          <p:cNvPr id="2" name="Rectangle 1"/>
          <p:cNvSpPr/>
          <p:nvPr/>
        </p:nvSpPr>
        <p:spPr>
          <a:xfrm>
            <a:off x="0" y="1964464"/>
            <a:ext cx="9144000" cy="816836"/>
          </a:xfrm>
          <a:prstGeom prst="rect">
            <a:avLst/>
          </a:prstGeom>
          <a:solidFill>
            <a:srgbClr val="66FF99">
              <a:alpha val="4392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9085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ESSA State Plan Development</a:t>
            </a:r>
            <a:endParaRPr lang="en-US" dirty="0"/>
          </a:p>
        </p:txBody>
      </p:sp>
      <p:sp>
        <p:nvSpPr>
          <p:cNvPr id="4" name="Slide Number Placeholder 3"/>
          <p:cNvSpPr>
            <a:spLocks noGrp="1"/>
          </p:cNvSpPr>
          <p:nvPr>
            <p:ph type="sldNum" sz="quarter" idx="4294967295"/>
          </p:nvPr>
        </p:nvSpPr>
        <p:spPr>
          <a:xfrm>
            <a:off x="0" y="6384925"/>
            <a:ext cx="180975" cy="204788"/>
          </a:xfrm>
          <a:prstGeom prst="rect">
            <a:avLst/>
          </a:prstGeom>
        </p:spPr>
        <p:txBody>
          <a:bodyPr/>
          <a:lstStyle/>
          <a:p>
            <a:pPr marL="25400">
              <a:lnSpc>
                <a:spcPts val="1045"/>
              </a:lnSpc>
            </a:pPr>
            <a:fld id="{81D60167-4931-47E6-BA6A-407CBD079E47}" type="slidenum">
              <a:rPr lang="en-US" sz="1000" spc="-5" smtClean="0"/>
              <a:t>29</a:t>
            </a:fld>
            <a:endParaRPr lang="en-US" sz="1000"/>
          </a:p>
        </p:txBody>
      </p:sp>
      <p:sp>
        <p:nvSpPr>
          <p:cNvPr id="5" name="Rectangle 4"/>
          <p:cNvSpPr/>
          <p:nvPr/>
        </p:nvSpPr>
        <p:spPr>
          <a:xfrm>
            <a:off x="304800" y="1676400"/>
            <a:ext cx="8763000" cy="677108"/>
          </a:xfrm>
          <a:prstGeom prst="rect">
            <a:avLst/>
          </a:prstGeom>
        </p:spPr>
        <p:txBody>
          <a:bodyPr wrap="square">
            <a:spAutoFit/>
          </a:bodyPr>
          <a:lstStyle/>
          <a:p>
            <a:pPr marL="241300" indent="-228600">
              <a:buClr>
                <a:srgbClr val="478AC8"/>
              </a:buClr>
              <a:buSzPct val="108333"/>
              <a:buFont typeface="Wingdings"/>
              <a:buChar char=""/>
              <a:tabLst>
                <a:tab pos="241300" algn="l"/>
              </a:tabLst>
            </a:pPr>
            <a:endParaRPr lang="en-US" sz="2000" b="1" dirty="0">
              <a:solidFill>
                <a:schemeClr val="tx1">
                  <a:lumMod val="65000"/>
                  <a:lumOff val="35000"/>
                </a:schemeClr>
              </a:solidFill>
              <a:cs typeface="Calibri"/>
            </a:endParaRPr>
          </a:p>
          <a:p>
            <a:pPr marL="698500" lvl="1" indent="-228600">
              <a:buClr>
                <a:srgbClr val="478AC8"/>
              </a:buClr>
              <a:buSzPct val="108333"/>
              <a:buFont typeface="Wingdings"/>
              <a:buChar char=""/>
              <a:tabLst>
                <a:tab pos="241300" algn="l"/>
              </a:tabLst>
            </a:pPr>
            <a:endParaRPr lang="en-US" dirty="0">
              <a:solidFill>
                <a:srgbClr val="FF0000"/>
              </a:solidFill>
              <a:cs typeface="Calibri"/>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131" y="533400"/>
            <a:ext cx="8741221" cy="6629400"/>
          </a:xfrm>
          <a:prstGeom prst="rect">
            <a:avLst/>
          </a:prstGeom>
        </p:spPr>
      </p:pic>
      <p:sp>
        <p:nvSpPr>
          <p:cNvPr id="3" name="Oval 2"/>
          <p:cNvSpPr/>
          <p:nvPr/>
        </p:nvSpPr>
        <p:spPr>
          <a:xfrm>
            <a:off x="1943100" y="5394960"/>
            <a:ext cx="807720" cy="792480"/>
          </a:xfrm>
          <a:prstGeom prst="ellipse">
            <a:avLst/>
          </a:prstGeom>
          <a:noFill/>
          <a:ln w="762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3852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Deep Dive</a:t>
            </a:r>
            <a:br>
              <a:rPr lang="en-US" dirty="0" smtClean="0"/>
            </a:br>
            <a:r>
              <a:rPr lang="en-US" dirty="0" smtClean="0"/>
              <a:t>School Accountability in ESSA</a:t>
            </a:r>
            <a:endParaRPr lang="en-US" dirty="0"/>
          </a:p>
        </p:txBody>
      </p:sp>
      <p:sp>
        <p:nvSpPr>
          <p:cNvPr id="4" name="Slide Number Placeholder 3"/>
          <p:cNvSpPr>
            <a:spLocks noGrp="1"/>
          </p:cNvSpPr>
          <p:nvPr>
            <p:ph type="sldNum" sz="quarter" idx="4294967295"/>
          </p:nvPr>
        </p:nvSpPr>
        <p:spPr>
          <a:xfrm>
            <a:off x="0" y="6384925"/>
            <a:ext cx="457200" cy="204788"/>
          </a:xfrm>
          <a:prstGeom prst="rect">
            <a:avLst/>
          </a:prstGeom>
        </p:spPr>
        <p:txBody>
          <a:bodyPr/>
          <a:lstStyle/>
          <a:p>
            <a:pPr marL="25400">
              <a:lnSpc>
                <a:spcPts val="1045"/>
              </a:lnSpc>
            </a:pPr>
            <a:fld id="{81D60167-4931-47E6-BA6A-407CBD079E47}" type="slidenum">
              <a:rPr lang="en-US" sz="1000" spc="-5" smtClean="0"/>
              <a:t>3</a:t>
            </a:fld>
            <a:endParaRPr lang="en-US" sz="1000" dirty="0"/>
          </a:p>
        </p:txBody>
      </p:sp>
    </p:spTree>
    <p:extLst>
      <p:ext uri="{BB962C8B-B14F-4D97-AF65-F5344CB8AC3E}">
        <p14:creationId xmlns:p14="http://schemas.microsoft.com/office/powerpoint/2010/main" val="41477982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sz="2200" dirty="0"/>
              <a:t>SEA supports for identified schools</a:t>
            </a:r>
          </a:p>
          <a:p>
            <a:pPr lvl="1"/>
            <a:r>
              <a:rPr lang="en-US" sz="2000" dirty="0" smtClean="0"/>
              <a:t>Definitions, timelines, interventions, and supports </a:t>
            </a:r>
          </a:p>
          <a:p>
            <a:pPr lvl="2">
              <a:buFont typeface="Wingdings" panose="05000000000000000000" pitchFamily="2" charset="2"/>
              <a:buChar char="§"/>
            </a:pPr>
            <a:r>
              <a:rPr lang="en-US" sz="1800" dirty="0" smtClean="0"/>
              <a:t>Comprehensive </a:t>
            </a:r>
            <a:r>
              <a:rPr lang="en-US" sz="1800" dirty="0"/>
              <a:t>Support </a:t>
            </a:r>
            <a:r>
              <a:rPr lang="en-US" sz="1800" dirty="0" smtClean="0"/>
              <a:t>Schools</a:t>
            </a:r>
            <a:endParaRPr lang="en-US" sz="1600" dirty="0"/>
          </a:p>
          <a:p>
            <a:pPr lvl="2">
              <a:buFont typeface="Wingdings" panose="05000000000000000000" pitchFamily="2" charset="2"/>
              <a:buChar char="§"/>
            </a:pPr>
            <a:r>
              <a:rPr lang="en-US" sz="1800" dirty="0" smtClean="0"/>
              <a:t>Targeted </a:t>
            </a:r>
            <a:r>
              <a:rPr lang="en-US" sz="1800" dirty="0"/>
              <a:t>Support </a:t>
            </a:r>
            <a:r>
              <a:rPr lang="en-US" sz="1800" dirty="0" smtClean="0"/>
              <a:t>Schools</a:t>
            </a:r>
          </a:p>
          <a:p>
            <a:pPr lvl="2">
              <a:buFont typeface="Wingdings" panose="05000000000000000000" pitchFamily="2" charset="2"/>
              <a:buChar char="§"/>
            </a:pPr>
            <a:r>
              <a:rPr lang="en-US" sz="1800" dirty="0" smtClean="0"/>
              <a:t>Additional interventions for schools not making progress</a:t>
            </a:r>
          </a:p>
          <a:p>
            <a:r>
              <a:rPr lang="en-US" sz="2200" dirty="0" smtClean="0"/>
              <a:t>Identify </a:t>
            </a:r>
            <a:r>
              <a:rPr lang="en-US" sz="2200" dirty="0"/>
              <a:t>and define “evidence-based” interventions</a:t>
            </a:r>
          </a:p>
          <a:p>
            <a:pPr lvl="1"/>
            <a:r>
              <a:rPr lang="en-US" sz="1800" dirty="0"/>
              <a:t>Definition</a:t>
            </a:r>
          </a:p>
          <a:p>
            <a:pPr lvl="1"/>
            <a:r>
              <a:rPr lang="en-US" sz="1800" dirty="0"/>
              <a:t>List of approved interventions</a:t>
            </a:r>
            <a:r>
              <a:rPr lang="en-US" sz="1800" dirty="0" smtClean="0"/>
              <a:t>?</a:t>
            </a:r>
          </a:p>
          <a:p>
            <a:r>
              <a:rPr lang="en-US" sz="2200" dirty="0"/>
              <a:t>Allocation of School Improvement resources</a:t>
            </a:r>
          </a:p>
          <a:p>
            <a:pPr lvl="1"/>
            <a:r>
              <a:rPr lang="en-US" sz="2000" dirty="0"/>
              <a:t>CDE must reserve 7% of the state Title I allocation to support identified schools</a:t>
            </a:r>
          </a:p>
          <a:p>
            <a:pPr lvl="2"/>
            <a:r>
              <a:rPr lang="en-US" sz="1800" dirty="0"/>
              <a:t>Formula v. Competitive</a:t>
            </a:r>
          </a:p>
          <a:p>
            <a:pPr lvl="1"/>
            <a:r>
              <a:rPr lang="en-US" dirty="0"/>
              <a:t>Direct services to districts with identified </a:t>
            </a:r>
            <a:r>
              <a:rPr lang="en-US" dirty="0" smtClean="0"/>
              <a:t>schools</a:t>
            </a:r>
            <a:endParaRPr lang="en-US" sz="2000" dirty="0" smtClean="0"/>
          </a:p>
          <a:p>
            <a:endParaRPr lang="en-US" dirty="0"/>
          </a:p>
          <a:p>
            <a:endParaRPr lang="en-US" dirty="0"/>
          </a:p>
          <a:p>
            <a:endParaRPr lang="en-US" dirty="0"/>
          </a:p>
          <a:p>
            <a:endParaRPr lang="en-US" dirty="0"/>
          </a:p>
          <a:p>
            <a:endParaRPr lang="en-US" dirty="0"/>
          </a:p>
        </p:txBody>
      </p:sp>
      <p:sp>
        <p:nvSpPr>
          <p:cNvPr id="2" name="Title 1"/>
          <p:cNvSpPr>
            <a:spLocks noGrp="1"/>
          </p:cNvSpPr>
          <p:nvPr>
            <p:ph type="title"/>
          </p:nvPr>
        </p:nvSpPr>
        <p:spPr/>
        <p:txBody>
          <a:bodyPr/>
          <a:lstStyle/>
          <a:p>
            <a:r>
              <a:rPr lang="en-US" dirty="0"/>
              <a:t>Decision Points </a:t>
            </a:r>
            <a:r>
              <a:rPr lang="en-US" dirty="0" smtClean="0"/>
              <a:t>for </a:t>
            </a:r>
            <a:r>
              <a:rPr lang="en-US" dirty="0"/>
              <a:t>School Improvement and Support</a:t>
            </a:r>
          </a:p>
        </p:txBody>
      </p:sp>
      <p:sp>
        <p:nvSpPr>
          <p:cNvPr id="4" name="Slide Number Placeholder 3"/>
          <p:cNvSpPr>
            <a:spLocks noGrp="1"/>
          </p:cNvSpPr>
          <p:nvPr>
            <p:ph type="sldNum" sz="quarter" idx="4294967295"/>
          </p:nvPr>
        </p:nvSpPr>
        <p:spPr>
          <a:xfrm>
            <a:off x="0" y="6384925"/>
            <a:ext cx="380999" cy="204788"/>
          </a:xfrm>
          <a:prstGeom prst="rect">
            <a:avLst/>
          </a:prstGeom>
        </p:spPr>
        <p:txBody>
          <a:bodyPr/>
          <a:lstStyle/>
          <a:p>
            <a:pPr marL="25400">
              <a:lnSpc>
                <a:spcPts val="1045"/>
              </a:lnSpc>
            </a:pPr>
            <a:fld id="{81D60167-4931-47E6-BA6A-407CBD079E47}" type="slidenum">
              <a:rPr lang="en-US" sz="1000" spc="-5" smtClean="0"/>
              <a:t>30</a:t>
            </a:fld>
            <a:endParaRPr lang="en-US" sz="1000" dirty="0"/>
          </a:p>
        </p:txBody>
      </p:sp>
    </p:spTree>
    <p:extLst>
      <p:ext uri="{BB962C8B-B14F-4D97-AF65-F5344CB8AC3E}">
        <p14:creationId xmlns:p14="http://schemas.microsoft.com/office/powerpoint/2010/main" val="33115702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Comprehensive Schools:</a:t>
            </a:r>
          </a:p>
          <a:p>
            <a:pPr lvl="1"/>
            <a:r>
              <a:rPr lang="en-US" dirty="0" smtClean="0"/>
              <a:t>Includes at least the bottom 5% of lowest performing  Title I schools</a:t>
            </a:r>
          </a:p>
          <a:p>
            <a:pPr lvl="1"/>
            <a:r>
              <a:rPr lang="en-US" dirty="0" smtClean="0"/>
              <a:t>Includes any high school failing to graduate at least 1/3 of students</a:t>
            </a:r>
          </a:p>
          <a:p>
            <a:pPr lvl="1"/>
            <a:r>
              <a:rPr lang="en-US" dirty="0" smtClean="0"/>
              <a:t>Identified at least every three years starting in 2017-18</a:t>
            </a:r>
          </a:p>
          <a:p>
            <a:pPr lvl="1"/>
            <a:endParaRPr lang="en-US" dirty="0"/>
          </a:p>
          <a:p>
            <a:r>
              <a:rPr lang="en-US" dirty="0" smtClean="0"/>
              <a:t>Targeted Schools:</a:t>
            </a:r>
          </a:p>
          <a:p>
            <a:pPr lvl="1"/>
            <a:r>
              <a:rPr lang="en-US" dirty="0" smtClean="0"/>
              <a:t>Any schools that is consistently underperforming for one or more disaggregated groups  of students</a:t>
            </a:r>
          </a:p>
          <a:p>
            <a:pPr lvl="1"/>
            <a:r>
              <a:rPr lang="en-US" dirty="0" smtClean="0"/>
              <a:t>Additional Targeted schools (schools  with subgroups that would meet the lowest 5% definition)</a:t>
            </a:r>
            <a:endParaRPr lang="en-US" dirty="0"/>
          </a:p>
        </p:txBody>
      </p:sp>
      <p:sp>
        <p:nvSpPr>
          <p:cNvPr id="3" name="Title 2"/>
          <p:cNvSpPr>
            <a:spLocks noGrp="1"/>
          </p:cNvSpPr>
          <p:nvPr>
            <p:ph type="title"/>
          </p:nvPr>
        </p:nvSpPr>
        <p:spPr/>
        <p:txBody>
          <a:bodyPr/>
          <a:lstStyle/>
          <a:p>
            <a:r>
              <a:rPr lang="en-US" dirty="0" smtClean="0"/>
              <a:t>Definitions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31</a:t>
            </a:fld>
            <a:endParaRPr lang="en-US" dirty="0"/>
          </a:p>
        </p:txBody>
      </p:sp>
    </p:spTree>
    <p:extLst>
      <p:ext uri="{BB962C8B-B14F-4D97-AF65-F5344CB8AC3E}">
        <p14:creationId xmlns:p14="http://schemas.microsoft.com/office/powerpoint/2010/main" val="3887582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Evidence-based Strategy (based upon sec. 8002(21)(A)) </a:t>
            </a:r>
            <a:r>
              <a:rPr lang="en-US" dirty="0" smtClean="0"/>
              <a:t>is an </a:t>
            </a:r>
            <a:r>
              <a:rPr lang="en-US" dirty="0"/>
              <a:t>activity, strategy, or intervention </a:t>
            </a:r>
            <a:r>
              <a:rPr lang="en-US" dirty="0" smtClean="0"/>
              <a:t>that </a:t>
            </a:r>
          </a:p>
          <a:p>
            <a:pPr lvl="1"/>
            <a:r>
              <a:rPr lang="en-US" dirty="0"/>
              <a:t>H</a:t>
            </a:r>
            <a:r>
              <a:rPr lang="en-US" dirty="0" smtClean="0"/>
              <a:t>as a research base (e.g., experimental design, promising evidence)</a:t>
            </a:r>
          </a:p>
          <a:p>
            <a:pPr lvl="1"/>
            <a:r>
              <a:rPr lang="en-US" dirty="0" smtClean="0"/>
              <a:t>Is likely to improve student outcomes or other relevant outcomes</a:t>
            </a:r>
          </a:p>
          <a:p>
            <a:pPr lvl="1"/>
            <a:r>
              <a:rPr lang="en-US" dirty="0" smtClean="0"/>
              <a:t>Includes ongoing efforts to examine the effects</a:t>
            </a:r>
          </a:p>
        </p:txBody>
      </p:sp>
      <p:sp>
        <p:nvSpPr>
          <p:cNvPr id="3" name="Title 2"/>
          <p:cNvSpPr>
            <a:spLocks noGrp="1"/>
          </p:cNvSpPr>
          <p:nvPr>
            <p:ph type="title"/>
          </p:nvPr>
        </p:nvSpPr>
        <p:spPr/>
        <p:txBody>
          <a:bodyPr/>
          <a:lstStyle/>
          <a:p>
            <a:r>
              <a:rPr lang="en-US" dirty="0" smtClean="0"/>
              <a:t>Definitions (cont.)</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32</a:t>
            </a:fld>
            <a:endParaRPr lang="en-US" dirty="0"/>
          </a:p>
        </p:txBody>
      </p:sp>
    </p:spTree>
    <p:extLst>
      <p:ext uri="{BB962C8B-B14F-4D97-AF65-F5344CB8AC3E}">
        <p14:creationId xmlns:p14="http://schemas.microsoft.com/office/powerpoint/2010/main" val="433797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56639061"/>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33435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Title I School Improvement </a:t>
            </a:r>
            <a:br>
              <a:rPr lang="en-US" dirty="0" smtClean="0"/>
            </a:br>
            <a:r>
              <a:rPr lang="en-US" dirty="0" smtClean="0"/>
              <a:t>Set-Aside</a:t>
            </a:r>
            <a:endParaRPr lang="en-US" dirty="0"/>
          </a:p>
        </p:txBody>
      </p:sp>
      <p:sp>
        <p:nvSpPr>
          <p:cNvPr id="3" name="Content Placeholder 2"/>
          <p:cNvSpPr>
            <a:spLocks noGrp="1"/>
          </p:cNvSpPr>
          <p:nvPr>
            <p:ph idx="1"/>
          </p:nvPr>
        </p:nvSpPr>
        <p:spPr>
          <a:xfrm>
            <a:off x="381000" y="1719071"/>
            <a:ext cx="8381260" cy="4407408"/>
          </a:xfrm>
        </p:spPr>
        <p:txBody>
          <a:bodyPr>
            <a:normAutofit fontScale="92500" lnSpcReduction="20000"/>
          </a:bodyPr>
          <a:lstStyle/>
          <a:p>
            <a:pPr marL="0" indent="0">
              <a:buNone/>
            </a:pPr>
            <a:r>
              <a:rPr lang="en-US" sz="2000" dirty="0" smtClean="0"/>
              <a:t>7 % Must be set aside to support schools identified for ESEA School Improvement.</a:t>
            </a:r>
          </a:p>
          <a:p>
            <a:pPr marL="0" indent="0">
              <a:buNone/>
            </a:pPr>
            <a:endParaRPr lang="en-US" sz="2000" dirty="0"/>
          </a:p>
          <a:p>
            <a:r>
              <a:rPr lang="en-US" sz="2000" dirty="0" smtClean="0"/>
              <a:t>Eligibility for access to set aside  </a:t>
            </a:r>
          </a:p>
          <a:p>
            <a:pPr lvl="1">
              <a:buFont typeface="Arial" panose="020B0604020202020204" pitchFamily="34" charset="0"/>
              <a:buChar char="•"/>
            </a:pPr>
            <a:r>
              <a:rPr lang="en-US" sz="1600" dirty="0" smtClean="0"/>
              <a:t>Lowest 5% of Title I schools in the state</a:t>
            </a:r>
          </a:p>
          <a:p>
            <a:pPr lvl="1">
              <a:buFont typeface="Arial" panose="020B0604020202020204" pitchFamily="34" charset="0"/>
              <a:buChar char="•"/>
            </a:pPr>
            <a:r>
              <a:rPr lang="en-US" sz="1600" dirty="0" smtClean="0"/>
              <a:t>High Schools with grad rate less than 67%</a:t>
            </a:r>
          </a:p>
          <a:p>
            <a:pPr lvl="1">
              <a:buFont typeface="Arial" panose="020B0604020202020204" pitchFamily="34" charset="0"/>
              <a:buChar char="•"/>
            </a:pPr>
            <a:r>
              <a:rPr lang="en-US" sz="1600" dirty="0" smtClean="0"/>
              <a:t>Schools with underperforming Subgroups</a:t>
            </a:r>
            <a:endParaRPr lang="en-US" sz="2000" dirty="0" smtClean="0"/>
          </a:p>
          <a:p>
            <a:r>
              <a:rPr lang="en-US" sz="2000" dirty="0" smtClean="0"/>
              <a:t>Estimated ~ $10,500,000</a:t>
            </a:r>
          </a:p>
          <a:p>
            <a:r>
              <a:rPr lang="en-US" sz="2000" dirty="0" smtClean="0"/>
              <a:t>95% of set-aside must go to LEAs with identified schools</a:t>
            </a:r>
          </a:p>
          <a:p>
            <a:r>
              <a:rPr lang="en-US" sz="2000" dirty="0"/>
              <a:t>SEA must</a:t>
            </a:r>
          </a:p>
          <a:p>
            <a:pPr lvl="1">
              <a:buFont typeface="Arial" panose="020B0604020202020204" pitchFamily="34" charset="0"/>
              <a:buChar char="•"/>
            </a:pPr>
            <a:r>
              <a:rPr lang="en-US" sz="1600" dirty="0"/>
              <a:t>Prioritize LEAs with large numbers of identified schools</a:t>
            </a:r>
          </a:p>
          <a:p>
            <a:pPr lvl="1">
              <a:buFont typeface="Arial" panose="020B0604020202020204" pitchFamily="34" charset="0"/>
              <a:buChar char="•"/>
            </a:pPr>
            <a:r>
              <a:rPr lang="en-US" sz="1600" dirty="0"/>
              <a:t>Take into account the geographic diversity of the LEAs in the </a:t>
            </a:r>
            <a:r>
              <a:rPr lang="en-US" sz="1600" dirty="0" smtClean="0"/>
              <a:t>state</a:t>
            </a:r>
            <a:endParaRPr lang="en-US" sz="2000" dirty="0" smtClean="0"/>
          </a:p>
          <a:p>
            <a:r>
              <a:rPr lang="en-US" sz="2000" dirty="0" smtClean="0"/>
              <a:t>Decision Points</a:t>
            </a:r>
          </a:p>
          <a:p>
            <a:pPr lvl="1">
              <a:buFont typeface="Arial" panose="020B0604020202020204" pitchFamily="34" charset="0"/>
              <a:buChar char="•"/>
            </a:pPr>
            <a:r>
              <a:rPr lang="en-US" sz="1600" dirty="0" smtClean="0"/>
              <a:t>Award funds by formula? </a:t>
            </a:r>
          </a:p>
          <a:p>
            <a:pPr lvl="1">
              <a:buFont typeface="Arial" panose="020B0604020202020204" pitchFamily="34" charset="0"/>
              <a:buChar char="•"/>
            </a:pPr>
            <a:r>
              <a:rPr lang="en-US" sz="1600" dirty="0" smtClean="0"/>
              <a:t>Award funds competitively (as under NCLB)?</a:t>
            </a:r>
          </a:p>
          <a:p>
            <a:pPr lvl="1">
              <a:buFont typeface="Arial" panose="020B0604020202020204" pitchFamily="34" charset="0"/>
              <a:buChar char="•"/>
            </a:pPr>
            <a:r>
              <a:rPr lang="en-US" sz="1600" dirty="0" smtClean="0"/>
              <a:t>Hybrid (formula and competitive)?</a:t>
            </a:r>
          </a:p>
          <a:p>
            <a:pPr lvl="1">
              <a:buFont typeface="Arial" panose="020B0604020202020204" pitchFamily="34" charset="0"/>
              <a:buChar char="•"/>
            </a:pPr>
            <a:r>
              <a:rPr lang="en-US" sz="1600" dirty="0" smtClean="0"/>
              <a:t>Should SEA retain funds to provide direct services?</a:t>
            </a:r>
          </a:p>
          <a:p>
            <a:pPr marL="0" indent="0">
              <a:buNone/>
            </a:pPr>
            <a:endParaRPr lang="en-US" sz="2000" dirty="0" smtClean="0"/>
          </a:p>
          <a:p>
            <a:pPr lvl="1">
              <a:buFontTx/>
              <a:buChar char="-"/>
            </a:pPr>
            <a:endParaRPr lang="en-US" sz="1600" dirty="0" smtClean="0"/>
          </a:p>
          <a:p>
            <a:pPr lvl="1">
              <a:buFontTx/>
              <a:buChar char="-"/>
            </a:pPr>
            <a:endParaRPr lang="en-US" sz="1600" dirty="0"/>
          </a:p>
        </p:txBody>
      </p:sp>
      <p:graphicFrame>
        <p:nvGraphicFramePr>
          <p:cNvPr id="4" name="Content Placeholder 5"/>
          <p:cNvGraphicFramePr>
            <a:graphicFrameLocks/>
          </p:cNvGraphicFramePr>
          <p:nvPr>
            <p:extLst>
              <p:ext uri="{D42A27DB-BD31-4B8C-83A1-F6EECF244321}">
                <p14:modId xmlns:p14="http://schemas.microsoft.com/office/powerpoint/2010/main" val="2121315363"/>
              </p:ext>
            </p:extLst>
          </p:nvPr>
        </p:nvGraphicFramePr>
        <p:xfrm>
          <a:off x="5080000" y="2456179"/>
          <a:ext cx="4955295" cy="3670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0144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3% Set-Aside</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latin typeface="+mj-lt"/>
              </a:rPr>
              <a:t>SEAs may, after consultation with stakeholders, withhold an additional 3% for Direct Services to students.</a:t>
            </a:r>
          </a:p>
          <a:p>
            <a:endParaRPr lang="en-US" dirty="0" smtClean="0">
              <a:latin typeface="+mj-lt"/>
            </a:endParaRPr>
          </a:p>
          <a:p>
            <a:r>
              <a:rPr lang="en-US" dirty="0" smtClean="0">
                <a:latin typeface="+mj-lt"/>
              </a:rPr>
              <a:t>Estimated ~ $4,500,000</a:t>
            </a:r>
          </a:p>
          <a:p>
            <a:r>
              <a:rPr lang="en-US" dirty="0" smtClean="0">
                <a:latin typeface="+mj-lt"/>
              </a:rPr>
              <a:t>99% of set-aside must go to LEAs with low performing </a:t>
            </a:r>
            <a:br>
              <a:rPr lang="en-US" dirty="0" smtClean="0">
                <a:latin typeface="+mj-lt"/>
              </a:rPr>
            </a:br>
            <a:r>
              <a:rPr lang="en-US" dirty="0" smtClean="0">
                <a:latin typeface="+mj-lt"/>
              </a:rPr>
              <a:t>schools</a:t>
            </a:r>
          </a:p>
          <a:p>
            <a:pPr lvl="1">
              <a:buFont typeface="Arial" panose="020B0604020202020204" pitchFamily="34" charset="0"/>
              <a:buChar char="•"/>
            </a:pPr>
            <a:r>
              <a:rPr lang="en-US" dirty="0" smtClean="0">
                <a:latin typeface="+mj-lt"/>
              </a:rPr>
              <a:t>HS student supports, such as:</a:t>
            </a:r>
          </a:p>
          <a:p>
            <a:pPr lvl="2"/>
            <a:r>
              <a:rPr lang="en-US" dirty="0" smtClean="0">
                <a:latin typeface="+mj-lt"/>
              </a:rPr>
              <a:t>GED </a:t>
            </a:r>
          </a:p>
          <a:p>
            <a:pPr lvl="2"/>
            <a:r>
              <a:rPr lang="en-US" dirty="0" smtClean="0">
                <a:latin typeface="+mj-lt"/>
              </a:rPr>
              <a:t>Concurrent enrollment</a:t>
            </a:r>
          </a:p>
          <a:p>
            <a:pPr lvl="2"/>
            <a:r>
              <a:rPr lang="en-US" dirty="0" smtClean="0">
                <a:latin typeface="+mj-lt"/>
              </a:rPr>
              <a:t>Credit recovery</a:t>
            </a:r>
          </a:p>
          <a:p>
            <a:pPr lvl="1">
              <a:buFont typeface="Arial" panose="020B0604020202020204" pitchFamily="34" charset="0"/>
              <a:buChar char="•"/>
            </a:pPr>
            <a:r>
              <a:rPr lang="en-US" dirty="0" smtClean="0">
                <a:latin typeface="+mj-lt"/>
              </a:rPr>
              <a:t>After school tutoring</a:t>
            </a:r>
          </a:p>
          <a:p>
            <a:pPr lvl="1">
              <a:buFont typeface="Arial" panose="020B0604020202020204" pitchFamily="34" charset="0"/>
              <a:buChar char="•"/>
            </a:pPr>
            <a:r>
              <a:rPr lang="en-US" dirty="0" smtClean="0">
                <a:latin typeface="+mj-lt"/>
              </a:rPr>
              <a:t>Title I School Choice options</a:t>
            </a:r>
          </a:p>
          <a:p>
            <a:pPr lvl="1">
              <a:buFont typeface="Arial" panose="020B0604020202020204" pitchFamily="34" charset="0"/>
              <a:buChar char="•"/>
            </a:pPr>
            <a:endParaRPr lang="en-US" dirty="0" smtClean="0">
              <a:latin typeface="+mj-lt"/>
            </a:endParaRPr>
          </a:p>
          <a:p>
            <a:r>
              <a:rPr lang="en-US" dirty="0" smtClean="0">
                <a:latin typeface="+mj-lt"/>
              </a:rPr>
              <a:t>Decision Point</a:t>
            </a:r>
          </a:p>
          <a:p>
            <a:pPr lvl="1">
              <a:buFont typeface="Arial" panose="020B0604020202020204" pitchFamily="34" charset="0"/>
              <a:buChar char="•"/>
            </a:pPr>
            <a:r>
              <a:rPr lang="en-US" dirty="0" smtClean="0">
                <a:latin typeface="+mj-lt"/>
              </a:rPr>
              <a:t>Should CDE retain an additional 3% of Title I funds to LEAs to provide direct services to students in low performing schools?</a:t>
            </a:r>
          </a:p>
        </p:txBody>
      </p:sp>
      <p:graphicFrame>
        <p:nvGraphicFramePr>
          <p:cNvPr id="4" name="Content Placeholder 5"/>
          <p:cNvGraphicFramePr>
            <a:graphicFrameLocks/>
          </p:cNvGraphicFramePr>
          <p:nvPr>
            <p:extLst>
              <p:ext uri="{D42A27DB-BD31-4B8C-83A1-F6EECF244321}">
                <p14:modId xmlns:p14="http://schemas.microsoft.com/office/powerpoint/2010/main" val="2696703600"/>
              </p:ext>
            </p:extLst>
          </p:nvPr>
        </p:nvGraphicFramePr>
        <p:xfrm>
          <a:off x="4889500" y="2123942"/>
          <a:ext cx="4991100" cy="40721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76712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80999" y="2001603"/>
            <a:ext cx="8407893" cy="4407408"/>
          </a:xfrm>
        </p:spPr>
        <p:txBody>
          <a:bodyPr/>
          <a:lstStyle/>
          <a:p>
            <a:r>
              <a:rPr lang="en-US" dirty="0" smtClean="0"/>
              <a:t>Overview of expectations for School Improvement Spoke Committee</a:t>
            </a:r>
            <a:br>
              <a:rPr lang="en-US" dirty="0" smtClean="0"/>
            </a:br>
            <a:endParaRPr lang="en-US" sz="1200" dirty="0"/>
          </a:p>
          <a:p>
            <a:r>
              <a:rPr lang="en-US" dirty="0" smtClean="0"/>
              <a:t>Work of School Improvement Spoke Committee to date</a:t>
            </a:r>
            <a:br>
              <a:rPr lang="en-US" dirty="0" smtClean="0"/>
            </a:br>
            <a:endParaRPr lang="en-US" sz="1200" dirty="0" smtClean="0"/>
          </a:p>
          <a:p>
            <a:r>
              <a:rPr lang="en-US" dirty="0" smtClean="0"/>
              <a:t>Discussion</a:t>
            </a:r>
            <a:br>
              <a:rPr lang="en-US" dirty="0" smtClean="0"/>
            </a:br>
            <a:endParaRPr lang="en-US" sz="800" dirty="0"/>
          </a:p>
          <a:p>
            <a:endParaRPr lang="en-US" dirty="0"/>
          </a:p>
        </p:txBody>
      </p:sp>
      <p:sp>
        <p:nvSpPr>
          <p:cNvPr id="3" name="object 3"/>
          <p:cNvSpPr txBox="1">
            <a:spLocks noGrp="1"/>
          </p:cNvSpPr>
          <p:nvPr>
            <p:ph type="title"/>
          </p:nvPr>
        </p:nvSpPr>
        <p:spPr/>
        <p:txBody>
          <a:bodyPr/>
          <a:lstStyle/>
          <a:p>
            <a:r>
              <a:rPr lang="en-US"/>
              <a:t>Agenda</a:t>
            </a:r>
            <a:endParaRPr lang="en-US" dirty="0"/>
          </a:p>
        </p:txBody>
      </p:sp>
      <p:sp>
        <p:nvSpPr>
          <p:cNvPr id="4" name="object 4"/>
          <p:cNvSpPr txBox="1">
            <a:spLocks noGrp="1"/>
          </p:cNvSpPr>
          <p:nvPr>
            <p:ph type="sldNum" sz="quarter" idx="4294967295"/>
          </p:nvPr>
        </p:nvSpPr>
        <p:spPr>
          <a:xfrm>
            <a:off x="180975" y="6384925"/>
            <a:ext cx="180975" cy="204788"/>
          </a:xfrm>
          <a:prstGeom prst="rect">
            <a:avLst/>
          </a:prstGeom>
        </p:spPr>
        <p:txBody>
          <a:bodyPr vert="horz" wrap="square" lIns="0" tIns="0" rIns="0" bIns="0" rtlCol="0">
            <a:spAutoFit/>
          </a:bodyPr>
          <a:lstStyle/>
          <a:p>
            <a:pPr marL="25400">
              <a:lnSpc>
                <a:spcPts val="1045"/>
              </a:lnSpc>
            </a:pPr>
            <a:fld id="{81D60167-4931-47E6-BA6A-407CBD079E47}" type="slidenum">
              <a:rPr sz="1000" spc="-5" dirty="0"/>
              <a:t>36</a:t>
            </a:fld>
            <a:endParaRPr sz="1000" dirty="0"/>
          </a:p>
        </p:txBody>
      </p:sp>
      <p:sp>
        <p:nvSpPr>
          <p:cNvPr id="2" name="Rectangle 1"/>
          <p:cNvSpPr/>
          <p:nvPr/>
        </p:nvSpPr>
        <p:spPr>
          <a:xfrm>
            <a:off x="0" y="2971800"/>
            <a:ext cx="9144000" cy="457200"/>
          </a:xfrm>
          <a:prstGeom prst="rect">
            <a:avLst/>
          </a:prstGeom>
          <a:solidFill>
            <a:srgbClr val="66FF99">
              <a:alpha val="4392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30398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Accountability Spoke Committee is recommending how to identify comprehensive and targeted schools – and exit criteria.  This will inform our committee work.</a:t>
            </a:r>
          </a:p>
          <a:p>
            <a:r>
              <a:rPr lang="en-US" dirty="0" smtClean="0"/>
              <a:t>We plan to use the ESSA plan as an opportunity to re-vision supports for low performing systems.</a:t>
            </a:r>
          </a:p>
          <a:p>
            <a:r>
              <a:rPr lang="en-US" dirty="0" smtClean="0"/>
              <a:t>State laws are still in effect – we will note and maintain a list of needed policy changes, if necessary.</a:t>
            </a:r>
          </a:p>
          <a:p>
            <a:r>
              <a:rPr lang="en-US" dirty="0" smtClean="0"/>
              <a:t>We seek to clarify specific roles for state, districts and schools in supports and school improvement.</a:t>
            </a:r>
          </a:p>
          <a:p>
            <a:endParaRPr lang="en-US" dirty="0"/>
          </a:p>
        </p:txBody>
      </p:sp>
      <p:sp>
        <p:nvSpPr>
          <p:cNvPr id="3" name="Title 2"/>
          <p:cNvSpPr>
            <a:spLocks noGrp="1"/>
          </p:cNvSpPr>
          <p:nvPr>
            <p:ph type="title"/>
          </p:nvPr>
        </p:nvSpPr>
        <p:spPr/>
        <p:txBody>
          <a:bodyPr/>
          <a:lstStyle/>
          <a:p>
            <a:r>
              <a:rPr lang="en-US" dirty="0" smtClean="0"/>
              <a:t>Assumptions/Dependencies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37</a:t>
            </a:fld>
            <a:endParaRPr lang="en-US" dirty="0"/>
          </a:p>
        </p:txBody>
      </p:sp>
    </p:spTree>
    <p:extLst>
      <p:ext uri="{BB962C8B-B14F-4D97-AF65-F5344CB8AC3E}">
        <p14:creationId xmlns:p14="http://schemas.microsoft.com/office/powerpoint/2010/main" val="2127164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Alignment of ESEA accountability requirements and state accountability requirements</a:t>
            </a:r>
          </a:p>
          <a:p>
            <a:pPr lvl="1"/>
            <a:r>
              <a:rPr lang="en-US" dirty="0" smtClean="0"/>
              <a:t>School and district performance frameworks </a:t>
            </a:r>
            <a:r>
              <a:rPr lang="en-US" dirty="0"/>
              <a:t> </a:t>
            </a:r>
            <a:r>
              <a:rPr lang="en-US" dirty="0" smtClean="0"/>
              <a:t>and identification of low performing districts/schools</a:t>
            </a:r>
          </a:p>
          <a:p>
            <a:pPr lvl="1"/>
            <a:r>
              <a:rPr lang="en-US" dirty="0" smtClean="0"/>
              <a:t>Unified Improvement Planning</a:t>
            </a:r>
          </a:p>
          <a:p>
            <a:pPr lvl="1"/>
            <a:r>
              <a:rPr lang="en-US" dirty="0" smtClean="0"/>
              <a:t>Title I Focus Schools and Priority Schools</a:t>
            </a:r>
          </a:p>
          <a:p>
            <a:pPr lvl="1"/>
            <a:r>
              <a:rPr lang="en-US" dirty="0" smtClean="0"/>
              <a:t>State and Title I requirements for parent notification </a:t>
            </a:r>
          </a:p>
          <a:p>
            <a:r>
              <a:rPr lang="en-US" dirty="0" smtClean="0"/>
              <a:t>State and Federally Funded Supports</a:t>
            </a:r>
          </a:p>
          <a:p>
            <a:pPr lvl="1"/>
            <a:r>
              <a:rPr lang="en-US" dirty="0" smtClean="0"/>
              <a:t>Differentiated supports to districts and schools, including:  Tiered Intervention Grant, Turnaround Network, Connect for Success grant, Turnaround Learning Academy, Diagnostic Review and Improvement Planning grant, School Turnaround Leaders Development grant, Pathways for Early Action grant</a:t>
            </a:r>
          </a:p>
        </p:txBody>
      </p:sp>
      <p:sp>
        <p:nvSpPr>
          <p:cNvPr id="3" name="Title 2"/>
          <p:cNvSpPr>
            <a:spLocks noGrp="1"/>
          </p:cNvSpPr>
          <p:nvPr>
            <p:ph type="title"/>
          </p:nvPr>
        </p:nvSpPr>
        <p:spPr/>
        <p:txBody>
          <a:bodyPr/>
          <a:lstStyle/>
          <a:p>
            <a:r>
              <a:rPr lang="en-US" dirty="0" smtClean="0"/>
              <a:t>Current Practices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38</a:t>
            </a:fld>
            <a:endParaRPr lang="en-US" dirty="0"/>
          </a:p>
        </p:txBody>
      </p:sp>
    </p:spTree>
    <p:extLst>
      <p:ext uri="{BB962C8B-B14F-4D97-AF65-F5344CB8AC3E}">
        <p14:creationId xmlns:p14="http://schemas.microsoft.com/office/powerpoint/2010/main" val="4058161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255733267"/>
              </p:ext>
            </p:extLst>
          </p:nvPr>
        </p:nvGraphicFramePr>
        <p:xfrm>
          <a:off x="381000" y="1719263"/>
          <a:ext cx="8407400" cy="3205480"/>
        </p:xfrm>
        <a:graphic>
          <a:graphicData uri="http://schemas.openxmlformats.org/drawingml/2006/table">
            <a:tbl>
              <a:tblPr firstRow="1" bandRow="1">
                <a:tableStyleId>{F5AB1C69-6EDB-4FF4-983F-18BD219EF322}</a:tableStyleId>
              </a:tblPr>
              <a:tblGrid>
                <a:gridCol w="2876550">
                  <a:extLst>
                    <a:ext uri="{9D8B030D-6E8A-4147-A177-3AD203B41FA5}">
                      <a16:colId xmlns:a16="http://schemas.microsoft.com/office/drawing/2014/main" val="20000"/>
                    </a:ext>
                  </a:extLst>
                </a:gridCol>
                <a:gridCol w="5530850">
                  <a:extLst>
                    <a:ext uri="{9D8B030D-6E8A-4147-A177-3AD203B41FA5}">
                      <a16:colId xmlns:a16="http://schemas.microsoft.com/office/drawing/2014/main" val="20001"/>
                    </a:ext>
                  </a:extLst>
                </a:gridCol>
              </a:tblGrid>
              <a:tr h="370840">
                <a:tc>
                  <a:txBody>
                    <a:bodyPr/>
                    <a:lstStyle/>
                    <a:p>
                      <a:pPr algn="ctr"/>
                      <a:r>
                        <a:rPr lang="en-US" dirty="0" smtClean="0"/>
                        <a:t>Groups</a:t>
                      </a:r>
                      <a:endParaRPr lang="en-US" dirty="0"/>
                    </a:p>
                  </a:txBody>
                  <a:tcPr/>
                </a:tc>
                <a:tc>
                  <a:txBody>
                    <a:bodyPr/>
                    <a:lstStyle/>
                    <a:p>
                      <a:pPr algn="ctr"/>
                      <a:r>
                        <a:rPr lang="en-US" dirty="0" smtClean="0"/>
                        <a:t>Roles </a:t>
                      </a:r>
                      <a:endParaRPr lang="en-US" dirty="0"/>
                    </a:p>
                  </a:txBody>
                  <a:tcPr/>
                </a:tc>
                <a:extLst>
                  <a:ext uri="{0D108BD9-81ED-4DB2-BD59-A6C34878D82A}">
                    <a16:rowId xmlns:a16="http://schemas.microsoft.com/office/drawing/2014/main" val="10000"/>
                  </a:ext>
                </a:extLst>
              </a:tr>
              <a:tr h="370840">
                <a:tc>
                  <a:txBody>
                    <a:bodyPr/>
                    <a:lstStyle/>
                    <a:p>
                      <a:r>
                        <a:rPr lang="en-US" sz="2000" b="1" dirty="0" smtClean="0"/>
                        <a:t>Committee</a:t>
                      </a:r>
                      <a:r>
                        <a:rPr lang="en-US" sz="2000" b="1" baseline="0" dirty="0" smtClean="0"/>
                        <a:t> Leads</a:t>
                      </a:r>
                      <a:endParaRPr lang="en-US" sz="2000" b="1" dirty="0"/>
                    </a:p>
                  </a:txBody>
                  <a:tcPr/>
                </a:tc>
                <a:tc>
                  <a:txBody>
                    <a:bodyPr/>
                    <a:lstStyle/>
                    <a:p>
                      <a:r>
                        <a:rPr lang="en-US" dirty="0" smtClean="0"/>
                        <a:t>Leadership for the committee and final decision making</a:t>
                      </a:r>
                    </a:p>
                    <a:p>
                      <a:endParaRPr lang="en-US" dirty="0"/>
                    </a:p>
                  </a:txBody>
                  <a:tcPr/>
                </a:tc>
                <a:extLst>
                  <a:ext uri="{0D108BD9-81ED-4DB2-BD59-A6C34878D82A}">
                    <a16:rowId xmlns:a16="http://schemas.microsoft.com/office/drawing/2014/main" val="10001"/>
                  </a:ext>
                </a:extLst>
              </a:tr>
              <a:tr h="370840">
                <a:tc>
                  <a:txBody>
                    <a:bodyPr/>
                    <a:lstStyle/>
                    <a:p>
                      <a:r>
                        <a:rPr lang="en-US" sz="2000" b="1" dirty="0" smtClean="0"/>
                        <a:t>Working</a:t>
                      </a:r>
                      <a:r>
                        <a:rPr lang="en-US" sz="2000" b="1" baseline="0" dirty="0" smtClean="0"/>
                        <a:t> Group</a:t>
                      </a:r>
                      <a:endParaRPr lang="en-US" sz="2000" b="1" dirty="0"/>
                    </a:p>
                  </a:txBody>
                  <a:tcPr/>
                </a:tc>
                <a:tc>
                  <a:txBody>
                    <a:bodyPr/>
                    <a:lstStyle/>
                    <a:p>
                      <a:r>
                        <a:rPr lang="en-US" dirty="0" smtClean="0"/>
                        <a:t>Create</a:t>
                      </a:r>
                      <a:r>
                        <a:rPr lang="en-US" baseline="0" dirty="0" smtClean="0"/>
                        <a:t> draft plan based upon feedback</a:t>
                      </a:r>
                    </a:p>
                    <a:p>
                      <a:endParaRPr lang="en-US" dirty="0"/>
                    </a:p>
                  </a:txBody>
                  <a:tcPr/>
                </a:tc>
                <a:extLst>
                  <a:ext uri="{0D108BD9-81ED-4DB2-BD59-A6C34878D82A}">
                    <a16:rowId xmlns:a16="http://schemas.microsoft.com/office/drawing/2014/main" val="10002"/>
                  </a:ext>
                </a:extLst>
              </a:tr>
              <a:tr h="370840">
                <a:tc>
                  <a:txBody>
                    <a:bodyPr/>
                    <a:lstStyle/>
                    <a:p>
                      <a:r>
                        <a:rPr lang="en-US" sz="2000" b="1" dirty="0" smtClean="0"/>
                        <a:t>Internal Advisory Group</a:t>
                      </a:r>
                      <a:endParaRPr lang="en-US" sz="2000" b="1" dirty="0"/>
                    </a:p>
                  </a:txBody>
                  <a:tcPr/>
                </a:tc>
                <a:tc>
                  <a:txBody>
                    <a:bodyPr/>
                    <a:lstStyle/>
                    <a:p>
                      <a:r>
                        <a:rPr lang="en-US" dirty="0" smtClean="0"/>
                        <a:t>Advise, design thinking, draft</a:t>
                      </a:r>
                      <a:r>
                        <a:rPr lang="en-US" baseline="0" dirty="0" smtClean="0"/>
                        <a:t> specific sections, </a:t>
                      </a:r>
                      <a:r>
                        <a:rPr lang="en-US" dirty="0" smtClean="0"/>
                        <a:t>provide</a:t>
                      </a:r>
                      <a:r>
                        <a:rPr lang="en-US" baseline="0" dirty="0" smtClean="0"/>
                        <a:t> feedback</a:t>
                      </a:r>
                    </a:p>
                    <a:p>
                      <a:endParaRPr lang="en-US" dirty="0"/>
                    </a:p>
                  </a:txBody>
                  <a:tcPr/>
                </a:tc>
                <a:extLst>
                  <a:ext uri="{0D108BD9-81ED-4DB2-BD59-A6C34878D82A}">
                    <a16:rowId xmlns:a16="http://schemas.microsoft.com/office/drawing/2014/main" val="10003"/>
                  </a:ext>
                </a:extLst>
              </a:tr>
              <a:tr h="370840">
                <a:tc>
                  <a:txBody>
                    <a:bodyPr/>
                    <a:lstStyle/>
                    <a:p>
                      <a:r>
                        <a:rPr lang="en-US" sz="2000" b="1" dirty="0" smtClean="0"/>
                        <a:t>External Advisory Group</a:t>
                      </a:r>
                      <a:endParaRPr lang="en-US" sz="2000" b="1" dirty="0"/>
                    </a:p>
                  </a:txBody>
                  <a:tcPr/>
                </a:tc>
                <a:tc>
                  <a:txBody>
                    <a:bodyPr/>
                    <a:lstStyle/>
                    <a:p>
                      <a:r>
                        <a:rPr lang="en-US" dirty="0" smtClean="0"/>
                        <a:t>Advise, design thinking, provide feedback</a:t>
                      </a:r>
                    </a:p>
                    <a:p>
                      <a:endParaRPr lang="en-US" dirty="0"/>
                    </a:p>
                  </a:txBody>
                  <a:tcPr/>
                </a:tc>
                <a:extLst>
                  <a:ext uri="{0D108BD9-81ED-4DB2-BD59-A6C34878D82A}">
                    <a16:rowId xmlns:a16="http://schemas.microsoft.com/office/drawing/2014/main" val="10004"/>
                  </a:ext>
                </a:extLst>
              </a:tr>
            </a:tbl>
          </a:graphicData>
        </a:graphic>
      </p:graphicFrame>
      <p:sp>
        <p:nvSpPr>
          <p:cNvPr id="3" name="Title 2"/>
          <p:cNvSpPr>
            <a:spLocks noGrp="1"/>
          </p:cNvSpPr>
          <p:nvPr>
            <p:ph type="title"/>
          </p:nvPr>
        </p:nvSpPr>
        <p:spPr/>
        <p:txBody>
          <a:bodyPr/>
          <a:lstStyle/>
          <a:p>
            <a:r>
              <a:rPr lang="en-US" dirty="0" smtClean="0"/>
              <a:t>Structure for the School Improvement Spoke</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39</a:t>
            </a:fld>
            <a:endParaRPr lang="en-US" dirty="0"/>
          </a:p>
        </p:txBody>
      </p:sp>
    </p:spTree>
    <p:extLst>
      <p:ext uri="{BB962C8B-B14F-4D97-AF65-F5344CB8AC3E}">
        <p14:creationId xmlns:p14="http://schemas.microsoft.com/office/powerpoint/2010/main" val="1842271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ESSA State Plan Development</a:t>
            </a:r>
            <a:endParaRPr lang="en-US" dirty="0"/>
          </a:p>
        </p:txBody>
      </p:sp>
      <p:sp>
        <p:nvSpPr>
          <p:cNvPr id="4" name="Slide Number Placeholder 3"/>
          <p:cNvSpPr>
            <a:spLocks noGrp="1"/>
          </p:cNvSpPr>
          <p:nvPr>
            <p:ph type="sldNum" sz="quarter" idx="4294967295"/>
          </p:nvPr>
        </p:nvSpPr>
        <p:spPr>
          <a:xfrm>
            <a:off x="0" y="6384925"/>
            <a:ext cx="180975" cy="204788"/>
          </a:xfrm>
          <a:prstGeom prst="rect">
            <a:avLst/>
          </a:prstGeom>
        </p:spPr>
        <p:txBody>
          <a:bodyPr/>
          <a:lstStyle/>
          <a:p>
            <a:pPr marL="25400">
              <a:lnSpc>
                <a:spcPts val="1045"/>
              </a:lnSpc>
            </a:pPr>
            <a:fld id="{81D60167-4931-47E6-BA6A-407CBD079E47}" type="slidenum">
              <a:rPr lang="en-US" sz="1000" spc="-5" smtClean="0"/>
              <a:t>4</a:t>
            </a:fld>
            <a:endParaRPr lang="en-US" sz="1000"/>
          </a:p>
        </p:txBody>
      </p:sp>
      <p:sp>
        <p:nvSpPr>
          <p:cNvPr id="5" name="Rectangle 4"/>
          <p:cNvSpPr/>
          <p:nvPr/>
        </p:nvSpPr>
        <p:spPr>
          <a:xfrm>
            <a:off x="304800" y="1676400"/>
            <a:ext cx="8763000" cy="677108"/>
          </a:xfrm>
          <a:prstGeom prst="rect">
            <a:avLst/>
          </a:prstGeom>
        </p:spPr>
        <p:txBody>
          <a:bodyPr wrap="square">
            <a:spAutoFit/>
          </a:bodyPr>
          <a:lstStyle/>
          <a:p>
            <a:pPr marL="241300" indent="-228600">
              <a:buClr>
                <a:srgbClr val="478AC8"/>
              </a:buClr>
              <a:buSzPct val="108333"/>
              <a:buFont typeface="Wingdings"/>
              <a:buChar char=""/>
              <a:tabLst>
                <a:tab pos="241300" algn="l"/>
              </a:tabLst>
            </a:pPr>
            <a:endParaRPr lang="en-US" sz="2000" b="1" dirty="0">
              <a:solidFill>
                <a:schemeClr val="tx1">
                  <a:lumMod val="65000"/>
                  <a:lumOff val="35000"/>
                </a:schemeClr>
              </a:solidFill>
              <a:cs typeface="Calibri"/>
            </a:endParaRPr>
          </a:p>
          <a:p>
            <a:pPr marL="698500" lvl="1" indent="-228600">
              <a:buClr>
                <a:srgbClr val="478AC8"/>
              </a:buClr>
              <a:buSzPct val="108333"/>
              <a:buFont typeface="Wingdings"/>
              <a:buChar char=""/>
              <a:tabLst>
                <a:tab pos="241300" algn="l"/>
              </a:tabLst>
            </a:pPr>
            <a:endParaRPr lang="en-US" dirty="0">
              <a:solidFill>
                <a:srgbClr val="FF0000"/>
              </a:solidFill>
              <a:cs typeface="Calibri"/>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131" y="533400"/>
            <a:ext cx="8741221" cy="6629400"/>
          </a:xfrm>
          <a:prstGeom prst="rect">
            <a:avLst/>
          </a:prstGeom>
        </p:spPr>
      </p:pic>
      <p:sp>
        <p:nvSpPr>
          <p:cNvPr id="3" name="Oval 2"/>
          <p:cNvSpPr/>
          <p:nvPr/>
        </p:nvSpPr>
        <p:spPr>
          <a:xfrm>
            <a:off x="1028700" y="4235026"/>
            <a:ext cx="807720" cy="792480"/>
          </a:xfrm>
          <a:prstGeom prst="ellipse">
            <a:avLst/>
          </a:prstGeom>
          <a:noFill/>
          <a:ln w="762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93017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Variety of districts and organizations represented – superintendents, district administrators, advocacy organizations, community members</a:t>
            </a:r>
            <a:br>
              <a:rPr lang="en-US" dirty="0" smtClean="0"/>
            </a:br>
            <a:endParaRPr lang="en-US" sz="1200" dirty="0" smtClean="0"/>
          </a:p>
          <a:p>
            <a:r>
              <a:rPr lang="en-US" dirty="0" smtClean="0"/>
              <a:t>Urban and rural voices from across the state</a:t>
            </a:r>
            <a:br>
              <a:rPr lang="en-US" dirty="0" smtClean="0"/>
            </a:br>
            <a:endParaRPr lang="en-US" sz="1200" dirty="0" smtClean="0"/>
          </a:p>
          <a:p>
            <a:r>
              <a:rPr lang="en-US" dirty="0" smtClean="0"/>
              <a:t>Committee membership is included with the School Improvement Spoke Committee report</a:t>
            </a:r>
            <a:endParaRPr lang="en-US" dirty="0"/>
          </a:p>
        </p:txBody>
      </p:sp>
      <p:sp>
        <p:nvSpPr>
          <p:cNvPr id="3" name="Title 2"/>
          <p:cNvSpPr>
            <a:spLocks noGrp="1"/>
          </p:cNvSpPr>
          <p:nvPr>
            <p:ph type="title"/>
          </p:nvPr>
        </p:nvSpPr>
        <p:spPr/>
        <p:txBody>
          <a:bodyPr/>
          <a:lstStyle/>
          <a:p>
            <a:r>
              <a:rPr lang="en-US" dirty="0" smtClean="0"/>
              <a:t>School Improvement Spoke Committee Membership</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40</a:t>
            </a:fld>
            <a:endParaRPr lang="en-US" dirty="0"/>
          </a:p>
        </p:txBody>
      </p:sp>
    </p:spTree>
    <p:extLst>
      <p:ext uri="{BB962C8B-B14F-4D97-AF65-F5344CB8AC3E}">
        <p14:creationId xmlns:p14="http://schemas.microsoft.com/office/powerpoint/2010/main" val="9736245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dirty="0"/>
              <a:t>Timeline Overview</a:t>
            </a:r>
          </a:p>
        </p:txBody>
      </p:sp>
      <p:sp>
        <p:nvSpPr>
          <p:cNvPr id="5" name="Slide Number Placeholder 4"/>
          <p:cNvSpPr>
            <a:spLocks noGrp="1"/>
          </p:cNvSpPr>
          <p:nvPr>
            <p:ph type="sldNum" sz="quarter" idx="4294967295"/>
          </p:nvPr>
        </p:nvSpPr>
        <p:spPr>
          <a:xfrm>
            <a:off x="0" y="6384925"/>
            <a:ext cx="180975" cy="204788"/>
          </a:xfrm>
          <a:prstGeom prst="rect">
            <a:avLst/>
          </a:prstGeom>
        </p:spPr>
        <p:txBody>
          <a:bodyPr/>
          <a:lstStyle/>
          <a:p>
            <a:pPr marL="25400">
              <a:lnSpc>
                <a:spcPts val="1045"/>
              </a:lnSpc>
            </a:pPr>
            <a:fld id="{81D60167-4931-47E6-BA6A-407CBD079E47}" type="slidenum">
              <a:rPr lang="en-US" sz="1000" spc="-5" smtClean="0"/>
              <a:t>41</a:t>
            </a:fld>
            <a:endParaRPr lang="en-US" sz="1000"/>
          </a:p>
        </p:txBody>
      </p:sp>
      <p:sp>
        <p:nvSpPr>
          <p:cNvPr id="7" name="Rectangle 6"/>
          <p:cNvSpPr/>
          <p:nvPr/>
        </p:nvSpPr>
        <p:spPr>
          <a:xfrm>
            <a:off x="341486" y="4724400"/>
            <a:ext cx="8461025" cy="1077218"/>
          </a:xfrm>
          <a:prstGeom prst="rect">
            <a:avLst/>
          </a:prstGeom>
        </p:spPr>
        <p:txBody>
          <a:bodyPr wrap="square">
            <a:spAutoFit/>
          </a:bodyPr>
          <a:lstStyle/>
          <a:p>
            <a:pPr marL="45720" marR="0" lvl="0" algn="ctr" defTabSz="914400" eaLnBrk="1" fontAlgn="auto" latinLnBrk="0" hangingPunct="1">
              <a:lnSpc>
                <a:spcPct val="100000"/>
              </a:lnSpc>
              <a:spcBef>
                <a:spcPct val="20000"/>
              </a:spcBef>
              <a:spcAft>
                <a:spcPts val="0"/>
              </a:spcAft>
              <a:buClr>
                <a:srgbClr val="488BC9"/>
              </a:buClr>
              <a:buSzPct val="110000"/>
              <a:tabLst/>
              <a:defRPr/>
            </a:pPr>
            <a:r>
              <a:rPr kumimoji="0" lang="en-US" sz="2000" b="1" i="0" u="none" strike="noStrike" kern="0" cap="none" spc="0" normalizeH="0" baseline="0" noProof="0" dirty="0">
                <a:ln>
                  <a:noFill/>
                </a:ln>
                <a:solidFill>
                  <a:srgbClr val="000000"/>
                </a:solidFill>
                <a:effectLst/>
                <a:uLnTx/>
                <a:uFillTx/>
              </a:rPr>
              <a:t>Colorado must submit an ESSA state plan by March 6 or July 3, 2017, per the proposed regulations. </a:t>
            </a:r>
          </a:p>
          <a:p>
            <a:pPr marL="274320" marR="0" lvl="0" indent="-228600" defTabSz="914400" eaLnBrk="1" fontAlgn="auto" latinLnBrk="0" hangingPunct="1">
              <a:lnSpc>
                <a:spcPct val="100000"/>
              </a:lnSpc>
              <a:spcBef>
                <a:spcPct val="20000"/>
              </a:spcBef>
              <a:spcAft>
                <a:spcPts val="0"/>
              </a:spcAft>
              <a:buClr>
                <a:srgbClr val="488BC9"/>
              </a:buClr>
              <a:buSzPct val="110000"/>
              <a:buFont typeface="Wingdings" charset="2"/>
              <a:buChar char="§"/>
              <a:tabLst/>
              <a:defRPr/>
            </a:pPr>
            <a:endParaRPr kumimoji="0" lang="en-US" sz="2000" b="1" i="0" u="none" strike="noStrike" kern="0" cap="none" spc="0" normalizeH="0" baseline="0" noProof="0" dirty="0">
              <a:ln>
                <a:noFill/>
              </a:ln>
              <a:solidFill>
                <a:srgbClr val="5C6670"/>
              </a:solidFill>
              <a:effectLst/>
              <a:uLnTx/>
              <a:uFillTx/>
            </a:endParaRPr>
          </a:p>
        </p:txBody>
      </p:sp>
      <p:pic>
        <p:nvPicPr>
          <p:cNvPr id="2" name="Picture 1"/>
          <p:cNvPicPr>
            <a:picLocks noChangeAspect="1"/>
          </p:cNvPicPr>
          <p:nvPr/>
        </p:nvPicPr>
        <p:blipFill rotWithShape="1">
          <a:blip r:embed="rId3" cstate="email">
            <a:extLst>
              <a:ext uri="{28A0092B-C50C-407E-A947-70E740481C1C}">
                <a14:useLocalDpi xmlns:a14="http://schemas.microsoft.com/office/drawing/2010/main" val="0"/>
              </a:ext>
            </a:extLst>
          </a:blip>
          <a:srcRect l="3574" t="43333" r="6212" b="27778"/>
          <a:stretch/>
        </p:blipFill>
        <p:spPr>
          <a:xfrm>
            <a:off x="76200" y="2286000"/>
            <a:ext cx="8930265" cy="2209800"/>
          </a:xfrm>
          <a:prstGeom prst="rect">
            <a:avLst/>
          </a:prstGeom>
        </p:spPr>
      </p:pic>
      <p:sp>
        <p:nvSpPr>
          <p:cNvPr id="4" name="Oval 3"/>
          <p:cNvSpPr/>
          <p:nvPr/>
        </p:nvSpPr>
        <p:spPr>
          <a:xfrm>
            <a:off x="4438650" y="2286000"/>
            <a:ext cx="3162300" cy="2114550"/>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8999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Proposed Timeline and Focus for External Advisory Committee</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42</a:t>
            </a:fld>
            <a:endParaRPr lang="en-US" dirty="0"/>
          </a:p>
        </p:txBody>
      </p:sp>
      <p:graphicFrame>
        <p:nvGraphicFramePr>
          <p:cNvPr id="6" name="Content Placeholder 4"/>
          <p:cNvGraphicFramePr>
            <a:graphicFrameLocks/>
          </p:cNvGraphicFramePr>
          <p:nvPr>
            <p:extLst>
              <p:ext uri="{D42A27DB-BD31-4B8C-83A1-F6EECF244321}">
                <p14:modId xmlns:p14="http://schemas.microsoft.com/office/powerpoint/2010/main" val="2288378409"/>
              </p:ext>
            </p:extLst>
          </p:nvPr>
        </p:nvGraphicFramePr>
        <p:xfrm>
          <a:off x="381492" y="1776412"/>
          <a:ext cx="8407400" cy="4227356"/>
        </p:xfrm>
        <a:graphic>
          <a:graphicData uri="http://schemas.openxmlformats.org/drawingml/2006/table">
            <a:tbl>
              <a:tblPr firstRow="1" bandRow="1">
                <a:tableStyleId>{00A15C55-8517-42AA-B614-E9B94910E393}</a:tableStyleId>
              </a:tblPr>
              <a:tblGrid>
                <a:gridCol w="2495550">
                  <a:extLst>
                    <a:ext uri="{9D8B030D-6E8A-4147-A177-3AD203B41FA5}">
                      <a16:colId xmlns:a16="http://schemas.microsoft.com/office/drawing/2014/main" val="20000"/>
                    </a:ext>
                  </a:extLst>
                </a:gridCol>
                <a:gridCol w="5911850">
                  <a:extLst>
                    <a:ext uri="{9D8B030D-6E8A-4147-A177-3AD203B41FA5}">
                      <a16:colId xmlns:a16="http://schemas.microsoft.com/office/drawing/2014/main" val="20001"/>
                    </a:ext>
                  </a:extLst>
                </a:gridCol>
              </a:tblGrid>
              <a:tr h="477041">
                <a:tc>
                  <a:txBody>
                    <a:bodyPr/>
                    <a:lstStyle/>
                    <a:p>
                      <a:pPr algn="ctr"/>
                      <a:r>
                        <a:rPr lang="en-US" dirty="0" smtClean="0"/>
                        <a:t>Timeline</a:t>
                      </a:r>
                      <a:endParaRPr lang="en-US" dirty="0"/>
                    </a:p>
                  </a:txBody>
                  <a:tcPr/>
                </a:tc>
                <a:tc>
                  <a:txBody>
                    <a:bodyPr/>
                    <a:lstStyle/>
                    <a:p>
                      <a:pPr algn="ctr"/>
                      <a:r>
                        <a:rPr lang="en-US" dirty="0" smtClean="0"/>
                        <a:t>Focus </a:t>
                      </a:r>
                      <a:endParaRPr lang="en-US" dirty="0"/>
                    </a:p>
                  </a:txBody>
                  <a:tcPr/>
                </a:tc>
                <a:extLst>
                  <a:ext uri="{0D108BD9-81ED-4DB2-BD59-A6C34878D82A}">
                    <a16:rowId xmlns:a16="http://schemas.microsoft.com/office/drawing/2014/main" val="10000"/>
                  </a:ext>
                </a:extLst>
              </a:tr>
              <a:tr h="823385">
                <a:tc>
                  <a:txBody>
                    <a:bodyPr/>
                    <a:lstStyle/>
                    <a:p>
                      <a:r>
                        <a:rPr lang="en-US" b="1" dirty="0" smtClean="0"/>
                        <a:t>Aug 17 Meeting</a:t>
                      </a:r>
                      <a:endParaRPr lang="en-US" b="1" dirty="0"/>
                    </a:p>
                  </a:txBody>
                  <a:tcPr/>
                </a:tc>
                <a:tc>
                  <a:txBody>
                    <a:bodyPr/>
                    <a:lstStyle/>
                    <a:p>
                      <a:r>
                        <a:rPr lang="en-US" dirty="0" smtClean="0"/>
                        <a:t>Orientation</a:t>
                      </a:r>
                    </a:p>
                    <a:p>
                      <a:r>
                        <a:rPr lang="en-US" dirty="0" smtClean="0"/>
                        <a:t>Design</a:t>
                      </a:r>
                      <a:r>
                        <a:rPr lang="en-US" baseline="0" dirty="0" smtClean="0"/>
                        <a:t> thinking on support structures</a:t>
                      </a:r>
                    </a:p>
                  </a:txBody>
                  <a:tcPr/>
                </a:tc>
                <a:extLst>
                  <a:ext uri="{0D108BD9-81ED-4DB2-BD59-A6C34878D82A}">
                    <a16:rowId xmlns:a16="http://schemas.microsoft.com/office/drawing/2014/main" val="10001"/>
                  </a:ext>
                </a:extLst>
              </a:tr>
              <a:tr h="823385">
                <a:tc>
                  <a:txBody>
                    <a:bodyPr/>
                    <a:lstStyle/>
                    <a:p>
                      <a:r>
                        <a:rPr lang="en-US" b="1" dirty="0" smtClean="0"/>
                        <a:t>Sept  23 Meeting</a:t>
                      </a:r>
                      <a:endParaRPr lang="en-US" b="1" dirty="0"/>
                    </a:p>
                  </a:txBody>
                  <a:tcPr/>
                </a:tc>
                <a:tc>
                  <a:txBody>
                    <a:bodyPr/>
                    <a:lstStyle/>
                    <a:p>
                      <a:r>
                        <a:rPr lang="en-US" dirty="0" smtClean="0"/>
                        <a:t>Feedback on draft of support structures</a:t>
                      </a:r>
                    </a:p>
                    <a:p>
                      <a:r>
                        <a:rPr lang="en-US" dirty="0" smtClean="0"/>
                        <a:t>Design thinking on resource allocation</a:t>
                      </a:r>
                      <a:endParaRPr lang="en-US" dirty="0"/>
                    </a:p>
                  </a:txBody>
                  <a:tcPr/>
                </a:tc>
                <a:extLst>
                  <a:ext uri="{0D108BD9-81ED-4DB2-BD59-A6C34878D82A}">
                    <a16:rowId xmlns:a16="http://schemas.microsoft.com/office/drawing/2014/main" val="10002"/>
                  </a:ext>
                </a:extLst>
              </a:tr>
              <a:tr h="823385">
                <a:tc>
                  <a:txBody>
                    <a:bodyPr/>
                    <a:lstStyle/>
                    <a:p>
                      <a:r>
                        <a:rPr lang="en-US" b="1" dirty="0" smtClean="0"/>
                        <a:t>Oct (Meeting</a:t>
                      </a:r>
                      <a:r>
                        <a:rPr lang="en-US" b="1" baseline="0" dirty="0" smtClean="0"/>
                        <a:t> date TBD)</a:t>
                      </a:r>
                      <a:endParaRPr lang="en-US" b="1" dirty="0"/>
                    </a:p>
                  </a:txBody>
                  <a:tcPr/>
                </a:tc>
                <a:tc>
                  <a:txBody>
                    <a:bodyPr/>
                    <a:lstStyle/>
                    <a:p>
                      <a:r>
                        <a:rPr lang="en-US" dirty="0" smtClean="0"/>
                        <a:t>Feedback on draft of resource allocation</a:t>
                      </a:r>
                    </a:p>
                    <a:p>
                      <a:r>
                        <a:rPr lang="en-US" dirty="0" smtClean="0"/>
                        <a:t>Review</a:t>
                      </a:r>
                      <a:r>
                        <a:rPr lang="en-US" baseline="0" dirty="0" smtClean="0"/>
                        <a:t> of overall recommendations</a:t>
                      </a:r>
                      <a:endParaRPr lang="en-US" dirty="0"/>
                    </a:p>
                  </a:txBody>
                  <a:tcPr/>
                </a:tc>
                <a:extLst>
                  <a:ext uri="{0D108BD9-81ED-4DB2-BD59-A6C34878D82A}">
                    <a16:rowId xmlns:a16="http://schemas.microsoft.com/office/drawing/2014/main" val="10003"/>
                  </a:ext>
                </a:extLst>
              </a:tr>
              <a:tr h="477041">
                <a:tc>
                  <a:txBody>
                    <a:bodyPr/>
                    <a:lstStyle/>
                    <a:p>
                      <a:r>
                        <a:rPr lang="en-US" b="1" dirty="0" smtClean="0"/>
                        <a:t>End of Oct</a:t>
                      </a:r>
                      <a:endParaRPr lang="en-US" b="1" dirty="0"/>
                    </a:p>
                  </a:txBody>
                  <a:tcPr/>
                </a:tc>
                <a:tc>
                  <a:txBody>
                    <a:bodyPr/>
                    <a:lstStyle/>
                    <a:p>
                      <a:r>
                        <a:rPr lang="en-US" dirty="0" smtClean="0"/>
                        <a:t>Submit proposed plan for School Improvement</a:t>
                      </a:r>
                      <a:r>
                        <a:rPr lang="en-US" baseline="0" dirty="0" smtClean="0"/>
                        <a:t> and Supports to CDE and Hub Committee</a:t>
                      </a:r>
                      <a:endParaRPr lang="en-US" dirty="0"/>
                    </a:p>
                  </a:txBody>
                  <a:tcPr/>
                </a:tc>
                <a:extLst>
                  <a:ext uri="{0D108BD9-81ED-4DB2-BD59-A6C34878D82A}">
                    <a16:rowId xmlns:a16="http://schemas.microsoft.com/office/drawing/2014/main" val="10004"/>
                  </a:ext>
                </a:extLst>
              </a:tr>
              <a:tr h="477041">
                <a:tc>
                  <a:txBody>
                    <a:bodyPr/>
                    <a:lstStyle/>
                    <a:p>
                      <a:r>
                        <a:rPr lang="en-US" b="1" dirty="0" smtClean="0"/>
                        <a:t>Nov – Dec</a:t>
                      </a:r>
                      <a:endParaRPr lang="en-US" b="1" dirty="0"/>
                    </a:p>
                  </a:txBody>
                  <a:tcPr/>
                </a:tc>
                <a:tc>
                  <a:txBody>
                    <a:bodyPr/>
                    <a:lstStyle/>
                    <a:p>
                      <a:r>
                        <a:rPr lang="en-US" dirty="0" smtClean="0"/>
                        <a:t>Vet</a:t>
                      </a:r>
                      <a:r>
                        <a:rPr lang="en-US" baseline="0" dirty="0" smtClean="0"/>
                        <a:t>  plan with your constituents and colleagues and provide general comments </a:t>
                      </a: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04799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Creating a resource of the features to include in the design of the  SEA supports.  </a:t>
            </a:r>
          </a:p>
          <a:p>
            <a:r>
              <a:rPr lang="en-US" sz="2000" dirty="0" smtClean="0"/>
              <a:t>Gathering input from advisory committee, State Board of Education, Hub Committee and feedback from Listening Tour.</a:t>
            </a:r>
          </a:p>
          <a:p>
            <a:r>
              <a:rPr lang="en-US" sz="2000" dirty="0" smtClean="0"/>
              <a:t>Will use resource </a:t>
            </a:r>
            <a:r>
              <a:rPr lang="en-US" sz="2000" smtClean="0"/>
              <a:t>to review initial </a:t>
            </a:r>
            <a:r>
              <a:rPr lang="en-US" sz="2000" dirty="0" smtClean="0"/>
              <a:t>drafts.</a:t>
            </a:r>
          </a:p>
          <a:p>
            <a:r>
              <a:rPr lang="en-US" sz="2000" dirty="0" smtClean="0"/>
              <a:t>CDE staff still sorting through responses.</a:t>
            </a:r>
          </a:p>
          <a:p>
            <a:r>
              <a:rPr lang="en-US" sz="2000" dirty="0" smtClean="0"/>
              <a:t>Some examples of the categories include:</a:t>
            </a:r>
          </a:p>
          <a:p>
            <a:pPr lvl="1"/>
            <a:r>
              <a:rPr lang="en-US" sz="2000" dirty="0" smtClean="0"/>
              <a:t>Resource equity</a:t>
            </a:r>
          </a:p>
          <a:p>
            <a:pPr lvl="1"/>
            <a:r>
              <a:rPr lang="en-US" sz="2000" dirty="0" smtClean="0"/>
              <a:t>Menu of options</a:t>
            </a:r>
          </a:p>
          <a:p>
            <a:pPr lvl="1"/>
            <a:r>
              <a:rPr lang="en-US" sz="2000" dirty="0" smtClean="0"/>
              <a:t>Diagnostic tools and planning</a:t>
            </a:r>
          </a:p>
          <a:p>
            <a:pPr lvl="1"/>
            <a:r>
              <a:rPr lang="en-US" sz="2000" dirty="0" smtClean="0"/>
              <a:t>Performance management and progress monitoring</a:t>
            </a:r>
          </a:p>
          <a:p>
            <a:pPr lvl="1"/>
            <a:r>
              <a:rPr lang="en-US" sz="2000" dirty="0" smtClean="0"/>
              <a:t>Leadership development</a:t>
            </a:r>
          </a:p>
          <a:p>
            <a:pPr marL="0" indent="0">
              <a:buNone/>
            </a:pPr>
            <a:endParaRPr lang="en-US" sz="2000" dirty="0"/>
          </a:p>
        </p:txBody>
      </p:sp>
      <p:sp>
        <p:nvSpPr>
          <p:cNvPr id="3" name="Title 2"/>
          <p:cNvSpPr>
            <a:spLocks noGrp="1"/>
          </p:cNvSpPr>
          <p:nvPr>
            <p:ph type="title"/>
          </p:nvPr>
        </p:nvSpPr>
        <p:spPr/>
        <p:txBody>
          <a:bodyPr/>
          <a:lstStyle/>
          <a:p>
            <a:r>
              <a:rPr lang="en-US" dirty="0" smtClean="0"/>
              <a:t>Outcome from First Meeting</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43</a:t>
            </a:fld>
            <a:endParaRPr lang="en-US" dirty="0"/>
          </a:p>
        </p:txBody>
      </p:sp>
    </p:spTree>
    <p:extLst>
      <p:ext uri="{BB962C8B-B14F-4D97-AF65-F5344CB8AC3E}">
        <p14:creationId xmlns:p14="http://schemas.microsoft.com/office/powerpoint/2010/main" val="32351378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80999" y="2001603"/>
            <a:ext cx="8407893" cy="4407408"/>
          </a:xfrm>
        </p:spPr>
        <p:txBody>
          <a:bodyPr/>
          <a:lstStyle/>
          <a:p>
            <a:r>
              <a:rPr lang="en-US" dirty="0" smtClean="0"/>
              <a:t>Overview of expectations for School Improvement Spoke Committee</a:t>
            </a:r>
            <a:br>
              <a:rPr lang="en-US" dirty="0" smtClean="0"/>
            </a:br>
            <a:endParaRPr lang="en-US" sz="1200" dirty="0"/>
          </a:p>
          <a:p>
            <a:r>
              <a:rPr lang="en-US" dirty="0" smtClean="0"/>
              <a:t>Work of School Improvement Spoke Committee to date</a:t>
            </a:r>
            <a:br>
              <a:rPr lang="en-US" dirty="0" smtClean="0"/>
            </a:br>
            <a:endParaRPr lang="en-US" sz="1200" dirty="0" smtClean="0"/>
          </a:p>
          <a:p>
            <a:r>
              <a:rPr lang="en-US" dirty="0" smtClean="0"/>
              <a:t>Discussion</a:t>
            </a:r>
            <a:br>
              <a:rPr lang="en-US" dirty="0" smtClean="0"/>
            </a:br>
            <a:endParaRPr lang="en-US" sz="800" dirty="0"/>
          </a:p>
          <a:p>
            <a:endParaRPr lang="en-US" dirty="0"/>
          </a:p>
        </p:txBody>
      </p:sp>
      <p:sp>
        <p:nvSpPr>
          <p:cNvPr id="3" name="object 3"/>
          <p:cNvSpPr txBox="1">
            <a:spLocks noGrp="1"/>
          </p:cNvSpPr>
          <p:nvPr>
            <p:ph type="title"/>
          </p:nvPr>
        </p:nvSpPr>
        <p:spPr/>
        <p:txBody>
          <a:bodyPr/>
          <a:lstStyle/>
          <a:p>
            <a:r>
              <a:rPr lang="en-US"/>
              <a:t>Agenda</a:t>
            </a:r>
            <a:endParaRPr lang="en-US" dirty="0"/>
          </a:p>
        </p:txBody>
      </p:sp>
      <p:sp>
        <p:nvSpPr>
          <p:cNvPr id="4" name="object 4"/>
          <p:cNvSpPr txBox="1">
            <a:spLocks noGrp="1"/>
          </p:cNvSpPr>
          <p:nvPr>
            <p:ph type="sldNum" sz="quarter" idx="4294967295"/>
          </p:nvPr>
        </p:nvSpPr>
        <p:spPr>
          <a:xfrm>
            <a:off x="180975" y="6384925"/>
            <a:ext cx="180975" cy="204788"/>
          </a:xfrm>
          <a:prstGeom prst="rect">
            <a:avLst/>
          </a:prstGeom>
        </p:spPr>
        <p:txBody>
          <a:bodyPr vert="horz" wrap="square" lIns="0" tIns="0" rIns="0" bIns="0" rtlCol="0">
            <a:spAutoFit/>
          </a:bodyPr>
          <a:lstStyle/>
          <a:p>
            <a:pPr marL="25400">
              <a:lnSpc>
                <a:spcPts val="1045"/>
              </a:lnSpc>
            </a:pPr>
            <a:fld id="{81D60167-4931-47E6-BA6A-407CBD079E47}" type="slidenum">
              <a:rPr sz="1000" spc="-5" dirty="0"/>
              <a:t>44</a:t>
            </a:fld>
            <a:endParaRPr sz="1000" dirty="0"/>
          </a:p>
        </p:txBody>
      </p:sp>
      <p:sp>
        <p:nvSpPr>
          <p:cNvPr id="2" name="Rectangle 1"/>
          <p:cNvSpPr/>
          <p:nvPr/>
        </p:nvSpPr>
        <p:spPr>
          <a:xfrm>
            <a:off x="0" y="3581400"/>
            <a:ext cx="9144000" cy="457200"/>
          </a:xfrm>
          <a:prstGeom prst="rect">
            <a:avLst/>
          </a:prstGeom>
          <a:solidFill>
            <a:srgbClr val="66FF99">
              <a:alpha val="4392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4702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smtClean="0"/>
              <a:t>In designing systems of support, what are the features that need to be in place?</a:t>
            </a:r>
          </a:p>
          <a:p>
            <a:pPr lvl="1"/>
            <a:r>
              <a:rPr lang="en-US" dirty="0" smtClean="0"/>
              <a:t>From CDE to districts with identified schools?</a:t>
            </a:r>
          </a:p>
          <a:p>
            <a:pPr lvl="1"/>
            <a:r>
              <a:rPr lang="en-US" dirty="0" smtClean="0"/>
              <a:t>From districts to identified schools?</a:t>
            </a:r>
          </a:p>
          <a:p>
            <a:pPr lvl="1"/>
            <a:r>
              <a:rPr lang="en-US" dirty="0" smtClean="0"/>
              <a:t>From other stakeholders?</a:t>
            </a:r>
          </a:p>
          <a:p>
            <a:pPr marL="0" indent="0">
              <a:buNone/>
            </a:pPr>
            <a:endParaRPr lang="en-US" dirty="0"/>
          </a:p>
        </p:txBody>
      </p:sp>
      <p:sp>
        <p:nvSpPr>
          <p:cNvPr id="2" name="Title 1"/>
          <p:cNvSpPr>
            <a:spLocks noGrp="1"/>
          </p:cNvSpPr>
          <p:nvPr>
            <p:ph type="title"/>
          </p:nvPr>
        </p:nvSpPr>
        <p:spPr/>
        <p:txBody>
          <a:bodyPr/>
          <a:lstStyle/>
          <a:p>
            <a:r>
              <a:rPr lang="en-US" dirty="0" smtClean="0"/>
              <a:t>Discussion Questions</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45</a:t>
            </a:fld>
            <a:endParaRPr lang="en-US" dirty="0"/>
          </a:p>
        </p:txBody>
      </p:sp>
    </p:spTree>
    <p:extLst>
      <p:ext uri="{BB962C8B-B14F-4D97-AF65-F5344CB8AC3E}">
        <p14:creationId xmlns:p14="http://schemas.microsoft.com/office/powerpoint/2010/main" val="3669839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 more information, contact the School Improvement Spoke Committee leads:</a:t>
            </a:r>
          </a:p>
          <a:p>
            <a:pPr lvl="1"/>
            <a:r>
              <a:rPr lang="en-US" dirty="0" smtClean="0"/>
              <a:t>Brad Bylsma, Federal Programs </a:t>
            </a:r>
            <a:br>
              <a:rPr lang="en-US" dirty="0" smtClean="0"/>
            </a:br>
            <a:r>
              <a:rPr lang="en-US" dirty="0" smtClean="0">
                <a:hlinkClick r:id="rId2"/>
              </a:rPr>
              <a:t>bylsma_b@cde.state.co.us</a:t>
            </a:r>
            <a:endParaRPr lang="en-US" dirty="0" smtClean="0"/>
          </a:p>
          <a:p>
            <a:pPr lvl="1"/>
            <a:r>
              <a:rPr lang="en-US" dirty="0" smtClean="0"/>
              <a:t>Lisa Medler, Improvement Planning </a:t>
            </a:r>
            <a:br>
              <a:rPr lang="en-US" dirty="0" smtClean="0"/>
            </a:br>
            <a:r>
              <a:rPr lang="en-US" dirty="0" smtClean="0">
                <a:hlinkClick r:id="rId3"/>
              </a:rPr>
              <a:t>medler_l@cde.state.co.us</a:t>
            </a:r>
            <a:endParaRPr lang="en-US" dirty="0" smtClean="0"/>
          </a:p>
          <a:p>
            <a:pPr lvl="1"/>
            <a:r>
              <a:rPr lang="en-US" dirty="0" smtClean="0"/>
              <a:t>Peter Sherman, School and District Performance </a:t>
            </a:r>
            <a:r>
              <a:rPr lang="en-US" dirty="0" smtClean="0">
                <a:hlinkClick r:id="rId4"/>
              </a:rPr>
              <a:t>sherman_p@cde.state.co.us</a:t>
            </a:r>
            <a:endParaRPr lang="en-US" dirty="0" smtClean="0"/>
          </a:p>
          <a:p>
            <a:pPr marL="228600" lvl="1"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Contact us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46</a:t>
            </a:fld>
            <a:endParaRPr lang="en-US" dirty="0"/>
          </a:p>
        </p:txBody>
      </p:sp>
    </p:spTree>
    <p:extLst>
      <p:ext uri="{BB962C8B-B14F-4D97-AF65-F5344CB8AC3E}">
        <p14:creationId xmlns:p14="http://schemas.microsoft.com/office/powerpoint/2010/main" val="1868135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Wrap - Up</a:t>
            </a:r>
            <a:endParaRPr lang="en-US" dirty="0"/>
          </a:p>
        </p:txBody>
      </p:sp>
      <p:sp>
        <p:nvSpPr>
          <p:cNvPr id="4" name="Slide Number Placeholder 3"/>
          <p:cNvSpPr>
            <a:spLocks noGrp="1"/>
          </p:cNvSpPr>
          <p:nvPr>
            <p:ph type="sldNum" sz="quarter" idx="4294967295"/>
          </p:nvPr>
        </p:nvSpPr>
        <p:spPr>
          <a:xfrm>
            <a:off x="0" y="6384925"/>
            <a:ext cx="380999" cy="204788"/>
          </a:xfrm>
          <a:prstGeom prst="rect">
            <a:avLst/>
          </a:prstGeom>
        </p:spPr>
        <p:txBody>
          <a:bodyPr/>
          <a:lstStyle/>
          <a:p>
            <a:pPr marL="25400">
              <a:lnSpc>
                <a:spcPts val="1045"/>
              </a:lnSpc>
            </a:pPr>
            <a:fld id="{81D60167-4931-47E6-BA6A-407CBD079E47}" type="slidenum">
              <a:rPr lang="en-US" sz="1000" spc="-5" smtClean="0"/>
              <a:t>47</a:t>
            </a:fld>
            <a:endParaRPr lang="en-US" sz="1000" dirty="0"/>
          </a:p>
        </p:txBody>
      </p:sp>
    </p:spTree>
    <p:extLst>
      <p:ext uri="{BB962C8B-B14F-4D97-AF65-F5344CB8AC3E}">
        <p14:creationId xmlns:p14="http://schemas.microsoft.com/office/powerpoint/2010/main" val="41477982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a:t>Concluding Remarks</a:t>
            </a:r>
            <a:endParaRPr lang="en-US" dirty="0"/>
          </a:p>
        </p:txBody>
      </p:sp>
      <p:sp>
        <p:nvSpPr>
          <p:cNvPr id="3" name="object 3"/>
          <p:cNvSpPr txBox="1">
            <a:spLocks noGrp="1"/>
          </p:cNvSpPr>
          <p:nvPr>
            <p:ph type="sldNum" sz="quarter" idx="4294967295"/>
          </p:nvPr>
        </p:nvSpPr>
        <p:spPr>
          <a:xfrm>
            <a:off x="0" y="6384925"/>
            <a:ext cx="381000" cy="187231"/>
          </a:xfrm>
          <a:prstGeom prst="rect">
            <a:avLst/>
          </a:prstGeom>
        </p:spPr>
        <p:txBody>
          <a:bodyPr vert="horz" wrap="square" lIns="0" tIns="17780" rIns="0" bIns="0" rtlCol="0">
            <a:spAutoFit/>
          </a:bodyPr>
          <a:lstStyle/>
          <a:p>
            <a:pPr marL="25400">
              <a:lnSpc>
                <a:spcPct val="100000"/>
              </a:lnSpc>
              <a:spcBef>
                <a:spcPts val="140"/>
              </a:spcBef>
            </a:pPr>
            <a:fld id="{81D60167-4931-47E6-BA6A-407CBD079E47}" type="slidenum">
              <a:rPr sz="1100" dirty="0"/>
              <a:t>48</a:t>
            </a:fld>
            <a:endParaRPr sz="11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15823" y="1745615"/>
            <a:ext cx="2339340" cy="394335"/>
          </a:xfrm>
          <a:prstGeom prst="rect">
            <a:avLst/>
          </a:prstGeom>
        </p:spPr>
        <p:txBody>
          <a:bodyPr vert="horz" wrap="square" lIns="0" tIns="0" rIns="0" bIns="0" rtlCol="0">
            <a:spAutoFit/>
          </a:bodyPr>
          <a:lstStyle/>
          <a:p>
            <a:pPr marL="469900" indent="-457200">
              <a:lnSpc>
                <a:spcPct val="100000"/>
              </a:lnSpc>
              <a:buClr>
                <a:srgbClr val="478AC8"/>
              </a:buClr>
              <a:buSzPct val="110416"/>
              <a:buFont typeface="Wingdings"/>
              <a:buChar char=""/>
              <a:tabLst>
                <a:tab pos="469265" algn="l"/>
                <a:tab pos="469900" algn="l"/>
              </a:tabLst>
            </a:pPr>
            <a:r>
              <a:rPr sz="2400" b="1" spc="-10" dirty="0">
                <a:solidFill>
                  <a:srgbClr val="5C666F"/>
                </a:solidFill>
                <a:latin typeface="Calibri"/>
                <a:cs typeface="Calibri"/>
              </a:rPr>
              <a:t>What</a:t>
            </a:r>
            <a:r>
              <a:rPr sz="2400" b="1" spc="-85" dirty="0">
                <a:solidFill>
                  <a:srgbClr val="5C666F"/>
                </a:solidFill>
                <a:latin typeface="Calibri"/>
                <a:cs typeface="Calibri"/>
              </a:rPr>
              <a:t> </a:t>
            </a:r>
            <a:r>
              <a:rPr sz="2400" b="1" spc="-15" dirty="0">
                <a:solidFill>
                  <a:srgbClr val="5C666F"/>
                </a:solidFill>
                <a:latin typeface="Calibri"/>
                <a:cs typeface="Calibri"/>
              </a:rPr>
              <a:t>worked?</a:t>
            </a:r>
            <a:endParaRPr sz="2400">
              <a:latin typeface="Calibri"/>
              <a:cs typeface="Calibri"/>
            </a:endParaRPr>
          </a:p>
        </p:txBody>
      </p:sp>
      <p:sp>
        <p:nvSpPr>
          <p:cNvPr id="4" name="object 4"/>
          <p:cNvSpPr txBox="1">
            <a:spLocks noGrp="1"/>
          </p:cNvSpPr>
          <p:nvPr>
            <p:ph type="title"/>
          </p:nvPr>
        </p:nvSpPr>
        <p:spPr>
          <a:prstGeom prst="rect">
            <a:avLst/>
          </a:prstGeom>
        </p:spPr>
        <p:txBody>
          <a:bodyPr vert="horz" wrap="square" lIns="0" tIns="0" rIns="0" bIns="0" rtlCol="0">
            <a:spAutoFit/>
          </a:bodyPr>
          <a:lstStyle/>
          <a:p>
            <a:pPr marL="1803400">
              <a:lnSpc>
                <a:spcPct val="100000"/>
              </a:lnSpc>
            </a:pPr>
            <a:r>
              <a:rPr spc="170" dirty="0"/>
              <a:t>Meeting</a:t>
            </a:r>
            <a:r>
              <a:rPr spc="270" dirty="0"/>
              <a:t> </a:t>
            </a:r>
            <a:r>
              <a:rPr spc="175" dirty="0"/>
              <a:t>Evaluation</a:t>
            </a:r>
          </a:p>
        </p:txBody>
      </p:sp>
      <p:sp>
        <p:nvSpPr>
          <p:cNvPr id="5" name="object 5"/>
          <p:cNvSpPr txBox="1">
            <a:spLocks noGrp="1"/>
          </p:cNvSpPr>
          <p:nvPr>
            <p:ph type="sldNum" sz="quarter" idx="4294967295"/>
          </p:nvPr>
        </p:nvSpPr>
        <p:spPr>
          <a:xfrm>
            <a:off x="116958" y="6384925"/>
            <a:ext cx="398865" cy="187231"/>
          </a:xfrm>
          <a:prstGeom prst="rect">
            <a:avLst/>
          </a:prstGeom>
        </p:spPr>
        <p:txBody>
          <a:bodyPr vert="horz" wrap="square" lIns="0" tIns="17780" rIns="0" bIns="0" rtlCol="0">
            <a:spAutoFit/>
          </a:bodyPr>
          <a:lstStyle/>
          <a:p>
            <a:pPr marL="25400">
              <a:lnSpc>
                <a:spcPct val="100000"/>
              </a:lnSpc>
              <a:spcBef>
                <a:spcPts val="140"/>
              </a:spcBef>
            </a:pPr>
            <a:fld id="{81D60167-4931-47E6-BA6A-407CBD079E47}" type="slidenum">
              <a:rPr sz="1100" dirty="0"/>
              <a:t>49</a:t>
            </a:fld>
            <a:endParaRPr sz="1100" dirty="0"/>
          </a:p>
        </p:txBody>
      </p:sp>
      <p:sp>
        <p:nvSpPr>
          <p:cNvPr id="3" name="object 3"/>
          <p:cNvSpPr txBox="1"/>
          <p:nvPr/>
        </p:nvSpPr>
        <p:spPr>
          <a:xfrm>
            <a:off x="4848859" y="1745615"/>
            <a:ext cx="3568700" cy="759460"/>
          </a:xfrm>
          <a:prstGeom prst="rect">
            <a:avLst/>
          </a:prstGeom>
        </p:spPr>
        <p:txBody>
          <a:bodyPr vert="horz" wrap="square" lIns="0" tIns="0" rIns="0" bIns="0" rtlCol="0">
            <a:spAutoFit/>
          </a:bodyPr>
          <a:lstStyle/>
          <a:p>
            <a:pPr marL="469900" indent="-457200">
              <a:lnSpc>
                <a:spcPct val="100000"/>
              </a:lnSpc>
              <a:buClr>
                <a:srgbClr val="478AC8"/>
              </a:buClr>
              <a:buSzPct val="110416"/>
              <a:buFont typeface="Wingdings"/>
              <a:buChar char=""/>
              <a:tabLst>
                <a:tab pos="469265" algn="l"/>
                <a:tab pos="469900" algn="l"/>
              </a:tabLst>
            </a:pPr>
            <a:r>
              <a:rPr sz="2400" b="1" spc="-10" dirty="0">
                <a:solidFill>
                  <a:srgbClr val="5C666F"/>
                </a:solidFill>
                <a:latin typeface="Calibri"/>
                <a:cs typeface="Calibri"/>
              </a:rPr>
              <a:t>What </a:t>
            </a:r>
            <a:r>
              <a:rPr sz="2400" b="1" spc="-5" dirty="0">
                <a:solidFill>
                  <a:srgbClr val="5C666F"/>
                </a:solidFill>
                <a:latin typeface="Calibri"/>
                <a:cs typeface="Calibri"/>
              </a:rPr>
              <a:t>would </a:t>
            </a:r>
            <a:r>
              <a:rPr sz="2400" b="1" spc="-20" dirty="0">
                <a:solidFill>
                  <a:srgbClr val="5C666F"/>
                </a:solidFill>
                <a:latin typeface="Calibri"/>
                <a:cs typeface="Calibri"/>
              </a:rPr>
              <a:t>make</a:t>
            </a:r>
            <a:r>
              <a:rPr sz="2400" b="1" spc="-85" dirty="0">
                <a:solidFill>
                  <a:srgbClr val="5C666F"/>
                </a:solidFill>
                <a:latin typeface="Calibri"/>
                <a:cs typeface="Calibri"/>
              </a:rPr>
              <a:t> </a:t>
            </a:r>
            <a:r>
              <a:rPr sz="2400" b="1" spc="-5" dirty="0">
                <a:solidFill>
                  <a:srgbClr val="5C666F"/>
                </a:solidFill>
                <a:latin typeface="Calibri"/>
                <a:cs typeface="Calibri"/>
              </a:rPr>
              <a:t>the</a:t>
            </a:r>
            <a:endParaRPr sz="2400">
              <a:latin typeface="Calibri"/>
              <a:cs typeface="Calibri"/>
            </a:endParaRPr>
          </a:p>
          <a:p>
            <a:pPr marL="469900">
              <a:lnSpc>
                <a:spcPct val="100000"/>
              </a:lnSpc>
            </a:pPr>
            <a:r>
              <a:rPr sz="2400" b="1" spc="-5" dirty="0">
                <a:solidFill>
                  <a:srgbClr val="5C666F"/>
                </a:solidFill>
                <a:latin typeface="Calibri"/>
                <a:cs typeface="Calibri"/>
              </a:rPr>
              <a:t>meeting </a:t>
            </a:r>
            <a:r>
              <a:rPr sz="2400" b="1" spc="-10" dirty="0">
                <a:solidFill>
                  <a:srgbClr val="5C666F"/>
                </a:solidFill>
                <a:latin typeface="Calibri"/>
                <a:cs typeface="Calibri"/>
              </a:rPr>
              <a:t>more</a:t>
            </a:r>
            <a:r>
              <a:rPr sz="2400" b="1" spc="-105" dirty="0">
                <a:solidFill>
                  <a:srgbClr val="5C666F"/>
                </a:solidFill>
                <a:latin typeface="Calibri"/>
                <a:cs typeface="Calibri"/>
              </a:rPr>
              <a:t> </a:t>
            </a:r>
            <a:r>
              <a:rPr sz="2400" b="1" spc="-10" dirty="0">
                <a:solidFill>
                  <a:srgbClr val="5C666F"/>
                </a:solidFill>
                <a:latin typeface="Calibri"/>
                <a:cs typeface="Calibri"/>
              </a:rPr>
              <a:t>effective?</a:t>
            </a:r>
            <a:endParaRPr sz="2400">
              <a:latin typeface="Calibri"/>
              <a:cs typeface="Calibri"/>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365500" y="1972166"/>
            <a:ext cx="5182092" cy="4407408"/>
          </a:xfrm>
        </p:spPr>
        <p:txBody>
          <a:bodyPr/>
          <a:lstStyle/>
          <a:p>
            <a:pPr marL="800100" indent="-342900">
              <a:buFont typeface="Wingdings" panose="05000000000000000000" pitchFamily="2" charset="2"/>
              <a:buChar char="§"/>
            </a:pPr>
            <a:r>
              <a:rPr lang="en-US" sz="2000" b="0" dirty="0" smtClean="0">
                <a:solidFill>
                  <a:srgbClr val="000000"/>
                </a:solidFill>
              </a:rPr>
              <a:t>Draft</a:t>
            </a:r>
            <a:r>
              <a:rPr lang="en-US" sz="2000" b="0" dirty="0">
                <a:solidFill>
                  <a:srgbClr val="000000"/>
                </a:solidFill>
              </a:rPr>
              <a:t>, review, and revise sections of Colorado’s ESSA State Plan;</a:t>
            </a:r>
          </a:p>
          <a:p>
            <a:pPr marL="800100" indent="-342900">
              <a:buFont typeface="Wingdings" panose="05000000000000000000" pitchFamily="2" charset="2"/>
              <a:buChar char="§"/>
            </a:pPr>
            <a:r>
              <a:rPr lang="en-US" sz="2000" b="0" dirty="0">
                <a:solidFill>
                  <a:srgbClr val="000000"/>
                </a:solidFill>
              </a:rPr>
              <a:t>Provide recommendations on content specific  decision points</a:t>
            </a:r>
          </a:p>
          <a:p>
            <a:pPr marL="800100" indent="-342900">
              <a:buFont typeface="Wingdings" panose="05000000000000000000" pitchFamily="2" charset="2"/>
              <a:buChar char="§"/>
            </a:pPr>
            <a:r>
              <a:rPr lang="en-US" sz="2000" b="0" dirty="0">
                <a:solidFill>
                  <a:srgbClr val="000000"/>
                </a:solidFill>
              </a:rPr>
              <a:t>Identify possible areas for additional flexibility in state legislation</a:t>
            </a:r>
          </a:p>
          <a:p>
            <a:pPr marL="800100" indent="-342900">
              <a:buFont typeface="Wingdings" panose="05000000000000000000" pitchFamily="2" charset="2"/>
              <a:buChar char="§"/>
            </a:pPr>
            <a:r>
              <a:rPr lang="en-US" sz="2000" b="0" dirty="0">
                <a:solidFill>
                  <a:srgbClr val="000000"/>
                </a:solidFill>
              </a:rPr>
              <a:t>Propose responses to and provide justifications for decisions made concerning stakeholder feedback; and,</a:t>
            </a:r>
          </a:p>
          <a:p>
            <a:pPr marL="800100" indent="-342900">
              <a:buFont typeface="Wingdings" panose="05000000000000000000" pitchFamily="2" charset="2"/>
              <a:buChar char="§"/>
            </a:pPr>
            <a:r>
              <a:rPr lang="en-US" sz="2000" b="0" dirty="0">
                <a:solidFill>
                  <a:srgbClr val="000000"/>
                </a:solidFill>
              </a:rPr>
              <a:t>Present and submit draft sections, recommendations , and summaries of the ESSA state plan work to the Hub committee.</a:t>
            </a:r>
          </a:p>
        </p:txBody>
      </p:sp>
      <p:sp>
        <p:nvSpPr>
          <p:cNvPr id="3" name="object 3"/>
          <p:cNvSpPr txBox="1">
            <a:spLocks noGrp="1"/>
          </p:cNvSpPr>
          <p:nvPr>
            <p:ph type="title"/>
          </p:nvPr>
        </p:nvSpPr>
        <p:spPr/>
        <p:txBody>
          <a:bodyPr/>
          <a:lstStyle/>
          <a:p>
            <a:r>
              <a:rPr lang="en-US" dirty="0"/>
              <a:t>Charge for </a:t>
            </a:r>
            <a:r>
              <a:rPr lang="en-US" dirty="0" smtClean="0"/>
              <a:t>Spoke Committees</a:t>
            </a:r>
            <a:endParaRPr lang="en-US" dirty="0"/>
          </a:p>
        </p:txBody>
      </p:sp>
      <p:sp>
        <p:nvSpPr>
          <p:cNvPr id="4" name="object 4"/>
          <p:cNvSpPr txBox="1">
            <a:spLocks noGrp="1"/>
          </p:cNvSpPr>
          <p:nvPr>
            <p:ph type="sldNum" sz="quarter" idx="4294967295"/>
          </p:nvPr>
        </p:nvSpPr>
        <p:spPr>
          <a:xfrm>
            <a:off x="148856" y="6384925"/>
            <a:ext cx="382772" cy="128240"/>
          </a:xfrm>
          <a:prstGeom prst="rect">
            <a:avLst/>
          </a:prstGeom>
        </p:spPr>
        <p:txBody>
          <a:bodyPr vert="horz" wrap="square" lIns="0" tIns="0" rIns="0" bIns="0" rtlCol="0">
            <a:spAutoFit/>
          </a:bodyPr>
          <a:lstStyle/>
          <a:p>
            <a:pPr marL="25400">
              <a:lnSpc>
                <a:spcPts val="1045"/>
              </a:lnSpc>
            </a:pPr>
            <a:fld id="{81D60167-4931-47E6-BA6A-407CBD079E47}" type="slidenum">
              <a:rPr sz="1000" spc="-5" dirty="0"/>
              <a:t>5</a:t>
            </a:fld>
            <a:endParaRPr sz="1000"/>
          </a:p>
        </p:txBody>
      </p:sp>
      <p:pic>
        <p:nvPicPr>
          <p:cNvPr id="5" name="Picture 4"/>
          <p:cNvPicPr>
            <a:picLocks noChangeAspect="1"/>
          </p:cNvPicPr>
          <p:nvPr/>
        </p:nvPicPr>
        <p:blipFill rotWithShape="1">
          <a:blip r:embed="rId3" cstate="email">
            <a:extLst>
              <a:ext uri="{28A0092B-C50C-407E-A947-70E740481C1C}">
                <a14:useLocalDpi xmlns:a14="http://schemas.microsoft.com/office/drawing/2010/main" val="0"/>
              </a:ext>
            </a:extLst>
          </a:blip>
          <a:srcRect t="14628" r="36068"/>
          <a:stretch/>
        </p:blipFill>
        <p:spPr>
          <a:xfrm>
            <a:off x="-152400" y="2317335"/>
            <a:ext cx="3670300" cy="3717070"/>
          </a:xfrm>
          <a:prstGeom prst="rect">
            <a:avLst/>
          </a:prstGeom>
        </p:spPr>
      </p:pic>
    </p:spTree>
    <p:extLst>
      <p:ext uri="{BB962C8B-B14F-4D97-AF65-F5344CB8AC3E}">
        <p14:creationId xmlns:p14="http://schemas.microsoft.com/office/powerpoint/2010/main" val="33761381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Next Meeting</a:t>
            </a:r>
          </a:p>
        </p:txBody>
      </p:sp>
      <p:sp>
        <p:nvSpPr>
          <p:cNvPr id="9" name="Text Placeholder 8"/>
          <p:cNvSpPr>
            <a:spLocks noGrp="1"/>
          </p:cNvSpPr>
          <p:nvPr>
            <p:ph type="body" idx="1"/>
          </p:nvPr>
        </p:nvSpPr>
        <p:spPr>
          <a:xfrm>
            <a:off x="524107" y="1790952"/>
            <a:ext cx="8474927" cy="3717750"/>
          </a:xfrm>
        </p:spPr>
        <p:txBody>
          <a:bodyPr/>
          <a:lstStyle/>
          <a:p>
            <a:pPr marL="241300">
              <a:lnSpc>
                <a:spcPct val="150000"/>
              </a:lnSpc>
              <a:buClr>
                <a:srgbClr val="478AC8"/>
              </a:buClr>
              <a:buSzPct val="108333"/>
              <a:buFont typeface="Wingdings"/>
              <a:buChar char=""/>
              <a:tabLst>
                <a:tab pos="241300" algn="l"/>
              </a:tabLst>
            </a:pPr>
            <a:r>
              <a:rPr lang="en-US" sz="2000" spc="-10" dirty="0" smtClean="0">
                <a:solidFill>
                  <a:srgbClr val="5C666F"/>
                </a:solidFill>
                <a:cs typeface="Calibri"/>
              </a:rPr>
              <a:t>3</a:t>
            </a:r>
            <a:r>
              <a:rPr lang="en-US" sz="2000" spc="-10" baseline="30000" dirty="0" smtClean="0">
                <a:solidFill>
                  <a:srgbClr val="5C666F"/>
                </a:solidFill>
                <a:cs typeface="Calibri"/>
              </a:rPr>
              <a:t>rd</a:t>
            </a:r>
            <a:r>
              <a:rPr lang="en-US" sz="2000" spc="-10" dirty="0" smtClean="0">
                <a:solidFill>
                  <a:srgbClr val="5C666F"/>
                </a:solidFill>
                <a:cs typeface="Calibri"/>
              </a:rPr>
              <a:t>  ESSA Hub Committee Meeting details</a:t>
            </a:r>
          </a:p>
          <a:p>
            <a:pPr marL="527050" lvl="1" indent="-285750">
              <a:lnSpc>
                <a:spcPct val="150000"/>
              </a:lnSpc>
              <a:buSzPct val="108333"/>
              <a:buFont typeface="Wingdings" panose="05000000000000000000" pitchFamily="2" charset="2"/>
              <a:buChar char="§"/>
              <a:tabLst>
                <a:tab pos="241300" algn="l"/>
              </a:tabLst>
            </a:pPr>
            <a:r>
              <a:rPr lang="en-US" sz="1600" spc="-10" dirty="0" smtClean="0">
                <a:solidFill>
                  <a:srgbClr val="5C666F"/>
                </a:solidFill>
                <a:cs typeface="Calibri"/>
              </a:rPr>
              <a:t>Monday</a:t>
            </a:r>
            <a:r>
              <a:rPr lang="en-US" sz="1600" spc="-10" dirty="0">
                <a:solidFill>
                  <a:srgbClr val="5C666F"/>
                </a:solidFill>
                <a:cs typeface="Calibri"/>
              </a:rPr>
              <a:t>, </a:t>
            </a:r>
            <a:r>
              <a:rPr lang="en-US" sz="1600" spc="-10" dirty="0" smtClean="0">
                <a:solidFill>
                  <a:srgbClr val="5C666F"/>
                </a:solidFill>
                <a:cs typeface="Calibri"/>
              </a:rPr>
              <a:t>October 10</a:t>
            </a:r>
            <a:r>
              <a:rPr lang="en-US" sz="1600" spc="-5" dirty="0" smtClean="0">
                <a:solidFill>
                  <a:srgbClr val="5C666F"/>
                </a:solidFill>
                <a:cs typeface="Calibri"/>
              </a:rPr>
              <a:t>, </a:t>
            </a:r>
            <a:r>
              <a:rPr lang="en-US" sz="1600" spc="-5" dirty="0">
                <a:solidFill>
                  <a:srgbClr val="5C666F"/>
                </a:solidFill>
                <a:cs typeface="Calibri"/>
              </a:rPr>
              <a:t>2016</a:t>
            </a:r>
          </a:p>
          <a:p>
            <a:pPr marL="527050" lvl="2" indent="-285750">
              <a:lnSpc>
                <a:spcPct val="150000"/>
              </a:lnSpc>
              <a:spcBef>
                <a:spcPts val="575"/>
              </a:spcBef>
              <a:buClr>
                <a:schemeClr val="accent2"/>
              </a:buClr>
              <a:buFont typeface="Wingdings" panose="05000000000000000000" pitchFamily="2" charset="2"/>
              <a:buChar char="§"/>
            </a:pPr>
            <a:r>
              <a:rPr lang="en-US" sz="1600" spc="-15" dirty="0">
                <a:solidFill>
                  <a:srgbClr val="5C666F"/>
                </a:solidFill>
                <a:cs typeface="Calibri"/>
              </a:rPr>
              <a:t>Location: State Board Room -201 E. Colfax Ave., Denver, CO </a:t>
            </a:r>
            <a:r>
              <a:rPr lang="en-US" sz="1600" spc="-15" dirty="0" smtClean="0">
                <a:solidFill>
                  <a:srgbClr val="5C666F"/>
                </a:solidFill>
                <a:cs typeface="Calibri"/>
              </a:rPr>
              <a:t>80203 </a:t>
            </a:r>
            <a:endParaRPr lang="en-US" sz="1600" spc="-15" dirty="0">
              <a:solidFill>
                <a:srgbClr val="5C666F"/>
              </a:solidFill>
              <a:cs typeface="Calibri"/>
            </a:endParaRPr>
          </a:p>
          <a:p>
            <a:pPr marL="527050" lvl="2" indent="-285750">
              <a:lnSpc>
                <a:spcPct val="150000"/>
              </a:lnSpc>
              <a:spcBef>
                <a:spcPts val="575"/>
              </a:spcBef>
              <a:buClr>
                <a:schemeClr val="accent2"/>
              </a:buClr>
              <a:buFont typeface="Wingdings" panose="05000000000000000000" pitchFamily="2" charset="2"/>
              <a:buChar char="§"/>
            </a:pPr>
            <a:r>
              <a:rPr lang="en-US" sz="1600" spc="-15" dirty="0">
                <a:solidFill>
                  <a:srgbClr val="5C666F"/>
                </a:solidFill>
                <a:cs typeface="Calibri"/>
              </a:rPr>
              <a:t>Time: 12:00 PM – 4:00 </a:t>
            </a:r>
            <a:r>
              <a:rPr lang="en-US" sz="1600" spc="-15" dirty="0" smtClean="0">
                <a:solidFill>
                  <a:srgbClr val="5C666F"/>
                </a:solidFill>
                <a:cs typeface="Calibri"/>
              </a:rPr>
              <a:t>PM </a:t>
            </a:r>
          </a:p>
          <a:p>
            <a:pPr marL="12700">
              <a:lnSpc>
                <a:spcPct val="150000"/>
              </a:lnSpc>
              <a:spcBef>
                <a:spcPts val="575"/>
              </a:spcBef>
            </a:pPr>
            <a:r>
              <a:rPr lang="en-US" sz="2000" spc="-15" dirty="0" smtClean="0">
                <a:solidFill>
                  <a:srgbClr val="5C666F"/>
                </a:solidFill>
                <a:cs typeface="Calibri"/>
              </a:rPr>
              <a:t>Agenda and materials will be provided a week in advance and will also be posted </a:t>
            </a:r>
            <a:r>
              <a:rPr lang="en-US" sz="2000" spc="-15" dirty="0">
                <a:solidFill>
                  <a:srgbClr val="5C666F"/>
                </a:solidFill>
                <a:cs typeface="Calibri"/>
              </a:rPr>
              <a:t>on our </a:t>
            </a:r>
            <a:r>
              <a:rPr lang="en-US" sz="2000" spc="-15" dirty="0" smtClean="0">
                <a:solidFill>
                  <a:srgbClr val="5C666F"/>
                </a:solidFill>
                <a:cs typeface="Calibri"/>
              </a:rPr>
              <a:t> website</a:t>
            </a:r>
            <a:r>
              <a:rPr lang="en-US" sz="2000" spc="-15" dirty="0">
                <a:solidFill>
                  <a:srgbClr val="5C666F"/>
                </a:solidFill>
                <a:cs typeface="Calibri"/>
              </a:rPr>
              <a:t>: </a:t>
            </a:r>
            <a:r>
              <a:rPr lang="en-US" sz="2000" spc="-15" dirty="0">
                <a:solidFill>
                  <a:srgbClr val="5C666F"/>
                </a:solidFill>
                <a:cs typeface="Calibri"/>
                <a:hlinkClick r:id="rId3"/>
              </a:rPr>
              <a:t>http://</a:t>
            </a:r>
            <a:r>
              <a:rPr lang="en-US" sz="2000" spc="-15" dirty="0" smtClean="0">
                <a:solidFill>
                  <a:srgbClr val="5C666F"/>
                </a:solidFill>
                <a:cs typeface="Calibri"/>
                <a:hlinkClick r:id="rId3"/>
              </a:rPr>
              <a:t>www.cde.state.co.us/fedprograms/essa_stateplandevelopment</a:t>
            </a:r>
            <a:r>
              <a:rPr lang="en-US" sz="2000" spc="-15" dirty="0" smtClean="0">
                <a:solidFill>
                  <a:srgbClr val="5C666F"/>
                </a:solidFill>
                <a:cs typeface="Calibri"/>
              </a:rPr>
              <a:t> </a:t>
            </a:r>
            <a:endParaRPr lang="en-US" sz="1800" spc="-15" dirty="0" smtClean="0">
              <a:solidFill>
                <a:srgbClr val="5C666F"/>
              </a:solidFill>
              <a:cs typeface="Calibri"/>
            </a:endParaRPr>
          </a:p>
          <a:p>
            <a:pPr marL="12700">
              <a:lnSpc>
                <a:spcPct val="150000"/>
              </a:lnSpc>
              <a:spcBef>
                <a:spcPts val="575"/>
              </a:spcBef>
            </a:pPr>
            <a:endParaRPr lang="en-US" sz="2000" dirty="0">
              <a:cs typeface="Calibri"/>
            </a:endParaRPr>
          </a:p>
          <a:p>
            <a:pPr marL="0" indent="0">
              <a:buNone/>
            </a:pPr>
            <a:endParaRPr lang="en-US" dirty="0">
              <a:solidFill>
                <a:srgbClr val="00B050"/>
              </a:solidFill>
            </a:endParaRPr>
          </a:p>
        </p:txBody>
      </p:sp>
      <p:sp>
        <p:nvSpPr>
          <p:cNvPr id="5" name="Slide Number Placeholder 4"/>
          <p:cNvSpPr>
            <a:spLocks noGrp="1"/>
          </p:cNvSpPr>
          <p:nvPr>
            <p:ph type="sldNum" sz="quarter" idx="4294967295"/>
          </p:nvPr>
        </p:nvSpPr>
        <p:spPr>
          <a:xfrm>
            <a:off x="159488" y="6384671"/>
            <a:ext cx="469161" cy="205740"/>
          </a:xfrm>
          <a:prstGeom prst="rect">
            <a:avLst/>
          </a:prstGeom>
        </p:spPr>
        <p:txBody>
          <a:bodyPr/>
          <a:lstStyle/>
          <a:p>
            <a:pPr marL="25400">
              <a:lnSpc>
                <a:spcPts val="1045"/>
              </a:lnSpc>
            </a:pPr>
            <a:fld id="{81D60167-4931-47E6-BA6A-407CBD079E47}" type="slidenum">
              <a:rPr lang="en-US" sz="1000" spc="-5" smtClean="0"/>
              <a:t>50</a:t>
            </a:fld>
            <a:endParaRPr lang="en-US" sz="1000" dirty="0"/>
          </a:p>
        </p:txBody>
      </p:sp>
    </p:spTree>
    <p:extLst>
      <p:ext uri="{BB962C8B-B14F-4D97-AF65-F5344CB8AC3E}">
        <p14:creationId xmlns:p14="http://schemas.microsoft.com/office/powerpoint/2010/main" val="187006600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5459" y="1745234"/>
            <a:ext cx="8333741" cy="3216265"/>
          </a:xfrm>
          <a:prstGeom prst="rect">
            <a:avLst/>
          </a:prstGeom>
        </p:spPr>
        <p:txBody>
          <a:bodyPr vert="horz" wrap="square" lIns="0" tIns="0" rIns="0" bIns="0" rtlCol="0">
            <a:spAutoFit/>
          </a:bodyPr>
          <a:lstStyle/>
          <a:p>
            <a:pPr marL="241300" indent="-228600">
              <a:lnSpc>
                <a:spcPct val="150000"/>
              </a:lnSpc>
              <a:buClr>
                <a:srgbClr val="478AC8"/>
              </a:buClr>
              <a:buSzPct val="108333"/>
              <a:buFont typeface="Wingdings"/>
              <a:buChar char=""/>
              <a:tabLst>
                <a:tab pos="241300" algn="l"/>
              </a:tabLst>
            </a:pPr>
            <a:r>
              <a:rPr lang="en-US" sz="2400" b="1" spc="-10" dirty="0" smtClean="0">
                <a:solidFill>
                  <a:srgbClr val="5C666F"/>
                </a:solidFill>
                <a:latin typeface="Calibri"/>
                <a:cs typeface="Calibri"/>
              </a:rPr>
              <a:t>Monday</a:t>
            </a:r>
            <a:r>
              <a:rPr lang="en-US" sz="2400" b="1" spc="-10" dirty="0">
                <a:solidFill>
                  <a:srgbClr val="5C666F"/>
                </a:solidFill>
                <a:latin typeface="Calibri"/>
                <a:cs typeface="Calibri"/>
              </a:rPr>
              <a:t>, October 10, 2016</a:t>
            </a:r>
            <a:endParaRPr lang="en-US" sz="2400" b="1" spc="-5" dirty="0">
              <a:solidFill>
                <a:srgbClr val="5C666F"/>
              </a:solidFill>
              <a:latin typeface="Calibri"/>
              <a:cs typeface="Calibri"/>
            </a:endParaRPr>
          </a:p>
          <a:p>
            <a:pPr marL="12700">
              <a:spcBef>
                <a:spcPts val="575"/>
              </a:spcBef>
            </a:pPr>
            <a:r>
              <a:rPr sz="2600" spc="-5" dirty="0">
                <a:solidFill>
                  <a:srgbClr val="478AC8"/>
                </a:solidFill>
                <a:latin typeface="Wingdings"/>
                <a:cs typeface="Wingdings"/>
              </a:rPr>
              <a:t></a:t>
            </a:r>
            <a:r>
              <a:rPr sz="2600" spc="-5" dirty="0">
                <a:solidFill>
                  <a:srgbClr val="478AC8"/>
                </a:solidFill>
                <a:latin typeface="Times New Roman"/>
                <a:cs typeface="Times New Roman"/>
              </a:rPr>
              <a:t> </a:t>
            </a:r>
            <a:r>
              <a:rPr lang="en-US" sz="2400" b="1" spc="-5" dirty="0">
                <a:solidFill>
                  <a:srgbClr val="5C666F"/>
                </a:solidFill>
                <a:latin typeface="Calibri"/>
                <a:cs typeface="Calibri"/>
              </a:rPr>
              <a:t>Monday, November 7</a:t>
            </a:r>
            <a:r>
              <a:rPr sz="2400" b="1" spc="-5" dirty="0">
                <a:solidFill>
                  <a:srgbClr val="5C666F"/>
                </a:solidFill>
                <a:latin typeface="Calibri"/>
                <a:cs typeface="Calibri"/>
              </a:rPr>
              <a:t>,</a:t>
            </a:r>
            <a:r>
              <a:rPr lang="en-US" sz="2400" b="1" spc="-5" dirty="0">
                <a:solidFill>
                  <a:srgbClr val="5C666F"/>
                </a:solidFill>
                <a:latin typeface="Calibri"/>
                <a:cs typeface="Calibri"/>
              </a:rPr>
              <a:t> 2016</a:t>
            </a:r>
            <a:r>
              <a:rPr sz="2400" b="1" spc="-5" dirty="0">
                <a:solidFill>
                  <a:srgbClr val="5C666F"/>
                </a:solidFill>
                <a:latin typeface="Calibri"/>
                <a:cs typeface="Calibri"/>
              </a:rPr>
              <a:t> </a:t>
            </a:r>
            <a:endParaRPr lang="en-US" sz="2400" b="1" spc="-5" dirty="0">
              <a:solidFill>
                <a:srgbClr val="5C666F"/>
              </a:solidFill>
              <a:latin typeface="Calibri"/>
              <a:cs typeface="Calibri"/>
            </a:endParaRPr>
          </a:p>
          <a:p>
            <a:pPr marL="12700">
              <a:spcBef>
                <a:spcPts val="575"/>
              </a:spcBef>
            </a:pPr>
            <a:r>
              <a:rPr sz="2600" spc="-5" dirty="0">
                <a:solidFill>
                  <a:srgbClr val="478AC8"/>
                </a:solidFill>
                <a:latin typeface="Wingdings"/>
                <a:cs typeface="Wingdings"/>
              </a:rPr>
              <a:t></a:t>
            </a:r>
            <a:r>
              <a:rPr sz="2600" spc="-5" dirty="0">
                <a:solidFill>
                  <a:srgbClr val="478AC8"/>
                </a:solidFill>
                <a:latin typeface="Times New Roman"/>
                <a:cs typeface="Times New Roman"/>
              </a:rPr>
              <a:t> </a:t>
            </a:r>
            <a:r>
              <a:rPr lang="en-US" sz="2400" b="1" spc="-15" dirty="0">
                <a:solidFill>
                  <a:srgbClr val="5C666F"/>
                </a:solidFill>
                <a:latin typeface="Calibri"/>
                <a:cs typeface="Calibri"/>
              </a:rPr>
              <a:t>Monday, December 12, 2016</a:t>
            </a:r>
          </a:p>
          <a:p>
            <a:pPr marL="12700">
              <a:spcBef>
                <a:spcPts val="575"/>
              </a:spcBef>
            </a:pPr>
            <a:endParaRPr lang="en-US" sz="2400" b="1" spc="-15" dirty="0">
              <a:solidFill>
                <a:srgbClr val="5C666F"/>
              </a:solidFill>
              <a:latin typeface="Calibri"/>
              <a:cs typeface="Calibri"/>
            </a:endParaRPr>
          </a:p>
          <a:p>
            <a:pPr marL="12700">
              <a:lnSpc>
                <a:spcPct val="150000"/>
              </a:lnSpc>
              <a:spcBef>
                <a:spcPts val="575"/>
              </a:spcBef>
            </a:pPr>
            <a:r>
              <a:rPr lang="en-US" sz="2400" b="1" spc="-15" dirty="0">
                <a:solidFill>
                  <a:srgbClr val="5C666F"/>
                </a:solidFill>
                <a:latin typeface="Calibri"/>
                <a:cs typeface="Calibri"/>
              </a:rPr>
              <a:t>Location: State Board Room -201 E. Colfax Ave., Denver, CO 80203 </a:t>
            </a:r>
          </a:p>
          <a:p>
            <a:pPr marL="12700">
              <a:lnSpc>
                <a:spcPct val="150000"/>
              </a:lnSpc>
              <a:spcBef>
                <a:spcPts val="575"/>
              </a:spcBef>
            </a:pPr>
            <a:r>
              <a:rPr lang="en-US" sz="2400" b="1" spc="-15" dirty="0">
                <a:solidFill>
                  <a:srgbClr val="5C666F"/>
                </a:solidFill>
                <a:latin typeface="Calibri"/>
                <a:cs typeface="Calibri"/>
              </a:rPr>
              <a:t>Time: 12:00 PM – 4:00 PM</a:t>
            </a:r>
            <a:endParaRPr sz="2400" dirty="0">
              <a:latin typeface="Calibri"/>
              <a:cs typeface="Calibri"/>
            </a:endParaRPr>
          </a:p>
        </p:txBody>
      </p:sp>
      <p:sp>
        <p:nvSpPr>
          <p:cNvPr id="4" name="object 4"/>
          <p:cNvSpPr txBox="1">
            <a:spLocks noGrp="1"/>
          </p:cNvSpPr>
          <p:nvPr>
            <p:ph type="sldNum" sz="quarter" idx="4294967295"/>
          </p:nvPr>
        </p:nvSpPr>
        <p:spPr>
          <a:xfrm>
            <a:off x="265814" y="6384671"/>
            <a:ext cx="362835" cy="187231"/>
          </a:xfrm>
          <a:prstGeom prst="rect">
            <a:avLst/>
          </a:prstGeom>
        </p:spPr>
        <p:txBody>
          <a:bodyPr vert="horz" wrap="square" lIns="0" tIns="17780" rIns="0" bIns="0" rtlCol="0">
            <a:spAutoFit/>
          </a:bodyPr>
          <a:lstStyle/>
          <a:p>
            <a:pPr marL="25400">
              <a:lnSpc>
                <a:spcPct val="100000"/>
              </a:lnSpc>
              <a:spcBef>
                <a:spcPts val="140"/>
              </a:spcBef>
            </a:pPr>
            <a:fld id="{81D60167-4931-47E6-BA6A-407CBD079E47}" type="slidenum">
              <a:rPr sz="1100" dirty="0"/>
              <a:t>51</a:t>
            </a:fld>
            <a:endParaRPr sz="1100" dirty="0"/>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003300">
              <a:lnSpc>
                <a:spcPct val="100000"/>
              </a:lnSpc>
            </a:pPr>
            <a:r>
              <a:rPr spc="170" dirty="0"/>
              <a:t>Upcoming </a:t>
            </a:r>
            <a:r>
              <a:rPr lang="en-US" spc="170" dirty="0"/>
              <a:t>Hub </a:t>
            </a:r>
            <a:r>
              <a:rPr spc="170" dirty="0"/>
              <a:t>Meetings</a:t>
            </a:r>
            <a:r>
              <a:rPr spc="505" dirty="0"/>
              <a:t> </a:t>
            </a:r>
            <a:r>
              <a:rPr spc="155" dirty="0"/>
              <a:t>Dates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Purpose:</a:t>
            </a:r>
          </a:p>
          <a:p>
            <a:pPr marL="45720" indent="0">
              <a:buNone/>
            </a:pPr>
            <a:r>
              <a:rPr lang="en-US" sz="2000" b="0" dirty="0"/>
              <a:t>T</a:t>
            </a:r>
            <a:r>
              <a:rPr lang="en-US" sz="2000" b="0" dirty="0" smtClean="0"/>
              <a:t>o gather input and research on the accountability decision points in the </a:t>
            </a:r>
            <a:r>
              <a:rPr lang="en-US" sz="2000" b="0" i="1" dirty="0" smtClean="0"/>
              <a:t>Every Student Succeeds Act </a:t>
            </a:r>
            <a:r>
              <a:rPr lang="en-US" sz="2000" b="0" dirty="0" smtClean="0"/>
              <a:t>(ESSA)</a:t>
            </a:r>
            <a:r>
              <a:rPr lang="en-US" sz="2000" b="0" i="1" dirty="0" smtClean="0"/>
              <a:t> </a:t>
            </a:r>
            <a:r>
              <a:rPr lang="en-US" sz="2000" b="0" dirty="0" smtClean="0"/>
              <a:t>in order to provide options/recommendations and considerations on those decision points for the ESSA state plan. </a:t>
            </a:r>
          </a:p>
          <a:p>
            <a:pPr marL="45720" indent="0">
              <a:buNone/>
            </a:pPr>
            <a:r>
              <a:rPr lang="en-US" sz="1600" b="0" dirty="0" smtClean="0"/>
              <a:t>The </a:t>
            </a:r>
            <a:r>
              <a:rPr lang="en-US" sz="1600" b="0" dirty="0"/>
              <a:t>work is focused on school and district accountability, which is tied closely to and dependent upon state assessments. However, assessment options will not be the focus of this </a:t>
            </a:r>
            <a:r>
              <a:rPr lang="en-US" sz="1600" b="0" dirty="0" smtClean="0"/>
              <a:t>work.</a:t>
            </a:r>
          </a:p>
          <a:p>
            <a:pPr marL="45720" indent="0">
              <a:buNone/>
            </a:pPr>
            <a:endParaRPr lang="en-US" sz="1600" b="0" dirty="0" smtClean="0"/>
          </a:p>
          <a:p>
            <a:pPr marL="45720" indent="0">
              <a:buNone/>
            </a:pPr>
            <a:r>
              <a:rPr lang="en-US" dirty="0" smtClean="0"/>
              <a:t>End Goal:</a:t>
            </a:r>
          </a:p>
          <a:p>
            <a:pPr marL="45720" indent="0">
              <a:buNone/>
            </a:pPr>
            <a:r>
              <a:rPr lang="en-US" sz="2000" b="0" dirty="0" smtClean="0"/>
              <a:t>Provide options and considerations for the accountability decision points for the ESSA state plan, to be shared with the </a:t>
            </a:r>
            <a:r>
              <a:rPr lang="en-US" sz="2000" b="0" dirty="0"/>
              <a:t>h</a:t>
            </a:r>
            <a:r>
              <a:rPr lang="en-US" sz="2000" b="0" dirty="0" smtClean="0"/>
              <a:t>ub committee, the Committee of </a:t>
            </a:r>
            <a:r>
              <a:rPr lang="en-US" sz="2000" b="0" dirty="0"/>
              <a:t>Practitioners (</a:t>
            </a:r>
            <a:r>
              <a:rPr lang="en-US" sz="2000" b="0" dirty="0" err="1"/>
              <a:t>CoP</a:t>
            </a:r>
            <a:r>
              <a:rPr lang="en-US" sz="2000" b="0" dirty="0"/>
              <a:t>) and the State Board of Education (SBE), and ultimately submitted to the U.S. Department of Education on March 6, 2017</a:t>
            </a:r>
            <a:r>
              <a:rPr lang="en-US" sz="2000" b="0" dirty="0" smtClean="0"/>
              <a:t>.</a:t>
            </a:r>
            <a:endParaRPr lang="en-US" sz="2000" b="0" dirty="0"/>
          </a:p>
        </p:txBody>
      </p:sp>
      <p:sp>
        <p:nvSpPr>
          <p:cNvPr id="3" name="Title 2"/>
          <p:cNvSpPr>
            <a:spLocks noGrp="1"/>
          </p:cNvSpPr>
          <p:nvPr>
            <p:ph type="title"/>
          </p:nvPr>
        </p:nvSpPr>
        <p:spPr/>
        <p:txBody>
          <a:bodyPr/>
          <a:lstStyle/>
          <a:p>
            <a:r>
              <a:rPr lang="en-US" dirty="0" smtClean="0"/>
              <a:t>Purpose and Goals of the </a:t>
            </a:r>
            <a:br>
              <a:rPr lang="en-US" dirty="0" smtClean="0"/>
            </a:br>
            <a:r>
              <a:rPr lang="en-US" dirty="0" smtClean="0"/>
              <a:t>ESSA Accountability Work Group</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6</a:t>
            </a:fld>
            <a:endParaRPr lang="en-US" dirty="0" smtClean="0"/>
          </a:p>
        </p:txBody>
      </p:sp>
    </p:spTree>
    <p:extLst>
      <p:ext uri="{BB962C8B-B14F-4D97-AF65-F5344CB8AC3E}">
        <p14:creationId xmlns:p14="http://schemas.microsoft.com/office/powerpoint/2010/main" val="3205990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Why do we have an accountability system?</a:t>
            </a:r>
          </a:p>
          <a:p>
            <a:pPr lvl="1"/>
            <a:r>
              <a:rPr lang="en-US" dirty="0" smtClean="0"/>
              <a:t>State?</a:t>
            </a:r>
          </a:p>
          <a:p>
            <a:pPr lvl="1"/>
            <a:r>
              <a:rPr lang="en-US" dirty="0" smtClean="0"/>
              <a:t>Federal?</a:t>
            </a:r>
          </a:p>
          <a:p>
            <a:r>
              <a:rPr lang="en-US" dirty="0" smtClean="0"/>
              <a:t>What do we want it to accomplish?</a:t>
            </a:r>
          </a:p>
          <a:p>
            <a:r>
              <a:rPr lang="en-US" dirty="0" smtClean="0"/>
              <a:t>What can it accomplish?</a:t>
            </a:r>
            <a:endParaRPr lang="en-US" dirty="0"/>
          </a:p>
        </p:txBody>
      </p:sp>
      <p:sp>
        <p:nvSpPr>
          <p:cNvPr id="4" name="Title 3"/>
          <p:cNvSpPr>
            <a:spLocks noGrp="1"/>
          </p:cNvSpPr>
          <p:nvPr>
            <p:ph type="title"/>
          </p:nvPr>
        </p:nvSpPr>
        <p:spPr/>
        <p:txBody>
          <a:bodyPr/>
          <a:lstStyle/>
          <a:p>
            <a:r>
              <a:rPr lang="en-US" dirty="0" smtClean="0"/>
              <a:t>Goal of Accountability in ESSA</a:t>
            </a:r>
            <a:endParaRPr lang="en-US" dirty="0"/>
          </a:p>
        </p:txBody>
      </p:sp>
    </p:spTree>
    <p:extLst>
      <p:ext uri="{BB962C8B-B14F-4D97-AF65-F5344CB8AC3E}">
        <p14:creationId xmlns:p14="http://schemas.microsoft.com/office/powerpoint/2010/main" val="2488688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endParaRPr lang="en-US"/>
          </a:p>
        </p:txBody>
      </p:sp>
      <p:sp>
        <p:nvSpPr>
          <p:cNvPr id="5" name="Title 4"/>
          <p:cNvSpPr>
            <a:spLocks noGrp="1"/>
          </p:cNvSpPr>
          <p:nvPr>
            <p:ph type="title"/>
          </p:nvPr>
        </p:nvSpPr>
        <p:spPr/>
        <p:txBody>
          <a:bodyPr/>
          <a:lstStyle/>
          <a:p>
            <a:r>
              <a:rPr lang="en-US" dirty="0" smtClean="0"/>
              <a:t>ESSA Requirements and Decision Points</a:t>
            </a:r>
            <a:endParaRPr lang="en-US" dirty="0"/>
          </a:p>
        </p:txBody>
      </p:sp>
      <p:sp>
        <p:nvSpPr>
          <p:cNvPr id="4" name="Footer Placeholder 3"/>
          <p:cNvSpPr>
            <a:spLocks noGrp="1"/>
          </p:cNvSpPr>
          <p:nvPr>
            <p:ph type="ftr" sz="quarter" idx="4294967295"/>
          </p:nvPr>
        </p:nvSpPr>
        <p:spPr>
          <a:xfrm>
            <a:off x="0" y="6265863"/>
            <a:ext cx="2895600" cy="365125"/>
          </a:xfrm>
        </p:spPr>
        <p:txBody>
          <a:bodyPr/>
          <a:lstStyle/>
          <a:p>
            <a:fld id="{757A2F4E-5D54-B04B-91BD-7E78EE1FE9FD}" type="slidenum">
              <a:rPr lang="en-US" smtClean="0"/>
              <a:pPr/>
              <a:t>8</a:t>
            </a:fld>
            <a:endParaRPr lang="en-US" dirty="0"/>
          </a:p>
        </p:txBody>
      </p:sp>
    </p:spTree>
    <p:extLst>
      <p:ext uri="{BB962C8B-B14F-4D97-AF65-F5344CB8AC3E}">
        <p14:creationId xmlns:p14="http://schemas.microsoft.com/office/powerpoint/2010/main" val="51556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2"/>
            <a:ext cx="8407893" cy="3062479"/>
          </a:xfrm>
        </p:spPr>
        <p:txBody>
          <a:bodyPr/>
          <a:lstStyle/>
          <a:p>
            <a:pPr marL="502836" indent="-457135"/>
            <a:r>
              <a:rPr lang="en-US" sz="2200" dirty="0">
                <a:solidFill>
                  <a:schemeClr val="tx1"/>
                </a:solidFill>
              </a:rPr>
              <a:t>ESSA Requirements</a:t>
            </a:r>
          </a:p>
          <a:p>
            <a:pPr marL="776177" lvl="1" indent="-263487"/>
            <a:r>
              <a:rPr lang="en-US" sz="2000" dirty="0">
                <a:solidFill>
                  <a:schemeClr val="tx1"/>
                </a:solidFill>
              </a:rPr>
              <a:t>Indicators</a:t>
            </a:r>
          </a:p>
          <a:p>
            <a:pPr marL="1204741" lvl="1" indent="-290471"/>
            <a:r>
              <a:rPr lang="en-US" sz="2000" dirty="0">
                <a:solidFill>
                  <a:schemeClr val="accent1"/>
                </a:solidFill>
              </a:rPr>
              <a:t>Achievement on state tests (overall &amp; disaggregated)*</a:t>
            </a:r>
          </a:p>
          <a:p>
            <a:pPr marL="1204741" lvl="1" indent="-290471"/>
            <a:r>
              <a:rPr lang="en-US" sz="2000" dirty="0">
                <a:solidFill>
                  <a:schemeClr val="accent1"/>
                </a:solidFill>
              </a:rPr>
              <a:t>Growth on state tests (overall &amp; disaggregated)*</a:t>
            </a:r>
          </a:p>
          <a:p>
            <a:pPr marL="1204741" lvl="1" indent="-290471"/>
            <a:r>
              <a:rPr lang="en-US" sz="2000" dirty="0">
                <a:solidFill>
                  <a:schemeClr val="accent1"/>
                </a:solidFill>
              </a:rPr>
              <a:t>Graduation rates (overall &amp; disaggregated)*</a:t>
            </a:r>
          </a:p>
          <a:p>
            <a:pPr marL="1204741" lvl="1" indent="-290471"/>
            <a:r>
              <a:rPr lang="en-US" sz="2000" dirty="0">
                <a:solidFill>
                  <a:schemeClr val="accent1"/>
                </a:solidFill>
              </a:rPr>
              <a:t>English language proficiency of English learners*</a:t>
            </a:r>
          </a:p>
          <a:p>
            <a:pPr marL="1204741" lvl="1" indent="-290471"/>
            <a:r>
              <a:rPr lang="en-US" sz="2000" dirty="0">
                <a:solidFill>
                  <a:schemeClr val="tx1"/>
                </a:solidFill>
              </a:rPr>
              <a:t>Other School Quality and Student Success (overall &amp; disaggregated)</a:t>
            </a:r>
          </a:p>
          <a:p>
            <a:pPr marL="1479022" lvl="2" indent="-290471"/>
            <a:r>
              <a:rPr lang="en-US" sz="1800" dirty="0">
                <a:solidFill>
                  <a:schemeClr val="tx1"/>
                </a:solidFill>
              </a:rPr>
              <a:t>Valid, reliable, same state-wide and differentiates performance</a:t>
            </a:r>
          </a:p>
          <a:p>
            <a:pPr marL="803160" lvl="1" indent="-290471"/>
            <a:r>
              <a:rPr lang="en-US" sz="2000" dirty="0">
                <a:solidFill>
                  <a:schemeClr val="tx1"/>
                </a:solidFill>
                <a:latin typeface="Calibri" panose="020F0502020204030204" pitchFamily="34" charset="0"/>
              </a:rPr>
              <a:t>95 percent participation requirement</a:t>
            </a:r>
          </a:p>
          <a:p>
            <a:pPr marL="45713" indent="0">
              <a:buNone/>
            </a:pPr>
            <a:endParaRPr lang="en-US" sz="2200" b="0" dirty="0">
              <a:latin typeface="Calibri" panose="020F0502020204030204" pitchFamily="34" charset="0"/>
            </a:endParaRPr>
          </a:p>
          <a:p>
            <a:pPr marL="45713" indent="0">
              <a:buNone/>
            </a:pPr>
            <a:endParaRPr lang="en-US" dirty="0"/>
          </a:p>
        </p:txBody>
      </p:sp>
      <p:sp>
        <p:nvSpPr>
          <p:cNvPr id="3" name="Title 2"/>
          <p:cNvSpPr>
            <a:spLocks noGrp="1"/>
          </p:cNvSpPr>
          <p:nvPr>
            <p:ph type="title"/>
          </p:nvPr>
        </p:nvSpPr>
        <p:spPr/>
        <p:txBody>
          <a:bodyPr/>
          <a:lstStyle/>
          <a:p>
            <a:r>
              <a:rPr lang="en-US" dirty="0"/>
              <a:t>Components of ESSA Accountability System</a:t>
            </a:r>
          </a:p>
        </p:txBody>
      </p:sp>
      <p:sp>
        <p:nvSpPr>
          <p:cNvPr id="5" name="Content Placeholder 1"/>
          <p:cNvSpPr txBox="1">
            <a:spLocks/>
          </p:cNvSpPr>
          <p:nvPr/>
        </p:nvSpPr>
        <p:spPr>
          <a:xfrm>
            <a:off x="354367" y="5090380"/>
            <a:ext cx="8407893" cy="877986"/>
          </a:xfrm>
          <a:prstGeom prst="rect">
            <a:avLst/>
          </a:prstGeom>
        </p:spPr>
        <p:txBody>
          <a:bodyPr vert="horz" lIns="91427" tIns="45713" rIns="91427" bIns="45713" rtlCol="0">
            <a:noAutofit/>
          </a:bodyPr>
          <a:lstStyle>
            <a:lvl1pPr marL="274320" indent="-228600" algn="l" defTabSz="914400" rtl="0" eaLnBrk="1" latinLnBrk="0" hangingPunct="1">
              <a:spcBef>
                <a:spcPct val="20000"/>
              </a:spcBef>
              <a:buClr>
                <a:schemeClr val="accent1"/>
              </a:buClr>
              <a:buSzPct val="110000"/>
              <a:buFont typeface="Wingdings" charset="2"/>
              <a:buChar char="§"/>
              <a:defRPr sz="2400" b="1" kern="1200" spc="0" baseline="0">
                <a:solidFill>
                  <a:srgbClr val="5C6670"/>
                </a:solidFill>
                <a:latin typeface="+mn-lt"/>
                <a:ea typeface="+mn-ea"/>
                <a:cs typeface="+mn-cs"/>
              </a:defRPr>
            </a:lvl1pPr>
            <a:lvl2pPr marL="548640" indent="-182880" algn="l" defTabSz="914400" rtl="0" eaLnBrk="1" latinLnBrk="0" hangingPunct="1">
              <a:spcBef>
                <a:spcPct val="20000"/>
              </a:spcBef>
              <a:buClr>
                <a:schemeClr val="accent2"/>
              </a:buClr>
              <a:buSzPct val="110000"/>
              <a:buFont typeface="Wingdings" charset="2"/>
              <a:buChar char="§"/>
              <a:defRPr sz="2200" kern="1200" spc="0" baseline="0">
                <a:solidFill>
                  <a:srgbClr val="5C6670"/>
                </a:solidFill>
                <a:latin typeface="+mn-lt"/>
                <a:ea typeface="+mn-ea"/>
                <a:cs typeface="+mn-cs"/>
              </a:defRPr>
            </a:lvl2pPr>
            <a:lvl3pPr marL="822960" indent="-182880" algn="l" defTabSz="914400" rtl="0" eaLnBrk="1" latinLnBrk="0" hangingPunct="1">
              <a:spcBef>
                <a:spcPct val="20000"/>
              </a:spcBef>
              <a:buClr>
                <a:schemeClr val="accent3"/>
              </a:buClr>
              <a:buSzPct val="110000"/>
              <a:buFont typeface="Wingdings" charset="2"/>
              <a:buChar char="§"/>
              <a:defRPr sz="2000" kern="1200" spc="0" baseline="0">
                <a:solidFill>
                  <a:srgbClr val="5C6670"/>
                </a:solidFill>
                <a:latin typeface="+mn-lt"/>
                <a:ea typeface="+mn-ea"/>
                <a:cs typeface="+mn-cs"/>
              </a:defRPr>
            </a:lvl3pPr>
            <a:lvl4pPr marL="1097280" indent="-182880" algn="l" defTabSz="914400" rtl="0" eaLnBrk="1" latinLnBrk="0" hangingPunct="1">
              <a:spcBef>
                <a:spcPct val="20000"/>
              </a:spcBef>
              <a:buClr>
                <a:schemeClr val="accent4"/>
              </a:buClr>
              <a:buSzPct val="110000"/>
              <a:buFont typeface="Wingdings" charset="2"/>
              <a:buChar char="§"/>
              <a:defRPr sz="1800" kern="1200" spc="0">
                <a:solidFill>
                  <a:srgbClr val="5C6670"/>
                </a:solidFill>
                <a:latin typeface="+mn-lt"/>
                <a:ea typeface="+mn-ea"/>
                <a:cs typeface="+mn-cs"/>
              </a:defRPr>
            </a:lvl4pPr>
            <a:lvl5pPr marL="1280160" indent="-182880" algn="l" defTabSz="914400" rtl="0" eaLnBrk="1" latinLnBrk="0" hangingPunct="1">
              <a:spcBef>
                <a:spcPct val="20000"/>
              </a:spcBef>
              <a:buClr>
                <a:schemeClr val="accent6"/>
              </a:buClr>
              <a:buSzPct val="110000"/>
              <a:buFont typeface="Wingdings" charset="2"/>
              <a:buChar char="§"/>
              <a:defRPr sz="1600" kern="1200" spc="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502836" indent="-457135"/>
            <a:endParaRPr lang="en-US" sz="2000" dirty="0">
              <a:solidFill>
                <a:schemeClr val="accent1"/>
              </a:solidFill>
            </a:endParaRPr>
          </a:p>
          <a:p>
            <a:pPr marL="45701" indent="0">
              <a:buNone/>
            </a:pPr>
            <a:r>
              <a:rPr lang="en-US" sz="2000" b="0" dirty="0">
                <a:solidFill>
                  <a:schemeClr val="accent1"/>
                </a:solidFill>
              </a:rPr>
              <a:t>* Colorado components</a:t>
            </a:r>
            <a:endParaRPr lang="en-US" dirty="0"/>
          </a:p>
        </p:txBody>
      </p:sp>
      <p:sp>
        <p:nvSpPr>
          <p:cNvPr id="7" name="Footer Placeholder 3"/>
          <p:cNvSpPr>
            <a:spLocks noGrp="1"/>
          </p:cNvSpPr>
          <p:nvPr>
            <p:ph type="ftr" sz="quarter" idx="3"/>
          </p:nvPr>
        </p:nvSpPr>
        <p:spPr>
          <a:xfrm>
            <a:off x="380999" y="6265547"/>
            <a:ext cx="2895600" cy="365125"/>
          </a:xfrm>
        </p:spPr>
        <p:txBody>
          <a:bodyPr/>
          <a:lstStyle/>
          <a:p>
            <a:fld id="{757A2F4E-5D54-B04B-91BD-7E78EE1FE9FD}" type="slidenum">
              <a:rPr lang="en-US" smtClean="0"/>
              <a:pPr/>
              <a:t>9</a:t>
            </a:fld>
            <a:endParaRPr lang="en-US" dirty="0" smtClean="0"/>
          </a:p>
        </p:txBody>
      </p:sp>
    </p:spTree>
    <p:extLst>
      <p:ext uri="{BB962C8B-B14F-4D97-AF65-F5344CB8AC3E}">
        <p14:creationId xmlns:p14="http://schemas.microsoft.com/office/powerpoint/2010/main" val="1610543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E THEME">
  <a:themeElements>
    <a:clrScheme name="Custom 11">
      <a:dk1>
        <a:srgbClr val="5C6670"/>
      </a:dk1>
      <a:lt1>
        <a:sysClr val="window" lastClr="FFFFFF"/>
      </a:lt1>
      <a:dk2>
        <a:srgbClr val="8FC6E8"/>
      </a:dk2>
      <a:lt2>
        <a:srgbClr val="D3CCBC"/>
      </a:lt2>
      <a:accent1>
        <a:srgbClr val="488BC9"/>
      </a:accent1>
      <a:accent2>
        <a:srgbClr val="FFC846"/>
      </a:accent2>
      <a:accent3>
        <a:srgbClr val="8DC63F"/>
      </a:accent3>
      <a:accent4>
        <a:srgbClr val="6D3A5D"/>
      </a:accent4>
      <a:accent5>
        <a:srgbClr val="46797A"/>
      </a:accent5>
      <a:accent6>
        <a:srgbClr val="EF7521"/>
      </a:accent6>
      <a:hlink>
        <a:srgbClr val="0070C0"/>
      </a:hlink>
      <a:folHlink>
        <a:srgbClr val="007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CDE THEME.thmx</Template>
  <TotalTime>8632</TotalTime>
  <Words>3581</Words>
  <Application>Microsoft Office PowerPoint</Application>
  <PresentationFormat>On-screen Show (4:3)</PresentationFormat>
  <Paragraphs>635</Paragraphs>
  <Slides>51</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51</vt:i4>
      </vt:variant>
    </vt:vector>
  </HeadingPairs>
  <TitlesOfParts>
    <vt:vector size="57" baseType="lpstr">
      <vt:lpstr>Arial</vt:lpstr>
      <vt:lpstr>Calibri</vt:lpstr>
      <vt:lpstr>Museo Slab 500</vt:lpstr>
      <vt:lpstr>Times New Roman</vt:lpstr>
      <vt:lpstr>Wingdings</vt:lpstr>
      <vt:lpstr>CDE THEME</vt:lpstr>
      <vt:lpstr>Every Student Succeeds Act (ESSA) Hub Committee</vt:lpstr>
      <vt:lpstr>Agenda</vt:lpstr>
      <vt:lpstr>Deep Dive School Accountability in ESSA</vt:lpstr>
      <vt:lpstr>ESSA State Plan Development</vt:lpstr>
      <vt:lpstr>Charge for Spoke Committees</vt:lpstr>
      <vt:lpstr>Purpose and Goals of the  ESSA Accountability Work Group</vt:lpstr>
      <vt:lpstr>Goal of Accountability in ESSA</vt:lpstr>
      <vt:lpstr>ESSA Requirements and Decision Points</vt:lpstr>
      <vt:lpstr>Components of ESSA Accountability System</vt:lpstr>
      <vt:lpstr>ESSA State Accountability  Major Decision Points</vt:lpstr>
      <vt:lpstr>Opportunities</vt:lpstr>
      <vt:lpstr>Overall Concerns with Proposed Regulations </vt:lpstr>
      <vt:lpstr>Misalignment with  Current State Policy</vt:lpstr>
      <vt:lpstr>Proposed Accountability Regulations: Detailed Areas of Misalignment and Decision Points</vt:lpstr>
      <vt:lpstr>Comparison of Policy</vt:lpstr>
      <vt:lpstr>Comparison of Policy</vt:lpstr>
      <vt:lpstr>Comparison of Indicators</vt:lpstr>
      <vt:lpstr>Comparison of Indicators</vt:lpstr>
      <vt:lpstr>Comparison of Indicators</vt:lpstr>
      <vt:lpstr>Comparison of Indicators</vt:lpstr>
      <vt:lpstr>Comparison of Indicators</vt:lpstr>
      <vt:lpstr>Example of Non-participant/ Achievement Calculation</vt:lpstr>
      <vt:lpstr>Comparison of Data Reporting</vt:lpstr>
      <vt:lpstr>Comparison of Scoring</vt:lpstr>
      <vt:lpstr>Comparison of Weighting</vt:lpstr>
      <vt:lpstr>Comparison of Outcomes</vt:lpstr>
      <vt:lpstr>Deep Dive School Improvement in ESSA</vt:lpstr>
      <vt:lpstr>Agenda</vt:lpstr>
      <vt:lpstr>ESSA State Plan Development</vt:lpstr>
      <vt:lpstr>Decision Points for School Improvement and Support</vt:lpstr>
      <vt:lpstr>Definitions</vt:lpstr>
      <vt:lpstr>Definitions (cont.)</vt:lpstr>
      <vt:lpstr>PowerPoint Presentation</vt:lpstr>
      <vt:lpstr>Title I School Improvement  Set-Aside</vt:lpstr>
      <vt:lpstr>Optional 3% Set-Aside</vt:lpstr>
      <vt:lpstr>Agenda</vt:lpstr>
      <vt:lpstr>Assumptions/Dependencies</vt:lpstr>
      <vt:lpstr>Current Practices</vt:lpstr>
      <vt:lpstr>Structure for the School Improvement Spoke</vt:lpstr>
      <vt:lpstr>School Improvement Spoke Committee Membership</vt:lpstr>
      <vt:lpstr>Timeline Overview</vt:lpstr>
      <vt:lpstr>Proposed Timeline and Focus for External Advisory Committee</vt:lpstr>
      <vt:lpstr>Outcome from First Meeting</vt:lpstr>
      <vt:lpstr>Agenda</vt:lpstr>
      <vt:lpstr>Discussion Questions</vt:lpstr>
      <vt:lpstr>Contact us</vt:lpstr>
      <vt:lpstr>Wrap - Up</vt:lpstr>
      <vt:lpstr>Concluding Remarks</vt:lpstr>
      <vt:lpstr>Meeting Evaluation</vt:lpstr>
      <vt:lpstr>Next Meeting</vt:lpstr>
      <vt:lpstr>Upcoming Hub Meetings Dates</vt:lpstr>
    </vt:vector>
  </TitlesOfParts>
  <Company>Colorado State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Hunter</dc:creator>
  <cp:lastModifiedBy>Hollingshead, Jessica</cp:lastModifiedBy>
  <cp:revision>171</cp:revision>
  <cp:lastPrinted>2016-08-08T13:46:42Z</cp:lastPrinted>
  <dcterms:created xsi:type="dcterms:W3CDTF">2012-07-16T02:29:43Z</dcterms:created>
  <dcterms:modified xsi:type="dcterms:W3CDTF">2016-09-12T14:12:35Z</dcterms:modified>
</cp:coreProperties>
</file>