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media/image15.jpg" ContentType="image/jpeg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5"/>
  </p:notesMasterIdLst>
  <p:handoutMasterIdLst>
    <p:handoutMasterId r:id="rId46"/>
  </p:handoutMasterIdLst>
  <p:sldIdLst>
    <p:sldId id="418" r:id="rId2"/>
    <p:sldId id="419" r:id="rId3"/>
    <p:sldId id="393" r:id="rId4"/>
    <p:sldId id="428" r:id="rId5"/>
    <p:sldId id="429" r:id="rId6"/>
    <p:sldId id="430" r:id="rId7"/>
    <p:sldId id="431" r:id="rId8"/>
    <p:sldId id="432" r:id="rId9"/>
    <p:sldId id="433" r:id="rId10"/>
    <p:sldId id="434" r:id="rId11"/>
    <p:sldId id="435" r:id="rId12"/>
    <p:sldId id="436" r:id="rId13"/>
    <p:sldId id="437" r:id="rId14"/>
    <p:sldId id="438" r:id="rId15"/>
    <p:sldId id="386" r:id="rId16"/>
    <p:sldId id="439" r:id="rId17"/>
    <p:sldId id="440" r:id="rId18"/>
    <p:sldId id="441" r:id="rId19"/>
    <p:sldId id="442" r:id="rId20"/>
    <p:sldId id="443" r:id="rId21"/>
    <p:sldId id="444" r:id="rId22"/>
    <p:sldId id="463" r:id="rId23"/>
    <p:sldId id="464" r:id="rId24"/>
    <p:sldId id="465" r:id="rId25"/>
    <p:sldId id="466" r:id="rId26"/>
    <p:sldId id="467" r:id="rId27"/>
    <p:sldId id="468" r:id="rId28"/>
    <p:sldId id="469" r:id="rId29"/>
    <p:sldId id="470" r:id="rId30"/>
    <p:sldId id="471" r:id="rId31"/>
    <p:sldId id="472" r:id="rId32"/>
    <p:sldId id="473" r:id="rId33"/>
    <p:sldId id="474" r:id="rId34"/>
    <p:sldId id="475" r:id="rId35"/>
    <p:sldId id="445" r:id="rId36"/>
    <p:sldId id="446" r:id="rId37"/>
    <p:sldId id="447" r:id="rId38"/>
    <p:sldId id="448" r:id="rId39"/>
    <p:sldId id="462" r:id="rId40"/>
    <p:sldId id="421" r:id="rId41"/>
    <p:sldId id="422" r:id="rId42"/>
    <p:sldId id="423" r:id="rId43"/>
    <p:sldId id="424" r:id="rId44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arson, Alyssa" initials="AP" lastIdx="22" clrIdx="0"/>
  <p:cmAuthor id="2" name="Hollingshead, Jessica" initials="HJ" lastIdx="14" clrIdx="1"/>
  <p:cmAuthor id="3" name="Young, Anna" initials="YA" lastIdx="4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48" autoAdjust="0"/>
    <p:restoredTop sz="93800" autoAdjust="0"/>
  </p:normalViewPr>
  <p:slideViewPr>
    <p:cSldViewPr snapToGrid="0" snapToObjects="1">
      <p:cViewPr varScale="1">
        <p:scale>
          <a:sx n="113" d="100"/>
          <a:sy n="113" d="100"/>
        </p:scale>
        <p:origin x="118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en-US" sz="3200" dirty="0" smtClean="0">
                <a:solidFill>
                  <a:schemeClr val="bg1"/>
                </a:solidFill>
              </a:rPr>
              <a:t>ESSA Title I Funds ~ $150M Annually (Estimates only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15841666666666668"/>
          <c:y val="3.888888888888889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3796259842519688E-2"/>
          <c:y val="0.16957611548556431"/>
          <c:w val="0.96604938271604934"/>
          <c:h val="0.74053512493901397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accent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explosion val="25"/>
          <c:dPt>
            <c:idx val="0"/>
            <c:bubble3D val="0"/>
            <c:explosion val="28"/>
            <c:extLst>
              <c:ext xmlns:c16="http://schemas.microsoft.com/office/drawing/2014/chart" uri="{C3380CC4-5D6E-409C-BE32-E72D297353CC}">
                <c16:uniqueId val="{00000000-E0FD-4B74-8232-ADC6A7C95EA4}"/>
              </c:ext>
            </c:extLst>
          </c:dPt>
          <c:cat>
            <c:strRef>
              <c:f>Sheet1!$A$2:$A$6</c:f>
              <c:strCache>
                <c:ptCount val="5"/>
                <c:pt idx="0">
                  <c:v>Distibution to schools 132M</c:v>
                </c:pt>
                <c:pt idx="1">
                  <c:v>7% SI Funds (Required)10.5M</c:v>
                </c:pt>
                <c:pt idx="2">
                  <c:v>3% Dir Serv (Optional) 4.5M</c:v>
                </c:pt>
                <c:pt idx="3">
                  <c:v>State Admin 1.5M</c:v>
                </c:pt>
                <c:pt idx="4">
                  <c:v>Delinquent Alloc. 1.5M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88</c:v>
                </c:pt>
                <c:pt idx="1">
                  <c:v>7</c:v>
                </c:pt>
                <c:pt idx="2">
                  <c:v>3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FD-4B74-8232-ADC6A7C95E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2.6492296101876162E-2"/>
          <c:y val="0.86734371157093371"/>
          <c:w val="0.94392898804316117"/>
          <c:h val="0.1193929571711020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1028621422322248E-4"/>
          <c:y val="2.2149314668999712E-3"/>
          <c:w val="0.97201185079137831"/>
          <c:h val="0.97185900590551177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accent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explosion val="25"/>
          <c:dPt>
            <c:idx val="2"/>
            <c:bubble3D val="0"/>
            <c:explosion val="132"/>
            <c:extLst>
              <c:ext xmlns:c16="http://schemas.microsoft.com/office/drawing/2014/chart" uri="{C3380CC4-5D6E-409C-BE32-E72D297353CC}">
                <c16:uniqueId val="{00000000-9967-42F8-83C3-98DD3303F367}"/>
              </c:ext>
            </c:extLst>
          </c:dPt>
          <c:cat>
            <c:strRef>
              <c:f>Sheet1!$A$2:$A$6</c:f>
              <c:strCache>
                <c:ptCount val="5"/>
                <c:pt idx="0">
                  <c:v>Distibution to schools 132M</c:v>
                </c:pt>
                <c:pt idx="1">
                  <c:v>7% SI Funds (Required)10.5M</c:v>
                </c:pt>
                <c:pt idx="2">
                  <c:v>3% Dir Serv (Optional) 4.5M</c:v>
                </c:pt>
                <c:pt idx="3">
                  <c:v>State Admin 1.5M</c:v>
                </c:pt>
                <c:pt idx="4">
                  <c:v>Delinquent Alloc. 1.5M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88</c:v>
                </c:pt>
                <c:pt idx="1">
                  <c:v>7</c:v>
                </c:pt>
                <c:pt idx="2">
                  <c:v>3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67-42F8-83C3-98DD3303F3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EC664B4-81F1-E24F-90AF-27DC019489E9}" type="datetime1">
              <a:rPr lang="en-US" smtClean="0"/>
              <a:t>1/6/2017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2EABA64B-06F0-2A40-A38F-AA9E1DC38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764683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F7F1863-8423-8E48-8D02-88636C918AC7}" type="datetime1">
              <a:rPr lang="en-US" smtClean="0"/>
              <a:t>1/6/2017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F7242FB-F25E-544B-B72F-E0B5A499A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67630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B3037D1-728E-4AD3-A048-E4D433F36CA6}" type="datetime1">
              <a:rPr lang="en-US" smtClean="0"/>
              <a:t>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F7242FB-F25E-544B-B72F-E0B5A499AB4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520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7F1863-8423-8E48-8D02-88636C918AC7}" type="datetime1">
              <a:rPr lang="en-US" smtClean="0"/>
              <a:t>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F7242FB-F25E-544B-B72F-E0B5A499AB4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2841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-15" dirty="0" smtClean="0">
                <a:solidFill>
                  <a:srgbClr val="5C666F"/>
                </a:solidFill>
                <a:cs typeface="Calibri"/>
              </a:rPr>
              <a:t>Presentations from select spoke committees. </a:t>
            </a:r>
            <a:r>
              <a:rPr lang="en-US" sz="1200" spc="-15" baseline="0" dirty="0" smtClean="0">
                <a:solidFill>
                  <a:srgbClr val="5C666F"/>
                </a:solidFill>
                <a:cs typeface="Calibri"/>
              </a:rPr>
              <a:t> Tentatively schedule: Stakeholder Consultation/Program Coordination and Title Programs spokes.</a:t>
            </a:r>
            <a:endParaRPr lang="en-US" sz="1200" spc="-15" dirty="0" smtClean="0">
              <a:solidFill>
                <a:srgbClr val="5C666F"/>
              </a:solidFill>
              <a:cs typeface="Calibri"/>
            </a:endParaRP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E57DC50-493A-4859-968F-382C408F4B1C}" type="datetime1">
              <a:rPr lang="en-US" smtClean="0"/>
              <a:t>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F7242FB-F25E-544B-B72F-E0B5A499AB4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444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Talking point:  mention the recommendation to keep descriptions high level and broad</a:t>
            </a:r>
            <a:r>
              <a:rPr lang="en-US" baseline="0" dirty="0" smtClean="0"/>
              <a:t> except where identifiable federal funding sources would be used.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E78CE8B-BE2B-4074-B50B-34A5DF7C334F}" type="datetime1">
              <a:rPr lang="en-US" smtClean="0"/>
              <a:t>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F7242FB-F25E-544B-B72F-E0B5A499AB4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970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7F1863-8423-8E48-8D02-88636C918AC7}" type="datetime1">
              <a:rPr lang="en-US" smtClean="0"/>
              <a:t>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F7242FB-F25E-544B-B72F-E0B5A499AB4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941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MC </a:t>
            </a:r>
            <a:r>
              <a:rPr lang="en-US" baseline="0" dirty="0" smtClean="0"/>
              <a:t> - emphasize the Language development and academic demands/requirements.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DRAFT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66B5531-C050-4DAD-B031-A25874B3A7A2}" type="datetime1">
              <a:rPr lang="en-US" smtClean="0"/>
              <a:t>1/6/2017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DRAFT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F7242FB-F25E-544B-B72F-E0B5A499AB48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008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MC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DRAFT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6796541-ECAD-4115-AAC0-0983AED50172}" type="datetime1">
              <a:rPr lang="en-US" smtClean="0"/>
              <a:t>1/6/2017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DRAFT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F7242FB-F25E-544B-B72F-E0B5A499AB48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244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MC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DRAFT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F0A6B28-3A0C-4533-9679-1AEFB424D4C8}" type="datetime1">
              <a:rPr lang="en-US" smtClean="0"/>
              <a:t>1/6/2017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DRAFT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F7242FB-F25E-544B-B72F-E0B5A499AB48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961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DRAFT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C554063-0676-42C5-8865-694E706279E9}" type="datetime1">
              <a:rPr lang="en-US" smtClean="0"/>
              <a:t>1/6/2017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DRAFT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F7242FB-F25E-544B-B72F-E0B5A499AB48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813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280FC4E-4E1B-45F8-A7B5-AC901AB31C3E}" type="datetime1">
              <a:rPr lang="en-US" smtClean="0"/>
              <a:t>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F7242FB-F25E-544B-B72F-E0B5A499AB4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27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651B3DD-3B5F-4646-BF0C-9C5837428D9B}" type="datetime1">
              <a:rPr lang="en-US" smtClean="0"/>
              <a:t>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F7242FB-F25E-544B-B72F-E0B5A499AB4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39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380999" y="4191023"/>
            <a:ext cx="8341851" cy="1167558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rgbClr val="45454C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11"/>
          <p:cNvSpPr>
            <a:spLocks noGrp="1"/>
          </p:cNvSpPr>
          <p:nvPr>
            <p:ph type="title"/>
          </p:nvPr>
        </p:nvSpPr>
        <p:spPr>
          <a:xfrm>
            <a:off x="380999" y="2441770"/>
            <a:ext cx="8341851" cy="1645920"/>
          </a:xfrm>
        </p:spPr>
        <p:txBody>
          <a:bodyPr/>
          <a:lstStyle>
            <a:lvl1pPr algn="ctr">
              <a:defRPr sz="4200" spc="15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80999" y="5995124"/>
            <a:ext cx="8341851" cy="407987"/>
          </a:xfrm>
        </p:spPr>
        <p:txBody>
          <a:bodyPr/>
          <a:lstStyle>
            <a:lvl1pPr marL="45720" indent="0" algn="ctr">
              <a:buFontTx/>
              <a:buNone/>
              <a:defRPr sz="1600" b="0" spc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Day Year</a:t>
            </a:r>
          </a:p>
        </p:txBody>
      </p:sp>
      <p:pic>
        <p:nvPicPr>
          <p:cNvPr id="13" name="Picture 12" descr="co_cde__dept_rgb.eps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1" t="4383" r="28033" b="44574"/>
          <a:stretch/>
        </p:blipFill>
        <p:spPr>
          <a:xfrm>
            <a:off x="1657019" y="1007895"/>
            <a:ext cx="5825528" cy="12617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0999" y="460248"/>
            <a:ext cx="6172202" cy="5564632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0999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5454C"/>
                </a:solidFill>
              </a:defRPr>
            </a:lvl1pPr>
          </a:lstStyle>
          <a:p>
            <a:fld id="{757A2F4E-5D54-B04B-91BD-7E78EE1FE9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7040140" y="2232152"/>
            <a:ext cx="1910820" cy="2816352"/>
          </a:xfrm>
        </p:spPr>
        <p:txBody>
          <a:bodyPr tIns="0"/>
          <a:lstStyle>
            <a:lvl1pPr marL="0" indent="0">
              <a:buNone/>
              <a:defRPr sz="1800" b="0" spc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10"/>
          <p:cNvSpPr>
            <a:spLocks noGrp="1"/>
          </p:cNvSpPr>
          <p:nvPr>
            <p:ph type="title"/>
          </p:nvPr>
        </p:nvSpPr>
        <p:spPr>
          <a:xfrm>
            <a:off x="7037832" y="1096962"/>
            <a:ext cx="1913456" cy="1033590"/>
          </a:xfrm>
        </p:spPr>
        <p:txBody>
          <a:bodyPr anchor="b"/>
          <a:lstStyle>
            <a:lvl1pPr algn="l">
              <a:defRPr sz="2000" spc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co_cde_shield_rgb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529" y="6078532"/>
            <a:ext cx="1161161" cy="682117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 Lef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7319" y="6356350"/>
            <a:ext cx="182404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5454C"/>
                </a:solidFill>
              </a:defRPr>
            </a:lvl1pPr>
          </a:lstStyle>
          <a:p>
            <a:fld id="{757A2F4E-5D54-B04B-91BD-7E78EE1FE9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199640" y="1036320"/>
            <a:ext cx="6589252" cy="4969193"/>
          </a:xfrm>
        </p:spPr>
        <p:txBody>
          <a:bodyPr/>
          <a:lstStyle>
            <a:lvl1pPr>
              <a:defRPr sz="2400" spc="0"/>
            </a:lvl1pPr>
            <a:lvl2pPr>
              <a:defRPr sz="2200" spc="0"/>
            </a:lvl2pPr>
            <a:lvl3pPr>
              <a:defRPr sz="2000" spc="0"/>
            </a:lvl3pPr>
            <a:lvl4pPr>
              <a:defRPr sz="1800" spc="0"/>
            </a:lvl4pPr>
            <a:lvl5pPr>
              <a:defRPr sz="1600" spc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0"/>
          </p:nvPr>
        </p:nvSpPr>
        <p:spPr>
          <a:xfrm>
            <a:off x="2199639" y="304800"/>
            <a:ext cx="6589252" cy="639762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800" b="0" i="0" spc="0">
                <a:solidFill>
                  <a:schemeClr val="tx1"/>
                </a:solidFill>
                <a:latin typeface="Museo Slab 500"/>
                <a:cs typeface="Museo Slab 50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60220" y="2171510"/>
            <a:ext cx="1910820" cy="2816352"/>
          </a:xfrm>
        </p:spPr>
        <p:txBody>
          <a:bodyPr tIns="0"/>
          <a:lstStyle>
            <a:lvl1pPr marL="0" indent="0">
              <a:buNone/>
              <a:defRPr sz="1800" b="0" spc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itle 10"/>
          <p:cNvSpPr>
            <a:spLocks noGrp="1"/>
          </p:cNvSpPr>
          <p:nvPr>
            <p:ph type="title"/>
          </p:nvPr>
        </p:nvSpPr>
        <p:spPr>
          <a:xfrm>
            <a:off x="57912" y="1036320"/>
            <a:ext cx="1913456" cy="1033590"/>
          </a:xfrm>
        </p:spPr>
        <p:txBody>
          <a:bodyPr anchor="b"/>
          <a:lstStyle>
            <a:lvl1pPr algn="l">
              <a:defRPr sz="2000"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co_cde_shield_rgb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529" y="6078532"/>
            <a:ext cx="1161161" cy="68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7950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with Caption Lef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19" y="6356350"/>
            <a:ext cx="177324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5454C"/>
                </a:solidFill>
              </a:defRPr>
            </a:lvl1pPr>
          </a:lstStyle>
          <a:p>
            <a:fld id="{757A2F4E-5D54-B04B-91BD-7E78EE1FE9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60220" y="2232152"/>
            <a:ext cx="1910820" cy="2816352"/>
          </a:xfrm>
        </p:spPr>
        <p:txBody>
          <a:bodyPr tIns="0"/>
          <a:lstStyle>
            <a:lvl1pPr marL="0" indent="0">
              <a:buNone/>
              <a:defRPr sz="1800" b="0" spc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0"/>
          <p:cNvSpPr>
            <a:spLocks noGrp="1"/>
          </p:cNvSpPr>
          <p:nvPr>
            <p:ph type="title"/>
          </p:nvPr>
        </p:nvSpPr>
        <p:spPr>
          <a:xfrm>
            <a:off x="57912" y="1096962"/>
            <a:ext cx="1913456" cy="1033590"/>
          </a:xfrm>
        </p:spPr>
        <p:txBody>
          <a:bodyPr anchor="b"/>
          <a:lstStyle>
            <a:lvl1pPr algn="l">
              <a:defRPr sz="2000"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co_cde_shield_rgb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529" y="6078532"/>
            <a:ext cx="1161161" cy="68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5856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 Lef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2213286" y="304800"/>
            <a:ext cx="6625914" cy="5773732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7528" y="6356350"/>
            <a:ext cx="1676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5454C"/>
                </a:solidFill>
              </a:defRPr>
            </a:lvl1pPr>
          </a:lstStyle>
          <a:p>
            <a:fld id="{757A2F4E-5D54-B04B-91BD-7E78EE1FE9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08" y="2232152"/>
            <a:ext cx="1910820" cy="2816352"/>
          </a:xfrm>
        </p:spPr>
        <p:txBody>
          <a:bodyPr tIns="0"/>
          <a:lstStyle>
            <a:lvl1pPr marL="0" indent="0">
              <a:buNone/>
              <a:defRPr sz="1800" b="0" spc="0">
                <a:solidFill>
                  <a:srgbClr val="5C667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itle 10"/>
          <p:cNvSpPr>
            <a:spLocks noGrp="1"/>
          </p:cNvSpPr>
          <p:nvPr>
            <p:ph type="title"/>
          </p:nvPr>
        </p:nvSpPr>
        <p:spPr>
          <a:xfrm>
            <a:off x="50800" y="1096962"/>
            <a:ext cx="1913456" cy="1033590"/>
          </a:xfrm>
        </p:spPr>
        <p:txBody>
          <a:bodyPr anchor="b"/>
          <a:lstStyle>
            <a:lvl1pPr algn="l">
              <a:defRPr sz="2000" spc="0" baseline="0">
                <a:solidFill>
                  <a:srgbClr val="5C667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co_cde_shield_rgb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529" y="6078532"/>
            <a:ext cx="1161161" cy="68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4914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800412" y="6165453"/>
            <a:ext cx="589915" cy="515620"/>
          </a:xfrm>
          <a:custGeom>
            <a:avLst/>
            <a:gdLst/>
            <a:ahLst/>
            <a:cxnLst/>
            <a:rect l="l" t="t" r="r" b="b"/>
            <a:pathLst>
              <a:path w="589915" h="515620">
                <a:moveTo>
                  <a:pt x="294931" y="0"/>
                </a:moveTo>
                <a:lnTo>
                  <a:pt x="284874" y="3367"/>
                </a:lnTo>
                <a:lnTo>
                  <a:pt x="276139" y="13470"/>
                </a:lnTo>
                <a:lnTo>
                  <a:pt x="4440" y="482952"/>
                </a:lnTo>
                <a:lnTo>
                  <a:pt x="0" y="495597"/>
                </a:lnTo>
                <a:lnTo>
                  <a:pt x="2092" y="505898"/>
                </a:lnTo>
                <a:lnTo>
                  <a:pt x="10057" y="512831"/>
                </a:lnTo>
                <a:lnTo>
                  <a:pt x="23234" y="515370"/>
                </a:lnTo>
                <a:lnTo>
                  <a:pt x="566648" y="515370"/>
                </a:lnTo>
                <a:lnTo>
                  <a:pt x="579808" y="512831"/>
                </a:lnTo>
                <a:lnTo>
                  <a:pt x="587766" y="505898"/>
                </a:lnTo>
                <a:lnTo>
                  <a:pt x="589863" y="495597"/>
                </a:lnTo>
                <a:lnTo>
                  <a:pt x="585437" y="482952"/>
                </a:lnTo>
                <a:lnTo>
                  <a:pt x="313723" y="13470"/>
                </a:lnTo>
                <a:lnTo>
                  <a:pt x="304988" y="3367"/>
                </a:lnTo>
                <a:lnTo>
                  <a:pt x="294931" y="0"/>
                </a:lnTo>
                <a:close/>
              </a:path>
            </a:pathLst>
          </a:custGeom>
          <a:solidFill>
            <a:srgbClr val="2A97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004123" y="6206671"/>
            <a:ext cx="196850" cy="194310"/>
          </a:xfrm>
          <a:custGeom>
            <a:avLst/>
            <a:gdLst/>
            <a:ahLst/>
            <a:cxnLst/>
            <a:rect l="l" t="t" r="r" b="b"/>
            <a:pathLst>
              <a:path w="196850" h="194310">
                <a:moveTo>
                  <a:pt x="113758" y="135904"/>
                </a:moveTo>
                <a:lnTo>
                  <a:pt x="42672" y="135904"/>
                </a:lnTo>
                <a:lnTo>
                  <a:pt x="48544" y="137856"/>
                </a:lnTo>
                <a:lnTo>
                  <a:pt x="50501" y="142541"/>
                </a:lnTo>
                <a:lnTo>
                  <a:pt x="72036" y="188630"/>
                </a:lnTo>
                <a:lnTo>
                  <a:pt x="73993" y="193712"/>
                </a:lnTo>
                <a:lnTo>
                  <a:pt x="78299" y="193712"/>
                </a:lnTo>
                <a:lnTo>
                  <a:pt x="81039" y="189411"/>
                </a:lnTo>
                <a:lnTo>
                  <a:pt x="113758" y="135904"/>
                </a:lnTo>
                <a:close/>
              </a:path>
              <a:path w="196850" h="194310">
                <a:moveTo>
                  <a:pt x="163484" y="122232"/>
                </a:moveTo>
                <a:lnTo>
                  <a:pt x="127235" y="122232"/>
                </a:lnTo>
                <a:lnTo>
                  <a:pt x="131154" y="125747"/>
                </a:lnTo>
                <a:lnTo>
                  <a:pt x="191442" y="176917"/>
                </a:lnTo>
                <a:lnTo>
                  <a:pt x="195356" y="180431"/>
                </a:lnTo>
                <a:lnTo>
                  <a:pt x="196531" y="179260"/>
                </a:lnTo>
                <a:lnTo>
                  <a:pt x="193790" y="174959"/>
                </a:lnTo>
                <a:lnTo>
                  <a:pt x="163484" y="122232"/>
                </a:lnTo>
                <a:close/>
              </a:path>
              <a:path w="196850" h="194310">
                <a:moveTo>
                  <a:pt x="93570" y="0"/>
                </a:moveTo>
                <a:lnTo>
                  <a:pt x="89259" y="0"/>
                </a:lnTo>
                <a:lnTo>
                  <a:pt x="86519" y="4685"/>
                </a:lnTo>
                <a:lnTo>
                  <a:pt x="2740" y="150746"/>
                </a:lnTo>
                <a:lnTo>
                  <a:pt x="0" y="155041"/>
                </a:lnTo>
                <a:lnTo>
                  <a:pt x="1957" y="156993"/>
                </a:lnTo>
                <a:lnTo>
                  <a:pt x="6263" y="154651"/>
                </a:lnTo>
                <a:lnTo>
                  <a:pt x="38366" y="138246"/>
                </a:lnTo>
                <a:lnTo>
                  <a:pt x="42672" y="135904"/>
                </a:lnTo>
                <a:lnTo>
                  <a:pt x="113758" y="135904"/>
                </a:lnTo>
                <a:lnTo>
                  <a:pt x="119014" y="127308"/>
                </a:lnTo>
                <a:lnTo>
                  <a:pt x="121754" y="123013"/>
                </a:lnTo>
                <a:lnTo>
                  <a:pt x="127235" y="122232"/>
                </a:lnTo>
                <a:lnTo>
                  <a:pt x="163484" y="122232"/>
                </a:lnTo>
                <a:lnTo>
                  <a:pt x="95919" y="4685"/>
                </a:lnTo>
                <a:lnTo>
                  <a:pt x="9357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938741" y="6460925"/>
            <a:ext cx="146050" cy="161925"/>
          </a:xfrm>
          <a:custGeom>
            <a:avLst/>
            <a:gdLst/>
            <a:ahLst/>
            <a:cxnLst/>
            <a:rect l="l" t="t" r="r" b="b"/>
            <a:pathLst>
              <a:path w="146050" h="161925">
                <a:moveTo>
                  <a:pt x="80653" y="0"/>
                </a:moveTo>
                <a:lnTo>
                  <a:pt x="49220" y="6316"/>
                </a:lnTo>
                <a:lnTo>
                  <a:pt x="23588" y="23580"/>
                </a:lnTo>
                <a:lnTo>
                  <a:pt x="6325" y="49267"/>
                </a:lnTo>
                <a:lnTo>
                  <a:pt x="0" y="80850"/>
                </a:lnTo>
                <a:lnTo>
                  <a:pt x="6325" y="112042"/>
                </a:lnTo>
                <a:lnTo>
                  <a:pt x="23588" y="137631"/>
                </a:lnTo>
                <a:lnTo>
                  <a:pt x="49220" y="154944"/>
                </a:lnTo>
                <a:lnTo>
                  <a:pt x="80653" y="161309"/>
                </a:lnTo>
                <a:lnTo>
                  <a:pt x="98568" y="159332"/>
                </a:lnTo>
                <a:lnTo>
                  <a:pt x="142115" y="133191"/>
                </a:lnTo>
                <a:lnTo>
                  <a:pt x="144463" y="130062"/>
                </a:lnTo>
                <a:lnTo>
                  <a:pt x="142115" y="128501"/>
                </a:lnTo>
                <a:lnTo>
                  <a:pt x="129101" y="121082"/>
                </a:lnTo>
                <a:lnTo>
                  <a:pt x="80653" y="121082"/>
                </a:lnTo>
                <a:lnTo>
                  <a:pt x="64937" y="117927"/>
                </a:lnTo>
                <a:lnTo>
                  <a:pt x="52122" y="109316"/>
                </a:lnTo>
                <a:lnTo>
                  <a:pt x="43491" y="96529"/>
                </a:lnTo>
                <a:lnTo>
                  <a:pt x="40329" y="80850"/>
                </a:lnTo>
                <a:lnTo>
                  <a:pt x="43491" y="64946"/>
                </a:lnTo>
                <a:lnTo>
                  <a:pt x="52122" y="52044"/>
                </a:lnTo>
                <a:lnTo>
                  <a:pt x="64937" y="43389"/>
                </a:lnTo>
                <a:lnTo>
                  <a:pt x="80653" y="40227"/>
                </a:lnTo>
                <a:lnTo>
                  <a:pt x="133804" y="40227"/>
                </a:lnTo>
                <a:lnTo>
                  <a:pt x="144463" y="33979"/>
                </a:lnTo>
                <a:lnTo>
                  <a:pt x="145246" y="33589"/>
                </a:lnTo>
                <a:lnTo>
                  <a:pt x="145246" y="32808"/>
                </a:lnTo>
                <a:lnTo>
                  <a:pt x="145638" y="32418"/>
                </a:lnTo>
                <a:lnTo>
                  <a:pt x="144855" y="31637"/>
                </a:lnTo>
                <a:lnTo>
                  <a:pt x="144855" y="31246"/>
                </a:lnTo>
                <a:lnTo>
                  <a:pt x="132236" y="18288"/>
                </a:lnTo>
                <a:lnTo>
                  <a:pt x="117011" y="8444"/>
                </a:lnTo>
                <a:lnTo>
                  <a:pt x="99657" y="2190"/>
                </a:lnTo>
                <a:lnTo>
                  <a:pt x="80653" y="0"/>
                </a:lnTo>
                <a:close/>
              </a:path>
              <a:path w="146050" h="161925">
                <a:moveTo>
                  <a:pt x="109228" y="109363"/>
                </a:moveTo>
                <a:lnTo>
                  <a:pt x="80653" y="121082"/>
                </a:lnTo>
                <a:lnTo>
                  <a:pt x="129101" y="121082"/>
                </a:lnTo>
                <a:lnTo>
                  <a:pt x="111968" y="111315"/>
                </a:lnTo>
                <a:lnTo>
                  <a:pt x="109228" y="109363"/>
                </a:lnTo>
                <a:close/>
              </a:path>
              <a:path w="146050" h="161925">
                <a:moveTo>
                  <a:pt x="133804" y="40227"/>
                </a:moveTo>
                <a:lnTo>
                  <a:pt x="80653" y="40227"/>
                </a:lnTo>
                <a:lnTo>
                  <a:pt x="88861" y="41008"/>
                </a:lnTo>
                <a:lnTo>
                  <a:pt x="96408" y="43255"/>
                </a:lnTo>
                <a:lnTo>
                  <a:pt x="103222" y="46820"/>
                </a:lnTo>
                <a:lnTo>
                  <a:pt x="109228" y="51555"/>
                </a:lnTo>
                <a:lnTo>
                  <a:pt x="111185" y="53507"/>
                </a:lnTo>
                <a:lnTo>
                  <a:pt x="113143" y="52336"/>
                </a:lnTo>
                <a:lnTo>
                  <a:pt x="133804" y="4022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8094557" y="6460925"/>
            <a:ext cx="161925" cy="161925"/>
          </a:xfrm>
          <a:custGeom>
            <a:avLst/>
            <a:gdLst/>
            <a:ahLst/>
            <a:cxnLst/>
            <a:rect l="l" t="t" r="r" b="b"/>
            <a:pathLst>
              <a:path w="161925" h="161925">
                <a:moveTo>
                  <a:pt x="81044" y="0"/>
                </a:moveTo>
                <a:lnTo>
                  <a:pt x="49550" y="6316"/>
                </a:lnTo>
                <a:lnTo>
                  <a:pt x="23784" y="23580"/>
                </a:lnTo>
                <a:lnTo>
                  <a:pt x="6386" y="49267"/>
                </a:lnTo>
                <a:lnTo>
                  <a:pt x="0" y="80850"/>
                </a:lnTo>
                <a:lnTo>
                  <a:pt x="6386" y="112042"/>
                </a:lnTo>
                <a:lnTo>
                  <a:pt x="23784" y="137631"/>
                </a:lnTo>
                <a:lnTo>
                  <a:pt x="49550" y="154944"/>
                </a:lnTo>
                <a:lnTo>
                  <a:pt x="81044" y="161309"/>
                </a:lnTo>
                <a:lnTo>
                  <a:pt x="112474" y="154944"/>
                </a:lnTo>
                <a:lnTo>
                  <a:pt x="138107" y="137631"/>
                </a:lnTo>
                <a:lnTo>
                  <a:pt x="149272" y="121082"/>
                </a:lnTo>
                <a:lnTo>
                  <a:pt x="81044" y="121082"/>
                </a:lnTo>
                <a:lnTo>
                  <a:pt x="65102" y="117927"/>
                </a:lnTo>
                <a:lnTo>
                  <a:pt x="52171" y="109316"/>
                </a:lnTo>
                <a:lnTo>
                  <a:pt x="43497" y="96529"/>
                </a:lnTo>
                <a:lnTo>
                  <a:pt x="40329" y="80850"/>
                </a:lnTo>
                <a:lnTo>
                  <a:pt x="43497" y="64946"/>
                </a:lnTo>
                <a:lnTo>
                  <a:pt x="52171" y="52044"/>
                </a:lnTo>
                <a:lnTo>
                  <a:pt x="65102" y="43389"/>
                </a:lnTo>
                <a:lnTo>
                  <a:pt x="81044" y="40227"/>
                </a:lnTo>
                <a:lnTo>
                  <a:pt x="149295" y="40227"/>
                </a:lnTo>
                <a:lnTo>
                  <a:pt x="138107" y="23580"/>
                </a:lnTo>
                <a:lnTo>
                  <a:pt x="112474" y="6316"/>
                </a:lnTo>
                <a:lnTo>
                  <a:pt x="81044" y="0"/>
                </a:lnTo>
                <a:close/>
              </a:path>
              <a:path w="161925" h="161925">
                <a:moveTo>
                  <a:pt x="149295" y="40227"/>
                </a:moveTo>
                <a:lnTo>
                  <a:pt x="81044" y="40227"/>
                </a:lnTo>
                <a:lnTo>
                  <a:pt x="96758" y="43389"/>
                </a:lnTo>
                <a:lnTo>
                  <a:pt x="109573" y="52044"/>
                </a:lnTo>
                <a:lnTo>
                  <a:pt x="118205" y="64946"/>
                </a:lnTo>
                <a:lnTo>
                  <a:pt x="121368" y="80850"/>
                </a:lnTo>
                <a:lnTo>
                  <a:pt x="118205" y="96529"/>
                </a:lnTo>
                <a:lnTo>
                  <a:pt x="109573" y="109316"/>
                </a:lnTo>
                <a:lnTo>
                  <a:pt x="96758" y="117927"/>
                </a:lnTo>
                <a:lnTo>
                  <a:pt x="81044" y="121082"/>
                </a:lnTo>
                <a:lnTo>
                  <a:pt x="149272" y="121082"/>
                </a:lnTo>
                <a:lnTo>
                  <a:pt x="155371" y="112042"/>
                </a:lnTo>
                <a:lnTo>
                  <a:pt x="161697" y="80850"/>
                </a:lnTo>
                <a:lnTo>
                  <a:pt x="155371" y="49267"/>
                </a:lnTo>
                <a:lnTo>
                  <a:pt x="149295" y="4022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8408553" y="6655438"/>
            <a:ext cx="17780" cy="25400"/>
          </a:xfrm>
          <a:custGeom>
            <a:avLst/>
            <a:gdLst/>
            <a:ahLst/>
            <a:cxnLst/>
            <a:rect l="l" t="t" r="r" b="b"/>
            <a:pathLst>
              <a:path w="17779" h="25400">
                <a:moveTo>
                  <a:pt x="10960" y="4294"/>
                </a:moveTo>
                <a:lnTo>
                  <a:pt x="6263" y="4294"/>
                </a:lnTo>
                <a:lnTo>
                  <a:pt x="6263" y="24994"/>
                </a:lnTo>
                <a:lnTo>
                  <a:pt x="10960" y="24994"/>
                </a:lnTo>
                <a:lnTo>
                  <a:pt x="10960" y="4294"/>
                </a:lnTo>
                <a:close/>
              </a:path>
              <a:path w="17779" h="25400">
                <a:moveTo>
                  <a:pt x="17223" y="0"/>
                </a:moveTo>
                <a:lnTo>
                  <a:pt x="0" y="0"/>
                </a:lnTo>
                <a:lnTo>
                  <a:pt x="0" y="3904"/>
                </a:lnTo>
                <a:lnTo>
                  <a:pt x="365" y="4294"/>
                </a:lnTo>
                <a:lnTo>
                  <a:pt x="17223" y="4294"/>
                </a:lnTo>
                <a:lnTo>
                  <a:pt x="17223" y="0"/>
                </a:lnTo>
                <a:close/>
              </a:path>
            </a:pathLst>
          </a:custGeom>
          <a:solidFill>
            <a:srgbClr val="2A97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8431256" y="6655048"/>
            <a:ext cx="28575" cy="26034"/>
          </a:xfrm>
          <a:custGeom>
            <a:avLst/>
            <a:gdLst/>
            <a:ahLst/>
            <a:cxnLst/>
            <a:rect l="l" t="t" r="r" b="b"/>
            <a:pathLst>
              <a:path w="28575" h="26034">
                <a:moveTo>
                  <a:pt x="11359" y="11323"/>
                </a:moveTo>
                <a:lnTo>
                  <a:pt x="6628" y="11323"/>
                </a:lnTo>
                <a:lnTo>
                  <a:pt x="13309" y="25384"/>
                </a:lnTo>
                <a:lnTo>
                  <a:pt x="13309" y="25775"/>
                </a:lnTo>
                <a:lnTo>
                  <a:pt x="14874" y="25775"/>
                </a:lnTo>
                <a:lnTo>
                  <a:pt x="15240" y="25384"/>
                </a:lnTo>
                <a:lnTo>
                  <a:pt x="18892" y="17185"/>
                </a:lnTo>
                <a:lnTo>
                  <a:pt x="14091" y="17185"/>
                </a:lnTo>
                <a:lnTo>
                  <a:pt x="11359" y="11323"/>
                </a:lnTo>
                <a:close/>
              </a:path>
              <a:path w="28575" h="26034">
                <a:moveTo>
                  <a:pt x="5845" y="0"/>
                </a:moveTo>
                <a:lnTo>
                  <a:pt x="4279" y="0"/>
                </a:lnTo>
                <a:lnTo>
                  <a:pt x="4279" y="390"/>
                </a:lnTo>
                <a:lnTo>
                  <a:pt x="0" y="24603"/>
                </a:lnTo>
                <a:lnTo>
                  <a:pt x="0" y="25384"/>
                </a:lnTo>
                <a:lnTo>
                  <a:pt x="4697" y="25384"/>
                </a:lnTo>
                <a:lnTo>
                  <a:pt x="4697" y="24994"/>
                </a:lnTo>
                <a:lnTo>
                  <a:pt x="6628" y="11323"/>
                </a:lnTo>
                <a:lnTo>
                  <a:pt x="11359" y="11323"/>
                </a:lnTo>
                <a:lnTo>
                  <a:pt x="6263" y="390"/>
                </a:lnTo>
                <a:lnTo>
                  <a:pt x="5845" y="0"/>
                </a:lnTo>
                <a:close/>
              </a:path>
              <a:path w="28575" h="26034">
                <a:moveTo>
                  <a:pt x="25807" y="11323"/>
                </a:moveTo>
                <a:lnTo>
                  <a:pt x="21503" y="11323"/>
                </a:lnTo>
                <a:lnTo>
                  <a:pt x="23486" y="24994"/>
                </a:lnTo>
                <a:lnTo>
                  <a:pt x="23851" y="25384"/>
                </a:lnTo>
                <a:lnTo>
                  <a:pt x="28549" y="25384"/>
                </a:lnTo>
                <a:lnTo>
                  <a:pt x="28183" y="24603"/>
                </a:lnTo>
                <a:lnTo>
                  <a:pt x="25807" y="11323"/>
                </a:lnTo>
                <a:close/>
              </a:path>
              <a:path w="28575" h="26034">
                <a:moveTo>
                  <a:pt x="23851" y="0"/>
                </a:moveTo>
                <a:lnTo>
                  <a:pt x="22286" y="0"/>
                </a:lnTo>
                <a:lnTo>
                  <a:pt x="22286" y="390"/>
                </a:lnTo>
                <a:lnTo>
                  <a:pt x="14091" y="17185"/>
                </a:lnTo>
                <a:lnTo>
                  <a:pt x="18892" y="17185"/>
                </a:lnTo>
                <a:lnTo>
                  <a:pt x="21503" y="11323"/>
                </a:lnTo>
                <a:lnTo>
                  <a:pt x="25807" y="11323"/>
                </a:lnTo>
                <a:lnTo>
                  <a:pt x="23851" y="390"/>
                </a:lnTo>
                <a:lnTo>
                  <a:pt x="23851" y="0"/>
                </a:lnTo>
                <a:close/>
              </a:path>
            </a:pathLst>
          </a:custGeom>
          <a:solidFill>
            <a:srgbClr val="2A97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8215789" y="6164867"/>
            <a:ext cx="586740" cy="513080"/>
          </a:xfrm>
          <a:custGeom>
            <a:avLst/>
            <a:gdLst/>
            <a:ahLst/>
            <a:cxnLst/>
            <a:rect l="l" t="t" r="r" b="b"/>
            <a:pathLst>
              <a:path w="586740" h="513079">
                <a:moveTo>
                  <a:pt x="563487" y="0"/>
                </a:moveTo>
                <a:lnTo>
                  <a:pt x="23231" y="0"/>
                </a:lnTo>
                <a:lnTo>
                  <a:pt x="10056" y="2534"/>
                </a:lnTo>
                <a:lnTo>
                  <a:pt x="2092" y="9462"/>
                </a:lnTo>
                <a:lnTo>
                  <a:pt x="0" y="19766"/>
                </a:lnTo>
                <a:lnTo>
                  <a:pt x="4442" y="32433"/>
                </a:lnTo>
                <a:lnTo>
                  <a:pt x="274549" y="499161"/>
                </a:lnTo>
                <a:lnTo>
                  <a:pt x="283291" y="509267"/>
                </a:lnTo>
                <a:lnTo>
                  <a:pt x="293364" y="512636"/>
                </a:lnTo>
                <a:lnTo>
                  <a:pt x="303438" y="509267"/>
                </a:lnTo>
                <a:lnTo>
                  <a:pt x="312180" y="499161"/>
                </a:lnTo>
                <a:lnTo>
                  <a:pt x="582276" y="32433"/>
                </a:lnTo>
                <a:lnTo>
                  <a:pt x="586732" y="19766"/>
                </a:lnTo>
                <a:lnTo>
                  <a:pt x="584645" y="9462"/>
                </a:lnTo>
                <a:lnTo>
                  <a:pt x="576676" y="2534"/>
                </a:lnTo>
                <a:lnTo>
                  <a:pt x="563487" y="0"/>
                </a:lnTo>
                <a:close/>
              </a:path>
            </a:pathLst>
          </a:custGeom>
          <a:solidFill>
            <a:srgbClr val="465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8444565" y="6479672"/>
            <a:ext cx="163830" cy="85090"/>
          </a:xfrm>
          <a:custGeom>
            <a:avLst/>
            <a:gdLst/>
            <a:ahLst/>
            <a:cxnLst/>
            <a:rect l="l" t="t" r="r" b="b"/>
            <a:pathLst>
              <a:path w="163829" h="85090">
                <a:moveTo>
                  <a:pt x="163258" y="0"/>
                </a:moveTo>
                <a:lnTo>
                  <a:pt x="0" y="58588"/>
                </a:lnTo>
                <a:lnTo>
                  <a:pt x="15240" y="84759"/>
                </a:lnTo>
                <a:lnTo>
                  <a:pt x="140137" y="40232"/>
                </a:lnTo>
                <a:lnTo>
                  <a:pt x="163258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8466069" y="6536308"/>
            <a:ext cx="109220" cy="65405"/>
          </a:xfrm>
          <a:custGeom>
            <a:avLst/>
            <a:gdLst/>
            <a:ahLst/>
            <a:cxnLst/>
            <a:rect l="l" t="t" r="r" b="b"/>
            <a:pathLst>
              <a:path w="109220" h="65404">
                <a:moveTo>
                  <a:pt x="108873" y="0"/>
                </a:moveTo>
                <a:lnTo>
                  <a:pt x="0" y="39055"/>
                </a:lnTo>
                <a:lnTo>
                  <a:pt x="14874" y="64836"/>
                </a:lnTo>
                <a:lnTo>
                  <a:pt x="86535" y="39055"/>
                </a:lnTo>
                <a:lnTo>
                  <a:pt x="108873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8487207" y="6592159"/>
            <a:ext cx="55880" cy="45720"/>
          </a:xfrm>
          <a:custGeom>
            <a:avLst/>
            <a:gdLst/>
            <a:ahLst/>
            <a:cxnLst/>
            <a:rect l="l" t="t" r="r" b="b"/>
            <a:pathLst>
              <a:path w="55879" h="45720">
                <a:moveTo>
                  <a:pt x="55637" y="0"/>
                </a:moveTo>
                <a:lnTo>
                  <a:pt x="0" y="19923"/>
                </a:lnTo>
                <a:lnTo>
                  <a:pt x="9394" y="36327"/>
                </a:lnTo>
                <a:lnTo>
                  <a:pt x="15372" y="42919"/>
                </a:lnTo>
                <a:lnTo>
                  <a:pt x="22103" y="45116"/>
                </a:lnTo>
                <a:lnTo>
                  <a:pt x="28756" y="42919"/>
                </a:lnTo>
                <a:lnTo>
                  <a:pt x="34499" y="36327"/>
                </a:lnTo>
                <a:lnTo>
                  <a:pt x="55637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8407352" y="6474205"/>
            <a:ext cx="90170" cy="53340"/>
          </a:xfrm>
          <a:custGeom>
            <a:avLst/>
            <a:gdLst/>
            <a:ahLst/>
            <a:cxnLst/>
            <a:rect l="l" t="t" r="r" b="b"/>
            <a:pathLst>
              <a:path w="90170" h="53340">
                <a:moveTo>
                  <a:pt x="0" y="0"/>
                </a:moveTo>
                <a:lnTo>
                  <a:pt x="30950" y="53117"/>
                </a:lnTo>
                <a:lnTo>
                  <a:pt x="90032" y="31637"/>
                </a:lnTo>
                <a:lnTo>
                  <a:pt x="0" y="0"/>
                </a:lnTo>
                <a:close/>
              </a:path>
            </a:pathLst>
          </a:custGeom>
          <a:solidFill>
            <a:srgbClr val="F9C3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8395609" y="6193344"/>
            <a:ext cx="66040" cy="77470"/>
          </a:xfrm>
          <a:custGeom>
            <a:avLst/>
            <a:gdLst/>
            <a:ahLst/>
            <a:cxnLst/>
            <a:rect l="l" t="t" r="r" b="b"/>
            <a:pathLst>
              <a:path w="66040" h="77470">
                <a:moveTo>
                  <a:pt x="38779" y="0"/>
                </a:moveTo>
                <a:lnTo>
                  <a:pt x="23626" y="3027"/>
                </a:lnTo>
                <a:lnTo>
                  <a:pt x="11306" y="11297"/>
                </a:lnTo>
                <a:lnTo>
                  <a:pt x="3027" y="23588"/>
                </a:lnTo>
                <a:lnTo>
                  <a:pt x="0" y="38680"/>
                </a:lnTo>
                <a:lnTo>
                  <a:pt x="3027" y="53793"/>
                </a:lnTo>
                <a:lnTo>
                  <a:pt x="11306" y="66082"/>
                </a:lnTo>
                <a:lnTo>
                  <a:pt x="23626" y="74340"/>
                </a:lnTo>
                <a:lnTo>
                  <a:pt x="38779" y="77361"/>
                </a:lnTo>
                <a:lnTo>
                  <a:pt x="45948" y="76702"/>
                </a:lnTo>
                <a:lnTo>
                  <a:pt x="65762" y="64862"/>
                </a:lnTo>
                <a:lnTo>
                  <a:pt x="64979" y="64081"/>
                </a:lnTo>
                <a:lnTo>
                  <a:pt x="61417" y="60176"/>
                </a:lnTo>
                <a:lnTo>
                  <a:pt x="39561" y="60176"/>
                </a:lnTo>
                <a:lnTo>
                  <a:pt x="31128" y="58406"/>
                </a:lnTo>
                <a:lnTo>
                  <a:pt x="24432" y="53635"/>
                </a:lnTo>
                <a:lnTo>
                  <a:pt x="20016" y="46669"/>
                </a:lnTo>
                <a:lnTo>
                  <a:pt x="18423" y="38316"/>
                </a:lnTo>
                <a:lnTo>
                  <a:pt x="20016" y="29717"/>
                </a:lnTo>
                <a:lnTo>
                  <a:pt x="24432" y="22626"/>
                </a:lnTo>
                <a:lnTo>
                  <a:pt x="31128" y="17810"/>
                </a:lnTo>
                <a:lnTo>
                  <a:pt x="39561" y="16034"/>
                </a:lnTo>
                <a:lnTo>
                  <a:pt x="62000" y="16034"/>
                </a:lnTo>
                <a:lnTo>
                  <a:pt x="64979" y="12911"/>
                </a:lnTo>
                <a:lnTo>
                  <a:pt x="65762" y="12130"/>
                </a:lnTo>
                <a:lnTo>
                  <a:pt x="65762" y="10568"/>
                </a:lnTo>
                <a:lnTo>
                  <a:pt x="64979" y="9787"/>
                </a:lnTo>
                <a:lnTo>
                  <a:pt x="59300" y="5468"/>
                </a:lnTo>
                <a:lnTo>
                  <a:pt x="53210" y="2414"/>
                </a:lnTo>
                <a:lnTo>
                  <a:pt x="46454" y="599"/>
                </a:lnTo>
                <a:lnTo>
                  <a:pt x="38779" y="0"/>
                </a:lnTo>
                <a:close/>
              </a:path>
              <a:path w="66040" h="77470">
                <a:moveTo>
                  <a:pt x="56002" y="54319"/>
                </a:moveTo>
                <a:lnTo>
                  <a:pt x="54802" y="54319"/>
                </a:lnTo>
                <a:lnTo>
                  <a:pt x="54019" y="55100"/>
                </a:lnTo>
                <a:lnTo>
                  <a:pt x="50104" y="58224"/>
                </a:lnTo>
                <a:lnTo>
                  <a:pt x="44624" y="60176"/>
                </a:lnTo>
                <a:lnTo>
                  <a:pt x="61417" y="60176"/>
                </a:lnTo>
                <a:lnTo>
                  <a:pt x="56785" y="55100"/>
                </a:lnTo>
                <a:lnTo>
                  <a:pt x="56002" y="54319"/>
                </a:lnTo>
                <a:close/>
              </a:path>
              <a:path w="66040" h="77470">
                <a:moveTo>
                  <a:pt x="62000" y="16034"/>
                </a:moveTo>
                <a:lnTo>
                  <a:pt x="44624" y="16034"/>
                </a:lnTo>
                <a:lnTo>
                  <a:pt x="50104" y="18012"/>
                </a:lnTo>
                <a:lnTo>
                  <a:pt x="54019" y="21501"/>
                </a:lnTo>
                <a:lnTo>
                  <a:pt x="54802" y="22281"/>
                </a:lnTo>
                <a:lnTo>
                  <a:pt x="56002" y="22281"/>
                </a:lnTo>
                <a:lnTo>
                  <a:pt x="56785" y="21501"/>
                </a:lnTo>
                <a:lnTo>
                  <a:pt x="62000" y="1603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8487624" y="6194177"/>
            <a:ext cx="66040" cy="75565"/>
          </a:xfrm>
          <a:custGeom>
            <a:avLst/>
            <a:gdLst/>
            <a:ahLst/>
            <a:cxnLst/>
            <a:rect l="l" t="t" r="r" b="b"/>
            <a:pathLst>
              <a:path w="66040" h="75564">
                <a:moveTo>
                  <a:pt x="28183" y="0"/>
                </a:moveTo>
                <a:lnTo>
                  <a:pt x="782" y="0"/>
                </a:lnTo>
                <a:lnTo>
                  <a:pt x="0" y="1145"/>
                </a:lnTo>
                <a:lnTo>
                  <a:pt x="0" y="74576"/>
                </a:lnTo>
                <a:lnTo>
                  <a:pt x="782" y="75357"/>
                </a:lnTo>
                <a:lnTo>
                  <a:pt x="28183" y="75357"/>
                </a:lnTo>
                <a:lnTo>
                  <a:pt x="42819" y="72404"/>
                </a:lnTo>
                <a:lnTo>
                  <a:pt x="54763" y="64325"/>
                </a:lnTo>
                <a:lnTo>
                  <a:pt x="58095" y="59343"/>
                </a:lnTo>
                <a:lnTo>
                  <a:pt x="16858" y="59343"/>
                </a:lnTo>
                <a:lnTo>
                  <a:pt x="16858" y="15982"/>
                </a:lnTo>
                <a:lnTo>
                  <a:pt x="58037" y="15982"/>
                </a:lnTo>
                <a:lnTo>
                  <a:pt x="54763" y="11127"/>
                </a:lnTo>
                <a:lnTo>
                  <a:pt x="42819" y="3001"/>
                </a:lnTo>
                <a:lnTo>
                  <a:pt x="28183" y="0"/>
                </a:lnTo>
                <a:close/>
              </a:path>
              <a:path w="66040" h="75564">
                <a:moveTo>
                  <a:pt x="58037" y="15982"/>
                </a:moveTo>
                <a:lnTo>
                  <a:pt x="27035" y="15982"/>
                </a:lnTo>
                <a:lnTo>
                  <a:pt x="35446" y="17636"/>
                </a:lnTo>
                <a:lnTo>
                  <a:pt x="42145" y="22184"/>
                </a:lnTo>
                <a:lnTo>
                  <a:pt x="46573" y="29006"/>
                </a:lnTo>
                <a:lnTo>
                  <a:pt x="48173" y="37483"/>
                </a:lnTo>
                <a:lnTo>
                  <a:pt x="46573" y="46165"/>
                </a:lnTo>
                <a:lnTo>
                  <a:pt x="42145" y="53095"/>
                </a:lnTo>
                <a:lnTo>
                  <a:pt x="35446" y="57683"/>
                </a:lnTo>
                <a:lnTo>
                  <a:pt x="27035" y="59343"/>
                </a:lnTo>
                <a:lnTo>
                  <a:pt x="58095" y="59343"/>
                </a:lnTo>
                <a:lnTo>
                  <a:pt x="62812" y="52294"/>
                </a:lnTo>
                <a:lnTo>
                  <a:pt x="65762" y="37483"/>
                </a:lnTo>
                <a:lnTo>
                  <a:pt x="62812" y="23061"/>
                </a:lnTo>
                <a:lnTo>
                  <a:pt x="58037" y="1598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8580788" y="6194177"/>
            <a:ext cx="48895" cy="75565"/>
          </a:xfrm>
          <a:custGeom>
            <a:avLst/>
            <a:gdLst/>
            <a:ahLst/>
            <a:cxnLst/>
            <a:rect l="l" t="t" r="r" b="b"/>
            <a:pathLst>
              <a:path w="48895" h="75564">
                <a:moveTo>
                  <a:pt x="47756" y="0"/>
                </a:moveTo>
                <a:lnTo>
                  <a:pt x="782" y="0"/>
                </a:lnTo>
                <a:lnTo>
                  <a:pt x="0" y="1145"/>
                </a:lnTo>
                <a:lnTo>
                  <a:pt x="0" y="74576"/>
                </a:lnTo>
                <a:lnTo>
                  <a:pt x="782" y="75357"/>
                </a:lnTo>
                <a:lnTo>
                  <a:pt x="47756" y="75357"/>
                </a:lnTo>
                <a:lnTo>
                  <a:pt x="48539" y="74576"/>
                </a:lnTo>
                <a:lnTo>
                  <a:pt x="48539" y="60515"/>
                </a:lnTo>
                <a:lnTo>
                  <a:pt x="47756" y="59734"/>
                </a:lnTo>
                <a:lnTo>
                  <a:pt x="16858" y="59734"/>
                </a:lnTo>
                <a:lnTo>
                  <a:pt x="16858" y="44876"/>
                </a:lnTo>
                <a:lnTo>
                  <a:pt x="42275" y="44876"/>
                </a:lnTo>
                <a:lnTo>
                  <a:pt x="43476" y="44095"/>
                </a:lnTo>
                <a:lnTo>
                  <a:pt x="43476" y="30038"/>
                </a:lnTo>
                <a:lnTo>
                  <a:pt x="42275" y="29258"/>
                </a:lnTo>
                <a:lnTo>
                  <a:pt x="16858" y="29258"/>
                </a:lnTo>
                <a:lnTo>
                  <a:pt x="16858" y="15982"/>
                </a:lnTo>
                <a:lnTo>
                  <a:pt x="47756" y="15982"/>
                </a:lnTo>
                <a:lnTo>
                  <a:pt x="48539" y="14837"/>
                </a:lnTo>
                <a:lnTo>
                  <a:pt x="48539" y="1145"/>
                </a:lnTo>
                <a:lnTo>
                  <a:pt x="47756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8311974" y="6295706"/>
            <a:ext cx="394335" cy="206375"/>
          </a:xfrm>
          <a:custGeom>
            <a:avLst/>
            <a:gdLst/>
            <a:ahLst/>
            <a:cxnLst/>
            <a:rect l="l" t="t" r="r" b="b"/>
            <a:pathLst>
              <a:path w="394334" h="206375">
                <a:moveTo>
                  <a:pt x="381967" y="0"/>
                </a:moveTo>
                <a:lnTo>
                  <a:pt x="15523" y="0"/>
                </a:lnTo>
                <a:lnTo>
                  <a:pt x="6630" y="1714"/>
                </a:lnTo>
                <a:lnTo>
                  <a:pt x="1333" y="6394"/>
                </a:lnTo>
                <a:lnTo>
                  <a:pt x="0" y="13344"/>
                </a:lnTo>
                <a:lnTo>
                  <a:pt x="2996" y="21870"/>
                </a:lnTo>
                <a:lnTo>
                  <a:pt x="84834" y="163267"/>
                </a:lnTo>
                <a:lnTo>
                  <a:pt x="203833" y="205836"/>
                </a:lnTo>
                <a:lnTo>
                  <a:pt x="275901" y="179671"/>
                </a:lnTo>
                <a:lnTo>
                  <a:pt x="172100" y="179671"/>
                </a:lnTo>
                <a:lnTo>
                  <a:pt x="172100" y="178890"/>
                </a:lnTo>
                <a:lnTo>
                  <a:pt x="383532" y="390"/>
                </a:lnTo>
                <a:lnTo>
                  <a:pt x="381967" y="0"/>
                </a:lnTo>
                <a:close/>
              </a:path>
              <a:path w="394334" h="206375">
                <a:moveTo>
                  <a:pt x="394128" y="14452"/>
                </a:moveTo>
                <a:lnTo>
                  <a:pt x="172518" y="179280"/>
                </a:lnTo>
                <a:lnTo>
                  <a:pt x="172518" y="179671"/>
                </a:lnTo>
                <a:lnTo>
                  <a:pt x="275901" y="179671"/>
                </a:lnTo>
                <a:lnTo>
                  <a:pt x="306026" y="168733"/>
                </a:lnTo>
                <a:lnTo>
                  <a:pt x="391361" y="21870"/>
                </a:lnTo>
                <a:lnTo>
                  <a:pt x="392927" y="19137"/>
                </a:lnTo>
                <a:lnTo>
                  <a:pt x="393710" y="16794"/>
                </a:lnTo>
                <a:lnTo>
                  <a:pt x="394128" y="14452"/>
                </a:lnTo>
                <a:close/>
              </a:path>
            </a:pathLst>
          </a:custGeom>
          <a:solidFill>
            <a:srgbClr val="528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8484075" y="6296096"/>
            <a:ext cx="223520" cy="179705"/>
          </a:xfrm>
          <a:custGeom>
            <a:avLst/>
            <a:gdLst/>
            <a:ahLst/>
            <a:cxnLst/>
            <a:rect l="l" t="t" r="r" b="b"/>
            <a:pathLst>
              <a:path w="223520" h="179704">
                <a:moveTo>
                  <a:pt x="211432" y="0"/>
                </a:moveTo>
                <a:lnTo>
                  <a:pt x="0" y="178499"/>
                </a:lnTo>
                <a:lnTo>
                  <a:pt x="0" y="179280"/>
                </a:lnTo>
                <a:lnTo>
                  <a:pt x="417" y="179280"/>
                </a:lnTo>
                <a:lnTo>
                  <a:pt x="417" y="178890"/>
                </a:lnTo>
                <a:lnTo>
                  <a:pt x="222027" y="14061"/>
                </a:lnTo>
                <a:lnTo>
                  <a:pt x="223175" y="7028"/>
                </a:lnTo>
                <a:lnTo>
                  <a:pt x="219260" y="1561"/>
                </a:lnTo>
                <a:lnTo>
                  <a:pt x="211432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8505631" y="6378508"/>
            <a:ext cx="162560" cy="104775"/>
          </a:xfrm>
          <a:custGeom>
            <a:avLst/>
            <a:gdLst/>
            <a:ahLst/>
            <a:cxnLst/>
            <a:rect l="l" t="t" r="r" b="b"/>
            <a:pathLst>
              <a:path w="162559" h="104775">
                <a:moveTo>
                  <a:pt x="162475" y="0"/>
                </a:moveTo>
                <a:lnTo>
                  <a:pt x="0" y="103897"/>
                </a:lnTo>
                <a:lnTo>
                  <a:pt x="0" y="104287"/>
                </a:lnTo>
                <a:lnTo>
                  <a:pt x="417" y="104287"/>
                </a:lnTo>
                <a:lnTo>
                  <a:pt x="148748" y="23437"/>
                </a:lnTo>
                <a:lnTo>
                  <a:pt x="162475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8462572" y="6295706"/>
            <a:ext cx="181610" cy="172085"/>
          </a:xfrm>
          <a:custGeom>
            <a:avLst/>
            <a:gdLst/>
            <a:ahLst/>
            <a:cxnLst/>
            <a:rect l="l" t="t" r="r" b="b"/>
            <a:pathLst>
              <a:path w="181609" h="172085">
                <a:moveTo>
                  <a:pt x="181264" y="0"/>
                </a:moveTo>
                <a:lnTo>
                  <a:pt x="158560" y="0"/>
                </a:lnTo>
                <a:lnTo>
                  <a:pt x="0" y="171466"/>
                </a:lnTo>
                <a:lnTo>
                  <a:pt x="0" y="171857"/>
                </a:lnTo>
                <a:lnTo>
                  <a:pt x="181264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8378020" y="6305467"/>
            <a:ext cx="172085" cy="156845"/>
          </a:xfrm>
          <a:custGeom>
            <a:avLst/>
            <a:gdLst/>
            <a:ahLst/>
            <a:cxnLst/>
            <a:rect l="l" t="t" r="r" b="b"/>
            <a:pathLst>
              <a:path w="172084" h="156845">
                <a:moveTo>
                  <a:pt x="102923" y="0"/>
                </a:moveTo>
                <a:lnTo>
                  <a:pt x="96660" y="0"/>
                </a:lnTo>
                <a:lnTo>
                  <a:pt x="93529" y="6252"/>
                </a:lnTo>
                <a:lnTo>
                  <a:pt x="91963" y="8204"/>
                </a:lnTo>
                <a:lnTo>
                  <a:pt x="67328" y="53513"/>
                </a:lnTo>
                <a:lnTo>
                  <a:pt x="3131" y="53513"/>
                </a:lnTo>
                <a:lnTo>
                  <a:pt x="0" y="57027"/>
                </a:lnTo>
                <a:lnTo>
                  <a:pt x="5845" y="63670"/>
                </a:lnTo>
                <a:lnTo>
                  <a:pt x="50887" y="115616"/>
                </a:lnTo>
                <a:lnTo>
                  <a:pt x="36378" y="150376"/>
                </a:lnTo>
                <a:lnTo>
                  <a:pt x="34447" y="156238"/>
                </a:lnTo>
                <a:lnTo>
                  <a:pt x="48539" y="147643"/>
                </a:lnTo>
                <a:lnTo>
                  <a:pt x="64562" y="112492"/>
                </a:lnTo>
                <a:lnTo>
                  <a:pt x="28549" y="69526"/>
                </a:lnTo>
                <a:lnTo>
                  <a:pt x="73591" y="69526"/>
                </a:lnTo>
                <a:lnTo>
                  <a:pt x="99792" y="28904"/>
                </a:lnTo>
                <a:lnTo>
                  <a:pt x="119661" y="28904"/>
                </a:lnTo>
                <a:lnTo>
                  <a:pt x="107255" y="7423"/>
                </a:lnTo>
                <a:lnTo>
                  <a:pt x="105272" y="5081"/>
                </a:lnTo>
                <a:lnTo>
                  <a:pt x="102923" y="0"/>
                </a:lnTo>
                <a:close/>
              </a:path>
              <a:path w="172084" h="156845">
                <a:moveTo>
                  <a:pt x="119661" y="28904"/>
                </a:moveTo>
                <a:lnTo>
                  <a:pt x="99792" y="28904"/>
                </a:lnTo>
                <a:lnTo>
                  <a:pt x="107720" y="39920"/>
                </a:lnTo>
                <a:lnTo>
                  <a:pt x="116793" y="53170"/>
                </a:lnTo>
                <a:lnTo>
                  <a:pt x="124321" y="64443"/>
                </a:lnTo>
                <a:lnTo>
                  <a:pt x="127610" y="69526"/>
                </a:lnTo>
                <a:lnTo>
                  <a:pt x="156995" y="69526"/>
                </a:lnTo>
                <a:lnTo>
                  <a:pt x="171870" y="53513"/>
                </a:lnTo>
                <a:lnTo>
                  <a:pt x="133873" y="53513"/>
                </a:lnTo>
                <a:lnTo>
                  <a:pt x="119661" y="2890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DRAFT</a:t>
            </a: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447040" y="6384671"/>
            <a:ext cx="181609" cy="205740"/>
          </a:xfrm>
          <a:prstGeom prst="rect">
            <a:avLst/>
          </a:prstGeom>
        </p:spPr>
        <p:txBody>
          <a:bodyPr lIns="0" tIns="0" rIns="0" bIns="0"/>
          <a:lstStyle>
            <a:lvl1pPr>
              <a:defRPr sz="1100" b="1" i="0">
                <a:solidFill>
                  <a:srgbClr val="45454B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045"/>
              </a:lnSpc>
            </a:pPr>
            <a:fld id="{81D60167-4931-47E6-BA6A-407CBD079E47}" type="slidenum">
              <a:rPr sz="1000" spc="-5" dirty="0"/>
              <a:t>‹#›</a:t>
            </a:fld>
            <a:endParaRPr sz="1000"/>
          </a:p>
        </p:txBody>
      </p:sp>
    </p:spTree>
    <p:extLst>
      <p:ext uri="{BB962C8B-B14F-4D97-AF65-F5344CB8AC3E}">
        <p14:creationId xmlns:p14="http://schemas.microsoft.com/office/powerpoint/2010/main" val="318552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charset="2"/>
              <a:buChar char="§"/>
              <a:defRPr spc="0"/>
            </a:lvl1pPr>
            <a:lvl2pPr marL="457200" indent="-228600">
              <a:buFont typeface="Wingdings" charset="2"/>
              <a:buChar char="§"/>
              <a:defRPr spc="0"/>
            </a:lvl2pPr>
            <a:lvl3pPr marL="685800" indent="-228600">
              <a:buFont typeface="Wingdings" charset="2"/>
              <a:buChar char="§"/>
              <a:defRPr spc="0"/>
            </a:lvl3pPr>
            <a:lvl4pPr marL="862013" indent="-176213">
              <a:buFont typeface="Wingdings" charset="2"/>
              <a:buChar char="§"/>
              <a:defRPr spc="0"/>
            </a:lvl4pPr>
            <a:lvl5pPr marL="1028700" indent="-166688">
              <a:buFont typeface="Wingdings" charset="2"/>
              <a:buChar char="§"/>
              <a:defRPr spc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Museo Slab 500"/>
                <a:cs typeface="Museo Slab 50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80999" y="626554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45454C"/>
                </a:solidFill>
              </a:defRPr>
            </a:lvl1pPr>
          </a:lstStyle>
          <a:p>
            <a:fld id="{757A2F4E-5D54-B04B-91BD-7E78EE1FE9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Divider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3412607"/>
            <a:ext cx="8341851" cy="164592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40404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0999" y="1740195"/>
            <a:ext cx="8341851" cy="1645920"/>
          </a:xfrm>
        </p:spPr>
        <p:txBody>
          <a:bodyPr/>
          <a:lstStyle>
            <a:lvl1pPr algn="ctr">
              <a:defRPr sz="4200" spc="15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 descr="co_cde_shield_rgb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529" y="6078532"/>
            <a:ext cx="1161161" cy="68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9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1159" y="1719072"/>
            <a:ext cx="4038600" cy="4407408"/>
          </a:xfrm>
        </p:spPr>
        <p:txBody>
          <a:bodyPr/>
          <a:lstStyle>
            <a:lvl1pPr>
              <a:defRPr sz="2400" spc="0"/>
            </a:lvl1pPr>
            <a:lvl2pPr>
              <a:defRPr sz="2200" spc="0"/>
            </a:lvl2pPr>
            <a:lvl3pPr>
              <a:defRPr sz="2000" spc="0"/>
            </a:lvl3pPr>
            <a:lvl4pPr>
              <a:defRPr sz="1800" spc="0"/>
            </a:lvl4pPr>
            <a:lvl5pPr>
              <a:defRPr sz="1600" spc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660" y="1719072"/>
            <a:ext cx="4038600" cy="4407408"/>
          </a:xfrm>
        </p:spPr>
        <p:txBody>
          <a:bodyPr/>
          <a:lstStyle>
            <a:lvl1pPr>
              <a:defRPr sz="2400" b="1" i="0" spc="0"/>
            </a:lvl1pPr>
            <a:lvl2pPr>
              <a:defRPr sz="2200" b="0" i="0" spc="0"/>
            </a:lvl2pPr>
            <a:lvl3pPr>
              <a:defRPr sz="2000" b="0" i="0" spc="0"/>
            </a:lvl3pPr>
            <a:lvl4pPr>
              <a:defRPr sz="1800" b="0" i="0" spc="0"/>
            </a:lvl4pPr>
            <a:lvl5pPr>
              <a:defRPr sz="1600" b="0" i="0" spc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0999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5454C"/>
                </a:solidFill>
              </a:defRPr>
            </a:lvl1pPr>
          </a:lstStyle>
          <a:p>
            <a:fld id="{757A2F4E-5D54-B04B-91BD-7E78EE1FE9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809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0999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5454C"/>
                </a:solidFill>
              </a:defRPr>
            </a:lvl1pPr>
          </a:lstStyle>
          <a:p>
            <a:fld id="{757A2F4E-5D54-B04B-91BD-7E78EE1FE9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Blue Narrow Ba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78207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0999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5454C"/>
                </a:solidFill>
              </a:defRPr>
            </a:lvl1pPr>
          </a:lstStyle>
          <a:p>
            <a:fld id="{757A2F4E-5D54-B04B-91BD-7E78EE1FE9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444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Green Narrow Ba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78207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0999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5454C"/>
                </a:solidFill>
              </a:defRPr>
            </a:lvl1pPr>
          </a:lstStyle>
          <a:p>
            <a:fld id="{757A2F4E-5D54-B04B-91BD-7E78EE1FE9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657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0999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5454C"/>
                </a:solidFill>
              </a:defRPr>
            </a:lvl1pPr>
          </a:lstStyle>
          <a:p>
            <a:fld id="{757A2F4E-5D54-B04B-91BD-7E78EE1FE9F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co_cde_shield_rgb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529" y="6078532"/>
            <a:ext cx="1161161" cy="6821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188720"/>
            <a:ext cx="6096001" cy="4969193"/>
          </a:xfrm>
        </p:spPr>
        <p:txBody>
          <a:bodyPr/>
          <a:lstStyle>
            <a:lvl1pPr>
              <a:defRPr sz="2400" spc="0"/>
            </a:lvl1pPr>
            <a:lvl2pPr>
              <a:defRPr sz="2200" spc="0"/>
            </a:lvl2pPr>
            <a:lvl3pPr>
              <a:defRPr sz="2000" spc="0"/>
            </a:lvl3pPr>
            <a:lvl4pPr>
              <a:defRPr sz="1800" spc="0"/>
            </a:lvl4pPr>
            <a:lvl5pPr>
              <a:defRPr sz="1600" spc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40140" y="2232152"/>
            <a:ext cx="1910820" cy="2816352"/>
          </a:xfrm>
        </p:spPr>
        <p:txBody>
          <a:bodyPr tIns="0"/>
          <a:lstStyle>
            <a:lvl1pPr marL="0" indent="0">
              <a:buNone/>
              <a:defRPr sz="1800" b="0" spc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037832" y="1096962"/>
            <a:ext cx="1913456" cy="1033590"/>
          </a:xfrm>
        </p:spPr>
        <p:txBody>
          <a:bodyPr anchor="b"/>
          <a:lstStyle>
            <a:lvl1pPr algn="l">
              <a:defRPr sz="2000"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0999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fld id="{757A2F4E-5D54-B04B-91BD-7E78EE1FE9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0"/>
          </p:nvPr>
        </p:nvSpPr>
        <p:spPr>
          <a:xfrm>
            <a:off x="380998" y="457200"/>
            <a:ext cx="6096001" cy="639762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800" b="0" i="0" spc="0">
                <a:solidFill>
                  <a:srgbClr val="45454C"/>
                </a:solidFill>
                <a:latin typeface="Museo Slab 500"/>
                <a:cs typeface="Museo Slab 50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 descr="co_cde_shield_rgb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529" y="6078532"/>
            <a:ext cx="1161161" cy="68211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80999" y="626554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100" b="1">
                <a:solidFill>
                  <a:srgbClr val="45454C"/>
                </a:solidFill>
              </a:defRPr>
            </a:lvl1pPr>
          </a:lstStyle>
          <a:p>
            <a:fld id="{757A2F4E-5D54-B04B-91BD-7E78EE1FE9F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co_cde_shield_rgb.eps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529" y="6078532"/>
            <a:ext cx="1161161" cy="68211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5" r:id="rId3"/>
    <p:sldLayoutId id="2147483677" r:id="rId4"/>
    <p:sldLayoutId id="2147483666" r:id="rId5"/>
    <p:sldLayoutId id="2147483678" r:id="rId6"/>
    <p:sldLayoutId id="2147483679" r:id="rId7"/>
    <p:sldLayoutId id="2147483667" r:id="rId8"/>
    <p:sldLayoutId id="2147483668" r:id="rId9"/>
    <p:sldLayoutId id="2147483669" r:id="rId10"/>
    <p:sldLayoutId id="2147483670" r:id="rId11"/>
    <p:sldLayoutId id="2147483673" r:id="rId12"/>
    <p:sldLayoutId id="2147483672" r:id="rId13"/>
    <p:sldLayoutId id="2147483680" r:id="rId14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600" b="0" i="0" kern="1200" cap="none" spc="200" baseline="0">
          <a:ln>
            <a:noFill/>
          </a:ln>
          <a:solidFill>
            <a:schemeClr val="bg1"/>
          </a:solidFill>
          <a:effectLst/>
          <a:latin typeface="Museo Slab 500"/>
          <a:ea typeface="+mj-ea"/>
          <a:cs typeface="Museo Slab 500"/>
        </a:defRPr>
      </a:lvl1pPr>
    </p:titleStyle>
    <p:bodyStyle>
      <a:lvl1pPr marL="502920" indent="-457200" algn="l" defTabSz="914400" rtl="0" eaLnBrk="1" latinLnBrk="0" hangingPunct="1">
        <a:spcBef>
          <a:spcPct val="20000"/>
        </a:spcBef>
        <a:buClr>
          <a:schemeClr val="accent1"/>
        </a:buClr>
        <a:buSzPct val="110000"/>
        <a:buFont typeface="Wingdings" charset="2"/>
        <a:buChar char="§"/>
        <a:defRPr sz="2400" b="1" kern="1200" spc="150" baseline="0">
          <a:solidFill>
            <a:srgbClr val="5C6670"/>
          </a:solidFill>
          <a:latin typeface="+mn-lt"/>
          <a:ea typeface="+mn-ea"/>
          <a:cs typeface="+mn-cs"/>
        </a:defRPr>
      </a:lvl1pPr>
      <a:lvl2pPr marL="822960" indent="-457200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" charset="2"/>
        <a:buChar char="§"/>
        <a:defRPr sz="2200" kern="1200" spc="100" baseline="0">
          <a:solidFill>
            <a:srgbClr val="5C6670"/>
          </a:solidFill>
          <a:latin typeface="+mn-lt"/>
          <a:ea typeface="+mn-ea"/>
          <a:cs typeface="+mn-cs"/>
        </a:defRPr>
      </a:lvl2pPr>
      <a:lvl3pPr marL="925830" indent="-285750" algn="l" defTabSz="914400" rtl="0" eaLnBrk="1" latinLnBrk="0" hangingPunct="1">
        <a:spcBef>
          <a:spcPct val="20000"/>
        </a:spcBef>
        <a:buClr>
          <a:schemeClr val="accent3"/>
        </a:buClr>
        <a:buSzPct val="110000"/>
        <a:buFont typeface="Wingdings" charset="2"/>
        <a:buChar char="§"/>
        <a:defRPr sz="2000" kern="1200" spc="100" baseline="0">
          <a:solidFill>
            <a:srgbClr val="5C6670"/>
          </a:solidFill>
          <a:latin typeface="+mn-lt"/>
          <a:ea typeface="+mn-ea"/>
          <a:cs typeface="+mn-cs"/>
        </a:defRPr>
      </a:lvl3pPr>
      <a:lvl4pPr marL="1200150" indent="-285750" algn="l" defTabSz="914400" rtl="0" eaLnBrk="1" latinLnBrk="0" hangingPunct="1">
        <a:spcBef>
          <a:spcPct val="20000"/>
        </a:spcBef>
        <a:buClr>
          <a:schemeClr val="accent4"/>
        </a:buClr>
        <a:buSzPct val="110000"/>
        <a:buFont typeface="Wingdings" charset="2"/>
        <a:buChar char="§"/>
        <a:defRPr sz="1800" kern="1200">
          <a:solidFill>
            <a:srgbClr val="5C6670"/>
          </a:solidFill>
          <a:latin typeface="+mn-lt"/>
          <a:ea typeface="+mn-ea"/>
          <a:cs typeface="+mn-cs"/>
        </a:defRPr>
      </a:lvl4pPr>
      <a:lvl5pPr marL="1383030" indent="-285750" algn="l" defTabSz="914400" rtl="0" eaLnBrk="1" latinLnBrk="0" hangingPunct="1">
        <a:spcBef>
          <a:spcPct val="20000"/>
        </a:spcBef>
        <a:buClr>
          <a:schemeClr val="accent6"/>
        </a:buClr>
        <a:buSzPct val="110000"/>
        <a:buFont typeface="Wingdings" charset="2"/>
        <a:buChar char="§"/>
        <a:defRPr sz="1600" kern="1200" spc="100" baseline="0">
          <a:solidFill>
            <a:srgbClr val="5C6670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e.state.co.us/fedprograms/essa_stateplandevelopmen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January </a:t>
            </a:r>
            <a:r>
              <a:rPr lang="en-US" dirty="0"/>
              <a:t>9</a:t>
            </a:r>
            <a:r>
              <a:rPr lang="en-US" dirty="0" smtClean="0"/>
              <a:t>, 2017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spc="135" dirty="0">
                <a:solidFill>
                  <a:srgbClr val="1F4669"/>
                </a:solidFill>
              </a:rPr>
              <a:t>Every Student Succeeds Act (ESSA) Hub Committee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47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For the purposes of ensuring and reporting equitable access to teachers as required by ESSA, how should Colorado define an ‘out-of-field’ teacher?</a:t>
            </a:r>
          </a:p>
          <a:p>
            <a:pPr lvl="1"/>
            <a:r>
              <a:rPr lang="en-US" dirty="0" smtClean="0"/>
              <a:t>See handout with table of options</a:t>
            </a:r>
          </a:p>
          <a:p>
            <a:pPr lvl="1"/>
            <a:r>
              <a:rPr lang="en-US" dirty="0" smtClean="0"/>
              <a:t>Flow chart handout provided to illustrate potential implications of the endorsement option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should CDE define inexperience for the above purpose?</a:t>
            </a:r>
          </a:p>
          <a:p>
            <a:pPr lvl="1"/>
            <a:r>
              <a:rPr lang="en-US" dirty="0" smtClean="0"/>
              <a:t>Both the definition used under NCLB and the Effective Instruction and Leadership Spoke Committee recommendation are teachers with less than 3 years of teaching experience.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Points: </a:t>
            </a:r>
            <a:br>
              <a:rPr lang="en-US" dirty="0" smtClean="0"/>
            </a:br>
            <a:r>
              <a:rPr lang="en-US" dirty="0" smtClean="0"/>
              <a:t>Equitable Access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85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US" dirty="0"/>
              <a:t>The </a:t>
            </a:r>
            <a:r>
              <a:rPr lang="en-US" dirty="0" smtClean="0"/>
              <a:t>U.S. Department of Education (USDE) instructs </a:t>
            </a:r>
            <a:r>
              <a:rPr lang="en-US" dirty="0"/>
              <a:t>SEAs to calculate teacher equity using only low-income and minority students in Title I schools when compared to non-low-income and non-minority students in non-Title I schools.  Currently, CDE includes all schools when calculating equity and believe this is the better method.  </a:t>
            </a:r>
            <a:r>
              <a:rPr lang="en-US" u="sng" dirty="0"/>
              <a:t>Should CDE continue to include all schools when calculating equity</a:t>
            </a:r>
            <a:r>
              <a:rPr lang="en-US" u="sng" dirty="0" smtClean="0"/>
              <a:t>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Points: </a:t>
            </a:r>
            <a:br>
              <a:rPr lang="en-US" dirty="0"/>
            </a:br>
            <a:r>
              <a:rPr lang="en-US" dirty="0"/>
              <a:t>Equitable Access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36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en-US" dirty="0"/>
              <a:t>ESSA requires </a:t>
            </a:r>
            <a:r>
              <a:rPr lang="en-US" u="sng" dirty="0" smtClean="0"/>
              <a:t>local education agencies </a:t>
            </a:r>
            <a:r>
              <a:rPr lang="en-US" u="sng" dirty="0"/>
              <a:t>to develop a plan for addressing any disproportionate rates</a:t>
            </a:r>
            <a:r>
              <a:rPr lang="en-US" dirty="0"/>
              <a:t> if and when they are discovered.  Currently, this plan requirement is met within the </a:t>
            </a:r>
            <a:r>
              <a:rPr lang="en-US" u="sng" dirty="0"/>
              <a:t>Unified Improvement </a:t>
            </a:r>
            <a:r>
              <a:rPr lang="en-US" u="sng" dirty="0" smtClean="0"/>
              <a:t>Plan (UIP)</a:t>
            </a:r>
            <a:r>
              <a:rPr lang="en-US" dirty="0" smtClean="0"/>
              <a:t>. 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Title Programs Spoke </a:t>
            </a:r>
            <a:r>
              <a:rPr lang="en-US" dirty="0" smtClean="0"/>
              <a:t>Committee/ESEA Committee of Practitioners </a:t>
            </a:r>
            <a:r>
              <a:rPr lang="en-US" dirty="0"/>
              <a:t>has recommended to continue this practice.  </a:t>
            </a:r>
            <a:endParaRPr lang="en-US" dirty="0" smtClean="0"/>
          </a:p>
          <a:p>
            <a:pPr lvl="1"/>
            <a:r>
              <a:rPr lang="en-US" dirty="0" smtClean="0"/>
              <a:t>Should this plan remain in the UIP?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Points: </a:t>
            </a:r>
            <a:br>
              <a:rPr lang="en-US" dirty="0"/>
            </a:br>
            <a:r>
              <a:rPr lang="en-US" dirty="0"/>
              <a:t>Equitable Access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28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Recommendations for CDE Supports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Supporting Teachers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265863"/>
            <a:ext cx="2895600" cy="365125"/>
          </a:xfrm>
        </p:spPr>
        <p:txBody>
          <a:bodyPr/>
          <a:lstStyle/>
          <a:p>
            <a:fld id="{757A2F4E-5D54-B04B-91BD-7E78EE1FE9F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8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 for </a:t>
            </a:r>
            <a:r>
              <a:rPr lang="en-US" dirty="0"/>
              <a:t>Spoke Committee:  </a:t>
            </a:r>
            <a:r>
              <a:rPr lang="en-US" b="0" dirty="0"/>
              <a:t>How </a:t>
            </a:r>
            <a:r>
              <a:rPr lang="en-US" b="0" dirty="0" smtClean="0"/>
              <a:t>can/should CDE support the recruitment </a:t>
            </a:r>
            <a:r>
              <a:rPr lang="en-US" b="0" dirty="0"/>
              <a:t>and </a:t>
            </a:r>
            <a:r>
              <a:rPr lang="en-US" b="0" dirty="0" smtClean="0"/>
              <a:t>development </a:t>
            </a:r>
            <a:r>
              <a:rPr lang="en-US" b="0" dirty="0"/>
              <a:t>of educators </a:t>
            </a:r>
            <a:r>
              <a:rPr lang="en-US" b="0" dirty="0" smtClean="0"/>
              <a:t>across Colorado?</a:t>
            </a:r>
          </a:p>
          <a:p>
            <a:r>
              <a:rPr lang="en-US" dirty="0" smtClean="0"/>
              <a:t>Spoke recommendations:</a:t>
            </a:r>
          </a:p>
          <a:p>
            <a:pPr lvl="1"/>
            <a:r>
              <a:rPr lang="en-US" dirty="0"/>
              <a:t>Recruitment tools and strategies:</a:t>
            </a:r>
          </a:p>
          <a:p>
            <a:pPr lvl="2"/>
            <a:r>
              <a:rPr lang="en-US" dirty="0"/>
              <a:t>Resource bank for the </a:t>
            </a:r>
            <a:r>
              <a:rPr lang="en-US" i="1" dirty="0"/>
              <a:t>Self-Assessment for Healthy Human Capital Systems</a:t>
            </a:r>
          </a:p>
          <a:p>
            <a:pPr lvl="2"/>
            <a:r>
              <a:rPr lang="en-US" dirty="0"/>
              <a:t>Job board for rural </a:t>
            </a:r>
            <a:r>
              <a:rPr lang="en-US" dirty="0" smtClean="0"/>
              <a:t>positions</a:t>
            </a:r>
          </a:p>
          <a:p>
            <a:pPr lvl="2"/>
            <a:r>
              <a:rPr lang="en-US" dirty="0"/>
              <a:t>Foster and enhance teacher cadet programs </a:t>
            </a:r>
          </a:p>
          <a:p>
            <a:pPr lvl="1"/>
            <a:r>
              <a:rPr lang="en-US" dirty="0" smtClean="0"/>
              <a:t>Supports for teachers to enhance their ability to differentiate their instruction to meet the needs of students (e.g., </a:t>
            </a:r>
            <a:r>
              <a:rPr lang="en-US" dirty="0"/>
              <a:t>c</a:t>
            </a:r>
            <a:r>
              <a:rPr lang="en-US" dirty="0" smtClean="0"/>
              <a:t>ulturally </a:t>
            </a:r>
            <a:r>
              <a:rPr lang="en-US" dirty="0"/>
              <a:t>responsive </a:t>
            </a:r>
            <a:r>
              <a:rPr lang="en-US" dirty="0" smtClean="0"/>
              <a:t>training, whole </a:t>
            </a:r>
            <a:r>
              <a:rPr lang="en-US" dirty="0"/>
              <a:t>child </a:t>
            </a:r>
            <a:r>
              <a:rPr lang="en-US" dirty="0" smtClean="0"/>
              <a:t>support) </a:t>
            </a:r>
          </a:p>
          <a:p>
            <a:pPr marL="228600" lvl="1" indent="0">
              <a:buNone/>
            </a:pPr>
            <a:r>
              <a:rPr lang="en-US" b="1" dirty="0" smtClean="0"/>
              <a:t>Decision point:  </a:t>
            </a:r>
            <a:r>
              <a:rPr lang="en-US" dirty="0" smtClean="0"/>
              <a:t>Should CDE implement the above recommendations and what others should be considered?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Recruitment and Retention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81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 you for your time and insight today! </a:t>
            </a:r>
          </a:p>
          <a:p>
            <a:r>
              <a:rPr lang="en-US" dirty="0" smtClean="0"/>
              <a:t>For more information, contact the Effective Instruction and Leadership Spoke Committee leads:</a:t>
            </a:r>
          </a:p>
          <a:p>
            <a:pPr lvl="1"/>
            <a:r>
              <a:rPr lang="en-US" dirty="0"/>
              <a:t>Colleen </a:t>
            </a:r>
            <a:r>
              <a:rPr lang="en-US" dirty="0" smtClean="0"/>
              <a:t>O'Neil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(303) 866-6945 | </a:t>
            </a:r>
            <a:r>
              <a:rPr lang="en-US" sz="2000" dirty="0" smtClean="0"/>
              <a:t>Oneil_C@cde.state.co.us   </a:t>
            </a:r>
            <a:endParaRPr lang="en-US" sz="2000" dirty="0"/>
          </a:p>
          <a:p>
            <a:pPr lvl="1"/>
            <a:r>
              <a:rPr lang="en-US" dirty="0"/>
              <a:t>Jennifer Simons</a:t>
            </a:r>
            <a:br>
              <a:rPr lang="en-US" dirty="0"/>
            </a:br>
            <a:r>
              <a:rPr lang="en-US" sz="2000" dirty="0"/>
              <a:t>(303) 866-3905 | </a:t>
            </a:r>
            <a:r>
              <a:rPr lang="en-US" sz="2000" dirty="0" smtClean="0"/>
              <a:t>Simons_J@cde.state.co.us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and </a:t>
            </a:r>
            <a:br>
              <a:rPr lang="en-US" dirty="0" smtClean="0"/>
            </a:br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13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0999" y="4949687"/>
            <a:ext cx="8341851" cy="1316176"/>
          </a:xfrm>
        </p:spPr>
        <p:txBody>
          <a:bodyPr/>
          <a:lstStyle/>
          <a:p>
            <a:r>
              <a:rPr lang="en-US" dirty="0" smtClean="0"/>
              <a:t>January 2017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pc="135" dirty="0" smtClean="0">
                <a:solidFill>
                  <a:srgbClr val="1F4669"/>
                </a:solidFill>
              </a:rPr>
              <a:t/>
            </a:r>
            <a:br>
              <a:rPr lang="en-US" sz="4000" spc="135" dirty="0" smtClean="0">
                <a:solidFill>
                  <a:srgbClr val="1F4669"/>
                </a:solidFill>
              </a:rPr>
            </a:br>
            <a:r>
              <a:rPr lang="en-US" sz="4000" spc="135" dirty="0" smtClean="0">
                <a:solidFill>
                  <a:schemeClr val="bg1"/>
                </a:solidFill>
              </a:rPr>
              <a:t>Title Programs and Assurances Spoke </a:t>
            </a:r>
            <a:r>
              <a:rPr lang="en-US" sz="4000" spc="135" dirty="0">
                <a:solidFill>
                  <a:schemeClr val="bg1"/>
                </a:solidFill>
              </a:rPr>
              <a:t>Committee</a:t>
            </a:r>
            <a:br>
              <a:rPr lang="en-US" sz="4000" spc="135" dirty="0">
                <a:solidFill>
                  <a:schemeClr val="bg1"/>
                </a:solidFill>
              </a:rPr>
            </a:br>
            <a:r>
              <a:rPr lang="en-US" sz="4000" spc="135" dirty="0">
                <a:solidFill>
                  <a:schemeClr val="bg1"/>
                </a:solidFill>
              </a:rPr>
              <a:t/>
            </a:r>
            <a:br>
              <a:rPr lang="en-US" sz="4000" spc="135" dirty="0">
                <a:solidFill>
                  <a:schemeClr val="bg1"/>
                </a:solidFill>
              </a:rPr>
            </a:br>
            <a:r>
              <a:rPr lang="en-US" sz="3600" spc="135" dirty="0">
                <a:solidFill>
                  <a:schemeClr val="bg1"/>
                </a:solidFill>
              </a:rPr>
              <a:t>Report to </a:t>
            </a:r>
            <a:r>
              <a:rPr lang="en-US" sz="3600" spc="135" dirty="0" smtClean="0">
                <a:solidFill>
                  <a:schemeClr val="bg1"/>
                </a:solidFill>
              </a:rPr>
              <a:t>Hub Committee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265863"/>
            <a:ext cx="2895600" cy="365125"/>
          </a:xfrm>
        </p:spPr>
        <p:txBody>
          <a:bodyPr/>
          <a:lstStyle/>
          <a:p>
            <a:fld id="{757A2F4E-5D54-B04B-91BD-7E78EE1FE9F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73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5631" y="1634189"/>
            <a:ext cx="8668987" cy="4126531"/>
          </a:xfrm>
        </p:spPr>
        <p:txBody>
          <a:bodyPr/>
          <a:lstStyle/>
          <a:p>
            <a:r>
              <a:rPr lang="en-US" sz="2200" dirty="0" smtClean="0"/>
              <a:t>ESSA Assurances</a:t>
            </a:r>
          </a:p>
          <a:p>
            <a:pPr lvl="1"/>
            <a:r>
              <a:rPr lang="en-US" sz="1800" dirty="0" smtClean="0"/>
              <a:t>General assurances</a:t>
            </a:r>
          </a:p>
          <a:p>
            <a:pPr lvl="1"/>
            <a:r>
              <a:rPr lang="en-US" sz="1800" dirty="0" smtClean="0"/>
              <a:t>Program-specific assurances</a:t>
            </a:r>
          </a:p>
          <a:p>
            <a:pPr lvl="1"/>
            <a:r>
              <a:rPr lang="en-US" sz="1800" b="1" dirty="0" smtClean="0"/>
              <a:t>Decision point: </a:t>
            </a:r>
            <a:r>
              <a:rPr lang="en-US" sz="1800" dirty="0" smtClean="0"/>
              <a:t>Can we provide the required assurances?</a:t>
            </a:r>
          </a:p>
          <a:p>
            <a:r>
              <a:rPr lang="en-US" sz="2200" dirty="0" smtClean="0"/>
              <a:t>Title III Standardized Entrance/Exit Procedures</a:t>
            </a:r>
            <a:endParaRPr lang="en-US" sz="2200" dirty="0"/>
          </a:p>
          <a:p>
            <a:pPr lvl="1"/>
            <a:r>
              <a:rPr lang="en-US" sz="1800" dirty="0" smtClean="0"/>
              <a:t>EL Identification criteria using new World-class Instructional Design and Assessment (WIDA) Screener</a:t>
            </a:r>
          </a:p>
          <a:p>
            <a:pPr lvl="1"/>
            <a:r>
              <a:rPr lang="en-US" sz="1800" dirty="0" smtClean="0"/>
              <a:t>EL Redesignation criteria using WIDA ACCESS 2.0 proficiency levels</a:t>
            </a:r>
          </a:p>
          <a:p>
            <a:pPr lvl="1"/>
            <a:r>
              <a:rPr lang="en-US" sz="1800" b="1" dirty="0" smtClean="0"/>
              <a:t>Decision point: </a:t>
            </a:r>
            <a:r>
              <a:rPr lang="en-US" sz="1800" dirty="0" smtClean="0"/>
              <a:t>Does the Hub Committee support and approve the proposed methodology to determine Identification and Redesignation criteria for 2018-2019?</a:t>
            </a:r>
          </a:p>
          <a:p>
            <a:r>
              <a:rPr lang="en-US" sz="2200" dirty="0"/>
              <a:t>Title I Direct Student Services grant</a:t>
            </a:r>
          </a:p>
          <a:p>
            <a:pPr lvl="1"/>
            <a:r>
              <a:rPr lang="en-US" sz="1800" b="1" dirty="0"/>
              <a:t>Decision point</a:t>
            </a:r>
            <a:r>
              <a:rPr lang="en-US" sz="1800" dirty="0"/>
              <a:t>: Should CDE retain 3% of Title I funds to make Direct Student services grants available to school districts and Boards of Cooperative Educational Services(BOCES)?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45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0999" y="4949687"/>
            <a:ext cx="8341851" cy="13161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pc="135" dirty="0" smtClean="0">
                <a:solidFill>
                  <a:srgbClr val="1F4669"/>
                </a:solidFill>
              </a:rPr>
              <a:t/>
            </a:r>
            <a:br>
              <a:rPr lang="en-US" sz="4000" spc="135" dirty="0" smtClean="0">
                <a:solidFill>
                  <a:srgbClr val="1F4669"/>
                </a:solidFill>
              </a:rPr>
            </a:br>
            <a:r>
              <a:rPr lang="en-US" sz="4000" spc="135" dirty="0" smtClean="0">
                <a:solidFill>
                  <a:schemeClr val="bg1"/>
                </a:solidFill>
              </a:rPr>
              <a:t> ESSA Assurances </a:t>
            </a:r>
            <a:r>
              <a:rPr lang="en-US" sz="4000" spc="135" dirty="0">
                <a:solidFill>
                  <a:schemeClr val="bg1"/>
                </a:solidFill>
              </a:rPr>
              <a:t/>
            </a:r>
            <a:br>
              <a:rPr lang="en-US" sz="4000" spc="135" dirty="0">
                <a:solidFill>
                  <a:schemeClr val="bg1"/>
                </a:solidFill>
              </a:rPr>
            </a:br>
            <a:r>
              <a:rPr lang="en-US" sz="4000" spc="135" dirty="0">
                <a:solidFill>
                  <a:schemeClr val="bg1"/>
                </a:solidFill>
              </a:rPr>
              <a:t/>
            </a:r>
            <a:br>
              <a:rPr lang="en-US" sz="4000" spc="135" dirty="0">
                <a:solidFill>
                  <a:schemeClr val="bg1"/>
                </a:solidFill>
              </a:rPr>
            </a:b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265863"/>
            <a:ext cx="2895600" cy="365125"/>
          </a:xfrm>
        </p:spPr>
        <p:txBody>
          <a:bodyPr/>
          <a:lstStyle/>
          <a:p>
            <a:fld id="{757A2F4E-5D54-B04B-91BD-7E78EE1FE9FD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11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5631" y="1719071"/>
            <a:ext cx="8668987" cy="4407408"/>
          </a:xfrm>
        </p:spPr>
        <p:txBody>
          <a:bodyPr/>
          <a:lstStyle/>
          <a:p>
            <a:r>
              <a:rPr lang="en-US" dirty="0" smtClean="0"/>
              <a:t>ESSA General Assurances</a:t>
            </a:r>
          </a:p>
          <a:p>
            <a:pPr lvl="1"/>
            <a:r>
              <a:rPr lang="en-US" dirty="0" smtClean="0"/>
              <a:t>Administrative requirements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Fiscal controls and proper accounting procedures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Program reviews and monitoring and corrective actions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Complaint resolution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Evaluation and reporting</a:t>
            </a:r>
          </a:p>
          <a:p>
            <a:pPr marL="228600" lvl="1" indent="0">
              <a:buNone/>
            </a:pPr>
            <a:endParaRPr lang="en-US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/>
              <a:t>Decision point: </a:t>
            </a:r>
            <a:r>
              <a:rPr lang="en-US" b="0" dirty="0" smtClean="0"/>
              <a:t>Can we provide the required general assurances?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 smtClean="0"/>
              <a:t>Recommendation:</a:t>
            </a:r>
            <a:r>
              <a:rPr lang="en-US" dirty="0" smtClean="0"/>
              <a:t>  Yes</a:t>
            </a:r>
            <a:endParaRPr lang="en-US" b="0" dirty="0" smtClean="0"/>
          </a:p>
          <a:p>
            <a:pPr marL="2286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ESSA Assurances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17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Welcome</a:t>
            </a:r>
          </a:p>
          <a:p>
            <a:r>
              <a:rPr lang="en-US" sz="2200" dirty="0" smtClean="0"/>
              <a:t>Effective Instruction and Leadership</a:t>
            </a:r>
          </a:p>
          <a:p>
            <a:r>
              <a:rPr lang="en-US" sz="2200" dirty="0" smtClean="0"/>
              <a:t>Title Programs and Assurances</a:t>
            </a:r>
          </a:p>
          <a:p>
            <a:r>
              <a:rPr lang="en-US" sz="2200" dirty="0" smtClean="0"/>
              <a:t>Wrap-up</a:t>
            </a:r>
          </a:p>
          <a:p>
            <a:pPr lvl="1"/>
            <a:r>
              <a:rPr lang="en-US" sz="2000" dirty="0"/>
              <a:t>Hub Member Updates</a:t>
            </a:r>
          </a:p>
          <a:p>
            <a:pPr lvl="1"/>
            <a:r>
              <a:rPr lang="en-US" sz="2000" dirty="0" smtClean="0"/>
              <a:t>Review </a:t>
            </a:r>
            <a:r>
              <a:rPr lang="en-US" sz="2000" dirty="0"/>
              <a:t>and Approval of Meeting Minutes</a:t>
            </a:r>
          </a:p>
          <a:p>
            <a:pPr lvl="2"/>
            <a:r>
              <a:rPr lang="en-US" sz="1800" dirty="0" smtClean="0"/>
              <a:t>ESSA state plan timeline </a:t>
            </a:r>
            <a:endParaRPr lang="en-US" sz="1800" dirty="0"/>
          </a:p>
          <a:p>
            <a:pPr marL="228600" lvl="1" indent="0">
              <a:buNone/>
            </a:pPr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89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5631" y="1624068"/>
            <a:ext cx="8668987" cy="4491723"/>
          </a:xfrm>
        </p:spPr>
        <p:txBody>
          <a:bodyPr/>
          <a:lstStyle/>
          <a:p>
            <a:r>
              <a:rPr lang="en-US" dirty="0" smtClean="0"/>
              <a:t>ESSA Program-Specific Assurances</a:t>
            </a:r>
          </a:p>
          <a:p>
            <a:pPr lvl="1"/>
            <a:r>
              <a:rPr lang="en-US" sz="2000" dirty="0" smtClean="0"/>
              <a:t>Title I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 smtClean="0"/>
              <a:t>Colorado will have a consistent approach for graduation rate calculations for students who are enrolled for less than an academic year and then exit high school without a diploma and do not transfer to another school that grants a high school diploma.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 smtClean="0"/>
              <a:t>Local education agencies will have written procedures for transportation for foster care children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 smtClean="0"/>
              <a:t>Teacher data – annually update and publish</a:t>
            </a:r>
            <a:endParaRPr lang="en-US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/>
              <a:t>Decision point: </a:t>
            </a:r>
            <a:r>
              <a:rPr lang="en-US" b="0" dirty="0" smtClean="0"/>
              <a:t>Can we provide the required Title I program-specific assurances?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 smtClean="0"/>
              <a:t>Recommendation:</a:t>
            </a:r>
            <a:r>
              <a:rPr lang="en-US" dirty="0" smtClean="0"/>
              <a:t>  Yes</a:t>
            </a:r>
            <a:endParaRPr lang="en-US" b="0" dirty="0" smtClean="0"/>
          </a:p>
          <a:p>
            <a:pPr marL="2286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ESSA Assurances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83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5631" y="1624068"/>
            <a:ext cx="8668987" cy="449172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200" dirty="0" smtClean="0"/>
              <a:t>ESSA Program-Specific Assurances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Title III - In </a:t>
            </a:r>
            <a:r>
              <a:rPr lang="en-US" sz="2000" dirty="0"/>
              <a:t>establishing statewide </a:t>
            </a:r>
            <a:r>
              <a:rPr lang="en-US" sz="2000" dirty="0" smtClean="0"/>
              <a:t>entrance [and exit] </a:t>
            </a:r>
            <a:r>
              <a:rPr lang="en-US" sz="2000" dirty="0"/>
              <a:t>procedures required under </a:t>
            </a:r>
            <a:r>
              <a:rPr lang="en-US" sz="2000" dirty="0" smtClean="0"/>
              <a:t>Title III of ESSA, </a:t>
            </a:r>
            <a:r>
              <a:rPr lang="en-US" sz="2000" dirty="0"/>
              <a:t>the SEA will ensure that—</a:t>
            </a:r>
          </a:p>
          <a:p>
            <a:pPr lvl="2"/>
            <a:r>
              <a:rPr lang="en-US" sz="1800" dirty="0" smtClean="0"/>
              <a:t>All students </a:t>
            </a:r>
            <a:r>
              <a:rPr lang="en-US" sz="1800" dirty="0"/>
              <a:t>who may be English learners are </a:t>
            </a:r>
            <a:r>
              <a:rPr lang="en-US" sz="1800" dirty="0" smtClean="0"/>
              <a:t>assessed within 30 days of enrollment; </a:t>
            </a:r>
            <a:endParaRPr lang="en-US" sz="1800" dirty="0"/>
          </a:p>
          <a:p>
            <a:pPr lvl="2"/>
            <a:r>
              <a:rPr lang="en-US" sz="1800" dirty="0" smtClean="0"/>
              <a:t>Has procedures </a:t>
            </a:r>
            <a:r>
              <a:rPr lang="en-US" sz="1800" dirty="0"/>
              <a:t>for identification of English learners </a:t>
            </a:r>
            <a:r>
              <a:rPr lang="en-US" sz="1800" dirty="0" smtClean="0"/>
              <a:t>after enrollment; </a:t>
            </a:r>
            <a:r>
              <a:rPr lang="en-US" sz="1800" dirty="0"/>
              <a:t>and</a:t>
            </a:r>
          </a:p>
          <a:p>
            <a:pPr lvl="2"/>
            <a:r>
              <a:rPr lang="en-US" sz="1800" dirty="0" smtClean="0"/>
              <a:t>Has procedures </a:t>
            </a:r>
            <a:r>
              <a:rPr lang="en-US" sz="1800" dirty="0"/>
              <a:t>for removing the English learner designation from any student who was </a:t>
            </a:r>
            <a:r>
              <a:rPr lang="en-US" sz="1800" dirty="0" smtClean="0"/>
              <a:t>misidentified as an English learner; </a:t>
            </a:r>
          </a:p>
          <a:p>
            <a:pPr lvl="2"/>
            <a:r>
              <a:rPr lang="en-US" sz="1800" dirty="0" smtClean="0"/>
              <a:t>SEA </a:t>
            </a:r>
            <a:r>
              <a:rPr lang="en-US" sz="1800" dirty="0"/>
              <a:t>will set exit criteria that are consistent with Federal civil rights obligations.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b="1" dirty="0" smtClean="0"/>
              <a:t>Decision point: </a:t>
            </a:r>
            <a:r>
              <a:rPr lang="en-US" sz="2200" b="0" dirty="0" smtClean="0"/>
              <a:t>Can we provide the required Title III program-specific assurances?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b="1" dirty="0" smtClean="0"/>
              <a:t>Recommendation:</a:t>
            </a:r>
            <a:r>
              <a:rPr lang="en-US" sz="2000" dirty="0" smtClean="0"/>
              <a:t>  Yes</a:t>
            </a:r>
            <a:endParaRPr lang="en-US" sz="2000" b="0" dirty="0" smtClean="0"/>
          </a:p>
          <a:p>
            <a:pPr marL="2286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ESSA Assurances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64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0999" y="4949687"/>
            <a:ext cx="8341851" cy="13161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pc="135" dirty="0" smtClean="0">
                <a:solidFill>
                  <a:srgbClr val="1F4669"/>
                </a:solidFill>
              </a:rPr>
              <a:t/>
            </a:r>
            <a:br>
              <a:rPr lang="en-US" sz="4000" spc="135" dirty="0" smtClean="0">
                <a:solidFill>
                  <a:srgbClr val="1F4669"/>
                </a:solidFill>
              </a:rPr>
            </a:br>
            <a:r>
              <a:rPr lang="en-US" sz="4000" spc="135" dirty="0" smtClean="0">
                <a:solidFill>
                  <a:schemeClr val="bg1"/>
                </a:solidFill>
              </a:rPr>
              <a:t>Title III Statewide Entrance and Exit Criteria </a:t>
            </a:r>
            <a:r>
              <a:rPr lang="en-US" sz="4000" spc="135" dirty="0">
                <a:solidFill>
                  <a:schemeClr val="bg1"/>
                </a:solidFill>
              </a:rPr>
              <a:t/>
            </a:r>
            <a:br>
              <a:rPr lang="en-US" sz="4000" spc="135" dirty="0">
                <a:solidFill>
                  <a:schemeClr val="bg1"/>
                </a:solidFill>
              </a:rPr>
            </a:br>
            <a:r>
              <a:rPr lang="en-US" sz="4000" spc="135" dirty="0">
                <a:solidFill>
                  <a:schemeClr val="bg1"/>
                </a:solidFill>
              </a:rPr>
              <a:t/>
            </a:r>
            <a:br>
              <a:rPr lang="en-US" sz="4000" spc="135" dirty="0">
                <a:solidFill>
                  <a:schemeClr val="bg1"/>
                </a:solidFill>
              </a:rPr>
            </a:b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265863"/>
            <a:ext cx="2895600" cy="365125"/>
          </a:xfrm>
        </p:spPr>
        <p:txBody>
          <a:bodyPr/>
          <a:lstStyle/>
          <a:p>
            <a:fld id="{757A2F4E-5D54-B04B-91BD-7E78EE1FE9FD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08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0" dirty="0"/>
              <a:t>ESSA defines an “English learner” as an individual who, among other things, has difficulties in </a:t>
            </a:r>
            <a:r>
              <a:rPr lang="en-US" sz="3200" i="1" dirty="0"/>
              <a:t>speaking, reading, writing, or understanding the English language </a:t>
            </a:r>
            <a:r>
              <a:rPr lang="en-US" sz="3200" b="0" dirty="0"/>
              <a:t>that may be sufficient to deny him or her the </a:t>
            </a:r>
            <a:r>
              <a:rPr lang="en-US" sz="3200" i="1" dirty="0"/>
              <a:t>ability to meet challenging state academic standards</a:t>
            </a:r>
            <a:r>
              <a:rPr lang="en-US" sz="3200" b="0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Every Student Succeeds Act</a:t>
            </a:r>
            <a:br>
              <a:rPr lang="en-US" dirty="0" smtClean="0"/>
            </a:br>
            <a:r>
              <a:rPr lang="en-US" sz="3200" dirty="0" smtClean="0"/>
              <a:t>EL Definition</a:t>
            </a: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34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en-US" b="0" dirty="0" smtClean="0"/>
          </a:p>
          <a:p>
            <a:pPr marL="45720" indent="0">
              <a:buNone/>
            </a:pPr>
            <a:r>
              <a:rPr lang="en-US" sz="2800" b="0" dirty="0" smtClean="0"/>
              <a:t>States will, “Establish </a:t>
            </a:r>
            <a:r>
              <a:rPr lang="en-US" sz="2800" b="0" dirty="0"/>
              <a:t>and implement, with timely and meaningful consultation with local educational agencies representing the geographic diversity of the State, </a:t>
            </a:r>
            <a:r>
              <a:rPr lang="en-US" sz="2800" dirty="0"/>
              <a:t>standardized, statewide [EL] entrance and exit procedures</a:t>
            </a:r>
            <a:r>
              <a:rPr lang="en-US" sz="2800" b="0" dirty="0"/>
              <a:t>.” (</a:t>
            </a:r>
            <a:r>
              <a:rPr lang="en-US" sz="2800" b="0" i="1" dirty="0"/>
              <a:t>ESSA </a:t>
            </a:r>
            <a:r>
              <a:rPr lang="en-US" sz="2800" b="0" dirty="0"/>
              <a:t>§3111, §3113)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useo Slab 500" pitchFamily="50" charset="0"/>
              </a:rPr>
              <a:t>Every </a:t>
            </a:r>
            <a:r>
              <a:rPr lang="en-US" dirty="0">
                <a:latin typeface="Museo Slab 500" pitchFamily="50" charset="0"/>
              </a:rPr>
              <a:t>Student Succeeds </a:t>
            </a:r>
            <a:r>
              <a:rPr lang="en-US" dirty="0" smtClean="0">
                <a:latin typeface="Museo Slab 500" pitchFamily="50" charset="0"/>
              </a:rPr>
              <a:t>Act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85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1" y="1769189"/>
            <a:ext cx="8407892" cy="487057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600" b="0" dirty="0">
                <a:latin typeface="Calibri" panose="020F0502020204030204" pitchFamily="34" charset="0"/>
              </a:rPr>
              <a:t>§299.19(c)(3) [3113(b)(2)] Regulations clarify</a:t>
            </a:r>
            <a:r>
              <a:rPr lang="en-US" sz="2600" b="0" dirty="0" smtClean="0">
                <a:latin typeface="Calibri" panose="020F0502020204030204" pitchFamily="34" charset="0"/>
              </a:rPr>
              <a:t>:</a:t>
            </a:r>
          </a:p>
          <a:p>
            <a:pPr marL="45720" indent="0">
              <a:buNone/>
            </a:pPr>
            <a:endParaRPr lang="en-US" sz="2600" b="0" dirty="0">
              <a:latin typeface="Calibri" panose="020F0502020204030204" pitchFamily="34" charset="0"/>
            </a:endParaRPr>
          </a:p>
          <a:p>
            <a:pPr marL="502920" indent="-457200">
              <a:buAutoNum type="arabicPeriod"/>
            </a:pPr>
            <a:r>
              <a:rPr lang="en-US" sz="2600" b="0" dirty="0" smtClean="0">
                <a:latin typeface="Calibri" panose="020F0502020204030204" pitchFamily="34" charset="0"/>
              </a:rPr>
              <a:t>Standardized </a:t>
            </a:r>
            <a:r>
              <a:rPr lang="en-US" sz="2600" b="0" dirty="0">
                <a:latin typeface="Calibri" panose="020F0502020204030204" pitchFamily="34" charset="0"/>
              </a:rPr>
              <a:t>statewide EL entrance and exit procedures </a:t>
            </a:r>
            <a:r>
              <a:rPr lang="en-US" sz="2600" b="0" dirty="0" smtClean="0">
                <a:latin typeface="Calibri" panose="020F0502020204030204" pitchFamily="34" charset="0"/>
              </a:rPr>
              <a:t>must include </a:t>
            </a:r>
            <a:r>
              <a:rPr lang="en-US" sz="2600" b="0" dirty="0">
                <a:latin typeface="Calibri" panose="020F0502020204030204" pitchFamily="34" charset="0"/>
              </a:rPr>
              <a:t>uniform criteria applied </a:t>
            </a:r>
            <a:r>
              <a:rPr lang="en-US" sz="2600" b="0" dirty="0" smtClean="0">
                <a:latin typeface="Calibri" panose="020F0502020204030204" pitchFamily="34" charset="0"/>
              </a:rPr>
              <a:t>statewide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2600" b="0" dirty="0" smtClean="0">
                <a:latin typeface="Calibri" panose="020F0502020204030204" pitchFamily="34" charset="0"/>
              </a:rPr>
              <a:t>Prohibits </a:t>
            </a:r>
            <a:r>
              <a:rPr lang="en-US" sz="2600" b="0" dirty="0">
                <a:latin typeface="Calibri" panose="020F0502020204030204" pitchFamily="34" charset="0"/>
              </a:rPr>
              <a:t>a “‘local option,’ which cannot be standardized and </a:t>
            </a:r>
            <a:r>
              <a:rPr lang="en-US" sz="2600" b="0" dirty="0" smtClean="0">
                <a:latin typeface="Calibri" panose="020F0502020204030204" pitchFamily="34" charset="0"/>
              </a:rPr>
              <a:t> under </a:t>
            </a:r>
            <a:r>
              <a:rPr lang="en-US" sz="2600" b="0" dirty="0">
                <a:latin typeface="Calibri" panose="020F0502020204030204" pitchFamily="34" charset="0"/>
              </a:rPr>
              <a:t>which LEAs could have widely varying criteria</a:t>
            </a:r>
            <a:r>
              <a:rPr lang="en-US" sz="2600" b="0" dirty="0" smtClean="0">
                <a:latin typeface="Calibri" panose="020F0502020204030204" pitchFamily="34" charset="0"/>
              </a:rPr>
              <a:t>”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2600" b="0" dirty="0" smtClean="0">
                <a:latin typeface="Calibri" panose="020F0502020204030204" pitchFamily="34" charset="0"/>
              </a:rPr>
              <a:t>Exit </a:t>
            </a:r>
            <a:r>
              <a:rPr lang="en-US" sz="2600" b="0" dirty="0">
                <a:latin typeface="Calibri" panose="020F0502020204030204" pitchFamily="34" charset="0"/>
              </a:rPr>
              <a:t>procedures must include objective, valid, and reliable criteria, including a score of proficient on the State’s annual </a:t>
            </a:r>
            <a:r>
              <a:rPr lang="en-US" sz="2600" b="0" dirty="0" smtClean="0">
                <a:latin typeface="Calibri" panose="020F0502020204030204" pitchFamily="34" charset="0"/>
              </a:rPr>
              <a:t>English Language Proficiency (ELP) </a:t>
            </a:r>
            <a:r>
              <a:rPr lang="en-US" sz="2600" b="0" dirty="0">
                <a:latin typeface="Calibri" panose="020F0502020204030204" pitchFamily="34" charset="0"/>
              </a:rPr>
              <a:t>assessment</a:t>
            </a:r>
          </a:p>
          <a:p>
            <a:pPr marL="45720" indent="0">
              <a:buNone/>
            </a:pPr>
            <a:endParaRPr lang="en-US" b="0" dirty="0" smtClean="0">
              <a:latin typeface="Calibri" panose="020F0502020204030204" pitchFamily="34" charset="0"/>
            </a:endParaRPr>
          </a:p>
          <a:p>
            <a:pPr marL="502920" indent="-457200">
              <a:buFont typeface="+mj-lt"/>
              <a:buAutoNum type="arabicPeriod"/>
            </a:pPr>
            <a:endParaRPr lang="en-US" b="0" dirty="0" smtClean="0">
              <a:latin typeface="Calibri" panose="020F0502020204030204" pitchFamily="34" charset="0"/>
            </a:endParaRPr>
          </a:p>
          <a:p>
            <a:pPr marL="45720" indent="0">
              <a:buNone/>
            </a:pPr>
            <a:endParaRPr lang="en-US" b="0" dirty="0">
              <a:latin typeface="Calibri" panose="020F0502020204030204" pitchFamily="34" charset="0"/>
            </a:endParaRPr>
          </a:p>
          <a:p>
            <a:pPr marL="45720" indent="0">
              <a:buNone/>
            </a:pPr>
            <a:endParaRPr lang="en-US" b="0" dirty="0">
              <a:latin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10836"/>
            <a:ext cx="8381260" cy="1299405"/>
          </a:xfrm>
        </p:spPr>
        <p:txBody>
          <a:bodyPr/>
          <a:lstStyle/>
          <a:p>
            <a:r>
              <a:rPr lang="en-US" dirty="0" smtClean="0">
                <a:latin typeface="Museo Slab 500" pitchFamily="50" charset="0"/>
              </a:rPr>
              <a:t>ESSA </a:t>
            </a:r>
            <a:r>
              <a:rPr lang="en-US" dirty="0">
                <a:latin typeface="Museo Slab 500" pitchFamily="50" charset="0"/>
              </a:rPr>
              <a:t>Regulations on Accountability and State </a:t>
            </a:r>
            <a:r>
              <a:rPr lang="en-US" dirty="0" smtClean="0">
                <a:latin typeface="Museo Slab 500" pitchFamily="50" charset="0"/>
              </a:rPr>
              <a:t>Plans</a:t>
            </a:r>
            <a:endParaRPr lang="en-US" dirty="0">
              <a:latin typeface="Museo Slab 500" pitchFamily="50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63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4849680"/>
          </a:xfrm>
        </p:spPr>
        <p:txBody>
          <a:bodyPr/>
          <a:lstStyle/>
          <a:p>
            <a:pPr marL="45720" indent="0">
              <a:buNone/>
            </a:pPr>
            <a:r>
              <a:rPr lang="en-US" sz="2600" b="0" dirty="0"/>
              <a:t>§299.19(c)(3) [3113(b)(2)] Regulations clarify</a:t>
            </a:r>
            <a:r>
              <a:rPr lang="en-US" sz="2600" b="0" dirty="0" smtClean="0"/>
              <a:t>:</a:t>
            </a:r>
          </a:p>
          <a:p>
            <a:pPr marL="45720" indent="0">
              <a:buNone/>
            </a:pPr>
            <a:endParaRPr lang="en-US" sz="2600" b="0" dirty="0"/>
          </a:p>
          <a:p>
            <a:pPr marL="45720" indent="0">
              <a:buNone/>
            </a:pPr>
            <a:r>
              <a:rPr lang="en-US" sz="2600" b="0" dirty="0" smtClean="0"/>
              <a:t>4. Scores on</a:t>
            </a:r>
            <a:r>
              <a:rPr lang="en-US" sz="2600" b="0" i="1" dirty="0" smtClean="0"/>
              <a:t> </a:t>
            </a:r>
            <a:r>
              <a:rPr lang="en-US" sz="2600" i="1" dirty="0"/>
              <a:t>content assessments cannot be included as exit criteria</a:t>
            </a:r>
            <a:r>
              <a:rPr lang="en-US" sz="2600" b="0" i="1" dirty="0"/>
              <a:t> </a:t>
            </a:r>
            <a:r>
              <a:rPr lang="en-US" sz="2600" b="0" dirty="0"/>
              <a:t>(not valid and reliable measures of ELP, may result in prolonged EL status, civil rights violations</a:t>
            </a:r>
            <a:r>
              <a:rPr lang="en-US" sz="2600" b="0" dirty="0" smtClean="0"/>
              <a:t>)</a:t>
            </a:r>
          </a:p>
          <a:p>
            <a:pPr marL="45720" indent="0">
              <a:buNone/>
            </a:pPr>
            <a:endParaRPr lang="en-US" sz="2600" b="0" dirty="0" smtClean="0"/>
          </a:p>
          <a:p>
            <a:pPr marL="45720" indent="0">
              <a:buNone/>
            </a:pPr>
            <a:r>
              <a:rPr lang="en-US" sz="2600" b="0" dirty="0" smtClean="0"/>
              <a:t>5. Exit </a:t>
            </a:r>
            <a:r>
              <a:rPr lang="en-US" sz="2600" b="0" dirty="0"/>
              <a:t>criteria must be applied to both Title I EL subgroup and Title III services (exit EL status for both Title I and Title III purposes)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ESSA </a:t>
            </a:r>
            <a:r>
              <a:rPr lang="en-US" dirty="0"/>
              <a:t>Regulations on Accountability and State </a:t>
            </a:r>
            <a:r>
              <a:rPr lang="en-US" dirty="0" smtClean="0"/>
              <a:t>Plans Cont.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46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sz="2800" dirty="0" smtClean="0"/>
              <a:t>CLDE Stakeholders responded….</a:t>
            </a:r>
          </a:p>
          <a:p>
            <a:r>
              <a:rPr lang="en-US" sz="2800" dirty="0" smtClean="0"/>
              <a:t>Should Colorado consider the </a:t>
            </a:r>
            <a:r>
              <a:rPr lang="en-US" sz="2800" dirty="0" smtClean="0"/>
              <a:t>WIDA proficiency </a:t>
            </a:r>
            <a:r>
              <a:rPr lang="en-US" sz="2800" dirty="0" err="1" smtClean="0"/>
              <a:t>cutpoint</a:t>
            </a:r>
            <a:r>
              <a:rPr lang="en-US" sz="2800" dirty="0" smtClean="0"/>
              <a:t> on the WIDA screener as proficient in the initial classification stage?</a:t>
            </a:r>
          </a:p>
          <a:p>
            <a:pPr lvl="1"/>
            <a:r>
              <a:rPr lang="en-US" sz="2800" dirty="0" smtClean="0"/>
              <a:t>Body of evidence was strongly recommended to be used along WIDA Screener in all respondents.</a:t>
            </a:r>
          </a:p>
          <a:p>
            <a:pPr lvl="1"/>
            <a:r>
              <a:rPr lang="en-US" sz="2800" dirty="0" smtClean="0"/>
              <a:t>Some respondents said use WIDA, some said Colorado should set our own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Standardized Entrance Criteria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27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4307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sz="2200" dirty="0"/>
              <a:t>CLDE Stakeholders responded….</a:t>
            </a:r>
          </a:p>
          <a:p>
            <a:r>
              <a:rPr lang="en-US" sz="2200" dirty="0" smtClean="0"/>
              <a:t>Should the “English Proficient: performance standard on the state ELP test specify composite and domain scores?</a:t>
            </a:r>
          </a:p>
          <a:p>
            <a:pPr lvl="1"/>
            <a:r>
              <a:rPr lang="en-US" sz="2000" dirty="0" smtClean="0"/>
              <a:t>100%  - yes</a:t>
            </a:r>
          </a:p>
          <a:p>
            <a:r>
              <a:rPr lang="en-US" sz="2200" dirty="0" smtClean="0"/>
              <a:t>Should Colorado set a performance standard beyond WIDA’s recommended level?</a:t>
            </a:r>
          </a:p>
          <a:p>
            <a:pPr lvl="1"/>
            <a:r>
              <a:rPr lang="en-US" sz="2000" dirty="0" smtClean="0"/>
              <a:t>Responses varied depending on new ACCESS 2.0 standard setting</a:t>
            </a:r>
          </a:p>
          <a:p>
            <a:r>
              <a:rPr lang="en-US" sz="2200" dirty="0" smtClean="0"/>
              <a:t>Should Colorado request an extension in implementing “standardized </a:t>
            </a:r>
            <a:r>
              <a:rPr lang="en-US" sz="2200" dirty="0" err="1" smtClean="0"/>
              <a:t>redesignation</a:t>
            </a:r>
            <a:r>
              <a:rPr lang="en-US" sz="2200" dirty="0" smtClean="0"/>
              <a:t> and exit criteria” when an additional year of PARCC and ACCESS for ELLs is available that will yield more reliable and valid data to make decisions?</a:t>
            </a:r>
          </a:p>
          <a:p>
            <a:pPr lvl="1"/>
            <a:r>
              <a:rPr lang="en-US" sz="2000" dirty="0" smtClean="0"/>
              <a:t>100% - yes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Standardized </a:t>
            </a:r>
            <a:r>
              <a:rPr lang="en-US" dirty="0" smtClean="0"/>
              <a:t>Exit Procedures and </a:t>
            </a:r>
            <a:r>
              <a:rPr lang="en-US" dirty="0"/>
              <a:t>Criteria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28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0446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areas of content from PARCC and/or CMAS should be analyzed in setting the English Proficient standard?</a:t>
            </a:r>
          </a:p>
          <a:p>
            <a:pPr lvl="1"/>
            <a:r>
              <a:rPr lang="en-US" dirty="0" smtClean="0"/>
              <a:t>100% - English Language Arts</a:t>
            </a:r>
          </a:p>
          <a:p>
            <a:pPr lvl="1"/>
            <a:r>
              <a:rPr lang="en-US" dirty="0" smtClean="0"/>
              <a:t>Other content areas to consider: Mathematics, Social Studies, and Science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Standardized </a:t>
            </a:r>
            <a:r>
              <a:rPr lang="en-US" dirty="0" smtClean="0"/>
              <a:t>Exit Procedures and Criteria Cont.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29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8739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0999" y="4949687"/>
            <a:ext cx="8341851" cy="1316176"/>
          </a:xfrm>
        </p:spPr>
        <p:txBody>
          <a:bodyPr/>
          <a:lstStyle/>
          <a:p>
            <a:r>
              <a:rPr lang="en-US" dirty="0" smtClean="0"/>
              <a:t>January 2017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pc="135" dirty="0" smtClean="0">
                <a:solidFill>
                  <a:srgbClr val="1F4669"/>
                </a:solidFill>
              </a:rPr>
              <a:t/>
            </a:r>
            <a:br>
              <a:rPr lang="en-US" sz="4000" spc="135" dirty="0" smtClean="0">
                <a:solidFill>
                  <a:srgbClr val="1F4669"/>
                </a:solidFill>
              </a:rPr>
            </a:br>
            <a:r>
              <a:rPr lang="en-US" sz="4000" spc="135" dirty="0" smtClean="0">
                <a:solidFill>
                  <a:schemeClr val="bg1"/>
                </a:solidFill>
              </a:rPr>
              <a:t>Effective </a:t>
            </a:r>
            <a:r>
              <a:rPr lang="en-US" sz="4000" spc="135" dirty="0">
                <a:solidFill>
                  <a:schemeClr val="bg1"/>
                </a:solidFill>
              </a:rPr>
              <a:t>Instruction and Leadership Spoke Committee</a:t>
            </a:r>
            <a:br>
              <a:rPr lang="en-US" sz="4000" spc="135" dirty="0">
                <a:solidFill>
                  <a:schemeClr val="bg1"/>
                </a:solidFill>
              </a:rPr>
            </a:br>
            <a:r>
              <a:rPr lang="en-US" sz="4000" spc="135" dirty="0">
                <a:solidFill>
                  <a:schemeClr val="bg1"/>
                </a:solidFill>
              </a:rPr>
              <a:t/>
            </a:r>
            <a:br>
              <a:rPr lang="en-US" sz="4000" spc="135" dirty="0">
                <a:solidFill>
                  <a:schemeClr val="bg1"/>
                </a:solidFill>
              </a:rPr>
            </a:br>
            <a:r>
              <a:rPr lang="en-US" sz="3600" spc="135" dirty="0">
                <a:solidFill>
                  <a:schemeClr val="bg1"/>
                </a:solidFill>
              </a:rPr>
              <a:t>Report to </a:t>
            </a:r>
            <a:r>
              <a:rPr lang="en-US" sz="3600" spc="135" dirty="0" smtClean="0">
                <a:solidFill>
                  <a:schemeClr val="bg1"/>
                </a:solidFill>
              </a:rPr>
              <a:t>the ESSA </a:t>
            </a:r>
            <a:r>
              <a:rPr lang="en-US" sz="3600" spc="135" smtClean="0">
                <a:solidFill>
                  <a:schemeClr val="bg1"/>
                </a:solidFill>
              </a:rPr>
              <a:t>Hub Committee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265863"/>
            <a:ext cx="2895600" cy="365125"/>
          </a:xfrm>
        </p:spPr>
        <p:txBody>
          <a:bodyPr/>
          <a:lstStyle/>
          <a:p>
            <a:fld id="{757A2F4E-5D54-B04B-91BD-7E78EE1FE9F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60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5481" y="1719070"/>
            <a:ext cx="8407893" cy="4727449"/>
          </a:xfrm>
        </p:spPr>
        <p:txBody>
          <a:bodyPr/>
          <a:lstStyle/>
          <a:p>
            <a:pPr marL="388620" indent="-342900"/>
            <a:r>
              <a:rPr lang="en-US" dirty="0" smtClean="0"/>
              <a:t>Entrance and Identification Procedures will remain unchanged for 2017-2018</a:t>
            </a:r>
          </a:p>
          <a:p>
            <a:pPr marL="617220" lvl="1" indent="-342900"/>
            <a:r>
              <a:rPr lang="en-US" dirty="0" smtClean="0"/>
              <a:t>New WIDA Screener criteria will be determined using:</a:t>
            </a:r>
          </a:p>
          <a:p>
            <a:pPr marL="845820" lvl="2" indent="-342900"/>
            <a:r>
              <a:rPr lang="en-US" dirty="0" smtClean="0"/>
              <a:t>WIDA’s recommendation and guidance, when released  AND</a:t>
            </a:r>
          </a:p>
          <a:p>
            <a:pPr marL="845820" lvl="2" indent="-342900"/>
            <a:r>
              <a:rPr lang="en-US" dirty="0" smtClean="0"/>
              <a:t>Colorado data, when available </a:t>
            </a:r>
          </a:p>
          <a:p>
            <a:pPr marL="45720" indent="0">
              <a:buNone/>
            </a:pPr>
            <a:r>
              <a:rPr lang="en-US" dirty="0" smtClean="0"/>
              <a:t>Decision </a:t>
            </a:r>
            <a:r>
              <a:rPr lang="en-US" dirty="0"/>
              <a:t>point: </a:t>
            </a:r>
            <a:r>
              <a:rPr lang="en-US" dirty="0" smtClean="0"/>
              <a:t>Do Colorado </a:t>
            </a:r>
            <a:r>
              <a:rPr lang="en-US" dirty="0"/>
              <a:t>Entrance and </a:t>
            </a:r>
            <a:r>
              <a:rPr lang="en-US" dirty="0" smtClean="0"/>
              <a:t>Identification procedures need to be modified? </a:t>
            </a:r>
          </a:p>
          <a:p>
            <a:pPr marL="45720" indent="0">
              <a:buNone/>
            </a:pPr>
            <a:r>
              <a:rPr lang="en-US" dirty="0" smtClean="0"/>
              <a:t>Recommendation: Entrance and Identification procedures remain unchanged. However, Colorado will make applicable changes to identification criteria based on  WIDA </a:t>
            </a:r>
            <a:r>
              <a:rPr lang="en-US" smtClean="0"/>
              <a:t>Screener  </a:t>
            </a:r>
            <a:r>
              <a:rPr lang="en-US" dirty="0" smtClean="0"/>
              <a:t>when state data and/or technical information are available.</a:t>
            </a: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845820" lvl="2" indent="-342900"/>
            <a:endParaRPr lang="en-US" dirty="0" smtClean="0"/>
          </a:p>
          <a:p>
            <a:pPr marL="845820" lvl="2" indent="-342900"/>
            <a:endParaRPr lang="en-US" dirty="0" smtClean="0"/>
          </a:p>
          <a:p>
            <a:pPr marL="845820" lvl="2" indent="-342900"/>
            <a:endParaRPr lang="en-US" dirty="0" smtClean="0"/>
          </a:p>
          <a:p>
            <a:pPr marL="45720" indent="0">
              <a:buNone/>
            </a:pPr>
            <a:endParaRPr lang="en-US" i="1" dirty="0" smtClean="0"/>
          </a:p>
          <a:p>
            <a:pPr marL="4572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Entrance and Identification Procedures and Criteria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30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401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5138929"/>
          </a:xfrm>
        </p:spPr>
        <p:txBody>
          <a:bodyPr/>
          <a:lstStyle/>
          <a:p>
            <a:pPr marL="388620" indent="-342900"/>
            <a:r>
              <a:rPr lang="en-US" dirty="0"/>
              <a:t>Redesignation and Exit Procedures will remain unchanged for 2017-2018</a:t>
            </a:r>
          </a:p>
          <a:p>
            <a:pPr marL="617220" lvl="1" indent="-342900"/>
            <a:r>
              <a:rPr lang="en-US" dirty="0"/>
              <a:t>New ACCESS 2.0 criteria will be determined</a:t>
            </a:r>
          </a:p>
          <a:p>
            <a:pPr marL="845820" lvl="2" indent="-342900"/>
            <a:r>
              <a:rPr lang="en-US" dirty="0"/>
              <a:t>In collaboration with assessment, accountability, and EL expert </a:t>
            </a:r>
            <a:r>
              <a:rPr lang="en-US" dirty="0" smtClean="0"/>
              <a:t>stakeholders;</a:t>
            </a:r>
          </a:p>
          <a:p>
            <a:pPr marL="845820" lvl="2" indent="-342900"/>
            <a:r>
              <a:rPr lang="en-US" dirty="0" smtClean="0"/>
              <a:t>When WIDA </a:t>
            </a:r>
            <a:r>
              <a:rPr lang="en-US" dirty="0"/>
              <a:t>s</a:t>
            </a:r>
            <a:r>
              <a:rPr lang="en-US" dirty="0" smtClean="0"/>
              <a:t>tandard setting results become available;</a:t>
            </a:r>
          </a:p>
          <a:p>
            <a:pPr marL="1022033" lvl="3" indent="-342900"/>
            <a:r>
              <a:rPr lang="en-US" dirty="0" smtClean="0"/>
              <a:t> CDE will determine whether additional score adjustments might be necessary to ensure comparability between paper an online results.</a:t>
            </a:r>
          </a:p>
          <a:p>
            <a:pPr marL="45720" indent="0">
              <a:buNone/>
            </a:pPr>
            <a:r>
              <a:rPr lang="en-US" sz="2200" dirty="0"/>
              <a:t>Decision point: Do Colorado </a:t>
            </a:r>
            <a:r>
              <a:rPr lang="en-US" sz="2200" dirty="0" smtClean="0"/>
              <a:t>Redesignation and Exit procedures </a:t>
            </a:r>
            <a:r>
              <a:rPr lang="en-US" sz="2200" dirty="0"/>
              <a:t>need to be modified? </a:t>
            </a:r>
          </a:p>
          <a:p>
            <a:pPr marL="45720" indent="0">
              <a:buNone/>
            </a:pPr>
            <a:r>
              <a:rPr lang="en-US" sz="2200" dirty="0"/>
              <a:t>Recommendation: </a:t>
            </a:r>
            <a:r>
              <a:rPr lang="en-US" sz="2200" dirty="0" smtClean="0"/>
              <a:t>Redesignation and Exit procedures </a:t>
            </a:r>
            <a:r>
              <a:rPr lang="en-US" sz="2200" dirty="0"/>
              <a:t>remain unchanged. However, Colorado will make applicable changes to </a:t>
            </a:r>
            <a:r>
              <a:rPr lang="en-US" sz="2200" dirty="0" err="1" smtClean="0"/>
              <a:t>redesignation</a:t>
            </a:r>
            <a:r>
              <a:rPr lang="en-US" sz="2200" dirty="0" smtClean="0"/>
              <a:t> </a:t>
            </a:r>
            <a:r>
              <a:rPr lang="en-US" sz="2200" dirty="0"/>
              <a:t>criteria based on </a:t>
            </a:r>
            <a:r>
              <a:rPr lang="en-US" sz="2200" dirty="0" smtClean="0"/>
              <a:t>WIDA ACCESS 2.0 </a:t>
            </a:r>
            <a:r>
              <a:rPr lang="en-US" sz="2200" dirty="0"/>
              <a:t>when </a:t>
            </a:r>
            <a:r>
              <a:rPr lang="en-US" sz="2200" dirty="0" smtClean="0"/>
              <a:t>standard setting results become available</a:t>
            </a:r>
            <a:r>
              <a:rPr lang="en-US" dirty="0" smtClean="0"/>
              <a:t>.</a:t>
            </a:r>
          </a:p>
          <a:p>
            <a:pPr marL="502920" lvl="2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Redesignation and Exit Procedures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37159" y="6282690"/>
            <a:ext cx="2895600" cy="365125"/>
          </a:xfrm>
        </p:spPr>
        <p:txBody>
          <a:bodyPr/>
          <a:lstStyle/>
          <a:p>
            <a:fld id="{757A2F4E-5D54-B04B-91BD-7E78EE1FE9FD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05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create a growth-to-standard measure, we need a definition of English proficient that results in student’s being </a:t>
            </a:r>
            <a:r>
              <a:rPr lang="en-US" dirty="0" err="1" smtClean="0"/>
              <a:t>redesignated</a:t>
            </a:r>
            <a:r>
              <a:rPr lang="en-US" dirty="0" smtClean="0"/>
              <a:t> as Fluent English Proficient (FEP) and exited from programming. </a:t>
            </a:r>
          </a:p>
          <a:p>
            <a:r>
              <a:rPr lang="en-US" dirty="0" smtClean="0"/>
              <a:t>Given </a:t>
            </a:r>
            <a:r>
              <a:rPr lang="en-US" dirty="0"/>
              <a:t>the current limitations with WIDA ACCESS 2.0 (test form effects, revised proficiency levels, and a new standard setting) CDE does not feel comfortable establishing exit criteria at this time. 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We will lay out a process for establishing exit criteria once all available technical and student information is available (hopefully for 2018-19).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Steps: Determining ACCESS 2.0 Exit Criteria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12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available literature on definitions of and timelines for acquiring English proficiency (generally recommend 5-7 years).</a:t>
            </a:r>
          </a:p>
          <a:p>
            <a:r>
              <a:rPr lang="en-US" dirty="0" smtClean="0"/>
              <a:t>Review historical CDE data (ELP and content area assessments) to determine patterns of EL progress over time and in comparison to native English-speaking peers in Colorado. Analyze outcomes for students after </a:t>
            </a:r>
            <a:r>
              <a:rPr lang="en-US" dirty="0" err="1" smtClean="0"/>
              <a:t>redesignation</a:t>
            </a:r>
            <a:r>
              <a:rPr lang="en-US" dirty="0" smtClean="0"/>
              <a:t> to determine whether previous cuts were appropriate. </a:t>
            </a:r>
          </a:p>
          <a:p>
            <a:r>
              <a:rPr lang="en-US" dirty="0" smtClean="0"/>
              <a:t>Once information from WIDA’s ACCESS 2.0 standard setting is published, review performance descriptors, consortium recommended cuts (if available) and student outcomes for alignment with Colorado values.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Steps: Establishing ACCESS 2.0 Exit Criteria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80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Investigate impact of revised cuts on prior results and determine the degree of alignment with Colorado expectations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Analyze relationship of new proficiency designations with CMAS PARCC outcomes. </a:t>
            </a:r>
          </a:p>
          <a:p>
            <a:r>
              <a:rPr lang="en-US" dirty="0" smtClean="0"/>
              <a:t>Convene panel of experts who will use all the above information to determine the ELP assessment score (or scores if using multiple domains) that Colorado feels are appropriate for </a:t>
            </a:r>
            <a:r>
              <a:rPr lang="en-US" dirty="0" err="1" smtClean="0"/>
              <a:t>redesignation</a:t>
            </a:r>
            <a:r>
              <a:rPr lang="en-US" dirty="0" smtClean="0"/>
              <a:t>. </a:t>
            </a:r>
          </a:p>
          <a:p>
            <a:r>
              <a:rPr lang="en-US" dirty="0" smtClean="0"/>
              <a:t>As additional years of data become available, review results to ensure continued appropriateness of exit criteria.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Steps: Establishing ACCESS 2.0 Exit Criteria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83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0999" y="4949687"/>
            <a:ext cx="8341851" cy="13161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pc="135" dirty="0" smtClean="0">
                <a:solidFill>
                  <a:srgbClr val="1F4669"/>
                </a:solidFill>
              </a:rPr>
              <a:t/>
            </a:r>
            <a:br>
              <a:rPr lang="en-US" sz="4000" spc="135" dirty="0" smtClean="0">
                <a:solidFill>
                  <a:srgbClr val="1F4669"/>
                </a:solidFill>
              </a:rPr>
            </a:br>
            <a:r>
              <a:rPr lang="en-US" sz="4000" spc="135" dirty="0" smtClean="0">
                <a:solidFill>
                  <a:schemeClr val="bg1"/>
                </a:solidFill>
              </a:rPr>
              <a:t> Title I Direct Student Services grants </a:t>
            </a:r>
            <a:r>
              <a:rPr lang="en-US" sz="4000" spc="135" dirty="0">
                <a:solidFill>
                  <a:schemeClr val="bg1"/>
                </a:solidFill>
              </a:rPr>
              <a:t/>
            </a:r>
            <a:br>
              <a:rPr lang="en-US" sz="4000" spc="135" dirty="0">
                <a:solidFill>
                  <a:schemeClr val="bg1"/>
                </a:solidFill>
              </a:rPr>
            </a:br>
            <a:r>
              <a:rPr lang="en-US" sz="4000" spc="135" dirty="0">
                <a:solidFill>
                  <a:schemeClr val="bg1"/>
                </a:solidFill>
              </a:rPr>
              <a:t/>
            </a:r>
            <a:br>
              <a:rPr lang="en-US" sz="4000" spc="135" dirty="0">
                <a:solidFill>
                  <a:schemeClr val="bg1"/>
                </a:solidFill>
              </a:rPr>
            </a:b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265863"/>
            <a:ext cx="2895600" cy="365125"/>
          </a:xfrm>
        </p:spPr>
        <p:txBody>
          <a:bodyPr/>
          <a:lstStyle/>
          <a:p>
            <a:fld id="{757A2F4E-5D54-B04B-91BD-7E78EE1FE9FD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29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68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Optional 3% Set-Aside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100" dirty="0" smtClean="0">
                <a:latin typeface="+mj-lt"/>
              </a:rPr>
              <a:t>SEAs may, after consultation with stakeholders, withhold an additional 3% of Title I funds for Direct Student Services grants to school districts.</a:t>
            </a:r>
          </a:p>
          <a:p>
            <a:endParaRPr lang="en-US" dirty="0" smtClean="0">
              <a:latin typeface="+mj-lt"/>
            </a:endParaRPr>
          </a:p>
          <a:p>
            <a:r>
              <a:rPr lang="en-US" sz="2900" dirty="0" smtClean="0">
                <a:latin typeface="+mj-lt"/>
              </a:rPr>
              <a:t>Estimated ~ $4,500,000</a:t>
            </a:r>
          </a:p>
          <a:p>
            <a:r>
              <a:rPr lang="en-US" sz="2900" dirty="0" smtClean="0">
                <a:latin typeface="+mj-lt"/>
              </a:rPr>
              <a:t>99% of set-aside must be awarded competitively to </a:t>
            </a:r>
            <a:br>
              <a:rPr lang="en-US" sz="2900" dirty="0" smtClean="0">
                <a:latin typeface="+mj-lt"/>
              </a:rPr>
            </a:br>
            <a:r>
              <a:rPr lang="en-US" sz="2900" dirty="0" smtClean="0">
                <a:latin typeface="+mj-lt"/>
              </a:rPr>
              <a:t>LEAs with low performing schools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+mj-lt"/>
              </a:rPr>
              <a:t>High school student supports, such as:</a:t>
            </a:r>
          </a:p>
          <a:p>
            <a:pPr lvl="2"/>
            <a:r>
              <a:rPr lang="en-US" sz="2300" dirty="0" smtClean="0">
                <a:latin typeface="+mj-lt"/>
              </a:rPr>
              <a:t>GED </a:t>
            </a:r>
          </a:p>
          <a:p>
            <a:pPr lvl="2"/>
            <a:r>
              <a:rPr lang="en-US" sz="2300" dirty="0" smtClean="0">
                <a:latin typeface="+mj-lt"/>
              </a:rPr>
              <a:t>Concurrent enrollment</a:t>
            </a:r>
          </a:p>
          <a:p>
            <a:pPr lvl="2"/>
            <a:r>
              <a:rPr lang="en-US" sz="2300" dirty="0" smtClean="0">
                <a:latin typeface="+mj-lt"/>
              </a:rPr>
              <a:t>Credit recovery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+mj-lt"/>
              </a:rPr>
              <a:t>After school tutoring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+mj-lt"/>
              </a:rPr>
              <a:t>Title I School Choice options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>
              <a:latin typeface="+mj-lt"/>
            </a:endParaRPr>
          </a:p>
          <a:p>
            <a:endParaRPr lang="en-US" sz="2600" dirty="0" smtClean="0">
              <a:latin typeface="+mj-lt"/>
            </a:endParaRPr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3600891"/>
              </p:ext>
            </p:extLst>
          </p:nvPr>
        </p:nvGraphicFramePr>
        <p:xfrm>
          <a:off x="4571630" y="3312662"/>
          <a:ext cx="4991100" cy="4072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23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600318"/>
            <a:ext cx="9037122" cy="4407408"/>
          </a:xfrm>
        </p:spPr>
        <p:txBody>
          <a:bodyPr/>
          <a:lstStyle/>
          <a:p>
            <a:pPr marL="434340" indent="-342900">
              <a:buFont typeface="Wingdings" panose="05000000000000000000" pitchFamily="2" charset="2"/>
              <a:buChar char="§"/>
            </a:pPr>
            <a:r>
              <a:rPr lang="en-US" sz="2200" dirty="0"/>
              <a:t>Should CDE retain an additional 3% of Title I funds for LEAs to </a:t>
            </a:r>
            <a:r>
              <a:rPr lang="en-US" sz="2200" dirty="0" smtClean="0"/>
              <a:t>make Direct Student Services grants available to school districts with </a:t>
            </a:r>
            <a:r>
              <a:rPr lang="en-US" sz="2200" dirty="0"/>
              <a:t>low performing schools?</a:t>
            </a:r>
          </a:p>
          <a:p>
            <a:pPr lvl="1"/>
            <a:r>
              <a:rPr lang="en-US" sz="2000" dirty="0"/>
              <a:t>What we heard from </a:t>
            </a:r>
            <a:r>
              <a:rPr lang="en-US" sz="2000" dirty="0" smtClean="0"/>
              <a:t>ESSA </a:t>
            </a:r>
            <a:r>
              <a:rPr lang="en-US" sz="2000" dirty="0"/>
              <a:t>listening tour </a:t>
            </a:r>
            <a:r>
              <a:rPr lang="en-US" sz="2000" dirty="0" smtClean="0"/>
              <a:t>attendees and committee members</a:t>
            </a:r>
            <a:endParaRPr lang="en-US" sz="2000" dirty="0"/>
          </a:p>
          <a:p>
            <a:pPr lvl="2"/>
            <a:r>
              <a:rPr lang="en-US" sz="1800" dirty="0" smtClean="0"/>
              <a:t>The majority of listening tour respondents were </a:t>
            </a:r>
            <a:r>
              <a:rPr lang="en-US" sz="1800" dirty="0"/>
              <a:t>against the 3% reservation </a:t>
            </a:r>
          </a:p>
          <a:p>
            <a:pPr lvl="2"/>
            <a:r>
              <a:rPr lang="en-US" sz="1800" dirty="0"/>
              <a:t>ESEA Committee of Practitioners </a:t>
            </a:r>
            <a:r>
              <a:rPr lang="en-US" sz="1800" dirty="0" smtClean="0"/>
              <a:t>were unanimous in voting against reserving </a:t>
            </a:r>
            <a:r>
              <a:rPr lang="en-US" sz="1800" dirty="0"/>
              <a:t>the additional 3% due to the negative impact on </a:t>
            </a:r>
            <a:r>
              <a:rPr lang="en-US" sz="1800" dirty="0" smtClean="0"/>
              <a:t>local Title I allocations</a:t>
            </a:r>
          </a:p>
          <a:p>
            <a:pPr lvl="1"/>
            <a:r>
              <a:rPr lang="en-US" sz="2000" dirty="0" smtClean="0"/>
              <a:t>Pros</a:t>
            </a:r>
            <a:endParaRPr lang="en-US" sz="2000" dirty="0"/>
          </a:p>
          <a:p>
            <a:pPr lvl="2"/>
            <a:r>
              <a:rPr lang="en-US" sz="1800" dirty="0"/>
              <a:t>Specific supports for </a:t>
            </a:r>
            <a:r>
              <a:rPr lang="en-US" sz="1800" dirty="0" smtClean="0"/>
              <a:t>High-School </a:t>
            </a:r>
            <a:r>
              <a:rPr lang="en-US" sz="1800" dirty="0"/>
              <a:t>students</a:t>
            </a:r>
          </a:p>
          <a:p>
            <a:pPr lvl="2"/>
            <a:r>
              <a:rPr lang="en-US" sz="1800" dirty="0"/>
              <a:t>Larger amount of funds could be </a:t>
            </a:r>
            <a:r>
              <a:rPr lang="en-US" sz="1800" dirty="0" smtClean="0"/>
              <a:t>awarded to </a:t>
            </a:r>
            <a:r>
              <a:rPr lang="en-US" sz="1800" dirty="0"/>
              <a:t>struggling schools</a:t>
            </a:r>
          </a:p>
          <a:p>
            <a:pPr lvl="1"/>
            <a:r>
              <a:rPr lang="en-US" sz="2000" dirty="0"/>
              <a:t>Cons</a:t>
            </a:r>
          </a:p>
          <a:p>
            <a:pPr lvl="2"/>
            <a:r>
              <a:rPr lang="en-US" sz="1800" dirty="0" smtClean="0"/>
              <a:t>Decreases </a:t>
            </a:r>
            <a:r>
              <a:rPr lang="en-US" sz="1800" dirty="0"/>
              <a:t>Title I </a:t>
            </a:r>
            <a:r>
              <a:rPr lang="en-US" sz="1800" dirty="0" smtClean="0"/>
              <a:t>allocations </a:t>
            </a:r>
            <a:r>
              <a:rPr lang="en-US" sz="1800" dirty="0"/>
              <a:t>to </a:t>
            </a:r>
            <a:r>
              <a:rPr lang="en-US" sz="1800" dirty="0" smtClean="0"/>
              <a:t>LEAs/schools</a:t>
            </a:r>
          </a:p>
          <a:p>
            <a:pPr lvl="2"/>
            <a:r>
              <a:rPr lang="en-US" sz="1800" dirty="0" smtClean="0"/>
              <a:t>School districts and BOCES can use local Title funds for many of these activities</a:t>
            </a:r>
          </a:p>
          <a:p>
            <a:pPr marL="274320" lvl="1">
              <a:buClr>
                <a:schemeClr val="accent1"/>
              </a:buClr>
            </a:pPr>
            <a:r>
              <a:rPr lang="en-US" b="1" dirty="0" smtClean="0"/>
              <a:t>   Recommendation:  No</a:t>
            </a:r>
            <a:endParaRPr lang="en-US" b="1" dirty="0"/>
          </a:p>
          <a:p>
            <a:pPr marL="548640" lvl="2">
              <a:buClr>
                <a:schemeClr val="accent1"/>
              </a:buClr>
            </a:pPr>
            <a:endParaRPr lang="en-US" sz="1800" dirty="0"/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Point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38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1178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more information, contact </a:t>
            </a:r>
            <a:r>
              <a:rPr lang="en-US" dirty="0" smtClean="0"/>
              <a:t>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Morgan Cox</a:t>
            </a:r>
          </a:p>
          <a:p>
            <a:pPr marL="228600" lvl="1" indent="0">
              <a:buNone/>
            </a:pPr>
            <a:r>
              <a:rPr lang="en-US" sz="2000" dirty="0" smtClean="0"/>
              <a:t>    (303) 866-6784  |</a:t>
            </a:r>
            <a:r>
              <a:rPr lang="en-US" sz="2000" dirty="0"/>
              <a:t> </a:t>
            </a:r>
            <a:r>
              <a:rPr lang="en-US" sz="2000" dirty="0" smtClean="0"/>
              <a:t>Cox_M@cde.state.co.us     </a:t>
            </a:r>
            <a:endParaRPr lang="en-US" dirty="0"/>
          </a:p>
          <a:p>
            <a:pPr lvl="1"/>
            <a:r>
              <a:rPr lang="en-US" dirty="0" smtClean="0"/>
              <a:t>Marie Huchton</a:t>
            </a:r>
          </a:p>
          <a:p>
            <a:pPr marL="2286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(303) 866-6203 | Huchton_M@cde.state.co.us </a:t>
            </a:r>
            <a:endParaRPr lang="en-US" dirty="0" smtClean="0"/>
          </a:p>
          <a:p>
            <a:pPr lvl="1"/>
            <a:r>
              <a:rPr lang="en-US" dirty="0" smtClean="0"/>
              <a:t>Brad </a:t>
            </a:r>
            <a:r>
              <a:rPr lang="en-US" dirty="0" smtClean="0"/>
              <a:t>Bylsma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(303) 866-6945 | </a:t>
            </a:r>
            <a:r>
              <a:rPr lang="en-US" sz="2000" dirty="0" smtClean="0"/>
              <a:t>Bylsma_B@cde.state.co.us    </a:t>
            </a:r>
            <a:endParaRPr lang="en-US" sz="2000" dirty="0"/>
          </a:p>
          <a:p>
            <a:pPr lvl="1"/>
            <a:r>
              <a:rPr lang="en-US" dirty="0" smtClean="0"/>
              <a:t>David Schneiderman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(303) 866-3905 | </a:t>
            </a:r>
            <a:r>
              <a:rPr lang="en-US" sz="2000" dirty="0" err="1" smtClean="0"/>
              <a:t>Schneiderman_D@cde.state.co.us</a:t>
            </a:r>
            <a:endParaRPr lang="en-US" sz="2000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Patrick Chapman</a:t>
            </a:r>
          </a:p>
          <a:p>
            <a:pPr marL="228600" lvl="1" indent="0">
              <a:spcBef>
                <a:spcPts val="0"/>
              </a:spcBef>
              <a:buNone/>
            </a:pPr>
            <a:r>
              <a:rPr lang="en-US" dirty="0" smtClean="0"/>
              <a:t>    </a:t>
            </a:r>
            <a:r>
              <a:rPr lang="en-US" sz="2000" dirty="0" smtClean="0">
                <a:solidFill>
                  <a:schemeClr val="tx1"/>
                </a:solidFill>
              </a:rPr>
              <a:t>(303) 866-6780 |</a:t>
            </a:r>
            <a:r>
              <a:rPr lang="en-US" sz="2000" dirty="0" smtClean="0">
                <a:solidFill>
                  <a:schemeClr val="tx1"/>
                </a:solidFill>
              </a:rPr>
              <a:t>Chapman_P@cde.state.co.us</a:t>
            </a:r>
          </a:p>
          <a:p>
            <a:pPr marL="228600" lvl="1" indent="0">
              <a:spcBef>
                <a:spcPts val="0"/>
              </a:spcBef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5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Equitable access to teachers</a:t>
            </a:r>
          </a:p>
          <a:p>
            <a:pPr lvl="1"/>
            <a:r>
              <a:rPr lang="en-US" dirty="0" smtClean="0"/>
              <a:t>Changes from No Child Left Behind (NCLB) to ESSA</a:t>
            </a:r>
          </a:p>
          <a:p>
            <a:pPr lvl="1"/>
            <a:r>
              <a:rPr lang="en-US" dirty="0" smtClean="0"/>
              <a:t>Identifying gaps</a:t>
            </a:r>
          </a:p>
          <a:p>
            <a:pPr lvl="1"/>
            <a:r>
              <a:rPr lang="en-US" b="1" dirty="0" smtClean="0"/>
              <a:t>Decision points: </a:t>
            </a:r>
          </a:p>
          <a:p>
            <a:pPr lvl="2"/>
            <a:r>
              <a:rPr lang="en-US" dirty="0"/>
              <a:t>D</a:t>
            </a:r>
            <a:r>
              <a:rPr lang="en-US" dirty="0" smtClean="0"/>
              <a:t>efining ‘out-of-field’ and ‘inexperienced’</a:t>
            </a:r>
          </a:p>
          <a:p>
            <a:pPr lvl="2"/>
            <a:r>
              <a:rPr lang="en-US" dirty="0" smtClean="0"/>
              <a:t>Including schools in analysis</a:t>
            </a:r>
          </a:p>
          <a:p>
            <a:r>
              <a:rPr lang="en-US" dirty="0" smtClean="0"/>
              <a:t>Supporting teachers</a:t>
            </a:r>
          </a:p>
          <a:p>
            <a:pPr lvl="1"/>
            <a:r>
              <a:rPr lang="en-US" b="1" dirty="0" smtClean="0"/>
              <a:t>Decision point: </a:t>
            </a:r>
            <a:r>
              <a:rPr lang="en-US" dirty="0" smtClean="0"/>
              <a:t>CDE supports to the field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30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7683" y="1581913"/>
            <a:ext cx="8407893" cy="5202936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228600" lvl="1" indent="0">
              <a:buNone/>
            </a:pPr>
            <a:endParaRPr lang="en-US" dirty="0"/>
          </a:p>
          <a:p>
            <a:pPr marL="228600" lvl="1" indent="0">
              <a:buNone/>
            </a:pPr>
            <a:endParaRPr lang="en-US" dirty="0" smtClean="0"/>
          </a:p>
          <a:p>
            <a:pPr marL="228600" lvl="1" indent="0">
              <a:buNone/>
            </a:pPr>
            <a:endParaRPr lang="en-US" dirty="0"/>
          </a:p>
          <a:p>
            <a:pPr marL="228600" lvl="1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Wrap-Up</a:t>
            </a:r>
            <a:endParaRPr lang="en-US" dirty="0"/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381000" y="1835692"/>
            <a:ext cx="8407893" cy="919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10000"/>
              <a:buFont typeface="Wingdings" charset="2"/>
              <a:buChar char="§"/>
              <a:defRPr sz="2400" b="1" kern="1200" spc="0" baseline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" charset="2"/>
              <a:buChar char="§"/>
              <a:defRPr sz="2200" kern="1200" spc="0" baseline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SzPct val="110000"/>
              <a:buFont typeface="Wingdings" charset="2"/>
              <a:buChar char="§"/>
              <a:defRPr sz="2000" kern="1200" spc="0" baseline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3pPr>
            <a:lvl4pPr marL="862013" indent="-176213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SzPct val="110000"/>
              <a:buFont typeface="Wingdings" charset="2"/>
              <a:buChar char="§"/>
              <a:defRPr sz="1800" kern="1200" spc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4pPr>
            <a:lvl5pPr marL="1028700" indent="-166688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110000"/>
              <a:buFont typeface="Wingdings" charset="2"/>
              <a:buChar char="§"/>
              <a:defRPr sz="1600" kern="1200" spc="0" baseline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Hub Updates</a:t>
            </a:r>
          </a:p>
          <a:p>
            <a:r>
              <a:rPr lang="en-US" dirty="0" smtClean="0"/>
              <a:t>Approval of Meeting Minutes</a:t>
            </a:r>
          </a:p>
          <a:p>
            <a:r>
              <a:rPr lang="en-US" dirty="0" smtClean="0"/>
              <a:t>Timeline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190129" y="3943350"/>
            <a:ext cx="8763000" cy="163718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15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Meeting Dates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0810025"/>
              </p:ext>
            </p:extLst>
          </p:nvPr>
        </p:nvGraphicFramePr>
        <p:xfrm>
          <a:off x="728293" y="1571615"/>
          <a:ext cx="7686674" cy="5328350"/>
        </p:xfrm>
        <a:graphic>
          <a:graphicData uri="http://schemas.openxmlformats.org/drawingml/2006/table">
            <a:tbl>
              <a:tblPr firstRow="1" firstCol="1" bandRow="1"/>
              <a:tblGrid>
                <a:gridCol w="1959232">
                  <a:extLst>
                    <a:ext uri="{9D8B030D-6E8A-4147-A177-3AD203B41FA5}">
                      <a16:colId xmlns:a16="http://schemas.microsoft.com/office/drawing/2014/main" val="2652015731"/>
                    </a:ext>
                  </a:extLst>
                </a:gridCol>
                <a:gridCol w="2212466">
                  <a:extLst>
                    <a:ext uri="{9D8B030D-6E8A-4147-A177-3AD203B41FA5}">
                      <a16:colId xmlns:a16="http://schemas.microsoft.com/office/drawing/2014/main" val="1785158439"/>
                    </a:ext>
                  </a:extLst>
                </a:gridCol>
                <a:gridCol w="1818861">
                  <a:extLst>
                    <a:ext uri="{9D8B030D-6E8A-4147-A177-3AD203B41FA5}">
                      <a16:colId xmlns:a16="http://schemas.microsoft.com/office/drawing/2014/main" val="3664929554"/>
                    </a:ext>
                  </a:extLst>
                </a:gridCol>
                <a:gridCol w="1696115">
                  <a:extLst>
                    <a:ext uri="{9D8B030D-6E8A-4147-A177-3AD203B41FA5}">
                      <a16:colId xmlns:a16="http://schemas.microsoft.com/office/drawing/2014/main" val="312346706"/>
                    </a:ext>
                  </a:extLst>
                </a:gridCol>
              </a:tblGrid>
              <a:tr h="520881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Colorado - ESSA State Plan Development – Calendar</a:t>
                      </a:r>
                      <a:endParaRPr lang="en-US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58" marR="492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6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1239346"/>
                  </a:ext>
                </a:extLst>
              </a:tr>
              <a:tr h="5208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3B3838"/>
                          </a:solidFill>
                          <a:effectLst/>
                          <a:latin typeface="Museo Slab 500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December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3B3838"/>
                          </a:solidFill>
                          <a:effectLst/>
                          <a:latin typeface="Museo Slab 500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58" marR="492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C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3B3838"/>
                          </a:solidFill>
                          <a:effectLst/>
                          <a:latin typeface="Museo Slab 500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January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3B3838"/>
                          </a:solidFill>
                          <a:effectLst/>
                          <a:latin typeface="Museo Slab 500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58" marR="492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C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3B3838"/>
                          </a:solidFill>
                          <a:effectLst/>
                          <a:latin typeface="Museo Slab 500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February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3B3838"/>
                          </a:solidFill>
                          <a:effectLst/>
                          <a:latin typeface="Museo Slab 500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2017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58" marR="492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C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3B3838"/>
                          </a:solidFill>
                          <a:effectLst/>
                          <a:latin typeface="Museo Slab 500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March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3B3838"/>
                          </a:solidFill>
                          <a:effectLst/>
                          <a:latin typeface="Museo Slab 500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58" marR="492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C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984382"/>
                  </a:ext>
                </a:extLst>
              </a:tr>
              <a:tr h="13443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3B383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Hub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3B383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December 12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3B383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10am – 4pm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58" marR="492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3B383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Hub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3B383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January 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3B383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10am – 2pm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3B383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&amp;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3B383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January 19 12pm </a:t>
                      </a:r>
                      <a:r>
                        <a:rPr lang="en-US" sz="1400" dirty="0">
                          <a:solidFill>
                            <a:srgbClr val="3B383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4pm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58" marR="492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3B383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Hub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3B383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February 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3B383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10am to 2pm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58" marR="492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3B383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Wrap Up and Submission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58" marR="492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2149511"/>
                  </a:ext>
                </a:extLst>
              </a:tr>
              <a:tr h="13443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3B383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3B383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SBE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3B383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December 14-15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58" marR="49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3B383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3B383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SBE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3B383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January </a:t>
                      </a:r>
                      <a:r>
                        <a:rPr lang="en-US" sz="1400" dirty="0" smtClean="0">
                          <a:solidFill>
                            <a:srgbClr val="3B383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11-12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3B383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&amp;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3B383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January 26 9am to 12pm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58" marR="49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3B383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3B383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SBE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3B383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February 8-9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58" marR="49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3B383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3B383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SBE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3B383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March  8-9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3B383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58" marR="49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6616227"/>
                  </a:ext>
                </a:extLst>
              </a:tr>
              <a:tr h="15112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3B383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Spoke Committees: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US" sz="1400">
                          <a:solidFill>
                            <a:srgbClr val="3B383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Accountability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US" sz="1400">
                          <a:solidFill>
                            <a:srgbClr val="3B383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Assessment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US" sz="1400">
                          <a:solidFill>
                            <a:srgbClr val="3B383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Effective Instruction and Leadership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US" sz="1400">
                          <a:solidFill>
                            <a:srgbClr val="3B383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School Improvement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58" marR="49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3B383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Spoke Committees: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US" sz="1400" dirty="0" smtClean="0">
                          <a:solidFill>
                            <a:srgbClr val="3B383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Title </a:t>
                      </a:r>
                      <a:r>
                        <a:rPr lang="en-US" sz="1400" dirty="0">
                          <a:solidFill>
                            <a:srgbClr val="3B383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Programs &amp; </a:t>
                      </a:r>
                      <a:r>
                        <a:rPr lang="en-US" sz="1400" dirty="0" smtClean="0">
                          <a:solidFill>
                            <a:srgbClr val="3B383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Assurances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US" sz="1400" dirty="0" smtClean="0">
                          <a:solidFill>
                            <a:srgbClr val="3B383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Effective Instruction &amp; Leadership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US" sz="1400" dirty="0">
                          <a:solidFill>
                            <a:srgbClr val="3B383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School </a:t>
                      </a:r>
                      <a:r>
                        <a:rPr lang="en-US" sz="1400" dirty="0" smtClean="0">
                          <a:solidFill>
                            <a:srgbClr val="3B383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Improvement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3B383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Accountability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58" marR="49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3B383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Spoke Committees: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3B383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Spokes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58" marR="49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3B383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Spoke Committees: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3B383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Spokes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58" marR="49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7414670"/>
                  </a:ext>
                </a:extLst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79247" y="6448107"/>
            <a:ext cx="2895600" cy="365125"/>
          </a:xfrm>
        </p:spPr>
        <p:txBody>
          <a:bodyPr/>
          <a:lstStyle/>
          <a:p>
            <a:r>
              <a:rPr lang="en-US" dirty="0" smtClean="0"/>
              <a:t>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85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5823" y="1745615"/>
            <a:ext cx="2339340" cy="394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Clr>
                <a:srgbClr val="478AC8"/>
              </a:buClr>
              <a:buSzPct val="110416"/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What</a:t>
            </a:r>
            <a:r>
              <a:rPr sz="2400" b="1" spc="-8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5C666F"/>
                </a:solidFill>
                <a:latin typeface="Calibri"/>
                <a:cs typeface="Calibri"/>
              </a:rPr>
              <a:t>worked?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3400">
              <a:lnSpc>
                <a:spcPct val="100000"/>
              </a:lnSpc>
            </a:pPr>
            <a:r>
              <a:rPr spc="170" dirty="0"/>
              <a:t>Meeting</a:t>
            </a:r>
            <a:r>
              <a:rPr spc="270" dirty="0"/>
              <a:t> </a:t>
            </a:r>
            <a:r>
              <a:rPr spc="175" dirty="0"/>
              <a:t>Evaluation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48859" y="1745615"/>
            <a:ext cx="3568700" cy="759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Clr>
                <a:srgbClr val="478AC8"/>
              </a:buClr>
              <a:buSzPct val="110416"/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What </a:t>
            </a:r>
            <a:r>
              <a:rPr sz="2400" b="1" spc="-5" dirty="0">
                <a:solidFill>
                  <a:srgbClr val="5C666F"/>
                </a:solidFill>
                <a:latin typeface="Calibri"/>
                <a:cs typeface="Calibri"/>
              </a:rPr>
              <a:t>would </a:t>
            </a:r>
            <a:r>
              <a:rPr sz="2400" b="1" spc="-20" dirty="0">
                <a:solidFill>
                  <a:srgbClr val="5C666F"/>
                </a:solidFill>
                <a:latin typeface="Calibri"/>
                <a:cs typeface="Calibri"/>
              </a:rPr>
              <a:t>make</a:t>
            </a:r>
            <a:r>
              <a:rPr sz="2400" b="1" spc="-8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5C666F"/>
                </a:solidFill>
                <a:latin typeface="Calibri"/>
                <a:cs typeface="Calibri"/>
              </a:rPr>
              <a:t>the</a:t>
            </a:r>
            <a:endParaRPr sz="24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</a:pPr>
            <a:r>
              <a:rPr sz="2400" b="1" spc="-5" dirty="0">
                <a:solidFill>
                  <a:srgbClr val="5C666F"/>
                </a:solidFill>
                <a:latin typeface="Calibri"/>
                <a:cs typeface="Calibri"/>
              </a:rPr>
              <a:t>meeting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more</a:t>
            </a:r>
            <a:r>
              <a:rPr sz="2400" b="1" spc="-10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effective?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42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36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Meeting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524107" y="1790952"/>
            <a:ext cx="8474927" cy="3717750"/>
          </a:xfrm>
        </p:spPr>
        <p:txBody>
          <a:bodyPr/>
          <a:lstStyle/>
          <a:p>
            <a:pPr marL="355600" indent="-342900">
              <a:lnSpc>
                <a:spcPct val="150000"/>
              </a:lnSpc>
              <a:buClr>
                <a:srgbClr val="478AC8"/>
              </a:buClr>
              <a:buSzPct val="108333"/>
              <a:tabLst>
                <a:tab pos="241300" algn="l"/>
              </a:tabLst>
            </a:pPr>
            <a:r>
              <a:rPr lang="en-US" sz="2000" spc="-10" dirty="0" smtClean="0">
                <a:solidFill>
                  <a:srgbClr val="5C666F"/>
                </a:solidFill>
                <a:cs typeface="Calibri"/>
              </a:rPr>
              <a:t>  7</a:t>
            </a:r>
            <a:r>
              <a:rPr lang="en-US" sz="2000" spc="-10" baseline="30000" dirty="0" smtClean="0">
                <a:solidFill>
                  <a:srgbClr val="5C666F"/>
                </a:solidFill>
                <a:cs typeface="Calibri"/>
              </a:rPr>
              <a:t>th</a:t>
            </a:r>
            <a:r>
              <a:rPr lang="en-US" sz="2000" spc="-10" dirty="0" smtClean="0">
                <a:solidFill>
                  <a:srgbClr val="5C666F"/>
                </a:solidFill>
                <a:cs typeface="Calibri"/>
              </a:rPr>
              <a:t> ESSA Hub Committee Meeting details</a:t>
            </a:r>
          </a:p>
          <a:p>
            <a:pPr marL="527050" lvl="1" indent="-285750">
              <a:lnSpc>
                <a:spcPct val="150000"/>
              </a:lnSpc>
              <a:buSzPct val="108333"/>
              <a:buFont typeface="Wingdings" panose="05000000000000000000" pitchFamily="2" charset="2"/>
              <a:buChar char="§"/>
              <a:tabLst>
                <a:tab pos="241300" algn="l"/>
              </a:tabLst>
            </a:pPr>
            <a:r>
              <a:rPr lang="en-US" sz="1600" spc="-10" dirty="0" smtClean="0">
                <a:solidFill>
                  <a:srgbClr val="5C666F"/>
                </a:solidFill>
                <a:cs typeface="Calibri"/>
              </a:rPr>
              <a:t>Thursday, January 19</a:t>
            </a:r>
            <a:r>
              <a:rPr lang="en-US" sz="1600" spc="-5" dirty="0" smtClean="0">
                <a:solidFill>
                  <a:srgbClr val="5C666F"/>
                </a:solidFill>
                <a:cs typeface="Calibri"/>
              </a:rPr>
              <a:t>, 2017</a:t>
            </a:r>
            <a:endParaRPr lang="en-US" sz="1600" spc="-5" dirty="0">
              <a:solidFill>
                <a:srgbClr val="5C666F"/>
              </a:solidFill>
              <a:cs typeface="Calibri"/>
            </a:endParaRPr>
          </a:p>
          <a:p>
            <a:pPr marL="527050" lvl="2" indent="-285750">
              <a:lnSpc>
                <a:spcPct val="150000"/>
              </a:lnSpc>
              <a:spcBef>
                <a:spcPts val="575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600" spc="-15" dirty="0">
                <a:solidFill>
                  <a:srgbClr val="5C666F"/>
                </a:solidFill>
                <a:cs typeface="Calibri"/>
              </a:rPr>
              <a:t>Location: State Board Room -201 E. Colfax Ave., Denver, CO </a:t>
            </a:r>
            <a:r>
              <a:rPr lang="en-US" sz="1600" spc="-15" dirty="0" smtClean="0">
                <a:solidFill>
                  <a:srgbClr val="5C666F"/>
                </a:solidFill>
                <a:cs typeface="Calibri"/>
              </a:rPr>
              <a:t>80203 </a:t>
            </a:r>
            <a:endParaRPr lang="en-US" sz="1600" spc="-15" dirty="0">
              <a:solidFill>
                <a:srgbClr val="5C666F"/>
              </a:solidFill>
              <a:cs typeface="Calibri"/>
            </a:endParaRPr>
          </a:p>
          <a:p>
            <a:pPr marL="527050" lvl="2" indent="-285750">
              <a:lnSpc>
                <a:spcPct val="150000"/>
              </a:lnSpc>
              <a:spcBef>
                <a:spcPts val="575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600" spc="-15" dirty="0">
                <a:solidFill>
                  <a:srgbClr val="5C666F"/>
                </a:solidFill>
                <a:cs typeface="Calibri"/>
              </a:rPr>
              <a:t>Time: </a:t>
            </a:r>
            <a:r>
              <a:rPr lang="en-US" sz="1600" spc="-15" dirty="0" smtClean="0">
                <a:solidFill>
                  <a:srgbClr val="5C666F"/>
                </a:solidFill>
                <a:cs typeface="Calibri"/>
              </a:rPr>
              <a:t>12:00 </a:t>
            </a:r>
            <a:r>
              <a:rPr lang="en-US" sz="1600" spc="-15" dirty="0">
                <a:solidFill>
                  <a:srgbClr val="5C666F"/>
                </a:solidFill>
                <a:cs typeface="Calibri"/>
              </a:rPr>
              <a:t>P</a:t>
            </a:r>
            <a:r>
              <a:rPr lang="en-US" sz="1600" spc="-15" dirty="0" smtClean="0">
                <a:solidFill>
                  <a:srgbClr val="5C666F"/>
                </a:solidFill>
                <a:cs typeface="Calibri"/>
              </a:rPr>
              <a:t>M </a:t>
            </a:r>
            <a:r>
              <a:rPr lang="en-US" sz="1600" spc="-15" dirty="0">
                <a:solidFill>
                  <a:srgbClr val="5C666F"/>
                </a:solidFill>
                <a:cs typeface="Calibri"/>
              </a:rPr>
              <a:t>– 4</a:t>
            </a:r>
            <a:r>
              <a:rPr lang="en-US" sz="1600" spc="-15" dirty="0" smtClean="0">
                <a:solidFill>
                  <a:srgbClr val="5C666F"/>
                </a:solidFill>
                <a:cs typeface="Calibri"/>
              </a:rPr>
              <a:t>:00 PM </a:t>
            </a:r>
          </a:p>
          <a:p>
            <a:pPr marL="527050" lvl="2" indent="-285750">
              <a:lnSpc>
                <a:spcPct val="150000"/>
              </a:lnSpc>
              <a:spcBef>
                <a:spcPts val="575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600" spc="-15" dirty="0" smtClean="0">
                <a:solidFill>
                  <a:srgbClr val="5C666F"/>
                </a:solidFill>
                <a:cs typeface="Calibri"/>
              </a:rPr>
              <a:t>School Improvement and Accountability Spokes presentations</a:t>
            </a:r>
          </a:p>
          <a:p>
            <a:pPr marL="12700">
              <a:lnSpc>
                <a:spcPct val="150000"/>
              </a:lnSpc>
              <a:spcBef>
                <a:spcPts val="575"/>
              </a:spcBef>
            </a:pPr>
            <a:r>
              <a:rPr lang="en-US" sz="2000" spc="-15" dirty="0" smtClean="0">
                <a:solidFill>
                  <a:srgbClr val="5C666F"/>
                </a:solidFill>
                <a:cs typeface="Calibri"/>
              </a:rPr>
              <a:t>Agenda and materials will be provided a week in advance and will also be posted </a:t>
            </a:r>
            <a:r>
              <a:rPr lang="en-US" sz="2000" spc="-15" dirty="0">
                <a:solidFill>
                  <a:srgbClr val="5C666F"/>
                </a:solidFill>
                <a:cs typeface="Calibri"/>
              </a:rPr>
              <a:t>on our </a:t>
            </a:r>
            <a:r>
              <a:rPr lang="en-US" sz="2000" spc="-15" dirty="0" smtClean="0">
                <a:solidFill>
                  <a:srgbClr val="5C666F"/>
                </a:solidFill>
                <a:cs typeface="Calibri"/>
              </a:rPr>
              <a:t> website</a:t>
            </a:r>
            <a:r>
              <a:rPr lang="en-US" sz="2000" spc="-15" dirty="0">
                <a:solidFill>
                  <a:srgbClr val="5C666F"/>
                </a:solidFill>
                <a:cs typeface="Calibri"/>
              </a:rPr>
              <a:t>: </a:t>
            </a:r>
            <a:r>
              <a:rPr lang="en-US" sz="2000" spc="-15" dirty="0">
                <a:solidFill>
                  <a:srgbClr val="5C666F"/>
                </a:solidFill>
                <a:cs typeface="Calibri"/>
                <a:hlinkClick r:id="rId3"/>
              </a:rPr>
              <a:t>http://</a:t>
            </a:r>
            <a:r>
              <a:rPr lang="en-US" sz="2000" spc="-15" dirty="0" smtClean="0">
                <a:solidFill>
                  <a:srgbClr val="5C666F"/>
                </a:solidFill>
                <a:cs typeface="Calibri"/>
                <a:hlinkClick r:id="rId3"/>
              </a:rPr>
              <a:t>www.cde.state.co.us/fedprograms/essa_stateplandevelopment</a:t>
            </a:r>
            <a:r>
              <a:rPr lang="en-US" sz="2000" spc="-15" dirty="0" smtClean="0">
                <a:solidFill>
                  <a:srgbClr val="5C666F"/>
                </a:solidFill>
                <a:cs typeface="Calibri"/>
              </a:rPr>
              <a:t> </a:t>
            </a:r>
            <a:endParaRPr lang="en-US" sz="1800" spc="-15" dirty="0" smtClean="0">
              <a:solidFill>
                <a:srgbClr val="5C666F"/>
              </a:solidFill>
              <a:cs typeface="Calibri"/>
            </a:endParaRPr>
          </a:p>
          <a:p>
            <a:pPr marL="12700">
              <a:lnSpc>
                <a:spcPct val="150000"/>
              </a:lnSpc>
              <a:spcBef>
                <a:spcPts val="575"/>
              </a:spcBef>
            </a:pPr>
            <a:endParaRPr lang="en-US" sz="2000" dirty="0">
              <a:cs typeface="Calibri"/>
            </a:endParaRP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39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Changes from NCLB, Colorado context, and decision points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 Qualifications in ESSA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265863"/>
            <a:ext cx="2895600" cy="365125"/>
          </a:xfrm>
        </p:spPr>
        <p:txBody>
          <a:bodyPr/>
          <a:lstStyle/>
          <a:p>
            <a:fld id="{757A2F4E-5D54-B04B-91BD-7E78EE1FE9F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63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Every Student Succeeds Act (ESSA) now requires local education agencies and States to ensure that teachers in programs supported by Title I funds meet applicable State licensure and certification requirements.</a:t>
            </a:r>
          </a:p>
          <a:p>
            <a:r>
              <a:rPr lang="en-US" dirty="0" smtClean="0"/>
              <a:t>This replaces the highly qualified provision in No Child Left Behind (NCLB).</a:t>
            </a:r>
          </a:p>
          <a:p>
            <a:pPr lvl="1"/>
            <a:r>
              <a:rPr lang="en-US" dirty="0" smtClean="0"/>
              <a:t>See handout for details on these previous requirements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ESSA - Licensure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01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 2 of Article 63, Teacher Employment, Compensation, and Dismissal, the following requirements </a:t>
            </a:r>
            <a:r>
              <a:rPr lang="en-US" dirty="0" smtClean="0"/>
              <a:t>are </a:t>
            </a:r>
            <a:r>
              <a:rPr lang="en-US" dirty="0"/>
              <a:t>applicable to this requirement in ESSA:</a:t>
            </a:r>
          </a:p>
          <a:p>
            <a:pPr lvl="1"/>
            <a:r>
              <a:rPr lang="en-US" dirty="0"/>
              <a:t>The board of a school district shall not enter into an employment contract with any person as a teacher…unless such person holds an initial or a professional teacher’s license or authorization issued…</a:t>
            </a:r>
          </a:p>
          <a:p>
            <a:pPr lvl="1"/>
            <a:r>
              <a:rPr lang="en-US" dirty="0"/>
              <a:t>A school district may hire a person who holds an alternative teacher license to teach as an alternative teacher pursuant to an alternative teacher contract</a:t>
            </a:r>
            <a:r>
              <a:rPr lang="en-US" dirty="0" smtClean="0"/>
              <a:t>…</a:t>
            </a:r>
          </a:p>
          <a:p>
            <a:r>
              <a:rPr lang="en-US" dirty="0"/>
              <a:t> </a:t>
            </a:r>
            <a:r>
              <a:rPr lang="en-US" dirty="0" smtClean="0"/>
              <a:t>Waivers from the above are allowed and must be approved by the State Board of Education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Applicable State Statute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01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NCLB required LEAs and States to ensure that low-income and minority students were not taught at disproportionate rates by inexperienced, unqualified, or out-of-field </a:t>
            </a:r>
            <a:r>
              <a:rPr lang="en-US" dirty="0" smtClean="0"/>
              <a:t>teachers who are:</a:t>
            </a:r>
          </a:p>
          <a:p>
            <a:pPr lvl="1"/>
            <a:r>
              <a:rPr lang="en-US" dirty="0" smtClean="0"/>
              <a:t>Inexperienced,</a:t>
            </a:r>
          </a:p>
          <a:p>
            <a:pPr lvl="1"/>
            <a:r>
              <a:rPr lang="en-US" dirty="0" smtClean="0"/>
              <a:t>Unqualified,</a:t>
            </a:r>
          </a:p>
          <a:p>
            <a:pPr lvl="1"/>
            <a:r>
              <a:rPr lang="en-US" dirty="0" smtClean="0"/>
              <a:t>Out-of-field.</a:t>
            </a:r>
            <a:endParaRPr lang="en-US" dirty="0"/>
          </a:p>
          <a:p>
            <a:r>
              <a:rPr lang="en-US" dirty="0"/>
              <a:t>ESSA continues this requirement by adding </a:t>
            </a:r>
            <a:r>
              <a:rPr lang="en-US" u="sng" dirty="0"/>
              <a:t>ineffective</a:t>
            </a:r>
            <a:r>
              <a:rPr lang="en-US" dirty="0"/>
              <a:t> teachers to the above </a:t>
            </a:r>
            <a:r>
              <a:rPr lang="en-US" dirty="0" smtClean="0"/>
              <a:t>list and removing </a:t>
            </a:r>
            <a:r>
              <a:rPr lang="en-US" u="sng" dirty="0" smtClean="0"/>
              <a:t>unqualified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These terms must be defined in the State Plan</a:t>
            </a:r>
          </a:p>
          <a:p>
            <a:pPr lvl="1"/>
            <a:r>
              <a:rPr lang="en-US" dirty="0" smtClean="0"/>
              <a:t>See handout of definitions under NCLB and options for ESSA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Equitable Access: NCLB to ESSA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7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CDE identified </a:t>
            </a:r>
            <a:r>
              <a:rPr lang="en-US" dirty="0" smtClean="0"/>
              <a:t>gaps</a:t>
            </a:r>
          </a:p>
          <a:p>
            <a:pPr lvl="1"/>
            <a:r>
              <a:rPr lang="en-US" dirty="0" smtClean="0"/>
              <a:t>Detailed in the 2015 Educator Equity Plan (see handout)</a:t>
            </a:r>
          </a:p>
          <a:p>
            <a:pPr lvl="1"/>
            <a:r>
              <a:rPr lang="en-US" dirty="0" smtClean="0"/>
              <a:t>Schools fall into quartiles based on poverty and minority populations</a:t>
            </a:r>
          </a:p>
          <a:p>
            <a:pPr lvl="2"/>
            <a:r>
              <a:rPr lang="en-US" dirty="0" smtClean="0"/>
              <a:t>*NOTE:  CDE includes ALL schools when calculating quartiles.  The Consolidated State Plan template instructs us to look only at:</a:t>
            </a:r>
          </a:p>
          <a:p>
            <a:pPr lvl="3"/>
            <a:r>
              <a:rPr lang="en-US" dirty="0" smtClean="0"/>
              <a:t>Low-income and minority students enrolled in Title I schools</a:t>
            </a:r>
          </a:p>
          <a:p>
            <a:pPr lvl="3"/>
            <a:r>
              <a:rPr lang="en-US" dirty="0" smtClean="0"/>
              <a:t>Non-low-income and non-minority students enrolled in non-Title I schools </a:t>
            </a:r>
          </a:p>
          <a:p>
            <a:pPr lvl="1"/>
            <a:r>
              <a:rPr lang="en-US" u="sng" dirty="0" smtClean="0"/>
              <a:t>Non-highly qualified</a:t>
            </a:r>
            <a:r>
              <a:rPr lang="en-US" dirty="0" smtClean="0"/>
              <a:t> has previously been used as the measure for both </a:t>
            </a:r>
            <a:r>
              <a:rPr lang="en-US" u="sng" dirty="0" smtClean="0"/>
              <a:t>unqualified </a:t>
            </a:r>
            <a:r>
              <a:rPr lang="en-US" dirty="0" smtClean="0"/>
              <a:t>and </a:t>
            </a:r>
            <a:r>
              <a:rPr lang="en-US" u="sng" dirty="0" smtClean="0"/>
              <a:t>out-of-field</a:t>
            </a:r>
          </a:p>
          <a:p>
            <a:pPr lvl="2"/>
            <a:r>
              <a:rPr lang="en-US" dirty="0" smtClean="0"/>
              <a:t>Gaps primarily identified with distribution of </a:t>
            </a:r>
            <a:r>
              <a:rPr lang="en-US" b="1" dirty="0" smtClean="0"/>
              <a:t>inexperienced teachers </a:t>
            </a:r>
            <a:r>
              <a:rPr lang="en-US" dirty="0" smtClean="0"/>
              <a:t>in both high minority and high poverty schools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Gaps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35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DE THEME">
  <a:themeElements>
    <a:clrScheme name="Custom 11">
      <a:dk1>
        <a:srgbClr val="5C6670"/>
      </a:dk1>
      <a:lt1>
        <a:sysClr val="window" lastClr="FFFFFF"/>
      </a:lt1>
      <a:dk2>
        <a:srgbClr val="8FC6E8"/>
      </a:dk2>
      <a:lt2>
        <a:srgbClr val="D3CCBC"/>
      </a:lt2>
      <a:accent1>
        <a:srgbClr val="488BC9"/>
      </a:accent1>
      <a:accent2>
        <a:srgbClr val="FFC846"/>
      </a:accent2>
      <a:accent3>
        <a:srgbClr val="8DC63F"/>
      </a:accent3>
      <a:accent4>
        <a:srgbClr val="6D3A5D"/>
      </a:accent4>
      <a:accent5>
        <a:srgbClr val="46797A"/>
      </a:accent5>
      <a:accent6>
        <a:srgbClr val="EF7521"/>
      </a:accent6>
      <a:hlink>
        <a:srgbClr val="0070C0"/>
      </a:hlink>
      <a:folHlink>
        <a:srgbClr val="0070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CDE THEME.thmx</Template>
  <TotalTime>9879</TotalTime>
  <Words>2497</Words>
  <Application>Microsoft Office PowerPoint</Application>
  <PresentationFormat>On-screen Show (4:3)</PresentationFormat>
  <Paragraphs>380</Paragraphs>
  <Slides>43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Calibri</vt:lpstr>
      <vt:lpstr>Museo Slab 500</vt:lpstr>
      <vt:lpstr>Times New Roman</vt:lpstr>
      <vt:lpstr>Wingdings</vt:lpstr>
      <vt:lpstr>CDE THEME</vt:lpstr>
      <vt:lpstr>Every Student Succeeds Act (ESSA) Hub Committee</vt:lpstr>
      <vt:lpstr>Agenda</vt:lpstr>
      <vt:lpstr> Effective Instruction and Leadership Spoke Committee  Report to the ESSA Hub Committee</vt:lpstr>
      <vt:lpstr>Agenda</vt:lpstr>
      <vt:lpstr>Teacher Qualifications in ESSA</vt:lpstr>
      <vt:lpstr>Changes in ESSA - Licensure</vt:lpstr>
      <vt:lpstr>Applicable State Statute</vt:lpstr>
      <vt:lpstr>Equitable Access: NCLB to ESSA</vt:lpstr>
      <vt:lpstr>Identifying Gaps</vt:lpstr>
      <vt:lpstr>Decision Points:  Equitable Access</vt:lpstr>
      <vt:lpstr>Decision Points:  Equitable Access</vt:lpstr>
      <vt:lpstr>Decision Points:  Equitable Access</vt:lpstr>
      <vt:lpstr>Supporting Teachers </vt:lpstr>
      <vt:lpstr>Recruitment and Retention</vt:lpstr>
      <vt:lpstr>Thank You and  Contact Information</vt:lpstr>
      <vt:lpstr> Title Programs and Assurances Spoke Committee  Report to Hub Committee</vt:lpstr>
      <vt:lpstr>Agenda</vt:lpstr>
      <vt:lpstr>  ESSA Assurances   </vt:lpstr>
      <vt:lpstr>ESSA Assurances</vt:lpstr>
      <vt:lpstr>ESSA Assurances</vt:lpstr>
      <vt:lpstr>ESSA Assurances</vt:lpstr>
      <vt:lpstr> Title III Statewide Entrance and Exit Criteria   </vt:lpstr>
      <vt:lpstr>Every Student Succeeds Act EL Definition</vt:lpstr>
      <vt:lpstr>Every Student Succeeds Act</vt:lpstr>
      <vt:lpstr>ESSA Regulations on Accountability and State Plans</vt:lpstr>
      <vt:lpstr>ESSA Regulations on Accountability and State Plans Cont. </vt:lpstr>
      <vt:lpstr>Standardized Entrance Criteria</vt:lpstr>
      <vt:lpstr>Standardized Exit Procedures and Criteria</vt:lpstr>
      <vt:lpstr>Standardized Exit Procedures and Criteria Cont.</vt:lpstr>
      <vt:lpstr>Entrance and Identification Procedures and Criteria</vt:lpstr>
      <vt:lpstr>Redesignation and Exit Procedures</vt:lpstr>
      <vt:lpstr>Next Steps: Determining ACCESS 2.0 Exit Criteria </vt:lpstr>
      <vt:lpstr>Next Steps: Establishing ACCESS 2.0 Exit Criteria</vt:lpstr>
      <vt:lpstr>Next Steps: Establishing ACCESS 2.0 Exit Criteria</vt:lpstr>
      <vt:lpstr>  Title I Direct Student Services grants   </vt:lpstr>
      <vt:lpstr>PowerPoint Presentation</vt:lpstr>
      <vt:lpstr>Optional 3% Set-Aside</vt:lpstr>
      <vt:lpstr>Decision Point</vt:lpstr>
      <vt:lpstr>Thank You</vt:lpstr>
      <vt:lpstr>Wrap-Up</vt:lpstr>
      <vt:lpstr>Upcoming Meeting Dates</vt:lpstr>
      <vt:lpstr>Meeting Evaluation</vt:lpstr>
      <vt:lpstr>Next Meeting</vt:lpstr>
    </vt:vector>
  </TitlesOfParts>
  <Company>Colorado State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 Hunter</dc:creator>
  <cp:lastModifiedBy>Hollingshead, Jessica</cp:lastModifiedBy>
  <cp:revision>287</cp:revision>
  <cp:lastPrinted>2016-12-21T17:16:12Z</cp:lastPrinted>
  <dcterms:created xsi:type="dcterms:W3CDTF">2012-07-16T02:29:43Z</dcterms:created>
  <dcterms:modified xsi:type="dcterms:W3CDTF">2017-01-06T20:05:56Z</dcterms:modified>
</cp:coreProperties>
</file>