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18.jpg" ContentType="image/jpeg"/>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0"/>
  </p:notesMasterIdLst>
  <p:handoutMasterIdLst>
    <p:handoutMasterId r:id="rId91"/>
  </p:handoutMasterIdLst>
  <p:sldIdLst>
    <p:sldId id="396" r:id="rId2"/>
    <p:sldId id="397" r:id="rId3"/>
    <p:sldId id="700" r:id="rId4"/>
    <p:sldId id="642" r:id="rId5"/>
    <p:sldId id="769" r:id="rId6"/>
    <p:sldId id="770" r:id="rId7"/>
    <p:sldId id="771" r:id="rId8"/>
    <p:sldId id="772" r:id="rId9"/>
    <p:sldId id="773" r:id="rId10"/>
    <p:sldId id="774" r:id="rId11"/>
    <p:sldId id="775" r:id="rId12"/>
    <p:sldId id="776" r:id="rId13"/>
    <p:sldId id="777" r:id="rId14"/>
    <p:sldId id="701" r:id="rId15"/>
    <p:sldId id="702" r:id="rId16"/>
    <p:sldId id="703" r:id="rId17"/>
    <p:sldId id="704" r:id="rId18"/>
    <p:sldId id="705" r:id="rId19"/>
    <p:sldId id="706" r:id="rId20"/>
    <p:sldId id="738" r:id="rId21"/>
    <p:sldId id="707" r:id="rId22"/>
    <p:sldId id="708" r:id="rId23"/>
    <p:sldId id="709" r:id="rId24"/>
    <p:sldId id="710" r:id="rId25"/>
    <p:sldId id="711" r:id="rId26"/>
    <p:sldId id="794" r:id="rId27"/>
    <p:sldId id="795" r:id="rId28"/>
    <p:sldId id="796" r:id="rId29"/>
    <p:sldId id="712" r:id="rId30"/>
    <p:sldId id="713" r:id="rId31"/>
    <p:sldId id="714" r:id="rId32"/>
    <p:sldId id="797" r:id="rId33"/>
    <p:sldId id="798" r:id="rId34"/>
    <p:sldId id="799" r:id="rId35"/>
    <p:sldId id="800" r:id="rId36"/>
    <p:sldId id="801" r:id="rId37"/>
    <p:sldId id="802" r:id="rId38"/>
    <p:sldId id="803" r:id="rId39"/>
    <p:sldId id="804" r:id="rId40"/>
    <p:sldId id="805" r:id="rId41"/>
    <p:sldId id="806" r:id="rId42"/>
    <p:sldId id="807" r:id="rId43"/>
    <p:sldId id="724" r:id="rId44"/>
    <p:sldId id="725" r:id="rId45"/>
    <p:sldId id="726" r:id="rId46"/>
    <p:sldId id="727" r:id="rId47"/>
    <p:sldId id="733" r:id="rId48"/>
    <p:sldId id="734" r:id="rId49"/>
    <p:sldId id="735" r:id="rId50"/>
    <p:sldId id="736" r:id="rId51"/>
    <p:sldId id="737" r:id="rId52"/>
    <p:sldId id="586" r:id="rId53"/>
    <p:sldId id="754" r:id="rId54"/>
    <p:sldId id="755" r:id="rId55"/>
    <p:sldId id="756" r:id="rId56"/>
    <p:sldId id="757" r:id="rId57"/>
    <p:sldId id="758" r:id="rId58"/>
    <p:sldId id="759" r:id="rId59"/>
    <p:sldId id="760" r:id="rId60"/>
    <p:sldId id="761" r:id="rId61"/>
    <p:sldId id="762" r:id="rId62"/>
    <p:sldId id="763" r:id="rId63"/>
    <p:sldId id="764" r:id="rId64"/>
    <p:sldId id="765" r:id="rId65"/>
    <p:sldId id="766" r:id="rId66"/>
    <p:sldId id="767" r:id="rId67"/>
    <p:sldId id="768" r:id="rId68"/>
    <p:sldId id="609" r:id="rId69"/>
    <p:sldId id="778" r:id="rId70"/>
    <p:sldId id="779" r:id="rId71"/>
    <p:sldId id="780" r:id="rId72"/>
    <p:sldId id="781" r:id="rId73"/>
    <p:sldId id="782" r:id="rId74"/>
    <p:sldId id="783" r:id="rId75"/>
    <p:sldId id="784" r:id="rId76"/>
    <p:sldId id="785" r:id="rId77"/>
    <p:sldId id="786" r:id="rId78"/>
    <p:sldId id="787" r:id="rId79"/>
    <p:sldId id="788" r:id="rId80"/>
    <p:sldId id="789" r:id="rId81"/>
    <p:sldId id="790" r:id="rId82"/>
    <p:sldId id="791" r:id="rId83"/>
    <p:sldId id="792" r:id="rId84"/>
    <p:sldId id="793" r:id="rId85"/>
    <p:sldId id="698" r:id="rId86"/>
    <p:sldId id="699" r:id="rId87"/>
    <p:sldId id="428" r:id="rId88"/>
    <p:sldId id="429" r:id="rId8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son, Alyssa" initials="AP" lastIdx="22" clrIdx="0"/>
  <p:cmAuthor id="2" name="Hollingshead, Jessica" initials="HJ" lastIdx="14" clrIdx="1"/>
  <p:cmAuthor id="3" name="Young, Anna" initials="Y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344" autoAdjust="0"/>
    <p:restoredTop sz="87442" autoAdjust="0"/>
  </p:normalViewPr>
  <p:slideViewPr>
    <p:cSldViewPr snapToGrid="0" snapToObjects="1">
      <p:cViewPr varScale="1">
        <p:scale>
          <a:sx n="64" d="100"/>
          <a:sy n="64" d="100"/>
        </p:scale>
        <p:origin x="-3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324070428696414"/>
          <c:y val="0.16402055993000875"/>
          <c:w val="0.89660498687664048"/>
          <c:h val="0.68683143773694955"/>
        </c:manualLayout>
      </c:layout>
      <c:pie3DChart>
        <c:varyColors val="1"/>
        <c:ser>
          <c:idx val="0"/>
          <c:order val="0"/>
          <c:tx>
            <c:strRef>
              <c:f>Sheet1!$B$1</c:f>
              <c:strCache>
                <c:ptCount val="1"/>
                <c:pt idx="0">
                  <c:v>Sales</c:v>
                </c:pt>
              </c:strCache>
            </c:strRef>
          </c:tx>
          <c:explosion val="25"/>
          <c:cat>
            <c:strRef>
              <c:f>Sheet1!$A$2:$A$6</c:f>
              <c:strCache>
                <c:ptCount val="5"/>
                <c:pt idx="0">
                  <c:v>Distibution to schools 132M</c:v>
                </c:pt>
                <c:pt idx="1">
                  <c:v>7% SI Funds (Required)10.5M</c:v>
                </c:pt>
                <c:pt idx="2">
                  <c:v>3% Dir Serv (Optional) 4.5M</c:v>
                </c:pt>
                <c:pt idx="3">
                  <c:v>State Admin 1.5M</c:v>
                </c:pt>
                <c:pt idx="4">
                  <c:v>Delinquent Alloc. 1.5M</c:v>
                </c:pt>
              </c:strCache>
            </c:strRef>
          </c:cat>
          <c:val>
            <c:numRef>
              <c:f>Sheet1!$B$2:$B$6</c:f>
              <c:numCache>
                <c:formatCode>General</c:formatCode>
                <c:ptCount val="5"/>
                <c:pt idx="0">
                  <c:v>88</c:v>
                </c:pt>
                <c:pt idx="1">
                  <c:v>7</c:v>
                </c:pt>
                <c:pt idx="2">
                  <c:v>3</c:v>
                </c:pt>
                <c:pt idx="3">
                  <c:v>1</c:v>
                </c:pt>
                <c:pt idx="4">
                  <c:v>1</c:v>
                </c:pt>
              </c:numCache>
            </c:numRef>
          </c:val>
          <c:extLst xmlns:c16r2="http://schemas.microsoft.com/office/drawing/2015/06/chart">
            <c:ext xmlns:c16="http://schemas.microsoft.com/office/drawing/2014/chart" uri="{C3380CC4-5D6E-409C-BE32-E72D297353CC}">
              <c16:uniqueId val="{00000000-4434-4290-8459-33AB66B4ACAF}"/>
            </c:ext>
          </c:extLst>
        </c:ser>
        <c:dLbls>
          <c:showLegendKey val="0"/>
          <c:showVal val="0"/>
          <c:showCatName val="0"/>
          <c:showSerName val="0"/>
          <c:showPercent val="0"/>
          <c:showBubbleSize val="0"/>
          <c:showLeaderLines val="1"/>
        </c:dLbls>
      </c:pie3DChart>
    </c:plotArea>
    <c:legend>
      <c:legendPos val="b"/>
      <c:layout>
        <c:manualLayout>
          <c:xMode val="edge"/>
          <c:yMode val="edge"/>
          <c:x val="3.2047900262467191E-2"/>
          <c:y val="0.84512146398366872"/>
          <c:w val="0.94392898804316117"/>
          <c:h val="0.1193929571711020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0.67654</cdr:y>
    </cdr:from>
    <cdr:to>
      <cdr:x>0.25741</cdr:x>
      <cdr:y>0.79506</cdr:y>
    </cdr:to>
    <cdr:sp macro="" textlink="">
      <cdr:nvSpPr>
        <cdr:cNvPr id="2" name="TextBox 1"/>
        <cdr:cNvSpPr txBox="1"/>
      </cdr:nvSpPr>
      <cdr:spPr>
        <a:xfrm xmlns:a="http://schemas.openxmlformats.org/drawingml/2006/main">
          <a:off x="0" y="4639735"/>
          <a:ext cx="2353732" cy="812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Estimation of  $150 million total</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A98E03-F7EA-4809-9DDC-15130AD0B0C5}" type="datetime1">
              <a:rPr lang="en-US" smtClean="0"/>
              <a:t>12/12/2016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C9E9A26-C861-4B76-A3BA-48D22866863F}" type="datetime1">
              <a:rPr lang="en-US" smtClean="0"/>
              <a:t>12/12/2016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DEF4DB4-7203-49B7-AB49-8DA04945F691}"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92515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The specific decision point is</a:t>
            </a:r>
            <a:r>
              <a:rPr lang="en-US" baseline="0" dirty="0" smtClean="0"/>
              <a:t> around whether Colorado should test ELs new to the US within the last twelve months on the state’s English Language Arts assessment, a</a:t>
            </a:r>
            <a:r>
              <a:rPr lang="en-US" sz="1200" dirty="0"/>
              <a:t>nd how those results should be used for state accountability and reporting.</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77D5BDE-A5B7-48F3-AD14-B91F30D6F04F}"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99111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The result</a:t>
            </a:r>
            <a:r>
              <a:rPr lang="en-US" baseline="0" dirty="0" smtClean="0"/>
              <a:t> of this consultation and collaboration has been a proposed statewide procedure for testing EL newcomers. </a:t>
            </a:r>
          </a:p>
          <a:p>
            <a:pPr defTabSz="456468">
              <a:defRPr/>
            </a:pPr>
            <a:endParaRPr lang="en-US" baseline="0" dirty="0" smtClean="0"/>
          </a:p>
          <a:p>
            <a:r>
              <a:rPr lang="en-US" b="0" dirty="0" smtClean="0"/>
              <a:t>If a student has been enrolled in a US school for less than 12 months and is classified as </a:t>
            </a:r>
            <a:r>
              <a:rPr lang="en-US" dirty="0" smtClean="0"/>
              <a:t>Non-English Proficient (NEP)- </a:t>
            </a:r>
            <a:r>
              <a:rPr lang="en-US" b="0" dirty="0" smtClean="0"/>
              <a:t>based on the WIDA screener </a:t>
            </a:r>
            <a:r>
              <a:rPr lang="en-US" b="0" dirty="0" smtClean="0">
                <a:solidFill>
                  <a:schemeClr val="tx1"/>
                </a:solidFill>
              </a:rPr>
              <a:t>and local body of evidence- </a:t>
            </a:r>
            <a:r>
              <a:rPr lang="en-US" b="0" dirty="0" smtClean="0"/>
              <a:t>he or she is </a:t>
            </a:r>
            <a:r>
              <a:rPr lang="en-US" dirty="0" smtClean="0"/>
              <a:t>exempt</a:t>
            </a:r>
            <a:r>
              <a:rPr lang="en-US" b="0" dirty="0" smtClean="0"/>
              <a:t> from taking the CMAS PARCC ELA assessment.  A student’s parents can opt the child into testing if they choose, and the score results </a:t>
            </a:r>
            <a:r>
              <a:rPr lang="en-US" b="0" dirty="0" smtClean="0">
                <a:solidFill>
                  <a:schemeClr val="tx1"/>
                </a:solidFill>
              </a:rPr>
              <a:t>will be used for accountability and growth calculations.</a:t>
            </a:r>
          </a:p>
          <a:p>
            <a:endParaRPr lang="en-US" b="0" dirty="0" smtClean="0">
              <a:solidFill>
                <a:schemeClr val="tx1"/>
              </a:solidFill>
            </a:endParaRPr>
          </a:p>
          <a:p>
            <a:r>
              <a:rPr lang="en-US" b="0" dirty="0" smtClean="0"/>
              <a:t>If a student has been enrolled in a US school for less than 12 months and is classified as </a:t>
            </a:r>
            <a:r>
              <a:rPr lang="en-US" dirty="0" smtClean="0"/>
              <a:t>Limited-English Proficient (LEP) or Fluent-English Proficient (FEP)</a:t>
            </a:r>
            <a:r>
              <a:rPr lang="en-US" b="0" dirty="0" smtClean="0"/>
              <a:t>- based on the WIDA screener </a:t>
            </a:r>
            <a:r>
              <a:rPr lang="en-US" b="0" dirty="0" smtClean="0">
                <a:solidFill>
                  <a:schemeClr val="tx1"/>
                </a:solidFill>
              </a:rPr>
              <a:t>and local body of evidence- </a:t>
            </a:r>
            <a:r>
              <a:rPr lang="en-US" b="0" dirty="0" smtClean="0"/>
              <a:t>he or she should be </a:t>
            </a:r>
            <a:r>
              <a:rPr lang="en-US" dirty="0" smtClean="0"/>
              <a:t>assessed</a:t>
            </a:r>
            <a:r>
              <a:rPr lang="en-US" b="0" dirty="0" smtClean="0"/>
              <a:t> on the CMAS PARCC ELA assessment. </a:t>
            </a:r>
          </a:p>
          <a:p>
            <a:pPr defTabSz="456468">
              <a:defRPr/>
            </a:pPr>
            <a:endParaRPr lang="en-US" dirty="0" smtClean="0"/>
          </a:p>
          <a:p>
            <a:pPr defTabSz="456468">
              <a:defRPr/>
            </a:pPr>
            <a:r>
              <a:rPr lang="en-US" dirty="0" smtClean="0"/>
              <a:t>The</a:t>
            </a:r>
            <a:r>
              <a:rPr lang="en-US" baseline="0" dirty="0" smtClean="0"/>
              <a:t> flexibility to use English language proficiency as a factor for decision-making was explicitly allowed under proposed regulation and well received by all stakeholder groups consulted. </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2E90C55-0919-4084-B436-CC1F7ED1A6FF}"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35074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a:t>
            </a:r>
            <a:r>
              <a:rPr lang="en-US" baseline="0" dirty="0" smtClean="0"/>
              <a:t> outlined in the Every Student Succeeds Act exists to ensure that each state sets ambitious, yet attainable, long-term goals which include measurements of interim progress. Federal statute requires that states set the same timeline for all students and each disaggregated group. Federal statute also requires the state plan to take into account the improvement necessary to significantly close achievement and graduation rate gaps. The notice of proposed rulemaking, provided by the U.S. Department of Education in May of 2016, clarifies some of the requirements, but does not propose additional requirements.</a:t>
            </a:r>
          </a:p>
          <a:p>
            <a:endParaRPr lang="en-US" baseline="0" dirty="0" smtClean="0"/>
          </a:p>
          <a:p>
            <a:r>
              <a:rPr lang="en-US" baseline="0" dirty="0" smtClean="0"/>
              <a:t>For additional information, and to read the full statutory language from the Every Student Succeeds Act and the relevant section of the proposed rulemaking, you can access the long-term goals materials using the link on the slide.</a:t>
            </a:r>
          </a:p>
          <a:p>
            <a:endParaRPr lang="en-US" baseline="0" dirty="0" smtClean="0"/>
          </a:p>
          <a:p>
            <a:r>
              <a:rPr lang="en-US" baseline="0" dirty="0" smtClean="0"/>
              <a:t>???DO RULES REQUIRE INTERIM MEASURES TO BE THE SAME FOR ALL DISAGG GROPUS? I THINK THEY DO…(</a:t>
            </a:r>
            <a:r>
              <a:rPr lang="en-US" baseline="0" dirty="0" err="1" smtClean="0"/>
              <a:t>ap</a:t>
            </a:r>
            <a:r>
              <a:rPr lang="en-US" baseline="0" dirty="0" smtClean="0"/>
              <a:t>) ???</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0FEEC86-802A-46D8-B57E-134DA1D2C59C}"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51061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Accountability Work Group recommended that</a:t>
            </a:r>
            <a:r>
              <a:rPr lang="en-US" baseline="0" dirty="0" smtClean="0"/>
              <a:t> long-term goals and interim targets for academic achievement are set based on mean scale scores. This recommendation is aligned with the current performance frameworks, and takes into account the incremental performance of all students, regardless of where they fall within the full range of scale scores. For example, the results for a school with all students scoring near the cut-point for meeting expectations would be differentiated from the results of a school with all students greatly exceeding expectations. Using a metric such as the percentage of students meeting assessment expectations instead, however, might not differentiate between the performance of these two schools.</a:t>
            </a:r>
          </a:p>
          <a:p>
            <a:endParaRPr lang="en-US" baseline="0" dirty="0" smtClean="0"/>
          </a:p>
          <a:p>
            <a:r>
              <a:rPr lang="en-US" baseline="0" dirty="0" smtClean="0"/>
              <a:t>A potential disadvantage of this option, however, is that it does not show how many students are explicitly meeting assessment expectations.</a:t>
            </a:r>
          </a:p>
          <a:p>
            <a:endParaRPr lang="en-US" baseline="0" dirty="0" smtClean="0"/>
          </a:p>
          <a:p>
            <a:r>
              <a:rPr lang="en-US" baseline="0" dirty="0" smtClean="0"/>
              <a:t>It is important to note considerations regarding this option. Specifically, this option encourages conversations around instructional improvement for every student, rather than a narrowed focus on students close to the cut-point for meeting expectations. This option also helps to protect personally identifiable information, and more results can be publicly reported without data suppression.</a:t>
            </a:r>
          </a:p>
          <a:p>
            <a:endParaRPr lang="en-US" baseline="0" dirty="0" smtClean="0"/>
          </a:p>
          <a:p>
            <a:r>
              <a:rPr lang="en-US" baseline="0" dirty="0" smtClean="0"/>
              <a:t>WE WILL NEED TO NOTE IN PERSON THAT THE 1</a:t>
            </a:r>
            <a:r>
              <a:rPr lang="en-US" baseline="30000" dirty="0" smtClean="0"/>
              <a:t>ST</a:t>
            </a:r>
            <a:r>
              <a:rPr lang="en-US" baseline="0" dirty="0" smtClean="0"/>
              <a:t> OPTION IS NOT ALLOWABLE PER THE PUBLISHED RULES.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2F824B9-E689-4A30-AB55-F16D77A743B9}"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68372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a:t>
            </a:r>
            <a:r>
              <a:rPr lang="en-US" baseline="0" dirty="0" smtClean="0"/>
              <a:t> statute requires that all states establish long-term goals based on the four-year adjusted cohort graduation rate, but states are given the option to also set goals based on the extended-year adjusted cohort graduation rate as well.</a:t>
            </a:r>
            <a:endParaRPr lang="en-US" dirty="0" smtClean="0"/>
          </a:p>
          <a:p>
            <a:endParaRPr lang="en-US" dirty="0" smtClean="0"/>
          </a:p>
          <a:p>
            <a:r>
              <a:rPr lang="en-US" dirty="0" smtClean="0"/>
              <a:t>The Accountability Work Group recommended that</a:t>
            </a:r>
            <a:r>
              <a:rPr lang="en-US" baseline="0" dirty="0" smtClean="0"/>
              <a:t> long-term goals and interim targets for graduation take into consideration the four-year, as well as the extended-year, adjusted cohort graduation rates. This recommendation considers factors such as concurrent enrollment and enrollment in 5-year programs, such as ASCENT. This recommendation also acknowledges and honors the success of every student, and gives additional consideration to students with disabilities who may take longer than 4 years to graduate.</a:t>
            </a:r>
          </a:p>
          <a:p>
            <a:endParaRPr lang="en-US" baseline="0" dirty="0" smtClean="0"/>
          </a:p>
          <a:p>
            <a:r>
              <a:rPr lang="en-US" baseline="0" dirty="0" smtClean="0"/>
              <a:t>Federal statute requires the use of graduation rates, but it should be noted that graduation rates may not recognize alternative completion pathways, which are factored into completion rates.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973056D-3AB7-4F40-98FF-10AC3F73F4B9}"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415298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Accountability Work Group recommended establishing </a:t>
            </a:r>
            <a:r>
              <a:rPr lang="en-US" baseline="0" dirty="0" smtClean="0"/>
              <a:t>long-term goals based on cut-scores informed by historical baseline data. Specifically, long-term goals would be established using percentile ranks normed based on the distribution of school performance. This recommendation allows the state to set ambitious yet attainable targets, and is aligned with the current performance frameworks. Another advantage of this approach is that targets are set based on the actual performance of schools in Colorado, which would allow for meaningful differentiation among schools.</a:t>
            </a:r>
          </a:p>
          <a:p>
            <a:endParaRPr lang="en-US" baseline="0" dirty="0" smtClean="0"/>
          </a:p>
          <a:p>
            <a:r>
              <a:rPr lang="en-US" baseline="0" dirty="0" smtClean="0"/>
              <a:t>A potential disadvantage of this recommendation, however, is that it does not compare students to a theoretical criterion, such as progress towards an explicit cut-point which indicates whether students are meeting assessment expectations. Because this approach is dependent on baseline performance, another potential disadvantage is the risk of establishing targets that may be too low or too high. A baseline must be established initially, as creating a new baseline each year would result in constantly moving targets.</a:t>
            </a:r>
          </a:p>
          <a:p>
            <a:endParaRPr lang="en-US" baseline="0" dirty="0" smtClean="0"/>
          </a:p>
          <a:p>
            <a:r>
              <a:rPr lang="en-US" baseline="0" dirty="0" smtClean="0"/>
              <a:t>A few additional considerations of this recommendation should also be noted. Specifically, should a normative system be applied to all indicators? This would require a change in the way growth is currently calculated. It should also be considered that this approach may not encourage the highest performing schools to grow if they are already exceeding the established targets.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C4340C1-8C78-425E-9A3F-16C3C0DEA9B2}"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116894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option is to establish the same interim targets for all students and all disaggregated</a:t>
            </a:r>
            <a:r>
              <a:rPr lang="en-US" baseline="0" dirty="0" smtClean="0"/>
              <a:t> groups. This option is easier to communicate to the public, as the identified targets are consistent across all groups. A potential disadvantage of this approach, however, is that it does not take into consideration the fact that some disaggregated groups may be starting at a lower point, and therefore may have different growth trajectories in reaching the established long-term goals.</a:t>
            </a:r>
          </a:p>
          <a:p>
            <a:endParaRPr lang="en-US" baseline="0" dirty="0" smtClean="0"/>
          </a:p>
          <a:p>
            <a:r>
              <a:rPr lang="en-US" dirty="0" smtClean="0"/>
              <a:t>Research regarding systemic change should be taken</a:t>
            </a:r>
            <a:r>
              <a:rPr lang="en-US" baseline="0" dirty="0" smtClean="0"/>
              <a:t> into consideration when established these interim targets.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39E86AB-1DE7-438E-98CE-B3AA172E6C3E}"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248432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 decision point is around the minimum number of students (overall and for each disaggregated group) that Colorado will include</a:t>
            </a:r>
            <a:r>
              <a:rPr lang="en-US" baseline="0" dirty="0" smtClean="0"/>
              <a:t> for the purposes of calculating the school performance frameworks.</a:t>
            </a:r>
          </a:p>
          <a:p>
            <a:endParaRPr lang="en-US" baseline="0" dirty="0" smtClean="0"/>
          </a:p>
          <a:p>
            <a:r>
              <a:rPr lang="en-US" dirty="0" smtClean="0"/>
              <a:t>The requirement</a:t>
            </a:r>
            <a:r>
              <a:rPr lang="en-US" baseline="0" dirty="0" smtClean="0"/>
              <a:t> outlined in the Every Student Succeeds Act exists to ensure that a large enough number of students are included in each of the calculations used for accountability purposes, in order to protect personally identifiable information. Setting too low of a minimum n could allow the performance of individual students to be identified based on the results presented in the school performance frameworks.</a:t>
            </a:r>
          </a:p>
          <a:p>
            <a:endParaRPr lang="en-US" baseline="0" dirty="0" smtClean="0"/>
          </a:p>
          <a:p>
            <a:r>
              <a:rPr lang="en-US" baseline="0" dirty="0" smtClean="0"/>
              <a:t>In addition, the requirement also exists to ensure that the accountability calculations result in information that is reliable. Federal statute also requires the minimum n size to be the same for all students and for each disaggregated group.</a:t>
            </a:r>
          </a:p>
          <a:p>
            <a:endParaRPr lang="en-US" baseline="0" dirty="0" smtClean="0"/>
          </a:p>
          <a:p>
            <a:pPr defTabSz="456468">
              <a:defRPr/>
            </a:pPr>
            <a:r>
              <a:rPr lang="en-US" dirty="0" smtClean="0"/>
              <a:t>The final regulations </a:t>
            </a:r>
            <a:r>
              <a:rPr lang="en-US" baseline="0" dirty="0" smtClean="0"/>
              <a:t>require that the minimum number selected is the same for each indicator used in the state accountability system, and that the minimum n size does not exceed 30 students, unless strong justification is provided in the state plan application.</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8DC6F27-C0CD-4133-93B0-FAB2BCB3E73E}"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149036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Pros, cons, and considerations for each were reviewed in recorded and scripted presentations.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461F436-7CFE-4AE5-AF83-6256955D747A}"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292927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to the issue of minimum n sizes is the decision point regarding how Colorado should disaggregate the performance of minority students in the state, for the purposes of calculating the school performance frameworks.</a:t>
            </a:r>
          </a:p>
          <a:p>
            <a:endParaRPr lang="en-US" b="1" baseline="0" dirty="0" smtClean="0"/>
          </a:p>
          <a:p>
            <a:r>
              <a:rPr lang="en-US" dirty="0" smtClean="0"/>
              <a:t>The final regulations </a:t>
            </a:r>
            <a:r>
              <a:rPr lang="en-US" baseline="0" dirty="0" smtClean="0"/>
              <a:t>require that states disaggregate the performance of students from each major racial and ethnic group separately, although they can also include an additional group representing all minority students.</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A658996-B151-433F-A1A9-2238900E861B}"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35250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A5E773F-5300-45D4-9AF9-5AD551C828E4}"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144047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Pros, cons, and considerations for each were reviewed in recorded and scripted presentations.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E46C770-2EA1-4432-BDB9-7F61B1897F9E}"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191298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29">
              <a:defRPr/>
            </a:pPr>
            <a:r>
              <a:rPr lang="en-US" dirty="0" smtClean="0"/>
              <a:t>The specific decision point is</a:t>
            </a:r>
            <a:r>
              <a:rPr lang="en-US" baseline="0" dirty="0" smtClean="0"/>
              <a:t> around how Colorado will </a:t>
            </a:r>
            <a:r>
              <a:rPr lang="en-US" dirty="0"/>
              <a:t>incorporate progress in acquiring English language proficiency for ELs into our state accountability system. </a:t>
            </a:r>
          </a:p>
          <a:p>
            <a:pPr defTabSz="456429">
              <a:defRPr/>
            </a:pPr>
            <a:endParaRPr lang="en-US" dirty="0"/>
          </a:p>
          <a:p>
            <a:pPr defTabSz="456429">
              <a:defRPr/>
            </a:pPr>
            <a:endParaRPr lang="en-US" dirty="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166D4C12-BE46-4A65-AA8D-A89DCFC05DB9}" type="datetime1">
              <a:rPr lang="en-US" smtClean="0">
                <a:solidFill>
                  <a:prstClr val="black"/>
                </a:solidFill>
              </a:rPr>
              <a:t>12/12/2016</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2285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federal requirements and Colorado stakeholder input,</a:t>
            </a:r>
            <a:r>
              <a:rPr lang="en-US" baseline="0" dirty="0" smtClean="0"/>
              <a:t> the Accountability Working Group recommends continuing to use </a:t>
            </a:r>
            <a:r>
              <a:rPr lang="en-US" b="0" dirty="0" smtClean="0"/>
              <a:t>the existing sub-indicator for ELP growth -   </a:t>
            </a:r>
            <a:r>
              <a:rPr lang="en-US" dirty="0" smtClean="0"/>
              <a:t>median student growth percentile (or MGP) on WIDA ACCESS.</a:t>
            </a:r>
          </a:p>
          <a:p>
            <a:endParaRPr lang="en-US" baseline="0" dirty="0" smtClean="0"/>
          </a:p>
          <a:p>
            <a:r>
              <a:rPr lang="en-US" baseline="0" dirty="0" smtClean="0"/>
              <a:t>This </a:t>
            </a:r>
            <a:r>
              <a:rPr lang="en-US" b="0" dirty="0" smtClean="0"/>
              <a:t>MGP metric provides information on how much progress students with two+ consecutive years of WIDA ACCESS scores have made in acquiring English proficiency in comparison to their English proficiency peers.</a:t>
            </a:r>
            <a:endParaRPr lang="en-US" baseline="0" dirty="0" smtClean="0"/>
          </a:p>
          <a:p>
            <a:endParaRPr lang="en-US" dirty="0" smtClean="0"/>
          </a:p>
          <a:p>
            <a:pPr defTabSz="456429"/>
            <a:r>
              <a:rPr lang="en-US" b="0" dirty="0" smtClean="0"/>
              <a:t>For accountability reporting, 4-rating categories are applied (Does Not Meet, Approaching, Meets, Exceeds) that roughly correspond to the 15</a:t>
            </a:r>
            <a:r>
              <a:rPr lang="en-US" b="0" baseline="30000" dirty="0" smtClean="0"/>
              <a:t>th</a:t>
            </a:r>
            <a:r>
              <a:rPr lang="en-US" b="0" dirty="0" smtClean="0"/>
              <a:t>, 50</a:t>
            </a:r>
            <a:r>
              <a:rPr lang="en-US" b="0" baseline="30000" dirty="0" smtClean="0"/>
              <a:t>th</a:t>
            </a:r>
            <a:r>
              <a:rPr lang="en-US" b="0" dirty="0" smtClean="0"/>
              <a:t>, and 85</a:t>
            </a:r>
            <a:r>
              <a:rPr lang="en-US" b="0" baseline="30000" dirty="0" smtClean="0"/>
              <a:t>th</a:t>
            </a:r>
            <a:r>
              <a:rPr lang="en-US" b="0" dirty="0" smtClean="0"/>
              <a:t> percentiles of the school growth distribution</a:t>
            </a: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1124632B-60B8-4DE0-B70D-4B4646018FDA}" type="datetime1">
              <a:rPr lang="en-US" smtClean="0">
                <a:solidFill>
                  <a:prstClr val="black"/>
                </a:solidFill>
              </a:rPr>
              <a:t>12/12/2016</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15533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29"/>
            <a:r>
              <a:rPr lang="en-US" dirty="0" smtClean="0"/>
              <a:t>The Accountability Working Group has an additional</a:t>
            </a:r>
            <a:r>
              <a:rPr lang="en-US" baseline="0" dirty="0" smtClean="0"/>
              <a:t> recommendation for adding a </a:t>
            </a:r>
            <a:r>
              <a:rPr lang="en-US" dirty="0" smtClean="0"/>
              <a:t>sub-indicator for English</a:t>
            </a:r>
            <a:r>
              <a:rPr lang="en-US" baseline="0" dirty="0" smtClean="0"/>
              <a:t> language proficiency (</a:t>
            </a:r>
            <a:r>
              <a:rPr lang="en-US" dirty="0" smtClean="0"/>
              <a:t>ELP) accountability measuring growth-to-a-standard on WIDA ACCESS.</a:t>
            </a:r>
          </a:p>
          <a:p>
            <a:pPr defTabSz="456429"/>
            <a:endParaRPr lang="en-US" dirty="0" smtClean="0"/>
          </a:p>
          <a:p>
            <a:r>
              <a:rPr lang="en-US" dirty="0" smtClean="0"/>
              <a:t>The proposal is to</a:t>
            </a:r>
            <a:r>
              <a:rPr lang="en-US" baseline="0" dirty="0" smtClean="0"/>
              <a:t> use </a:t>
            </a:r>
            <a:r>
              <a:rPr lang="en-US" dirty="0" smtClean="0"/>
              <a:t>CDE’s current 6-year stepping-stone timeline with potential modifications (depending on transition to ACCESS 2.0 and revised standard setting results) to determine students progress towards achieving English proficiency. </a:t>
            </a:r>
          </a:p>
          <a:p>
            <a:endParaRPr lang="en-US" dirty="0" smtClean="0"/>
          </a:p>
          <a:p>
            <a:r>
              <a:rPr lang="en-US" dirty="0" smtClean="0"/>
              <a:t>Students coming in at Level 1 would be given 6 years to achieve </a:t>
            </a:r>
            <a:r>
              <a:rPr lang="en-US" dirty="0" err="1" smtClean="0"/>
              <a:t>redesignation</a:t>
            </a:r>
            <a:r>
              <a:rPr lang="en-US" dirty="0" smtClean="0"/>
              <a:t>. </a:t>
            </a:r>
          </a:p>
          <a:p>
            <a:pPr lvl="1"/>
            <a:r>
              <a:rPr lang="en-US" dirty="0" smtClean="0"/>
              <a:t>Students entering at any point further along in the proficiency continuum would be expected to achieve </a:t>
            </a:r>
            <a:r>
              <a:rPr lang="en-US" dirty="0" err="1" smtClean="0"/>
              <a:t>redesignation</a:t>
            </a:r>
            <a:r>
              <a:rPr lang="en-US" dirty="0" smtClean="0"/>
              <a:t> within the remaining time allowed by the stepping-stone trajectory. </a:t>
            </a:r>
          </a:p>
          <a:p>
            <a:pPr defTabSz="456429"/>
            <a:endParaRPr lang="en-US"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4F9292AE-6FA6-4602-A6D0-10F0E88E68B9}" type="datetime1">
              <a:rPr lang="en-US" smtClean="0">
                <a:solidFill>
                  <a:prstClr val="black"/>
                </a:solidFill>
              </a:rPr>
              <a:t>12/12/2016</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87172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order for Colorado to prepare to develop the accountability section of our plan, we have to address the following decision points: </a:t>
            </a:r>
          </a:p>
          <a:p>
            <a:endParaRPr lang="en-US" sz="1400" dirty="0"/>
          </a:p>
          <a:p>
            <a:r>
              <a:rPr lang="en-US" sz="1400" dirty="0"/>
              <a:t>“What criteria and methods will Colorado use to identify and exit schools for comprehensive support and improvement? And what criteria and methods will Colorado use to identify schools for targeted support and improvement”</a:t>
            </a:r>
          </a:p>
          <a:p>
            <a:endParaRPr lang="en-US" sz="1400" dirty="0"/>
          </a:p>
          <a:p>
            <a:r>
              <a:rPr lang="en-US" sz="1400" dirty="0"/>
              <a:t>There are 3 categories of comprehensive schools: any title I schools performing in lowest five percent, high schools with a graduation rate below 67% and any school identified for additional targeted support, which means that the school has at least one group that meets the definition of the lowest performing 5% on its own and has not met the state’s exit criteria in a state determined number of years. </a:t>
            </a:r>
          </a:p>
          <a:p>
            <a:endParaRPr lang="en-US" sz="1400" dirty="0"/>
          </a:p>
          <a:p>
            <a:r>
              <a:rPr lang="en-US" sz="1400" dirty="0"/>
              <a:t>Schools must be identified for targeted support and improvement if the school has at least one group of students that is consistently underperforming. The student groups that must be considered in our methods for identifying schools are English learners, students with disabilities, students from any major racial or ethnic groups, and students of poverty. Therefore, when we refer to student group, student groups, or groups of students within this presentation, we are referring to these four student groups. </a:t>
            </a:r>
          </a:p>
          <a:p>
            <a:endParaRPr lang="en-US" sz="1400" dirty="0"/>
          </a:p>
          <a:p>
            <a:pPr defTabSz="456468">
              <a:defRPr/>
            </a:pPr>
            <a:r>
              <a:rPr lang="en-US" sz="1400" dirty="0"/>
              <a:t>The green font in this slide and the ones to follow represents the decisions needed in order for us to develop our plan. As you will note, some finer decisions will be necessary, in order to be in a position to respond to these major decision points. </a:t>
            </a:r>
          </a:p>
          <a:p>
            <a:endParaRPr lang="en-US" sz="1400" dirty="0"/>
          </a:p>
          <a:p>
            <a:pPr defTabSz="456468">
              <a:defRPr/>
            </a:pPr>
            <a:r>
              <a:rPr lang="en-US" sz="1400" dirty="0"/>
              <a:t>Before we get started, please keep in mind that there are some differences in what identification means for each type of school. Comprehensive schools will need to submit improvement plans to CDE for review and approval. The state must oversee and support the improvement of schools identified for comprehensive support. The local educational agencies (or districts) will be responsible for the oversight of the targeted schools’ improvement plans and determining their exit criteria and timeline for exiting. However, the state does need to establish the length of time schools identified for additional targeted will be allowed to meet exit criteria before they become comprehensive schools.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C36800A-B755-4B9C-83A4-A761049E16D5}"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a:p>
        </p:txBody>
      </p:sp>
    </p:spTree>
    <p:extLst>
      <p:ext uri="{BB962C8B-B14F-4D97-AF65-F5344CB8AC3E}">
        <p14:creationId xmlns:p14="http://schemas.microsoft.com/office/powerpoint/2010/main" val="426683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Considerations</a:t>
            </a:r>
            <a:r>
              <a:rPr lang="en-US" baseline="0" dirty="0" smtClean="0"/>
              <a:t> for each were reviewed in recorded and scripted presentations.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CF9D1E8-58A6-40A2-8B44-E7416806A05F}"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1518632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Considerations</a:t>
            </a:r>
            <a:r>
              <a:rPr lang="en-US" baseline="0" dirty="0" smtClean="0"/>
              <a:t> for each were reviewed in recorded and scripted presentations.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B5B5783-A7EC-4509-ABC6-B8DABDC25AC1}"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49</a:t>
            </a:fld>
            <a:endParaRPr lang="en-US"/>
          </a:p>
        </p:txBody>
      </p:sp>
    </p:spTree>
    <p:extLst>
      <p:ext uri="{BB962C8B-B14F-4D97-AF65-F5344CB8AC3E}">
        <p14:creationId xmlns:p14="http://schemas.microsoft.com/office/powerpoint/2010/main" val="388461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3A73B11-80D2-458D-B4EB-BF1872585B74}"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Tree>
    <p:extLst>
      <p:ext uri="{BB962C8B-B14F-4D97-AF65-F5344CB8AC3E}">
        <p14:creationId xmlns:p14="http://schemas.microsoft.com/office/powerpoint/2010/main" val="3196654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BF5A496-8FA6-44DA-86B6-A815ABDBA476}"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a:p>
        </p:txBody>
      </p:sp>
    </p:spTree>
    <p:extLst>
      <p:ext uri="{BB962C8B-B14F-4D97-AF65-F5344CB8AC3E}">
        <p14:creationId xmlns:p14="http://schemas.microsoft.com/office/powerpoint/2010/main" val="2237112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B5507A1-3B73-4C57-A729-05642B5CB5F1}"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68</a:t>
            </a:fld>
            <a:endParaRPr lang="en-US"/>
          </a:p>
        </p:txBody>
      </p:sp>
    </p:spTree>
    <p:extLst>
      <p:ext uri="{BB962C8B-B14F-4D97-AF65-F5344CB8AC3E}">
        <p14:creationId xmlns:p14="http://schemas.microsoft.com/office/powerpoint/2010/main" val="67503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Participation requirements??? SEA must</a:t>
            </a:r>
            <a:r>
              <a:rPr lang="en-US" baseline="0" dirty="0" smtClean="0"/>
              <a:t> review and approve all LEA plans that have below 95% participation rates</a:t>
            </a:r>
          </a:p>
          <a:p>
            <a:r>
              <a:rPr lang="en-US" baseline="0" dirty="0" smtClean="0"/>
              <a:t>Now says “sufficiently rigorous” state option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22E76EC-1286-41C6-8C97-30A43577A4AD}"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1243927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verbally explain that, “for example, percent of novice teachers in the highest poverty quartile was compared to percent of novice teachers in the lowest poverty quartile of the state. This is provided at the district level on </a:t>
            </a:r>
            <a:r>
              <a:rPr lang="en-US" sz="1200" kern="1200" dirty="0" err="1" smtClean="0">
                <a:solidFill>
                  <a:schemeClr val="tx1"/>
                </a:solidFill>
                <a:effectLst/>
                <a:latin typeface="+mn-lt"/>
                <a:ea typeface="+mn-ea"/>
                <a:cs typeface="+mn-cs"/>
              </a:rPr>
              <a:t>Schoolview</a:t>
            </a:r>
            <a:r>
              <a:rPr lang="en-US" sz="1200" kern="1200" dirty="0" smtClean="0">
                <a:solidFill>
                  <a:schemeClr val="tx1"/>
                </a:solidFill>
                <a:effectLst/>
                <a:latin typeface="+mn-lt"/>
                <a:ea typeface="+mn-ea"/>
                <a:cs typeface="+mn-cs"/>
              </a:rPr>
              <a:t> for 2013-2014 and older data. Moving forward, we would like to establish a more meaningful cut point to determine what constitutes a significant gap. In other words, how do we determine what gap size warrants being required to address the gap? For example, should a gap of 1% have same requirements as a gap of, say, 10% or 40%?”</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80</a:t>
            </a:fld>
            <a:endParaRPr lang="en-US"/>
          </a:p>
        </p:txBody>
      </p:sp>
    </p:spTree>
    <p:extLst>
      <p:ext uri="{BB962C8B-B14F-4D97-AF65-F5344CB8AC3E}">
        <p14:creationId xmlns:p14="http://schemas.microsoft.com/office/powerpoint/2010/main" val="3720532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  mention the recommendation to keep descriptions high level and broad</a:t>
            </a:r>
            <a:r>
              <a:rPr lang="en-US" baseline="0" dirty="0" smtClean="0"/>
              <a:t> except where identifiable federal funding sources would be used.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83</a:t>
            </a:fld>
            <a:endParaRPr lang="en-US"/>
          </a:p>
        </p:txBody>
      </p:sp>
    </p:spTree>
    <p:extLst>
      <p:ext uri="{BB962C8B-B14F-4D97-AF65-F5344CB8AC3E}">
        <p14:creationId xmlns:p14="http://schemas.microsoft.com/office/powerpoint/2010/main" val="996576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84</a:t>
            </a:fld>
            <a:endParaRPr lang="en-US"/>
          </a:p>
        </p:txBody>
      </p:sp>
    </p:spTree>
    <p:extLst>
      <p:ext uri="{BB962C8B-B14F-4D97-AF65-F5344CB8AC3E}">
        <p14:creationId xmlns:p14="http://schemas.microsoft.com/office/powerpoint/2010/main" val="3900286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pc="-15" dirty="0" smtClean="0">
                <a:solidFill>
                  <a:srgbClr val="5C666F"/>
                </a:solidFill>
                <a:cs typeface="Calibri"/>
              </a:rPr>
              <a:t>Presentations from select spoke committees. </a:t>
            </a:r>
            <a:r>
              <a:rPr lang="en-US" sz="1200" spc="-15" baseline="0" dirty="0" smtClean="0">
                <a:solidFill>
                  <a:srgbClr val="5C666F"/>
                </a:solidFill>
                <a:cs typeface="Calibri"/>
              </a:rPr>
              <a:t> Tentatively schedule: Stakeholder Consultation/Program Coordination and Title Programs spokes.</a:t>
            </a:r>
            <a:endParaRPr lang="en-US" sz="1200" spc="-15" dirty="0" smtClean="0">
              <a:solidFill>
                <a:srgbClr val="5C666F"/>
              </a:solidFill>
              <a:cs typeface="Calibri"/>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E57DC50-493A-4859-968F-382C408F4B1C}"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88</a:t>
            </a:fld>
            <a:endParaRPr lang="en-US"/>
          </a:p>
        </p:txBody>
      </p:sp>
    </p:spTree>
    <p:extLst>
      <p:ext uri="{BB962C8B-B14F-4D97-AF65-F5344CB8AC3E}">
        <p14:creationId xmlns:p14="http://schemas.microsoft.com/office/powerpoint/2010/main" val="174150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AEC frameworks allowed?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F373588-B7C4-4182-981A-4AAB56B5B57D}"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323775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F1829B4-6ED7-404B-8F7F-9E40540BBD2C}"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55775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p>
          <a:p>
            <a:endParaRPr lang="en-US" dirty="0" smtClean="0"/>
          </a:p>
          <a:p>
            <a:r>
              <a:rPr lang="en-US" dirty="0" smtClean="0"/>
              <a:t>SCOOP announcement</a:t>
            </a:r>
          </a:p>
          <a:p>
            <a:r>
              <a:rPr lang="en-US" dirty="0" smtClean="0"/>
              <a:t>Other spokes</a:t>
            </a:r>
          </a:p>
          <a:p>
            <a:r>
              <a:rPr lang="en-US" dirty="0" smtClean="0"/>
              <a:t>Tweeted and Facebooked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1FECF93-5FD9-4535-B3FA-62743D3BD389}"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155229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 of responses we’ve received</a:t>
            </a:r>
          </a:p>
          <a:p>
            <a:endParaRPr lang="en-US" dirty="0" smtClean="0"/>
          </a:p>
          <a:p>
            <a:r>
              <a:rPr lang="en-US" dirty="0" smtClean="0"/>
              <a:t>As of 12/04/16: </a:t>
            </a:r>
          </a:p>
          <a:p>
            <a:pPr marL="285750" indent="-285750">
              <a:buFont typeface="Arial" panose="020B0604020202020204" pitchFamily="34" charset="0"/>
              <a:buChar char="•"/>
            </a:pPr>
            <a:r>
              <a:rPr lang="en-US" dirty="0" smtClean="0"/>
              <a:t>EL 1</a:t>
            </a:r>
            <a:r>
              <a:rPr lang="en-US" baseline="30000" dirty="0" smtClean="0"/>
              <a:t>st</a:t>
            </a:r>
            <a:r>
              <a:rPr lang="en-US" dirty="0" smtClean="0"/>
              <a:t> year 55</a:t>
            </a:r>
          </a:p>
          <a:p>
            <a:pPr marL="285750" indent="-285750">
              <a:buFont typeface="Arial" panose="020B0604020202020204" pitchFamily="34" charset="0"/>
              <a:buChar char="•"/>
            </a:pPr>
            <a:r>
              <a:rPr lang="en-US" dirty="0" smtClean="0"/>
              <a:t>EL growth 28</a:t>
            </a:r>
          </a:p>
          <a:p>
            <a:pPr marL="285750" indent="-285750">
              <a:buFont typeface="Arial" panose="020B0604020202020204" pitchFamily="34" charset="0"/>
              <a:buChar char="•"/>
            </a:pPr>
            <a:r>
              <a:rPr lang="en-US" dirty="0" smtClean="0"/>
              <a:t>Min N 23</a:t>
            </a:r>
          </a:p>
          <a:p>
            <a:pPr marL="285750" indent="-285750">
              <a:buFont typeface="Arial" panose="020B0604020202020204" pitchFamily="34" charset="0"/>
              <a:buChar char="•"/>
            </a:pPr>
            <a:r>
              <a:rPr lang="en-US" dirty="0" smtClean="0"/>
              <a:t>Goals and measures 34</a:t>
            </a:r>
          </a:p>
          <a:p>
            <a:pPr marL="285750" indent="-285750">
              <a:buFont typeface="Arial" panose="020B0604020202020204" pitchFamily="34" charset="0"/>
              <a:buChar char="•"/>
            </a:pPr>
            <a:r>
              <a:rPr lang="en-US" dirty="0" smtClean="0"/>
              <a:t>Other indicator 28</a:t>
            </a:r>
          </a:p>
          <a:p>
            <a:pPr marL="285750" indent="-285750">
              <a:buFont typeface="Arial" panose="020B0604020202020204" pitchFamily="34" charset="0"/>
              <a:buChar char="•"/>
            </a:pPr>
            <a:r>
              <a:rPr lang="en-US" dirty="0" smtClean="0"/>
              <a:t>Identifying schools 28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D17514-415A-4796-8D9B-D255764DC2E2}"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285442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Colorado to address the ‘other indicator’ requirements of our plan, we had to identify viable indicators to implement as part of the other indicator under ESSA.  This was the groups single</a:t>
            </a:r>
            <a:r>
              <a:rPr lang="en-US" baseline="0" dirty="0" smtClean="0"/>
              <a:t> decision point for consideration.  </a:t>
            </a:r>
            <a:r>
              <a:rPr lang="en-US" dirty="0" smtClean="0"/>
              <a:t> </a:t>
            </a:r>
          </a:p>
          <a:p>
            <a:endParaRPr lang="en-US" dirty="0" smtClean="0"/>
          </a:p>
          <a:p>
            <a:r>
              <a:rPr lang="en-US" dirty="0" smtClean="0"/>
              <a:t>The AWG used past survey data, feedback obtained</a:t>
            </a:r>
            <a:r>
              <a:rPr lang="en-US" baseline="0" dirty="0" smtClean="0"/>
              <a:t> from the listening tour and other groups, existing research, and AWG member feedback to arrive at short-term and long-term options.  Two key points of consideration were raised in regards to the adopted changes.  First, to arrive at valid and useful indicators in the long-term, much broader stakeholder input is required.  Second, any indicator that was adopted should coincide with the larger goals of accountability by ensuring equity for all students and moving students towards post-secondary and workforce readiness.</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14B8BD4-B8CC-443F-92EE-652CF94C3A47}"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2129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a:t>
            </a:r>
            <a:r>
              <a:rPr lang="en-US" baseline="0" dirty="0" smtClean="0"/>
              <a:t> recommendations from the accountability work group include both those for the short term, which would be applied during the 2018 school year and the long term possibilities which would go into effect after 2018.</a:t>
            </a:r>
          </a:p>
          <a:p>
            <a:endParaRPr lang="en-US" baseline="0" dirty="0" smtClean="0"/>
          </a:p>
          <a:p>
            <a:r>
              <a:rPr lang="en-US" baseline="0" dirty="0" smtClean="0"/>
              <a:t>For the short term, in order to remove the burden of additional data collection, to align the work with our current frameworks, and providing a robust measure of school performance, it’s being recommended that a student engagement measure be applied at the elementary and middle school levels.  This measure would track changes in student absenteeism in schools. Possible metrics could be related to improving chronic absenteeism rates, improving truancy rates, or improving the lowering of mobility rates. The final choice will be based on the ability of the data to meet ESSA requirements and provide valid information concerning the happenings within schools.  For high schools, the preferred short-term approach was to keep the PWR indicator the same as in past practice as it meets the requirements as outlined in ESSA.</a:t>
            </a:r>
          </a:p>
          <a:p>
            <a:endParaRPr lang="en-US" baseline="0" dirty="0" smtClean="0"/>
          </a:p>
          <a:p>
            <a:pPr marL="0" lvl="1" defTabSz="440695">
              <a:defRPr/>
            </a:pPr>
            <a:r>
              <a:rPr lang="en-US" baseline="0" dirty="0" smtClean="0"/>
              <a:t>As we look beyond 2018, the AWG suggests a deep examination of three primary areas.  The first being climate which may include school safety, parent, student/educator satisfaction or other engagement indicators.  The second possibility is too add to the PWR indicator with possible measures tied to </a:t>
            </a:r>
            <a:r>
              <a:rPr lang="en-US" sz="1700" dirty="0"/>
              <a:t>completion of advanced coursework, students graduating with college credit and/or industry credential, and/or Post-graduation employment.  A third area of focus and for possible inclusion of new metrics would be related to Social-emotional learning, however, discussion would need to occur during 2017 to define what would be appropriate for inclusion.</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476AE8F-A02B-4A3C-ADE7-D7746DF48A65}" type="datetime1">
              <a:rPr lang="en-US" smtClean="0"/>
              <a:t>12/12/2016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905316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a:t>Click to edit Master title style</a:t>
            </a:r>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00412" y="6165453"/>
            <a:ext cx="589915" cy="515620"/>
          </a:xfrm>
          <a:custGeom>
            <a:avLst/>
            <a:gdLst/>
            <a:ahLst/>
            <a:cxnLst/>
            <a:rect l="l" t="t" r="r" b="b"/>
            <a:pathLst>
              <a:path w="589915" h="515620">
                <a:moveTo>
                  <a:pt x="294931" y="0"/>
                </a:moveTo>
                <a:lnTo>
                  <a:pt x="284874" y="3367"/>
                </a:lnTo>
                <a:lnTo>
                  <a:pt x="276139" y="13470"/>
                </a:lnTo>
                <a:lnTo>
                  <a:pt x="4440" y="482952"/>
                </a:lnTo>
                <a:lnTo>
                  <a:pt x="0" y="495597"/>
                </a:lnTo>
                <a:lnTo>
                  <a:pt x="2092" y="505898"/>
                </a:lnTo>
                <a:lnTo>
                  <a:pt x="10057" y="512831"/>
                </a:lnTo>
                <a:lnTo>
                  <a:pt x="23234" y="515370"/>
                </a:lnTo>
                <a:lnTo>
                  <a:pt x="566648" y="515370"/>
                </a:lnTo>
                <a:lnTo>
                  <a:pt x="579808" y="512831"/>
                </a:lnTo>
                <a:lnTo>
                  <a:pt x="587766" y="505898"/>
                </a:lnTo>
                <a:lnTo>
                  <a:pt x="589863" y="495597"/>
                </a:lnTo>
                <a:lnTo>
                  <a:pt x="585437" y="482952"/>
                </a:lnTo>
                <a:lnTo>
                  <a:pt x="313723" y="13470"/>
                </a:lnTo>
                <a:lnTo>
                  <a:pt x="304988" y="3367"/>
                </a:lnTo>
                <a:lnTo>
                  <a:pt x="294931" y="0"/>
                </a:lnTo>
                <a:close/>
              </a:path>
            </a:pathLst>
          </a:custGeom>
          <a:solidFill>
            <a:srgbClr val="2A9741"/>
          </a:solidFill>
        </p:spPr>
        <p:txBody>
          <a:bodyPr wrap="square" lIns="0" tIns="0" rIns="0" bIns="0" rtlCol="0"/>
          <a:lstStyle/>
          <a:p>
            <a:endParaRPr/>
          </a:p>
        </p:txBody>
      </p:sp>
      <p:sp>
        <p:nvSpPr>
          <p:cNvPr id="18" name="bk object 18"/>
          <p:cNvSpPr/>
          <p:nvPr/>
        </p:nvSpPr>
        <p:spPr>
          <a:xfrm>
            <a:off x="8004123" y="6206671"/>
            <a:ext cx="196850" cy="194310"/>
          </a:xfrm>
          <a:custGeom>
            <a:avLst/>
            <a:gdLst/>
            <a:ahLst/>
            <a:cxnLst/>
            <a:rect l="l" t="t" r="r" b="b"/>
            <a:pathLst>
              <a:path w="196850" h="194310">
                <a:moveTo>
                  <a:pt x="113758" y="135904"/>
                </a:moveTo>
                <a:lnTo>
                  <a:pt x="42672" y="135904"/>
                </a:lnTo>
                <a:lnTo>
                  <a:pt x="48544" y="137856"/>
                </a:lnTo>
                <a:lnTo>
                  <a:pt x="50501" y="142541"/>
                </a:lnTo>
                <a:lnTo>
                  <a:pt x="72036" y="188630"/>
                </a:lnTo>
                <a:lnTo>
                  <a:pt x="73993" y="193712"/>
                </a:lnTo>
                <a:lnTo>
                  <a:pt x="78299" y="193712"/>
                </a:lnTo>
                <a:lnTo>
                  <a:pt x="81039" y="189411"/>
                </a:lnTo>
                <a:lnTo>
                  <a:pt x="113758" y="135904"/>
                </a:lnTo>
                <a:close/>
              </a:path>
              <a:path w="196850" h="194310">
                <a:moveTo>
                  <a:pt x="163484" y="122232"/>
                </a:moveTo>
                <a:lnTo>
                  <a:pt x="127235" y="122232"/>
                </a:lnTo>
                <a:lnTo>
                  <a:pt x="131154" y="125747"/>
                </a:lnTo>
                <a:lnTo>
                  <a:pt x="191442" y="176917"/>
                </a:lnTo>
                <a:lnTo>
                  <a:pt x="195356" y="180431"/>
                </a:lnTo>
                <a:lnTo>
                  <a:pt x="196531" y="179260"/>
                </a:lnTo>
                <a:lnTo>
                  <a:pt x="193790" y="174959"/>
                </a:lnTo>
                <a:lnTo>
                  <a:pt x="163484" y="122232"/>
                </a:lnTo>
                <a:close/>
              </a:path>
              <a:path w="196850" h="194310">
                <a:moveTo>
                  <a:pt x="93570" y="0"/>
                </a:moveTo>
                <a:lnTo>
                  <a:pt x="89259" y="0"/>
                </a:lnTo>
                <a:lnTo>
                  <a:pt x="86519" y="4685"/>
                </a:lnTo>
                <a:lnTo>
                  <a:pt x="2740" y="150746"/>
                </a:lnTo>
                <a:lnTo>
                  <a:pt x="0" y="155041"/>
                </a:lnTo>
                <a:lnTo>
                  <a:pt x="1957" y="156993"/>
                </a:lnTo>
                <a:lnTo>
                  <a:pt x="6263" y="154651"/>
                </a:lnTo>
                <a:lnTo>
                  <a:pt x="38366" y="138246"/>
                </a:lnTo>
                <a:lnTo>
                  <a:pt x="42672" y="135904"/>
                </a:lnTo>
                <a:lnTo>
                  <a:pt x="113758" y="135904"/>
                </a:lnTo>
                <a:lnTo>
                  <a:pt x="119014" y="127308"/>
                </a:lnTo>
                <a:lnTo>
                  <a:pt x="121754" y="123013"/>
                </a:lnTo>
                <a:lnTo>
                  <a:pt x="127235" y="122232"/>
                </a:lnTo>
                <a:lnTo>
                  <a:pt x="163484" y="122232"/>
                </a:lnTo>
                <a:lnTo>
                  <a:pt x="95919" y="4685"/>
                </a:lnTo>
                <a:lnTo>
                  <a:pt x="93570" y="0"/>
                </a:lnTo>
                <a:close/>
              </a:path>
            </a:pathLst>
          </a:custGeom>
          <a:solidFill>
            <a:srgbClr val="FDFDFD"/>
          </a:solidFill>
        </p:spPr>
        <p:txBody>
          <a:bodyPr wrap="square" lIns="0" tIns="0" rIns="0" bIns="0" rtlCol="0"/>
          <a:lstStyle/>
          <a:p>
            <a:endParaRPr/>
          </a:p>
        </p:txBody>
      </p:sp>
      <p:sp>
        <p:nvSpPr>
          <p:cNvPr id="19" name="bk object 19"/>
          <p:cNvSpPr/>
          <p:nvPr/>
        </p:nvSpPr>
        <p:spPr>
          <a:xfrm>
            <a:off x="7938741" y="6460925"/>
            <a:ext cx="146050" cy="161925"/>
          </a:xfrm>
          <a:custGeom>
            <a:avLst/>
            <a:gdLst/>
            <a:ahLst/>
            <a:cxnLst/>
            <a:rect l="l" t="t" r="r" b="b"/>
            <a:pathLst>
              <a:path w="146050" h="161925">
                <a:moveTo>
                  <a:pt x="80653" y="0"/>
                </a:moveTo>
                <a:lnTo>
                  <a:pt x="49220" y="6316"/>
                </a:lnTo>
                <a:lnTo>
                  <a:pt x="23588" y="23580"/>
                </a:lnTo>
                <a:lnTo>
                  <a:pt x="6325" y="49267"/>
                </a:lnTo>
                <a:lnTo>
                  <a:pt x="0" y="80850"/>
                </a:lnTo>
                <a:lnTo>
                  <a:pt x="6325" y="112042"/>
                </a:lnTo>
                <a:lnTo>
                  <a:pt x="23588" y="137631"/>
                </a:lnTo>
                <a:lnTo>
                  <a:pt x="49220" y="154944"/>
                </a:lnTo>
                <a:lnTo>
                  <a:pt x="80653" y="161309"/>
                </a:lnTo>
                <a:lnTo>
                  <a:pt x="98568" y="159332"/>
                </a:lnTo>
                <a:lnTo>
                  <a:pt x="142115" y="133191"/>
                </a:lnTo>
                <a:lnTo>
                  <a:pt x="144463" y="130062"/>
                </a:lnTo>
                <a:lnTo>
                  <a:pt x="142115" y="128501"/>
                </a:lnTo>
                <a:lnTo>
                  <a:pt x="129101" y="121082"/>
                </a:lnTo>
                <a:lnTo>
                  <a:pt x="80653" y="121082"/>
                </a:lnTo>
                <a:lnTo>
                  <a:pt x="64937" y="117927"/>
                </a:lnTo>
                <a:lnTo>
                  <a:pt x="52122" y="109316"/>
                </a:lnTo>
                <a:lnTo>
                  <a:pt x="43491" y="96529"/>
                </a:lnTo>
                <a:lnTo>
                  <a:pt x="40329" y="80850"/>
                </a:lnTo>
                <a:lnTo>
                  <a:pt x="43491" y="64946"/>
                </a:lnTo>
                <a:lnTo>
                  <a:pt x="52122" y="52044"/>
                </a:lnTo>
                <a:lnTo>
                  <a:pt x="64937" y="43389"/>
                </a:lnTo>
                <a:lnTo>
                  <a:pt x="80653" y="40227"/>
                </a:lnTo>
                <a:lnTo>
                  <a:pt x="133804" y="40227"/>
                </a:lnTo>
                <a:lnTo>
                  <a:pt x="144463" y="33979"/>
                </a:lnTo>
                <a:lnTo>
                  <a:pt x="145246" y="33589"/>
                </a:lnTo>
                <a:lnTo>
                  <a:pt x="145246" y="32808"/>
                </a:lnTo>
                <a:lnTo>
                  <a:pt x="145638" y="32418"/>
                </a:lnTo>
                <a:lnTo>
                  <a:pt x="144855" y="31637"/>
                </a:lnTo>
                <a:lnTo>
                  <a:pt x="144855" y="31246"/>
                </a:lnTo>
                <a:lnTo>
                  <a:pt x="132236" y="18288"/>
                </a:lnTo>
                <a:lnTo>
                  <a:pt x="117011" y="8444"/>
                </a:lnTo>
                <a:lnTo>
                  <a:pt x="99657" y="2190"/>
                </a:lnTo>
                <a:lnTo>
                  <a:pt x="80653" y="0"/>
                </a:lnTo>
                <a:close/>
              </a:path>
              <a:path w="146050" h="161925">
                <a:moveTo>
                  <a:pt x="109228" y="109363"/>
                </a:moveTo>
                <a:lnTo>
                  <a:pt x="80653" y="121082"/>
                </a:lnTo>
                <a:lnTo>
                  <a:pt x="129101" y="121082"/>
                </a:lnTo>
                <a:lnTo>
                  <a:pt x="111968" y="111315"/>
                </a:lnTo>
                <a:lnTo>
                  <a:pt x="109228" y="109363"/>
                </a:lnTo>
                <a:close/>
              </a:path>
              <a:path w="146050" h="161925">
                <a:moveTo>
                  <a:pt x="133804" y="40227"/>
                </a:moveTo>
                <a:lnTo>
                  <a:pt x="80653" y="40227"/>
                </a:lnTo>
                <a:lnTo>
                  <a:pt x="88861" y="41008"/>
                </a:lnTo>
                <a:lnTo>
                  <a:pt x="96408" y="43255"/>
                </a:lnTo>
                <a:lnTo>
                  <a:pt x="103222" y="46820"/>
                </a:lnTo>
                <a:lnTo>
                  <a:pt x="109228" y="51555"/>
                </a:lnTo>
                <a:lnTo>
                  <a:pt x="111185" y="53507"/>
                </a:lnTo>
                <a:lnTo>
                  <a:pt x="113143" y="52336"/>
                </a:lnTo>
                <a:lnTo>
                  <a:pt x="133804" y="40227"/>
                </a:lnTo>
                <a:close/>
              </a:path>
            </a:pathLst>
          </a:custGeom>
          <a:solidFill>
            <a:srgbClr val="FDFDFD"/>
          </a:solidFill>
        </p:spPr>
        <p:txBody>
          <a:bodyPr wrap="square" lIns="0" tIns="0" rIns="0" bIns="0" rtlCol="0"/>
          <a:lstStyle/>
          <a:p>
            <a:endParaRPr/>
          </a:p>
        </p:txBody>
      </p:sp>
      <p:sp>
        <p:nvSpPr>
          <p:cNvPr id="20" name="bk object 20"/>
          <p:cNvSpPr/>
          <p:nvPr/>
        </p:nvSpPr>
        <p:spPr>
          <a:xfrm>
            <a:off x="8094557" y="6460925"/>
            <a:ext cx="161925" cy="161925"/>
          </a:xfrm>
          <a:custGeom>
            <a:avLst/>
            <a:gdLst/>
            <a:ahLst/>
            <a:cxnLst/>
            <a:rect l="l" t="t" r="r" b="b"/>
            <a:pathLst>
              <a:path w="161925" h="161925">
                <a:moveTo>
                  <a:pt x="81044" y="0"/>
                </a:moveTo>
                <a:lnTo>
                  <a:pt x="49550" y="6316"/>
                </a:lnTo>
                <a:lnTo>
                  <a:pt x="23784" y="23580"/>
                </a:lnTo>
                <a:lnTo>
                  <a:pt x="6386" y="49267"/>
                </a:lnTo>
                <a:lnTo>
                  <a:pt x="0" y="80850"/>
                </a:lnTo>
                <a:lnTo>
                  <a:pt x="6386" y="112042"/>
                </a:lnTo>
                <a:lnTo>
                  <a:pt x="23784" y="137631"/>
                </a:lnTo>
                <a:lnTo>
                  <a:pt x="49550" y="154944"/>
                </a:lnTo>
                <a:lnTo>
                  <a:pt x="81044" y="161309"/>
                </a:lnTo>
                <a:lnTo>
                  <a:pt x="112474" y="154944"/>
                </a:lnTo>
                <a:lnTo>
                  <a:pt x="138107" y="137631"/>
                </a:lnTo>
                <a:lnTo>
                  <a:pt x="149272" y="121082"/>
                </a:lnTo>
                <a:lnTo>
                  <a:pt x="81044" y="121082"/>
                </a:lnTo>
                <a:lnTo>
                  <a:pt x="65102" y="117927"/>
                </a:lnTo>
                <a:lnTo>
                  <a:pt x="52171" y="109316"/>
                </a:lnTo>
                <a:lnTo>
                  <a:pt x="43497" y="96529"/>
                </a:lnTo>
                <a:lnTo>
                  <a:pt x="40329" y="80850"/>
                </a:lnTo>
                <a:lnTo>
                  <a:pt x="43497" y="64946"/>
                </a:lnTo>
                <a:lnTo>
                  <a:pt x="52171" y="52044"/>
                </a:lnTo>
                <a:lnTo>
                  <a:pt x="65102" y="43389"/>
                </a:lnTo>
                <a:lnTo>
                  <a:pt x="81044" y="40227"/>
                </a:lnTo>
                <a:lnTo>
                  <a:pt x="149295" y="40227"/>
                </a:lnTo>
                <a:lnTo>
                  <a:pt x="138107" y="23580"/>
                </a:lnTo>
                <a:lnTo>
                  <a:pt x="112474" y="6316"/>
                </a:lnTo>
                <a:lnTo>
                  <a:pt x="81044" y="0"/>
                </a:lnTo>
                <a:close/>
              </a:path>
              <a:path w="161925" h="161925">
                <a:moveTo>
                  <a:pt x="149295" y="40227"/>
                </a:moveTo>
                <a:lnTo>
                  <a:pt x="81044" y="40227"/>
                </a:lnTo>
                <a:lnTo>
                  <a:pt x="96758" y="43389"/>
                </a:lnTo>
                <a:lnTo>
                  <a:pt x="109573" y="52044"/>
                </a:lnTo>
                <a:lnTo>
                  <a:pt x="118205" y="64946"/>
                </a:lnTo>
                <a:lnTo>
                  <a:pt x="121368" y="80850"/>
                </a:lnTo>
                <a:lnTo>
                  <a:pt x="118205" y="96529"/>
                </a:lnTo>
                <a:lnTo>
                  <a:pt x="109573" y="109316"/>
                </a:lnTo>
                <a:lnTo>
                  <a:pt x="96758" y="117927"/>
                </a:lnTo>
                <a:lnTo>
                  <a:pt x="81044" y="121082"/>
                </a:lnTo>
                <a:lnTo>
                  <a:pt x="149272" y="121082"/>
                </a:lnTo>
                <a:lnTo>
                  <a:pt x="155371" y="112042"/>
                </a:lnTo>
                <a:lnTo>
                  <a:pt x="161697" y="80850"/>
                </a:lnTo>
                <a:lnTo>
                  <a:pt x="155371" y="49267"/>
                </a:lnTo>
                <a:lnTo>
                  <a:pt x="149295" y="40227"/>
                </a:lnTo>
                <a:close/>
              </a:path>
            </a:pathLst>
          </a:custGeom>
          <a:solidFill>
            <a:srgbClr val="FDFDFD"/>
          </a:solidFill>
        </p:spPr>
        <p:txBody>
          <a:bodyPr wrap="square" lIns="0" tIns="0" rIns="0" bIns="0" rtlCol="0"/>
          <a:lstStyle/>
          <a:p>
            <a:endParaRPr/>
          </a:p>
        </p:txBody>
      </p:sp>
      <p:sp>
        <p:nvSpPr>
          <p:cNvPr id="21" name="bk object 21"/>
          <p:cNvSpPr/>
          <p:nvPr/>
        </p:nvSpPr>
        <p:spPr>
          <a:xfrm>
            <a:off x="8408553" y="6655438"/>
            <a:ext cx="17780" cy="25400"/>
          </a:xfrm>
          <a:custGeom>
            <a:avLst/>
            <a:gdLst/>
            <a:ahLst/>
            <a:cxnLst/>
            <a:rect l="l" t="t" r="r" b="b"/>
            <a:pathLst>
              <a:path w="17779" h="25400">
                <a:moveTo>
                  <a:pt x="10960" y="4294"/>
                </a:moveTo>
                <a:lnTo>
                  <a:pt x="6263" y="4294"/>
                </a:lnTo>
                <a:lnTo>
                  <a:pt x="6263" y="24994"/>
                </a:lnTo>
                <a:lnTo>
                  <a:pt x="10960" y="24994"/>
                </a:lnTo>
                <a:lnTo>
                  <a:pt x="10960" y="4294"/>
                </a:lnTo>
                <a:close/>
              </a:path>
              <a:path w="17779" h="25400">
                <a:moveTo>
                  <a:pt x="17223" y="0"/>
                </a:moveTo>
                <a:lnTo>
                  <a:pt x="0" y="0"/>
                </a:lnTo>
                <a:lnTo>
                  <a:pt x="0" y="3904"/>
                </a:lnTo>
                <a:lnTo>
                  <a:pt x="365" y="4294"/>
                </a:lnTo>
                <a:lnTo>
                  <a:pt x="17223" y="4294"/>
                </a:lnTo>
                <a:lnTo>
                  <a:pt x="17223" y="0"/>
                </a:lnTo>
                <a:close/>
              </a:path>
            </a:pathLst>
          </a:custGeom>
          <a:solidFill>
            <a:srgbClr val="2A9741"/>
          </a:solidFill>
        </p:spPr>
        <p:txBody>
          <a:bodyPr wrap="square" lIns="0" tIns="0" rIns="0" bIns="0" rtlCol="0"/>
          <a:lstStyle/>
          <a:p>
            <a:endParaRPr/>
          </a:p>
        </p:txBody>
      </p:sp>
      <p:sp>
        <p:nvSpPr>
          <p:cNvPr id="22" name="bk object 22"/>
          <p:cNvSpPr/>
          <p:nvPr/>
        </p:nvSpPr>
        <p:spPr>
          <a:xfrm>
            <a:off x="8431256" y="6655048"/>
            <a:ext cx="28575" cy="26034"/>
          </a:xfrm>
          <a:custGeom>
            <a:avLst/>
            <a:gdLst/>
            <a:ahLst/>
            <a:cxnLst/>
            <a:rect l="l" t="t" r="r" b="b"/>
            <a:pathLst>
              <a:path w="28575" h="26034">
                <a:moveTo>
                  <a:pt x="11359" y="11323"/>
                </a:moveTo>
                <a:lnTo>
                  <a:pt x="6628" y="11323"/>
                </a:lnTo>
                <a:lnTo>
                  <a:pt x="13309" y="25384"/>
                </a:lnTo>
                <a:lnTo>
                  <a:pt x="13309" y="25775"/>
                </a:lnTo>
                <a:lnTo>
                  <a:pt x="14874" y="25775"/>
                </a:lnTo>
                <a:lnTo>
                  <a:pt x="15240" y="25384"/>
                </a:lnTo>
                <a:lnTo>
                  <a:pt x="18892" y="17185"/>
                </a:lnTo>
                <a:lnTo>
                  <a:pt x="14091" y="17185"/>
                </a:lnTo>
                <a:lnTo>
                  <a:pt x="11359" y="11323"/>
                </a:lnTo>
                <a:close/>
              </a:path>
              <a:path w="28575" h="26034">
                <a:moveTo>
                  <a:pt x="5845" y="0"/>
                </a:moveTo>
                <a:lnTo>
                  <a:pt x="4279" y="0"/>
                </a:lnTo>
                <a:lnTo>
                  <a:pt x="4279" y="390"/>
                </a:lnTo>
                <a:lnTo>
                  <a:pt x="0" y="24603"/>
                </a:lnTo>
                <a:lnTo>
                  <a:pt x="0" y="25384"/>
                </a:lnTo>
                <a:lnTo>
                  <a:pt x="4697" y="25384"/>
                </a:lnTo>
                <a:lnTo>
                  <a:pt x="4697" y="24994"/>
                </a:lnTo>
                <a:lnTo>
                  <a:pt x="6628" y="11323"/>
                </a:lnTo>
                <a:lnTo>
                  <a:pt x="11359" y="11323"/>
                </a:lnTo>
                <a:lnTo>
                  <a:pt x="6263" y="390"/>
                </a:lnTo>
                <a:lnTo>
                  <a:pt x="5845" y="0"/>
                </a:lnTo>
                <a:close/>
              </a:path>
              <a:path w="28575" h="26034">
                <a:moveTo>
                  <a:pt x="25807" y="11323"/>
                </a:moveTo>
                <a:lnTo>
                  <a:pt x="21503" y="11323"/>
                </a:lnTo>
                <a:lnTo>
                  <a:pt x="23486" y="24994"/>
                </a:lnTo>
                <a:lnTo>
                  <a:pt x="23851" y="25384"/>
                </a:lnTo>
                <a:lnTo>
                  <a:pt x="28549" y="25384"/>
                </a:lnTo>
                <a:lnTo>
                  <a:pt x="28183" y="24603"/>
                </a:lnTo>
                <a:lnTo>
                  <a:pt x="25807" y="11323"/>
                </a:lnTo>
                <a:close/>
              </a:path>
              <a:path w="28575" h="26034">
                <a:moveTo>
                  <a:pt x="23851" y="0"/>
                </a:moveTo>
                <a:lnTo>
                  <a:pt x="22286" y="0"/>
                </a:lnTo>
                <a:lnTo>
                  <a:pt x="22286" y="390"/>
                </a:lnTo>
                <a:lnTo>
                  <a:pt x="14091" y="17185"/>
                </a:lnTo>
                <a:lnTo>
                  <a:pt x="18892" y="17185"/>
                </a:lnTo>
                <a:lnTo>
                  <a:pt x="21503" y="11323"/>
                </a:lnTo>
                <a:lnTo>
                  <a:pt x="25807" y="11323"/>
                </a:lnTo>
                <a:lnTo>
                  <a:pt x="23851" y="390"/>
                </a:lnTo>
                <a:lnTo>
                  <a:pt x="23851" y="0"/>
                </a:lnTo>
                <a:close/>
              </a:path>
            </a:pathLst>
          </a:custGeom>
          <a:solidFill>
            <a:srgbClr val="2A9741"/>
          </a:solidFill>
        </p:spPr>
        <p:txBody>
          <a:bodyPr wrap="square" lIns="0" tIns="0" rIns="0" bIns="0" rtlCol="0"/>
          <a:lstStyle/>
          <a:p>
            <a:endParaRPr/>
          </a:p>
        </p:txBody>
      </p:sp>
      <p:sp>
        <p:nvSpPr>
          <p:cNvPr id="23" name="bk object 23"/>
          <p:cNvSpPr/>
          <p:nvPr/>
        </p:nvSpPr>
        <p:spPr>
          <a:xfrm>
            <a:off x="8215789" y="6164867"/>
            <a:ext cx="586740" cy="513080"/>
          </a:xfrm>
          <a:custGeom>
            <a:avLst/>
            <a:gdLst/>
            <a:ahLst/>
            <a:cxnLst/>
            <a:rect l="l" t="t" r="r" b="b"/>
            <a:pathLst>
              <a:path w="586740" h="513079">
                <a:moveTo>
                  <a:pt x="563487" y="0"/>
                </a:moveTo>
                <a:lnTo>
                  <a:pt x="23231" y="0"/>
                </a:lnTo>
                <a:lnTo>
                  <a:pt x="10056" y="2534"/>
                </a:lnTo>
                <a:lnTo>
                  <a:pt x="2092" y="9462"/>
                </a:lnTo>
                <a:lnTo>
                  <a:pt x="0" y="19766"/>
                </a:lnTo>
                <a:lnTo>
                  <a:pt x="4442" y="32433"/>
                </a:lnTo>
                <a:lnTo>
                  <a:pt x="274549" y="499161"/>
                </a:lnTo>
                <a:lnTo>
                  <a:pt x="283291" y="509267"/>
                </a:lnTo>
                <a:lnTo>
                  <a:pt x="293364" y="512636"/>
                </a:lnTo>
                <a:lnTo>
                  <a:pt x="303438" y="509267"/>
                </a:lnTo>
                <a:lnTo>
                  <a:pt x="312180" y="499161"/>
                </a:lnTo>
                <a:lnTo>
                  <a:pt x="582276" y="32433"/>
                </a:lnTo>
                <a:lnTo>
                  <a:pt x="586732" y="19766"/>
                </a:lnTo>
                <a:lnTo>
                  <a:pt x="584645" y="9462"/>
                </a:lnTo>
                <a:lnTo>
                  <a:pt x="576676" y="2534"/>
                </a:lnTo>
                <a:lnTo>
                  <a:pt x="563487" y="0"/>
                </a:lnTo>
                <a:close/>
              </a:path>
            </a:pathLst>
          </a:custGeom>
          <a:solidFill>
            <a:srgbClr val="465153"/>
          </a:solidFill>
        </p:spPr>
        <p:txBody>
          <a:bodyPr wrap="square" lIns="0" tIns="0" rIns="0" bIns="0" rtlCol="0"/>
          <a:lstStyle/>
          <a:p>
            <a:endParaRPr/>
          </a:p>
        </p:txBody>
      </p:sp>
      <p:sp>
        <p:nvSpPr>
          <p:cNvPr id="24" name="bk object 24"/>
          <p:cNvSpPr/>
          <p:nvPr/>
        </p:nvSpPr>
        <p:spPr>
          <a:xfrm>
            <a:off x="8444565" y="6479672"/>
            <a:ext cx="163830" cy="85090"/>
          </a:xfrm>
          <a:custGeom>
            <a:avLst/>
            <a:gdLst/>
            <a:ahLst/>
            <a:cxnLst/>
            <a:rect l="l" t="t" r="r" b="b"/>
            <a:pathLst>
              <a:path w="163829" h="85090">
                <a:moveTo>
                  <a:pt x="163258" y="0"/>
                </a:moveTo>
                <a:lnTo>
                  <a:pt x="0" y="58588"/>
                </a:lnTo>
                <a:lnTo>
                  <a:pt x="15240" y="84759"/>
                </a:lnTo>
                <a:lnTo>
                  <a:pt x="140137" y="40232"/>
                </a:lnTo>
                <a:lnTo>
                  <a:pt x="163258" y="0"/>
                </a:lnTo>
                <a:close/>
              </a:path>
            </a:pathLst>
          </a:custGeom>
          <a:solidFill>
            <a:srgbClr val="FDFDFD"/>
          </a:solidFill>
        </p:spPr>
        <p:txBody>
          <a:bodyPr wrap="square" lIns="0" tIns="0" rIns="0" bIns="0" rtlCol="0"/>
          <a:lstStyle/>
          <a:p>
            <a:endParaRPr/>
          </a:p>
        </p:txBody>
      </p:sp>
      <p:sp>
        <p:nvSpPr>
          <p:cNvPr id="25" name="bk object 25"/>
          <p:cNvSpPr/>
          <p:nvPr/>
        </p:nvSpPr>
        <p:spPr>
          <a:xfrm>
            <a:off x="8466069" y="6536308"/>
            <a:ext cx="109220" cy="65405"/>
          </a:xfrm>
          <a:custGeom>
            <a:avLst/>
            <a:gdLst/>
            <a:ahLst/>
            <a:cxnLst/>
            <a:rect l="l" t="t" r="r" b="b"/>
            <a:pathLst>
              <a:path w="109220" h="65404">
                <a:moveTo>
                  <a:pt x="108873" y="0"/>
                </a:moveTo>
                <a:lnTo>
                  <a:pt x="0" y="39055"/>
                </a:lnTo>
                <a:lnTo>
                  <a:pt x="14874" y="64836"/>
                </a:lnTo>
                <a:lnTo>
                  <a:pt x="86535" y="39055"/>
                </a:lnTo>
                <a:lnTo>
                  <a:pt x="108873" y="0"/>
                </a:lnTo>
                <a:close/>
              </a:path>
            </a:pathLst>
          </a:custGeom>
          <a:solidFill>
            <a:srgbClr val="FDFDFD"/>
          </a:solidFill>
        </p:spPr>
        <p:txBody>
          <a:bodyPr wrap="square" lIns="0" tIns="0" rIns="0" bIns="0" rtlCol="0"/>
          <a:lstStyle/>
          <a:p>
            <a:endParaRPr/>
          </a:p>
        </p:txBody>
      </p:sp>
      <p:sp>
        <p:nvSpPr>
          <p:cNvPr id="26" name="bk object 26"/>
          <p:cNvSpPr/>
          <p:nvPr/>
        </p:nvSpPr>
        <p:spPr>
          <a:xfrm>
            <a:off x="8487207" y="6592159"/>
            <a:ext cx="55880" cy="45720"/>
          </a:xfrm>
          <a:custGeom>
            <a:avLst/>
            <a:gdLst/>
            <a:ahLst/>
            <a:cxnLst/>
            <a:rect l="l" t="t" r="r" b="b"/>
            <a:pathLst>
              <a:path w="55879" h="45720">
                <a:moveTo>
                  <a:pt x="55637" y="0"/>
                </a:moveTo>
                <a:lnTo>
                  <a:pt x="0" y="19923"/>
                </a:lnTo>
                <a:lnTo>
                  <a:pt x="9394" y="36327"/>
                </a:lnTo>
                <a:lnTo>
                  <a:pt x="15372" y="42919"/>
                </a:lnTo>
                <a:lnTo>
                  <a:pt x="22103" y="45116"/>
                </a:lnTo>
                <a:lnTo>
                  <a:pt x="28756" y="42919"/>
                </a:lnTo>
                <a:lnTo>
                  <a:pt x="34499" y="36327"/>
                </a:lnTo>
                <a:lnTo>
                  <a:pt x="55637" y="0"/>
                </a:lnTo>
                <a:close/>
              </a:path>
            </a:pathLst>
          </a:custGeom>
          <a:solidFill>
            <a:srgbClr val="FDFDFD"/>
          </a:solidFill>
        </p:spPr>
        <p:txBody>
          <a:bodyPr wrap="square" lIns="0" tIns="0" rIns="0" bIns="0" rtlCol="0"/>
          <a:lstStyle/>
          <a:p>
            <a:endParaRPr/>
          </a:p>
        </p:txBody>
      </p:sp>
      <p:sp>
        <p:nvSpPr>
          <p:cNvPr id="27" name="bk object 27"/>
          <p:cNvSpPr/>
          <p:nvPr/>
        </p:nvSpPr>
        <p:spPr>
          <a:xfrm>
            <a:off x="8407352" y="6474205"/>
            <a:ext cx="90170" cy="53340"/>
          </a:xfrm>
          <a:custGeom>
            <a:avLst/>
            <a:gdLst/>
            <a:ahLst/>
            <a:cxnLst/>
            <a:rect l="l" t="t" r="r" b="b"/>
            <a:pathLst>
              <a:path w="90170" h="53340">
                <a:moveTo>
                  <a:pt x="0" y="0"/>
                </a:moveTo>
                <a:lnTo>
                  <a:pt x="30950" y="53117"/>
                </a:lnTo>
                <a:lnTo>
                  <a:pt x="90032" y="31637"/>
                </a:lnTo>
                <a:lnTo>
                  <a:pt x="0" y="0"/>
                </a:lnTo>
                <a:close/>
              </a:path>
            </a:pathLst>
          </a:custGeom>
          <a:solidFill>
            <a:srgbClr val="F9C32C"/>
          </a:solidFill>
        </p:spPr>
        <p:txBody>
          <a:bodyPr wrap="square" lIns="0" tIns="0" rIns="0" bIns="0" rtlCol="0"/>
          <a:lstStyle/>
          <a:p>
            <a:endParaRPr/>
          </a:p>
        </p:txBody>
      </p:sp>
      <p:sp>
        <p:nvSpPr>
          <p:cNvPr id="28" name="bk object 28"/>
          <p:cNvSpPr/>
          <p:nvPr/>
        </p:nvSpPr>
        <p:spPr>
          <a:xfrm>
            <a:off x="8395609" y="6193344"/>
            <a:ext cx="66040" cy="77470"/>
          </a:xfrm>
          <a:custGeom>
            <a:avLst/>
            <a:gdLst/>
            <a:ahLst/>
            <a:cxnLst/>
            <a:rect l="l" t="t" r="r" b="b"/>
            <a:pathLst>
              <a:path w="66040" h="77470">
                <a:moveTo>
                  <a:pt x="38779" y="0"/>
                </a:moveTo>
                <a:lnTo>
                  <a:pt x="23626" y="3027"/>
                </a:lnTo>
                <a:lnTo>
                  <a:pt x="11306" y="11297"/>
                </a:lnTo>
                <a:lnTo>
                  <a:pt x="3027" y="23588"/>
                </a:lnTo>
                <a:lnTo>
                  <a:pt x="0" y="38680"/>
                </a:lnTo>
                <a:lnTo>
                  <a:pt x="3027" y="53793"/>
                </a:lnTo>
                <a:lnTo>
                  <a:pt x="11306" y="66082"/>
                </a:lnTo>
                <a:lnTo>
                  <a:pt x="23626" y="74340"/>
                </a:lnTo>
                <a:lnTo>
                  <a:pt x="38779" y="77361"/>
                </a:lnTo>
                <a:lnTo>
                  <a:pt x="45948" y="76702"/>
                </a:lnTo>
                <a:lnTo>
                  <a:pt x="65762" y="64862"/>
                </a:lnTo>
                <a:lnTo>
                  <a:pt x="64979" y="64081"/>
                </a:lnTo>
                <a:lnTo>
                  <a:pt x="61417" y="60176"/>
                </a:lnTo>
                <a:lnTo>
                  <a:pt x="39561" y="60176"/>
                </a:lnTo>
                <a:lnTo>
                  <a:pt x="31128" y="58406"/>
                </a:lnTo>
                <a:lnTo>
                  <a:pt x="24432" y="53635"/>
                </a:lnTo>
                <a:lnTo>
                  <a:pt x="20016" y="46669"/>
                </a:lnTo>
                <a:lnTo>
                  <a:pt x="18423" y="38316"/>
                </a:lnTo>
                <a:lnTo>
                  <a:pt x="20016" y="29717"/>
                </a:lnTo>
                <a:lnTo>
                  <a:pt x="24432" y="22626"/>
                </a:lnTo>
                <a:lnTo>
                  <a:pt x="31128" y="17810"/>
                </a:lnTo>
                <a:lnTo>
                  <a:pt x="39561" y="16034"/>
                </a:lnTo>
                <a:lnTo>
                  <a:pt x="62000" y="16034"/>
                </a:lnTo>
                <a:lnTo>
                  <a:pt x="64979" y="12911"/>
                </a:lnTo>
                <a:lnTo>
                  <a:pt x="65762" y="12130"/>
                </a:lnTo>
                <a:lnTo>
                  <a:pt x="65762" y="10568"/>
                </a:lnTo>
                <a:lnTo>
                  <a:pt x="64979" y="9787"/>
                </a:lnTo>
                <a:lnTo>
                  <a:pt x="59300" y="5468"/>
                </a:lnTo>
                <a:lnTo>
                  <a:pt x="53210" y="2414"/>
                </a:lnTo>
                <a:lnTo>
                  <a:pt x="46454" y="599"/>
                </a:lnTo>
                <a:lnTo>
                  <a:pt x="38779" y="0"/>
                </a:lnTo>
                <a:close/>
              </a:path>
              <a:path w="66040" h="77470">
                <a:moveTo>
                  <a:pt x="56002" y="54319"/>
                </a:moveTo>
                <a:lnTo>
                  <a:pt x="54802" y="54319"/>
                </a:lnTo>
                <a:lnTo>
                  <a:pt x="54019" y="55100"/>
                </a:lnTo>
                <a:lnTo>
                  <a:pt x="50104" y="58224"/>
                </a:lnTo>
                <a:lnTo>
                  <a:pt x="44624" y="60176"/>
                </a:lnTo>
                <a:lnTo>
                  <a:pt x="61417" y="60176"/>
                </a:lnTo>
                <a:lnTo>
                  <a:pt x="56785" y="55100"/>
                </a:lnTo>
                <a:lnTo>
                  <a:pt x="56002" y="54319"/>
                </a:lnTo>
                <a:close/>
              </a:path>
              <a:path w="66040" h="77470">
                <a:moveTo>
                  <a:pt x="62000" y="16034"/>
                </a:moveTo>
                <a:lnTo>
                  <a:pt x="44624" y="16034"/>
                </a:lnTo>
                <a:lnTo>
                  <a:pt x="50104" y="18012"/>
                </a:lnTo>
                <a:lnTo>
                  <a:pt x="54019" y="21501"/>
                </a:lnTo>
                <a:lnTo>
                  <a:pt x="54802" y="22281"/>
                </a:lnTo>
                <a:lnTo>
                  <a:pt x="56002" y="22281"/>
                </a:lnTo>
                <a:lnTo>
                  <a:pt x="56785" y="21501"/>
                </a:lnTo>
                <a:lnTo>
                  <a:pt x="62000" y="16034"/>
                </a:lnTo>
                <a:close/>
              </a:path>
            </a:pathLst>
          </a:custGeom>
          <a:solidFill>
            <a:srgbClr val="FDFDFD"/>
          </a:solidFill>
        </p:spPr>
        <p:txBody>
          <a:bodyPr wrap="square" lIns="0" tIns="0" rIns="0" bIns="0" rtlCol="0"/>
          <a:lstStyle/>
          <a:p>
            <a:endParaRPr/>
          </a:p>
        </p:txBody>
      </p:sp>
      <p:sp>
        <p:nvSpPr>
          <p:cNvPr id="29" name="bk object 29"/>
          <p:cNvSpPr/>
          <p:nvPr/>
        </p:nvSpPr>
        <p:spPr>
          <a:xfrm>
            <a:off x="8487624" y="6194177"/>
            <a:ext cx="66040" cy="75565"/>
          </a:xfrm>
          <a:custGeom>
            <a:avLst/>
            <a:gdLst/>
            <a:ahLst/>
            <a:cxnLst/>
            <a:rect l="l" t="t" r="r" b="b"/>
            <a:pathLst>
              <a:path w="66040" h="75564">
                <a:moveTo>
                  <a:pt x="28183" y="0"/>
                </a:moveTo>
                <a:lnTo>
                  <a:pt x="782" y="0"/>
                </a:lnTo>
                <a:lnTo>
                  <a:pt x="0" y="1145"/>
                </a:lnTo>
                <a:lnTo>
                  <a:pt x="0" y="74576"/>
                </a:lnTo>
                <a:lnTo>
                  <a:pt x="782" y="75357"/>
                </a:lnTo>
                <a:lnTo>
                  <a:pt x="28183" y="75357"/>
                </a:lnTo>
                <a:lnTo>
                  <a:pt x="42819" y="72404"/>
                </a:lnTo>
                <a:lnTo>
                  <a:pt x="54763" y="64325"/>
                </a:lnTo>
                <a:lnTo>
                  <a:pt x="58095" y="59343"/>
                </a:lnTo>
                <a:lnTo>
                  <a:pt x="16858" y="59343"/>
                </a:lnTo>
                <a:lnTo>
                  <a:pt x="16858" y="15982"/>
                </a:lnTo>
                <a:lnTo>
                  <a:pt x="58037" y="15982"/>
                </a:lnTo>
                <a:lnTo>
                  <a:pt x="54763" y="11127"/>
                </a:lnTo>
                <a:lnTo>
                  <a:pt x="42819" y="3001"/>
                </a:lnTo>
                <a:lnTo>
                  <a:pt x="28183" y="0"/>
                </a:lnTo>
                <a:close/>
              </a:path>
              <a:path w="66040" h="75564">
                <a:moveTo>
                  <a:pt x="58037" y="15982"/>
                </a:moveTo>
                <a:lnTo>
                  <a:pt x="27035" y="15982"/>
                </a:lnTo>
                <a:lnTo>
                  <a:pt x="35446" y="17636"/>
                </a:lnTo>
                <a:lnTo>
                  <a:pt x="42145" y="22184"/>
                </a:lnTo>
                <a:lnTo>
                  <a:pt x="46573" y="29006"/>
                </a:lnTo>
                <a:lnTo>
                  <a:pt x="48173" y="37483"/>
                </a:lnTo>
                <a:lnTo>
                  <a:pt x="46573" y="46165"/>
                </a:lnTo>
                <a:lnTo>
                  <a:pt x="42145" y="53095"/>
                </a:lnTo>
                <a:lnTo>
                  <a:pt x="35446" y="57683"/>
                </a:lnTo>
                <a:lnTo>
                  <a:pt x="27035" y="59343"/>
                </a:lnTo>
                <a:lnTo>
                  <a:pt x="58095" y="59343"/>
                </a:lnTo>
                <a:lnTo>
                  <a:pt x="62812" y="52294"/>
                </a:lnTo>
                <a:lnTo>
                  <a:pt x="65762" y="37483"/>
                </a:lnTo>
                <a:lnTo>
                  <a:pt x="62812" y="23061"/>
                </a:lnTo>
                <a:lnTo>
                  <a:pt x="58037" y="15982"/>
                </a:lnTo>
                <a:close/>
              </a:path>
            </a:pathLst>
          </a:custGeom>
          <a:solidFill>
            <a:srgbClr val="FDFDFD"/>
          </a:solidFill>
        </p:spPr>
        <p:txBody>
          <a:bodyPr wrap="square" lIns="0" tIns="0" rIns="0" bIns="0" rtlCol="0"/>
          <a:lstStyle/>
          <a:p>
            <a:endParaRPr/>
          </a:p>
        </p:txBody>
      </p:sp>
      <p:sp>
        <p:nvSpPr>
          <p:cNvPr id="30" name="bk object 30"/>
          <p:cNvSpPr/>
          <p:nvPr/>
        </p:nvSpPr>
        <p:spPr>
          <a:xfrm>
            <a:off x="8580788" y="6194177"/>
            <a:ext cx="48895" cy="75565"/>
          </a:xfrm>
          <a:custGeom>
            <a:avLst/>
            <a:gdLst/>
            <a:ahLst/>
            <a:cxnLst/>
            <a:rect l="l" t="t" r="r" b="b"/>
            <a:pathLst>
              <a:path w="48895" h="75564">
                <a:moveTo>
                  <a:pt x="47756" y="0"/>
                </a:moveTo>
                <a:lnTo>
                  <a:pt x="782" y="0"/>
                </a:lnTo>
                <a:lnTo>
                  <a:pt x="0" y="1145"/>
                </a:lnTo>
                <a:lnTo>
                  <a:pt x="0" y="74576"/>
                </a:lnTo>
                <a:lnTo>
                  <a:pt x="782" y="75357"/>
                </a:lnTo>
                <a:lnTo>
                  <a:pt x="47756" y="75357"/>
                </a:lnTo>
                <a:lnTo>
                  <a:pt x="48539" y="74576"/>
                </a:lnTo>
                <a:lnTo>
                  <a:pt x="48539" y="60515"/>
                </a:lnTo>
                <a:lnTo>
                  <a:pt x="47756" y="59734"/>
                </a:lnTo>
                <a:lnTo>
                  <a:pt x="16858" y="59734"/>
                </a:lnTo>
                <a:lnTo>
                  <a:pt x="16858" y="44876"/>
                </a:lnTo>
                <a:lnTo>
                  <a:pt x="42275" y="44876"/>
                </a:lnTo>
                <a:lnTo>
                  <a:pt x="43476" y="44095"/>
                </a:lnTo>
                <a:lnTo>
                  <a:pt x="43476" y="30038"/>
                </a:lnTo>
                <a:lnTo>
                  <a:pt x="42275" y="29258"/>
                </a:lnTo>
                <a:lnTo>
                  <a:pt x="16858" y="29258"/>
                </a:lnTo>
                <a:lnTo>
                  <a:pt x="16858" y="15982"/>
                </a:lnTo>
                <a:lnTo>
                  <a:pt x="47756" y="15982"/>
                </a:lnTo>
                <a:lnTo>
                  <a:pt x="48539" y="14837"/>
                </a:lnTo>
                <a:lnTo>
                  <a:pt x="48539" y="1145"/>
                </a:lnTo>
                <a:lnTo>
                  <a:pt x="47756" y="0"/>
                </a:lnTo>
                <a:close/>
              </a:path>
            </a:pathLst>
          </a:custGeom>
          <a:solidFill>
            <a:srgbClr val="FDFDFD"/>
          </a:solidFill>
        </p:spPr>
        <p:txBody>
          <a:bodyPr wrap="square" lIns="0" tIns="0" rIns="0" bIns="0" rtlCol="0"/>
          <a:lstStyle/>
          <a:p>
            <a:endParaRPr/>
          </a:p>
        </p:txBody>
      </p:sp>
      <p:sp>
        <p:nvSpPr>
          <p:cNvPr id="31" name="bk object 31"/>
          <p:cNvSpPr/>
          <p:nvPr/>
        </p:nvSpPr>
        <p:spPr>
          <a:xfrm>
            <a:off x="8311974" y="6295706"/>
            <a:ext cx="394335" cy="206375"/>
          </a:xfrm>
          <a:custGeom>
            <a:avLst/>
            <a:gdLst/>
            <a:ahLst/>
            <a:cxnLst/>
            <a:rect l="l" t="t" r="r" b="b"/>
            <a:pathLst>
              <a:path w="394334" h="206375">
                <a:moveTo>
                  <a:pt x="381967" y="0"/>
                </a:moveTo>
                <a:lnTo>
                  <a:pt x="15523" y="0"/>
                </a:lnTo>
                <a:lnTo>
                  <a:pt x="6630" y="1714"/>
                </a:lnTo>
                <a:lnTo>
                  <a:pt x="1333" y="6394"/>
                </a:lnTo>
                <a:lnTo>
                  <a:pt x="0" y="13344"/>
                </a:lnTo>
                <a:lnTo>
                  <a:pt x="2996" y="21870"/>
                </a:lnTo>
                <a:lnTo>
                  <a:pt x="84834" y="163267"/>
                </a:lnTo>
                <a:lnTo>
                  <a:pt x="203833" y="205836"/>
                </a:lnTo>
                <a:lnTo>
                  <a:pt x="275901" y="179671"/>
                </a:lnTo>
                <a:lnTo>
                  <a:pt x="172100" y="179671"/>
                </a:lnTo>
                <a:lnTo>
                  <a:pt x="172100" y="178890"/>
                </a:lnTo>
                <a:lnTo>
                  <a:pt x="383532" y="390"/>
                </a:lnTo>
                <a:lnTo>
                  <a:pt x="381967" y="0"/>
                </a:lnTo>
                <a:close/>
              </a:path>
              <a:path w="394334" h="206375">
                <a:moveTo>
                  <a:pt x="394128" y="14452"/>
                </a:moveTo>
                <a:lnTo>
                  <a:pt x="172518" y="179280"/>
                </a:lnTo>
                <a:lnTo>
                  <a:pt x="172518" y="179671"/>
                </a:lnTo>
                <a:lnTo>
                  <a:pt x="275901" y="179671"/>
                </a:lnTo>
                <a:lnTo>
                  <a:pt x="306026" y="168733"/>
                </a:lnTo>
                <a:lnTo>
                  <a:pt x="391361" y="21870"/>
                </a:lnTo>
                <a:lnTo>
                  <a:pt x="392927" y="19137"/>
                </a:lnTo>
                <a:lnTo>
                  <a:pt x="393710" y="16794"/>
                </a:lnTo>
                <a:lnTo>
                  <a:pt x="394128" y="14452"/>
                </a:lnTo>
                <a:close/>
              </a:path>
            </a:pathLst>
          </a:custGeom>
          <a:solidFill>
            <a:srgbClr val="5287CE"/>
          </a:solidFill>
        </p:spPr>
        <p:txBody>
          <a:bodyPr wrap="square" lIns="0" tIns="0" rIns="0" bIns="0" rtlCol="0"/>
          <a:lstStyle/>
          <a:p>
            <a:endParaRPr/>
          </a:p>
        </p:txBody>
      </p:sp>
      <p:sp>
        <p:nvSpPr>
          <p:cNvPr id="32" name="bk object 32"/>
          <p:cNvSpPr/>
          <p:nvPr/>
        </p:nvSpPr>
        <p:spPr>
          <a:xfrm>
            <a:off x="8484075" y="6296096"/>
            <a:ext cx="223520" cy="179705"/>
          </a:xfrm>
          <a:custGeom>
            <a:avLst/>
            <a:gdLst/>
            <a:ahLst/>
            <a:cxnLst/>
            <a:rect l="l" t="t" r="r" b="b"/>
            <a:pathLst>
              <a:path w="223520" h="179704">
                <a:moveTo>
                  <a:pt x="211432" y="0"/>
                </a:moveTo>
                <a:lnTo>
                  <a:pt x="0" y="178499"/>
                </a:lnTo>
                <a:lnTo>
                  <a:pt x="0" y="179280"/>
                </a:lnTo>
                <a:lnTo>
                  <a:pt x="417" y="179280"/>
                </a:lnTo>
                <a:lnTo>
                  <a:pt x="417" y="178890"/>
                </a:lnTo>
                <a:lnTo>
                  <a:pt x="222027" y="14061"/>
                </a:lnTo>
                <a:lnTo>
                  <a:pt x="223175" y="7028"/>
                </a:lnTo>
                <a:lnTo>
                  <a:pt x="219260" y="1561"/>
                </a:lnTo>
                <a:lnTo>
                  <a:pt x="211432" y="0"/>
                </a:lnTo>
                <a:close/>
              </a:path>
            </a:pathLst>
          </a:custGeom>
          <a:solidFill>
            <a:srgbClr val="FDFDFD"/>
          </a:solidFill>
        </p:spPr>
        <p:txBody>
          <a:bodyPr wrap="square" lIns="0" tIns="0" rIns="0" bIns="0" rtlCol="0"/>
          <a:lstStyle/>
          <a:p>
            <a:endParaRPr/>
          </a:p>
        </p:txBody>
      </p:sp>
      <p:sp>
        <p:nvSpPr>
          <p:cNvPr id="33" name="bk object 33"/>
          <p:cNvSpPr/>
          <p:nvPr/>
        </p:nvSpPr>
        <p:spPr>
          <a:xfrm>
            <a:off x="8505631" y="6378508"/>
            <a:ext cx="162560" cy="104775"/>
          </a:xfrm>
          <a:custGeom>
            <a:avLst/>
            <a:gdLst/>
            <a:ahLst/>
            <a:cxnLst/>
            <a:rect l="l" t="t" r="r" b="b"/>
            <a:pathLst>
              <a:path w="162559" h="104775">
                <a:moveTo>
                  <a:pt x="162475" y="0"/>
                </a:moveTo>
                <a:lnTo>
                  <a:pt x="0" y="103897"/>
                </a:lnTo>
                <a:lnTo>
                  <a:pt x="0" y="104287"/>
                </a:lnTo>
                <a:lnTo>
                  <a:pt x="417" y="104287"/>
                </a:lnTo>
                <a:lnTo>
                  <a:pt x="148748" y="23437"/>
                </a:lnTo>
                <a:lnTo>
                  <a:pt x="162475" y="0"/>
                </a:lnTo>
                <a:close/>
              </a:path>
            </a:pathLst>
          </a:custGeom>
          <a:solidFill>
            <a:srgbClr val="FDFDFD"/>
          </a:solidFill>
        </p:spPr>
        <p:txBody>
          <a:bodyPr wrap="square" lIns="0" tIns="0" rIns="0" bIns="0" rtlCol="0"/>
          <a:lstStyle/>
          <a:p>
            <a:endParaRPr/>
          </a:p>
        </p:txBody>
      </p:sp>
      <p:sp>
        <p:nvSpPr>
          <p:cNvPr id="34" name="bk object 34"/>
          <p:cNvSpPr/>
          <p:nvPr/>
        </p:nvSpPr>
        <p:spPr>
          <a:xfrm>
            <a:off x="8462572" y="6295706"/>
            <a:ext cx="181610" cy="172085"/>
          </a:xfrm>
          <a:custGeom>
            <a:avLst/>
            <a:gdLst/>
            <a:ahLst/>
            <a:cxnLst/>
            <a:rect l="l" t="t" r="r" b="b"/>
            <a:pathLst>
              <a:path w="181609" h="172085">
                <a:moveTo>
                  <a:pt x="181264" y="0"/>
                </a:moveTo>
                <a:lnTo>
                  <a:pt x="158560" y="0"/>
                </a:lnTo>
                <a:lnTo>
                  <a:pt x="0" y="171466"/>
                </a:lnTo>
                <a:lnTo>
                  <a:pt x="0" y="171857"/>
                </a:lnTo>
                <a:lnTo>
                  <a:pt x="181264" y="0"/>
                </a:lnTo>
                <a:close/>
              </a:path>
            </a:pathLst>
          </a:custGeom>
          <a:solidFill>
            <a:srgbClr val="FDFDFD"/>
          </a:solidFill>
        </p:spPr>
        <p:txBody>
          <a:bodyPr wrap="square" lIns="0" tIns="0" rIns="0" bIns="0" rtlCol="0"/>
          <a:lstStyle/>
          <a:p>
            <a:endParaRPr/>
          </a:p>
        </p:txBody>
      </p:sp>
      <p:sp>
        <p:nvSpPr>
          <p:cNvPr id="35" name="bk object 35"/>
          <p:cNvSpPr/>
          <p:nvPr/>
        </p:nvSpPr>
        <p:spPr>
          <a:xfrm>
            <a:off x="8378020" y="6305467"/>
            <a:ext cx="172085" cy="156845"/>
          </a:xfrm>
          <a:custGeom>
            <a:avLst/>
            <a:gdLst/>
            <a:ahLst/>
            <a:cxnLst/>
            <a:rect l="l" t="t" r="r" b="b"/>
            <a:pathLst>
              <a:path w="172084" h="156845">
                <a:moveTo>
                  <a:pt x="102923" y="0"/>
                </a:moveTo>
                <a:lnTo>
                  <a:pt x="96660" y="0"/>
                </a:lnTo>
                <a:lnTo>
                  <a:pt x="93529" y="6252"/>
                </a:lnTo>
                <a:lnTo>
                  <a:pt x="91963" y="8204"/>
                </a:lnTo>
                <a:lnTo>
                  <a:pt x="67328" y="53513"/>
                </a:lnTo>
                <a:lnTo>
                  <a:pt x="3131" y="53513"/>
                </a:lnTo>
                <a:lnTo>
                  <a:pt x="0" y="57027"/>
                </a:lnTo>
                <a:lnTo>
                  <a:pt x="5845" y="63670"/>
                </a:lnTo>
                <a:lnTo>
                  <a:pt x="50887" y="115616"/>
                </a:lnTo>
                <a:lnTo>
                  <a:pt x="36378" y="150376"/>
                </a:lnTo>
                <a:lnTo>
                  <a:pt x="34447" y="156238"/>
                </a:lnTo>
                <a:lnTo>
                  <a:pt x="48539" y="147643"/>
                </a:lnTo>
                <a:lnTo>
                  <a:pt x="64562" y="112492"/>
                </a:lnTo>
                <a:lnTo>
                  <a:pt x="28549" y="69526"/>
                </a:lnTo>
                <a:lnTo>
                  <a:pt x="73591" y="69526"/>
                </a:lnTo>
                <a:lnTo>
                  <a:pt x="99792" y="28904"/>
                </a:lnTo>
                <a:lnTo>
                  <a:pt x="119661" y="28904"/>
                </a:lnTo>
                <a:lnTo>
                  <a:pt x="107255" y="7423"/>
                </a:lnTo>
                <a:lnTo>
                  <a:pt x="105272" y="5081"/>
                </a:lnTo>
                <a:lnTo>
                  <a:pt x="102923" y="0"/>
                </a:lnTo>
                <a:close/>
              </a:path>
              <a:path w="172084" h="156845">
                <a:moveTo>
                  <a:pt x="119661" y="28904"/>
                </a:moveTo>
                <a:lnTo>
                  <a:pt x="99792" y="28904"/>
                </a:lnTo>
                <a:lnTo>
                  <a:pt x="107720" y="39920"/>
                </a:lnTo>
                <a:lnTo>
                  <a:pt x="116793" y="53170"/>
                </a:lnTo>
                <a:lnTo>
                  <a:pt x="124321" y="64443"/>
                </a:lnTo>
                <a:lnTo>
                  <a:pt x="127610" y="69526"/>
                </a:lnTo>
                <a:lnTo>
                  <a:pt x="156995" y="69526"/>
                </a:lnTo>
                <a:lnTo>
                  <a:pt x="171870" y="53513"/>
                </a:lnTo>
                <a:lnTo>
                  <a:pt x="133873" y="53513"/>
                </a:lnTo>
                <a:lnTo>
                  <a:pt x="119661" y="28904"/>
                </a:lnTo>
                <a:close/>
              </a:path>
            </a:pathLst>
          </a:custGeom>
          <a:solidFill>
            <a:srgbClr val="FDFDF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447040" y="6384671"/>
            <a:ext cx="181609" cy="205740"/>
          </a:xfrm>
          <a:prstGeom prst="rect">
            <a:avLst/>
          </a:prstGeom>
        </p:spPr>
        <p:txBody>
          <a:bodyPr lIns="0" tIns="0" rIns="0" bIns="0"/>
          <a:lstStyle>
            <a:lvl1pPr>
              <a:defRPr sz="1100" b="1" i="0">
                <a:solidFill>
                  <a:srgbClr val="45454B"/>
                </a:solidFill>
                <a:latin typeface="Calibri"/>
                <a:cs typeface="Calibri"/>
              </a:defRPr>
            </a:lvl1pPr>
          </a:lstStyle>
          <a:p>
            <a:pPr marL="25400">
              <a:lnSpc>
                <a:spcPts val="1045"/>
              </a:lnSpc>
            </a:pPr>
            <a:fld id="{81D60167-4931-47E6-BA6A-407CBD079E47}" type="slidenum">
              <a:rPr sz="1000" spc="-5" dirty="0"/>
              <a:t>‹#›</a:t>
            </a:fld>
            <a:endParaRPr sz="1000"/>
          </a:p>
        </p:txBody>
      </p:sp>
    </p:spTree>
    <p:extLst>
      <p:ext uri="{BB962C8B-B14F-4D97-AF65-F5344CB8AC3E}">
        <p14:creationId xmlns:p14="http://schemas.microsoft.com/office/powerpoint/2010/main" val="3185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 typeface="Wingdings" charset="2"/>
              <a:buChar char="§"/>
              <a:defRPr spc="0"/>
            </a:lvl1pPr>
            <a:lvl2pPr marL="457200" indent="-228600">
              <a:buFont typeface="Wingdings" charset="2"/>
              <a:buChar char="§"/>
              <a:defRPr spc="0"/>
            </a:lvl2pPr>
            <a:lvl3pPr marL="685800" indent="-228600">
              <a:buFont typeface="Wingdings" charset="2"/>
              <a:buChar char="§"/>
              <a:defRPr spc="0"/>
            </a:lvl3pPr>
            <a:lvl4pPr marL="862013" indent="-176213">
              <a:buFont typeface="Wingdings" charset="2"/>
              <a:buChar char="§"/>
              <a:defRPr spc="0"/>
            </a:lvl4pPr>
            <a:lvl5pPr marL="1028700" indent="-166688">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a:p>
        </p:txBody>
      </p:sp>
      <p:pic>
        <p:nvPicPr>
          <p:cNvPr id="6" name="Picture 5" descr="co_cde_shield_rgb.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Lst>
  <p:hf hdr="0" dt="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rnell.edu/uscode/text/5/801" TargetMode="External"/><Relationship Id="rId2" Type="http://schemas.openxmlformats.org/officeDocument/2006/relationships/hyperlink" Target="https://en.wikipedia.org/wiki/Congressional_Review_A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learningpolicyinstitute.org/sites/default/files/product-files/A_Coming_Crisis_in_Teaching_BRIEF.pdf#page=14"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www.cde.state.co.us/fedprograms/essa_stateplandevelop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December 12, 2016</a:t>
            </a:r>
            <a:endParaRPr lang="en-US" dirty="0"/>
          </a:p>
        </p:txBody>
      </p:sp>
      <p:sp>
        <p:nvSpPr>
          <p:cNvPr id="4" name="Title 3"/>
          <p:cNvSpPr>
            <a:spLocks noGrp="1"/>
          </p:cNvSpPr>
          <p:nvPr>
            <p:ph type="title"/>
          </p:nvPr>
        </p:nvSpPr>
        <p:spPr/>
        <p:txBody>
          <a:bodyPr/>
          <a:lstStyle/>
          <a:p>
            <a:r>
              <a:rPr lang="en-US" sz="4400" spc="135" dirty="0">
                <a:solidFill>
                  <a:srgbClr val="1F4669"/>
                </a:solidFill>
              </a:rPr>
              <a:t>Every Student Succeeds Act (ESSA) Hub Committee</a:t>
            </a:r>
            <a:endParaRPr lang="en-US" dirty="0"/>
          </a:p>
        </p:txBody>
      </p:sp>
    </p:spTree>
    <p:extLst>
      <p:ext uri="{BB962C8B-B14F-4D97-AF65-F5344CB8AC3E}">
        <p14:creationId xmlns:p14="http://schemas.microsoft.com/office/powerpoint/2010/main" val="617214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rgbClr val="020202"/>
                </a:solidFill>
              </a:rPr>
              <a:t>Develop a state definition for “</a:t>
            </a:r>
            <a:r>
              <a:rPr lang="en-US" dirty="0">
                <a:solidFill>
                  <a:srgbClr val="020202"/>
                </a:solidFill>
              </a:rPr>
              <a:t>languages other than English that are present to a significant extent in the participating student </a:t>
            </a:r>
            <a:r>
              <a:rPr lang="en-US" dirty="0" smtClean="0">
                <a:solidFill>
                  <a:srgbClr val="020202"/>
                </a:solidFill>
              </a:rPr>
              <a:t>population”</a:t>
            </a:r>
          </a:p>
          <a:p>
            <a:endParaRPr lang="en-US" dirty="0">
              <a:solidFill>
                <a:srgbClr val="020202"/>
              </a:solidFill>
            </a:endParaRPr>
          </a:p>
          <a:p>
            <a:endParaRPr lang="en-US" dirty="0">
              <a:solidFill>
                <a:srgbClr val="020202"/>
              </a:solidFill>
            </a:endParaRPr>
          </a:p>
        </p:txBody>
      </p:sp>
      <p:sp>
        <p:nvSpPr>
          <p:cNvPr id="4" name="Title 3"/>
          <p:cNvSpPr>
            <a:spLocks noGrp="1"/>
          </p:cNvSpPr>
          <p:nvPr>
            <p:ph type="title"/>
          </p:nvPr>
        </p:nvSpPr>
        <p:spPr/>
        <p:txBody>
          <a:bodyPr/>
          <a:lstStyle/>
          <a:p>
            <a:r>
              <a:rPr lang="en-US" dirty="0" smtClean="0"/>
              <a:t>Decision Point</a:t>
            </a:r>
            <a:endParaRPr lang="en-US" dirty="0"/>
          </a:p>
        </p:txBody>
      </p:sp>
      <p:sp>
        <p:nvSpPr>
          <p:cNvPr id="2" name="Footer Placeholder 1"/>
          <p:cNvSpPr>
            <a:spLocks noGrp="1"/>
          </p:cNvSpPr>
          <p:nvPr>
            <p:ph type="ftr" sz="quarter" idx="3"/>
          </p:nvPr>
        </p:nvSpPr>
        <p:spPr/>
        <p:txBody>
          <a:bodyPr/>
          <a:lstStyle/>
          <a:p>
            <a:r>
              <a:rPr lang="en-US" dirty="0" smtClean="0"/>
              <a:t>10</a:t>
            </a:r>
            <a:endParaRPr lang="en-US" dirty="0"/>
          </a:p>
        </p:txBody>
      </p:sp>
    </p:spTree>
    <p:extLst>
      <p:ext uri="{BB962C8B-B14F-4D97-AF65-F5344CB8AC3E}">
        <p14:creationId xmlns:p14="http://schemas.microsoft.com/office/powerpoint/2010/main" val="3974080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Requirements and Office of Civil Rights Precedent</a:t>
            </a:r>
            <a:endParaRPr lang="en-US" dirty="0"/>
          </a:p>
        </p:txBody>
      </p:sp>
      <p:sp>
        <p:nvSpPr>
          <p:cNvPr id="3" name="Content Placeholder 2"/>
          <p:cNvSpPr>
            <a:spLocks noGrp="1"/>
          </p:cNvSpPr>
          <p:nvPr>
            <p:ph idx="1"/>
          </p:nvPr>
        </p:nvSpPr>
        <p:spPr/>
        <p:txBody>
          <a:bodyPr>
            <a:normAutofit/>
          </a:bodyPr>
          <a:lstStyle/>
          <a:p>
            <a:r>
              <a:rPr lang="en-US" dirty="0" smtClean="0"/>
              <a:t>Title VI of The Civil Rights Act of 1964 (42 U.S.C. 2000d) and the U.S. Department of Justice’s (DOJ) Title VI regulations at 49 CFR Part 21</a:t>
            </a:r>
          </a:p>
          <a:p>
            <a:endParaRPr lang="en-US" dirty="0"/>
          </a:p>
          <a:p>
            <a:r>
              <a:rPr lang="en-US" dirty="0" smtClean="0"/>
              <a:t>5% </a:t>
            </a:r>
            <a:r>
              <a:rPr lang="en-US" dirty="0"/>
              <a:t>or 1,000 persons, whichever is less, of the </a:t>
            </a:r>
            <a:r>
              <a:rPr lang="en-US" dirty="0" smtClean="0"/>
              <a:t>LEP population </a:t>
            </a:r>
            <a:r>
              <a:rPr lang="en-US" dirty="0"/>
              <a:t>eligible to be served or likely to be </a:t>
            </a:r>
            <a:r>
              <a:rPr lang="en-US" dirty="0" smtClean="0"/>
              <a:t>affected [by a particular service or product]</a:t>
            </a:r>
          </a:p>
          <a:p>
            <a:pPr lvl="1"/>
            <a:r>
              <a:rPr lang="en-US" dirty="0" smtClean="0"/>
              <a:t>Grade-specific tests</a:t>
            </a:r>
            <a:endParaRPr lang="en-US" dirty="0"/>
          </a:p>
        </p:txBody>
      </p:sp>
      <p:sp>
        <p:nvSpPr>
          <p:cNvPr id="4" name="Footer Placeholder 3"/>
          <p:cNvSpPr>
            <a:spLocks noGrp="1"/>
          </p:cNvSpPr>
          <p:nvPr>
            <p:ph type="ftr" sz="quarter" idx="3"/>
          </p:nvPr>
        </p:nvSpPr>
        <p:spPr/>
        <p:txBody>
          <a:bodyPr/>
          <a:lstStyle/>
          <a:p>
            <a:r>
              <a:rPr lang="en-US" dirty="0" smtClean="0"/>
              <a:t>11</a:t>
            </a:r>
            <a:endParaRPr lang="en-US" dirty="0"/>
          </a:p>
        </p:txBody>
      </p:sp>
    </p:spTree>
    <p:extLst>
      <p:ext uri="{BB962C8B-B14F-4D97-AF65-F5344CB8AC3E}">
        <p14:creationId xmlns:p14="http://schemas.microsoft.com/office/powerpoint/2010/main" val="1472716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rgbClr val="020202"/>
                </a:solidFill>
              </a:rPr>
              <a:t>Spoke Recommendation: </a:t>
            </a:r>
          </a:p>
          <a:p>
            <a:endParaRPr lang="en-US" dirty="0" smtClean="0">
              <a:solidFill>
                <a:srgbClr val="020202"/>
              </a:solidFill>
            </a:endParaRPr>
          </a:p>
          <a:p>
            <a:pPr marL="45720" indent="0">
              <a:buNone/>
            </a:pPr>
            <a:r>
              <a:rPr lang="en-US" dirty="0" smtClean="0">
                <a:solidFill>
                  <a:srgbClr val="020202"/>
                </a:solidFill>
              </a:rPr>
              <a:t>2.5% </a:t>
            </a:r>
            <a:r>
              <a:rPr lang="en-US" dirty="0">
                <a:solidFill>
                  <a:srgbClr val="020202"/>
                </a:solidFill>
              </a:rPr>
              <a:t>or </a:t>
            </a:r>
            <a:r>
              <a:rPr lang="en-US" dirty="0" smtClean="0">
                <a:solidFill>
                  <a:srgbClr val="020202"/>
                </a:solidFill>
              </a:rPr>
              <a:t>500 persons</a:t>
            </a:r>
            <a:r>
              <a:rPr lang="en-US" dirty="0">
                <a:solidFill>
                  <a:srgbClr val="020202"/>
                </a:solidFill>
              </a:rPr>
              <a:t>, whichever is less, of the </a:t>
            </a:r>
            <a:r>
              <a:rPr lang="en-US" dirty="0" smtClean="0">
                <a:solidFill>
                  <a:srgbClr val="020202"/>
                </a:solidFill>
              </a:rPr>
              <a:t>state grade-level LEP </a:t>
            </a:r>
            <a:r>
              <a:rPr lang="en-US" dirty="0">
                <a:solidFill>
                  <a:srgbClr val="020202"/>
                </a:solidFill>
              </a:rPr>
              <a:t>population eligible to be served or likely to be affected [by a particular service or product</a:t>
            </a:r>
            <a:r>
              <a:rPr lang="en-US" dirty="0" smtClean="0">
                <a:solidFill>
                  <a:srgbClr val="020202"/>
                </a:solidFill>
              </a:rPr>
              <a:t>] (students of a language background receiving instruction in that language within the last year)</a:t>
            </a:r>
            <a:endParaRPr lang="en-US" dirty="0">
              <a:solidFill>
                <a:srgbClr val="020202"/>
              </a:solidFill>
            </a:endParaRPr>
          </a:p>
          <a:p>
            <a:pPr lvl="1"/>
            <a:r>
              <a:rPr lang="en-US" dirty="0">
                <a:solidFill>
                  <a:srgbClr val="020202"/>
                </a:solidFill>
              </a:rPr>
              <a:t>Grade-specific tests</a:t>
            </a:r>
          </a:p>
          <a:p>
            <a:endParaRPr lang="en-US" dirty="0">
              <a:solidFill>
                <a:srgbClr val="020202"/>
              </a:solidFill>
            </a:endParaRPr>
          </a:p>
        </p:txBody>
      </p:sp>
      <p:sp>
        <p:nvSpPr>
          <p:cNvPr id="4" name="Title 3"/>
          <p:cNvSpPr>
            <a:spLocks noGrp="1"/>
          </p:cNvSpPr>
          <p:nvPr>
            <p:ph type="title"/>
          </p:nvPr>
        </p:nvSpPr>
        <p:spPr/>
        <p:txBody>
          <a:bodyPr/>
          <a:lstStyle/>
          <a:p>
            <a:r>
              <a:rPr lang="en-US" dirty="0" smtClean="0"/>
              <a:t>Decision Point</a:t>
            </a:r>
            <a:endParaRPr lang="en-US" dirty="0"/>
          </a:p>
        </p:txBody>
      </p:sp>
      <p:sp>
        <p:nvSpPr>
          <p:cNvPr id="2" name="Footer Placeholder 1"/>
          <p:cNvSpPr>
            <a:spLocks noGrp="1"/>
          </p:cNvSpPr>
          <p:nvPr>
            <p:ph type="ftr" sz="quarter" idx="3"/>
          </p:nvPr>
        </p:nvSpPr>
        <p:spPr/>
        <p:txBody>
          <a:bodyPr/>
          <a:lstStyle/>
          <a:p>
            <a:r>
              <a:rPr lang="en-US" dirty="0" smtClean="0"/>
              <a:t>12</a:t>
            </a:r>
            <a:endParaRPr lang="en-US" dirty="0"/>
          </a:p>
        </p:txBody>
      </p:sp>
    </p:spTree>
    <p:extLst>
      <p:ext uri="{BB962C8B-B14F-4D97-AF65-F5344CB8AC3E}">
        <p14:creationId xmlns:p14="http://schemas.microsoft.com/office/powerpoint/2010/main" val="363615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20202"/>
                </a:solidFill>
              </a:rPr>
              <a:t>Add in background information to accompany draft state plan language.</a:t>
            </a:r>
          </a:p>
          <a:p>
            <a:pPr marL="365760" lvl="1" indent="0">
              <a:buNone/>
            </a:pPr>
            <a:endParaRPr lang="en-US" dirty="0">
              <a:solidFill>
                <a:srgbClr val="020202"/>
              </a:solidFill>
            </a:endParaRPr>
          </a:p>
          <a:p>
            <a:pPr marL="365760" lvl="1" indent="0">
              <a:buNone/>
            </a:pPr>
            <a:endParaRPr lang="en-US" dirty="0" smtClean="0">
              <a:solidFill>
                <a:srgbClr val="020202"/>
              </a:solidFill>
            </a:endParaRPr>
          </a:p>
          <a:p>
            <a:r>
              <a:rPr lang="en-US" dirty="0" smtClean="0">
                <a:solidFill>
                  <a:srgbClr val="020202"/>
                </a:solidFill>
              </a:rPr>
              <a:t>Post </a:t>
            </a:r>
            <a:r>
              <a:rPr lang="en-US" dirty="0">
                <a:solidFill>
                  <a:srgbClr val="020202"/>
                </a:solidFill>
              </a:rPr>
              <a:t>draft language </a:t>
            </a:r>
            <a:r>
              <a:rPr lang="en-US" dirty="0" smtClean="0">
                <a:solidFill>
                  <a:srgbClr val="020202"/>
                </a:solidFill>
              </a:rPr>
              <a:t>and accompanying background information for </a:t>
            </a:r>
            <a:r>
              <a:rPr lang="en-US" dirty="0">
                <a:solidFill>
                  <a:srgbClr val="020202"/>
                </a:solidFill>
              </a:rPr>
              <a:t>public comment</a:t>
            </a:r>
            <a:r>
              <a:rPr lang="en-US" dirty="0" smtClean="0">
                <a:solidFill>
                  <a:srgbClr val="020202"/>
                </a:solidFill>
              </a:rPr>
              <a:t>.</a:t>
            </a:r>
            <a:endParaRPr lang="en-US" dirty="0">
              <a:solidFill>
                <a:srgbClr val="020202"/>
              </a:solidFill>
            </a:endParaRPr>
          </a:p>
        </p:txBody>
      </p:sp>
      <p:sp>
        <p:nvSpPr>
          <p:cNvPr id="3" name="Title 2"/>
          <p:cNvSpPr>
            <a:spLocks noGrp="1"/>
          </p:cNvSpPr>
          <p:nvPr>
            <p:ph type="title"/>
          </p:nvPr>
        </p:nvSpPr>
        <p:spPr/>
        <p:txBody>
          <a:bodyPr/>
          <a:lstStyle/>
          <a:p>
            <a:r>
              <a:rPr lang="en-US" dirty="0" smtClean="0"/>
              <a:t>Next Steps</a:t>
            </a:r>
            <a:endParaRPr lang="en-US" dirty="0"/>
          </a:p>
        </p:txBody>
      </p:sp>
      <p:sp>
        <p:nvSpPr>
          <p:cNvPr id="5" name="Footer Placeholder 4"/>
          <p:cNvSpPr>
            <a:spLocks noGrp="1"/>
          </p:cNvSpPr>
          <p:nvPr>
            <p:ph type="ftr" sz="quarter" idx="3"/>
          </p:nvPr>
        </p:nvSpPr>
        <p:spPr/>
        <p:txBody>
          <a:bodyPr/>
          <a:lstStyle/>
          <a:p>
            <a:r>
              <a:rPr lang="en-US" dirty="0" smtClean="0"/>
              <a:t>13</a:t>
            </a:r>
            <a:endParaRPr lang="en-US" dirty="0"/>
          </a:p>
        </p:txBody>
      </p:sp>
    </p:spTree>
    <p:extLst>
      <p:ext uri="{BB962C8B-B14F-4D97-AF65-F5344CB8AC3E}">
        <p14:creationId xmlns:p14="http://schemas.microsoft.com/office/powerpoint/2010/main" val="2734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ESSA and Accountability </a:t>
            </a:r>
            <a:endParaRPr lang="en-US" dirty="0"/>
          </a:p>
        </p:txBody>
      </p:sp>
    </p:spTree>
    <p:extLst>
      <p:ext uri="{BB962C8B-B14F-4D97-AF65-F5344CB8AC3E}">
        <p14:creationId xmlns:p14="http://schemas.microsoft.com/office/powerpoint/2010/main" val="282034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1740200"/>
            <a:ext cx="8341851" cy="2105845"/>
          </a:xfrm>
        </p:spPr>
        <p:txBody>
          <a:bodyPr/>
          <a:lstStyle/>
          <a:p>
            <a:r>
              <a:rPr lang="en-US" dirty="0" smtClean="0"/>
              <a:t>ESSA Final Regulations </a:t>
            </a:r>
            <a:br>
              <a:rPr lang="en-US" dirty="0" smtClean="0"/>
            </a:br>
            <a:r>
              <a:rPr lang="en-US" dirty="0" smtClean="0"/>
              <a:t>Published 11/29/16</a:t>
            </a:r>
            <a:endParaRPr lang="en-US" sz="3829" dirty="0"/>
          </a:p>
        </p:txBody>
      </p:sp>
      <p:sp>
        <p:nvSpPr>
          <p:cNvPr id="2" name="TextBox 1"/>
          <p:cNvSpPr txBox="1"/>
          <p:nvPr/>
        </p:nvSpPr>
        <p:spPr>
          <a:xfrm>
            <a:off x="1435440" y="4267316"/>
            <a:ext cx="6521894" cy="508281"/>
          </a:xfrm>
          <a:prstGeom prst="rect">
            <a:avLst/>
          </a:prstGeom>
          <a:noFill/>
        </p:spPr>
        <p:txBody>
          <a:bodyPr wrap="square" rtlCol="0">
            <a:spAutoFit/>
          </a:bodyPr>
          <a:lstStyle/>
          <a:p>
            <a:pPr algn="ctr"/>
            <a:r>
              <a:rPr lang="en-US" sz="2703" dirty="0"/>
              <a:t>Accountability, Reporting and ESSA State Plan</a:t>
            </a:r>
          </a:p>
        </p:txBody>
      </p:sp>
    </p:spTree>
    <p:extLst>
      <p:ext uri="{BB962C8B-B14F-4D97-AF65-F5344CB8AC3E}">
        <p14:creationId xmlns:p14="http://schemas.microsoft.com/office/powerpoint/2010/main" val="346611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102" dirty="0"/>
              <a:t>Proposed Rules – 5/31/16 and CDE and other public comments received by USDE – 8/1/16</a:t>
            </a:r>
          </a:p>
          <a:p>
            <a:r>
              <a:rPr lang="en-US" sz="2102" dirty="0"/>
              <a:t>Final Regulations – published 11/29/16; in effect as of </a:t>
            </a:r>
            <a:r>
              <a:rPr lang="en-US" sz="2102" dirty="0">
                <a:sym typeface="Wingdings" panose="05000000000000000000" pitchFamily="2" charset="2"/>
              </a:rPr>
              <a:t>01/30/17</a:t>
            </a:r>
            <a:endParaRPr lang="en-US" sz="2102" dirty="0"/>
          </a:p>
          <a:p>
            <a:r>
              <a:rPr lang="en-US" sz="2102" dirty="0"/>
              <a:t>USDE: “The final regulations provide new flexibility for States and districts…”</a:t>
            </a:r>
          </a:p>
          <a:p>
            <a:r>
              <a:rPr lang="en-US" sz="2102" dirty="0"/>
              <a:t>However, the rules have some very specific implementation requirements, along with new requirements that were not included in the draft rules.</a:t>
            </a:r>
          </a:p>
          <a:p>
            <a:r>
              <a:rPr lang="en-US" sz="2102" dirty="0"/>
              <a:t>There are also some challenges with internal consistency:</a:t>
            </a:r>
          </a:p>
          <a:p>
            <a:pPr lvl="1"/>
            <a:r>
              <a:rPr lang="en-US" dirty="0" smtClean="0"/>
              <a:t>Public reporting versus data privacy (especially with required metrics)</a:t>
            </a:r>
          </a:p>
          <a:p>
            <a:pPr lvl="1"/>
            <a:r>
              <a:rPr lang="en-US" dirty="0" smtClean="0"/>
              <a:t>Meaningfully differentiate and support identified schools vs. requirements for identifying schools</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Regulation - Overview</a:t>
            </a:r>
            <a:endParaRPr lang="en-US" dirty="0"/>
          </a:p>
        </p:txBody>
      </p:sp>
      <p:sp>
        <p:nvSpPr>
          <p:cNvPr id="5" name="Footer Placeholder 4"/>
          <p:cNvSpPr>
            <a:spLocks noGrp="1"/>
          </p:cNvSpPr>
          <p:nvPr>
            <p:ph type="ftr" sz="quarter" idx="3"/>
          </p:nvPr>
        </p:nvSpPr>
        <p:spPr/>
        <p:txBody>
          <a:bodyPr/>
          <a:lstStyle/>
          <a:p>
            <a:r>
              <a:rPr lang="en-US" dirty="0" smtClean="0"/>
              <a:t>16</a:t>
            </a:r>
            <a:endParaRPr lang="en-US" dirty="0"/>
          </a:p>
        </p:txBody>
      </p:sp>
    </p:spTree>
    <p:extLst>
      <p:ext uri="{BB962C8B-B14F-4D97-AF65-F5344CB8AC3E}">
        <p14:creationId xmlns:p14="http://schemas.microsoft.com/office/powerpoint/2010/main" val="4249391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863" y="1634191"/>
            <a:ext cx="8975175" cy="4407408"/>
          </a:xfrm>
        </p:spPr>
        <p:txBody>
          <a:bodyPr/>
          <a:lstStyle/>
          <a:p>
            <a:r>
              <a:rPr lang="en-US" sz="2327" dirty="0"/>
              <a:t>Concerns included in comments</a:t>
            </a:r>
          </a:p>
          <a:p>
            <a:pPr lvl="1"/>
            <a:r>
              <a:rPr lang="en-US" sz="1952" dirty="0"/>
              <a:t>Challenging timelines for implementation</a:t>
            </a:r>
          </a:p>
          <a:p>
            <a:pPr lvl="2"/>
            <a:r>
              <a:rPr lang="en-US" sz="1727" dirty="0">
                <a:solidFill>
                  <a:srgbClr val="00B050"/>
                </a:solidFill>
              </a:rPr>
              <a:t>Accountability implementation and identification of schools for support and improvement, state plan submittal</a:t>
            </a:r>
            <a:r>
              <a:rPr lang="en-US" sz="1727" dirty="0"/>
              <a:t>, and </a:t>
            </a:r>
            <a:r>
              <a:rPr lang="en-US" sz="1727" dirty="0">
                <a:solidFill>
                  <a:schemeClr val="accent6">
                    <a:lumMod val="75000"/>
                  </a:schemeClr>
                </a:solidFill>
              </a:rPr>
              <a:t>reporting timelines </a:t>
            </a:r>
          </a:p>
          <a:p>
            <a:pPr lvl="1"/>
            <a:r>
              <a:rPr lang="en-US" sz="1952" dirty="0"/>
              <a:t>Accountability requirements</a:t>
            </a:r>
          </a:p>
          <a:p>
            <a:pPr lvl="2"/>
            <a:r>
              <a:rPr lang="en-US" dirty="0" smtClean="0">
                <a:solidFill>
                  <a:schemeClr val="accent6">
                    <a:lumMod val="75000"/>
                  </a:schemeClr>
                </a:solidFill>
              </a:rPr>
              <a:t>Single system, 4-year grad rate</a:t>
            </a:r>
            <a:r>
              <a:rPr lang="en-US" dirty="0" smtClean="0"/>
              <a:t>, </a:t>
            </a:r>
            <a:r>
              <a:rPr lang="en-US" dirty="0">
                <a:solidFill>
                  <a:schemeClr val="accent6">
                    <a:lumMod val="75000"/>
                  </a:schemeClr>
                </a:solidFill>
              </a:rPr>
              <a:t>weighting indicators,</a:t>
            </a:r>
            <a:r>
              <a:rPr lang="en-US" dirty="0" smtClean="0">
                <a:solidFill>
                  <a:srgbClr val="FF0000"/>
                </a:solidFill>
              </a:rPr>
              <a:t> </a:t>
            </a:r>
            <a:r>
              <a:rPr lang="en-US" dirty="0" smtClean="0">
                <a:solidFill>
                  <a:schemeClr val="accent6">
                    <a:lumMod val="75000"/>
                  </a:schemeClr>
                </a:solidFill>
              </a:rPr>
              <a:t>same minimum N</a:t>
            </a:r>
            <a:r>
              <a:rPr lang="en-US" dirty="0" smtClean="0"/>
              <a:t>, </a:t>
            </a:r>
            <a:r>
              <a:rPr lang="en-US" dirty="0" smtClean="0">
                <a:solidFill>
                  <a:schemeClr val="accent6">
                    <a:lumMod val="75000"/>
                  </a:schemeClr>
                </a:solidFill>
              </a:rPr>
              <a:t>participation</a:t>
            </a:r>
            <a:r>
              <a:rPr lang="en-US" dirty="0" smtClean="0"/>
              <a:t>, </a:t>
            </a:r>
            <a:r>
              <a:rPr lang="en-US" dirty="0" smtClean="0">
                <a:solidFill>
                  <a:schemeClr val="accent6">
                    <a:lumMod val="75000"/>
                  </a:schemeClr>
                </a:solidFill>
              </a:rPr>
              <a:t>each racial/ethnic group</a:t>
            </a:r>
            <a:r>
              <a:rPr lang="en-US" dirty="0" smtClean="0"/>
              <a:t> </a:t>
            </a:r>
          </a:p>
          <a:p>
            <a:pPr lvl="2"/>
            <a:r>
              <a:rPr lang="en-US" dirty="0" smtClean="0">
                <a:solidFill>
                  <a:srgbClr val="FF0000"/>
                </a:solidFill>
              </a:rPr>
              <a:t>New requirement- use of percent of students at benchmark for achievement measure (and may use other measures too)</a:t>
            </a:r>
          </a:p>
          <a:p>
            <a:pPr lvl="1"/>
            <a:r>
              <a:rPr lang="en-US" sz="1952" dirty="0"/>
              <a:t>Reporting requirements</a:t>
            </a:r>
          </a:p>
          <a:p>
            <a:pPr lvl="2"/>
            <a:r>
              <a:rPr lang="en-US" dirty="0">
                <a:solidFill>
                  <a:schemeClr val="accent6">
                    <a:lumMod val="75000"/>
                  </a:schemeClr>
                </a:solidFill>
              </a:rPr>
              <a:t>Additional data and disaggregation for charter schools</a:t>
            </a:r>
            <a:r>
              <a:rPr lang="en-US" dirty="0" smtClean="0"/>
              <a:t>; </a:t>
            </a:r>
            <a:r>
              <a:rPr lang="en-US" dirty="0" smtClean="0">
                <a:solidFill>
                  <a:srgbClr val="00B050"/>
                </a:solidFill>
              </a:rPr>
              <a:t>single piece of paper</a:t>
            </a:r>
            <a:r>
              <a:rPr lang="en-US" dirty="0" smtClean="0"/>
              <a:t>; </a:t>
            </a:r>
            <a:r>
              <a:rPr lang="en-US" dirty="0">
                <a:solidFill>
                  <a:schemeClr val="accent6">
                    <a:lumMod val="75000"/>
                  </a:schemeClr>
                </a:solidFill>
              </a:rPr>
              <a:t>reasons for school identification; </a:t>
            </a:r>
          </a:p>
        </p:txBody>
      </p:sp>
      <p:sp>
        <p:nvSpPr>
          <p:cNvPr id="3" name="Title 2"/>
          <p:cNvSpPr>
            <a:spLocks noGrp="1"/>
          </p:cNvSpPr>
          <p:nvPr>
            <p:ph type="title"/>
          </p:nvPr>
        </p:nvSpPr>
        <p:spPr/>
        <p:txBody>
          <a:bodyPr/>
          <a:lstStyle/>
          <a:p>
            <a:r>
              <a:rPr lang="en-US" dirty="0" smtClean="0"/>
              <a:t>Regulations – Comparison to Draft</a:t>
            </a:r>
            <a:endParaRPr lang="en-US" dirty="0"/>
          </a:p>
        </p:txBody>
      </p:sp>
      <p:sp>
        <p:nvSpPr>
          <p:cNvPr id="5" name="TextBox 4"/>
          <p:cNvSpPr txBox="1"/>
          <p:nvPr/>
        </p:nvSpPr>
        <p:spPr>
          <a:xfrm rot="10800000" flipV="1">
            <a:off x="5895953" y="1667414"/>
            <a:ext cx="3028743" cy="785793"/>
          </a:xfrm>
          <a:prstGeom prst="rect">
            <a:avLst/>
          </a:prstGeom>
          <a:noFill/>
          <a:ln w="28575">
            <a:solidFill>
              <a:schemeClr val="accent6">
                <a:lumMod val="75000"/>
              </a:schemeClr>
            </a:solidFill>
          </a:ln>
        </p:spPr>
        <p:txBody>
          <a:bodyPr wrap="square" rtlCol="0">
            <a:spAutoFit/>
          </a:bodyPr>
          <a:lstStyle/>
          <a:p>
            <a:pPr algn="ctr"/>
            <a:r>
              <a:rPr lang="en-US" sz="1502" dirty="0">
                <a:solidFill>
                  <a:srgbClr val="00B050"/>
                </a:solidFill>
              </a:rPr>
              <a:t>Has been changed under final rules</a:t>
            </a:r>
          </a:p>
          <a:p>
            <a:pPr algn="ctr"/>
            <a:r>
              <a:rPr lang="en-US" sz="1502" dirty="0">
                <a:solidFill>
                  <a:schemeClr val="accent6">
                    <a:lumMod val="75000"/>
                  </a:schemeClr>
                </a:solidFill>
              </a:rPr>
              <a:t>Remains the same as proposed rules</a:t>
            </a:r>
          </a:p>
          <a:p>
            <a:pPr algn="ctr"/>
            <a:r>
              <a:rPr lang="en-US" sz="1502" dirty="0">
                <a:solidFill>
                  <a:srgbClr val="FF0000"/>
                </a:solidFill>
              </a:rPr>
              <a:t>New requirements</a:t>
            </a:r>
          </a:p>
        </p:txBody>
      </p:sp>
      <p:sp>
        <p:nvSpPr>
          <p:cNvPr id="6" name="Footer Placeholder 5"/>
          <p:cNvSpPr>
            <a:spLocks noGrp="1"/>
          </p:cNvSpPr>
          <p:nvPr>
            <p:ph type="ftr" sz="quarter" idx="3"/>
          </p:nvPr>
        </p:nvSpPr>
        <p:spPr/>
        <p:txBody>
          <a:bodyPr/>
          <a:lstStyle/>
          <a:p>
            <a:r>
              <a:rPr lang="en-US" dirty="0" smtClean="0"/>
              <a:t>17</a:t>
            </a:r>
            <a:endParaRPr lang="en-US" dirty="0"/>
          </a:p>
        </p:txBody>
      </p:sp>
    </p:spTree>
    <p:extLst>
      <p:ext uri="{BB962C8B-B14F-4D97-AF65-F5344CB8AC3E}">
        <p14:creationId xmlns:p14="http://schemas.microsoft.com/office/powerpoint/2010/main" val="4116613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Reporting for “each” major racial and ethnic group</a:t>
            </a:r>
            <a:endParaRPr lang="en-US" i="1" dirty="0"/>
          </a:p>
          <a:p>
            <a:pPr lvl="1"/>
            <a:r>
              <a:rPr lang="en-US" dirty="0"/>
              <a:t>But include for all schools to the extent practicable</a:t>
            </a:r>
          </a:p>
          <a:p>
            <a:r>
              <a:rPr lang="en-US" dirty="0" smtClean="0"/>
              <a:t>Must use 4 year grad rate (and then can also use extended)</a:t>
            </a:r>
          </a:p>
          <a:p>
            <a:r>
              <a:rPr lang="en-US" dirty="0" smtClean="0"/>
              <a:t>Opt-outs as non-proficient and non-participants</a:t>
            </a:r>
          </a:p>
          <a:p>
            <a:r>
              <a:rPr lang="en-US" i="1" dirty="0" smtClean="0"/>
              <a:t>Participation consideration in accountability ratings</a:t>
            </a:r>
          </a:p>
          <a:p>
            <a:r>
              <a:rPr lang="en-US" i="1" dirty="0" smtClean="0"/>
              <a:t>Requirements on weighting of indicators </a:t>
            </a:r>
          </a:p>
          <a:p>
            <a:r>
              <a:rPr lang="en-US" i="1" dirty="0" smtClean="0"/>
              <a:t>Alternative Education Campus Frameworks</a:t>
            </a:r>
          </a:p>
        </p:txBody>
      </p:sp>
      <p:sp>
        <p:nvSpPr>
          <p:cNvPr id="3" name="Title 2"/>
          <p:cNvSpPr>
            <a:spLocks noGrp="1"/>
          </p:cNvSpPr>
          <p:nvPr>
            <p:ph type="title"/>
          </p:nvPr>
        </p:nvSpPr>
        <p:spPr/>
        <p:txBody>
          <a:bodyPr/>
          <a:lstStyle/>
          <a:p>
            <a:r>
              <a:rPr lang="en-US" dirty="0" err="1" smtClean="0"/>
              <a:t>Mis</a:t>
            </a:r>
            <a:r>
              <a:rPr lang="en-US" dirty="0" smtClean="0"/>
              <a:t>-alignment with Current State Policy</a:t>
            </a:r>
            <a:endParaRPr lang="en-US" dirty="0"/>
          </a:p>
        </p:txBody>
      </p:sp>
      <p:sp>
        <p:nvSpPr>
          <p:cNvPr id="5" name="Footer Placeholder 4"/>
          <p:cNvSpPr>
            <a:spLocks noGrp="1"/>
          </p:cNvSpPr>
          <p:nvPr>
            <p:ph type="ftr" sz="quarter" idx="3"/>
          </p:nvPr>
        </p:nvSpPr>
        <p:spPr/>
        <p:txBody>
          <a:bodyPr/>
          <a:lstStyle/>
          <a:p>
            <a:r>
              <a:rPr lang="en-US" dirty="0" smtClean="0"/>
              <a:t>18</a:t>
            </a:r>
            <a:endParaRPr lang="en-US" dirty="0"/>
          </a:p>
        </p:txBody>
      </p:sp>
    </p:spTree>
    <p:extLst>
      <p:ext uri="{BB962C8B-B14F-4D97-AF65-F5344CB8AC3E}">
        <p14:creationId xmlns:p14="http://schemas.microsoft.com/office/powerpoint/2010/main" val="3913069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Administration at USDE</a:t>
            </a:r>
          </a:p>
          <a:p>
            <a:r>
              <a:rPr lang="en-US" dirty="0" smtClean="0"/>
              <a:t>Congressional </a:t>
            </a:r>
            <a:r>
              <a:rPr lang="en-US" dirty="0"/>
              <a:t>Review Act </a:t>
            </a:r>
            <a:r>
              <a:rPr lang="en-US" sz="1802" dirty="0"/>
              <a:t>(</a:t>
            </a:r>
            <a:r>
              <a:rPr lang="en-US" sz="1802" dirty="0">
                <a:hlinkClick r:id="rId2"/>
              </a:rPr>
              <a:t>https://en.wikipedia.org/wiki/Congressional_Review_Act</a:t>
            </a:r>
            <a:r>
              <a:rPr lang="en-US" sz="1802" dirty="0"/>
              <a:t>) </a:t>
            </a:r>
          </a:p>
          <a:p>
            <a:pPr lvl="1"/>
            <a:r>
              <a:rPr lang="en-US" b="0" dirty="0" smtClean="0"/>
              <a:t>Congress </a:t>
            </a:r>
            <a:r>
              <a:rPr lang="en-US" dirty="0" smtClean="0"/>
              <a:t>has opportunity to review federal regulations </a:t>
            </a:r>
            <a:r>
              <a:rPr lang="en-US" b="0" dirty="0" smtClean="0"/>
              <a:t>issued </a:t>
            </a:r>
            <a:r>
              <a:rPr lang="en-US" b="0" dirty="0"/>
              <a:t>by government </a:t>
            </a:r>
            <a:r>
              <a:rPr lang="en-US" b="0" dirty="0" smtClean="0"/>
              <a:t>agencies</a:t>
            </a:r>
          </a:p>
          <a:p>
            <a:pPr lvl="1"/>
            <a:r>
              <a:rPr lang="en-US" b="0" dirty="0" smtClean="0"/>
              <a:t>With </a:t>
            </a:r>
            <a:r>
              <a:rPr lang="en-US" b="0" dirty="0"/>
              <a:t>passage of a joint resolution, </a:t>
            </a:r>
            <a:r>
              <a:rPr lang="en-US" b="0" dirty="0" smtClean="0"/>
              <a:t>can overrule the regulation within 60 days of rule being published </a:t>
            </a:r>
          </a:p>
          <a:p>
            <a:pPr lvl="1"/>
            <a:r>
              <a:rPr lang="en-US" dirty="0" smtClean="0"/>
              <a:t>Needs to be signed by President or have 2/3</a:t>
            </a:r>
            <a:r>
              <a:rPr lang="en-US" baseline="30000" dirty="0" smtClean="0"/>
              <a:t>rd</a:t>
            </a:r>
            <a:r>
              <a:rPr lang="en-US" dirty="0" smtClean="0"/>
              <a:t> majority of Congress.</a:t>
            </a:r>
          </a:p>
          <a:p>
            <a:pPr lvl="1"/>
            <a:r>
              <a:rPr lang="en-US" dirty="0" smtClean="0"/>
              <a:t>Statutory language </a:t>
            </a:r>
            <a:r>
              <a:rPr lang="en-US" dirty="0"/>
              <a:t>available here</a:t>
            </a:r>
            <a:r>
              <a:rPr lang="en-US" dirty="0" smtClean="0"/>
              <a:t>: </a:t>
            </a:r>
            <a:r>
              <a:rPr lang="en-US" dirty="0" smtClean="0">
                <a:hlinkClick r:id="rId3"/>
              </a:rPr>
              <a:t>https</a:t>
            </a:r>
            <a:r>
              <a:rPr lang="en-US" dirty="0">
                <a:hlinkClick r:id="rId3"/>
              </a:rPr>
              <a:t>://</a:t>
            </a:r>
            <a:r>
              <a:rPr lang="en-US" dirty="0" smtClean="0">
                <a:hlinkClick r:id="rId3"/>
              </a:rPr>
              <a:t>www.law.cornell.edu/uscode/text/5/801</a:t>
            </a:r>
            <a:r>
              <a:rPr lang="en-US" dirty="0"/>
              <a:t>.</a:t>
            </a:r>
            <a:r>
              <a:rPr lang="en-US" dirty="0" smtClean="0"/>
              <a:t>   </a:t>
            </a:r>
          </a:p>
          <a:p>
            <a:pPr marL="365393" lvl="1" indent="0">
              <a:buNone/>
            </a:pPr>
            <a:r>
              <a:rPr lang="en-US" baseline="30000" dirty="0" smtClean="0"/>
              <a:t> </a:t>
            </a:r>
            <a:endParaRPr lang="en-US" dirty="0"/>
          </a:p>
        </p:txBody>
      </p:sp>
      <p:sp>
        <p:nvSpPr>
          <p:cNvPr id="3" name="Title 2"/>
          <p:cNvSpPr>
            <a:spLocks noGrp="1"/>
          </p:cNvSpPr>
          <p:nvPr>
            <p:ph type="title"/>
          </p:nvPr>
        </p:nvSpPr>
        <p:spPr/>
        <p:txBody>
          <a:bodyPr/>
          <a:lstStyle/>
          <a:p>
            <a:r>
              <a:rPr lang="en-US" dirty="0" smtClean="0"/>
              <a:t>Regulations – Potential Next Steps</a:t>
            </a:r>
            <a:endParaRPr lang="en-US" dirty="0"/>
          </a:p>
        </p:txBody>
      </p:sp>
      <p:sp>
        <p:nvSpPr>
          <p:cNvPr id="5" name="Footer Placeholder 4"/>
          <p:cNvSpPr>
            <a:spLocks noGrp="1"/>
          </p:cNvSpPr>
          <p:nvPr>
            <p:ph type="ftr" sz="quarter" idx="3"/>
          </p:nvPr>
        </p:nvSpPr>
        <p:spPr/>
        <p:txBody>
          <a:bodyPr/>
          <a:lstStyle/>
          <a:p>
            <a:r>
              <a:rPr lang="en-US" dirty="0" smtClean="0"/>
              <a:t>19</a:t>
            </a:r>
            <a:endParaRPr lang="en-US" dirty="0"/>
          </a:p>
        </p:txBody>
      </p:sp>
    </p:spTree>
    <p:extLst>
      <p:ext uri="{BB962C8B-B14F-4D97-AF65-F5344CB8AC3E}">
        <p14:creationId xmlns:p14="http://schemas.microsoft.com/office/powerpoint/2010/main" val="3530754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Welcome</a:t>
            </a:r>
          </a:p>
          <a:p>
            <a:pPr lvl="1"/>
            <a:r>
              <a:rPr lang="en-US" dirty="0" smtClean="0"/>
              <a:t>ESSA </a:t>
            </a:r>
            <a:r>
              <a:rPr lang="en-US" dirty="0"/>
              <a:t>Updates </a:t>
            </a:r>
          </a:p>
          <a:p>
            <a:r>
              <a:rPr lang="en-US" sz="2200" dirty="0" smtClean="0"/>
              <a:t>Assessment </a:t>
            </a:r>
            <a:endParaRPr lang="en-US" sz="2200" dirty="0"/>
          </a:p>
          <a:p>
            <a:r>
              <a:rPr lang="en-US" sz="2200" dirty="0" smtClean="0"/>
              <a:t>Accountability  </a:t>
            </a:r>
          </a:p>
          <a:p>
            <a:r>
              <a:rPr lang="en-US" sz="2200" dirty="0" smtClean="0"/>
              <a:t>School Improvement</a:t>
            </a:r>
          </a:p>
          <a:p>
            <a:r>
              <a:rPr lang="en-US" sz="2200" dirty="0" smtClean="0"/>
              <a:t>Effective Instruction and Leadership</a:t>
            </a:r>
          </a:p>
          <a:p>
            <a:r>
              <a:rPr lang="en-US" sz="2200" dirty="0" smtClean="0"/>
              <a:t>Wrap-up</a:t>
            </a:r>
          </a:p>
          <a:p>
            <a:pPr lvl="1"/>
            <a:r>
              <a:rPr lang="en-US" sz="2000" dirty="0"/>
              <a:t>Hub Member Updates</a:t>
            </a:r>
          </a:p>
          <a:p>
            <a:pPr lvl="1"/>
            <a:r>
              <a:rPr lang="en-US" sz="2000" dirty="0" smtClean="0"/>
              <a:t>Review </a:t>
            </a:r>
            <a:r>
              <a:rPr lang="en-US" sz="2000" dirty="0"/>
              <a:t>and Approval of Meeting Minutes</a:t>
            </a:r>
          </a:p>
          <a:p>
            <a:pPr lvl="2"/>
            <a:r>
              <a:rPr lang="en-US" sz="1800" dirty="0" smtClean="0"/>
              <a:t>ESSA state plan timeline </a:t>
            </a:r>
            <a:endParaRPr lang="en-US" sz="1800" dirty="0"/>
          </a:p>
          <a:p>
            <a:pPr marL="228600" lvl="1" indent="0">
              <a:buNone/>
            </a:pPr>
            <a:endParaRPr lang="en-US" sz="2000" dirty="0"/>
          </a:p>
          <a:p>
            <a:endParaRPr lang="en-US" dirty="0"/>
          </a:p>
          <a:p>
            <a:endParaRPr lang="en-US" dirty="0"/>
          </a:p>
        </p:txBody>
      </p:sp>
      <p:sp>
        <p:nvSpPr>
          <p:cNvPr id="3" name="Title 2"/>
          <p:cNvSpPr>
            <a:spLocks noGrp="1"/>
          </p:cNvSpPr>
          <p:nvPr>
            <p:ph type="title"/>
          </p:nvPr>
        </p:nvSpPr>
        <p:spPr/>
        <p:txBody>
          <a:bodyPr/>
          <a:lstStyle/>
          <a:p>
            <a:r>
              <a:rPr lang="en-US" dirty="0"/>
              <a:t>Agenda</a:t>
            </a:r>
          </a:p>
        </p:txBody>
      </p:sp>
      <p:sp>
        <p:nvSpPr>
          <p:cNvPr id="4" name="Footer Placeholder 3"/>
          <p:cNvSpPr>
            <a:spLocks noGrp="1"/>
          </p:cNvSpPr>
          <p:nvPr>
            <p:ph type="ftr" sz="quarter" idx="3"/>
          </p:nvPr>
        </p:nvSpPr>
        <p:spPr/>
        <p:txBody>
          <a:bodyPr/>
          <a:lstStyle/>
          <a:p>
            <a:r>
              <a:rPr lang="en-US" dirty="0" smtClean="0"/>
              <a:t>2</a:t>
            </a:r>
            <a:endParaRPr lang="en-US" dirty="0"/>
          </a:p>
        </p:txBody>
      </p:sp>
    </p:spTree>
    <p:extLst>
      <p:ext uri="{BB962C8B-B14F-4D97-AF65-F5344CB8AC3E}">
        <p14:creationId xmlns:p14="http://schemas.microsoft.com/office/powerpoint/2010/main" val="2431353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Lunch Break</a:t>
            </a:r>
            <a:endParaRPr lang="en-US" dirty="0"/>
          </a:p>
        </p:txBody>
      </p:sp>
    </p:spTree>
    <p:extLst>
      <p:ext uri="{BB962C8B-B14F-4D97-AF65-F5344CB8AC3E}">
        <p14:creationId xmlns:p14="http://schemas.microsoft.com/office/powerpoint/2010/main" val="269694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Accountability </a:t>
            </a:r>
            <a:br>
              <a:rPr lang="en-US" dirty="0" smtClean="0"/>
            </a:br>
            <a:r>
              <a:rPr lang="en-US" dirty="0" smtClean="0"/>
              <a:t>Decision Points</a:t>
            </a:r>
            <a:endParaRPr lang="en-US" dirty="0"/>
          </a:p>
        </p:txBody>
      </p:sp>
    </p:spTree>
    <p:extLst>
      <p:ext uri="{BB962C8B-B14F-4D97-AF65-F5344CB8AC3E}">
        <p14:creationId xmlns:p14="http://schemas.microsoft.com/office/powerpoint/2010/main" val="124014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Nov. 30</a:t>
            </a:r>
            <a:r>
              <a:rPr lang="en-US" baseline="30000" dirty="0" smtClean="0"/>
              <a:t>th</a:t>
            </a:r>
            <a:r>
              <a:rPr lang="en-US" dirty="0" smtClean="0"/>
              <a:t>, CDE and the Accountability Work Group released a series of pre-recorded presentations and surveys on accountability related decision points:</a:t>
            </a:r>
          </a:p>
          <a:p>
            <a:pPr lvl="1"/>
            <a:r>
              <a:rPr lang="en-US" b="1" dirty="0" smtClean="0"/>
              <a:t>English </a:t>
            </a:r>
            <a:r>
              <a:rPr lang="en-US" b="1" dirty="0"/>
              <a:t>learner assessment policy (1st year in US</a:t>
            </a:r>
            <a:r>
              <a:rPr lang="en-US" b="1" dirty="0" smtClean="0"/>
              <a:t>)</a:t>
            </a:r>
          </a:p>
          <a:p>
            <a:pPr lvl="1"/>
            <a:r>
              <a:rPr lang="en-US" b="1" dirty="0"/>
              <a:t>Long-term goals and interim </a:t>
            </a:r>
            <a:r>
              <a:rPr lang="en-US" b="1" dirty="0" smtClean="0"/>
              <a:t>measures</a:t>
            </a:r>
          </a:p>
          <a:p>
            <a:pPr lvl="1"/>
            <a:r>
              <a:rPr lang="en-US" b="1" dirty="0"/>
              <a:t>English learner progress measure(s)</a:t>
            </a:r>
            <a:endParaRPr lang="en-US" dirty="0"/>
          </a:p>
          <a:p>
            <a:pPr lvl="1"/>
            <a:r>
              <a:rPr lang="en-US" b="1" dirty="0"/>
              <a:t>“Other indicator” of school quality or student success</a:t>
            </a:r>
            <a:endParaRPr lang="en-US" dirty="0"/>
          </a:p>
          <a:p>
            <a:pPr lvl="1"/>
            <a:r>
              <a:rPr lang="en-US" b="1" dirty="0"/>
              <a:t>Minimum number of students </a:t>
            </a:r>
            <a:endParaRPr lang="en-US" b="1" dirty="0" smtClean="0"/>
          </a:p>
          <a:p>
            <a:pPr lvl="1"/>
            <a:r>
              <a:rPr lang="en-US" b="1" dirty="0"/>
              <a:t>Method for identifying and exiting schools for support and improvement </a:t>
            </a:r>
            <a:endParaRPr lang="en-US" dirty="0"/>
          </a:p>
          <a:p>
            <a:pPr marL="365757" lvl="1"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Accountability Decision Points</a:t>
            </a:r>
            <a:br>
              <a:rPr lang="en-US" dirty="0" smtClean="0"/>
            </a:br>
            <a:r>
              <a:rPr lang="en-US" dirty="0" smtClean="0"/>
              <a:t>Public Comment</a:t>
            </a:r>
            <a:endParaRPr lang="en-US" dirty="0"/>
          </a:p>
        </p:txBody>
      </p:sp>
      <p:sp>
        <p:nvSpPr>
          <p:cNvPr id="5" name="Footer Placeholder 4"/>
          <p:cNvSpPr>
            <a:spLocks noGrp="1"/>
          </p:cNvSpPr>
          <p:nvPr>
            <p:ph type="ftr" sz="quarter" idx="3"/>
          </p:nvPr>
        </p:nvSpPr>
        <p:spPr/>
        <p:txBody>
          <a:bodyPr/>
          <a:lstStyle/>
          <a:p>
            <a:r>
              <a:rPr lang="en-US" dirty="0" smtClean="0"/>
              <a:t>22</a:t>
            </a:r>
            <a:endParaRPr lang="en-US" dirty="0"/>
          </a:p>
        </p:txBody>
      </p:sp>
    </p:spTree>
    <p:extLst>
      <p:ext uri="{BB962C8B-B14F-4D97-AF65-F5344CB8AC3E}">
        <p14:creationId xmlns:p14="http://schemas.microsoft.com/office/powerpoint/2010/main" val="3121387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Input Solicited</a:t>
            </a:r>
            <a:endParaRPr lang="en-US" dirty="0"/>
          </a:p>
        </p:txBody>
      </p:sp>
      <p:sp>
        <p:nvSpPr>
          <p:cNvPr id="2" name="Content Placeholder 1"/>
          <p:cNvSpPr>
            <a:spLocks noGrp="1"/>
          </p:cNvSpPr>
          <p:nvPr>
            <p:ph idx="4294967295"/>
          </p:nvPr>
        </p:nvSpPr>
        <p:spPr>
          <a:xfrm>
            <a:off x="200571" y="1201804"/>
            <a:ext cx="8770007" cy="5428866"/>
          </a:xfrm>
        </p:spPr>
        <p:txBody>
          <a:bodyPr/>
          <a:lstStyle/>
          <a:p>
            <a:r>
              <a:rPr lang="en-US" dirty="0" smtClean="0"/>
              <a:t>The presentations and surveys were announced to:</a:t>
            </a:r>
          </a:p>
          <a:p>
            <a:pPr lvl="1"/>
            <a:r>
              <a:rPr lang="en-US" sz="1502" dirty="0"/>
              <a:t>ESSA Newsletter recipients (</a:t>
            </a:r>
            <a:r>
              <a:rPr lang="en-US" sz="1502" dirty="0">
                <a:solidFill>
                  <a:schemeClr val="tx1"/>
                </a:solidFill>
              </a:rPr>
              <a:t>approximately 1,600</a:t>
            </a:r>
            <a:r>
              <a:rPr lang="en-US" sz="1502" dirty="0"/>
              <a:t>)</a:t>
            </a:r>
          </a:p>
          <a:p>
            <a:pPr lvl="1"/>
            <a:r>
              <a:rPr lang="en-US" sz="1502" dirty="0"/>
              <a:t>Posted on the ESSA website</a:t>
            </a:r>
          </a:p>
          <a:p>
            <a:pPr lvl="1"/>
            <a:r>
              <a:rPr lang="en-US" sz="1502" dirty="0"/>
              <a:t>State Board</a:t>
            </a:r>
          </a:p>
          <a:p>
            <a:pPr lvl="1"/>
            <a:r>
              <a:rPr lang="en-US" sz="1502" dirty="0"/>
              <a:t>Hub members</a:t>
            </a:r>
          </a:p>
          <a:p>
            <a:pPr lvl="1"/>
            <a:r>
              <a:rPr lang="en-US" sz="1502" dirty="0"/>
              <a:t>Committee of Practitioners (</a:t>
            </a:r>
            <a:r>
              <a:rPr lang="en-US" sz="1502" dirty="0" err="1"/>
              <a:t>CoP</a:t>
            </a:r>
            <a:r>
              <a:rPr lang="en-US" sz="1502" dirty="0"/>
              <a:t>)</a:t>
            </a:r>
          </a:p>
          <a:p>
            <a:pPr lvl="1"/>
            <a:r>
              <a:rPr lang="en-US" sz="1502" dirty="0"/>
              <a:t>Accountability Work Group Members, Technical Advisory Panel members</a:t>
            </a:r>
          </a:p>
          <a:p>
            <a:pPr lvl="1"/>
            <a:r>
              <a:rPr lang="en-US" sz="1502" dirty="0"/>
              <a:t>District Accountability Contacts, District Assessment Coordinators</a:t>
            </a:r>
          </a:p>
          <a:p>
            <a:pPr lvl="1"/>
            <a:r>
              <a:rPr lang="en-US" sz="1502" dirty="0"/>
              <a:t>Interim Legislative Committee Members</a:t>
            </a:r>
          </a:p>
          <a:p>
            <a:pPr lvl="1"/>
            <a:r>
              <a:rPr lang="en-US" sz="1502" dirty="0"/>
              <a:t>Title I and Title III district contacts </a:t>
            </a:r>
          </a:p>
          <a:p>
            <a:pPr lvl="1"/>
            <a:r>
              <a:rPr lang="en-US" sz="1502" dirty="0"/>
              <a:t>Culturally and Linguistically Diverse Educator advisory group members </a:t>
            </a:r>
          </a:p>
          <a:p>
            <a:pPr lvl="1"/>
            <a:r>
              <a:rPr lang="en-US" sz="1502" dirty="0"/>
              <a:t>Advocacy and civil rights groups</a:t>
            </a:r>
          </a:p>
          <a:p>
            <a:pPr lvl="1"/>
            <a:r>
              <a:rPr lang="en-US" sz="1502" dirty="0"/>
              <a:t>6Cs membership</a:t>
            </a:r>
          </a:p>
          <a:p>
            <a:pPr lvl="1"/>
            <a:r>
              <a:rPr lang="en-US" sz="1502" dirty="0" err="1"/>
              <a:t>EdVoice</a:t>
            </a:r>
            <a:r>
              <a:rPr lang="en-US" sz="1502" dirty="0"/>
              <a:t> Teachers</a:t>
            </a:r>
          </a:p>
          <a:p>
            <a:pPr lvl="1"/>
            <a:r>
              <a:rPr lang="en-US" sz="1502" dirty="0"/>
              <a:t>Association of Colorado Education Evaluators (ACEE)</a:t>
            </a:r>
          </a:p>
          <a:p>
            <a:pPr lvl="1"/>
            <a:r>
              <a:rPr lang="en-US" sz="1502" dirty="0"/>
              <a:t>Colorado PTA</a:t>
            </a:r>
          </a:p>
          <a:p>
            <a:pPr lvl="1"/>
            <a:r>
              <a:rPr lang="en-US" sz="1502" dirty="0"/>
              <a:t>Rural Education Council</a:t>
            </a:r>
          </a:p>
          <a:p>
            <a:pPr lvl="1"/>
            <a:r>
              <a:rPr lang="en-US" sz="1502" dirty="0"/>
              <a:t>Special Education Directors and the Colorado Special Education Advisory Co.</a:t>
            </a:r>
          </a:p>
          <a:p>
            <a:pPr marL="365757" lvl="1" indent="0">
              <a:buNone/>
            </a:pPr>
            <a:endParaRPr lang="en-US" dirty="0"/>
          </a:p>
        </p:txBody>
      </p:sp>
      <p:sp>
        <p:nvSpPr>
          <p:cNvPr id="5" name="Footer Placeholder 4"/>
          <p:cNvSpPr>
            <a:spLocks noGrp="1"/>
          </p:cNvSpPr>
          <p:nvPr>
            <p:ph type="ftr" sz="quarter" idx="3"/>
          </p:nvPr>
        </p:nvSpPr>
        <p:spPr/>
        <p:txBody>
          <a:bodyPr/>
          <a:lstStyle/>
          <a:p>
            <a:r>
              <a:rPr lang="en-US" dirty="0" smtClean="0"/>
              <a:t>23</a:t>
            </a:r>
            <a:endParaRPr lang="en-US" dirty="0"/>
          </a:p>
        </p:txBody>
      </p:sp>
    </p:spTree>
    <p:extLst>
      <p:ext uri="{BB962C8B-B14F-4D97-AF65-F5344CB8AC3E}">
        <p14:creationId xmlns:p14="http://schemas.microsoft.com/office/powerpoint/2010/main" val="3450566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Surveys - close on December 14</a:t>
            </a:r>
            <a:r>
              <a:rPr lang="en-US" baseline="30000" dirty="0" smtClean="0"/>
              <a:t>th</a:t>
            </a:r>
          </a:p>
          <a:p>
            <a:pPr marL="45719" indent="0">
              <a:buNone/>
            </a:pPr>
            <a:endParaRPr lang="en-US" baseline="30000" dirty="0" smtClean="0"/>
          </a:p>
          <a:p>
            <a:r>
              <a:rPr lang="en-US" dirty="0" smtClean="0"/>
              <a:t>Questions asked:</a:t>
            </a:r>
          </a:p>
          <a:p>
            <a:pPr lvl="1"/>
            <a:r>
              <a:rPr lang="en-US" dirty="0" smtClean="0"/>
              <a:t>Role</a:t>
            </a:r>
          </a:p>
          <a:p>
            <a:pPr lvl="1"/>
            <a:r>
              <a:rPr lang="en-US" dirty="0" smtClean="0"/>
              <a:t>Location</a:t>
            </a:r>
          </a:p>
          <a:p>
            <a:pPr lvl="1"/>
            <a:r>
              <a:rPr lang="en-US" dirty="0" smtClean="0"/>
              <a:t>Rating of recommendations/options</a:t>
            </a:r>
          </a:p>
          <a:p>
            <a:pPr lvl="1"/>
            <a:r>
              <a:rPr lang="en-US" dirty="0" smtClean="0"/>
              <a:t>Open response options for each recommendation/option</a:t>
            </a:r>
          </a:p>
          <a:p>
            <a:pPr marL="365757" lvl="1" indent="0">
              <a:buNone/>
            </a:pPr>
            <a:endParaRPr lang="en-US" dirty="0" smtClean="0"/>
          </a:p>
          <a:p>
            <a:r>
              <a:rPr lang="en-US" dirty="0" smtClean="0"/>
              <a:t>Survey results will be reviewed, analyzed with the Accountability Work Group and shared with the Hub and State Board of Education in mid/late January.</a:t>
            </a:r>
            <a:endParaRPr lang="en-US" dirty="0"/>
          </a:p>
        </p:txBody>
      </p:sp>
      <p:sp>
        <p:nvSpPr>
          <p:cNvPr id="4" name="Title 3"/>
          <p:cNvSpPr>
            <a:spLocks noGrp="1"/>
          </p:cNvSpPr>
          <p:nvPr>
            <p:ph type="title"/>
          </p:nvPr>
        </p:nvSpPr>
        <p:spPr/>
        <p:txBody>
          <a:bodyPr/>
          <a:lstStyle/>
          <a:p>
            <a:r>
              <a:rPr lang="en-US" dirty="0" smtClean="0"/>
              <a:t>Input Collected </a:t>
            </a:r>
            <a:endParaRPr lang="en-US" dirty="0"/>
          </a:p>
        </p:txBody>
      </p:sp>
      <p:sp>
        <p:nvSpPr>
          <p:cNvPr id="2" name="Footer Placeholder 1"/>
          <p:cNvSpPr>
            <a:spLocks noGrp="1"/>
          </p:cNvSpPr>
          <p:nvPr>
            <p:ph type="ftr" sz="quarter" idx="3"/>
          </p:nvPr>
        </p:nvSpPr>
        <p:spPr/>
        <p:txBody>
          <a:bodyPr/>
          <a:lstStyle/>
          <a:p>
            <a:r>
              <a:rPr lang="en-US" dirty="0" smtClean="0"/>
              <a:t>24</a:t>
            </a:r>
            <a:endParaRPr lang="en-US" dirty="0"/>
          </a:p>
        </p:txBody>
      </p:sp>
    </p:spTree>
    <p:extLst>
      <p:ext uri="{BB962C8B-B14F-4D97-AF65-F5344CB8AC3E}">
        <p14:creationId xmlns:p14="http://schemas.microsoft.com/office/powerpoint/2010/main" val="296713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Options, Discussion and Making Recommendations to the State Board of Education</a:t>
            </a:r>
            <a:endParaRPr lang="en-US" dirty="0"/>
          </a:p>
        </p:txBody>
      </p:sp>
      <p:sp>
        <p:nvSpPr>
          <p:cNvPr id="3" name="Title 2"/>
          <p:cNvSpPr>
            <a:spLocks noGrp="1"/>
          </p:cNvSpPr>
          <p:nvPr>
            <p:ph type="title"/>
          </p:nvPr>
        </p:nvSpPr>
        <p:spPr/>
        <p:txBody>
          <a:bodyPr/>
          <a:lstStyle/>
          <a:p>
            <a:r>
              <a:rPr lang="en-US" dirty="0" smtClean="0"/>
              <a:t>Decision Points</a:t>
            </a:r>
            <a:endParaRPr lang="en-US" dirty="0"/>
          </a:p>
        </p:txBody>
      </p:sp>
    </p:spTree>
    <p:extLst>
      <p:ext uri="{BB962C8B-B14F-4D97-AF65-F5344CB8AC3E}">
        <p14:creationId xmlns:p14="http://schemas.microsoft.com/office/powerpoint/2010/main" val="1644912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102" dirty="0"/>
              <a:t>Identify viable indicators to implement for the “Other Indicator” under ESSA</a:t>
            </a:r>
          </a:p>
          <a:p>
            <a:pPr lvl="1">
              <a:buFontTx/>
              <a:buChar char="-"/>
            </a:pPr>
            <a:r>
              <a:rPr lang="en-US" sz="2102" dirty="0"/>
              <a:t>Developed short-term recommendations for 2018 school year</a:t>
            </a:r>
          </a:p>
          <a:p>
            <a:pPr lvl="1">
              <a:buFontTx/>
              <a:buChar char="-"/>
            </a:pPr>
            <a:r>
              <a:rPr lang="en-US" sz="2102" dirty="0"/>
              <a:t>Identified long-term possibilities for after 2018</a:t>
            </a:r>
          </a:p>
          <a:p>
            <a:pPr marL="45719" indent="0">
              <a:buNone/>
            </a:pPr>
            <a:endParaRPr lang="en-US" sz="2102" dirty="0"/>
          </a:p>
          <a:p>
            <a:r>
              <a:rPr lang="en-US" sz="2102" dirty="0"/>
              <a:t>Considerations:</a:t>
            </a:r>
          </a:p>
          <a:p>
            <a:pPr lvl="1"/>
            <a:r>
              <a:rPr lang="en-US" sz="2102" dirty="0"/>
              <a:t>Defining long-term possibilities requires broader stakeholder participation</a:t>
            </a:r>
          </a:p>
          <a:p>
            <a:pPr lvl="1"/>
            <a:r>
              <a:rPr lang="en-US" sz="2102" dirty="0"/>
              <a:t>All short- and long-term indicators selected should adhere to principles that support accountability goals to ensure equity for all students and moving students toward post-secondary and workforce readiness</a:t>
            </a:r>
          </a:p>
          <a:p>
            <a:pPr lvl="0">
              <a:buFontTx/>
              <a:buChar char="-"/>
            </a:pPr>
            <a:endParaRPr lang="en-US" dirty="0"/>
          </a:p>
          <a:p>
            <a:pPr marL="45719" indent="0">
              <a:buNone/>
            </a:pPr>
            <a:endParaRPr lang="en-US" dirty="0"/>
          </a:p>
        </p:txBody>
      </p:sp>
      <p:sp>
        <p:nvSpPr>
          <p:cNvPr id="3" name="Title 2"/>
          <p:cNvSpPr>
            <a:spLocks noGrp="1"/>
          </p:cNvSpPr>
          <p:nvPr>
            <p:ph type="title"/>
          </p:nvPr>
        </p:nvSpPr>
        <p:spPr/>
        <p:txBody>
          <a:bodyPr/>
          <a:lstStyle/>
          <a:p>
            <a:r>
              <a:rPr lang="en-US" dirty="0" smtClean="0"/>
              <a:t>Decision Point</a:t>
            </a:r>
            <a:br>
              <a:rPr lang="en-US" dirty="0" smtClean="0"/>
            </a:br>
            <a:r>
              <a:rPr lang="en-US" dirty="0" smtClean="0"/>
              <a:t>Other Indicator</a:t>
            </a:r>
            <a:endParaRPr lang="en-US" dirty="0"/>
          </a:p>
        </p:txBody>
      </p:sp>
      <p:sp>
        <p:nvSpPr>
          <p:cNvPr id="5" name="Footer Placeholder 4"/>
          <p:cNvSpPr>
            <a:spLocks noGrp="1"/>
          </p:cNvSpPr>
          <p:nvPr>
            <p:ph type="ftr" sz="quarter" idx="3"/>
          </p:nvPr>
        </p:nvSpPr>
        <p:spPr/>
        <p:txBody>
          <a:bodyPr/>
          <a:lstStyle/>
          <a:p>
            <a:r>
              <a:rPr lang="en-US" dirty="0" smtClean="0"/>
              <a:t>35</a:t>
            </a:r>
            <a:endParaRPr lang="en-US" dirty="0"/>
          </a:p>
        </p:txBody>
      </p:sp>
    </p:spTree>
    <p:extLst>
      <p:ext uri="{BB962C8B-B14F-4D97-AF65-F5344CB8AC3E}">
        <p14:creationId xmlns:p14="http://schemas.microsoft.com/office/powerpoint/2010/main" val="1774456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27" dirty="0"/>
              <a:t>Short-term recommendations (for 2018 school year)</a:t>
            </a:r>
          </a:p>
          <a:p>
            <a:pPr lvl="1">
              <a:buFontTx/>
              <a:buChar char="-"/>
            </a:pPr>
            <a:r>
              <a:rPr lang="en-US" sz="1802" b="1" i="1" dirty="0">
                <a:solidFill>
                  <a:srgbClr val="00B050"/>
                </a:solidFill>
              </a:rPr>
              <a:t>Student engagement</a:t>
            </a:r>
            <a:r>
              <a:rPr lang="en-US" sz="1802" dirty="0">
                <a:solidFill>
                  <a:srgbClr val="00B050"/>
                </a:solidFill>
              </a:rPr>
              <a:t>: use an improvement sub-indicator that tracks changes in student absenteeism in schools for elementary and middle schools</a:t>
            </a:r>
          </a:p>
          <a:p>
            <a:pPr lvl="1">
              <a:buFontTx/>
              <a:buChar char="-"/>
            </a:pPr>
            <a:r>
              <a:rPr lang="en-US" sz="1802" dirty="0">
                <a:solidFill>
                  <a:srgbClr val="00B050"/>
                </a:solidFill>
              </a:rPr>
              <a:t>Keep high school post-secondary and workforce readiness (PWR) the same for high schools</a:t>
            </a:r>
          </a:p>
          <a:p>
            <a:pPr marL="365757" lvl="1" indent="0">
              <a:buNone/>
            </a:pPr>
            <a:endParaRPr lang="en-US" sz="1802" dirty="0"/>
          </a:p>
          <a:p>
            <a:r>
              <a:rPr lang="en-US" sz="2027" dirty="0"/>
              <a:t>Long-term possibilities </a:t>
            </a:r>
          </a:p>
          <a:p>
            <a:pPr lvl="1">
              <a:buFontTx/>
              <a:buChar char="-"/>
            </a:pPr>
            <a:r>
              <a:rPr lang="en-US" sz="1802" b="1" i="1" dirty="0"/>
              <a:t>Climate</a:t>
            </a:r>
            <a:r>
              <a:rPr lang="en-US" sz="1802" dirty="0"/>
              <a:t>:  School safety, Parent, Student and Educator satisfaction, other engagement indicators</a:t>
            </a:r>
          </a:p>
          <a:p>
            <a:pPr lvl="1">
              <a:buFontTx/>
              <a:buChar char="-"/>
            </a:pPr>
            <a:r>
              <a:rPr lang="en-US" sz="1802" b="1" i="1" dirty="0"/>
              <a:t>Add to PWR</a:t>
            </a:r>
            <a:r>
              <a:rPr lang="en-US" sz="1802" dirty="0"/>
              <a:t>:  Develop workforce readiness specific indicators, completion of advanced coursework, students graduating with college credit and/or industry credential, Post-graduation employment</a:t>
            </a:r>
          </a:p>
          <a:p>
            <a:pPr lvl="1">
              <a:buFontTx/>
              <a:buChar char="-"/>
            </a:pPr>
            <a:r>
              <a:rPr lang="en-US" sz="1802" b="1" i="1" dirty="0"/>
              <a:t>Social-emotional learning</a:t>
            </a:r>
            <a:r>
              <a:rPr lang="en-US" sz="1802" dirty="0"/>
              <a:t>:  Discussions needed on defining indicators for this area and determining what is appropriate for inclusion</a:t>
            </a:r>
          </a:p>
          <a:p>
            <a:pPr lvl="0">
              <a:buFontTx/>
              <a:buChar char="-"/>
            </a:pPr>
            <a:endParaRPr lang="en-US" sz="2027" dirty="0"/>
          </a:p>
          <a:p>
            <a:pPr lvl="0"/>
            <a:endParaRPr lang="en-US" sz="2027" dirty="0"/>
          </a:p>
          <a:p>
            <a:pPr lvl="0"/>
            <a:endParaRPr lang="en-US" dirty="0"/>
          </a:p>
          <a:p>
            <a:pPr lvl="0">
              <a:buFontTx/>
              <a:buChar char="-"/>
            </a:pP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
        <p:nvSpPr>
          <p:cNvPr id="5" name="Footer Placeholder 4"/>
          <p:cNvSpPr>
            <a:spLocks noGrp="1"/>
          </p:cNvSpPr>
          <p:nvPr>
            <p:ph type="ftr" sz="quarter" idx="3"/>
          </p:nvPr>
        </p:nvSpPr>
        <p:spPr/>
        <p:txBody>
          <a:bodyPr/>
          <a:lstStyle/>
          <a:p>
            <a:r>
              <a:rPr lang="en-US" dirty="0" smtClean="0"/>
              <a:t>36</a:t>
            </a:r>
            <a:endParaRPr lang="en-US" dirty="0"/>
          </a:p>
        </p:txBody>
      </p:sp>
    </p:spTree>
    <p:extLst>
      <p:ext uri="{BB962C8B-B14F-4D97-AF65-F5344CB8AC3E}">
        <p14:creationId xmlns:p14="http://schemas.microsoft.com/office/powerpoint/2010/main" val="1495837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81" y="1719073"/>
            <a:ext cx="8720202" cy="3792907"/>
          </a:xfrm>
        </p:spPr>
        <p:txBody>
          <a:bodyPr/>
          <a:lstStyle/>
          <a:p>
            <a:r>
              <a:rPr lang="en-US" dirty="0" smtClean="0"/>
              <a:t>Decision-Catcher </a:t>
            </a:r>
            <a:endParaRPr lang="en-US" dirty="0"/>
          </a:p>
          <a:p>
            <a:pPr lvl="1"/>
            <a:r>
              <a:rPr lang="en-US" sz="2027" dirty="0"/>
              <a:t>Enter your name and organization on top row</a:t>
            </a:r>
          </a:p>
          <a:p>
            <a:pPr lvl="1"/>
            <a:r>
              <a:rPr lang="en-US" sz="2027" dirty="0"/>
              <a:t>Select the option with which you most agree or would recommend to the State Board</a:t>
            </a:r>
          </a:p>
          <a:p>
            <a:pPr lvl="2"/>
            <a:r>
              <a:rPr lang="en-US" sz="1802" dirty="0"/>
              <a:t>Clearly mark your choice ~ highlight your selection or place an “X” in the “Vote” column next to your choice</a:t>
            </a:r>
          </a:p>
          <a:p>
            <a:pPr lvl="2"/>
            <a:r>
              <a:rPr lang="en-US" sz="1802" dirty="0"/>
              <a:t>Provide additional feedback or comments in the column on the right</a:t>
            </a:r>
          </a:p>
          <a:p>
            <a:r>
              <a:rPr lang="en-US" dirty="0" smtClean="0"/>
              <a:t>Call us over for questions or clarification</a:t>
            </a:r>
          </a:p>
          <a:p>
            <a:endParaRPr lang="en-US" dirty="0" smtClean="0"/>
          </a:p>
          <a:p>
            <a:endParaRPr lang="en-US" dirty="0"/>
          </a:p>
        </p:txBody>
      </p:sp>
      <p:sp>
        <p:nvSpPr>
          <p:cNvPr id="3" name="Title 2"/>
          <p:cNvSpPr>
            <a:spLocks noGrp="1"/>
          </p:cNvSpPr>
          <p:nvPr>
            <p:ph type="title"/>
          </p:nvPr>
        </p:nvSpPr>
        <p:spPr>
          <a:xfrm>
            <a:off x="175281" y="253601"/>
            <a:ext cx="8968719" cy="1054394"/>
          </a:xfrm>
        </p:spPr>
        <p:txBody>
          <a:bodyPr/>
          <a:lstStyle/>
          <a:p>
            <a:r>
              <a:rPr lang="en-US" sz="3304" dirty="0"/>
              <a:t>Group Discussion and </a:t>
            </a:r>
            <a:br>
              <a:rPr lang="en-US" sz="3304" dirty="0"/>
            </a:br>
            <a:r>
              <a:rPr lang="en-US" sz="3304" dirty="0"/>
              <a:t>Making Recommendation</a:t>
            </a:r>
          </a:p>
        </p:txBody>
      </p:sp>
      <p:sp>
        <p:nvSpPr>
          <p:cNvPr id="5" name="TextBox 4"/>
          <p:cNvSpPr txBox="1"/>
          <p:nvPr/>
        </p:nvSpPr>
        <p:spPr>
          <a:xfrm>
            <a:off x="2592724" y="4913105"/>
            <a:ext cx="4143023" cy="508084"/>
          </a:xfrm>
          <a:prstGeom prst="rect">
            <a:avLst/>
          </a:prstGeom>
          <a:noFill/>
          <a:ln w="38100">
            <a:solidFill>
              <a:schemeClr val="accent4">
                <a:lumMod val="60000"/>
                <a:lumOff val="40000"/>
              </a:schemeClr>
            </a:solidFill>
          </a:ln>
        </p:spPr>
        <p:txBody>
          <a:bodyPr wrap="square" lIns="91437" tIns="45718" rIns="91437" bIns="45718" rtlCol="0">
            <a:spAutoFit/>
          </a:bodyPr>
          <a:lstStyle/>
          <a:p>
            <a:pPr algn="ctr"/>
            <a:r>
              <a:rPr lang="en-US" sz="1351" b="1" dirty="0">
                <a:solidFill>
                  <a:srgbClr val="00B050"/>
                </a:solidFill>
              </a:rPr>
              <a:t>Green font = decisions needed</a:t>
            </a:r>
          </a:p>
          <a:p>
            <a:pPr algn="ctr"/>
            <a:r>
              <a:rPr lang="en-US" sz="1351" b="1" dirty="0">
                <a:solidFill>
                  <a:srgbClr val="0070C0"/>
                </a:solidFill>
              </a:rPr>
              <a:t>Blue font = definitions or requirements</a:t>
            </a:r>
          </a:p>
        </p:txBody>
      </p:sp>
      <p:sp>
        <p:nvSpPr>
          <p:cNvPr id="6" name="Footer Placeholder 5"/>
          <p:cNvSpPr>
            <a:spLocks noGrp="1"/>
          </p:cNvSpPr>
          <p:nvPr>
            <p:ph type="ftr" sz="quarter" idx="3"/>
          </p:nvPr>
        </p:nvSpPr>
        <p:spPr/>
        <p:txBody>
          <a:bodyPr/>
          <a:lstStyle/>
          <a:p>
            <a:r>
              <a:rPr lang="en-US" dirty="0" smtClean="0"/>
              <a:t>37</a:t>
            </a:r>
            <a:endParaRPr lang="en-US" dirty="0"/>
          </a:p>
        </p:txBody>
      </p:sp>
    </p:spTree>
    <p:extLst>
      <p:ext uri="{BB962C8B-B14F-4D97-AF65-F5344CB8AC3E}">
        <p14:creationId xmlns:p14="http://schemas.microsoft.com/office/powerpoint/2010/main" val="774107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lumMod val="50000"/>
                  </a:schemeClr>
                </a:solidFill>
              </a:rPr>
              <a:t>How s</a:t>
            </a:r>
            <a:r>
              <a:rPr lang="en-US" dirty="0">
                <a:solidFill>
                  <a:schemeClr val="tx1">
                    <a:lumMod val="50000"/>
                  </a:schemeClr>
                </a:solidFill>
              </a:rPr>
              <a:t>hould first year in US EL’s be included in ELA testing, accountability, and reporting?</a:t>
            </a:r>
          </a:p>
        </p:txBody>
      </p:sp>
      <p:sp>
        <p:nvSpPr>
          <p:cNvPr id="3" name="Title 2"/>
          <p:cNvSpPr>
            <a:spLocks noGrp="1"/>
          </p:cNvSpPr>
          <p:nvPr>
            <p:ph type="title"/>
          </p:nvPr>
        </p:nvSpPr>
        <p:spPr/>
        <p:txBody>
          <a:bodyPr/>
          <a:lstStyle/>
          <a:p>
            <a:r>
              <a:rPr lang="en-US" sz="3304" dirty="0"/>
              <a:t>Decision Point </a:t>
            </a:r>
            <a:br>
              <a:rPr lang="en-US" sz="3304" dirty="0"/>
            </a:br>
            <a:r>
              <a:rPr lang="en-US" sz="3304" dirty="0"/>
              <a:t>Testing English Learner (EL) Newcomers</a:t>
            </a:r>
          </a:p>
        </p:txBody>
      </p:sp>
      <p:sp>
        <p:nvSpPr>
          <p:cNvPr id="5" name="Footer Placeholder 4"/>
          <p:cNvSpPr>
            <a:spLocks noGrp="1"/>
          </p:cNvSpPr>
          <p:nvPr>
            <p:ph type="ftr" sz="quarter" idx="3"/>
          </p:nvPr>
        </p:nvSpPr>
        <p:spPr/>
        <p:txBody>
          <a:bodyPr/>
          <a:lstStyle/>
          <a:p>
            <a:r>
              <a:rPr lang="en-US" dirty="0" smtClean="0"/>
              <a:t>26</a:t>
            </a:r>
            <a:endParaRPr lang="en-US" dirty="0"/>
          </a:p>
        </p:txBody>
      </p:sp>
    </p:spTree>
    <p:extLst>
      <p:ext uri="{BB962C8B-B14F-4D97-AF65-F5344CB8AC3E}">
        <p14:creationId xmlns:p14="http://schemas.microsoft.com/office/powerpoint/2010/main" val="358031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Release of final </a:t>
            </a:r>
            <a:r>
              <a:rPr lang="en-US" dirty="0"/>
              <a:t>r</a:t>
            </a:r>
            <a:r>
              <a:rPr lang="en-US" dirty="0" smtClean="0"/>
              <a:t>egulations on accountability, </a:t>
            </a:r>
            <a:r>
              <a:rPr lang="en-US" dirty="0"/>
              <a:t>data reporting, and state </a:t>
            </a:r>
            <a:r>
              <a:rPr lang="en-US" dirty="0" smtClean="0"/>
              <a:t>plans</a:t>
            </a:r>
            <a:r>
              <a:rPr lang="en-US" dirty="0"/>
              <a:t> </a:t>
            </a:r>
            <a:r>
              <a:rPr lang="en-US" dirty="0" smtClean="0"/>
              <a:t>as well as </a:t>
            </a:r>
            <a:r>
              <a:rPr lang="en-US" dirty="0" smtClean="0"/>
              <a:t>assessment and assessment pilot project</a:t>
            </a:r>
            <a:endParaRPr lang="en-US" dirty="0" smtClean="0"/>
          </a:p>
          <a:p>
            <a:pPr lvl="1"/>
            <a:r>
              <a:rPr lang="en-US" dirty="0" smtClean="0"/>
              <a:t>USDE </a:t>
            </a:r>
            <a:r>
              <a:rPr lang="en-US" dirty="0"/>
              <a:t>has yet to release final regulations for Title I Supplement, </a:t>
            </a:r>
            <a:r>
              <a:rPr lang="en-US" dirty="0" smtClean="0"/>
              <a:t>not Supplant and </a:t>
            </a:r>
            <a:r>
              <a:rPr lang="en-US" dirty="0"/>
              <a:t>changes to </a:t>
            </a:r>
            <a:r>
              <a:rPr lang="en-US" dirty="0" err="1"/>
              <a:t>EDFacts</a:t>
            </a:r>
            <a:r>
              <a:rPr lang="en-US" dirty="0"/>
              <a:t> Data Collections for </a:t>
            </a:r>
            <a:r>
              <a:rPr lang="en-US" dirty="0" smtClean="0"/>
              <a:t>ESSA.</a:t>
            </a:r>
          </a:p>
          <a:p>
            <a:r>
              <a:rPr lang="en-US" dirty="0" smtClean="0"/>
              <a:t>New Consolidated State Plan and Assurances Templates</a:t>
            </a:r>
          </a:p>
          <a:p>
            <a:pPr lvl="1">
              <a:buFont typeface="Wingdings" panose="05000000000000000000" pitchFamily="2" charset="2"/>
              <a:buChar char="§"/>
            </a:pPr>
            <a:r>
              <a:rPr lang="en-US" dirty="0" smtClean="0"/>
              <a:t>Impact on plan content and decision </a:t>
            </a:r>
            <a:r>
              <a:rPr lang="en-US" dirty="0" smtClean="0"/>
              <a:t>points</a:t>
            </a:r>
          </a:p>
          <a:p>
            <a:pPr>
              <a:buFont typeface="Wingdings" panose="05000000000000000000" pitchFamily="2" charset="2"/>
              <a:buChar char="§"/>
            </a:pPr>
            <a:r>
              <a:rPr lang="en-US" dirty="0" smtClean="0"/>
              <a:t>Two new ESSA state plan submission dates included in rules</a:t>
            </a:r>
          </a:p>
          <a:p>
            <a:pPr lvl="1">
              <a:buFont typeface="Wingdings" panose="05000000000000000000" pitchFamily="2" charset="2"/>
              <a:buChar char="§"/>
            </a:pPr>
            <a:r>
              <a:rPr lang="en-US" dirty="0" smtClean="0"/>
              <a:t>April 3, 2017</a:t>
            </a:r>
          </a:p>
          <a:p>
            <a:pPr lvl="1">
              <a:buFont typeface="Wingdings" panose="05000000000000000000" pitchFamily="2" charset="2"/>
              <a:buChar char="§"/>
            </a:pPr>
            <a:r>
              <a:rPr lang="en-US" dirty="0" smtClean="0"/>
              <a:t>September 18, 2017</a:t>
            </a:r>
            <a:endParaRPr lang="en-US" dirty="0"/>
          </a:p>
        </p:txBody>
      </p:sp>
      <p:sp>
        <p:nvSpPr>
          <p:cNvPr id="3" name="Title 2"/>
          <p:cNvSpPr>
            <a:spLocks noGrp="1"/>
          </p:cNvSpPr>
          <p:nvPr>
            <p:ph type="title"/>
          </p:nvPr>
        </p:nvSpPr>
        <p:spPr/>
        <p:txBody>
          <a:bodyPr/>
          <a:lstStyle/>
          <a:p>
            <a:r>
              <a:rPr lang="en-US" dirty="0" smtClean="0"/>
              <a:t>CDE Updates</a:t>
            </a:r>
            <a:endParaRPr lang="en-US" dirty="0"/>
          </a:p>
        </p:txBody>
      </p:sp>
      <p:sp>
        <p:nvSpPr>
          <p:cNvPr id="4" name="Footer Placeholder 3"/>
          <p:cNvSpPr>
            <a:spLocks noGrp="1"/>
          </p:cNvSpPr>
          <p:nvPr>
            <p:ph type="ftr" sz="quarter" idx="3"/>
          </p:nvPr>
        </p:nvSpPr>
        <p:spPr/>
        <p:txBody>
          <a:bodyPr/>
          <a:lstStyle/>
          <a:p>
            <a:r>
              <a:rPr lang="en-US" dirty="0" smtClean="0"/>
              <a:t>3</a:t>
            </a:r>
            <a:endParaRPr lang="en-US" dirty="0"/>
          </a:p>
        </p:txBody>
      </p:sp>
    </p:spTree>
    <p:extLst>
      <p:ext uri="{BB962C8B-B14F-4D97-AF65-F5344CB8AC3E}">
        <p14:creationId xmlns:p14="http://schemas.microsoft.com/office/powerpoint/2010/main" val="2173433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If </a:t>
            </a:r>
            <a:r>
              <a:rPr lang="en-US" b="0" dirty="0"/>
              <a:t>a student has been enrolled in a US school for less than 12 months and is classified as </a:t>
            </a:r>
            <a:r>
              <a:rPr lang="en-US" dirty="0"/>
              <a:t>Non-English Proficient (NEP)- </a:t>
            </a:r>
            <a:r>
              <a:rPr lang="en-US" b="0" dirty="0"/>
              <a:t>based on the WIDA screener </a:t>
            </a:r>
            <a:r>
              <a:rPr lang="en-US" b="0" dirty="0" smtClean="0">
                <a:solidFill>
                  <a:schemeClr val="tx1"/>
                </a:solidFill>
              </a:rPr>
              <a:t>and </a:t>
            </a:r>
            <a:r>
              <a:rPr lang="en-US" b="0" dirty="0">
                <a:solidFill>
                  <a:schemeClr val="tx1"/>
                </a:solidFill>
              </a:rPr>
              <a:t>local body of evidence- </a:t>
            </a:r>
            <a:r>
              <a:rPr lang="en-US" b="0" dirty="0"/>
              <a:t>he or she is </a:t>
            </a:r>
            <a:r>
              <a:rPr lang="en-US" dirty="0"/>
              <a:t>exempt</a:t>
            </a:r>
            <a:r>
              <a:rPr lang="en-US" b="0" dirty="0"/>
              <a:t> from taking the CMAS PARCC ELA assessment.  </a:t>
            </a:r>
            <a:endParaRPr lang="en-US" b="0" dirty="0" smtClean="0"/>
          </a:p>
          <a:p>
            <a:pPr lvl="1"/>
            <a:r>
              <a:rPr lang="en-US" b="0" dirty="0" smtClean="0"/>
              <a:t>A </a:t>
            </a:r>
            <a:r>
              <a:rPr lang="en-US" b="0" dirty="0"/>
              <a:t>student’s parents can opt the child into testing if they choose, </a:t>
            </a:r>
            <a:r>
              <a:rPr lang="en-US" b="0" dirty="0" smtClean="0"/>
              <a:t>and then the </a:t>
            </a:r>
            <a:r>
              <a:rPr lang="en-US" b="0" dirty="0"/>
              <a:t>score results </a:t>
            </a:r>
            <a:r>
              <a:rPr lang="en-US" b="0" dirty="0" smtClean="0">
                <a:solidFill>
                  <a:schemeClr val="tx1"/>
                </a:solidFill>
              </a:rPr>
              <a:t>will be </a:t>
            </a:r>
            <a:r>
              <a:rPr lang="en-US" b="0" dirty="0">
                <a:solidFill>
                  <a:schemeClr val="tx1"/>
                </a:solidFill>
              </a:rPr>
              <a:t>used for accountability </a:t>
            </a:r>
            <a:r>
              <a:rPr lang="en-US" b="0" dirty="0" smtClean="0">
                <a:solidFill>
                  <a:schemeClr val="tx1"/>
                </a:solidFill>
              </a:rPr>
              <a:t>and </a:t>
            </a:r>
            <a:r>
              <a:rPr lang="en-US" b="0" dirty="0">
                <a:solidFill>
                  <a:schemeClr val="tx1"/>
                </a:solidFill>
              </a:rPr>
              <a:t>growth calculations</a:t>
            </a:r>
            <a:r>
              <a:rPr lang="en-US" b="0" dirty="0" smtClean="0">
                <a:solidFill>
                  <a:schemeClr val="tx1"/>
                </a:solidFill>
              </a:rPr>
              <a:t>.</a:t>
            </a:r>
            <a:endParaRPr lang="en-US" b="0" dirty="0">
              <a:solidFill>
                <a:schemeClr val="tx1"/>
              </a:solidFill>
            </a:endParaRPr>
          </a:p>
          <a:p>
            <a:r>
              <a:rPr lang="en-US" b="0" dirty="0"/>
              <a:t>If a student has been enrolled in a US school for less than 12 months and is classified as </a:t>
            </a:r>
            <a:r>
              <a:rPr lang="en-US" dirty="0"/>
              <a:t>Limited-English Proficient (LEP) or Fluent-English Proficient (FEP)</a:t>
            </a:r>
            <a:r>
              <a:rPr lang="en-US" b="0" dirty="0"/>
              <a:t>- based on the WIDA screener </a:t>
            </a:r>
            <a:r>
              <a:rPr lang="en-US" b="0" dirty="0" smtClean="0">
                <a:solidFill>
                  <a:schemeClr val="tx1"/>
                </a:solidFill>
              </a:rPr>
              <a:t>and </a:t>
            </a:r>
            <a:r>
              <a:rPr lang="en-US" b="0" dirty="0">
                <a:solidFill>
                  <a:schemeClr val="tx1"/>
                </a:solidFill>
              </a:rPr>
              <a:t>local body of evidence- </a:t>
            </a:r>
            <a:r>
              <a:rPr lang="en-US" b="0" dirty="0"/>
              <a:t>he or she should </a:t>
            </a:r>
            <a:r>
              <a:rPr lang="en-US" b="0" dirty="0" smtClean="0"/>
              <a:t>be </a:t>
            </a:r>
            <a:r>
              <a:rPr lang="en-US" dirty="0" smtClean="0"/>
              <a:t>assessed</a:t>
            </a:r>
            <a:r>
              <a:rPr lang="en-US" b="0" dirty="0" smtClean="0"/>
              <a:t> on </a:t>
            </a:r>
            <a:r>
              <a:rPr lang="en-US" b="0" dirty="0"/>
              <a:t>the CMAS PARCC ELA assessment. </a:t>
            </a:r>
          </a:p>
          <a:p>
            <a:endParaRPr lang="en-US" dirty="0"/>
          </a:p>
        </p:txBody>
      </p:sp>
      <p:sp>
        <p:nvSpPr>
          <p:cNvPr id="3" name="Title 2"/>
          <p:cNvSpPr>
            <a:spLocks noGrp="1"/>
          </p:cNvSpPr>
          <p:nvPr>
            <p:ph type="title"/>
          </p:nvPr>
        </p:nvSpPr>
        <p:spPr/>
        <p:txBody>
          <a:bodyPr/>
          <a:lstStyle/>
          <a:p>
            <a:r>
              <a:rPr lang="en-US" sz="3228" dirty="0"/>
              <a:t>Recommendation for Testing English Learner (EL) Newcomers</a:t>
            </a:r>
          </a:p>
        </p:txBody>
      </p:sp>
      <p:sp>
        <p:nvSpPr>
          <p:cNvPr id="5" name="Footer Placeholder 4"/>
          <p:cNvSpPr>
            <a:spLocks noGrp="1"/>
          </p:cNvSpPr>
          <p:nvPr>
            <p:ph type="ftr" sz="quarter" idx="3"/>
          </p:nvPr>
        </p:nvSpPr>
        <p:spPr/>
        <p:txBody>
          <a:bodyPr/>
          <a:lstStyle/>
          <a:p>
            <a:r>
              <a:rPr lang="en-US" dirty="0" smtClean="0"/>
              <a:t>27</a:t>
            </a:r>
            <a:endParaRPr lang="en-US" dirty="0"/>
          </a:p>
        </p:txBody>
      </p:sp>
    </p:spTree>
    <p:extLst>
      <p:ext uri="{BB962C8B-B14F-4D97-AF65-F5344CB8AC3E}">
        <p14:creationId xmlns:p14="http://schemas.microsoft.com/office/powerpoint/2010/main" val="2430908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Group Discussion and Recommendation</a:t>
            </a:r>
            <a:endParaRPr lang="en-US" dirty="0"/>
          </a:p>
        </p:txBody>
      </p:sp>
      <p:sp>
        <p:nvSpPr>
          <p:cNvPr id="6" name="Footer Placeholder 5"/>
          <p:cNvSpPr>
            <a:spLocks noGrp="1"/>
          </p:cNvSpPr>
          <p:nvPr>
            <p:ph type="ftr" sz="quarter" idx="3"/>
          </p:nvPr>
        </p:nvSpPr>
        <p:spPr/>
        <p:txBody>
          <a:bodyPr/>
          <a:lstStyle/>
          <a:p>
            <a:r>
              <a:rPr lang="en-US" dirty="0" smtClean="0"/>
              <a:t>28</a:t>
            </a:r>
            <a:endParaRPr lang="en-US" dirty="0"/>
          </a:p>
        </p:txBody>
      </p:sp>
    </p:spTree>
    <p:extLst>
      <p:ext uri="{BB962C8B-B14F-4D97-AF65-F5344CB8AC3E}">
        <p14:creationId xmlns:p14="http://schemas.microsoft.com/office/powerpoint/2010/main" val="3910765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will Colorado measure interim progress and progress </a:t>
            </a:r>
            <a:r>
              <a:rPr lang="en-US" dirty="0" smtClean="0"/>
              <a:t>toward </a:t>
            </a:r>
            <a:r>
              <a:rPr lang="en-US" dirty="0"/>
              <a:t>long-term </a:t>
            </a:r>
            <a:r>
              <a:rPr lang="en-US" dirty="0" smtClean="0"/>
              <a:t>goals? What should the goals and targets be? </a:t>
            </a:r>
          </a:p>
          <a:p>
            <a:r>
              <a:rPr lang="en-US" dirty="0" smtClean="0"/>
              <a:t>Federal </a:t>
            </a:r>
            <a:r>
              <a:rPr lang="en-US" dirty="0"/>
              <a:t>Statute (ESSA): </a:t>
            </a:r>
          </a:p>
          <a:p>
            <a:pPr lvl="1"/>
            <a:r>
              <a:rPr lang="en-US" sz="2403" dirty="0"/>
              <a:t>Requires ambitious long-term goals, including measurements of interim progress</a:t>
            </a:r>
          </a:p>
          <a:p>
            <a:pPr lvl="1"/>
            <a:r>
              <a:rPr lang="en-US" sz="2403" dirty="0"/>
              <a:t>Requires same (endpoint) timeline for all students and disaggregated groups</a:t>
            </a:r>
          </a:p>
          <a:p>
            <a:pPr lvl="1"/>
            <a:r>
              <a:rPr lang="en-US" sz="2403" dirty="0"/>
              <a:t>Takes into account the improvement necessary to make significant progress in closing statewide proficiency and graduation rate gaps</a:t>
            </a:r>
          </a:p>
        </p:txBody>
      </p:sp>
      <p:sp>
        <p:nvSpPr>
          <p:cNvPr id="3" name="Title 2"/>
          <p:cNvSpPr>
            <a:spLocks noGrp="1"/>
          </p:cNvSpPr>
          <p:nvPr>
            <p:ph type="title"/>
          </p:nvPr>
        </p:nvSpPr>
        <p:spPr/>
        <p:txBody>
          <a:bodyPr/>
          <a:lstStyle/>
          <a:p>
            <a:r>
              <a:rPr lang="en-US" dirty="0" smtClean="0"/>
              <a:t>Decision Point</a:t>
            </a:r>
            <a:br>
              <a:rPr lang="en-US" dirty="0" smtClean="0"/>
            </a:br>
            <a:r>
              <a:rPr lang="en-US" dirty="0" smtClean="0"/>
              <a:t>Long Term Measures &amp; Progress</a:t>
            </a:r>
            <a:endParaRPr lang="en-US" dirty="0"/>
          </a:p>
        </p:txBody>
      </p:sp>
      <p:sp>
        <p:nvSpPr>
          <p:cNvPr id="5" name="Footer Placeholder 4"/>
          <p:cNvSpPr>
            <a:spLocks noGrp="1"/>
          </p:cNvSpPr>
          <p:nvPr>
            <p:ph type="ftr" sz="quarter" idx="3"/>
          </p:nvPr>
        </p:nvSpPr>
        <p:spPr/>
        <p:txBody>
          <a:bodyPr/>
          <a:lstStyle/>
          <a:p>
            <a:r>
              <a:rPr lang="en-US" dirty="0" smtClean="0"/>
              <a:t>29</a:t>
            </a:r>
            <a:endParaRPr lang="en-US" dirty="0"/>
          </a:p>
        </p:txBody>
      </p:sp>
    </p:spTree>
    <p:extLst>
      <p:ext uri="{BB962C8B-B14F-4D97-AF65-F5344CB8AC3E}">
        <p14:creationId xmlns:p14="http://schemas.microsoft.com/office/powerpoint/2010/main" val="3338646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3003" dirty="0">
                <a:solidFill>
                  <a:srgbClr val="00B050"/>
                </a:solidFill>
              </a:rPr>
              <a:t>Set targets based on mean scale scores</a:t>
            </a:r>
          </a:p>
          <a:p>
            <a:pPr>
              <a:buFont typeface="Arial" panose="020B0604020202020204" pitchFamily="34" charset="0"/>
              <a:buChar char="•"/>
            </a:pPr>
            <a:r>
              <a:rPr lang="en-US" sz="3003" dirty="0"/>
              <a:t>Set targets based on the percentage of students in specific performance level categories</a:t>
            </a:r>
          </a:p>
          <a:p>
            <a:pPr marL="45719" indent="0">
              <a:buNone/>
            </a:pPr>
            <a:endParaRPr lang="en-US" dirty="0" smtClean="0"/>
          </a:p>
        </p:txBody>
      </p:sp>
      <p:sp>
        <p:nvSpPr>
          <p:cNvPr id="3" name="Title 2"/>
          <p:cNvSpPr>
            <a:spLocks noGrp="1"/>
          </p:cNvSpPr>
          <p:nvPr>
            <p:ph type="title"/>
          </p:nvPr>
        </p:nvSpPr>
        <p:spPr/>
        <p:txBody>
          <a:bodyPr/>
          <a:lstStyle/>
          <a:p>
            <a:r>
              <a:rPr lang="en-US" dirty="0" smtClean="0"/>
              <a:t>Options: Achievement Metrics</a:t>
            </a:r>
            <a:endParaRPr lang="en-US" dirty="0"/>
          </a:p>
        </p:txBody>
      </p:sp>
      <p:sp>
        <p:nvSpPr>
          <p:cNvPr id="5" name="Footer Placeholder 4"/>
          <p:cNvSpPr>
            <a:spLocks noGrp="1"/>
          </p:cNvSpPr>
          <p:nvPr>
            <p:ph type="ftr" sz="quarter" idx="3"/>
          </p:nvPr>
        </p:nvSpPr>
        <p:spPr/>
        <p:txBody>
          <a:bodyPr/>
          <a:lstStyle/>
          <a:p>
            <a:r>
              <a:rPr lang="en-US" dirty="0" smtClean="0"/>
              <a:t>30</a:t>
            </a:r>
            <a:endParaRPr lang="en-US" dirty="0"/>
          </a:p>
        </p:txBody>
      </p:sp>
    </p:spTree>
    <p:extLst>
      <p:ext uri="{BB962C8B-B14F-4D97-AF65-F5344CB8AC3E}">
        <p14:creationId xmlns:p14="http://schemas.microsoft.com/office/powerpoint/2010/main" val="3960425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sz="2778" dirty="0">
                <a:solidFill>
                  <a:srgbClr val="00B050"/>
                </a:solidFill>
              </a:rPr>
              <a:t>Establish long-term goals taking into consideration the four-year, </a:t>
            </a:r>
            <a:r>
              <a:rPr lang="en-US" sz="2778" u="sng" dirty="0">
                <a:solidFill>
                  <a:srgbClr val="00B050"/>
                </a:solidFill>
              </a:rPr>
              <a:t>and extended-year</a:t>
            </a:r>
            <a:r>
              <a:rPr lang="en-US" sz="2778" dirty="0">
                <a:solidFill>
                  <a:srgbClr val="00B050"/>
                </a:solidFill>
              </a:rPr>
              <a:t>, adjusted cohort graduation rates</a:t>
            </a:r>
          </a:p>
          <a:p>
            <a:r>
              <a:rPr lang="en-US" sz="2778" dirty="0"/>
              <a:t>Establish long-term goals based on the four-year adjusted cohort graduation rate </a:t>
            </a:r>
            <a:r>
              <a:rPr lang="en-US" sz="2778" u="sng" dirty="0"/>
              <a:t>only</a:t>
            </a:r>
            <a:r>
              <a:rPr lang="en-US" sz="2778" dirty="0"/>
              <a:t> (exclude extended-year graduation rate)</a:t>
            </a:r>
          </a:p>
          <a:p>
            <a:pPr marL="45719" indent="0">
              <a:buNone/>
            </a:pPr>
            <a:endParaRPr lang="en-US" dirty="0" smtClean="0"/>
          </a:p>
        </p:txBody>
      </p:sp>
      <p:sp>
        <p:nvSpPr>
          <p:cNvPr id="6" name="Title 2"/>
          <p:cNvSpPr txBox="1">
            <a:spLocks/>
          </p:cNvSpPr>
          <p:nvPr/>
        </p:nvSpPr>
        <p:spPr>
          <a:xfrm>
            <a:off x="381001" y="554562"/>
            <a:ext cx="8381260" cy="782073"/>
          </a:xfrm>
          <a:prstGeom prst="rect">
            <a:avLst/>
          </a:prstGeom>
        </p:spPr>
        <p:txBody>
          <a:bodyPr vert="horz" lIns="91437" tIns="45718" rIns="91437" bIns="45718"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3604" dirty="0"/>
              <a:t>Options:  Graduation Rate Targets</a:t>
            </a:r>
          </a:p>
        </p:txBody>
      </p:sp>
      <p:sp>
        <p:nvSpPr>
          <p:cNvPr id="3" name="Footer Placeholder 2"/>
          <p:cNvSpPr>
            <a:spLocks noGrp="1"/>
          </p:cNvSpPr>
          <p:nvPr>
            <p:ph type="ftr" sz="quarter" idx="3"/>
          </p:nvPr>
        </p:nvSpPr>
        <p:spPr/>
        <p:txBody>
          <a:bodyPr/>
          <a:lstStyle/>
          <a:p>
            <a:r>
              <a:rPr lang="en-US" dirty="0" smtClean="0"/>
              <a:t>31</a:t>
            </a:r>
            <a:endParaRPr lang="en-US" dirty="0"/>
          </a:p>
        </p:txBody>
      </p:sp>
    </p:spTree>
    <p:extLst>
      <p:ext uri="{BB962C8B-B14F-4D97-AF65-F5344CB8AC3E}">
        <p14:creationId xmlns:p14="http://schemas.microsoft.com/office/powerpoint/2010/main" val="1759740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90522"/>
            <a:ext cx="8407893" cy="4375024"/>
          </a:xfrm>
        </p:spPr>
        <p:txBody>
          <a:bodyPr/>
          <a:lstStyle/>
          <a:p>
            <a:pPr>
              <a:buFont typeface="Wingdings" panose="05000000000000000000" pitchFamily="2" charset="2"/>
              <a:buChar char="§"/>
            </a:pPr>
            <a:r>
              <a:rPr lang="en-US" sz="2778" dirty="0">
                <a:solidFill>
                  <a:srgbClr val="00B050"/>
                </a:solidFill>
              </a:rPr>
              <a:t>Establish long-term goals based on cut-scores informed by historical data (e.g., percentile ranks)</a:t>
            </a:r>
          </a:p>
          <a:p>
            <a:pPr>
              <a:buFont typeface="Wingdings" panose="05000000000000000000" pitchFamily="2" charset="2"/>
              <a:buChar char="§"/>
            </a:pPr>
            <a:r>
              <a:rPr lang="en-US" sz="2778" dirty="0"/>
              <a:t>Establish long-term goals based on theoretical criteria (e.g., a specific percentage of students should be able to meet PARCC achievement objectives, all students should graduate in 4 years)</a:t>
            </a:r>
          </a:p>
          <a:p>
            <a:pPr>
              <a:buFont typeface="Wingdings" panose="05000000000000000000" pitchFamily="2" charset="2"/>
              <a:buChar char="§"/>
            </a:pPr>
            <a:r>
              <a:rPr lang="en-US" sz="2778" dirty="0"/>
              <a:t>Timeline to reach long-term goals: </a:t>
            </a:r>
            <a:r>
              <a:rPr lang="en-US" sz="2778" dirty="0">
                <a:solidFill>
                  <a:srgbClr val="00B050"/>
                </a:solidFill>
              </a:rPr>
              <a:t>recommend 5-10 years.</a:t>
            </a:r>
          </a:p>
          <a:p>
            <a:pPr marL="45719" indent="0">
              <a:buNone/>
            </a:pPr>
            <a:endParaRPr lang="en-US" dirty="0" smtClean="0"/>
          </a:p>
        </p:txBody>
      </p:sp>
      <p:sp>
        <p:nvSpPr>
          <p:cNvPr id="3" name="Title 2"/>
          <p:cNvSpPr>
            <a:spLocks noGrp="1"/>
          </p:cNvSpPr>
          <p:nvPr>
            <p:ph type="title"/>
          </p:nvPr>
        </p:nvSpPr>
        <p:spPr/>
        <p:txBody>
          <a:bodyPr/>
          <a:lstStyle/>
          <a:p>
            <a:r>
              <a:rPr lang="en-US" dirty="0" smtClean="0"/>
              <a:t>Options:  Long-Term </a:t>
            </a:r>
            <a:r>
              <a:rPr lang="en-US" dirty="0"/>
              <a:t>Goals</a:t>
            </a:r>
          </a:p>
        </p:txBody>
      </p:sp>
      <p:sp>
        <p:nvSpPr>
          <p:cNvPr id="5" name="Footer Placeholder 4"/>
          <p:cNvSpPr>
            <a:spLocks noGrp="1"/>
          </p:cNvSpPr>
          <p:nvPr>
            <p:ph type="ftr" sz="quarter" idx="3"/>
          </p:nvPr>
        </p:nvSpPr>
        <p:spPr/>
        <p:txBody>
          <a:bodyPr/>
          <a:lstStyle/>
          <a:p>
            <a:r>
              <a:rPr lang="en-US" dirty="0" smtClean="0"/>
              <a:t>32</a:t>
            </a:r>
            <a:endParaRPr lang="en-US" dirty="0"/>
          </a:p>
        </p:txBody>
      </p:sp>
    </p:spTree>
    <p:extLst>
      <p:ext uri="{BB962C8B-B14F-4D97-AF65-F5344CB8AC3E}">
        <p14:creationId xmlns:p14="http://schemas.microsoft.com/office/powerpoint/2010/main" val="2986920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sz="2778" dirty="0"/>
              <a:t>Establishing Targets:</a:t>
            </a:r>
          </a:p>
          <a:p>
            <a:pPr lvl="1">
              <a:buFont typeface="Wingdings" panose="05000000000000000000" pitchFamily="2" charset="2"/>
              <a:buChar char="§"/>
            </a:pPr>
            <a:r>
              <a:rPr lang="en-US" sz="2628" dirty="0"/>
              <a:t>Same interim targets for all students and all disaggregated groups</a:t>
            </a:r>
          </a:p>
          <a:p>
            <a:pPr lvl="1">
              <a:buFont typeface="Wingdings" panose="05000000000000000000" pitchFamily="2" charset="2"/>
              <a:buChar char="§"/>
            </a:pPr>
            <a:r>
              <a:rPr lang="en-US" sz="2628" dirty="0"/>
              <a:t>Establish different interim targets based on starting point of disaggregated groups (with the same long-term goal)</a:t>
            </a:r>
          </a:p>
          <a:p>
            <a:pPr marL="274318" lvl="1" indent="-228598">
              <a:buClr>
                <a:schemeClr val="accent1"/>
              </a:buClr>
              <a:buFont typeface="Wingdings" panose="05000000000000000000" pitchFamily="2" charset="2"/>
              <a:buChar char="§"/>
            </a:pPr>
            <a:r>
              <a:rPr lang="en-US" sz="2778" b="1" dirty="0"/>
              <a:t>Frequency of Interim Target increases</a:t>
            </a:r>
          </a:p>
          <a:p>
            <a:pPr lvl="1">
              <a:buFont typeface="Wingdings" panose="05000000000000000000" pitchFamily="2" charset="2"/>
              <a:buChar char="§"/>
            </a:pPr>
            <a:r>
              <a:rPr lang="en-US" sz="2628" dirty="0"/>
              <a:t>Raise interim targets every year</a:t>
            </a:r>
          </a:p>
          <a:p>
            <a:pPr lvl="1">
              <a:buFont typeface="Wingdings" panose="05000000000000000000" pitchFamily="2" charset="2"/>
              <a:buChar char="§"/>
            </a:pPr>
            <a:r>
              <a:rPr lang="en-US" sz="2628" dirty="0"/>
              <a:t>Raise interim targets every 2 (or 3) years</a:t>
            </a:r>
          </a:p>
          <a:p>
            <a:pPr marL="274318" lvl="1" indent="-228598">
              <a:buClr>
                <a:schemeClr val="accent1"/>
              </a:buClr>
              <a:buFont typeface="Wingdings" panose="05000000000000000000" pitchFamily="2" charset="2"/>
              <a:buChar char="§"/>
            </a:pPr>
            <a:endParaRPr lang="en-US" sz="2778" b="1" dirty="0"/>
          </a:p>
        </p:txBody>
      </p:sp>
      <p:sp>
        <p:nvSpPr>
          <p:cNvPr id="3" name="Title 2"/>
          <p:cNvSpPr>
            <a:spLocks noGrp="1"/>
          </p:cNvSpPr>
          <p:nvPr>
            <p:ph type="title"/>
          </p:nvPr>
        </p:nvSpPr>
        <p:spPr/>
        <p:txBody>
          <a:bodyPr/>
          <a:lstStyle/>
          <a:p>
            <a:r>
              <a:rPr lang="en-US" dirty="0" smtClean="0"/>
              <a:t>Options: Interim Targets</a:t>
            </a:r>
            <a:endParaRPr lang="en-US" dirty="0"/>
          </a:p>
        </p:txBody>
      </p:sp>
      <p:sp>
        <p:nvSpPr>
          <p:cNvPr id="5" name="Footer Placeholder 4"/>
          <p:cNvSpPr>
            <a:spLocks noGrp="1"/>
          </p:cNvSpPr>
          <p:nvPr>
            <p:ph type="ftr" sz="quarter" idx="3"/>
          </p:nvPr>
        </p:nvSpPr>
        <p:spPr/>
        <p:txBody>
          <a:bodyPr/>
          <a:lstStyle/>
          <a:p>
            <a:r>
              <a:rPr lang="en-US" dirty="0" smtClean="0"/>
              <a:t>33</a:t>
            </a:r>
            <a:endParaRPr lang="en-US" dirty="0"/>
          </a:p>
        </p:txBody>
      </p:sp>
    </p:spTree>
    <p:extLst>
      <p:ext uri="{BB962C8B-B14F-4D97-AF65-F5344CB8AC3E}">
        <p14:creationId xmlns:p14="http://schemas.microsoft.com/office/powerpoint/2010/main" val="1607272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81" y="1719073"/>
            <a:ext cx="8720202" cy="3792907"/>
          </a:xfrm>
        </p:spPr>
        <p:txBody>
          <a:bodyPr/>
          <a:lstStyle/>
          <a:p>
            <a:r>
              <a:rPr lang="en-US" dirty="0" smtClean="0"/>
              <a:t>Decision-Catcher </a:t>
            </a:r>
            <a:endParaRPr lang="en-US" dirty="0"/>
          </a:p>
          <a:p>
            <a:pPr lvl="1"/>
            <a:r>
              <a:rPr lang="en-US" sz="2027" dirty="0"/>
              <a:t>Enter your name and organization on top row</a:t>
            </a:r>
          </a:p>
          <a:p>
            <a:pPr lvl="1"/>
            <a:r>
              <a:rPr lang="en-US" sz="2027" dirty="0"/>
              <a:t>Select the option with which you most agree or would recommend to the State Board</a:t>
            </a:r>
          </a:p>
          <a:p>
            <a:pPr lvl="2"/>
            <a:r>
              <a:rPr lang="en-US" sz="1802" dirty="0"/>
              <a:t>Clearly mark your choice ~ highlight your selection or place an “X” in the “Vote” column next to your choice</a:t>
            </a:r>
          </a:p>
          <a:p>
            <a:pPr lvl="2"/>
            <a:r>
              <a:rPr lang="en-US" sz="1802" dirty="0"/>
              <a:t>Provide additional feedback or comments in the column on the right</a:t>
            </a:r>
          </a:p>
          <a:p>
            <a:r>
              <a:rPr lang="en-US" dirty="0" smtClean="0"/>
              <a:t>Call us over for questions or clarification</a:t>
            </a:r>
          </a:p>
          <a:p>
            <a:endParaRPr lang="en-US" dirty="0" smtClean="0"/>
          </a:p>
          <a:p>
            <a:endParaRPr lang="en-US" dirty="0"/>
          </a:p>
        </p:txBody>
      </p:sp>
      <p:sp>
        <p:nvSpPr>
          <p:cNvPr id="3" name="Title 2"/>
          <p:cNvSpPr>
            <a:spLocks noGrp="1"/>
          </p:cNvSpPr>
          <p:nvPr>
            <p:ph type="title"/>
          </p:nvPr>
        </p:nvSpPr>
        <p:spPr>
          <a:xfrm>
            <a:off x="175281" y="253601"/>
            <a:ext cx="8968719" cy="1054394"/>
          </a:xfrm>
        </p:spPr>
        <p:txBody>
          <a:bodyPr/>
          <a:lstStyle/>
          <a:p>
            <a:r>
              <a:rPr lang="en-US" sz="3304" dirty="0"/>
              <a:t>Group Discussion and </a:t>
            </a:r>
            <a:br>
              <a:rPr lang="en-US" sz="3304" dirty="0"/>
            </a:br>
            <a:r>
              <a:rPr lang="en-US" sz="3304" dirty="0"/>
              <a:t>Making Recommendation</a:t>
            </a:r>
          </a:p>
        </p:txBody>
      </p:sp>
      <p:sp>
        <p:nvSpPr>
          <p:cNvPr id="5" name="TextBox 4"/>
          <p:cNvSpPr txBox="1"/>
          <p:nvPr/>
        </p:nvSpPr>
        <p:spPr>
          <a:xfrm>
            <a:off x="2592724" y="4913105"/>
            <a:ext cx="4143023" cy="508084"/>
          </a:xfrm>
          <a:prstGeom prst="rect">
            <a:avLst/>
          </a:prstGeom>
          <a:noFill/>
          <a:ln w="38100">
            <a:solidFill>
              <a:schemeClr val="accent4">
                <a:lumMod val="60000"/>
                <a:lumOff val="40000"/>
              </a:schemeClr>
            </a:solidFill>
          </a:ln>
        </p:spPr>
        <p:txBody>
          <a:bodyPr wrap="square" lIns="91437" tIns="45718" rIns="91437" bIns="45718" rtlCol="0">
            <a:spAutoFit/>
          </a:bodyPr>
          <a:lstStyle/>
          <a:p>
            <a:pPr algn="ctr"/>
            <a:r>
              <a:rPr lang="en-US" sz="1351" b="1" dirty="0">
                <a:solidFill>
                  <a:srgbClr val="00B050"/>
                </a:solidFill>
              </a:rPr>
              <a:t>Green font = decisions needed</a:t>
            </a:r>
          </a:p>
          <a:p>
            <a:pPr algn="ctr"/>
            <a:r>
              <a:rPr lang="en-US" sz="1351" b="1" dirty="0">
                <a:solidFill>
                  <a:srgbClr val="0070C0"/>
                </a:solidFill>
              </a:rPr>
              <a:t>Blue font = definitions or requirements</a:t>
            </a:r>
          </a:p>
        </p:txBody>
      </p:sp>
      <p:sp>
        <p:nvSpPr>
          <p:cNvPr id="6" name="Footer Placeholder 5"/>
          <p:cNvSpPr>
            <a:spLocks noGrp="1"/>
          </p:cNvSpPr>
          <p:nvPr>
            <p:ph type="ftr" sz="quarter" idx="3"/>
          </p:nvPr>
        </p:nvSpPr>
        <p:spPr/>
        <p:txBody>
          <a:bodyPr/>
          <a:lstStyle/>
          <a:p>
            <a:r>
              <a:rPr lang="en-US" dirty="0" smtClean="0"/>
              <a:t>34</a:t>
            </a:r>
            <a:endParaRPr lang="en-US" dirty="0"/>
          </a:p>
        </p:txBody>
      </p:sp>
    </p:spTree>
    <p:extLst>
      <p:ext uri="{BB962C8B-B14F-4D97-AF65-F5344CB8AC3E}">
        <p14:creationId xmlns:p14="http://schemas.microsoft.com/office/powerpoint/2010/main" val="3697629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minimum number of students that should be used for accountability?</a:t>
            </a:r>
          </a:p>
          <a:p>
            <a:pPr lvl="1"/>
            <a:r>
              <a:rPr lang="en-US" dirty="0"/>
              <a:t>Statistically reliable</a:t>
            </a:r>
          </a:p>
          <a:p>
            <a:pPr lvl="1"/>
            <a:r>
              <a:rPr lang="en-US" dirty="0"/>
              <a:t>Same number for all students and for each disaggregated group</a:t>
            </a:r>
          </a:p>
          <a:p>
            <a:pPr lvl="1"/>
            <a:r>
              <a:rPr lang="en-US" dirty="0"/>
              <a:t>Does not reveal any personally identifiable information (PII</a:t>
            </a:r>
            <a:r>
              <a:rPr lang="en-US" dirty="0" smtClean="0"/>
              <a:t>)</a:t>
            </a:r>
          </a:p>
          <a:p>
            <a:pPr lvl="1"/>
            <a:r>
              <a:rPr lang="en-US" dirty="0" smtClean="0"/>
              <a:t>May not exceed 30 students, unless strong justification is provided (</a:t>
            </a:r>
            <a:r>
              <a:rPr lang="en-US" dirty="0" smtClean="0">
                <a:solidFill>
                  <a:srgbClr val="0070C0"/>
                </a:solidFill>
              </a:rPr>
              <a:t>final regulations</a:t>
            </a:r>
            <a:r>
              <a:rPr lang="en-US" dirty="0" smtClean="0"/>
              <a:t>)</a:t>
            </a:r>
          </a:p>
          <a:p>
            <a:pPr lvl="1"/>
            <a:r>
              <a:rPr lang="en-US" dirty="0" smtClean="0"/>
              <a:t>Same number for all indicators (</a:t>
            </a:r>
            <a:r>
              <a:rPr lang="en-US" dirty="0" smtClean="0">
                <a:solidFill>
                  <a:srgbClr val="0070C0"/>
                </a:solidFill>
              </a:rPr>
              <a:t>final regulations</a:t>
            </a:r>
            <a:r>
              <a:rPr lang="en-US" dirty="0" smtClean="0"/>
              <a:t>)</a:t>
            </a:r>
            <a:endParaRPr lang="en-US" dirty="0"/>
          </a:p>
        </p:txBody>
      </p:sp>
      <p:sp>
        <p:nvSpPr>
          <p:cNvPr id="3" name="Title 2"/>
          <p:cNvSpPr>
            <a:spLocks noGrp="1"/>
          </p:cNvSpPr>
          <p:nvPr>
            <p:ph type="title"/>
          </p:nvPr>
        </p:nvSpPr>
        <p:spPr/>
        <p:txBody>
          <a:bodyPr/>
          <a:lstStyle/>
          <a:p>
            <a:r>
              <a:rPr lang="en-US" dirty="0"/>
              <a:t>Decision </a:t>
            </a:r>
            <a:r>
              <a:rPr lang="en-US" dirty="0" smtClean="0"/>
              <a:t>Point</a:t>
            </a:r>
            <a:br>
              <a:rPr lang="en-US" dirty="0" smtClean="0"/>
            </a:br>
            <a:r>
              <a:rPr lang="en-US" dirty="0" smtClean="0"/>
              <a:t>Minimum N</a:t>
            </a:r>
            <a:endParaRPr lang="en-US" dirty="0"/>
          </a:p>
        </p:txBody>
      </p:sp>
      <p:sp>
        <p:nvSpPr>
          <p:cNvPr id="5" name="Footer Placeholder 4"/>
          <p:cNvSpPr>
            <a:spLocks noGrp="1"/>
          </p:cNvSpPr>
          <p:nvPr>
            <p:ph type="ftr" sz="quarter" idx="3"/>
          </p:nvPr>
        </p:nvSpPr>
        <p:spPr/>
        <p:txBody>
          <a:bodyPr/>
          <a:lstStyle/>
          <a:p>
            <a:r>
              <a:rPr lang="en-US" dirty="0" smtClean="0"/>
              <a:t>42</a:t>
            </a:r>
            <a:endParaRPr lang="en-US" dirty="0"/>
          </a:p>
        </p:txBody>
      </p:sp>
    </p:spTree>
    <p:extLst>
      <p:ext uri="{BB962C8B-B14F-4D97-AF65-F5344CB8AC3E}">
        <p14:creationId xmlns:p14="http://schemas.microsoft.com/office/powerpoint/2010/main" val="3454375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Lower minimum n to </a:t>
            </a:r>
            <a:r>
              <a:rPr lang="en-US" dirty="0" smtClean="0"/>
              <a:t>16 students </a:t>
            </a:r>
            <a:r>
              <a:rPr lang="en-US" dirty="0"/>
              <a:t>for all indicators</a:t>
            </a:r>
          </a:p>
          <a:p>
            <a:r>
              <a:rPr lang="en-US" dirty="0">
                <a:solidFill>
                  <a:srgbClr val="00B050"/>
                </a:solidFill>
              </a:rPr>
              <a:t>Maintain current minimum n </a:t>
            </a:r>
            <a:r>
              <a:rPr lang="en-US" dirty="0" smtClean="0">
                <a:solidFill>
                  <a:srgbClr val="00B050"/>
                </a:solidFill>
              </a:rPr>
              <a:t>sizes (16 students for achievement and PWR, 20 students for growth)</a:t>
            </a:r>
          </a:p>
          <a:p>
            <a:pPr lvl="1"/>
            <a:r>
              <a:rPr lang="en-US" dirty="0" smtClean="0"/>
              <a:t>Does not align with final regulations </a:t>
            </a:r>
          </a:p>
          <a:p>
            <a:r>
              <a:rPr lang="en-US" dirty="0" smtClean="0"/>
              <a:t>Raise minimum n to 20 students for all indicators</a:t>
            </a:r>
            <a:endParaRPr lang="en-US" dirty="0"/>
          </a:p>
        </p:txBody>
      </p:sp>
      <p:sp>
        <p:nvSpPr>
          <p:cNvPr id="3" name="Title 2"/>
          <p:cNvSpPr>
            <a:spLocks noGrp="1"/>
          </p:cNvSpPr>
          <p:nvPr>
            <p:ph type="title"/>
          </p:nvPr>
        </p:nvSpPr>
        <p:spPr/>
        <p:txBody>
          <a:bodyPr/>
          <a:lstStyle/>
          <a:p>
            <a:r>
              <a:rPr lang="en-US" dirty="0" smtClean="0"/>
              <a:t>Options: Minimum N</a:t>
            </a:r>
            <a:endParaRPr lang="en-US" dirty="0"/>
          </a:p>
        </p:txBody>
      </p:sp>
      <p:sp>
        <p:nvSpPr>
          <p:cNvPr id="5" name="Footer Placeholder 4"/>
          <p:cNvSpPr>
            <a:spLocks noGrp="1"/>
          </p:cNvSpPr>
          <p:nvPr>
            <p:ph type="ftr" sz="quarter" idx="3"/>
          </p:nvPr>
        </p:nvSpPr>
        <p:spPr/>
        <p:txBody>
          <a:bodyPr/>
          <a:lstStyle/>
          <a:p>
            <a:r>
              <a:rPr lang="en-US" dirty="0" smtClean="0"/>
              <a:t>43</a:t>
            </a:r>
            <a:endParaRPr lang="en-US" dirty="0"/>
          </a:p>
        </p:txBody>
      </p:sp>
    </p:spTree>
    <p:extLst>
      <p:ext uri="{BB962C8B-B14F-4D97-AF65-F5344CB8AC3E}">
        <p14:creationId xmlns:p14="http://schemas.microsoft.com/office/powerpoint/2010/main" val="245138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2456475"/>
            <a:ext cx="8341851" cy="1645920"/>
          </a:xfrm>
        </p:spPr>
        <p:txBody>
          <a:bodyPr/>
          <a:lstStyle/>
          <a:p>
            <a:r>
              <a:rPr lang="en-US" sz="4000" dirty="0" smtClean="0"/>
              <a:t>Assessment Spoke Committee</a:t>
            </a:r>
            <a:br>
              <a:rPr lang="en-US" sz="4000" dirty="0" smtClean="0"/>
            </a:br>
            <a:r>
              <a:rPr lang="en-US" sz="4000" dirty="0"/>
              <a:t/>
            </a:r>
            <a:br>
              <a:rPr lang="en-US" sz="4000" dirty="0"/>
            </a:br>
            <a:r>
              <a:rPr lang="en-US" sz="4000" dirty="0" smtClean="0"/>
              <a:t/>
            </a:r>
            <a:br>
              <a:rPr lang="en-US" sz="4000" dirty="0" smtClean="0"/>
            </a:br>
            <a:endParaRPr lang="en-US" sz="4000" dirty="0"/>
          </a:p>
        </p:txBody>
      </p:sp>
    </p:spTree>
    <p:extLst>
      <p:ext uri="{BB962C8B-B14F-4D97-AF65-F5344CB8AC3E}">
        <p14:creationId xmlns:p14="http://schemas.microsoft.com/office/powerpoint/2010/main" val="2187020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should Colorado disaggregate the performance of minority students in the state?</a:t>
            </a:r>
          </a:p>
          <a:p>
            <a:pPr lvl="1"/>
            <a:r>
              <a:rPr lang="en-US" sz="2403" dirty="0"/>
              <a:t>Performance of students from major racial and ethnic groups</a:t>
            </a:r>
          </a:p>
          <a:p>
            <a:pPr lvl="2"/>
            <a:r>
              <a:rPr lang="en-US" dirty="0" smtClean="0"/>
              <a:t>Each group separately (</a:t>
            </a:r>
            <a:r>
              <a:rPr lang="en-US" dirty="0" smtClean="0">
                <a:solidFill>
                  <a:srgbClr val="0070C0"/>
                </a:solidFill>
              </a:rPr>
              <a:t>final regulations</a:t>
            </a:r>
            <a:r>
              <a:rPr lang="en-US" dirty="0" smtClean="0"/>
              <a:t>)</a:t>
            </a:r>
            <a:endParaRPr lang="en-US" dirty="0"/>
          </a:p>
        </p:txBody>
      </p:sp>
      <p:sp>
        <p:nvSpPr>
          <p:cNvPr id="3" name="Title 2"/>
          <p:cNvSpPr>
            <a:spLocks noGrp="1"/>
          </p:cNvSpPr>
          <p:nvPr>
            <p:ph type="title"/>
          </p:nvPr>
        </p:nvSpPr>
        <p:spPr/>
        <p:txBody>
          <a:bodyPr/>
          <a:lstStyle/>
          <a:p>
            <a:r>
              <a:rPr lang="en-US" dirty="0"/>
              <a:t>Decision </a:t>
            </a:r>
            <a:r>
              <a:rPr lang="en-US" dirty="0" smtClean="0"/>
              <a:t>Point</a:t>
            </a:r>
            <a:br>
              <a:rPr lang="en-US" dirty="0" smtClean="0"/>
            </a:br>
            <a:r>
              <a:rPr lang="en-US" dirty="0" smtClean="0"/>
              <a:t>Major Racial &amp; Ethnic Groups</a:t>
            </a:r>
            <a:endParaRPr lang="en-US" dirty="0"/>
          </a:p>
        </p:txBody>
      </p:sp>
      <p:sp>
        <p:nvSpPr>
          <p:cNvPr id="5" name="Footer Placeholder 4"/>
          <p:cNvSpPr>
            <a:spLocks noGrp="1"/>
          </p:cNvSpPr>
          <p:nvPr>
            <p:ph type="ftr" sz="quarter" idx="3"/>
          </p:nvPr>
        </p:nvSpPr>
        <p:spPr/>
        <p:txBody>
          <a:bodyPr/>
          <a:lstStyle/>
          <a:p>
            <a:r>
              <a:rPr lang="en-US" dirty="0" smtClean="0"/>
              <a:t>44</a:t>
            </a:r>
            <a:endParaRPr lang="en-US" dirty="0"/>
          </a:p>
        </p:txBody>
      </p:sp>
    </p:spTree>
    <p:extLst>
      <p:ext uri="{BB962C8B-B14F-4D97-AF65-F5344CB8AC3E}">
        <p14:creationId xmlns:p14="http://schemas.microsoft.com/office/powerpoint/2010/main" val="585143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one minority group</a:t>
            </a:r>
          </a:p>
          <a:p>
            <a:pPr lvl="1"/>
            <a:r>
              <a:rPr lang="en-US" dirty="0" smtClean="0"/>
              <a:t>Does not align with final regulations </a:t>
            </a:r>
          </a:p>
          <a:p>
            <a:r>
              <a:rPr lang="en-US" dirty="0" smtClean="0"/>
              <a:t>Analyze each racial/ethnic group separately</a:t>
            </a:r>
          </a:p>
          <a:p>
            <a:r>
              <a:rPr lang="en-US" dirty="0" smtClean="0">
                <a:solidFill>
                  <a:srgbClr val="00B050"/>
                </a:solidFill>
              </a:rPr>
              <a:t>Use one minority group for accountability, and report separate racial/ethnic group data when available</a:t>
            </a:r>
          </a:p>
          <a:p>
            <a:pPr lvl="1"/>
            <a:r>
              <a:rPr lang="en-US" dirty="0"/>
              <a:t>Does not align with final regulations </a:t>
            </a:r>
          </a:p>
        </p:txBody>
      </p:sp>
      <p:sp>
        <p:nvSpPr>
          <p:cNvPr id="3" name="Title 2"/>
          <p:cNvSpPr>
            <a:spLocks noGrp="1"/>
          </p:cNvSpPr>
          <p:nvPr>
            <p:ph type="title"/>
          </p:nvPr>
        </p:nvSpPr>
        <p:spPr/>
        <p:txBody>
          <a:bodyPr/>
          <a:lstStyle/>
          <a:p>
            <a:r>
              <a:rPr lang="en-US" dirty="0" smtClean="0"/>
              <a:t>Options: Major Racial &amp; Ethnic Groups</a:t>
            </a:r>
            <a:endParaRPr lang="en-US" dirty="0"/>
          </a:p>
        </p:txBody>
      </p:sp>
      <p:sp>
        <p:nvSpPr>
          <p:cNvPr id="5" name="Footer Placeholder 4"/>
          <p:cNvSpPr>
            <a:spLocks noGrp="1"/>
          </p:cNvSpPr>
          <p:nvPr>
            <p:ph type="ftr" sz="quarter" idx="3"/>
          </p:nvPr>
        </p:nvSpPr>
        <p:spPr/>
        <p:txBody>
          <a:bodyPr/>
          <a:lstStyle/>
          <a:p>
            <a:r>
              <a:rPr lang="en-US" dirty="0" smtClean="0"/>
              <a:t>45</a:t>
            </a:r>
            <a:endParaRPr lang="en-US" dirty="0"/>
          </a:p>
        </p:txBody>
      </p:sp>
    </p:spTree>
    <p:extLst>
      <p:ext uri="{BB962C8B-B14F-4D97-AF65-F5344CB8AC3E}">
        <p14:creationId xmlns:p14="http://schemas.microsoft.com/office/powerpoint/2010/main" val="2320166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81" y="1719073"/>
            <a:ext cx="8720202" cy="3792907"/>
          </a:xfrm>
        </p:spPr>
        <p:txBody>
          <a:bodyPr/>
          <a:lstStyle/>
          <a:p>
            <a:r>
              <a:rPr lang="en-US" dirty="0" smtClean="0"/>
              <a:t>Decision-Catcher </a:t>
            </a:r>
            <a:endParaRPr lang="en-US" dirty="0"/>
          </a:p>
          <a:p>
            <a:pPr lvl="1"/>
            <a:r>
              <a:rPr lang="en-US" sz="2027" dirty="0"/>
              <a:t>Enter your name and organization on top row</a:t>
            </a:r>
          </a:p>
          <a:p>
            <a:pPr lvl="1"/>
            <a:r>
              <a:rPr lang="en-US" sz="2027" dirty="0"/>
              <a:t>Select the option with which you most agree or would recommend to the State Board</a:t>
            </a:r>
          </a:p>
          <a:p>
            <a:pPr lvl="2"/>
            <a:r>
              <a:rPr lang="en-US" sz="1802" dirty="0"/>
              <a:t>Clearly mark your choice ~ highlight your selection or place an “X” in the “Vote” column next to your choice</a:t>
            </a:r>
          </a:p>
          <a:p>
            <a:pPr lvl="2"/>
            <a:r>
              <a:rPr lang="en-US" sz="1802" dirty="0"/>
              <a:t>Provide additional feedback or comments in the column on the right</a:t>
            </a:r>
          </a:p>
          <a:p>
            <a:r>
              <a:rPr lang="en-US" dirty="0" smtClean="0"/>
              <a:t>Call us over for questions or clarification</a:t>
            </a:r>
          </a:p>
          <a:p>
            <a:endParaRPr lang="en-US" dirty="0" smtClean="0"/>
          </a:p>
          <a:p>
            <a:endParaRPr lang="en-US" dirty="0"/>
          </a:p>
        </p:txBody>
      </p:sp>
      <p:sp>
        <p:nvSpPr>
          <p:cNvPr id="3" name="Title 2"/>
          <p:cNvSpPr>
            <a:spLocks noGrp="1"/>
          </p:cNvSpPr>
          <p:nvPr>
            <p:ph type="title"/>
          </p:nvPr>
        </p:nvSpPr>
        <p:spPr>
          <a:xfrm>
            <a:off x="175281" y="253601"/>
            <a:ext cx="8968719" cy="1054394"/>
          </a:xfrm>
        </p:spPr>
        <p:txBody>
          <a:bodyPr/>
          <a:lstStyle/>
          <a:p>
            <a:r>
              <a:rPr lang="en-US" sz="3304" dirty="0"/>
              <a:t>Group Discussion and </a:t>
            </a:r>
            <a:br>
              <a:rPr lang="en-US" sz="3304" dirty="0"/>
            </a:br>
            <a:r>
              <a:rPr lang="en-US" sz="3304" dirty="0"/>
              <a:t>Making Recommendation</a:t>
            </a:r>
          </a:p>
        </p:txBody>
      </p:sp>
      <p:sp>
        <p:nvSpPr>
          <p:cNvPr id="5" name="TextBox 4"/>
          <p:cNvSpPr txBox="1"/>
          <p:nvPr/>
        </p:nvSpPr>
        <p:spPr>
          <a:xfrm>
            <a:off x="2592724" y="4913105"/>
            <a:ext cx="4143023" cy="508084"/>
          </a:xfrm>
          <a:prstGeom prst="rect">
            <a:avLst/>
          </a:prstGeom>
          <a:noFill/>
          <a:ln w="38100">
            <a:solidFill>
              <a:schemeClr val="accent4">
                <a:lumMod val="60000"/>
                <a:lumOff val="40000"/>
              </a:schemeClr>
            </a:solidFill>
          </a:ln>
        </p:spPr>
        <p:txBody>
          <a:bodyPr wrap="square" lIns="91437" tIns="45718" rIns="91437" bIns="45718" rtlCol="0">
            <a:spAutoFit/>
          </a:bodyPr>
          <a:lstStyle/>
          <a:p>
            <a:pPr algn="ctr"/>
            <a:r>
              <a:rPr lang="en-US" sz="1351" b="1" dirty="0">
                <a:solidFill>
                  <a:srgbClr val="00B050"/>
                </a:solidFill>
              </a:rPr>
              <a:t>Green font = decisions needed</a:t>
            </a:r>
          </a:p>
          <a:p>
            <a:pPr algn="ctr"/>
            <a:r>
              <a:rPr lang="en-US" sz="1351" b="1" dirty="0">
                <a:solidFill>
                  <a:srgbClr val="0070C0"/>
                </a:solidFill>
              </a:rPr>
              <a:t>Blue font = definitions or requirements</a:t>
            </a:r>
          </a:p>
        </p:txBody>
      </p:sp>
      <p:sp>
        <p:nvSpPr>
          <p:cNvPr id="6" name="Footer Placeholder 5"/>
          <p:cNvSpPr>
            <a:spLocks noGrp="1"/>
          </p:cNvSpPr>
          <p:nvPr>
            <p:ph type="ftr" sz="quarter" idx="3"/>
          </p:nvPr>
        </p:nvSpPr>
        <p:spPr/>
        <p:txBody>
          <a:bodyPr/>
          <a:lstStyle/>
          <a:p>
            <a:r>
              <a:rPr lang="en-US" dirty="0" smtClean="0"/>
              <a:t>46</a:t>
            </a:r>
            <a:endParaRPr lang="en-US" dirty="0"/>
          </a:p>
        </p:txBody>
      </p:sp>
    </p:spTree>
    <p:extLst>
      <p:ext uri="{BB962C8B-B14F-4D97-AF65-F5344CB8AC3E}">
        <p14:creationId xmlns:p14="http://schemas.microsoft.com/office/powerpoint/2010/main" val="4252336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will Colorado incorporate progress in acquiring English language proficiency for ELs in our state accountability system?</a:t>
            </a:r>
            <a:endParaRPr lang="en-US" dirty="0"/>
          </a:p>
        </p:txBody>
      </p:sp>
      <p:sp>
        <p:nvSpPr>
          <p:cNvPr id="3" name="Title 2"/>
          <p:cNvSpPr>
            <a:spLocks noGrp="1"/>
          </p:cNvSpPr>
          <p:nvPr>
            <p:ph type="title"/>
          </p:nvPr>
        </p:nvSpPr>
        <p:spPr>
          <a:xfrm>
            <a:off x="0" y="355848"/>
            <a:ext cx="9144000" cy="1054394"/>
          </a:xfrm>
        </p:spPr>
        <p:txBody>
          <a:bodyPr/>
          <a:lstStyle/>
          <a:p>
            <a:r>
              <a:rPr lang="en-US" sz="3304" dirty="0"/>
              <a:t>Decision Point</a:t>
            </a:r>
            <a:br>
              <a:rPr lang="en-US" sz="3304" dirty="0"/>
            </a:br>
            <a:r>
              <a:rPr lang="en-US" sz="3304" dirty="0"/>
              <a:t>English Learner (EL) Language Proficiency Growth</a:t>
            </a:r>
          </a:p>
        </p:txBody>
      </p:sp>
      <p:sp>
        <p:nvSpPr>
          <p:cNvPr id="5" name="Footer Placeholder 4"/>
          <p:cNvSpPr>
            <a:spLocks noGrp="1"/>
          </p:cNvSpPr>
          <p:nvPr>
            <p:ph type="ftr" sz="quarter" idx="3"/>
          </p:nvPr>
        </p:nvSpPr>
        <p:spPr/>
        <p:txBody>
          <a:bodyPr/>
          <a:lstStyle/>
          <a:p>
            <a:r>
              <a:rPr lang="en-US" dirty="0" smtClean="0"/>
              <a:t>38</a:t>
            </a:r>
            <a:endParaRPr lang="en-US" dirty="0"/>
          </a:p>
        </p:txBody>
      </p:sp>
    </p:spTree>
    <p:extLst>
      <p:ext uri="{BB962C8B-B14F-4D97-AF65-F5344CB8AC3E}">
        <p14:creationId xmlns:p14="http://schemas.microsoft.com/office/powerpoint/2010/main" val="2313310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Continue using the existing sub-indicator for ELP growth -   </a:t>
            </a:r>
            <a:r>
              <a:rPr lang="en-US" dirty="0" smtClean="0"/>
              <a:t>median </a:t>
            </a:r>
            <a:r>
              <a:rPr lang="en-US" dirty="0"/>
              <a:t>student growth </a:t>
            </a:r>
            <a:r>
              <a:rPr lang="en-US" dirty="0" smtClean="0"/>
              <a:t>percentile (MGP) </a:t>
            </a:r>
            <a:r>
              <a:rPr lang="en-US" dirty="0"/>
              <a:t>on WIDA </a:t>
            </a:r>
            <a:r>
              <a:rPr lang="en-US" dirty="0" smtClean="0"/>
              <a:t>ACCESS </a:t>
            </a:r>
            <a:endParaRPr lang="en-US" dirty="0"/>
          </a:p>
          <a:p>
            <a:r>
              <a:rPr lang="en-US" b="0" dirty="0" smtClean="0"/>
              <a:t>MGP metric provides </a:t>
            </a:r>
            <a:r>
              <a:rPr lang="en-US" b="0" dirty="0"/>
              <a:t>information on how much progress students with two+ consecutive years of WIDA ACCESS scores </a:t>
            </a:r>
            <a:r>
              <a:rPr lang="en-US" b="0" dirty="0" smtClean="0"/>
              <a:t>have </a:t>
            </a:r>
            <a:r>
              <a:rPr lang="en-US" b="0" dirty="0"/>
              <a:t>made in acquiring English proficiency in comparison to their English proficiency peers. </a:t>
            </a:r>
          </a:p>
          <a:p>
            <a:r>
              <a:rPr lang="en-US" b="0" dirty="0" smtClean="0"/>
              <a:t>For accountability reporting, 4-rating </a:t>
            </a:r>
            <a:r>
              <a:rPr lang="en-US" b="0" dirty="0"/>
              <a:t>categories </a:t>
            </a:r>
            <a:r>
              <a:rPr lang="en-US" b="0" dirty="0" smtClean="0"/>
              <a:t>are applied </a:t>
            </a:r>
            <a:r>
              <a:rPr lang="en-US" b="0" dirty="0"/>
              <a:t>(Does Not Meet, Approaching, Meets, Exceeds) that roughly correspond to the 15</a:t>
            </a:r>
            <a:r>
              <a:rPr lang="en-US" b="0" baseline="30000" dirty="0"/>
              <a:t>th</a:t>
            </a:r>
            <a:r>
              <a:rPr lang="en-US" b="0" dirty="0"/>
              <a:t>, 50</a:t>
            </a:r>
            <a:r>
              <a:rPr lang="en-US" b="0" baseline="30000" dirty="0"/>
              <a:t>th</a:t>
            </a:r>
            <a:r>
              <a:rPr lang="en-US" b="0" dirty="0"/>
              <a:t>, and 85</a:t>
            </a:r>
            <a:r>
              <a:rPr lang="en-US" b="0" baseline="30000" dirty="0"/>
              <a:t>th</a:t>
            </a:r>
            <a:r>
              <a:rPr lang="en-US" b="0" dirty="0"/>
              <a:t> percentiles of the school growth distribution</a:t>
            </a:r>
          </a:p>
          <a:p>
            <a:endParaRPr lang="en-US" dirty="0"/>
          </a:p>
          <a:p>
            <a:endParaRPr lang="en-US" dirty="0"/>
          </a:p>
        </p:txBody>
      </p:sp>
      <p:sp>
        <p:nvSpPr>
          <p:cNvPr id="3" name="Title 2"/>
          <p:cNvSpPr>
            <a:spLocks noGrp="1"/>
          </p:cNvSpPr>
          <p:nvPr>
            <p:ph type="title"/>
          </p:nvPr>
        </p:nvSpPr>
        <p:spPr/>
        <p:txBody>
          <a:bodyPr/>
          <a:lstStyle/>
          <a:p>
            <a:r>
              <a:rPr lang="en-US" dirty="0" smtClean="0"/>
              <a:t>EL Growth Recommendation #1</a:t>
            </a:r>
            <a:endParaRPr lang="en-US" dirty="0"/>
          </a:p>
        </p:txBody>
      </p:sp>
      <p:sp>
        <p:nvSpPr>
          <p:cNvPr id="5" name="Footer Placeholder 4"/>
          <p:cNvSpPr>
            <a:spLocks noGrp="1"/>
          </p:cNvSpPr>
          <p:nvPr>
            <p:ph type="ftr" sz="quarter" idx="3"/>
          </p:nvPr>
        </p:nvSpPr>
        <p:spPr/>
        <p:txBody>
          <a:bodyPr/>
          <a:lstStyle/>
          <a:p>
            <a:r>
              <a:rPr lang="en-US" dirty="0" smtClean="0"/>
              <a:t>39</a:t>
            </a:r>
            <a:endParaRPr lang="en-US" dirty="0"/>
          </a:p>
        </p:txBody>
      </p:sp>
    </p:spTree>
    <p:extLst>
      <p:ext uri="{BB962C8B-B14F-4D97-AF65-F5344CB8AC3E}">
        <p14:creationId xmlns:p14="http://schemas.microsoft.com/office/powerpoint/2010/main" val="2334459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Add a sub-indicator </a:t>
            </a:r>
            <a:r>
              <a:rPr lang="en-US" b="0" dirty="0"/>
              <a:t>for ELP accountability </a:t>
            </a:r>
            <a:r>
              <a:rPr lang="en-US" b="0" dirty="0" smtClean="0"/>
              <a:t>measuring growth-to-a-standard on WIDA ACCESS.</a:t>
            </a:r>
          </a:p>
          <a:p>
            <a:r>
              <a:rPr lang="en-US" b="0" dirty="0" smtClean="0"/>
              <a:t>Proposing to use CDE’s current 6-year </a:t>
            </a:r>
            <a:r>
              <a:rPr lang="en-US" b="0" dirty="0"/>
              <a:t>stepping-stone </a:t>
            </a:r>
            <a:r>
              <a:rPr lang="en-US" b="0" dirty="0" smtClean="0"/>
              <a:t>timeline </a:t>
            </a:r>
            <a:r>
              <a:rPr lang="en-US" b="0" dirty="0"/>
              <a:t>with </a:t>
            </a:r>
            <a:r>
              <a:rPr lang="en-US" b="0" dirty="0" smtClean="0"/>
              <a:t>potential modifications (depending on transition to ACCESS 2.0 and revised standard setting results) to determine students progress towards achieving English proficiency. </a:t>
            </a:r>
          </a:p>
          <a:p>
            <a:r>
              <a:rPr lang="en-US" b="0" dirty="0"/>
              <a:t>If at any point a student did not make the progress expected on the stepping-stone trajectory </a:t>
            </a:r>
            <a:r>
              <a:rPr lang="en-US" b="0" dirty="0" smtClean="0"/>
              <a:t>based </a:t>
            </a:r>
            <a:r>
              <a:rPr lang="en-US" b="0" dirty="0"/>
              <a:t>on their prior year proficiency level, they would be considered off-track. </a:t>
            </a:r>
            <a:endParaRPr lang="en-US" b="0" dirty="0" smtClean="0"/>
          </a:p>
          <a:p>
            <a:r>
              <a:rPr lang="en-US" b="0" dirty="0" smtClean="0"/>
              <a:t>CDE has a plan of future action for establishing timeline and growth-to-standard expectations.  </a:t>
            </a:r>
            <a:endParaRPr lang="en-US" b="0" dirty="0"/>
          </a:p>
          <a:p>
            <a:endParaRPr lang="en-US" dirty="0" smtClean="0"/>
          </a:p>
        </p:txBody>
      </p:sp>
      <p:sp>
        <p:nvSpPr>
          <p:cNvPr id="3" name="Title 2"/>
          <p:cNvSpPr>
            <a:spLocks noGrp="1"/>
          </p:cNvSpPr>
          <p:nvPr>
            <p:ph type="title"/>
          </p:nvPr>
        </p:nvSpPr>
        <p:spPr/>
        <p:txBody>
          <a:bodyPr/>
          <a:lstStyle/>
          <a:p>
            <a:r>
              <a:rPr lang="en-US" dirty="0" smtClean="0"/>
              <a:t>EL Growth Recommendation #2</a:t>
            </a:r>
            <a:endParaRPr lang="en-US" dirty="0"/>
          </a:p>
        </p:txBody>
      </p:sp>
      <p:sp>
        <p:nvSpPr>
          <p:cNvPr id="5" name="Footer Placeholder 4"/>
          <p:cNvSpPr>
            <a:spLocks noGrp="1"/>
          </p:cNvSpPr>
          <p:nvPr>
            <p:ph type="ftr" sz="quarter" idx="3"/>
          </p:nvPr>
        </p:nvSpPr>
        <p:spPr/>
        <p:txBody>
          <a:bodyPr/>
          <a:lstStyle/>
          <a:p>
            <a:r>
              <a:rPr lang="en-US" dirty="0" smtClean="0"/>
              <a:t>40</a:t>
            </a:r>
            <a:endParaRPr lang="en-US" dirty="0"/>
          </a:p>
        </p:txBody>
      </p:sp>
    </p:spTree>
    <p:extLst>
      <p:ext uri="{BB962C8B-B14F-4D97-AF65-F5344CB8AC3E}">
        <p14:creationId xmlns:p14="http://schemas.microsoft.com/office/powerpoint/2010/main" val="4026315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smtClean="0"/>
              <a:t>Group Discussion and Recommendation</a:t>
            </a:r>
            <a:endParaRPr lang="en-US" dirty="0"/>
          </a:p>
        </p:txBody>
      </p:sp>
      <p:sp>
        <p:nvSpPr>
          <p:cNvPr id="6" name="Footer Placeholder 5"/>
          <p:cNvSpPr>
            <a:spLocks noGrp="1"/>
          </p:cNvSpPr>
          <p:nvPr>
            <p:ph type="ftr" sz="quarter" idx="3"/>
          </p:nvPr>
        </p:nvSpPr>
        <p:spPr/>
        <p:txBody>
          <a:bodyPr/>
          <a:lstStyle/>
          <a:p>
            <a:r>
              <a:rPr lang="en-US" dirty="0" smtClean="0"/>
              <a:t>41</a:t>
            </a:r>
            <a:endParaRPr lang="en-US" dirty="0"/>
          </a:p>
        </p:txBody>
      </p:sp>
    </p:spTree>
    <p:extLst>
      <p:ext uri="{BB962C8B-B14F-4D97-AF65-F5344CB8AC3E}">
        <p14:creationId xmlns:p14="http://schemas.microsoft.com/office/powerpoint/2010/main" val="3629647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t>
            </a:r>
            <a:r>
              <a:rPr lang="en-US" dirty="0" smtClean="0">
                <a:solidFill>
                  <a:srgbClr val="00B050"/>
                </a:solidFill>
              </a:rPr>
              <a:t>methods</a:t>
            </a:r>
            <a:r>
              <a:rPr lang="en-US" dirty="0" smtClean="0"/>
              <a:t> </a:t>
            </a:r>
            <a:r>
              <a:rPr lang="en-US" dirty="0"/>
              <a:t>and </a:t>
            </a:r>
            <a:r>
              <a:rPr lang="en-US" dirty="0" smtClean="0">
                <a:solidFill>
                  <a:srgbClr val="00B050"/>
                </a:solidFill>
              </a:rPr>
              <a:t>criteria</a:t>
            </a:r>
            <a:r>
              <a:rPr lang="en-US" dirty="0" smtClean="0"/>
              <a:t> </a:t>
            </a:r>
            <a:r>
              <a:rPr lang="en-US" dirty="0"/>
              <a:t>will Colorado use to </a:t>
            </a:r>
            <a:r>
              <a:rPr lang="en-US" dirty="0">
                <a:solidFill>
                  <a:srgbClr val="00B050"/>
                </a:solidFill>
              </a:rPr>
              <a:t>identify </a:t>
            </a:r>
            <a:r>
              <a:rPr lang="en-US" dirty="0"/>
              <a:t>and</a:t>
            </a:r>
            <a:r>
              <a:rPr lang="en-US" dirty="0">
                <a:solidFill>
                  <a:srgbClr val="00B050"/>
                </a:solidFill>
              </a:rPr>
              <a:t> exit</a:t>
            </a:r>
            <a:r>
              <a:rPr lang="en-US" dirty="0"/>
              <a:t> schools for </a:t>
            </a:r>
          </a:p>
          <a:p>
            <a:pPr lvl="1"/>
            <a:r>
              <a:rPr lang="en-US" dirty="0"/>
              <a:t>Comprehensive Support and </a:t>
            </a:r>
            <a:r>
              <a:rPr lang="en-US" dirty="0" smtClean="0"/>
              <a:t>Improvement</a:t>
            </a:r>
            <a:endParaRPr lang="en-US" dirty="0"/>
          </a:p>
          <a:p>
            <a:pPr lvl="2"/>
            <a:r>
              <a:rPr lang="en-US" dirty="0"/>
              <a:t>Lowest Performing 5% of Title I Schools</a:t>
            </a:r>
          </a:p>
          <a:p>
            <a:pPr lvl="2"/>
            <a:r>
              <a:rPr lang="en-US" dirty="0"/>
              <a:t>High schools with graduation rates below 67%</a:t>
            </a:r>
          </a:p>
          <a:p>
            <a:pPr lvl="2"/>
            <a:r>
              <a:rPr lang="en-US" dirty="0"/>
              <a:t>Additional </a:t>
            </a:r>
            <a:r>
              <a:rPr lang="en-US" dirty="0" smtClean="0"/>
              <a:t>Targeted (</a:t>
            </a:r>
            <a:r>
              <a:rPr lang="en-US" b="1" dirty="0" smtClean="0">
                <a:solidFill>
                  <a:srgbClr val="00B050"/>
                </a:solidFill>
              </a:rPr>
              <a:t>chronic</a:t>
            </a:r>
            <a:r>
              <a:rPr lang="en-US" dirty="0" smtClean="0"/>
              <a:t> low performing student group(s))</a:t>
            </a:r>
            <a:endParaRPr lang="en-US" dirty="0"/>
          </a:p>
          <a:p>
            <a:r>
              <a:rPr lang="en-US" dirty="0"/>
              <a:t>What </a:t>
            </a:r>
            <a:r>
              <a:rPr lang="en-US" dirty="0" smtClean="0">
                <a:solidFill>
                  <a:srgbClr val="00B050"/>
                </a:solidFill>
              </a:rPr>
              <a:t>methods</a:t>
            </a:r>
            <a:r>
              <a:rPr lang="en-US" dirty="0" smtClean="0"/>
              <a:t> </a:t>
            </a:r>
            <a:r>
              <a:rPr lang="en-US" dirty="0"/>
              <a:t>and </a:t>
            </a:r>
            <a:r>
              <a:rPr lang="en-US" dirty="0" smtClean="0">
                <a:solidFill>
                  <a:srgbClr val="00B050"/>
                </a:solidFill>
              </a:rPr>
              <a:t>criteria</a:t>
            </a:r>
            <a:r>
              <a:rPr lang="en-US" dirty="0" smtClean="0"/>
              <a:t> </a:t>
            </a:r>
            <a:r>
              <a:rPr lang="en-US" dirty="0"/>
              <a:t>will Colorado use to </a:t>
            </a:r>
            <a:r>
              <a:rPr lang="en-US" dirty="0">
                <a:solidFill>
                  <a:srgbClr val="00B050"/>
                </a:solidFill>
              </a:rPr>
              <a:t>identify </a:t>
            </a:r>
            <a:r>
              <a:rPr lang="en-US" dirty="0" smtClean="0"/>
              <a:t>schools </a:t>
            </a:r>
            <a:r>
              <a:rPr lang="en-US" dirty="0"/>
              <a:t>for </a:t>
            </a:r>
          </a:p>
          <a:p>
            <a:pPr lvl="1"/>
            <a:r>
              <a:rPr lang="en-US" dirty="0" smtClean="0"/>
              <a:t>Targeted </a:t>
            </a:r>
            <a:r>
              <a:rPr lang="en-US" dirty="0"/>
              <a:t>Support and </a:t>
            </a:r>
            <a:r>
              <a:rPr lang="en-US" dirty="0" smtClean="0"/>
              <a:t>Improvement</a:t>
            </a:r>
          </a:p>
          <a:p>
            <a:pPr lvl="2"/>
            <a:r>
              <a:rPr lang="en-US" dirty="0" smtClean="0"/>
              <a:t>Any schools with </a:t>
            </a:r>
            <a:r>
              <a:rPr lang="en-US" dirty="0" smtClean="0">
                <a:solidFill>
                  <a:srgbClr val="00B050"/>
                </a:solidFill>
              </a:rPr>
              <a:t>consistently underperforming </a:t>
            </a:r>
            <a:r>
              <a:rPr lang="en-US" dirty="0" smtClean="0"/>
              <a:t>students group(s)</a:t>
            </a:r>
          </a:p>
          <a:p>
            <a:pPr lvl="3"/>
            <a:r>
              <a:rPr lang="en-US" dirty="0" smtClean="0"/>
              <a:t>English learners, students with disabilities, students from any major racial or ethnic groups, and students of poverty</a:t>
            </a:r>
            <a:endParaRPr lang="en-US" dirty="0"/>
          </a:p>
          <a:p>
            <a:endParaRPr lang="en-US" dirty="0"/>
          </a:p>
        </p:txBody>
      </p:sp>
      <p:sp>
        <p:nvSpPr>
          <p:cNvPr id="3" name="Title 2"/>
          <p:cNvSpPr>
            <a:spLocks noGrp="1"/>
          </p:cNvSpPr>
          <p:nvPr>
            <p:ph type="title"/>
          </p:nvPr>
        </p:nvSpPr>
        <p:spPr/>
        <p:txBody>
          <a:bodyPr/>
          <a:lstStyle/>
          <a:p>
            <a:r>
              <a:rPr lang="en-US" dirty="0" smtClean="0"/>
              <a:t>Decision Point: School Identification</a:t>
            </a:r>
            <a:endParaRPr lang="en-US" dirty="0"/>
          </a:p>
        </p:txBody>
      </p:sp>
      <p:sp>
        <p:nvSpPr>
          <p:cNvPr id="5" name="TextBox 4"/>
          <p:cNvSpPr txBox="1"/>
          <p:nvPr/>
        </p:nvSpPr>
        <p:spPr>
          <a:xfrm>
            <a:off x="6943961" y="2153042"/>
            <a:ext cx="2014266" cy="715961"/>
          </a:xfrm>
          <a:prstGeom prst="rect">
            <a:avLst/>
          </a:prstGeom>
          <a:noFill/>
          <a:ln>
            <a:solidFill>
              <a:srgbClr val="00B050"/>
            </a:solidFill>
          </a:ln>
        </p:spPr>
        <p:txBody>
          <a:bodyPr wrap="square" lIns="91437" tIns="45718" rIns="91437" bIns="45718" rtlCol="0">
            <a:spAutoFit/>
          </a:bodyPr>
          <a:lstStyle/>
          <a:p>
            <a:pPr algn="ctr"/>
            <a:r>
              <a:rPr lang="en-US" sz="1351" dirty="0">
                <a:solidFill>
                  <a:srgbClr val="00B050"/>
                </a:solidFill>
              </a:rPr>
              <a:t>Green font represents decisions needed to develop Colorado’s Plan</a:t>
            </a:r>
          </a:p>
        </p:txBody>
      </p:sp>
      <p:sp>
        <p:nvSpPr>
          <p:cNvPr id="6" name="Footer Placeholder 5"/>
          <p:cNvSpPr>
            <a:spLocks noGrp="1"/>
          </p:cNvSpPr>
          <p:nvPr>
            <p:ph type="ftr" sz="quarter" idx="3"/>
          </p:nvPr>
        </p:nvSpPr>
        <p:spPr/>
        <p:txBody>
          <a:bodyPr/>
          <a:lstStyle/>
          <a:p>
            <a:r>
              <a:rPr lang="en-US" dirty="0" smtClean="0"/>
              <a:t>47</a:t>
            </a:r>
            <a:endParaRPr lang="en-US" dirty="0"/>
          </a:p>
        </p:txBody>
      </p:sp>
    </p:spTree>
    <p:extLst>
      <p:ext uri="{BB962C8B-B14F-4D97-AF65-F5344CB8AC3E}">
        <p14:creationId xmlns:p14="http://schemas.microsoft.com/office/powerpoint/2010/main" val="2117956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102" dirty="0"/>
              <a:t>Comprehensive</a:t>
            </a:r>
          </a:p>
          <a:p>
            <a:pPr lvl="1"/>
            <a:r>
              <a:rPr lang="en-US" sz="2102" dirty="0"/>
              <a:t>Use School Performance Frameworks data </a:t>
            </a:r>
            <a:r>
              <a:rPr lang="en-US" sz="2102" b="1" dirty="0">
                <a:solidFill>
                  <a:srgbClr val="00B050"/>
                </a:solidFill>
              </a:rPr>
              <a:t>(% points earned </a:t>
            </a:r>
            <a:r>
              <a:rPr lang="en-US" sz="2102" dirty="0"/>
              <a:t>or plan type)</a:t>
            </a:r>
          </a:p>
          <a:p>
            <a:pPr lvl="1"/>
            <a:r>
              <a:rPr lang="en-US" sz="2102" dirty="0"/>
              <a:t>Use 1-</a:t>
            </a:r>
            <a:r>
              <a:rPr lang="en-US" sz="2102" b="1" dirty="0">
                <a:solidFill>
                  <a:srgbClr val="00B050"/>
                </a:solidFill>
              </a:rPr>
              <a:t>3</a:t>
            </a:r>
            <a:r>
              <a:rPr lang="en-US" sz="2102" dirty="0"/>
              <a:t> years of data to identify schools</a:t>
            </a:r>
          </a:p>
          <a:p>
            <a:pPr lvl="1"/>
            <a:r>
              <a:rPr lang="en-US" sz="2102" dirty="0"/>
              <a:t>Keep designation for 1-</a:t>
            </a:r>
            <a:r>
              <a:rPr lang="en-US" sz="2102" b="1" dirty="0">
                <a:solidFill>
                  <a:srgbClr val="00B050"/>
                </a:solidFill>
              </a:rPr>
              <a:t>3 </a:t>
            </a:r>
            <a:r>
              <a:rPr lang="en-US" sz="2102" dirty="0"/>
              <a:t>years</a:t>
            </a:r>
          </a:p>
          <a:p>
            <a:pPr lvl="1"/>
            <a:r>
              <a:rPr lang="en-US" sz="2102" dirty="0"/>
              <a:t>Identify schools </a:t>
            </a:r>
            <a:r>
              <a:rPr lang="en-US" sz="2102" b="1" dirty="0">
                <a:solidFill>
                  <a:srgbClr val="00B050"/>
                </a:solidFill>
              </a:rPr>
              <a:t>each year</a:t>
            </a:r>
            <a:r>
              <a:rPr lang="en-US" sz="2102" dirty="0"/>
              <a:t>, every other year, or once every 3 years</a:t>
            </a:r>
          </a:p>
          <a:p>
            <a:pPr lvl="1"/>
            <a:r>
              <a:rPr lang="en-US" sz="2102" dirty="0"/>
              <a:t>High schools</a:t>
            </a:r>
          </a:p>
          <a:p>
            <a:pPr lvl="2"/>
            <a:r>
              <a:rPr lang="en-US" sz="1802" dirty="0"/>
              <a:t>4-year rates only, </a:t>
            </a:r>
            <a:r>
              <a:rPr lang="en-US" sz="1802" b="1" dirty="0">
                <a:solidFill>
                  <a:srgbClr val="00B050"/>
                </a:solidFill>
              </a:rPr>
              <a:t>4-year plus extended</a:t>
            </a:r>
            <a:r>
              <a:rPr lang="en-US" sz="1802" dirty="0"/>
              <a:t>, or other</a:t>
            </a:r>
          </a:p>
          <a:p>
            <a:pPr lvl="1"/>
            <a:r>
              <a:rPr lang="en-US" sz="2102" dirty="0"/>
              <a:t>Additional targeted</a:t>
            </a:r>
          </a:p>
          <a:p>
            <a:pPr lvl="2"/>
            <a:r>
              <a:rPr lang="en-US" sz="1802" dirty="0"/>
              <a:t>1 - </a:t>
            </a:r>
            <a:r>
              <a:rPr lang="en-US" sz="1802" b="1" dirty="0">
                <a:solidFill>
                  <a:srgbClr val="00B050"/>
                </a:solidFill>
              </a:rPr>
              <a:t>3</a:t>
            </a:r>
            <a:r>
              <a:rPr lang="en-US" sz="1802" dirty="0"/>
              <a:t> years before more rigorous interventions are required</a:t>
            </a:r>
          </a:p>
          <a:p>
            <a:pPr lvl="1"/>
            <a:r>
              <a:rPr lang="en-US" sz="2102" dirty="0"/>
              <a:t>Exit criteria </a:t>
            </a:r>
          </a:p>
          <a:p>
            <a:pPr lvl="2"/>
            <a:r>
              <a:rPr lang="en-US" sz="1802" b="1" dirty="0">
                <a:solidFill>
                  <a:srgbClr val="00B050"/>
                </a:solidFill>
              </a:rPr>
              <a:t>No longer meets identification criteria at end of 3 years</a:t>
            </a:r>
          </a:p>
          <a:p>
            <a:pPr lvl="1"/>
            <a:endParaRPr lang="en-US" sz="2102" dirty="0"/>
          </a:p>
          <a:p>
            <a:endParaRPr lang="en-US" sz="2102" dirty="0"/>
          </a:p>
        </p:txBody>
      </p:sp>
      <p:sp>
        <p:nvSpPr>
          <p:cNvPr id="3" name="Title 2"/>
          <p:cNvSpPr>
            <a:spLocks noGrp="1"/>
          </p:cNvSpPr>
          <p:nvPr>
            <p:ph type="title"/>
          </p:nvPr>
        </p:nvSpPr>
        <p:spPr/>
        <p:txBody>
          <a:bodyPr/>
          <a:lstStyle/>
          <a:p>
            <a:r>
              <a:rPr lang="en-US" dirty="0" smtClean="0"/>
              <a:t>Options: Comprehensive</a:t>
            </a:r>
            <a:endParaRPr lang="en-US" dirty="0"/>
          </a:p>
        </p:txBody>
      </p:sp>
      <p:sp>
        <p:nvSpPr>
          <p:cNvPr id="5" name="Footer Placeholder 4"/>
          <p:cNvSpPr>
            <a:spLocks noGrp="1"/>
          </p:cNvSpPr>
          <p:nvPr>
            <p:ph type="ftr" sz="quarter" idx="3"/>
          </p:nvPr>
        </p:nvSpPr>
        <p:spPr/>
        <p:txBody>
          <a:bodyPr/>
          <a:lstStyle/>
          <a:p>
            <a:r>
              <a:rPr lang="en-US" dirty="0" smtClean="0"/>
              <a:t>48</a:t>
            </a:r>
            <a:endParaRPr lang="en-US" dirty="0"/>
          </a:p>
        </p:txBody>
      </p:sp>
    </p:spTree>
    <p:extLst>
      <p:ext uri="{BB962C8B-B14F-4D97-AF65-F5344CB8AC3E}">
        <p14:creationId xmlns:p14="http://schemas.microsoft.com/office/powerpoint/2010/main" val="2350678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102" dirty="0"/>
              <a:t>Targeted</a:t>
            </a:r>
          </a:p>
          <a:p>
            <a:pPr lvl="1"/>
            <a:r>
              <a:rPr lang="en-US" sz="2102" dirty="0"/>
              <a:t>Use School Performance Frameworks data (</a:t>
            </a:r>
            <a:r>
              <a:rPr lang="en-US" sz="2102" b="1" dirty="0">
                <a:solidFill>
                  <a:srgbClr val="00B050"/>
                </a:solidFill>
              </a:rPr>
              <a:t>sub-indicator ratings</a:t>
            </a:r>
            <a:r>
              <a:rPr lang="en-US" sz="2102" dirty="0"/>
              <a:t> or % point on sub-indicator) for each disaggregated group</a:t>
            </a:r>
          </a:p>
          <a:p>
            <a:pPr lvl="1"/>
            <a:r>
              <a:rPr lang="en-US" sz="2102" dirty="0"/>
              <a:t>Use 1–</a:t>
            </a:r>
            <a:r>
              <a:rPr lang="en-US" sz="2102" b="1" dirty="0">
                <a:solidFill>
                  <a:srgbClr val="00B050"/>
                </a:solidFill>
              </a:rPr>
              <a:t>3</a:t>
            </a:r>
            <a:r>
              <a:rPr lang="en-US" sz="2102" dirty="0"/>
              <a:t> years of data to identify schools [Final rules only allow up to 2 years or have to justify longer]</a:t>
            </a:r>
          </a:p>
          <a:p>
            <a:pPr lvl="1"/>
            <a:r>
              <a:rPr lang="en-US" sz="2102" dirty="0"/>
              <a:t>Define “all indicators” as</a:t>
            </a:r>
          </a:p>
          <a:p>
            <a:pPr lvl="2"/>
            <a:r>
              <a:rPr lang="en-US" sz="1802" dirty="0"/>
              <a:t>All available</a:t>
            </a:r>
          </a:p>
          <a:p>
            <a:pPr lvl="2"/>
            <a:r>
              <a:rPr lang="en-US" sz="1802" dirty="0"/>
              <a:t>All possible</a:t>
            </a:r>
          </a:p>
          <a:p>
            <a:pPr lvl="2"/>
            <a:r>
              <a:rPr lang="en-US" sz="1802" b="1" dirty="0">
                <a:solidFill>
                  <a:srgbClr val="00B050"/>
                </a:solidFill>
              </a:rPr>
              <a:t>Minimum of 3 indicators </a:t>
            </a:r>
          </a:p>
          <a:p>
            <a:pPr lvl="1"/>
            <a:endParaRPr lang="en-US" sz="2102" dirty="0"/>
          </a:p>
        </p:txBody>
      </p:sp>
      <p:sp>
        <p:nvSpPr>
          <p:cNvPr id="3" name="Title 2"/>
          <p:cNvSpPr>
            <a:spLocks noGrp="1"/>
          </p:cNvSpPr>
          <p:nvPr>
            <p:ph type="title"/>
          </p:nvPr>
        </p:nvSpPr>
        <p:spPr/>
        <p:txBody>
          <a:bodyPr/>
          <a:lstStyle/>
          <a:p>
            <a:r>
              <a:rPr lang="en-US" dirty="0" smtClean="0"/>
              <a:t>Options: Targeted </a:t>
            </a:r>
            <a:endParaRPr lang="en-US" dirty="0"/>
          </a:p>
        </p:txBody>
      </p:sp>
      <p:sp>
        <p:nvSpPr>
          <p:cNvPr id="2" name="Footer Placeholder 1"/>
          <p:cNvSpPr>
            <a:spLocks noGrp="1"/>
          </p:cNvSpPr>
          <p:nvPr>
            <p:ph type="ftr" sz="quarter" idx="3"/>
          </p:nvPr>
        </p:nvSpPr>
        <p:spPr/>
        <p:txBody>
          <a:bodyPr/>
          <a:lstStyle/>
          <a:p>
            <a:r>
              <a:rPr lang="en-US" dirty="0" smtClean="0"/>
              <a:t>49</a:t>
            </a:r>
            <a:endParaRPr lang="en-US" dirty="0"/>
          </a:p>
        </p:txBody>
      </p:sp>
    </p:spTree>
    <p:extLst>
      <p:ext uri="{BB962C8B-B14F-4D97-AF65-F5344CB8AC3E}">
        <p14:creationId xmlns:p14="http://schemas.microsoft.com/office/powerpoint/2010/main" val="3716045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Advanced Mathematics Coursework. </a:t>
            </a:r>
            <a:endParaRPr lang="en-US" dirty="0" smtClean="0"/>
          </a:p>
          <a:p>
            <a:endParaRPr lang="en-US" dirty="0"/>
          </a:p>
          <a:p>
            <a:r>
              <a:rPr lang="en-US" dirty="0"/>
              <a:t>Languages other than English. </a:t>
            </a:r>
          </a:p>
        </p:txBody>
      </p:sp>
      <p:sp>
        <p:nvSpPr>
          <p:cNvPr id="5" name="Title 4"/>
          <p:cNvSpPr>
            <a:spLocks noGrp="1"/>
          </p:cNvSpPr>
          <p:nvPr>
            <p:ph type="title"/>
          </p:nvPr>
        </p:nvSpPr>
        <p:spPr/>
        <p:txBody>
          <a:bodyPr/>
          <a:lstStyle/>
          <a:p>
            <a:r>
              <a:rPr lang="en-US" b="1" dirty="0"/>
              <a:t>Section </a:t>
            </a:r>
            <a:r>
              <a:rPr lang="en-US" b="1" dirty="0" smtClean="0"/>
              <a:t>3:</a:t>
            </a:r>
            <a:br>
              <a:rPr lang="en-US" b="1" dirty="0" smtClean="0"/>
            </a:br>
            <a:r>
              <a:rPr lang="en-US" b="1" dirty="0" smtClean="0"/>
              <a:t>Academic </a:t>
            </a:r>
            <a:r>
              <a:rPr lang="en-US" b="1" dirty="0"/>
              <a:t>Assessments</a:t>
            </a:r>
          </a:p>
        </p:txBody>
      </p:sp>
      <p:sp>
        <p:nvSpPr>
          <p:cNvPr id="2" name="Footer Placeholder 1"/>
          <p:cNvSpPr>
            <a:spLocks noGrp="1"/>
          </p:cNvSpPr>
          <p:nvPr>
            <p:ph type="ftr" sz="quarter" idx="3"/>
          </p:nvPr>
        </p:nvSpPr>
        <p:spPr/>
        <p:txBody>
          <a:bodyPr/>
          <a:lstStyle/>
          <a:p>
            <a:r>
              <a:rPr lang="en-US" dirty="0" smtClean="0"/>
              <a:t>5</a:t>
            </a:r>
            <a:endParaRPr lang="en-US" dirty="0"/>
          </a:p>
        </p:txBody>
      </p:sp>
    </p:spTree>
    <p:extLst>
      <p:ext uri="{BB962C8B-B14F-4D97-AF65-F5344CB8AC3E}">
        <p14:creationId xmlns:p14="http://schemas.microsoft.com/office/powerpoint/2010/main" val="299537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81" y="1719073"/>
            <a:ext cx="8720202" cy="3792907"/>
          </a:xfrm>
        </p:spPr>
        <p:txBody>
          <a:bodyPr/>
          <a:lstStyle/>
          <a:p>
            <a:r>
              <a:rPr lang="en-US" dirty="0" smtClean="0"/>
              <a:t>Decision-Catcher </a:t>
            </a:r>
            <a:endParaRPr lang="en-US" dirty="0"/>
          </a:p>
          <a:p>
            <a:pPr lvl="1"/>
            <a:r>
              <a:rPr lang="en-US" sz="2027" dirty="0"/>
              <a:t>Enter your name and organization on top row</a:t>
            </a:r>
          </a:p>
          <a:p>
            <a:pPr lvl="1"/>
            <a:r>
              <a:rPr lang="en-US" sz="2027" dirty="0"/>
              <a:t>Select the option with which you most agree or would recommend to the State Board</a:t>
            </a:r>
          </a:p>
          <a:p>
            <a:pPr lvl="2"/>
            <a:r>
              <a:rPr lang="en-US" sz="1802" dirty="0"/>
              <a:t>Clearly mark your choice ~ highlight your selection or place an “X” in the “Vote” column next to your choice</a:t>
            </a:r>
          </a:p>
          <a:p>
            <a:pPr lvl="2"/>
            <a:r>
              <a:rPr lang="en-US" sz="1802" dirty="0"/>
              <a:t>Provide additional feedback or comments in the column on the right</a:t>
            </a:r>
          </a:p>
          <a:p>
            <a:pPr lvl="1"/>
            <a:r>
              <a:rPr lang="en-US" sz="2027" dirty="0"/>
              <a:t>Open-ended question about the suggestions or ideas how to address the English learner student group having one additional indicator</a:t>
            </a:r>
          </a:p>
          <a:p>
            <a:r>
              <a:rPr lang="en-US" dirty="0" smtClean="0"/>
              <a:t>Call us over for questions or clarification</a:t>
            </a:r>
          </a:p>
          <a:p>
            <a:endParaRPr lang="en-US" dirty="0" smtClean="0"/>
          </a:p>
          <a:p>
            <a:endParaRPr lang="en-US" dirty="0"/>
          </a:p>
        </p:txBody>
      </p:sp>
      <p:sp>
        <p:nvSpPr>
          <p:cNvPr id="3" name="Title 2"/>
          <p:cNvSpPr>
            <a:spLocks noGrp="1"/>
          </p:cNvSpPr>
          <p:nvPr>
            <p:ph type="title"/>
          </p:nvPr>
        </p:nvSpPr>
        <p:spPr>
          <a:xfrm>
            <a:off x="175281" y="253601"/>
            <a:ext cx="8968719" cy="1054394"/>
          </a:xfrm>
        </p:spPr>
        <p:txBody>
          <a:bodyPr/>
          <a:lstStyle/>
          <a:p>
            <a:r>
              <a:rPr lang="en-US" sz="3304" dirty="0"/>
              <a:t>Group Discussion and </a:t>
            </a:r>
            <a:br>
              <a:rPr lang="en-US" sz="3304" dirty="0"/>
            </a:br>
            <a:r>
              <a:rPr lang="en-US" sz="3304" dirty="0"/>
              <a:t>Making Recommendation</a:t>
            </a:r>
          </a:p>
        </p:txBody>
      </p:sp>
      <p:sp>
        <p:nvSpPr>
          <p:cNvPr id="5" name="TextBox 4"/>
          <p:cNvSpPr txBox="1"/>
          <p:nvPr/>
        </p:nvSpPr>
        <p:spPr>
          <a:xfrm>
            <a:off x="1205088" y="5511980"/>
            <a:ext cx="4143023" cy="508084"/>
          </a:xfrm>
          <a:prstGeom prst="rect">
            <a:avLst/>
          </a:prstGeom>
          <a:noFill/>
          <a:ln w="38100">
            <a:solidFill>
              <a:schemeClr val="accent4">
                <a:lumMod val="60000"/>
                <a:lumOff val="40000"/>
              </a:schemeClr>
            </a:solidFill>
          </a:ln>
        </p:spPr>
        <p:txBody>
          <a:bodyPr wrap="square" lIns="91437" tIns="45718" rIns="91437" bIns="45718" rtlCol="0">
            <a:spAutoFit/>
          </a:bodyPr>
          <a:lstStyle/>
          <a:p>
            <a:pPr algn="ctr"/>
            <a:r>
              <a:rPr lang="en-US" sz="1351" b="1" dirty="0">
                <a:solidFill>
                  <a:srgbClr val="00B050"/>
                </a:solidFill>
              </a:rPr>
              <a:t>Green font = decisions needed</a:t>
            </a:r>
          </a:p>
          <a:p>
            <a:pPr algn="ctr"/>
            <a:r>
              <a:rPr lang="en-US" sz="1351" b="1" dirty="0">
                <a:solidFill>
                  <a:srgbClr val="0070C0"/>
                </a:solidFill>
              </a:rPr>
              <a:t>Blue font = definitions or requirements</a:t>
            </a:r>
          </a:p>
        </p:txBody>
      </p:sp>
      <p:sp>
        <p:nvSpPr>
          <p:cNvPr id="6" name="TextBox 5"/>
          <p:cNvSpPr txBox="1"/>
          <p:nvPr/>
        </p:nvSpPr>
        <p:spPr>
          <a:xfrm>
            <a:off x="6054810" y="4912735"/>
            <a:ext cx="2840673" cy="508084"/>
          </a:xfrm>
          <a:prstGeom prst="rect">
            <a:avLst/>
          </a:prstGeom>
          <a:noFill/>
          <a:ln w="28575">
            <a:solidFill>
              <a:srgbClr val="FF0000"/>
            </a:solidFill>
          </a:ln>
        </p:spPr>
        <p:txBody>
          <a:bodyPr wrap="square" lIns="91437" tIns="45718" rIns="91437" bIns="45718" rtlCol="0">
            <a:spAutoFit/>
          </a:bodyPr>
          <a:lstStyle/>
          <a:p>
            <a:pPr algn="ctr"/>
            <a:r>
              <a:rPr lang="en-US" sz="1351" dirty="0">
                <a:solidFill>
                  <a:srgbClr val="FF0000"/>
                </a:solidFill>
              </a:rPr>
              <a:t>Data presented on Decisions Table are </a:t>
            </a:r>
            <a:r>
              <a:rPr lang="en-US" sz="1351" b="1" i="1" u="sng" dirty="0">
                <a:solidFill>
                  <a:srgbClr val="FF0000"/>
                </a:solidFill>
              </a:rPr>
              <a:t>estimates</a:t>
            </a:r>
            <a:r>
              <a:rPr lang="en-US" sz="1351" dirty="0">
                <a:solidFill>
                  <a:srgbClr val="FF0000"/>
                </a:solidFill>
              </a:rPr>
              <a:t> and will change</a:t>
            </a:r>
          </a:p>
        </p:txBody>
      </p:sp>
      <p:sp>
        <p:nvSpPr>
          <p:cNvPr id="7" name="Footer Placeholder 6"/>
          <p:cNvSpPr>
            <a:spLocks noGrp="1"/>
          </p:cNvSpPr>
          <p:nvPr>
            <p:ph type="ftr" sz="quarter" idx="3"/>
          </p:nvPr>
        </p:nvSpPr>
        <p:spPr/>
        <p:txBody>
          <a:bodyPr/>
          <a:lstStyle/>
          <a:p>
            <a:r>
              <a:rPr lang="en-US" dirty="0" smtClean="0"/>
              <a:t>50</a:t>
            </a:r>
            <a:endParaRPr lang="en-US" dirty="0"/>
          </a:p>
        </p:txBody>
      </p:sp>
    </p:spTree>
    <p:extLst>
      <p:ext uri="{BB962C8B-B14F-4D97-AF65-F5344CB8AC3E}">
        <p14:creationId xmlns:p14="http://schemas.microsoft.com/office/powerpoint/2010/main" val="648059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Survey closes on Dec. 14</a:t>
            </a:r>
            <a:r>
              <a:rPr lang="en-US" baseline="30000" dirty="0" smtClean="0"/>
              <a:t>th</a:t>
            </a:r>
            <a:endParaRPr lang="en-US" dirty="0" smtClean="0"/>
          </a:p>
          <a:p>
            <a:r>
              <a:rPr lang="en-US" dirty="0" smtClean="0"/>
              <a:t>Accountability Work Group members and CDE staff will analyze survey results</a:t>
            </a:r>
          </a:p>
          <a:p>
            <a:r>
              <a:rPr lang="en-US" dirty="0" smtClean="0"/>
              <a:t>In mid/late January, final recommendations will be shared</a:t>
            </a:r>
            <a:endParaRPr lang="en-US" dirty="0"/>
          </a:p>
        </p:txBody>
      </p:sp>
      <p:sp>
        <p:nvSpPr>
          <p:cNvPr id="6" name="Title 5"/>
          <p:cNvSpPr>
            <a:spLocks noGrp="1"/>
          </p:cNvSpPr>
          <p:nvPr>
            <p:ph type="title"/>
          </p:nvPr>
        </p:nvSpPr>
        <p:spPr/>
        <p:txBody>
          <a:bodyPr/>
          <a:lstStyle/>
          <a:p>
            <a:r>
              <a:rPr lang="en-US" dirty="0" smtClean="0"/>
              <a:t>Wrap-Up and Next Steps</a:t>
            </a:r>
            <a:endParaRPr lang="en-US" dirty="0"/>
          </a:p>
        </p:txBody>
      </p:sp>
      <p:sp>
        <p:nvSpPr>
          <p:cNvPr id="2" name="Footer Placeholder 1"/>
          <p:cNvSpPr>
            <a:spLocks noGrp="1"/>
          </p:cNvSpPr>
          <p:nvPr>
            <p:ph type="ftr" sz="quarter" idx="3"/>
          </p:nvPr>
        </p:nvSpPr>
        <p:spPr/>
        <p:txBody>
          <a:bodyPr/>
          <a:lstStyle/>
          <a:p>
            <a:r>
              <a:rPr lang="en-US" dirty="0" smtClean="0"/>
              <a:t>51</a:t>
            </a:r>
            <a:endParaRPr lang="en-US" dirty="0"/>
          </a:p>
        </p:txBody>
      </p:sp>
    </p:spTree>
    <p:extLst>
      <p:ext uri="{BB962C8B-B14F-4D97-AF65-F5344CB8AC3E}">
        <p14:creationId xmlns:p14="http://schemas.microsoft.com/office/powerpoint/2010/main" val="1162453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Improvement</a:t>
            </a:r>
            <a:endParaRPr lang="en-US" dirty="0"/>
          </a:p>
        </p:txBody>
      </p:sp>
    </p:spTree>
    <p:extLst>
      <p:ext uri="{BB962C8B-B14F-4D97-AF65-F5344CB8AC3E}">
        <p14:creationId xmlns:p14="http://schemas.microsoft.com/office/powerpoint/2010/main" val="23362989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871471"/>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p:txBody>
          <a:bodyPr/>
          <a:lstStyle/>
          <a:p>
            <a:r>
              <a:rPr lang="en-US" dirty="0" smtClean="0"/>
              <a:t>53</a:t>
            </a:r>
            <a:endParaRPr lang="en-US" dirty="0"/>
          </a:p>
        </p:txBody>
      </p:sp>
    </p:spTree>
    <p:extLst>
      <p:ext uri="{BB962C8B-B14F-4D97-AF65-F5344CB8AC3E}">
        <p14:creationId xmlns:p14="http://schemas.microsoft.com/office/powerpoint/2010/main" val="395742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lphaLcPeriod"/>
            </a:pPr>
            <a:r>
              <a:rPr lang="en-US" sz="2800" b="0" dirty="0" smtClean="0"/>
              <a:t>What </a:t>
            </a:r>
            <a:r>
              <a:rPr lang="en-US" sz="2800" b="0" dirty="0"/>
              <a:t>are the definitions, timelines, interventions, and supports that Colorado will offer to identified schools and their </a:t>
            </a:r>
            <a:r>
              <a:rPr lang="en-US" sz="2800" b="0" dirty="0" smtClean="0"/>
              <a:t>districts?</a:t>
            </a:r>
            <a:br>
              <a:rPr lang="en-US" sz="2800" b="0" dirty="0" smtClean="0"/>
            </a:br>
            <a:endParaRPr lang="en-US" sz="2800" b="0" dirty="0"/>
          </a:p>
          <a:p>
            <a:pPr marL="457200" indent="-457200">
              <a:buFont typeface="+mj-lt"/>
              <a:buAutoNum type="alphaLcPeriod"/>
            </a:pPr>
            <a:r>
              <a:rPr lang="en-US" sz="2800" b="0" dirty="0" smtClean="0"/>
              <a:t>What </a:t>
            </a:r>
            <a:r>
              <a:rPr lang="en-US" sz="2800" b="0" dirty="0"/>
              <a:t>are the unique characteristics of state supports for Comprehensive Support and </a:t>
            </a:r>
            <a:r>
              <a:rPr lang="en-US" sz="2800" b="0" dirty="0" smtClean="0"/>
              <a:t>Improvement Schools?</a:t>
            </a:r>
            <a:br>
              <a:rPr lang="en-US" sz="2800" b="0" dirty="0" smtClean="0"/>
            </a:br>
            <a:endParaRPr lang="en-US" sz="2800" b="0" dirty="0"/>
          </a:p>
          <a:p>
            <a:pPr marL="457200" indent="-457200">
              <a:buFont typeface="+mj-lt"/>
              <a:buAutoNum type="alphaLcPeriod"/>
            </a:pPr>
            <a:r>
              <a:rPr lang="en-US" sz="2800" b="0" dirty="0" smtClean="0"/>
              <a:t>What </a:t>
            </a:r>
            <a:r>
              <a:rPr lang="en-US" sz="2800" b="0" dirty="0"/>
              <a:t>are the unique characteristics of state supports for Targeted Support and </a:t>
            </a:r>
            <a:r>
              <a:rPr lang="en-US" sz="2800" b="0" dirty="0" smtClean="0"/>
              <a:t>Improvement Schools</a:t>
            </a:r>
            <a:r>
              <a:rPr lang="en-US" sz="2800" b="0" dirty="0"/>
              <a:t>?</a:t>
            </a:r>
          </a:p>
        </p:txBody>
      </p:sp>
      <p:sp>
        <p:nvSpPr>
          <p:cNvPr id="3" name="Title 2"/>
          <p:cNvSpPr>
            <a:spLocks noGrp="1"/>
          </p:cNvSpPr>
          <p:nvPr>
            <p:ph type="title"/>
          </p:nvPr>
        </p:nvSpPr>
        <p:spPr>
          <a:xfrm>
            <a:off x="1321063" y="329728"/>
            <a:ext cx="7182235" cy="1054394"/>
          </a:xfrm>
        </p:spPr>
        <p:txBody>
          <a:bodyPr/>
          <a:lstStyle/>
          <a:p>
            <a:pPr algn="l"/>
            <a:r>
              <a:rPr lang="en-US" dirty="0" smtClean="0">
                <a:sym typeface="Wingdings"/>
              </a:rPr>
              <a:t>SEA supports for identified schools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a:solidFill>
                  <a:prstClr val="white"/>
                </a:solidFill>
                <a:latin typeface="Museo Slab 500"/>
                <a:ea typeface="+mj-ea"/>
                <a:sym typeface="Wingdings"/>
              </a:rPr>
              <a:t></a:t>
            </a:r>
            <a:endParaRPr lang="en-US" sz="7200" dirty="0"/>
          </a:p>
        </p:txBody>
      </p:sp>
      <p:sp>
        <p:nvSpPr>
          <p:cNvPr id="6" name="Footer Placeholder 5"/>
          <p:cNvSpPr>
            <a:spLocks noGrp="1"/>
          </p:cNvSpPr>
          <p:nvPr>
            <p:ph type="ftr" sz="quarter" idx="3"/>
          </p:nvPr>
        </p:nvSpPr>
        <p:spPr/>
        <p:txBody>
          <a:bodyPr/>
          <a:lstStyle/>
          <a:p>
            <a:r>
              <a:rPr lang="en-US" dirty="0" smtClean="0"/>
              <a:t>54</a:t>
            </a:r>
            <a:endParaRPr lang="en-US" dirty="0"/>
          </a:p>
        </p:txBody>
      </p:sp>
    </p:spTree>
    <p:extLst>
      <p:ext uri="{BB962C8B-B14F-4D97-AF65-F5344CB8AC3E}">
        <p14:creationId xmlns:p14="http://schemas.microsoft.com/office/powerpoint/2010/main" val="342991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5400000">
            <a:off x="1888700" y="-319810"/>
            <a:ext cx="5143502" cy="8303569"/>
          </a:xfrm>
          <a:prstGeom prst="triangle">
            <a:avLst/>
          </a:prstGeom>
          <a:gradFill flip="none" rotWithShape="1">
            <a:gsLst>
              <a:gs pos="0">
                <a:schemeClr val="accent2">
                  <a:lumMod val="0"/>
                  <a:lumOff val="100000"/>
                </a:schemeClr>
              </a:gs>
              <a:gs pos="13000">
                <a:schemeClr val="accent2">
                  <a:lumMod val="0"/>
                  <a:lumOff val="100000"/>
                </a:schemeClr>
              </a:gs>
              <a:gs pos="54000">
                <a:srgbClr val="FFD571"/>
              </a:gs>
              <a:gs pos="100000">
                <a:srgbClr val="DE9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a:xfrm>
            <a:off x="380999" y="177606"/>
            <a:ext cx="8381260" cy="782073"/>
          </a:xfrm>
        </p:spPr>
        <p:txBody>
          <a:bodyPr/>
          <a:lstStyle/>
          <a:p>
            <a:r>
              <a:rPr lang="en-US" dirty="0" smtClean="0"/>
              <a:t>Proposal for Supports</a:t>
            </a:r>
            <a:endParaRPr lang="en-US" sz="2000" dirty="0"/>
          </a:p>
        </p:txBody>
      </p:sp>
      <p:graphicFrame>
        <p:nvGraphicFramePr>
          <p:cNvPr id="13" name="Table 12"/>
          <p:cNvGraphicFramePr>
            <a:graphicFrameLocks noGrp="1"/>
          </p:cNvGraphicFramePr>
          <p:nvPr>
            <p:extLst/>
          </p:nvPr>
        </p:nvGraphicFramePr>
        <p:xfrm>
          <a:off x="436178" y="1851629"/>
          <a:ext cx="8466281" cy="1405408"/>
        </p:xfrm>
        <a:graphic>
          <a:graphicData uri="http://schemas.openxmlformats.org/drawingml/2006/table">
            <a:tbl>
              <a:tblPr firstRow="1" bandRow="1">
                <a:tableStyleId>{5C22544A-7EE6-4342-B048-85BDC9FD1C3A}</a:tableStyleId>
              </a:tblPr>
              <a:tblGrid>
                <a:gridCol w="1649880">
                  <a:extLst>
                    <a:ext uri="{9D8B030D-6E8A-4147-A177-3AD203B41FA5}">
                      <a16:colId xmlns:a16="http://schemas.microsoft.com/office/drawing/2014/main" xmlns="" val="20000"/>
                    </a:ext>
                  </a:extLst>
                </a:gridCol>
                <a:gridCol w="1884673">
                  <a:extLst>
                    <a:ext uri="{9D8B030D-6E8A-4147-A177-3AD203B41FA5}">
                      <a16:colId xmlns:a16="http://schemas.microsoft.com/office/drawing/2014/main" xmlns="" val="20001"/>
                    </a:ext>
                  </a:extLst>
                </a:gridCol>
                <a:gridCol w="2342896">
                  <a:extLst>
                    <a:ext uri="{9D8B030D-6E8A-4147-A177-3AD203B41FA5}">
                      <a16:colId xmlns:a16="http://schemas.microsoft.com/office/drawing/2014/main" xmlns="" val="20002"/>
                    </a:ext>
                  </a:extLst>
                </a:gridCol>
                <a:gridCol w="2588832">
                  <a:extLst>
                    <a:ext uri="{9D8B030D-6E8A-4147-A177-3AD203B41FA5}">
                      <a16:colId xmlns:a16="http://schemas.microsoft.com/office/drawing/2014/main" xmlns="" val="20003"/>
                    </a:ext>
                  </a:extLst>
                </a:gridCol>
              </a:tblGrid>
              <a:tr h="1405408">
                <a:tc>
                  <a:txBody>
                    <a:bodyPr/>
                    <a:lstStyle/>
                    <a:p>
                      <a:r>
                        <a:rPr lang="en-US" sz="1600" b="1" dirty="0" smtClean="0">
                          <a:solidFill>
                            <a:schemeClr val="tx1">
                              <a:lumMod val="75000"/>
                            </a:schemeClr>
                          </a:solidFill>
                        </a:rPr>
                        <a:t>Targeted </a:t>
                      </a:r>
                    </a:p>
                    <a:p>
                      <a:r>
                        <a:rPr lang="en-US" sz="1600" b="1" dirty="0" smtClean="0">
                          <a:solidFill>
                            <a:schemeClr val="tx1">
                              <a:lumMod val="75000"/>
                            </a:schemeClr>
                          </a:solidFill>
                        </a:rPr>
                        <a:t>Support and Improvement Schools</a:t>
                      </a:r>
                    </a:p>
                    <a:p>
                      <a:endParaRPr lang="en-US" sz="16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400" b="1" dirty="0" smtClean="0">
                          <a:solidFill>
                            <a:schemeClr val="tx1"/>
                          </a:solidFill>
                        </a:rPr>
                        <a:t>Driven by school and reviewed by district.  CDE offers ways to document within UIP.</a:t>
                      </a:r>
                      <a:endParaRPr lang="en-US" sz="1400" b="1"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rPr>
                        <a:t>Determined by district</a:t>
                      </a:r>
                      <a:r>
                        <a:rPr lang="en-US" sz="1400" baseline="0" dirty="0" smtClean="0">
                          <a:solidFill>
                            <a:schemeClr val="tx1"/>
                          </a:solidFill>
                        </a:rPr>
                        <a:t>.  Resources , tools and consultation available through CDE.</a:t>
                      </a:r>
                      <a:endParaRPr lang="en-US" sz="1400" dirty="0" smtClean="0">
                        <a:solidFill>
                          <a:schemeClr val="tx1"/>
                        </a:solidFill>
                      </a:endParaRPr>
                    </a:p>
                    <a:p>
                      <a:pPr marL="0" indent="0">
                        <a:buFont typeface="Arial" panose="020B0604020202020204" pitchFamily="34" charset="0"/>
                        <a:buNone/>
                      </a:pPr>
                      <a:endParaRPr lang="en-US" sz="14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chemeClr val="tx1">
                              <a:lumMod val="75000"/>
                            </a:schemeClr>
                          </a:solidFill>
                        </a:rPr>
                        <a:t>Determined by district. S</a:t>
                      </a:r>
                      <a:r>
                        <a:rPr lang="en-US" sz="1400" baseline="0" dirty="0" smtClean="0">
                          <a:solidFill>
                            <a:schemeClr val="tx1"/>
                          </a:solidFill>
                        </a:rPr>
                        <a:t>pecialized supports and tools available from CDE and external partners.</a:t>
                      </a:r>
                      <a:endParaRPr lang="en-US" sz="1400" baseline="0" dirty="0" smtClean="0">
                        <a:solidFill>
                          <a:schemeClr val="tx1">
                            <a:lumMod val="75000"/>
                          </a:schemeClr>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solidFill>
                          <a:schemeClr val="l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nvPr>
        </p:nvGraphicFramePr>
        <p:xfrm>
          <a:off x="436178" y="4772493"/>
          <a:ext cx="8466281" cy="1405408"/>
        </p:xfrm>
        <a:graphic>
          <a:graphicData uri="http://schemas.openxmlformats.org/drawingml/2006/table">
            <a:tbl>
              <a:tblPr firstRow="1" bandRow="1">
                <a:tableStyleId>{5C22544A-7EE6-4342-B048-85BDC9FD1C3A}</a:tableStyleId>
              </a:tblPr>
              <a:tblGrid>
                <a:gridCol w="1649880">
                  <a:extLst>
                    <a:ext uri="{9D8B030D-6E8A-4147-A177-3AD203B41FA5}">
                      <a16:colId xmlns:a16="http://schemas.microsoft.com/office/drawing/2014/main" xmlns="" val="20000"/>
                    </a:ext>
                  </a:extLst>
                </a:gridCol>
                <a:gridCol w="1884673">
                  <a:extLst>
                    <a:ext uri="{9D8B030D-6E8A-4147-A177-3AD203B41FA5}">
                      <a16:colId xmlns:a16="http://schemas.microsoft.com/office/drawing/2014/main" xmlns="" val="20001"/>
                    </a:ext>
                  </a:extLst>
                </a:gridCol>
                <a:gridCol w="2309090">
                  <a:extLst>
                    <a:ext uri="{9D8B030D-6E8A-4147-A177-3AD203B41FA5}">
                      <a16:colId xmlns:a16="http://schemas.microsoft.com/office/drawing/2014/main" xmlns="" val="20002"/>
                    </a:ext>
                  </a:extLst>
                </a:gridCol>
                <a:gridCol w="2622638">
                  <a:extLst>
                    <a:ext uri="{9D8B030D-6E8A-4147-A177-3AD203B41FA5}">
                      <a16:colId xmlns:a16="http://schemas.microsoft.com/office/drawing/2014/main" xmlns="" val="20003"/>
                    </a:ext>
                  </a:extLst>
                </a:gridCol>
              </a:tblGrid>
              <a:tr h="1405408">
                <a:tc>
                  <a:txBody>
                    <a:bodyPr/>
                    <a:lstStyle/>
                    <a:p>
                      <a:r>
                        <a:rPr lang="en-US" sz="1600" b="1" dirty="0" smtClean="0">
                          <a:solidFill>
                            <a:schemeClr val="tx1">
                              <a:lumMod val="75000"/>
                            </a:schemeClr>
                          </a:solidFill>
                        </a:rPr>
                        <a:t>Comprehensive Support and Improvement Schools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400" b="1" dirty="0" smtClean="0">
                          <a:solidFill>
                            <a:schemeClr val="tx1"/>
                          </a:solidFill>
                        </a:rPr>
                        <a:t>Planning driven by school and approved by CDE and LEA.   Built-in</a:t>
                      </a:r>
                      <a:r>
                        <a:rPr lang="en-US" sz="1400" b="1" baseline="0" dirty="0" smtClean="0">
                          <a:solidFill>
                            <a:schemeClr val="tx1"/>
                          </a:solidFill>
                        </a:rPr>
                        <a:t> to timeline with supports.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rPr>
                        <a:t>Strategies</a:t>
                      </a:r>
                      <a:r>
                        <a:rPr lang="en-US" sz="1400" baseline="0" dirty="0" smtClean="0">
                          <a:solidFill>
                            <a:schemeClr val="tx1"/>
                          </a:solidFill>
                        </a:rPr>
                        <a:t> aligned to needs, but also </a:t>
                      </a:r>
                      <a:r>
                        <a:rPr lang="en-US" sz="1400" dirty="0" smtClean="0">
                          <a:solidFill>
                            <a:schemeClr val="tx1"/>
                          </a:solidFill>
                        </a:rPr>
                        <a:t>driven by LEA and CDE. For</a:t>
                      </a:r>
                      <a:r>
                        <a:rPr lang="en-US" sz="1400" baseline="0" dirty="0" smtClean="0">
                          <a:solidFill>
                            <a:schemeClr val="tx1"/>
                          </a:solidFill>
                        </a:rPr>
                        <a:t> more intensive approach, limited </a:t>
                      </a:r>
                      <a:r>
                        <a:rPr lang="en-US" sz="1400" dirty="0" smtClean="0">
                          <a:solidFill>
                            <a:schemeClr val="tx1"/>
                          </a:solidFill>
                        </a:rPr>
                        <a:t>vetting of external partners.</a:t>
                      </a:r>
                    </a:p>
                    <a:p>
                      <a:pPr marL="0" indent="0">
                        <a:buFont typeface="Arial" panose="020B0604020202020204" pitchFamily="34" charset="0"/>
                        <a:buNone/>
                      </a:pP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chemeClr val="tx1"/>
                          </a:solidFill>
                        </a:rPr>
                        <a:t>Early incentives to engage with CDE and external partners in moderate and intensive supports.</a:t>
                      </a:r>
                      <a:endParaRPr lang="en-US" sz="1400"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0" name="Right Arrow 9"/>
          <p:cNvSpPr/>
          <p:nvPr/>
        </p:nvSpPr>
        <p:spPr>
          <a:xfrm>
            <a:off x="380997" y="3104640"/>
            <a:ext cx="8303570" cy="138301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5C6670">
                    <a:lumMod val="75000"/>
                  </a:srgbClr>
                </a:solidFill>
              </a:rPr>
              <a:t>Increased Intensity of support over time and </a:t>
            </a:r>
          </a:p>
          <a:p>
            <a:pPr algn="ctr"/>
            <a:r>
              <a:rPr lang="en-US" dirty="0" smtClean="0">
                <a:solidFill>
                  <a:srgbClr val="5C6670">
                    <a:lumMod val="75000"/>
                  </a:srgbClr>
                </a:solidFill>
              </a:rPr>
              <a:t>dependent upon district’s willingness to engage with CDE</a:t>
            </a:r>
            <a:endParaRPr lang="en-US" dirty="0">
              <a:solidFill>
                <a:srgbClr val="5C6670">
                  <a:lumMod val="75000"/>
                </a:srgbClr>
              </a:solidFill>
            </a:endParaRPr>
          </a:p>
        </p:txBody>
      </p:sp>
      <p:sp>
        <p:nvSpPr>
          <p:cNvPr id="2" name="TextBox 1"/>
          <p:cNvSpPr txBox="1"/>
          <p:nvPr/>
        </p:nvSpPr>
        <p:spPr>
          <a:xfrm>
            <a:off x="2336800" y="1217201"/>
            <a:ext cx="1396997" cy="371277"/>
          </a:xfrm>
          <a:prstGeom prst="rect">
            <a:avLst/>
          </a:prstGeom>
          <a:noFill/>
        </p:spPr>
        <p:txBody>
          <a:bodyPr wrap="square" rtlCol="0">
            <a:spAutoFit/>
          </a:bodyPr>
          <a:lstStyle/>
          <a:p>
            <a:r>
              <a:rPr lang="en-US" b="1" dirty="0" smtClean="0">
                <a:solidFill>
                  <a:schemeClr val="accent1">
                    <a:lumMod val="75000"/>
                  </a:schemeClr>
                </a:solidFill>
              </a:rPr>
              <a:t>Planning</a:t>
            </a:r>
            <a:endParaRPr lang="en-US" b="1" dirty="0">
              <a:solidFill>
                <a:schemeClr val="accent1">
                  <a:lumMod val="75000"/>
                </a:schemeClr>
              </a:solidFill>
            </a:endParaRPr>
          </a:p>
        </p:txBody>
      </p:sp>
      <p:sp>
        <p:nvSpPr>
          <p:cNvPr id="12" name="TextBox 11"/>
          <p:cNvSpPr txBox="1"/>
          <p:nvPr/>
        </p:nvSpPr>
        <p:spPr>
          <a:xfrm>
            <a:off x="4013200" y="1217201"/>
            <a:ext cx="1879600" cy="646331"/>
          </a:xfrm>
          <a:prstGeom prst="rect">
            <a:avLst/>
          </a:prstGeom>
          <a:noFill/>
        </p:spPr>
        <p:txBody>
          <a:bodyPr wrap="square" rtlCol="0">
            <a:spAutoFit/>
          </a:bodyPr>
          <a:lstStyle/>
          <a:p>
            <a:pPr algn="ctr"/>
            <a:r>
              <a:rPr lang="en-US" b="1" dirty="0" smtClean="0">
                <a:solidFill>
                  <a:schemeClr val="accent1">
                    <a:lumMod val="75000"/>
                  </a:schemeClr>
                </a:solidFill>
              </a:rPr>
              <a:t>Evidence-based Interventions</a:t>
            </a:r>
            <a:endParaRPr lang="en-US" b="1" dirty="0">
              <a:solidFill>
                <a:schemeClr val="accent1">
                  <a:lumMod val="75000"/>
                </a:schemeClr>
              </a:solidFill>
            </a:endParaRPr>
          </a:p>
        </p:txBody>
      </p:sp>
      <p:sp>
        <p:nvSpPr>
          <p:cNvPr id="14" name="TextBox 13"/>
          <p:cNvSpPr txBox="1"/>
          <p:nvPr/>
        </p:nvSpPr>
        <p:spPr>
          <a:xfrm>
            <a:off x="6233844" y="1202159"/>
            <a:ext cx="2378392" cy="369332"/>
          </a:xfrm>
          <a:prstGeom prst="rect">
            <a:avLst/>
          </a:prstGeom>
          <a:noFill/>
        </p:spPr>
        <p:txBody>
          <a:bodyPr wrap="square" rtlCol="0">
            <a:spAutoFit/>
          </a:bodyPr>
          <a:lstStyle/>
          <a:p>
            <a:pPr algn="ctr"/>
            <a:r>
              <a:rPr lang="en-US" b="1" dirty="0" smtClean="0">
                <a:solidFill>
                  <a:schemeClr val="accent1">
                    <a:lumMod val="75000"/>
                  </a:schemeClr>
                </a:solidFill>
              </a:rPr>
              <a:t>Menu of Supports</a:t>
            </a:r>
            <a:endParaRPr lang="en-US" b="1" dirty="0">
              <a:solidFill>
                <a:schemeClr val="accent1">
                  <a:lumMod val="75000"/>
                </a:schemeClr>
              </a:solidFill>
            </a:endParaRPr>
          </a:p>
        </p:txBody>
      </p:sp>
      <p:sp>
        <p:nvSpPr>
          <p:cNvPr id="3" name="Footer Placeholder 2"/>
          <p:cNvSpPr>
            <a:spLocks noGrp="1"/>
          </p:cNvSpPr>
          <p:nvPr>
            <p:ph type="ftr" sz="quarter" idx="3"/>
          </p:nvPr>
        </p:nvSpPr>
        <p:spPr/>
        <p:txBody>
          <a:bodyPr/>
          <a:lstStyle/>
          <a:p>
            <a:r>
              <a:rPr lang="en-US" dirty="0" smtClean="0"/>
              <a:t>55</a:t>
            </a:r>
            <a:endParaRPr lang="en-US" dirty="0"/>
          </a:p>
        </p:txBody>
      </p:sp>
    </p:spTree>
    <p:extLst>
      <p:ext uri="{BB962C8B-B14F-4D97-AF65-F5344CB8AC3E}">
        <p14:creationId xmlns:p14="http://schemas.microsoft.com/office/powerpoint/2010/main" val="122777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b="0" dirty="0" smtClean="0"/>
              <a:t>Comprehensive Schools</a:t>
            </a:r>
          </a:p>
          <a:p>
            <a:pPr lvl="1" fontAlgn="base"/>
            <a:r>
              <a:rPr lang="en-US" b="0" dirty="0" smtClean="0"/>
              <a:t>Build in planning phase with thorough needs assessment, community engagement and intentional strategy selection</a:t>
            </a:r>
          </a:p>
          <a:p>
            <a:pPr lvl="1" fontAlgn="base"/>
            <a:r>
              <a:rPr lang="en-US" dirty="0" smtClean="0"/>
              <a:t>Implementation for three to four years with progress monitoring and plan adjustments</a:t>
            </a:r>
            <a:endParaRPr lang="en-US" b="0" dirty="0" smtClean="0"/>
          </a:p>
          <a:p>
            <a:pPr lvl="1" fontAlgn="base"/>
            <a:r>
              <a:rPr lang="en-US" b="0" dirty="0" smtClean="0"/>
              <a:t>Push </a:t>
            </a:r>
            <a:r>
              <a:rPr lang="en-US" b="0" dirty="0"/>
              <a:t>to 4 years before more rigorous </a:t>
            </a:r>
            <a:r>
              <a:rPr lang="en-US" b="0" dirty="0" smtClean="0"/>
              <a:t>intervention which aligns with accountability clock process</a:t>
            </a:r>
          </a:p>
          <a:p>
            <a:pPr fontAlgn="base"/>
            <a:r>
              <a:rPr lang="en-US" b="0" dirty="0" smtClean="0"/>
              <a:t>Targeted Schools</a:t>
            </a:r>
          </a:p>
          <a:p>
            <a:pPr lvl="1" fontAlgn="base"/>
            <a:r>
              <a:rPr lang="en-US" dirty="0" smtClean="0"/>
              <a:t>Timeline directed by LEAs</a:t>
            </a:r>
          </a:p>
          <a:p>
            <a:pPr lvl="1" fontAlgn="base"/>
            <a:r>
              <a:rPr lang="en-US" b="0" dirty="0" smtClean="0"/>
              <a:t>Four years for Additional Targeted Schools before moving to Comprehensive School designation</a:t>
            </a:r>
          </a:p>
          <a:p>
            <a:pPr lvl="1" fontAlgn="base"/>
            <a:endParaRPr lang="en-US" dirty="0"/>
          </a:p>
        </p:txBody>
      </p:sp>
      <p:sp>
        <p:nvSpPr>
          <p:cNvPr id="3" name="Title 2"/>
          <p:cNvSpPr>
            <a:spLocks noGrp="1"/>
          </p:cNvSpPr>
          <p:nvPr>
            <p:ph type="title"/>
          </p:nvPr>
        </p:nvSpPr>
        <p:spPr/>
        <p:txBody>
          <a:bodyPr/>
          <a:lstStyle/>
          <a:p>
            <a:r>
              <a:rPr lang="en-US" dirty="0" smtClean="0"/>
              <a:t>Proposal for Timeline</a:t>
            </a:r>
            <a:endParaRPr lang="en-US" dirty="0"/>
          </a:p>
        </p:txBody>
      </p:sp>
      <p:sp>
        <p:nvSpPr>
          <p:cNvPr id="4" name="Footer Placeholder 3"/>
          <p:cNvSpPr>
            <a:spLocks noGrp="1"/>
          </p:cNvSpPr>
          <p:nvPr>
            <p:ph type="ftr" sz="quarter" idx="3"/>
          </p:nvPr>
        </p:nvSpPr>
        <p:spPr/>
        <p:txBody>
          <a:bodyPr/>
          <a:lstStyle/>
          <a:p>
            <a:r>
              <a:rPr lang="en-US" dirty="0" smtClean="0"/>
              <a:t>56</a:t>
            </a:r>
            <a:endParaRPr lang="en-US" dirty="0"/>
          </a:p>
        </p:txBody>
      </p:sp>
    </p:spTree>
    <p:extLst>
      <p:ext uri="{BB962C8B-B14F-4D97-AF65-F5344CB8AC3E}">
        <p14:creationId xmlns:p14="http://schemas.microsoft.com/office/powerpoint/2010/main" val="102165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240868" cy="516129"/>
          </a:xfrm>
          <a:solidFill>
            <a:schemeClr val="accent2">
              <a:lumMod val="60000"/>
              <a:lumOff val="40000"/>
            </a:schemeClr>
          </a:solidFill>
        </p:spPr>
        <p:txBody>
          <a:bodyPr/>
          <a:lstStyle/>
          <a:p>
            <a:pPr marL="0" indent="0" algn="ctr">
              <a:buNone/>
            </a:pPr>
            <a:r>
              <a:rPr lang="en-US" dirty="0" smtClean="0"/>
              <a:t>Proposed Structure for Services</a:t>
            </a:r>
          </a:p>
          <a:p>
            <a:r>
              <a:rPr lang="en-US" b="0" dirty="0" smtClean="0"/>
              <a:t>Needs </a:t>
            </a:r>
            <a:r>
              <a:rPr lang="en-US" b="0" dirty="0"/>
              <a:t>a</a:t>
            </a:r>
            <a:r>
              <a:rPr lang="en-US" b="0" dirty="0" smtClean="0"/>
              <a:t>ssessments based on consistent criteria</a:t>
            </a:r>
          </a:p>
          <a:p>
            <a:r>
              <a:rPr lang="en-US" b="0" dirty="0" smtClean="0"/>
              <a:t>Goal-setting and action planning</a:t>
            </a:r>
          </a:p>
          <a:p>
            <a:r>
              <a:rPr lang="en-US" b="0" dirty="0"/>
              <a:t>Application for common support and funding resources</a:t>
            </a:r>
          </a:p>
          <a:p>
            <a:r>
              <a:rPr lang="en-US" b="0" dirty="0" smtClean="0"/>
              <a:t>Consultation on best supports from CDE and/or external partners</a:t>
            </a:r>
          </a:p>
          <a:p>
            <a:r>
              <a:rPr lang="en-US" b="0" dirty="0" smtClean="0"/>
              <a:t>Establish short-cycle performance management tools and processes to support and monitor progress</a:t>
            </a:r>
          </a:p>
          <a:p>
            <a:r>
              <a:rPr lang="en-US" b="0" dirty="0" smtClean="0"/>
              <a:t>Evaluation and planning</a:t>
            </a:r>
            <a:endParaRPr lang="en-US" b="0" dirty="0"/>
          </a:p>
        </p:txBody>
      </p:sp>
      <p:sp>
        <p:nvSpPr>
          <p:cNvPr id="3" name="Title 2"/>
          <p:cNvSpPr>
            <a:spLocks noGrp="1"/>
          </p:cNvSpPr>
          <p:nvPr>
            <p:ph type="title"/>
          </p:nvPr>
        </p:nvSpPr>
        <p:spPr/>
        <p:txBody>
          <a:bodyPr/>
          <a:lstStyle/>
          <a:p>
            <a:r>
              <a:rPr lang="en-US" dirty="0" smtClean="0"/>
              <a:t>Technical Assistance for Comprehensive Schools</a:t>
            </a:r>
            <a:endParaRPr lang="en-US" dirty="0"/>
          </a:p>
        </p:txBody>
      </p:sp>
      <p:sp>
        <p:nvSpPr>
          <p:cNvPr id="4" name="Content Placeholder 1"/>
          <p:cNvSpPr txBox="1">
            <a:spLocks/>
          </p:cNvSpPr>
          <p:nvPr/>
        </p:nvSpPr>
        <p:spPr>
          <a:xfrm>
            <a:off x="5774267" y="2610439"/>
            <a:ext cx="3140393" cy="2979591"/>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buFont typeface="Wingdings" charset="2"/>
              <a:buNone/>
            </a:pPr>
            <a:r>
              <a:rPr lang="en-US" dirty="0" smtClean="0"/>
              <a:t>Current Examples</a:t>
            </a:r>
          </a:p>
          <a:p>
            <a:r>
              <a:rPr lang="en-US" b="0" dirty="0" smtClean="0"/>
              <a:t>Tiered Intervention Grant</a:t>
            </a:r>
          </a:p>
          <a:p>
            <a:r>
              <a:rPr lang="en-US" b="0" dirty="0" smtClean="0"/>
              <a:t>Turnaround Network</a:t>
            </a:r>
          </a:p>
          <a:p>
            <a:r>
              <a:rPr lang="en-US" b="0" dirty="0" smtClean="0"/>
              <a:t>Connect for Success</a:t>
            </a:r>
          </a:p>
          <a:p>
            <a:r>
              <a:rPr lang="en-US" b="0" dirty="0" smtClean="0"/>
              <a:t>Turnaround Leaders Grant</a:t>
            </a:r>
          </a:p>
          <a:p>
            <a:endParaRPr lang="en-US" dirty="0"/>
          </a:p>
        </p:txBody>
      </p:sp>
      <p:sp>
        <p:nvSpPr>
          <p:cNvPr id="5" name="Footer Placeholder 4"/>
          <p:cNvSpPr>
            <a:spLocks noGrp="1"/>
          </p:cNvSpPr>
          <p:nvPr>
            <p:ph type="ftr" sz="quarter" idx="3"/>
          </p:nvPr>
        </p:nvSpPr>
        <p:spPr>
          <a:xfrm>
            <a:off x="105833" y="6494780"/>
            <a:ext cx="2895600" cy="365125"/>
          </a:xfrm>
        </p:spPr>
        <p:txBody>
          <a:bodyPr/>
          <a:lstStyle/>
          <a:p>
            <a:r>
              <a:rPr lang="en-US" dirty="0" smtClean="0"/>
              <a:t>57</a:t>
            </a:r>
            <a:endParaRPr lang="en-US" dirty="0"/>
          </a:p>
        </p:txBody>
      </p:sp>
    </p:spTree>
    <p:extLst>
      <p:ext uri="{BB962C8B-B14F-4D97-AF65-F5344CB8AC3E}">
        <p14:creationId xmlns:p14="http://schemas.microsoft.com/office/powerpoint/2010/main" val="109044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94069"/>
            <a:ext cx="5156201" cy="549996"/>
          </a:xfrm>
          <a:solidFill>
            <a:schemeClr val="accent2">
              <a:lumMod val="60000"/>
              <a:lumOff val="40000"/>
            </a:schemeClr>
          </a:solidFill>
        </p:spPr>
        <p:txBody>
          <a:bodyPr/>
          <a:lstStyle/>
          <a:p>
            <a:pPr marL="0" indent="0" algn="ctr">
              <a:buNone/>
            </a:pPr>
            <a:r>
              <a:rPr lang="en-US" dirty="0" smtClean="0"/>
              <a:t>Proposed Services</a:t>
            </a:r>
          </a:p>
          <a:p>
            <a:r>
              <a:rPr lang="en-US" b="0" dirty="0" smtClean="0"/>
              <a:t>Needs </a:t>
            </a:r>
            <a:r>
              <a:rPr lang="en-US" b="0" dirty="0"/>
              <a:t>assessments based on </a:t>
            </a:r>
            <a:r>
              <a:rPr lang="en-US" b="0" dirty="0" smtClean="0"/>
              <a:t>gap analysis</a:t>
            </a:r>
            <a:endParaRPr lang="en-US" b="0" dirty="0"/>
          </a:p>
          <a:p>
            <a:r>
              <a:rPr lang="en-US" b="0" dirty="0"/>
              <a:t>Goal-setting and action planning</a:t>
            </a:r>
          </a:p>
          <a:p>
            <a:r>
              <a:rPr lang="en-US" b="0" dirty="0" smtClean="0"/>
              <a:t>Consultation on best </a:t>
            </a:r>
            <a:r>
              <a:rPr lang="en-US" b="0" dirty="0"/>
              <a:t>supports from CDE and/or external partners</a:t>
            </a:r>
          </a:p>
          <a:p>
            <a:r>
              <a:rPr lang="en-US" b="0" dirty="0" smtClean="0"/>
              <a:t>Evaluation </a:t>
            </a:r>
            <a:r>
              <a:rPr lang="en-US" b="0" dirty="0"/>
              <a:t>and planning</a:t>
            </a:r>
          </a:p>
          <a:p>
            <a:endParaRPr lang="en-US" dirty="0"/>
          </a:p>
        </p:txBody>
      </p:sp>
      <p:sp>
        <p:nvSpPr>
          <p:cNvPr id="3" name="Title 2"/>
          <p:cNvSpPr>
            <a:spLocks noGrp="1"/>
          </p:cNvSpPr>
          <p:nvPr>
            <p:ph type="title"/>
          </p:nvPr>
        </p:nvSpPr>
        <p:spPr/>
        <p:txBody>
          <a:bodyPr/>
          <a:lstStyle/>
          <a:p>
            <a:r>
              <a:rPr lang="en-US" dirty="0" smtClean="0"/>
              <a:t>Technical Assistance for Targeted Schools</a:t>
            </a:r>
            <a:endParaRPr lang="en-US" dirty="0"/>
          </a:p>
        </p:txBody>
      </p:sp>
      <p:sp>
        <p:nvSpPr>
          <p:cNvPr id="5" name="Content Placeholder 1"/>
          <p:cNvSpPr txBox="1">
            <a:spLocks/>
          </p:cNvSpPr>
          <p:nvPr/>
        </p:nvSpPr>
        <p:spPr>
          <a:xfrm>
            <a:off x="5774267" y="2373372"/>
            <a:ext cx="3140393" cy="3163827"/>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buFont typeface="Wingdings" charset="2"/>
              <a:buNone/>
            </a:pPr>
            <a:r>
              <a:rPr lang="en-US" dirty="0" smtClean="0"/>
              <a:t>Current Examples</a:t>
            </a:r>
          </a:p>
          <a:p>
            <a:r>
              <a:rPr lang="en-US" b="0" dirty="0" smtClean="0"/>
              <a:t>Diagnostic reviews</a:t>
            </a:r>
          </a:p>
          <a:p>
            <a:r>
              <a:rPr lang="en-US" b="0" dirty="0" smtClean="0"/>
              <a:t>Planning supports</a:t>
            </a:r>
          </a:p>
          <a:p>
            <a:r>
              <a:rPr lang="en-US" b="0" dirty="0" smtClean="0"/>
              <a:t>ELL supports</a:t>
            </a:r>
          </a:p>
          <a:p>
            <a:r>
              <a:rPr lang="en-US" b="0" dirty="0" smtClean="0"/>
              <a:t>Special Ed supports</a:t>
            </a:r>
          </a:p>
          <a:p>
            <a:r>
              <a:rPr lang="en-US" b="0" dirty="0" smtClean="0"/>
              <a:t>Promising family engagement practices</a:t>
            </a:r>
            <a:endParaRPr lang="en-US" dirty="0"/>
          </a:p>
        </p:txBody>
      </p:sp>
      <p:sp>
        <p:nvSpPr>
          <p:cNvPr id="4" name="Footer Placeholder 3"/>
          <p:cNvSpPr>
            <a:spLocks noGrp="1"/>
          </p:cNvSpPr>
          <p:nvPr>
            <p:ph type="ftr" sz="quarter" idx="3"/>
          </p:nvPr>
        </p:nvSpPr>
        <p:spPr/>
        <p:txBody>
          <a:bodyPr/>
          <a:lstStyle/>
          <a:p>
            <a:r>
              <a:rPr lang="en-US" dirty="0" smtClean="0"/>
              <a:t>58</a:t>
            </a:r>
            <a:endParaRPr lang="en-US" dirty="0"/>
          </a:p>
        </p:txBody>
      </p:sp>
    </p:spTree>
    <p:extLst>
      <p:ext uri="{BB962C8B-B14F-4D97-AF65-F5344CB8AC3E}">
        <p14:creationId xmlns:p14="http://schemas.microsoft.com/office/powerpoint/2010/main" val="266000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52005"/>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p:txBody>
          <a:bodyPr/>
          <a:lstStyle/>
          <a:p>
            <a:r>
              <a:rPr lang="en-US" dirty="0" smtClean="0"/>
              <a:t>59</a:t>
            </a:r>
            <a:endParaRPr lang="en-US" dirty="0"/>
          </a:p>
        </p:txBody>
      </p:sp>
    </p:spTree>
    <p:extLst>
      <p:ext uri="{BB962C8B-B14F-4D97-AF65-F5344CB8AC3E}">
        <p14:creationId xmlns:p14="http://schemas.microsoft.com/office/powerpoint/2010/main" val="418721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3600" dirty="0" smtClean="0">
                <a:solidFill>
                  <a:schemeClr val="bg1"/>
                </a:solidFill>
              </a:rPr>
              <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State Plan Template:</a:t>
            </a:r>
            <a:r>
              <a:rPr lang="en-US" sz="3000" dirty="0" smtClean="0">
                <a:solidFill>
                  <a:schemeClr val="bg1"/>
                </a:solidFill>
              </a:rPr>
              <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en-US" sz="3200" b="1" dirty="0">
                <a:solidFill>
                  <a:schemeClr val="bg1"/>
                </a:solidFill>
              </a:rPr>
              <a:t>Advanced Mathematics Coursework.  </a:t>
            </a:r>
            <a:r>
              <a:rPr lang="en-US" sz="3200" dirty="0">
                <a:solidFill>
                  <a:schemeClr val="bg1"/>
                </a:solidFill>
              </a:rPr>
              <a:t>Does the State: 1) administer end-of-course mathematics assessments to high school students in order to meet the requirements under section 1111(b)(2)(B)(v)(I)(bb) of the ESEA;  and 2) use the exception for students in eighth grade to take such assessments under section 1111(b)(2)(C) of the ESEA?</a:t>
            </a:r>
            <a:r>
              <a:rPr lang="en-US" sz="3200" dirty="0"/>
              <a:t/>
            </a:r>
            <a:br>
              <a:rPr lang="en-US" sz="3200" dirty="0"/>
            </a:br>
            <a:endParaRPr lang="en-US" sz="3000" dirty="0" smtClean="0">
              <a:solidFill>
                <a:schemeClr val="bg1"/>
              </a:solidFill>
            </a:endParaRPr>
          </a:p>
        </p:txBody>
      </p:sp>
    </p:spTree>
    <p:extLst>
      <p:ext uri="{BB962C8B-B14F-4D97-AF65-F5344CB8AC3E}">
        <p14:creationId xmlns:p14="http://schemas.microsoft.com/office/powerpoint/2010/main" val="167012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807" y="1668271"/>
            <a:ext cx="8407893" cy="1041062"/>
          </a:xfrm>
        </p:spPr>
        <p:txBody>
          <a:bodyPr/>
          <a:lstStyle/>
          <a:p>
            <a:pPr marL="457200" indent="-457200">
              <a:buFont typeface="+mj-lt"/>
              <a:buAutoNum type="alphaLcPeriod"/>
            </a:pPr>
            <a:r>
              <a:rPr lang="en-US" sz="2800" b="0" i="1" dirty="0" smtClean="0"/>
              <a:t>Should Colorado provide a list of identified evidence-based interventions, strategies and partners?</a:t>
            </a:r>
            <a:endParaRPr lang="en-US" sz="2800" b="0" i="1" dirty="0"/>
          </a:p>
        </p:txBody>
      </p:sp>
      <p:sp>
        <p:nvSpPr>
          <p:cNvPr id="3" name="Title 2"/>
          <p:cNvSpPr>
            <a:spLocks noGrp="1"/>
          </p:cNvSpPr>
          <p:nvPr>
            <p:ph type="title"/>
          </p:nvPr>
        </p:nvSpPr>
        <p:spPr>
          <a:xfrm>
            <a:off x="1321064" y="329728"/>
            <a:ext cx="6757036" cy="1054394"/>
          </a:xfrm>
        </p:spPr>
        <p:txBody>
          <a:bodyPr/>
          <a:lstStyle/>
          <a:p>
            <a:pPr algn="l"/>
            <a:r>
              <a:rPr lang="en-US" dirty="0" smtClean="0">
                <a:sym typeface="Wingdings"/>
              </a:rPr>
              <a:t>Evidence-based interventions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smtClean="0">
                <a:solidFill>
                  <a:prstClr val="white"/>
                </a:solidFill>
                <a:latin typeface="Museo Slab 500"/>
                <a:ea typeface="+mj-ea"/>
                <a:sym typeface="Wingdings"/>
              </a:rPr>
              <a:t></a:t>
            </a:r>
            <a:endParaRPr lang="en-US" sz="7200" dirty="0"/>
          </a:p>
        </p:txBody>
      </p:sp>
      <p:sp>
        <p:nvSpPr>
          <p:cNvPr id="6" name="Content Placeholder 1"/>
          <p:cNvSpPr txBox="1">
            <a:spLocks/>
          </p:cNvSpPr>
          <p:nvPr/>
        </p:nvSpPr>
        <p:spPr>
          <a:xfrm>
            <a:off x="202404" y="2701204"/>
            <a:ext cx="4055534" cy="4407408"/>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Font typeface="Wingdings" charset="2"/>
              <a:buNone/>
            </a:pPr>
            <a:r>
              <a:rPr lang="en-US" i="1" dirty="0" smtClean="0"/>
              <a:t>Pros</a:t>
            </a:r>
            <a:endParaRPr lang="en-US" dirty="0" smtClean="0"/>
          </a:p>
          <a:p>
            <a:r>
              <a:rPr lang="en-US" dirty="0" smtClean="0"/>
              <a:t>Schools/districts can move more rapidly</a:t>
            </a:r>
          </a:p>
          <a:p>
            <a:r>
              <a:rPr lang="en-US" dirty="0" smtClean="0"/>
              <a:t>Examples to learn from and clear road maps</a:t>
            </a:r>
          </a:p>
          <a:p>
            <a:r>
              <a:rPr lang="en-US" dirty="0" smtClean="0"/>
              <a:t>Potential for statewide rates to address economy of scale </a:t>
            </a:r>
            <a:endParaRPr lang="en-US" dirty="0"/>
          </a:p>
        </p:txBody>
      </p:sp>
      <p:sp>
        <p:nvSpPr>
          <p:cNvPr id="7" name="Content Placeholder 1"/>
          <p:cNvSpPr txBox="1">
            <a:spLocks/>
          </p:cNvSpPr>
          <p:nvPr/>
        </p:nvSpPr>
        <p:spPr>
          <a:xfrm>
            <a:off x="4639166" y="2709333"/>
            <a:ext cx="4055534" cy="4407408"/>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pPr>
            <a:r>
              <a:rPr lang="en-US" i="1" dirty="0" smtClean="0"/>
              <a:t>Cons</a:t>
            </a:r>
            <a:endParaRPr lang="en-US" dirty="0" smtClean="0"/>
          </a:p>
          <a:p>
            <a:r>
              <a:rPr lang="en-US" dirty="0" smtClean="0"/>
              <a:t>Risk of reduced rigor </a:t>
            </a:r>
          </a:p>
          <a:p>
            <a:r>
              <a:rPr lang="en-US" dirty="0" smtClean="0"/>
              <a:t>CDE’s capacity is limited -- focus CDE’s efforts on creating tools instead</a:t>
            </a:r>
          </a:p>
          <a:p>
            <a:r>
              <a:rPr lang="en-US" dirty="0" smtClean="0"/>
              <a:t>Schools may jump to solution before planning</a:t>
            </a:r>
          </a:p>
          <a:p>
            <a:r>
              <a:rPr lang="en-US" dirty="0" smtClean="0"/>
              <a:t>Could stifle and weed out viable partners or local options</a:t>
            </a:r>
          </a:p>
        </p:txBody>
      </p:sp>
      <p:sp>
        <p:nvSpPr>
          <p:cNvPr id="9" name="TextBox 8"/>
          <p:cNvSpPr txBox="1"/>
          <p:nvPr/>
        </p:nvSpPr>
        <p:spPr>
          <a:xfrm>
            <a:off x="202404" y="5723467"/>
            <a:ext cx="4234129" cy="923330"/>
          </a:xfrm>
          <a:prstGeom prst="rect">
            <a:avLst/>
          </a:prstGeom>
          <a:solidFill>
            <a:schemeClr val="accent2">
              <a:lumMod val="40000"/>
              <a:lumOff val="60000"/>
            </a:schemeClr>
          </a:solidFill>
        </p:spPr>
        <p:txBody>
          <a:bodyPr wrap="square" rtlCol="0">
            <a:spAutoFit/>
          </a:bodyPr>
          <a:lstStyle/>
          <a:p>
            <a:r>
              <a:rPr lang="en-US" dirty="0" smtClean="0"/>
              <a:t>Option to differentiate for more intensive supports that provide vetting of strategies and partners</a:t>
            </a:r>
            <a:endParaRPr lang="en-US" dirty="0"/>
          </a:p>
        </p:txBody>
      </p:sp>
      <p:sp>
        <p:nvSpPr>
          <p:cNvPr id="8" name="Footer Placeholder 7"/>
          <p:cNvSpPr>
            <a:spLocks noGrp="1"/>
          </p:cNvSpPr>
          <p:nvPr>
            <p:ph type="ftr" sz="quarter" idx="3"/>
          </p:nvPr>
        </p:nvSpPr>
        <p:spPr>
          <a:xfrm>
            <a:off x="-229" y="6512579"/>
            <a:ext cx="2895600" cy="365125"/>
          </a:xfrm>
        </p:spPr>
        <p:txBody>
          <a:bodyPr/>
          <a:lstStyle/>
          <a:p>
            <a:r>
              <a:rPr lang="en-US" dirty="0" smtClean="0"/>
              <a:t>60</a:t>
            </a:r>
            <a:endParaRPr lang="en-US" dirty="0"/>
          </a:p>
        </p:txBody>
      </p:sp>
    </p:spTree>
    <p:extLst>
      <p:ext uri="{BB962C8B-B14F-4D97-AF65-F5344CB8AC3E}">
        <p14:creationId xmlns:p14="http://schemas.microsoft.com/office/powerpoint/2010/main" val="378054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666405"/>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p:txBody>
          <a:bodyPr/>
          <a:lstStyle/>
          <a:p>
            <a:r>
              <a:rPr lang="en-US" dirty="0" smtClean="0"/>
              <a:t>61</a:t>
            </a:r>
            <a:endParaRPr lang="en-US" dirty="0"/>
          </a:p>
        </p:txBody>
      </p:sp>
    </p:spTree>
    <p:extLst>
      <p:ext uri="{BB962C8B-B14F-4D97-AF65-F5344CB8AC3E}">
        <p14:creationId xmlns:p14="http://schemas.microsoft.com/office/powerpoint/2010/main" val="425046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60866" y="271182"/>
            <a:ext cx="8983133" cy="1054394"/>
          </a:xfrm>
        </p:spPr>
        <p:txBody>
          <a:bodyPr/>
          <a:lstStyle/>
          <a:p>
            <a:r>
              <a:rPr lang="en-US" sz="3200" dirty="0" smtClean="0"/>
              <a:t>Estimate of annual ESSA Title I funds</a:t>
            </a:r>
            <a:endParaRPr lang="en-US" sz="3200" dirty="0"/>
          </a:p>
        </p:txBody>
      </p:sp>
      <p:sp>
        <p:nvSpPr>
          <p:cNvPr id="2" name="Footer Placeholder 1"/>
          <p:cNvSpPr>
            <a:spLocks noGrp="1"/>
          </p:cNvSpPr>
          <p:nvPr>
            <p:ph type="ftr" sz="quarter" idx="3"/>
          </p:nvPr>
        </p:nvSpPr>
        <p:spPr>
          <a:xfrm>
            <a:off x="0" y="6448107"/>
            <a:ext cx="2895600" cy="365125"/>
          </a:xfrm>
        </p:spPr>
        <p:txBody>
          <a:bodyPr/>
          <a:lstStyle/>
          <a:p>
            <a:r>
              <a:rPr lang="en-US" dirty="0" smtClean="0"/>
              <a:t>62</a:t>
            </a:r>
            <a:endParaRPr lang="en-US" dirty="0"/>
          </a:p>
        </p:txBody>
      </p:sp>
    </p:spTree>
    <p:extLst>
      <p:ext uri="{BB962C8B-B14F-4D97-AF65-F5344CB8AC3E}">
        <p14:creationId xmlns:p14="http://schemas.microsoft.com/office/powerpoint/2010/main" val="366959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Title I Annual Award to Colorado = ~$150,000,000</a:t>
            </a:r>
          </a:p>
          <a:p>
            <a:r>
              <a:rPr lang="en-US" dirty="0"/>
              <a:t>CDE must set aside 7% of the Title I award to support LEAs with identified schools</a:t>
            </a:r>
          </a:p>
          <a:p>
            <a:pPr lvl="1"/>
            <a:r>
              <a:rPr lang="en-US" dirty="0"/>
              <a:t>7% of ~$150,000,000 = ~$</a:t>
            </a:r>
            <a:r>
              <a:rPr lang="en-US" dirty="0" smtClean="0"/>
              <a:t>10,500,000</a:t>
            </a:r>
          </a:p>
          <a:p>
            <a:pPr lvl="1"/>
            <a:endParaRPr lang="en-US" dirty="0"/>
          </a:p>
          <a:p>
            <a:r>
              <a:rPr lang="en-US" dirty="0"/>
              <a:t>95% must go to LEAs with identified schools </a:t>
            </a:r>
          </a:p>
          <a:p>
            <a:pPr lvl="1"/>
            <a:r>
              <a:rPr lang="en-US" dirty="0"/>
              <a:t>95% of $10,500,000 =  $</a:t>
            </a:r>
            <a:r>
              <a:rPr lang="en-US" dirty="0" smtClean="0"/>
              <a:t>9,975,000</a:t>
            </a:r>
          </a:p>
          <a:p>
            <a:pPr lvl="1"/>
            <a:r>
              <a:rPr lang="en-US" dirty="0" smtClean="0"/>
              <a:t>5% held at CDE for administration and oversight</a:t>
            </a:r>
          </a:p>
          <a:p>
            <a:endParaRPr lang="en-US" dirty="0"/>
          </a:p>
        </p:txBody>
      </p:sp>
      <p:sp>
        <p:nvSpPr>
          <p:cNvPr id="3" name="Title 2"/>
          <p:cNvSpPr>
            <a:spLocks noGrp="1"/>
          </p:cNvSpPr>
          <p:nvPr>
            <p:ph type="title"/>
          </p:nvPr>
        </p:nvSpPr>
        <p:spPr/>
        <p:txBody>
          <a:bodyPr/>
          <a:lstStyle/>
          <a:p>
            <a:r>
              <a:rPr lang="en-US" dirty="0" smtClean="0"/>
              <a:t>7% for School Improvement</a:t>
            </a:r>
            <a:endParaRPr lang="en-US" dirty="0"/>
          </a:p>
        </p:txBody>
      </p:sp>
      <p:sp>
        <p:nvSpPr>
          <p:cNvPr id="4" name="Footer Placeholder 3"/>
          <p:cNvSpPr>
            <a:spLocks noGrp="1"/>
          </p:cNvSpPr>
          <p:nvPr>
            <p:ph type="ftr" sz="quarter" idx="3"/>
          </p:nvPr>
        </p:nvSpPr>
        <p:spPr/>
        <p:txBody>
          <a:bodyPr/>
          <a:lstStyle/>
          <a:p>
            <a:r>
              <a:rPr lang="en-US" dirty="0" smtClean="0"/>
              <a:t>63</a:t>
            </a:r>
            <a:endParaRPr lang="en-US" dirty="0"/>
          </a:p>
        </p:txBody>
      </p:sp>
    </p:spTree>
    <p:extLst>
      <p:ext uri="{BB962C8B-B14F-4D97-AF65-F5344CB8AC3E}">
        <p14:creationId xmlns:p14="http://schemas.microsoft.com/office/powerpoint/2010/main" val="3961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807" y="1668271"/>
            <a:ext cx="8407893" cy="1041062"/>
          </a:xfrm>
        </p:spPr>
        <p:txBody>
          <a:bodyPr/>
          <a:lstStyle/>
          <a:p>
            <a:pPr marL="514350" indent="-514350">
              <a:buFont typeface="+mj-lt"/>
              <a:buAutoNum type="alphaLcPeriod"/>
            </a:pPr>
            <a:r>
              <a:rPr lang="en-US" sz="2800" b="0" dirty="0"/>
              <a:t>In reserving 7% of the state Title I allocation to support identified schools, should the funds be distributed to LEAs through a formula, competitive process?  Or maybe a blend of the two (hybrid</a:t>
            </a:r>
            <a:r>
              <a:rPr lang="en-US" sz="2800" b="0" dirty="0" smtClean="0"/>
              <a:t>)?</a:t>
            </a:r>
            <a:br>
              <a:rPr lang="en-US" sz="2800" b="0" dirty="0" smtClean="0"/>
            </a:br>
            <a:endParaRPr lang="en-US" sz="2800" b="0" dirty="0"/>
          </a:p>
          <a:p>
            <a:r>
              <a:rPr lang="en-US" sz="2800" b="0" dirty="0"/>
              <a:t> </a:t>
            </a:r>
            <a:r>
              <a:rPr lang="en-US" sz="2800" b="0" dirty="0" smtClean="0"/>
              <a:t>Reminders:</a:t>
            </a:r>
          </a:p>
          <a:p>
            <a:pPr lvl="1"/>
            <a:r>
              <a:rPr lang="en-US" dirty="0"/>
              <a:t>Awards must be of sufficient size for an LEA to implement improvement </a:t>
            </a:r>
            <a:r>
              <a:rPr lang="en-US" dirty="0" smtClean="0"/>
              <a:t>strategies</a:t>
            </a:r>
            <a:endParaRPr lang="en-US" dirty="0"/>
          </a:p>
          <a:p>
            <a:pPr lvl="1"/>
            <a:r>
              <a:rPr lang="en-US" dirty="0"/>
              <a:t>Allotments must represent the geographic diversity of the state</a:t>
            </a:r>
          </a:p>
          <a:p>
            <a:pPr lvl="1"/>
            <a:endParaRPr lang="en-US" sz="3000" dirty="0">
              <a:effectLst/>
            </a:endParaRPr>
          </a:p>
        </p:txBody>
      </p:sp>
      <p:sp>
        <p:nvSpPr>
          <p:cNvPr id="3" name="Title 2"/>
          <p:cNvSpPr>
            <a:spLocks noGrp="1"/>
          </p:cNvSpPr>
          <p:nvPr>
            <p:ph type="title"/>
          </p:nvPr>
        </p:nvSpPr>
        <p:spPr>
          <a:xfrm>
            <a:off x="1321064" y="329728"/>
            <a:ext cx="6757036" cy="1054394"/>
          </a:xfrm>
        </p:spPr>
        <p:txBody>
          <a:bodyPr/>
          <a:lstStyle/>
          <a:p>
            <a:pPr algn="l"/>
            <a:r>
              <a:rPr lang="en-US" dirty="0" smtClean="0">
                <a:sym typeface="Wingdings"/>
              </a:rPr>
              <a:t>Allocation of Resources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smtClean="0">
                <a:solidFill>
                  <a:prstClr val="white"/>
                </a:solidFill>
                <a:latin typeface="Museo Slab 500"/>
                <a:ea typeface="+mj-ea"/>
                <a:sym typeface="Wingdings"/>
              </a:rPr>
              <a:t></a:t>
            </a:r>
            <a:endParaRPr lang="en-US" sz="7200" dirty="0"/>
          </a:p>
        </p:txBody>
      </p:sp>
      <p:sp>
        <p:nvSpPr>
          <p:cNvPr id="6" name="Footer Placeholder 5"/>
          <p:cNvSpPr>
            <a:spLocks noGrp="1"/>
          </p:cNvSpPr>
          <p:nvPr>
            <p:ph type="ftr" sz="quarter" idx="3"/>
          </p:nvPr>
        </p:nvSpPr>
        <p:spPr/>
        <p:txBody>
          <a:bodyPr/>
          <a:lstStyle/>
          <a:p>
            <a:r>
              <a:rPr lang="en-US" dirty="0" smtClean="0"/>
              <a:t>64</a:t>
            </a:r>
            <a:endParaRPr lang="en-US" dirty="0"/>
          </a:p>
        </p:txBody>
      </p:sp>
    </p:spTree>
    <p:extLst>
      <p:ext uri="{BB962C8B-B14F-4D97-AF65-F5344CB8AC3E}">
        <p14:creationId xmlns:p14="http://schemas.microsoft.com/office/powerpoint/2010/main" val="190586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Option 1: Formula Only</a:t>
            </a:r>
          </a:p>
          <a:p>
            <a:r>
              <a:rPr lang="en-US" dirty="0" smtClean="0"/>
              <a:t>Distribute </a:t>
            </a:r>
            <a:r>
              <a:rPr lang="en-US" dirty="0"/>
              <a:t>funds on a formula basis based on approved plans. </a:t>
            </a:r>
            <a:endParaRPr lang="en-US" dirty="0" smtClean="0"/>
          </a:p>
          <a:p>
            <a:pPr marL="0" indent="0">
              <a:buNone/>
            </a:pPr>
            <a:r>
              <a:rPr lang="en-US" dirty="0" smtClean="0"/>
              <a:t> </a:t>
            </a:r>
          </a:p>
          <a:p>
            <a:pPr lvl="1"/>
            <a:r>
              <a:rPr lang="en-US" dirty="0" smtClean="0"/>
              <a:t>Based </a:t>
            </a:r>
            <a:r>
              <a:rPr lang="en-US" dirty="0"/>
              <a:t>on the number of schools identified as Comprehensive Support for Improvement (CSI) and Targeted Support for Improvement (TSI), CDE would set aside a per-school amount that LEAs may access after submitting a plan for improvement which includes a needs assessment, evidence-based strategies, budget for use of funds, and an assessment of the quality of strategies and progress toward improving student outcomes.</a:t>
            </a:r>
          </a:p>
          <a:p>
            <a:endParaRPr lang="en-US" dirty="0"/>
          </a:p>
        </p:txBody>
      </p:sp>
      <p:sp>
        <p:nvSpPr>
          <p:cNvPr id="3" name="Title 2"/>
          <p:cNvSpPr>
            <a:spLocks noGrp="1"/>
          </p:cNvSpPr>
          <p:nvPr>
            <p:ph type="title"/>
          </p:nvPr>
        </p:nvSpPr>
        <p:spPr/>
        <p:txBody>
          <a:bodyPr/>
          <a:lstStyle/>
          <a:p>
            <a:r>
              <a:rPr lang="en-US" dirty="0" smtClean="0"/>
              <a:t>Formula Only</a:t>
            </a:r>
            <a:endParaRPr lang="en-US" dirty="0"/>
          </a:p>
        </p:txBody>
      </p:sp>
      <p:sp>
        <p:nvSpPr>
          <p:cNvPr id="4" name="Footer Placeholder 3"/>
          <p:cNvSpPr>
            <a:spLocks noGrp="1"/>
          </p:cNvSpPr>
          <p:nvPr>
            <p:ph type="ftr" sz="quarter" idx="3"/>
          </p:nvPr>
        </p:nvSpPr>
        <p:spPr/>
        <p:txBody>
          <a:bodyPr/>
          <a:lstStyle/>
          <a:p>
            <a:r>
              <a:rPr lang="en-US" dirty="0" smtClean="0"/>
              <a:t>65</a:t>
            </a:r>
            <a:endParaRPr lang="en-US" dirty="0"/>
          </a:p>
        </p:txBody>
      </p:sp>
    </p:spTree>
    <p:extLst>
      <p:ext uri="{BB962C8B-B14F-4D97-AF65-F5344CB8AC3E}">
        <p14:creationId xmlns:p14="http://schemas.microsoft.com/office/powerpoint/2010/main" val="9077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Option 2 – Competitive Only</a:t>
            </a:r>
          </a:p>
          <a:p>
            <a:r>
              <a:rPr lang="en-US" dirty="0" smtClean="0"/>
              <a:t>Distribute </a:t>
            </a:r>
            <a:r>
              <a:rPr lang="en-US" dirty="0"/>
              <a:t>funds on a competitive basis based on approved applications/plans.   </a:t>
            </a:r>
            <a:endParaRPr lang="en-US" dirty="0" smtClean="0"/>
          </a:p>
          <a:p>
            <a:pPr marL="0" indent="0">
              <a:buNone/>
            </a:pPr>
            <a:endParaRPr lang="en-US" dirty="0" smtClean="0"/>
          </a:p>
          <a:p>
            <a:pPr lvl="1"/>
            <a:r>
              <a:rPr lang="en-US" dirty="0" smtClean="0"/>
              <a:t>LEAs </a:t>
            </a:r>
            <a:r>
              <a:rPr lang="en-US" dirty="0"/>
              <a:t>with CSI and TSI schools would have an opportunity to apply for funds to implement interventions.  Approved applications/plans must include a needs assessment, evidence-based strategies, budget for use of funds and an assessment of the quality of strategies and progress toward improving student outcomes.</a:t>
            </a:r>
          </a:p>
          <a:p>
            <a:endParaRPr lang="en-US" dirty="0"/>
          </a:p>
        </p:txBody>
      </p:sp>
      <p:sp>
        <p:nvSpPr>
          <p:cNvPr id="3" name="Title 2"/>
          <p:cNvSpPr>
            <a:spLocks noGrp="1"/>
          </p:cNvSpPr>
          <p:nvPr>
            <p:ph type="title"/>
          </p:nvPr>
        </p:nvSpPr>
        <p:spPr/>
        <p:txBody>
          <a:bodyPr/>
          <a:lstStyle/>
          <a:p>
            <a:r>
              <a:rPr lang="en-US" dirty="0" smtClean="0"/>
              <a:t>Competitive Only</a:t>
            </a:r>
            <a:endParaRPr lang="en-US" dirty="0"/>
          </a:p>
        </p:txBody>
      </p:sp>
      <p:sp>
        <p:nvSpPr>
          <p:cNvPr id="4" name="Footer Placeholder 3"/>
          <p:cNvSpPr>
            <a:spLocks noGrp="1"/>
          </p:cNvSpPr>
          <p:nvPr>
            <p:ph type="ftr" sz="quarter" idx="3"/>
          </p:nvPr>
        </p:nvSpPr>
        <p:spPr/>
        <p:txBody>
          <a:bodyPr/>
          <a:lstStyle/>
          <a:p>
            <a:r>
              <a:rPr lang="en-US" dirty="0" smtClean="0"/>
              <a:t>66</a:t>
            </a:r>
            <a:endParaRPr lang="en-US" dirty="0"/>
          </a:p>
        </p:txBody>
      </p:sp>
    </p:spTree>
    <p:extLst>
      <p:ext uri="{BB962C8B-B14F-4D97-AF65-F5344CB8AC3E}">
        <p14:creationId xmlns:p14="http://schemas.microsoft.com/office/powerpoint/2010/main" val="168007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Option 3: Formula/Competitive Hybrid</a:t>
            </a:r>
          </a:p>
          <a:p>
            <a:r>
              <a:rPr lang="en-US" dirty="0" smtClean="0"/>
              <a:t>Distribute </a:t>
            </a:r>
            <a:r>
              <a:rPr lang="en-US" dirty="0"/>
              <a:t>a portion of the funds through formula and hold a portion of the funds for competitive opportunities.  </a:t>
            </a:r>
            <a:endParaRPr lang="en-US" dirty="0" smtClean="0"/>
          </a:p>
          <a:p>
            <a:pPr lvl="1"/>
            <a:r>
              <a:rPr lang="en-US" dirty="0" smtClean="0"/>
              <a:t>Based </a:t>
            </a:r>
            <a:r>
              <a:rPr lang="en-US" dirty="0"/>
              <a:t>on the number of schools identified as Comprehensive Support for Improvement (CSI) and Targeted Support for Improvement (TSI), CDE would set aside a portion of the 7% for a per school amount that LEAs may access after submitting a plan for improvement which includes a needs assessment, evidence-based strategies, budget for use of funds and an assessment of the quality of strategies and progress toward improving student outcomes. CDE will set aside an additional amount of funds to distribute on a </a:t>
            </a:r>
            <a:r>
              <a:rPr lang="en-US"/>
              <a:t>competitive </a:t>
            </a:r>
            <a:r>
              <a:rPr lang="en-US" smtClean="0"/>
              <a:t>basis.</a:t>
            </a:r>
            <a:endParaRPr lang="en-US" dirty="0"/>
          </a:p>
        </p:txBody>
      </p:sp>
      <p:sp>
        <p:nvSpPr>
          <p:cNvPr id="3" name="Title 2"/>
          <p:cNvSpPr>
            <a:spLocks noGrp="1"/>
          </p:cNvSpPr>
          <p:nvPr>
            <p:ph type="title"/>
          </p:nvPr>
        </p:nvSpPr>
        <p:spPr/>
        <p:txBody>
          <a:bodyPr/>
          <a:lstStyle/>
          <a:p>
            <a:r>
              <a:rPr lang="en-US" dirty="0" smtClean="0"/>
              <a:t>Formula/Competitive Hybrid</a:t>
            </a:r>
            <a:endParaRPr lang="en-US" dirty="0"/>
          </a:p>
        </p:txBody>
      </p:sp>
      <p:sp>
        <p:nvSpPr>
          <p:cNvPr id="4" name="Footer Placeholder 3"/>
          <p:cNvSpPr>
            <a:spLocks noGrp="1"/>
          </p:cNvSpPr>
          <p:nvPr>
            <p:ph type="ftr" sz="quarter" idx="3"/>
          </p:nvPr>
        </p:nvSpPr>
        <p:spPr/>
        <p:txBody>
          <a:bodyPr/>
          <a:lstStyle/>
          <a:p>
            <a:r>
              <a:rPr lang="en-US" dirty="0" smtClean="0"/>
              <a:t>67</a:t>
            </a:r>
            <a:endParaRPr lang="en-US" dirty="0"/>
          </a:p>
        </p:txBody>
      </p:sp>
    </p:spTree>
    <p:extLst>
      <p:ext uri="{BB962C8B-B14F-4D97-AF65-F5344CB8AC3E}">
        <p14:creationId xmlns:p14="http://schemas.microsoft.com/office/powerpoint/2010/main" val="166390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Effective Instruction and Leadership</a:t>
            </a:r>
            <a:endParaRPr lang="en-US" dirty="0"/>
          </a:p>
        </p:txBody>
      </p:sp>
    </p:spTree>
    <p:extLst>
      <p:ext uri="{BB962C8B-B14F-4D97-AF65-F5344CB8AC3E}">
        <p14:creationId xmlns:p14="http://schemas.microsoft.com/office/powerpoint/2010/main" val="34139326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949687"/>
            <a:ext cx="8341851" cy="1316176"/>
          </a:xfrm>
        </p:spPr>
        <p:txBody>
          <a:bodyPr/>
          <a:lstStyle/>
          <a:p>
            <a:r>
              <a:rPr lang="en-US" dirty="0" smtClean="0"/>
              <a:t>December 12, 2016</a:t>
            </a:r>
            <a:endParaRPr lang="en-US" dirty="0"/>
          </a:p>
        </p:txBody>
      </p:sp>
      <p:sp>
        <p:nvSpPr>
          <p:cNvPr id="5" name="Title 4"/>
          <p:cNvSpPr>
            <a:spLocks noGrp="1"/>
          </p:cNvSpPr>
          <p:nvPr>
            <p:ph type="title"/>
          </p:nvPr>
        </p:nvSpPr>
        <p:spPr/>
        <p:txBody>
          <a:bodyPr/>
          <a:lstStyle/>
          <a:p>
            <a:r>
              <a:rPr lang="en-US" sz="4000" spc="135" dirty="0" smtClean="0">
                <a:solidFill>
                  <a:srgbClr val="1F4669"/>
                </a:solidFill>
              </a:rPr>
              <a:t/>
            </a:r>
            <a:br>
              <a:rPr lang="en-US" sz="4000" spc="135" dirty="0" smtClean="0">
                <a:solidFill>
                  <a:srgbClr val="1F4669"/>
                </a:solidFill>
              </a:rPr>
            </a:br>
            <a:r>
              <a:rPr lang="en-US" sz="4000" spc="135" dirty="0" smtClean="0">
                <a:solidFill>
                  <a:schemeClr val="bg1"/>
                </a:solidFill>
              </a:rPr>
              <a:t>Effective </a:t>
            </a:r>
            <a:r>
              <a:rPr lang="en-US" sz="4000" spc="135" dirty="0">
                <a:solidFill>
                  <a:schemeClr val="bg1"/>
                </a:solidFill>
              </a:rPr>
              <a:t>Instruction and Leadership Spoke Committee</a:t>
            </a:r>
            <a:br>
              <a:rPr lang="en-US" sz="4000" spc="135" dirty="0">
                <a:solidFill>
                  <a:schemeClr val="bg1"/>
                </a:solidFill>
              </a:rPr>
            </a:br>
            <a:r>
              <a:rPr lang="en-US" sz="4000" spc="135" dirty="0">
                <a:solidFill>
                  <a:schemeClr val="bg1"/>
                </a:solidFill>
              </a:rPr>
              <a:t/>
            </a:r>
            <a:br>
              <a:rPr lang="en-US" sz="4000" spc="135" dirty="0">
                <a:solidFill>
                  <a:schemeClr val="bg1"/>
                </a:solidFill>
              </a:rPr>
            </a:br>
            <a:r>
              <a:rPr lang="en-US" sz="3600" spc="135" dirty="0">
                <a:solidFill>
                  <a:schemeClr val="bg1"/>
                </a:solidFill>
              </a:rPr>
              <a:t>Report to ESSA Hub Committee</a:t>
            </a:r>
            <a:endParaRPr lang="en-US" sz="36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69</a:t>
            </a:fld>
            <a:endParaRPr lang="en-US" dirty="0"/>
          </a:p>
        </p:txBody>
      </p:sp>
    </p:spTree>
    <p:extLst>
      <p:ext uri="{BB962C8B-B14F-4D97-AF65-F5344CB8AC3E}">
        <p14:creationId xmlns:p14="http://schemas.microsoft.com/office/powerpoint/2010/main" val="521029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solidFill>
                  <a:srgbClr val="020202"/>
                </a:solidFill>
              </a:rPr>
              <a:t>Will the State continue to use the exception for advanced mathematics students in eighth grade to take end-of-course high school mathematics assessments?</a:t>
            </a:r>
          </a:p>
          <a:p>
            <a:pPr marL="45720" indent="0">
              <a:buNone/>
            </a:pPr>
            <a:r>
              <a:rPr lang="en-US" dirty="0">
                <a:solidFill>
                  <a:srgbClr val="020202"/>
                </a:solidFill>
              </a:rPr>
              <a:t> </a:t>
            </a:r>
            <a:endParaRPr lang="en-US" dirty="0" smtClean="0">
              <a:solidFill>
                <a:srgbClr val="020202"/>
              </a:solidFill>
            </a:endParaRPr>
          </a:p>
          <a:p>
            <a:endParaRPr lang="en-US" dirty="0">
              <a:solidFill>
                <a:srgbClr val="020202"/>
              </a:solidFill>
            </a:endParaRPr>
          </a:p>
          <a:p>
            <a:r>
              <a:rPr lang="en-US" dirty="0" smtClean="0">
                <a:solidFill>
                  <a:srgbClr val="020202"/>
                </a:solidFill>
              </a:rPr>
              <a:t>Spoke Recommendation: Yes</a:t>
            </a:r>
            <a:endParaRPr lang="en-US" dirty="0">
              <a:solidFill>
                <a:srgbClr val="020202"/>
              </a:solidFill>
            </a:endParaRPr>
          </a:p>
        </p:txBody>
      </p:sp>
      <p:sp>
        <p:nvSpPr>
          <p:cNvPr id="4" name="Title 3"/>
          <p:cNvSpPr>
            <a:spLocks noGrp="1"/>
          </p:cNvSpPr>
          <p:nvPr>
            <p:ph type="title"/>
          </p:nvPr>
        </p:nvSpPr>
        <p:spPr/>
        <p:txBody>
          <a:bodyPr/>
          <a:lstStyle/>
          <a:p>
            <a:r>
              <a:rPr lang="en-US" dirty="0" smtClean="0"/>
              <a:t>Decision Point</a:t>
            </a:r>
            <a:endParaRPr lang="en-US" dirty="0"/>
          </a:p>
        </p:txBody>
      </p:sp>
      <p:sp>
        <p:nvSpPr>
          <p:cNvPr id="2" name="Footer Placeholder 1"/>
          <p:cNvSpPr>
            <a:spLocks noGrp="1"/>
          </p:cNvSpPr>
          <p:nvPr>
            <p:ph type="ftr" sz="quarter" idx="3"/>
          </p:nvPr>
        </p:nvSpPr>
        <p:spPr/>
        <p:txBody>
          <a:bodyPr/>
          <a:lstStyle/>
          <a:p>
            <a:r>
              <a:rPr lang="en-US" dirty="0" smtClean="0"/>
              <a:t>7</a:t>
            </a:r>
            <a:endParaRPr lang="en-US" dirty="0"/>
          </a:p>
        </p:txBody>
      </p:sp>
    </p:spTree>
    <p:extLst>
      <p:ext uri="{BB962C8B-B14F-4D97-AF65-F5344CB8AC3E}">
        <p14:creationId xmlns:p14="http://schemas.microsoft.com/office/powerpoint/2010/main" val="23617658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Teacher qualifications in ESSA</a:t>
            </a:r>
          </a:p>
          <a:p>
            <a:pPr lvl="1"/>
            <a:r>
              <a:rPr lang="en-US" dirty="0" smtClean="0"/>
              <a:t>Background information handout on NCLB requirements and definitions of State terms provided</a:t>
            </a:r>
          </a:p>
          <a:p>
            <a:pPr lvl="1"/>
            <a:r>
              <a:rPr lang="en-US" dirty="0" smtClean="0"/>
              <a:t>Overview of applicable Colorado statute</a:t>
            </a:r>
          </a:p>
          <a:p>
            <a:pPr lvl="1"/>
            <a:r>
              <a:rPr lang="en-US" b="1" dirty="0" smtClean="0"/>
              <a:t>Decision point: </a:t>
            </a:r>
            <a:r>
              <a:rPr lang="en-US" dirty="0" smtClean="0"/>
              <a:t>paraprofessionals</a:t>
            </a:r>
          </a:p>
          <a:p>
            <a:r>
              <a:rPr lang="en-US" dirty="0" smtClean="0"/>
              <a:t>Equitable access to teachers</a:t>
            </a:r>
          </a:p>
          <a:p>
            <a:pPr lvl="1"/>
            <a:r>
              <a:rPr lang="en-US" dirty="0" smtClean="0"/>
              <a:t>Changes from NCLB to ESSA</a:t>
            </a:r>
          </a:p>
          <a:p>
            <a:pPr lvl="1"/>
            <a:r>
              <a:rPr lang="en-US" dirty="0" smtClean="0"/>
              <a:t>Identifying gaps</a:t>
            </a:r>
          </a:p>
          <a:p>
            <a:pPr lvl="2"/>
            <a:r>
              <a:rPr lang="en-US" dirty="0" smtClean="0"/>
              <a:t>Learning Policy Institute report</a:t>
            </a:r>
          </a:p>
          <a:p>
            <a:pPr lvl="1"/>
            <a:r>
              <a:rPr lang="en-US" b="1" dirty="0" smtClean="0"/>
              <a:t>Decision point: </a:t>
            </a:r>
            <a:r>
              <a:rPr lang="en-US" dirty="0" smtClean="0"/>
              <a:t>defining ‘out-of-field’ and ‘inexperienced’</a:t>
            </a:r>
          </a:p>
          <a:p>
            <a:r>
              <a:rPr lang="en-US" dirty="0" smtClean="0"/>
              <a:t>Supporting teachers</a:t>
            </a:r>
          </a:p>
          <a:p>
            <a:pPr lvl="1"/>
            <a:r>
              <a:rPr lang="en-US" dirty="0" smtClean="0"/>
              <a:t>Decision point: CDE supports to the field</a:t>
            </a:r>
          </a:p>
          <a:p>
            <a:pPr lvl="1"/>
            <a:endParaRPr lang="en-US" dirty="0" smtClean="0"/>
          </a:p>
          <a:p>
            <a:pPr lvl="1"/>
            <a:endParaRPr lang="en-US" dirty="0" smtClean="0"/>
          </a:p>
          <a:p>
            <a:endParaRPr lang="en-US" dirty="0" smtClean="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106403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Changes from NCLB, Colorado context, and decision points</a:t>
            </a:r>
            <a:endParaRPr lang="en-US" dirty="0"/>
          </a:p>
        </p:txBody>
      </p:sp>
      <p:sp>
        <p:nvSpPr>
          <p:cNvPr id="5" name="Title 4"/>
          <p:cNvSpPr>
            <a:spLocks noGrp="1"/>
          </p:cNvSpPr>
          <p:nvPr>
            <p:ph type="title"/>
          </p:nvPr>
        </p:nvSpPr>
        <p:spPr/>
        <p:txBody>
          <a:bodyPr/>
          <a:lstStyle/>
          <a:p>
            <a:r>
              <a:rPr lang="en-US" dirty="0" smtClean="0"/>
              <a:t>Teacher Qualifications in ESSA</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71</a:t>
            </a:fld>
            <a:endParaRPr lang="en-US" dirty="0"/>
          </a:p>
        </p:txBody>
      </p:sp>
    </p:spTree>
    <p:extLst>
      <p:ext uri="{BB962C8B-B14F-4D97-AF65-F5344CB8AC3E}">
        <p14:creationId xmlns:p14="http://schemas.microsoft.com/office/powerpoint/2010/main" val="3733357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ESSA now requires LEAs and States to ensure that teachers and paraprofessionals in programs supported by Title I funds meet applicable State licensure and certification requirements.</a:t>
            </a:r>
          </a:p>
          <a:p>
            <a:r>
              <a:rPr lang="en-US" dirty="0" smtClean="0"/>
              <a:t>This replaces the highly qualified provision in NCLB.</a:t>
            </a:r>
          </a:p>
          <a:p>
            <a:pPr lvl="1"/>
            <a:r>
              <a:rPr lang="en-US" dirty="0" smtClean="0"/>
              <a:t>See handout for details on these previous requirements</a:t>
            </a:r>
          </a:p>
          <a:p>
            <a:pPr marL="0" indent="0">
              <a:buNone/>
            </a:pPr>
            <a:endParaRPr lang="en-US" dirty="0"/>
          </a:p>
        </p:txBody>
      </p:sp>
      <p:sp>
        <p:nvSpPr>
          <p:cNvPr id="4" name="Title 3"/>
          <p:cNvSpPr>
            <a:spLocks noGrp="1"/>
          </p:cNvSpPr>
          <p:nvPr>
            <p:ph type="title"/>
          </p:nvPr>
        </p:nvSpPr>
        <p:spPr/>
        <p:txBody>
          <a:bodyPr/>
          <a:lstStyle/>
          <a:p>
            <a:r>
              <a:rPr lang="en-US" dirty="0" smtClean="0"/>
              <a:t>Changes in ESSA - Licensure</a:t>
            </a:r>
            <a:endParaRPr lang="en-US" dirty="0"/>
          </a:p>
        </p:txBody>
      </p:sp>
    </p:spTree>
    <p:extLst>
      <p:ext uri="{BB962C8B-B14F-4D97-AF65-F5344CB8AC3E}">
        <p14:creationId xmlns:p14="http://schemas.microsoft.com/office/powerpoint/2010/main" val="1580136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 2 of Article 63, Teacher Employment, Compensation, and Dismissal, the following requirements </a:t>
            </a:r>
            <a:r>
              <a:rPr lang="en-US" dirty="0" smtClean="0"/>
              <a:t>are </a:t>
            </a:r>
            <a:r>
              <a:rPr lang="en-US" dirty="0"/>
              <a:t>applicable to this requirement in ESSA:</a:t>
            </a:r>
          </a:p>
          <a:p>
            <a:pPr lvl="1"/>
            <a:r>
              <a:rPr lang="en-US" dirty="0"/>
              <a:t>The board of a school district shall not enter into an employment contract with any person as a teacher…unless such person holds an initial or a professional teacher’s license or authorization issued…</a:t>
            </a:r>
          </a:p>
          <a:p>
            <a:pPr lvl="1"/>
            <a:r>
              <a:rPr lang="en-US" dirty="0"/>
              <a:t>A school district may hire a person who holds an alternative teacher license to teach as an alternative teacher pursuant to an alternative teacher contract</a:t>
            </a:r>
            <a:r>
              <a:rPr lang="en-US" dirty="0" smtClean="0"/>
              <a:t>…</a:t>
            </a:r>
          </a:p>
          <a:p>
            <a:r>
              <a:rPr lang="en-US" dirty="0"/>
              <a:t> </a:t>
            </a:r>
            <a:r>
              <a:rPr lang="en-US" dirty="0" smtClean="0"/>
              <a:t>Waivers from the above are allowed and must be approved by the State Board of Education</a:t>
            </a:r>
            <a:endParaRPr lang="en-US" dirty="0"/>
          </a:p>
          <a:p>
            <a:r>
              <a:rPr lang="en-US" dirty="0"/>
              <a:t>No applicable CO statute regarding paraprofessionals</a:t>
            </a:r>
          </a:p>
          <a:p>
            <a:endParaRPr lang="en-US" dirty="0"/>
          </a:p>
        </p:txBody>
      </p:sp>
      <p:sp>
        <p:nvSpPr>
          <p:cNvPr id="3" name="Title 2"/>
          <p:cNvSpPr>
            <a:spLocks noGrp="1"/>
          </p:cNvSpPr>
          <p:nvPr>
            <p:ph type="title"/>
          </p:nvPr>
        </p:nvSpPr>
        <p:spPr/>
        <p:txBody>
          <a:bodyPr/>
          <a:lstStyle/>
          <a:p>
            <a:r>
              <a:rPr lang="en-US" dirty="0" smtClean="0"/>
              <a:t>Applicable State Statute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73</a:t>
            </a:fld>
            <a:endParaRPr lang="en-US" dirty="0"/>
          </a:p>
        </p:txBody>
      </p:sp>
    </p:spTree>
    <p:extLst>
      <p:ext uri="{BB962C8B-B14F-4D97-AF65-F5344CB8AC3E}">
        <p14:creationId xmlns:p14="http://schemas.microsoft.com/office/powerpoint/2010/main" val="1642620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ESSA requires LEAs and States to ensure that paraprofessionals in programs supported by Title I meet applicable State licensure and certification requirements.</a:t>
            </a:r>
          </a:p>
          <a:p>
            <a:pPr lvl="1"/>
            <a:r>
              <a:rPr lang="en-US" sz="2000" dirty="0" smtClean="0"/>
              <a:t>Colorado law contains no such requirements.</a:t>
            </a:r>
          </a:p>
          <a:p>
            <a:pPr lvl="1"/>
            <a:r>
              <a:rPr lang="en-US" sz="2000" dirty="0" smtClean="0"/>
              <a:t>The Spoke Committee recommends that Title I instructional paraprofessionals continue to be held to the highly qualified requirements that existed under NCLB.</a:t>
            </a:r>
          </a:p>
          <a:p>
            <a:pPr lvl="2"/>
            <a:r>
              <a:rPr lang="en-US" sz="1800" dirty="0" smtClean="0"/>
              <a:t>The intention is to ensure that students who are most at-risk have access to the most qualified instructional staff.</a:t>
            </a:r>
          </a:p>
          <a:p>
            <a:pPr lvl="2"/>
            <a:r>
              <a:rPr lang="en-US" sz="1800" dirty="0"/>
              <a:t>LEAs have been meeting this requirement with 100% compliance</a:t>
            </a:r>
            <a:r>
              <a:rPr lang="en-US" sz="1800" dirty="0" smtClean="0"/>
              <a:t>.</a:t>
            </a:r>
          </a:p>
          <a:p>
            <a:pPr lvl="1"/>
            <a:r>
              <a:rPr lang="en-US" sz="2000" dirty="0" smtClean="0"/>
              <a:t>The final Consolidated State Plan Template released on 11/29/16 does not include a place to address this issue.</a:t>
            </a:r>
          </a:p>
          <a:p>
            <a:pPr lvl="1"/>
            <a:r>
              <a:rPr lang="en-US" b="1" dirty="0" smtClean="0"/>
              <a:t>Decision point:  </a:t>
            </a:r>
            <a:r>
              <a:rPr lang="en-US" dirty="0" smtClean="0"/>
              <a:t>Should a recommendation be made to the Colorado Legislature regarding requirements for paraprofessionals?</a:t>
            </a:r>
            <a:endParaRPr lang="en-US" b="1" dirty="0"/>
          </a:p>
        </p:txBody>
      </p:sp>
      <p:sp>
        <p:nvSpPr>
          <p:cNvPr id="3" name="Title 2"/>
          <p:cNvSpPr>
            <a:spLocks noGrp="1"/>
          </p:cNvSpPr>
          <p:nvPr>
            <p:ph type="title"/>
          </p:nvPr>
        </p:nvSpPr>
        <p:spPr/>
        <p:txBody>
          <a:bodyPr/>
          <a:lstStyle/>
          <a:p>
            <a:r>
              <a:rPr lang="en-US" dirty="0" smtClean="0"/>
              <a:t>Paraprofessionals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74</a:t>
            </a:fld>
            <a:endParaRPr lang="en-US" dirty="0"/>
          </a:p>
        </p:txBody>
      </p:sp>
    </p:spTree>
    <p:extLst>
      <p:ext uri="{BB962C8B-B14F-4D97-AF65-F5344CB8AC3E}">
        <p14:creationId xmlns:p14="http://schemas.microsoft.com/office/powerpoint/2010/main" val="14415425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NCLB required LEAs and States to ensure that low-income and minority students were not taught at disproportionate rates by inexperienced, unqualified, or out-of-field </a:t>
            </a:r>
            <a:r>
              <a:rPr lang="en-US" dirty="0" smtClean="0"/>
              <a:t>teachers who are:</a:t>
            </a:r>
          </a:p>
          <a:p>
            <a:pPr lvl="1"/>
            <a:r>
              <a:rPr lang="en-US" dirty="0" smtClean="0"/>
              <a:t>Inexperienced,</a:t>
            </a:r>
          </a:p>
          <a:p>
            <a:pPr lvl="1"/>
            <a:r>
              <a:rPr lang="en-US" dirty="0" smtClean="0"/>
              <a:t>Unqualified,</a:t>
            </a:r>
          </a:p>
          <a:p>
            <a:pPr lvl="1"/>
            <a:r>
              <a:rPr lang="en-US" dirty="0" smtClean="0"/>
              <a:t>Out-of-field.</a:t>
            </a:r>
            <a:endParaRPr lang="en-US" dirty="0"/>
          </a:p>
          <a:p>
            <a:r>
              <a:rPr lang="en-US" dirty="0"/>
              <a:t>ESSA continues this requirement by adding </a:t>
            </a:r>
            <a:r>
              <a:rPr lang="en-US" u="sng" dirty="0"/>
              <a:t>ineffective</a:t>
            </a:r>
            <a:r>
              <a:rPr lang="en-US" dirty="0"/>
              <a:t> teachers to the above list.</a:t>
            </a:r>
          </a:p>
          <a:p>
            <a:r>
              <a:rPr lang="en-US" dirty="0" smtClean="0"/>
              <a:t>All of the above terms must be defined in the State Plan</a:t>
            </a:r>
          </a:p>
          <a:p>
            <a:pPr lvl="1"/>
            <a:r>
              <a:rPr lang="en-US" dirty="0" smtClean="0"/>
              <a:t>See handout of definitions under NCLB and options for ESSA</a:t>
            </a:r>
            <a:endParaRPr lang="en-US" dirty="0"/>
          </a:p>
        </p:txBody>
      </p:sp>
      <p:sp>
        <p:nvSpPr>
          <p:cNvPr id="3" name="Title 2"/>
          <p:cNvSpPr>
            <a:spLocks noGrp="1"/>
          </p:cNvSpPr>
          <p:nvPr>
            <p:ph type="title"/>
          </p:nvPr>
        </p:nvSpPr>
        <p:spPr/>
        <p:txBody>
          <a:bodyPr/>
          <a:lstStyle/>
          <a:p>
            <a:r>
              <a:rPr lang="en-US" dirty="0"/>
              <a:t>Equitable Access: NCLB to ESSA</a:t>
            </a:r>
          </a:p>
        </p:txBody>
      </p:sp>
      <p:sp>
        <p:nvSpPr>
          <p:cNvPr id="4" name="Footer Placeholder 3"/>
          <p:cNvSpPr>
            <a:spLocks noGrp="1"/>
          </p:cNvSpPr>
          <p:nvPr>
            <p:ph type="ftr" sz="quarter" idx="3"/>
          </p:nvPr>
        </p:nvSpPr>
        <p:spPr/>
        <p:txBody>
          <a:bodyPr/>
          <a:lstStyle/>
          <a:p>
            <a:fld id="{757A2F4E-5D54-B04B-91BD-7E78EE1FE9FD}" type="slidenum">
              <a:rPr lang="en-US" smtClean="0"/>
              <a:pPr/>
              <a:t>75</a:t>
            </a:fld>
            <a:endParaRPr lang="en-US" dirty="0"/>
          </a:p>
        </p:txBody>
      </p:sp>
    </p:spTree>
    <p:extLst>
      <p:ext uri="{BB962C8B-B14F-4D97-AF65-F5344CB8AC3E}">
        <p14:creationId xmlns:p14="http://schemas.microsoft.com/office/powerpoint/2010/main" val="2846095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CDE identified </a:t>
            </a:r>
            <a:r>
              <a:rPr lang="en-US" dirty="0" smtClean="0"/>
              <a:t>gaps</a:t>
            </a:r>
          </a:p>
          <a:p>
            <a:pPr lvl="1"/>
            <a:r>
              <a:rPr lang="en-US" dirty="0" smtClean="0"/>
              <a:t>Detailed in the 2015 Educator Equity Plan (see handout)</a:t>
            </a:r>
          </a:p>
          <a:p>
            <a:pPr lvl="1"/>
            <a:r>
              <a:rPr lang="en-US" dirty="0" smtClean="0"/>
              <a:t>Schools fall into quartiles based on poverty and minority populations</a:t>
            </a:r>
          </a:p>
          <a:p>
            <a:pPr lvl="2"/>
            <a:r>
              <a:rPr lang="en-US" dirty="0" smtClean="0"/>
              <a:t>*NOTE:  CDE includes ALL schools when calculating quartiles.  The Consolidated State Plan template instructs us to look only at:</a:t>
            </a:r>
          </a:p>
          <a:p>
            <a:pPr lvl="3"/>
            <a:r>
              <a:rPr lang="en-US" dirty="0" smtClean="0"/>
              <a:t>Low-income and minority students enrolled in Title I schools</a:t>
            </a:r>
          </a:p>
          <a:p>
            <a:pPr lvl="3"/>
            <a:r>
              <a:rPr lang="en-US" dirty="0" smtClean="0"/>
              <a:t>Non-low-income and non-minority students enrolled in non-Title I schools </a:t>
            </a:r>
          </a:p>
          <a:p>
            <a:pPr lvl="1"/>
            <a:r>
              <a:rPr lang="en-US" dirty="0" smtClean="0"/>
              <a:t>Non-highly qualified used as the measure for both unqualified and out-of-field</a:t>
            </a:r>
          </a:p>
          <a:p>
            <a:pPr lvl="1"/>
            <a:r>
              <a:rPr lang="en-US" dirty="0" smtClean="0"/>
              <a:t>Gaps primarily identified with distribution of </a:t>
            </a:r>
            <a:r>
              <a:rPr lang="en-US" b="1" dirty="0" smtClean="0"/>
              <a:t>inexperienced teachers </a:t>
            </a:r>
            <a:r>
              <a:rPr lang="en-US" dirty="0" smtClean="0"/>
              <a:t>in both high minority and high poverty schools.</a:t>
            </a:r>
          </a:p>
          <a:p>
            <a:pPr lvl="1"/>
            <a:endParaRPr lang="en-US" dirty="0"/>
          </a:p>
        </p:txBody>
      </p:sp>
      <p:sp>
        <p:nvSpPr>
          <p:cNvPr id="3" name="Title 2"/>
          <p:cNvSpPr>
            <a:spLocks noGrp="1"/>
          </p:cNvSpPr>
          <p:nvPr>
            <p:ph type="title"/>
          </p:nvPr>
        </p:nvSpPr>
        <p:spPr/>
        <p:txBody>
          <a:bodyPr/>
          <a:lstStyle/>
          <a:p>
            <a:r>
              <a:rPr lang="en-US" dirty="0" smtClean="0"/>
              <a:t>Identifying Gaps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76</a:t>
            </a:fld>
            <a:endParaRPr lang="en-US" dirty="0"/>
          </a:p>
        </p:txBody>
      </p:sp>
    </p:spTree>
    <p:extLst>
      <p:ext uri="{BB962C8B-B14F-4D97-AF65-F5344CB8AC3E}">
        <p14:creationId xmlns:p14="http://schemas.microsoft.com/office/powerpoint/2010/main" val="32317043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b="0" dirty="0" smtClean="0"/>
              <a:t>Colorado Public Radio reported on a report by the Learning Policy Institute the day of our October Hub meeting.</a:t>
            </a:r>
          </a:p>
          <a:p>
            <a:r>
              <a:rPr lang="en-US" sz="2200" b="0" dirty="0" smtClean="0"/>
              <a:t>This report highlighted a gap not identified in CDE’s analysis:  distribution of ‘</a:t>
            </a:r>
            <a:r>
              <a:rPr lang="en-US" sz="2200" b="0" u="sng" dirty="0" smtClean="0"/>
              <a:t>teachers not certified</a:t>
            </a:r>
            <a:r>
              <a:rPr lang="en-US" sz="2200" b="0" dirty="0" smtClean="0"/>
              <a:t>’ in high minority and </a:t>
            </a:r>
            <a:r>
              <a:rPr lang="en-US" sz="2200" b="0" dirty="0"/>
              <a:t>high-poverty schools (</a:t>
            </a:r>
            <a:r>
              <a:rPr lang="en-US" sz="2200" b="0" dirty="0">
                <a:hlinkClick r:id="rId2"/>
              </a:rPr>
              <a:t>https://</a:t>
            </a:r>
            <a:r>
              <a:rPr lang="en-US" sz="2200" b="0" dirty="0" smtClean="0">
                <a:hlinkClick r:id="rId2"/>
              </a:rPr>
              <a:t>learningpolicyinstitute.org/sites/default/files/product-files/A_Coming_Crisis_in_Teaching_BRIEF.pdf#page=14</a:t>
            </a:r>
            <a:r>
              <a:rPr lang="en-US" sz="2200" b="0" dirty="0" smtClean="0"/>
              <a:t>)</a:t>
            </a:r>
          </a:p>
          <a:p>
            <a:r>
              <a:rPr lang="en-US" sz="2200" b="0" dirty="0" smtClean="0"/>
              <a:t>CDE has been able to compare the data in this report to our own and have found that the % of not certified teachers in these schools coincides with the proportion of charter schools with approved waivers from teacher licensure requirements.</a:t>
            </a:r>
          </a:p>
          <a:p>
            <a:r>
              <a:rPr lang="en-US" sz="2200" b="0" dirty="0" smtClean="0"/>
              <a:t>Under NCLB requirements, these teachers were considered highly qualified. </a:t>
            </a:r>
            <a:endParaRPr lang="en-US" sz="2200" b="0" dirty="0"/>
          </a:p>
        </p:txBody>
      </p:sp>
      <p:sp>
        <p:nvSpPr>
          <p:cNvPr id="3" name="Title 2"/>
          <p:cNvSpPr>
            <a:spLocks noGrp="1"/>
          </p:cNvSpPr>
          <p:nvPr>
            <p:ph type="title"/>
          </p:nvPr>
        </p:nvSpPr>
        <p:spPr/>
        <p:txBody>
          <a:bodyPr/>
          <a:lstStyle/>
          <a:p>
            <a:r>
              <a:rPr lang="en-US" dirty="0" smtClean="0"/>
              <a:t>Identifying Gaps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77</a:t>
            </a:fld>
            <a:endParaRPr lang="en-US" dirty="0"/>
          </a:p>
        </p:txBody>
      </p:sp>
    </p:spTree>
    <p:extLst>
      <p:ext uri="{BB962C8B-B14F-4D97-AF65-F5344CB8AC3E}">
        <p14:creationId xmlns:p14="http://schemas.microsoft.com/office/powerpoint/2010/main" val="2669007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smtClean="0"/>
              <a:t>For the purposes of ensuring and reporting equitable access to teachers as required by ESSA, how should Colorado define an ‘out-of-field’ teacher?</a:t>
            </a:r>
          </a:p>
          <a:p>
            <a:pPr lvl="1"/>
            <a:r>
              <a:rPr lang="en-US" dirty="0" smtClean="0"/>
              <a:t>See handout with table of options</a:t>
            </a:r>
          </a:p>
          <a:p>
            <a:pPr lvl="1"/>
            <a:r>
              <a:rPr lang="en-US" dirty="0" smtClean="0"/>
              <a:t>What are some potential unintended (or intended) consequences of the possible definitions?</a:t>
            </a:r>
          </a:p>
          <a:p>
            <a:pPr lvl="2"/>
            <a:r>
              <a:rPr lang="en-US" dirty="0" smtClean="0"/>
              <a:t>See flow chart handout </a:t>
            </a:r>
          </a:p>
          <a:p>
            <a:pPr marL="457200" indent="-457200">
              <a:buFont typeface="+mj-lt"/>
              <a:buAutoNum type="arabicPeriod"/>
            </a:pPr>
            <a:r>
              <a:rPr lang="en-US" dirty="0" smtClean="0"/>
              <a:t>How should CDE define inexperience for the above purpose?</a:t>
            </a:r>
          </a:p>
        </p:txBody>
      </p:sp>
      <p:sp>
        <p:nvSpPr>
          <p:cNvPr id="3" name="Title 2"/>
          <p:cNvSpPr>
            <a:spLocks noGrp="1"/>
          </p:cNvSpPr>
          <p:nvPr>
            <p:ph type="title"/>
          </p:nvPr>
        </p:nvSpPr>
        <p:spPr/>
        <p:txBody>
          <a:bodyPr/>
          <a:lstStyle/>
          <a:p>
            <a:r>
              <a:rPr lang="en-US" dirty="0" smtClean="0"/>
              <a:t>Decision Points: </a:t>
            </a:r>
            <a:br>
              <a:rPr lang="en-US" dirty="0" smtClean="0"/>
            </a:br>
            <a:r>
              <a:rPr lang="en-US" dirty="0" smtClean="0"/>
              <a:t>Equitable Access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78</a:t>
            </a:fld>
            <a:endParaRPr lang="en-US" dirty="0"/>
          </a:p>
        </p:txBody>
      </p:sp>
    </p:spTree>
    <p:extLst>
      <p:ext uri="{BB962C8B-B14F-4D97-AF65-F5344CB8AC3E}">
        <p14:creationId xmlns:p14="http://schemas.microsoft.com/office/powerpoint/2010/main" val="4081318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startAt="3"/>
            </a:pPr>
            <a:r>
              <a:rPr lang="en-US" dirty="0"/>
              <a:t>The USDE instructs SEAs to calculate teacher equity using only low-income and minority students in Title I schools when compared to non-low-income and non-minority students in non-Title I schools.  Currently, CDE includes all schools when calculating equity and believe this is the better method.  </a:t>
            </a:r>
            <a:r>
              <a:rPr lang="en-US" u="sng" dirty="0"/>
              <a:t>Should CDE continue to include all schools when calculating equity</a:t>
            </a:r>
            <a:r>
              <a:rPr lang="en-US" u="sng" dirty="0" smtClean="0"/>
              <a:t>?</a:t>
            </a:r>
          </a:p>
          <a:p>
            <a:pPr marL="457200" indent="-457200">
              <a:buFont typeface="+mj-lt"/>
              <a:buAutoNum type="arabicPeriod" startAt="3"/>
            </a:pPr>
            <a:r>
              <a:rPr lang="en-US" dirty="0" smtClean="0"/>
              <a:t>ESSA requires LEAs to develop a plan for addressing any disproportionate rates if and when they are discovered.  Currently, this plan requirement is met within the UIP.  The Title Programs Spoke Committee has recommended to continue this practice.  </a:t>
            </a:r>
            <a:r>
              <a:rPr lang="en-US" u="sng" dirty="0" smtClean="0"/>
              <a:t>What is the Hub Committee’s recommendation?</a:t>
            </a:r>
            <a:endParaRPr lang="en-US" u="sng" dirty="0"/>
          </a:p>
          <a:p>
            <a:endParaRPr lang="en-US" dirty="0"/>
          </a:p>
          <a:p>
            <a:endParaRPr lang="en-US" dirty="0"/>
          </a:p>
        </p:txBody>
      </p:sp>
      <p:sp>
        <p:nvSpPr>
          <p:cNvPr id="3" name="Title 2"/>
          <p:cNvSpPr>
            <a:spLocks noGrp="1"/>
          </p:cNvSpPr>
          <p:nvPr>
            <p:ph type="title"/>
          </p:nvPr>
        </p:nvSpPr>
        <p:spPr/>
        <p:txBody>
          <a:bodyPr/>
          <a:lstStyle/>
          <a:p>
            <a:r>
              <a:rPr lang="en-US" dirty="0"/>
              <a:t>Decision Points: </a:t>
            </a:r>
            <a:br>
              <a:rPr lang="en-US" dirty="0"/>
            </a:br>
            <a:r>
              <a:rPr lang="en-US" dirty="0"/>
              <a:t>Equitable Access</a:t>
            </a:r>
          </a:p>
        </p:txBody>
      </p:sp>
      <p:sp>
        <p:nvSpPr>
          <p:cNvPr id="4" name="Footer Placeholder 3"/>
          <p:cNvSpPr>
            <a:spLocks noGrp="1"/>
          </p:cNvSpPr>
          <p:nvPr>
            <p:ph type="ftr" sz="quarter" idx="3"/>
          </p:nvPr>
        </p:nvSpPr>
        <p:spPr/>
        <p:txBody>
          <a:bodyPr/>
          <a:lstStyle/>
          <a:p>
            <a:fld id="{757A2F4E-5D54-B04B-91BD-7E78EE1FE9FD}" type="slidenum">
              <a:rPr lang="en-US" smtClean="0"/>
              <a:pPr/>
              <a:t>79</a:t>
            </a:fld>
            <a:endParaRPr lang="en-US" dirty="0"/>
          </a:p>
        </p:txBody>
      </p:sp>
    </p:spTree>
    <p:extLst>
      <p:ext uri="{BB962C8B-B14F-4D97-AF65-F5344CB8AC3E}">
        <p14:creationId xmlns:p14="http://schemas.microsoft.com/office/powerpoint/2010/main" val="8118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20202"/>
                </a:solidFill>
              </a:rPr>
              <a:t>If yes, describe the SEA’s strategies to provide all students in the State the opportunity to be prepared for and to take advanced mathematics coursework in middle </a:t>
            </a:r>
            <a:r>
              <a:rPr lang="en-US" dirty="0" smtClean="0">
                <a:solidFill>
                  <a:srgbClr val="020202"/>
                </a:solidFill>
              </a:rPr>
              <a:t>school.</a:t>
            </a:r>
          </a:p>
          <a:p>
            <a:r>
              <a:rPr lang="en-US" dirty="0" smtClean="0">
                <a:solidFill>
                  <a:srgbClr val="020202"/>
                </a:solidFill>
              </a:rPr>
              <a:t>Draft language provided in handout </a:t>
            </a:r>
            <a:r>
              <a:rPr lang="en-US" i="1" dirty="0">
                <a:solidFill>
                  <a:srgbClr val="020202"/>
                </a:solidFill>
              </a:rPr>
              <a:t>DRAFT ESSA STATE PLAN – CO Section 3: Academic Assessmen</a:t>
            </a:r>
            <a:r>
              <a:rPr lang="en-US" i="1" dirty="0" smtClean="0">
                <a:solidFill>
                  <a:srgbClr val="020202"/>
                </a:solidFill>
              </a:rPr>
              <a:t>ts </a:t>
            </a:r>
            <a:r>
              <a:rPr lang="en-US" dirty="0" smtClean="0">
                <a:solidFill>
                  <a:srgbClr val="020202"/>
                </a:solidFill>
              </a:rPr>
              <a:t>was included in prior waiver</a:t>
            </a:r>
          </a:p>
          <a:p>
            <a:pPr lvl="1"/>
            <a:endParaRPr lang="en-US" dirty="0">
              <a:solidFill>
                <a:srgbClr val="020202"/>
              </a:solidFill>
            </a:endParaRPr>
          </a:p>
          <a:p>
            <a:r>
              <a:rPr lang="en-US" dirty="0" smtClean="0">
                <a:solidFill>
                  <a:srgbClr val="020202"/>
                </a:solidFill>
              </a:rPr>
              <a:t>Post draft language for public comment.</a:t>
            </a:r>
          </a:p>
          <a:p>
            <a:pPr lvl="1"/>
            <a:endParaRPr lang="en-US" dirty="0">
              <a:solidFill>
                <a:srgbClr val="020202"/>
              </a:solidFill>
            </a:endParaRPr>
          </a:p>
        </p:txBody>
      </p:sp>
      <p:sp>
        <p:nvSpPr>
          <p:cNvPr id="3" name="Title 2"/>
          <p:cNvSpPr>
            <a:spLocks noGrp="1"/>
          </p:cNvSpPr>
          <p:nvPr>
            <p:ph type="title"/>
          </p:nvPr>
        </p:nvSpPr>
        <p:spPr/>
        <p:txBody>
          <a:bodyPr/>
          <a:lstStyle/>
          <a:p>
            <a:r>
              <a:rPr lang="en-US" dirty="0" smtClean="0"/>
              <a:t>Next Steps</a:t>
            </a:r>
            <a:endParaRPr lang="en-US" dirty="0"/>
          </a:p>
        </p:txBody>
      </p:sp>
      <p:sp>
        <p:nvSpPr>
          <p:cNvPr id="5" name="Footer Placeholder 4"/>
          <p:cNvSpPr>
            <a:spLocks noGrp="1"/>
          </p:cNvSpPr>
          <p:nvPr>
            <p:ph type="ftr" sz="quarter" idx="3"/>
          </p:nvPr>
        </p:nvSpPr>
        <p:spPr/>
        <p:txBody>
          <a:bodyPr/>
          <a:lstStyle/>
          <a:p>
            <a:r>
              <a:rPr lang="en-US" dirty="0" smtClean="0"/>
              <a:t>8</a:t>
            </a:r>
            <a:endParaRPr lang="en-US" dirty="0"/>
          </a:p>
        </p:txBody>
      </p:sp>
    </p:spTree>
    <p:extLst>
      <p:ext uri="{BB962C8B-B14F-4D97-AF65-F5344CB8AC3E}">
        <p14:creationId xmlns:p14="http://schemas.microsoft.com/office/powerpoint/2010/main" val="288373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Prior to the 2015 Educator Equity Plan, CDE used statewide percentages of inexperienced and out-of-field teachers as cut points for identifying disproportionate rates when publicly posting equitable distribution of teachers.</a:t>
            </a:r>
          </a:p>
          <a:p>
            <a:pPr lvl="1"/>
            <a:r>
              <a:rPr lang="en-US" sz="2400" dirty="0"/>
              <a:t>2015 analysis (see handout) did not identify gaps at the LEA level</a:t>
            </a:r>
          </a:p>
          <a:p>
            <a:pPr lvl="1"/>
            <a:r>
              <a:rPr lang="en-US" sz="2400" dirty="0"/>
              <a:t>In the equity plan, analyses were based on comparing percent of novice and qualified teachers in minority or poverty quartiles</a:t>
            </a:r>
          </a:p>
          <a:p>
            <a:pPr marL="0" indent="0">
              <a:buNone/>
            </a:pPr>
            <a:endParaRPr lang="en-US" dirty="0"/>
          </a:p>
        </p:txBody>
      </p:sp>
      <p:sp>
        <p:nvSpPr>
          <p:cNvPr id="3" name="Title 2"/>
          <p:cNvSpPr>
            <a:spLocks noGrp="1"/>
          </p:cNvSpPr>
          <p:nvPr>
            <p:ph type="title"/>
          </p:nvPr>
        </p:nvSpPr>
        <p:spPr/>
        <p:txBody>
          <a:bodyPr/>
          <a:lstStyle/>
          <a:p>
            <a:r>
              <a:rPr lang="en-US" dirty="0"/>
              <a:t>Decision Points: </a:t>
            </a:r>
            <a:br>
              <a:rPr lang="en-US" dirty="0"/>
            </a:br>
            <a:r>
              <a:rPr lang="en-US" dirty="0"/>
              <a:t>Equitable Access</a:t>
            </a:r>
          </a:p>
        </p:txBody>
      </p:sp>
      <p:sp>
        <p:nvSpPr>
          <p:cNvPr id="4" name="Footer Placeholder 3"/>
          <p:cNvSpPr>
            <a:spLocks noGrp="1"/>
          </p:cNvSpPr>
          <p:nvPr>
            <p:ph type="ftr" sz="quarter" idx="3"/>
          </p:nvPr>
        </p:nvSpPr>
        <p:spPr/>
        <p:txBody>
          <a:bodyPr/>
          <a:lstStyle/>
          <a:p>
            <a:fld id="{757A2F4E-5D54-B04B-91BD-7E78EE1FE9FD}" type="slidenum">
              <a:rPr lang="en-US" smtClean="0"/>
              <a:pPr/>
              <a:t>80</a:t>
            </a:fld>
            <a:endParaRPr lang="en-US" dirty="0"/>
          </a:p>
        </p:txBody>
      </p:sp>
    </p:spTree>
    <p:extLst>
      <p:ext uri="{BB962C8B-B14F-4D97-AF65-F5344CB8AC3E}">
        <p14:creationId xmlns:p14="http://schemas.microsoft.com/office/powerpoint/2010/main" val="2846842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Decision point:  </a:t>
            </a:r>
            <a:r>
              <a:rPr lang="en-US" u="sng" dirty="0"/>
              <a:t>How should CDE identify disproportionate rates at the LEA level?</a:t>
            </a:r>
            <a:endParaRPr lang="en-US" dirty="0"/>
          </a:p>
          <a:p>
            <a:pPr lvl="1"/>
            <a:r>
              <a:rPr lang="en-US" sz="2400" dirty="0"/>
              <a:t>Options to consider:</a:t>
            </a:r>
          </a:p>
          <a:p>
            <a:pPr lvl="2"/>
            <a:r>
              <a:rPr lang="en-US" dirty="0"/>
              <a:t>Compare differences in percentage of teachers from each category across quartiles and require addressing any gap of any size </a:t>
            </a:r>
          </a:p>
          <a:p>
            <a:pPr lvl="3"/>
            <a:r>
              <a:rPr lang="en-US" dirty="0"/>
              <a:t>Question: </a:t>
            </a:r>
            <a:r>
              <a:rPr lang="en-US" dirty="0" smtClean="0"/>
              <a:t> Calculate </a:t>
            </a:r>
            <a:r>
              <a:rPr lang="en-US" dirty="0"/>
              <a:t>district or state quartiles?</a:t>
            </a:r>
          </a:p>
          <a:p>
            <a:pPr lvl="2"/>
            <a:r>
              <a:rPr lang="en-US" dirty="0"/>
              <a:t>Set districtwide percentages as cut points at which point the gap must be addressed</a:t>
            </a:r>
          </a:p>
          <a:p>
            <a:pPr lvl="2"/>
            <a:r>
              <a:rPr lang="en-US" dirty="0"/>
              <a:t>Continue to use statewide percentages as cut points</a:t>
            </a:r>
          </a:p>
          <a:p>
            <a:r>
              <a:rPr lang="en-US" b="0" dirty="0"/>
              <a:t>The table below is an example:</a:t>
            </a:r>
          </a:p>
        </p:txBody>
      </p:sp>
      <p:sp>
        <p:nvSpPr>
          <p:cNvPr id="3" name="Title 2"/>
          <p:cNvSpPr>
            <a:spLocks noGrp="1"/>
          </p:cNvSpPr>
          <p:nvPr>
            <p:ph type="title"/>
          </p:nvPr>
        </p:nvSpPr>
        <p:spPr/>
        <p:txBody>
          <a:bodyPr/>
          <a:lstStyle/>
          <a:p>
            <a:r>
              <a:rPr lang="en-US" dirty="0"/>
              <a:t>Decision Points: </a:t>
            </a:r>
            <a:br>
              <a:rPr lang="en-US" dirty="0"/>
            </a:br>
            <a:r>
              <a:rPr lang="en-US" dirty="0"/>
              <a:t>Equitable Access</a:t>
            </a:r>
          </a:p>
        </p:txBody>
      </p:sp>
      <p:sp>
        <p:nvSpPr>
          <p:cNvPr id="4" name="Footer Placeholder 3"/>
          <p:cNvSpPr>
            <a:spLocks noGrp="1"/>
          </p:cNvSpPr>
          <p:nvPr>
            <p:ph type="ftr" sz="quarter" idx="3"/>
          </p:nvPr>
        </p:nvSpPr>
        <p:spPr/>
        <p:txBody>
          <a:bodyPr/>
          <a:lstStyle/>
          <a:p>
            <a:fld id="{757A2F4E-5D54-B04B-91BD-7E78EE1FE9FD}" type="slidenum">
              <a:rPr lang="en-US" smtClean="0"/>
              <a:pPr/>
              <a:t>81</a:t>
            </a:fld>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1056" y="5362288"/>
            <a:ext cx="6999287"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1688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Recommendations for CDE Supports</a:t>
            </a:r>
            <a:endParaRPr lang="en-US" dirty="0"/>
          </a:p>
        </p:txBody>
      </p:sp>
      <p:sp>
        <p:nvSpPr>
          <p:cNvPr id="5" name="Title 4"/>
          <p:cNvSpPr>
            <a:spLocks noGrp="1"/>
          </p:cNvSpPr>
          <p:nvPr>
            <p:ph type="title"/>
          </p:nvPr>
        </p:nvSpPr>
        <p:spPr/>
        <p:txBody>
          <a:bodyPr/>
          <a:lstStyle/>
          <a:p>
            <a:r>
              <a:rPr lang="en-US" dirty="0" smtClean="0"/>
              <a:t>Supporting Teachers </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82</a:t>
            </a:fld>
            <a:endParaRPr lang="en-US" dirty="0"/>
          </a:p>
        </p:txBody>
      </p:sp>
    </p:spTree>
    <p:extLst>
      <p:ext uri="{BB962C8B-B14F-4D97-AF65-F5344CB8AC3E}">
        <p14:creationId xmlns:p14="http://schemas.microsoft.com/office/powerpoint/2010/main" val="3859920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Question for </a:t>
            </a:r>
            <a:r>
              <a:rPr lang="en-US" dirty="0"/>
              <a:t>Spoke Committee:  </a:t>
            </a:r>
            <a:r>
              <a:rPr lang="en-US" b="0" dirty="0"/>
              <a:t>How </a:t>
            </a:r>
            <a:r>
              <a:rPr lang="en-US" b="0" dirty="0" smtClean="0"/>
              <a:t>can/should CDE support the recruitment </a:t>
            </a:r>
            <a:r>
              <a:rPr lang="en-US" b="0" dirty="0"/>
              <a:t>and </a:t>
            </a:r>
            <a:r>
              <a:rPr lang="en-US" b="0" dirty="0" smtClean="0"/>
              <a:t>development </a:t>
            </a:r>
            <a:r>
              <a:rPr lang="en-US" b="0" dirty="0"/>
              <a:t>of educators </a:t>
            </a:r>
            <a:r>
              <a:rPr lang="en-US" b="0" dirty="0" smtClean="0"/>
              <a:t>across Colorado?</a:t>
            </a:r>
          </a:p>
          <a:p>
            <a:r>
              <a:rPr lang="en-US" dirty="0" smtClean="0"/>
              <a:t>Spoke recommendations:</a:t>
            </a:r>
          </a:p>
          <a:p>
            <a:pPr lvl="1"/>
            <a:r>
              <a:rPr lang="en-US" dirty="0"/>
              <a:t>Culturally responsive training </a:t>
            </a:r>
            <a:r>
              <a:rPr lang="en-US" dirty="0" smtClean="0"/>
              <a:t> </a:t>
            </a:r>
          </a:p>
          <a:p>
            <a:pPr lvl="1"/>
            <a:r>
              <a:rPr lang="en-US" dirty="0" smtClean="0"/>
              <a:t>Whole </a:t>
            </a:r>
            <a:r>
              <a:rPr lang="en-US" dirty="0"/>
              <a:t>child support – </a:t>
            </a:r>
            <a:r>
              <a:rPr lang="en-US" dirty="0" smtClean="0"/>
              <a:t>social-emotional </a:t>
            </a:r>
            <a:r>
              <a:rPr lang="en-US" dirty="0"/>
              <a:t>development, mental </a:t>
            </a:r>
            <a:r>
              <a:rPr lang="en-US" dirty="0" smtClean="0"/>
              <a:t>health</a:t>
            </a:r>
          </a:p>
          <a:p>
            <a:pPr lvl="1"/>
            <a:r>
              <a:rPr lang="en-US" dirty="0" smtClean="0"/>
              <a:t>Teacher </a:t>
            </a:r>
            <a:r>
              <a:rPr lang="en-US" dirty="0"/>
              <a:t>cadet programs – </a:t>
            </a:r>
            <a:r>
              <a:rPr lang="en-US" dirty="0" smtClean="0"/>
              <a:t>there </a:t>
            </a:r>
            <a:r>
              <a:rPr lang="en-US" dirty="0"/>
              <a:t>is a need for more support from CDE in helping districts develop their own programs</a:t>
            </a:r>
            <a:r>
              <a:rPr lang="en-US" b="0" dirty="0" smtClean="0"/>
              <a:t> </a:t>
            </a:r>
          </a:p>
          <a:p>
            <a:pPr lvl="1"/>
            <a:r>
              <a:rPr lang="en-US" dirty="0" smtClean="0"/>
              <a:t>Recruitment tools and strategies that would be helpful:</a:t>
            </a:r>
          </a:p>
          <a:p>
            <a:pPr lvl="2"/>
            <a:r>
              <a:rPr lang="en-US" b="0" dirty="0" smtClean="0"/>
              <a:t>Resource bank for the </a:t>
            </a:r>
            <a:r>
              <a:rPr lang="en-US" b="0" i="1" dirty="0" smtClean="0"/>
              <a:t>Self-Assessment for Healthy Human Capital Systems</a:t>
            </a:r>
          </a:p>
          <a:p>
            <a:pPr lvl="2"/>
            <a:r>
              <a:rPr lang="en-US" dirty="0" smtClean="0"/>
              <a:t>Job board for rural positions</a:t>
            </a:r>
          </a:p>
          <a:p>
            <a:pPr lvl="1"/>
            <a:r>
              <a:rPr lang="en-US" b="1" dirty="0" smtClean="0"/>
              <a:t>Decision point: </a:t>
            </a:r>
            <a:r>
              <a:rPr lang="en-US" dirty="0" smtClean="0"/>
              <a:t>Are the above supports likely to increase the number of effective teachers in Colorado?</a:t>
            </a:r>
            <a:endParaRPr lang="en-US" b="1" dirty="0"/>
          </a:p>
        </p:txBody>
      </p:sp>
      <p:sp>
        <p:nvSpPr>
          <p:cNvPr id="3" name="Title 2"/>
          <p:cNvSpPr>
            <a:spLocks noGrp="1"/>
          </p:cNvSpPr>
          <p:nvPr>
            <p:ph type="title"/>
          </p:nvPr>
        </p:nvSpPr>
        <p:spPr/>
        <p:txBody>
          <a:bodyPr/>
          <a:lstStyle/>
          <a:p>
            <a:r>
              <a:rPr lang="en-US" dirty="0" smtClean="0"/>
              <a:t>Recruitment and Retention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83</a:t>
            </a:fld>
            <a:endParaRPr lang="en-US" dirty="0"/>
          </a:p>
        </p:txBody>
      </p:sp>
    </p:spTree>
    <p:extLst>
      <p:ext uri="{BB962C8B-B14F-4D97-AF65-F5344CB8AC3E}">
        <p14:creationId xmlns:p14="http://schemas.microsoft.com/office/powerpoint/2010/main" val="40322607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 for your time and insight today! </a:t>
            </a:r>
          </a:p>
          <a:p>
            <a:r>
              <a:rPr lang="en-US" dirty="0" smtClean="0"/>
              <a:t>For more information, contact the Effective Instruction and Leadership Spoke Committee leads:</a:t>
            </a:r>
          </a:p>
          <a:p>
            <a:pPr lvl="1"/>
            <a:r>
              <a:rPr lang="en-US" dirty="0"/>
              <a:t>Colleen </a:t>
            </a:r>
            <a:r>
              <a:rPr lang="en-US" dirty="0" smtClean="0"/>
              <a:t>O'Neil</a:t>
            </a:r>
            <a:r>
              <a:rPr lang="en-US" dirty="0"/>
              <a:t/>
            </a:r>
            <a:br>
              <a:rPr lang="en-US" dirty="0"/>
            </a:br>
            <a:r>
              <a:rPr lang="en-US" sz="2000" dirty="0"/>
              <a:t>(303) 866-6945 | </a:t>
            </a:r>
            <a:r>
              <a:rPr lang="en-US" sz="2000" dirty="0" smtClean="0"/>
              <a:t>Oneil_C@cde.state.co.us   </a:t>
            </a:r>
            <a:endParaRPr lang="en-US" sz="2000" dirty="0"/>
          </a:p>
          <a:p>
            <a:pPr lvl="1"/>
            <a:r>
              <a:rPr lang="en-US" dirty="0"/>
              <a:t>Jennifer Simons</a:t>
            </a:r>
            <a:br>
              <a:rPr lang="en-US" dirty="0"/>
            </a:br>
            <a:r>
              <a:rPr lang="en-US" sz="2000" dirty="0"/>
              <a:t>(303) 866-3905 | </a:t>
            </a:r>
            <a:r>
              <a:rPr lang="en-US" sz="2000" dirty="0" smtClean="0"/>
              <a:t>Simons_J@cde.state.co.us </a:t>
            </a:r>
            <a:endParaRPr lang="en-US" dirty="0" smtClean="0"/>
          </a:p>
          <a:p>
            <a:endParaRPr lang="en-US" dirty="0"/>
          </a:p>
        </p:txBody>
      </p:sp>
      <p:sp>
        <p:nvSpPr>
          <p:cNvPr id="3" name="Title 2"/>
          <p:cNvSpPr>
            <a:spLocks noGrp="1"/>
          </p:cNvSpPr>
          <p:nvPr>
            <p:ph type="title"/>
          </p:nvPr>
        </p:nvSpPr>
        <p:spPr/>
        <p:txBody>
          <a:bodyPr/>
          <a:lstStyle/>
          <a:p>
            <a:r>
              <a:rPr lang="en-US" dirty="0" smtClean="0"/>
              <a:t>Thank You and </a:t>
            </a:r>
            <a:br>
              <a:rPr lang="en-US" dirty="0" smtClean="0"/>
            </a:br>
            <a:r>
              <a:rPr lang="en-US" dirty="0" smtClean="0"/>
              <a:t>Contact Information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84</a:t>
            </a:fld>
            <a:endParaRPr lang="en-US" dirty="0"/>
          </a:p>
        </p:txBody>
      </p:sp>
    </p:spTree>
    <p:extLst>
      <p:ext uri="{BB962C8B-B14F-4D97-AF65-F5344CB8AC3E}">
        <p14:creationId xmlns:p14="http://schemas.microsoft.com/office/powerpoint/2010/main" val="302765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581913"/>
            <a:ext cx="8407893" cy="5202936"/>
          </a:xfrm>
        </p:spPr>
        <p:txBody>
          <a:bodyPr/>
          <a:lstStyle/>
          <a:p>
            <a:pPr marL="0" indent="0">
              <a:buNone/>
            </a:pPr>
            <a:endParaRPr lang="en-US" dirty="0" smtClean="0"/>
          </a:p>
          <a:p>
            <a:endParaRPr lang="en-US" dirty="0" smtClean="0"/>
          </a:p>
          <a:p>
            <a:pPr marL="0" indent="0">
              <a:buNone/>
            </a:pPr>
            <a:endParaRPr lang="en-US" dirty="0" smtClean="0"/>
          </a:p>
          <a:p>
            <a:pPr marL="228600" lvl="1" indent="0">
              <a:buNone/>
            </a:pPr>
            <a:endParaRPr lang="en-US" dirty="0"/>
          </a:p>
          <a:p>
            <a:pPr marL="228600" lvl="1" indent="0">
              <a:buNone/>
            </a:pPr>
            <a:endParaRPr lang="en-US" dirty="0" smtClean="0"/>
          </a:p>
          <a:p>
            <a:pPr marL="228600" lvl="1" indent="0">
              <a:buNone/>
            </a:pPr>
            <a:endParaRPr lang="en-US" dirty="0"/>
          </a:p>
          <a:p>
            <a:pPr marL="228600" lvl="1" indent="0">
              <a:buNone/>
            </a:pPr>
            <a:endParaRPr lang="en-US" dirty="0" smtClean="0"/>
          </a:p>
          <a:p>
            <a:endParaRPr lang="en-US" dirty="0" smtClean="0"/>
          </a:p>
          <a:p>
            <a:endParaRPr lang="en-US" dirty="0" smtClean="0"/>
          </a:p>
          <a:p>
            <a:pPr marL="0" indent="0">
              <a:buNone/>
            </a:pPr>
            <a:endParaRPr lang="en-US" sz="2000" dirty="0" smtClean="0"/>
          </a:p>
        </p:txBody>
      </p:sp>
      <p:sp>
        <p:nvSpPr>
          <p:cNvPr id="3" name="Title 2"/>
          <p:cNvSpPr>
            <a:spLocks noGrp="1"/>
          </p:cNvSpPr>
          <p:nvPr>
            <p:ph type="title"/>
          </p:nvPr>
        </p:nvSpPr>
        <p:spPr/>
        <p:txBody>
          <a:bodyPr/>
          <a:lstStyle/>
          <a:p>
            <a:r>
              <a:rPr lang="en-US" dirty="0" smtClean="0"/>
              <a:t>Wrap-Up</a:t>
            </a:r>
            <a:endParaRPr lang="en-US" dirty="0"/>
          </a:p>
        </p:txBody>
      </p:sp>
      <p:sp>
        <p:nvSpPr>
          <p:cNvPr id="13" name="Content Placeholder 1"/>
          <p:cNvSpPr txBox="1">
            <a:spLocks/>
          </p:cNvSpPr>
          <p:nvPr/>
        </p:nvSpPr>
        <p:spPr>
          <a:xfrm>
            <a:off x="381000" y="1835692"/>
            <a:ext cx="8407893" cy="919875"/>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Hub Updates</a:t>
            </a:r>
          </a:p>
          <a:p>
            <a:r>
              <a:rPr lang="en-US" dirty="0" smtClean="0"/>
              <a:t>Approval of Meeting Minutes</a:t>
            </a:r>
          </a:p>
          <a:p>
            <a:r>
              <a:rPr lang="en-US" dirty="0" smtClean="0"/>
              <a:t>Timeline</a:t>
            </a:r>
            <a:endParaRPr lang="en-US" dirty="0"/>
          </a:p>
        </p:txBody>
      </p:sp>
      <p:pic>
        <p:nvPicPr>
          <p:cNvPr id="6" name="Picture 5"/>
          <p:cNvPicPr/>
          <p:nvPr/>
        </p:nvPicPr>
        <p:blipFill>
          <a:blip r:embed="rId2"/>
          <a:stretch>
            <a:fillRect/>
          </a:stretch>
        </p:blipFill>
        <p:spPr>
          <a:xfrm>
            <a:off x="190129" y="3943350"/>
            <a:ext cx="8763000" cy="1637189"/>
          </a:xfrm>
          <a:prstGeom prst="rect">
            <a:avLst/>
          </a:prstGeom>
        </p:spPr>
      </p:pic>
      <p:sp>
        <p:nvSpPr>
          <p:cNvPr id="4" name="Footer Placeholder 3"/>
          <p:cNvSpPr>
            <a:spLocks noGrp="1"/>
          </p:cNvSpPr>
          <p:nvPr>
            <p:ph type="ftr" sz="quarter" idx="3"/>
          </p:nvPr>
        </p:nvSpPr>
        <p:spPr/>
        <p:txBody>
          <a:bodyPr/>
          <a:lstStyle/>
          <a:p>
            <a:r>
              <a:rPr lang="en-US" dirty="0" smtClean="0"/>
              <a:t>84</a:t>
            </a:r>
            <a:endParaRPr lang="en-US" dirty="0"/>
          </a:p>
        </p:txBody>
      </p:sp>
    </p:spTree>
    <p:extLst>
      <p:ext uri="{BB962C8B-B14F-4D97-AF65-F5344CB8AC3E}">
        <p14:creationId xmlns:p14="http://schemas.microsoft.com/office/powerpoint/2010/main" val="38039302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Upcoming Meeting Dates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32106870"/>
              </p:ext>
            </p:extLst>
          </p:nvPr>
        </p:nvGraphicFramePr>
        <p:xfrm>
          <a:off x="728293" y="1571615"/>
          <a:ext cx="7686674" cy="5272206"/>
        </p:xfrm>
        <a:graphic>
          <a:graphicData uri="http://schemas.openxmlformats.org/drawingml/2006/table">
            <a:tbl>
              <a:tblPr firstRow="1" firstCol="1" bandRow="1"/>
              <a:tblGrid>
                <a:gridCol w="1959232">
                  <a:extLst>
                    <a:ext uri="{9D8B030D-6E8A-4147-A177-3AD203B41FA5}">
                      <a16:colId xmlns:a16="http://schemas.microsoft.com/office/drawing/2014/main" xmlns="" val="2652015731"/>
                    </a:ext>
                  </a:extLst>
                </a:gridCol>
                <a:gridCol w="2015211">
                  <a:extLst>
                    <a:ext uri="{9D8B030D-6E8A-4147-A177-3AD203B41FA5}">
                      <a16:colId xmlns:a16="http://schemas.microsoft.com/office/drawing/2014/main" xmlns="" val="1785158439"/>
                    </a:ext>
                  </a:extLst>
                </a:gridCol>
                <a:gridCol w="1803084">
                  <a:extLst>
                    <a:ext uri="{9D8B030D-6E8A-4147-A177-3AD203B41FA5}">
                      <a16:colId xmlns:a16="http://schemas.microsoft.com/office/drawing/2014/main" xmlns="" val="3664929554"/>
                    </a:ext>
                  </a:extLst>
                </a:gridCol>
                <a:gridCol w="1909147">
                  <a:extLst>
                    <a:ext uri="{9D8B030D-6E8A-4147-A177-3AD203B41FA5}">
                      <a16:colId xmlns:a16="http://schemas.microsoft.com/office/drawing/2014/main" xmlns="" val="312346706"/>
                    </a:ext>
                  </a:extLst>
                </a:gridCol>
              </a:tblGrid>
              <a:tr h="520881">
                <a:tc gridSpan="4">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Colorado - ESSA State Plan Development – Calendar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C6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71239346"/>
                  </a:ext>
                </a:extLst>
              </a:tr>
              <a:tr h="520881">
                <a:tc>
                  <a:txBody>
                    <a:bodyPr/>
                    <a:lstStyle/>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December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tc>
                  <a:txBody>
                    <a:bodyPr/>
                    <a:lstStyle/>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January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tc>
                  <a:txBody>
                    <a:bodyPr/>
                    <a:lstStyle/>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February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 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tc>
                  <a:txBody>
                    <a:bodyPr/>
                    <a:lstStyle/>
                    <a:p>
                      <a:pPr marL="0" marR="0" algn="ctr">
                        <a:lnSpc>
                          <a:spcPct val="107000"/>
                        </a:lnSpc>
                        <a:spcBef>
                          <a:spcPts val="0"/>
                        </a:spcBef>
                        <a:spcAft>
                          <a:spcPts val="0"/>
                        </a:spcAft>
                      </a:pPr>
                      <a:r>
                        <a:rPr lang="en-US" sz="1400" dirty="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March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2017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extLst>
                  <a:ext uri="{0D108BD9-81ED-4DB2-BD59-A6C34878D82A}">
                    <a16:rowId xmlns:a16="http://schemas.microsoft.com/office/drawing/2014/main" xmlns="" val="1241984382"/>
                  </a:ext>
                </a:extLst>
              </a:tr>
              <a:tr h="1344305">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Hub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December 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10am – 4pm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Hub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10am – 2pm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&amp;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a:t>
                      </a: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12pm – 4pm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Hub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February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10am to 2pm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Wrap Up and Submission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2149511"/>
                  </a:ext>
                </a:extLst>
              </a:tr>
              <a:tr h="1344305">
                <a:tc>
                  <a:txBody>
                    <a:bodyPr/>
                    <a:lstStyle/>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December 14-15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a:t>
                      </a: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11-12</a:t>
                      </a:r>
                    </a:p>
                    <a:p>
                      <a:pPr marL="0" marR="0" algn="ctr">
                        <a:lnSpc>
                          <a:spcPct val="107000"/>
                        </a:lnSpc>
                        <a:spcBef>
                          <a:spcPts val="0"/>
                        </a:spcBef>
                        <a:spcAft>
                          <a:spcPts val="0"/>
                        </a:spcAft>
                      </a:pP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&amp;</a:t>
                      </a:r>
                    </a:p>
                    <a:p>
                      <a:pPr marL="0" marR="0" algn="ctr">
                        <a:lnSpc>
                          <a:spcPct val="107000"/>
                        </a:lnSpc>
                        <a:spcBef>
                          <a:spcPts val="0"/>
                        </a:spcBef>
                        <a:spcAft>
                          <a:spcPts val="0"/>
                        </a:spcAft>
                      </a:pP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a:t>
                      </a: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26 </a:t>
                      </a:r>
                    </a:p>
                    <a:p>
                      <a:pPr marL="0" marR="0" algn="ctr">
                        <a:lnSpc>
                          <a:spcPct val="107000"/>
                        </a:lnSpc>
                        <a:spcBef>
                          <a:spcPts val="0"/>
                        </a:spcBef>
                        <a:spcAft>
                          <a:spcPts val="0"/>
                        </a:spcAft>
                      </a:pPr>
                      <a:r>
                        <a:rPr lang="en-US" sz="1400" dirty="0" smtClean="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9am to 12pm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February 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March  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6616227"/>
                  </a:ext>
                </a:extLst>
              </a:tr>
              <a:tr h="1511246">
                <a:tc>
                  <a:txBody>
                    <a:bodyPr/>
                    <a:lstStyle/>
                    <a:p>
                      <a:pPr marL="0" marR="0">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Accountability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Effective Instruction and Leadership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School Improvement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Accountability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Title Programs &amp; Assurances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School Improvement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All Spokes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All Spokes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7414670"/>
                  </a:ext>
                </a:extLst>
              </a:tr>
            </a:tbl>
          </a:graphicData>
        </a:graphic>
      </p:graphicFrame>
      <p:sp>
        <p:nvSpPr>
          <p:cNvPr id="2" name="Footer Placeholder 1"/>
          <p:cNvSpPr>
            <a:spLocks noGrp="1"/>
          </p:cNvSpPr>
          <p:nvPr>
            <p:ph type="ftr" sz="quarter" idx="3"/>
          </p:nvPr>
        </p:nvSpPr>
        <p:spPr>
          <a:xfrm>
            <a:off x="79247" y="6448107"/>
            <a:ext cx="2895600" cy="365125"/>
          </a:xfrm>
        </p:spPr>
        <p:txBody>
          <a:bodyPr/>
          <a:lstStyle/>
          <a:p>
            <a:r>
              <a:rPr lang="en-US" dirty="0" smtClean="0"/>
              <a:t>85</a:t>
            </a:r>
            <a:endParaRPr lang="en-US" dirty="0"/>
          </a:p>
        </p:txBody>
      </p:sp>
    </p:spTree>
    <p:extLst>
      <p:ext uri="{BB962C8B-B14F-4D97-AF65-F5344CB8AC3E}">
        <p14:creationId xmlns:p14="http://schemas.microsoft.com/office/powerpoint/2010/main" val="4670582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5823" y="1745615"/>
            <a:ext cx="2339340" cy="394335"/>
          </a:xfrm>
          <a:prstGeom prst="rect">
            <a:avLst/>
          </a:prstGeom>
        </p:spPr>
        <p:txBody>
          <a:bodyPr vert="horz" wrap="square" lIns="0" tIns="0" rIns="0" bIns="0" rtlCol="0">
            <a:spAutoFit/>
          </a:bodyPr>
          <a:lstStyle/>
          <a:p>
            <a:pPr marL="469900" indent="-457200">
              <a:lnSpc>
                <a:spcPct val="100000"/>
              </a:lnSpc>
              <a:buClr>
                <a:srgbClr val="478AC8"/>
              </a:buClr>
              <a:buSzPct val="110416"/>
              <a:buFont typeface="Wingdings"/>
              <a:buChar char=""/>
              <a:tabLst>
                <a:tab pos="469265" algn="l"/>
                <a:tab pos="469900" algn="l"/>
              </a:tabLst>
            </a:pPr>
            <a:r>
              <a:rPr sz="2400" b="1" spc="-10" dirty="0">
                <a:solidFill>
                  <a:srgbClr val="5C666F"/>
                </a:solidFill>
                <a:latin typeface="Calibri"/>
                <a:cs typeface="Calibri"/>
              </a:rPr>
              <a:t>What</a:t>
            </a:r>
            <a:r>
              <a:rPr sz="2400" b="1" spc="-85" dirty="0">
                <a:solidFill>
                  <a:srgbClr val="5C666F"/>
                </a:solidFill>
                <a:latin typeface="Calibri"/>
                <a:cs typeface="Calibri"/>
              </a:rPr>
              <a:t> </a:t>
            </a:r>
            <a:r>
              <a:rPr sz="2400" b="1" spc="-15" dirty="0">
                <a:solidFill>
                  <a:srgbClr val="5C666F"/>
                </a:solidFill>
                <a:latin typeface="Calibri"/>
                <a:cs typeface="Calibri"/>
              </a:rPr>
              <a:t>worked?</a:t>
            </a:r>
            <a:endParaRPr sz="24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803400">
              <a:lnSpc>
                <a:spcPct val="100000"/>
              </a:lnSpc>
            </a:pPr>
            <a:r>
              <a:rPr spc="170" dirty="0"/>
              <a:t>Meeting</a:t>
            </a:r>
            <a:r>
              <a:rPr spc="270" dirty="0"/>
              <a:t> </a:t>
            </a:r>
            <a:r>
              <a:rPr spc="175" dirty="0"/>
              <a:t>Evaluation</a:t>
            </a:r>
          </a:p>
        </p:txBody>
      </p:sp>
      <p:sp>
        <p:nvSpPr>
          <p:cNvPr id="3" name="object 3"/>
          <p:cNvSpPr txBox="1"/>
          <p:nvPr/>
        </p:nvSpPr>
        <p:spPr>
          <a:xfrm>
            <a:off x="4848859" y="1745615"/>
            <a:ext cx="3568700" cy="759460"/>
          </a:xfrm>
          <a:prstGeom prst="rect">
            <a:avLst/>
          </a:prstGeom>
        </p:spPr>
        <p:txBody>
          <a:bodyPr vert="horz" wrap="square" lIns="0" tIns="0" rIns="0" bIns="0" rtlCol="0">
            <a:spAutoFit/>
          </a:bodyPr>
          <a:lstStyle/>
          <a:p>
            <a:pPr marL="469900" indent="-457200">
              <a:lnSpc>
                <a:spcPct val="100000"/>
              </a:lnSpc>
              <a:buClr>
                <a:srgbClr val="478AC8"/>
              </a:buClr>
              <a:buSzPct val="110416"/>
              <a:buFont typeface="Wingdings"/>
              <a:buChar char=""/>
              <a:tabLst>
                <a:tab pos="469265" algn="l"/>
                <a:tab pos="469900" algn="l"/>
              </a:tabLst>
            </a:pPr>
            <a:r>
              <a:rPr sz="2400" b="1" spc="-10" dirty="0">
                <a:solidFill>
                  <a:srgbClr val="5C666F"/>
                </a:solidFill>
                <a:latin typeface="Calibri"/>
                <a:cs typeface="Calibri"/>
              </a:rPr>
              <a:t>What </a:t>
            </a:r>
            <a:r>
              <a:rPr sz="2400" b="1" spc="-5" dirty="0">
                <a:solidFill>
                  <a:srgbClr val="5C666F"/>
                </a:solidFill>
                <a:latin typeface="Calibri"/>
                <a:cs typeface="Calibri"/>
              </a:rPr>
              <a:t>would </a:t>
            </a:r>
            <a:r>
              <a:rPr sz="2400" b="1" spc="-20" dirty="0">
                <a:solidFill>
                  <a:srgbClr val="5C666F"/>
                </a:solidFill>
                <a:latin typeface="Calibri"/>
                <a:cs typeface="Calibri"/>
              </a:rPr>
              <a:t>make</a:t>
            </a:r>
            <a:r>
              <a:rPr sz="2400" b="1" spc="-85" dirty="0">
                <a:solidFill>
                  <a:srgbClr val="5C666F"/>
                </a:solidFill>
                <a:latin typeface="Calibri"/>
                <a:cs typeface="Calibri"/>
              </a:rPr>
              <a:t> </a:t>
            </a:r>
            <a:r>
              <a:rPr sz="2400" b="1" spc="-5" dirty="0">
                <a:solidFill>
                  <a:srgbClr val="5C666F"/>
                </a:solidFill>
                <a:latin typeface="Calibri"/>
                <a:cs typeface="Calibri"/>
              </a:rPr>
              <a:t>the</a:t>
            </a:r>
            <a:endParaRPr sz="2400">
              <a:latin typeface="Calibri"/>
              <a:cs typeface="Calibri"/>
            </a:endParaRPr>
          </a:p>
          <a:p>
            <a:pPr marL="469900">
              <a:lnSpc>
                <a:spcPct val="100000"/>
              </a:lnSpc>
            </a:pPr>
            <a:r>
              <a:rPr sz="2400" b="1" spc="-5" dirty="0">
                <a:solidFill>
                  <a:srgbClr val="5C666F"/>
                </a:solidFill>
                <a:latin typeface="Calibri"/>
                <a:cs typeface="Calibri"/>
              </a:rPr>
              <a:t>meeting </a:t>
            </a:r>
            <a:r>
              <a:rPr sz="2400" b="1" spc="-10" dirty="0">
                <a:solidFill>
                  <a:srgbClr val="5C666F"/>
                </a:solidFill>
                <a:latin typeface="Calibri"/>
                <a:cs typeface="Calibri"/>
              </a:rPr>
              <a:t>more</a:t>
            </a:r>
            <a:r>
              <a:rPr sz="2400" b="1" spc="-105" dirty="0">
                <a:solidFill>
                  <a:srgbClr val="5C666F"/>
                </a:solidFill>
                <a:latin typeface="Calibri"/>
                <a:cs typeface="Calibri"/>
              </a:rPr>
              <a:t> </a:t>
            </a:r>
            <a:r>
              <a:rPr sz="2400" b="1" spc="-10" dirty="0">
                <a:solidFill>
                  <a:srgbClr val="5C666F"/>
                </a:solidFill>
                <a:latin typeface="Calibri"/>
                <a:cs typeface="Calibri"/>
              </a:rPr>
              <a:t>effective?</a:t>
            </a:r>
            <a:endParaRPr sz="2400">
              <a:latin typeface="Calibri"/>
              <a:cs typeface="Calibri"/>
            </a:endParaRPr>
          </a:p>
        </p:txBody>
      </p:sp>
      <p:sp>
        <p:nvSpPr>
          <p:cNvPr id="5" name="Footer Placeholder 4"/>
          <p:cNvSpPr>
            <a:spLocks noGrp="1"/>
          </p:cNvSpPr>
          <p:nvPr>
            <p:ph type="ftr" sz="quarter" idx="3"/>
          </p:nvPr>
        </p:nvSpPr>
        <p:spPr/>
        <p:txBody>
          <a:bodyPr/>
          <a:lstStyle/>
          <a:p>
            <a:r>
              <a:rPr lang="en-US" dirty="0" smtClean="0"/>
              <a:t>86</a:t>
            </a:r>
            <a:endParaRPr lang="en-US" dirty="0"/>
          </a:p>
        </p:txBody>
      </p:sp>
    </p:spTree>
    <p:extLst>
      <p:ext uri="{BB962C8B-B14F-4D97-AF65-F5344CB8AC3E}">
        <p14:creationId xmlns:p14="http://schemas.microsoft.com/office/powerpoint/2010/main" val="2409791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Meeting</a:t>
            </a:r>
          </a:p>
        </p:txBody>
      </p:sp>
      <p:sp>
        <p:nvSpPr>
          <p:cNvPr id="9" name="Text Placeholder 8"/>
          <p:cNvSpPr>
            <a:spLocks noGrp="1"/>
          </p:cNvSpPr>
          <p:nvPr>
            <p:ph type="body" idx="1"/>
          </p:nvPr>
        </p:nvSpPr>
        <p:spPr>
          <a:xfrm>
            <a:off x="524107" y="1790952"/>
            <a:ext cx="8474927" cy="3717750"/>
          </a:xfrm>
        </p:spPr>
        <p:txBody>
          <a:bodyPr/>
          <a:lstStyle/>
          <a:p>
            <a:pPr marL="355600" indent="-342900">
              <a:lnSpc>
                <a:spcPct val="150000"/>
              </a:lnSpc>
              <a:buClr>
                <a:srgbClr val="478AC8"/>
              </a:buClr>
              <a:buSzPct val="108333"/>
              <a:tabLst>
                <a:tab pos="241300" algn="l"/>
              </a:tabLst>
            </a:pPr>
            <a:r>
              <a:rPr lang="en-US" sz="2000" spc="-10" dirty="0" smtClean="0">
                <a:solidFill>
                  <a:srgbClr val="5C666F"/>
                </a:solidFill>
                <a:cs typeface="Calibri"/>
              </a:rPr>
              <a:t>  6</a:t>
            </a:r>
            <a:r>
              <a:rPr lang="en-US" sz="2000" spc="-10" baseline="30000" dirty="0" smtClean="0">
                <a:solidFill>
                  <a:srgbClr val="5C666F"/>
                </a:solidFill>
                <a:cs typeface="Calibri"/>
              </a:rPr>
              <a:t>th</a:t>
            </a:r>
            <a:r>
              <a:rPr lang="en-US" sz="2000" spc="-10" dirty="0" smtClean="0">
                <a:solidFill>
                  <a:srgbClr val="5C666F"/>
                </a:solidFill>
                <a:cs typeface="Calibri"/>
              </a:rPr>
              <a:t> ESSA Hub Committee Meeting details</a:t>
            </a:r>
          </a:p>
          <a:p>
            <a:pPr marL="527050" lvl="1" indent="-285750">
              <a:lnSpc>
                <a:spcPct val="150000"/>
              </a:lnSpc>
              <a:buSzPct val="108333"/>
              <a:buFont typeface="Wingdings" panose="05000000000000000000" pitchFamily="2" charset="2"/>
              <a:buChar char="§"/>
              <a:tabLst>
                <a:tab pos="241300" algn="l"/>
              </a:tabLst>
            </a:pPr>
            <a:r>
              <a:rPr lang="en-US" sz="1600" spc="-10" dirty="0" smtClean="0">
                <a:solidFill>
                  <a:srgbClr val="5C666F"/>
                </a:solidFill>
                <a:cs typeface="Calibri"/>
              </a:rPr>
              <a:t>Monday, January 9</a:t>
            </a:r>
            <a:r>
              <a:rPr lang="en-US" sz="1600" spc="-5" dirty="0" smtClean="0">
                <a:solidFill>
                  <a:srgbClr val="5C666F"/>
                </a:solidFill>
                <a:cs typeface="Calibri"/>
              </a:rPr>
              <a:t>, 2017</a:t>
            </a:r>
            <a:endParaRPr lang="en-US" sz="1600" spc="-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Location: State Board Room -201 E. Colfax Ave., Denver, CO </a:t>
            </a:r>
            <a:r>
              <a:rPr lang="en-US" sz="1600" spc="-15" dirty="0" smtClean="0">
                <a:solidFill>
                  <a:srgbClr val="5C666F"/>
                </a:solidFill>
                <a:cs typeface="Calibri"/>
              </a:rPr>
              <a:t>80203 </a:t>
            </a:r>
            <a:endParaRPr lang="en-US" sz="1600" spc="-1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Time: </a:t>
            </a:r>
            <a:r>
              <a:rPr lang="en-US" sz="1600" spc="-15" dirty="0" smtClean="0">
                <a:solidFill>
                  <a:srgbClr val="5C666F"/>
                </a:solidFill>
                <a:cs typeface="Calibri"/>
              </a:rPr>
              <a:t>10:00 </a:t>
            </a:r>
            <a:r>
              <a:rPr lang="en-US" sz="1600" spc="-15" dirty="0">
                <a:solidFill>
                  <a:srgbClr val="5C666F"/>
                </a:solidFill>
                <a:cs typeface="Calibri"/>
              </a:rPr>
              <a:t>A</a:t>
            </a:r>
            <a:r>
              <a:rPr lang="en-US" sz="1600" spc="-15" dirty="0" smtClean="0">
                <a:solidFill>
                  <a:srgbClr val="5C666F"/>
                </a:solidFill>
                <a:cs typeface="Calibri"/>
              </a:rPr>
              <a:t>M </a:t>
            </a:r>
            <a:r>
              <a:rPr lang="en-US" sz="1600" spc="-15" dirty="0">
                <a:solidFill>
                  <a:srgbClr val="5C666F"/>
                </a:solidFill>
                <a:cs typeface="Calibri"/>
              </a:rPr>
              <a:t>– </a:t>
            </a:r>
            <a:r>
              <a:rPr lang="en-US" sz="1600" spc="-15" dirty="0" smtClean="0">
                <a:solidFill>
                  <a:srgbClr val="5C666F"/>
                </a:solidFill>
                <a:cs typeface="Calibri"/>
              </a:rPr>
              <a:t>2:00 PM </a:t>
            </a:r>
          </a:p>
          <a:p>
            <a:pPr marL="12700">
              <a:lnSpc>
                <a:spcPct val="150000"/>
              </a:lnSpc>
              <a:spcBef>
                <a:spcPts val="575"/>
              </a:spcBef>
            </a:pPr>
            <a:r>
              <a:rPr lang="en-US" sz="2000" spc="-15" dirty="0" smtClean="0">
                <a:solidFill>
                  <a:srgbClr val="5C666F"/>
                </a:solidFill>
                <a:cs typeface="Calibri"/>
              </a:rPr>
              <a:t>Agenda and materials will be provided a week in advance and will also be posted </a:t>
            </a:r>
            <a:r>
              <a:rPr lang="en-US" sz="2000" spc="-15" dirty="0">
                <a:solidFill>
                  <a:srgbClr val="5C666F"/>
                </a:solidFill>
                <a:cs typeface="Calibri"/>
              </a:rPr>
              <a:t>on our </a:t>
            </a:r>
            <a:r>
              <a:rPr lang="en-US" sz="2000" spc="-15" dirty="0" smtClean="0">
                <a:solidFill>
                  <a:srgbClr val="5C666F"/>
                </a:solidFill>
                <a:cs typeface="Calibri"/>
              </a:rPr>
              <a:t> website</a:t>
            </a:r>
            <a:r>
              <a:rPr lang="en-US" sz="2000" spc="-15" dirty="0">
                <a:solidFill>
                  <a:srgbClr val="5C666F"/>
                </a:solidFill>
                <a:cs typeface="Calibri"/>
              </a:rPr>
              <a:t>: </a:t>
            </a:r>
            <a:r>
              <a:rPr lang="en-US" sz="2000" spc="-15" dirty="0">
                <a:solidFill>
                  <a:srgbClr val="5C666F"/>
                </a:solidFill>
                <a:cs typeface="Calibri"/>
                <a:hlinkClick r:id="rId3"/>
              </a:rPr>
              <a:t>http://</a:t>
            </a:r>
            <a:r>
              <a:rPr lang="en-US" sz="2000" spc="-15" dirty="0" smtClean="0">
                <a:solidFill>
                  <a:srgbClr val="5C666F"/>
                </a:solidFill>
                <a:cs typeface="Calibri"/>
                <a:hlinkClick r:id="rId3"/>
              </a:rPr>
              <a:t>www.cde.state.co.us/fedprograms/essa_stateplandevelopment</a:t>
            </a:r>
            <a:r>
              <a:rPr lang="en-US" sz="2000" spc="-15" dirty="0" smtClean="0">
                <a:solidFill>
                  <a:srgbClr val="5C666F"/>
                </a:solidFill>
                <a:cs typeface="Calibri"/>
              </a:rPr>
              <a:t> </a:t>
            </a:r>
            <a:endParaRPr lang="en-US" sz="1800" spc="-15" dirty="0" smtClean="0">
              <a:solidFill>
                <a:srgbClr val="5C666F"/>
              </a:solidFill>
              <a:cs typeface="Calibri"/>
            </a:endParaRPr>
          </a:p>
          <a:p>
            <a:pPr marL="12700">
              <a:lnSpc>
                <a:spcPct val="150000"/>
              </a:lnSpc>
              <a:spcBef>
                <a:spcPts val="575"/>
              </a:spcBef>
            </a:pPr>
            <a:endParaRPr lang="en-US" sz="2000" dirty="0">
              <a:cs typeface="Calibri"/>
            </a:endParaRPr>
          </a:p>
          <a:p>
            <a:pPr marL="0" indent="0">
              <a:buNone/>
            </a:pPr>
            <a:endParaRPr lang="en-US" dirty="0">
              <a:solidFill>
                <a:srgbClr val="00B050"/>
              </a:solidFill>
            </a:endParaRPr>
          </a:p>
        </p:txBody>
      </p:sp>
      <p:sp>
        <p:nvSpPr>
          <p:cNvPr id="2" name="Footer Placeholder 1"/>
          <p:cNvSpPr>
            <a:spLocks noGrp="1"/>
          </p:cNvSpPr>
          <p:nvPr>
            <p:ph type="ftr" sz="quarter" idx="3"/>
          </p:nvPr>
        </p:nvSpPr>
        <p:spPr/>
        <p:txBody>
          <a:bodyPr/>
          <a:lstStyle/>
          <a:p>
            <a:r>
              <a:rPr lang="en-US" dirty="0" smtClean="0"/>
              <a:t>87</a:t>
            </a:r>
            <a:endParaRPr lang="en-US" dirty="0"/>
          </a:p>
        </p:txBody>
      </p:sp>
    </p:spTree>
    <p:extLst>
      <p:ext uri="{BB962C8B-B14F-4D97-AF65-F5344CB8AC3E}">
        <p14:creationId xmlns:p14="http://schemas.microsoft.com/office/powerpoint/2010/main" val="111179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3600" dirty="0" smtClean="0">
                <a:solidFill>
                  <a:schemeClr val="bg1"/>
                </a:solidFill>
              </a:rPr>
              <a:t>State Plan Template:</a:t>
            </a:r>
            <a:r>
              <a:rPr lang="en-US" sz="3000" dirty="0" smtClean="0">
                <a:solidFill>
                  <a:schemeClr val="bg1"/>
                </a:solidFill>
              </a:rPr>
              <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en-US" sz="3000" dirty="0" smtClean="0">
                <a:solidFill>
                  <a:schemeClr val="bg1"/>
                </a:solidFill>
              </a:rPr>
              <a:t>Provide the SEA’s definition for “languages other than English that are present to a significant extent in the participating student population,” and identify the specific languages that meet that definition</a:t>
            </a:r>
          </a:p>
        </p:txBody>
      </p:sp>
    </p:spTree>
    <p:extLst>
      <p:ext uri="{BB962C8B-B14F-4D97-AF65-F5344CB8AC3E}">
        <p14:creationId xmlns:p14="http://schemas.microsoft.com/office/powerpoint/2010/main" val="3147693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ustom 11">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12293</TotalTime>
  <Words>7315</Words>
  <Application>Microsoft Office PowerPoint</Application>
  <PresentationFormat>On-screen Show (4:3)</PresentationFormat>
  <Paragraphs>822</Paragraphs>
  <Slides>88</Slides>
  <Notes>33</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CDE THEME</vt:lpstr>
      <vt:lpstr>Every Student Succeeds Act (ESSA) Hub Committee</vt:lpstr>
      <vt:lpstr>Agenda</vt:lpstr>
      <vt:lpstr>CDE Updates</vt:lpstr>
      <vt:lpstr>Assessment Spoke Committee   </vt:lpstr>
      <vt:lpstr>Section 3: Academic Assessments</vt:lpstr>
      <vt:lpstr>   State Plan Template:  Advanced Mathematics Coursework.  Does the State: 1) administer end-of-course mathematics assessments to high school students in order to meet the requirements under section 1111(b)(2)(B)(v)(I)(bb) of the ESEA;  and 2) use the exception for students in eighth grade to take such assessments under section 1111(b)(2)(C) of the ESEA? </vt:lpstr>
      <vt:lpstr>Decision Point</vt:lpstr>
      <vt:lpstr>Next Steps</vt:lpstr>
      <vt:lpstr>State Plan Template:  Provide the SEA’s definition for “languages other than English that are present to a significant extent in the participating student population,” and identify the specific languages that meet that definition</vt:lpstr>
      <vt:lpstr>Decision Point</vt:lpstr>
      <vt:lpstr>Legal Requirements and Office of Civil Rights Precedent</vt:lpstr>
      <vt:lpstr>Decision Point</vt:lpstr>
      <vt:lpstr>Next Steps</vt:lpstr>
      <vt:lpstr>ESSA and Accountability </vt:lpstr>
      <vt:lpstr>ESSA Final Regulations  Published 11/29/16</vt:lpstr>
      <vt:lpstr>Regulation - Overview</vt:lpstr>
      <vt:lpstr>Regulations – Comparison to Draft</vt:lpstr>
      <vt:lpstr>Mis-alignment with Current State Policy</vt:lpstr>
      <vt:lpstr>Regulations – Potential Next Steps</vt:lpstr>
      <vt:lpstr>Lunch Break</vt:lpstr>
      <vt:lpstr>Accountability  Decision Points</vt:lpstr>
      <vt:lpstr>Accountability Decision Points Public Comment</vt:lpstr>
      <vt:lpstr>Input Solicited</vt:lpstr>
      <vt:lpstr>Input Collected </vt:lpstr>
      <vt:lpstr>Decision Points</vt:lpstr>
      <vt:lpstr>Decision Point Other Indicator</vt:lpstr>
      <vt:lpstr>Recommendations</vt:lpstr>
      <vt:lpstr>Group Discussion and  Making Recommendation</vt:lpstr>
      <vt:lpstr>Decision Point  Testing English Learner (EL) Newcomers</vt:lpstr>
      <vt:lpstr>Recommendation for Testing English Learner (EL) Newcomers</vt:lpstr>
      <vt:lpstr>Group Discussion and Recommendation</vt:lpstr>
      <vt:lpstr>Decision Point Long Term Measures &amp; Progress</vt:lpstr>
      <vt:lpstr>Options: Achievement Metrics</vt:lpstr>
      <vt:lpstr>PowerPoint Presentation</vt:lpstr>
      <vt:lpstr>Options:  Long-Term Goals</vt:lpstr>
      <vt:lpstr>Options: Interim Targets</vt:lpstr>
      <vt:lpstr>Group Discussion and  Making Recommendation</vt:lpstr>
      <vt:lpstr>Decision Point Minimum N</vt:lpstr>
      <vt:lpstr>Options: Minimum N</vt:lpstr>
      <vt:lpstr>Decision Point Major Racial &amp; Ethnic Groups</vt:lpstr>
      <vt:lpstr>Options: Major Racial &amp; Ethnic Groups</vt:lpstr>
      <vt:lpstr>Group Discussion and  Making Recommendation</vt:lpstr>
      <vt:lpstr>Decision Point English Learner (EL) Language Proficiency Growth</vt:lpstr>
      <vt:lpstr>EL Growth Recommendation #1</vt:lpstr>
      <vt:lpstr>EL Growth Recommendation #2</vt:lpstr>
      <vt:lpstr>Group Discussion and Recommendation</vt:lpstr>
      <vt:lpstr>Decision Point: School Identification</vt:lpstr>
      <vt:lpstr>Options: Comprehensive</vt:lpstr>
      <vt:lpstr>Options: Targeted </vt:lpstr>
      <vt:lpstr>Group Discussion and  Making Recommendation</vt:lpstr>
      <vt:lpstr>Wrap-Up and Next Steps</vt:lpstr>
      <vt:lpstr>School Improvement</vt:lpstr>
      <vt:lpstr>School Improvement  Decision Points</vt:lpstr>
      <vt:lpstr>SEA supports for identified schools</vt:lpstr>
      <vt:lpstr>Proposal for Supports</vt:lpstr>
      <vt:lpstr>Proposal for Timeline</vt:lpstr>
      <vt:lpstr>Technical Assistance for Comprehensive Schools</vt:lpstr>
      <vt:lpstr>Technical Assistance for Targeted Schools</vt:lpstr>
      <vt:lpstr>School Improvement  Decision Points</vt:lpstr>
      <vt:lpstr>Evidence-based interventions</vt:lpstr>
      <vt:lpstr>School Improvement  Decision Points</vt:lpstr>
      <vt:lpstr>Estimate of annual ESSA Title I funds</vt:lpstr>
      <vt:lpstr>7% for School Improvement</vt:lpstr>
      <vt:lpstr>Allocation of Resources</vt:lpstr>
      <vt:lpstr>Formula Only</vt:lpstr>
      <vt:lpstr>Competitive Only</vt:lpstr>
      <vt:lpstr>Formula/Competitive Hybrid</vt:lpstr>
      <vt:lpstr>Effective Instruction and Leadership</vt:lpstr>
      <vt:lpstr> Effective Instruction and Leadership Spoke Committee  Report to ESSA Hub Committee</vt:lpstr>
      <vt:lpstr>Agenda</vt:lpstr>
      <vt:lpstr>Teacher Qualifications in ESSA</vt:lpstr>
      <vt:lpstr>Changes in ESSA - Licensure</vt:lpstr>
      <vt:lpstr>Applicable State Statute</vt:lpstr>
      <vt:lpstr>Paraprofessionals</vt:lpstr>
      <vt:lpstr>Equitable Access: NCLB to ESSA</vt:lpstr>
      <vt:lpstr>Identifying Gaps</vt:lpstr>
      <vt:lpstr>Identifying Gaps</vt:lpstr>
      <vt:lpstr>Decision Points:  Equitable Access</vt:lpstr>
      <vt:lpstr>Decision Points:  Equitable Access</vt:lpstr>
      <vt:lpstr>Decision Points:  Equitable Access</vt:lpstr>
      <vt:lpstr>Decision Points:  Equitable Access</vt:lpstr>
      <vt:lpstr>Supporting Teachers </vt:lpstr>
      <vt:lpstr>Recruitment and Retention</vt:lpstr>
      <vt:lpstr>Thank You and  Contact Information</vt:lpstr>
      <vt:lpstr>Wrap-Up</vt:lpstr>
      <vt:lpstr>Upcoming Meeting Dates</vt:lpstr>
      <vt:lpstr>Meeting Evaluation</vt:lpstr>
      <vt:lpstr>Next Meeting</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Jessica</cp:lastModifiedBy>
  <cp:revision>344</cp:revision>
  <cp:lastPrinted>2016-10-30T20:15:19Z</cp:lastPrinted>
  <dcterms:created xsi:type="dcterms:W3CDTF">2012-07-16T02:29:43Z</dcterms:created>
  <dcterms:modified xsi:type="dcterms:W3CDTF">2016-12-12T20:25:08Z</dcterms:modified>
</cp:coreProperties>
</file>