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9"/>
  </p:notesMasterIdLst>
  <p:handoutMasterIdLst>
    <p:handoutMasterId r:id="rId50"/>
  </p:handoutMasterIdLst>
  <p:sldIdLst>
    <p:sldId id="443" r:id="rId2"/>
    <p:sldId id="481" r:id="rId3"/>
    <p:sldId id="432" r:id="rId4"/>
    <p:sldId id="482" r:id="rId5"/>
    <p:sldId id="267" r:id="rId6"/>
    <p:sldId id="446" r:id="rId7"/>
    <p:sldId id="471" r:id="rId8"/>
    <p:sldId id="448" r:id="rId9"/>
    <p:sldId id="450" r:id="rId10"/>
    <p:sldId id="451" r:id="rId11"/>
    <p:sldId id="486" r:id="rId12"/>
    <p:sldId id="492" r:id="rId13"/>
    <p:sldId id="461" r:id="rId14"/>
    <p:sldId id="502" r:id="rId15"/>
    <p:sldId id="487" r:id="rId16"/>
    <p:sldId id="493" r:id="rId17"/>
    <p:sldId id="474" r:id="rId18"/>
    <p:sldId id="472" r:id="rId19"/>
    <p:sldId id="475" r:id="rId20"/>
    <p:sldId id="473" r:id="rId21"/>
    <p:sldId id="476" r:id="rId22"/>
    <p:sldId id="454" r:id="rId23"/>
    <p:sldId id="494" r:id="rId24"/>
    <p:sldId id="495" r:id="rId25"/>
    <p:sldId id="496" r:id="rId26"/>
    <p:sldId id="449" r:id="rId27"/>
    <p:sldId id="455" r:id="rId28"/>
    <p:sldId id="488" r:id="rId29"/>
    <p:sldId id="497" r:id="rId30"/>
    <p:sldId id="465" r:id="rId31"/>
    <p:sldId id="478" r:id="rId32"/>
    <p:sldId id="479" r:id="rId33"/>
    <p:sldId id="462" r:id="rId34"/>
    <p:sldId id="489" r:id="rId35"/>
    <p:sldId id="498" r:id="rId36"/>
    <p:sldId id="499" r:id="rId37"/>
    <p:sldId id="466" r:id="rId38"/>
    <p:sldId id="485" r:id="rId39"/>
    <p:sldId id="490" r:id="rId40"/>
    <p:sldId id="500" r:id="rId41"/>
    <p:sldId id="464" r:id="rId42"/>
    <p:sldId id="491" r:id="rId43"/>
    <p:sldId id="501" r:id="rId44"/>
    <p:sldId id="483" r:id="rId45"/>
    <p:sldId id="434" r:id="rId46"/>
    <p:sldId id="463" r:id="rId47"/>
    <p:sldId id="484"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30" clrIdx="0"/>
  <p:cmAuthor id="1" name="Chapman, Pat" initials="CP" lastIdx="0" clrIdx="1"/>
  <p:cmAuthor id="2" name="Smith, Dana" initials="SD"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9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5" autoAdjust="0"/>
    <p:restoredTop sz="79121" autoAdjust="0"/>
  </p:normalViewPr>
  <p:slideViewPr>
    <p:cSldViewPr snapToGrid="0" snapToObjects="1">
      <p:cViewPr varScale="1">
        <p:scale>
          <a:sx n="96" d="100"/>
          <a:sy n="96" d="100"/>
        </p:scale>
        <p:origin x="2436" y="84"/>
      </p:cViewPr>
      <p:guideLst>
        <p:guide orient="horz" pos="2160"/>
        <p:guide pos="2880"/>
      </p:guideLst>
    </p:cSldViewPr>
  </p:slideViewPr>
  <p:outlineViewPr>
    <p:cViewPr>
      <p:scale>
        <a:sx n="33" d="100"/>
        <a:sy n="33" d="100"/>
      </p:scale>
      <p:origin x="0" y="41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0" tIns="47099" rIns="94200" bIns="47099"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4200" tIns="47099" rIns="94200" bIns="47099" rtlCol="0"/>
          <a:lstStyle>
            <a:lvl1pPr algn="r">
              <a:defRPr sz="1200"/>
            </a:lvl1pPr>
          </a:lstStyle>
          <a:p>
            <a:fld id="{5FFE1415-AF84-428D-AA39-261F257B316D}" type="datetime1">
              <a:rPr lang="en-US" smtClean="0"/>
              <a:t>6/28/2016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4200" tIns="47099" rIns="94200" bIns="470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4200" tIns="47099" rIns="94200" bIns="47099"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0" tIns="47099" rIns="94200" bIns="47099"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4200" tIns="47099" rIns="94200" bIns="47099" rtlCol="0"/>
          <a:lstStyle>
            <a:lvl1pPr algn="r">
              <a:defRPr sz="1200"/>
            </a:lvl1pPr>
          </a:lstStyle>
          <a:p>
            <a:fld id="{98D11D47-C661-421B-96DF-ECF47A9CD2B3}" type="datetime1">
              <a:rPr lang="en-US" smtClean="0"/>
              <a:t>6/28/2016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200" tIns="47099" rIns="94200" bIns="47099"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4200" tIns="47099" rIns="94200" bIns="47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4200" tIns="47099" rIns="94200" bIns="4709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4200" tIns="47099" rIns="94200" bIns="47099"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5EA6E3A0-7F77-426E-86D2-28882DC9D59E}"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3507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Science in grades 3-5, 6-9 and 10-12</a:t>
            </a:r>
          </a:p>
          <a:p>
            <a:pPr defTabSz="462229">
              <a:defRPr/>
            </a:pPr>
            <a:r>
              <a:rPr lang="en-US" dirty="0"/>
              <a:t>Nationally recognized assessment at HS- check in </a:t>
            </a:r>
            <a:r>
              <a:rPr lang="en-US" dirty="0" err="1"/>
              <a:t>regs</a:t>
            </a:r>
            <a:endParaRPr lang="en-US" dirty="0"/>
          </a:p>
          <a:p>
            <a:endParaRPr lang="en-US" dirty="0"/>
          </a:p>
          <a:p>
            <a:endParaRPr lang="en-US" dirty="0"/>
          </a:p>
          <a:p>
            <a:r>
              <a:rPr lang="en-US" dirty="0"/>
              <a:t>Assessments aligned to the standards</a:t>
            </a:r>
          </a:p>
          <a:p>
            <a:pPr lvl="1">
              <a:buFont typeface="Wingdings" panose="05000000000000000000" pitchFamily="2" charset="2"/>
              <a:buChar char="§"/>
            </a:pPr>
            <a:r>
              <a:rPr lang="en-US" dirty="0"/>
              <a:t>Mathematics and Reading or English language arts in </a:t>
            </a:r>
            <a:r>
              <a:rPr lang="en-US" b="1" dirty="0"/>
              <a:t>grades 3-8 and once in high school (9-12);</a:t>
            </a:r>
          </a:p>
          <a:p>
            <a:pPr lvl="1">
              <a:buFont typeface="Wingdings" panose="05000000000000000000" pitchFamily="2" charset="2"/>
              <a:buChar char="§"/>
            </a:pPr>
            <a:r>
              <a:rPr lang="en-US" dirty="0"/>
              <a:t>Science once each in elementary, middle and high school grades</a:t>
            </a:r>
          </a:p>
          <a:p>
            <a:pPr lvl="1">
              <a:buFont typeface="Wingdings" panose="05000000000000000000" pitchFamily="2" charset="2"/>
              <a:buChar char="§"/>
            </a:pPr>
            <a:r>
              <a:rPr lang="en-US" dirty="0"/>
              <a:t>Alternate assessments</a:t>
            </a:r>
          </a:p>
          <a:p>
            <a:pPr lvl="1">
              <a:buFont typeface="Wingdings" panose="05000000000000000000" pitchFamily="2" charset="2"/>
              <a:buChar char="§"/>
            </a:pPr>
            <a:r>
              <a:rPr lang="en-US" dirty="0"/>
              <a:t>English language proficiency assessments</a:t>
            </a:r>
          </a:p>
          <a:p>
            <a:pPr>
              <a:buFont typeface="Wingdings" panose="05000000000000000000" pitchFamily="2" charset="2"/>
              <a:buChar char="§"/>
            </a:pPr>
            <a:r>
              <a:rPr lang="en-US" dirty="0"/>
              <a:t>Permits states to administer assessments as a single test or as a set of interim tests that can be rolled up into a single annual result for each student.</a:t>
            </a:r>
          </a:p>
          <a:p>
            <a:pPr>
              <a:buFont typeface="Wingdings" panose="05000000000000000000" pitchFamily="2" charset="2"/>
              <a:buChar char="§"/>
            </a:pPr>
            <a:r>
              <a:rPr lang="en-US" b="1" dirty="0"/>
              <a:t>Includes assessment pilot opportunity – 7 states or 4 consortia – explore other assessments that can be used to in state’s accountability system</a:t>
            </a:r>
          </a:p>
          <a:p>
            <a:pPr lvl="1">
              <a:buFont typeface="Wingdings" panose="05000000000000000000" pitchFamily="2" charset="2"/>
              <a:buChar char="§"/>
            </a:pPr>
            <a:r>
              <a:rPr lang="en-US" dirty="0"/>
              <a:t>Up to 7 states or 4 state consortia may participate in the pilot.</a:t>
            </a:r>
          </a:p>
          <a:p>
            <a:pPr lvl="1">
              <a:buFont typeface="Wingdings" panose="05000000000000000000" pitchFamily="2" charset="2"/>
              <a:buChar char="§"/>
            </a:pPr>
            <a:r>
              <a:rPr lang="en-US" dirty="0"/>
              <a:t>States must submit an application that -</a:t>
            </a:r>
          </a:p>
          <a:p>
            <a:pPr lvl="2">
              <a:buFont typeface="Wingdings" panose="05000000000000000000" pitchFamily="2" charset="2"/>
              <a:buChar char="§"/>
            </a:pPr>
            <a:r>
              <a:rPr lang="en-US" dirty="0"/>
              <a:t>Demonstrates the proposed system is reliable, valid, and meets requirements.</a:t>
            </a:r>
          </a:p>
          <a:p>
            <a:pPr lvl="2">
              <a:buFont typeface="Wingdings" panose="05000000000000000000" pitchFamily="2" charset="2"/>
              <a:buChar char="§"/>
            </a:pPr>
            <a:r>
              <a:rPr lang="en-US" dirty="0"/>
              <a:t>Includes a description of how the state will phase-in the new system.</a:t>
            </a:r>
          </a:p>
          <a:p>
            <a:pPr lvl="2">
              <a:buFont typeface="Wingdings" panose="05000000000000000000" pitchFamily="2" charset="2"/>
              <a:buChar char="§"/>
            </a:pPr>
            <a:r>
              <a:rPr lang="en-US" dirty="0"/>
              <a:t>Includes a description of how students will receive the instructional support needed to meet the state’s aligned standards </a:t>
            </a:r>
          </a:p>
          <a:p>
            <a:pPr lvl="2">
              <a:buFont typeface="Wingdings" panose="05000000000000000000" pitchFamily="2" charset="2"/>
              <a:buChar char="§"/>
            </a:pPr>
            <a:r>
              <a:rPr lang="en-US" dirty="0"/>
              <a:t>Includes the criteria used for LEA participation and a description of the participating LEAs.</a:t>
            </a:r>
          </a:p>
          <a:p>
            <a:pPr>
              <a:buFont typeface="Wingdings" panose="05000000000000000000" pitchFamily="2" charset="2"/>
              <a:buChar char="§"/>
            </a:pPr>
            <a:endParaRPr lang="en-US" b="1" dirty="0"/>
          </a:p>
          <a:p>
            <a:pPr>
              <a:buFont typeface="Wingdings" panose="05000000000000000000" pitchFamily="2" charset="2"/>
              <a:buChar char="§"/>
            </a:pPr>
            <a:r>
              <a:rPr lang="en-US" dirty="0">
                <a:solidFill>
                  <a:schemeClr val="accent1"/>
                </a:solidFill>
              </a:rPr>
              <a:t>State statute requires the same assessments, and in addition includes other HS and social studies assessments.</a:t>
            </a:r>
          </a:p>
          <a:p>
            <a:pPr>
              <a:buFont typeface="Wingdings" panose="05000000000000000000" pitchFamily="2" charset="2"/>
              <a:buChar char="§"/>
            </a:pPr>
            <a:endParaRPr lang="en-US" dirty="0">
              <a:solidFill>
                <a:schemeClr val="accent1"/>
              </a:solidFill>
            </a:endParaRPr>
          </a:p>
          <a:p>
            <a:pPr>
              <a:buFont typeface="Wingdings" panose="05000000000000000000" pitchFamily="2" charset="2"/>
              <a:buChar char="§"/>
            </a:pPr>
            <a:r>
              <a:rPr lang="en-US" dirty="0">
                <a:solidFill>
                  <a:schemeClr val="accent1"/>
                </a:solidFill>
              </a:rPr>
              <a:t>ACCESS for </a:t>
            </a:r>
            <a:r>
              <a:rPr lang="en-US" dirty="0" err="1">
                <a:solidFill>
                  <a:schemeClr val="accent1"/>
                </a:solidFill>
              </a:rPr>
              <a:t>Els</a:t>
            </a:r>
            <a:endParaRPr lang="en-US" dirty="0">
              <a:solidFill>
                <a:schemeClr val="accent1"/>
              </a:solidFill>
            </a:endParaRPr>
          </a:p>
          <a:p>
            <a:pPr>
              <a:buFont typeface="Wingdings" panose="05000000000000000000" pitchFamily="2" charset="2"/>
              <a:buChar char="§"/>
            </a:pPr>
            <a:r>
              <a:rPr lang="en-US" dirty="0">
                <a:solidFill>
                  <a:schemeClr val="accent1"/>
                </a:solidFill>
              </a:rPr>
              <a:t>Colorado Spanish Language Assessments (CSLA)  - 3</a:t>
            </a:r>
            <a:r>
              <a:rPr lang="en-US" baseline="30000" dirty="0">
                <a:solidFill>
                  <a:schemeClr val="accent1"/>
                </a:solidFill>
              </a:rPr>
              <a:t>rd</a:t>
            </a:r>
            <a:r>
              <a:rPr lang="en-US" dirty="0">
                <a:solidFill>
                  <a:schemeClr val="accent1"/>
                </a:solidFill>
              </a:rPr>
              <a:t> and 4</a:t>
            </a:r>
            <a:r>
              <a:rPr lang="en-US" baseline="30000" dirty="0">
                <a:solidFill>
                  <a:schemeClr val="accent1"/>
                </a:solidFill>
              </a:rPr>
              <a:t>th</a:t>
            </a:r>
            <a:r>
              <a:rPr lang="en-US" dirty="0">
                <a:solidFill>
                  <a:schemeClr val="accent1"/>
                </a:solidFill>
              </a:rPr>
              <a:t> grade, bilingual programs, in US less than 3 years, reading and writing</a:t>
            </a:r>
          </a:p>
          <a:p>
            <a:pPr>
              <a:buFont typeface="Wingdings" panose="05000000000000000000" pitchFamily="2" charset="2"/>
              <a:buChar char="§"/>
            </a:pPr>
            <a:endParaRPr lang="en-US" dirty="0">
              <a:solidFill>
                <a:schemeClr val="accent1"/>
              </a:solidFill>
            </a:endParaRPr>
          </a:p>
          <a:p>
            <a:pPr>
              <a:buFont typeface="Wingdings" panose="05000000000000000000" pitchFamily="2" charset="2"/>
              <a:buNone/>
            </a:pPr>
            <a:r>
              <a:rPr lang="en-US" dirty="0" err="1">
                <a:solidFill>
                  <a:schemeClr val="accent1"/>
                </a:solidFill>
              </a:rPr>
              <a:t>COAlt</a:t>
            </a:r>
            <a:r>
              <a:rPr lang="en-US" dirty="0">
                <a:solidFill>
                  <a:schemeClr val="accent1"/>
                </a:solidFill>
              </a:rPr>
              <a:t> DLM and </a:t>
            </a:r>
            <a:r>
              <a:rPr lang="en-US" dirty="0" err="1">
                <a:solidFill>
                  <a:schemeClr val="accent1"/>
                </a:solidFill>
              </a:rPr>
              <a:t>COAlt</a:t>
            </a:r>
            <a:r>
              <a:rPr lang="en-US" dirty="0">
                <a:solidFill>
                  <a:schemeClr val="accent1"/>
                </a:solidFill>
              </a:rPr>
              <a:t> science (Pearson)</a:t>
            </a:r>
          </a:p>
        </p:txBody>
      </p:sp>
      <p:sp>
        <p:nvSpPr>
          <p:cNvPr id="5" name="Date Placeholder 4"/>
          <p:cNvSpPr>
            <a:spLocks noGrp="1"/>
          </p:cNvSpPr>
          <p:nvPr>
            <p:ph type="dt" idx="11"/>
          </p:nvPr>
        </p:nvSpPr>
        <p:spPr/>
        <p:txBody>
          <a:bodyPr/>
          <a:lstStyle/>
          <a:p>
            <a:fld id="{FEE0AFC8-7F34-429F-B4C4-CB2093FF4FB1}"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692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462229"/>
            <a:r>
              <a:rPr lang="en-US" dirty="0">
                <a:latin typeface="+mj-lt"/>
              </a:rPr>
              <a:t>Each state is required to develop a school accountability system that includes: </a:t>
            </a:r>
          </a:p>
          <a:p>
            <a:pPr marL="566231" lvl="1" indent="-288893" defTabSz="462229">
              <a:buFont typeface="Wingdings" panose="05000000000000000000" pitchFamily="2" charset="2"/>
              <a:buChar char="§"/>
            </a:pPr>
            <a:r>
              <a:rPr lang="en-US" dirty="0">
                <a:latin typeface="+mj-lt"/>
              </a:rPr>
              <a:t>School ratings </a:t>
            </a:r>
          </a:p>
          <a:p>
            <a:pPr marL="566231" lvl="1" indent="-288893" defTabSz="462229">
              <a:buFont typeface="Wingdings" panose="05000000000000000000" pitchFamily="2" charset="2"/>
              <a:buChar char="§"/>
            </a:pPr>
            <a:r>
              <a:rPr lang="en-US" dirty="0">
                <a:latin typeface="+mj-lt"/>
              </a:rPr>
              <a:t>Supports and interventions</a:t>
            </a:r>
          </a:p>
          <a:p>
            <a:endParaRPr lang="en-US" dirty="0">
              <a:latin typeface="+mj-lt"/>
            </a:endParaRPr>
          </a:p>
          <a:p>
            <a:endParaRPr lang="en-US" dirty="0">
              <a:latin typeface="+mj-lt"/>
            </a:endParaRPr>
          </a:p>
          <a:p>
            <a:r>
              <a:rPr lang="en-US" dirty="0">
                <a:latin typeface="+mj-lt"/>
              </a:rPr>
              <a:t>What indicators/data are we required to use/do use in annually assessing the performance and progress of schools?</a:t>
            </a:r>
          </a:p>
          <a:p>
            <a:endParaRPr lang="en-US" dirty="0">
              <a:latin typeface="+mj-lt"/>
            </a:endParaRPr>
          </a:p>
          <a:p>
            <a:r>
              <a:rPr lang="en-US" dirty="0">
                <a:latin typeface="+mj-lt"/>
              </a:rPr>
              <a:t>Making progress in achieving English language proficiency. </a:t>
            </a:r>
          </a:p>
          <a:p>
            <a:endParaRPr lang="en-US" dirty="0">
              <a:latin typeface="+mj-lt"/>
            </a:endParaRPr>
          </a:p>
          <a:p>
            <a:pPr marL="670220" lvl="1" indent="-346672"/>
            <a:r>
              <a:rPr lang="en-US" dirty="0">
                <a:latin typeface="+mj-lt"/>
              </a:rPr>
              <a:t>Other System Quality Indicator (overall &amp; disaggregated)</a:t>
            </a:r>
          </a:p>
          <a:p>
            <a:pPr lvl="2"/>
            <a:r>
              <a:rPr lang="en-US" dirty="0">
                <a:latin typeface="+mj-lt"/>
              </a:rPr>
              <a:t>Elementary and Middle- Student engagement, educator engagement, access to and completion of advanced coursework, post-secondary readiness, school climate/safety, or other. </a:t>
            </a:r>
          </a:p>
          <a:p>
            <a:pPr lvl="2"/>
            <a:r>
              <a:rPr lang="en-US" dirty="0">
                <a:latin typeface="+mj-lt"/>
              </a:rPr>
              <a:t>High schools- measure of opportunity to learn</a:t>
            </a:r>
          </a:p>
          <a:p>
            <a:endParaRPr lang="en-US" dirty="0">
              <a:latin typeface="+mj-lt"/>
            </a:endParaRPr>
          </a:p>
          <a:p>
            <a:endParaRPr lang="en-US" dirty="0">
              <a:latin typeface="+mj-lt"/>
            </a:endParaRPr>
          </a:p>
          <a:p>
            <a:r>
              <a:rPr lang="en-US" dirty="0">
                <a:latin typeface="+mj-lt"/>
              </a:rPr>
              <a:t>Combined “academic indicators” have to count “much more”</a:t>
            </a:r>
          </a:p>
          <a:p>
            <a:endParaRPr lang="en-US" dirty="0">
              <a:latin typeface="+mj-lt"/>
            </a:endParaRPr>
          </a:p>
          <a:p>
            <a:r>
              <a:rPr lang="en-US" u="sng" dirty="0">
                <a:latin typeface="+mj-lt"/>
              </a:rPr>
              <a:t>‘‘(2) SUBGROUP OF STUDENTS.—</a:t>
            </a:r>
            <a:endParaRPr lang="en-US" dirty="0">
              <a:latin typeface="+mj-lt"/>
            </a:endParaRPr>
          </a:p>
          <a:p>
            <a:r>
              <a:rPr lang="en-US" dirty="0">
                <a:latin typeface="+mj-lt"/>
              </a:rPr>
              <a:t>In this subsection and subsection (d), the term ‘subgroup of students’ means—</a:t>
            </a:r>
          </a:p>
          <a:p>
            <a:r>
              <a:rPr lang="en-US" dirty="0">
                <a:latin typeface="+mj-lt"/>
              </a:rPr>
              <a:t>‘‘(A) economically disadvantaged students;</a:t>
            </a:r>
          </a:p>
          <a:p>
            <a:r>
              <a:rPr lang="en-US" dirty="0">
                <a:latin typeface="+mj-lt"/>
              </a:rPr>
              <a:t>‘‘(B) students from major racial and ethnic groups;</a:t>
            </a:r>
          </a:p>
          <a:p>
            <a:r>
              <a:rPr lang="en-US" dirty="0">
                <a:latin typeface="+mj-lt"/>
              </a:rPr>
              <a:t>‘‘(C) children with disabilities; and</a:t>
            </a:r>
          </a:p>
          <a:p>
            <a:r>
              <a:rPr lang="en-US" dirty="0">
                <a:latin typeface="+mj-lt"/>
              </a:rPr>
              <a:t>‘‘(D) English learners.</a:t>
            </a:r>
          </a:p>
          <a:p>
            <a:endParaRPr lang="en-US" dirty="0">
              <a:latin typeface="+mj-lt"/>
            </a:endParaRPr>
          </a:p>
          <a:p>
            <a:r>
              <a:rPr lang="en-US" dirty="0">
                <a:latin typeface="+mj-lt"/>
              </a:rPr>
              <a:t>How is ESSA different than NLCB, the waiver? No AYP, no requirement to assess district performance.  From priority and focus schools to comprehensive and targeted schools.</a:t>
            </a:r>
          </a:p>
          <a:p>
            <a:endParaRPr lang="en-US" dirty="0">
              <a:latin typeface="+mj-lt"/>
            </a:endParaRPr>
          </a:p>
          <a:p>
            <a:r>
              <a:rPr lang="en-US" dirty="0">
                <a:latin typeface="+mj-lt"/>
              </a:rPr>
              <a:t>Colorado’s system of school and district frameworks</a:t>
            </a:r>
          </a:p>
          <a:p>
            <a:r>
              <a:rPr lang="en-US" dirty="0">
                <a:latin typeface="+mj-lt"/>
              </a:rPr>
              <a:t>UIP plan type assignments</a:t>
            </a:r>
          </a:p>
          <a:p>
            <a:r>
              <a:rPr lang="en-US" dirty="0">
                <a:latin typeface="+mj-lt"/>
              </a:rPr>
              <a:t>Colorado’s accountability clock</a:t>
            </a:r>
          </a:p>
          <a:p>
            <a:endParaRPr lang="en-US" dirty="0">
              <a:latin typeface="+mj-lt"/>
            </a:endParaRPr>
          </a:p>
        </p:txBody>
      </p:sp>
      <p:sp>
        <p:nvSpPr>
          <p:cNvPr id="5" name="Date Placeholder 4"/>
          <p:cNvSpPr>
            <a:spLocks noGrp="1"/>
          </p:cNvSpPr>
          <p:nvPr>
            <p:ph type="dt" idx="11"/>
          </p:nvPr>
        </p:nvSpPr>
        <p:spPr/>
        <p:txBody>
          <a:bodyPr/>
          <a:lstStyle/>
          <a:p>
            <a:fld id="{927BD547-443C-4514-BF1E-691833914C9E}" type="datetime1">
              <a:rPr lang="en-US" smtClean="0"/>
              <a:t>6/28/2016</a:t>
            </a:fld>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13</a:t>
            </a:fld>
            <a:endParaRPr lang="en-US"/>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1762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452" indent="-462229"/>
            <a:r>
              <a:rPr lang="en-US" dirty="0">
                <a:latin typeface="+mj-lt"/>
              </a:rPr>
              <a:t>ESSA Requirements</a:t>
            </a:r>
          </a:p>
          <a:p>
            <a:pPr marL="508452" indent="-462229"/>
            <a:r>
              <a:rPr lang="en-US" dirty="0">
                <a:latin typeface="+mj-lt"/>
              </a:rPr>
              <a:t>Accountability system must identify –</a:t>
            </a:r>
          </a:p>
          <a:p>
            <a:pPr lvl="1">
              <a:buFont typeface="Wingdings" panose="05000000000000000000" pitchFamily="2" charset="2"/>
              <a:buChar char="§"/>
            </a:pPr>
            <a:r>
              <a:rPr lang="en-US" dirty="0">
                <a:latin typeface="+mj-lt"/>
              </a:rPr>
              <a:t>Comprehensive Support Schools</a:t>
            </a:r>
          </a:p>
          <a:p>
            <a:pPr lvl="2">
              <a:buFont typeface="Wingdings" panose="05000000000000000000" pitchFamily="2" charset="2"/>
              <a:buChar char="§"/>
            </a:pPr>
            <a:r>
              <a:rPr lang="en-US" dirty="0">
                <a:latin typeface="+mj-lt"/>
              </a:rPr>
              <a:t>Lowest performing 5% of Title I schools</a:t>
            </a:r>
          </a:p>
          <a:p>
            <a:pPr lvl="2">
              <a:buFont typeface="Wingdings" panose="05000000000000000000" pitchFamily="2" charset="2"/>
              <a:buChar char="§"/>
            </a:pPr>
            <a:r>
              <a:rPr lang="en-US" dirty="0">
                <a:latin typeface="+mj-lt"/>
              </a:rPr>
              <a:t>High schools with graduation rates below 67%</a:t>
            </a:r>
          </a:p>
          <a:p>
            <a:pPr lvl="1"/>
            <a:r>
              <a:rPr lang="en-US" dirty="0">
                <a:latin typeface="+mj-lt"/>
              </a:rPr>
              <a:t>Schools identified once every three years (at a minimum)</a:t>
            </a:r>
          </a:p>
          <a:p>
            <a:pPr lvl="1"/>
            <a:r>
              <a:rPr lang="en-US" dirty="0">
                <a:latin typeface="+mj-lt"/>
              </a:rPr>
              <a:t>If the school does not meet the </a:t>
            </a:r>
            <a:r>
              <a:rPr lang="en-US" b="1" dirty="0">
                <a:latin typeface="+mj-lt"/>
              </a:rPr>
              <a:t>State’s</a:t>
            </a:r>
            <a:r>
              <a:rPr lang="en-US" dirty="0">
                <a:latin typeface="+mj-lt"/>
              </a:rPr>
              <a:t> exit criteria within a state-determined number of years (not to exceed 4 years), it must implement more rigorous interventions, determined by the </a:t>
            </a:r>
            <a:r>
              <a:rPr lang="en-US" b="1" dirty="0">
                <a:latin typeface="+mj-lt"/>
              </a:rPr>
              <a:t>State</a:t>
            </a:r>
            <a:r>
              <a:rPr lang="en-US" dirty="0">
                <a:latin typeface="+mj-lt"/>
              </a:rPr>
              <a:t>.</a:t>
            </a:r>
          </a:p>
          <a:p>
            <a:endParaRPr lang="en-US" dirty="0">
              <a:solidFill>
                <a:schemeClr val="accent1"/>
              </a:solidFill>
              <a:latin typeface="+mj-lt"/>
            </a:endParaRPr>
          </a:p>
          <a:p>
            <a:r>
              <a:rPr lang="en-US" dirty="0">
                <a:solidFill>
                  <a:schemeClr val="accent1"/>
                </a:solidFill>
                <a:latin typeface="+mj-lt"/>
              </a:rPr>
              <a:t>State law requires assigning schools one of four plan types: Performance, Improvement, Priority Improvement or Turnaround. </a:t>
            </a:r>
          </a:p>
          <a:p>
            <a:r>
              <a:rPr lang="en-US" dirty="0">
                <a:latin typeface="+mj-lt"/>
              </a:rPr>
              <a:t>h alignment of PI/T with comprehensive support identification</a:t>
            </a:r>
          </a:p>
        </p:txBody>
      </p:sp>
      <p:sp>
        <p:nvSpPr>
          <p:cNvPr id="5" name="Date Placeholder 4"/>
          <p:cNvSpPr>
            <a:spLocks noGrp="1"/>
          </p:cNvSpPr>
          <p:nvPr>
            <p:ph type="dt" idx="11"/>
          </p:nvPr>
        </p:nvSpPr>
        <p:spPr/>
        <p:txBody>
          <a:bodyPr/>
          <a:lstStyle/>
          <a:p>
            <a:fld id="{DA392830-C502-4941-9037-D31E1F3D7C67}"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2451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pPr lvl="1">
              <a:buFont typeface="Wingdings" panose="05000000000000000000" pitchFamily="2" charset="2"/>
              <a:buChar char="§"/>
            </a:pPr>
            <a:r>
              <a:rPr lang="en-US" dirty="0"/>
              <a:t>In partnership with stakeholders, </a:t>
            </a:r>
            <a:r>
              <a:rPr lang="en-US" b="1" dirty="0"/>
              <a:t>districts </a:t>
            </a:r>
            <a:r>
              <a:rPr lang="en-US" dirty="0"/>
              <a:t>must</a:t>
            </a:r>
            <a:r>
              <a:rPr lang="en-US" b="1" dirty="0"/>
              <a:t> </a:t>
            </a:r>
            <a:r>
              <a:rPr lang="en-US" dirty="0"/>
              <a:t>develop and implement a comprehensive support and improvement plan for each school. The plan must:</a:t>
            </a:r>
          </a:p>
          <a:p>
            <a:pPr lvl="2">
              <a:buFont typeface="Wingdings" panose="05000000000000000000" pitchFamily="2" charset="2"/>
              <a:buChar char="§"/>
            </a:pPr>
            <a:r>
              <a:rPr lang="en-US" dirty="0"/>
              <a:t>Be informed by all indicators in the statewide accountability system</a:t>
            </a:r>
          </a:p>
          <a:p>
            <a:pPr lvl="2">
              <a:buFont typeface="Wingdings" panose="05000000000000000000" pitchFamily="2" charset="2"/>
              <a:buChar char="§"/>
            </a:pPr>
            <a:r>
              <a:rPr lang="en-US" dirty="0"/>
              <a:t>Include evidence-based interventions</a:t>
            </a:r>
          </a:p>
          <a:p>
            <a:pPr lvl="2">
              <a:buFont typeface="Wingdings" panose="05000000000000000000" pitchFamily="2" charset="2"/>
              <a:buChar char="§"/>
            </a:pPr>
            <a:r>
              <a:rPr lang="en-US" dirty="0"/>
              <a:t>Be based on a school needs assessment</a:t>
            </a:r>
            <a:endParaRPr lang="en-US" b="1" dirty="0"/>
          </a:p>
          <a:p>
            <a:pPr lvl="2">
              <a:buFont typeface="Wingdings" panose="05000000000000000000" pitchFamily="2" charset="2"/>
              <a:buChar char="§"/>
            </a:pPr>
            <a:r>
              <a:rPr lang="en-US" dirty="0"/>
              <a:t>Identify resource inequities that will be addressed through plan implementation</a:t>
            </a:r>
          </a:p>
          <a:p>
            <a:pPr lvl="2">
              <a:buFont typeface="Wingdings" panose="05000000000000000000" pitchFamily="2" charset="2"/>
              <a:buChar char="§"/>
            </a:pPr>
            <a:r>
              <a:rPr lang="en-US" dirty="0"/>
              <a:t>Be approved by the </a:t>
            </a:r>
            <a:r>
              <a:rPr lang="en-US" b="1" dirty="0"/>
              <a:t>school, district and state</a:t>
            </a:r>
            <a:r>
              <a:rPr lang="en-US" dirty="0"/>
              <a:t> - and monitored by the </a:t>
            </a:r>
            <a:r>
              <a:rPr lang="en-US" b="1" dirty="0"/>
              <a:t>State</a:t>
            </a:r>
          </a:p>
          <a:p>
            <a:endParaRPr lang="en-US" dirty="0"/>
          </a:p>
          <a:p>
            <a:r>
              <a:rPr lang="en-US" dirty="0"/>
              <a:t>Weigh in about how well the requirements align with UIP, state accountability</a:t>
            </a:r>
          </a:p>
        </p:txBody>
      </p:sp>
      <p:sp>
        <p:nvSpPr>
          <p:cNvPr id="5" name="Date Placeholder 4"/>
          <p:cNvSpPr>
            <a:spLocks noGrp="1"/>
          </p:cNvSpPr>
          <p:nvPr>
            <p:ph type="dt" idx="11"/>
          </p:nvPr>
        </p:nvSpPr>
        <p:spPr/>
        <p:txBody>
          <a:bodyPr/>
          <a:lstStyle/>
          <a:p>
            <a:fld id="{06126400-1BF6-435B-A6A1-0C234CB8A87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3339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462229">
              <a:defRPr/>
            </a:pPr>
            <a:r>
              <a:rPr lang="en-US" dirty="0">
                <a:latin typeface="Calibri" panose="020F0502020204030204" pitchFamily="34" charset="0"/>
              </a:rPr>
              <a:t>Title I is intended to accelerate the growth of historically underserved student groups.  If a group is consistently achieving below other groups - </a:t>
            </a:r>
          </a:p>
          <a:p>
            <a:pPr marL="0" lvl="3" defTabSz="462229">
              <a:defRPr/>
            </a:pPr>
            <a:endParaRPr lang="en-US" dirty="0">
              <a:latin typeface="Calibri" panose="020F0502020204030204" pitchFamily="34" charset="0"/>
            </a:endParaRPr>
          </a:p>
          <a:p>
            <a:pPr lvl="1">
              <a:buFont typeface="Wingdings" panose="05000000000000000000" pitchFamily="2" charset="2"/>
              <a:buChar char="§"/>
            </a:pPr>
            <a:r>
              <a:rPr lang="en-US" dirty="0">
                <a:latin typeface="Calibri" panose="020F0502020204030204" pitchFamily="34" charset="0"/>
              </a:rPr>
              <a:t>Each identified </a:t>
            </a:r>
            <a:r>
              <a:rPr lang="en-US" b="1" dirty="0">
                <a:latin typeface="Calibri" panose="020F0502020204030204" pitchFamily="34" charset="0"/>
              </a:rPr>
              <a:t>school </a:t>
            </a:r>
            <a:r>
              <a:rPr lang="en-US" dirty="0">
                <a:latin typeface="Calibri" panose="020F0502020204030204" pitchFamily="34" charset="0"/>
              </a:rPr>
              <a:t>must</a:t>
            </a:r>
            <a:r>
              <a:rPr lang="en-US" b="1" dirty="0">
                <a:latin typeface="Calibri" panose="020F0502020204030204" pitchFamily="34" charset="0"/>
              </a:rPr>
              <a:t> </a:t>
            </a:r>
            <a:r>
              <a:rPr lang="en-US" dirty="0">
                <a:latin typeface="Calibri" panose="020F0502020204030204" pitchFamily="34" charset="0"/>
              </a:rPr>
              <a:t>then develop and implement an improvement plan, in consultation with stakeholders, that:</a:t>
            </a:r>
          </a:p>
          <a:p>
            <a:pPr lvl="2">
              <a:buFont typeface="Wingdings" panose="05000000000000000000" pitchFamily="2" charset="2"/>
              <a:buChar char="§"/>
            </a:pPr>
            <a:r>
              <a:rPr lang="en-US" dirty="0">
                <a:latin typeface="Calibri" panose="020F0502020204030204" pitchFamily="34" charset="0"/>
              </a:rPr>
              <a:t>Is informed by all indicators in the statewide accountability system, including student performance against state goals; and</a:t>
            </a:r>
          </a:p>
          <a:p>
            <a:pPr lvl="2">
              <a:buFont typeface="Wingdings" panose="05000000000000000000" pitchFamily="2" charset="2"/>
              <a:buChar char="§"/>
            </a:pPr>
            <a:r>
              <a:rPr lang="en-US" dirty="0">
                <a:latin typeface="Calibri" panose="020F0502020204030204" pitchFamily="34" charset="0"/>
              </a:rPr>
              <a:t>Includes evidence-based interventions.</a:t>
            </a:r>
          </a:p>
          <a:p>
            <a:pPr lvl="1">
              <a:buFont typeface="Wingdings" panose="05000000000000000000" pitchFamily="2" charset="2"/>
              <a:buChar char="§"/>
            </a:pPr>
            <a:r>
              <a:rPr lang="en-US" dirty="0">
                <a:latin typeface="Calibri" panose="020F0502020204030204" pitchFamily="34" charset="0"/>
              </a:rPr>
              <a:t>The </a:t>
            </a:r>
            <a:r>
              <a:rPr lang="en-US" b="1" dirty="0">
                <a:latin typeface="Calibri" panose="020F0502020204030204" pitchFamily="34" charset="0"/>
              </a:rPr>
              <a:t>district</a:t>
            </a:r>
            <a:r>
              <a:rPr lang="en-US" dirty="0">
                <a:latin typeface="Calibri" panose="020F0502020204030204" pitchFamily="34" charset="0"/>
              </a:rPr>
              <a:t> must approve each school’s plan and monitor implementation.</a:t>
            </a:r>
          </a:p>
          <a:p>
            <a:pPr lvl="1">
              <a:buFont typeface="Wingdings" panose="05000000000000000000" pitchFamily="2" charset="2"/>
              <a:buChar char="§"/>
            </a:pPr>
            <a:r>
              <a:rPr lang="en-US" dirty="0">
                <a:latin typeface="Calibri" panose="020F0502020204030204" pitchFamily="34" charset="0"/>
              </a:rPr>
              <a:t>If the school is unsuccessful in implementing its improvement plan within a district- determined number of years, the </a:t>
            </a:r>
            <a:r>
              <a:rPr lang="en-US" b="1" dirty="0">
                <a:latin typeface="Calibri" panose="020F0502020204030204" pitchFamily="34" charset="0"/>
              </a:rPr>
              <a:t>district </a:t>
            </a:r>
            <a:r>
              <a:rPr lang="en-US" dirty="0">
                <a:latin typeface="Calibri" panose="020F0502020204030204" pitchFamily="34" charset="0"/>
              </a:rPr>
              <a:t>must</a:t>
            </a:r>
            <a:r>
              <a:rPr lang="en-US" b="1" dirty="0">
                <a:latin typeface="Calibri" panose="020F0502020204030204" pitchFamily="34" charset="0"/>
              </a:rPr>
              <a:t> </a:t>
            </a:r>
            <a:r>
              <a:rPr lang="en-US" dirty="0">
                <a:latin typeface="Calibri" panose="020F0502020204030204" pitchFamily="34" charset="0"/>
              </a:rPr>
              <a:t>take additional action.</a:t>
            </a:r>
          </a:p>
          <a:p>
            <a:pPr marL="0" lvl="3" defTabSz="462229">
              <a:defRPr/>
            </a:pPr>
            <a:endParaRPr lang="en-US" dirty="0">
              <a:latin typeface="Calibri" panose="020F0502020204030204" pitchFamily="34" charset="0"/>
            </a:endParaRPr>
          </a:p>
          <a:p>
            <a:pPr marL="0" lvl="3" defTabSz="462229">
              <a:defRPr/>
            </a:pPr>
            <a:endParaRPr lang="en-US" dirty="0">
              <a:latin typeface="Calibri" panose="020F0502020204030204" pitchFamily="34" charset="0"/>
            </a:endParaRPr>
          </a:p>
          <a:p>
            <a:pPr marL="0" lvl="3" defTabSz="462229">
              <a:defRPr/>
            </a:pPr>
            <a:endParaRPr lang="en-US" dirty="0">
              <a:latin typeface="Calibri" panose="020F0502020204030204" pitchFamily="34" charset="0"/>
            </a:endParaRPr>
          </a:p>
          <a:p>
            <a:endParaRPr lang="en-US" dirty="0">
              <a:latin typeface="Calibri" panose="020F0502020204030204" pitchFamily="34" charset="0"/>
            </a:endParaRPr>
          </a:p>
        </p:txBody>
      </p:sp>
      <p:sp>
        <p:nvSpPr>
          <p:cNvPr id="5" name="Date Placeholder 4"/>
          <p:cNvSpPr>
            <a:spLocks noGrp="1"/>
          </p:cNvSpPr>
          <p:nvPr>
            <p:ph type="dt" idx="11"/>
          </p:nvPr>
        </p:nvSpPr>
        <p:spPr/>
        <p:txBody>
          <a:bodyPr/>
          <a:lstStyle/>
          <a:p>
            <a:fld id="{8296D4DB-F205-4A53-9716-7FF93CC0AA06}"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7721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baseline="0" dirty="0" smtClean="0"/>
              <a:t> </a:t>
            </a:r>
            <a:endParaRPr lang="en-US" dirty="0"/>
          </a:p>
          <a:p>
            <a:endParaRPr lang="en-US" dirty="0" smtClean="0"/>
          </a:p>
          <a:p>
            <a:pPr lvl="1">
              <a:buFont typeface="Wingdings" panose="05000000000000000000" pitchFamily="2" charset="2"/>
              <a:buChar char="§"/>
            </a:pPr>
            <a:r>
              <a:rPr lang="en-US" dirty="0">
                <a:latin typeface="+mj-lt"/>
              </a:rPr>
              <a:t>In consultation with stakeholders, each identified </a:t>
            </a:r>
            <a:r>
              <a:rPr lang="en-US" b="1" dirty="0">
                <a:latin typeface="+mj-lt"/>
              </a:rPr>
              <a:t>school </a:t>
            </a:r>
            <a:r>
              <a:rPr lang="en-US" dirty="0">
                <a:latin typeface="+mj-lt"/>
              </a:rPr>
              <a:t>must</a:t>
            </a:r>
            <a:r>
              <a:rPr lang="en-US" b="1" dirty="0">
                <a:latin typeface="+mj-lt"/>
              </a:rPr>
              <a:t> </a:t>
            </a:r>
            <a:r>
              <a:rPr lang="en-US" dirty="0">
                <a:latin typeface="+mj-lt"/>
              </a:rPr>
              <a:t> develop and implement an improvement plan, that:</a:t>
            </a:r>
          </a:p>
          <a:p>
            <a:pPr lvl="2">
              <a:buFont typeface="Wingdings" panose="05000000000000000000" pitchFamily="2" charset="2"/>
              <a:buChar char="§"/>
            </a:pPr>
            <a:r>
              <a:rPr lang="en-US" dirty="0">
                <a:latin typeface="+mj-lt"/>
              </a:rPr>
              <a:t>Is informed by all indicators in the statewide accountability system, </a:t>
            </a:r>
          </a:p>
          <a:p>
            <a:pPr lvl="2">
              <a:buFont typeface="Wingdings" panose="05000000000000000000" pitchFamily="2" charset="2"/>
              <a:buChar char="§"/>
            </a:pPr>
            <a:r>
              <a:rPr lang="en-US" dirty="0">
                <a:latin typeface="+mj-lt"/>
              </a:rPr>
              <a:t>Includes evidence-based interventions.</a:t>
            </a:r>
          </a:p>
          <a:p>
            <a:pPr lvl="2">
              <a:buFont typeface="Wingdings" panose="05000000000000000000" pitchFamily="2" charset="2"/>
              <a:buNone/>
            </a:pPr>
            <a:endParaRPr lang="en-US" sz="1800" dirty="0">
              <a:latin typeface="Calibri" panose="020F0502020204030204" pitchFamily="34" charset="0"/>
            </a:endParaRPr>
          </a:p>
          <a:p>
            <a:endParaRPr lang="en-US" dirty="0"/>
          </a:p>
        </p:txBody>
      </p:sp>
      <p:sp>
        <p:nvSpPr>
          <p:cNvPr id="5" name="Date Placeholder 4"/>
          <p:cNvSpPr>
            <a:spLocks noGrp="1"/>
          </p:cNvSpPr>
          <p:nvPr>
            <p:ph type="dt" idx="11"/>
          </p:nvPr>
        </p:nvSpPr>
        <p:spPr/>
        <p:txBody>
          <a:bodyPr/>
          <a:lstStyle/>
          <a:p>
            <a:fld id="{E67DE5D9-A9FB-43D0-8EE9-5ABA8597C2E6}"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8113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
            </a:pPr>
            <a:r>
              <a:rPr lang="en-US" b="1" dirty="0">
                <a:latin typeface="Calibri" panose="020F0502020204030204" pitchFamily="34" charset="0"/>
              </a:rPr>
              <a:t>States </a:t>
            </a:r>
            <a:r>
              <a:rPr lang="en-US" dirty="0">
                <a:latin typeface="Calibri" panose="020F0502020204030204" pitchFamily="34" charset="0"/>
              </a:rPr>
              <a:t>must reserve 7% of Title I, Part A dollars for school improvement activities</a:t>
            </a:r>
          </a:p>
          <a:p>
            <a:pPr lvl="2">
              <a:buFont typeface="Wingdings" panose="05000000000000000000" pitchFamily="2" charset="2"/>
              <a:buChar char="§"/>
            </a:pPr>
            <a:r>
              <a:rPr lang="en-US" dirty="0">
                <a:latin typeface="Calibri" panose="020F0502020204030204" pitchFamily="34" charset="0"/>
              </a:rPr>
              <a:t>Must distribute 95% of the 7% to districts with comprehensive and targeted improvement schools.</a:t>
            </a:r>
          </a:p>
          <a:p>
            <a:pPr lvl="2">
              <a:buFont typeface="Wingdings" panose="05000000000000000000" pitchFamily="2" charset="2"/>
              <a:buChar char="§"/>
            </a:pPr>
            <a:r>
              <a:rPr lang="en-US" dirty="0">
                <a:latin typeface="Calibri" panose="020F0502020204030204" pitchFamily="34" charset="0"/>
              </a:rPr>
              <a:t>Funds may be distributed on either a formula or competitive basis.</a:t>
            </a:r>
          </a:p>
          <a:p>
            <a:pPr lvl="2">
              <a:buFont typeface="Wingdings" panose="05000000000000000000" pitchFamily="2" charset="2"/>
              <a:buChar char="§"/>
            </a:pPr>
            <a:r>
              <a:rPr lang="en-US" dirty="0">
                <a:latin typeface="Calibri" panose="020F0502020204030204" pitchFamily="34" charset="0"/>
              </a:rPr>
              <a:t>The </a:t>
            </a:r>
            <a:r>
              <a:rPr lang="en-US" b="1" dirty="0">
                <a:latin typeface="Calibri" panose="020F0502020204030204" pitchFamily="34" charset="0"/>
              </a:rPr>
              <a:t>State</a:t>
            </a:r>
            <a:r>
              <a:rPr lang="en-US" dirty="0">
                <a:latin typeface="Calibri" panose="020F0502020204030204" pitchFamily="34" charset="0"/>
              </a:rPr>
              <a:t> may retain funds to provide </a:t>
            </a:r>
            <a:r>
              <a:rPr lang="en-US" b="1" dirty="0">
                <a:latin typeface="Calibri" panose="020F0502020204030204" pitchFamily="34" charset="0"/>
              </a:rPr>
              <a:t>direct services </a:t>
            </a:r>
            <a:r>
              <a:rPr lang="en-US" dirty="0">
                <a:latin typeface="Calibri" panose="020F0502020204030204" pitchFamily="34" charset="0"/>
              </a:rPr>
              <a:t>to identified schools.</a:t>
            </a:r>
          </a:p>
          <a:p>
            <a:endParaRPr lang="en-US" dirty="0"/>
          </a:p>
        </p:txBody>
      </p:sp>
      <p:sp>
        <p:nvSpPr>
          <p:cNvPr id="5" name="Date Placeholder 4"/>
          <p:cNvSpPr>
            <a:spLocks noGrp="1"/>
          </p:cNvSpPr>
          <p:nvPr>
            <p:ph type="dt" idx="11"/>
          </p:nvPr>
        </p:nvSpPr>
        <p:spPr/>
        <p:txBody>
          <a:bodyPr/>
          <a:lstStyle/>
          <a:p>
            <a:fld id="{8DBD0C75-476F-4AFF-A64F-1AF984B3C74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128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questions for folks to consider and discuss?</a:t>
            </a:r>
          </a:p>
          <a:p>
            <a:endParaRPr lang="en-US" baseline="0" dirty="0" smtClean="0"/>
          </a:p>
          <a:p>
            <a:r>
              <a:rPr lang="en-US" baseline="0" dirty="0" smtClean="0"/>
              <a:t>While we want to hear your questions, we don’t want it to be a question and answer session, want it to generate ideas and recommendations</a:t>
            </a:r>
          </a:p>
          <a:p>
            <a:endParaRPr lang="en-US" baseline="0" dirty="0" smtClean="0"/>
          </a:p>
          <a:p>
            <a:endParaRPr lang="en-US" dirty="0"/>
          </a:p>
        </p:txBody>
      </p:sp>
      <p:sp>
        <p:nvSpPr>
          <p:cNvPr id="5" name="Date Placeholder 4"/>
          <p:cNvSpPr>
            <a:spLocks noGrp="1"/>
          </p:cNvSpPr>
          <p:nvPr>
            <p:ph type="dt" idx="11"/>
          </p:nvPr>
        </p:nvSpPr>
        <p:spPr/>
        <p:txBody>
          <a:bodyPr/>
          <a:lstStyle/>
          <a:p>
            <a:fld id="{249156DD-2D1A-44C2-BA7A-1696084384EC}"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4042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questions for folks to consider and discuss?</a:t>
            </a:r>
          </a:p>
          <a:p>
            <a:endParaRPr lang="en-US" baseline="0" dirty="0" smtClean="0"/>
          </a:p>
          <a:p>
            <a:r>
              <a:rPr lang="en-US" baseline="0" dirty="0" smtClean="0"/>
              <a:t>While we want to hear your questions, we don’t want it to be a question and answer session, want it to generate ideas and recommendations</a:t>
            </a:r>
          </a:p>
          <a:p>
            <a:endParaRPr lang="en-US" baseline="0" dirty="0" smtClean="0"/>
          </a:p>
          <a:p>
            <a:endParaRPr lang="en-US" dirty="0"/>
          </a:p>
        </p:txBody>
      </p:sp>
      <p:sp>
        <p:nvSpPr>
          <p:cNvPr id="5" name="Date Placeholder 4"/>
          <p:cNvSpPr>
            <a:spLocks noGrp="1"/>
          </p:cNvSpPr>
          <p:nvPr>
            <p:ph type="dt" idx="11"/>
          </p:nvPr>
        </p:nvSpPr>
        <p:spPr/>
        <p:txBody>
          <a:bodyPr/>
          <a:lstStyle/>
          <a:p>
            <a:fld id="{4655FAA1-82CC-4BE2-A30E-199885092D3D}"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9177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questions for folks to consider and discuss?</a:t>
            </a:r>
          </a:p>
          <a:p>
            <a:endParaRPr lang="en-US" baseline="0" dirty="0" smtClean="0"/>
          </a:p>
          <a:p>
            <a:r>
              <a:rPr lang="en-US" baseline="0" dirty="0" smtClean="0"/>
              <a:t>While we want to hear your questions, we don’t want it to be a question and answer session, want it to generate ideas and recommendations</a:t>
            </a:r>
          </a:p>
          <a:p>
            <a:endParaRPr lang="en-US" baseline="0" dirty="0" smtClean="0"/>
          </a:p>
          <a:p>
            <a:endParaRPr lang="en-US" dirty="0"/>
          </a:p>
        </p:txBody>
      </p:sp>
      <p:sp>
        <p:nvSpPr>
          <p:cNvPr id="5" name="Date Placeholder 4"/>
          <p:cNvSpPr>
            <a:spLocks noGrp="1"/>
          </p:cNvSpPr>
          <p:nvPr>
            <p:ph type="dt" idx="11"/>
          </p:nvPr>
        </p:nvSpPr>
        <p:spPr/>
        <p:txBody>
          <a:bodyPr/>
          <a:lstStyle/>
          <a:p>
            <a:fld id="{72A620DC-E627-4450-9F24-0D310017C718}"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4677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Thank guests for being there.  Recognize they had a choice.</a:t>
            </a:r>
          </a:p>
          <a:p>
            <a:r>
              <a:rPr lang="en-US" dirty="0" smtClean="0"/>
              <a:t>Introduction- </a:t>
            </a:r>
            <a:r>
              <a:rPr lang="en-US" dirty="0"/>
              <a:t>need to introduce</a:t>
            </a:r>
            <a:r>
              <a:rPr lang="en-US" baseline="0" dirty="0"/>
              <a:t> </a:t>
            </a:r>
            <a:r>
              <a:rPr lang="en-US" baseline="0" dirty="0" smtClean="0"/>
              <a:t>self, staff</a:t>
            </a:r>
            <a:r>
              <a:rPr lang="en-US" baseline="0" dirty="0"/>
              <a:t>, partners, legislators, SBE members</a:t>
            </a:r>
            <a:endParaRPr lang="en-US" dirty="0"/>
          </a:p>
        </p:txBody>
      </p:sp>
      <p:sp>
        <p:nvSpPr>
          <p:cNvPr id="5" name="Date Placeholder 4"/>
          <p:cNvSpPr>
            <a:spLocks noGrp="1"/>
          </p:cNvSpPr>
          <p:nvPr>
            <p:ph type="dt" idx="11"/>
          </p:nvPr>
        </p:nvSpPr>
        <p:spPr/>
        <p:txBody>
          <a:bodyPr/>
          <a:lstStyle/>
          <a:p>
            <a:fld id="{26E81A05-B3A7-4E51-8619-E5922934C417}"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6683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questions for folks to consider and discuss?</a:t>
            </a:r>
          </a:p>
          <a:p>
            <a:endParaRPr lang="en-US" baseline="0" dirty="0" smtClean="0"/>
          </a:p>
          <a:p>
            <a:r>
              <a:rPr lang="en-US" baseline="0" dirty="0" smtClean="0"/>
              <a:t>While we want to hear your questions, we don’t want it to be a question and answer session, want it to generate ideas and recommendations</a:t>
            </a:r>
          </a:p>
          <a:p>
            <a:endParaRPr lang="en-US" baseline="0" dirty="0" smtClean="0"/>
          </a:p>
          <a:p>
            <a:endParaRPr lang="en-US" dirty="0"/>
          </a:p>
        </p:txBody>
      </p:sp>
      <p:sp>
        <p:nvSpPr>
          <p:cNvPr id="5" name="Date Placeholder 4"/>
          <p:cNvSpPr>
            <a:spLocks noGrp="1"/>
          </p:cNvSpPr>
          <p:nvPr>
            <p:ph type="dt" idx="11"/>
          </p:nvPr>
        </p:nvSpPr>
        <p:spPr/>
        <p:txBody>
          <a:bodyPr/>
          <a:lstStyle/>
          <a:p>
            <a:fld id="{BBC2820F-7F8F-4EA2-9DB6-21B4CCE3D885}"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623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03136B0A-DF0C-46BA-8646-711816EF4E68}"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2917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C4564C69-9F9B-43CA-9287-25D879813458}"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001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EE482E5D-6575-427E-86B1-73C8F46D468E}"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0016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4C88DF96-FFC7-4C4A-B401-E2673461F875}"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2471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Part A </a:t>
            </a:r>
          </a:p>
          <a:p>
            <a:pPr lvl="1"/>
            <a:r>
              <a:rPr lang="en-US" dirty="0"/>
              <a:t>Requirements to provide all children a significant opportunity to receive a fair, equitable, and high-quality education, particularly those students most at risk of not meeting the states academic standards.</a:t>
            </a:r>
          </a:p>
          <a:p>
            <a:pPr lvl="1"/>
            <a:endParaRPr lang="en-US" dirty="0"/>
          </a:p>
          <a:p>
            <a:pPr lvl="1"/>
            <a:r>
              <a:rPr lang="en-US" dirty="0"/>
              <a:t>Allocations to districts</a:t>
            </a:r>
          </a:p>
          <a:p>
            <a:endParaRPr lang="en-US" dirty="0"/>
          </a:p>
          <a:p>
            <a:r>
              <a:rPr lang="en-US" dirty="0"/>
              <a:t>Title I, Part B is now the state assessment grant</a:t>
            </a:r>
          </a:p>
        </p:txBody>
      </p:sp>
      <p:sp>
        <p:nvSpPr>
          <p:cNvPr id="5" name="Date Placeholder 4"/>
          <p:cNvSpPr>
            <a:spLocks noGrp="1"/>
          </p:cNvSpPr>
          <p:nvPr>
            <p:ph type="dt" idx="11"/>
          </p:nvPr>
        </p:nvSpPr>
        <p:spPr/>
        <p:txBody>
          <a:bodyPr/>
          <a:lstStyle/>
          <a:p>
            <a:fld id="{91E52F0E-B814-4E06-8442-A922AC361C01}"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5522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Basic structure of Title 1 grant programs has been retained in ESSA</a:t>
            </a:r>
          </a:p>
        </p:txBody>
      </p:sp>
      <p:sp>
        <p:nvSpPr>
          <p:cNvPr id="5" name="Date Placeholder 4"/>
          <p:cNvSpPr>
            <a:spLocks noGrp="1"/>
          </p:cNvSpPr>
          <p:nvPr>
            <p:ph type="dt" idx="11"/>
          </p:nvPr>
        </p:nvSpPr>
        <p:spPr/>
        <p:txBody>
          <a:bodyPr/>
          <a:lstStyle/>
          <a:p>
            <a:fld id="{EEC69635-31CB-48FE-A91A-E89C59B6F0D4}"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11625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2229">
              <a:defRPr/>
            </a:pPr>
            <a:r>
              <a:rPr lang="en-US" dirty="0">
                <a:solidFill>
                  <a:srgbClr val="00B050"/>
                </a:solidFill>
              </a:rPr>
              <a:t>Need to note that this is already in state law: Develop policies regarding student participation in statewide assessments and provide to parents.*</a:t>
            </a:r>
          </a:p>
          <a:p>
            <a:r>
              <a:rPr lang="en-US" dirty="0"/>
              <a:t>Add to notes section:</a:t>
            </a:r>
          </a:p>
          <a:p>
            <a:r>
              <a:rPr lang="en-US" dirty="0"/>
              <a:t>‘‘(2) TESTING TRANSPARENCY.—</a:t>
            </a:r>
          </a:p>
          <a:p>
            <a:r>
              <a:rPr lang="en-US" dirty="0"/>
              <a:t>‘‘(A) IN GENERAL.—At the beginning of each school</a:t>
            </a:r>
          </a:p>
          <a:p>
            <a:r>
              <a:rPr lang="en-US" dirty="0"/>
              <a:t>year, a local educational agency that receives funds under</a:t>
            </a:r>
          </a:p>
          <a:p>
            <a:r>
              <a:rPr lang="en-US" dirty="0"/>
              <a:t>this part shall notify the parents of each student attending</a:t>
            </a:r>
          </a:p>
          <a:p>
            <a:r>
              <a:rPr lang="en-US" dirty="0"/>
              <a:t>any school receiving funds under this part that the parents</a:t>
            </a:r>
          </a:p>
          <a:p>
            <a:r>
              <a:rPr lang="en-US" dirty="0"/>
              <a:t>may request, and the local educational agency will provide</a:t>
            </a:r>
          </a:p>
          <a:p>
            <a:r>
              <a:rPr lang="en-US" dirty="0"/>
              <a:t>the parents on request (and in a timely manner), information</a:t>
            </a:r>
          </a:p>
          <a:p>
            <a:r>
              <a:rPr lang="en-US" dirty="0"/>
              <a:t>regarding any State or local educational agency policy</a:t>
            </a:r>
          </a:p>
          <a:p>
            <a:r>
              <a:rPr lang="en-US" dirty="0"/>
              <a:t>regarding student participation in any assessments mandated</a:t>
            </a:r>
          </a:p>
          <a:p>
            <a:r>
              <a:rPr lang="en-US" dirty="0"/>
              <a:t>by section 1111(b)(2) and by the State or local educational</a:t>
            </a:r>
          </a:p>
          <a:p>
            <a:r>
              <a:rPr lang="en-US" dirty="0"/>
              <a:t>agency, which shall include a policy, procedure,</a:t>
            </a:r>
          </a:p>
          <a:p>
            <a:r>
              <a:rPr lang="en-US" dirty="0"/>
              <a:t>or parental right to opt the child out of such assessment,</a:t>
            </a:r>
          </a:p>
          <a:p>
            <a:r>
              <a:rPr lang="en-US" dirty="0"/>
              <a:t>where applicable.</a:t>
            </a:r>
          </a:p>
          <a:p>
            <a:r>
              <a:rPr lang="en-US" dirty="0"/>
              <a:t>‘‘(B) ADDITIONAL INFORMATION.—Subject to subparagraph</a:t>
            </a:r>
          </a:p>
          <a:p>
            <a:r>
              <a:rPr lang="en-US" dirty="0"/>
              <a:t>(C), each local educational agency that receives funds</a:t>
            </a:r>
          </a:p>
          <a:p>
            <a:r>
              <a:rPr lang="en-US" dirty="0"/>
              <a:t>under this part shall make widely available through public</a:t>
            </a:r>
          </a:p>
          <a:p>
            <a:r>
              <a:rPr lang="en-US" dirty="0"/>
              <a:t>means (including by posting in a clear and easily accessible</a:t>
            </a:r>
          </a:p>
          <a:p>
            <a:r>
              <a:rPr lang="en-US" dirty="0"/>
              <a:t>manner on the local educational agency’s website and,</a:t>
            </a:r>
          </a:p>
          <a:p>
            <a:r>
              <a:rPr lang="en-US" dirty="0"/>
              <a:t>where practicable, on the website of each school served</a:t>
            </a:r>
          </a:p>
          <a:p>
            <a:r>
              <a:rPr lang="en-US" dirty="0"/>
              <a:t>by the local educational agency) for each grade served</a:t>
            </a:r>
          </a:p>
          <a:p>
            <a:r>
              <a:rPr lang="en-US" dirty="0"/>
              <a:t>by the local educational agency, information on each assessment</a:t>
            </a:r>
          </a:p>
          <a:p>
            <a:r>
              <a:rPr lang="en-US" dirty="0"/>
              <a:t>required by the State to comply with section 1111,</a:t>
            </a:r>
          </a:p>
          <a:p>
            <a:r>
              <a:rPr lang="en-US" dirty="0"/>
              <a:t>other assessments required by the State, and where such</a:t>
            </a:r>
          </a:p>
          <a:p>
            <a:r>
              <a:rPr lang="en-US" dirty="0"/>
              <a:t>information is available and feasible to report, assessments</a:t>
            </a:r>
          </a:p>
          <a:p>
            <a:r>
              <a:rPr lang="en-US" dirty="0"/>
              <a:t>required districtwide by the local educational agency,</a:t>
            </a:r>
          </a:p>
          <a:p>
            <a:r>
              <a:rPr lang="en-US" dirty="0"/>
              <a:t>including—</a:t>
            </a:r>
          </a:p>
          <a:p>
            <a:r>
              <a:rPr lang="en-US" dirty="0"/>
              <a:t>‘‘(</a:t>
            </a:r>
            <a:r>
              <a:rPr lang="en-US" dirty="0" err="1"/>
              <a:t>i</a:t>
            </a:r>
            <a:r>
              <a:rPr lang="en-US" dirty="0"/>
              <a:t>) the subject matter assessed; ‘‘(ii) the purpose for which the assessment is</a:t>
            </a:r>
          </a:p>
          <a:p>
            <a:r>
              <a:rPr lang="en-US" dirty="0"/>
              <a:t>designed and used;</a:t>
            </a:r>
          </a:p>
          <a:p>
            <a:r>
              <a:rPr lang="en-US" dirty="0"/>
              <a:t>‘‘(iii) the source of the requirement for the assessment;</a:t>
            </a:r>
          </a:p>
          <a:p>
            <a:r>
              <a:rPr lang="en-US" dirty="0"/>
              <a:t>and</a:t>
            </a:r>
          </a:p>
          <a:p>
            <a:r>
              <a:rPr lang="en-US" dirty="0"/>
              <a:t>‘‘(iv) where such information is available—</a:t>
            </a:r>
          </a:p>
          <a:p>
            <a:r>
              <a:rPr lang="en-US" dirty="0"/>
              <a:t>‘‘(I) the amount of time students will spend</a:t>
            </a:r>
          </a:p>
          <a:p>
            <a:r>
              <a:rPr lang="en-US" dirty="0"/>
              <a:t>taking the assessment, and the schedule for the</a:t>
            </a:r>
          </a:p>
          <a:p>
            <a:r>
              <a:rPr lang="en-US" dirty="0"/>
              <a:t>assessment; and</a:t>
            </a:r>
          </a:p>
          <a:p>
            <a:r>
              <a:rPr lang="en-US" dirty="0"/>
              <a:t>‘‘(II) the time and format for disseminating</a:t>
            </a:r>
          </a:p>
          <a:p>
            <a:r>
              <a:rPr lang="en-US" dirty="0"/>
              <a:t>results.</a:t>
            </a:r>
          </a:p>
          <a:p>
            <a:r>
              <a:rPr lang="en-US" dirty="0"/>
              <a:t>&lt;I think this might go a little beyond what is in state law&gt;</a:t>
            </a:r>
          </a:p>
        </p:txBody>
      </p:sp>
      <p:sp>
        <p:nvSpPr>
          <p:cNvPr id="5" name="Date Placeholder 4"/>
          <p:cNvSpPr>
            <a:spLocks noGrp="1"/>
          </p:cNvSpPr>
          <p:nvPr>
            <p:ph type="dt" idx="11"/>
          </p:nvPr>
        </p:nvSpPr>
        <p:spPr/>
        <p:txBody>
          <a:bodyPr/>
          <a:lstStyle/>
          <a:p>
            <a:fld id="{22E141D5-3ADF-4411-A619-711D603721B3}"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95311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5050B0BC-A2BA-4898-9C0F-355664850EB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4904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7EAC2A7F-4829-46E3-BEA4-7211BC7EB6AC}"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00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B28429AB-0DF9-4248-AA3C-234D5806E006}"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14630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D60B362B-BE53-44D2-9F6E-597DEBF20BDA}"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2336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DDF4107F-D973-48B7-ABE0-462746796099}"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671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2229">
              <a:defRPr/>
            </a:pPr>
            <a:r>
              <a:rPr lang="en-US" dirty="0">
                <a:solidFill>
                  <a:srgbClr val="00B050"/>
                </a:solidFill>
                <a:latin typeface="Calibri" panose="020F0502020204030204" pitchFamily="34" charset="0"/>
              </a:rPr>
              <a:t>New allocation formula (80% student poverty/20% student enrollment) begins in 2017-2018.*</a:t>
            </a:r>
          </a:p>
          <a:p>
            <a:endParaRPr lang="en-US" dirty="0"/>
          </a:p>
        </p:txBody>
      </p:sp>
      <p:sp>
        <p:nvSpPr>
          <p:cNvPr id="5" name="Date Placeholder 4"/>
          <p:cNvSpPr>
            <a:spLocks noGrp="1"/>
          </p:cNvSpPr>
          <p:nvPr>
            <p:ph type="dt" idx="11"/>
          </p:nvPr>
        </p:nvSpPr>
        <p:spPr/>
        <p:txBody>
          <a:bodyPr/>
          <a:lstStyle/>
          <a:p>
            <a:fld id="{574B1A63-8567-4282-8A26-5F9593A1A6FA}"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145051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t>The purpose of Title III is to improve and enhance the education of English learners in becoming proficient in English, as well as meeting challenging state academic content and student academic achievement standards.</a:t>
            </a:r>
          </a:p>
          <a:p>
            <a:endParaRPr lang="en-US" dirty="0"/>
          </a:p>
          <a:p>
            <a:r>
              <a:rPr lang="en-US" dirty="0">
                <a:solidFill>
                  <a:srgbClr val="00B050"/>
                </a:solidFill>
              </a:rPr>
              <a:t>ESSA moves Title III program accountability provisions to Title I school accountability.</a:t>
            </a:r>
          </a:p>
          <a:p>
            <a:r>
              <a:rPr lang="en-US" dirty="0">
                <a:solidFill>
                  <a:srgbClr val="00B050"/>
                </a:solidFill>
              </a:rPr>
              <a:t>Allows states to count  former English learners when reporting the performance of English learners for up to 4 years after reclassification.</a:t>
            </a:r>
          </a:p>
          <a:p>
            <a:r>
              <a:rPr lang="en-US" dirty="0"/>
              <a:t>Requires the State to establish and implement standardized</a:t>
            </a:r>
            <a:r>
              <a:rPr lang="en-US" dirty="0">
                <a:solidFill>
                  <a:srgbClr val="00B050"/>
                </a:solidFill>
              </a:rPr>
              <a:t> statewide </a:t>
            </a:r>
            <a:r>
              <a:rPr lang="en-US" i="1" dirty="0">
                <a:solidFill>
                  <a:srgbClr val="00B050"/>
                </a:solidFill>
              </a:rPr>
              <a:t>criteria</a:t>
            </a:r>
            <a:r>
              <a:rPr lang="en-US" dirty="0">
                <a:solidFill>
                  <a:srgbClr val="00B050"/>
                </a:solidFill>
              </a:rPr>
              <a:t> </a:t>
            </a:r>
            <a:r>
              <a:rPr lang="en-US" dirty="0"/>
              <a:t>for entrance and exiting of English language development programs.</a:t>
            </a:r>
          </a:p>
          <a:p>
            <a:r>
              <a:rPr lang="en-US" dirty="0"/>
              <a:t>Requires LEAs to provide and implement activities and strategies to enhance core programming for ELs through parent, family, and community engagement activities.</a:t>
            </a:r>
          </a:p>
          <a:p>
            <a:r>
              <a:rPr lang="en-US" dirty="0">
                <a:solidFill>
                  <a:srgbClr val="00B050"/>
                </a:solidFill>
              </a:rPr>
              <a:t>Allows LEAs to offer preschool, early college high school or dual/concurrent enrollment programs or courses designed to help ELs achieve in postsecondary education.</a:t>
            </a:r>
          </a:p>
          <a:p>
            <a:endParaRPr lang="en-US" dirty="0"/>
          </a:p>
        </p:txBody>
      </p:sp>
      <p:sp>
        <p:nvSpPr>
          <p:cNvPr id="5" name="Date Placeholder 4"/>
          <p:cNvSpPr>
            <a:spLocks noGrp="1"/>
          </p:cNvSpPr>
          <p:nvPr>
            <p:ph type="dt" idx="11"/>
          </p:nvPr>
        </p:nvSpPr>
        <p:spPr/>
        <p:txBody>
          <a:bodyPr/>
          <a:lstStyle/>
          <a:p>
            <a:fld id="{AB445F70-897B-4CD1-B54D-3FE888B6EF9D}"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5613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New funding!</a:t>
            </a:r>
          </a:p>
          <a:p>
            <a:endParaRPr lang="en-US" dirty="0">
              <a:latin typeface="Calibri" panose="020F0502020204030204" pitchFamily="34" charset="0"/>
            </a:endParaRPr>
          </a:p>
          <a:p>
            <a:r>
              <a:rPr lang="en-US" dirty="0">
                <a:latin typeface="Calibri" panose="020F0502020204030204" pitchFamily="34" charset="0"/>
              </a:rPr>
              <a:t>Districts that receive more than $30,000 are required to fund activities in each of three categories:</a:t>
            </a:r>
          </a:p>
          <a:p>
            <a:pPr lvl="1">
              <a:buFont typeface="Wingdings" panose="05000000000000000000" pitchFamily="2" charset="2"/>
              <a:buChar char="§"/>
            </a:pPr>
            <a:r>
              <a:rPr lang="en-US" b="1" dirty="0">
                <a:latin typeface="Calibri" panose="020F0502020204030204" pitchFamily="34" charset="0"/>
              </a:rPr>
              <a:t>Well-Rounded</a:t>
            </a:r>
            <a:r>
              <a:rPr lang="en-US" dirty="0">
                <a:latin typeface="Calibri" panose="020F0502020204030204" pitchFamily="34" charset="0"/>
              </a:rPr>
              <a:t> (at least 20% of funds), which include AP and IB test fee reimbursement, STEM, Arts and Computer Science.</a:t>
            </a:r>
          </a:p>
          <a:p>
            <a:pPr lvl="1">
              <a:buFont typeface="Wingdings" panose="05000000000000000000" pitchFamily="2" charset="2"/>
              <a:buChar char="§"/>
            </a:pPr>
            <a:r>
              <a:rPr lang="en-US" b="1" dirty="0">
                <a:latin typeface="Calibri" panose="020F0502020204030204" pitchFamily="34" charset="0"/>
              </a:rPr>
              <a:t>Healthy Students </a:t>
            </a:r>
            <a:r>
              <a:rPr lang="en-US" dirty="0">
                <a:latin typeface="Calibri" panose="020F0502020204030204" pitchFamily="34" charset="0"/>
              </a:rPr>
              <a:t>(at least 20% of funds), which includes bullying and drug abuse prevention.</a:t>
            </a:r>
          </a:p>
          <a:p>
            <a:pPr lvl="1">
              <a:buFont typeface="Wingdings" panose="05000000000000000000" pitchFamily="2" charset="2"/>
              <a:buChar char="§"/>
            </a:pPr>
            <a:r>
              <a:rPr lang="en-US" b="1" dirty="0">
                <a:latin typeface="Calibri" panose="020F0502020204030204" pitchFamily="34" charset="0"/>
              </a:rPr>
              <a:t>Technology </a:t>
            </a:r>
            <a:r>
              <a:rPr lang="en-US" dirty="0">
                <a:latin typeface="Calibri" panose="020F0502020204030204" pitchFamily="34" charset="0"/>
              </a:rPr>
              <a:t>(no more than 15% may be used for the purchase of technology infrastructure).</a:t>
            </a:r>
          </a:p>
          <a:p>
            <a:pPr lvl="1">
              <a:buFont typeface="Wingdings" panose="05000000000000000000" pitchFamily="2" charset="2"/>
              <a:buNone/>
            </a:pPr>
            <a:endParaRPr lang="en-US" dirty="0">
              <a:latin typeface="Calibri" panose="020F0502020204030204" pitchFamily="34" charset="0"/>
            </a:endParaRPr>
          </a:p>
          <a:p>
            <a:r>
              <a:rPr lang="en-US" dirty="0">
                <a:latin typeface="Calibri" panose="020F0502020204030204" pitchFamily="34" charset="0"/>
              </a:rPr>
              <a:t>21</a:t>
            </a:r>
            <a:r>
              <a:rPr lang="en-US" baseline="30000" dirty="0">
                <a:latin typeface="Calibri" panose="020F0502020204030204" pitchFamily="34" charset="0"/>
              </a:rPr>
              <a:t>st</a:t>
            </a:r>
            <a:r>
              <a:rPr lang="en-US" dirty="0">
                <a:latin typeface="Calibri" panose="020F0502020204030204" pitchFamily="34" charset="0"/>
              </a:rPr>
              <a:t> Century – not a lot of programmatic changes, cuts to funding</a:t>
            </a:r>
          </a:p>
          <a:p>
            <a:endParaRPr lang="en-US" dirty="0">
              <a:latin typeface="Calibri" panose="020F0502020204030204" pitchFamily="34" charset="0"/>
            </a:endParaRPr>
          </a:p>
          <a:p>
            <a:r>
              <a:rPr lang="en-US" dirty="0">
                <a:latin typeface="Calibri" panose="020F0502020204030204" pitchFamily="34" charset="0"/>
              </a:rPr>
              <a:t>Charter schools – no major changes</a:t>
            </a:r>
          </a:p>
        </p:txBody>
      </p:sp>
      <p:sp>
        <p:nvSpPr>
          <p:cNvPr id="5" name="Date Placeholder 4"/>
          <p:cNvSpPr>
            <a:spLocks noGrp="1"/>
          </p:cNvSpPr>
          <p:nvPr>
            <p:ph type="dt" idx="11"/>
          </p:nvPr>
        </p:nvSpPr>
        <p:spPr/>
        <p:txBody>
          <a:bodyPr/>
          <a:lstStyle/>
          <a:p>
            <a:fld id="{283CA5D4-511F-4B0D-9790-6C3B4B9E96FD}"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8825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0B69FFD5-F8B8-490C-A9C0-0E1CDADF8E20}"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0016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Retains teacher equity requirement - implementation of teacher equity plan being monitored</a:t>
            </a:r>
            <a:r>
              <a:rPr lang="en-US" baseline="0" dirty="0" smtClean="0"/>
              <a:t> by feds</a:t>
            </a:r>
          </a:p>
          <a:p>
            <a:endParaRPr lang="en-US" baseline="0" dirty="0" smtClean="0"/>
          </a:p>
          <a:p>
            <a:r>
              <a:rPr lang="en-US" baseline="0" dirty="0" smtClean="0"/>
              <a:t>What does the elimination of the highly qualified requirement mean for Colorado?</a:t>
            </a:r>
            <a:endParaRPr lang="en-US" dirty="0"/>
          </a:p>
        </p:txBody>
      </p:sp>
      <p:sp>
        <p:nvSpPr>
          <p:cNvPr id="5" name="Date Placeholder 4"/>
          <p:cNvSpPr>
            <a:spLocks noGrp="1"/>
          </p:cNvSpPr>
          <p:nvPr>
            <p:ph type="dt" idx="11"/>
          </p:nvPr>
        </p:nvSpPr>
        <p:spPr/>
        <p:txBody>
          <a:bodyPr/>
          <a:lstStyle/>
          <a:p>
            <a:fld id="{1514EA54-D416-41AD-813E-6DE395B5A253}"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3304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6B51D4F3-A9F5-420F-90EF-E00692CB6823}"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8724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for the end?</a:t>
            </a:r>
            <a:endParaRPr lang="en-US" dirty="0"/>
          </a:p>
        </p:txBody>
      </p:sp>
      <p:sp>
        <p:nvSpPr>
          <p:cNvPr id="5" name="Date Placeholder 4"/>
          <p:cNvSpPr>
            <a:spLocks noGrp="1"/>
          </p:cNvSpPr>
          <p:nvPr>
            <p:ph type="dt" idx="11"/>
          </p:nvPr>
        </p:nvSpPr>
        <p:spPr/>
        <p:txBody>
          <a:bodyPr/>
          <a:lstStyle/>
          <a:p>
            <a:fld id="{8109B64B-B1EB-4208-83E8-00D0996E8DDA}"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62891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For those interested in ESSA State Plan development and/or implementation:</a:t>
            </a:r>
          </a:p>
          <a:p>
            <a:pPr marL="173336" indent="-173336">
              <a:buFont typeface="Wingdings" panose="05000000000000000000" pitchFamily="2" charset="2"/>
              <a:buChar char="§"/>
            </a:pPr>
            <a:r>
              <a:rPr lang="en-US" dirty="0"/>
              <a:t>After the listening tour, CDE will solidify the different committees and the time and work commitments associated with each</a:t>
            </a:r>
          </a:p>
          <a:p>
            <a:pPr marL="173336" indent="-173336">
              <a:buFont typeface="Wingdings" panose="05000000000000000000" pitchFamily="2" charset="2"/>
              <a:buChar char="§"/>
            </a:pPr>
            <a:r>
              <a:rPr lang="en-US" dirty="0"/>
              <a:t>We’ll announce the process through the ESSA blog, the scoop, the update, twitter, </a:t>
            </a:r>
            <a:r>
              <a:rPr lang="en-US" dirty="0" err="1"/>
              <a:t>facebook</a:t>
            </a:r>
            <a:r>
              <a:rPr lang="en-US" dirty="0"/>
              <a:t>, an send an email to ESSA Listening Tour participants</a:t>
            </a:r>
          </a:p>
          <a:p>
            <a:endParaRPr lang="en-US" dirty="0"/>
          </a:p>
        </p:txBody>
      </p:sp>
      <p:sp>
        <p:nvSpPr>
          <p:cNvPr id="5" name="Date Placeholder 4"/>
          <p:cNvSpPr>
            <a:spLocks noGrp="1"/>
          </p:cNvSpPr>
          <p:nvPr>
            <p:ph type="dt" idx="11"/>
          </p:nvPr>
        </p:nvSpPr>
        <p:spPr/>
        <p:txBody>
          <a:bodyPr/>
          <a:lstStyle/>
          <a:p>
            <a:fld id="{31504E40-5410-43A3-8FF0-DF0829020210}"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3849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took the times off because this will be used for both the afternoon and evening sessions</a:t>
            </a:r>
            <a:endParaRPr lang="en-US" dirty="0"/>
          </a:p>
        </p:txBody>
      </p:sp>
      <p:sp>
        <p:nvSpPr>
          <p:cNvPr id="5" name="Date Placeholder 4"/>
          <p:cNvSpPr>
            <a:spLocks noGrp="1"/>
          </p:cNvSpPr>
          <p:nvPr>
            <p:ph type="dt" idx="11"/>
          </p:nvPr>
        </p:nvSpPr>
        <p:spPr/>
        <p:txBody>
          <a:bodyPr/>
          <a:lstStyle/>
          <a:p>
            <a:fld id="{58606E75-0A16-4DE5-BA07-38B403E373E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50049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9BB9DA88-5309-4738-91EF-21A637C7490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59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a:t>
            </a:r>
            <a:r>
              <a:rPr lang="en-US" baseline="0" dirty="0" smtClean="0"/>
              <a:t> history of ESEA and current law.  What is the purpose of the law?  What does the law do?  What is the purpose of the policies and programs?  Timeline for implementation. Why do we have to write and plan?</a:t>
            </a:r>
          </a:p>
          <a:p>
            <a:endParaRPr lang="en-US" baseline="0" dirty="0" smtClean="0"/>
          </a:p>
          <a:p>
            <a:r>
              <a:rPr lang="en-US" baseline="0" dirty="0" smtClean="0"/>
              <a:t>Policy – broad policy requirements for states and locals</a:t>
            </a:r>
          </a:p>
          <a:p>
            <a:r>
              <a:rPr lang="en-US" baseline="0" dirty="0" smtClean="0"/>
              <a:t>Programs – grant programs to improve instruction and increase student achievement</a:t>
            </a:r>
          </a:p>
          <a:p>
            <a:endParaRPr lang="en-US" baseline="0" dirty="0" smtClean="0"/>
          </a:p>
          <a:p>
            <a:r>
              <a:rPr lang="en-US" baseline="0" dirty="0" smtClean="0"/>
              <a:t>National interest to have a well educated workforce – sputnik</a:t>
            </a:r>
          </a:p>
          <a:p>
            <a:r>
              <a:rPr lang="en-US" baseline="0" dirty="0" smtClean="0"/>
              <a:t>Was part of the war on poverty – </a:t>
            </a:r>
            <a:r>
              <a:rPr lang="en-US" baseline="0" dirty="0" err="1" smtClean="0"/>
              <a:t>lyndon</a:t>
            </a:r>
            <a:r>
              <a:rPr lang="en-US" baseline="0" dirty="0" smtClean="0"/>
              <a:t> </a:t>
            </a:r>
            <a:r>
              <a:rPr lang="en-US" baseline="0" dirty="0" err="1" smtClean="0"/>
              <a:t>johnson’s</a:t>
            </a:r>
            <a:r>
              <a:rPr lang="en-US" baseline="0" dirty="0" smtClean="0"/>
              <a:t> great society programs</a:t>
            </a:r>
          </a:p>
          <a:p>
            <a:r>
              <a:rPr lang="en-US" baseline="0" dirty="0" smtClean="0"/>
              <a:t>All children are entitled to a free, quality education</a:t>
            </a:r>
          </a:p>
          <a:p>
            <a:r>
              <a:rPr lang="en-US" baseline="0" dirty="0" smtClean="0"/>
              <a:t>And for some children, that requires additional resources</a:t>
            </a:r>
          </a:p>
          <a:p>
            <a:r>
              <a:rPr lang="en-US" baseline="0" dirty="0" smtClean="0"/>
              <a:t>In the case of Colorado that means about $250 annually</a:t>
            </a:r>
            <a:endParaRPr lang="en-US" dirty="0"/>
          </a:p>
        </p:txBody>
      </p:sp>
      <p:sp>
        <p:nvSpPr>
          <p:cNvPr id="5" name="Date Placeholder 4"/>
          <p:cNvSpPr>
            <a:spLocks noGrp="1"/>
          </p:cNvSpPr>
          <p:nvPr>
            <p:ph type="dt" idx="11"/>
          </p:nvPr>
        </p:nvSpPr>
        <p:spPr/>
        <p:txBody>
          <a:bodyPr/>
          <a:lstStyle/>
          <a:p>
            <a:fld id="{836FC680-FCE0-4693-8DD1-AF7F3F4E897E}"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8472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run through of the timelines and tasks for plan development.</a:t>
            </a:r>
            <a:endParaRPr lang="en-US" dirty="0"/>
          </a:p>
        </p:txBody>
      </p:sp>
      <p:sp>
        <p:nvSpPr>
          <p:cNvPr id="5" name="Date Placeholder 4"/>
          <p:cNvSpPr>
            <a:spLocks noGrp="1"/>
          </p:cNvSpPr>
          <p:nvPr>
            <p:ph type="dt" idx="11"/>
          </p:nvPr>
        </p:nvSpPr>
        <p:spPr/>
        <p:txBody>
          <a:bodyPr/>
          <a:lstStyle/>
          <a:p>
            <a:fld id="{0C0CD132-02D0-42C6-B981-02901C335981}"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5619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to talk through</a:t>
            </a:r>
            <a:r>
              <a:rPr lang="en-US" baseline="0" dirty="0"/>
              <a:t> the different policies/laws that impact what happens in a school. I think we want to clarify what is up to a school/district (curriculum, instructional methods, day to day structure, hiring teachers, local assessments, etc.) and what is set by state law (licensure requirements, standards, specific state assessments, etc.) and what is federal (broad goals for students, civil rights requirements, broad outline for assessments, requirements for standards, etc.) This may be helpful to refer to throughout the presentation as we may get feedback on non-federal (ESSA) requirements</a:t>
            </a:r>
            <a:r>
              <a:rPr lang="en-US" baseline="0" dirty="0" smtClean="0"/>
              <a:t>.</a:t>
            </a:r>
          </a:p>
          <a:p>
            <a:endParaRPr lang="en-US" baseline="0" dirty="0" smtClean="0"/>
          </a:p>
          <a:p>
            <a:r>
              <a:rPr lang="en-US" baseline="0" dirty="0" smtClean="0"/>
              <a:t>Interaction of federal and state education laws.  Differentiate between the two but recognize how they affect each other.  Making the case that state law meets federal requirements as opposed to creating state law as a reaction to federal requirements.  We want Colorado to be in the driver seat.</a:t>
            </a:r>
            <a:endParaRPr lang="en-US" dirty="0"/>
          </a:p>
        </p:txBody>
      </p:sp>
      <p:sp>
        <p:nvSpPr>
          <p:cNvPr id="5" name="Date Placeholder 4"/>
          <p:cNvSpPr>
            <a:spLocks noGrp="1"/>
          </p:cNvSpPr>
          <p:nvPr>
            <p:ph type="dt" idx="11"/>
          </p:nvPr>
        </p:nvSpPr>
        <p:spPr/>
        <p:txBody>
          <a:bodyPr/>
          <a:lstStyle/>
          <a:p>
            <a:fld id="{ACC41950-3DC6-4E1D-B706-500D93BCD4F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909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AEF515ED-8940-42D4-ACC7-DCA0BEBF6662}"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2075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mj-lt"/>
              </a:rPr>
              <a:t>The Secretary cannot:</a:t>
            </a:r>
          </a:p>
          <a:p>
            <a:pPr lvl="1">
              <a:buFont typeface="Wingdings" panose="05000000000000000000" pitchFamily="2" charset="2"/>
              <a:buChar char="§"/>
            </a:pPr>
            <a:r>
              <a:rPr lang="en-US" dirty="0">
                <a:latin typeface="+mj-lt"/>
              </a:rPr>
              <a:t>Require a state to submit its standards for review.</a:t>
            </a:r>
          </a:p>
          <a:p>
            <a:pPr lvl="1">
              <a:buFont typeface="Wingdings" panose="05000000000000000000" pitchFamily="2" charset="2"/>
              <a:buChar char="§"/>
            </a:pPr>
            <a:r>
              <a:rPr lang="en-US" dirty="0">
                <a:latin typeface="+mj-lt"/>
              </a:rPr>
              <a:t>In any way mandate, direct or coerce, or exercise any control or supervision over state standards.</a:t>
            </a:r>
          </a:p>
          <a:p>
            <a:endParaRPr lang="en-US" dirty="0">
              <a:latin typeface="+mj-lt"/>
            </a:endParaRPr>
          </a:p>
          <a:p>
            <a:r>
              <a:rPr lang="en-US" dirty="0">
                <a:latin typeface="+mj-lt"/>
              </a:rPr>
              <a:t>ESSA Requirements:</a:t>
            </a:r>
          </a:p>
          <a:p>
            <a:pPr lvl="1"/>
            <a:r>
              <a:rPr lang="en-US" dirty="0">
                <a:latin typeface="+mj-lt"/>
              </a:rPr>
              <a:t>Challenging statewide standards in math, reading or language arts, and science.</a:t>
            </a:r>
          </a:p>
          <a:p>
            <a:pPr lvl="2">
              <a:buFont typeface="Wingdings" panose="05000000000000000000" pitchFamily="2" charset="2"/>
              <a:buChar char="§"/>
            </a:pPr>
            <a:r>
              <a:rPr lang="en-US" b="1" dirty="0">
                <a:latin typeface="+mj-lt"/>
              </a:rPr>
              <a:t>Aligned with higher education and career and technical education standards.</a:t>
            </a:r>
          </a:p>
          <a:p>
            <a:pPr lvl="1"/>
            <a:r>
              <a:rPr lang="en-US" dirty="0">
                <a:latin typeface="+mj-lt"/>
              </a:rPr>
              <a:t>Alternate</a:t>
            </a:r>
            <a:r>
              <a:rPr lang="en-US" i="1" dirty="0">
                <a:latin typeface="+mj-lt"/>
              </a:rPr>
              <a:t> </a:t>
            </a:r>
            <a:r>
              <a:rPr lang="en-US" dirty="0">
                <a:latin typeface="+mj-lt"/>
              </a:rPr>
              <a:t>achievement standards for students with the most significant cognitive disabilities.</a:t>
            </a:r>
          </a:p>
          <a:p>
            <a:pPr lvl="1"/>
            <a:r>
              <a:rPr lang="en-US" dirty="0">
                <a:latin typeface="+mj-lt"/>
              </a:rPr>
              <a:t>Standards for English-language proficiency </a:t>
            </a:r>
            <a:r>
              <a:rPr lang="en-US" b="1" dirty="0">
                <a:latin typeface="+mj-lt"/>
              </a:rPr>
              <a:t>that address speaking, listening, reading, and writing - aligned with the state’s academic standards.</a:t>
            </a:r>
          </a:p>
          <a:p>
            <a:r>
              <a:rPr lang="en-US" dirty="0">
                <a:solidFill>
                  <a:schemeClr val="accent1"/>
                </a:solidFill>
                <a:latin typeface="+mj-lt"/>
              </a:rPr>
              <a:t>Colorado Requirements:</a:t>
            </a:r>
          </a:p>
          <a:p>
            <a:pPr lvl="1"/>
            <a:r>
              <a:rPr lang="en-US" dirty="0">
                <a:solidFill>
                  <a:schemeClr val="accent1"/>
                </a:solidFill>
                <a:latin typeface="+mj-lt"/>
              </a:rPr>
              <a:t>In addition to the standards required by ESSA, Colorado has standards for dance, drama, music, visuals arts, theater arts, social studies, physical education, and world languages.</a:t>
            </a:r>
          </a:p>
          <a:p>
            <a:pPr lvl="1"/>
            <a:r>
              <a:rPr lang="en-US" b="1" dirty="0">
                <a:solidFill>
                  <a:schemeClr val="accent1"/>
                </a:solidFill>
                <a:latin typeface="+mj-lt"/>
              </a:rPr>
              <a:t>SB 08-212 provides for the regular review of the Colorado Academic Standards. The first review and revision cycle is set to conclude by July, 2018.</a:t>
            </a:r>
          </a:p>
          <a:p>
            <a:pPr lvl="1"/>
            <a:r>
              <a:rPr lang="en-US" b="1" dirty="0">
                <a:solidFill>
                  <a:schemeClr val="accent1"/>
                </a:solidFill>
                <a:latin typeface="+mj-lt"/>
              </a:rPr>
              <a:t>CDE will disseminate an outline of the timeline and review process in fall, 2016.</a:t>
            </a:r>
          </a:p>
          <a:p>
            <a:pPr lvl="1"/>
            <a:endParaRPr lang="en-US" b="1" dirty="0">
              <a:solidFill>
                <a:schemeClr val="accent1"/>
              </a:solidFill>
              <a:latin typeface="+mj-lt"/>
            </a:endParaRPr>
          </a:p>
          <a:p>
            <a:pPr lvl="1"/>
            <a:r>
              <a:rPr lang="en-US" b="1" dirty="0">
                <a:solidFill>
                  <a:schemeClr val="accent1"/>
                </a:solidFill>
                <a:latin typeface="+mj-lt"/>
              </a:rPr>
              <a:t>1% state cap for alternate assessments.  No cap for districts but if they exceed 1% they have to justify it.</a:t>
            </a:r>
          </a:p>
          <a:p>
            <a:endParaRPr lang="en-US" dirty="0"/>
          </a:p>
        </p:txBody>
      </p:sp>
      <p:sp>
        <p:nvSpPr>
          <p:cNvPr id="5" name="Date Placeholder 4"/>
          <p:cNvSpPr>
            <a:spLocks noGrp="1"/>
          </p:cNvSpPr>
          <p:nvPr>
            <p:ph type="dt" idx="11"/>
          </p:nvPr>
        </p:nvSpPr>
        <p:spPr/>
        <p:txBody>
          <a:bodyPr/>
          <a:lstStyle/>
          <a:p>
            <a:fld id="{9BE023EE-CFD5-4ADC-8F24-B517DDA72D39}"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dirty="0"/>
          </a:p>
        </p:txBody>
      </p:sp>
      <p:sp>
        <p:nvSpPr>
          <p:cNvPr id="8" name="Footer Placeholder 7"/>
          <p:cNvSpPr>
            <a:spLocks noGrp="1"/>
          </p:cNvSpPr>
          <p:nvPr>
            <p:ph type="ftr" sz="quarter" idx="14"/>
          </p:nvPr>
        </p:nvSpPr>
        <p:spPr/>
        <p:txBody>
          <a:bodyPr/>
          <a:lstStyle/>
          <a:p>
            <a:endParaRPr lang="en-US" dirty="0"/>
          </a:p>
        </p:txBody>
      </p:sp>
      <p:sp>
        <p:nvSpPr>
          <p:cNvPr id="9" name="Header Placeholder 8"/>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29172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r>
              <a:rPr lang="en-US"/>
              <a:t>DRAFT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r>
              <a:rPr lang="en-US"/>
              <a:t>DRAFT</a:t>
            </a:r>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80999" y="6265545"/>
            <a:ext cx="2895600" cy="365125"/>
          </a:xfrm>
          <a:prstGeom prst="rect">
            <a:avLst/>
          </a:prstGeom>
        </p:spPr>
        <p:txBody>
          <a:bodyPr/>
          <a:lstStyle/>
          <a:p>
            <a:r>
              <a:rPr lang="en-US" smtClean="0"/>
              <a:t>DRAFT</a:t>
            </a: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15B4FC-2FF9-4E8B-88BF-6300A68ED9BC}" type="slidenum">
              <a:rPr lang="en-US" smtClean="0"/>
              <a:t>‹#›</a:t>
            </a:fld>
            <a:endParaRPr lang="en-US"/>
          </a:p>
        </p:txBody>
      </p:sp>
    </p:spTree>
    <p:extLst>
      <p:ext uri="{BB962C8B-B14F-4D97-AF65-F5344CB8AC3E}">
        <p14:creationId xmlns:p14="http://schemas.microsoft.com/office/powerpoint/2010/main" val="281099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r>
              <a:rPr lang="en-US" dirty="0"/>
              <a:t>DRAFT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a:t>Click to edit Master title style</a:t>
            </a:r>
            <a:endParaRPr lang="en-US" dirty="0"/>
          </a:p>
        </p:txBody>
      </p:sp>
      <p:pic>
        <p:nvPicPr>
          <p:cNvPr id="6" name="Picture 5"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r>
              <a:rPr lang="en-US"/>
              <a:t>DRAFT</a:t>
            </a:r>
            <a:endParaRPr lang="en-US" dirty="0"/>
          </a:p>
        </p:txBody>
      </p:sp>
      <p:pic>
        <p:nvPicPr>
          <p:cNvPr id="5" name="Picture 4"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4" name="Picture 3"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r>
              <a:rPr lang="en-US"/>
              <a:t>DRAFT</a:t>
            </a:r>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co_cde_shield_rgb.eps"/>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4" name="Slide Number Placeholder 3"/>
          <p:cNvSpPr>
            <a:spLocks noGrp="1"/>
          </p:cNvSpPr>
          <p:nvPr>
            <p:ph type="sldNum" sz="quarter" idx="4"/>
          </p:nvPr>
        </p:nvSpPr>
        <p:spPr>
          <a:xfrm>
            <a:off x="38100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C8E39-A667-414D-AFD8-A572107D63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662" r:id="rId14"/>
    <p:sldLayoutId id="2147483668" r:id="rId15"/>
    <p:sldLayoutId id="2147483672" r:id="rId16"/>
    <p:sldLayoutId id="21474837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fedprograms/ESSABlogPosts/titleiiachang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cde.state.co.us/fedprograms/ESSABlo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cde.state.co.us/fedprograms/essa" TargetMode="External"/><Relationship Id="rId4" Type="http://schemas.openxmlformats.org/officeDocument/2006/relationships/hyperlink" Target="mailto:essaquestions@cde.state.co.u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0999" y="5637051"/>
            <a:ext cx="8341851" cy="1167558"/>
          </a:xfrm>
        </p:spPr>
        <p:txBody>
          <a:bodyPr/>
          <a:lstStyle/>
          <a:p>
            <a:r>
              <a:rPr lang="en-US" dirty="0" smtClean="0">
                <a:solidFill>
                  <a:schemeClr val="tx1"/>
                </a:solidFill>
                <a:latin typeface="Trebuchet MS" panose="020B0603020202020204" pitchFamily="34" charset="0"/>
              </a:rPr>
              <a:t>June 2016 </a:t>
            </a:r>
            <a:endParaRPr lang="en-US" dirty="0">
              <a:solidFill>
                <a:schemeClr val="tx1"/>
              </a:solidFill>
              <a:latin typeface="Trebuchet MS" panose="020B0603020202020204" pitchFamily="34" charset="0"/>
            </a:endParaRPr>
          </a:p>
          <a:p>
            <a:endParaRPr lang="en-US" dirty="0"/>
          </a:p>
        </p:txBody>
      </p:sp>
      <p:sp>
        <p:nvSpPr>
          <p:cNvPr id="5" name="Title 4"/>
          <p:cNvSpPr>
            <a:spLocks noGrp="1"/>
          </p:cNvSpPr>
          <p:nvPr>
            <p:ph type="title"/>
          </p:nvPr>
        </p:nvSpPr>
        <p:spPr>
          <a:xfrm>
            <a:off x="380999" y="2960385"/>
            <a:ext cx="8425544" cy="1313903"/>
          </a:xfrm>
        </p:spPr>
        <p:txBody>
          <a:bodyPr/>
          <a:lstStyle/>
          <a:p>
            <a:r>
              <a:rPr lang="en-US" dirty="0">
                <a:latin typeface="Museo Slab 500" panose="02000000000000000000" pitchFamily="50" charset="0"/>
              </a:rPr>
              <a:t/>
            </a:r>
            <a:br>
              <a:rPr lang="en-US" dirty="0">
                <a:latin typeface="Museo Slab 500" panose="02000000000000000000" pitchFamily="50" charset="0"/>
              </a:rPr>
            </a:br>
            <a:r>
              <a:rPr lang="en-US" sz="3300" dirty="0">
                <a:latin typeface="Museo Slab 500" panose="02000000000000000000" pitchFamily="50" charset="0"/>
              </a:rPr>
              <a:t>Every Student Succeeds Act (ESSA):</a:t>
            </a:r>
            <a:br>
              <a:rPr lang="en-US" sz="3300" dirty="0">
                <a:latin typeface="Museo Slab 500" panose="02000000000000000000" pitchFamily="50" charset="0"/>
              </a:rPr>
            </a:br>
            <a:r>
              <a:rPr lang="en-US" sz="3300" dirty="0">
                <a:latin typeface="Museo Slab 500" panose="02000000000000000000" pitchFamily="50" charset="0"/>
              </a:rPr>
              <a:t>Beginning the Conversation</a:t>
            </a:r>
            <a:r>
              <a:rPr lang="en-US" sz="3600" dirty="0">
                <a:latin typeface="Museo Slab 500" panose="02000000000000000000" pitchFamily="50" charset="0"/>
              </a:rPr>
              <a:t/>
            </a:r>
            <a:br>
              <a:rPr lang="en-US" sz="3600" dirty="0">
                <a:latin typeface="Museo Slab 500" panose="02000000000000000000" pitchFamily="50" charset="0"/>
              </a:rPr>
            </a:br>
            <a:endParaRPr lang="en-US" sz="3600" dirty="0"/>
          </a:p>
        </p:txBody>
      </p:sp>
    </p:spTree>
    <p:extLst>
      <p:ext uri="{BB962C8B-B14F-4D97-AF65-F5344CB8AC3E}">
        <p14:creationId xmlns:p14="http://schemas.microsoft.com/office/powerpoint/2010/main" val="3128426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366" y="1814322"/>
            <a:ext cx="8407893" cy="3136202"/>
          </a:xfrm>
        </p:spPr>
        <p:txBody>
          <a:bodyPr/>
          <a:lstStyle/>
          <a:p>
            <a:r>
              <a:rPr lang="en-US" sz="2000" dirty="0"/>
              <a:t>ESSA Requirements:</a:t>
            </a:r>
          </a:p>
          <a:p>
            <a:pPr lvl="1"/>
            <a:r>
              <a:rPr lang="en-US" sz="2000" dirty="0" smtClean="0"/>
              <a:t>Assessments </a:t>
            </a:r>
            <a:r>
              <a:rPr lang="en-US" sz="2000" dirty="0"/>
              <a:t>aligned to the standards</a:t>
            </a:r>
          </a:p>
          <a:p>
            <a:pPr lvl="2">
              <a:spcBef>
                <a:spcPts val="0"/>
              </a:spcBef>
              <a:buFont typeface="Wingdings" panose="05000000000000000000" pitchFamily="2" charset="2"/>
              <a:buChar char="§"/>
            </a:pPr>
            <a:r>
              <a:rPr lang="en-US" sz="1800" dirty="0" smtClean="0">
                <a:solidFill>
                  <a:schemeClr val="tx1"/>
                </a:solidFill>
                <a:latin typeface="Calibri" panose="020F0502020204030204" pitchFamily="34" charset="0"/>
              </a:rPr>
              <a:t>Math </a:t>
            </a:r>
            <a:r>
              <a:rPr lang="en-US" sz="1800" dirty="0">
                <a:solidFill>
                  <a:schemeClr val="tx1"/>
                </a:solidFill>
                <a:latin typeface="Calibri" panose="020F0502020204030204" pitchFamily="34" charset="0"/>
              </a:rPr>
              <a:t>and </a:t>
            </a:r>
            <a:r>
              <a:rPr lang="en-US" sz="1800" dirty="0" smtClean="0">
                <a:solidFill>
                  <a:schemeClr val="tx1"/>
                </a:solidFill>
                <a:latin typeface="Calibri" panose="020F0502020204030204" pitchFamily="34" charset="0"/>
              </a:rPr>
              <a:t>English </a:t>
            </a:r>
            <a:r>
              <a:rPr lang="en-US" sz="1800" dirty="0">
                <a:solidFill>
                  <a:schemeClr val="tx1"/>
                </a:solidFill>
                <a:latin typeface="Calibri" panose="020F0502020204030204" pitchFamily="34" charset="0"/>
              </a:rPr>
              <a:t>language arts in grades 3-8 and once in high school </a:t>
            </a:r>
            <a:endParaRPr lang="en-US" sz="1800" dirty="0" smtClean="0">
              <a:solidFill>
                <a:schemeClr val="tx1"/>
              </a:solidFill>
              <a:latin typeface="Calibri" panose="020F0502020204030204" pitchFamily="34" charset="0"/>
            </a:endParaRPr>
          </a:p>
          <a:p>
            <a:pPr lvl="2">
              <a:spcBef>
                <a:spcPts val="0"/>
              </a:spcBef>
              <a:buFont typeface="Wingdings" panose="05000000000000000000" pitchFamily="2" charset="2"/>
              <a:buChar char="§"/>
            </a:pPr>
            <a:r>
              <a:rPr lang="en-US" sz="1800" dirty="0" smtClean="0">
                <a:latin typeface="Calibri" panose="020F0502020204030204" pitchFamily="34" charset="0"/>
              </a:rPr>
              <a:t>S</a:t>
            </a:r>
            <a:r>
              <a:rPr lang="en-US" sz="1800" dirty="0" smtClean="0">
                <a:solidFill>
                  <a:schemeClr val="tx1"/>
                </a:solidFill>
                <a:latin typeface="Calibri" panose="020F0502020204030204" pitchFamily="34" charset="0"/>
              </a:rPr>
              <a:t>cience </a:t>
            </a:r>
            <a:r>
              <a:rPr lang="en-US" sz="1800" dirty="0">
                <a:solidFill>
                  <a:schemeClr val="tx1"/>
                </a:solidFill>
                <a:latin typeface="Calibri" panose="020F0502020204030204" pitchFamily="34" charset="0"/>
              </a:rPr>
              <a:t>once </a:t>
            </a:r>
            <a:r>
              <a:rPr lang="en-US" sz="1800" dirty="0" smtClean="0">
                <a:solidFill>
                  <a:schemeClr val="tx1"/>
                </a:solidFill>
                <a:latin typeface="Calibri" panose="020F0502020204030204" pitchFamily="34" charset="0"/>
              </a:rPr>
              <a:t>each in </a:t>
            </a:r>
            <a:r>
              <a:rPr lang="en-US" sz="1800" dirty="0">
                <a:solidFill>
                  <a:schemeClr val="tx1"/>
                </a:solidFill>
                <a:latin typeface="Calibri" panose="020F0502020204030204" pitchFamily="34" charset="0"/>
              </a:rPr>
              <a:t>elementary, middle and high </a:t>
            </a:r>
            <a:r>
              <a:rPr lang="en-US" sz="1800" dirty="0" smtClean="0">
                <a:solidFill>
                  <a:schemeClr val="tx1"/>
                </a:solidFill>
                <a:latin typeface="Calibri" panose="020F0502020204030204" pitchFamily="34" charset="0"/>
              </a:rPr>
              <a:t>school</a:t>
            </a:r>
            <a:endParaRPr lang="en-US" sz="1800" dirty="0">
              <a:solidFill>
                <a:schemeClr val="tx1"/>
              </a:solidFill>
              <a:latin typeface="Calibri" panose="020F0502020204030204" pitchFamily="34" charset="0"/>
            </a:endParaRPr>
          </a:p>
          <a:p>
            <a:pPr lvl="2">
              <a:spcBef>
                <a:spcPts val="0"/>
              </a:spcBef>
              <a:buFont typeface="Wingdings" panose="05000000000000000000" pitchFamily="2" charset="2"/>
              <a:buChar char="§"/>
            </a:pPr>
            <a:r>
              <a:rPr lang="en-US" sz="1800" dirty="0">
                <a:solidFill>
                  <a:schemeClr val="tx1"/>
                </a:solidFill>
                <a:latin typeface="Calibri" panose="020F0502020204030204" pitchFamily="34" charset="0"/>
              </a:rPr>
              <a:t>Alternate assessments</a:t>
            </a:r>
          </a:p>
          <a:p>
            <a:pPr lvl="2">
              <a:spcBef>
                <a:spcPts val="0"/>
              </a:spcBef>
              <a:buFont typeface="Wingdings" panose="05000000000000000000" pitchFamily="2" charset="2"/>
              <a:buChar char="§"/>
            </a:pPr>
            <a:r>
              <a:rPr lang="en-US" sz="1800" dirty="0">
                <a:solidFill>
                  <a:schemeClr val="tx1"/>
                </a:solidFill>
                <a:latin typeface="Calibri" panose="020F0502020204030204" pitchFamily="34" charset="0"/>
              </a:rPr>
              <a:t>English language proficiency assessments</a:t>
            </a:r>
          </a:p>
          <a:p>
            <a:pPr lvl="1">
              <a:buFont typeface="Wingdings" panose="05000000000000000000" pitchFamily="2" charset="2"/>
              <a:buChar char="§"/>
            </a:pPr>
            <a:r>
              <a:rPr lang="en-US" sz="2000" b="0" dirty="0" smtClean="0">
                <a:solidFill>
                  <a:schemeClr val="tx1"/>
                </a:solidFill>
                <a:latin typeface="Calibri" panose="020F0502020204030204" pitchFamily="34" charset="0"/>
              </a:rPr>
              <a:t>States may administer </a:t>
            </a:r>
            <a:r>
              <a:rPr lang="en-US" sz="2000" b="0" dirty="0">
                <a:solidFill>
                  <a:schemeClr val="tx1"/>
                </a:solidFill>
                <a:latin typeface="Calibri" panose="020F0502020204030204" pitchFamily="34" charset="0"/>
              </a:rPr>
              <a:t>assessments as a single test or as a set of interim tests that can be rolled up into a single annual result for each </a:t>
            </a:r>
            <a:r>
              <a:rPr lang="en-US" sz="2000" b="0" dirty="0" smtClean="0">
                <a:solidFill>
                  <a:schemeClr val="tx1"/>
                </a:solidFill>
                <a:latin typeface="Calibri" panose="020F0502020204030204" pitchFamily="34" charset="0"/>
              </a:rPr>
              <a:t>student</a:t>
            </a:r>
            <a:endParaRPr lang="en-US" sz="2000" b="0" dirty="0">
              <a:solidFill>
                <a:schemeClr val="tx1"/>
              </a:solidFill>
              <a:latin typeface="Calibri" panose="020F0502020204030204" pitchFamily="34" charset="0"/>
            </a:endParaRPr>
          </a:p>
          <a:p>
            <a:pPr lvl="1">
              <a:buFont typeface="Wingdings" panose="05000000000000000000" pitchFamily="2" charset="2"/>
              <a:buChar char="§"/>
            </a:pPr>
            <a:r>
              <a:rPr lang="en-US" sz="2000" b="0" dirty="0" smtClean="0">
                <a:solidFill>
                  <a:schemeClr val="tx1"/>
                </a:solidFill>
                <a:latin typeface="Calibri" panose="020F0502020204030204" pitchFamily="34" charset="0"/>
              </a:rPr>
              <a:t>Assessment </a:t>
            </a:r>
            <a:r>
              <a:rPr lang="en-US" sz="2000" b="0" dirty="0">
                <a:solidFill>
                  <a:schemeClr val="tx1"/>
                </a:solidFill>
                <a:latin typeface="Calibri" panose="020F0502020204030204" pitchFamily="34" charset="0"/>
              </a:rPr>
              <a:t>pilot </a:t>
            </a:r>
            <a:r>
              <a:rPr lang="en-US" sz="2000" b="0" dirty="0" smtClean="0">
                <a:solidFill>
                  <a:schemeClr val="tx1"/>
                </a:solidFill>
                <a:latin typeface="Calibri" panose="020F0502020204030204" pitchFamily="34" charset="0"/>
              </a:rPr>
              <a:t>opportunity</a:t>
            </a:r>
            <a:endParaRPr lang="en-US" sz="2000" b="0" dirty="0">
              <a:solidFill>
                <a:schemeClr val="tx1"/>
              </a:solidFill>
              <a:latin typeface="Calibri" panose="020F0502020204030204" pitchFamily="34" charset="0"/>
            </a:endParaRPr>
          </a:p>
        </p:txBody>
      </p:sp>
      <p:sp>
        <p:nvSpPr>
          <p:cNvPr id="4" name="Title 3"/>
          <p:cNvSpPr>
            <a:spLocks noGrp="1"/>
          </p:cNvSpPr>
          <p:nvPr>
            <p:ph type="title"/>
          </p:nvPr>
        </p:nvSpPr>
        <p:spPr/>
        <p:txBody>
          <a:bodyPr/>
          <a:lstStyle/>
          <a:p>
            <a:r>
              <a:rPr lang="en-US" dirty="0"/>
              <a:t>Assessments</a:t>
            </a:r>
          </a:p>
        </p:txBody>
      </p:sp>
      <p:sp>
        <p:nvSpPr>
          <p:cNvPr id="6" name="Content Placeholder 4"/>
          <p:cNvSpPr txBox="1">
            <a:spLocks/>
          </p:cNvSpPr>
          <p:nvPr/>
        </p:nvSpPr>
        <p:spPr>
          <a:xfrm>
            <a:off x="380999" y="4834318"/>
            <a:ext cx="8407893" cy="1431227"/>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dirty="0" smtClean="0">
                <a:solidFill>
                  <a:schemeClr val="accent1"/>
                </a:solidFill>
              </a:rPr>
              <a:t>Colorado Requirements</a:t>
            </a:r>
            <a:r>
              <a:rPr lang="en-US" sz="2000" dirty="0">
                <a:solidFill>
                  <a:schemeClr val="accent1"/>
                </a:solidFill>
              </a:rPr>
              <a:t>:</a:t>
            </a:r>
          </a:p>
          <a:p>
            <a:pPr lvl="1"/>
            <a:r>
              <a:rPr lang="en-US" sz="2000" b="0" dirty="0" smtClean="0">
                <a:solidFill>
                  <a:schemeClr val="accent1"/>
                </a:solidFill>
              </a:rPr>
              <a:t>Additional high school assessments: PSAT and ACT/SAT</a:t>
            </a:r>
          </a:p>
          <a:p>
            <a:pPr lvl="1"/>
            <a:r>
              <a:rPr lang="en-US" sz="2000" dirty="0" smtClean="0">
                <a:solidFill>
                  <a:schemeClr val="accent1"/>
                </a:solidFill>
              </a:rPr>
              <a:t>ELP </a:t>
            </a:r>
            <a:r>
              <a:rPr lang="en-US" sz="2000" dirty="0">
                <a:solidFill>
                  <a:schemeClr val="accent1"/>
                </a:solidFill>
              </a:rPr>
              <a:t>Assessment (Colorado’s ACCESS for ELLs) is required by State law</a:t>
            </a:r>
            <a:endParaRPr lang="en-US" sz="2000" b="0" dirty="0" smtClean="0">
              <a:solidFill>
                <a:schemeClr val="accent1"/>
              </a:solidFill>
            </a:endParaRPr>
          </a:p>
          <a:p>
            <a:pPr lvl="1"/>
            <a:r>
              <a:rPr lang="en-US" sz="2000" b="0" dirty="0" smtClean="0">
                <a:solidFill>
                  <a:schemeClr val="accent1"/>
                </a:solidFill>
              </a:rPr>
              <a:t>Social </a:t>
            </a:r>
            <a:r>
              <a:rPr lang="en-US" sz="2000" b="0" dirty="0">
                <a:solidFill>
                  <a:schemeClr val="accent1"/>
                </a:solidFill>
              </a:rPr>
              <a:t>studies </a:t>
            </a:r>
            <a:r>
              <a:rPr lang="en-US" sz="2000" b="0" dirty="0" smtClean="0">
                <a:solidFill>
                  <a:schemeClr val="accent1"/>
                </a:solidFill>
              </a:rPr>
              <a:t>assessments once each in elementary, </a:t>
            </a:r>
            <a:br>
              <a:rPr lang="en-US" sz="2000" b="0" dirty="0" smtClean="0">
                <a:solidFill>
                  <a:schemeClr val="accent1"/>
                </a:solidFill>
              </a:rPr>
            </a:br>
            <a:r>
              <a:rPr lang="en-US" sz="2000" b="0" dirty="0" smtClean="0">
                <a:solidFill>
                  <a:schemeClr val="accent1"/>
                </a:solidFill>
              </a:rPr>
              <a:t>middle and high school</a:t>
            </a:r>
            <a:endParaRPr lang="en-US" b="0" dirty="0">
              <a:solidFill>
                <a:schemeClr val="accent1"/>
              </a:solidFill>
            </a:endParaRPr>
          </a:p>
          <a:p>
            <a:endParaRPr lang="en-US" dirty="0">
              <a:solidFill>
                <a:schemeClr val="tx1"/>
              </a:solidFill>
              <a:latin typeface="Calibri" panose="020F0502020204030204" pitchFamily="34" charset="0"/>
            </a:endParaRPr>
          </a:p>
        </p:txBody>
      </p:sp>
      <p:sp>
        <p:nvSpPr>
          <p:cNvPr id="7" name="TextBox 6"/>
          <p:cNvSpPr txBox="1"/>
          <p:nvPr/>
        </p:nvSpPr>
        <p:spPr>
          <a:xfrm>
            <a:off x="234176" y="6367347"/>
            <a:ext cx="1628078" cy="338554"/>
          </a:xfrm>
          <a:prstGeom prst="rect">
            <a:avLst/>
          </a:prstGeom>
          <a:noFill/>
        </p:spPr>
        <p:txBody>
          <a:bodyPr wrap="square" rtlCol="0">
            <a:spAutoFit/>
          </a:bodyPr>
          <a:lstStyle/>
          <a:p>
            <a:r>
              <a:rPr lang="en-US" sz="1600" dirty="0" smtClean="0"/>
              <a:t>10</a:t>
            </a:r>
            <a:endParaRPr lang="en-US" sz="1600" dirty="0"/>
          </a:p>
        </p:txBody>
      </p:sp>
    </p:spTree>
    <p:extLst>
      <p:ext uri="{BB962C8B-B14F-4D97-AF65-F5344CB8AC3E}">
        <p14:creationId xmlns:p14="http://schemas.microsoft.com/office/powerpoint/2010/main" val="49082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a:t>How should we measure student progress toward meeting the standards?</a:t>
            </a:r>
          </a:p>
          <a:p>
            <a:endParaRPr lang="en-US" dirty="0"/>
          </a:p>
        </p:txBody>
      </p:sp>
      <p:sp>
        <p:nvSpPr>
          <p:cNvPr id="3" name="Title 2"/>
          <p:cNvSpPr>
            <a:spLocks noGrp="1"/>
          </p:cNvSpPr>
          <p:nvPr>
            <p:ph type="title"/>
          </p:nvPr>
        </p:nvSpPr>
        <p:spPr/>
        <p:txBody>
          <a:bodyPr/>
          <a:lstStyle/>
          <a:p>
            <a:r>
              <a:rPr lang="en-US" dirty="0" smtClean="0"/>
              <a:t>Reflection and Feedback</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11</a:t>
            </a:r>
            <a:endParaRPr lang="en-US" sz="1600" dirty="0"/>
          </a:p>
        </p:txBody>
      </p:sp>
    </p:spTree>
    <p:extLst>
      <p:ext uri="{BB962C8B-B14F-4D97-AF65-F5344CB8AC3E}">
        <p14:creationId xmlns:p14="http://schemas.microsoft.com/office/powerpoint/2010/main" val="17662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0" i="1" dirty="0"/>
              <a:t>How should we measure student progress toward meeting the standards</a:t>
            </a:r>
            <a:r>
              <a:rPr lang="en-US" b="0" i="1" dirty="0" smtClean="0"/>
              <a:t>?</a:t>
            </a:r>
          </a:p>
          <a:p>
            <a:r>
              <a:rPr lang="en-US" sz="2000" b="0" dirty="0"/>
              <a:t>Develop assessments that are </a:t>
            </a:r>
            <a:r>
              <a:rPr lang="en-US" sz="2000" b="0" dirty="0">
                <a:solidFill>
                  <a:schemeClr val="accent1"/>
                </a:solidFill>
              </a:rPr>
              <a:t>meaningful</a:t>
            </a:r>
            <a:r>
              <a:rPr lang="en-US" sz="2000" b="0" dirty="0"/>
              <a:t> to parents and students.</a:t>
            </a:r>
          </a:p>
          <a:p>
            <a:r>
              <a:rPr lang="en-US" sz="2000" b="0" dirty="0"/>
              <a:t>Return results back to schools in a </a:t>
            </a:r>
            <a:r>
              <a:rPr lang="en-US" sz="2000" b="0" dirty="0">
                <a:solidFill>
                  <a:schemeClr val="accent1"/>
                </a:solidFill>
              </a:rPr>
              <a:t>timely manner </a:t>
            </a:r>
            <a:r>
              <a:rPr lang="en-US" sz="2000" b="0" dirty="0"/>
              <a:t>so that they can influence teaching and learning.</a:t>
            </a:r>
          </a:p>
          <a:p>
            <a:r>
              <a:rPr lang="en-US" sz="2000" b="0" dirty="0"/>
              <a:t>Use a </a:t>
            </a:r>
            <a:r>
              <a:rPr lang="en-US" sz="2000" b="0" dirty="0">
                <a:solidFill>
                  <a:schemeClr val="accent1"/>
                </a:solidFill>
              </a:rPr>
              <a:t>body of evidence </a:t>
            </a:r>
            <a:r>
              <a:rPr lang="en-US" sz="2000" b="0" dirty="0"/>
              <a:t>(in the form of multiple methods) of both qualitative and quantitative data to measure student progress.</a:t>
            </a:r>
          </a:p>
          <a:p>
            <a:r>
              <a:rPr lang="en-US" sz="2000" b="0" dirty="0">
                <a:solidFill>
                  <a:schemeClr val="accent1"/>
                </a:solidFill>
              </a:rPr>
              <a:t>Consistency</a:t>
            </a:r>
            <a:r>
              <a:rPr lang="en-US" sz="2000" b="0" dirty="0"/>
              <a:t> with any state mandated standardized tests to local and/or interim assessments, as well as educator evaluation requirements.</a:t>
            </a:r>
          </a:p>
          <a:p>
            <a:r>
              <a:rPr lang="en-US" sz="2000" b="0" dirty="0"/>
              <a:t>Ability for </a:t>
            </a:r>
            <a:r>
              <a:rPr lang="en-US" sz="2000" b="0" dirty="0">
                <a:solidFill>
                  <a:schemeClr val="accent1"/>
                </a:solidFill>
              </a:rPr>
              <a:t>local</a:t>
            </a:r>
            <a:r>
              <a:rPr lang="en-US" sz="2000" b="0" dirty="0"/>
              <a:t> authorities to determine their own measures.</a:t>
            </a:r>
          </a:p>
          <a:p>
            <a:r>
              <a:rPr lang="en-US" sz="2000" b="0" dirty="0"/>
              <a:t>Guarantee the chosen measures are </a:t>
            </a:r>
            <a:r>
              <a:rPr lang="en-US" sz="2000" b="0" dirty="0">
                <a:solidFill>
                  <a:schemeClr val="accent1"/>
                </a:solidFill>
              </a:rPr>
              <a:t>developmentally appropriate </a:t>
            </a:r>
            <a:r>
              <a:rPr lang="en-US" sz="2000" b="0" dirty="0"/>
              <a:t>for children in their respective ages and grades.</a:t>
            </a:r>
          </a:p>
          <a:p>
            <a:pPr marL="45720" indent="0">
              <a:buNone/>
            </a:pPr>
            <a:endParaRPr lang="en-US" b="0" i="1" dirty="0"/>
          </a:p>
          <a:p>
            <a:endParaRPr lang="en-US" dirty="0"/>
          </a:p>
        </p:txBody>
      </p:sp>
      <p:sp>
        <p:nvSpPr>
          <p:cNvPr id="3" name="Title 2"/>
          <p:cNvSpPr>
            <a:spLocks noGrp="1"/>
          </p:cNvSpPr>
          <p:nvPr>
            <p:ph type="title"/>
          </p:nvPr>
        </p:nvSpPr>
        <p:spPr/>
        <p:txBody>
          <a:bodyPr/>
          <a:lstStyle/>
          <a:p>
            <a:r>
              <a:rPr lang="en-US" dirty="0" smtClean="0"/>
              <a:t>What We Heard</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12</a:t>
            </a:r>
            <a:endParaRPr lang="en-US" sz="1600" dirty="0"/>
          </a:p>
        </p:txBody>
      </p:sp>
    </p:spTree>
    <p:extLst>
      <p:ext uri="{BB962C8B-B14F-4D97-AF65-F5344CB8AC3E}">
        <p14:creationId xmlns:p14="http://schemas.microsoft.com/office/powerpoint/2010/main" val="13241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062479"/>
          </a:xfrm>
        </p:spPr>
        <p:txBody>
          <a:bodyPr/>
          <a:lstStyle/>
          <a:p>
            <a:pPr marL="502908" indent="-457200"/>
            <a:r>
              <a:rPr lang="en-US" sz="2200" dirty="0" smtClean="0">
                <a:solidFill>
                  <a:schemeClr val="tx1"/>
                </a:solidFill>
              </a:rPr>
              <a:t>ESSA Requirements</a:t>
            </a:r>
          </a:p>
          <a:p>
            <a:pPr marL="776288" lvl="1" indent="-263525"/>
            <a:r>
              <a:rPr lang="en-US" sz="2000" dirty="0" smtClean="0">
                <a:solidFill>
                  <a:schemeClr val="tx1"/>
                </a:solidFill>
              </a:rPr>
              <a:t>Indicators</a:t>
            </a:r>
          </a:p>
          <a:p>
            <a:pPr marL="1204913" lvl="1" indent="-290513"/>
            <a:r>
              <a:rPr lang="en-US" sz="2000" b="0" dirty="0" smtClean="0">
                <a:solidFill>
                  <a:schemeClr val="accent1"/>
                </a:solidFill>
              </a:rPr>
              <a:t>Achievement on state tests (overall </a:t>
            </a:r>
            <a:r>
              <a:rPr lang="en-US" sz="2000" b="0" dirty="0">
                <a:solidFill>
                  <a:schemeClr val="accent1"/>
                </a:solidFill>
              </a:rPr>
              <a:t>&amp; disaggregated</a:t>
            </a:r>
            <a:r>
              <a:rPr lang="en-US" sz="2000" b="0" dirty="0" smtClean="0">
                <a:solidFill>
                  <a:schemeClr val="accent1"/>
                </a:solidFill>
              </a:rPr>
              <a:t>)*</a:t>
            </a:r>
            <a:endParaRPr lang="en-US" sz="2000" b="0" dirty="0">
              <a:solidFill>
                <a:schemeClr val="accent1"/>
              </a:solidFill>
            </a:endParaRPr>
          </a:p>
          <a:p>
            <a:pPr marL="1204913" lvl="1" indent="-290513"/>
            <a:r>
              <a:rPr lang="en-US" sz="2000" b="0" dirty="0" smtClean="0">
                <a:solidFill>
                  <a:schemeClr val="accent1"/>
                </a:solidFill>
              </a:rPr>
              <a:t>Growth on state tests (overall </a:t>
            </a:r>
            <a:r>
              <a:rPr lang="en-US" sz="2000" b="0" dirty="0">
                <a:solidFill>
                  <a:schemeClr val="accent1"/>
                </a:solidFill>
              </a:rPr>
              <a:t>&amp; disaggregated</a:t>
            </a:r>
            <a:r>
              <a:rPr lang="en-US" sz="2000" b="0" dirty="0" smtClean="0">
                <a:solidFill>
                  <a:schemeClr val="accent1"/>
                </a:solidFill>
              </a:rPr>
              <a:t>)*</a:t>
            </a:r>
            <a:endParaRPr lang="en-US" sz="2000" b="0" dirty="0">
              <a:solidFill>
                <a:schemeClr val="accent1"/>
              </a:solidFill>
            </a:endParaRPr>
          </a:p>
          <a:p>
            <a:pPr marL="1204913" lvl="1" indent="-290513"/>
            <a:r>
              <a:rPr lang="en-US" sz="2000" b="0" dirty="0" smtClean="0">
                <a:solidFill>
                  <a:schemeClr val="accent1"/>
                </a:solidFill>
              </a:rPr>
              <a:t>Graduation </a:t>
            </a:r>
            <a:r>
              <a:rPr lang="en-US" sz="2000" b="0" dirty="0">
                <a:solidFill>
                  <a:schemeClr val="accent1"/>
                </a:solidFill>
              </a:rPr>
              <a:t>rates (overall &amp; disaggregated</a:t>
            </a:r>
            <a:r>
              <a:rPr lang="en-US" sz="2000" b="0" dirty="0" smtClean="0">
                <a:solidFill>
                  <a:schemeClr val="accent1"/>
                </a:solidFill>
              </a:rPr>
              <a:t>)*</a:t>
            </a:r>
            <a:endParaRPr lang="en-US" sz="2000" b="0" dirty="0">
              <a:solidFill>
                <a:schemeClr val="accent1"/>
              </a:solidFill>
            </a:endParaRPr>
          </a:p>
          <a:p>
            <a:pPr marL="1204913" lvl="1" indent="-290513"/>
            <a:r>
              <a:rPr lang="en-US" sz="2000" b="0" dirty="0" smtClean="0">
                <a:solidFill>
                  <a:schemeClr val="accent1"/>
                </a:solidFill>
              </a:rPr>
              <a:t>English </a:t>
            </a:r>
            <a:r>
              <a:rPr lang="en-US" sz="2000" b="0" dirty="0">
                <a:solidFill>
                  <a:schemeClr val="accent1"/>
                </a:solidFill>
              </a:rPr>
              <a:t>language proficiency of English </a:t>
            </a:r>
            <a:r>
              <a:rPr lang="en-US" sz="2000" b="0" dirty="0" smtClean="0">
                <a:solidFill>
                  <a:schemeClr val="accent1"/>
                </a:solidFill>
              </a:rPr>
              <a:t>learners*</a:t>
            </a:r>
            <a:endParaRPr lang="en-US" sz="2000" b="0" dirty="0">
              <a:solidFill>
                <a:schemeClr val="accent1"/>
              </a:solidFill>
            </a:endParaRPr>
          </a:p>
          <a:p>
            <a:pPr marL="1204913" lvl="1" indent="-290513"/>
            <a:r>
              <a:rPr lang="en-US" sz="2000" b="0" dirty="0" smtClean="0">
                <a:solidFill>
                  <a:schemeClr val="tx1"/>
                </a:solidFill>
              </a:rPr>
              <a:t>Other School Quality and Student Success (</a:t>
            </a:r>
            <a:r>
              <a:rPr lang="en-US" sz="2000" b="0" dirty="0">
                <a:solidFill>
                  <a:schemeClr val="tx1"/>
                </a:solidFill>
              </a:rPr>
              <a:t>overall &amp; </a:t>
            </a:r>
            <a:r>
              <a:rPr lang="en-US" sz="2000" b="0" dirty="0" smtClean="0">
                <a:solidFill>
                  <a:schemeClr val="tx1"/>
                </a:solidFill>
              </a:rPr>
              <a:t>disaggregated)</a:t>
            </a:r>
          </a:p>
          <a:p>
            <a:pPr marL="1479233" lvl="2" indent="-290513"/>
            <a:r>
              <a:rPr lang="en-US" sz="1800" dirty="0" smtClean="0">
                <a:solidFill>
                  <a:schemeClr val="tx1"/>
                </a:solidFill>
              </a:rPr>
              <a:t>Valid, reliable, same state-wide and differentiates performance</a:t>
            </a:r>
            <a:endParaRPr lang="en-US" sz="1800" b="0" dirty="0" smtClean="0">
              <a:solidFill>
                <a:schemeClr val="tx1"/>
              </a:solidFill>
            </a:endParaRPr>
          </a:p>
          <a:p>
            <a:pPr marL="803275" lvl="1" indent="-290513"/>
            <a:r>
              <a:rPr lang="en-US" sz="2000" b="0" dirty="0" smtClean="0">
                <a:solidFill>
                  <a:schemeClr val="tx1"/>
                </a:solidFill>
                <a:latin typeface="Calibri" panose="020F0502020204030204" pitchFamily="34" charset="0"/>
              </a:rPr>
              <a:t>95 </a:t>
            </a:r>
            <a:r>
              <a:rPr lang="en-US" sz="2000" b="0" dirty="0">
                <a:solidFill>
                  <a:schemeClr val="tx1"/>
                </a:solidFill>
                <a:latin typeface="Calibri" panose="020F0502020204030204" pitchFamily="34" charset="0"/>
              </a:rPr>
              <a:t>percent participation </a:t>
            </a:r>
            <a:r>
              <a:rPr lang="en-US" sz="2000" b="0" dirty="0" smtClean="0">
                <a:solidFill>
                  <a:schemeClr val="tx1"/>
                </a:solidFill>
                <a:latin typeface="Calibri" panose="020F0502020204030204" pitchFamily="34" charset="0"/>
              </a:rPr>
              <a:t>requirement</a:t>
            </a:r>
            <a:endParaRPr lang="en-US" sz="2000" b="0" dirty="0">
              <a:solidFill>
                <a:schemeClr val="tx1"/>
              </a:solidFill>
              <a:latin typeface="Calibri" panose="020F0502020204030204" pitchFamily="34" charset="0"/>
            </a:endParaRPr>
          </a:p>
          <a:p>
            <a:pPr marL="45720" indent="0">
              <a:buNone/>
            </a:pPr>
            <a:endParaRPr lang="en-US" sz="2200" b="0" dirty="0">
              <a:latin typeface="Calibri" panose="020F0502020204030204" pitchFamily="34" charset="0"/>
            </a:endParaRPr>
          </a:p>
          <a:p>
            <a:pPr marL="45720" indent="0">
              <a:buNone/>
            </a:pPr>
            <a:endParaRPr lang="en-US" dirty="0"/>
          </a:p>
        </p:txBody>
      </p:sp>
      <p:sp>
        <p:nvSpPr>
          <p:cNvPr id="3" name="Title 2"/>
          <p:cNvSpPr>
            <a:spLocks noGrp="1"/>
          </p:cNvSpPr>
          <p:nvPr>
            <p:ph type="title"/>
          </p:nvPr>
        </p:nvSpPr>
        <p:spPr/>
        <p:txBody>
          <a:bodyPr/>
          <a:lstStyle/>
          <a:p>
            <a:r>
              <a:rPr lang="en-US" dirty="0" smtClean="0"/>
              <a:t>Accountability</a:t>
            </a:r>
            <a:endParaRPr lang="en-US" dirty="0"/>
          </a:p>
        </p:txBody>
      </p:sp>
      <p:sp>
        <p:nvSpPr>
          <p:cNvPr id="5" name="Content Placeholder 1"/>
          <p:cNvSpPr txBox="1">
            <a:spLocks/>
          </p:cNvSpPr>
          <p:nvPr/>
        </p:nvSpPr>
        <p:spPr>
          <a:xfrm>
            <a:off x="354367" y="5090380"/>
            <a:ext cx="8407893" cy="87798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02908" indent="-457200"/>
            <a:endParaRPr lang="en-US" sz="2000" dirty="0" smtClean="0">
              <a:solidFill>
                <a:schemeClr val="accent1"/>
              </a:solidFill>
            </a:endParaRPr>
          </a:p>
          <a:p>
            <a:pPr marL="45708" indent="0">
              <a:buNone/>
            </a:pPr>
            <a:r>
              <a:rPr lang="en-US" sz="2000" b="0" dirty="0" smtClean="0">
                <a:solidFill>
                  <a:schemeClr val="accent1"/>
                </a:solidFill>
              </a:rPr>
              <a:t>* Colorado Requirements</a:t>
            </a:r>
          </a:p>
          <a:p>
            <a:pPr marL="45720" indent="0">
              <a:buFont typeface="Wingdings" charset="2"/>
              <a:buNone/>
            </a:pPr>
            <a:endParaRPr lang="en-US" sz="2200" b="0" dirty="0" smtClean="0">
              <a:latin typeface="Calibri" panose="020F0502020204030204" pitchFamily="34" charset="0"/>
            </a:endParaRPr>
          </a:p>
          <a:p>
            <a:pPr marL="45720" indent="0">
              <a:buFont typeface="Wingdings" charset="2"/>
              <a:buNone/>
            </a:pP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13</a:t>
            </a:r>
            <a:endParaRPr lang="en-US" sz="1600" dirty="0"/>
          </a:p>
        </p:txBody>
      </p:sp>
    </p:spTree>
    <p:extLst>
      <p:ext uri="{BB962C8B-B14F-4D97-AF65-F5344CB8AC3E}">
        <p14:creationId xmlns:p14="http://schemas.microsoft.com/office/powerpoint/2010/main" val="9578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500"/>
              </a:spcAft>
            </a:pPr>
            <a:r>
              <a:rPr lang="en-US" b="0" dirty="0"/>
              <a:t>What measures of school quality or student success should be included in the school accountability system? </a:t>
            </a:r>
            <a:endParaRPr lang="en-US" b="0" dirty="0" smtClean="0"/>
          </a:p>
          <a:p>
            <a:pPr>
              <a:spcBef>
                <a:spcPts val="0"/>
              </a:spcBef>
              <a:spcAft>
                <a:spcPts val="1500"/>
              </a:spcAft>
            </a:pPr>
            <a:r>
              <a:rPr lang="en-US" b="0" dirty="0"/>
              <a:t>How should the state consider the 95% assessment participation requirement?</a:t>
            </a:r>
          </a:p>
          <a:p>
            <a:pPr>
              <a:spcBef>
                <a:spcPts val="0"/>
              </a:spcBef>
              <a:spcAft>
                <a:spcPts val="1500"/>
              </a:spcAft>
            </a:pPr>
            <a:endParaRPr lang="en-US" b="0" dirty="0"/>
          </a:p>
        </p:txBody>
      </p:sp>
      <p:sp>
        <p:nvSpPr>
          <p:cNvPr id="3" name="Title 2"/>
          <p:cNvSpPr>
            <a:spLocks noGrp="1"/>
          </p:cNvSpPr>
          <p:nvPr>
            <p:ph type="title"/>
          </p:nvPr>
        </p:nvSpPr>
        <p:spPr/>
        <p:txBody>
          <a:bodyPr/>
          <a:lstStyle/>
          <a:p>
            <a:r>
              <a:rPr lang="en-US" dirty="0" smtClean="0"/>
              <a:t>Reflection and Feedback</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14</a:t>
            </a:r>
            <a:endParaRPr lang="en-US" sz="1600" dirty="0"/>
          </a:p>
        </p:txBody>
      </p:sp>
    </p:spTree>
    <p:extLst>
      <p:ext uri="{BB962C8B-B14F-4D97-AF65-F5344CB8AC3E}">
        <p14:creationId xmlns:p14="http://schemas.microsoft.com/office/powerpoint/2010/main" val="35713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spcAft>
                <a:spcPts val="1500"/>
              </a:spcAft>
              <a:buNone/>
            </a:pPr>
            <a:r>
              <a:rPr lang="en-US" b="0" i="1" dirty="0"/>
              <a:t>What measures of school quality or student success should be included in the school accountability system</a:t>
            </a:r>
            <a:r>
              <a:rPr lang="en-US" b="0" i="1" dirty="0" smtClean="0"/>
              <a:t>? </a:t>
            </a:r>
          </a:p>
          <a:p>
            <a:r>
              <a:rPr lang="en-US" sz="2000" b="0" dirty="0"/>
              <a:t>Consider </a:t>
            </a:r>
            <a:r>
              <a:rPr lang="en-US" sz="2000" b="0" dirty="0">
                <a:solidFill>
                  <a:schemeClr val="accent1"/>
                </a:solidFill>
              </a:rPr>
              <a:t>several existing indicators </a:t>
            </a:r>
            <a:r>
              <a:rPr lang="en-US" sz="2000" b="0" dirty="0"/>
              <a:t>such as graduation rates, attendance, mobility and growth that go beyond test scores.</a:t>
            </a:r>
          </a:p>
          <a:p>
            <a:r>
              <a:rPr lang="en-US" sz="2000" b="0" dirty="0"/>
              <a:t>Use </a:t>
            </a:r>
            <a:r>
              <a:rPr lang="en-US" sz="2000" b="0" dirty="0">
                <a:solidFill>
                  <a:schemeClr val="accent1"/>
                </a:solidFill>
              </a:rPr>
              <a:t>qualitative methods </a:t>
            </a:r>
            <a:r>
              <a:rPr lang="en-US" sz="2000" b="0" dirty="0"/>
              <a:t>that gauge elements of school quality and student success that are not strictly academic, such as such as social-emotional learning (SEL) and educating the </a:t>
            </a:r>
            <a:r>
              <a:rPr lang="en-US" sz="2000" b="0" dirty="0" smtClean="0"/>
              <a:t>“Whole Child”.</a:t>
            </a:r>
            <a:endParaRPr lang="en-US" sz="2000" b="0" dirty="0"/>
          </a:p>
          <a:p>
            <a:pPr lvl="1"/>
            <a:r>
              <a:rPr lang="en-US" sz="1800" dirty="0"/>
              <a:t>The most frequent example was assessing student </a:t>
            </a:r>
            <a:r>
              <a:rPr lang="en-US" sz="1800" dirty="0" smtClean="0"/>
              <a:t>portfolios.</a:t>
            </a:r>
            <a:endParaRPr lang="en-US" sz="1800" dirty="0"/>
          </a:p>
          <a:p>
            <a:r>
              <a:rPr lang="en-US" sz="2000" b="0" dirty="0"/>
              <a:t>Measure aspects of a school’s </a:t>
            </a:r>
            <a:r>
              <a:rPr lang="en-US" sz="2000" b="0" dirty="0">
                <a:solidFill>
                  <a:schemeClr val="accent1"/>
                </a:solidFill>
              </a:rPr>
              <a:t>climate and culture</a:t>
            </a:r>
            <a:r>
              <a:rPr lang="en-US" sz="2000" b="0" dirty="0"/>
              <a:t>. </a:t>
            </a:r>
          </a:p>
          <a:p>
            <a:pPr lvl="1"/>
            <a:r>
              <a:rPr lang="en-US" sz="1800" dirty="0"/>
              <a:t>Indicators pertaining to opportunities for professional development/professional learning, parent engagement, and student behavior were all given as examples. </a:t>
            </a:r>
          </a:p>
          <a:p>
            <a:pPr marL="45720" indent="0">
              <a:spcBef>
                <a:spcPts val="0"/>
              </a:spcBef>
              <a:spcAft>
                <a:spcPts val="1500"/>
              </a:spcAft>
              <a:buNone/>
            </a:pPr>
            <a:endParaRPr lang="en-US" b="0" i="1" dirty="0" smtClean="0"/>
          </a:p>
          <a:p>
            <a:endParaRPr lang="en-US" dirty="0"/>
          </a:p>
        </p:txBody>
      </p:sp>
      <p:sp>
        <p:nvSpPr>
          <p:cNvPr id="3" name="Title 2"/>
          <p:cNvSpPr>
            <a:spLocks noGrp="1"/>
          </p:cNvSpPr>
          <p:nvPr>
            <p:ph type="title"/>
          </p:nvPr>
        </p:nvSpPr>
        <p:spPr/>
        <p:txBody>
          <a:bodyPr/>
          <a:lstStyle/>
          <a:p>
            <a:r>
              <a:rPr lang="en-US" dirty="0" smtClean="0"/>
              <a:t>What We Heard</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15</a:t>
            </a:r>
            <a:endParaRPr lang="en-US" sz="1600" dirty="0"/>
          </a:p>
        </p:txBody>
      </p:sp>
    </p:spTree>
    <p:extLst>
      <p:ext uri="{BB962C8B-B14F-4D97-AF65-F5344CB8AC3E}">
        <p14:creationId xmlns:p14="http://schemas.microsoft.com/office/powerpoint/2010/main" val="12425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buNone/>
            </a:pPr>
            <a:r>
              <a:rPr lang="en-US" b="0" i="1" dirty="0" smtClean="0"/>
              <a:t>How </a:t>
            </a:r>
            <a:r>
              <a:rPr lang="en-US" b="0" i="1" dirty="0"/>
              <a:t>should the state consider the 95% assessment participation requirement</a:t>
            </a:r>
            <a:r>
              <a:rPr lang="en-US" b="0" i="1" dirty="0" smtClean="0"/>
              <a:t>?</a:t>
            </a:r>
          </a:p>
          <a:p>
            <a:pPr lvl="0">
              <a:buClr>
                <a:srgbClr val="488BC9"/>
              </a:buClr>
            </a:pPr>
            <a:r>
              <a:rPr lang="en-US" sz="2000" b="0" dirty="0"/>
              <a:t>Several respondents suggest that the state should have </a:t>
            </a:r>
            <a:r>
              <a:rPr lang="en-US" sz="2000" b="0" dirty="0">
                <a:solidFill>
                  <a:srgbClr val="488BC9"/>
                </a:solidFill>
              </a:rPr>
              <a:t>buy-in </a:t>
            </a:r>
            <a:r>
              <a:rPr lang="en-US" sz="2000" b="0" dirty="0"/>
              <a:t>from parents and teachers on the requirement</a:t>
            </a:r>
          </a:p>
          <a:p>
            <a:pPr lvl="1">
              <a:buClr>
                <a:srgbClr val="488BC9"/>
              </a:buClr>
            </a:pPr>
            <a:r>
              <a:rPr lang="en-US" sz="1800" dirty="0"/>
              <a:t>Buy-in from parents: respondents cite the lack of </a:t>
            </a:r>
            <a:r>
              <a:rPr lang="en-US" sz="1800" dirty="0">
                <a:solidFill>
                  <a:schemeClr val="accent1"/>
                </a:solidFill>
              </a:rPr>
              <a:t>clarity</a:t>
            </a:r>
            <a:r>
              <a:rPr lang="en-US" sz="1800" dirty="0"/>
              <a:t> about the </a:t>
            </a:r>
            <a:r>
              <a:rPr lang="en-US" sz="1800" dirty="0">
                <a:solidFill>
                  <a:schemeClr val="accent1"/>
                </a:solidFill>
              </a:rPr>
              <a:t>purpose</a:t>
            </a:r>
            <a:r>
              <a:rPr lang="en-US" sz="1800" dirty="0"/>
              <a:t> of assessments as a reason that many parents choose to opt-out.</a:t>
            </a:r>
          </a:p>
          <a:p>
            <a:pPr lvl="1">
              <a:buClr>
                <a:srgbClr val="488BC9"/>
              </a:buClr>
            </a:pPr>
            <a:r>
              <a:rPr lang="en-US" sz="1800" dirty="0"/>
              <a:t>Buy-in from teachers: respondents cite the </a:t>
            </a:r>
            <a:r>
              <a:rPr lang="en-US" sz="1800" dirty="0">
                <a:solidFill>
                  <a:schemeClr val="accent1"/>
                </a:solidFill>
              </a:rPr>
              <a:t>time and effort/energy </a:t>
            </a:r>
            <a:r>
              <a:rPr lang="en-US" sz="1800" dirty="0"/>
              <a:t>it takes teachers (and administrators) to prep and teach for and administer the assessments.</a:t>
            </a:r>
          </a:p>
          <a:p>
            <a:pPr lvl="0">
              <a:buClr>
                <a:srgbClr val="488BC9"/>
              </a:buClr>
            </a:pPr>
            <a:r>
              <a:rPr lang="en-US" sz="2000" b="0" dirty="0"/>
              <a:t>Desire for </a:t>
            </a:r>
            <a:r>
              <a:rPr lang="en-US" sz="2000" b="0" dirty="0">
                <a:solidFill>
                  <a:schemeClr val="accent1"/>
                </a:solidFill>
              </a:rPr>
              <a:t>alignment</a:t>
            </a:r>
            <a:r>
              <a:rPr lang="en-US" sz="2000" b="0" dirty="0"/>
              <a:t> among state and federal law and State Board guidance when regulating the 95% rate.</a:t>
            </a:r>
            <a:endParaRPr lang="en-US" sz="1800" b="0" dirty="0"/>
          </a:p>
          <a:p>
            <a:pPr lvl="0">
              <a:buClr>
                <a:srgbClr val="488BC9"/>
              </a:buClr>
            </a:pPr>
            <a:r>
              <a:rPr lang="en-US" sz="2000" b="0" dirty="0"/>
              <a:t>Others suggested a couple of other ways to consider the 95% requirement. </a:t>
            </a:r>
          </a:p>
          <a:p>
            <a:pPr lvl="1">
              <a:buClr>
                <a:srgbClr val="488BC9"/>
              </a:buClr>
            </a:pPr>
            <a:r>
              <a:rPr lang="en-US" sz="1800" dirty="0"/>
              <a:t>Offering </a:t>
            </a:r>
            <a:r>
              <a:rPr lang="en-US" sz="1800" dirty="0">
                <a:solidFill>
                  <a:schemeClr val="accent1"/>
                </a:solidFill>
              </a:rPr>
              <a:t>incentives</a:t>
            </a:r>
            <a:r>
              <a:rPr lang="en-US" sz="1800" dirty="0"/>
              <a:t> for districts that are able to meet the requirement without punishing the ones that are unable to.</a:t>
            </a:r>
          </a:p>
          <a:p>
            <a:pPr lvl="1">
              <a:buClr>
                <a:srgbClr val="488BC9"/>
              </a:buClr>
            </a:pPr>
            <a:r>
              <a:rPr lang="en-US" sz="1800" dirty="0"/>
              <a:t>Not counting the percentage of students who opt-out in the 95%.</a:t>
            </a:r>
          </a:p>
          <a:p>
            <a:pPr marL="45720" indent="0">
              <a:spcBef>
                <a:spcPts val="0"/>
              </a:spcBef>
              <a:spcAft>
                <a:spcPts val="1500"/>
              </a:spcAft>
              <a:buNone/>
            </a:pPr>
            <a:endParaRPr lang="en-US" b="0" i="1" dirty="0"/>
          </a:p>
          <a:p>
            <a:endParaRPr lang="en-US" dirty="0"/>
          </a:p>
        </p:txBody>
      </p:sp>
      <p:sp>
        <p:nvSpPr>
          <p:cNvPr id="3" name="Title 2"/>
          <p:cNvSpPr>
            <a:spLocks noGrp="1"/>
          </p:cNvSpPr>
          <p:nvPr>
            <p:ph type="title"/>
          </p:nvPr>
        </p:nvSpPr>
        <p:spPr/>
        <p:txBody>
          <a:bodyPr/>
          <a:lstStyle/>
          <a:p>
            <a:r>
              <a:rPr lang="en-US" dirty="0" smtClean="0"/>
              <a:t>What We Heard</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16</a:t>
            </a:r>
            <a:endParaRPr lang="en-US" sz="1600" dirty="0"/>
          </a:p>
        </p:txBody>
      </p:sp>
    </p:spTree>
    <p:extLst>
      <p:ext uri="{BB962C8B-B14F-4D97-AF65-F5344CB8AC3E}">
        <p14:creationId xmlns:p14="http://schemas.microsoft.com/office/powerpoint/2010/main" val="143578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719071"/>
            <a:ext cx="8407893" cy="2027739"/>
          </a:xfrm>
        </p:spPr>
        <p:txBody>
          <a:bodyPr>
            <a:normAutofit/>
          </a:bodyPr>
          <a:lstStyle/>
          <a:p>
            <a:pPr marL="502920" indent="-457200"/>
            <a:r>
              <a:rPr lang="en-US" sz="2000" dirty="0" smtClean="0">
                <a:latin typeface="Calibri" panose="020F0502020204030204" pitchFamily="34" charset="0"/>
              </a:rPr>
              <a:t>ESSA Requirements</a:t>
            </a:r>
          </a:p>
          <a:p>
            <a:pPr marL="692150" lvl="1" indent="-193675"/>
            <a:r>
              <a:rPr lang="en-US" sz="2000" b="0" dirty="0" smtClean="0">
                <a:latin typeface="Calibri" panose="020F0502020204030204" pitchFamily="34" charset="0"/>
              </a:rPr>
              <a:t>Identify </a:t>
            </a:r>
            <a:r>
              <a:rPr lang="en-US" sz="2000" b="0" dirty="0" smtClean="0">
                <a:solidFill>
                  <a:schemeClr val="tx1"/>
                </a:solidFill>
                <a:latin typeface="Calibri" panose="020F0502020204030204" pitchFamily="34" charset="0"/>
              </a:rPr>
              <a:t>Comprehensive </a:t>
            </a:r>
            <a:r>
              <a:rPr lang="en-US" sz="2000" b="0" dirty="0">
                <a:solidFill>
                  <a:schemeClr val="tx1"/>
                </a:solidFill>
                <a:latin typeface="Calibri" panose="020F0502020204030204" pitchFamily="34" charset="0"/>
              </a:rPr>
              <a:t>Support </a:t>
            </a:r>
            <a:r>
              <a:rPr lang="en-US" sz="2000" b="0" dirty="0" smtClean="0">
                <a:solidFill>
                  <a:schemeClr val="tx1"/>
                </a:solidFill>
                <a:latin typeface="Calibri" panose="020F0502020204030204" pitchFamily="34" charset="0"/>
              </a:rPr>
              <a:t>Schools once every three years</a:t>
            </a:r>
            <a:endParaRPr lang="en-US" sz="2000" b="0" dirty="0">
              <a:solidFill>
                <a:schemeClr val="tx1"/>
              </a:solidFill>
              <a:latin typeface="Calibri" panose="020F0502020204030204" pitchFamily="34" charset="0"/>
            </a:endParaRPr>
          </a:p>
          <a:p>
            <a:pPr marL="1081088" lvl="2" indent="-182563">
              <a:buFont typeface="Wingdings" panose="05000000000000000000" pitchFamily="2" charset="2"/>
              <a:buChar char="§"/>
            </a:pPr>
            <a:r>
              <a:rPr lang="en-US" dirty="0">
                <a:solidFill>
                  <a:schemeClr val="tx1"/>
                </a:solidFill>
                <a:latin typeface="Calibri" panose="020F0502020204030204" pitchFamily="34" charset="0"/>
              </a:rPr>
              <a:t>Lowest performing 5% of Title I schools</a:t>
            </a:r>
            <a:endParaRPr lang="en-US" dirty="0">
              <a:latin typeface="Calibri" panose="020F0502020204030204" pitchFamily="34" charset="0"/>
            </a:endParaRPr>
          </a:p>
          <a:p>
            <a:pPr marL="1081088" lvl="2" indent="-182563">
              <a:buFont typeface="Wingdings" panose="05000000000000000000" pitchFamily="2" charset="2"/>
              <a:buChar char="§"/>
            </a:pPr>
            <a:r>
              <a:rPr lang="en-US" dirty="0">
                <a:solidFill>
                  <a:schemeClr val="tx1"/>
                </a:solidFill>
                <a:latin typeface="Calibri" panose="020F0502020204030204" pitchFamily="34" charset="0"/>
              </a:rPr>
              <a:t>High schools with graduation rates below 67</a:t>
            </a:r>
            <a:r>
              <a:rPr lang="en-US" dirty="0" smtClean="0">
                <a:solidFill>
                  <a:schemeClr val="tx1"/>
                </a:solidFill>
                <a:latin typeface="Calibri" panose="020F0502020204030204" pitchFamily="34" charset="0"/>
              </a:rPr>
              <a:t>%</a:t>
            </a:r>
            <a:endParaRPr lang="en-US" dirty="0">
              <a:solidFill>
                <a:schemeClr val="tx1"/>
              </a:solidFill>
              <a:latin typeface="Calibri" panose="020F0502020204030204" pitchFamily="34" charset="0"/>
            </a:endParaRPr>
          </a:p>
        </p:txBody>
      </p:sp>
      <p:sp>
        <p:nvSpPr>
          <p:cNvPr id="3" name="Title 2"/>
          <p:cNvSpPr>
            <a:spLocks noGrp="1"/>
          </p:cNvSpPr>
          <p:nvPr>
            <p:ph type="title"/>
          </p:nvPr>
        </p:nvSpPr>
        <p:spPr/>
        <p:txBody>
          <a:bodyPr/>
          <a:lstStyle/>
          <a:p>
            <a:r>
              <a:rPr lang="en-US" dirty="0" smtClean="0">
                <a:latin typeface="Museo Slab 500" pitchFamily="50" charset="0"/>
              </a:rPr>
              <a:t>School </a:t>
            </a:r>
            <a:r>
              <a:rPr lang="en-US" dirty="0">
                <a:latin typeface="Museo Slab 500" pitchFamily="50" charset="0"/>
              </a:rPr>
              <a:t>Accountability</a:t>
            </a:r>
          </a:p>
        </p:txBody>
      </p:sp>
      <p:sp>
        <p:nvSpPr>
          <p:cNvPr id="5" name="Content Placeholder 5"/>
          <p:cNvSpPr txBox="1">
            <a:spLocks/>
          </p:cNvSpPr>
          <p:nvPr/>
        </p:nvSpPr>
        <p:spPr>
          <a:xfrm>
            <a:off x="381000" y="3825938"/>
            <a:ext cx="8549137" cy="2071688"/>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12763" indent="-457200"/>
            <a:r>
              <a:rPr lang="en-US" sz="2200" dirty="0" smtClean="0">
                <a:solidFill>
                  <a:schemeClr val="accent1"/>
                </a:solidFill>
                <a:latin typeface="Calibri" panose="020F0502020204030204" pitchFamily="34" charset="0"/>
              </a:rPr>
              <a:t>Colorado Requirements</a:t>
            </a:r>
          </a:p>
          <a:p>
            <a:pPr marL="692150" lvl="1" indent="-182563"/>
            <a:r>
              <a:rPr lang="en-US" dirty="0">
                <a:solidFill>
                  <a:schemeClr val="accent1"/>
                </a:solidFill>
                <a:latin typeface="Calibri" panose="020F0502020204030204" pitchFamily="34" charset="0"/>
              </a:rPr>
              <a:t>S</a:t>
            </a:r>
            <a:r>
              <a:rPr lang="en-US" dirty="0" smtClean="0">
                <a:solidFill>
                  <a:schemeClr val="accent1"/>
                </a:solidFill>
                <a:latin typeface="Calibri" panose="020F0502020204030204" pitchFamily="34" charset="0"/>
              </a:rPr>
              <a:t>chools assigned one </a:t>
            </a:r>
            <a:r>
              <a:rPr lang="en-US" dirty="0">
                <a:solidFill>
                  <a:schemeClr val="accent1"/>
                </a:solidFill>
                <a:latin typeface="Calibri" panose="020F0502020204030204" pitchFamily="34" charset="0"/>
              </a:rPr>
              <a:t>of four plan types: </a:t>
            </a:r>
            <a:endParaRPr lang="en-US" dirty="0" smtClean="0">
              <a:solidFill>
                <a:schemeClr val="accent1"/>
              </a:solidFill>
              <a:latin typeface="Calibri" panose="020F0502020204030204" pitchFamily="34" charset="0"/>
            </a:endParaRPr>
          </a:p>
          <a:p>
            <a:pPr marL="1081088" lvl="2" indent="-182563"/>
            <a:r>
              <a:rPr lang="en-US" sz="2200" dirty="0" smtClean="0">
                <a:solidFill>
                  <a:schemeClr val="accent1"/>
                </a:solidFill>
                <a:latin typeface="Calibri" panose="020F0502020204030204" pitchFamily="34" charset="0"/>
              </a:rPr>
              <a:t>Performance</a:t>
            </a:r>
          </a:p>
          <a:p>
            <a:pPr marL="1081088" lvl="2" indent="-182563"/>
            <a:r>
              <a:rPr lang="en-US" sz="2200" dirty="0" smtClean="0">
                <a:solidFill>
                  <a:schemeClr val="accent1"/>
                </a:solidFill>
                <a:latin typeface="Calibri" panose="020F0502020204030204" pitchFamily="34" charset="0"/>
              </a:rPr>
              <a:t>Improvement </a:t>
            </a:r>
          </a:p>
          <a:p>
            <a:pPr marL="1081088" lvl="2" indent="-182563"/>
            <a:r>
              <a:rPr lang="en-US" sz="2200" dirty="0" smtClean="0">
                <a:solidFill>
                  <a:schemeClr val="accent1"/>
                </a:solidFill>
                <a:latin typeface="Calibri" panose="020F0502020204030204" pitchFamily="34" charset="0"/>
              </a:rPr>
              <a:t>Priority </a:t>
            </a:r>
            <a:r>
              <a:rPr lang="en-US" sz="2200" dirty="0">
                <a:solidFill>
                  <a:schemeClr val="accent1"/>
                </a:solidFill>
                <a:latin typeface="Calibri" panose="020F0502020204030204" pitchFamily="34" charset="0"/>
              </a:rPr>
              <a:t>Improvement or </a:t>
            </a:r>
            <a:endParaRPr lang="en-US" sz="2200" dirty="0" smtClean="0">
              <a:solidFill>
                <a:schemeClr val="accent1"/>
              </a:solidFill>
              <a:latin typeface="Calibri" panose="020F0502020204030204" pitchFamily="34" charset="0"/>
            </a:endParaRPr>
          </a:p>
          <a:p>
            <a:pPr marL="1081088" lvl="2" indent="-182563"/>
            <a:r>
              <a:rPr lang="en-US" sz="2200" dirty="0" smtClean="0">
                <a:solidFill>
                  <a:schemeClr val="accent1"/>
                </a:solidFill>
                <a:latin typeface="Calibri" panose="020F0502020204030204" pitchFamily="34" charset="0"/>
              </a:rPr>
              <a:t>Turnaround</a:t>
            </a:r>
            <a:endParaRPr lang="en-US" sz="2200" dirty="0">
              <a:solidFill>
                <a:schemeClr val="accent1"/>
              </a:solidFill>
              <a:latin typeface="Calibri" panose="020F0502020204030204" pitchFamily="34" charset="0"/>
            </a:endParaRPr>
          </a:p>
          <a:p>
            <a:endParaRPr lang="en-US" dirty="0"/>
          </a:p>
        </p:txBody>
      </p:sp>
      <p:sp>
        <p:nvSpPr>
          <p:cNvPr id="7" name="TextBox 6"/>
          <p:cNvSpPr txBox="1"/>
          <p:nvPr/>
        </p:nvSpPr>
        <p:spPr>
          <a:xfrm>
            <a:off x="234176" y="6367347"/>
            <a:ext cx="1628078" cy="338554"/>
          </a:xfrm>
          <a:prstGeom prst="rect">
            <a:avLst/>
          </a:prstGeom>
          <a:noFill/>
        </p:spPr>
        <p:txBody>
          <a:bodyPr wrap="square" rtlCol="0">
            <a:spAutoFit/>
          </a:bodyPr>
          <a:lstStyle/>
          <a:p>
            <a:r>
              <a:rPr lang="en-US" sz="1600" dirty="0" smtClean="0"/>
              <a:t>17</a:t>
            </a:r>
            <a:endParaRPr lang="en-US" sz="1600" dirty="0"/>
          </a:p>
        </p:txBody>
      </p:sp>
    </p:spTree>
    <p:extLst>
      <p:ext uri="{BB962C8B-B14F-4D97-AF65-F5344CB8AC3E}">
        <p14:creationId xmlns:p14="http://schemas.microsoft.com/office/powerpoint/2010/main" val="6679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148079"/>
          </a:xfrm>
        </p:spPr>
        <p:txBody>
          <a:bodyPr>
            <a:normAutofit fontScale="92500"/>
          </a:bodyPr>
          <a:lstStyle/>
          <a:p>
            <a:pPr lvl="0"/>
            <a:r>
              <a:rPr lang="en-US" sz="2000" dirty="0" smtClean="0">
                <a:solidFill>
                  <a:schemeClr val="tx1"/>
                </a:solidFill>
                <a:latin typeface="Calibri" panose="020F0502020204030204" pitchFamily="34" charset="0"/>
              </a:rPr>
              <a:t>ESSA Requirements for Comprehensive Support Schools</a:t>
            </a:r>
          </a:p>
          <a:p>
            <a:pPr lvl="1">
              <a:buFont typeface="Wingdings" panose="05000000000000000000" pitchFamily="2" charset="2"/>
              <a:buChar char="§"/>
            </a:pPr>
            <a:r>
              <a:rPr lang="en-US" b="1" dirty="0" smtClean="0">
                <a:latin typeface="Calibri" panose="020F0502020204030204" pitchFamily="34" charset="0"/>
              </a:rPr>
              <a:t>States </a:t>
            </a:r>
            <a:r>
              <a:rPr lang="en-US" dirty="0">
                <a:latin typeface="Calibri" panose="020F0502020204030204" pitchFamily="34" charset="0"/>
              </a:rPr>
              <a:t>notify districts of any comprehensive support </a:t>
            </a:r>
            <a:r>
              <a:rPr lang="en-US" dirty="0" smtClean="0">
                <a:latin typeface="Calibri" panose="020F0502020204030204" pitchFamily="34" charset="0"/>
              </a:rPr>
              <a:t>schools </a:t>
            </a:r>
            <a:endParaRPr lang="en-US" dirty="0">
              <a:latin typeface="Calibri" panose="020F0502020204030204" pitchFamily="34" charset="0"/>
            </a:endParaRPr>
          </a:p>
          <a:p>
            <a:pPr lvl="1">
              <a:buFont typeface="Wingdings" panose="05000000000000000000" pitchFamily="2" charset="2"/>
              <a:buChar char="§"/>
            </a:pPr>
            <a:r>
              <a:rPr lang="en-US" dirty="0">
                <a:latin typeface="Calibri" panose="020F0502020204030204" pitchFamily="34" charset="0"/>
              </a:rPr>
              <a:t>In partnership with stakeholders, </a:t>
            </a:r>
            <a:r>
              <a:rPr lang="en-US" b="1" dirty="0">
                <a:latin typeface="Calibri" panose="020F0502020204030204" pitchFamily="34" charset="0"/>
              </a:rPr>
              <a:t>districts </a:t>
            </a:r>
            <a:r>
              <a:rPr lang="en-US" dirty="0">
                <a:latin typeface="Calibri" panose="020F0502020204030204" pitchFamily="34" charset="0"/>
              </a:rPr>
              <a:t>must</a:t>
            </a:r>
            <a:r>
              <a:rPr lang="en-US" b="1" dirty="0">
                <a:latin typeface="Calibri" panose="020F0502020204030204" pitchFamily="34" charset="0"/>
              </a:rPr>
              <a:t> </a:t>
            </a:r>
            <a:r>
              <a:rPr lang="en-US" dirty="0">
                <a:latin typeface="Calibri" panose="020F0502020204030204" pitchFamily="34" charset="0"/>
              </a:rPr>
              <a:t>develop and implement a comprehensive support and improvement plan for each </a:t>
            </a:r>
            <a:r>
              <a:rPr lang="en-US" dirty="0" smtClean="0">
                <a:latin typeface="Calibri" panose="020F0502020204030204" pitchFamily="34" charset="0"/>
              </a:rPr>
              <a:t>school </a:t>
            </a:r>
            <a:endParaRPr lang="en-US" dirty="0">
              <a:latin typeface="Calibri" panose="020F0502020204030204" pitchFamily="34" charset="0"/>
            </a:endParaRPr>
          </a:p>
          <a:p>
            <a:pPr lvl="1">
              <a:buFont typeface="Wingdings" panose="05000000000000000000" pitchFamily="2" charset="2"/>
              <a:buChar char="§"/>
            </a:pPr>
            <a:r>
              <a:rPr lang="en-US" dirty="0">
                <a:latin typeface="Calibri" panose="020F0502020204030204" pitchFamily="34" charset="0"/>
              </a:rPr>
              <a:t>If a school does not meet the </a:t>
            </a:r>
            <a:r>
              <a:rPr lang="en-US" b="1" dirty="0">
                <a:latin typeface="Calibri" panose="020F0502020204030204" pitchFamily="34" charset="0"/>
              </a:rPr>
              <a:t>State’s</a:t>
            </a:r>
            <a:r>
              <a:rPr lang="en-US" dirty="0">
                <a:latin typeface="Calibri" panose="020F0502020204030204" pitchFamily="34" charset="0"/>
              </a:rPr>
              <a:t> exit criteria, it must implement more rigorous interventions, determined by the </a:t>
            </a:r>
            <a:r>
              <a:rPr lang="en-US" b="1" dirty="0">
                <a:latin typeface="Calibri" panose="020F0502020204030204" pitchFamily="34" charset="0"/>
              </a:rPr>
              <a:t>State</a:t>
            </a:r>
            <a:endParaRPr lang="en-US" dirty="0">
              <a:latin typeface="Calibri" panose="020F0502020204030204" pitchFamily="34" charset="0"/>
            </a:endParaRPr>
          </a:p>
          <a:p>
            <a:pPr lvl="1">
              <a:buFont typeface="Wingdings" panose="05000000000000000000" pitchFamily="2" charset="2"/>
              <a:buChar char="§"/>
            </a:pPr>
            <a:endParaRPr lang="en-US"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latin typeface="Museo Slab 500" pitchFamily="50" charset="0"/>
              </a:rPr>
              <a:t>School </a:t>
            </a:r>
            <a:r>
              <a:rPr lang="en-US" dirty="0">
                <a:latin typeface="Museo Slab 500" pitchFamily="50" charset="0"/>
              </a:rPr>
              <a:t>Accountability</a:t>
            </a:r>
          </a:p>
        </p:txBody>
      </p:sp>
      <p:sp>
        <p:nvSpPr>
          <p:cNvPr id="5" name="Content Placeholder 1"/>
          <p:cNvSpPr txBox="1">
            <a:spLocks/>
          </p:cNvSpPr>
          <p:nvPr/>
        </p:nvSpPr>
        <p:spPr>
          <a:xfrm>
            <a:off x="381001" y="4175980"/>
            <a:ext cx="8407892" cy="132397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Font typeface="Wingdings" panose="05000000000000000000" pitchFamily="2" charset="2"/>
              <a:buChar char="§"/>
            </a:pPr>
            <a:r>
              <a:rPr lang="en-US" sz="2000" dirty="0" smtClean="0">
                <a:solidFill>
                  <a:schemeClr val="accent1"/>
                </a:solidFill>
                <a:latin typeface="Calibri" panose="020F0502020204030204" pitchFamily="34" charset="0"/>
              </a:rPr>
              <a:t>Colorado Requirements</a:t>
            </a:r>
          </a:p>
          <a:p>
            <a:pPr lvl="1">
              <a:buFont typeface="Wingdings" panose="05000000000000000000" pitchFamily="2" charset="2"/>
              <a:buChar char="§"/>
            </a:pPr>
            <a:r>
              <a:rPr lang="en-US" sz="2000" dirty="0" smtClean="0">
                <a:solidFill>
                  <a:schemeClr val="accent1"/>
                </a:solidFill>
                <a:latin typeface="Calibri" panose="020F0502020204030204" pitchFamily="34" charset="0"/>
              </a:rPr>
              <a:t>Schools </a:t>
            </a:r>
            <a:r>
              <a:rPr lang="en-US" sz="2000" dirty="0">
                <a:solidFill>
                  <a:schemeClr val="accent1"/>
                </a:solidFill>
                <a:latin typeface="Calibri" panose="020F0502020204030204" pitchFamily="34" charset="0"/>
              </a:rPr>
              <a:t>with Priority Improvement or Turnaround plans </a:t>
            </a:r>
            <a:r>
              <a:rPr lang="en-US" sz="2000" dirty="0" smtClean="0">
                <a:solidFill>
                  <a:schemeClr val="accent1"/>
                </a:solidFill>
                <a:latin typeface="Calibri" panose="020F0502020204030204" pitchFamily="34" charset="0"/>
              </a:rPr>
              <a:t>must develop </a:t>
            </a:r>
            <a:r>
              <a:rPr lang="en-US" sz="2000" dirty="0">
                <a:solidFill>
                  <a:schemeClr val="accent1"/>
                </a:solidFill>
                <a:latin typeface="Calibri" panose="020F0502020204030204" pitchFamily="34" charset="0"/>
              </a:rPr>
              <a:t>plans (UIPs</a:t>
            </a:r>
            <a:r>
              <a:rPr lang="en-US" sz="2000" dirty="0" smtClean="0">
                <a:solidFill>
                  <a:schemeClr val="accent1"/>
                </a:solidFill>
                <a:latin typeface="Calibri" panose="020F0502020204030204" pitchFamily="34" charset="0"/>
              </a:rPr>
              <a:t>)</a:t>
            </a:r>
            <a:endParaRPr lang="en-US" sz="2000" b="1" dirty="0">
              <a:solidFill>
                <a:schemeClr val="accent1"/>
              </a:solidFill>
              <a:latin typeface="Calibri" panose="020F0502020204030204" pitchFamily="34" charset="0"/>
            </a:endParaRPr>
          </a:p>
          <a:p>
            <a:pPr lvl="1">
              <a:buFont typeface="Wingdings" panose="05000000000000000000" pitchFamily="2" charset="2"/>
              <a:buChar char="§"/>
            </a:pPr>
            <a:endParaRPr lang="en-US" dirty="0" smtClean="0">
              <a:latin typeface="Calibri" panose="020F0502020204030204" pitchFamily="34" charset="0"/>
            </a:endParaRPr>
          </a:p>
          <a:p>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18</a:t>
            </a:r>
            <a:endParaRPr lang="en-US" sz="1600" dirty="0"/>
          </a:p>
        </p:txBody>
      </p:sp>
    </p:spTree>
    <p:extLst>
      <p:ext uri="{BB962C8B-B14F-4D97-AF65-F5344CB8AC3E}">
        <p14:creationId xmlns:p14="http://schemas.microsoft.com/office/powerpoint/2010/main" val="30379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929004"/>
          </a:xfrm>
        </p:spPr>
        <p:txBody>
          <a:bodyPr/>
          <a:lstStyle/>
          <a:p>
            <a:pPr>
              <a:buFont typeface="Wingdings" panose="05000000000000000000" pitchFamily="2" charset="2"/>
              <a:buChar char="§"/>
            </a:pPr>
            <a:r>
              <a:rPr lang="en-US" sz="2000" b="1" dirty="0" smtClean="0">
                <a:solidFill>
                  <a:schemeClr val="tx1"/>
                </a:solidFill>
                <a:latin typeface="Calibri" panose="020F0502020204030204" pitchFamily="34" charset="0"/>
              </a:rPr>
              <a:t>ESSA Requirements for Title </a:t>
            </a:r>
            <a:r>
              <a:rPr lang="en-US" sz="2000" b="1" dirty="0">
                <a:solidFill>
                  <a:schemeClr val="tx1"/>
                </a:solidFill>
                <a:latin typeface="Calibri" panose="020F0502020204030204" pitchFamily="34" charset="0"/>
              </a:rPr>
              <a:t>I Targeted Support and Improvement Schools</a:t>
            </a:r>
          </a:p>
          <a:p>
            <a:pPr lvl="1">
              <a:buFont typeface="Wingdings" panose="05000000000000000000" pitchFamily="2" charset="2"/>
              <a:buChar char="§"/>
            </a:pPr>
            <a:r>
              <a:rPr lang="en-US" sz="2000" dirty="0">
                <a:latin typeface="Calibri" panose="020F0502020204030204" pitchFamily="34" charset="0"/>
              </a:rPr>
              <a:t>Any Title I school that is “consistently underperforming” for one or more student </a:t>
            </a:r>
            <a:r>
              <a:rPr lang="en-US" sz="2000" dirty="0" smtClean="0">
                <a:latin typeface="Calibri" panose="020F0502020204030204" pitchFamily="34" charset="0"/>
              </a:rPr>
              <a:t>groups based on criteria established by the </a:t>
            </a:r>
            <a:r>
              <a:rPr lang="en-US" sz="2000" b="1" dirty="0">
                <a:latin typeface="Calibri" panose="020F0502020204030204" pitchFamily="34" charset="0"/>
              </a:rPr>
              <a:t>S</a:t>
            </a:r>
            <a:r>
              <a:rPr lang="en-US" sz="2000" b="1" dirty="0" smtClean="0">
                <a:latin typeface="Calibri" panose="020F0502020204030204" pitchFamily="34" charset="0"/>
              </a:rPr>
              <a:t>tate</a:t>
            </a:r>
            <a:endParaRPr lang="en-US" sz="2000" b="1" dirty="0">
              <a:latin typeface="Calibri" panose="020F0502020204030204" pitchFamily="34" charset="0"/>
            </a:endParaRPr>
          </a:p>
          <a:p>
            <a:pPr lvl="1">
              <a:buFont typeface="Wingdings" panose="05000000000000000000" pitchFamily="2" charset="2"/>
              <a:buChar char="§"/>
            </a:pPr>
            <a:r>
              <a:rPr lang="en-US" sz="2000" dirty="0">
                <a:latin typeface="Calibri" panose="020F0502020204030204" pitchFamily="34" charset="0"/>
              </a:rPr>
              <a:t>Any Title I school with student groups meeting the </a:t>
            </a:r>
            <a:r>
              <a:rPr lang="en-US" sz="2000" dirty="0" smtClean="0">
                <a:latin typeface="Calibri" panose="020F0502020204030204" pitchFamily="34" charset="0"/>
              </a:rPr>
              <a:t>state’s criteria </a:t>
            </a:r>
            <a:r>
              <a:rPr lang="en-US" sz="2000" dirty="0">
                <a:latin typeface="Calibri" panose="020F0502020204030204" pitchFamily="34" charset="0"/>
              </a:rPr>
              <a:t>for the lowest performing 5% of Title I schools in the </a:t>
            </a:r>
            <a:r>
              <a:rPr lang="en-US" sz="2000" dirty="0" smtClean="0">
                <a:latin typeface="Calibri" panose="020F0502020204030204" pitchFamily="34" charset="0"/>
              </a:rPr>
              <a:t>state</a:t>
            </a:r>
            <a:endParaRPr lang="en-US" sz="2000" dirty="0">
              <a:latin typeface="Calibri" panose="020F0502020204030204" pitchFamily="34" charset="0"/>
            </a:endParaRPr>
          </a:p>
          <a:p>
            <a:pPr lvl="2">
              <a:buFont typeface="Wingdings" panose="05000000000000000000" pitchFamily="2" charset="2"/>
              <a:buChar char="§"/>
            </a:pPr>
            <a:endParaRPr lang="en-US" sz="24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latin typeface="Museo Slab 500" pitchFamily="50" charset="0"/>
              </a:rPr>
              <a:t>School </a:t>
            </a:r>
            <a:r>
              <a:rPr lang="en-US" dirty="0">
                <a:latin typeface="Museo Slab 500" pitchFamily="50" charset="0"/>
              </a:rPr>
              <a:t>Accountability</a:t>
            </a:r>
          </a:p>
        </p:txBody>
      </p:sp>
      <p:sp>
        <p:nvSpPr>
          <p:cNvPr id="5" name="Content Placeholder 1"/>
          <p:cNvSpPr txBox="1">
            <a:spLocks/>
          </p:cNvSpPr>
          <p:nvPr/>
        </p:nvSpPr>
        <p:spPr>
          <a:xfrm>
            <a:off x="381001" y="3800475"/>
            <a:ext cx="8560292" cy="1929004"/>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Font typeface="Wingdings" panose="05000000000000000000" pitchFamily="2" charset="2"/>
              <a:buChar char="§"/>
            </a:pPr>
            <a:r>
              <a:rPr lang="en-US" sz="2000" dirty="0" smtClean="0">
                <a:solidFill>
                  <a:schemeClr val="accent1"/>
                </a:solidFill>
                <a:latin typeface="Calibri" panose="020F0502020204030204" pitchFamily="34" charset="0"/>
              </a:rPr>
              <a:t>Colorado Requirements</a:t>
            </a:r>
          </a:p>
          <a:p>
            <a:pPr lvl="1">
              <a:buFont typeface="Wingdings" panose="05000000000000000000" pitchFamily="2" charset="2"/>
              <a:buChar char="§"/>
            </a:pPr>
            <a:r>
              <a:rPr lang="en-US" sz="2000" dirty="0" smtClean="0">
                <a:solidFill>
                  <a:schemeClr val="accent1"/>
                </a:solidFill>
                <a:latin typeface="Calibri" panose="020F0502020204030204" pitchFamily="34" charset="0"/>
              </a:rPr>
              <a:t>No specific </a:t>
            </a:r>
            <a:r>
              <a:rPr lang="en-US" sz="2000" dirty="0">
                <a:solidFill>
                  <a:schemeClr val="accent1"/>
                </a:solidFill>
                <a:latin typeface="Calibri" panose="020F0502020204030204" pitchFamily="34" charset="0"/>
              </a:rPr>
              <a:t>identification of schools based on this criteria</a:t>
            </a:r>
          </a:p>
          <a:p>
            <a:pPr lvl="2">
              <a:buFont typeface="Wingdings" panose="05000000000000000000" pitchFamily="2" charset="2"/>
              <a:buChar char="§"/>
            </a:pPr>
            <a:endParaRPr lang="en-US" sz="2400" dirty="0" smtClean="0">
              <a:latin typeface="Calibri" panose="020F0502020204030204" pitchFamily="34" charset="0"/>
            </a:endParaRPr>
          </a:p>
          <a:p>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19</a:t>
            </a:r>
            <a:endParaRPr lang="en-US" sz="1600" dirty="0"/>
          </a:p>
        </p:txBody>
      </p:sp>
    </p:spTree>
    <p:extLst>
      <p:ext uri="{BB962C8B-B14F-4D97-AF65-F5344CB8AC3E}">
        <p14:creationId xmlns:p14="http://schemas.microsoft.com/office/powerpoint/2010/main" val="216001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28700"/>
            <a:ext cx="6858000" cy="4800600"/>
          </a:xfrm>
          <a:prstGeom prst="rect">
            <a:avLst/>
          </a:prstGeom>
        </p:spPr>
      </p:pic>
    </p:spTree>
    <p:extLst>
      <p:ext uri="{BB962C8B-B14F-4D97-AF65-F5344CB8AC3E}">
        <p14:creationId xmlns:p14="http://schemas.microsoft.com/office/powerpoint/2010/main" val="891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167254"/>
          </a:xfrm>
        </p:spPr>
        <p:txBody>
          <a:bodyPr>
            <a:normAutofit/>
          </a:bodyPr>
          <a:lstStyle/>
          <a:p>
            <a:r>
              <a:rPr lang="en-US" sz="2200" dirty="0" smtClean="0">
                <a:latin typeface="Calibri" panose="020F0502020204030204" pitchFamily="34" charset="0"/>
              </a:rPr>
              <a:t>ESSA Requirements </a:t>
            </a:r>
            <a:r>
              <a:rPr lang="en-US" sz="2200" dirty="0">
                <a:latin typeface="Calibri" panose="020F0502020204030204" pitchFamily="34" charset="0"/>
              </a:rPr>
              <a:t>for Title </a:t>
            </a:r>
            <a:r>
              <a:rPr lang="en-US" sz="2200" dirty="0" smtClean="0">
                <a:latin typeface="Calibri" panose="020F0502020204030204" pitchFamily="34" charset="0"/>
              </a:rPr>
              <a:t>I </a:t>
            </a:r>
            <a:r>
              <a:rPr lang="en-US" sz="2200" b="1" dirty="0">
                <a:latin typeface="Calibri" panose="020F0502020204030204" pitchFamily="34" charset="0"/>
              </a:rPr>
              <a:t>Targeted Support </a:t>
            </a:r>
            <a:r>
              <a:rPr lang="en-US" sz="2200" dirty="0">
                <a:latin typeface="Calibri" panose="020F0502020204030204" pitchFamily="34" charset="0"/>
              </a:rPr>
              <a:t>schools</a:t>
            </a:r>
          </a:p>
          <a:p>
            <a:pPr lvl="1">
              <a:buFont typeface="Wingdings" panose="05000000000000000000" pitchFamily="2" charset="2"/>
              <a:buChar char="§"/>
            </a:pPr>
            <a:r>
              <a:rPr lang="en-US" sz="2000" b="1" dirty="0">
                <a:latin typeface="Calibri" panose="020F0502020204030204" pitchFamily="34" charset="0"/>
              </a:rPr>
              <a:t>States</a:t>
            </a:r>
            <a:r>
              <a:rPr lang="en-US" sz="2000" dirty="0">
                <a:latin typeface="Calibri" panose="020F0502020204030204" pitchFamily="34" charset="0"/>
              </a:rPr>
              <a:t> notify districts of any Title I targeted support </a:t>
            </a:r>
            <a:r>
              <a:rPr lang="en-US" sz="2000" dirty="0" smtClean="0">
                <a:latin typeface="Calibri" panose="020F0502020204030204" pitchFamily="34" charset="0"/>
              </a:rPr>
              <a:t>schools</a:t>
            </a:r>
            <a:endParaRPr lang="en-US" sz="2000" dirty="0">
              <a:latin typeface="Calibri" panose="020F0502020204030204" pitchFamily="34" charset="0"/>
            </a:endParaRPr>
          </a:p>
          <a:p>
            <a:pPr lvl="1">
              <a:buFont typeface="Wingdings" panose="05000000000000000000" pitchFamily="2" charset="2"/>
              <a:buChar char="§"/>
            </a:pPr>
            <a:r>
              <a:rPr lang="en-US" sz="2000" dirty="0">
                <a:latin typeface="Calibri" panose="020F0502020204030204" pitchFamily="34" charset="0"/>
              </a:rPr>
              <a:t>In consultation with stakeholders, each identified </a:t>
            </a:r>
            <a:r>
              <a:rPr lang="en-US" sz="2000" b="1" dirty="0">
                <a:latin typeface="Calibri" panose="020F0502020204030204" pitchFamily="34" charset="0"/>
              </a:rPr>
              <a:t>school </a:t>
            </a:r>
            <a:r>
              <a:rPr lang="en-US" sz="2000" dirty="0" smtClean="0">
                <a:latin typeface="Calibri" panose="020F0502020204030204" pitchFamily="34" charset="0"/>
              </a:rPr>
              <a:t>must </a:t>
            </a:r>
            <a:r>
              <a:rPr lang="en-US" sz="2000" dirty="0">
                <a:latin typeface="Calibri" panose="020F0502020204030204" pitchFamily="34" charset="0"/>
              </a:rPr>
              <a:t>develop and implement an improvement </a:t>
            </a:r>
            <a:r>
              <a:rPr lang="en-US" sz="2000" dirty="0" smtClean="0">
                <a:latin typeface="Calibri" panose="020F0502020204030204" pitchFamily="34" charset="0"/>
              </a:rPr>
              <a:t>plan</a:t>
            </a:r>
            <a:endParaRPr lang="en-US" sz="2000" dirty="0">
              <a:latin typeface="Calibri" panose="020F0502020204030204" pitchFamily="34" charset="0"/>
            </a:endParaRPr>
          </a:p>
          <a:p>
            <a:pPr lvl="1">
              <a:buFont typeface="Wingdings" panose="05000000000000000000" pitchFamily="2" charset="2"/>
              <a:buChar char="§"/>
            </a:pPr>
            <a:r>
              <a:rPr lang="en-US" sz="2000" dirty="0" smtClean="0">
                <a:latin typeface="Calibri" panose="020F0502020204030204" pitchFamily="34" charset="0"/>
              </a:rPr>
              <a:t>The </a:t>
            </a:r>
            <a:r>
              <a:rPr lang="en-US" sz="2000" b="1" dirty="0">
                <a:latin typeface="Calibri" panose="020F0502020204030204" pitchFamily="34" charset="0"/>
              </a:rPr>
              <a:t>district</a:t>
            </a:r>
            <a:r>
              <a:rPr lang="en-US" sz="2000" dirty="0">
                <a:latin typeface="Calibri" panose="020F0502020204030204" pitchFamily="34" charset="0"/>
              </a:rPr>
              <a:t> must approve each school’s plan and monitor </a:t>
            </a:r>
            <a:r>
              <a:rPr lang="en-US" sz="2000" dirty="0" smtClean="0">
                <a:latin typeface="Calibri" panose="020F0502020204030204" pitchFamily="34" charset="0"/>
              </a:rPr>
              <a:t>implementation</a:t>
            </a:r>
            <a:endParaRPr lang="en-US" sz="2000" dirty="0">
              <a:latin typeface="Calibri" panose="020F0502020204030204" pitchFamily="34" charset="0"/>
            </a:endParaRPr>
          </a:p>
          <a:p>
            <a:pPr lvl="1">
              <a:buFont typeface="Wingdings" panose="05000000000000000000" pitchFamily="2" charset="2"/>
              <a:buChar char="§"/>
            </a:pPr>
            <a:r>
              <a:rPr lang="en-US" sz="2000" dirty="0">
                <a:latin typeface="Calibri" panose="020F0502020204030204" pitchFamily="34" charset="0"/>
              </a:rPr>
              <a:t>If the school is unsuccessful in implementing its improvement plan within a district- determined number of years, the </a:t>
            </a:r>
            <a:r>
              <a:rPr lang="en-US" sz="2000" b="1" dirty="0">
                <a:latin typeface="Calibri" panose="020F0502020204030204" pitchFamily="34" charset="0"/>
              </a:rPr>
              <a:t>district </a:t>
            </a:r>
            <a:r>
              <a:rPr lang="en-US" sz="2000" dirty="0">
                <a:latin typeface="Calibri" panose="020F0502020204030204" pitchFamily="34" charset="0"/>
              </a:rPr>
              <a:t>must</a:t>
            </a:r>
            <a:r>
              <a:rPr lang="en-US" sz="2000" b="1" dirty="0">
                <a:latin typeface="Calibri" panose="020F0502020204030204" pitchFamily="34" charset="0"/>
              </a:rPr>
              <a:t> </a:t>
            </a:r>
            <a:r>
              <a:rPr lang="en-US" sz="2000" dirty="0">
                <a:latin typeface="Calibri" panose="020F0502020204030204" pitchFamily="34" charset="0"/>
              </a:rPr>
              <a:t>take additional </a:t>
            </a:r>
            <a:r>
              <a:rPr lang="en-US" sz="2000" dirty="0" smtClean="0">
                <a:latin typeface="Calibri" panose="020F0502020204030204" pitchFamily="34" charset="0"/>
              </a:rPr>
              <a:t>action</a:t>
            </a:r>
            <a:endParaRPr lang="en-US" sz="20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latin typeface="Museo Slab 500" pitchFamily="50" charset="0"/>
              </a:rPr>
              <a:t>School </a:t>
            </a:r>
            <a:r>
              <a:rPr lang="en-US" dirty="0">
                <a:latin typeface="Museo Slab 500" pitchFamily="50" charset="0"/>
              </a:rPr>
              <a:t>Accountability </a:t>
            </a:r>
          </a:p>
        </p:txBody>
      </p:sp>
      <p:sp>
        <p:nvSpPr>
          <p:cNvPr id="5" name="Content Placeholder 1"/>
          <p:cNvSpPr txBox="1">
            <a:spLocks/>
          </p:cNvSpPr>
          <p:nvPr/>
        </p:nvSpPr>
        <p:spPr>
          <a:xfrm>
            <a:off x="533399" y="5047043"/>
            <a:ext cx="8407893" cy="3167254"/>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sp>
        <p:nvSpPr>
          <p:cNvPr id="6" name="Content Placeholder 1"/>
          <p:cNvSpPr txBox="1">
            <a:spLocks/>
          </p:cNvSpPr>
          <p:nvPr/>
        </p:nvSpPr>
        <p:spPr>
          <a:xfrm>
            <a:off x="381000" y="5047043"/>
            <a:ext cx="8560291" cy="94418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dirty="0" smtClean="0">
                <a:solidFill>
                  <a:schemeClr val="accent1"/>
                </a:solidFill>
              </a:rPr>
              <a:t>Colorado Requirements</a:t>
            </a:r>
          </a:p>
          <a:p>
            <a:pPr lvl="1"/>
            <a:r>
              <a:rPr lang="en-US" sz="2000" dirty="0" smtClean="0">
                <a:solidFill>
                  <a:schemeClr val="accent1"/>
                </a:solidFill>
              </a:rPr>
              <a:t>All </a:t>
            </a:r>
            <a:r>
              <a:rPr lang="en-US" sz="2000" dirty="0">
                <a:solidFill>
                  <a:schemeClr val="accent1"/>
                </a:solidFill>
              </a:rPr>
              <a:t>schools </a:t>
            </a:r>
            <a:r>
              <a:rPr lang="en-US" sz="2000" dirty="0" smtClean="0">
                <a:solidFill>
                  <a:schemeClr val="accent1"/>
                </a:solidFill>
              </a:rPr>
              <a:t>must develop </a:t>
            </a:r>
            <a:r>
              <a:rPr lang="en-US" sz="2000" dirty="0">
                <a:solidFill>
                  <a:schemeClr val="accent1"/>
                </a:solidFill>
              </a:rPr>
              <a:t>an improvement </a:t>
            </a:r>
            <a:r>
              <a:rPr lang="en-US" sz="2000" dirty="0" smtClean="0">
                <a:solidFill>
                  <a:schemeClr val="accent1"/>
                </a:solidFill>
              </a:rPr>
              <a:t>plan</a:t>
            </a:r>
            <a:endParaRPr lang="en-US" sz="2000" dirty="0">
              <a:solidFill>
                <a:schemeClr val="accent1"/>
              </a:solidFill>
            </a:endParaRPr>
          </a:p>
          <a:p>
            <a:endParaRPr lang="en-US" dirty="0"/>
          </a:p>
        </p:txBody>
      </p:sp>
      <p:sp>
        <p:nvSpPr>
          <p:cNvPr id="7" name="TextBox 6"/>
          <p:cNvSpPr txBox="1"/>
          <p:nvPr/>
        </p:nvSpPr>
        <p:spPr>
          <a:xfrm>
            <a:off x="234176" y="6367347"/>
            <a:ext cx="1628078" cy="338554"/>
          </a:xfrm>
          <a:prstGeom prst="rect">
            <a:avLst/>
          </a:prstGeom>
          <a:noFill/>
        </p:spPr>
        <p:txBody>
          <a:bodyPr wrap="square" rtlCol="0">
            <a:spAutoFit/>
          </a:bodyPr>
          <a:lstStyle/>
          <a:p>
            <a:r>
              <a:rPr lang="en-US" sz="1600" dirty="0" smtClean="0"/>
              <a:t>20</a:t>
            </a:r>
            <a:endParaRPr lang="en-US" sz="1600" dirty="0"/>
          </a:p>
        </p:txBody>
      </p:sp>
    </p:spTree>
    <p:extLst>
      <p:ext uri="{BB962C8B-B14F-4D97-AF65-F5344CB8AC3E}">
        <p14:creationId xmlns:p14="http://schemas.microsoft.com/office/powerpoint/2010/main" val="35933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310129"/>
          </a:xfrm>
        </p:spPr>
        <p:txBody>
          <a:bodyPr/>
          <a:lstStyle/>
          <a:p>
            <a:pPr lvl="0"/>
            <a:r>
              <a:rPr lang="en-US" sz="2000" dirty="0" smtClean="0">
                <a:latin typeface="Calibri" panose="020F0502020204030204" pitchFamily="34" charset="0"/>
              </a:rPr>
              <a:t>ESSA Requirements for Funding Title </a:t>
            </a:r>
            <a:r>
              <a:rPr lang="en-US" sz="2000" dirty="0">
                <a:latin typeface="Calibri" panose="020F0502020204030204" pitchFamily="34" charset="0"/>
              </a:rPr>
              <a:t>I Comprehensive and Targeted School Improvement:</a:t>
            </a:r>
          </a:p>
          <a:p>
            <a:pPr lvl="1">
              <a:buFont typeface="Wingdings" panose="05000000000000000000" pitchFamily="2" charset="2"/>
              <a:buChar char="§"/>
            </a:pPr>
            <a:r>
              <a:rPr lang="en-US" sz="2000" b="1" dirty="0">
                <a:latin typeface="Calibri" panose="020F0502020204030204" pitchFamily="34" charset="0"/>
              </a:rPr>
              <a:t>States </a:t>
            </a:r>
            <a:r>
              <a:rPr lang="en-US" sz="2000" dirty="0">
                <a:latin typeface="Calibri" panose="020F0502020204030204" pitchFamily="34" charset="0"/>
              </a:rPr>
              <a:t>must reserve 7% of Title I, Part A dollars for school improvement </a:t>
            </a:r>
            <a:r>
              <a:rPr lang="en-US" sz="2000" dirty="0" smtClean="0">
                <a:latin typeface="Calibri" panose="020F0502020204030204" pitchFamily="34" charset="0"/>
              </a:rPr>
              <a:t>activities</a:t>
            </a:r>
          </a:p>
          <a:p>
            <a:pPr lvl="2">
              <a:buFont typeface="Wingdings" panose="05000000000000000000" pitchFamily="2" charset="2"/>
              <a:buChar char="§"/>
            </a:pPr>
            <a:r>
              <a:rPr lang="en-US" dirty="0">
                <a:latin typeface="Calibri" panose="020F0502020204030204" pitchFamily="34" charset="0"/>
              </a:rPr>
              <a:t>Must distribute 95% of the 7% to districts with comprehensive and targeted improvement </a:t>
            </a:r>
            <a:r>
              <a:rPr lang="en-US" dirty="0" smtClean="0">
                <a:latin typeface="Calibri" panose="020F0502020204030204" pitchFamily="34" charset="0"/>
              </a:rPr>
              <a:t>schools</a:t>
            </a:r>
            <a:endParaRPr lang="en-US" dirty="0">
              <a:latin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rPr>
              <a:t>Funds may be distributed on either a formula or competitive </a:t>
            </a:r>
            <a:r>
              <a:rPr lang="en-US" dirty="0" smtClean="0">
                <a:latin typeface="Calibri" panose="020F0502020204030204" pitchFamily="34" charset="0"/>
              </a:rPr>
              <a:t>basis</a:t>
            </a:r>
            <a:endParaRPr lang="en-US" dirty="0">
              <a:latin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rPr>
              <a:t>The </a:t>
            </a:r>
            <a:r>
              <a:rPr lang="en-US" b="1" dirty="0">
                <a:latin typeface="Calibri" panose="020F0502020204030204" pitchFamily="34" charset="0"/>
              </a:rPr>
              <a:t>State</a:t>
            </a:r>
            <a:r>
              <a:rPr lang="en-US" dirty="0">
                <a:latin typeface="Calibri" panose="020F0502020204030204" pitchFamily="34" charset="0"/>
              </a:rPr>
              <a:t> may retain funds to provide </a:t>
            </a:r>
            <a:r>
              <a:rPr lang="en-US" b="1" dirty="0">
                <a:latin typeface="Calibri" panose="020F0502020204030204" pitchFamily="34" charset="0"/>
              </a:rPr>
              <a:t>direct services </a:t>
            </a:r>
            <a:r>
              <a:rPr lang="en-US" dirty="0">
                <a:latin typeface="Calibri" panose="020F0502020204030204" pitchFamily="34" charset="0"/>
              </a:rPr>
              <a:t>to identified </a:t>
            </a:r>
            <a:r>
              <a:rPr lang="en-US" dirty="0" smtClean="0">
                <a:latin typeface="Calibri" panose="020F0502020204030204" pitchFamily="34" charset="0"/>
              </a:rPr>
              <a:t>schools</a:t>
            </a:r>
            <a:endParaRPr lang="en-US" dirty="0">
              <a:latin typeface="Calibri" panose="020F0502020204030204" pitchFamily="34" charset="0"/>
            </a:endParaRPr>
          </a:p>
          <a:p>
            <a:pPr lvl="1">
              <a:buFont typeface="Wingdings" panose="05000000000000000000" pitchFamily="2" charset="2"/>
              <a:buChar char="§"/>
            </a:pPr>
            <a:endParaRPr lang="en-US" sz="2000" dirty="0">
              <a:latin typeface="Calibri" panose="020F0502020204030204" pitchFamily="34" charset="0"/>
            </a:endParaRPr>
          </a:p>
          <a:p>
            <a:pPr marL="45720" indent="0">
              <a:buNone/>
            </a:pPr>
            <a:endParaRPr lang="en-US" dirty="0">
              <a:latin typeface="Calibri" panose="020F0502020204030204" pitchFamily="34" charset="0"/>
            </a:endParaRPr>
          </a:p>
        </p:txBody>
      </p:sp>
      <p:sp>
        <p:nvSpPr>
          <p:cNvPr id="3" name="Title 2"/>
          <p:cNvSpPr>
            <a:spLocks noGrp="1"/>
          </p:cNvSpPr>
          <p:nvPr>
            <p:ph type="title"/>
          </p:nvPr>
        </p:nvSpPr>
        <p:spPr/>
        <p:txBody>
          <a:bodyPr/>
          <a:lstStyle/>
          <a:p>
            <a:r>
              <a:rPr lang="en-US" dirty="0">
                <a:latin typeface="Museo Slab 500" pitchFamily="50" charset="0"/>
              </a:rPr>
              <a:t>Support for School Improvement </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21</a:t>
            </a:r>
            <a:endParaRPr lang="en-US" sz="1600" dirty="0"/>
          </a:p>
        </p:txBody>
      </p:sp>
    </p:spTree>
    <p:extLst>
      <p:ext uri="{BB962C8B-B14F-4D97-AF65-F5344CB8AC3E}">
        <p14:creationId xmlns:p14="http://schemas.microsoft.com/office/powerpoint/2010/main" val="42205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500"/>
              </a:spcAft>
              <a:buFont typeface="Wingdings" panose="05000000000000000000" pitchFamily="2" charset="2"/>
              <a:buChar char="§"/>
            </a:pPr>
            <a:r>
              <a:rPr lang="en-US" sz="2000" b="0" dirty="0" smtClean="0"/>
              <a:t>Should </a:t>
            </a:r>
            <a:r>
              <a:rPr lang="en-US" sz="2000" b="0" dirty="0"/>
              <a:t>school improvement funds be awarded as formula or competitive grants</a:t>
            </a:r>
            <a:r>
              <a:rPr lang="en-US" sz="2000" b="0" dirty="0" smtClean="0"/>
              <a:t>?</a:t>
            </a:r>
            <a:endParaRPr lang="en-US" sz="2000" b="0" dirty="0"/>
          </a:p>
          <a:p>
            <a:pPr>
              <a:spcBef>
                <a:spcPts val="0"/>
              </a:spcBef>
              <a:spcAft>
                <a:spcPts val="1500"/>
              </a:spcAft>
              <a:buFont typeface="Wingdings" panose="05000000000000000000" pitchFamily="2" charset="2"/>
              <a:buChar char="§"/>
            </a:pPr>
            <a:r>
              <a:rPr lang="en-US" sz="2000" b="0" dirty="0"/>
              <a:t>What supports and services can CDE provide that would be helpful to districts with schools on improvement</a:t>
            </a:r>
            <a:r>
              <a:rPr lang="en-US" sz="2000" b="0" dirty="0" smtClean="0"/>
              <a:t>?</a:t>
            </a:r>
          </a:p>
          <a:p>
            <a:pPr>
              <a:spcBef>
                <a:spcPts val="0"/>
              </a:spcBef>
              <a:spcAft>
                <a:spcPts val="1500"/>
              </a:spcAft>
              <a:buFont typeface="Wingdings" panose="05000000000000000000" pitchFamily="2" charset="2"/>
              <a:buChar char="§"/>
            </a:pPr>
            <a:r>
              <a:rPr lang="en-US" sz="2000" b="0" dirty="0"/>
              <a:t>What is an appropriate length of time before more intensive interventions should be required for “consistently underperforming” schools/subgroups</a:t>
            </a:r>
            <a:r>
              <a:rPr lang="en-US" sz="2000" b="0" dirty="0" smtClean="0"/>
              <a:t>? </a:t>
            </a:r>
          </a:p>
        </p:txBody>
      </p:sp>
      <p:sp>
        <p:nvSpPr>
          <p:cNvPr id="3" name="Title 2"/>
          <p:cNvSpPr>
            <a:spLocks noGrp="1"/>
          </p:cNvSpPr>
          <p:nvPr>
            <p:ph type="title"/>
          </p:nvPr>
        </p:nvSpPr>
        <p:spPr/>
        <p:txBody>
          <a:bodyPr/>
          <a:lstStyle/>
          <a:p>
            <a:r>
              <a:rPr lang="en-US" dirty="0" smtClean="0"/>
              <a:t>Reflection and Feedback</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22</a:t>
            </a:r>
            <a:endParaRPr lang="en-US" sz="1600" dirty="0"/>
          </a:p>
        </p:txBody>
      </p:sp>
    </p:spTree>
    <p:extLst>
      <p:ext uri="{BB962C8B-B14F-4D97-AF65-F5344CB8AC3E}">
        <p14:creationId xmlns:p14="http://schemas.microsoft.com/office/powerpoint/2010/main" val="146899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spcAft>
                <a:spcPts val="1500"/>
              </a:spcAft>
              <a:buNone/>
            </a:pPr>
            <a:r>
              <a:rPr lang="en-US" sz="2000" b="0" i="1" dirty="0" smtClean="0"/>
              <a:t>Should </a:t>
            </a:r>
            <a:r>
              <a:rPr lang="en-US" sz="2000" b="0" i="1" dirty="0"/>
              <a:t>school improvement funds be awarded as formula or competitive grants</a:t>
            </a:r>
            <a:r>
              <a:rPr lang="en-US" sz="2000" b="0" i="1" dirty="0" smtClean="0"/>
              <a:t>?</a:t>
            </a:r>
          </a:p>
          <a:p>
            <a:r>
              <a:rPr lang="en-US" sz="2000" b="0" dirty="0"/>
              <a:t>Majority prefer </a:t>
            </a:r>
            <a:r>
              <a:rPr lang="en-US" sz="2000" b="0" dirty="0">
                <a:solidFill>
                  <a:schemeClr val="accent1"/>
                </a:solidFill>
              </a:rPr>
              <a:t>Formula</a:t>
            </a:r>
            <a:r>
              <a:rPr lang="en-US" sz="2000" b="0" dirty="0"/>
              <a:t> or </a:t>
            </a:r>
            <a:r>
              <a:rPr lang="en-US" sz="2000" b="0" dirty="0">
                <a:solidFill>
                  <a:schemeClr val="accent1"/>
                </a:solidFill>
              </a:rPr>
              <a:t>Hybrid</a:t>
            </a:r>
            <a:r>
              <a:rPr lang="en-US" sz="2000" b="0" dirty="0"/>
              <a:t> (Formula first, then Competitive with plan </a:t>
            </a:r>
            <a:r>
              <a:rPr lang="en-US" sz="2000" b="0" i="1" dirty="0"/>
              <a:t>OR</a:t>
            </a:r>
            <a:r>
              <a:rPr lang="en-US" sz="2000" b="0" dirty="0"/>
              <a:t> some formula and some competitive)</a:t>
            </a:r>
          </a:p>
          <a:p>
            <a:r>
              <a:rPr lang="en-US" sz="2000" b="0" dirty="0"/>
              <a:t>Some explicitly requested grants that are </a:t>
            </a:r>
            <a:r>
              <a:rPr lang="en-US" sz="2000" b="0" dirty="0">
                <a:solidFill>
                  <a:schemeClr val="accent1"/>
                </a:solidFill>
              </a:rPr>
              <a:t>NOT Competitive</a:t>
            </a:r>
          </a:p>
          <a:p>
            <a:r>
              <a:rPr lang="en-US" sz="2000" b="0" dirty="0"/>
              <a:t>Very few requested grants that are </a:t>
            </a:r>
            <a:r>
              <a:rPr lang="en-US" sz="2000" b="0" dirty="0">
                <a:solidFill>
                  <a:schemeClr val="accent1"/>
                </a:solidFill>
              </a:rPr>
              <a:t>Competitive</a:t>
            </a:r>
            <a:endParaRPr lang="en-US" sz="2000" b="0" dirty="0"/>
          </a:p>
          <a:p>
            <a:endParaRPr lang="en-US" sz="2000" b="0" dirty="0"/>
          </a:p>
          <a:p>
            <a:pPr marL="45720" indent="0">
              <a:buNone/>
            </a:pPr>
            <a:r>
              <a:rPr lang="en-US" sz="2000" b="0" i="1" dirty="0"/>
              <a:t>Why?</a:t>
            </a:r>
          </a:p>
          <a:p>
            <a:r>
              <a:rPr lang="en-US" sz="2000" b="0" dirty="0"/>
              <a:t>Disparity in capacity and resources of small and/or rural districts to compete for grants.</a:t>
            </a:r>
          </a:p>
          <a:p>
            <a:r>
              <a:rPr lang="en-US" sz="2000" b="0" dirty="0"/>
              <a:t>As Formula or Hybrid, funds could be more accessible to more districts and schools.</a:t>
            </a:r>
          </a:p>
          <a:p>
            <a:pPr marL="45720" indent="0">
              <a:spcBef>
                <a:spcPts val="0"/>
              </a:spcBef>
              <a:spcAft>
                <a:spcPts val="1500"/>
              </a:spcAft>
              <a:buNone/>
            </a:pPr>
            <a:endParaRPr lang="en-US" sz="2000" b="0" i="1" dirty="0"/>
          </a:p>
        </p:txBody>
      </p:sp>
      <p:sp>
        <p:nvSpPr>
          <p:cNvPr id="3" name="Title 2"/>
          <p:cNvSpPr>
            <a:spLocks noGrp="1"/>
          </p:cNvSpPr>
          <p:nvPr>
            <p:ph type="title"/>
          </p:nvPr>
        </p:nvSpPr>
        <p:spPr/>
        <p:txBody>
          <a:bodyPr/>
          <a:lstStyle/>
          <a:p>
            <a:r>
              <a:rPr lang="en-US" dirty="0" smtClean="0"/>
              <a:t>What We Heard</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23</a:t>
            </a:r>
            <a:endParaRPr lang="en-US" sz="1600" dirty="0"/>
          </a:p>
        </p:txBody>
      </p:sp>
    </p:spTree>
    <p:extLst>
      <p:ext uri="{BB962C8B-B14F-4D97-AF65-F5344CB8AC3E}">
        <p14:creationId xmlns:p14="http://schemas.microsoft.com/office/powerpoint/2010/main" val="298093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spcAft>
                <a:spcPts val="1500"/>
              </a:spcAft>
              <a:buNone/>
            </a:pPr>
            <a:r>
              <a:rPr lang="en-US" sz="2000" b="0" i="1" dirty="0" smtClean="0"/>
              <a:t>What </a:t>
            </a:r>
            <a:r>
              <a:rPr lang="en-US" sz="2000" b="0" i="1" dirty="0"/>
              <a:t>supports and services can CDE provide that would be helpful to districts with schools on improvement</a:t>
            </a:r>
            <a:r>
              <a:rPr lang="en-US" sz="2000" b="0" i="1" dirty="0" smtClean="0"/>
              <a:t>?</a:t>
            </a:r>
          </a:p>
          <a:p>
            <a:pPr lvl="0">
              <a:buClr>
                <a:srgbClr val="488BC9"/>
              </a:buClr>
            </a:pPr>
            <a:r>
              <a:rPr lang="en-US" sz="2000" b="0" dirty="0"/>
              <a:t>Many responses indicate that CDE should provide a </a:t>
            </a:r>
            <a:r>
              <a:rPr lang="en-US" sz="2000" b="0" dirty="0">
                <a:solidFill>
                  <a:schemeClr val="accent1"/>
                </a:solidFill>
              </a:rPr>
              <a:t>menu of resources </a:t>
            </a:r>
            <a:r>
              <a:rPr lang="en-US" sz="2000" b="0" dirty="0"/>
              <a:t>(perhaps online) that includes:</a:t>
            </a:r>
          </a:p>
          <a:p>
            <a:pPr lvl="1">
              <a:buClr>
                <a:srgbClr val="488BC9"/>
              </a:buClr>
            </a:pPr>
            <a:r>
              <a:rPr lang="en-US" sz="2000" dirty="0"/>
              <a:t>Technical assistance and other services offered by the state, such as UIP and supplemental grant writing training or observation/evaluation training. </a:t>
            </a:r>
          </a:p>
          <a:p>
            <a:pPr lvl="1">
              <a:buClr>
                <a:srgbClr val="488BC9"/>
              </a:buClr>
            </a:pPr>
            <a:r>
              <a:rPr lang="en-US" sz="2000" dirty="0"/>
              <a:t>Best practices for instruction or instructionally sound projects, and/or </a:t>
            </a:r>
          </a:p>
          <a:p>
            <a:pPr lvl="1">
              <a:buClr>
                <a:srgbClr val="488BC9"/>
              </a:buClr>
            </a:pPr>
            <a:r>
              <a:rPr lang="en-US" sz="2000" dirty="0"/>
              <a:t>Professional development/professional learning. </a:t>
            </a:r>
          </a:p>
          <a:p>
            <a:pPr lvl="1">
              <a:buClr>
                <a:srgbClr val="488BC9"/>
              </a:buClr>
            </a:pPr>
            <a:r>
              <a:rPr lang="en-US" sz="2000" dirty="0"/>
              <a:t>MTSS training.</a:t>
            </a:r>
          </a:p>
          <a:p>
            <a:pPr marL="45720" indent="0">
              <a:spcBef>
                <a:spcPts val="0"/>
              </a:spcBef>
              <a:spcAft>
                <a:spcPts val="1500"/>
              </a:spcAft>
              <a:buNone/>
            </a:pPr>
            <a:endParaRPr lang="en-US" sz="2000" i="1" dirty="0" smtClean="0"/>
          </a:p>
        </p:txBody>
      </p:sp>
      <p:sp>
        <p:nvSpPr>
          <p:cNvPr id="3" name="Title 2"/>
          <p:cNvSpPr>
            <a:spLocks noGrp="1"/>
          </p:cNvSpPr>
          <p:nvPr>
            <p:ph type="title"/>
          </p:nvPr>
        </p:nvSpPr>
        <p:spPr/>
        <p:txBody>
          <a:bodyPr/>
          <a:lstStyle/>
          <a:p>
            <a:r>
              <a:rPr lang="en-US" dirty="0" smtClean="0"/>
              <a:t>What We Heard</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24</a:t>
            </a:r>
            <a:endParaRPr lang="en-US" sz="1600" dirty="0"/>
          </a:p>
        </p:txBody>
      </p:sp>
    </p:spTree>
    <p:extLst>
      <p:ext uri="{BB962C8B-B14F-4D97-AF65-F5344CB8AC3E}">
        <p14:creationId xmlns:p14="http://schemas.microsoft.com/office/powerpoint/2010/main" val="402608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spcAft>
                <a:spcPts val="1500"/>
              </a:spcAft>
              <a:buNone/>
            </a:pPr>
            <a:r>
              <a:rPr lang="en-US" sz="2000" b="0" i="1" dirty="0" smtClean="0"/>
              <a:t>What </a:t>
            </a:r>
            <a:r>
              <a:rPr lang="en-US" sz="2000" b="0" i="1" dirty="0"/>
              <a:t>is an appropriate length of time before more intensive interventions should be required for “consistently underperforming” schools/subgroups</a:t>
            </a:r>
            <a:r>
              <a:rPr lang="en-US" sz="2000" b="0" i="1" dirty="0" smtClean="0"/>
              <a:t>?</a:t>
            </a:r>
          </a:p>
          <a:p>
            <a:pPr>
              <a:buFont typeface="Wingdings" panose="05000000000000000000" pitchFamily="2" charset="2"/>
              <a:buChar char="§"/>
            </a:pPr>
            <a:r>
              <a:rPr lang="en-US" sz="1800" b="0" dirty="0"/>
              <a:t>The vast majority of respondents believe </a:t>
            </a:r>
            <a:r>
              <a:rPr lang="en-US" sz="1800" b="0" dirty="0">
                <a:solidFill>
                  <a:schemeClr val="accent1"/>
                </a:solidFill>
              </a:rPr>
              <a:t>3-5</a:t>
            </a:r>
            <a:r>
              <a:rPr lang="en-US" sz="1800" b="0" dirty="0"/>
              <a:t> </a:t>
            </a:r>
            <a:r>
              <a:rPr lang="en-US" sz="1800" b="0" dirty="0">
                <a:solidFill>
                  <a:schemeClr val="accent1"/>
                </a:solidFill>
              </a:rPr>
              <a:t>years</a:t>
            </a:r>
            <a:r>
              <a:rPr lang="en-US" sz="1800" b="0" dirty="0"/>
              <a:t> is </a:t>
            </a:r>
            <a:r>
              <a:rPr lang="en-US" sz="1800" b="0" dirty="0" smtClean="0"/>
              <a:t>appropriate.</a:t>
            </a:r>
          </a:p>
          <a:p>
            <a:pPr>
              <a:buFont typeface="Wingdings" panose="05000000000000000000" pitchFamily="2" charset="2"/>
              <a:buChar char="§"/>
            </a:pPr>
            <a:r>
              <a:rPr lang="en-US" sz="1800" b="0" dirty="0" smtClean="0"/>
              <a:t>The </a:t>
            </a:r>
            <a:r>
              <a:rPr lang="en-US" sz="1800" b="0" dirty="0"/>
              <a:t>second most frequent response was less than </a:t>
            </a:r>
            <a:r>
              <a:rPr lang="en-US" sz="1800" b="0" dirty="0">
                <a:solidFill>
                  <a:schemeClr val="accent1"/>
                </a:solidFill>
              </a:rPr>
              <a:t>2</a:t>
            </a:r>
            <a:r>
              <a:rPr lang="en-US" sz="1800" b="0" dirty="0"/>
              <a:t> </a:t>
            </a:r>
            <a:r>
              <a:rPr lang="en-US" sz="1800" b="0" dirty="0">
                <a:solidFill>
                  <a:schemeClr val="accent1"/>
                </a:solidFill>
              </a:rPr>
              <a:t>years</a:t>
            </a:r>
            <a:r>
              <a:rPr lang="en-US" sz="1800" b="0" dirty="0"/>
              <a:t> (with a couple of respondents calling for immediate action).</a:t>
            </a:r>
          </a:p>
          <a:p>
            <a:pPr>
              <a:buFont typeface="Wingdings" panose="05000000000000000000" pitchFamily="2" charset="2"/>
              <a:buChar char="§"/>
            </a:pPr>
            <a:r>
              <a:rPr lang="en-US" sz="1800" b="0" dirty="0"/>
              <a:t>Responses did not indicate that interventions should take longer than 7 years.</a:t>
            </a:r>
          </a:p>
          <a:p>
            <a:pPr>
              <a:buFont typeface="Wingdings" panose="05000000000000000000" pitchFamily="2" charset="2"/>
              <a:buChar char="§"/>
            </a:pPr>
            <a:endParaRPr lang="en-US" sz="1800" b="0" dirty="0"/>
          </a:p>
          <a:p>
            <a:r>
              <a:rPr lang="en-US" sz="1800" b="0" dirty="0"/>
              <a:t>The respondents who suggested 3-5 years believe that is enough time for the implemented changes to </a:t>
            </a:r>
            <a:r>
              <a:rPr lang="en-US" sz="1800" b="0" dirty="0" smtClean="0"/>
              <a:t>manifest, to </a:t>
            </a:r>
            <a:r>
              <a:rPr lang="en-US" sz="1800" b="0" dirty="0"/>
              <a:t>gather enough data </a:t>
            </a:r>
            <a:r>
              <a:rPr lang="en-US" sz="1800" b="0" dirty="0" smtClean="0"/>
              <a:t>and to </a:t>
            </a:r>
            <a:r>
              <a:rPr lang="en-US" sz="1800" b="0" dirty="0"/>
              <a:t>be able to analyze the </a:t>
            </a:r>
            <a:r>
              <a:rPr lang="en-US" sz="1800" b="0" dirty="0">
                <a:solidFill>
                  <a:schemeClr val="accent1"/>
                </a:solidFill>
              </a:rPr>
              <a:t>data</a:t>
            </a:r>
            <a:r>
              <a:rPr lang="en-US" sz="1800" b="0" dirty="0"/>
              <a:t> to measure </a:t>
            </a:r>
            <a:r>
              <a:rPr lang="en-US" sz="1800" b="0" dirty="0">
                <a:solidFill>
                  <a:schemeClr val="accent1"/>
                </a:solidFill>
              </a:rPr>
              <a:t>growth</a:t>
            </a:r>
            <a:r>
              <a:rPr lang="en-US" sz="1800" b="0" dirty="0"/>
              <a:t>. </a:t>
            </a:r>
          </a:p>
          <a:p>
            <a:pPr lvl="1"/>
            <a:r>
              <a:rPr lang="en-US" sz="1600" dirty="0"/>
              <a:t>Respondents also emphasized the need for routine </a:t>
            </a:r>
            <a:r>
              <a:rPr lang="en-US" sz="1600" dirty="0">
                <a:solidFill>
                  <a:schemeClr val="accent1"/>
                </a:solidFill>
              </a:rPr>
              <a:t>progress monitoring </a:t>
            </a:r>
            <a:r>
              <a:rPr lang="en-US" sz="1600" dirty="0"/>
              <a:t>throughout the chosen length of time. </a:t>
            </a:r>
          </a:p>
          <a:p>
            <a:r>
              <a:rPr lang="en-US" sz="1800" b="0" dirty="0"/>
              <a:t>For those responses less than 2 years, respondents cite the timeline used for the Connect for Success grant including support provided and intensity.</a:t>
            </a:r>
            <a:endParaRPr lang="en-US" sz="1600" b="0" dirty="0"/>
          </a:p>
          <a:p>
            <a:pPr marL="45720" indent="0">
              <a:spcBef>
                <a:spcPts val="0"/>
              </a:spcBef>
              <a:spcAft>
                <a:spcPts val="1500"/>
              </a:spcAft>
              <a:buNone/>
            </a:pPr>
            <a:r>
              <a:rPr lang="en-US" sz="2000" b="0" i="1" dirty="0" smtClean="0"/>
              <a:t> </a:t>
            </a:r>
          </a:p>
        </p:txBody>
      </p:sp>
      <p:sp>
        <p:nvSpPr>
          <p:cNvPr id="3" name="Title 2"/>
          <p:cNvSpPr>
            <a:spLocks noGrp="1"/>
          </p:cNvSpPr>
          <p:nvPr>
            <p:ph type="title"/>
          </p:nvPr>
        </p:nvSpPr>
        <p:spPr/>
        <p:txBody>
          <a:bodyPr/>
          <a:lstStyle/>
          <a:p>
            <a:r>
              <a:rPr lang="en-US" dirty="0" smtClean="0"/>
              <a:t>What We Heard</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25</a:t>
            </a:r>
            <a:endParaRPr lang="en-US" sz="1600" dirty="0"/>
          </a:p>
        </p:txBody>
      </p:sp>
    </p:spTree>
    <p:extLst>
      <p:ext uri="{BB962C8B-B14F-4D97-AF65-F5344CB8AC3E}">
        <p14:creationId xmlns:p14="http://schemas.microsoft.com/office/powerpoint/2010/main" val="26288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599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dirty="0"/>
              <a:t>ESSA </a:t>
            </a:r>
            <a:r>
              <a:rPr lang="en-US" sz="2000" dirty="0" smtClean="0"/>
              <a:t>eliminates “highly qualified teacher” requirement from No Child Left Behind</a:t>
            </a:r>
            <a:endParaRPr lang="en-US" sz="2000" dirty="0"/>
          </a:p>
          <a:p>
            <a:pPr marL="605790" lvl="1" indent="-285750">
              <a:buFont typeface="Wingdings" panose="05000000000000000000" pitchFamily="2" charset="2"/>
              <a:buChar char="§"/>
            </a:pPr>
            <a:r>
              <a:rPr lang="en-US" sz="2000" dirty="0" smtClean="0">
                <a:solidFill>
                  <a:schemeClr val="tx1"/>
                </a:solidFill>
                <a:latin typeface="Calibri" panose="020F0502020204030204" pitchFamily="34" charset="0"/>
              </a:rPr>
              <a:t>Teachers </a:t>
            </a:r>
            <a:r>
              <a:rPr lang="en-US" sz="2000" dirty="0">
                <a:solidFill>
                  <a:schemeClr val="tx1"/>
                </a:solidFill>
                <a:latin typeface="Calibri" panose="020F0502020204030204" pitchFamily="34" charset="0"/>
              </a:rPr>
              <a:t>must meet </a:t>
            </a:r>
            <a:r>
              <a:rPr lang="en-US" sz="2000" dirty="0" smtClean="0">
                <a:solidFill>
                  <a:schemeClr val="tx1"/>
                </a:solidFill>
                <a:latin typeface="Calibri" panose="020F0502020204030204" pitchFamily="34" charset="0"/>
              </a:rPr>
              <a:t>state </a:t>
            </a:r>
            <a:r>
              <a:rPr lang="en-US" sz="2000" dirty="0">
                <a:solidFill>
                  <a:schemeClr val="tx1"/>
                </a:solidFill>
                <a:latin typeface="Calibri" panose="020F0502020204030204" pitchFamily="34" charset="0"/>
              </a:rPr>
              <a:t>licensure </a:t>
            </a:r>
            <a:r>
              <a:rPr lang="en-US" sz="2000" dirty="0" smtClean="0">
                <a:solidFill>
                  <a:schemeClr val="tx1"/>
                </a:solidFill>
                <a:latin typeface="Calibri" panose="020F0502020204030204" pitchFamily="34" charset="0"/>
              </a:rPr>
              <a:t>requirements</a:t>
            </a:r>
          </a:p>
          <a:p>
            <a:pPr lvl="2"/>
            <a:r>
              <a:rPr lang="en-US" sz="1800" dirty="0" smtClean="0"/>
              <a:t>Currently</a:t>
            </a:r>
            <a:r>
              <a:rPr lang="en-US" sz="1800" dirty="0"/>
              <a:t>, under Colorado state law and the ESSA provisions, all a teacher needs to teach at any grade level and in any content area, is a license provided by the state</a:t>
            </a:r>
            <a:r>
              <a:rPr lang="en-US" sz="1800" dirty="0" smtClean="0"/>
              <a:t>.</a:t>
            </a:r>
          </a:p>
          <a:p>
            <a:pPr lvl="3"/>
            <a:r>
              <a:rPr lang="en-US" sz="1600" dirty="0"/>
              <a:t>Example, a licensed teacher with an endorsement elementary and who teaches 2</a:t>
            </a:r>
            <a:r>
              <a:rPr lang="en-US" sz="1600" baseline="30000" dirty="0"/>
              <a:t>nd</a:t>
            </a:r>
            <a:r>
              <a:rPr lang="en-US" sz="1600" dirty="0"/>
              <a:t> grade may teach a high school math course because she holds a state of Colorado license</a:t>
            </a:r>
          </a:p>
          <a:p>
            <a:pPr lvl="2"/>
            <a:r>
              <a:rPr lang="en-US" sz="1800" dirty="0" smtClean="0"/>
              <a:t>Former </a:t>
            </a:r>
            <a:r>
              <a:rPr lang="en-US" sz="1800" dirty="0"/>
              <a:t>highly qualified provisions stated that teachers must demonstrate content knowledge through 24 hours of courses, by degree or by passing a content assessment. </a:t>
            </a:r>
          </a:p>
          <a:p>
            <a:pPr marL="605790" lvl="1" indent="-285750">
              <a:buFont typeface="Wingdings" panose="05000000000000000000" pitchFamily="2" charset="2"/>
              <a:buChar char="§"/>
            </a:pPr>
            <a:r>
              <a:rPr lang="en-US" sz="2000" dirty="0" smtClean="0">
                <a:latin typeface="Calibri" panose="020F0502020204030204" pitchFamily="34" charset="0"/>
              </a:rPr>
              <a:t>Report </a:t>
            </a:r>
            <a:r>
              <a:rPr lang="en-US" sz="2000" dirty="0">
                <a:latin typeface="Calibri" panose="020F0502020204030204" pitchFamily="34" charset="0"/>
              </a:rPr>
              <a:t>data on the professional qualifications of teachers</a:t>
            </a:r>
          </a:p>
          <a:p>
            <a:pPr marL="880110" lvl="2" indent="-285750">
              <a:buFont typeface="Wingdings" panose="05000000000000000000" pitchFamily="2" charset="2"/>
              <a:buChar char="§"/>
            </a:pPr>
            <a:r>
              <a:rPr lang="en-US" sz="1800" dirty="0">
                <a:latin typeface="Calibri" panose="020F0502020204030204" pitchFamily="34" charset="0"/>
              </a:rPr>
              <a:t>Whether low-income and minority students are being served at disproportionate rates by “</a:t>
            </a:r>
            <a:r>
              <a:rPr lang="en-US" sz="1800" i="1" dirty="0">
                <a:latin typeface="Calibri" panose="020F0502020204030204" pitchFamily="34" charset="0"/>
              </a:rPr>
              <a:t>ineffective, out-of-field, or inexperienced teacher</a:t>
            </a:r>
            <a:r>
              <a:rPr lang="en-US" sz="1800" dirty="0">
                <a:latin typeface="Calibri" panose="020F0502020204030204" pitchFamily="34" charset="0"/>
              </a:rPr>
              <a:t>”</a:t>
            </a:r>
          </a:p>
          <a:p>
            <a:pPr lvl="2"/>
            <a:endParaRPr lang="en-US" sz="1800" dirty="0"/>
          </a:p>
          <a:p>
            <a:pPr marL="45720" indent="0">
              <a:buNone/>
            </a:pPr>
            <a:endParaRPr lang="en-US" sz="1600" dirty="0"/>
          </a:p>
        </p:txBody>
      </p:sp>
      <p:sp>
        <p:nvSpPr>
          <p:cNvPr id="4" name="Title 3"/>
          <p:cNvSpPr>
            <a:spLocks noGrp="1"/>
          </p:cNvSpPr>
          <p:nvPr>
            <p:ph type="title"/>
          </p:nvPr>
        </p:nvSpPr>
        <p:spPr/>
        <p:txBody>
          <a:bodyPr/>
          <a:lstStyle/>
          <a:p>
            <a:r>
              <a:rPr lang="en-US" dirty="0"/>
              <a:t>Quality Instruction and Leadership</a:t>
            </a:r>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27</a:t>
            </a:r>
            <a:endParaRPr lang="en-US" sz="1600" dirty="0"/>
          </a:p>
        </p:txBody>
      </p:sp>
    </p:spTree>
    <p:extLst>
      <p:ext uri="{BB962C8B-B14F-4D97-AF65-F5344CB8AC3E}">
        <p14:creationId xmlns:p14="http://schemas.microsoft.com/office/powerpoint/2010/main" val="378365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dirty="0" smtClean="0">
                <a:solidFill>
                  <a:schemeClr val="tx1"/>
                </a:solidFill>
                <a:latin typeface="Calibri" panose="020F0502020204030204" pitchFamily="34" charset="0"/>
              </a:rPr>
              <a:t>ESSA gives states discretion to define defining </a:t>
            </a:r>
            <a:r>
              <a:rPr lang="en-US" sz="2000" dirty="0">
                <a:solidFill>
                  <a:schemeClr val="tx1"/>
                </a:solidFill>
                <a:latin typeface="Calibri" panose="020F0502020204030204" pitchFamily="34" charset="0"/>
              </a:rPr>
              <a:t>the following terms:</a:t>
            </a:r>
          </a:p>
          <a:p>
            <a:pPr lvl="1">
              <a:buFont typeface="Wingdings" panose="05000000000000000000" pitchFamily="2" charset="2"/>
              <a:buChar char="§"/>
            </a:pPr>
            <a:r>
              <a:rPr lang="en-US" sz="2000" dirty="0">
                <a:solidFill>
                  <a:schemeClr val="tx1"/>
                </a:solidFill>
                <a:latin typeface="Calibri" panose="020F0502020204030204" pitchFamily="34" charset="0"/>
              </a:rPr>
              <a:t>Effective/ineffective teacher (</a:t>
            </a:r>
            <a:r>
              <a:rPr lang="en-US" sz="2000" dirty="0">
                <a:solidFill>
                  <a:schemeClr val="accent1"/>
                </a:solidFill>
                <a:latin typeface="Calibri" panose="020F0502020204030204" pitchFamily="34" charset="0"/>
              </a:rPr>
              <a:t>defined in Colorado statute</a:t>
            </a:r>
            <a:r>
              <a:rPr lang="en-US" sz="2000" dirty="0">
                <a:solidFill>
                  <a:schemeClr val="tx1"/>
                </a:solidFill>
                <a:latin typeface="Calibri" panose="020F0502020204030204" pitchFamily="34" charset="0"/>
              </a:rPr>
              <a:t>)</a:t>
            </a:r>
          </a:p>
          <a:p>
            <a:pPr lvl="1">
              <a:buFont typeface="Wingdings" panose="05000000000000000000" pitchFamily="2" charset="2"/>
              <a:buChar char="§"/>
            </a:pPr>
            <a:r>
              <a:rPr lang="en-US" sz="2000" dirty="0">
                <a:solidFill>
                  <a:schemeClr val="tx1"/>
                </a:solidFill>
                <a:latin typeface="Calibri" panose="020F0502020204030204" pitchFamily="34" charset="0"/>
              </a:rPr>
              <a:t>Qualified/unqualified teacher (</a:t>
            </a:r>
            <a:r>
              <a:rPr lang="en-US" sz="2000" dirty="0">
                <a:solidFill>
                  <a:schemeClr val="accent1"/>
                </a:solidFill>
                <a:latin typeface="Calibri" panose="020F0502020204030204" pitchFamily="34" charset="0"/>
              </a:rPr>
              <a:t>defined in Colorado statute</a:t>
            </a:r>
            <a:r>
              <a:rPr lang="en-US" sz="2000" dirty="0">
                <a:solidFill>
                  <a:schemeClr val="tx1"/>
                </a:solidFill>
                <a:latin typeface="Calibri" panose="020F0502020204030204" pitchFamily="34" charset="0"/>
              </a:rPr>
              <a:t>)</a:t>
            </a:r>
          </a:p>
          <a:p>
            <a:pPr lvl="1">
              <a:buFont typeface="Wingdings" panose="05000000000000000000" pitchFamily="2" charset="2"/>
              <a:buChar char="§"/>
            </a:pPr>
            <a:r>
              <a:rPr lang="en-US" sz="2000" dirty="0">
                <a:solidFill>
                  <a:schemeClr val="tx1"/>
                </a:solidFill>
                <a:latin typeface="Calibri" panose="020F0502020204030204" pitchFamily="34" charset="0"/>
              </a:rPr>
              <a:t>In/Out-of-field teacher (this </a:t>
            </a:r>
            <a:r>
              <a:rPr lang="en-US" sz="2000" i="1" dirty="0">
                <a:solidFill>
                  <a:schemeClr val="tx1"/>
                </a:solidFill>
                <a:latin typeface="Calibri" panose="020F0502020204030204" pitchFamily="34" charset="0"/>
              </a:rPr>
              <a:t>may</a:t>
            </a:r>
            <a:r>
              <a:rPr lang="en-US" sz="2000" dirty="0">
                <a:solidFill>
                  <a:schemeClr val="tx1"/>
                </a:solidFill>
                <a:latin typeface="Calibri" panose="020F0502020204030204" pitchFamily="34" charset="0"/>
              </a:rPr>
              <a:t> be defined in Colorado statute</a:t>
            </a:r>
            <a:r>
              <a:rPr lang="en-US" sz="2000" dirty="0" smtClean="0">
                <a:solidFill>
                  <a:schemeClr val="tx1"/>
                </a:solidFill>
                <a:latin typeface="Calibri" panose="020F0502020204030204" pitchFamily="34" charset="0"/>
              </a:rPr>
              <a:t>)</a:t>
            </a:r>
          </a:p>
          <a:p>
            <a:pPr lvl="1">
              <a:buFont typeface="Wingdings" panose="05000000000000000000" pitchFamily="2" charset="2"/>
              <a:buChar char="§"/>
            </a:pPr>
            <a:endParaRPr lang="en-US" sz="2000" dirty="0">
              <a:solidFill>
                <a:schemeClr val="tx1"/>
              </a:solidFill>
              <a:latin typeface="Calibri" panose="020F0502020204030204" pitchFamily="34" charset="0"/>
            </a:endParaRPr>
          </a:p>
          <a:p>
            <a:pPr marL="274320" lvl="1" indent="-228600">
              <a:buClr>
                <a:schemeClr val="accent1"/>
              </a:buClr>
              <a:buFont typeface="Wingdings" panose="05000000000000000000" pitchFamily="2" charset="2"/>
              <a:buChar char="§"/>
            </a:pPr>
            <a:r>
              <a:rPr lang="en-US" sz="2000" dirty="0"/>
              <a:t>In addition to holding a license, should teachers be required to demonstrate </a:t>
            </a:r>
            <a:r>
              <a:rPr lang="en-US" sz="2000" dirty="0" smtClean="0"/>
              <a:t>content knowledge in </a:t>
            </a:r>
            <a:r>
              <a:rPr lang="en-US" sz="2000" dirty="0"/>
              <a:t>the subject area in which they teach</a:t>
            </a:r>
            <a:r>
              <a:rPr lang="en-US" sz="2000" dirty="0" smtClean="0"/>
              <a:t>?</a:t>
            </a:r>
          </a:p>
          <a:p>
            <a:pPr marL="548640" lvl="2" indent="-228600">
              <a:buClr>
                <a:schemeClr val="accent1"/>
              </a:buClr>
              <a:buFont typeface="Wingdings" panose="05000000000000000000" pitchFamily="2" charset="2"/>
              <a:buChar char="§"/>
            </a:pPr>
            <a:r>
              <a:rPr lang="en-US" sz="1800" dirty="0" smtClean="0"/>
              <a:t>If yes, who should require this?</a:t>
            </a:r>
          </a:p>
          <a:p>
            <a:pPr marL="548640" lvl="2" indent="-228600">
              <a:buClr>
                <a:schemeClr val="accent1"/>
              </a:buClr>
              <a:buFont typeface="Wingdings" panose="05000000000000000000" pitchFamily="2" charset="2"/>
              <a:buChar char="§"/>
            </a:pPr>
            <a:r>
              <a:rPr lang="en-US" sz="1800" dirty="0" smtClean="0"/>
              <a:t>What should be required?</a:t>
            </a:r>
            <a:endParaRPr lang="en-US" sz="1800" dirty="0"/>
          </a:p>
          <a:p>
            <a:pPr>
              <a:buFont typeface="Wingdings" panose="05000000000000000000" pitchFamily="2" charset="2"/>
              <a:buChar char="§"/>
            </a:pPr>
            <a:endParaRPr lang="en-US" dirty="0">
              <a:solidFill>
                <a:schemeClr val="tx1"/>
              </a:solidFill>
              <a:latin typeface="Calibri" panose="020F0502020204030204" pitchFamily="34" charset="0"/>
            </a:endParaRPr>
          </a:p>
          <a:p>
            <a:pPr marL="45720" indent="0">
              <a:buNone/>
            </a:pPr>
            <a:endParaRPr lang="en-US" sz="1600" dirty="0"/>
          </a:p>
        </p:txBody>
      </p:sp>
      <p:sp>
        <p:nvSpPr>
          <p:cNvPr id="4" name="Title 3"/>
          <p:cNvSpPr>
            <a:spLocks noGrp="1"/>
          </p:cNvSpPr>
          <p:nvPr>
            <p:ph type="title"/>
          </p:nvPr>
        </p:nvSpPr>
        <p:spPr/>
        <p:txBody>
          <a:bodyPr/>
          <a:lstStyle/>
          <a:p>
            <a:r>
              <a:rPr lang="en-US" dirty="0" smtClean="0"/>
              <a:t>Reflection and Feedback</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28</a:t>
            </a:r>
            <a:endParaRPr lang="en-US" sz="1600" dirty="0"/>
          </a:p>
        </p:txBody>
      </p:sp>
    </p:spTree>
    <p:extLst>
      <p:ext uri="{BB962C8B-B14F-4D97-AF65-F5344CB8AC3E}">
        <p14:creationId xmlns:p14="http://schemas.microsoft.com/office/powerpoint/2010/main" val="199737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lvl="1" indent="0">
              <a:spcBef>
                <a:spcPts val="0"/>
              </a:spcBef>
              <a:spcAft>
                <a:spcPts val="1500"/>
              </a:spcAft>
              <a:buClr>
                <a:schemeClr val="accent1"/>
              </a:buClr>
              <a:buNone/>
            </a:pPr>
            <a:r>
              <a:rPr lang="en-US" sz="2000" i="1" dirty="0" smtClean="0"/>
              <a:t>In </a:t>
            </a:r>
            <a:r>
              <a:rPr lang="en-US" sz="2000" i="1" dirty="0"/>
              <a:t>addition to holding a license, should teachers be required to demonstrate </a:t>
            </a:r>
            <a:r>
              <a:rPr lang="en-US" sz="2000" i="1" dirty="0" smtClean="0"/>
              <a:t>content knowledge in </a:t>
            </a:r>
            <a:r>
              <a:rPr lang="en-US" sz="2000" i="1" dirty="0"/>
              <a:t>the subject area in which they teach</a:t>
            </a:r>
            <a:r>
              <a:rPr lang="en-US" sz="2000" i="1" dirty="0" smtClean="0"/>
              <a:t>?</a:t>
            </a:r>
          </a:p>
          <a:p>
            <a:r>
              <a:rPr lang="en-US" sz="1800" b="0" dirty="0"/>
              <a:t>Responses were split almost evenly between those who thought teachers should be required to demonstrate competency beyond a license and those who did not agree. </a:t>
            </a:r>
          </a:p>
          <a:p>
            <a:r>
              <a:rPr lang="en-US" sz="1800" b="0" dirty="0"/>
              <a:t>Those who did not support this requirement cited the difficulty in </a:t>
            </a:r>
            <a:r>
              <a:rPr lang="en-US" sz="1800" b="0" dirty="0">
                <a:solidFill>
                  <a:schemeClr val="accent1"/>
                </a:solidFill>
              </a:rPr>
              <a:t>attracting talent</a:t>
            </a:r>
            <a:r>
              <a:rPr lang="en-US" sz="1800" b="0" dirty="0"/>
              <a:t>, especially in rural areas as well as the difficulty in recruiting and retaining teachers in light of the statewide teacher shortage.</a:t>
            </a:r>
          </a:p>
          <a:p>
            <a:r>
              <a:rPr lang="en-US" sz="1800" b="0" dirty="0"/>
              <a:t>Many respondents thought a requirement to demonstrate competency in a subject area should simply </a:t>
            </a:r>
            <a:r>
              <a:rPr lang="en-US" sz="1800" b="0" dirty="0">
                <a:solidFill>
                  <a:schemeClr val="accent1"/>
                </a:solidFill>
              </a:rPr>
              <a:t>be part of the licensure requirement </a:t>
            </a:r>
            <a:r>
              <a:rPr lang="en-US" sz="1800" b="0" dirty="0"/>
              <a:t>in the first place or should be reflected in other ways such as through degree requirements or educator evaluation (SB10-191) rather than specialized endorsements, PRAXIS II tests, etc. </a:t>
            </a:r>
          </a:p>
          <a:p>
            <a:r>
              <a:rPr lang="en-US" sz="1800" b="0" dirty="0"/>
              <a:t>There was also a large amount of respondents who indicated that demonstrating competency in the subject area is only one </a:t>
            </a:r>
            <a:r>
              <a:rPr lang="en-US" sz="1800" b="0" dirty="0">
                <a:solidFill>
                  <a:schemeClr val="accent1"/>
                </a:solidFill>
              </a:rPr>
              <a:t>piece of the puzzle</a:t>
            </a:r>
            <a:r>
              <a:rPr lang="en-US" sz="1800" b="0" dirty="0"/>
              <a:t>. In addition to demonstrating competency in a particular content area, other indicators should include aspects of </a:t>
            </a:r>
            <a:r>
              <a:rPr lang="en-US" sz="1800" b="0" dirty="0" smtClean="0"/>
              <a:t>instruction and teaching </a:t>
            </a:r>
            <a:r>
              <a:rPr lang="en-US" sz="1800" b="0" dirty="0"/>
              <a:t>such as classroom management.</a:t>
            </a:r>
          </a:p>
          <a:p>
            <a:pPr marL="45720" lvl="1" indent="0">
              <a:buClr>
                <a:schemeClr val="accent1"/>
              </a:buClr>
              <a:buNone/>
            </a:pPr>
            <a:endParaRPr lang="en-US" sz="2000" i="1" dirty="0" smtClean="0"/>
          </a:p>
          <a:p>
            <a:pPr>
              <a:buFont typeface="Wingdings" panose="05000000000000000000" pitchFamily="2" charset="2"/>
              <a:buChar char="§"/>
            </a:pPr>
            <a:endParaRPr lang="en-US" dirty="0">
              <a:solidFill>
                <a:schemeClr val="tx1"/>
              </a:solidFill>
              <a:latin typeface="Calibri" panose="020F0502020204030204" pitchFamily="34" charset="0"/>
            </a:endParaRPr>
          </a:p>
          <a:p>
            <a:pPr marL="45720" indent="0">
              <a:buNone/>
            </a:pPr>
            <a:endParaRPr lang="en-US" sz="1600" dirty="0"/>
          </a:p>
        </p:txBody>
      </p:sp>
      <p:sp>
        <p:nvSpPr>
          <p:cNvPr id="4" name="Title 3"/>
          <p:cNvSpPr>
            <a:spLocks noGrp="1"/>
          </p:cNvSpPr>
          <p:nvPr>
            <p:ph type="title"/>
          </p:nvPr>
        </p:nvSpPr>
        <p:spPr/>
        <p:txBody>
          <a:bodyPr/>
          <a:lstStyle/>
          <a:p>
            <a:r>
              <a:rPr lang="en-US" dirty="0" smtClean="0"/>
              <a:t>What We Heard</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29</a:t>
            </a:r>
            <a:endParaRPr lang="en-US" sz="1600" dirty="0"/>
          </a:p>
        </p:txBody>
      </p:sp>
    </p:spTree>
    <p:extLst>
      <p:ext uri="{BB962C8B-B14F-4D97-AF65-F5344CB8AC3E}">
        <p14:creationId xmlns:p14="http://schemas.microsoft.com/office/powerpoint/2010/main" val="2732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7653" y="1969684"/>
            <a:ext cx="8091239" cy="2466849"/>
          </a:xfrm>
        </p:spPr>
        <p:txBody>
          <a:bodyPr>
            <a:normAutofit/>
          </a:bodyPr>
          <a:lstStyle/>
          <a:p>
            <a:pPr>
              <a:buFont typeface="Wingdings" panose="05000000000000000000" pitchFamily="2" charset="2"/>
              <a:buChar char="§"/>
            </a:pPr>
            <a:r>
              <a:rPr lang="en-US" sz="2000" b="0" dirty="0">
                <a:latin typeface="Calibri" panose="020F0502020204030204" pitchFamily="34" charset="0"/>
              </a:rPr>
              <a:t>Begin the conversation about ESSA in Colorado</a:t>
            </a:r>
          </a:p>
          <a:p>
            <a:pPr>
              <a:buFont typeface="Wingdings" panose="05000000000000000000" pitchFamily="2" charset="2"/>
              <a:buChar char="§"/>
            </a:pPr>
            <a:r>
              <a:rPr lang="en-US" sz="2000" b="0" dirty="0">
                <a:latin typeface="Calibri" panose="020F0502020204030204" pitchFamily="34" charset="0"/>
              </a:rPr>
              <a:t>Share information about ESSA’s core components</a:t>
            </a:r>
          </a:p>
          <a:p>
            <a:pPr>
              <a:buFont typeface="Wingdings" panose="05000000000000000000" pitchFamily="2" charset="2"/>
              <a:buChar char="§"/>
            </a:pPr>
            <a:r>
              <a:rPr lang="en-US" sz="2000" b="0" dirty="0">
                <a:latin typeface="Calibri" panose="020F0502020204030204" pitchFamily="34" charset="0"/>
              </a:rPr>
              <a:t>Listen to your ideas, recommendations, and concerns about ESSA</a:t>
            </a:r>
          </a:p>
          <a:p>
            <a:pPr>
              <a:buFont typeface="Wingdings" panose="05000000000000000000" pitchFamily="2" charset="2"/>
              <a:buChar char="§"/>
            </a:pPr>
            <a:r>
              <a:rPr lang="en-US" sz="2000" b="0" dirty="0">
                <a:latin typeface="Calibri" panose="020F0502020204030204" pitchFamily="34" charset="0"/>
              </a:rPr>
              <a:t>Let you know how you can continue to be involved in ESSA state plan development after today</a:t>
            </a:r>
          </a:p>
        </p:txBody>
      </p:sp>
      <p:sp>
        <p:nvSpPr>
          <p:cNvPr id="3" name="Title 2"/>
          <p:cNvSpPr>
            <a:spLocks noGrp="1"/>
          </p:cNvSpPr>
          <p:nvPr>
            <p:ph type="title"/>
          </p:nvPr>
        </p:nvSpPr>
        <p:spPr/>
        <p:txBody>
          <a:bodyPr/>
          <a:lstStyle/>
          <a:p>
            <a:pPr algn="l"/>
            <a:r>
              <a:rPr lang="en-US" dirty="0">
                <a:latin typeface="Museo Slab 500" pitchFamily="50" charset="0"/>
              </a:rPr>
              <a:t>Goals for </a:t>
            </a:r>
            <a:r>
              <a:rPr lang="en-US" dirty="0" smtClean="0">
                <a:latin typeface="Museo Slab 500" pitchFamily="50" charset="0"/>
              </a:rPr>
              <a:t>this Session</a:t>
            </a:r>
            <a:endParaRPr lang="en-US" dirty="0">
              <a:latin typeface="Museo Slab 500" pitchFamily="50"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51" y="3873613"/>
            <a:ext cx="6534150" cy="2571750"/>
          </a:xfrm>
          <a:prstGeom prst="rect">
            <a:avLst/>
          </a:prstGeom>
        </p:spPr>
      </p:pic>
      <p:sp>
        <p:nvSpPr>
          <p:cNvPr id="8" name="TextBox 7"/>
          <p:cNvSpPr txBox="1"/>
          <p:nvPr/>
        </p:nvSpPr>
        <p:spPr>
          <a:xfrm>
            <a:off x="234176" y="6367347"/>
            <a:ext cx="1628078" cy="338554"/>
          </a:xfrm>
          <a:prstGeom prst="rect">
            <a:avLst/>
          </a:prstGeom>
          <a:noFill/>
        </p:spPr>
        <p:txBody>
          <a:bodyPr wrap="square" rtlCol="0">
            <a:spAutoFit/>
          </a:bodyPr>
          <a:lstStyle/>
          <a:p>
            <a:r>
              <a:rPr lang="en-US" sz="1600" dirty="0" smtClean="0"/>
              <a:t>3</a:t>
            </a:r>
            <a:endParaRPr lang="en-US" sz="1600" dirty="0"/>
          </a:p>
        </p:txBody>
      </p:sp>
    </p:spTree>
    <p:extLst>
      <p:ext uri="{BB962C8B-B14F-4D97-AF65-F5344CB8AC3E}">
        <p14:creationId xmlns:p14="http://schemas.microsoft.com/office/powerpoint/2010/main" val="40004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Title I, Part A </a:t>
            </a:r>
            <a:endParaRPr lang="en-US" sz="2000" dirty="0" smtClean="0"/>
          </a:p>
          <a:p>
            <a:pPr marL="747713" lvl="1" indent="-290513"/>
            <a:r>
              <a:rPr lang="en-US" sz="2000" dirty="0" smtClean="0"/>
              <a:t>To provide </a:t>
            </a:r>
            <a:r>
              <a:rPr lang="en-US" sz="2000" dirty="0"/>
              <a:t>all children </a:t>
            </a:r>
            <a:r>
              <a:rPr lang="en-US" sz="2000" dirty="0" smtClean="0"/>
              <a:t>a fair</a:t>
            </a:r>
            <a:r>
              <a:rPr lang="en-US" sz="2000" dirty="0"/>
              <a:t>, equitable, and high-quality </a:t>
            </a:r>
            <a:r>
              <a:rPr lang="en-US" sz="2000" dirty="0" smtClean="0"/>
              <a:t>education</a:t>
            </a:r>
          </a:p>
          <a:p>
            <a:pPr lvl="1"/>
            <a:endParaRPr lang="en-US" sz="2000" dirty="0" smtClean="0"/>
          </a:p>
          <a:p>
            <a:pPr marL="388620" indent="-342900">
              <a:buFont typeface="Wingdings" panose="05000000000000000000" pitchFamily="2" charset="2"/>
              <a:buChar char="§"/>
            </a:pPr>
            <a:r>
              <a:rPr lang="en-US" sz="2000" dirty="0"/>
              <a:t>Title I, Part </a:t>
            </a:r>
            <a:r>
              <a:rPr lang="en-US" sz="2000" dirty="0" smtClean="0"/>
              <a:t>C</a:t>
            </a:r>
          </a:p>
          <a:p>
            <a:pPr marL="747713" lvl="1" indent="-285750">
              <a:buFont typeface="Wingdings" panose="05000000000000000000" pitchFamily="2" charset="2"/>
              <a:buChar char="§"/>
            </a:pPr>
            <a:r>
              <a:rPr lang="en-US" sz="2000" dirty="0" smtClean="0"/>
              <a:t>Education of migratory children  </a:t>
            </a:r>
          </a:p>
          <a:p>
            <a:pPr marL="320040" lvl="1" indent="0">
              <a:buNone/>
            </a:pPr>
            <a:endParaRPr lang="en-US" sz="2000" dirty="0"/>
          </a:p>
          <a:p>
            <a:pPr marL="388620" indent="-342900">
              <a:buFont typeface="Wingdings" panose="05000000000000000000" pitchFamily="2" charset="2"/>
              <a:buChar char="§"/>
            </a:pPr>
            <a:r>
              <a:rPr lang="en-US" sz="2000" dirty="0" smtClean="0"/>
              <a:t>Title </a:t>
            </a:r>
            <a:r>
              <a:rPr lang="en-US" sz="2000" dirty="0"/>
              <a:t>I, Part D </a:t>
            </a:r>
          </a:p>
          <a:p>
            <a:pPr marL="747713" lvl="1" indent="-285750">
              <a:buFont typeface="Wingdings" panose="05000000000000000000" pitchFamily="2" charset="2"/>
              <a:buChar char="§"/>
            </a:pPr>
            <a:r>
              <a:rPr lang="en-US" sz="2000" dirty="0" smtClean="0"/>
              <a:t>Education </a:t>
            </a:r>
            <a:r>
              <a:rPr lang="en-US" sz="2000" dirty="0"/>
              <a:t>of neglected, delinquent or at-risk children</a:t>
            </a:r>
          </a:p>
          <a:p>
            <a:pPr marL="662940" lvl="1" indent="-342900">
              <a:buFont typeface="Wingdings" panose="05000000000000000000" pitchFamily="2" charset="2"/>
              <a:buChar char="§"/>
            </a:pPr>
            <a:endParaRPr lang="en-US" sz="2000" dirty="0"/>
          </a:p>
          <a:p>
            <a:endParaRPr lang="en-US" dirty="0"/>
          </a:p>
        </p:txBody>
      </p:sp>
      <p:sp>
        <p:nvSpPr>
          <p:cNvPr id="3" name="Title 2"/>
          <p:cNvSpPr>
            <a:spLocks noGrp="1"/>
          </p:cNvSpPr>
          <p:nvPr>
            <p:ph type="title"/>
          </p:nvPr>
        </p:nvSpPr>
        <p:spPr/>
        <p:txBody>
          <a:bodyPr/>
          <a:lstStyle/>
          <a:p>
            <a:r>
              <a:rPr lang="en-US" dirty="0" smtClean="0"/>
              <a:t>Title I - ESSA</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30</a:t>
            </a:r>
            <a:endParaRPr lang="en-US" sz="1600" dirty="0"/>
          </a:p>
        </p:txBody>
      </p:sp>
    </p:spTree>
    <p:extLst>
      <p:ext uri="{BB962C8B-B14F-4D97-AF65-F5344CB8AC3E}">
        <p14:creationId xmlns:p14="http://schemas.microsoft.com/office/powerpoint/2010/main" val="24424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31470" indent="-285750"/>
            <a:r>
              <a:rPr lang="en-US" sz="2400" dirty="0" smtClean="0">
                <a:latin typeface="Calibri" panose="020F0502020204030204" pitchFamily="34" charset="0"/>
              </a:rPr>
              <a:t>In 2017 </a:t>
            </a:r>
            <a:r>
              <a:rPr lang="en-US" sz="2400" dirty="0">
                <a:latin typeface="Calibri" panose="020F0502020204030204" pitchFamily="34" charset="0"/>
              </a:rPr>
              <a:t>– 2018, </a:t>
            </a:r>
            <a:r>
              <a:rPr lang="en-US" sz="2400" dirty="0" smtClean="0">
                <a:latin typeface="Calibri" panose="020F0502020204030204" pitchFamily="34" charset="0"/>
              </a:rPr>
              <a:t>districts must </a:t>
            </a:r>
            <a:r>
              <a:rPr lang="en-US" sz="2400" dirty="0">
                <a:latin typeface="Calibri" panose="020F0502020204030204" pitchFamily="34" charset="0"/>
              </a:rPr>
              <a:t>have a Title I plan on file with </a:t>
            </a:r>
            <a:r>
              <a:rPr lang="en-US" sz="2400" dirty="0" smtClean="0">
                <a:latin typeface="Calibri" panose="020F0502020204030204" pitchFamily="34" charset="0"/>
              </a:rPr>
              <a:t>CDE that</a:t>
            </a:r>
            <a:r>
              <a:rPr lang="en-US" sz="2400" dirty="0">
                <a:latin typeface="Calibri" panose="020F0502020204030204" pitchFamily="34" charset="0"/>
              </a:rPr>
              <a:t>:</a:t>
            </a:r>
          </a:p>
          <a:p>
            <a:pPr lvl="1">
              <a:buFont typeface="Wingdings" panose="05000000000000000000" pitchFamily="2" charset="2"/>
              <a:buChar char="§"/>
            </a:pPr>
            <a:r>
              <a:rPr lang="en-US" sz="2000" b="0" dirty="0">
                <a:latin typeface="Calibri" panose="020F0502020204030204" pitchFamily="34" charset="0"/>
              </a:rPr>
              <a:t>Is developed in consultation with stakeholders</a:t>
            </a:r>
          </a:p>
          <a:p>
            <a:pPr lvl="1">
              <a:buFont typeface="Wingdings" panose="05000000000000000000" pitchFamily="2" charset="2"/>
              <a:buChar char="§"/>
            </a:pPr>
            <a:r>
              <a:rPr lang="en-US" sz="2000" b="0" dirty="0">
                <a:solidFill>
                  <a:srgbClr val="00B050"/>
                </a:solidFill>
                <a:latin typeface="Calibri" panose="020F0502020204030204" pitchFamily="34" charset="0"/>
              </a:rPr>
              <a:t>Addresses disparities in teacher distribution*</a:t>
            </a:r>
          </a:p>
          <a:p>
            <a:pPr lvl="1">
              <a:buFont typeface="Wingdings" panose="05000000000000000000" pitchFamily="2" charset="2"/>
              <a:buChar char="§"/>
            </a:pPr>
            <a:r>
              <a:rPr lang="en-US" sz="2000" b="0" dirty="0">
                <a:latin typeface="Calibri" panose="020F0502020204030204" pitchFamily="34" charset="0"/>
              </a:rPr>
              <a:t>Meets LEA responsibilities related to school improvement (as applicable)</a:t>
            </a:r>
          </a:p>
          <a:p>
            <a:pPr lvl="1">
              <a:buFont typeface="Wingdings" panose="05000000000000000000" pitchFamily="2" charset="2"/>
              <a:buChar char="§"/>
            </a:pPr>
            <a:r>
              <a:rPr lang="en-US" sz="2000" b="0" dirty="0">
                <a:latin typeface="Calibri" panose="020F0502020204030204" pitchFamily="34" charset="0"/>
              </a:rPr>
              <a:t>Coordinates and integrates services with preschool programs</a:t>
            </a:r>
          </a:p>
          <a:p>
            <a:pPr lvl="1">
              <a:buFont typeface="Wingdings" panose="05000000000000000000" pitchFamily="2" charset="2"/>
              <a:buChar char="§"/>
            </a:pPr>
            <a:r>
              <a:rPr lang="en-US" sz="2000" b="0" dirty="0">
                <a:solidFill>
                  <a:srgbClr val="00B050"/>
                </a:solidFill>
                <a:latin typeface="Calibri" panose="020F0502020204030204" pitchFamily="34" charset="0"/>
              </a:rPr>
              <a:t>Supports efforts to reduce the use of discipline practices that remove students from classrooms*</a:t>
            </a:r>
          </a:p>
          <a:p>
            <a:pPr lvl="1">
              <a:buFont typeface="Wingdings" panose="05000000000000000000" pitchFamily="2" charset="2"/>
              <a:buChar char="§"/>
            </a:pPr>
            <a:r>
              <a:rPr lang="en-US" sz="2000" b="0" dirty="0">
                <a:solidFill>
                  <a:srgbClr val="00B050"/>
                </a:solidFill>
                <a:latin typeface="Calibri" panose="020F0502020204030204" pitchFamily="34" charset="0"/>
              </a:rPr>
              <a:t>Coordinates academic and career and technical education content*</a:t>
            </a:r>
          </a:p>
          <a:p>
            <a:pPr lvl="1">
              <a:buFont typeface="Wingdings" panose="05000000000000000000" pitchFamily="2" charset="2"/>
              <a:buChar char="§"/>
            </a:pPr>
            <a:endParaRPr lang="en-US" sz="2000" b="0" dirty="0">
              <a:solidFill>
                <a:srgbClr val="00B050"/>
              </a:solidFill>
              <a:latin typeface="Calibri" panose="020F0502020204030204" pitchFamily="34" charset="0"/>
            </a:endParaRPr>
          </a:p>
          <a:p>
            <a:pPr marL="45720" indent="0">
              <a:buNone/>
            </a:pPr>
            <a:r>
              <a:rPr lang="en-US" sz="1800" b="0" dirty="0">
                <a:solidFill>
                  <a:srgbClr val="00B050"/>
                </a:solidFill>
              </a:rPr>
              <a:t>* Not included in NCLB</a:t>
            </a:r>
          </a:p>
        </p:txBody>
      </p:sp>
      <p:sp>
        <p:nvSpPr>
          <p:cNvPr id="3" name="Title 2"/>
          <p:cNvSpPr>
            <a:spLocks noGrp="1"/>
          </p:cNvSpPr>
          <p:nvPr>
            <p:ph type="title"/>
          </p:nvPr>
        </p:nvSpPr>
        <p:spPr/>
        <p:txBody>
          <a:bodyPr/>
          <a:lstStyle/>
          <a:p>
            <a:r>
              <a:rPr lang="en-US" dirty="0"/>
              <a:t>Title I – ESSA </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31</a:t>
            </a:r>
            <a:endParaRPr lang="en-US" sz="1600" dirty="0"/>
          </a:p>
        </p:txBody>
      </p:sp>
    </p:spTree>
    <p:extLst>
      <p:ext uri="{BB962C8B-B14F-4D97-AF65-F5344CB8AC3E}">
        <p14:creationId xmlns:p14="http://schemas.microsoft.com/office/powerpoint/2010/main" val="38423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31470" indent="-285750"/>
            <a:r>
              <a:rPr lang="en-US" sz="2000" dirty="0">
                <a:latin typeface="Calibri" panose="020F0502020204030204" pitchFamily="34" charset="0"/>
              </a:rPr>
              <a:t>Beginning in </a:t>
            </a:r>
            <a:r>
              <a:rPr lang="en-US" sz="2000" dirty="0" smtClean="0">
                <a:latin typeface="Calibri" panose="020F0502020204030204" pitchFamily="34" charset="0"/>
              </a:rPr>
              <a:t>2017-2018</a:t>
            </a:r>
            <a:r>
              <a:rPr lang="en-US" sz="2000" dirty="0">
                <a:latin typeface="Calibri" panose="020F0502020204030204" pitchFamily="34" charset="0"/>
              </a:rPr>
              <a:t>, d</a:t>
            </a:r>
            <a:r>
              <a:rPr lang="en-US" sz="2000" dirty="0" smtClean="0">
                <a:latin typeface="Calibri" panose="020F0502020204030204" pitchFamily="34" charset="0"/>
              </a:rPr>
              <a:t>istricts  must</a:t>
            </a:r>
            <a:r>
              <a:rPr lang="en-US" sz="2000" dirty="0">
                <a:latin typeface="Calibri" panose="020F0502020204030204" pitchFamily="34" charset="0"/>
              </a:rPr>
              <a:t>:</a:t>
            </a:r>
          </a:p>
          <a:p>
            <a:pPr lvl="1">
              <a:buFont typeface="Wingdings" panose="05000000000000000000" pitchFamily="2" charset="2"/>
              <a:buChar char="§"/>
            </a:pPr>
            <a:r>
              <a:rPr lang="en-US" sz="2000" b="0" dirty="0">
                <a:latin typeface="Calibri" panose="020F0502020204030204" pitchFamily="34" charset="0"/>
              </a:rPr>
              <a:t>Inform parents of their ability to request information regarding teacher </a:t>
            </a:r>
            <a:r>
              <a:rPr lang="en-US" sz="2000" b="0" dirty="0" smtClean="0">
                <a:latin typeface="Calibri" panose="020F0502020204030204" pitchFamily="34" charset="0"/>
              </a:rPr>
              <a:t>qualifications</a:t>
            </a:r>
            <a:endParaRPr lang="en-US" sz="2000" b="0" dirty="0">
              <a:latin typeface="Calibri" panose="020F0502020204030204" pitchFamily="34" charset="0"/>
            </a:endParaRPr>
          </a:p>
          <a:p>
            <a:pPr lvl="1">
              <a:buFont typeface="Wingdings" panose="05000000000000000000" pitchFamily="2" charset="2"/>
              <a:buChar char="§"/>
            </a:pPr>
            <a:r>
              <a:rPr lang="en-US" sz="2000" b="0" dirty="0">
                <a:latin typeface="Calibri" panose="020F0502020204030204" pitchFamily="34" charset="0"/>
              </a:rPr>
              <a:t>Provide parents information regarding their child’s academic </a:t>
            </a:r>
            <a:r>
              <a:rPr lang="en-US" sz="2000" b="0" dirty="0" smtClean="0">
                <a:latin typeface="Calibri" panose="020F0502020204030204" pitchFamily="34" charset="0"/>
              </a:rPr>
              <a:t>achievement</a:t>
            </a:r>
            <a:endParaRPr lang="en-US" sz="2000" b="0" dirty="0">
              <a:latin typeface="Calibri" panose="020F0502020204030204" pitchFamily="34" charset="0"/>
            </a:endParaRPr>
          </a:p>
          <a:p>
            <a:pPr lvl="1">
              <a:buFont typeface="Wingdings" panose="05000000000000000000" pitchFamily="2" charset="2"/>
              <a:buChar char="§"/>
            </a:pPr>
            <a:r>
              <a:rPr lang="en-US" sz="2000" b="0" dirty="0">
                <a:solidFill>
                  <a:schemeClr val="tx1"/>
                </a:solidFill>
                <a:latin typeface="Calibri" panose="020F0502020204030204" pitchFamily="34" charset="0"/>
              </a:rPr>
              <a:t>Notify parents if their child is taught by a teacher </a:t>
            </a:r>
            <a:r>
              <a:rPr lang="en-US" sz="2000" b="0" dirty="0" smtClean="0">
                <a:solidFill>
                  <a:schemeClr val="tx1"/>
                </a:solidFill>
                <a:latin typeface="Calibri" panose="020F0502020204030204" pitchFamily="34" charset="0"/>
              </a:rPr>
              <a:t>who </a:t>
            </a:r>
            <a:r>
              <a:rPr lang="en-US" sz="2000" b="0" dirty="0" smtClean="0">
                <a:solidFill>
                  <a:srgbClr val="00B050"/>
                </a:solidFill>
                <a:latin typeface="Calibri" panose="020F0502020204030204" pitchFamily="34" charset="0"/>
              </a:rPr>
              <a:t>does </a:t>
            </a:r>
            <a:r>
              <a:rPr lang="en-US" sz="2000" b="0" dirty="0">
                <a:solidFill>
                  <a:srgbClr val="00B050"/>
                </a:solidFill>
                <a:latin typeface="Calibri" panose="020F0502020204030204" pitchFamily="34" charset="0"/>
              </a:rPr>
              <a:t>not meet applicable state certification or licensure </a:t>
            </a:r>
            <a:r>
              <a:rPr lang="en-US" sz="2000" b="0" dirty="0" smtClean="0">
                <a:solidFill>
                  <a:srgbClr val="00B050"/>
                </a:solidFill>
                <a:latin typeface="Calibri" panose="020F0502020204030204" pitchFamily="34" charset="0"/>
              </a:rPr>
              <a:t>requirements*</a:t>
            </a:r>
            <a:endParaRPr lang="en-US" sz="2000" b="0" dirty="0">
              <a:solidFill>
                <a:srgbClr val="00B050"/>
              </a:solidFill>
              <a:latin typeface="Calibri" panose="020F0502020204030204" pitchFamily="34" charset="0"/>
            </a:endParaRPr>
          </a:p>
          <a:p>
            <a:pPr lvl="1">
              <a:buFont typeface="Wingdings" panose="05000000000000000000" pitchFamily="2" charset="2"/>
              <a:buChar char="§"/>
            </a:pPr>
            <a:r>
              <a:rPr lang="en-US" sz="2000" b="0" dirty="0">
                <a:solidFill>
                  <a:srgbClr val="00B050"/>
                </a:solidFill>
                <a:latin typeface="Calibri" panose="020F0502020204030204" pitchFamily="34" charset="0"/>
              </a:rPr>
              <a:t>Develop policies regarding student participation in statewide assessments and provide to </a:t>
            </a:r>
            <a:r>
              <a:rPr lang="en-US" sz="2000" b="0" dirty="0" smtClean="0">
                <a:solidFill>
                  <a:srgbClr val="00B050"/>
                </a:solidFill>
                <a:latin typeface="Calibri" panose="020F0502020204030204" pitchFamily="34" charset="0"/>
              </a:rPr>
              <a:t>parents*</a:t>
            </a:r>
            <a:endParaRPr lang="en-US" sz="2000" b="0" dirty="0">
              <a:solidFill>
                <a:srgbClr val="00B050"/>
              </a:solidFill>
              <a:latin typeface="Calibri" panose="020F0502020204030204" pitchFamily="34" charset="0"/>
            </a:endParaRPr>
          </a:p>
          <a:p>
            <a:pPr lvl="1">
              <a:buFont typeface="Wingdings" panose="05000000000000000000" pitchFamily="2" charset="2"/>
              <a:buChar char="§"/>
            </a:pPr>
            <a:r>
              <a:rPr lang="en-US" sz="2000" b="0" dirty="0">
                <a:latin typeface="Calibri" panose="020F0502020204030204" pitchFamily="34" charset="0"/>
              </a:rPr>
              <a:t>Inform parents of </a:t>
            </a:r>
            <a:r>
              <a:rPr lang="en-US" sz="2000" b="0" dirty="0" smtClean="0">
                <a:latin typeface="Calibri" panose="020F0502020204030204" pitchFamily="34" charset="0"/>
              </a:rPr>
              <a:t>ELs </a:t>
            </a:r>
            <a:r>
              <a:rPr lang="en-US" sz="2000" b="0" dirty="0">
                <a:latin typeface="Calibri" panose="020F0502020204030204" pitchFamily="34" charset="0"/>
              </a:rPr>
              <a:t>of the reason their child was identified for services and the services for which they are </a:t>
            </a:r>
            <a:r>
              <a:rPr lang="en-US" sz="2000" b="0" dirty="0" smtClean="0">
                <a:latin typeface="Calibri" panose="020F0502020204030204" pitchFamily="34" charset="0"/>
              </a:rPr>
              <a:t>eligible</a:t>
            </a:r>
            <a:endParaRPr lang="en-US" sz="2000" b="0" dirty="0">
              <a:latin typeface="Calibri" panose="020F0502020204030204" pitchFamily="34" charset="0"/>
            </a:endParaRPr>
          </a:p>
          <a:p>
            <a:pPr marL="365760" lvl="1" indent="0">
              <a:buNone/>
            </a:pPr>
            <a:endParaRPr lang="en-US" sz="2000" dirty="0">
              <a:solidFill>
                <a:srgbClr val="00B050"/>
              </a:solidFill>
            </a:endParaRPr>
          </a:p>
          <a:p>
            <a:pPr marL="365760" lvl="1" indent="0">
              <a:buNone/>
            </a:pPr>
            <a:r>
              <a:rPr lang="en-US" sz="1800" dirty="0">
                <a:solidFill>
                  <a:srgbClr val="00B050"/>
                </a:solidFill>
              </a:rPr>
              <a:t>* Not included in NCLB</a:t>
            </a:r>
          </a:p>
          <a:p>
            <a:pPr lvl="1">
              <a:buFont typeface="Wingdings" panose="05000000000000000000" pitchFamily="2" charset="2"/>
              <a:buChar char="§"/>
            </a:pPr>
            <a:endParaRPr lang="en-US" b="0" dirty="0">
              <a:latin typeface="Calibri" panose="020F0502020204030204" pitchFamily="34" charset="0"/>
            </a:endParaRPr>
          </a:p>
        </p:txBody>
      </p:sp>
      <p:sp>
        <p:nvSpPr>
          <p:cNvPr id="3" name="Title 2"/>
          <p:cNvSpPr>
            <a:spLocks noGrp="1"/>
          </p:cNvSpPr>
          <p:nvPr>
            <p:ph type="title"/>
          </p:nvPr>
        </p:nvSpPr>
        <p:spPr/>
        <p:txBody>
          <a:bodyPr/>
          <a:lstStyle/>
          <a:p>
            <a:r>
              <a:rPr lang="en-US" dirty="0"/>
              <a:t>Title I – ESSA </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32</a:t>
            </a:r>
            <a:endParaRPr lang="en-US" sz="1600" dirty="0"/>
          </a:p>
        </p:txBody>
      </p:sp>
    </p:spTree>
    <p:extLst>
      <p:ext uri="{BB962C8B-B14F-4D97-AF65-F5344CB8AC3E}">
        <p14:creationId xmlns:p14="http://schemas.microsoft.com/office/powerpoint/2010/main" val="39720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latin typeface="Calibri" panose="020F0502020204030204" pitchFamily="34" charset="0"/>
              </a:rPr>
              <a:t>ESSA Requirements</a:t>
            </a:r>
            <a:endParaRPr lang="en-US" sz="2600" dirty="0">
              <a:latin typeface="Calibri" panose="020F0502020204030204" pitchFamily="34" charset="0"/>
            </a:endParaRPr>
          </a:p>
          <a:p>
            <a:pPr lvl="1">
              <a:buFont typeface="Wingdings" panose="05000000000000000000" pitchFamily="2" charset="2"/>
              <a:buChar char="§"/>
            </a:pPr>
            <a:r>
              <a:rPr lang="en-US" sz="2400" b="1" dirty="0">
                <a:latin typeface="Calibri" panose="020F0502020204030204" pitchFamily="34" charset="0"/>
              </a:rPr>
              <a:t>States</a:t>
            </a:r>
            <a:r>
              <a:rPr lang="en-US" sz="2400" dirty="0">
                <a:latin typeface="Calibri" panose="020F0502020204030204" pitchFamily="34" charset="0"/>
              </a:rPr>
              <a:t> may reserve up to 3% of their Title I, Part A allocation for grants in support of direct student services. </a:t>
            </a:r>
          </a:p>
          <a:p>
            <a:pPr lvl="2">
              <a:buFont typeface="Wingdings" panose="05000000000000000000" pitchFamily="2" charset="2"/>
              <a:buChar char="§"/>
            </a:pPr>
            <a:r>
              <a:rPr lang="en-US" dirty="0">
                <a:latin typeface="Calibri" panose="020F0502020204030204" pitchFamily="34" charset="0"/>
              </a:rPr>
              <a:t>Must distribute </a:t>
            </a:r>
            <a:r>
              <a:rPr lang="en-US" dirty="0" smtClean="0">
                <a:latin typeface="Calibri" panose="020F0502020204030204" pitchFamily="34" charset="0"/>
              </a:rPr>
              <a:t>99% </a:t>
            </a:r>
            <a:r>
              <a:rPr lang="en-US" dirty="0">
                <a:latin typeface="Calibri" panose="020F0502020204030204" pitchFamily="34" charset="0"/>
              </a:rPr>
              <a:t>of the 3% of funds to districts with the highest numbers of comprehensive and targeted support </a:t>
            </a:r>
            <a:r>
              <a:rPr lang="en-US" dirty="0" smtClean="0">
                <a:latin typeface="Calibri" panose="020F0502020204030204" pitchFamily="34" charset="0"/>
              </a:rPr>
              <a:t>schools</a:t>
            </a:r>
            <a:endParaRPr lang="en-US" dirty="0">
              <a:latin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rPr>
              <a:t>Funds may be used for AP and IB assessments, career and technical education coursework, credit recovery and courses to accelerate learning, personalized learning, transportation costs for school choice, and activities that assist students in successfully completing post-secondary </a:t>
            </a:r>
            <a:r>
              <a:rPr lang="en-US" dirty="0" smtClean="0">
                <a:latin typeface="Calibri" panose="020F0502020204030204" pitchFamily="34" charset="0"/>
              </a:rPr>
              <a:t>coursework</a:t>
            </a:r>
            <a:endParaRPr lang="en-US" dirty="0">
              <a:latin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rPr>
              <a:t>The </a:t>
            </a:r>
            <a:r>
              <a:rPr lang="en-US" b="1" dirty="0">
                <a:latin typeface="Calibri" panose="020F0502020204030204" pitchFamily="34" charset="0"/>
              </a:rPr>
              <a:t>State</a:t>
            </a:r>
            <a:r>
              <a:rPr lang="en-US" dirty="0">
                <a:latin typeface="Calibri" panose="020F0502020204030204" pitchFamily="34" charset="0"/>
              </a:rPr>
              <a:t> may retain 1% of the 3% for administration of the </a:t>
            </a:r>
            <a:r>
              <a:rPr lang="en-US" dirty="0" smtClean="0">
                <a:latin typeface="Calibri" panose="020F0502020204030204" pitchFamily="34" charset="0"/>
              </a:rPr>
              <a:t>grants</a:t>
            </a:r>
            <a:endParaRPr lang="en-US" dirty="0">
              <a:latin typeface="Calibri" panose="020F0502020204030204" pitchFamily="34" charset="0"/>
            </a:endParaRPr>
          </a:p>
          <a:p>
            <a:pPr marL="45720" indent="0">
              <a:buNone/>
            </a:pPr>
            <a:endParaRPr lang="en-US" dirty="0"/>
          </a:p>
        </p:txBody>
      </p:sp>
      <p:sp>
        <p:nvSpPr>
          <p:cNvPr id="3" name="Title 2"/>
          <p:cNvSpPr>
            <a:spLocks noGrp="1"/>
          </p:cNvSpPr>
          <p:nvPr>
            <p:ph type="title"/>
          </p:nvPr>
        </p:nvSpPr>
        <p:spPr/>
        <p:txBody>
          <a:bodyPr/>
          <a:lstStyle/>
          <a:p>
            <a:r>
              <a:rPr lang="en-US" dirty="0" smtClean="0"/>
              <a:t>Title I - Direct </a:t>
            </a:r>
            <a:r>
              <a:rPr lang="en-US" dirty="0"/>
              <a:t>Student Services</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33</a:t>
            </a:r>
            <a:endParaRPr lang="en-US" sz="1600" dirty="0"/>
          </a:p>
        </p:txBody>
      </p:sp>
    </p:spTree>
    <p:extLst>
      <p:ext uri="{BB962C8B-B14F-4D97-AF65-F5344CB8AC3E}">
        <p14:creationId xmlns:p14="http://schemas.microsoft.com/office/powerpoint/2010/main" val="31069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74320" lvl="1" indent="-228600">
              <a:buClr>
                <a:schemeClr val="accent1"/>
              </a:buClr>
              <a:buFont typeface="Wingdings" panose="05000000000000000000" pitchFamily="2" charset="2"/>
              <a:buChar char="§"/>
            </a:pPr>
            <a:r>
              <a:rPr lang="en-US" sz="2000" dirty="0"/>
              <a:t>What supports should CDE provide to help teachers, schools, and districts provide effective instruction to students with specific learning needs</a:t>
            </a:r>
            <a:r>
              <a:rPr lang="en-US" sz="2000" dirty="0" smtClean="0"/>
              <a:t>?</a:t>
            </a:r>
          </a:p>
          <a:p>
            <a:pPr marL="45720" lvl="1" indent="0">
              <a:buClr>
                <a:schemeClr val="accent1"/>
              </a:buClr>
              <a:buNone/>
            </a:pPr>
            <a:endParaRPr lang="en-US" sz="2000" dirty="0" smtClean="0"/>
          </a:p>
          <a:p>
            <a:pPr marL="274320" lvl="1" indent="-228600">
              <a:buClr>
                <a:schemeClr val="accent1"/>
              </a:buClr>
              <a:buFont typeface="Wingdings" panose="05000000000000000000" pitchFamily="2" charset="2"/>
              <a:buChar char="§"/>
            </a:pPr>
            <a:r>
              <a:rPr lang="en-US" sz="2000" dirty="0"/>
              <a:t>Should CDE reserve 3% of Title I, Part A funds for </a:t>
            </a:r>
            <a:r>
              <a:rPr lang="en-US" sz="2000" i="1" dirty="0"/>
              <a:t>direct student services </a:t>
            </a:r>
            <a:r>
              <a:rPr lang="en-US" sz="2000" dirty="0"/>
              <a:t>grants?</a:t>
            </a:r>
          </a:p>
          <a:p>
            <a:pPr marL="274320" lvl="1" indent="-228600">
              <a:buClr>
                <a:schemeClr val="accent1"/>
              </a:buClr>
              <a:buFont typeface="Wingdings" panose="05000000000000000000" pitchFamily="2" charset="2"/>
              <a:buChar char="§"/>
            </a:pPr>
            <a:endParaRPr lang="en-US" sz="2000" dirty="0"/>
          </a:p>
          <a:p>
            <a:pPr>
              <a:buFont typeface="Wingdings" panose="05000000000000000000" pitchFamily="2" charset="2"/>
              <a:buChar char="§"/>
            </a:pPr>
            <a:endParaRPr lang="en-US" dirty="0">
              <a:solidFill>
                <a:schemeClr val="tx1"/>
              </a:solidFill>
              <a:latin typeface="Calibri" panose="020F0502020204030204" pitchFamily="34" charset="0"/>
            </a:endParaRPr>
          </a:p>
          <a:p>
            <a:pPr marL="45720" indent="0">
              <a:buNone/>
            </a:pPr>
            <a:endParaRPr lang="en-US" sz="1600" dirty="0"/>
          </a:p>
        </p:txBody>
      </p:sp>
      <p:sp>
        <p:nvSpPr>
          <p:cNvPr id="4" name="Title 3"/>
          <p:cNvSpPr>
            <a:spLocks noGrp="1"/>
          </p:cNvSpPr>
          <p:nvPr>
            <p:ph type="title"/>
          </p:nvPr>
        </p:nvSpPr>
        <p:spPr/>
        <p:txBody>
          <a:bodyPr/>
          <a:lstStyle/>
          <a:p>
            <a:r>
              <a:rPr lang="en-US" dirty="0" smtClean="0"/>
              <a:t>Reflection and Feedback</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34</a:t>
            </a:r>
            <a:endParaRPr lang="en-US" sz="1600" dirty="0"/>
          </a:p>
        </p:txBody>
      </p:sp>
    </p:spTree>
    <p:extLst>
      <p:ext uri="{BB962C8B-B14F-4D97-AF65-F5344CB8AC3E}">
        <p14:creationId xmlns:p14="http://schemas.microsoft.com/office/powerpoint/2010/main" val="37306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lvl="1" indent="0">
              <a:spcBef>
                <a:spcPts val="0"/>
              </a:spcBef>
              <a:spcAft>
                <a:spcPts val="1500"/>
              </a:spcAft>
              <a:buClr>
                <a:schemeClr val="accent1"/>
              </a:buClr>
              <a:buNone/>
            </a:pPr>
            <a:r>
              <a:rPr lang="en-US" sz="2000" i="1" dirty="0"/>
              <a:t>What supports should CDE provide to help teachers, schools, and districts provide effective instruction to students with specific learning needs</a:t>
            </a:r>
            <a:r>
              <a:rPr lang="en-US" sz="2000" i="1" dirty="0" smtClean="0"/>
              <a:t>?</a:t>
            </a:r>
          </a:p>
          <a:p>
            <a:r>
              <a:rPr lang="en-US" sz="2200" b="0" dirty="0">
                <a:solidFill>
                  <a:schemeClr val="accent1"/>
                </a:solidFill>
              </a:rPr>
              <a:t>State-level support </a:t>
            </a:r>
            <a:r>
              <a:rPr lang="en-US" sz="2200" b="0" dirty="0"/>
              <a:t>for various initiatives, including personalized learning systems, distributive leadership models, multi-tiered systems of support (MTSS), and creating community schools.</a:t>
            </a:r>
          </a:p>
          <a:p>
            <a:r>
              <a:rPr lang="en-US" sz="2200" b="0" dirty="0"/>
              <a:t>Encourage opportunity for more frequent and effective </a:t>
            </a:r>
            <a:r>
              <a:rPr lang="en-US" sz="2200" b="0" dirty="0">
                <a:solidFill>
                  <a:schemeClr val="accent1"/>
                </a:solidFill>
              </a:rPr>
              <a:t>professional development/professional learning</a:t>
            </a:r>
            <a:r>
              <a:rPr lang="en-US" sz="2200" b="0" dirty="0"/>
              <a:t>, particularly for teachers with diverse students, students with moderate needs, etc. </a:t>
            </a:r>
          </a:p>
          <a:p>
            <a:r>
              <a:rPr lang="en-US" sz="2200" b="0" dirty="0"/>
              <a:t>Share best practices throughout the state with a </a:t>
            </a:r>
            <a:r>
              <a:rPr lang="en-US" sz="2200" b="0" dirty="0">
                <a:solidFill>
                  <a:schemeClr val="accent1"/>
                </a:solidFill>
              </a:rPr>
              <a:t>centralized menu </a:t>
            </a:r>
            <a:r>
              <a:rPr lang="en-US" sz="2200" b="0" dirty="0"/>
              <a:t>of options/services shared on CDE’s website.</a:t>
            </a:r>
          </a:p>
          <a:p>
            <a:pPr marL="45720" lvl="1" indent="0">
              <a:buClr>
                <a:schemeClr val="accent1"/>
              </a:buClr>
              <a:buNone/>
            </a:pPr>
            <a:endParaRPr lang="en-US" sz="2000" i="1" dirty="0" smtClean="0"/>
          </a:p>
          <a:p>
            <a:pPr marL="45720" lvl="1" indent="0">
              <a:buClr>
                <a:schemeClr val="accent1"/>
              </a:buClr>
              <a:buNone/>
            </a:pPr>
            <a:endParaRPr lang="en-US" sz="2000" dirty="0" smtClean="0"/>
          </a:p>
          <a:p>
            <a:pPr marL="274320" lvl="1" indent="-228600">
              <a:buClr>
                <a:schemeClr val="accent1"/>
              </a:buClr>
              <a:buFont typeface="Wingdings" panose="05000000000000000000" pitchFamily="2" charset="2"/>
              <a:buChar char="§"/>
            </a:pPr>
            <a:endParaRPr lang="en-US" sz="2000" dirty="0"/>
          </a:p>
          <a:p>
            <a:pPr>
              <a:buFont typeface="Wingdings" panose="05000000000000000000" pitchFamily="2" charset="2"/>
              <a:buChar char="§"/>
            </a:pPr>
            <a:endParaRPr lang="en-US" dirty="0">
              <a:solidFill>
                <a:schemeClr val="tx1"/>
              </a:solidFill>
              <a:latin typeface="Calibri" panose="020F0502020204030204" pitchFamily="34" charset="0"/>
            </a:endParaRPr>
          </a:p>
          <a:p>
            <a:pPr marL="45720" indent="0">
              <a:buNone/>
            </a:pPr>
            <a:endParaRPr lang="en-US" sz="1600" dirty="0"/>
          </a:p>
        </p:txBody>
      </p:sp>
      <p:sp>
        <p:nvSpPr>
          <p:cNvPr id="4" name="Title 3"/>
          <p:cNvSpPr>
            <a:spLocks noGrp="1"/>
          </p:cNvSpPr>
          <p:nvPr>
            <p:ph type="title"/>
          </p:nvPr>
        </p:nvSpPr>
        <p:spPr/>
        <p:txBody>
          <a:bodyPr/>
          <a:lstStyle/>
          <a:p>
            <a:r>
              <a:rPr lang="en-US" dirty="0" smtClean="0"/>
              <a:t>What We Heard</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35</a:t>
            </a:r>
            <a:endParaRPr lang="en-US" sz="1600" dirty="0"/>
          </a:p>
        </p:txBody>
      </p:sp>
    </p:spTree>
    <p:extLst>
      <p:ext uri="{BB962C8B-B14F-4D97-AF65-F5344CB8AC3E}">
        <p14:creationId xmlns:p14="http://schemas.microsoft.com/office/powerpoint/2010/main" val="5153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lvl="1" indent="0">
              <a:buClr>
                <a:schemeClr val="accent1"/>
              </a:buClr>
              <a:buNone/>
            </a:pPr>
            <a:r>
              <a:rPr lang="en-US" sz="2000" i="1" dirty="0" smtClean="0"/>
              <a:t>Should </a:t>
            </a:r>
            <a:r>
              <a:rPr lang="en-US" sz="2000" i="1" dirty="0"/>
              <a:t>CDE reserve 3% of Title I, Part A funds for </a:t>
            </a:r>
            <a:r>
              <a:rPr lang="en-US" sz="2000" dirty="0"/>
              <a:t>direct student services </a:t>
            </a:r>
            <a:r>
              <a:rPr lang="en-US" sz="2000" i="1" dirty="0"/>
              <a:t>grants</a:t>
            </a:r>
            <a:r>
              <a:rPr lang="en-US" sz="2000" i="1" dirty="0" smtClean="0"/>
              <a:t>?</a:t>
            </a:r>
          </a:p>
          <a:p>
            <a:r>
              <a:rPr lang="en-US" sz="1800" b="0" dirty="0"/>
              <a:t>Roughly half of the respondents do </a:t>
            </a:r>
            <a:r>
              <a:rPr lang="en-US" sz="1800" b="0" dirty="0">
                <a:solidFill>
                  <a:schemeClr val="accent1"/>
                </a:solidFill>
              </a:rPr>
              <a:t>not</a:t>
            </a:r>
            <a:r>
              <a:rPr lang="en-US" sz="1800" b="0" dirty="0"/>
              <a:t> want CDE to reserve the 3%. </a:t>
            </a:r>
          </a:p>
          <a:p>
            <a:r>
              <a:rPr lang="en-US" sz="1800" b="0" dirty="0"/>
              <a:t>A significant portion of the other half would be in favor of it.</a:t>
            </a:r>
          </a:p>
          <a:p>
            <a:r>
              <a:rPr lang="en-US" sz="1800" b="0" dirty="0"/>
              <a:t>The remaining portion are unsure about whether or not CDE should reserve it for a number of reasons.</a:t>
            </a:r>
          </a:p>
          <a:p>
            <a:endParaRPr lang="en-US" sz="1800" b="0" dirty="0"/>
          </a:p>
          <a:p>
            <a:pPr marL="45720" indent="0">
              <a:buNone/>
            </a:pPr>
            <a:r>
              <a:rPr lang="en-US" sz="1800" b="0" i="1" dirty="0"/>
              <a:t>Why?</a:t>
            </a:r>
          </a:p>
          <a:p>
            <a:r>
              <a:rPr lang="en-US" sz="1800" b="0" dirty="0"/>
              <a:t>Of those who said “yes”, many believe this would be an opportunity for CDE to support new and existing direct student services. </a:t>
            </a:r>
          </a:p>
          <a:p>
            <a:r>
              <a:rPr lang="en-US" sz="1800" b="0" dirty="0"/>
              <a:t>Of those who said “no”, many believe the 3% would be exhausted to cover things like </a:t>
            </a:r>
            <a:r>
              <a:rPr lang="en-US" sz="1800" b="0" dirty="0">
                <a:solidFill>
                  <a:schemeClr val="accent1"/>
                </a:solidFill>
              </a:rPr>
              <a:t>administrative costs</a:t>
            </a:r>
            <a:r>
              <a:rPr lang="en-US" sz="1800" b="0" dirty="0"/>
              <a:t>, thus making it ineffective.</a:t>
            </a:r>
          </a:p>
          <a:p>
            <a:r>
              <a:rPr lang="en-US" sz="1800" b="0" dirty="0"/>
              <a:t>The portion of respondents who were “unsure” claimed it was hard to answer the question without having a clear definition and examples of direct student services and how impactful they would be.</a:t>
            </a:r>
          </a:p>
          <a:p>
            <a:pPr marL="45720" lvl="1" indent="0">
              <a:buClr>
                <a:schemeClr val="accent1"/>
              </a:buClr>
              <a:buNone/>
            </a:pPr>
            <a:endParaRPr lang="en-US" sz="2000" i="1" dirty="0"/>
          </a:p>
          <a:p>
            <a:pPr marL="274320" lvl="1" indent="-228600">
              <a:buClr>
                <a:schemeClr val="accent1"/>
              </a:buClr>
              <a:buFont typeface="Wingdings" panose="05000000000000000000" pitchFamily="2" charset="2"/>
              <a:buChar char="§"/>
            </a:pPr>
            <a:endParaRPr lang="en-US" sz="2000" dirty="0"/>
          </a:p>
          <a:p>
            <a:pPr>
              <a:buFont typeface="Wingdings" panose="05000000000000000000" pitchFamily="2" charset="2"/>
              <a:buChar char="§"/>
            </a:pPr>
            <a:endParaRPr lang="en-US" dirty="0">
              <a:solidFill>
                <a:schemeClr val="tx1"/>
              </a:solidFill>
              <a:latin typeface="Calibri" panose="020F0502020204030204" pitchFamily="34" charset="0"/>
            </a:endParaRPr>
          </a:p>
          <a:p>
            <a:pPr marL="45720" indent="0">
              <a:buNone/>
            </a:pPr>
            <a:endParaRPr lang="en-US" sz="1600" dirty="0"/>
          </a:p>
        </p:txBody>
      </p:sp>
      <p:sp>
        <p:nvSpPr>
          <p:cNvPr id="4" name="Title 3"/>
          <p:cNvSpPr>
            <a:spLocks noGrp="1"/>
          </p:cNvSpPr>
          <p:nvPr>
            <p:ph type="title"/>
          </p:nvPr>
        </p:nvSpPr>
        <p:spPr/>
        <p:txBody>
          <a:bodyPr/>
          <a:lstStyle/>
          <a:p>
            <a:r>
              <a:rPr lang="en-US" dirty="0" smtClean="0"/>
              <a:t>Reflection and Feedback</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36</a:t>
            </a:r>
            <a:endParaRPr lang="en-US" sz="1600" dirty="0"/>
          </a:p>
        </p:txBody>
      </p:sp>
    </p:spTree>
    <p:extLst>
      <p:ext uri="{BB962C8B-B14F-4D97-AF65-F5344CB8AC3E}">
        <p14:creationId xmlns:p14="http://schemas.microsoft.com/office/powerpoint/2010/main" val="108228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53154"/>
          </a:xfrm>
        </p:spPr>
        <p:txBody>
          <a:bodyPr/>
          <a:lstStyle/>
          <a:p>
            <a:pPr marL="45720" indent="0">
              <a:buNone/>
            </a:pPr>
            <a:r>
              <a:rPr lang="en-US" sz="2200" dirty="0"/>
              <a:t>The purpose of Title II, Part A is to increase student achievement by improving the quality and effectiveness of teachers, principals, and other school leaders</a:t>
            </a:r>
            <a:r>
              <a:rPr lang="en-US" sz="2200" dirty="0" smtClean="0"/>
              <a:t>.</a:t>
            </a:r>
            <a:br>
              <a:rPr lang="en-US" sz="2200" dirty="0" smtClean="0"/>
            </a:br>
            <a:endParaRPr lang="en-US" sz="2200" dirty="0"/>
          </a:p>
          <a:p>
            <a:r>
              <a:rPr lang="en-US" sz="2200" b="0" dirty="0" smtClean="0">
                <a:solidFill>
                  <a:schemeClr val="tx1"/>
                </a:solidFill>
                <a:latin typeface="Calibri" panose="020F0502020204030204" pitchFamily="34" charset="0"/>
              </a:rPr>
              <a:t>Provides broad use of </a:t>
            </a:r>
            <a:r>
              <a:rPr lang="en-US" sz="2200" b="0" dirty="0">
                <a:solidFill>
                  <a:schemeClr val="tx1"/>
                </a:solidFill>
                <a:latin typeface="Calibri" panose="020F0502020204030204" pitchFamily="34" charset="0"/>
              </a:rPr>
              <a:t>funds for professional development, teacher recruitment, and teacher </a:t>
            </a:r>
            <a:r>
              <a:rPr lang="en-US" sz="2200" b="0" dirty="0" smtClean="0">
                <a:solidFill>
                  <a:schemeClr val="tx1"/>
                </a:solidFill>
                <a:latin typeface="Calibri" panose="020F0502020204030204" pitchFamily="34" charset="0"/>
              </a:rPr>
              <a:t>retention (</a:t>
            </a:r>
            <a:r>
              <a:rPr lang="en-US" sz="2000" b="0" u="sng" dirty="0">
                <a:hlinkClick r:id="rId3"/>
              </a:rPr>
              <a:t>http://</a:t>
            </a:r>
            <a:r>
              <a:rPr lang="en-US" sz="2000" b="0" u="sng" dirty="0" smtClean="0">
                <a:hlinkClick r:id="rId3"/>
              </a:rPr>
              <a:t>www.cde.state.co.us/fedprograms/ESSABlogPosts/titleiiachanges</a:t>
            </a:r>
            <a:r>
              <a:rPr lang="en-US" sz="2000" b="0" dirty="0"/>
              <a:t>)</a:t>
            </a:r>
            <a:endParaRPr lang="en-US" sz="2200" b="0" dirty="0" smtClean="0">
              <a:solidFill>
                <a:schemeClr val="tx1"/>
              </a:solidFill>
              <a:latin typeface="Calibri" panose="020F0502020204030204" pitchFamily="34" charset="0"/>
            </a:endParaRPr>
          </a:p>
          <a:p>
            <a:r>
              <a:rPr lang="en-US" sz="2200" b="0" dirty="0" smtClean="0">
                <a:solidFill>
                  <a:schemeClr val="tx1"/>
                </a:solidFill>
                <a:latin typeface="Calibri" panose="020F0502020204030204" pitchFamily="34" charset="0"/>
              </a:rPr>
              <a:t>Change </a:t>
            </a:r>
            <a:r>
              <a:rPr lang="en-US" sz="2200" b="0" dirty="0">
                <a:solidFill>
                  <a:schemeClr val="tx1"/>
                </a:solidFill>
                <a:latin typeface="Calibri" panose="020F0502020204030204" pitchFamily="34" charset="0"/>
              </a:rPr>
              <a:t>in allocation formula:</a:t>
            </a:r>
          </a:p>
          <a:p>
            <a:pPr lvl="1">
              <a:buFont typeface="Wingdings" panose="05000000000000000000" pitchFamily="2" charset="2"/>
              <a:buChar char="§"/>
            </a:pPr>
            <a:r>
              <a:rPr lang="en-US" sz="1900" dirty="0">
                <a:solidFill>
                  <a:srgbClr val="00B050"/>
                </a:solidFill>
                <a:latin typeface="Calibri" panose="020F0502020204030204" pitchFamily="34" charset="0"/>
              </a:rPr>
              <a:t>Phases in new state grant formula to provide less funding based on student population and more funding based on  numbers of students in </a:t>
            </a:r>
            <a:r>
              <a:rPr lang="en-US" sz="1900" dirty="0" smtClean="0">
                <a:solidFill>
                  <a:srgbClr val="00B050"/>
                </a:solidFill>
                <a:latin typeface="Calibri" panose="020F0502020204030204" pitchFamily="34" charset="0"/>
              </a:rPr>
              <a:t>poverty*</a:t>
            </a:r>
            <a:br>
              <a:rPr lang="en-US" sz="1900" dirty="0" smtClean="0">
                <a:solidFill>
                  <a:srgbClr val="00B050"/>
                </a:solidFill>
                <a:latin typeface="Calibri" panose="020F0502020204030204" pitchFamily="34" charset="0"/>
              </a:rPr>
            </a:br>
            <a:endParaRPr lang="en-US" sz="1900" dirty="0">
              <a:solidFill>
                <a:srgbClr val="00B050"/>
              </a:solidFill>
              <a:latin typeface="Calibri" panose="020F0502020204030204" pitchFamily="34" charset="0"/>
            </a:endParaRPr>
          </a:p>
          <a:p>
            <a:pPr marL="365760" lvl="1" indent="0">
              <a:buNone/>
            </a:pPr>
            <a:endParaRPr lang="en-US" sz="1900" dirty="0">
              <a:solidFill>
                <a:srgbClr val="00B050"/>
              </a:solidFill>
              <a:latin typeface="Calibri" panose="020F0502020204030204" pitchFamily="34" charset="0"/>
            </a:endParaRPr>
          </a:p>
          <a:p>
            <a:pPr marL="91440" indent="0">
              <a:buNone/>
            </a:pPr>
            <a:r>
              <a:rPr lang="en-US" sz="1800" b="0" dirty="0">
                <a:solidFill>
                  <a:srgbClr val="00B050"/>
                </a:solidFill>
              </a:rPr>
              <a:t>* Not included in NCLB</a:t>
            </a:r>
          </a:p>
          <a:p>
            <a:pPr marL="365760" lvl="1" indent="0">
              <a:buNone/>
            </a:pPr>
            <a:endParaRPr lang="en-US" sz="1900" dirty="0">
              <a:solidFill>
                <a:srgbClr val="00B050"/>
              </a:solidFill>
              <a:latin typeface="Calibri" panose="020F0502020204030204" pitchFamily="34" charset="0"/>
            </a:endParaRPr>
          </a:p>
          <a:p>
            <a:pPr marL="45720" indent="0">
              <a:buNone/>
            </a:pPr>
            <a:r>
              <a:rPr lang="en-US" dirty="0"/>
              <a:t> </a:t>
            </a:r>
          </a:p>
          <a:p>
            <a:endParaRPr lang="en-US" dirty="0"/>
          </a:p>
        </p:txBody>
      </p:sp>
      <p:sp>
        <p:nvSpPr>
          <p:cNvPr id="3" name="Title 2"/>
          <p:cNvSpPr>
            <a:spLocks noGrp="1"/>
          </p:cNvSpPr>
          <p:nvPr>
            <p:ph type="title"/>
          </p:nvPr>
        </p:nvSpPr>
        <p:spPr/>
        <p:txBody>
          <a:bodyPr/>
          <a:lstStyle/>
          <a:p>
            <a:r>
              <a:rPr lang="en-US" dirty="0"/>
              <a:t>Title </a:t>
            </a:r>
            <a:r>
              <a:rPr lang="en-US" dirty="0" smtClean="0"/>
              <a:t>II - ESSA</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37</a:t>
            </a:r>
            <a:endParaRPr lang="en-US" sz="1600" dirty="0"/>
          </a:p>
        </p:txBody>
      </p:sp>
    </p:spTree>
    <p:extLst>
      <p:ext uri="{BB962C8B-B14F-4D97-AF65-F5344CB8AC3E}">
        <p14:creationId xmlns:p14="http://schemas.microsoft.com/office/powerpoint/2010/main" val="88340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pPr marL="45720" indent="0">
              <a:buNone/>
            </a:pPr>
            <a:r>
              <a:rPr lang="en-US" sz="2000" dirty="0"/>
              <a:t>The purpose of Title III is to improve </a:t>
            </a:r>
            <a:r>
              <a:rPr lang="en-US" sz="2000" dirty="0" smtClean="0"/>
              <a:t>education for English learners.</a:t>
            </a:r>
          </a:p>
          <a:p>
            <a:r>
              <a:rPr lang="en-US" sz="1800" b="0" dirty="0" smtClean="0">
                <a:solidFill>
                  <a:schemeClr val="tx1"/>
                </a:solidFill>
                <a:latin typeface="Calibri" panose="020F0502020204030204" pitchFamily="34" charset="0"/>
              </a:rPr>
              <a:t>Title III remains funded</a:t>
            </a:r>
          </a:p>
          <a:p>
            <a:r>
              <a:rPr lang="en-US" sz="1800" b="0" dirty="0" smtClean="0">
                <a:solidFill>
                  <a:srgbClr val="00B050"/>
                </a:solidFill>
                <a:latin typeface="Calibri" panose="020F0502020204030204" pitchFamily="34" charset="0"/>
              </a:rPr>
              <a:t>Title </a:t>
            </a:r>
            <a:r>
              <a:rPr lang="en-US" sz="1800" b="0" dirty="0">
                <a:solidFill>
                  <a:srgbClr val="00B050"/>
                </a:solidFill>
                <a:latin typeface="Calibri" panose="020F0502020204030204" pitchFamily="34" charset="0"/>
              </a:rPr>
              <a:t>III program accountability provisions moved to Title I school </a:t>
            </a:r>
            <a:r>
              <a:rPr lang="en-US" sz="1800" b="0" dirty="0" smtClean="0">
                <a:solidFill>
                  <a:srgbClr val="00B050"/>
                </a:solidFill>
                <a:latin typeface="Calibri" panose="020F0502020204030204" pitchFamily="34" charset="0"/>
              </a:rPr>
              <a:t>accountability*</a:t>
            </a:r>
            <a:endParaRPr lang="en-US" sz="1800" b="0" dirty="0">
              <a:solidFill>
                <a:srgbClr val="00B050"/>
              </a:solidFill>
              <a:latin typeface="Calibri" panose="020F0502020204030204" pitchFamily="34" charset="0"/>
            </a:endParaRPr>
          </a:p>
          <a:p>
            <a:pPr lvl="1"/>
            <a:r>
              <a:rPr lang="en-US" sz="1800" dirty="0" smtClean="0">
                <a:solidFill>
                  <a:srgbClr val="00B050"/>
                </a:solidFill>
                <a:latin typeface="Calibri" panose="020F0502020204030204" pitchFamily="34" charset="0"/>
              </a:rPr>
              <a:t>Allows </a:t>
            </a:r>
            <a:r>
              <a:rPr lang="en-US" sz="1800" dirty="0">
                <a:solidFill>
                  <a:srgbClr val="00B050"/>
                </a:solidFill>
                <a:latin typeface="Calibri" panose="020F0502020204030204" pitchFamily="34" charset="0"/>
              </a:rPr>
              <a:t>states to count </a:t>
            </a:r>
            <a:r>
              <a:rPr lang="en-US" sz="1800" dirty="0" smtClean="0">
                <a:solidFill>
                  <a:srgbClr val="00B050"/>
                </a:solidFill>
                <a:latin typeface="Calibri" panose="020F0502020204030204" pitchFamily="34" charset="0"/>
              </a:rPr>
              <a:t>former </a:t>
            </a:r>
            <a:r>
              <a:rPr lang="en-US" sz="1800" dirty="0">
                <a:solidFill>
                  <a:srgbClr val="00B050"/>
                </a:solidFill>
                <a:latin typeface="Calibri" panose="020F0502020204030204" pitchFamily="34" charset="0"/>
              </a:rPr>
              <a:t>English learners when reporting the performance of English learners for up to 4 years after </a:t>
            </a:r>
            <a:r>
              <a:rPr lang="en-US" sz="1800" dirty="0" smtClean="0">
                <a:solidFill>
                  <a:srgbClr val="00B050"/>
                </a:solidFill>
                <a:latin typeface="Calibri" panose="020F0502020204030204" pitchFamily="34" charset="0"/>
              </a:rPr>
              <a:t>reclassification*</a:t>
            </a:r>
            <a:endParaRPr lang="en-US" sz="1800" dirty="0">
              <a:solidFill>
                <a:srgbClr val="00B050"/>
              </a:solidFill>
              <a:latin typeface="Calibri" panose="020F0502020204030204" pitchFamily="34" charset="0"/>
            </a:endParaRPr>
          </a:p>
          <a:p>
            <a:pPr marL="434340" indent="-342900">
              <a:buFont typeface="Wingdings" panose="05000000000000000000" pitchFamily="2" charset="2"/>
              <a:buChar char="§"/>
            </a:pPr>
            <a:r>
              <a:rPr lang="en-US" sz="1800" b="0" dirty="0" smtClean="0">
                <a:solidFill>
                  <a:srgbClr val="00B050"/>
                </a:solidFill>
                <a:latin typeface="Calibri" panose="020F0502020204030204" pitchFamily="34" charset="0"/>
              </a:rPr>
              <a:t>Allows </a:t>
            </a:r>
            <a:r>
              <a:rPr lang="en-US" sz="1800" b="0" dirty="0">
                <a:solidFill>
                  <a:srgbClr val="00B050"/>
                </a:solidFill>
                <a:latin typeface="Calibri" panose="020F0502020204030204" pitchFamily="34" charset="0"/>
              </a:rPr>
              <a:t>LEAs to offer preschool, early college high school or dual/concurrent enrollment programs or courses designed to help ELs achieve in postsecondary </a:t>
            </a:r>
            <a:r>
              <a:rPr lang="en-US" sz="1800" b="0" dirty="0" smtClean="0">
                <a:solidFill>
                  <a:srgbClr val="00B050"/>
                </a:solidFill>
                <a:latin typeface="Calibri" panose="020F0502020204030204" pitchFamily="34" charset="0"/>
              </a:rPr>
              <a:t>education*</a:t>
            </a:r>
            <a:endParaRPr lang="en-US" sz="2000" dirty="0" smtClean="0">
              <a:latin typeface="+mj-lt"/>
            </a:endParaRPr>
          </a:p>
          <a:p>
            <a:r>
              <a:rPr lang="en-US" sz="2000" dirty="0">
                <a:solidFill>
                  <a:schemeClr val="tx1"/>
                </a:solidFill>
                <a:latin typeface="+mj-lt"/>
              </a:rPr>
              <a:t>Requires the State to establish and implement standardized statewide </a:t>
            </a:r>
            <a:r>
              <a:rPr lang="en-US" sz="2000" dirty="0">
                <a:solidFill>
                  <a:srgbClr val="01953A"/>
                </a:solidFill>
                <a:latin typeface="+mj-lt"/>
              </a:rPr>
              <a:t>criteria</a:t>
            </a:r>
            <a:r>
              <a:rPr lang="en-US" sz="2000" dirty="0">
                <a:solidFill>
                  <a:schemeClr val="tx1"/>
                </a:solidFill>
                <a:latin typeface="+mj-lt"/>
              </a:rPr>
              <a:t> for entrance and exiting of English language development </a:t>
            </a:r>
            <a:r>
              <a:rPr lang="en-US" sz="2000" dirty="0" smtClean="0">
                <a:solidFill>
                  <a:schemeClr val="tx1"/>
                </a:solidFill>
                <a:latin typeface="+mj-lt"/>
              </a:rPr>
              <a:t>programs</a:t>
            </a:r>
            <a:r>
              <a:rPr lang="en-US" sz="2000" dirty="0" smtClean="0">
                <a:solidFill>
                  <a:srgbClr val="01953A"/>
                </a:solidFill>
                <a:latin typeface="+mj-lt"/>
              </a:rPr>
              <a:t>*</a:t>
            </a:r>
            <a:endParaRPr lang="en-US" sz="2000" dirty="0">
              <a:solidFill>
                <a:srgbClr val="01953A"/>
              </a:solidFill>
              <a:latin typeface="+mj-lt"/>
            </a:endParaRPr>
          </a:p>
          <a:p>
            <a:pPr lvl="1">
              <a:buFont typeface="Wingdings" panose="05000000000000000000" pitchFamily="2" charset="2"/>
              <a:buChar char="§"/>
            </a:pPr>
            <a:r>
              <a:rPr lang="en-US" sz="1800" dirty="0" smtClean="0">
                <a:solidFill>
                  <a:schemeClr val="accent1"/>
                </a:solidFill>
                <a:latin typeface="+mj-lt"/>
              </a:rPr>
              <a:t>Colorado issues </a:t>
            </a:r>
            <a:r>
              <a:rPr lang="en-US" sz="1800" dirty="0">
                <a:solidFill>
                  <a:schemeClr val="accent1"/>
                </a:solidFill>
                <a:latin typeface="+mj-lt"/>
              </a:rPr>
              <a:t>entrance and exit </a:t>
            </a:r>
            <a:r>
              <a:rPr lang="en-US" sz="1800" dirty="0" smtClean="0">
                <a:solidFill>
                  <a:schemeClr val="accent1"/>
                </a:solidFill>
                <a:latin typeface="+mj-lt"/>
              </a:rPr>
              <a:t>criteria </a:t>
            </a:r>
            <a:r>
              <a:rPr lang="en-US" sz="1800" dirty="0">
                <a:solidFill>
                  <a:schemeClr val="accent1"/>
                </a:solidFill>
                <a:latin typeface="+mj-lt"/>
              </a:rPr>
              <a:t>through guidance– USDE </a:t>
            </a:r>
            <a:r>
              <a:rPr lang="en-US" sz="1800" dirty="0" smtClean="0">
                <a:solidFill>
                  <a:schemeClr val="accent1"/>
                </a:solidFill>
                <a:latin typeface="+mj-lt"/>
              </a:rPr>
              <a:t>regulations </a:t>
            </a:r>
            <a:r>
              <a:rPr lang="en-US" sz="1800" dirty="0">
                <a:solidFill>
                  <a:schemeClr val="accent1"/>
                </a:solidFill>
                <a:latin typeface="+mj-lt"/>
              </a:rPr>
              <a:t>will determine if our current practices will </a:t>
            </a:r>
            <a:r>
              <a:rPr lang="en-US" sz="1800" dirty="0" smtClean="0">
                <a:solidFill>
                  <a:schemeClr val="accent1"/>
                </a:solidFill>
                <a:latin typeface="+mj-lt"/>
              </a:rPr>
              <a:t>meet state plan requirements</a:t>
            </a:r>
            <a:endParaRPr lang="en-US" sz="1800" dirty="0">
              <a:solidFill>
                <a:schemeClr val="accent1"/>
              </a:solidFill>
              <a:latin typeface="+mj-lt"/>
            </a:endParaRPr>
          </a:p>
          <a:p>
            <a:pPr marL="91440" indent="0">
              <a:buNone/>
            </a:pPr>
            <a:endParaRPr lang="en-US" sz="1800" b="0" dirty="0" smtClean="0">
              <a:solidFill>
                <a:srgbClr val="00B050"/>
              </a:solidFill>
            </a:endParaRPr>
          </a:p>
          <a:p>
            <a:pPr marL="91440" indent="0">
              <a:buNone/>
            </a:pPr>
            <a:r>
              <a:rPr lang="en-US" sz="1800" b="0" dirty="0" smtClean="0">
                <a:solidFill>
                  <a:srgbClr val="00B050"/>
                </a:solidFill>
              </a:rPr>
              <a:t>* </a:t>
            </a:r>
            <a:r>
              <a:rPr lang="en-US" sz="1800" b="0" dirty="0">
                <a:solidFill>
                  <a:srgbClr val="00B050"/>
                </a:solidFill>
              </a:rPr>
              <a:t>Not included in NCLB</a:t>
            </a:r>
          </a:p>
          <a:p>
            <a:pPr lvl="1"/>
            <a:endParaRPr lang="en-US" sz="2000" dirty="0">
              <a:solidFill>
                <a:srgbClr val="00B050"/>
              </a:solidFill>
              <a:latin typeface="Calibri" panose="020F0502020204030204" pitchFamily="34" charset="0"/>
            </a:endParaRPr>
          </a:p>
          <a:p>
            <a:pPr marL="45720" indent="0">
              <a:buNone/>
            </a:pPr>
            <a:endParaRPr lang="en-US" dirty="0"/>
          </a:p>
        </p:txBody>
      </p:sp>
      <p:sp>
        <p:nvSpPr>
          <p:cNvPr id="3" name="Title 2"/>
          <p:cNvSpPr>
            <a:spLocks noGrp="1"/>
          </p:cNvSpPr>
          <p:nvPr>
            <p:ph type="title"/>
          </p:nvPr>
        </p:nvSpPr>
        <p:spPr/>
        <p:txBody>
          <a:bodyPr/>
          <a:lstStyle/>
          <a:p>
            <a:r>
              <a:rPr lang="en-US" dirty="0"/>
              <a:t>Title </a:t>
            </a:r>
            <a:r>
              <a:rPr lang="en-US" dirty="0" smtClean="0"/>
              <a:t>III - ESSA</a:t>
            </a:r>
            <a:endParaRPr lang="en-US" dirty="0"/>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38</a:t>
            </a:r>
            <a:endParaRPr lang="en-US" sz="1600" dirty="0"/>
          </a:p>
        </p:txBody>
      </p:sp>
    </p:spTree>
    <p:extLst>
      <p:ext uri="{BB962C8B-B14F-4D97-AF65-F5344CB8AC3E}">
        <p14:creationId xmlns:p14="http://schemas.microsoft.com/office/powerpoint/2010/main" val="227272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1" indent="-228600">
              <a:buClr>
                <a:schemeClr val="accent1"/>
              </a:buClr>
            </a:pPr>
            <a:r>
              <a:rPr lang="en-US" sz="2000" dirty="0"/>
              <a:t>How should CDE modify current EL Identification, Re-designation, and Exit guidance to meet the ESSA state plan requirements? What additional criteria should be considered?</a:t>
            </a:r>
          </a:p>
          <a:p>
            <a:endParaRPr lang="en-US" dirty="0"/>
          </a:p>
        </p:txBody>
      </p:sp>
      <p:sp>
        <p:nvSpPr>
          <p:cNvPr id="3" name="Title 2"/>
          <p:cNvSpPr>
            <a:spLocks noGrp="1"/>
          </p:cNvSpPr>
          <p:nvPr>
            <p:ph type="title"/>
          </p:nvPr>
        </p:nvSpPr>
        <p:spPr/>
        <p:txBody>
          <a:bodyPr/>
          <a:lstStyle/>
          <a:p>
            <a:r>
              <a:rPr lang="en-US" dirty="0" smtClean="0"/>
              <a:t>Reflection and Feedback</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39</a:t>
            </a:r>
            <a:endParaRPr lang="en-US" sz="1600" dirty="0"/>
          </a:p>
        </p:txBody>
      </p:sp>
    </p:spTree>
    <p:extLst>
      <p:ext uri="{BB962C8B-B14F-4D97-AF65-F5344CB8AC3E}">
        <p14:creationId xmlns:p14="http://schemas.microsoft.com/office/powerpoint/2010/main" val="36218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74850"/>
            <a:ext cx="8407893" cy="4407408"/>
          </a:xfrm>
        </p:spPr>
        <p:txBody>
          <a:bodyPr/>
          <a:lstStyle/>
          <a:p>
            <a:pPr>
              <a:spcBef>
                <a:spcPts val="0"/>
              </a:spcBef>
            </a:pPr>
            <a:r>
              <a:rPr lang="en-US" sz="2000" dirty="0"/>
              <a:t>ESSA Overview </a:t>
            </a:r>
            <a:endParaRPr lang="en-US" sz="2000" dirty="0" smtClean="0"/>
          </a:p>
          <a:p>
            <a:pPr lvl="1">
              <a:spcBef>
                <a:spcPts val="0"/>
              </a:spcBef>
            </a:pPr>
            <a:r>
              <a:rPr lang="en-US" sz="2000" dirty="0" smtClean="0"/>
              <a:t>Standards</a:t>
            </a:r>
            <a:r>
              <a:rPr lang="en-US" sz="2000" dirty="0"/>
              <a:t>, Assessment, and Accountability </a:t>
            </a:r>
            <a:endParaRPr lang="en-US" sz="2000" dirty="0" smtClean="0"/>
          </a:p>
          <a:p>
            <a:pPr lvl="2">
              <a:spcBef>
                <a:spcPts val="0"/>
              </a:spcBef>
            </a:pPr>
            <a:r>
              <a:rPr lang="en-US" sz="1600" dirty="0" smtClean="0"/>
              <a:t>Discussion</a:t>
            </a:r>
          </a:p>
          <a:p>
            <a:pPr marL="640080" lvl="2" indent="0">
              <a:spcBef>
                <a:spcPts val="0"/>
              </a:spcBef>
              <a:buNone/>
            </a:pPr>
            <a:endParaRPr lang="en-US" sz="1400" dirty="0" smtClean="0"/>
          </a:p>
          <a:p>
            <a:pPr lvl="1">
              <a:spcBef>
                <a:spcPts val="0"/>
              </a:spcBef>
            </a:pPr>
            <a:r>
              <a:rPr lang="en-US" sz="2000" dirty="0" smtClean="0"/>
              <a:t>Quality </a:t>
            </a:r>
            <a:r>
              <a:rPr lang="en-US" sz="2000" dirty="0"/>
              <a:t>Instruction &amp; Leadership and Supports for </a:t>
            </a:r>
            <a:r>
              <a:rPr lang="en-US" sz="2000" dirty="0" smtClean="0"/>
              <a:t>Students</a:t>
            </a:r>
            <a:endParaRPr lang="en-US" sz="2000" dirty="0"/>
          </a:p>
          <a:p>
            <a:pPr lvl="2">
              <a:spcBef>
                <a:spcPts val="0"/>
              </a:spcBef>
            </a:pPr>
            <a:r>
              <a:rPr lang="en-US" sz="1600" dirty="0" smtClean="0"/>
              <a:t>Discussion </a:t>
            </a:r>
          </a:p>
          <a:p>
            <a:pPr marL="640080" lvl="2" indent="0">
              <a:spcBef>
                <a:spcPts val="0"/>
              </a:spcBef>
              <a:buNone/>
            </a:pPr>
            <a:endParaRPr lang="en-US" sz="1400" dirty="0" smtClean="0"/>
          </a:p>
          <a:p>
            <a:pPr marL="388620" indent="-342900">
              <a:spcBef>
                <a:spcPts val="0"/>
              </a:spcBef>
              <a:buFont typeface="Wingdings" panose="05000000000000000000" pitchFamily="2" charset="2"/>
              <a:buChar char="§"/>
            </a:pPr>
            <a:r>
              <a:rPr lang="en-US" sz="2000" dirty="0" smtClean="0"/>
              <a:t>ESSA </a:t>
            </a:r>
            <a:r>
              <a:rPr lang="en-US" sz="2000" dirty="0"/>
              <a:t>State Plan Development and </a:t>
            </a:r>
            <a:r>
              <a:rPr lang="en-US" sz="2000" dirty="0" smtClean="0"/>
              <a:t>Engagement</a:t>
            </a:r>
            <a:endParaRPr lang="en-US" sz="2000" dirty="0"/>
          </a:p>
          <a:p>
            <a:pPr marL="803275" lvl="2" indent="-179388">
              <a:spcBef>
                <a:spcPts val="0"/>
              </a:spcBef>
              <a:spcAft>
                <a:spcPts val="1800"/>
              </a:spcAft>
              <a:buFont typeface="Wingdings" panose="05000000000000000000" pitchFamily="2" charset="2"/>
              <a:buChar char="§"/>
            </a:pPr>
            <a:r>
              <a:rPr lang="en-US" sz="1600" dirty="0" smtClean="0"/>
              <a:t>Discussion </a:t>
            </a:r>
          </a:p>
          <a:p>
            <a:pPr marL="388620" indent="-342900">
              <a:spcBef>
                <a:spcPts val="0"/>
              </a:spcBef>
              <a:spcAft>
                <a:spcPts val="1800"/>
              </a:spcAft>
              <a:buFont typeface="Wingdings" panose="05000000000000000000" pitchFamily="2" charset="2"/>
              <a:buChar char="§"/>
            </a:pPr>
            <a:r>
              <a:rPr lang="en-US" sz="2000" dirty="0" smtClean="0"/>
              <a:t>Adjourn</a:t>
            </a:r>
            <a:endParaRPr lang="en-US" sz="2000" dirty="0"/>
          </a:p>
        </p:txBody>
      </p:sp>
      <p:sp>
        <p:nvSpPr>
          <p:cNvPr id="3" name="Title 2"/>
          <p:cNvSpPr>
            <a:spLocks noGrp="1"/>
          </p:cNvSpPr>
          <p:nvPr>
            <p:ph type="title"/>
          </p:nvPr>
        </p:nvSpPr>
        <p:spPr/>
        <p:txBody>
          <a:bodyPr/>
          <a:lstStyle/>
          <a:p>
            <a:pPr algn="l"/>
            <a:r>
              <a:rPr lang="en-US" dirty="0"/>
              <a:t>Agenda</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4</a:t>
            </a:r>
            <a:endParaRPr lang="en-US" sz="1600" dirty="0"/>
          </a:p>
        </p:txBody>
      </p:sp>
    </p:spTree>
    <p:extLst>
      <p:ext uri="{BB962C8B-B14F-4D97-AF65-F5344CB8AC3E}">
        <p14:creationId xmlns:p14="http://schemas.microsoft.com/office/powerpoint/2010/main" val="31088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1" indent="0">
              <a:buClr>
                <a:schemeClr val="accent1"/>
              </a:buClr>
              <a:buNone/>
            </a:pPr>
            <a:r>
              <a:rPr lang="en-US" sz="2000" i="1" dirty="0"/>
              <a:t>How should CDE modify current EL Identification, Re-designation, and Exit guidance to meet the ESSA state plan requirements? What additional criteria should be considered</a:t>
            </a:r>
            <a:r>
              <a:rPr lang="en-US" sz="2000" i="1" dirty="0" smtClean="0"/>
              <a:t>?</a:t>
            </a:r>
          </a:p>
          <a:p>
            <a:r>
              <a:rPr lang="en-US" sz="2000" b="0" dirty="0"/>
              <a:t>Most respondents did not indicate that they desired </a:t>
            </a:r>
            <a:r>
              <a:rPr lang="en-US" sz="2000" b="0" dirty="0">
                <a:solidFill>
                  <a:schemeClr val="accent1"/>
                </a:solidFill>
              </a:rPr>
              <a:t>additional criteria </a:t>
            </a:r>
            <a:r>
              <a:rPr lang="en-US" sz="2000" b="0" dirty="0"/>
              <a:t>to modify the current EL Identification, Re-designation, and Exit guidance.</a:t>
            </a:r>
          </a:p>
          <a:p>
            <a:r>
              <a:rPr lang="en-US" sz="2000" b="0" dirty="0"/>
              <a:t>Many respondents asked that CDE maintain its </a:t>
            </a:r>
            <a:r>
              <a:rPr lang="en-US" sz="2000" b="0" dirty="0">
                <a:solidFill>
                  <a:schemeClr val="accent1"/>
                </a:solidFill>
              </a:rPr>
              <a:t>current requirements </a:t>
            </a:r>
            <a:r>
              <a:rPr lang="en-US" sz="2000" b="0" dirty="0"/>
              <a:t>and methods. </a:t>
            </a:r>
          </a:p>
          <a:p>
            <a:pPr lvl="1"/>
            <a:r>
              <a:rPr lang="en-US" sz="2000" dirty="0"/>
              <a:t>Some believe the entrance and exit criteria are already clear and effective. </a:t>
            </a:r>
          </a:p>
          <a:p>
            <a:pPr lvl="1"/>
            <a:r>
              <a:rPr lang="en-US" sz="2000" dirty="0"/>
              <a:t>Many stated using a body of evidence in evaluating the entrance and exit of ELs, which aligns with current CDE requirements. </a:t>
            </a:r>
          </a:p>
          <a:p>
            <a:r>
              <a:rPr lang="en-US" sz="2000" b="0" dirty="0"/>
              <a:t>Some requested </a:t>
            </a:r>
            <a:r>
              <a:rPr lang="en-US" sz="2000" b="0" dirty="0">
                <a:solidFill>
                  <a:schemeClr val="accent1"/>
                </a:solidFill>
              </a:rPr>
              <a:t>additional clarification </a:t>
            </a:r>
            <a:r>
              <a:rPr lang="en-US" sz="2000" b="0" dirty="0"/>
              <a:t>in guidance as well as some </a:t>
            </a:r>
            <a:r>
              <a:rPr lang="en-US" sz="2000" b="0" dirty="0">
                <a:solidFill>
                  <a:schemeClr val="accent1"/>
                </a:solidFill>
              </a:rPr>
              <a:t>additional flexibility </a:t>
            </a:r>
            <a:r>
              <a:rPr lang="en-US" sz="2000" b="0" dirty="0"/>
              <a:t>with diagnostics and re-designation of Native American students, dually identified students, etc. </a:t>
            </a:r>
          </a:p>
          <a:p>
            <a:pPr marL="45720" lvl="1" indent="0">
              <a:buClr>
                <a:schemeClr val="accent1"/>
              </a:buClr>
              <a:buNone/>
            </a:pPr>
            <a:endParaRPr lang="en-US" sz="2000" i="1" dirty="0"/>
          </a:p>
          <a:p>
            <a:endParaRPr lang="en-US" dirty="0"/>
          </a:p>
        </p:txBody>
      </p:sp>
      <p:sp>
        <p:nvSpPr>
          <p:cNvPr id="3" name="Title 2"/>
          <p:cNvSpPr>
            <a:spLocks noGrp="1"/>
          </p:cNvSpPr>
          <p:nvPr>
            <p:ph type="title"/>
          </p:nvPr>
        </p:nvSpPr>
        <p:spPr/>
        <p:txBody>
          <a:bodyPr/>
          <a:lstStyle/>
          <a:p>
            <a:r>
              <a:rPr lang="en-US" dirty="0" smtClean="0"/>
              <a:t>What We Heard</a:t>
            </a:r>
            <a:endParaRPr lang="en-US" dirty="0"/>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dirty="0" smtClean="0"/>
              <a:t>40</a:t>
            </a:r>
            <a:endParaRPr lang="en-US" sz="1600" dirty="0"/>
          </a:p>
        </p:txBody>
      </p:sp>
    </p:spTree>
    <p:extLst>
      <p:ext uri="{BB962C8B-B14F-4D97-AF65-F5344CB8AC3E}">
        <p14:creationId xmlns:p14="http://schemas.microsoft.com/office/powerpoint/2010/main" val="13961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81368"/>
          </a:xfrm>
        </p:spPr>
        <p:txBody>
          <a:bodyPr>
            <a:normAutofit/>
          </a:bodyPr>
          <a:lstStyle/>
          <a:p>
            <a:pPr marL="45720" indent="0">
              <a:buNone/>
            </a:pPr>
            <a:r>
              <a:rPr lang="en-US" sz="2000" dirty="0"/>
              <a:t>Purpose of Title </a:t>
            </a:r>
            <a:r>
              <a:rPr lang="en-US" sz="2000" dirty="0" smtClean="0"/>
              <a:t>IV is to </a:t>
            </a:r>
            <a:r>
              <a:rPr lang="en-US" sz="2000" dirty="0"/>
              <a:t>improve student achievement </a:t>
            </a:r>
            <a:r>
              <a:rPr lang="en-US" sz="2000" dirty="0">
                <a:solidFill>
                  <a:schemeClr val="tx1"/>
                </a:solidFill>
              </a:rPr>
              <a:t>by providing all students with access to a well-rounded education, improving school conditions for student learning, </a:t>
            </a:r>
            <a:r>
              <a:rPr lang="en-US" sz="2000" dirty="0" smtClean="0">
                <a:solidFill>
                  <a:schemeClr val="tx1"/>
                </a:solidFill>
              </a:rPr>
              <a:t>expanding school choice, and </a:t>
            </a:r>
            <a:r>
              <a:rPr lang="en-US" sz="2000" dirty="0">
                <a:solidFill>
                  <a:schemeClr val="tx1"/>
                </a:solidFill>
              </a:rPr>
              <a:t>improving the use of </a:t>
            </a:r>
            <a:r>
              <a:rPr lang="en-US" sz="2000" dirty="0" smtClean="0">
                <a:solidFill>
                  <a:schemeClr val="tx1"/>
                </a:solidFill>
              </a:rPr>
              <a:t>technology.</a:t>
            </a:r>
            <a:br>
              <a:rPr lang="en-US" sz="2000" dirty="0" smtClean="0">
                <a:solidFill>
                  <a:schemeClr val="tx1"/>
                </a:solidFill>
              </a:rPr>
            </a:br>
            <a:endParaRPr lang="en-US" sz="2000" dirty="0">
              <a:solidFill>
                <a:schemeClr val="tx1"/>
              </a:solidFill>
            </a:endParaRPr>
          </a:p>
          <a:p>
            <a:r>
              <a:rPr lang="en-US" sz="2000" b="0" dirty="0" smtClean="0">
                <a:solidFill>
                  <a:srgbClr val="00B050"/>
                </a:solidFill>
                <a:latin typeface="Calibri" panose="020F0502020204030204" pitchFamily="34" charset="0"/>
              </a:rPr>
              <a:t>ESSA </a:t>
            </a:r>
            <a:r>
              <a:rPr lang="en-US" sz="2000" b="0" dirty="0">
                <a:solidFill>
                  <a:srgbClr val="00B050"/>
                </a:solidFill>
                <a:latin typeface="Calibri" panose="020F0502020204030204" pitchFamily="34" charset="0"/>
              </a:rPr>
              <a:t>eliminates some ESEA programs and consolidates others into the Title IV, Part A, Student Support and Academic Enrichment grant </a:t>
            </a:r>
            <a:r>
              <a:rPr lang="en-US" sz="2000" b="0" dirty="0" smtClean="0">
                <a:solidFill>
                  <a:srgbClr val="00B050"/>
                </a:solidFill>
                <a:latin typeface="Calibri" panose="020F0502020204030204" pitchFamily="34" charset="0"/>
              </a:rPr>
              <a:t>program</a:t>
            </a:r>
            <a:r>
              <a:rPr lang="en-US" sz="2000" b="0" dirty="0">
                <a:solidFill>
                  <a:srgbClr val="00B050"/>
                </a:solidFill>
                <a:latin typeface="Calibri" panose="020F0502020204030204" pitchFamily="34" charset="0"/>
              </a:rPr>
              <a:t>*</a:t>
            </a:r>
            <a:endParaRPr lang="en-US" sz="2000" b="0" dirty="0" smtClean="0">
              <a:solidFill>
                <a:srgbClr val="00B050"/>
              </a:solidFill>
              <a:latin typeface="Calibri" panose="020F0502020204030204" pitchFamily="34" charset="0"/>
            </a:endParaRPr>
          </a:p>
          <a:p>
            <a:r>
              <a:rPr lang="en-US" sz="2000" b="0" dirty="0" smtClean="0">
                <a:solidFill>
                  <a:schemeClr val="tx1"/>
                </a:solidFill>
                <a:latin typeface="Calibri" panose="020F0502020204030204" pitchFamily="34" charset="0"/>
              </a:rPr>
              <a:t>Retains 21</a:t>
            </a:r>
            <a:r>
              <a:rPr lang="en-US" sz="2000" b="0" baseline="30000" dirty="0" smtClean="0">
                <a:solidFill>
                  <a:schemeClr val="tx1"/>
                </a:solidFill>
                <a:latin typeface="Calibri" panose="020F0502020204030204" pitchFamily="34" charset="0"/>
              </a:rPr>
              <a:t>st</a:t>
            </a:r>
            <a:r>
              <a:rPr lang="en-US" sz="2000" b="0" dirty="0" smtClean="0">
                <a:solidFill>
                  <a:schemeClr val="tx1"/>
                </a:solidFill>
                <a:latin typeface="Calibri" panose="020F0502020204030204" pitchFamily="34" charset="0"/>
              </a:rPr>
              <a:t> Century Community Learning Centers as Title IV, Part B</a:t>
            </a:r>
          </a:p>
          <a:p>
            <a:r>
              <a:rPr lang="en-US" sz="2000" b="0" dirty="0" smtClean="0">
                <a:solidFill>
                  <a:schemeClr val="tx1"/>
                </a:solidFill>
                <a:latin typeface="Calibri" panose="020F0502020204030204" pitchFamily="34" charset="0"/>
              </a:rPr>
              <a:t>Retains Expanding Opportunity through Quality Charter Schools as Title IV, Part C</a:t>
            </a:r>
          </a:p>
          <a:p>
            <a:endParaRPr lang="en-US" sz="2000" b="0" dirty="0">
              <a:solidFill>
                <a:schemeClr val="tx1"/>
              </a:solidFill>
              <a:latin typeface="Calibri" panose="020F0502020204030204" pitchFamily="34" charset="0"/>
            </a:endParaRPr>
          </a:p>
          <a:p>
            <a:endParaRPr lang="en-US" sz="2000" b="0" dirty="0" smtClean="0">
              <a:solidFill>
                <a:schemeClr val="tx1"/>
              </a:solidFill>
              <a:latin typeface="Calibri" panose="020F0502020204030204" pitchFamily="34" charset="0"/>
            </a:endParaRPr>
          </a:p>
          <a:p>
            <a:pPr marL="45720" indent="0">
              <a:buNone/>
            </a:pPr>
            <a:r>
              <a:rPr lang="en-US" sz="2000" b="0" dirty="0">
                <a:solidFill>
                  <a:srgbClr val="00B050"/>
                </a:solidFill>
              </a:rPr>
              <a:t>* Not included in </a:t>
            </a:r>
            <a:r>
              <a:rPr lang="en-US" sz="2000" b="0" dirty="0" smtClean="0">
                <a:solidFill>
                  <a:srgbClr val="00B050"/>
                </a:solidFill>
              </a:rPr>
              <a:t>NCLB</a:t>
            </a:r>
            <a:endParaRPr lang="en-US" sz="2000" b="0" dirty="0">
              <a:solidFill>
                <a:schemeClr val="tx1"/>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t> </a:t>
            </a:r>
            <a:r>
              <a:rPr lang="en-US" dirty="0"/>
              <a:t>Title IV - ESSA</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41</a:t>
            </a:r>
            <a:endParaRPr lang="en-US" sz="1600" dirty="0"/>
          </a:p>
        </p:txBody>
      </p:sp>
    </p:spTree>
    <p:extLst>
      <p:ext uri="{BB962C8B-B14F-4D97-AF65-F5344CB8AC3E}">
        <p14:creationId xmlns:p14="http://schemas.microsoft.com/office/powerpoint/2010/main" val="24920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02920" lvl="1" indent="-457200">
              <a:buClr>
                <a:schemeClr val="accent1"/>
              </a:buClr>
              <a:buFont typeface="Wingdings" panose="05000000000000000000" pitchFamily="2" charset="2"/>
              <a:buChar char="§"/>
            </a:pPr>
            <a:r>
              <a:rPr lang="en-US" sz="2000" dirty="0"/>
              <a:t>What does well-rounded and healthy students mean to you?</a:t>
            </a:r>
          </a:p>
        </p:txBody>
      </p:sp>
      <p:sp>
        <p:nvSpPr>
          <p:cNvPr id="4" name="Title 3"/>
          <p:cNvSpPr>
            <a:spLocks noGrp="1"/>
          </p:cNvSpPr>
          <p:nvPr>
            <p:ph type="title"/>
          </p:nvPr>
        </p:nvSpPr>
        <p:spPr/>
        <p:txBody>
          <a:bodyPr/>
          <a:lstStyle/>
          <a:p>
            <a:r>
              <a:rPr lang="en-US" dirty="0" smtClean="0"/>
              <a:t>Reflection and Feedback</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42</a:t>
            </a:r>
            <a:endParaRPr lang="en-US" sz="1600" dirty="0"/>
          </a:p>
        </p:txBody>
      </p:sp>
    </p:spTree>
    <p:extLst>
      <p:ext uri="{BB962C8B-B14F-4D97-AF65-F5344CB8AC3E}">
        <p14:creationId xmlns:p14="http://schemas.microsoft.com/office/powerpoint/2010/main" val="34484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lvl="1" indent="0">
              <a:buClr>
                <a:schemeClr val="accent1"/>
              </a:buClr>
              <a:buNone/>
            </a:pPr>
            <a:r>
              <a:rPr lang="en-US" sz="2000" i="1" dirty="0"/>
              <a:t>What does well-rounded and healthy students mean to you</a:t>
            </a:r>
            <a:r>
              <a:rPr lang="en-US" sz="2000" i="1" dirty="0" smtClean="0"/>
              <a:t>?</a:t>
            </a:r>
          </a:p>
          <a:p>
            <a:r>
              <a:rPr lang="en-US" sz="1800" b="0" dirty="0"/>
              <a:t>A vast majority of respondents mentioned </a:t>
            </a:r>
            <a:r>
              <a:rPr lang="en-US" sz="1800" b="0" dirty="0">
                <a:solidFill>
                  <a:schemeClr val="accent1"/>
                </a:solidFill>
              </a:rPr>
              <a:t>access</a:t>
            </a:r>
            <a:r>
              <a:rPr lang="en-US" sz="1800" b="0" dirty="0"/>
              <a:t> and </a:t>
            </a:r>
            <a:r>
              <a:rPr lang="en-US" sz="1800" b="0" dirty="0">
                <a:solidFill>
                  <a:schemeClr val="accent1"/>
                </a:solidFill>
              </a:rPr>
              <a:t>exposure</a:t>
            </a:r>
            <a:r>
              <a:rPr lang="en-US" sz="1800" b="0" dirty="0"/>
              <a:t> to a variety of content areas, including </a:t>
            </a:r>
            <a:r>
              <a:rPr lang="en-US" sz="1800" b="0" dirty="0">
                <a:solidFill>
                  <a:schemeClr val="accent1"/>
                </a:solidFill>
              </a:rPr>
              <a:t>electives</a:t>
            </a:r>
            <a:r>
              <a:rPr lang="en-US" sz="1800" b="0" dirty="0"/>
              <a:t> such as the arts and music and other </a:t>
            </a:r>
            <a:r>
              <a:rPr lang="en-US" sz="1800" b="0" dirty="0">
                <a:solidFill>
                  <a:schemeClr val="accent1"/>
                </a:solidFill>
              </a:rPr>
              <a:t>non-academic</a:t>
            </a:r>
            <a:r>
              <a:rPr lang="en-US" sz="1800" b="0" dirty="0"/>
              <a:t> subject matter that is not easily assessed by test scores.</a:t>
            </a:r>
          </a:p>
          <a:p>
            <a:r>
              <a:rPr lang="en-US" sz="1800" b="0" dirty="0"/>
              <a:t>Many others discussed the importance of considering students’ </a:t>
            </a:r>
            <a:r>
              <a:rPr lang="en-US" sz="1800" b="0" dirty="0">
                <a:solidFill>
                  <a:schemeClr val="accent1"/>
                </a:solidFill>
              </a:rPr>
              <a:t>mental health </a:t>
            </a:r>
            <a:r>
              <a:rPr lang="en-US" sz="1800" b="0" dirty="0"/>
              <a:t>and social-emotional learning as well as educating the “Whole Child”.</a:t>
            </a:r>
          </a:p>
          <a:p>
            <a:r>
              <a:rPr lang="en-US" sz="1800" b="0" dirty="0"/>
              <a:t>Some emphasized meeting students’ </a:t>
            </a:r>
            <a:r>
              <a:rPr lang="en-US" sz="1800" b="0" dirty="0">
                <a:solidFill>
                  <a:schemeClr val="accent1"/>
                </a:solidFill>
              </a:rPr>
              <a:t>basic needs </a:t>
            </a:r>
            <a:r>
              <a:rPr lang="en-US" sz="1800" b="0" dirty="0"/>
              <a:t>and offering access to various resources dedicated to health and wellness. Examples include nutritious meals, health services/screenings, and healthy school environment. </a:t>
            </a:r>
          </a:p>
          <a:p>
            <a:r>
              <a:rPr lang="en-US" sz="1800" b="0" dirty="0"/>
              <a:t>Some suggested more frequent </a:t>
            </a:r>
            <a:r>
              <a:rPr lang="en-US" sz="1800" b="0" dirty="0">
                <a:solidFill>
                  <a:schemeClr val="accent1"/>
                </a:solidFill>
              </a:rPr>
              <a:t>physical education </a:t>
            </a:r>
            <a:r>
              <a:rPr lang="en-US" sz="1800" b="0" dirty="0"/>
              <a:t>and other physical activity as well as outdoor education and opportunities to connect with their community.</a:t>
            </a:r>
          </a:p>
          <a:p>
            <a:r>
              <a:rPr lang="en-US" sz="1800" b="0" dirty="0"/>
              <a:t>Some requested that CDE should synthesize and systematize </a:t>
            </a:r>
            <a:r>
              <a:rPr lang="en-US" sz="1800" b="0" dirty="0">
                <a:solidFill>
                  <a:schemeClr val="accent1"/>
                </a:solidFill>
              </a:rPr>
              <a:t>best practices </a:t>
            </a:r>
            <a:r>
              <a:rPr lang="en-US" sz="1800" b="0" dirty="0"/>
              <a:t>and data of districts who may already be implementing content and activities that support healthy and well-rounded students.</a:t>
            </a:r>
          </a:p>
          <a:p>
            <a:pPr marL="45720" lvl="1" indent="0">
              <a:buClr>
                <a:schemeClr val="accent1"/>
              </a:buClr>
              <a:buNone/>
            </a:pPr>
            <a:endParaRPr lang="en-US" sz="2000" i="1" dirty="0"/>
          </a:p>
        </p:txBody>
      </p:sp>
      <p:sp>
        <p:nvSpPr>
          <p:cNvPr id="4" name="Title 3"/>
          <p:cNvSpPr>
            <a:spLocks noGrp="1"/>
          </p:cNvSpPr>
          <p:nvPr>
            <p:ph type="title"/>
          </p:nvPr>
        </p:nvSpPr>
        <p:spPr/>
        <p:txBody>
          <a:bodyPr/>
          <a:lstStyle/>
          <a:p>
            <a:r>
              <a:rPr lang="en-US" dirty="0" smtClean="0"/>
              <a:t>What We Heard</a:t>
            </a:r>
            <a:endParaRPr lang="en-US" dirty="0"/>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43</a:t>
            </a:r>
            <a:endParaRPr lang="en-US" sz="1600" dirty="0"/>
          </a:p>
        </p:txBody>
      </p:sp>
    </p:spTree>
    <p:extLst>
      <p:ext uri="{BB962C8B-B14F-4D97-AF65-F5344CB8AC3E}">
        <p14:creationId xmlns:p14="http://schemas.microsoft.com/office/powerpoint/2010/main" val="3813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540" y="0"/>
            <a:ext cx="9144000" cy="6858000"/>
          </a:xfrm>
          <a:prstGeom prst="rect">
            <a:avLst/>
          </a:prstGeom>
        </p:spPr>
      </p:pic>
      <p:sp>
        <p:nvSpPr>
          <p:cNvPr id="2" name="Slide Number Placeholder 1"/>
          <p:cNvSpPr>
            <a:spLocks noGrp="1"/>
          </p:cNvSpPr>
          <p:nvPr>
            <p:ph type="sldNum" sz="quarter" idx="12"/>
          </p:nvPr>
        </p:nvSpPr>
        <p:spPr/>
        <p:txBody>
          <a:bodyPr/>
          <a:lstStyle/>
          <a:p>
            <a:fld id="{4E15B4FC-2FF9-4E8B-88BF-6300A68ED9BC}" type="slidenum">
              <a:rPr lang="en-US" smtClean="0"/>
              <a:t>44</a:t>
            </a:fld>
            <a:endParaRPr lang="en-US"/>
          </a:p>
        </p:txBody>
      </p:sp>
    </p:spTree>
    <p:extLst>
      <p:ext uri="{BB962C8B-B14F-4D97-AF65-F5344CB8AC3E}">
        <p14:creationId xmlns:p14="http://schemas.microsoft.com/office/powerpoint/2010/main" val="3823470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State Plan Development</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45</a:t>
            </a:r>
            <a:endParaRPr lang="en-US" sz="16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0086" y="1306833"/>
            <a:ext cx="7997687" cy="489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07893" cy="5016266"/>
          </a:xfrm>
        </p:spPr>
        <p:txBody>
          <a:bodyPr>
            <a:normAutofit/>
          </a:bodyPr>
          <a:lstStyle/>
          <a:p>
            <a:r>
              <a:rPr lang="en-US" sz="2200" dirty="0">
                <a:latin typeface="Calibri" panose="020F0502020204030204" pitchFamily="34" charset="0"/>
              </a:rPr>
              <a:t>ESSA in Colorado B</a:t>
            </a:r>
            <a:r>
              <a:rPr lang="en-US" sz="2200" dirty="0" smtClean="0">
                <a:latin typeface="Calibri" panose="020F0502020204030204" pitchFamily="34" charset="0"/>
              </a:rPr>
              <a:t>log</a:t>
            </a:r>
          </a:p>
          <a:p>
            <a:pPr marL="623888" lvl="1" indent="0">
              <a:buNone/>
            </a:pPr>
            <a:r>
              <a:rPr lang="en-US" b="0" dirty="0" smtClean="0">
                <a:latin typeface="Calibri" panose="020F0502020204030204" pitchFamily="34" charset="0"/>
                <a:hlinkClick r:id="rId3"/>
              </a:rPr>
              <a:t>http://www.cde.state.co.us/fedprograms/ESSABlog</a:t>
            </a:r>
            <a:endParaRPr lang="en-US" b="0" dirty="0" smtClean="0">
              <a:latin typeface="Calibri" panose="020F0502020204030204" pitchFamily="34" charset="0"/>
            </a:endParaRPr>
          </a:p>
          <a:p>
            <a:pPr marL="45720" indent="0">
              <a:buNone/>
            </a:pPr>
            <a:endParaRPr lang="en-US" sz="2200" dirty="0">
              <a:latin typeface="Calibri" panose="020F0502020204030204" pitchFamily="34" charset="0"/>
            </a:endParaRPr>
          </a:p>
          <a:p>
            <a:r>
              <a:rPr lang="en-US" sz="2200" dirty="0">
                <a:latin typeface="Calibri" panose="020F0502020204030204" pitchFamily="34" charset="0"/>
              </a:rPr>
              <a:t>ESSA </a:t>
            </a:r>
            <a:r>
              <a:rPr lang="en-US" sz="2200" dirty="0" smtClean="0">
                <a:latin typeface="Calibri" panose="020F0502020204030204" pitchFamily="34" charset="0"/>
              </a:rPr>
              <a:t>Mailbox</a:t>
            </a:r>
          </a:p>
          <a:p>
            <a:pPr marL="623888" lvl="1" indent="0">
              <a:spcAft>
                <a:spcPts val="600"/>
              </a:spcAft>
              <a:buNone/>
            </a:pPr>
            <a:r>
              <a:rPr lang="en-US" b="0" dirty="0" smtClean="0">
                <a:latin typeface="Calibri" panose="020F0502020204030204" pitchFamily="34" charset="0"/>
                <a:hlinkClick r:id="rId4"/>
              </a:rPr>
              <a:t>essaquestions@cde.state.co.us</a:t>
            </a:r>
            <a:r>
              <a:rPr lang="en-US" b="0" dirty="0" smtClean="0">
                <a:latin typeface="Calibri" panose="020F0502020204030204" pitchFamily="34" charset="0"/>
              </a:rPr>
              <a:t/>
            </a:r>
            <a:br>
              <a:rPr lang="en-US" b="0" dirty="0" smtClean="0">
                <a:latin typeface="Calibri" panose="020F0502020204030204" pitchFamily="34" charset="0"/>
              </a:rPr>
            </a:br>
            <a:endParaRPr lang="en-US" b="0" dirty="0">
              <a:latin typeface="Calibri" panose="020F0502020204030204" pitchFamily="34" charset="0"/>
            </a:endParaRPr>
          </a:p>
          <a:p>
            <a:pPr>
              <a:buFont typeface="Wingdings" panose="05000000000000000000" pitchFamily="2" charset="2"/>
              <a:buChar char="§"/>
            </a:pPr>
            <a:r>
              <a:rPr lang="en-US" sz="2200" dirty="0">
                <a:latin typeface="Calibri" panose="020F0502020204030204" pitchFamily="34" charset="0"/>
              </a:rPr>
              <a:t>ESSA </a:t>
            </a:r>
            <a:r>
              <a:rPr lang="en-US" sz="2200" dirty="0" smtClean="0">
                <a:latin typeface="Calibri" panose="020F0502020204030204" pitchFamily="34" charset="0"/>
              </a:rPr>
              <a:t>Webpage</a:t>
            </a:r>
          </a:p>
          <a:p>
            <a:pPr marL="623888" lvl="1" indent="0">
              <a:buNone/>
            </a:pPr>
            <a:r>
              <a:rPr lang="en-US" b="0" dirty="0" smtClean="0">
                <a:latin typeface="Calibri" panose="020F0502020204030204" pitchFamily="34" charset="0"/>
                <a:hlinkClick r:id="rId5"/>
              </a:rPr>
              <a:t>http</a:t>
            </a:r>
            <a:r>
              <a:rPr lang="en-US" b="0" dirty="0">
                <a:latin typeface="Calibri" panose="020F0502020204030204" pitchFamily="34" charset="0"/>
                <a:hlinkClick r:id="rId5"/>
              </a:rPr>
              <a:t>://www.cde.state.co.us/fedprograms/essa</a:t>
            </a:r>
            <a:endParaRPr lang="en-US" b="0" dirty="0">
              <a:latin typeface="Calibri" panose="020F0502020204030204" pitchFamily="34" charset="0"/>
            </a:endParaRPr>
          </a:p>
          <a:p>
            <a:pPr marL="45720" indent="0">
              <a:buNone/>
            </a:pPr>
            <a:endParaRPr lang="en-US" sz="2200" dirty="0">
              <a:latin typeface="Calibri" panose="020F0502020204030204" pitchFamily="34" charset="0"/>
            </a:endParaRPr>
          </a:p>
          <a:p>
            <a:r>
              <a:rPr lang="en-US" sz="2200" dirty="0" smtClean="0">
                <a:solidFill>
                  <a:schemeClr val="tx1"/>
                </a:solidFill>
                <a:latin typeface="Calibri" panose="020F0502020204030204" pitchFamily="34" charset="0"/>
              </a:rPr>
              <a:t>ESSA Committees</a:t>
            </a:r>
          </a:p>
          <a:p>
            <a:pPr marL="623888" indent="0">
              <a:buNone/>
            </a:pPr>
            <a:r>
              <a:rPr lang="en-US" sz="2200" b="0" dirty="0">
                <a:latin typeface="Calibri" panose="020F0502020204030204" pitchFamily="34" charset="0"/>
                <a:hlinkClick r:id="rId4"/>
              </a:rPr>
              <a:t>essaquestions@cde.state.co.us</a:t>
            </a:r>
            <a:endParaRPr lang="en-US" sz="2200" dirty="0" smtClean="0">
              <a:solidFill>
                <a:schemeClr val="tx1"/>
              </a:solidFill>
              <a:latin typeface="Calibri" panose="020F0502020204030204" pitchFamily="34" charset="0"/>
            </a:endParaRPr>
          </a:p>
          <a:p>
            <a:endParaRPr lang="en-US" sz="2200" dirty="0">
              <a:solidFill>
                <a:schemeClr val="tx1"/>
              </a:solidFill>
              <a:latin typeface="Calibri" panose="020F0502020204030204" pitchFamily="34" charset="0"/>
            </a:endParaRPr>
          </a:p>
          <a:p>
            <a:pPr marL="45720" indent="0">
              <a:buNone/>
            </a:pPr>
            <a:endParaRPr lang="en-US" dirty="0"/>
          </a:p>
        </p:txBody>
      </p:sp>
      <p:sp>
        <p:nvSpPr>
          <p:cNvPr id="6" name="Title 5"/>
          <p:cNvSpPr>
            <a:spLocks noGrp="1"/>
          </p:cNvSpPr>
          <p:nvPr>
            <p:ph type="title"/>
          </p:nvPr>
        </p:nvSpPr>
        <p:spPr/>
        <p:txBody>
          <a:bodyPr/>
          <a:lstStyle/>
          <a:p>
            <a:r>
              <a:rPr lang="en-US" dirty="0"/>
              <a:t>ESSA… Continuing the Conversation</a:t>
            </a:r>
          </a:p>
        </p:txBody>
      </p:sp>
      <p:sp>
        <p:nvSpPr>
          <p:cNvPr id="7" name="TextBox 6"/>
          <p:cNvSpPr txBox="1"/>
          <p:nvPr/>
        </p:nvSpPr>
        <p:spPr>
          <a:xfrm>
            <a:off x="234176" y="6367347"/>
            <a:ext cx="1628078" cy="338554"/>
          </a:xfrm>
          <a:prstGeom prst="rect">
            <a:avLst/>
          </a:prstGeom>
          <a:noFill/>
        </p:spPr>
        <p:txBody>
          <a:bodyPr wrap="square" rtlCol="0">
            <a:spAutoFit/>
          </a:bodyPr>
          <a:lstStyle/>
          <a:p>
            <a:r>
              <a:rPr lang="en-US" sz="1600" dirty="0" smtClean="0"/>
              <a:t>46</a:t>
            </a:r>
            <a:endParaRPr lang="en-US" sz="1600" dirty="0"/>
          </a:p>
        </p:txBody>
      </p:sp>
    </p:spTree>
    <p:extLst>
      <p:ext uri="{BB962C8B-B14F-4D97-AF65-F5344CB8AC3E}">
        <p14:creationId xmlns:p14="http://schemas.microsoft.com/office/powerpoint/2010/main" val="228967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916185"/>
          </a:xfrm>
        </p:spPr>
        <p:txBody>
          <a:bodyPr/>
          <a:lstStyle/>
          <a:p>
            <a:pPr marL="45720" indent="0">
              <a:buNone/>
            </a:pPr>
            <a:r>
              <a:rPr lang="en-US" sz="2000" b="0" dirty="0" smtClean="0"/>
              <a:t>Additional feedback regarding your experience during this listening tour session will be captured in an online survey. This survey will be sent via email and ask for input on the following:</a:t>
            </a:r>
            <a:endParaRPr lang="en-US" sz="2000" b="0" dirty="0"/>
          </a:p>
          <a:p>
            <a:r>
              <a:rPr lang="en-US" sz="2000" b="0" dirty="0" smtClean="0"/>
              <a:t>How </a:t>
            </a:r>
            <a:r>
              <a:rPr lang="en-US" sz="2000" b="0" dirty="0"/>
              <a:t>can we strengthen our process to involve parents, educators, and other stakeholders in developing our state plan for ESSA</a:t>
            </a:r>
            <a:r>
              <a:rPr lang="en-US" sz="2000" b="0" dirty="0" smtClean="0"/>
              <a:t>?</a:t>
            </a:r>
            <a:endParaRPr lang="en-US" sz="2000" b="0" dirty="0"/>
          </a:p>
          <a:p>
            <a:r>
              <a:rPr lang="en-US" sz="2000" b="0" dirty="0"/>
              <a:t>What additional opportunities should we create for stakeholders to provide input? </a:t>
            </a:r>
          </a:p>
          <a:p>
            <a:r>
              <a:rPr lang="en-US" sz="2000" b="0" dirty="0"/>
              <a:t>What do you see as your individual/office's role in the development of the ESSA state plan</a:t>
            </a:r>
            <a:r>
              <a:rPr lang="en-US" sz="2000" b="0" dirty="0" smtClean="0"/>
              <a:t>?</a:t>
            </a:r>
          </a:p>
          <a:p>
            <a:r>
              <a:rPr lang="en-US" sz="2000" b="0" dirty="0"/>
              <a:t>What aspects of the ESSA Listening Tour session do you feel were particularly successful? </a:t>
            </a:r>
          </a:p>
          <a:p>
            <a:r>
              <a:rPr lang="en-US" sz="2000" b="0" dirty="0"/>
              <a:t>What can CDE do to improve the ESSA Listening Tour</a:t>
            </a:r>
            <a:r>
              <a:rPr lang="en-US" sz="2000" b="0" dirty="0" smtClean="0"/>
              <a:t>?</a:t>
            </a:r>
            <a:endParaRPr lang="en-US" sz="2000" b="0" dirty="0"/>
          </a:p>
          <a:p>
            <a:pPr marL="45720" indent="0">
              <a:buNone/>
            </a:pPr>
            <a:endParaRPr lang="en-US" sz="2000" b="0" dirty="0"/>
          </a:p>
          <a:p>
            <a:pPr marL="45720" indent="0" algn="ctr">
              <a:buNone/>
            </a:pPr>
            <a:r>
              <a:rPr lang="en-US" sz="2800" i="1" dirty="0" smtClean="0">
                <a:solidFill>
                  <a:schemeClr val="accent1"/>
                </a:solidFill>
              </a:rPr>
              <a:t>Thank you! </a:t>
            </a:r>
            <a:endParaRPr lang="en-US" sz="2800" i="1" dirty="0">
              <a:solidFill>
                <a:schemeClr val="accent1"/>
              </a:solidFill>
            </a:endParaRPr>
          </a:p>
        </p:txBody>
      </p:sp>
      <p:sp>
        <p:nvSpPr>
          <p:cNvPr id="3" name="Title 2"/>
          <p:cNvSpPr>
            <a:spLocks noGrp="1"/>
          </p:cNvSpPr>
          <p:nvPr>
            <p:ph type="title"/>
          </p:nvPr>
        </p:nvSpPr>
        <p:spPr/>
        <p:txBody>
          <a:bodyPr/>
          <a:lstStyle/>
          <a:p>
            <a:r>
              <a:rPr lang="en-US" dirty="0"/>
              <a:t>Feedback</a:t>
            </a:r>
          </a:p>
        </p:txBody>
      </p:sp>
      <p:sp>
        <p:nvSpPr>
          <p:cNvPr id="4" name="TextBox 3"/>
          <p:cNvSpPr txBox="1"/>
          <p:nvPr/>
        </p:nvSpPr>
        <p:spPr>
          <a:xfrm>
            <a:off x="234176" y="6367347"/>
            <a:ext cx="1628078" cy="338554"/>
          </a:xfrm>
          <a:prstGeom prst="rect">
            <a:avLst/>
          </a:prstGeom>
          <a:noFill/>
        </p:spPr>
        <p:txBody>
          <a:bodyPr wrap="square" rtlCol="0">
            <a:spAutoFit/>
          </a:bodyPr>
          <a:lstStyle/>
          <a:p>
            <a:r>
              <a:rPr lang="en-US" sz="1600" smtClean="0"/>
              <a:t>47</a:t>
            </a:r>
            <a:endParaRPr lang="en-US" sz="1600" dirty="0"/>
          </a:p>
        </p:txBody>
      </p:sp>
    </p:spTree>
    <p:extLst>
      <p:ext uri="{BB962C8B-B14F-4D97-AF65-F5344CB8AC3E}">
        <p14:creationId xmlns:p14="http://schemas.microsoft.com/office/powerpoint/2010/main" val="358854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894" y="1858137"/>
            <a:ext cx="7272868" cy="4407408"/>
          </a:xfrm>
        </p:spPr>
        <p:txBody>
          <a:bodyPr>
            <a:normAutofit/>
          </a:bodyPr>
          <a:lstStyle/>
          <a:p>
            <a:pPr>
              <a:spcBef>
                <a:spcPts val="0"/>
              </a:spcBef>
              <a:spcAft>
                <a:spcPts val="600"/>
              </a:spcAft>
            </a:pPr>
            <a:r>
              <a:rPr lang="en-US" sz="2000" dirty="0">
                <a:latin typeface="Calibri" panose="020F0502020204030204" pitchFamily="34" charset="0"/>
              </a:rPr>
              <a:t>Signed into </a:t>
            </a:r>
            <a:r>
              <a:rPr lang="en-US" sz="2000" dirty="0" smtClean="0">
                <a:latin typeface="Calibri" panose="020F0502020204030204" pitchFamily="34" charset="0"/>
              </a:rPr>
              <a:t>Federal </a:t>
            </a:r>
            <a:r>
              <a:rPr lang="en-US" sz="2000" dirty="0">
                <a:latin typeface="Calibri" panose="020F0502020204030204" pitchFamily="34" charset="0"/>
              </a:rPr>
              <a:t>law on December 10, 2015</a:t>
            </a:r>
          </a:p>
          <a:p>
            <a:pPr>
              <a:spcBef>
                <a:spcPts val="0"/>
              </a:spcBef>
              <a:spcAft>
                <a:spcPts val="1200"/>
              </a:spcAft>
            </a:pPr>
            <a:r>
              <a:rPr lang="en-US" sz="2000" dirty="0">
                <a:latin typeface="Calibri" panose="020F0502020204030204" pitchFamily="34" charset="0"/>
              </a:rPr>
              <a:t>Reauthorization of the Elementary and Secondary Education Act (ESEA), replaces the No Child Left Behind Act </a:t>
            </a:r>
          </a:p>
          <a:p>
            <a:pPr>
              <a:spcBef>
                <a:spcPts val="0"/>
              </a:spcBef>
            </a:pPr>
            <a:r>
              <a:rPr lang="en-US" sz="2000" dirty="0">
                <a:latin typeface="Calibri" panose="020F0502020204030204" pitchFamily="34" charset="0"/>
              </a:rPr>
              <a:t>ESSA federal requirements for: </a:t>
            </a:r>
          </a:p>
          <a:p>
            <a:pPr lvl="1">
              <a:spcBef>
                <a:spcPts val="0"/>
              </a:spcBef>
            </a:pPr>
            <a:r>
              <a:rPr lang="en-US" sz="2000" dirty="0">
                <a:latin typeface="Calibri" panose="020F0502020204030204" pitchFamily="34" charset="0"/>
              </a:rPr>
              <a:t>Policy: Standards, Assessments, and Accountability </a:t>
            </a:r>
          </a:p>
          <a:p>
            <a:pPr lvl="1">
              <a:spcBef>
                <a:spcPts val="0"/>
              </a:spcBef>
              <a:spcAft>
                <a:spcPts val="1200"/>
              </a:spcAft>
            </a:pPr>
            <a:r>
              <a:rPr lang="en-US" sz="2000" dirty="0">
                <a:latin typeface="Calibri" panose="020F0502020204030204" pitchFamily="34" charset="0"/>
              </a:rPr>
              <a:t>Programs- Title I, Title II, Title III, Title IV</a:t>
            </a:r>
          </a:p>
          <a:p>
            <a:pPr>
              <a:spcBef>
                <a:spcPts val="0"/>
              </a:spcBef>
            </a:pPr>
            <a:r>
              <a:rPr lang="en-US" sz="2000" dirty="0">
                <a:latin typeface="Calibri" panose="020F0502020204030204" pitchFamily="34" charset="0"/>
              </a:rPr>
              <a:t>Full implementation of ESSA in the 2017-2018 school </a:t>
            </a:r>
            <a:r>
              <a:rPr lang="en-US" sz="2000" dirty="0" smtClean="0">
                <a:latin typeface="Calibri" panose="020F0502020204030204" pitchFamily="34" charset="0"/>
              </a:rPr>
              <a:t>year</a:t>
            </a:r>
          </a:p>
          <a:p>
            <a:pPr lvl="1">
              <a:spcBef>
                <a:spcPts val="0"/>
              </a:spcBef>
              <a:spcAft>
                <a:spcPts val="1200"/>
              </a:spcAft>
            </a:pPr>
            <a:r>
              <a:rPr lang="en-US" sz="2000" dirty="0" smtClean="0">
                <a:latin typeface="Calibri" panose="020F0502020204030204" pitchFamily="34" charset="0"/>
              </a:rPr>
              <a:t>Rule-making and guidance process</a:t>
            </a:r>
            <a:endParaRPr lang="en-US" sz="2000" dirty="0">
              <a:latin typeface="Calibri" panose="020F0502020204030204" pitchFamily="34" charset="0"/>
            </a:endParaRPr>
          </a:p>
          <a:p>
            <a:pPr>
              <a:spcBef>
                <a:spcPts val="0"/>
              </a:spcBef>
            </a:pPr>
            <a:r>
              <a:rPr lang="en-US" sz="2000" dirty="0">
                <a:latin typeface="Calibri" panose="020F0502020204030204" pitchFamily="34" charset="0"/>
              </a:rPr>
              <a:t>Requires—with stakeholder </a:t>
            </a:r>
            <a:r>
              <a:rPr lang="en-US" sz="2000" dirty="0" smtClean="0">
                <a:latin typeface="Calibri" panose="020F0502020204030204" pitchFamily="34" charset="0"/>
              </a:rPr>
              <a:t>involvement—development </a:t>
            </a:r>
            <a:r>
              <a:rPr lang="en-US" sz="2000" dirty="0">
                <a:latin typeface="Calibri" panose="020F0502020204030204" pitchFamily="34" charset="0"/>
              </a:rPr>
              <a:t>of a state plan for policy and program </a:t>
            </a:r>
            <a:r>
              <a:rPr lang="en-US" sz="2000" dirty="0" smtClean="0">
                <a:latin typeface="Calibri" panose="020F0502020204030204" pitchFamily="34" charset="0"/>
              </a:rPr>
              <a:t>implementation</a:t>
            </a:r>
            <a:endParaRPr lang="en-US" sz="2000" dirty="0">
              <a:latin typeface="Calibri" panose="020F0502020204030204" pitchFamily="34" charset="0"/>
            </a:endParaRPr>
          </a:p>
          <a:p>
            <a:endParaRPr lang="en-US" sz="2000" dirty="0">
              <a:latin typeface="Calibri" panose="020F0502020204030204" pitchFamily="34" charset="0"/>
            </a:endParaRPr>
          </a:p>
          <a:p>
            <a:endParaRPr lang="en-US" sz="2000" dirty="0"/>
          </a:p>
        </p:txBody>
      </p:sp>
      <p:sp>
        <p:nvSpPr>
          <p:cNvPr id="3" name="Title 2"/>
          <p:cNvSpPr>
            <a:spLocks noGrp="1"/>
          </p:cNvSpPr>
          <p:nvPr>
            <p:ph type="title"/>
          </p:nvPr>
        </p:nvSpPr>
        <p:spPr/>
        <p:txBody>
          <a:bodyPr/>
          <a:lstStyle/>
          <a:p>
            <a:pPr algn="l"/>
            <a:r>
              <a:rPr lang="en-US" dirty="0">
                <a:latin typeface="Museo Slab 500" pitchFamily="50" charset="0"/>
              </a:rPr>
              <a:t>What is the</a:t>
            </a:r>
            <a:br>
              <a:rPr lang="en-US" dirty="0">
                <a:latin typeface="Museo Slab 500" pitchFamily="50" charset="0"/>
              </a:rPr>
            </a:br>
            <a:r>
              <a:rPr lang="en-US" dirty="0">
                <a:latin typeface="Museo Slab 500" pitchFamily="50" charset="0"/>
              </a:rPr>
              <a:t>Every Student Succeeds Act?</a:t>
            </a:r>
          </a:p>
        </p:txBody>
      </p:sp>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5</a:t>
            </a:r>
            <a:endParaRPr lang="en-US" sz="1600" dirty="0"/>
          </a:p>
        </p:txBody>
      </p:sp>
    </p:spTree>
    <p:extLst>
      <p:ext uri="{BB962C8B-B14F-4D97-AF65-F5344CB8AC3E}">
        <p14:creationId xmlns:p14="http://schemas.microsoft.com/office/powerpoint/2010/main" val="297878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80868"/>
            <a:ext cx="9144000" cy="1896263"/>
          </a:xfrm>
          <a:prstGeom prst="rect">
            <a:avLst/>
          </a:prstGeom>
        </p:spPr>
      </p:pic>
      <p:sp>
        <p:nvSpPr>
          <p:cNvPr id="5" name="TextBox 4"/>
          <p:cNvSpPr txBox="1"/>
          <p:nvPr/>
        </p:nvSpPr>
        <p:spPr>
          <a:xfrm>
            <a:off x="234176" y="6367347"/>
            <a:ext cx="1628078" cy="338554"/>
          </a:xfrm>
          <a:prstGeom prst="rect">
            <a:avLst/>
          </a:prstGeom>
          <a:noFill/>
        </p:spPr>
        <p:txBody>
          <a:bodyPr wrap="square" rtlCol="0">
            <a:spAutoFit/>
          </a:bodyPr>
          <a:lstStyle/>
          <a:p>
            <a:r>
              <a:rPr lang="en-US" sz="1600" dirty="0" smtClean="0"/>
              <a:t>6</a:t>
            </a:r>
            <a:endParaRPr lang="en-US" sz="1600" dirty="0"/>
          </a:p>
        </p:txBody>
      </p:sp>
      <p:sp>
        <p:nvSpPr>
          <p:cNvPr id="2" name="TextBox 1"/>
          <p:cNvSpPr txBox="1"/>
          <p:nvPr/>
        </p:nvSpPr>
        <p:spPr>
          <a:xfrm>
            <a:off x="412596" y="4925963"/>
            <a:ext cx="7738946" cy="892552"/>
          </a:xfrm>
          <a:prstGeom prst="rect">
            <a:avLst/>
          </a:prstGeom>
          <a:noFill/>
        </p:spPr>
        <p:txBody>
          <a:bodyPr wrap="square" rtlCol="0">
            <a:spAutoFit/>
          </a:bodyPr>
          <a:lstStyle/>
          <a:p>
            <a:r>
              <a:rPr lang="en-US" dirty="0"/>
              <a:t>*This timeline is based on the limited information we have from the U.S. Department of Education regarding plan development. It is subject to change.</a:t>
            </a:r>
          </a:p>
          <a:p>
            <a:endParaRPr lang="en-US" sz="1600" dirty="0"/>
          </a:p>
        </p:txBody>
      </p:sp>
    </p:spTree>
    <p:extLst>
      <p:ext uri="{BB962C8B-B14F-4D97-AF65-F5344CB8AC3E}">
        <p14:creationId xmlns:p14="http://schemas.microsoft.com/office/powerpoint/2010/main" val="11618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Policy Framework</a:t>
            </a:r>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7</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8" y="355847"/>
            <a:ext cx="9021336" cy="6766002"/>
          </a:xfrm>
          <a:prstGeom prst="rect">
            <a:avLst/>
          </a:prstGeom>
        </p:spPr>
      </p:pic>
    </p:spTree>
    <p:extLst>
      <p:ext uri="{BB962C8B-B14F-4D97-AF65-F5344CB8AC3E}">
        <p14:creationId xmlns:p14="http://schemas.microsoft.com/office/powerpoint/2010/main" val="231644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17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07893" cy="2062354"/>
          </a:xfrm>
        </p:spPr>
        <p:txBody>
          <a:bodyPr/>
          <a:lstStyle/>
          <a:p>
            <a:r>
              <a:rPr lang="en-US" sz="2000" dirty="0"/>
              <a:t>ESSA Requirements:</a:t>
            </a:r>
          </a:p>
          <a:p>
            <a:pPr lvl="1"/>
            <a:r>
              <a:rPr lang="en-US" sz="2000" b="0" dirty="0">
                <a:solidFill>
                  <a:schemeClr val="tx1"/>
                </a:solidFill>
                <a:latin typeface="Calibri" panose="020F0502020204030204" pitchFamily="34" charset="0"/>
              </a:rPr>
              <a:t>Challenging statewide standards in math, reading or language arts, and </a:t>
            </a:r>
            <a:r>
              <a:rPr lang="en-US" sz="2000" b="0" dirty="0" smtClean="0">
                <a:solidFill>
                  <a:schemeClr val="tx1"/>
                </a:solidFill>
                <a:latin typeface="Calibri" panose="020F0502020204030204" pitchFamily="34" charset="0"/>
              </a:rPr>
              <a:t>science</a:t>
            </a:r>
          </a:p>
          <a:p>
            <a:pPr lvl="2"/>
            <a:r>
              <a:rPr lang="en-US" sz="1800" dirty="0" smtClean="0">
                <a:solidFill>
                  <a:schemeClr val="tx1"/>
                </a:solidFill>
                <a:latin typeface="Calibri" panose="020F0502020204030204" pitchFamily="34" charset="0"/>
              </a:rPr>
              <a:t>Aligned with higher education and CTE expectations</a:t>
            </a:r>
            <a:endParaRPr lang="en-US" sz="1800" b="0" dirty="0">
              <a:solidFill>
                <a:schemeClr val="tx1"/>
              </a:solidFill>
              <a:latin typeface="Calibri" panose="020F0502020204030204" pitchFamily="34" charset="0"/>
            </a:endParaRPr>
          </a:p>
          <a:p>
            <a:pPr lvl="1"/>
            <a:r>
              <a:rPr lang="en-US" sz="2000" b="0" dirty="0" smtClean="0">
                <a:solidFill>
                  <a:schemeClr val="tx1"/>
                </a:solidFill>
                <a:latin typeface="Calibri" panose="020F0502020204030204" pitchFamily="34" charset="0"/>
              </a:rPr>
              <a:t>Alternate</a:t>
            </a:r>
            <a:r>
              <a:rPr lang="en-US" sz="2000" b="0" i="1" dirty="0" smtClean="0">
                <a:solidFill>
                  <a:schemeClr val="tx1"/>
                </a:solidFill>
                <a:latin typeface="Calibri" panose="020F0502020204030204" pitchFamily="34" charset="0"/>
              </a:rPr>
              <a:t> </a:t>
            </a:r>
            <a:r>
              <a:rPr lang="en-US" sz="2000" b="0" dirty="0">
                <a:solidFill>
                  <a:schemeClr val="tx1"/>
                </a:solidFill>
                <a:latin typeface="Calibri" panose="020F0502020204030204" pitchFamily="34" charset="0"/>
              </a:rPr>
              <a:t>achievement standards for students with the most significant cognitive </a:t>
            </a:r>
            <a:r>
              <a:rPr lang="en-US" sz="2000" b="0" dirty="0" smtClean="0">
                <a:solidFill>
                  <a:schemeClr val="tx1"/>
                </a:solidFill>
                <a:latin typeface="Calibri" panose="020F0502020204030204" pitchFamily="34" charset="0"/>
              </a:rPr>
              <a:t>disabilities</a:t>
            </a:r>
            <a:endParaRPr lang="en-US" sz="2000" b="0" dirty="0">
              <a:solidFill>
                <a:schemeClr val="tx1"/>
              </a:solidFill>
              <a:latin typeface="Calibri" panose="020F0502020204030204" pitchFamily="34" charset="0"/>
            </a:endParaRPr>
          </a:p>
          <a:p>
            <a:pPr lvl="1"/>
            <a:r>
              <a:rPr lang="en-US" sz="2000" dirty="0">
                <a:latin typeface="Calibri" panose="020F0502020204030204" pitchFamily="34" charset="0"/>
              </a:rPr>
              <a:t>Standards for English-language </a:t>
            </a:r>
            <a:r>
              <a:rPr lang="en-US" sz="2000" dirty="0" smtClean="0">
                <a:latin typeface="Calibri" panose="020F0502020204030204" pitchFamily="34" charset="0"/>
              </a:rPr>
              <a:t>proficiency</a:t>
            </a:r>
          </a:p>
        </p:txBody>
      </p:sp>
      <p:sp>
        <p:nvSpPr>
          <p:cNvPr id="4" name="Title 3"/>
          <p:cNvSpPr>
            <a:spLocks noGrp="1"/>
          </p:cNvSpPr>
          <p:nvPr>
            <p:ph type="title"/>
          </p:nvPr>
        </p:nvSpPr>
        <p:spPr/>
        <p:txBody>
          <a:bodyPr/>
          <a:lstStyle/>
          <a:p>
            <a:r>
              <a:rPr lang="en-US" dirty="0"/>
              <a:t>Standards</a:t>
            </a:r>
          </a:p>
        </p:txBody>
      </p:sp>
      <p:sp>
        <p:nvSpPr>
          <p:cNvPr id="12" name="Content Placeholder 4"/>
          <p:cNvSpPr txBox="1">
            <a:spLocks/>
          </p:cNvSpPr>
          <p:nvPr/>
        </p:nvSpPr>
        <p:spPr>
          <a:xfrm>
            <a:off x="380999" y="4282067"/>
            <a:ext cx="8560293" cy="1880607"/>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dirty="0">
                <a:solidFill>
                  <a:schemeClr val="accent1"/>
                </a:solidFill>
              </a:rPr>
              <a:t>Colorado Requirements:</a:t>
            </a:r>
          </a:p>
          <a:p>
            <a:pPr lvl="1"/>
            <a:r>
              <a:rPr lang="en-US" sz="2000" dirty="0">
                <a:solidFill>
                  <a:schemeClr val="accent1"/>
                </a:solidFill>
              </a:rPr>
              <a:t>Colorado Academic Standards include 10 content areas:</a:t>
            </a:r>
          </a:p>
          <a:p>
            <a:pPr lvl="2"/>
            <a:r>
              <a:rPr lang="en-US" dirty="0">
                <a:solidFill>
                  <a:schemeClr val="accent1"/>
                </a:solidFill>
              </a:rPr>
              <a:t>Dance, drama, music, visuals arts, theater arts, social studies, physical education, and world </a:t>
            </a:r>
            <a:r>
              <a:rPr lang="en-US" dirty="0" smtClean="0">
                <a:solidFill>
                  <a:schemeClr val="accent1"/>
                </a:solidFill>
              </a:rPr>
              <a:t>languages</a:t>
            </a:r>
            <a:endParaRPr lang="en-US" dirty="0">
              <a:solidFill>
                <a:schemeClr val="accent1"/>
              </a:solidFill>
            </a:endParaRPr>
          </a:p>
          <a:p>
            <a:pPr lvl="1"/>
            <a:r>
              <a:rPr lang="en-US" sz="2000" dirty="0">
                <a:solidFill>
                  <a:schemeClr val="accent1"/>
                </a:solidFill>
              </a:rPr>
              <a:t>Colorado Academic Standards must be reviewed by July </a:t>
            </a:r>
            <a:r>
              <a:rPr lang="en-US" sz="2000" dirty="0" smtClean="0">
                <a:solidFill>
                  <a:schemeClr val="accent1"/>
                </a:solidFill>
              </a:rPr>
              <a:t>2018</a:t>
            </a:r>
            <a:endParaRPr lang="en-US" sz="2000" dirty="0">
              <a:solidFill>
                <a:schemeClr val="accent1"/>
              </a:solidFill>
            </a:endParaRPr>
          </a:p>
          <a:p>
            <a:endParaRPr lang="en-US" sz="2000" dirty="0" smtClean="0">
              <a:latin typeface="Calibri" panose="020F0502020204030204" pitchFamily="34" charset="0"/>
            </a:endParaRPr>
          </a:p>
        </p:txBody>
      </p:sp>
      <p:sp>
        <p:nvSpPr>
          <p:cNvPr id="6" name="TextBox 5"/>
          <p:cNvSpPr txBox="1"/>
          <p:nvPr/>
        </p:nvSpPr>
        <p:spPr>
          <a:xfrm>
            <a:off x="234176" y="6367347"/>
            <a:ext cx="1628078" cy="338554"/>
          </a:xfrm>
          <a:prstGeom prst="rect">
            <a:avLst/>
          </a:prstGeom>
          <a:noFill/>
        </p:spPr>
        <p:txBody>
          <a:bodyPr wrap="square" rtlCol="0">
            <a:spAutoFit/>
          </a:bodyPr>
          <a:lstStyle/>
          <a:p>
            <a:r>
              <a:rPr lang="en-US" sz="1600" dirty="0" smtClean="0"/>
              <a:t>9</a:t>
            </a:r>
            <a:endParaRPr lang="en-US" sz="1600" dirty="0"/>
          </a:p>
        </p:txBody>
      </p:sp>
    </p:spTree>
    <p:extLst>
      <p:ext uri="{BB962C8B-B14F-4D97-AF65-F5344CB8AC3E}">
        <p14:creationId xmlns:p14="http://schemas.microsoft.com/office/powerpoint/2010/main" val="32382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8">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27922</TotalTime>
  <Words>5781</Words>
  <Application>Microsoft Office PowerPoint</Application>
  <PresentationFormat>On-screen Show (4:3)</PresentationFormat>
  <Paragraphs>662</Paragraphs>
  <Slides>47</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Museo Slab 500</vt:lpstr>
      <vt:lpstr>Trebuchet MS</vt:lpstr>
      <vt:lpstr>Wingdings</vt:lpstr>
      <vt:lpstr>Theme8</vt:lpstr>
      <vt:lpstr> Every Student Succeeds Act (ESSA): Beginning the Conversation </vt:lpstr>
      <vt:lpstr>PowerPoint Presentation</vt:lpstr>
      <vt:lpstr>Goals for this Session</vt:lpstr>
      <vt:lpstr>Agenda</vt:lpstr>
      <vt:lpstr>What is the Every Student Succeeds Act?</vt:lpstr>
      <vt:lpstr>PowerPoint Presentation</vt:lpstr>
      <vt:lpstr>Policy Framework</vt:lpstr>
      <vt:lpstr>PowerPoint Presentation</vt:lpstr>
      <vt:lpstr>Standards</vt:lpstr>
      <vt:lpstr>Assessments</vt:lpstr>
      <vt:lpstr>Reflection and Feedback</vt:lpstr>
      <vt:lpstr>What We Heard</vt:lpstr>
      <vt:lpstr>Accountability</vt:lpstr>
      <vt:lpstr>Reflection and Feedback</vt:lpstr>
      <vt:lpstr>What We Heard</vt:lpstr>
      <vt:lpstr>What We Heard</vt:lpstr>
      <vt:lpstr>School Accountability</vt:lpstr>
      <vt:lpstr>School Accountability</vt:lpstr>
      <vt:lpstr>School Accountability</vt:lpstr>
      <vt:lpstr>School Accountability </vt:lpstr>
      <vt:lpstr>Support for School Improvement </vt:lpstr>
      <vt:lpstr>Reflection and Feedback</vt:lpstr>
      <vt:lpstr>What We Heard</vt:lpstr>
      <vt:lpstr>What We Heard</vt:lpstr>
      <vt:lpstr>What We Heard</vt:lpstr>
      <vt:lpstr>PowerPoint Presentation</vt:lpstr>
      <vt:lpstr>Quality Instruction and Leadership</vt:lpstr>
      <vt:lpstr>Reflection and Feedback</vt:lpstr>
      <vt:lpstr>What We Heard</vt:lpstr>
      <vt:lpstr>Title I - ESSA</vt:lpstr>
      <vt:lpstr>Title I – ESSA </vt:lpstr>
      <vt:lpstr>Title I – ESSA </vt:lpstr>
      <vt:lpstr>Title I - Direct Student Services</vt:lpstr>
      <vt:lpstr>Reflection and Feedback</vt:lpstr>
      <vt:lpstr>What We Heard</vt:lpstr>
      <vt:lpstr>Reflection and Feedback</vt:lpstr>
      <vt:lpstr>Title II - ESSA</vt:lpstr>
      <vt:lpstr>Title III - ESSA</vt:lpstr>
      <vt:lpstr>Reflection and Feedback</vt:lpstr>
      <vt:lpstr>What We Heard</vt:lpstr>
      <vt:lpstr> Title IV - ESSA</vt:lpstr>
      <vt:lpstr>Reflection and Feedback</vt:lpstr>
      <vt:lpstr>What We Heard</vt:lpstr>
      <vt:lpstr>PowerPoint Presentation</vt:lpstr>
      <vt:lpstr>ESSA State Plan Development</vt:lpstr>
      <vt:lpstr>ESSA… Continuing the Conversation</vt:lpstr>
      <vt:lpstr>Feedback</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Young, Anna</cp:lastModifiedBy>
  <cp:revision>553</cp:revision>
  <cp:lastPrinted>2016-06-27T22:15:12Z</cp:lastPrinted>
  <dcterms:created xsi:type="dcterms:W3CDTF">2012-07-16T02:29:43Z</dcterms:created>
  <dcterms:modified xsi:type="dcterms:W3CDTF">2016-06-28T20:02:00Z</dcterms:modified>
</cp:coreProperties>
</file>