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Roboto"/>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0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16T07:29:50.115" idx="1">
    <p:pos x="6000" y="0"/>
    <p:text>@meredith_j@cde.state.co.us @kaloudis_n@cde.state.co.us @wilson_s@cde.state.co.us 
Hi All, 
Great work on these slides. I count 18 content slides which is way too many for a 25 minute presentation. I marked some (6) slides with a skip marker where I thought the material was redundant or maybe not as important as some of the other slides.
_Assigned to Jeremy Meredith_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c0af96af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188" name="Google Shape;188;gec0af96af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c0af96af1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195" name="Google Shape;195;gec0af96af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info shared in other segments of this Office Hour on homelessness and workforce also related to Preschool</a:t>
            </a:r>
            <a:endParaRPr/>
          </a:p>
        </p:txBody>
      </p:sp>
      <p:sp>
        <p:nvSpPr>
          <p:cNvPr id="202" name="Google Shape;2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f856d1c58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ef856d1c58_4_0:notes"/>
          <p:cNvSpPr txBox="1">
            <a:spLocks noGrp="1"/>
          </p:cNvSpPr>
          <p:nvPr>
            <p:ph type="body" idx="1"/>
          </p:nvPr>
        </p:nvSpPr>
        <p:spPr>
          <a:xfrm>
            <a:off x="685800" y="4343401"/>
            <a:ext cx="5486400" cy="4114800"/>
          </a:xfrm>
          <a:prstGeom prst="rect">
            <a:avLst/>
          </a:prstGeom>
          <a:noFill/>
          <a:ln>
            <a:noFill/>
          </a:ln>
        </p:spPr>
        <p:txBody>
          <a:bodyPr spcFirstLastPara="1" wrap="square" lIns="90400" tIns="45175" rIns="90400" bIns="45175" anchor="t" anchorCtr="0">
            <a:noAutofit/>
          </a:bodyPr>
          <a:lstStyle/>
          <a:p>
            <a:pPr marL="0" lvl="0" indent="0" algn="l" rtl="0">
              <a:spcBef>
                <a:spcPts val="0"/>
              </a:spcBef>
              <a:spcAft>
                <a:spcPts val="0"/>
              </a:spcAft>
              <a:buNone/>
            </a:pPr>
            <a:r>
              <a:rPr lang="en-US"/>
              <a:t>These are the different funding sources that support preschool in the state of Colorado.</a:t>
            </a:r>
            <a:endParaRPr/>
          </a:p>
          <a:p>
            <a:pPr marL="0" lvl="0" indent="0" algn="l" rtl="0">
              <a:spcBef>
                <a:spcPts val="0"/>
              </a:spcBef>
              <a:spcAft>
                <a:spcPts val="0"/>
              </a:spcAft>
              <a:buNone/>
            </a:pPr>
            <a:r>
              <a:rPr lang="en-US"/>
              <a:t>For the purposes of financing district administered preschool with state funds, there are two 2 programs administered by CDE at this time: CPP and Preschool Special Education</a:t>
            </a:r>
            <a:endParaRPr/>
          </a:p>
          <a:p>
            <a:pPr marL="0" lvl="0" indent="0" algn="l" rtl="0">
              <a:spcBef>
                <a:spcPts val="0"/>
              </a:spcBef>
              <a:spcAft>
                <a:spcPts val="0"/>
              </a:spcAft>
              <a:buNone/>
            </a:pPr>
            <a:endParaRPr/>
          </a:p>
          <a:p>
            <a:pPr marL="0" lvl="0" indent="0" algn="l" rtl="0">
              <a:spcBef>
                <a:spcPts val="0"/>
              </a:spcBef>
              <a:spcAft>
                <a:spcPts val="0"/>
              </a:spcAft>
              <a:buNone/>
            </a:pPr>
            <a:r>
              <a:rPr lang="en-US"/>
              <a:t>Districts that administer preschool programs may also serve children through additional local or federal funding streams, including Head Start, Title I, or CCCAP. Most preschool classrooms administered by public schools are blended, meaning that the children are not all from one funding stream. Blending or braiding funding across funding streams also makes it more possible to meet the needs of families. </a:t>
            </a:r>
            <a:endParaRPr/>
          </a:p>
        </p:txBody>
      </p:sp>
      <p:sp>
        <p:nvSpPr>
          <p:cNvPr id="209" name="Google Shape;209;gef856d1c58_4_0:notes"/>
          <p:cNvSpPr txBox="1">
            <a:spLocks noGrp="1"/>
          </p:cNvSpPr>
          <p:nvPr>
            <p:ph type="hdr" idx="3"/>
          </p:nvPr>
        </p:nvSpPr>
        <p:spPr>
          <a:xfrm>
            <a:off x="0" y="1"/>
            <a:ext cx="2971800" cy="456900"/>
          </a:xfrm>
          <a:prstGeom prst="rect">
            <a:avLst/>
          </a:prstGeom>
          <a:noFill/>
          <a:ln>
            <a:noFill/>
          </a:ln>
        </p:spPr>
        <p:txBody>
          <a:bodyPr spcFirstLastPara="1" wrap="square" lIns="90400" tIns="45175" rIns="90400" bIns="45175" anchor="t" anchorCtr="0">
            <a:noAutofit/>
          </a:bodyPr>
          <a:lstStyle/>
          <a:p>
            <a:pPr marL="0" lvl="0" indent="0" algn="l" rtl="0">
              <a:spcBef>
                <a:spcPts val="0"/>
              </a:spcBef>
              <a:spcAft>
                <a:spcPts val="0"/>
              </a:spcAft>
              <a:buNone/>
            </a:pPr>
            <a:endParaRPr/>
          </a:p>
        </p:txBody>
      </p:sp>
      <p:sp>
        <p:nvSpPr>
          <p:cNvPr id="210" name="Google Shape;210;gef856d1c58_4_0:notes"/>
          <p:cNvSpPr txBox="1">
            <a:spLocks noGrp="1"/>
          </p:cNvSpPr>
          <p:nvPr>
            <p:ph type="dt" idx="10"/>
          </p:nvPr>
        </p:nvSpPr>
        <p:spPr>
          <a:xfrm>
            <a:off x="3884612" y="1"/>
            <a:ext cx="2971800" cy="456900"/>
          </a:xfrm>
          <a:prstGeom prst="rect">
            <a:avLst/>
          </a:prstGeom>
          <a:noFill/>
          <a:ln>
            <a:noFill/>
          </a:ln>
        </p:spPr>
        <p:txBody>
          <a:bodyPr spcFirstLastPara="1" wrap="square" lIns="90400" tIns="45175" rIns="90400" bIns="45175" anchor="t" anchorCtr="0">
            <a:noAutofit/>
          </a:bodyPr>
          <a:lstStyle/>
          <a:p>
            <a:pPr marL="0" lvl="0" indent="0" algn="r" rtl="0">
              <a:spcBef>
                <a:spcPts val="0"/>
              </a:spcBef>
              <a:spcAft>
                <a:spcPts val="0"/>
              </a:spcAft>
              <a:buNone/>
            </a:pPr>
            <a:r>
              <a:rPr lang="en-US"/>
              <a:t>8/10/2016</a:t>
            </a:r>
            <a:endParaRPr/>
          </a:p>
        </p:txBody>
      </p:sp>
      <p:sp>
        <p:nvSpPr>
          <p:cNvPr id="211" name="Google Shape;211;gef856d1c58_4_0:notes"/>
          <p:cNvSpPr txBox="1">
            <a:spLocks noGrp="1"/>
          </p:cNvSpPr>
          <p:nvPr>
            <p:ph type="ftr" idx="11"/>
          </p:nvPr>
        </p:nvSpPr>
        <p:spPr>
          <a:xfrm>
            <a:off x="0" y="8685215"/>
            <a:ext cx="2971800" cy="456900"/>
          </a:xfrm>
          <a:prstGeom prst="rect">
            <a:avLst/>
          </a:prstGeom>
          <a:noFill/>
          <a:ln>
            <a:noFill/>
          </a:ln>
        </p:spPr>
        <p:txBody>
          <a:bodyPr spcFirstLastPara="1" wrap="square" lIns="90400" tIns="45175" rIns="90400" bIns="45175" anchor="b" anchorCtr="0">
            <a:noAutofit/>
          </a:bodyPr>
          <a:lstStyle/>
          <a:p>
            <a:pPr marL="0" lvl="0" indent="0" algn="l" rtl="0">
              <a:spcBef>
                <a:spcPts val="0"/>
              </a:spcBef>
              <a:spcAft>
                <a:spcPts val="0"/>
              </a:spcAft>
              <a:buNone/>
            </a:pPr>
            <a:endParaRPr/>
          </a:p>
        </p:txBody>
      </p:sp>
      <p:sp>
        <p:nvSpPr>
          <p:cNvPr id="212" name="Google Shape;212;gef856d1c58_4_0:notes"/>
          <p:cNvSpPr txBox="1">
            <a:spLocks noGrp="1"/>
          </p:cNvSpPr>
          <p:nvPr>
            <p:ph type="sldNum" idx="12"/>
          </p:nvPr>
        </p:nvSpPr>
        <p:spPr>
          <a:xfrm>
            <a:off x="3884612" y="8685215"/>
            <a:ext cx="2971800" cy="456900"/>
          </a:xfrm>
          <a:prstGeom prst="rect">
            <a:avLst/>
          </a:prstGeom>
          <a:noFill/>
          <a:ln>
            <a:noFill/>
          </a:ln>
        </p:spPr>
        <p:txBody>
          <a:bodyPr spcFirstLastPara="1" wrap="square" lIns="90400" tIns="45175" rIns="90400" bIns="45175"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13</a:t>
            </a:fld>
            <a:endParaRPr>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f856d1c5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Hiedi </a:t>
            </a:r>
            <a:endParaRPr/>
          </a:p>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218" name="Google Shape;218;gef856d1c5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f856d1c58_1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f856d1c58_1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Heidi</a:t>
            </a:r>
            <a:endParaRPr/>
          </a:p>
          <a:p>
            <a:pPr marL="0" lvl="0" indent="0" algn="l" rtl="0">
              <a:spcBef>
                <a:spcPts val="0"/>
              </a:spcBef>
              <a:spcAft>
                <a:spcPts val="0"/>
              </a:spcAft>
              <a:buNone/>
            </a:pPr>
            <a:r>
              <a:rPr lang="en-US"/>
              <a:t>Only about half of the potentially eligible population is served statewide, a bit more in rural, fewer in metro/urban areas</a:t>
            </a:r>
            <a:endParaRPr/>
          </a:p>
          <a:p>
            <a:pPr marL="0" lvl="0" indent="0" algn="l" rtl="0">
              <a:spcBef>
                <a:spcPts val="0"/>
              </a:spcBef>
              <a:spcAft>
                <a:spcPts val="0"/>
              </a:spcAft>
              <a:buNone/>
            </a:pPr>
            <a:endParaRPr/>
          </a:p>
          <a:p>
            <a:pPr marL="0" lvl="0" indent="0" algn="l" rtl="0">
              <a:spcBef>
                <a:spcPts val="0"/>
              </a:spcBef>
              <a:spcAft>
                <a:spcPts val="0"/>
              </a:spcAft>
              <a:buNone/>
            </a:pPr>
            <a:r>
              <a:rPr lang="en-US"/>
              <a:t>Lower enrollment last year due to COVID so some families who were likely eligible went unserved, some will have gone on to kindergarten without having had preschool experiences</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expanding preschool to those who might have qualified but didn’t get access</a:t>
            </a:r>
            <a:endParaRPr/>
          </a:p>
          <a:p>
            <a:pPr marL="0" lvl="0" indent="0" algn="l" rtl="0">
              <a:spcBef>
                <a:spcPts val="0"/>
              </a:spcBef>
              <a:spcAft>
                <a:spcPts val="0"/>
              </a:spcAft>
              <a:buNone/>
            </a:pPr>
            <a:endParaRPr/>
          </a:p>
        </p:txBody>
      </p:sp>
      <p:sp>
        <p:nvSpPr>
          <p:cNvPr id="226" name="Google Shape;226;gef856d1c58_1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f856d1c58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333333"/>
                </a:solidFill>
                <a:latin typeface="Calibri"/>
                <a:ea typeface="Calibri"/>
                <a:cs typeface="Calibri"/>
                <a:sym typeface="Calibri"/>
              </a:rPr>
              <a:t>Preschool special education is a state and federal mandated program for three- and four-year-old children who meet state eligibility criteria for special education and are experiencing challenges in their learning and development. A child is eligible if they have a significant delay in one or more areas of development, such as speech/language, cognitive, motor, and/or social/emotional development.</a:t>
            </a:r>
            <a:endParaRPr sz="1800">
              <a:latin typeface="Times New Roman"/>
              <a:ea typeface="Times New Roman"/>
              <a:cs typeface="Times New Roman"/>
              <a:sym typeface="Times New Roman"/>
            </a:endParaRPr>
          </a:p>
          <a:p>
            <a:pPr marL="0" marR="0" lvl="0" indent="0" algn="l" rtl="0">
              <a:spcBef>
                <a:spcPts val="750"/>
              </a:spcBef>
              <a:spcAft>
                <a:spcPts val="0"/>
              </a:spcAft>
              <a:buNone/>
            </a:pPr>
            <a:r>
              <a:rPr lang="en-US" sz="1800">
                <a:solidFill>
                  <a:srgbClr val="333333"/>
                </a:solidFill>
                <a:latin typeface="Calibri"/>
                <a:ea typeface="Calibri"/>
                <a:cs typeface="Calibri"/>
                <a:sym typeface="Calibri"/>
              </a:rPr>
              <a:t>Eligible children are entitled to a free appropriate public education in the least restrictive environment. This means that the required preschool services are to be provided in an inclusive setting at no cost to parents.</a:t>
            </a:r>
            <a:endParaRPr sz="1800">
              <a:latin typeface="Times New Roman"/>
              <a:ea typeface="Times New Roman"/>
              <a:cs typeface="Times New Roman"/>
              <a:sym typeface="Times New Roman"/>
            </a:endParaRPr>
          </a:p>
          <a:p>
            <a:pPr marL="0" marR="0" lvl="0" indent="0" algn="l" rtl="0">
              <a:lnSpc>
                <a:spcPct val="107000"/>
              </a:lnSpc>
              <a:spcBef>
                <a:spcPts val="750"/>
              </a:spcBef>
              <a:spcAft>
                <a:spcPts val="0"/>
              </a:spcAft>
              <a:buNone/>
            </a:pPr>
            <a:r>
              <a:rPr lang="en-US" sz="1800">
                <a:solidFill>
                  <a:srgbClr val="333333"/>
                </a:solidFill>
                <a:latin typeface="Calibri"/>
                <a:ea typeface="Calibri"/>
                <a:cs typeface="Calibri"/>
                <a:sym typeface="Calibri"/>
              </a:rPr>
              <a:t>Every school district, some through a local Board of Cooperative Educational Services (BOCES), provides special education services to young children.</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solidFill>
                  <a:srgbClr val="333333"/>
                </a:solidFill>
                <a:latin typeface="Calibri"/>
                <a:ea typeface="Calibri"/>
                <a:cs typeface="Calibri"/>
                <a:sym typeface="Calibri"/>
              </a:rPr>
              <a:t>Services are provided through school-based programs, community early childhood settings and/or Head Start programs.</a:t>
            </a:r>
            <a:endParaRPr sz="1800">
              <a:latin typeface="Calibri"/>
              <a:ea typeface="Calibri"/>
              <a:cs typeface="Calibri"/>
              <a:sym typeface="Calibri"/>
            </a:endParaRPr>
          </a:p>
          <a:p>
            <a:pPr marL="0" marR="0" lvl="0" indent="0" algn="l" rtl="0">
              <a:lnSpc>
                <a:spcPct val="107000"/>
              </a:lnSpc>
              <a:spcBef>
                <a:spcPts val="375"/>
              </a:spcBef>
              <a:spcAft>
                <a:spcPts val="0"/>
              </a:spcAft>
              <a:buNone/>
            </a:pPr>
            <a:r>
              <a:rPr lang="en-US" sz="1800">
                <a:solidFill>
                  <a:srgbClr val="333333"/>
                </a:solidFill>
                <a:latin typeface="Calibri"/>
                <a:ea typeface="Calibri"/>
                <a:cs typeface="Calibri"/>
                <a:sym typeface="Calibri"/>
              </a:rPr>
              <a:t>Referrals of children with a suspected delay in development can be made to the local Child Find team where the family and child live.</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solidFill>
                  <a:srgbClr val="333333"/>
                </a:solidFill>
                <a:latin typeface="Calibri"/>
                <a:ea typeface="Calibri"/>
                <a:cs typeface="Calibri"/>
                <a:sym typeface="Calibri"/>
              </a:rPr>
              <a:t>Child Find is part of Colorado's system for identifying children suspected of having a delay in development. If a young child is not meeting typical developmental milestones, or someone is concerned about the child’s growth or learning, child find teams will evaluate how the child plays, learns, speaks, behaves and moves. The purpose of the evaluation is to determine if there is a significant delay or if there is a need for early intervention or special education services. Evaluations conducted by Child Find teams are at no cost to parents.</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Early identification of children with special education needs helps children receive services as early as possible so they have the best chance of success in kindergarten and beyond. Identifying children eligible for special education early in each program year helps ensure that appropriate funding types are used for CPP and early childhood special education, thus maximizing the number of children who can benefit from the programs and services that best meet their needs.</a:t>
            </a:r>
            <a:endParaRPr sz="1800">
              <a:latin typeface="Calibri"/>
              <a:ea typeface="Calibri"/>
              <a:cs typeface="Calibri"/>
              <a:sym typeface="Calibri"/>
            </a:endParaRPr>
          </a:p>
          <a:p>
            <a:pPr marL="0" lvl="0" indent="0" algn="l" rtl="0">
              <a:spcBef>
                <a:spcPts val="800"/>
              </a:spcBef>
              <a:spcAft>
                <a:spcPts val="0"/>
              </a:spcAft>
              <a:buClr>
                <a:schemeClr val="dk1"/>
              </a:buClr>
              <a:buSzPts val="1200"/>
              <a:buFont typeface="Calibri"/>
              <a:buNone/>
            </a:pPr>
            <a:endParaRPr/>
          </a:p>
        </p:txBody>
      </p:sp>
      <p:sp>
        <p:nvSpPr>
          <p:cNvPr id="234" name="Google Shape;234;gef856d1c58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f294df5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f294df58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Consider tie in to slide 21 under workforce challenges-- applies to preK workforce in the district too (hiring additional staff, paras, interventionists to work  with those with high risk populations, etc.)</a:t>
            </a:r>
            <a:endParaRPr/>
          </a:p>
        </p:txBody>
      </p:sp>
      <p:sp>
        <p:nvSpPr>
          <p:cNvPr id="242" name="Google Shape;242;gef294df58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f294df58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f294df58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250" name="Google Shape;250;gef294df58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bda5e67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bda5e67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259" name="Google Shape;259;gebda5e67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f856d1c58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sz="1800">
                <a:solidFill>
                  <a:srgbClr val="231F20"/>
                </a:solidFill>
              </a:rPr>
              <a:t>Some investments, such as professional development and summer transition programs, may be</a:t>
            </a:r>
            <a:r>
              <a:rPr lang="en-US" sz="1800"/>
              <a:t> </a:t>
            </a:r>
            <a:r>
              <a:rPr lang="en-US" sz="1800">
                <a:solidFill>
                  <a:srgbClr val="231F20"/>
                </a:solidFill>
              </a:rPr>
              <a:t>better suited to one-time funding than others.</a:t>
            </a:r>
            <a:endParaRPr/>
          </a:p>
        </p:txBody>
      </p:sp>
      <p:sp>
        <p:nvSpPr>
          <p:cNvPr id="266" name="Google Shape;266;gef856d1c58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bf11810f4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bf11810f4_0_3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bf11810f4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bf11810f4_0_3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bf11810f4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ebf11810f4_0_3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JM </a:t>
            </a:r>
            <a:endParaRPr/>
          </a:p>
          <a:p>
            <a:pPr marL="0" lvl="0" indent="0" algn="l" rtl="0">
              <a:spcBef>
                <a:spcPts val="0"/>
              </a:spcBef>
              <a:spcAft>
                <a:spcPts val="0"/>
              </a:spcAft>
              <a:buNone/>
            </a:pPr>
            <a:r>
              <a:rPr lang="en-US"/>
              <a:t>According to RAND study:</a:t>
            </a:r>
            <a:endParaRPr/>
          </a:p>
          <a:p>
            <a:pPr marL="609600" lvl="0" indent="-374650" algn="l" rtl="0">
              <a:lnSpc>
                <a:spcPct val="115000"/>
              </a:lnSpc>
              <a:spcBef>
                <a:spcPts val="0"/>
              </a:spcBef>
              <a:spcAft>
                <a:spcPts val="0"/>
              </a:spcAft>
              <a:buClr>
                <a:srgbClr val="595959"/>
              </a:buClr>
              <a:buSzPts val="1100"/>
              <a:buChar char="●"/>
            </a:pPr>
            <a:r>
              <a:rPr lang="en-US" sz="1100">
                <a:solidFill>
                  <a:srgbClr val="595959"/>
                </a:solidFill>
                <a:latin typeface="Arial"/>
                <a:ea typeface="Arial"/>
                <a:cs typeface="Arial"/>
                <a:sym typeface="Arial"/>
              </a:rPr>
              <a:t>A much higher proportion of teachers reported frequent job-related stress and symptoms of depression than the general adult population.</a:t>
            </a:r>
            <a:endParaRPr sz="1100">
              <a:solidFill>
                <a:srgbClr val="595959"/>
              </a:solidFill>
              <a:latin typeface="Arial"/>
              <a:ea typeface="Arial"/>
              <a:cs typeface="Arial"/>
              <a:sym typeface="Arial"/>
            </a:endParaRPr>
          </a:p>
          <a:p>
            <a:pPr marL="609600" lvl="0" indent="-374650" algn="l" rtl="0">
              <a:lnSpc>
                <a:spcPct val="115000"/>
              </a:lnSpc>
              <a:spcBef>
                <a:spcPts val="0"/>
              </a:spcBef>
              <a:spcAft>
                <a:spcPts val="0"/>
              </a:spcAft>
              <a:buClr>
                <a:srgbClr val="595959"/>
              </a:buClr>
              <a:buSzPts val="1100"/>
              <a:buChar char="●"/>
            </a:pPr>
            <a:r>
              <a:rPr lang="en-US" sz="1100">
                <a:solidFill>
                  <a:srgbClr val="595959"/>
                </a:solidFill>
                <a:latin typeface="Arial"/>
                <a:ea typeface="Arial"/>
                <a:cs typeface="Arial"/>
                <a:sym typeface="Arial"/>
              </a:rPr>
              <a:t>Mode of instruction and health were the highest-ranked stressors for teachers.</a:t>
            </a:r>
            <a:endParaRPr sz="1100">
              <a:solidFill>
                <a:srgbClr val="595959"/>
              </a:solidFill>
              <a:latin typeface="Arial"/>
              <a:ea typeface="Arial"/>
              <a:cs typeface="Arial"/>
              <a:sym typeface="Arial"/>
            </a:endParaRPr>
          </a:p>
          <a:p>
            <a:pPr marL="609600" lvl="0" indent="-374650" algn="l" rtl="0">
              <a:lnSpc>
                <a:spcPct val="115000"/>
              </a:lnSpc>
              <a:spcBef>
                <a:spcPts val="0"/>
              </a:spcBef>
              <a:spcAft>
                <a:spcPts val="0"/>
              </a:spcAft>
              <a:buClr>
                <a:srgbClr val="595959"/>
              </a:buClr>
              <a:buSzPts val="1100"/>
              <a:buChar char="●"/>
            </a:pPr>
            <a:r>
              <a:rPr lang="en-US" sz="1100">
                <a:solidFill>
                  <a:srgbClr val="595959"/>
                </a:solidFill>
                <a:latin typeface="Arial"/>
                <a:ea typeface="Arial"/>
                <a:cs typeface="Arial"/>
                <a:sym typeface="Arial"/>
              </a:rPr>
              <a:t>One in three teachers were responsible for the care of their own children while teaching.</a:t>
            </a:r>
            <a:endParaRPr sz="1100">
              <a:solidFill>
                <a:srgbClr val="595959"/>
              </a:solidFill>
              <a:latin typeface="Arial"/>
              <a:ea typeface="Arial"/>
              <a:cs typeface="Arial"/>
              <a:sym typeface="Arial"/>
            </a:endParaRPr>
          </a:p>
          <a:p>
            <a:pPr marL="609600" lvl="0" indent="-374650" algn="l" rtl="0">
              <a:lnSpc>
                <a:spcPct val="115000"/>
              </a:lnSpc>
              <a:spcBef>
                <a:spcPts val="0"/>
              </a:spcBef>
              <a:spcAft>
                <a:spcPts val="0"/>
              </a:spcAft>
              <a:buClr>
                <a:srgbClr val="595959"/>
              </a:buClr>
              <a:buSzPts val="1100"/>
              <a:buChar char="●"/>
            </a:pPr>
            <a:r>
              <a:rPr lang="en-US" sz="1100">
                <a:solidFill>
                  <a:srgbClr val="595959"/>
                </a:solidFill>
                <a:latin typeface="Arial"/>
                <a:ea typeface="Arial"/>
                <a:cs typeface="Arial"/>
                <a:sym typeface="Arial"/>
              </a:rPr>
              <a:t>Many pandemic-era teaching conditions, such as technical problems while teaching remotely, were linked to job-related stress, depressive symptoms, and burnout.</a:t>
            </a:r>
            <a:endParaRPr sz="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bf11810f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bf11810f4_0_4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bf11810f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bf11810f4_0_4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JM slides/ideas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bf11810f4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bf11810f4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070a7c6f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070a7c6f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f070a7c6f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bf11810f4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bf11810f4_0_4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bf11810f4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ebf11810f4_0_4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bf11810f4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bf11810f4_0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bf11810f4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bf11810f4_0_4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bf11810f4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bf11810f4_0_4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bf11810f4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bf11810f4_0_4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bf11810f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bf11810f4_0_4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bf11810f4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ebf11810f4_0_4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bf11810f4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ebf11810f4_0_5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bda5e66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ebda5e66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f294df5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f294df50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ef294df50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070a7c5e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070a7c5e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f070a7c5e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c0af96a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167" name="Google Shape;167;gec0af96a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c0af96af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174" name="Google Shape;174;gec0af96af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c0af96af1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DAC should be included in a discussion related to use of ESSER funds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10 hours minimum - many families have a need for increased hours of child care</a:t>
            </a:r>
            <a:endParaRPr/>
          </a:p>
        </p:txBody>
      </p:sp>
      <p:sp>
        <p:nvSpPr>
          <p:cNvPr id="181" name="Google Shape;181;gec0af96af1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411"/>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2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2.ed.gov/policy/elsec/leg/essa/essaelguidance10202016.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policyinstitute.org/sites/default/files/product-files/Federal_Funds_ECE_FACTSHEET.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and.org/pubs/research_reports/RRA1108-1.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2.ed.gov/documents/coronavirus/reopening-2.pdf" TargetMode="External"/><Relationship Id="rId4" Type="http://schemas.openxmlformats.org/officeDocument/2006/relationships/hyperlink" Target="https://www.frontlineeducation.com/blog/teacher-shortage-20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de.state.co.us/safeschools/communityneed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2.ed.gov/documents/coronavirus/reopening-2.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lorado.teach.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fedprograms/edt-talent-system-self-assessment-too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seacaresactfiscalwaiv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41.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studentsupport/homeless_inde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122" name="Google Shape;122;p23"/>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September 16, 2021</a:t>
            </a:r>
            <a:endParaRPr/>
          </a:p>
        </p:txBody>
      </p:sp>
      <p:sp>
        <p:nvSpPr>
          <p:cNvPr id="123" name="Google Shape;123;p23"/>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0" y="254525"/>
            <a:ext cx="11796300" cy="75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SzPts val="4000"/>
              <a:buNone/>
            </a:pPr>
            <a:r>
              <a:rPr lang="en-US" sz="3000"/>
              <a:t>ARP-HCY II</a:t>
            </a:r>
            <a:endParaRPr sz="2800">
              <a:latin typeface="Arial"/>
              <a:ea typeface="Arial"/>
              <a:cs typeface="Arial"/>
              <a:sym typeface="Arial"/>
            </a:endParaRPr>
          </a:p>
        </p:txBody>
      </p:sp>
      <p:sp>
        <p:nvSpPr>
          <p:cNvPr id="191" name="Google Shape;191;p32"/>
          <p:cNvSpPr txBox="1">
            <a:spLocks noGrp="1"/>
          </p:cNvSpPr>
          <p:nvPr>
            <p:ph type="body" idx="1"/>
          </p:nvPr>
        </p:nvSpPr>
        <p:spPr>
          <a:xfrm>
            <a:off x="838200" y="1463050"/>
            <a:ext cx="10592400" cy="4964100"/>
          </a:xfrm>
          <a:prstGeom prst="rect">
            <a:avLst/>
          </a:prstGeom>
          <a:noFill/>
          <a:ln>
            <a:noFill/>
          </a:ln>
        </p:spPr>
        <p:txBody>
          <a:bodyPr spcFirstLastPara="1" wrap="square" lIns="0" tIns="0" rIns="0" bIns="45700" anchor="t" anchorCtr="0">
            <a:normAutofit fontScale="55000" lnSpcReduction="10000"/>
          </a:bodyPr>
          <a:lstStyle/>
          <a:p>
            <a:pPr marL="457200" lvl="0" indent="-385169" algn="l" rtl="0">
              <a:lnSpc>
                <a:spcPct val="100000"/>
              </a:lnSpc>
              <a:spcBef>
                <a:spcPts val="1000"/>
              </a:spcBef>
              <a:spcAft>
                <a:spcPts val="0"/>
              </a:spcAft>
              <a:buSzPct val="100000"/>
              <a:buChar char="•"/>
            </a:pPr>
            <a:r>
              <a:rPr lang="en-US" sz="4483"/>
              <a:t>The U.S. Department of Education establishes in paragraph (c)(2) that an LEA must have an allocation of at least </a:t>
            </a:r>
            <a:r>
              <a:rPr lang="en-US" sz="4483" b="1" u="sng"/>
              <a:t>$5,000</a:t>
            </a:r>
            <a:r>
              <a:rPr lang="en-US" sz="4483" b="1"/>
              <a:t> </a:t>
            </a:r>
            <a:r>
              <a:rPr lang="en-US" sz="4483"/>
              <a:t>under the formula to be eligible for an ARP Homeless II subgrant on its own.</a:t>
            </a:r>
            <a:endParaRPr sz="4483"/>
          </a:p>
          <a:p>
            <a:pPr marL="457200" lvl="0" indent="0" algn="l" rtl="0">
              <a:lnSpc>
                <a:spcPct val="100000"/>
              </a:lnSpc>
              <a:spcBef>
                <a:spcPts val="1000"/>
              </a:spcBef>
              <a:spcAft>
                <a:spcPts val="0"/>
              </a:spcAft>
              <a:buNone/>
            </a:pPr>
            <a:r>
              <a:rPr lang="en-US" sz="897"/>
              <a:t> </a:t>
            </a:r>
            <a:endParaRPr sz="100"/>
          </a:p>
          <a:p>
            <a:pPr marL="457200" lvl="0" indent="-385169" algn="l" rtl="0">
              <a:lnSpc>
                <a:spcPct val="100000"/>
              </a:lnSpc>
              <a:spcBef>
                <a:spcPts val="1000"/>
              </a:spcBef>
              <a:spcAft>
                <a:spcPts val="0"/>
              </a:spcAft>
              <a:buSzPct val="100000"/>
              <a:buChar char="•"/>
            </a:pPr>
            <a:r>
              <a:rPr lang="en-US" sz="4483"/>
              <a:t>Per the U.S. Department of Education, this $5,000 minimum will enable each subgrantee to have sufficient ARP Homeless II funds to address the needs of homeless children and youth. </a:t>
            </a:r>
            <a:endParaRPr sz="4483"/>
          </a:p>
          <a:p>
            <a:pPr marL="457200" lvl="0" indent="0" algn="l" rtl="0">
              <a:lnSpc>
                <a:spcPct val="100000"/>
              </a:lnSpc>
              <a:spcBef>
                <a:spcPts val="1000"/>
              </a:spcBef>
              <a:spcAft>
                <a:spcPts val="0"/>
              </a:spcAft>
              <a:buNone/>
            </a:pPr>
            <a:endParaRPr sz="846"/>
          </a:p>
          <a:p>
            <a:pPr marL="457200" lvl="0" indent="-385169" algn="l" rtl="0">
              <a:lnSpc>
                <a:spcPct val="100000"/>
              </a:lnSpc>
              <a:spcBef>
                <a:spcPts val="1000"/>
              </a:spcBef>
              <a:spcAft>
                <a:spcPts val="0"/>
              </a:spcAft>
              <a:buSzPct val="100000"/>
              <a:buChar char="•"/>
            </a:pPr>
            <a:r>
              <a:rPr lang="en-US" sz="4483"/>
              <a:t>If an LEA's allocation is less than $5,000, in order to receive an ARP Homeless II subgrant, the LEA must join a consortium of LEAs/BOCES in which the sum of its members' allocations meets the $5,000 threshold. For LEAs/BOCES with an allocation less than $5,000, the rule encourages the use of consortia to create favorable economies of scale.</a:t>
            </a:r>
            <a:endParaRPr/>
          </a:p>
          <a:p>
            <a:pPr marL="0" lvl="0" indent="0" algn="l" rtl="0">
              <a:lnSpc>
                <a:spcPct val="100000"/>
              </a:lnSpc>
              <a:spcBef>
                <a:spcPts val="1000"/>
              </a:spcBef>
              <a:spcAft>
                <a:spcPts val="0"/>
              </a:spcAft>
              <a:buNone/>
            </a:pPr>
            <a:endParaRPr/>
          </a:p>
        </p:txBody>
      </p:sp>
      <p:sp>
        <p:nvSpPr>
          <p:cNvPr id="192" name="Google Shape;192;p32"/>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0" y="254525"/>
            <a:ext cx="11796300" cy="75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SzPts val="4000"/>
              <a:buNone/>
            </a:pPr>
            <a:r>
              <a:rPr lang="en-US" sz="3000"/>
              <a:t>ARP-HCY II</a:t>
            </a:r>
            <a:endParaRPr sz="2800">
              <a:latin typeface="Arial"/>
              <a:ea typeface="Arial"/>
              <a:cs typeface="Arial"/>
              <a:sym typeface="Arial"/>
            </a:endParaRPr>
          </a:p>
        </p:txBody>
      </p:sp>
      <p:sp>
        <p:nvSpPr>
          <p:cNvPr id="198" name="Google Shape;198;p33"/>
          <p:cNvSpPr txBox="1">
            <a:spLocks noGrp="1"/>
          </p:cNvSpPr>
          <p:nvPr>
            <p:ph type="body" idx="1"/>
          </p:nvPr>
        </p:nvSpPr>
        <p:spPr>
          <a:xfrm>
            <a:off x="838200" y="1463050"/>
            <a:ext cx="10592400" cy="4964100"/>
          </a:xfrm>
          <a:prstGeom prst="rect">
            <a:avLst/>
          </a:prstGeom>
          <a:noFill/>
          <a:ln>
            <a:noFill/>
          </a:ln>
        </p:spPr>
        <p:txBody>
          <a:bodyPr spcFirstLastPara="1" wrap="square" lIns="0" tIns="0" rIns="0" bIns="45700" anchor="t" anchorCtr="0">
            <a:normAutofit/>
          </a:bodyPr>
          <a:lstStyle/>
          <a:p>
            <a:pPr marL="457200" lvl="0" indent="-392622" algn="l" rtl="0">
              <a:lnSpc>
                <a:spcPct val="80000"/>
              </a:lnSpc>
              <a:spcBef>
                <a:spcPts val="1000"/>
              </a:spcBef>
              <a:spcAft>
                <a:spcPts val="0"/>
              </a:spcAft>
              <a:buSzPts val="2583"/>
              <a:buChar char="•"/>
            </a:pPr>
            <a:r>
              <a:rPr lang="en-US" sz="2583"/>
              <a:t>The McKinney-Vento Office at CDE will be holding a webinar specifically on ARP-HCY funds,  application and approval process </a:t>
            </a:r>
            <a:endParaRPr sz="2583"/>
          </a:p>
          <a:p>
            <a:pPr marL="457200" lvl="0" indent="0" algn="l" rtl="0">
              <a:lnSpc>
                <a:spcPct val="80000"/>
              </a:lnSpc>
              <a:spcBef>
                <a:spcPts val="1000"/>
              </a:spcBef>
              <a:spcAft>
                <a:spcPts val="0"/>
              </a:spcAft>
              <a:buNone/>
            </a:pPr>
            <a:endParaRPr sz="783"/>
          </a:p>
          <a:p>
            <a:pPr marL="457200" lvl="0" indent="-392622" algn="l" rtl="0">
              <a:lnSpc>
                <a:spcPct val="80000"/>
              </a:lnSpc>
              <a:spcBef>
                <a:spcPts val="1000"/>
              </a:spcBef>
              <a:spcAft>
                <a:spcPts val="0"/>
              </a:spcAft>
              <a:buSzPts val="2583"/>
              <a:buChar char="•"/>
            </a:pPr>
            <a:r>
              <a:rPr lang="en-US" sz="2583"/>
              <a:t>We will also host a webinar to assist those with less than $5,000</a:t>
            </a:r>
            <a:endParaRPr sz="2583"/>
          </a:p>
          <a:p>
            <a:pPr marL="0" lvl="0" indent="0" algn="l" rtl="0">
              <a:lnSpc>
                <a:spcPct val="80000"/>
              </a:lnSpc>
              <a:spcBef>
                <a:spcPts val="1000"/>
              </a:spcBef>
              <a:spcAft>
                <a:spcPts val="0"/>
              </a:spcAft>
              <a:buNone/>
            </a:pPr>
            <a:endParaRPr sz="783"/>
          </a:p>
          <a:p>
            <a:pPr marL="457200" lvl="0" indent="-392622" algn="l" rtl="0">
              <a:lnSpc>
                <a:spcPct val="80000"/>
              </a:lnSpc>
              <a:spcBef>
                <a:spcPts val="1000"/>
              </a:spcBef>
              <a:spcAft>
                <a:spcPts val="0"/>
              </a:spcAft>
              <a:buSzPts val="2583"/>
              <a:buChar char="•"/>
            </a:pPr>
            <a:r>
              <a:rPr lang="en-US" sz="2583"/>
              <a:t>Questions?</a:t>
            </a:r>
            <a:endParaRPr sz="2583"/>
          </a:p>
          <a:p>
            <a:pPr marL="457200" lvl="0" indent="0" algn="l" rtl="0">
              <a:lnSpc>
                <a:spcPct val="80000"/>
              </a:lnSpc>
              <a:spcBef>
                <a:spcPts val="1000"/>
              </a:spcBef>
              <a:spcAft>
                <a:spcPts val="0"/>
              </a:spcAft>
              <a:buNone/>
            </a:pPr>
            <a:endParaRPr sz="783"/>
          </a:p>
          <a:p>
            <a:pPr marL="457200" lvl="0" indent="-392622" algn="l" rtl="0">
              <a:lnSpc>
                <a:spcPct val="80000"/>
              </a:lnSpc>
              <a:spcBef>
                <a:spcPts val="1000"/>
              </a:spcBef>
              <a:spcAft>
                <a:spcPts val="0"/>
              </a:spcAft>
              <a:buSzPts val="2583"/>
              <a:buChar char="•"/>
            </a:pPr>
            <a:r>
              <a:rPr lang="en-US" sz="2583"/>
              <a:t>Other ideas on how CDE can support the development of consortia for those with less than $5,000?</a:t>
            </a:r>
            <a:endParaRPr sz="2583"/>
          </a:p>
          <a:p>
            <a:pPr marL="0" lvl="0" indent="0" algn="l" rtl="0">
              <a:lnSpc>
                <a:spcPct val="80000"/>
              </a:lnSpc>
              <a:spcBef>
                <a:spcPts val="1000"/>
              </a:spcBef>
              <a:spcAft>
                <a:spcPts val="0"/>
              </a:spcAft>
              <a:buNone/>
            </a:pPr>
            <a:endParaRPr sz="2483"/>
          </a:p>
        </p:txBody>
      </p:sp>
      <p:sp>
        <p:nvSpPr>
          <p:cNvPr id="199" name="Google Shape;199;p3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ESSER and Preschool</a:t>
            </a:r>
            <a:br>
              <a:rPr lang="en-US" dirty="0"/>
            </a:br>
            <a:br>
              <a:rPr lang="en-US" dirty="0"/>
            </a:br>
            <a:r>
              <a:rPr lang="en-US" dirty="0"/>
              <a:t>Heidi White, Preschool Director</a:t>
            </a:r>
            <a:br>
              <a:rPr lang="en-US" dirty="0"/>
            </a:br>
            <a:r>
              <a:rPr lang="en-US" dirty="0"/>
              <a:t>Michele Pugsley, Regional Preschool Specialist</a:t>
            </a:r>
            <a:endParaRPr dirty="0"/>
          </a:p>
          <a:p>
            <a:pPr marL="0" lvl="0" indent="0" algn="ctr" rtl="0">
              <a:spcBef>
                <a:spcPts val="0"/>
              </a:spcBef>
              <a:spcAft>
                <a:spcPts val="0"/>
              </a:spcAft>
              <a:buClr>
                <a:schemeClr val="lt1"/>
              </a:buClr>
              <a:buSzPts val="4000"/>
              <a:buFont typeface="Arial"/>
              <a:buNone/>
            </a:pPr>
            <a:r>
              <a:rPr lang="en-US" b="1" dirty="0"/>
              <a:t>Preschool Through 3</a:t>
            </a:r>
            <a:r>
              <a:rPr lang="en-US" b="1" baseline="30000" dirty="0"/>
              <a:t>rd</a:t>
            </a:r>
            <a:r>
              <a:rPr lang="en-US" b="1" dirty="0"/>
              <a:t> Grade Office</a:t>
            </a:r>
            <a:endParaRPr b="1" dirty="0"/>
          </a:p>
        </p:txBody>
      </p:sp>
      <p:sp>
        <p:nvSpPr>
          <p:cNvPr id="205" name="Google Shape;205;p3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508000" y="355600"/>
            <a:ext cx="11684100" cy="105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Arial"/>
              <a:buNone/>
            </a:pPr>
            <a:r>
              <a:rPr lang="en-US" sz="4000"/>
              <a:t>Publicly Funded </a:t>
            </a:r>
            <a:r>
              <a:rPr lang="en-US" sz="4000" b="0" i="0" u="none" strike="noStrike" cap="none">
                <a:solidFill>
                  <a:schemeClr val="lt1"/>
                </a:solidFill>
                <a:latin typeface="Arial"/>
                <a:ea typeface="Arial"/>
                <a:cs typeface="Arial"/>
                <a:sym typeface="Arial"/>
              </a:rPr>
              <a:t>Preschool in Colorado</a:t>
            </a:r>
            <a:endParaRPr/>
          </a:p>
        </p:txBody>
      </p:sp>
      <p:pic>
        <p:nvPicPr>
          <p:cNvPr id="215" name="Google Shape;215;p35" descr="Preschool funding sources in Colorado."/>
          <p:cNvPicPr preferRelativeResize="0"/>
          <p:nvPr/>
        </p:nvPicPr>
        <p:blipFill>
          <a:blip r:embed="rId3">
            <a:alphaModFix/>
          </a:blip>
          <a:stretch>
            <a:fillRect/>
          </a:stretch>
        </p:blipFill>
        <p:spPr>
          <a:xfrm>
            <a:off x="2797000" y="1503100"/>
            <a:ext cx="5635000" cy="511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160"/>
              <a:buNone/>
            </a:pPr>
            <a:r>
              <a:rPr lang="en-US" sz="2800">
                <a:latin typeface="Arial"/>
                <a:ea typeface="Arial"/>
                <a:cs typeface="Arial"/>
                <a:sym typeface="Arial"/>
              </a:rPr>
              <a:t>Colorado Preschool Program (CPP)</a:t>
            </a:r>
            <a:endParaRPr sz="2800">
              <a:latin typeface="Arial"/>
              <a:ea typeface="Arial"/>
              <a:cs typeface="Arial"/>
              <a:sym typeface="Arial"/>
            </a:endParaRPr>
          </a:p>
        </p:txBody>
      </p:sp>
      <p:sp>
        <p:nvSpPr>
          <p:cNvPr id="221" name="Google Shape;221;p36"/>
          <p:cNvSpPr txBox="1">
            <a:spLocks noGrp="1"/>
          </p:cNvSpPr>
          <p:nvPr>
            <p:ph type="body" idx="1"/>
          </p:nvPr>
        </p:nvSpPr>
        <p:spPr>
          <a:xfrm>
            <a:off x="838200" y="1463050"/>
            <a:ext cx="9566100" cy="4640700"/>
          </a:xfrm>
          <a:prstGeom prst="rect">
            <a:avLst/>
          </a:prstGeom>
          <a:noFill/>
          <a:ln>
            <a:noFill/>
          </a:ln>
        </p:spPr>
        <p:txBody>
          <a:bodyPr spcFirstLastPara="1" wrap="square" lIns="0" tIns="0" rIns="0" bIns="45700" anchor="t" anchorCtr="0">
            <a:normAutofit/>
          </a:bodyPr>
          <a:lstStyle/>
          <a:p>
            <a:pPr marL="228600" lvl="0" indent="-254000" algn="l" rtl="0">
              <a:lnSpc>
                <a:spcPct val="100000"/>
              </a:lnSpc>
              <a:spcBef>
                <a:spcPts val="1000"/>
              </a:spcBef>
              <a:spcAft>
                <a:spcPts val="0"/>
              </a:spcAft>
              <a:buSzPts val="2800"/>
              <a:buFont typeface="Calibri"/>
              <a:buChar char="•"/>
            </a:pPr>
            <a:r>
              <a:rPr lang="en-US" sz="2200"/>
              <a:t>CPP is a voluntary program administered through school districts in Colorado.</a:t>
            </a:r>
            <a:endParaRPr sz="2200"/>
          </a:p>
          <a:p>
            <a:pPr marL="228600" lvl="0" indent="-254000" algn="l" rtl="0">
              <a:lnSpc>
                <a:spcPct val="100000"/>
              </a:lnSpc>
              <a:spcBef>
                <a:spcPts val="1000"/>
              </a:spcBef>
              <a:spcAft>
                <a:spcPts val="0"/>
              </a:spcAft>
              <a:buSzPts val="2800"/>
              <a:buFont typeface="Calibri"/>
              <a:buChar char="•"/>
            </a:pPr>
            <a:r>
              <a:rPr lang="en-US" sz="2200"/>
              <a:t>176 of 179 districts participate (and CSI).</a:t>
            </a:r>
            <a:endParaRPr sz="2200"/>
          </a:p>
          <a:p>
            <a:pPr marL="228600" lvl="0" indent="-254000" algn="l" rtl="0">
              <a:lnSpc>
                <a:spcPct val="100000"/>
              </a:lnSpc>
              <a:spcBef>
                <a:spcPts val="1000"/>
              </a:spcBef>
              <a:spcAft>
                <a:spcPts val="0"/>
              </a:spcAft>
              <a:buSzPts val="2800"/>
              <a:buFont typeface="Calibri"/>
              <a:buChar char="•"/>
            </a:pPr>
            <a:r>
              <a:rPr lang="en-US" sz="2200"/>
              <a:t>CPP serves children ages 3 and 4, who qualify with specific eligibility criteria. </a:t>
            </a:r>
            <a:endParaRPr sz="2200"/>
          </a:p>
          <a:p>
            <a:pPr marL="228600" lvl="0" indent="-254000" algn="l" rtl="0">
              <a:lnSpc>
                <a:spcPct val="100000"/>
              </a:lnSpc>
              <a:spcBef>
                <a:spcPts val="1000"/>
              </a:spcBef>
              <a:spcAft>
                <a:spcPts val="0"/>
              </a:spcAft>
              <a:buSzPts val="2800"/>
              <a:buFont typeface="Calibri"/>
              <a:buChar char="•"/>
            </a:pPr>
            <a:r>
              <a:rPr lang="en-US" sz="2200"/>
              <a:t>Children served are at risk for later school challenges.</a:t>
            </a:r>
            <a:endParaRPr sz="2200"/>
          </a:p>
          <a:p>
            <a:pPr marL="228600" lvl="0" indent="-254000" algn="l" rtl="0">
              <a:lnSpc>
                <a:spcPct val="100000"/>
              </a:lnSpc>
              <a:spcBef>
                <a:spcPts val="1000"/>
              </a:spcBef>
              <a:spcAft>
                <a:spcPts val="0"/>
              </a:spcAft>
              <a:buSzPts val="2800"/>
              <a:buFont typeface="Calibri"/>
              <a:buChar char="•"/>
            </a:pPr>
            <a:r>
              <a:rPr lang="en-US" sz="2200"/>
              <a:t>Children can be served in public school preschools, Head Start, or community based preschool programs for at least 10 hours per week at no cost.</a:t>
            </a:r>
            <a:endParaRPr sz="2200"/>
          </a:p>
          <a:p>
            <a:pPr marL="228600" lvl="0" indent="-254000" algn="l" rtl="0">
              <a:lnSpc>
                <a:spcPct val="100000"/>
              </a:lnSpc>
              <a:spcBef>
                <a:spcPts val="1000"/>
              </a:spcBef>
              <a:spcAft>
                <a:spcPts val="0"/>
              </a:spcAft>
              <a:buSzPts val="2800"/>
              <a:buFont typeface="Calibri"/>
              <a:buChar char="•"/>
            </a:pPr>
            <a:r>
              <a:rPr lang="en-US" sz="2200"/>
              <a:t>CPP requirements include family partnering and family supports.</a:t>
            </a:r>
            <a:endParaRPr sz="2200"/>
          </a:p>
          <a:p>
            <a:pPr marL="228600" lvl="0" indent="-254000" algn="l" rtl="0">
              <a:lnSpc>
                <a:spcPct val="100000"/>
              </a:lnSpc>
              <a:spcBef>
                <a:spcPts val="1000"/>
              </a:spcBef>
              <a:spcAft>
                <a:spcPts val="0"/>
              </a:spcAft>
              <a:buSzPts val="2800"/>
              <a:buFont typeface="Calibri"/>
              <a:buChar char="•"/>
            </a:pPr>
            <a:r>
              <a:rPr lang="en-US" sz="2200"/>
              <a:t>A CPP district advisory council must provide oversight of each CPP program.</a:t>
            </a:r>
            <a:endParaRPr sz="2200"/>
          </a:p>
          <a:p>
            <a:pPr marL="342900" lvl="0" indent="0" algn="l" rtl="0">
              <a:lnSpc>
                <a:spcPct val="100000"/>
              </a:lnSpc>
              <a:spcBef>
                <a:spcPts val="1000"/>
              </a:spcBef>
              <a:spcAft>
                <a:spcPts val="0"/>
              </a:spcAft>
              <a:buNone/>
            </a:pPr>
            <a:endParaRPr/>
          </a:p>
        </p:txBody>
      </p:sp>
      <p:sp>
        <p:nvSpPr>
          <p:cNvPr id="222" name="Google Shape;222;p36"/>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97426" y="21866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800"/>
              <a:t>CPP Eligibility Criteria</a:t>
            </a:r>
            <a:endParaRPr sz="2800"/>
          </a:p>
        </p:txBody>
      </p:sp>
      <p:sp>
        <p:nvSpPr>
          <p:cNvPr id="229" name="Google Shape;229;p3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solidFill>
                  <a:srgbClr val="7F7F7F"/>
                </a:solidFill>
              </a:rPr>
              <a:t>15</a:t>
            </a:fld>
            <a:endParaRPr>
              <a:solidFill>
                <a:srgbClr val="7F7F7F"/>
              </a:solidFill>
            </a:endParaRPr>
          </a:p>
        </p:txBody>
      </p:sp>
      <p:sp>
        <p:nvSpPr>
          <p:cNvPr id="230" name="Google Shape;230;p37"/>
          <p:cNvSpPr txBox="1">
            <a:spLocks noGrp="1"/>
          </p:cNvSpPr>
          <p:nvPr>
            <p:ph type="body" idx="1"/>
          </p:nvPr>
        </p:nvSpPr>
        <p:spPr>
          <a:xfrm>
            <a:off x="838195" y="1108650"/>
            <a:ext cx="10515600" cy="4640700"/>
          </a:xfrm>
          <a:prstGeom prst="rect">
            <a:avLst/>
          </a:prstGeom>
        </p:spPr>
        <p:txBody>
          <a:bodyPr spcFirstLastPara="1" wrap="square" lIns="0" tIns="0" rIns="0" bIns="45700" anchor="t" anchorCtr="0">
            <a:noAutofit/>
          </a:bodyPr>
          <a:lstStyle/>
          <a:p>
            <a:pPr marL="0" lvl="0" indent="0" algn="l" rtl="0">
              <a:lnSpc>
                <a:spcPct val="100000"/>
              </a:lnSpc>
              <a:spcBef>
                <a:spcPts val="1200"/>
              </a:spcBef>
              <a:spcAft>
                <a:spcPts val="0"/>
              </a:spcAft>
              <a:buNone/>
            </a:pPr>
            <a:r>
              <a:rPr lang="en-US" b="1" dirty="0"/>
              <a:t>Children who are two years from kindergarten entry need three eligibility criteria and children who are one year from kindergarten entry need one eligibility criteria.</a:t>
            </a:r>
            <a:endParaRPr b="1" dirty="0"/>
          </a:p>
          <a:p>
            <a:pPr marL="0" lvl="0" indent="0" algn="l" rtl="0">
              <a:lnSpc>
                <a:spcPct val="100000"/>
              </a:lnSpc>
              <a:spcBef>
                <a:spcPts val="1200"/>
              </a:spcBef>
              <a:spcAft>
                <a:spcPts val="0"/>
              </a:spcAft>
              <a:buNone/>
            </a:pPr>
            <a:endParaRPr b="1" dirty="0"/>
          </a:p>
          <a:p>
            <a:pPr marL="0" lvl="0" indent="0" algn="l" rtl="0">
              <a:lnSpc>
                <a:spcPct val="100000"/>
              </a:lnSpc>
              <a:spcBef>
                <a:spcPts val="1200"/>
              </a:spcBef>
              <a:spcAft>
                <a:spcPts val="0"/>
              </a:spcAft>
              <a:buNone/>
            </a:pPr>
            <a:r>
              <a:rPr lang="en-US" sz="1100" dirty="0"/>
              <a:t> </a:t>
            </a:r>
            <a:endParaRPr sz="1100" dirty="0"/>
          </a:p>
          <a:p>
            <a:pPr marL="0" lvl="0" indent="0" algn="l" rtl="0">
              <a:lnSpc>
                <a:spcPct val="115000"/>
              </a:lnSpc>
              <a:spcBef>
                <a:spcPts val="1200"/>
              </a:spcBef>
              <a:spcAft>
                <a:spcPts val="0"/>
              </a:spcAft>
              <a:buClr>
                <a:schemeClr val="dk1"/>
              </a:buClr>
              <a:buSzPts val="1100"/>
              <a:buFont typeface="Arial"/>
              <a:buNone/>
            </a:pPr>
            <a:endParaRPr sz="1400" b="1" dirty="0">
              <a:latin typeface="Arial"/>
              <a:ea typeface="Arial"/>
              <a:cs typeface="Arial"/>
              <a:sym typeface="Arial"/>
            </a:endParaRPr>
          </a:p>
          <a:p>
            <a:pPr marL="0" lvl="0" indent="0" algn="l" rtl="0">
              <a:spcBef>
                <a:spcPts val="1200"/>
              </a:spcBef>
              <a:spcAft>
                <a:spcPts val="0"/>
              </a:spcAft>
              <a:buNone/>
            </a:pPr>
            <a:endParaRPr dirty="0"/>
          </a:p>
        </p:txBody>
      </p:sp>
      <p:pic>
        <p:nvPicPr>
          <p:cNvPr id="231" name="Google Shape;231;p37" descr="CPP eligibility criteria."/>
          <p:cNvPicPr preferRelativeResize="0"/>
          <p:nvPr/>
        </p:nvPicPr>
        <p:blipFill>
          <a:blip r:embed="rId3">
            <a:alphaModFix/>
          </a:blip>
          <a:stretch>
            <a:fillRect/>
          </a:stretch>
        </p:blipFill>
        <p:spPr>
          <a:xfrm>
            <a:off x="838205" y="1946950"/>
            <a:ext cx="9185291" cy="464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2800"/>
              <a:t>Preschool</a:t>
            </a:r>
            <a:r>
              <a:rPr lang="en-US" sz="2800">
                <a:latin typeface="Arial"/>
                <a:ea typeface="Arial"/>
                <a:cs typeface="Arial"/>
                <a:sym typeface="Arial"/>
              </a:rPr>
              <a:t> Special Education</a:t>
            </a:r>
            <a:endParaRPr sz="2800">
              <a:latin typeface="Arial"/>
              <a:ea typeface="Arial"/>
              <a:cs typeface="Arial"/>
              <a:sym typeface="Arial"/>
            </a:endParaRPr>
          </a:p>
        </p:txBody>
      </p:sp>
      <p:sp>
        <p:nvSpPr>
          <p:cNvPr id="237" name="Google Shape;237;p38"/>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457200" lvl="0" indent="-368300" algn="l" rtl="0">
              <a:lnSpc>
                <a:spcPct val="100000"/>
              </a:lnSpc>
              <a:spcBef>
                <a:spcPts val="0"/>
              </a:spcBef>
              <a:spcAft>
                <a:spcPts val="0"/>
              </a:spcAft>
              <a:buClr>
                <a:srgbClr val="333333"/>
              </a:buClr>
              <a:buSzPts val="2200"/>
              <a:buChar char="•"/>
            </a:pPr>
            <a:r>
              <a:rPr lang="en-US" sz="2200">
                <a:solidFill>
                  <a:srgbClr val="333333"/>
                </a:solidFill>
              </a:rPr>
              <a:t>Preschool is a grade level within the Special Education System under IDEA and ECEA.</a:t>
            </a:r>
            <a:endParaRPr sz="2200">
              <a:solidFill>
                <a:srgbClr val="333333"/>
              </a:solidFill>
            </a:endParaRPr>
          </a:p>
          <a:p>
            <a:pPr marL="457200" lvl="0" indent="-368300" algn="l" rtl="0">
              <a:lnSpc>
                <a:spcPct val="100000"/>
              </a:lnSpc>
              <a:spcBef>
                <a:spcPts val="1000"/>
              </a:spcBef>
              <a:spcAft>
                <a:spcPts val="0"/>
              </a:spcAft>
              <a:buClr>
                <a:srgbClr val="333333"/>
              </a:buClr>
              <a:buSzPts val="2200"/>
              <a:buChar char="•"/>
            </a:pPr>
            <a:r>
              <a:rPr lang="en-US" sz="2200">
                <a:solidFill>
                  <a:srgbClr val="333333"/>
                </a:solidFill>
              </a:rPr>
              <a:t>T</a:t>
            </a:r>
            <a:r>
              <a:rPr lang="en-US" sz="2200">
                <a:solidFill>
                  <a:srgbClr val="333333"/>
                </a:solidFill>
                <a:latin typeface="Calibri"/>
                <a:ea typeface="Calibri"/>
                <a:cs typeface="Calibri"/>
                <a:sym typeface="Calibri"/>
              </a:rPr>
              <a:t>hree- and four-year-old children </a:t>
            </a:r>
            <a:r>
              <a:rPr lang="en-US" sz="2200">
                <a:solidFill>
                  <a:srgbClr val="333333"/>
                </a:solidFill>
              </a:rPr>
              <a:t>must </a:t>
            </a:r>
            <a:r>
              <a:rPr lang="en-US" sz="2200">
                <a:solidFill>
                  <a:srgbClr val="333333"/>
                </a:solidFill>
                <a:latin typeface="Calibri"/>
                <a:ea typeface="Calibri"/>
                <a:cs typeface="Calibri"/>
                <a:sym typeface="Calibri"/>
              </a:rPr>
              <a:t>meet state eligibility criteria for special education. </a:t>
            </a:r>
            <a:endParaRPr sz="2200">
              <a:solidFill>
                <a:srgbClr val="333333"/>
              </a:solidFill>
              <a:latin typeface="Calibri"/>
              <a:ea typeface="Calibri"/>
              <a:cs typeface="Calibri"/>
              <a:sym typeface="Calibri"/>
            </a:endParaRPr>
          </a:p>
          <a:p>
            <a:pPr marL="457200" lvl="0" indent="-368300" algn="l" rtl="0">
              <a:lnSpc>
                <a:spcPct val="100000"/>
              </a:lnSpc>
              <a:spcBef>
                <a:spcPts val="1000"/>
              </a:spcBef>
              <a:spcAft>
                <a:spcPts val="0"/>
              </a:spcAft>
              <a:buClr>
                <a:srgbClr val="333333"/>
              </a:buClr>
              <a:buSzPts val="2200"/>
              <a:buChar char="•"/>
            </a:pPr>
            <a:r>
              <a:rPr lang="en-US" sz="2200">
                <a:solidFill>
                  <a:srgbClr val="333333"/>
                </a:solidFill>
              </a:rPr>
              <a:t>Some children move into preschool from having received Early Intervention/Part C of IDEA.</a:t>
            </a:r>
            <a:endParaRPr sz="2200">
              <a:solidFill>
                <a:srgbClr val="333333"/>
              </a:solidFill>
            </a:endParaRPr>
          </a:p>
          <a:p>
            <a:pPr marL="457200" lvl="0" indent="-368300" algn="l" rtl="0">
              <a:lnSpc>
                <a:spcPct val="100000"/>
              </a:lnSpc>
              <a:spcBef>
                <a:spcPts val="1000"/>
              </a:spcBef>
              <a:spcAft>
                <a:spcPts val="0"/>
              </a:spcAft>
              <a:buClr>
                <a:srgbClr val="333333"/>
              </a:buClr>
              <a:buSzPts val="2200"/>
              <a:buChar char="•"/>
            </a:pPr>
            <a:r>
              <a:rPr lang="en-US" sz="2200">
                <a:solidFill>
                  <a:srgbClr val="333333"/>
                </a:solidFill>
              </a:rPr>
              <a:t>E</a:t>
            </a:r>
            <a:r>
              <a:rPr lang="en-US" sz="2200">
                <a:solidFill>
                  <a:srgbClr val="333333"/>
                </a:solidFill>
                <a:latin typeface="Calibri"/>
                <a:ea typeface="Calibri"/>
                <a:cs typeface="Calibri"/>
                <a:sym typeface="Calibri"/>
              </a:rPr>
              <a:t>ligible children are entitled to a free appropriate public education in the least restrictive environment.</a:t>
            </a:r>
            <a:endParaRPr sz="2200"/>
          </a:p>
          <a:p>
            <a:pPr marL="457200" lvl="0" indent="-368300" algn="l" rtl="0">
              <a:lnSpc>
                <a:spcPct val="100000"/>
              </a:lnSpc>
              <a:spcBef>
                <a:spcPts val="1000"/>
              </a:spcBef>
              <a:spcAft>
                <a:spcPts val="0"/>
              </a:spcAft>
              <a:buClr>
                <a:srgbClr val="333333"/>
              </a:buClr>
              <a:buSzPts val="2200"/>
              <a:buChar char="•"/>
            </a:pPr>
            <a:r>
              <a:rPr lang="en-US" sz="2200">
                <a:solidFill>
                  <a:srgbClr val="333333"/>
                </a:solidFill>
                <a:latin typeface="Calibri"/>
                <a:ea typeface="Calibri"/>
                <a:cs typeface="Calibri"/>
                <a:sym typeface="Calibri"/>
              </a:rPr>
              <a:t>Every school district, some through a local Board of Cooperative Educational Services (BOCES), provides special education services to young children.</a:t>
            </a:r>
            <a:endParaRPr sz="2200">
              <a:solidFill>
                <a:srgbClr val="333333"/>
              </a:solidFill>
            </a:endParaRPr>
          </a:p>
          <a:p>
            <a:pPr marL="457200" lvl="0" indent="-368300" algn="l" rtl="0">
              <a:lnSpc>
                <a:spcPct val="100000"/>
              </a:lnSpc>
              <a:spcBef>
                <a:spcPts val="1000"/>
              </a:spcBef>
              <a:spcAft>
                <a:spcPts val="1000"/>
              </a:spcAft>
              <a:buClr>
                <a:srgbClr val="333333"/>
              </a:buClr>
              <a:buSzPts val="2200"/>
              <a:buChar char="•"/>
            </a:pPr>
            <a:r>
              <a:rPr lang="en-US" sz="2200">
                <a:solidFill>
                  <a:srgbClr val="333333"/>
                </a:solidFill>
              </a:rPr>
              <a:t>Special Education Administrative Units have a local preschool administrator, Child Find Coordinator, or Special Education Director who is responsible for coordinating services.</a:t>
            </a:r>
            <a:endParaRPr sz="2200">
              <a:solidFill>
                <a:srgbClr val="333333"/>
              </a:solidFill>
            </a:endParaRPr>
          </a:p>
        </p:txBody>
      </p:sp>
      <p:sp>
        <p:nvSpPr>
          <p:cNvPr id="238" name="Google Shape;238;p38"/>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Using ESSER Funds to Support Pre-Kindergarten or Other Early Childhood Education Programs</a:t>
            </a:r>
            <a:endParaRPr/>
          </a:p>
        </p:txBody>
      </p:sp>
      <p:sp>
        <p:nvSpPr>
          <p:cNvPr id="245" name="Google Shape;245;p3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solidFill>
                  <a:srgbClr val="7F7F7F"/>
                </a:solidFill>
              </a:rPr>
              <a:t>17</a:t>
            </a:fld>
            <a:endParaRPr>
              <a:solidFill>
                <a:srgbClr val="7F7F7F"/>
              </a:solidFill>
            </a:endParaRPr>
          </a:p>
        </p:txBody>
      </p:sp>
      <p:sp>
        <p:nvSpPr>
          <p:cNvPr id="246" name="Google Shape;246;p39"/>
          <p:cNvSpPr txBox="1">
            <a:spLocks noGrp="1"/>
          </p:cNvSpPr>
          <p:nvPr>
            <p:ph type="body" idx="1"/>
          </p:nvPr>
        </p:nvSpPr>
        <p:spPr>
          <a:xfrm>
            <a:off x="393025" y="1367700"/>
            <a:ext cx="10960800" cy="4736100"/>
          </a:xfrm>
          <a:prstGeom prst="rect">
            <a:avLst/>
          </a:prstGeom>
        </p:spPr>
        <p:txBody>
          <a:bodyPr spcFirstLastPara="1" wrap="square" lIns="0" tIns="0" rIns="0" bIns="45700" anchor="t" anchorCtr="0">
            <a:noAutofit/>
          </a:bodyPr>
          <a:lstStyle/>
          <a:p>
            <a:pPr marL="457200" lvl="0" indent="-400050" algn="l" rtl="0">
              <a:spcBef>
                <a:spcPts val="750"/>
              </a:spcBef>
              <a:spcAft>
                <a:spcPts val="0"/>
              </a:spcAft>
              <a:buSzPts val="2700"/>
              <a:buFont typeface="Calibri"/>
              <a:buChar char="•"/>
            </a:pPr>
            <a:r>
              <a:rPr lang="en-US" sz="2100"/>
              <a:t>Reminder: any activity allowable under ESEA or IDEA is also allowable under ESSER! </a:t>
            </a:r>
            <a:endParaRPr sz="2100"/>
          </a:p>
          <a:p>
            <a:pPr marL="457200" lvl="0" indent="-400050" algn="l" rtl="0">
              <a:spcBef>
                <a:spcPts val="0"/>
              </a:spcBef>
              <a:spcAft>
                <a:spcPts val="0"/>
              </a:spcAft>
              <a:buSzPts val="2700"/>
              <a:buFont typeface="Calibri"/>
              <a:buChar char="•"/>
            </a:pPr>
            <a:r>
              <a:rPr lang="en-US" sz="2100"/>
              <a:t>Question C-20 from the USDE’s ESSER and GEER FAQs (May 2021) </a:t>
            </a:r>
            <a:endParaRPr sz="2100"/>
          </a:p>
          <a:p>
            <a:pPr marL="457200" lvl="0" indent="-400050" algn="l" rtl="0">
              <a:spcBef>
                <a:spcPts val="0"/>
              </a:spcBef>
              <a:spcAft>
                <a:spcPts val="0"/>
              </a:spcAft>
              <a:buSzPts val="2700"/>
              <a:buFont typeface="Calibri"/>
              <a:buChar char="•"/>
            </a:pPr>
            <a:r>
              <a:rPr lang="en-US" sz="2100"/>
              <a:t>Early Childhood Education Program - defined: </a:t>
            </a:r>
            <a:endParaRPr sz="2100"/>
          </a:p>
          <a:p>
            <a:pPr marL="457200" lvl="0" indent="0" algn="l" rtl="0">
              <a:spcBef>
                <a:spcPts val="750"/>
              </a:spcBef>
              <a:spcAft>
                <a:spcPts val="0"/>
              </a:spcAft>
              <a:buNone/>
            </a:pPr>
            <a:r>
              <a:rPr lang="en-US" sz="1800"/>
              <a:t>(1) a Head Start program or an Early Head Start program carried out under the Head Start Act (42 U.S.C. 9831 et seq.), including a migrant or seasonal Head Start program, an Indian Head Start program, or a Head Start program or an Early Head Start program that also receives State funding; </a:t>
            </a:r>
            <a:endParaRPr sz="1800"/>
          </a:p>
          <a:p>
            <a:pPr marL="457200" lvl="0" indent="0" algn="l" rtl="0">
              <a:spcBef>
                <a:spcPts val="750"/>
              </a:spcBef>
              <a:spcAft>
                <a:spcPts val="0"/>
              </a:spcAft>
              <a:buNone/>
            </a:pPr>
            <a:r>
              <a:rPr lang="en-US" sz="1800"/>
              <a:t>(2) a State licensed or regulated child care program; or </a:t>
            </a:r>
            <a:endParaRPr sz="1800"/>
          </a:p>
          <a:p>
            <a:pPr marL="457200" lvl="0" indent="0" algn="l" rtl="0">
              <a:spcBef>
                <a:spcPts val="750"/>
              </a:spcBef>
              <a:spcAft>
                <a:spcPts val="0"/>
              </a:spcAft>
              <a:buNone/>
            </a:pPr>
            <a:r>
              <a:rPr lang="en-US" sz="1800"/>
              <a:t>(3) a program that </a:t>
            </a:r>
            <a:endParaRPr sz="1800"/>
          </a:p>
          <a:p>
            <a:pPr marL="1371600" lvl="2" indent="-361950" algn="l" rtl="0">
              <a:spcBef>
                <a:spcPts val="375"/>
              </a:spcBef>
              <a:spcAft>
                <a:spcPts val="0"/>
              </a:spcAft>
              <a:buSzPts val="2100"/>
              <a:buFont typeface="Calibri"/>
              <a:buChar char="•"/>
            </a:pPr>
            <a:r>
              <a:rPr lang="en-US" sz="1650"/>
              <a:t>serves children from birth through age six that addresses the children’s cognitive (including language, early literacy, and early mathematics), social, emotional, and physical development; and </a:t>
            </a:r>
            <a:endParaRPr sz="1650"/>
          </a:p>
          <a:p>
            <a:pPr marL="1371600" lvl="2" indent="-361950" algn="l" rtl="0">
              <a:spcBef>
                <a:spcPts val="0"/>
              </a:spcBef>
              <a:spcAft>
                <a:spcPts val="0"/>
              </a:spcAft>
              <a:buSzPts val="2100"/>
              <a:buFont typeface="Calibri"/>
              <a:buChar char="•"/>
            </a:pPr>
            <a:r>
              <a:rPr lang="en-US" sz="1650"/>
              <a:t>is either: </a:t>
            </a:r>
            <a:endParaRPr sz="1650"/>
          </a:p>
          <a:p>
            <a:pPr marL="1828800" lvl="3" indent="-361950" algn="l" rtl="0">
              <a:spcBef>
                <a:spcPts val="0"/>
              </a:spcBef>
              <a:spcAft>
                <a:spcPts val="0"/>
              </a:spcAft>
              <a:buSzPts val="2100"/>
              <a:buFont typeface="Calibri"/>
              <a:buChar char="•"/>
            </a:pPr>
            <a:r>
              <a:rPr lang="en-US" sz="2100"/>
              <a:t>a State prekindergarten program; </a:t>
            </a:r>
            <a:endParaRPr sz="2100"/>
          </a:p>
          <a:p>
            <a:pPr marL="1828800" lvl="3" indent="-361950" algn="l" rtl="0">
              <a:spcBef>
                <a:spcPts val="0"/>
              </a:spcBef>
              <a:spcAft>
                <a:spcPts val="0"/>
              </a:spcAft>
              <a:buSzPts val="2100"/>
              <a:buFont typeface="Calibri"/>
              <a:buChar char="•"/>
            </a:pPr>
            <a:r>
              <a:rPr lang="en-US" sz="2100"/>
              <a:t>a program authorized under section 619 or Part C of the IDEA (see FAQ C-5); or </a:t>
            </a:r>
            <a:endParaRPr sz="2100"/>
          </a:p>
          <a:p>
            <a:pPr marL="1828800" lvl="3" indent="-361950" algn="l" rtl="0">
              <a:spcBef>
                <a:spcPts val="0"/>
              </a:spcBef>
              <a:spcAft>
                <a:spcPts val="0"/>
              </a:spcAft>
              <a:buSzPts val="2100"/>
              <a:buFont typeface="Calibri"/>
              <a:buChar char="•"/>
            </a:pPr>
            <a:r>
              <a:rPr lang="en-US" sz="2100"/>
              <a:t>a program operated by an LEA. (See section 8101(16) of the ESEA.)</a:t>
            </a:r>
            <a:endParaRPr sz="2100"/>
          </a:p>
          <a:p>
            <a:pPr marL="914400" lvl="0" indent="0" algn="l" rtl="0">
              <a:spcBef>
                <a:spcPts val="75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USDE Non-Regulatory Guidance</a:t>
            </a:r>
            <a:endParaRPr/>
          </a:p>
          <a:p>
            <a:pPr marL="0" lvl="0" indent="0" algn="l" rtl="0">
              <a:spcBef>
                <a:spcPts val="0"/>
              </a:spcBef>
              <a:spcAft>
                <a:spcPts val="0"/>
              </a:spcAft>
              <a:buNone/>
            </a:pPr>
            <a:endParaRPr/>
          </a:p>
        </p:txBody>
      </p:sp>
      <p:sp>
        <p:nvSpPr>
          <p:cNvPr id="253" name="Google Shape;253;p4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18</a:t>
            </a:fld>
            <a:endParaRPr/>
          </a:p>
        </p:txBody>
      </p:sp>
      <p:pic>
        <p:nvPicPr>
          <p:cNvPr id="254" name="Google Shape;254;p40" descr="USDE non-regulatory guidance."/>
          <p:cNvPicPr preferRelativeResize="0"/>
          <p:nvPr/>
        </p:nvPicPr>
        <p:blipFill>
          <a:blip r:embed="rId3">
            <a:alphaModFix/>
          </a:blip>
          <a:stretch>
            <a:fillRect/>
          </a:stretch>
        </p:blipFill>
        <p:spPr>
          <a:xfrm>
            <a:off x="3840872" y="-3900"/>
            <a:ext cx="8351129" cy="6858000"/>
          </a:xfrm>
          <a:prstGeom prst="rect">
            <a:avLst/>
          </a:prstGeom>
          <a:noFill/>
          <a:ln>
            <a:noFill/>
          </a:ln>
        </p:spPr>
      </p:pic>
      <p:sp>
        <p:nvSpPr>
          <p:cNvPr id="255" name="Google Shape;255;p40"/>
          <p:cNvSpPr txBox="1">
            <a:spLocks noGrp="1"/>
          </p:cNvSpPr>
          <p:nvPr>
            <p:ph type="body" idx="1"/>
          </p:nvPr>
        </p:nvSpPr>
        <p:spPr>
          <a:xfrm>
            <a:off x="326925" y="1313200"/>
            <a:ext cx="34653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b="1"/>
              <a:t>Early Learning in the Every Student Succeeds Act: </a:t>
            </a:r>
            <a:r>
              <a:rPr lang="en-US" b="1" i="1"/>
              <a:t>Expanding Opportunities to Support Your Youngest Learners</a:t>
            </a:r>
            <a:endParaRPr/>
          </a:p>
          <a:p>
            <a:pPr marL="0" lvl="0" indent="0" algn="l" rtl="0">
              <a:spcBef>
                <a:spcPts val="750"/>
              </a:spcBef>
              <a:spcAft>
                <a:spcPts val="0"/>
              </a:spcAft>
              <a:buNone/>
            </a:pPr>
            <a:r>
              <a:rPr lang="en-US"/>
              <a:t>(October 2016)</a:t>
            </a:r>
            <a:endParaRPr/>
          </a:p>
          <a:p>
            <a:pPr marL="0" lvl="0" indent="0" algn="l" rtl="0">
              <a:spcBef>
                <a:spcPts val="750"/>
              </a:spcBef>
              <a:spcAft>
                <a:spcPts val="0"/>
              </a:spcAft>
              <a:buNone/>
            </a:pPr>
            <a:endParaRPr/>
          </a:p>
          <a:p>
            <a:pPr marL="0" lvl="0" indent="0" algn="l" rtl="0">
              <a:spcBef>
                <a:spcPts val="750"/>
              </a:spcBef>
              <a:spcAft>
                <a:spcPts val="0"/>
              </a:spcAft>
              <a:buNone/>
            </a:pPr>
            <a:r>
              <a:rPr lang="en-US"/>
              <a:t>Outlines how Title I funds can be used to support early learners</a:t>
            </a:r>
            <a:endParaRPr/>
          </a:p>
          <a:p>
            <a:pPr marL="0" lvl="0" indent="0" algn="l" rtl="0">
              <a:spcBef>
                <a:spcPts val="750"/>
              </a:spcBef>
              <a:spcAft>
                <a:spcPts val="0"/>
              </a:spcAft>
              <a:buNone/>
            </a:pPr>
            <a:endParaRPr/>
          </a:p>
          <a:p>
            <a:pPr marL="0" lvl="0" indent="0" algn="l" rtl="0">
              <a:spcBef>
                <a:spcPts val="750"/>
              </a:spcBef>
              <a:spcAft>
                <a:spcPts val="0"/>
              </a:spcAft>
              <a:buNone/>
            </a:pPr>
            <a:r>
              <a:rPr lang="en-US" u="sng">
                <a:solidFill>
                  <a:schemeClr val="hlink"/>
                </a:solidFill>
                <a:hlinkClick r:id="rId4"/>
              </a:rPr>
              <a:t>Early Learning Guidance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800"/>
              <a:t>FAQs</a:t>
            </a:r>
            <a:endParaRPr sz="2800"/>
          </a:p>
        </p:txBody>
      </p:sp>
      <p:sp>
        <p:nvSpPr>
          <p:cNvPr id="262" name="Google Shape;262;p41"/>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solidFill>
                  <a:srgbClr val="7F7F7F"/>
                </a:solidFill>
              </a:rPr>
              <a:t>19</a:t>
            </a:fld>
            <a:endParaRPr>
              <a:solidFill>
                <a:srgbClr val="7F7F7F"/>
              </a:solidFill>
            </a:endParaRPr>
          </a:p>
        </p:txBody>
      </p:sp>
      <p:sp>
        <p:nvSpPr>
          <p:cNvPr id="263" name="Google Shape;263;p41"/>
          <p:cNvSpPr txBox="1">
            <a:spLocks noGrp="1"/>
          </p:cNvSpPr>
          <p:nvPr>
            <p:ph type="body" idx="1"/>
          </p:nvPr>
        </p:nvSpPr>
        <p:spPr>
          <a:xfrm>
            <a:off x="297425" y="1352850"/>
            <a:ext cx="11482200" cy="4726800"/>
          </a:xfrm>
          <a:prstGeom prst="rect">
            <a:avLst/>
          </a:prstGeom>
        </p:spPr>
        <p:txBody>
          <a:bodyPr spcFirstLastPara="1" wrap="square" lIns="0" tIns="0" rIns="0" bIns="45700" anchor="t" anchorCtr="0">
            <a:noAutofit/>
          </a:bodyPr>
          <a:lstStyle/>
          <a:p>
            <a:pPr marL="457200" lvl="0" indent="-381000" algn="l" rtl="0">
              <a:lnSpc>
                <a:spcPct val="115000"/>
              </a:lnSpc>
              <a:spcBef>
                <a:spcPts val="1200"/>
              </a:spcBef>
              <a:spcAft>
                <a:spcPts val="0"/>
              </a:spcAft>
              <a:buSzPts val="2400"/>
              <a:buChar char="★"/>
            </a:pPr>
            <a:r>
              <a:rPr lang="en-US" sz="1700"/>
              <a:t>C</a:t>
            </a:r>
            <a:r>
              <a:rPr lang="en-US" sz="1900"/>
              <a:t>an ESSER funds be used to support preschool aged children?  If so, what steps need to be in place, or criteria met to use ESSER III?  Do other state or federal public preschool funds have to be exhausted first?</a:t>
            </a:r>
            <a:endParaRPr sz="1900"/>
          </a:p>
          <a:p>
            <a:pPr marL="914400" lvl="1" indent="-349250" algn="l" rtl="0">
              <a:lnSpc>
                <a:spcPct val="115000"/>
              </a:lnSpc>
              <a:spcBef>
                <a:spcPts val="0"/>
              </a:spcBef>
              <a:spcAft>
                <a:spcPts val="0"/>
              </a:spcAft>
              <a:buSzPts val="1900"/>
              <a:buChar char="○"/>
            </a:pPr>
            <a:r>
              <a:rPr lang="en-US" sz="1900"/>
              <a:t>Yes, ESSER funds can be used to pay for preschool because it is allowable under ESEA. Must also be reasonable and necessary to respond to, prepare for, or prevent the spread of COVID-19. No SNS provision.  </a:t>
            </a:r>
            <a:endParaRPr sz="1900"/>
          </a:p>
          <a:p>
            <a:pPr marL="457200" lvl="0" indent="-349250" algn="l" rtl="0">
              <a:lnSpc>
                <a:spcPct val="115000"/>
              </a:lnSpc>
              <a:spcBef>
                <a:spcPts val="0"/>
              </a:spcBef>
              <a:spcAft>
                <a:spcPts val="0"/>
              </a:spcAft>
              <a:buSzPts val="1900"/>
              <a:buChar char="★"/>
            </a:pPr>
            <a:r>
              <a:rPr lang="en-US" sz="1900"/>
              <a:t>In order to use ESSER III to cover any portion of a preschool expenditure, does the preschool have to be tied to a physical building (e.g. a brick and mortar elementary school in the district)?</a:t>
            </a:r>
            <a:endParaRPr sz="1900"/>
          </a:p>
          <a:p>
            <a:pPr marL="914400" lvl="1" indent="-349250" algn="l" rtl="0">
              <a:lnSpc>
                <a:spcPct val="115000"/>
              </a:lnSpc>
              <a:spcBef>
                <a:spcPts val="0"/>
              </a:spcBef>
              <a:spcAft>
                <a:spcPts val="0"/>
              </a:spcAft>
              <a:buSzPts val="1900"/>
              <a:buChar char="○"/>
            </a:pPr>
            <a:r>
              <a:rPr lang="en-US" sz="1900"/>
              <a:t>It depends on which pathway used for allowability</a:t>
            </a:r>
            <a:endParaRPr sz="1900"/>
          </a:p>
          <a:p>
            <a:pPr marL="1371600" lvl="2" indent="-349250" algn="l" rtl="0">
              <a:lnSpc>
                <a:spcPct val="115000"/>
              </a:lnSpc>
              <a:spcBef>
                <a:spcPts val="0"/>
              </a:spcBef>
              <a:spcAft>
                <a:spcPts val="0"/>
              </a:spcAft>
              <a:buSzPts val="1900"/>
              <a:buChar char="■"/>
            </a:pPr>
            <a:r>
              <a:rPr lang="en-US" sz="1900"/>
              <a:t>For ESEA, see previous slide. </a:t>
            </a:r>
            <a:endParaRPr sz="1900"/>
          </a:p>
          <a:p>
            <a:pPr marL="1371600" lvl="2" indent="-349250" algn="l" rtl="0">
              <a:lnSpc>
                <a:spcPct val="115000"/>
              </a:lnSpc>
              <a:spcBef>
                <a:spcPts val="0"/>
              </a:spcBef>
              <a:spcAft>
                <a:spcPts val="0"/>
              </a:spcAft>
              <a:buSzPts val="1900"/>
              <a:buChar char="■"/>
            </a:pPr>
            <a:r>
              <a:rPr lang="en-US" sz="1900"/>
              <a:t>For IDEA Section 619(g) - children with disabilities aged 3 - 5</a:t>
            </a:r>
            <a:endParaRPr sz="1900"/>
          </a:p>
          <a:p>
            <a:pPr marL="1371600" lvl="2" indent="-349250" algn="l" rtl="0">
              <a:lnSpc>
                <a:spcPct val="115000"/>
              </a:lnSpc>
              <a:spcBef>
                <a:spcPts val="0"/>
              </a:spcBef>
              <a:spcAft>
                <a:spcPts val="0"/>
              </a:spcAft>
              <a:buSzPts val="1900"/>
              <a:buChar char="■"/>
            </a:pPr>
            <a:r>
              <a:rPr lang="en-US" sz="1900"/>
              <a:t>Any activity necessary to maintain the operation of and continuity of services in the LEA </a:t>
            </a:r>
            <a:endParaRPr sz="1900"/>
          </a:p>
          <a:p>
            <a:pPr marL="457200" lvl="0" indent="-349250" algn="l" rtl="0">
              <a:lnSpc>
                <a:spcPct val="115000"/>
              </a:lnSpc>
              <a:spcBef>
                <a:spcPts val="0"/>
              </a:spcBef>
              <a:spcAft>
                <a:spcPts val="0"/>
              </a:spcAft>
              <a:buSzPts val="1900"/>
              <a:buChar char="★"/>
            </a:pPr>
            <a:r>
              <a:rPr lang="en-US" sz="1900"/>
              <a:t>In order to use ESSER III for preschool students, must the expense have to tie to COVID related needs?</a:t>
            </a:r>
            <a:endParaRPr sz="1900"/>
          </a:p>
          <a:p>
            <a:pPr marL="914400" lvl="1" indent="-349250" algn="l" rtl="0">
              <a:lnSpc>
                <a:spcPct val="115000"/>
              </a:lnSpc>
              <a:spcBef>
                <a:spcPts val="0"/>
              </a:spcBef>
              <a:spcAft>
                <a:spcPts val="0"/>
              </a:spcAft>
              <a:buSzPts val="1900"/>
              <a:buChar char="○"/>
            </a:pPr>
            <a:r>
              <a:rPr lang="en-US" sz="1900"/>
              <a:t>Yes</a:t>
            </a:r>
            <a:endParaRPr sz="1900"/>
          </a:p>
          <a:p>
            <a:pPr marL="457200" lvl="0" indent="-349250" algn="l" rtl="0">
              <a:lnSpc>
                <a:spcPct val="115000"/>
              </a:lnSpc>
              <a:spcBef>
                <a:spcPts val="0"/>
              </a:spcBef>
              <a:spcAft>
                <a:spcPts val="0"/>
              </a:spcAft>
              <a:buSzPts val="1900"/>
              <a:buChar char="★"/>
            </a:pPr>
            <a:r>
              <a:rPr lang="en-US" sz="1900"/>
              <a:t>What are the major considerations any district should be considering to use ESSER III to cover preschool?</a:t>
            </a:r>
            <a:endParaRPr sz="1900"/>
          </a:p>
          <a:p>
            <a:pPr marL="914400" lvl="1" indent="-349250" algn="l" rtl="0">
              <a:lnSpc>
                <a:spcPct val="115000"/>
              </a:lnSpc>
              <a:spcBef>
                <a:spcPts val="0"/>
              </a:spcBef>
              <a:spcAft>
                <a:spcPts val="0"/>
              </a:spcAft>
              <a:buSzPts val="1900"/>
              <a:buChar char="○"/>
            </a:pPr>
            <a:r>
              <a:rPr lang="en-US" sz="1900"/>
              <a:t>Allowability, reasonableness, and allocability </a:t>
            </a:r>
            <a:endParaRPr sz="1900"/>
          </a:p>
          <a:p>
            <a:pPr marL="0" lvl="0" indent="0" algn="l" rtl="0">
              <a:spcBef>
                <a:spcPts val="1000"/>
              </a:spcBef>
              <a:spcAft>
                <a:spcPts val="0"/>
              </a:spcAft>
              <a:buNone/>
            </a:pP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130" name="Google Shape;130;p24"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31" name="Google Shape;131;p24">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132" name="Google Shape;132;p24"/>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7"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133" name="Google Shape;133;p24"/>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a:p>
        </p:txBody>
      </p:sp>
      <p:sp>
        <p:nvSpPr>
          <p:cNvPr id="134" name="Google Shape;134;p24"/>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85714"/>
              <a:buFont typeface="Arial"/>
              <a:buNone/>
            </a:pPr>
            <a:r>
              <a:rPr lang="en-US" sz="2800" dirty="0"/>
              <a:t>Ideas for ESSER Funding in Preschool</a:t>
            </a:r>
            <a:endParaRPr sz="2800" dirty="0"/>
          </a:p>
          <a:p>
            <a:pPr marL="0" lvl="0" indent="0" algn="l" rtl="0">
              <a:lnSpc>
                <a:spcPct val="90000"/>
              </a:lnSpc>
              <a:spcBef>
                <a:spcPts val="0"/>
              </a:spcBef>
              <a:spcAft>
                <a:spcPts val="0"/>
              </a:spcAft>
              <a:buClr>
                <a:schemeClr val="dk1"/>
              </a:buClr>
              <a:buSzPct val="85714"/>
              <a:buFont typeface="Arial"/>
              <a:buNone/>
            </a:pPr>
            <a:r>
              <a:rPr lang="en-US" sz="2800" dirty="0"/>
              <a:t>Related to COVID-19</a:t>
            </a:r>
            <a:endParaRPr sz="2800" dirty="0"/>
          </a:p>
        </p:txBody>
      </p:sp>
      <p:sp>
        <p:nvSpPr>
          <p:cNvPr id="269" name="Google Shape;269;p42"/>
          <p:cNvSpPr txBox="1">
            <a:spLocks noGrp="1"/>
          </p:cNvSpPr>
          <p:nvPr>
            <p:ph type="body" idx="1"/>
          </p:nvPr>
        </p:nvSpPr>
        <p:spPr>
          <a:xfrm>
            <a:off x="691975" y="1532250"/>
            <a:ext cx="10661700" cy="4571400"/>
          </a:xfrm>
          <a:prstGeom prst="rect">
            <a:avLst/>
          </a:prstGeom>
          <a:noFill/>
          <a:ln>
            <a:noFill/>
          </a:ln>
        </p:spPr>
        <p:txBody>
          <a:bodyPr spcFirstLastPara="1" wrap="square" lIns="0" tIns="0" rIns="0" bIns="45700" anchor="t" anchorCtr="0">
            <a:noAutofit/>
          </a:bodyPr>
          <a:lstStyle/>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Classroom-based instructional programs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Salaries and benefits for teachers and other staff</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Extend</a:t>
            </a:r>
            <a:r>
              <a:rPr lang="en-US" sz="2000" dirty="0">
                <a:solidFill>
                  <a:srgbClr val="231F20"/>
                </a:solidFill>
              </a:rPr>
              <a:t>ing </a:t>
            </a:r>
            <a:r>
              <a:rPr lang="en-US" sz="2000" i="0" u="none" strike="noStrike" dirty="0">
                <a:solidFill>
                  <a:srgbClr val="231F20"/>
                </a:solidFill>
              </a:rPr>
              <a:t>programs </a:t>
            </a:r>
            <a:r>
              <a:rPr lang="en-US" sz="2000" dirty="0">
                <a:solidFill>
                  <a:srgbClr val="231F20"/>
                </a:solidFill>
              </a:rPr>
              <a:t>beyond part day, part week, or school year programming</a:t>
            </a:r>
            <a:endParaRPr sz="2000" dirty="0">
              <a:solidFill>
                <a:srgbClr val="231F20"/>
              </a:solidFill>
            </a:endParaRPr>
          </a:p>
          <a:p>
            <a:pPr marL="457200" lvl="0" indent="-355600" algn="l" rtl="0">
              <a:lnSpc>
                <a:spcPct val="115000"/>
              </a:lnSpc>
              <a:spcBef>
                <a:spcPts val="0"/>
              </a:spcBef>
              <a:spcAft>
                <a:spcPts val="0"/>
              </a:spcAft>
              <a:buSzPts val="2000"/>
              <a:buFont typeface="Calibri"/>
              <a:buChar char="•"/>
            </a:pPr>
            <a:r>
              <a:rPr lang="en-US" sz="2000" i="0" u="none" strike="noStrike" dirty="0">
                <a:solidFill>
                  <a:srgbClr val="231F20"/>
                </a:solidFill>
              </a:rPr>
              <a:t>Professional development for early childhood professionals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Summer enrichment programs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Support services</a:t>
            </a:r>
            <a:r>
              <a:rPr lang="en-US" sz="2000" dirty="0">
                <a:solidFill>
                  <a:srgbClr val="231F20"/>
                </a:solidFill>
              </a:rPr>
              <a:t> (</a:t>
            </a:r>
            <a:r>
              <a:rPr lang="en-US" sz="2000" i="0" u="none" strike="noStrike" dirty="0">
                <a:solidFill>
                  <a:srgbClr val="231F20"/>
                </a:solidFill>
              </a:rPr>
              <a:t>such as nutrition, vision, dental, and counseling service</a:t>
            </a:r>
            <a:r>
              <a:rPr lang="en-US" sz="2000" dirty="0">
                <a:solidFill>
                  <a:srgbClr val="231F20"/>
                </a:solidFill>
              </a:rPr>
              <a:t>s)</a:t>
            </a:r>
            <a:endParaRPr sz="2000" dirty="0">
              <a:solidFill>
                <a:srgbClr val="231F20"/>
              </a:solidFill>
            </a:endParaRPr>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Screening and diagnostic assessments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Transition programs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dirty="0">
                <a:solidFill>
                  <a:srgbClr val="231F20"/>
                </a:solidFill>
              </a:rPr>
              <a:t>Family </a:t>
            </a:r>
            <a:r>
              <a:rPr lang="en-US" sz="2000" i="0" u="none" strike="noStrike" dirty="0">
                <a:solidFill>
                  <a:srgbClr val="231F20"/>
                </a:solidFill>
              </a:rPr>
              <a:t>involvement initiatives</a:t>
            </a:r>
            <a:endParaRPr sz="2000" dirty="0">
              <a:solidFill>
                <a:srgbClr val="231F20"/>
              </a:solidFill>
            </a:endParaRPr>
          </a:p>
          <a:p>
            <a:pPr marL="457200" lvl="0" indent="-355600" algn="l" rtl="0">
              <a:lnSpc>
                <a:spcPct val="115000"/>
              </a:lnSpc>
              <a:spcBef>
                <a:spcPts val="0"/>
              </a:spcBef>
              <a:spcAft>
                <a:spcPts val="0"/>
              </a:spcAft>
              <a:buClr>
                <a:srgbClr val="231F20"/>
              </a:buClr>
              <a:buSzPts val="2000"/>
              <a:buFont typeface="Calibri"/>
              <a:buChar char="•"/>
            </a:pPr>
            <a:r>
              <a:rPr lang="en-US" sz="2000" dirty="0">
                <a:solidFill>
                  <a:srgbClr val="231F20"/>
                </a:solidFill>
              </a:rPr>
              <a:t>H</a:t>
            </a:r>
            <a:r>
              <a:rPr lang="en-US" sz="2000" i="0" u="none" strike="noStrike" dirty="0">
                <a:solidFill>
                  <a:srgbClr val="231F20"/>
                </a:solidFill>
              </a:rPr>
              <a:t>ome visiting programs</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Transportation</a:t>
            </a:r>
            <a:endParaRPr sz="2000" dirty="0"/>
          </a:p>
          <a:p>
            <a:pPr marL="457200" lvl="0" indent="-355600" algn="l" rtl="0">
              <a:lnSpc>
                <a:spcPct val="115000"/>
              </a:lnSpc>
              <a:spcBef>
                <a:spcPts val="0"/>
              </a:spcBef>
              <a:spcAft>
                <a:spcPts val="0"/>
              </a:spcAft>
              <a:buClr>
                <a:srgbClr val="231F20"/>
              </a:buClr>
              <a:buSzPts val="2000"/>
              <a:buFont typeface="Calibri"/>
              <a:buChar char="•"/>
            </a:pPr>
            <a:r>
              <a:rPr lang="en-US" sz="2000" i="0" u="none" strike="noStrike" dirty="0">
                <a:solidFill>
                  <a:srgbClr val="231F20"/>
                </a:solidFill>
              </a:rPr>
              <a:t>Data collection and sharing</a:t>
            </a:r>
            <a:endParaRPr sz="2000" dirty="0"/>
          </a:p>
          <a:p>
            <a:pPr marL="0" lvl="0" indent="457200" algn="l" rtl="0">
              <a:lnSpc>
                <a:spcPct val="90000"/>
              </a:lnSpc>
              <a:spcBef>
                <a:spcPts val="1000"/>
              </a:spcBef>
              <a:spcAft>
                <a:spcPts val="0"/>
              </a:spcAft>
              <a:buNone/>
            </a:pPr>
            <a:r>
              <a:rPr lang="en-US" dirty="0"/>
              <a:t>Ideas come from this resource: </a:t>
            </a:r>
            <a:r>
              <a:rPr lang="en-US" b="1" u="sng" dirty="0">
                <a:solidFill>
                  <a:schemeClr val="hlink"/>
                </a:solidFill>
                <a:hlinkClick r:id="rId3"/>
              </a:rPr>
              <a:t>Learning Policy Institute Fact Sheet </a:t>
            </a:r>
            <a:endParaRPr b="1" dirty="0"/>
          </a:p>
        </p:txBody>
      </p:sp>
      <p:sp>
        <p:nvSpPr>
          <p:cNvPr id="270" name="Google Shape;270;p42"/>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ctrTitle"/>
          </p:nvPr>
        </p:nvSpPr>
        <p:spPr>
          <a:xfrm>
            <a:off x="914400" y="1440630"/>
            <a:ext cx="10363200" cy="233762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6000" dirty="0"/>
              <a:t>Using ESSER to Address Educator Workforce Needs</a:t>
            </a:r>
            <a:endParaRPr sz="6000" dirty="0"/>
          </a:p>
        </p:txBody>
      </p:sp>
      <p:sp>
        <p:nvSpPr>
          <p:cNvPr id="277" name="Google Shape;277;p43"/>
          <p:cNvSpPr txBox="1">
            <a:spLocks noGrp="1"/>
          </p:cNvSpPr>
          <p:nvPr>
            <p:ph type="sldNum" idx="12"/>
          </p:nvPr>
        </p:nvSpPr>
        <p:spPr>
          <a:prstGeom prst="rect">
            <a:avLst/>
          </a:prstGeom>
        </p:spPr>
        <p:txBody>
          <a:bodyPr spcFirstLastPara="1" wrap="square" lIns="121900" tIns="121900" rIns="121900" bIns="121900" anchor="ctr" anchorCtr="0">
            <a:normAutofit fontScale="77500" lnSpcReduction="20000"/>
          </a:bodyPr>
          <a:lstStyle/>
          <a:p>
            <a:pPr marL="0" lvl="0" indent="0" algn="r" rtl="0">
              <a:spcBef>
                <a:spcPts val="0"/>
              </a:spcBef>
              <a:spcAft>
                <a:spcPts val="0"/>
              </a:spcAft>
              <a:buNone/>
            </a:pPr>
            <a:fld id="{00000000-1234-1234-1234-123412341234}" type="slidenum">
              <a:rPr lang="en-US"/>
              <a:t>21</a:t>
            </a:fld>
            <a:endParaRPr/>
          </a:p>
        </p:txBody>
      </p:sp>
      <p:sp>
        <p:nvSpPr>
          <p:cNvPr id="276" name="Google Shape;276;p43"/>
          <p:cNvSpPr txBox="1">
            <a:spLocks noGrp="1"/>
          </p:cNvSpPr>
          <p:nvPr>
            <p:ph type="subTitle" idx="4294967295"/>
          </p:nvPr>
        </p:nvSpPr>
        <p:spPr>
          <a:xfrm>
            <a:off x="0" y="3778250"/>
            <a:ext cx="11360150" cy="1057275"/>
          </a:xfrm>
          <a:prstGeom prst="rect">
            <a:avLst/>
          </a:prstGeom>
        </p:spPr>
        <p:txBody>
          <a:bodyPr spcFirstLastPara="1" wrap="square" lIns="121900" tIns="121900" rIns="121900" bIns="121900" anchor="t" anchorCtr="0">
            <a:normAutofit fontScale="92500" lnSpcReduction="10000"/>
          </a:bodyPr>
          <a:lstStyle/>
          <a:p>
            <a:pPr marL="0" lvl="0" indent="0" algn="ctr" rtl="0">
              <a:lnSpc>
                <a:spcPct val="80000"/>
              </a:lnSpc>
              <a:spcBef>
                <a:spcPts val="0"/>
              </a:spcBef>
              <a:spcAft>
                <a:spcPts val="0"/>
              </a:spcAft>
              <a:buClr>
                <a:schemeClr val="dk1"/>
              </a:buClr>
              <a:buSzPts val="1500"/>
              <a:buFont typeface="Arial"/>
              <a:buNone/>
            </a:pPr>
            <a:r>
              <a:rPr lang="en-US" sz="2700" dirty="0">
                <a:solidFill>
                  <a:schemeClr val="bg1"/>
                </a:solidFill>
              </a:rPr>
              <a:t>Jeremy Meredith, Senior Consultant, ESEA Title II</a:t>
            </a:r>
            <a:endParaRPr sz="2700" dirty="0">
              <a:solidFill>
                <a:schemeClr val="bg1"/>
              </a:solidFill>
            </a:endParaRPr>
          </a:p>
          <a:p>
            <a:pPr marL="0" lvl="0" indent="0" algn="ctr" rtl="0">
              <a:lnSpc>
                <a:spcPct val="80000"/>
              </a:lnSpc>
              <a:spcBef>
                <a:spcPts val="0"/>
              </a:spcBef>
              <a:spcAft>
                <a:spcPts val="0"/>
              </a:spcAft>
              <a:buNone/>
            </a:pPr>
            <a:r>
              <a:rPr lang="en-US" sz="2700" dirty="0">
                <a:solidFill>
                  <a:schemeClr val="bg1"/>
                </a:solidFill>
              </a:rPr>
              <a:t>Niko Kaloudis, Senior Consultant, ESEA Title I &amp; II </a:t>
            </a:r>
            <a:endParaRPr sz="2700" dirty="0">
              <a:solidFill>
                <a:schemeClr val="bg1"/>
              </a:solidFill>
            </a:endParaRPr>
          </a:p>
          <a:p>
            <a:pPr marL="0" lvl="0" indent="0" algn="ctr" rtl="0">
              <a:lnSpc>
                <a:spcPct val="80000"/>
              </a:lnSpc>
              <a:spcBef>
                <a:spcPts val="0"/>
              </a:spcBef>
              <a:spcAft>
                <a:spcPts val="0"/>
              </a:spcAft>
              <a:buNone/>
            </a:pPr>
            <a:r>
              <a:rPr lang="en-US" sz="2700" dirty="0">
                <a:solidFill>
                  <a:schemeClr val="bg1"/>
                </a:solidFill>
              </a:rPr>
              <a:t>Shannon Wilson, ESSER/ESEA Grant Administration Coordinator</a:t>
            </a:r>
            <a:endParaRPr sz="27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ctrTitle"/>
          </p:nvPr>
        </p:nvSpPr>
        <p:spPr>
          <a:xfrm>
            <a:off x="914400" y="1948905"/>
            <a:ext cx="10363200" cy="233762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dirty="0"/>
              <a:t>The Challenge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The pandemic has exacerbated workforce challenges</a:t>
            </a:r>
            <a:endParaRPr sz="2500" dirty="0"/>
          </a:p>
        </p:txBody>
      </p:sp>
      <p:sp>
        <p:nvSpPr>
          <p:cNvPr id="288" name="Google Shape;288;p45"/>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000" dirty="0"/>
              <a:t>The pandemic has introduced new and more stressors on staff. </a:t>
            </a:r>
            <a:endParaRPr sz="2000" dirty="0"/>
          </a:p>
          <a:p>
            <a:pPr marL="609600" lvl="0" indent="-445769" algn="l" rtl="0">
              <a:spcBef>
                <a:spcPts val="1600"/>
              </a:spcBef>
              <a:spcAft>
                <a:spcPts val="0"/>
              </a:spcAft>
              <a:buSzPct val="100000"/>
              <a:buChar char="●"/>
            </a:pPr>
            <a:r>
              <a:rPr lang="en-US" sz="2000" dirty="0"/>
              <a:t>According to a recent </a:t>
            </a:r>
            <a:r>
              <a:rPr lang="en-US" sz="2000" u="sng" dirty="0">
                <a:solidFill>
                  <a:schemeClr val="hlink"/>
                </a:solidFill>
                <a:hlinkClick r:id="rId3"/>
              </a:rPr>
              <a:t>RAND study</a:t>
            </a:r>
            <a:r>
              <a:rPr lang="en-US" sz="2000" dirty="0"/>
              <a:t>, “teachers are navigating unfamiliar technology, are balancing multiple modes of teaching, and have concerns about returning to in-person instruction.”</a:t>
            </a:r>
            <a:endParaRPr sz="2000" dirty="0"/>
          </a:p>
          <a:p>
            <a:pPr marL="609600" lvl="0" indent="-445769" algn="l" rtl="0">
              <a:spcBef>
                <a:spcPts val="0"/>
              </a:spcBef>
              <a:spcAft>
                <a:spcPts val="0"/>
              </a:spcAft>
              <a:buSzPct val="100000"/>
              <a:buChar char="●"/>
            </a:pPr>
            <a:r>
              <a:rPr lang="en-US" sz="2000" dirty="0"/>
              <a:t>According to a 2021 </a:t>
            </a:r>
            <a:r>
              <a:rPr lang="en-US" sz="2000" u="sng" dirty="0">
                <a:solidFill>
                  <a:schemeClr val="hlink"/>
                </a:solidFill>
                <a:hlinkClick r:id="rId4"/>
              </a:rPr>
              <a:t>Frontline Education Report</a:t>
            </a:r>
            <a:r>
              <a:rPr lang="en-US" sz="2000" dirty="0"/>
              <a:t>, “teacher shortages are most common in urban school systems, with 75% of districts in cities of any size reporting shortages. In comparison, 65% of rural districts reported shortages, along with 60% of suburban districts.”</a:t>
            </a:r>
            <a:endParaRPr sz="2000" dirty="0"/>
          </a:p>
          <a:p>
            <a:pPr marL="609600" lvl="0" indent="-445769" algn="l" rtl="0">
              <a:spcBef>
                <a:spcPts val="0"/>
              </a:spcBef>
              <a:spcAft>
                <a:spcPts val="0"/>
              </a:spcAft>
              <a:buSzPct val="100000"/>
              <a:buChar char="●"/>
            </a:pPr>
            <a:r>
              <a:rPr lang="en-US" sz="2000" dirty="0"/>
              <a:t>The Frontline report also reported:</a:t>
            </a:r>
            <a:endParaRPr sz="2000" dirty="0"/>
          </a:p>
          <a:p>
            <a:pPr marL="1219200" lvl="1" indent="-416401" algn="l" rtl="0">
              <a:spcBef>
                <a:spcPts val="0"/>
              </a:spcBef>
              <a:spcAft>
                <a:spcPts val="0"/>
              </a:spcAft>
              <a:buSzPct val="100000"/>
              <a:buChar char="○"/>
            </a:pPr>
            <a:r>
              <a:rPr lang="en-US" sz="2000" dirty="0"/>
              <a:t>67% of district survey respondents reported shortage of substitute teachers</a:t>
            </a:r>
            <a:endParaRPr sz="2000" dirty="0"/>
          </a:p>
          <a:p>
            <a:pPr marL="1219200" lvl="1" indent="-416401" algn="l" rtl="0">
              <a:spcBef>
                <a:spcPts val="0"/>
              </a:spcBef>
              <a:spcAft>
                <a:spcPts val="0"/>
              </a:spcAft>
              <a:buSzPct val="100000"/>
              <a:buChar char="○"/>
            </a:pPr>
            <a:r>
              <a:rPr lang="en-US" sz="2000" dirty="0"/>
              <a:t>35% reported shortage of paraprofessionals</a:t>
            </a:r>
            <a:endParaRPr sz="2000" dirty="0"/>
          </a:p>
          <a:p>
            <a:pPr marL="609600" lvl="0" indent="-445769" algn="l" rtl="0">
              <a:spcBef>
                <a:spcPts val="0"/>
              </a:spcBef>
              <a:spcAft>
                <a:spcPts val="0"/>
              </a:spcAft>
              <a:buSzPct val="100000"/>
              <a:buChar char="●"/>
            </a:pPr>
            <a:r>
              <a:rPr lang="en-US" sz="2000" dirty="0"/>
              <a:t>According to USDE (March 2021), </a:t>
            </a:r>
            <a:r>
              <a:rPr lang="en-US" sz="2000" u="sng" dirty="0">
                <a:solidFill>
                  <a:schemeClr val="hlink"/>
                </a:solidFill>
                <a:hlinkClick r:id="rId5"/>
              </a:rPr>
              <a:t>teacher satisfaction</a:t>
            </a:r>
            <a:r>
              <a:rPr lang="en-US" sz="2000" dirty="0"/>
              <a:t> with their employers is down more than 25 percentage points since last year at this time, to 44%, and more than a third have considered changing jobs as a result of working during the COVID-19 pandemic.</a:t>
            </a: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dirty="0"/>
              <a:t>Challenges go beyond teachers, are workforce-wide</a:t>
            </a:r>
            <a:endParaRPr dirty="0"/>
          </a:p>
        </p:txBody>
      </p:sp>
      <p:sp>
        <p:nvSpPr>
          <p:cNvPr id="295" name="Google Shape;295;p46"/>
          <p:cNvSpPr txBox="1"/>
          <p:nvPr/>
        </p:nvSpPr>
        <p:spPr>
          <a:xfrm>
            <a:off x="245097" y="1485166"/>
            <a:ext cx="1844700" cy="2185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800" b="1" dirty="0">
                <a:solidFill>
                  <a:srgbClr val="333333"/>
                </a:solidFill>
                <a:highlight>
                  <a:srgbClr val="FFFFFF"/>
                </a:highlight>
              </a:rPr>
              <a:t>Percentage of district respondents by region reporting sufficient staff by role type.</a:t>
            </a:r>
            <a:endParaRPr sz="2300" b="1" dirty="0"/>
          </a:p>
        </p:txBody>
      </p:sp>
      <p:pic>
        <p:nvPicPr>
          <p:cNvPr id="296" name="Google Shape;296;p46" descr="Percentage of district respondents by region reporting sufficient staff by role type."/>
          <p:cNvPicPr preferRelativeResize="0"/>
          <p:nvPr/>
        </p:nvPicPr>
        <p:blipFill>
          <a:blip r:embed="rId3">
            <a:alphaModFix/>
          </a:blip>
          <a:stretch>
            <a:fillRect/>
          </a:stretch>
        </p:blipFill>
        <p:spPr>
          <a:xfrm>
            <a:off x="2260363" y="1128367"/>
            <a:ext cx="9300434" cy="5085199"/>
          </a:xfrm>
          <a:prstGeom prst="rect">
            <a:avLst/>
          </a:prstGeom>
          <a:noFill/>
          <a:ln>
            <a:noFill/>
          </a:ln>
        </p:spPr>
      </p:pic>
      <p:sp>
        <p:nvSpPr>
          <p:cNvPr id="11" name="TextBox 10">
            <a:extLst>
              <a:ext uri="{FF2B5EF4-FFF2-40B4-BE49-F238E27FC236}">
                <a16:creationId xmlns:a16="http://schemas.microsoft.com/office/drawing/2014/main" id="{C686EF4B-826D-44B8-9097-5B76385A744C}"/>
              </a:ext>
            </a:extLst>
          </p:cNvPr>
          <p:cNvSpPr txBox="1"/>
          <p:nvPr/>
        </p:nvSpPr>
        <p:spPr>
          <a:xfrm>
            <a:off x="-1965220" y="6362131"/>
            <a:ext cx="10401299" cy="913070"/>
          </a:xfrm>
          <a:prstGeom prst="rect">
            <a:avLst/>
          </a:prstGeom>
          <a:noFill/>
        </p:spPr>
        <p:txBody>
          <a:bodyPr wrap="square">
            <a:spAutoFit/>
          </a:bodyPr>
          <a:lstStyle/>
          <a:p>
            <a:pPr algn="r" rtl="0">
              <a:spcBef>
                <a:spcPts val="0"/>
              </a:spcBef>
              <a:spcAft>
                <a:spcPts val="1600"/>
              </a:spcAft>
            </a:pPr>
            <a:r>
              <a:rPr lang="en-US" sz="1100" b="0" i="0" u="none" strike="noStrike" dirty="0">
                <a:solidFill>
                  <a:srgbClr val="595959"/>
                </a:solidFill>
                <a:effectLst/>
                <a:latin typeface="Arial" panose="020B0604020202020204" pitchFamily="34" charset="0"/>
              </a:rPr>
              <a:t>Colorado Department of Education. Community Needs Survey (2020) </a:t>
            </a:r>
            <a:r>
              <a:rPr lang="en-US" sz="1100" b="0" i="0" u="sng" strike="noStrike" dirty="0">
                <a:solidFill>
                  <a:srgbClr val="0097A7"/>
                </a:solidFill>
                <a:effectLst/>
                <a:latin typeface="Arial" panose="020B0604020202020204" pitchFamily="34" charset="0"/>
                <a:hlinkClick r:id="rId4"/>
              </a:rPr>
              <a:t>https://www.cde.state.co.us/safeschools/communityneeds</a:t>
            </a:r>
            <a:endParaRPr lang="en-US" sz="1100" b="0" dirty="0">
              <a:effectLst/>
            </a:endParaRPr>
          </a:p>
          <a:p>
            <a:br>
              <a:rPr lang="en-US"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ctrTitle"/>
          </p:nvPr>
        </p:nvSpPr>
        <p:spPr>
          <a:xfrm>
            <a:off x="914400" y="1817504"/>
            <a:ext cx="10363200" cy="233762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dirty="0"/>
              <a:t>How ESSER Can Help Address Your Workforce Needs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Leveraging ESSER</a:t>
            </a:r>
            <a:endParaRPr sz="2500" dirty="0"/>
          </a:p>
        </p:txBody>
      </p:sp>
      <p:sp>
        <p:nvSpPr>
          <p:cNvPr id="307" name="Google Shape;307;p48"/>
          <p:cNvSpPr txBox="1">
            <a:spLocks noGrp="1"/>
          </p:cNvSpPr>
          <p:nvPr>
            <p:ph type="body" idx="1"/>
          </p:nvPr>
        </p:nvSpPr>
        <p:spPr>
          <a:prstGeom prst="rect">
            <a:avLst/>
          </a:prstGeom>
        </p:spPr>
        <p:txBody>
          <a:bodyPr spcFirstLastPara="1" wrap="square" lIns="121900" tIns="121900" rIns="121900" bIns="121900" anchor="t" anchorCtr="0">
            <a:normAutofit/>
          </a:bodyPr>
          <a:lstStyle/>
          <a:p>
            <a:pPr marL="609600" lvl="0" indent="-457200" algn="l" rtl="0">
              <a:spcBef>
                <a:spcPts val="0"/>
              </a:spcBef>
              <a:spcAft>
                <a:spcPts val="0"/>
              </a:spcAft>
              <a:buSzPts val="2400"/>
              <a:buChar char="●"/>
            </a:pPr>
            <a:r>
              <a:rPr lang="en-US" sz="2000" dirty="0"/>
              <a:t>USDE </a:t>
            </a:r>
            <a:r>
              <a:rPr lang="en-US" sz="2000" u="sng" dirty="0">
                <a:solidFill>
                  <a:schemeClr val="hlink"/>
                </a:solidFill>
                <a:hlinkClick r:id="rId3"/>
              </a:rPr>
              <a:t>May 2021 FAQ</a:t>
            </a:r>
            <a:r>
              <a:rPr lang="en-US" sz="2000" dirty="0"/>
              <a:t> document provides guidance on allowable uses of ESSER funds to meet workforce needs</a:t>
            </a:r>
            <a:endParaRPr sz="2000" dirty="0"/>
          </a:p>
          <a:p>
            <a:pPr marL="609600" lvl="0" indent="-457200" algn="l" rtl="0">
              <a:lnSpc>
                <a:spcPct val="100000"/>
              </a:lnSpc>
              <a:spcBef>
                <a:spcPts val="0"/>
              </a:spcBef>
              <a:spcAft>
                <a:spcPts val="0"/>
              </a:spcAft>
              <a:buSzPts val="2400"/>
              <a:buChar char="●"/>
            </a:pPr>
            <a:r>
              <a:rPr lang="en-US" sz="2000" dirty="0"/>
              <a:t>USDE released the a </a:t>
            </a:r>
            <a:r>
              <a:rPr lang="en-US" sz="2000" u="sng" dirty="0">
                <a:solidFill>
                  <a:schemeClr val="accent5"/>
                </a:solidFill>
                <a:hlinkClick r:id="rId4">
                  <a:extLst>
                    <a:ext uri="{A12FA001-AC4F-418D-AE19-62706E023703}">
                      <ahyp:hlinkClr xmlns:ahyp="http://schemas.microsoft.com/office/drawing/2018/hyperlinkcolor" val="tx"/>
                    </a:ext>
                  </a:extLst>
                </a:hlinkClick>
              </a:rPr>
              <a:t>COVID-19 HANDBOOK: Roadmap to Reopening Safely and Meeting All Students’ Needs</a:t>
            </a:r>
            <a:r>
              <a:rPr lang="en-US" sz="2000" dirty="0"/>
              <a:t> which may be of help</a:t>
            </a:r>
            <a:endParaRPr sz="2000" dirty="0"/>
          </a:p>
          <a:p>
            <a:pPr marL="609600" lvl="0" indent="0" algn="l" rtl="0">
              <a:lnSpc>
                <a:spcPct val="100000"/>
              </a:lnSpc>
              <a:spcBef>
                <a:spcPts val="0"/>
              </a:spcBef>
              <a:spcAft>
                <a:spcPts val="0"/>
              </a:spcAft>
              <a:buNone/>
            </a:pPr>
            <a:endParaRPr sz="2000" dirty="0"/>
          </a:p>
          <a:p>
            <a:pPr marL="0" lvl="0" indent="0" algn="l" rtl="0">
              <a:lnSpc>
                <a:spcPct val="100000"/>
              </a:lnSpc>
              <a:spcBef>
                <a:spcPts val="0"/>
              </a:spcBef>
              <a:spcAft>
                <a:spcPts val="0"/>
              </a:spcAft>
              <a:buNone/>
            </a:pPr>
            <a:r>
              <a:rPr lang="en-US" sz="2000" b="1" dirty="0"/>
              <a:t>Types of activities that ESSER funds may be used for:</a:t>
            </a:r>
            <a:endParaRPr sz="2000" b="1" dirty="0"/>
          </a:p>
          <a:p>
            <a:pPr marL="0" lvl="0" indent="0" algn="l" rtl="0">
              <a:lnSpc>
                <a:spcPct val="100000"/>
              </a:lnSpc>
              <a:spcBef>
                <a:spcPts val="0"/>
              </a:spcBef>
              <a:spcAft>
                <a:spcPts val="0"/>
              </a:spcAft>
              <a:buNone/>
            </a:pPr>
            <a:endParaRPr sz="2000" dirty="0"/>
          </a:p>
          <a:p>
            <a:pPr marL="609600" lvl="0" indent="-457200" algn="l" rtl="0">
              <a:lnSpc>
                <a:spcPct val="100000"/>
              </a:lnSpc>
              <a:spcBef>
                <a:spcPts val="0"/>
              </a:spcBef>
              <a:spcAft>
                <a:spcPts val="0"/>
              </a:spcAft>
              <a:buSzPts val="2400"/>
              <a:buChar char="●"/>
            </a:pPr>
            <a:r>
              <a:rPr lang="en-US" sz="2000" dirty="0"/>
              <a:t>Recruitment and retention of staff</a:t>
            </a:r>
            <a:endParaRPr sz="2000" dirty="0"/>
          </a:p>
          <a:p>
            <a:pPr marL="609600" lvl="0" indent="-457200" algn="l" rtl="0">
              <a:lnSpc>
                <a:spcPct val="100000"/>
              </a:lnSpc>
              <a:spcBef>
                <a:spcPts val="0"/>
              </a:spcBef>
              <a:spcAft>
                <a:spcPts val="0"/>
              </a:spcAft>
              <a:buSzPts val="2400"/>
              <a:buChar char="●"/>
            </a:pPr>
            <a:r>
              <a:rPr lang="en-US" sz="2000" dirty="0"/>
              <a:t>Hiring additional staff</a:t>
            </a:r>
            <a:endParaRPr sz="2000" dirty="0"/>
          </a:p>
          <a:p>
            <a:pPr marL="609600" lvl="0" indent="-457200" algn="l" rtl="0">
              <a:lnSpc>
                <a:spcPct val="100000"/>
              </a:lnSpc>
              <a:spcBef>
                <a:spcPts val="0"/>
              </a:spcBef>
              <a:spcAft>
                <a:spcPts val="0"/>
              </a:spcAft>
              <a:buSzPts val="2400"/>
              <a:buChar char="●"/>
            </a:pPr>
            <a:r>
              <a:rPr lang="en-US" sz="2000" dirty="0"/>
              <a:t>Child Care</a:t>
            </a:r>
            <a:endParaRPr sz="2000" dirty="0"/>
          </a:p>
          <a:p>
            <a:pPr marL="609600" lvl="0" indent="-457200" algn="l" rtl="0">
              <a:lnSpc>
                <a:spcPct val="100000"/>
              </a:lnSpc>
              <a:spcBef>
                <a:spcPts val="0"/>
              </a:spcBef>
              <a:spcAft>
                <a:spcPts val="0"/>
              </a:spcAft>
              <a:buSzPts val="2400"/>
              <a:buChar char="●"/>
            </a:pPr>
            <a:r>
              <a:rPr lang="en-US" sz="2000" dirty="0"/>
              <a:t>Staff mental health</a:t>
            </a:r>
            <a:endParaRPr sz="2000" dirty="0"/>
          </a:p>
          <a:p>
            <a:pPr marL="609600" lvl="0" indent="-457200" algn="l" rtl="0">
              <a:lnSpc>
                <a:spcPct val="100000"/>
              </a:lnSpc>
              <a:spcBef>
                <a:spcPts val="0"/>
              </a:spcBef>
              <a:spcAft>
                <a:spcPts val="0"/>
              </a:spcAft>
              <a:buSzPts val="2400"/>
              <a:buChar char="●"/>
            </a:pPr>
            <a:r>
              <a:rPr lang="en-US" sz="2000" dirty="0"/>
              <a:t>Professional development</a:t>
            </a:r>
            <a:endParaRPr sz="2000" dirty="0"/>
          </a:p>
        </p:txBody>
      </p:sp>
      <p:pic>
        <p:nvPicPr>
          <p:cNvPr id="308" name="Google Shape;308;p4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332559" y="2851928"/>
            <a:ext cx="3339200" cy="32517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Recruitment and Retention of Staff</a:t>
            </a:r>
            <a:endParaRPr sz="2500" dirty="0"/>
          </a:p>
        </p:txBody>
      </p:sp>
      <p:sp>
        <p:nvSpPr>
          <p:cNvPr id="315" name="Google Shape;315;p49"/>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000" dirty="0"/>
              <a:t>If the pandemic has created or exacerbated recruitment of staff, ESSER funds could be used to support recruitment activities such as: </a:t>
            </a:r>
            <a:endParaRPr sz="2000" dirty="0"/>
          </a:p>
          <a:p>
            <a:pPr marL="457200" lvl="0" indent="-381000" algn="l" rtl="0">
              <a:spcBef>
                <a:spcPts val="1600"/>
              </a:spcBef>
              <a:spcAft>
                <a:spcPts val="0"/>
              </a:spcAft>
              <a:buSzPts val="2400"/>
              <a:buChar char="●"/>
            </a:pPr>
            <a:r>
              <a:rPr lang="en-US" sz="2000" dirty="0"/>
              <a:t>Assistance programs to pay off student loans</a:t>
            </a:r>
            <a:endParaRPr sz="2000" dirty="0"/>
          </a:p>
          <a:p>
            <a:pPr marL="457200" lvl="0" indent="-381000" algn="l" rtl="0">
              <a:spcBef>
                <a:spcPts val="0"/>
              </a:spcBef>
              <a:spcAft>
                <a:spcPts val="0"/>
              </a:spcAft>
              <a:buSzPts val="2400"/>
              <a:buChar char="●"/>
            </a:pPr>
            <a:r>
              <a:rPr lang="en-US" sz="2000" dirty="0"/>
              <a:t>Incentive pay for hard to fill or high-need subjects/positions</a:t>
            </a:r>
            <a:endParaRPr sz="2000" dirty="0"/>
          </a:p>
          <a:p>
            <a:pPr marL="457200" lvl="0" indent="-381000" algn="l" rtl="0">
              <a:spcBef>
                <a:spcPts val="0"/>
              </a:spcBef>
              <a:spcAft>
                <a:spcPts val="0"/>
              </a:spcAft>
              <a:buSzPts val="2400"/>
              <a:buChar char="●"/>
            </a:pPr>
            <a:r>
              <a:rPr lang="en-US" sz="2000" dirty="0"/>
              <a:t>Supporting staff seeking or taking on additional responsibilities with extra duty stipends; including pay for covering classes</a:t>
            </a:r>
            <a:endParaRPr sz="2000" dirty="0"/>
          </a:p>
          <a:p>
            <a:pPr marL="457200" lvl="0" indent="-381000" algn="l" rtl="0">
              <a:spcBef>
                <a:spcPts val="0"/>
              </a:spcBef>
              <a:spcAft>
                <a:spcPts val="0"/>
              </a:spcAft>
              <a:buSzPts val="2400"/>
              <a:buChar char="●"/>
            </a:pPr>
            <a:r>
              <a:rPr lang="en-US" sz="2000" dirty="0"/>
              <a:t>Job fair attendance and other recruitment efforts</a:t>
            </a:r>
            <a:endParaRPr sz="2000" dirty="0"/>
          </a:p>
        </p:txBody>
      </p:sp>
      <p:sp>
        <p:nvSpPr>
          <p:cNvPr id="316" name="Google Shape;316;p49"/>
          <p:cNvSpPr txBox="1">
            <a:spLocks noGrp="1"/>
          </p:cNvSpPr>
          <p:nvPr>
            <p:ph type="sldNum" idx="12"/>
          </p:nvPr>
        </p:nvSpPr>
        <p:spPr>
          <a:prstGeom prst="rect">
            <a:avLst/>
          </a:prstGeom>
        </p:spPr>
        <p:txBody>
          <a:bodyPr spcFirstLastPara="1" wrap="square" lIns="121900" tIns="121900" rIns="121900" bIns="121900" anchor="ctr" anchorCtr="0">
            <a:normAutofit fontScale="77500" lnSpcReduction="20000"/>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Hiring Additional Staff</a:t>
            </a:r>
            <a:endParaRPr sz="2500" dirty="0"/>
          </a:p>
        </p:txBody>
      </p:sp>
      <p:sp>
        <p:nvSpPr>
          <p:cNvPr id="322" name="Google Shape;322;p50"/>
          <p:cNvSpPr txBox="1">
            <a:spLocks noGrp="1"/>
          </p:cNvSpPr>
          <p:nvPr>
            <p:ph type="body" idx="1"/>
          </p:nvPr>
        </p:nvSpPr>
        <p:spPr>
          <a:xfrm>
            <a:off x="4124405" y="1570043"/>
            <a:ext cx="7955604" cy="4733479"/>
          </a:xfrm>
          <a:prstGeom prst="rect">
            <a:avLst/>
          </a:prstGeom>
        </p:spPr>
        <p:txBody>
          <a:bodyPr spcFirstLastPara="1" wrap="square" lIns="121900" tIns="121900" rIns="121900" bIns="121900" anchor="t" anchorCtr="0">
            <a:normAutofit/>
          </a:bodyPr>
          <a:lstStyle/>
          <a:p>
            <a:pPr marL="0" marR="0" lvl="0" indent="0" algn="l" rtl="0">
              <a:lnSpc>
                <a:spcPct val="115000"/>
              </a:lnSpc>
              <a:spcBef>
                <a:spcPts val="0"/>
              </a:spcBef>
              <a:spcAft>
                <a:spcPts val="0"/>
              </a:spcAft>
              <a:buNone/>
            </a:pPr>
            <a:r>
              <a:rPr lang="en-US" sz="2200" dirty="0"/>
              <a:t>Sample Allowable Activities</a:t>
            </a:r>
            <a:endParaRPr sz="2200" dirty="0"/>
          </a:p>
          <a:p>
            <a:pPr marL="609600" marR="0" lvl="0" indent="-445769" algn="l" rtl="0">
              <a:lnSpc>
                <a:spcPct val="115000"/>
              </a:lnSpc>
              <a:spcBef>
                <a:spcPts val="1600"/>
              </a:spcBef>
              <a:spcAft>
                <a:spcPts val="0"/>
              </a:spcAft>
              <a:buSzPct val="100000"/>
              <a:buChar char="●"/>
            </a:pPr>
            <a:r>
              <a:rPr lang="en-US" sz="2000" dirty="0"/>
              <a:t>Filling positions that were cut due to the pandemic recession</a:t>
            </a:r>
            <a:endParaRPr sz="2000" strike="sngStrike" dirty="0"/>
          </a:p>
          <a:p>
            <a:pPr marL="609600" marR="0" lvl="0" indent="-445769" algn="l" rtl="0">
              <a:lnSpc>
                <a:spcPct val="115000"/>
              </a:lnSpc>
              <a:spcBef>
                <a:spcPts val="0"/>
              </a:spcBef>
              <a:spcAft>
                <a:spcPts val="0"/>
              </a:spcAft>
              <a:buSzPct val="100000"/>
              <a:buChar char="●"/>
            </a:pPr>
            <a:r>
              <a:rPr lang="en-US" sz="2000" dirty="0"/>
              <a:t>Hiring additional educators to address the needs of students</a:t>
            </a:r>
            <a:endParaRPr sz="2000" dirty="0"/>
          </a:p>
          <a:p>
            <a:pPr marL="1219200" marR="0" lvl="1" indent="-416401" algn="l" rtl="0">
              <a:lnSpc>
                <a:spcPct val="115000"/>
              </a:lnSpc>
              <a:spcBef>
                <a:spcPts val="0"/>
              </a:spcBef>
              <a:spcAft>
                <a:spcPts val="0"/>
              </a:spcAft>
              <a:buSzPct val="100000"/>
              <a:buChar char="○"/>
            </a:pPr>
            <a:r>
              <a:rPr lang="en-US" sz="2000" dirty="0"/>
              <a:t>additional paras to support in all classrooms</a:t>
            </a:r>
            <a:endParaRPr sz="2000" dirty="0"/>
          </a:p>
          <a:p>
            <a:pPr marL="1219200" marR="0" lvl="1" indent="-416401" algn="l" rtl="0">
              <a:lnSpc>
                <a:spcPct val="115000"/>
              </a:lnSpc>
              <a:spcBef>
                <a:spcPts val="0"/>
              </a:spcBef>
              <a:spcAft>
                <a:spcPts val="0"/>
              </a:spcAft>
              <a:buSzPct val="100000"/>
              <a:buChar char="○"/>
            </a:pPr>
            <a:r>
              <a:rPr lang="en-US" sz="2000" dirty="0"/>
              <a:t>interventionists to work with vulnerable student populations</a:t>
            </a:r>
            <a:endParaRPr sz="2000" dirty="0"/>
          </a:p>
          <a:p>
            <a:pPr marL="1219200" marR="0" lvl="1" indent="-416401" algn="l" rtl="0">
              <a:lnSpc>
                <a:spcPct val="115000"/>
              </a:lnSpc>
              <a:spcBef>
                <a:spcPts val="0"/>
              </a:spcBef>
              <a:spcAft>
                <a:spcPts val="0"/>
              </a:spcAft>
              <a:buSzPct val="100000"/>
              <a:buChar char="○"/>
            </a:pPr>
            <a:r>
              <a:rPr lang="en-US" sz="2000" dirty="0"/>
              <a:t>liaisons to work with students experiencing homelessness or chronically absent students</a:t>
            </a:r>
            <a:endParaRPr sz="2000" b="1" dirty="0">
              <a:solidFill>
                <a:srgbClr val="00953A"/>
              </a:solidFill>
            </a:endParaRPr>
          </a:p>
          <a:p>
            <a:pPr marL="609600" marR="0" lvl="0" indent="-445769" algn="l" rtl="0">
              <a:lnSpc>
                <a:spcPct val="115000"/>
              </a:lnSpc>
              <a:spcBef>
                <a:spcPts val="0"/>
              </a:spcBef>
              <a:spcAft>
                <a:spcPts val="0"/>
              </a:spcAft>
              <a:buSzPct val="100000"/>
              <a:buChar char="●"/>
            </a:pPr>
            <a:r>
              <a:rPr lang="en-US" sz="2000" dirty="0"/>
              <a:t>Hire additional staff to manage the workload of current staff</a:t>
            </a:r>
            <a:endParaRPr sz="2000" dirty="0"/>
          </a:p>
          <a:p>
            <a:pPr marL="609600" lvl="0" indent="-445769" algn="l" rtl="0">
              <a:spcBef>
                <a:spcPts val="0"/>
              </a:spcBef>
              <a:spcAft>
                <a:spcPts val="0"/>
              </a:spcAft>
              <a:buSzPct val="100000"/>
              <a:buChar char="●"/>
            </a:pPr>
            <a:r>
              <a:rPr lang="en-US" sz="2000" dirty="0"/>
              <a:t>Build/Maintain a cadre of highly-qualified substitute teachers</a:t>
            </a:r>
            <a:endParaRPr sz="2000" dirty="0"/>
          </a:p>
          <a:p>
            <a:pPr marL="1219200" lvl="1" indent="-416401" algn="l" rtl="0">
              <a:spcBef>
                <a:spcPts val="0"/>
              </a:spcBef>
              <a:spcAft>
                <a:spcPts val="0"/>
              </a:spcAft>
              <a:buSzPct val="100000"/>
              <a:buChar char="○"/>
            </a:pPr>
            <a:r>
              <a:rPr lang="en-US" sz="2000" dirty="0"/>
              <a:t>Paying for licensure and background check fees</a:t>
            </a:r>
            <a:endParaRPr sz="2000" dirty="0"/>
          </a:p>
          <a:p>
            <a:pPr marL="1219200" lvl="1" indent="-416401" algn="l" rtl="0">
              <a:spcBef>
                <a:spcPts val="0"/>
              </a:spcBef>
              <a:spcAft>
                <a:spcPts val="0"/>
              </a:spcAft>
              <a:buSzPct val="100000"/>
              <a:buChar char="○"/>
            </a:pPr>
            <a:r>
              <a:rPr lang="en-US" sz="2000" dirty="0"/>
              <a:t>Increasing daily rate to be competitive in the area</a:t>
            </a:r>
            <a:endParaRPr sz="2000" dirty="0"/>
          </a:p>
        </p:txBody>
      </p:sp>
      <p:pic>
        <p:nvPicPr>
          <p:cNvPr id="323" name="Google Shape;323;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7779" y="2699584"/>
            <a:ext cx="3974175" cy="2086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Child Care</a:t>
            </a:r>
            <a:endParaRPr sz="2500" dirty="0"/>
          </a:p>
        </p:txBody>
      </p:sp>
      <p:sp>
        <p:nvSpPr>
          <p:cNvPr id="329" name="Google Shape;329;p51"/>
          <p:cNvSpPr txBox="1">
            <a:spLocks noGrp="1"/>
          </p:cNvSpPr>
          <p:nvPr>
            <p:ph type="body" idx="1"/>
          </p:nvPr>
        </p:nvSpPr>
        <p:spPr>
          <a:xfrm>
            <a:off x="838200" y="1463039"/>
            <a:ext cx="4958568" cy="4684841"/>
          </a:xfrm>
          <a:prstGeom prst="rect">
            <a:avLst/>
          </a:prstGeom>
        </p:spPr>
        <p:txBody>
          <a:bodyPr spcFirstLastPara="1" wrap="square" lIns="121900" tIns="121900" rIns="121900" bIns="121900" anchor="t" anchorCtr="0">
            <a:normAutofit/>
          </a:bodyPr>
          <a:lstStyle/>
          <a:p>
            <a:pPr marL="0" marR="0" lvl="0" indent="0" algn="l" rtl="0">
              <a:lnSpc>
                <a:spcPct val="115000"/>
              </a:lnSpc>
              <a:spcBef>
                <a:spcPts val="0"/>
              </a:spcBef>
              <a:spcAft>
                <a:spcPts val="0"/>
              </a:spcAft>
              <a:buNone/>
            </a:pPr>
            <a:r>
              <a:rPr lang="en-US" sz="2200" dirty="0"/>
              <a:t>Sample Allowable Activities</a:t>
            </a:r>
            <a:endParaRPr sz="2200" dirty="0"/>
          </a:p>
          <a:p>
            <a:pPr marL="609600" marR="0" lvl="0" indent="-457200" algn="l" rtl="0">
              <a:lnSpc>
                <a:spcPct val="115000"/>
              </a:lnSpc>
              <a:spcBef>
                <a:spcPts val="1600"/>
              </a:spcBef>
              <a:spcAft>
                <a:spcPts val="0"/>
              </a:spcAft>
              <a:buSzPts val="2400"/>
              <a:buChar char="●"/>
            </a:pPr>
            <a:r>
              <a:rPr lang="en-US" sz="2000" dirty="0"/>
              <a:t>Partnering w/local daycare provider(s) with reserved spaces for children of staff members</a:t>
            </a:r>
            <a:endParaRPr sz="2000" dirty="0"/>
          </a:p>
          <a:p>
            <a:pPr marL="609600" marR="0" lvl="0" indent="-457200" algn="l" rtl="0">
              <a:lnSpc>
                <a:spcPct val="115000"/>
              </a:lnSpc>
              <a:spcBef>
                <a:spcPts val="0"/>
              </a:spcBef>
              <a:spcAft>
                <a:spcPts val="0"/>
              </a:spcAft>
              <a:buSzPts val="2400"/>
              <a:buChar char="●"/>
            </a:pPr>
            <a:r>
              <a:rPr lang="en-US" sz="2000" dirty="0"/>
              <a:t>Offer FSA dependent-care accounts; possibly also provide a benefit $ amount each month</a:t>
            </a:r>
            <a:endParaRPr sz="2000" dirty="0"/>
          </a:p>
          <a:p>
            <a:pPr marL="0" lvl="0" indent="0" algn="l" rtl="0">
              <a:spcBef>
                <a:spcPts val="1600"/>
              </a:spcBef>
              <a:spcAft>
                <a:spcPts val="1600"/>
              </a:spcAft>
              <a:buNone/>
            </a:pPr>
            <a:endParaRPr dirty="0"/>
          </a:p>
        </p:txBody>
      </p:sp>
      <p:pic>
        <p:nvPicPr>
          <p:cNvPr id="330" name="Google Shape;330;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40233" y="1405302"/>
            <a:ext cx="4958568" cy="404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41" name="Google Shape;141;p2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a:t>Topics</a:t>
            </a:r>
            <a:endParaRPr/>
          </a:p>
          <a:p>
            <a:pPr marL="257175" lvl="0" indent="-257175" algn="l" rtl="0">
              <a:lnSpc>
                <a:spcPct val="90000"/>
              </a:lnSpc>
              <a:spcBef>
                <a:spcPts val="0"/>
              </a:spcBef>
              <a:spcAft>
                <a:spcPts val="0"/>
              </a:spcAft>
              <a:buSzPts val="2400"/>
              <a:buFont typeface="Arial"/>
              <a:buChar char="•"/>
            </a:pPr>
            <a:r>
              <a:rPr lang="en-US" sz="2400"/>
              <a:t>Updates and Announcements</a:t>
            </a:r>
            <a:endParaRPr sz="2400"/>
          </a:p>
          <a:p>
            <a:pPr marL="257175" lvl="0" indent="-257175" algn="l" rtl="0">
              <a:lnSpc>
                <a:spcPct val="90000"/>
              </a:lnSpc>
              <a:spcBef>
                <a:spcPts val="0"/>
              </a:spcBef>
              <a:spcAft>
                <a:spcPts val="0"/>
              </a:spcAft>
              <a:buSzPts val="2400"/>
              <a:buFont typeface="Arial"/>
              <a:buChar char="•"/>
            </a:pPr>
            <a:r>
              <a:rPr lang="en-US" sz="2400"/>
              <a:t>ARP Homeless Children and Youth II Grants</a:t>
            </a:r>
            <a:endParaRPr/>
          </a:p>
          <a:p>
            <a:pPr marL="257175" lvl="0" indent="-257175" algn="l" rtl="0">
              <a:lnSpc>
                <a:spcPct val="90000"/>
              </a:lnSpc>
              <a:spcBef>
                <a:spcPts val="0"/>
              </a:spcBef>
              <a:spcAft>
                <a:spcPts val="0"/>
              </a:spcAft>
              <a:buSzPts val="2400"/>
              <a:buFont typeface="Arial"/>
              <a:buChar char="•"/>
            </a:pPr>
            <a:r>
              <a:rPr lang="en-US" sz="2400"/>
              <a:t>ESSER and State Funded Preschool Programs</a:t>
            </a:r>
            <a:endParaRPr/>
          </a:p>
          <a:p>
            <a:pPr marL="257175" lvl="0" indent="-257175" algn="l" rtl="0">
              <a:lnSpc>
                <a:spcPct val="90000"/>
              </a:lnSpc>
              <a:spcBef>
                <a:spcPts val="0"/>
              </a:spcBef>
              <a:spcAft>
                <a:spcPts val="0"/>
              </a:spcAft>
              <a:buSzPts val="2400"/>
              <a:buFont typeface="Arial"/>
              <a:buChar char="•"/>
            </a:pPr>
            <a:r>
              <a:rPr lang="en-US" sz="2400"/>
              <a:t>ESSER Funds to Support the Work Force</a:t>
            </a:r>
            <a:endParaRPr/>
          </a:p>
        </p:txBody>
      </p:sp>
      <p:sp>
        <p:nvSpPr>
          <p:cNvPr id="142" name="Google Shape;142;p25"/>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Mental Health</a:t>
            </a:r>
            <a:endParaRPr sz="2500" dirty="0"/>
          </a:p>
        </p:txBody>
      </p:sp>
      <p:sp>
        <p:nvSpPr>
          <p:cNvPr id="336" name="Google Shape;336;p52"/>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200" dirty="0"/>
              <a:t>Sample Allowable Activities</a:t>
            </a:r>
            <a:endParaRPr sz="2200" dirty="0"/>
          </a:p>
          <a:p>
            <a:pPr marL="609600" lvl="0" indent="-457200" algn="l" rtl="0">
              <a:spcBef>
                <a:spcPts val="1600"/>
              </a:spcBef>
              <a:spcAft>
                <a:spcPts val="0"/>
              </a:spcAft>
              <a:buSzPts val="2400"/>
              <a:buChar char="●"/>
            </a:pPr>
            <a:r>
              <a:rPr lang="en-US" sz="2000" dirty="0"/>
              <a:t>Hiring school psychologists and counselors, school nurses, social workers, and other health professionals who can work with staff, as well as students</a:t>
            </a:r>
            <a:endParaRPr sz="2000" dirty="0"/>
          </a:p>
          <a:p>
            <a:pPr marL="609600" lvl="0" indent="-457200" algn="l" rtl="0">
              <a:spcBef>
                <a:spcPts val="0"/>
              </a:spcBef>
              <a:spcAft>
                <a:spcPts val="0"/>
              </a:spcAft>
              <a:buSzPts val="2400"/>
              <a:buChar char="●"/>
            </a:pPr>
            <a:r>
              <a:rPr lang="en-US" sz="2000" dirty="0"/>
              <a:t>Contracting with outside providers for online or in-person mental health services</a:t>
            </a:r>
            <a:endParaRPr sz="2000" dirty="0"/>
          </a:p>
          <a:p>
            <a:pPr marL="609600" lvl="0" indent="-457200" algn="l" rtl="0">
              <a:spcBef>
                <a:spcPts val="0"/>
              </a:spcBef>
              <a:spcAft>
                <a:spcPts val="0"/>
              </a:spcAft>
              <a:buSzPts val="2400"/>
              <a:buChar char="●"/>
            </a:pPr>
            <a:r>
              <a:rPr lang="en-US" sz="2000" dirty="0"/>
              <a:t>Working with healthcare/insurance providers to increase mental health coverage</a:t>
            </a:r>
            <a:endParaRPr sz="2000" dirty="0"/>
          </a:p>
          <a:p>
            <a:pPr marL="609600" lvl="0" indent="-457200" algn="l" rtl="0">
              <a:spcBef>
                <a:spcPts val="0"/>
              </a:spcBef>
              <a:spcAft>
                <a:spcPts val="0"/>
              </a:spcAft>
              <a:buSzPts val="2400"/>
              <a:buChar char="●"/>
            </a:pPr>
            <a:r>
              <a:rPr lang="en-US" sz="2000" dirty="0"/>
              <a:t>Providing intentional spaces for educators to recharge</a:t>
            </a:r>
            <a:endParaRPr sz="2000" dirty="0"/>
          </a:p>
          <a:p>
            <a:pPr marL="609600" lvl="0" indent="-457200" algn="l" rtl="0">
              <a:spcBef>
                <a:spcPts val="0"/>
              </a:spcBef>
              <a:spcAft>
                <a:spcPts val="0"/>
              </a:spcAft>
              <a:buSzPts val="2400"/>
              <a:buChar char="●"/>
            </a:pPr>
            <a:r>
              <a:rPr lang="en-US" sz="2000" dirty="0"/>
              <a:t>Subscriptions for mindfulness apps for staff members</a:t>
            </a:r>
            <a:endParaRPr sz="2000" dirty="0"/>
          </a:p>
        </p:txBody>
      </p:sp>
      <p:pic>
        <p:nvPicPr>
          <p:cNvPr id="337" name="Google Shape;337;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74664" y="3783377"/>
            <a:ext cx="3479136" cy="22451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Leveraging Professional Development</a:t>
            </a:r>
            <a:endParaRPr sz="2500" dirty="0"/>
          </a:p>
        </p:txBody>
      </p:sp>
      <p:sp>
        <p:nvSpPr>
          <p:cNvPr id="343" name="Google Shape;343;p53"/>
          <p:cNvSpPr txBox="1">
            <a:spLocks noGrp="1"/>
          </p:cNvSpPr>
          <p:nvPr>
            <p:ph type="body" idx="1"/>
          </p:nvPr>
        </p:nvSpPr>
        <p:spPr>
          <a:prstGeom prst="rect">
            <a:avLst/>
          </a:prstGeom>
        </p:spPr>
        <p:txBody>
          <a:bodyPr spcFirstLastPara="1" wrap="square" lIns="121900" tIns="121900" rIns="121900" bIns="121900" anchor="t" anchorCtr="0">
            <a:normAutofit/>
          </a:bodyPr>
          <a:lstStyle/>
          <a:p>
            <a:pPr marL="0" marR="0" lvl="0" indent="0" algn="l" rtl="0">
              <a:lnSpc>
                <a:spcPct val="115000"/>
              </a:lnSpc>
              <a:spcBef>
                <a:spcPts val="0"/>
              </a:spcBef>
              <a:spcAft>
                <a:spcPts val="0"/>
              </a:spcAft>
              <a:buNone/>
            </a:pPr>
            <a:r>
              <a:rPr lang="en-US" sz="2200" dirty="0"/>
              <a:t>Possible Allowable Activities</a:t>
            </a:r>
            <a:endParaRPr sz="2200" dirty="0"/>
          </a:p>
          <a:p>
            <a:pPr marL="609600" marR="0" lvl="0" indent="-457200" algn="l" rtl="0">
              <a:lnSpc>
                <a:spcPct val="115000"/>
              </a:lnSpc>
              <a:spcBef>
                <a:spcPts val="1600"/>
              </a:spcBef>
              <a:spcAft>
                <a:spcPts val="0"/>
              </a:spcAft>
              <a:buSzPts val="2400"/>
              <a:buChar char="●"/>
            </a:pPr>
            <a:r>
              <a:rPr lang="en-US" sz="2000" dirty="0"/>
              <a:t>Providing PD to support staff in the COVID educational landscape</a:t>
            </a:r>
            <a:endParaRPr sz="2000" dirty="0"/>
          </a:p>
          <a:p>
            <a:pPr marL="609600" lvl="0" indent="-457200" algn="l" rtl="0">
              <a:spcBef>
                <a:spcPts val="0"/>
              </a:spcBef>
              <a:spcAft>
                <a:spcPts val="0"/>
              </a:spcAft>
              <a:buSzPts val="2400"/>
              <a:buChar char="●"/>
            </a:pPr>
            <a:r>
              <a:rPr lang="en-US" sz="2000" dirty="0"/>
              <a:t>Offer relevant, flexible professional learning, including by leveraging existing digital learning options</a:t>
            </a:r>
            <a:endParaRPr sz="2000" dirty="0"/>
          </a:p>
          <a:p>
            <a:pPr marL="609600" marR="0" lvl="0" indent="-457200" algn="l" rtl="0">
              <a:lnSpc>
                <a:spcPct val="115000"/>
              </a:lnSpc>
              <a:spcBef>
                <a:spcPts val="0"/>
              </a:spcBef>
              <a:spcAft>
                <a:spcPts val="0"/>
              </a:spcAft>
              <a:buSzPts val="2400"/>
              <a:buChar char="●"/>
            </a:pPr>
            <a:r>
              <a:rPr lang="en-US" sz="2000" dirty="0"/>
              <a:t>Paying for college credit, graduate credit, additional credentials/certificates</a:t>
            </a:r>
            <a:endParaRPr sz="2000" dirty="0"/>
          </a:p>
          <a:p>
            <a:pPr marL="609600" marR="0" lvl="0" indent="-457200" algn="l" rtl="0">
              <a:lnSpc>
                <a:spcPct val="115000"/>
              </a:lnSpc>
              <a:spcBef>
                <a:spcPts val="0"/>
              </a:spcBef>
              <a:spcAft>
                <a:spcPts val="0"/>
              </a:spcAft>
              <a:buSzPts val="2400"/>
              <a:buChar char="●"/>
            </a:pPr>
            <a:r>
              <a:rPr lang="en-US" sz="2000" dirty="0"/>
              <a:t>Partnering with teacher/administrator </a:t>
            </a:r>
            <a:r>
              <a:rPr lang="en-US" sz="2000" u="sng" dirty="0">
                <a:solidFill>
                  <a:schemeClr val="hlink"/>
                </a:solidFill>
                <a:hlinkClick r:id="rId3"/>
              </a:rPr>
              <a:t>preparation programs</a:t>
            </a:r>
            <a:endParaRPr sz="2000" dirty="0"/>
          </a:p>
          <a:p>
            <a:pPr marL="609600" marR="0" lvl="0" indent="-457200" algn="l" rtl="0">
              <a:lnSpc>
                <a:spcPct val="115000"/>
              </a:lnSpc>
              <a:spcBef>
                <a:spcPts val="0"/>
              </a:spcBef>
              <a:spcAft>
                <a:spcPts val="0"/>
              </a:spcAft>
              <a:buSzPts val="2400"/>
              <a:buChar char="●"/>
            </a:pPr>
            <a:r>
              <a:rPr lang="en-US" sz="2000" dirty="0"/>
              <a:t>Build/Bolster “Grow Your Own” programs</a:t>
            </a:r>
            <a:endParaRPr sz="2000" dirty="0"/>
          </a:p>
          <a:p>
            <a:pPr marL="609600" marR="0" lvl="0" indent="-457200" algn="l" rtl="0">
              <a:lnSpc>
                <a:spcPct val="115000"/>
              </a:lnSpc>
              <a:spcBef>
                <a:spcPts val="0"/>
              </a:spcBef>
              <a:spcAft>
                <a:spcPts val="0"/>
              </a:spcAft>
              <a:buSzPts val="2400"/>
              <a:buChar char="●"/>
            </a:pPr>
            <a:r>
              <a:rPr lang="en-US" sz="2000" dirty="0"/>
              <a:t>Fund robust PLCs to support team culture and consistent instructional practices</a:t>
            </a:r>
            <a:endParaRPr sz="2000" dirty="0"/>
          </a:p>
          <a:p>
            <a:pPr marL="609600" marR="0" lvl="0" indent="-457200" algn="l" rtl="0">
              <a:lnSpc>
                <a:spcPct val="115000"/>
              </a:lnSpc>
              <a:spcBef>
                <a:spcPts val="0"/>
              </a:spcBef>
              <a:spcAft>
                <a:spcPts val="0"/>
              </a:spcAft>
              <a:buSzPts val="2400"/>
              <a:buChar char="●"/>
            </a:pPr>
            <a:r>
              <a:rPr lang="en-US" sz="2000" dirty="0"/>
              <a:t>Funding the implementation of creative scheduling models to allow for more flexibility in planning and collaboration time for staff</a:t>
            </a:r>
            <a:endParaRPr sz="2000" dirty="0"/>
          </a:p>
          <a:p>
            <a:pPr marL="0" lvl="0" indent="0" algn="l" rtl="0">
              <a:spcBef>
                <a:spcPts val="1600"/>
              </a:spcBef>
              <a:spcAft>
                <a:spcPts val="1600"/>
              </a:spcAft>
              <a:buNone/>
            </a:pPr>
            <a:endParaRPr dirty="0"/>
          </a:p>
        </p:txBody>
      </p:sp>
      <p:pic>
        <p:nvPicPr>
          <p:cNvPr id="344" name="Google Shape;344;p5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019402" y="182633"/>
            <a:ext cx="2925534" cy="20113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ctrTitle"/>
          </p:nvPr>
        </p:nvSpPr>
        <p:spPr>
          <a:xfrm>
            <a:off x="914400" y="2167699"/>
            <a:ext cx="10363200" cy="233762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dirty="0"/>
              <a:t>Key Considerations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Planning Possible Activities</a:t>
            </a:r>
            <a:endParaRPr sz="2500" dirty="0"/>
          </a:p>
        </p:txBody>
      </p:sp>
      <p:sp>
        <p:nvSpPr>
          <p:cNvPr id="355" name="Google Shape;355;p55"/>
          <p:cNvSpPr txBox="1">
            <a:spLocks noGrp="1"/>
          </p:cNvSpPr>
          <p:nvPr>
            <p:ph type="body" idx="1"/>
          </p:nvPr>
        </p:nvSpPr>
        <p:spPr>
          <a:prstGeom prst="rect">
            <a:avLst/>
          </a:prstGeom>
        </p:spPr>
        <p:txBody>
          <a:bodyPr spcFirstLastPara="1" wrap="square" lIns="121900" tIns="121900" rIns="121900" bIns="121900" anchor="t" anchorCtr="0">
            <a:normAutofit/>
          </a:bodyPr>
          <a:lstStyle/>
          <a:p>
            <a:pPr marL="609600" lvl="0" indent="-457200" algn="l" rtl="0">
              <a:spcBef>
                <a:spcPts val="0"/>
              </a:spcBef>
              <a:spcAft>
                <a:spcPts val="0"/>
              </a:spcAft>
              <a:buSzPts val="2400"/>
              <a:buChar char="●"/>
            </a:pPr>
            <a:r>
              <a:rPr lang="en-US" sz="2000" dirty="0"/>
              <a:t>Not all activities will apply to your LEA or schools</a:t>
            </a:r>
            <a:endParaRPr sz="2000" dirty="0"/>
          </a:p>
          <a:p>
            <a:pPr marL="609600" lvl="0" indent="-457200" algn="l" rtl="0">
              <a:spcBef>
                <a:spcPts val="0"/>
              </a:spcBef>
              <a:spcAft>
                <a:spcPts val="0"/>
              </a:spcAft>
              <a:buSzPts val="2400"/>
              <a:buChar char="●"/>
            </a:pPr>
            <a:r>
              <a:rPr lang="en-US" sz="2000" dirty="0"/>
              <a:t>Use stakeholder feedback and you local data sources to prioritize activities that will meet the unique needs of your community</a:t>
            </a:r>
            <a:endParaRPr sz="2000" dirty="0"/>
          </a:p>
          <a:p>
            <a:pPr marL="609600" lvl="0" indent="-457200" algn="l" rtl="0">
              <a:spcBef>
                <a:spcPts val="0"/>
              </a:spcBef>
              <a:spcAft>
                <a:spcPts val="0"/>
              </a:spcAft>
              <a:buSzPts val="2400"/>
              <a:buChar char="●"/>
            </a:pPr>
            <a:r>
              <a:rPr lang="en-US" sz="2000" dirty="0"/>
              <a:t>Consider the implications on Maintenance of Effort</a:t>
            </a:r>
            <a:endParaRPr sz="2000" dirty="0"/>
          </a:p>
          <a:p>
            <a:pPr marL="609600" lvl="0" indent="-457200" algn="l" rtl="0">
              <a:spcBef>
                <a:spcPts val="0"/>
              </a:spcBef>
              <a:spcAft>
                <a:spcPts val="0"/>
              </a:spcAft>
              <a:buSzPts val="2400"/>
              <a:buChar char="●"/>
            </a:pPr>
            <a:r>
              <a:rPr lang="en-US" sz="2000" dirty="0"/>
              <a:t>Consider any administrative impacts of hiring more staff</a:t>
            </a:r>
            <a:endParaRPr sz="2000" dirty="0"/>
          </a:p>
          <a:p>
            <a:pPr marL="609600" lvl="0" indent="-457200" algn="l" rtl="0">
              <a:spcBef>
                <a:spcPts val="0"/>
              </a:spcBef>
              <a:spcAft>
                <a:spcPts val="0"/>
              </a:spcAft>
              <a:buSzPts val="2400"/>
              <a:buChar char="●"/>
            </a:pPr>
            <a:r>
              <a:rPr lang="en-US" sz="2000" dirty="0"/>
              <a:t>Consider sustainability and the funding cliff</a:t>
            </a:r>
            <a:endParaRPr sz="2000" dirty="0"/>
          </a:p>
          <a:p>
            <a:pPr marL="0" lvl="0" indent="0" algn="l" rtl="0">
              <a:spcBef>
                <a:spcPts val="1600"/>
              </a:spcBef>
              <a:spcAft>
                <a:spcPts val="1600"/>
              </a:spcAft>
              <a:buNone/>
            </a:pPr>
            <a:endParaRPr dirty="0"/>
          </a:p>
        </p:txBody>
      </p:sp>
      <p:pic>
        <p:nvPicPr>
          <p:cNvPr id="356" name="Google Shape;356;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876797" y="3686643"/>
            <a:ext cx="3108400" cy="2222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56" descr="Key steps in supporting your workforce with ESSER"/>
          <p:cNvGrpSpPr/>
          <p:nvPr/>
        </p:nvGrpSpPr>
        <p:grpSpPr>
          <a:xfrm>
            <a:off x="0" y="957413"/>
            <a:ext cx="2952726" cy="4943257"/>
            <a:chOff x="0" y="1189989"/>
            <a:chExt cx="2214600" cy="3707536"/>
          </a:xfrm>
        </p:grpSpPr>
        <p:sp>
          <p:nvSpPr>
            <p:cNvPr id="362" name="Google Shape;362;p56"/>
            <p:cNvSpPr/>
            <p:nvPr/>
          </p:nvSpPr>
          <p:spPr>
            <a:xfrm>
              <a:off x="0" y="1189989"/>
              <a:ext cx="22146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Identify Needs</a:t>
              </a:r>
              <a:endParaRPr sz="1900">
                <a:solidFill>
                  <a:srgbClr val="FFFFFF"/>
                </a:solidFill>
                <a:latin typeface="Roboto"/>
                <a:ea typeface="Roboto"/>
                <a:cs typeface="Roboto"/>
                <a:sym typeface="Roboto"/>
              </a:endParaRPr>
            </a:p>
          </p:txBody>
        </p:sp>
        <p:sp>
          <p:nvSpPr>
            <p:cNvPr id="363" name="Google Shape;363;p56"/>
            <p:cNvSpPr txBox="1"/>
            <p:nvPr/>
          </p:nvSpPr>
          <p:spPr>
            <a:xfrm>
              <a:off x="295050" y="2057125"/>
              <a:ext cx="1624500" cy="284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dirty="0">
                  <a:latin typeface="Roboto"/>
                  <a:ea typeface="Roboto"/>
                  <a:cs typeface="Roboto"/>
                  <a:sym typeface="Roboto"/>
                </a:rPr>
                <a:t>Gather data* about workforce needs in the LEA. Consider all levels of your workforce:</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District level</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Programmatic</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School/Site Based</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Content</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Grade-level</a:t>
              </a:r>
              <a:endParaRPr sz="1500" dirty="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dirty="0">
                  <a:latin typeface="Roboto"/>
                  <a:ea typeface="Roboto"/>
                  <a:cs typeface="Roboto"/>
                  <a:sym typeface="Roboto"/>
                </a:rPr>
                <a:t>Individual Positions</a:t>
              </a:r>
              <a:endParaRPr sz="1500" dirty="0">
                <a:latin typeface="Roboto"/>
                <a:ea typeface="Roboto"/>
                <a:cs typeface="Roboto"/>
                <a:sym typeface="Roboto"/>
              </a:endParaRPr>
            </a:p>
            <a:p>
              <a:pPr marL="0" lvl="0" indent="0" algn="l" rtl="0">
                <a:lnSpc>
                  <a:spcPct val="115000"/>
                </a:lnSpc>
                <a:spcBef>
                  <a:spcPts val="0"/>
                </a:spcBef>
                <a:spcAft>
                  <a:spcPts val="0"/>
                </a:spcAft>
                <a:buNone/>
              </a:pPr>
              <a:r>
                <a:rPr lang="en-US" sz="1500" dirty="0">
                  <a:latin typeface="Roboto"/>
                  <a:ea typeface="Roboto"/>
                  <a:cs typeface="Roboto"/>
                  <a:sym typeface="Roboto"/>
                </a:rPr>
                <a:t>*consider using data gathered during UIP or ESEA planning</a:t>
              </a:r>
              <a:endParaRPr sz="1500" dirty="0">
                <a:latin typeface="Roboto"/>
                <a:ea typeface="Roboto"/>
                <a:cs typeface="Roboto"/>
                <a:sym typeface="Roboto"/>
              </a:endParaRPr>
            </a:p>
          </p:txBody>
        </p:sp>
      </p:grpSp>
      <p:grpSp>
        <p:nvGrpSpPr>
          <p:cNvPr id="364" name="Google Shape;364;p56" descr="COVID connection: Investigate if the identified needs were as result of or worsened by COVID."/>
          <p:cNvGrpSpPr/>
          <p:nvPr/>
        </p:nvGrpSpPr>
        <p:grpSpPr>
          <a:xfrm>
            <a:off x="2451039" y="957127"/>
            <a:ext cx="2751931" cy="4943543"/>
            <a:chOff x="1838325" y="1189775"/>
            <a:chExt cx="2064000" cy="3707750"/>
          </a:xfrm>
        </p:grpSpPr>
        <p:sp>
          <p:nvSpPr>
            <p:cNvPr id="365" name="Google Shape;365;p56"/>
            <p:cNvSpPr/>
            <p:nvPr/>
          </p:nvSpPr>
          <p:spPr>
            <a:xfrm>
              <a:off x="1838325" y="1189775"/>
              <a:ext cx="2064000" cy="669000"/>
            </a:xfrm>
            <a:prstGeom prst="chevron">
              <a:avLst>
                <a:gd name="adj" fmla="val 50000"/>
              </a:avLst>
            </a:prstGeom>
            <a:solidFill>
              <a:srgbClr val="A72A1E"/>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COVID Connection</a:t>
              </a:r>
              <a:endParaRPr sz="1900">
                <a:solidFill>
                  <a:srgbClr val="FFFFFF"/>
                </a:solidFill>
                <a:latin typeface="Roboto"/>
                <a:ea typeface="Roboto"/>
                <a:cs typeface="Roboto"/>
                <a:sym typeface="Roboto"/>
              </a:endParaRPr>
            </a:p>
          </p:txBody>
        </p:sp>
        <p:sp>
          <p:nvSpPr>
            <p:cNvPr id="366" name="Google Shape;366;p56"/>
            <p:cNvSpPr txBox="1"/>
            <p:nvPr/>
          </p:nvSpPr>
          <p:spPr>
            <a:xfrm>
              <a:off x="2017250" y="2057125"/>
              <a:ext cx="1624500" cy="284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Investigate if the identified needs were as result of or worsened by COVID.</a:t>
              </a:r>
              <a:endParaRPr sz="1500">
                <a:latin typeface="Roboto"/>
                <a:ea typeface="Roboto"/>
                <a:cs typeface="Roboto"/>
                <a:sym typeface="Roboto"/>
              </a:endParaRPr>
            </a:p>
          </p:txBody>
        </p:sp>
      </p:grpSp>
      <p:grpSp>
        <p:nvGrpSpPr>
          <p:cNvPr id="367" name="Google Shape;367;p56" descr="Plan possible activities: Work with stakeholders to compile activities that will mitigate the impact COVID had on the LEA's workforce."/>
          <p:cNvGrpSpPr/>
          <p:nvPr/>
        </p:nvGrpSpPr>
        <p:grpSpPr>
          <a:xfrm>
            <a:off x="4688882" y="957127"/>
            <a:ext cx="2751931" cy="4943543"/>
            <a:chOff x="3516750" y="1189775"/>
            <a:chExt cx="2064000" cy="3707750"/>
          </a:xfrm>
        </p:grpSpPr>
        <p:sp>
          <p:nvSpPr>
            <p:cNvPr id="368" name="Google Shape;368;p56"/>
            <p:cNvSpPr/>
            <p:nvPr/>
          </p:nvSpPr>
          <p:spPr>
            <a:xfrm>
              <a:off x="3516750" y="1189775"/>
              <a:ext cx="20640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Plan Possible Activities</a:t>
              </a:r>
              <a:endParaRPr sz="1900">
                <a:solidFill>
                  <a:srgbClr val="FFFFFF"/>
                </a:solidFill>
                <a:latin typeface="Roboto"/>
                <a:ea typeface="Roboto"/>
                <a:cs typeface="Roboto"/>
                <a:sym typeface="Roboto"/>
              </a:endParaRPr>
            </a:p>
          </p:txBody>
        </p:sp>
        <p:sp>
          <p:nvSpPr>
            <p:cNvPr id="369" name="Google Shape;369;p56"/>
            <p:cNvSpPr txBox="1"/>
            <p:nvPr/>
          </p:nvSpPr>
          <p:spPr>
            <a:xfrm>
              <a:off x="3739450" y="2057125"/>
              <a:ext cx="1624500" cy="284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Work with stakeholders to compile activities that will mitigate the impact COVID had on the LEA’s workforce.</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School Board</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Leadership</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Certified Staff</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Classified Staff</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Students &amp; Families</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Community Partners</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Education Associations</a:t>
              </a:r>
              <a:endParaRPr sz="1500">
                <a:latin typeface="Roboto"/>
                <a:ea typeface="Roboto"/>
                <a:cs typeface="Roboto"/>
                <a:sym typeface="Roboto"/>
              </a:endParaRPr>
            </a:p>
            <a:p>
              <a:pPr marL="609600" lvl="0" indent="-400050" algn="l" rtl="0">
                <a:lnSpc>
                  <a:spcPct val="115000"/>
                </a:lnSpc>
                <a:spcBef>
                  <a:spcPts val="0"/>
                </a:spcBef>
                <a:spcAft>
                  <a:spcPts val="0"/>
                </a:spcAft>
                <a:buSzPts val="1500"/>
                <a:buFont typeface="Roboto"/>
                <a:buChar char="●"/>
              </a:pPr>
              <a:r>
                <a:rPr lang="en-US" sz="1500">
                  <a:latin typeface="Roboto"/>
                  <a:ea typeface="Roboto"/>
                  <a:cs typeface="Roboto"/>
                  <a:sym typeface="Roboto"/>
                </a:rPr>
                <a:t>CDE</a:t>
              </a:r>
              <a:endParaRPr sz="1500">
                <a:latin typeface="Roboto"/>
                <a:ea typeface="Roboto"/>
                <a:cs typeface="Roboto"/>
                <a:sym typeface="Roboto"/>
              </a:endParaRPr>
            </a:p>
          </p:txBody>
        </p:sp>
      </p:grpSp>
      <p:grpSp>
        <p:nvGrpSpPr>
          <p:cNvPr id="370" name="Google Shape;370;p56" descr="Apply for funds: Describe why activities are reasonable, allowable, and necessary."/>
          <p:cNvGrpSpPr/>
          <p:nvPr/>
        </p:nvGrpSpPr>
        <p:grpSpPr>
          <a:xfrm>
            <a:off x="9165137" y="957127"/>
            <a:ext cx="2751931" cy="4943543"/>
            <a:chOff x="6874025" y="1189775"/>
            <a:chExt cx="2064000" cy="3707750"/>
          </a:xfrm>
        </p:grpSpPr>
        <p:sp>
          <p:nvSpPr>
            <p:cNvPr id="371" name="Google Shape;371;p56"/>
            <p:cNvSpPr/>
            <p:nvPr/>
          </p:nvSpPr>
          <p:spPr>
            <a:xfrm>
              <a:off x="6874025" y="1189775"/>
              <a:ext cx="20640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Apply for Funds</a:t>
              </a:r>
              <a:endParaRPr sz="1900">
                <a:solidFill>
                  <a:srgbClr val="FFFFFF"/>
                </a:solidFill>
                <a:latin typeface="Roboto"/>
                <a:ea typeface="Roboto"/>
                <a:cs typeface="Roboto"/>
                <a:sym typeface="Roboto"/>
              </a:endParaRPr>
            </a:p>
          </p:txBody>
        </p:sp>
        <p:sp>
          <p:nvSpPr>
            <p:cNvPr id="372" name="Google Shape;372;p56"/>
            <p:cNvSpPr txBox="1"/>
            <p:nvPr/>
          </p:nvSpPr>
          <p:spPr>
            <a:xfrm>
              <a:off x="7183850" y="2057125"/>
              <a:ext cx="1624500" cy="284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Describe why activities are reasonable, allowable, and necessary. </a:t>
              </a:r>
              <a:endParaRPr sz="1500">
                <a:latin typeface="Roboto"/>
                <a:ea typeface="Roboto"/>
                <a:cs typeface="Roboto"/>
                <a:sym typeface="Roboto"/>
              </a:endParaRPr>
            </a:p>
            <a:p>
              <a:pPr marL="0" lvl="0" indent="0" algn="l" rtl="0">
                <a:lnSpc>
                  <a:spcPct val="115000"/>
                </a:lnSpc>
                <a:spcBef>
                  <a:spcPts val="0"/>
                </a:spcBef>
                <a:spcAft>
                  <a:spcPts val="0"/>
                </a:spcAft>
                <a:buNone/>
              </a:pPr>
              <a:endParaRPr sz="1500">
                <a:latin typeface="Roboto"/>
                <a:ea typeface="Roboto"/>
                <a:cs typeface="Roboto"/>
                <a:sym typeface="Roboto"/>
              </a:endParaRPr>
            </a:p>
            <a:p>
              <a:pPr marL="0" lvl="0" indent="0" algn="l" rtl="0">
                <a:lnSpc>
                  <a:spcPct val="115000"/>
                </a:lnSpc>
                <a:spcBef>
                  <a:spcPts val="0"/>
                </a:spcBef>
                <a:spcAft>
                  <a:spcPts val="0"/>
                </a:spcAft>
                <a:buNone/>
              </a:pPr>
              <a:r>
                <a:rPr lang="en-US" sz="1500">
                  <a:latin typeface="Roboto"/>
                  <a:ea typeface="Roboto"/>
                  <a:cs typeface="Roboto"/>
                  <a:sym typeface="Roboto"/>
                </a:rPr>
                <a:t>Work with your ESSER Review Team Lead to add clarity to the activities selected in the application.</a:t>
              </a:r>
              <a:endParaRPr sz="1500">
                <a:latin typeface="Roboto"/>
                <a:ea typeface="Roboto"/>
                <a:cs typeface="Roboto"/>
                <a:sym typeface="Roboto"/>
              </a:endParaRPr>
            </a:p>
            <a:p>
              <a:pPr marL="0" lvl="0" indent="0" algn="l" rtl="0">
                <a:lnSpc>
                  <a:spcPct val="115000"/>
                </a:lnSpc>
                <a:spcBef>
                  <a:spcPts val="0"/>
                </a:spcBef>
                <a:spcAft>
                  <a:spcPts val="0"/>
                </a:spcAft>
                <a:buNone/>
              </a:pPr>
              <a:endParaRPr sz="1500">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1500">
                  <a:solidFill>
                    <a:schemeClr val="dk1"/>
                  </a:solidFill>
                  <a:latin typeface="Roboto"/>
                  <a:ea typeface="Roboto"/>
                  <a:cs typeface="Roboto"/>
                  <a:sym typeface="Roboto"/>
                </a:rPr>
                <a:t>Log into the ESSER application to complete the narrative and budget lines.</a:t>
              </a:r>
              <a:endParaRPr sz="1500">
                <a:latin typeface="Roboto"/>
                <a:ea typeface="Roboto"/>
                <a:cs typeface="Roboto"/>
                <a:sym typeface="Roboto"/>
              </a:endParaRPr>
            </a:p>
          </p:txBody>
        </p:sp>
      </p:grpSp>
      <p:grpSp>
        <p:nvGrpSpPr>
          <p:cNvPr id="373" name="Google Shape;373;p56" descr="Requirements: Gauge how reasonably different activities can address the identified need(s). Choose acceptable activities that are evidence-based, cost-effective, and necessary to respond to the pandemic."/>
          <p:cNvGrpSpPr/>
          <p:nvPr/>
        </p:nvGrpSpPr>
        <p:grpSpPr>
          <a:xfrm>
            <a:off x="6926960" y="957127"/>
            <a:ext cx="2952726" cy="4943543"/>
            <a:chOff x="5195350" y="1189775"/>
            <a:chExt cx="2214600" cy="3707750"/>
          </a:xfrm>
        </p:grpSpPr>
        <p:sp>
          <p:nvSpPr>
            <p:cNvPr id="374" name="Google Shape;374;p56"/>
            <p:cNvSpPr/>
            <p:nvPr/>
          </p:nvSpPr>
          <p:spPr>
            <a:xfrm>
              <a:off x="5195350" y="1189775"/>
              <a:ext cx="2214600" cy="669000"/>
            </a:xfrm>
            <a:prstGeom prst="chevron">
              <a:avLst>
                <a:gd name="adj" fmla="val 50000"/>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Requirements</a:t>
              </a:r>
              <a:endParaRPr sz="1900">
                <a:solidFill>
                  <a:srgbClr val="FFFFFF"/>
                </a:solidFill>
                <a:latin typeface="Roboto"/>
                <a:ea typeface="Roboto"/>
                <a:cs typeface="Roboto"/>
                <a:sym typeface="Roboto"/>
              </a:endParaRPr>
            </a:p>
          </p:txBody>
        </p:sp>
        <p:sp>
          <p:nvSpPr>
            <p:cNvPr id="375" name="Google Shape;375;p56"/>
            <p:cNvSpPr txBox="1"/>
            <p:nvPr/>
          </p:nvSpPr>
          <p:spPr>
            <a:xfrm>
              <a:off x="5461650" y="2057125"/>
              <a:ext cx="1624500" cy="2840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a:latin typeface="Roboto"/>
                  <a:ea typeface="Roboto"/>
                  <a:cs typeface="Roboto"/>
                  <a:sym typeface="Roboto"/>
                </a:rPr>
                <a:t>Gauge how reasonably different activities can address the identified need(s). Choose acceptable activities that are evidence-based,  cost-effective, and necessary to respond to the pandemic. </a:t>
              </a:r>
              <a:endParaRPr sz="1500">
                <a:latin typeface="Roboto"/>
                <a:ea typeface="Roboto"/>
                <a:cs typeface="Roboto"/>
                <a:sym typeface="Roboto"/>
              </a:endParaRPr>
            </a:p>
          </p:txBody>
        </p:sp>
      </p:grpSp>
      <p:sp>
        <p:nvSpPr>
          <p:cNvPr id="376" name="Google Shape;376;p56"/>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sz="2500" dirty="0"/>
              <a:t>Key Steps in Supporting Your Workforce with ESSER </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txBox="1">
            <a:spLocks noGrp="1"/>
          </p:cNvSpPr>
          <p:nvPr>
            <p:ph type="title"/>
          </p:nvPr>
        </p:nvSpPr>
        <p:spPr>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500" dirty="0"/>
              <a:t>Apply an Equity Lens</a:t>
            </a:r>
            <a:endParaRPr sz="2500" dirty="0"/>
          </a:p>
        </p:txBody>
      </p:sp>
      <p:sp>
        <p:nvSpPr>
          <p:cNvPr id="382" name="Google Shape;382;p57"/>
          <p:cNvSpPr txBox="1">
            <a:spLocks noGrp="1"/>
          </p:cNvSpPr>
          <p:nvPr>
            <p:ph type="body" idx="1"/>
          </p:nvPr>
        </p:nvSpPr>
        <p:spPr>
          <a:prstGeom prst="rect">
            <a:avLst/>
          </a:prstGeom>
        </p:spPr>
        <p:txBody>
          <a:bodyPr spcFirstLastPara="1" wrap="square" lIns="121900" tIns="121900" rIns="121900" bIns="121900" anchor="t" anchorCtr="0">
            <a:normAutofit/>
          </a:bodyPr>
          <a:lstStyle/>
          <a:p>
            <a:pPr marL="609600" lvl="0" indent="-457200" algn="l" rtl="0">
              <a:spcBef>
                <a:spcPts val="0"/>
              </a:spcBef>
              <a:spcAft>
                <a:spcPts val="0"/>
              </a:spcAft>
              <a:buSzPts val="2400"/>
              <a:buChar char="●"/>
            </a:pPr>
            <a:r>
              <a:rPr lang="en-US" sz="2000" dirty="0"/>
              <a:t>Rely on data to drive decisions on where to allocate resources</a:t>
            </a:r>
            <a:endParaRPr sz="2000" dirty="0"/>
          </a:p>
          <a:p>
            <a:pPr marL="609600" lvl="0" indent="-457200" algn="l" rtl="0">
              <a:spcBef>
                <a:spcPts val="0"/>
              </a:spcBef>
              <a:spcAft>
                <a:spcPts val="0"/>
              </a:spcAft>
              <a:buSzPts val="2400"/>
              <a:buChar char="●"/>
            </a:pPr>
            <a:r>
              <a:rPr lang="en-US" sz="2000" dirty="0"/>
              <a:t>Channel resources to student groups and staff most impacted by COVID</a:t>
            </a:r>
            <a:endParaRPr sz="2000" dirty="0"/>
          </a:p>
          <a:p>
            <a:pPr marL="609600" lvl="0" indent="-457200" algn="l" rtl="0">
              <a:spcBef>
                <a:spcPts val="0"/>
              </a:spcBef>
              <a:spcAft>
                <a:spcPts val="0"/>
              </a:spcAft>
              <a:buSzPts val="2400"/>
              <a:buChar char="●"/>
            </a:pPr>
            <a:r>
              <a:rPr lang="en-US" sz="2000" dirty="0"/>
              <a:t>Consider any current gaps in Equitable Distribution of Teachers (EDT); make sure your efforts don’t exacerbate any gaps</a:t>
            </a:r>
            <a:endParaRPr sz="2000" dirty="0"/>
          </a:p>
          <a:p>
            <a:pPr marL="1219200" lvl="1" indent="-425450" algn="l" rtl="0">
              <a:spcBef>
                <a:spcPts val="0"/>
              </a:spcBef>
              <a:spcAft>
                <a:spcPts val="0"/>
              </a:spcAft>
              <a:buSzPts val="1900"/>
              <a:buChar char="○"/>
            </a:pPr>
            <a:r>
              <a:rPr lang="en-US" sz="2000" u="sng" dirty="0">
                <a:solidFill>
                  <a:schemeClr val="hlink"/>
                </a:solidFill>
                <a:hlinkClick r:id="rId3"/>
              </a:rPr>
              <a:t>Toolkit to Using EDT Data</a:t>
            </a:r>
            <a:endParaRPr sz="2000" dirty="0"/>
          </a:p>
          <a:p>
            <a:pPr marL="609600" lvl="0" indent="-457200" algn="l" rtl="0">
              <a:spcBef>
                <a:spcPts val="0"/>
              </a:spcBef>
              <a:spcAft>
                <a:spcPts val="0"/>
              </a:spcAft>
              <a:buSzPts val="2400"/>
              <a:buChar char="●"/>
            </a:pPr>
            <a:r>
              <a:rPr lang="en-US" sz="2000" dirty="0"/>
              <a:t>Monitor the use of funds for equitable distribution to staff and schools</a:t>
            </a:r>
            <a:endParaRPr sz="20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8"/>
          <p:cNvSpPr txBox="1">
            <a:spLocks noGrp="1"/>
          </p:cNvSpPr>
          <p:nvPr>
            <p:ph type="title"/>
          </p:nvPr>
        </p:nvSpPr>
        <p:spPr>
          <a:xfrm>
            <a:off x="-789328" y="243190"/>
            <a:ext cx="6461364" cy="699647"/>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2500" dirty="0"/>
              <a:t>When In Breakout Rooms...</a:t>
            </a:r>
            <a:endParaRPr sz="2500" dirty="0"/>
          </a:p>
        </p:txBody>
      </p:sp>
      <p:sp>
        <p:nvSpPr>
          <p:cNvPr id="389" name="Google Shape;389;p58"/>
          <p:cNvSpPr txBox="1">
            <a:spLocks noGrp="1"/>
          </p:cNvSpPr>
          <p:nvPr>
            <p:ph type="body" idx="1"/>
          </p:nvPr>
        </p:nvSpPr>
        <p:spPr>
          <a:xfrm>
            <a:off x="476655" y="1479349"/>
            <a:ext cx="10799323" cy="2260162"/>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sz="2000" dirty="0"/>
              <a:t>Please discuss the following:</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What are some activities that you think may meet some workforce needs in your LEA? </a:t>
            </a:r>
            <a:endParaRPr sz="2000" dirty="0"/>
          </a:p>
          <a:p>
            <a:pPr marL="0" lvl="0" indent="0" algn="l" rtl="0">
              <a:spcBef>
                <a:spcPts val="1600"/>
              </a:spcBef>
              <a:spcAft>
                <a:spcPts val="1600"/>
              </a:spcAft>
              <a:buNone/>
            </a:pPr>
            <a:r>
              <a:rPr lang="en-US" sz="2000" dirty="0"/>
              <a:t>Are there any other activities that you’ve come up with to meet your LEA needs?</a:t>
            </a:r>
            <a:endParaRP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9"/>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Upcoming Office Hours</a:t>
            </a:r>
            <a:endParaRPr dirty="0"/>
          </a:p>
        </p:txBody>
      </p:sp>
      <p:sp>
        <p:nvSpPr>
          <p:cNvPr id="395" name="Google Shape;395;p59"/>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Reminder and Upcoming Topics! </a:t>
            </a:r>
            <a:endParaRPr/>
          </a:p>
        </p:txBody>
      </p:sp>
      <p:sp>
        <p:nvSpPr>
          <p:cNvPr id="401" name="Google Shape;401;p6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342900" lvl="0" indent="-285750" algn="l" rtl="0">
              <a:lnSpc>
                <a:spcPct val="90000"/>
              </a:lnSpc>
              <a:spcBef>
                <a:spcPts val="750"/>
              </a:spcBef>
              <a:spcAft>
                <a:spcPts val="0"/>
              </a:spcAft>
              <a:buClr>
                <a:schemeClr val="dk1"/>
              </a:buClr>
              <a:buSzPts val="2400"/>
              <a:buChar char="•"/>
            </a:pPr>
            <a:r>
              <a:rPr lang="en-US"/>
              <a:t>09/23/21 ~ </a:t>
            </a:r>
            <a:endParaRPr/>
          </a:p>
          <a:p>
            <a:pPr marL="685800" lvl="1" indent="-266700" algn="l" rtl="0">
              <a:lnSpc>
                <a:spcPct val="90000"/>
              </a:lnSpc>
              <a:spcBef>
                <a:spcPts val="375"/>
              </a:spcBef>
              <a:spcAft>
                <a:spcPts val="0"/>
              </a:spcAft>
              <a:buSzPts val="2000"/>
              <a:buChar char="•"/>
            </a:pPr>
            <a:r>
              <a:rPr lang="en-US"/>
              <a:t>Indirect Cost Rate Training ~ Grants Fiscal Management Unit</a:t>
            </a:r>
            <a:endParaRPr/>
          </a:p>
          <a:p>
            <a:pPr marL="685800" lvl="1" indent="-266700" algn="l" rtl="0">
              <a:lnSpc>
                <a:spcPct val="90000"/>
              </a:lnSpc>
              <a:spcBef>
                <a:spcPts val="375"/>
              </a:spcBef>
              <a:spcAft>
                <a:spcPts val="0"/>
              </a:spcAft>
              <a:buSzPts val="2000"/>
              <a:buChar char="•"/>
            </a:pPr>
            <a:r>
              <a:rPr lang="en-US"/>
              <a:t>Using ESSER Funds for Evidence-Based Curricula and Resources ~ Standards and Instructions Unit</a:t>
            </a:r>
            <a:endParaRPr/>
          </a:p>
          <a:p>
            <a:pPr marL="342900" lvl="0" indent="-285750" algn="l" rtl="0">
              <a:lnSpc>
                <a:spcPct val="90000"/>
              </a:lnSpc>
              <a:spcBef>
                <a:spcPts val="750"/>
              </a:spcBef>
              <a:spcAft>
                <a:spcPts val="0"/>
              </a:spcAft>
              <a:buClr>
                <a:srgbClr val="00953A"/>
              </a:buClr>
              <a:buSzPts val="2400"/>
              <a:buChar char="•"/>
            </a:pPr>
            <a:r>
              <a:rPr lang="en-US" b="1">
                <a:solidFill>
                  <a:srgbClr val="00953A"/>
                </a:solidFill>
              </a:rPr>
              <a:t>09/30/21 ~ Maintenance of Equity ~ BruMan</a:t>
            </a:r>
            <a:endParaRPr b="1">
              <a:solidFill>
                <a:srgbClr val="00953A"/>
              </a:solidFill>
            </a:endParaRPr>
          </a:p>
          <a:p>
            <a:pPr marL="342900" lvl="0" indent="-285750" algn="l" rtl="0">
              <a:lnSpc>
                <a:spcPct val="90000"/>
              </a:lnSpc>
              <a:spcBef>
                <a:spcPts val="750"/>
              </a:spcBef>
              <a:spcAft>
                <a:spcPts val="0"/>
              </a:spcAft>
              <a:buClr>
                <a:schemeClr val="dk1"/>
              </a:buClr>
              <a:buSzPts val="2400"/>
              <a:buChar char="•"/>
            </a:pPr>
            <a:r>
              <a:rPr lang="en-US"/>
              <a:t>10/07/21 ~ ESSER Program Monitoring – How to Prep ~ Program Office ESSER Team</a:t>
            </a:r>
            <a:endParaRPr/>
          </a:p>
          <a:p>
            <a:pPr marL="342900" lvl="0" indent="-285750" algn="l" rtl="0">
              <a:lnSpc>
                <a:spcPct val="90000"/>
              </a:lnSpc>
              <a:spcBef>
                <a:spcPts val="750"/>
              </a:spcBef>
              <a:spcAft>
                <a:spcPts val="0"/>
              </a:spcAft>
              <a:buClr>
                <a:schemeClr val="dk1"/>
              </a:buClr>
              <a:buSzPts val="2400"/>
              <a:buChar char="•"/>
            </a:pPr>
            <a:r>
              <a:rPr lang="en-US"/>
              <a:t>10/14/21 ~ ESSER Fiscal Monitoring – How to Prep ~ Grants Fiscal Unit ESSER Team </a:t>
            </a:r>
            <a:endParaRPr/>
          </a:p>
          <a:p>
            <a:pPr marL="342900" lvl="0" indent="-133350" algn="l" rtl="0">
              <a:lnSpc>
                <a:spcPct val="90000"/>
              </a:lnSpc>
              <a:spcBef>
                <a:spcPts val="750"/>
              </a:spcBef>
              <a:spcAft>
                <a:spcPts val="0"/>
              </a:spcAft>
              <a:buClr>
                <a:schemeClr val="dk1"/>
              </a:buClr>
              <a:buSzPts val="2400"/>
              <a:buNone/>
            </a:pPr>
            <a:endParaRPr/>
          </a:p>
          <a:p>
            <a:pPr marL="57150" lvl="0" indent="0" algn="l" rtl="0">
              <a:lnSpc>
                <a:spcPct val="90000"/>
              </a:lnSpc>
              <a:spcBef>
                <a:spcPts val="750"/>
              </a:spcBef>
              <a:spcAft>
                <a:spcPts val="0"/>
              </a:spcAft>
              <a:buSzPts val="2400"/>
              <a:buNone/>
            </a:pPr>
            <a:endParaRPr/>
          </a:p>
        </p:txBody>
      </p:sp>
      <p:sp>
        <p:nvSpPr>
          <p:cNvPr id="402" name="Google Shape;402;p6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38</a:t>
            </a:fld>
            <a:endParaRPr/>
          </a:p>
        </p:txBody>
      </p:sp>
      <p:pic>
        <p:nvPicPr>
          <p:cNvPr id="403" name="Google Shape;403;p60"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1"/>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sz="3200" dirty="0"/>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Updates and Announcements	</a:t>
            </a:r>
            <a:endParaRPr/>
          </a:p>
        </p:txBody>
      </p:sp>
      <p:sp>
        <p:nvSpPr>
          <p:cNvPr id="149" name="Google Shape;149;p26"/>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Colorado’s request for a fiscal waiver has been approved by the U.S. Department of Education. </a:t>
            </a:r>
            <a:endParaRPr/>
          </a:p>
          <a:p>
            <a:pPr marL="0" lvl="0" indent="0" algn="l" rtl="0">
              <a:spcBef>
                <a:spcPts val="75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rgbClr val="FFFFFF"/>
                </a:highlight>
              </a:rPr>
              <a:t>Fiscal provisions in the waiver:</a:t>
            </a:r>
            <a:endParaRPr>
              <a:solidFill>
                <a:srgbClr val="333333"/>
              </a:solidFill>
              <a:highlight>
                <a:srgbClr val="FFFFFF"/>
              </a:highlight>
            </a:endParaRPr>
          </a:p>
          <a:p>
            <a:pPr marL="457200" lvl="0" indent="-342900" algn="l" rtl="0">
              <a:lnSpc>
                <a:spcPct val="115000"/>
              </a:lnSpc>
              <a:spcBef>
                <a:spcPts val="800"/>
              </a:spcBef>
              <a:spcAft>
                <a:spcPts val="0"/>
              </a:spcAft>
              <a:buClr>
                <a:srgbClr val="333333"/>
              </a:buClr>
              <a:buSzPts val="1800"/>
              <a:buFont typeface="Calibri"/>
              <a:buChar char="●"/>
            </a:pPr>
            <a:r>
              <a:rPr lang="en-US">
                <a:solidFill>
                  <a:srgbClr val="333333"/>
                </a:solidFill>
                <a:highlight>
                  <a:srgbClr val="FFFFFF"/>
                </a:highlight>
              </a:rPr>
              <a:t>Section 1127(b) of Title I, Part A of the ESEA so that SEA may waive for LEAs, more than once every three years, if necessary, the 15 percent carryover limitation in ESEA section 1127(a) for FY 2020 Title I, Part A funds.</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libri"/>
              <a:buChar char="●"/>
            </a:pPr>
            <a:r>
              <a:rPr lang="en-US">
                <a:solidFill>
                  <a:srgbClr val="333333"/>
                </a:solidFill>
                <a:highlight>
                  <a:srgbClr val="FFFFFF"/>
                </a:highlight>
              </a:rPr>
              <a:t>Section 421(b) of the General Education Provisions Act (GEPA) to extend the period of availability of FY 2019 funds for ESEA/ESSA programs in the State’s approved consolidated State plan until September 30, 2022.</a:t>
            </a:r>
            <a:endParaRPr>
              <a:solidFill>
                <a:srgbClr val="333333"/>
              </a:solidFill>
              <a:highlight>
                <a:srgbClr val="FFFFFF"/>
              </a:highlight>
            </a:endParaRPr>
          </a:p>
          <a:p>
            <a:pPr marL="0" lvl="0" indent="0" algn="l" rtl="0">
              <a:spcBef>
                <a:spcPts val="1200"/>
              </a:spcBef>
              <a:spcAft>
                <a:spcPts val="0"/>
              </a:spcAft>
              <a:buNone/>
            </a:pPr>
            <a:r>
              <a:rPr lang="en-US" u="sng">
                <a:solidFill>
                  <a:schemeClr val="hlink"/>
                </a:solidFill>
                <a:hlinkClick r:id="rId3"/>
              </a:rPr>
              <a:t>https://www.cde.state.co.us/fedprograms/eseacaresactfiscalwaiver</a:t>
            </a:r>
            <a:r>
              <a:rPr lang="en-US"/>
              <a:t> </a:t>
            </a:r>
            <a:endParaRPr/>
          </a:p>
        </p:txBody>
      </p:sp>
      <p:sp>
        <p:nvSpPr>
          <p:cNvPr id="150" name="Google Shape;150;p26"/>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 </a:t>
            </a:r>
            <a:br>
              <a:rPr lang="en-US"/>
            </a:br>
            <a:br>
              <a:rPr lang="en-US"/>
            </a:br>
            <a:r>
              <a:rPr lang="en-US"/>
              <a:t>Enjoy the Breakout Room Conversation! </a:t>
            </a:r>
            <a:br>
              <a:rPr lang="en-US"/>
            </a:br>
            <a:br>
              <a:rPr lang="en-US"/>
            </a:br>
            <a:r>
              <a:rPr lang="en-US"/>
              <a:t>We’ll See You Next Week!</a:t>
            </a:r>
            <a:endParaRPr/>
          </a:p>
        </p:txBody>
      </p:sp>
      <p:sp>
        <p:nvSpPr>
          <p:cNvPr id="414" name="Google Shape;414;p6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3"/>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420" name="Google Shape;420;p63">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421" name="Google Shape;421;p63"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422" name="Google Shape;422;p63">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423" name="Google Shape;423;p63"/>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7"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424" name="Google Shape;424;p63"/>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a:p>
        </p:txBody>
      </p:sp>
      <p:sp>
        <p:nvSpPr>
          <p:cNvPr id="425" name="Google Shape;425;p63"/>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Reminders</a:t>
            </a:r>
            <a:endParaRPr/>
          </a:p>
        </p:txBody>
      </p:sp>
      <p:sp>
        <p:nvSpPr>
          <p:cNvPr id="157" name="Google Shape;157;p27"/>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a:t>ESSER II Application is due on </a:t>
            </a:r>
            <a:r>
              <a:rPr lang="en-US" sz="2000" b="1">
                <a:solidFill>
                  <a:srgbClr val="CC0000"/>
                </a:solidFill>
              </a:rPr>
              <a:t>September 30, 2021!</a:t>
            </a:r>
            <a:endParaRPr sz="2000" b="1">
              <a:solidFill>
                <a:srgbClr val="CC0000"/>
              </a:solidFill>
            </a:endParaRPr>
          </a:p>
          <a:p>
            <a:pPr marL="457200" lvl="0" indent="-381000" algn="l" rtl="0">
              <a:spcBef>
                <a:spcPts val="750"/>
              </a:spcBef>
              <a:spcAft>
                <a:spcPts val="0"/>
              </a:spcAft>
              <a:buSzPts val="2400"/>
              <a:buChar char="•"/>
            </a:pPr>
            <a:r>
              <a:rPr lang="en-US"/>
              <a:t>Administrative Units - separate login for the online application </a:t>
            </a:r>
            <a:endParaRPr/>
          </a:p>
        </p:txBody>
      </p:sp>
      <p:sp>
        <p:nvSpPr>
          <p:cNvPr id="158" name="Google Shape;158;p2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American Rescue Plan – Homeless Children and Youth II Formula Grants</a:t>
            </a:r>
            <a:br>
              <a:rPr lang="en-US"/>
            </a:br>
            <a:br>
              <a:rPr lang="en-US"/>
            </a:br>
            <a:r>
              <a:rPr lang="en-US"/>
              <a:t>Dana Scott</a:t>
            </a:r>
            <a:br>
              <a:rPr lang="en-US"/>
            </a:br>
            <a:r>
              <a:rPr lang="en-US"/>
              <a:t>Office of Student Support</a:t>
            </a:r>
            <a:endParaRPr/>
          </a:p>
        </p:txBody>
      </p:sp>
      <p:sp>
        <p:nvSpPr>
          <p:cNvPr id="164" name="Google Shape;164;p2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26925" y="254525"/>
            <a:ext cx="11865000" cy="75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4000"/>
              <a:buFont typeface="Arial"/>
              <a:buNone/>
            </a:pPr>
            <a:r>
              <a:rPr lang="en-US" sz="3000"/>
              <a:t>American Rescue Plan–Homeless Children &amp; Youth (ARP-HCY) Formula Grants</a:t>
            </a:r>
            <a:endParaRPr sz="2800"/>
          </a:p>
          <a:p>
            <a:pPr marL="0" lvl="0" indent="0" algn="l" rtl="0">
              <a:lnSpc>
                <a:spcPct val="90000"/>
              </a:lnSpc>
              <a:spcBef>
                <a:spcPts val="0"/>
              </a:spcBef>
              <a:spcAft>
                <a:spcPts val="0"/>
              </a:spcAft>
              <a:buSzPts val="2160"/>
              <a:buNone/>
            </a:pPr>
            <a:endParaRPr sz="2800"/>
          </a:p>
        </p:txBody>
      </p:sp>
      <p:sp>
        <p:nvSpPr>
          <p:cNvPr id="170" name="Google Shape;170;p29"/>
          <p:cNvSpPr txBox="1">
            <a:spLocks noGrp="1"/>
          </p:cNvSpPr>
          <p:nvPr>
            <p:ph type="body" idx="1"/>
          </p:nvPr>
        </p:nvSpPr>
        <p:spPr>
          <a:xfrm>
            <a:off x="838200" y="1463050"/>
            <a:ext cx="9566100" cy="4964100"/>
          </a:xfrm>
          <a:prstGeom prst="rect">
            <a:avLst/>
          </a:prstGeom>
          <a:noFill/>
          <a:ln>
            <a:noFill/>
          </a:ln>
        </p:spPr>
        <p:txBody>
          <a:bodyPr spcFirstLastPara="1" wrap="square" lIns="0" tIns="0" rIns="0" bIns="45700" anchor="t" anchorCtr="0">
            <a:normAutofit lnSpcReduction="10000"/>
          </a:bodyPr>
          <a:lstStyle/>
          <a:p>
            <a:pPr marL="228600" marR="0" lvl="0" indent="-254000" algn="l" rtl="0">
              <a:lnSpc>
                <a:spcPct val="100000"/>
              </a:lnSpc>
              <a:spcBef>
                <a:spcPts val="1000"/>
              </a:spcBef>
              <a:spcAft>
                <a:spcPts val="0"/>
              </a:spcAft>
              <a:buSzPts val="2800"/>
              <a:buFont typeface="Calibri"/>
              <a:buChar char="•"/>
            </a:pPr>
            <a:r>
              <a:rPr lang="en-US" sz="2200"/>
              <a:t>The U.S. Department of Education under section 2001(b)(1) of the American Rescue Plan Act of 2021 is providing additional funding to help support school districts in serving students experiencing homelessness. </a:t>
            </a:r>
            <a:endParaRPr sz="2200"/>
          </a:p>
          <a:p>
            <a:pPr marL="228600" marR="0" lvl="0" indent="-254000" algn="l" rtl="0">
              <a:lnSpc>
                <a:spcPct val="100000"/>
              </a:lnSpc>
              <a:spcBef>
                <a:spcPts val="1000"/>
              </a:spcBef>
              <a:spcAft>
                <a:spcPts val="0"/>
              </a:spcAft>
              <a:buSzPts val="2800"/>
              <a:buFont typeface="Calibri"/>
              <a:buChar char="•"/>
            </a:pPr>
            <a:r>
              <a:rPr lang="en-US" sz="2200"/>
              <a:t>The purposes of this funding include:</a:t>
            </a:r>
            <a:endParaRPr sz="2200"/>
          </a:p>
          <a:p>
            <a:pPr marL="685800" marR="0" lvl="1" indent="-317500" algn="l" rtl="0">
              <a:lnSpc>
                <a:spcPct val="100000"/>
              </a:lnSpc>
              <a:spcBef>
                <a:spcPts val="1000"/>
              </a:spcBef>
              <a:spcAft>
                <a:spcPts val="0"/>
              </a:spcAft>
              <a:buSzPts val="2800"/>
              <a:buFont typeface="Calibri"/>
              <a:buChar char="•"/>
            </a:pPr>
            <a:r>
              <a:rPr lang="en-US" sz="2200"/>
              <a:t>increasing the outreach, identification, enrollment and retention of students experiencing homelessness</a:t>
            </a:r>
            <a:endParaRPr sz="2200"/>
          </a:p>
          <a:p>
            <a:pPr marL="685800" marR="0" lvl="1" indent="-317500" algn="l" rtl="0">
              <a:lnSpc>
                <a:spcPct val="100000"/>
              </a:lnSpc>
              <a:spcBef>
                <a:spcPts val="1000"/>
              </a:spcBef>
              <a:spcAft>
                <a:spcPts val="0"/>
              </a:spcAft>
              <a:buSzPts val="2800"/>
              <a:buFont typeface="Calibri"/>
              <a:buChar char="•"/>
            </a:pPr>
            <a:r>
              <a:rPr lang="en-US" sz="2200"/>
              <a:t>providing wraparound services for these students considering the impact of the COVID-19 pandemic</a:t>
            </a:r>
            <a:endParaRPr sz="2200"/>
          </a:p>
          <a:p>
            <a:pPr marL="685800" marR="0" lvl="1" indent="-317500" algn="l" rtl="0">
              <a:lnSpc>
                <a:spcPct val="100000"/>
              </a:lnSpc>
              <a:spcBef>
                <a:spcPts val="1000"/>
              </a:spcBef>
              <a:spcAft>
                <a:spcPts val="0"/>
              </a:spcAft>
              <a:buSzPts val="2800"/>
              <a:buFont typeface="Calibri"/>
              <a:buChar char="•"/>
            </a:pPr>
            <a:r>
              <a:rPr lang="en-US" sz="2200"/>
              <a:t>providing assistance needed to enable homeless children and youth to attend school and participate fully in school activities.</a:t>
            </a:r>
            <a:endParaRPr/>
          </a:p>
          <a:p>
            <a:pPr marL="342900" lvl="0" indent="0" algn="l" rtl="0">
              <a:lnSpc>
                <a:spcPct val="100000"/>
              </a:lnSpc>
              <a:spcBef>
                <a:spcPts val="1000"/>
              </a:spcBef>
              <a:spcAft>
                <a:spcPts val="0"/>
              </a:spcAft>
              <a:buNone/>
            </a:pPr>
            <a:endParaRPr sz="2200"/>
          </a:p>
          <a:p>
            <a:pPr marL="0" lvl="0" indent="0" algn="l" rtl="0">
              <a:lnSpc>
                <a:spcPct val="100000"/>
              </a:lnSpc>
              <a:spcBef>
                <a:spcPts val="1000"/>
              </a:spcBef>
              <a:spcAft>
                <a:spcPts val="0"/>
              </a:spcAft>
              <a:buNone/>
            </a:pPr>
            <a:endParaRPr/>
          </a:p>
        </p:txBody>
      </p:sp>
      <p:sp>
        <p:nvSpPr>
          <p:cNvPr id="171" name="Google Shape;171;p29"/>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0" y="254525"/>
            <a:ext cx="11796300" cy="75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4000"/>
              <a:buFont typeface="Arial"/>
              <a:buNone/>
            </a:pPr>
            <a:r>
              <a:rPr lang="en-US" sz="3000"/>
              <a:t>ARP-HCY I and II</a:t>
            </a:r>
            <a:endParaRPr sz="2800">
              <a:latin typeface="Arial"/>
              <a:ea typeface="Arial"/>
              <a:cs typeface="Arial"/>
              <a:sym typeface="Arial"/>
            </a:endParaRPr>
          </a:p>
        </p:txBody>
      </p:sp>
      <p:sp>
        <p:nvSpPr>
          <p:cNvPr id="177" name="Google Shape;177;p30"/>
          <p:cNvSpPr txBox="1">
            <a:spLocks noGrp="1"/>
          </p:cNvSpPr>
          <p:nvPr>
            <p:ph type="body" idx="1"/>
          </p:nvPr>
        </p:nvSpPr>
        <p:spPr>
          <a:xfrm>
            <a:off x="838200" y="1463050"/>
            <a:ext cx="9481200" cy="4964100"/>
          </a:xfrm>
          <a:prstGeom prst="rect">
            <a:avLst/>
          </a:prstGeom>
          <a:noFill/>
          <a:ln>
            <a:noFill/>
          </a:ln>
        </p:spPr>
        <p:txBody>
          <a:bodyPr spcFirstLastPara="1" wrap="square" lIns="0" tIns="0" rIns="0" bIns="45700" anchor="t" anchorCtr="0">
            <a:normAutofit fontScale="40000" lnSpcReduction="20000"/>
          </a:bodyPr>
          <a:lstStyle/>
          <a:p>
            <a:pPr marL="342900" lvl="0" indent="-285750" algn="l" rtl="0">
              <a:lnSpc>
                <a:spcPct val="100000"/>
              </a:lnSpc>
              <a:spcBef>
                <a:spcPts val="1000"/>
              </a:spcBef>
              <a:spcAft>
                <a:spcPts val="0"/>
              </a:spcAft>
              <a:buSzPct val="100000"/>
              <a:buFont typeface="Calibri"/>
              <a:buChar char="•"/>
            </a:pPr>
            <a:r>
              <a:rPr lang="en-US" sz="6000"/>
              <a:t>CDE received two grants specifically focused on supporting the needs of students experiencing homelessness</a:t>
            </a:r>
            <a:endParaRPr sz="6000"/>
          </a:p>
          <a:p>
            <a:pPr marL="0" lvl="0" indent="0" algn="l" rtl="0">
              <a:lnSpc>
                <a:spcPct val="100000"/>
              </a:lnSpc>
              <a:spcBef>
                <a:spcPts val="1000"/>
              </a:spcBef>
              <a:spcAft>
                <a:spcPts val="0"/>
              </a:spcAft>
              <a:buNone/>
            </a:pPr>
            <a:endParaRPr sz="100"/>
          </a:p>
          <a:p>
            <a:pPr marL="685800" lvl="1" indent="-279400" algn="l" rtl="0">
              <a:lnSpc>
                <a:spcPct val="100000"/>
              </a:lnSpc>
              <a:spcBef>
                <a:spcPts val="1000"/>
              </a:spcBef>
              <a:spcAft>
                <a:spcPts val="0"/>
              </a:spcAft>
              <a:buSzPct val="100000"/>
              <a:buChar char="•"/>
            </a:pPr>
            <a:r>
              <a:rPr lang="en-US" sz="5500"/>
              <a:t>ARP-HCY I- competitive competition held in July/August 2021</a:t>
            </a:r>
            <a:endParaRPr sz="5500"/>
          </a:p>
          <a:p>
            <a:pPr marL="1371600" lvl="3" indent="-259752" algn="l" rtl="0">
              <a:lnSpc>
                <a:spcPct val="100000"/>
              </a:lnSpc>
              <a:spcBef>
                <a:spcPts val="1000"/>
              </a:spcBef>
              <a:spcAft>
                <a:spcPts val="0"/>
              </a:spcAft>
              <a:buSzPct val="100000"/>
              <a:buChar char="•"/>
            </a:pPr>
            <a:r>
              <a:rPr lang="en-US" sz="4601"/>
              <a:t>Grants to 23 LEAs/BOCES as supplemental funding </a:t>
            </a:r>
            <a:endParaRPr sz="4601"/>
          </a:p>
          <a:p>
            <a:pPr marL="1371600" lvl="3" indent="-259752" algn="l" rtl="0">
              <a:lnSpc>
                <a:spcPct val="100000"/>
              </a:lnSpc>
              <a:spcBef>
                <a:spcPts val="1000"/>
              </a:spcBef>
              <a:spcAft>
                <a:spcPts val="0"/>
              </a:spcAft>
              <a:buSzPct val="100000"/>
              <a:buChar char="•"/>
            </a:pPr>
            <a:r>
              <a:rPr lang="en-US" sz="4601"/>
              <a:t>Notifications made in late August and early September</a:t>
            </a:r>
            <a:endParaRPr sz="4601"/>
          </a:p>
          <a:p>
            <a:pPr marL="0" lvl="0" indent="0" algn="l" rtl="0">
              <a:lnSpc>
                <a:spcPct val="100000"/>
              </a:lnSpc>
              <a:spcBef>
                <a:spcPts val="1000"/>
              </a:spcBef>
              <a:spcAft>
                <a:spcPts val="0"/>
              </a:spcAft>
              <a:buNone/>
            </a:pPr>
            <a:endParaRPr sz="656"/>
          </a:p>
          <a:p>
            <a:pPr marL="685800" lvl="1" indent="-279400" algn="l" rtl="0">
              <a:lnSpc>
                <a:spcPct val="100000"/>
              </a:lnSpc>
              <a:spcBef>
                <a:spcPts val="1000"/>
              </a:spcBef>
              <a:spcAft>
                <a:spcPts val="0"/>
              </a:spcAft>
              <a:buSzPct val="100000"/>
              <a:buChar char="•"/>
            </a:pPr>
            <a:r>
              <a:rPr lang="en-US" sz="5500"/>
              <a:t>ARP-HCY II - formula grant released early September </a:t>
            </a:r>
            <a:endParaRPr sz="5500"/>
          </a:p>
          <a:p>
            <a:pPr marL="1371600" lvl="3" indent="-257175" algn="l" rtl="0">
              <a:lnSpc>
                <a:spcPct val="100000"/>
              </a:lnSpc>
              <a:spcBef>
                <a:spcPts val="1000"/>
              </a:spcBef>
              <a:spcAft>
                <a:spcPts val="0"/>
              </a:spcAft>
              <a:buSzPct val="100000"/>
              <a:buChar char="•"/>
            </a:pPr>
            <a:r>
              <a:rPr lang="en-US" sz="4500"/>
              <a:t>$4,300,318 is available for this funding opportunity</a:t>
            </a:r>
            <a:endParaRPr sz="4500"/>
          </a:p>
          <a:p>
            <a:pPr marL="1371600" lvl="3" indent="-257175" algn="l" rtl="0">
              <a:lnSpc>
                <a:spcPct val="100000"/>
              </a:lnSpc>
              <a:spcBef>
                <a:spcPts val="1000"/>
              </a:spcBef>
              <a:spcAft>
                <a:spcPts val="0"/>
              </a:spcAft>
              <a:buSzPct val="100000"/>
              <a:buChar char="•"/>
            </a:pPr>
            <a:r>
              <a:rPr lang="en-US" sz="4500"/>
              <a:t>Funds supplement the EHCY program, as well as the ARP-HCY I funds distributed through the competitive distribution process</a:t>
            </a:r>
            <a:endParaRPr sz="4500"/>
          </a:p>
          <a:p>
            <a:pPr marL="1371600" lvl="3" indent="-257175" algn="l" rtl="0">
              <a:lnSpc>
                <a:spcPct val="100000"/>
              </a:lnSpc>
              <a:spcBef>
                <a:spcPts val="1000"/>
              </a:spcBef>
              <a:spcAft>
                <a:spcPts val="0"/>
              </a:spcAft>
              <a:buSzPct val="100000"/>
              <a:buChar char="•"/>
            </a:pPr>
            <a:r>
              <a:rPr lang="en-US" sz="4500"/>
              <a:t>All allowable EHCY and ARP-HCY I uses apply to these funds</a:t>
            </a:r>
            <a:endParaRPr sz="4500"/>
          </a:p>
          <a:p>
            <a:pPr marL="1371600" lvl="3" indent="-257175" algn="l" rtl="0">
              <a:lnSpc>
                <a:spcPct val="100000"/>
              </a:lnSpc>
              <a:spcBef>
                <a:spcPts val="1000"/>
              </a:spcBef>
              <a:spcAft>
                <a:spcPts val="0"/>
              </a:spcAft>
              <a:buSzPct val="100000"/>
              <a:buChar char="•"/>
            </a:pPr>
            <a:r>
              <a:rPr lang="en-US" sz="4500"/>
              <a:t>Applications must be completed and submitted through the online application and will be accepted and reviewed on a rolling basis until Wednesday, December 1, 2021 by 11:59 p.m.</a:t>
            </a:r>
            <a:endParaRPr/>
          </a:p>
          <a:p>
            <a:pPr marL="0" lvl="0" indent="0" algn="l" rtl="0">
              <a:lnSpc>
                <a:spcPct val="100000"/>
              </a:lnSpc>
              <a:spcBef>
                <a:spcPts val="1000"/>
              </a:spcBef>
              <a:spcAft>
                <a:spcPts val="0"/>
              </a:spcAft>
              <a:buNone/>
            </a:pPr>
            <a:endParaRPr/>
          </a:p>
        </p:txBody>
      </p:sp>
      <p:sp>
        <p:nvSpPr>
          <p:cNvPr id="178" name="Google Shape;178;p30"/>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0" y="254525"/>
            <a:ext cx="11796300" cy="756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SzPts val="4000"/>
              <a:buNone/>
            </a:pPr>
            <a:r>
              <a:rPr lang="en-US" sz="3000"/>
              <a:t>ARP-HCY II</a:t>
            </a:r>
            <a:endParaRPr sz="2800">
              <a:latin typeface="Arial"/>
              <a:ea typeface="Arial"/>
              <a:cs typeface="Arial"/>
              <a:sym typeface="Arial"/>
            </a:endParaRPr>
          </a:p>
        </p:txBody>
      </p:sp>
      <p:sp>
        <p:nvSpPr>
          <p:cNvPr id="184" name="Google Shape;184;p31"/>
          <p:cNvSpPr txBox="1">
            <a:spLocks noGrp="1"/>
          </p:cNvSpPr>
          <p:nvPr>
            <p:ph type="body" idx="1"/>
          </p:nvPr>
        </p:nvSpPr>
        <p:spPr>
          <a:xfrm>
            <a:off x="838200" y="1463050"/>
            <a:ext cx="9481200" cy="4964100"/>
          </a:xfrm>
          <a:prstGeom prst="rect">
            <a:avLst/>
          </a:prstGeom>
          <a:noFill/>
          <a:ln>
            <a:noFill/>
          </a:ln>
        </p:spPr>
        <p:txBody>
          <a:bodyPr spcFirstLastPara="1" wrap="square" lIns="0" tIns="0" rIns="0" bIns="45700" anchor="t" anchorCtr="0">
            <a:normAutofit fontScale="55000" lnSpcReduction="20000"/>
          </a:bodyPr>
          <a:lstStyle/>
          <a:p>
            <a:pPr marL="342900" lvl="0" indent="-310874" algn="l" rtl="0">
              <a:lnSpc>
                <a:spcPct val="100000"/>
              </a:lnSpc>
              <a:spcBef>
                <a:spcPts val="1000"/>
              </a:spcBef>
              <a:spcAft>
                <a:spcPts val="0"/>
              </a:spcAft>
              <a:buSzPct val="113383"/>
              <a:buFont typeface="Calibri"/>
              <a:buChar char="•"/>
            </a:pPr>
            <a:r>
              <a:rPr lang="en-US" sz="4483"/>
              <a:t>First time ever for a formula allocation</a:t>
            </a:r>
            <a:endParaRPr sz="4483"/>
          </a:p>
          <a:p>
            <a:pPr marL="342900" lvl="0" indent="-289919" algn="l" rtl="0">
              <a:lnSpc>
                <a:spcPct val="100000"/>
              </a:lnSpc>
              <a:spcBef>
                <a:spcPts val="1000"/>
              </a:spcBef>
              <a:spcAft>
                <a:spcPts val="0"/>
              </a:spcAft>
              <a:buSzPct val="100000"/>
              <a:buChar char="•"/>
            </a:pPr>
            <a:r>
              <a:rPr lang="en-US" sz="4483"/>
              <a:t>The formula is based equally on:</a:t>
            </a:r>
            <a:endParaRPr sz="4483"/>
          </a:p>
          <a:p>
            <a:pPr marL="685800" lvl="1" indent="-296269" algn="l" rtl="0">
              <a:lnSpc>
                <a:spcPct val="100000"/>
              </a:lnSpc>
              <a:spcBef>
                <a:spcPts val="1000"/>
              </a:spcBef>
              <a:spcAft>
                <a:spcPts val="0"/>
              </a:spcAft>
              <a:buSzPct val="100000"/>
              <a:buChar char="•"/>
            </a:pPr>
            <a:r>
              <a:rPr lang="en-US" sz="4483"/>
              <a:t>The proportional share of an LEA's allocation under Title I, Part A of the Elementary and Secondary Education Act of 1965 (ESEA) for the most recent fiscal year and</a:t>
            </a:r>
            <a:endParaRPr sz="4483"/>
          </a:p>
          <a:p>
            <a:pPr marL="685800" lvl="1" indent="-296269" algn="l" rtl="0">
              <a:lnSpc>
                <a:spcPct val="100000"/>
              </a:lnSpc>
              <a:spcBef>
                <a:spcPts val="1000"/>
              </a:spcBef>
              <a:spcAft>
                <a:spcPts val="0"/>
              </a:spcAft>
              <a:buSzPct val="100000"/>
              <a:buChar char="•"/>
            </a:pPr>
            <a:r>
              <a:rPr lang="en-US" sz="4483"/>
              <a:t>The LEA's proportional share of the number of homeless children and youth identified by each LEA relative to all LEAs in the State, using the greater of the number of homeless children and youth in either the 2018-19 or 2019-20 school year in each LEA.</a:t>
            </a:r>
            <a:endParaRPr sz="4483"/>
          </a:p>
          <a:p>
            <a:pPr marL="342900" lvl="0" indent="-289919" algn="l" rtl="0">
              <a:lnSpc>
                <a:spcPct val="100000"/>
              </a:lnSpc>
              <a:spcBef>
                <a:spcPts val="1000"/>
              </a:spcBef>
              <a:spcAft>
                <a:spcPts val="0"/>
              </a:spcAft>
              <a:buSzPct val="100000"/>
              <a:buChar char="•"/>
            </a:pPr>
            <a:r>
              <a:rPr lang="en-US" sz="4483"/>
              <a:t>The funding application, budget template and formula amounts can be found at: </a:t>
            </a:r>
            <a:r>
              <a:rPr lang="en-US" sz="4483" u="sng">
                <a:solidFill>
                  <a:schemeClr val="hlink"/>
                </a:solidFill>
                <a:hlinkClick r:id="rId3"/>
              </a:rPr>
              <a:t>http://www.cde.state.co.us/studentsupport/homeless_index</a:t>
            </a:r>
            <a:r>
              <a:rPr lang="en-US" sz="4483"/>
              <a:t> </a:t>
            </a:r>
            <a:endParaRPr sz="4483"/>
          </a:p>
          <a:p>
            <a:pPr marL="0" lvl="0" indent="0" algn="l" rtl="0">
              <a:lnSpc>
                <a:spcPct val="100000"/>
              </a:lnSpc>
              <a:spcBef>
                <a:spcPts val="1000"/>
              </a:spcBef>
              <a:spcAft>
                <a:spcPts val="0"/>
              </a:spcAft>
              <a:buNone/>
            </a:pPr>
            <a:endParaRPr sz="100"/>
          </a:p>
          <a:p>
            <a:pPr marL="34290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endParaRPr/>
          </a:p>
        </p:txBody>
      </p:sp>
      <p:sp>
        <p:nvSpPr>
          <p:cNvPr id="185" name="Google Shape;185;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4341</Words>
  <Application>Microsoft Office PowerPoint</Application>
  <PresentationFormat>Widescreen</PresentationFormat>
  <Paragraphs>394</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Roboto</vt:lpstr>
      <vt:lpstr>Times New Roman</vt:lpstr>
      <vt:lpstr>Calibri</vt:lpstr>
      <vt:lpstr>Office Theme</vt:lpstr>
      <vt:lpstr>CDE Office Hours</vt:lpstr>
      <vt:lpstr> CDE Team!</vt:lpstr>
      <vt:lpstr>ESSER Office Hours</vt:lpstr>
      <vt:lpstr>Updates and Announcements </vt:lpstr>
      <vt:lpstr>Reminders</vt:lpstr>
      <vt:lpstr>American Rescue Plan – Homeless Children and Youth II Formula Grants  Dana Scott Office of Student Support</vt:lpstr>
      <vt:lpstr>American Rescue Plan–Homeless Children &amp; Youth (ARP-HCY) Formula Grants </vt:lpstr>
      <vt:lpstr>ARP-HCY I and II</vt:lpstr>
      <vt:lpstr>ARP-HCY II</vt:lpstr>
      <vt:lpstr>ARP-HCY II</vt:lpstr>
      <vt:lpstr>ARP-HCY II</vt:lpstr>
      <vt:lpstr>ESSER and Preschool  Heidi White, Preschool Director Michele Pugsley, Regional Preschool Specialist Preschool Through 3rd Grade Office</vt:lpstr>
      <vt:lpstr>Publicly Funded Preschool in Colorado</vt:lpstr>
      <vt:lpstr>Colorado Preschool Program (CPP)</vt:lpstr>
      <vt:lpstr>CPP Eligibility Criteria</vt:lpstr>
      <vt:lpstr>Preschool Special Education</vt:lpstr>
      <vt:lpstr>Using ESSER Funds to Support Pre-Kindergarten or Other Early Childhood Education Programs</vt:lpstr>
      <vt:lpstr>USDE Non-Regulatory Guidance </vt:lpstr>
      <vt:lpstr>FAQs</vt:lpstr>
      <vt:lpstr>Ideas for ESSER Funding in Preschool Related to COVID-19</vt:lpstr>
      <vt:lpstr>Using ESSER to Address Educator Workforce Needs</vt:lpstr>
      <vt:lpstr>The Challenge</vt:lpstr>
      <vt:lpstr>The pandemic has exacerbated workforce challenges</vt:lpstr>
      <vt:lpstr>Challenges go beyond teachers, are workforce-wide</vt:lpstr>
      <vt:lpstr>How ESSER Can Help Address Your Workforce Needs</vt:lpstr>
      <vt:lpstr>Leveraging ESSER</vt:lpstr>
      <vt:lpstr>Recruitment and Retention of Staff</vt:lpstr>
      <vt:lpstr>Hiring Additional Staff</vt:lpstr>
      <vt:lpstr>Child Care</vt:lpstr>
      <vt:lpstr>Mental Health</vt:lpstr>
      <vt:lpstr>Leveraging Professional Development</vt:lpstr>
      <vt:lpstr>Key Considerations</vt:lpstr>
      <vt:lpstr>Planning Possible Activities</vt:lpstr>
      <vt:lpstr>Key Steps in Supporting Your Workforce with ESSER </vt:lpstr>
      <vt:lpstr>Apply an Equity Lens</vt:lpstr>
      <vt:lpstr>When In Breakout Rooms...</vt:lpstr>
      <vt:lpstr>Upcoming Office Hours</vt:lpstr>
      <vt:lpstr>Reminder and Upcoming Topics! </vt:lpstr>
      <vt:lpstr>Questions?</vt:lpstr>
      <vt:lpstr>Thank you!   Enjoy the Breakout Room Conversation!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4</cp:revision>
  <dcterms:modified xsi:type="dcterms:W3CDTF">2021-10-11T19:07:42Z</dcterms:modified>
</cp:coreProperties>
</file>