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714" r:id="rId2"/>
  </p:sldMasterIdLst>
  <p:notesMasterIdLst>
    <p:notesMasterId r:id="rId30"/>
  </p:notesMasterIdLst>
  <p:sldIdLst>
    <p:sldId id="256" r:id="rId3"/>
    <p:sldId id="590" r:id="rId4"/>
    <p:sldId id="257" r:id="rId5"/>
    <p:sldId id="620" r:id="rId6"/>
    <p:sldId id="618" r:id="rId7"/>
    <p:sldId id="619" r:id="rId8"/>
    <p:sldId id="281" r:id="rId9"/>
    <p:sldId id="280" r:id="rId10"/>
    <p:sldId id="282" r:id="rId11"/>
    <p:sldId id="283" r:id="rId12"/>
    <p:sldId id="274" r:id="rId13"/>
    <p:sldId id="588" r:id="rId14"/>
    <p:sldId id="589" r:id="rId15"/>
    <p:sldId id="622" r:id="rId16"/>
    <p:sldId id="621" r:id="rId17"/>
    <p:sldId id="623" r:id="rId18"/>
    <p:sldId id="614" r:id="rId19"/>
    <p:sldId id="624" r:id="rId20"/>
    <p:sldId id="613" r:id="rId21"/>
    <p:sldId id="605" r:id="rId22"/>
    <p:sldId id="604" r:id="rId23"/>
    <p:sldId id="608" r:id="rId24"/>
    <p:sldId id="607" r:id="rId25"/>
    <p:sldId id="606" r:id="rId26"/>
    <p:sldId id="543" r:id="rId27"/>
    <p:sldId id="587" r:id="rId28"/>
    <p:sldId id="625"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2" clrIdx="0">
    <p:extLst>
      <p:ext uri="{19B8F6BF-5375-455C-9EA6-DF929625EA0E}">
        <p15:presenceInfo xmlns:p15="http://schemas.microsoft.com/office/powerpoint/2012/main" userId="S::Mohajeri-Nelson_n@cde.state.co.us::a9da618a-a76d-43dd-a63a-6c6fdf3f5685" providerId="AD"/>
      </p:ext>
    </p:extLst>
  </p:cmAuthor>
  <p:cmAuthor id="2" name="Moira Blake" initials="MB" lastIdx="1" clrIdx="1">
    <p:extLst>
      <p:ext uri="{19B8F6BF-5375-455C-9EA6-DF929625EA0E}">
        <p15:presenceInfo xmlns:p15="http://schemas.microsoft.com/office/powerpoint/2012/main" userId="S::Blake_M@cde.state.co.us::5c9aae86-a362-44bb-9153-1362f69532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82658-8AFC-442A-9291-991C26907DA4}">
  <a:tblStyle styleId="{1DF82658-8AFC-442A-9291-991C26907D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D1F991EF-CF58-4D44-A959-F8D699201C2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454" autoAdjust="0"/>
  </p:normalViewPr>
  <p:slideViewPr>
    <p:cSldViewPr snapToGrid="0">
      <p:cViewPr varScale="1">
        <p:scale>
          <a:sx n="90" d="100"/>
          <a:sy n="90" d="100"/>
        </p:scale>
        <p:origin x="8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36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Nazie </a:t>
            </a: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requirements for disposing of equipment/education technology purchased with ESSER funds? </a:t>
            </a:r>
          </a:p>
          <a:p>
            <a:pPr lvl="1"/>
            <a:r>
              <a:rPr lang="en-US" dirty="0"/>
              <a:t>Same as all other federal funds (2 CFR §200.313 Equipment)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936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If there is time, Nazie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038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484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71" name="Google Shape;71;p11"/>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73" name="Google Shape;73;p11"/>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4" name="Google Shape;74;p11"/>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75" name="Google Shape;75;p11"/>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6"/>
        <p:cNvGrpSpPr/>
        <p:nvPr/>
      </p:nvGrpSpPr>
      <p:grpSpPr>
        <a:xfrm>
          <a:off x="0" y="0"/>
          <a:ext cx="0" cy="0"/>
          <a:chOff x="0" y="0"/>
          <a:chExt cx="0" cy="0"/>
        </a:xfrm>
      </p:grpSpPr>
      <p:sp>
        <p:nvSpPr>
          <p:cNvPr id="77" name="Google Shape;77;p12"/>
          <p:cNvSpPr txBox="1">
            <a:spLocks noGrp="1"/>
          </p:cNvSpPr>
          <p:nvPr>
            <p:ph type="body" idx="1"/>
          </p:nvPr>
        </p:nvSpPr>
        <p:spPr>
          <a:xfrm>
            <a:off x="838200" y="1463043"/>
            <a:ext cx="5181600" cy="4583799"/>
          </a:xfrm>
          <a:prstGeom prst="rect">
            <a:avLst/>
          </a:prstGeom>
          <a:noFill/>
          <a:ln>
            <a:noFill/>
          </a:ln>
        </p:spPr>
        <p:txBody>
          <a:bodyPr spcFirstLastPara="1" wrap="square" lIns="91425" tIns="45700" rIns="91425"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12"/>
          <p:cNvSpPr txBox="1">
            <a:spLocks noGrp="1"/>
          </p:cNvSpPr>
          <p:nvPr>
            <p:ph type="body" idx="2"/>
          </p:nvPr>
        </p:nvSpPr>
        <p:spPr>
          <a:xfrm>
            <a:off x="6172200" y="1463043"/>
            <a:ext cx="5181600" cy="4583799"/>
          </a:xfrm>
          <a:prstGeom prst="rect">
            <a:avLst/>
          </a:prstGeom>
          <a:noFill/>
          <a:ln>
            <a:noFill/>
          </a:ln>
        </p:spPr>
        <p:txBody>
          <a:bodyPr spcFirstLastPara="1" wrap="square" lIns="91425" tIns="45700" rIns="91425"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79" name="Google Shape;79;p12"/>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80" name="Google Shape;80;p12"/>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1" name="Google Shape;81;p12"/>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82" name="Google Shape;82;p1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6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200577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398494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53736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995140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3037192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1189144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154247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354709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753138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97428"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50648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8772"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8902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0" y="3"/>
            <a:ext cx="12192000"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87596"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32" name="Google Shape;32;p5"/>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chemeClr val="lt1"/>
                </a:solidFill>
                <a:latin typeface="Calibri"/>
                <a:ea typeface="Calibri"/>
                <a:cs typeface="Calibri"/>
                <a:sym typeface="Calibri"/>
              </a:defRPr>
            </a:lvl1pPr>
            <a:lvl2pPr marL="0" lvl="1" indent="0" algn="l">
              <a:spcBef>
                <a:spcPts val="0"/>
              </a:spcBef>
              <a:buNone/>
              <a:defRPr sz="1200">
                <a:solidFill>
                  <a:schemeClr val="lt1"/>
                </a:solidFill>
                <a:latin typeface="Calibri"/>
                <a:ea typeface="Calibri"/>
                <a:cs typeface="Calibri"/>
                <a:sym typeface="Calibri"/>
              </a:defRPr>
            </a:lvl2pPr>
            <a:lvl3pPr marL="0" lvl="2" indent="0" algn="l">
              <a:spcBef>
                <a:spcPts val="0"/>
              </a:spcBef>
              <a:buNone/>
              <a:defRPr sz="1200">
                <a:solidFill>
                  <a:schemeClr val="lt1"/>
                </a:solidFill>
                <a:latin typeface="Calibri"/>
                <a:ea typeface="Calibri"/>
                <a:cs typeface="Calibri"/>
                <a:sym typeface="Calibri"/>
              </a:defRPr>
            </a:lvl3pPr>
            <a:lvl4pPr marL="0" lvl="3" indent="0" algn="l">
              <a:spcBef>
                <a:spcPts val="0"/>
              </a:spcBef>
              <a:buNone/>
              <a:defRPr sz="1200">
                <a:solidFill>
                  <a:schemeClr val="lt1"/>
                </a:solidFill>
                <a:latin typeface="Calibri"/>
                <a:ea typeface="Calibri"/>
                <a:cs typeface="Calibri"/>
                <a:sym typeface="Calibri"/>
              </a:defRPr>
            </a:lvl4pPr>
            <a:lvl5pPr marL="0" lvl="4" indent="0" algn="l">
              <a:spcBef>
                <a:spcPts val="0"/>
              </a:spcBef>
              <a:buNone/>
              <a:defRPr sz="1200">
                <a:solidFill>
                  <a:schemeClr val="lt1"/>
                </a:solidFill>
                <a:latin typeface="Calibri"/>
                <a:ea typeface="Calibri"/>
                <a:cs typeface="Calibri"/>
                <a:sym typeface="Calibri"/>
              </a:defRPr>
            </a:lvl5pPr>
            <a:lvl6pPr marL="0" lvl="5" indent="0" algn="l">
              <a:spcBef>
                <a:spcPts val="0"/>
              </a:spcBef>
              <a:buNone/>
              <a:defRPr sz="1200">
                <a:solidFill>
                  <a:schemeClr val="lt1"/>
                </a:solidFill>
                <a:latin typeface="Calibri"/>
                <a:ea typeface="Calibri"/>
                <a:cs typeface="Calibri"/>
                <a:sym typeface="Calibri"/>
              </a:defRPr>
            </a:lvl6pPr>
            <a:lvl7pPr marL="0" lvl="6" indent="0" algn="l">
              <a:spcBef>
                <a:spcPts val="0"/>
              </a:spcBef>
              <a:buNone/>
              <a:defRPr sz="1200">
                <a:solidFill>
                  <a:schemeClr val="lt1"/>
                </a:solidFill>
                <a:latin typeface="Calibri"/>
                <a:ea typeface="Calibri"/>
                <a:cs typeface="Calibri"/>
                <a:sym typeface="Calibri"/>
              </a:defRPr>
            </a:lvl7pPr>
            <a:lvl8pPr marL="0" lvl="7" indent="0" algn="l">
              <a:spcBef>
                <a:spcPts val="0"/>
              </a:spcBef>
              <a:buNone/>
              <a:defRPr sz="1200">
                <a:solidFill>
                  <a:schemeClr val="lt1"/>
                </a:solidFill>
                <a:latin typeface="Calibri"/>
                <a:ea typeface="Calibri"/>
                <a:cs typeface="Calibri"/>
                <a:sym typeface="Calibri"/>
              </a:defRPr>
            </a:lvl8pPr>
            <a:lvl9pPr marL="0" lvl="8" indent="0" algn="l">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6" name="Google Shape;36;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38" name="Google Shape;38;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9" name="Google Shape;39;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40" name="Google Shape;40;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3" name="Google Shape;43;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45" name="Google Shape;45;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6" name="Google Shape;46;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47" name="Google Shape;47;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0" name="Google Shape;50;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52" name="Google Shape;52;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3" name="Google Shape;53;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54" name="Google Shape;54;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5"/>
        <p:cNvGrpSpPr/>
        <p:nvPr/>
      </p:nvGrpSpPr>
      <p:grpSpPr>
        <a:xfrm>
          <a:off x="0" y="0"/>
          <a:ext cx="0" cy="0"/>
          <a:chOff x="0" y="0"/>
          <a:chExt cx="0" cy="0"/>
        </a:xfrm>
      </p:grpSpPr>
      <p:pic>
        <p:nvPicPr>
          <p:cNvPr id="56" name="Google Shape;56;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7" name="Google Shape;57;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59" name="Google Shape;59;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0" name="Google Shape;60;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61" name="Google Shape;61;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2"/>
        <p:cNvGrpSpPr/>
        <p:nvPr/>
      </p:nvGrpSpPr>
      <p:grpSpPr>
        <a:xfrm>
          <a:off x="0" y="0"/>
          <a:ext cx="0" cy="0"/>
          <a:chOff x="0" y="0"/>
          <a:chExt cx="0" cy="0"/>
        </a:xfrm>
      </p:grpSpPr>
      <p:pic>
        <p:nvPicPr>
          <p:cNvPr id="63" name="Google Shape;63;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4" name="Google Shape;64;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66" name="Google Shape;66;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7" name="Google Shape;67;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68" name="Google Shape;68;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Calibri"/>
                <a:ea typeface="Calibri"/>
                <a:cs typeface="Calibri"/>
                <a:sym typeface="Calibri"/>
              </a:defRPr>
            </a:lvl1pPr>
            <a:lvl2pPr marL="0" marR="0" lvl="1" indent="0" algn="l" rtl="0">
              <a:spcBef>
                <a:spcPts val="0"/>
              </a:spcBef>
              <a:buNone/>
              <a:defRPr sz="1350" b="0" i="0" u="none" strike="noStrike" cap="none">
                <a:solidFill>
                  <a:schemeClr val="dk1"/>
                </a:solidFill>
                <a:latin typeface="Calibri"/>
                <a:ea typeface="Calibri"/>
                <a:cs typeface="Calibri"/>
                <a:sym typeface="Calibri"/>
              </a:defRPr>
            </a:lvl2pPr>
            <a:lvl3pPr marL="0" marR="0" lvl="2" indent="0" algn="l" rtl="0">
              <a:spcBef>
                <a:spcPts val="0"/>
              </a:spcBef>
              <a:buNone/>
              <a:defRPr sz="1350" b="0" i="0" u="none" strike="noStrike" cap="none">
                <a:solidFill>
                  <a:schemeClr val="dk1"/>
                </a:solidFill>
                <a:latin typeface="Calibri"/>
                <a:ea typeface="Calibri"/>
                <a:cs typeface="Calibri"/>
                <a:sym typeface="Calibri"/>
              </a:defRPr>
            </a:lvl3pPr>
            <a:lvl4pPr marL="0" marR="0" lvl="3" indent="0" algn="l" rtl="0">
              <a:spcBef>
                <a:spcPts val="0"/>
              </a:spcBef>
              <a:buNone/>
              <a:defRPr sz="1350" b="0" i="0" u="none" strike="noStrike" cap="none">
                <a:solidFill>
                  <a:schemeClr val="dk1"/>
                </a:solidFill>
                <a:latin typeface="Calibri"/>
                <a:ea typeface="Calibri"/>
                <a:cs typeface="Calibri"/>
                <a:sym typeface="Calibri"/>
              </a:defRPr>
            </a:lvl4pPr>
            <a:lvl5pPr marL="0" marR="0" lvl="4" indent="0" algn="l" rtl="0">
              <a:spcBef>
                <a:spcPts val="0"/>
              </a:spcBef>
              <a:buNone/>
              <a:defRPr sz="1350" b="0" i="0" u="none" strike="noStrike" cap="none">
                <a:solidFill>
                  <a:schemeClr val="dk1"/>
                </a:solidFill>
                <a:latin typeface="Calibri"/>
                <a:ea typeface="Calibri"/>
                <a:cs typeface="Calibri"/>
                <a:sym typeface="Calibri"/>
              </a:defRPr>
            </a:lvl5pPr>
            <a:lvl6pPr marL="0" marR="0" lvl="5" indent="0" algn="l" rtl="0">
              <a:spcBef>
                <a:spcPts val="0"/>
              </a:spcBef>
              <a:buNone/>
              <a:defRPr sz="1350" b="0" i="0" u="none" strike="noStrike" cap="none">
                <a:solidFill>
                  <a:schemeClr val="dk1"/>
                </a:solidFill>
                <a:latin typeface="Calibri"/>
                <a:ea typeface="Calibri"/>
                <a:cs typeface="Calibri"/>
                <a:sym typeface="Calibri"/>
              </a:defRPr>
            </a:lvl6pPr>
            <a:lvl7pPr marL="0" marR="0" lvl="6" indent="0" algn="l" rtl="0">
              <a:spcBef>
                <a:spcPts val="0"/>
              </a:spcBef>
              <a:buNone/>
              <a:defRPr sz="1350" b="0" i="0" u="none" strike="noStrike" cap="none">
                <a:solidFill>
                  <a:schemeClr val="dk1"/>
                </a:solidFill>
                <a:latin typeface="Calibri"/>
                <a:ea typeface="Calibri"/>
                <a:cs typeface="Calibri"/>
                <a:sym typeface="Calibri"/>
              </a:defRPr>
            </a:lvl7pPr>
            <a:lvl8pPr marL="0" marR="0" lvl="7" indent="0" algn="l" rtl="0">
              <a:spcBef>
                <a:spcPts val="0"/>
              </a:spcBef>
              <a:buNone/>
              <a:defRPr sz="1350" b="0" i="0" u="none" strike="noStrike" cap="none">
                <a:solidFill>
                  <a:schemeClr val="dk1"/>
                </a:solidFill>
                <a:latin typeface="Calibri"/>
                <a:ea typeface="Calibri"/>
                <a:cs typeface="Calibri"/>
                <a:sym typeface="Calibri"/>
              </a:defRPr>
            </a:lvl8pPr>
            <a:lvl9pPr marL="0" marR="0" lvl="8" indent="0" algn="l" rtl="0">
              <a:spcBef>
                <a:spcPts val="0"/>
              </a:spcBef>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5/28/2021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2867038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ventbrite.com/e/equity-and-excellence-summer-learning-series-tickets-153040453115" TargetMode="External"/><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Meredith_J@cde.state.co.us" TargetMode="Externa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e.state.co.us/fedprograms/resourcesandtechnicalassistanc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cde.state.co.us/cdefisgrant/grant_distribution_reports" TargetMode="External"/><Relationship Id="rId2" Type="http://schemas.openxmlformats.org/officeDocument/2006/relationships/hyperlink" Target="http://www.cde.state.co.us/cdefisgrant/requestforfundsfor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mailto:Bartlett_k@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okes_j@cde.state.co.us" TargetMode="External"/><Relationship Id="rId12" Type="http://schemas.openxmlformats.org/officeDocument/2006/relationships/hyperlink" Target="mailto:Williams_a@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fedprograms/regionalcontactspage" TargetMode="External"/><Relationship Id="rId11" Type="http://schemas.openxmlformats.org/officeDocument/2006/relationships/hyperlink" Target="mailto:Kaleda_s@cde.state.co.us" TargetMode="External"/><Relationship Id="rId5" Type="http://schemas.openxmlformats.org/officeDocument/2006/relationships/hyperlink" Target="mailto:Crumley_k@cde.state.co.us" TargetMode="External"/><Relationship Id="rId10" Type="http://schemas.openxmlformats.org/officeDocument/2006/relationships/hyperlink" Target="mailto:Hawkins_s@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Austin_j@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2.ed.gov/fund/grant/apply/appforms/gepa427.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Bartlett_k@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okes_j@cde.state.co.us" TargetMode="External"/><Relationship Id="rId12" Type="http://schemas.openxmlformats.org/officeDocument/2006/relationships/hyperlink" Target="mailto:Williams_a@cde.state.co.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de.state.co.us/fedprograms/regionalcontactspage" TargetMode="External"/><Relationship Id="rId11" Type="http://schemas.openxmlformats.org/officeDocument/2006/relationships/hyperlink" Target="mailto:Kaleda_s@cde.state.co.us" TargetMode="External"/><Relationship Id="rId5" Type="http://schemas.openxmlformats.org/officeDocument/2006/relationships/hyperlink" Target="mailto:Crumley_k@cde.state.co.us" TargetMode="External"/><Relationship Id="rId10" Type="http://schemas.openxmlformats.org/officeDocument/2006/relationships/hyperlink" Target="mailto:Hawkins_s@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Austin_j@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learningimpacts" TargetMode="External"/><Relationship Id="rId2" Type="http://schemas.openxmlformats.org/officeDocument/2006/relationships/image" Target="../media/image23.png"/><Relationship Id="rId1" Type="http://schemas.openxmlformats.org/officeDocument/2006/relationships/slideLayout" Target="../slideLayouts/slideLayout20.xml"/><Relationship Id="rId4" Type="http://schemas.openxmlformats.org/officeDocument/2006/relationships/hyperlink" Target="https://www.cde.state.co.us/equityandexcellence/featuredspeakers#malon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https://www.cde.state.co.us/equityandexcellence/featuredspeakers#anthes" TargetMode="Externa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ctrTitle"/>
          </p:nvPr>
        </p:nvSpPr>
        <p:spPr>
          <a:xfrm>
            <a:off x="3181350" y="3284430"/>
            <a:ext cx="5829300" cy="912442"/>
          </a:xfrm>
          <a:prstGeom prst="rect">
            <a:avLst/>
          </a:prstGeom>
          <a:noFill/>
          <a:ln>
            <a:noFill/>
          </a:ln>
        </p:spPr>
        <p:txBody>
          <a:bodyPr spcFirstLastPara="1" wrap="square" lIns="68569" tIns="34275" rIns="68569" bIns="34275" anchor="t" anchorCtr="0">
            <a:noAutofit/>
          </a:bodyPr>
          <a:lstStyle/>
          <a:p>
            <a:r>
              <a:rPr lang="en-US"/>
              <a:t>CDE Office Hours</a:t>
            </a:r>
            <a:endParaRPr/>
          </a:p>
        </p:txBody>
      </p:sp>
      <p:sp>
        <p:nvSpPr>
          <p:cNvPr id="93" name="Google Shape;93;p15"/>
          <p:cNvSpPr txBox="1">
            <a:spLocks noGrp="1"/>
          </p:cNvSpPr>
          <p:nvPr>
            <p:ph type="subTitle" idx="1"/>
          </p:nvPr>
        </p:nvSpPr>
        <p:spPr>
          <a:xfrm>
            <a:off x="3181350" y="4662334"/>
            <a:ext cx="5829300" cy="799444"/>
          </a:xfrm>
          <a:prstGeom prst="rect">
            <a:avLst/>
          </a:prstGeom>
          <a:noFill/>
          <a:ln>
            <a:noFill/>
          </a:ln>
        </p:spPr>
        <p:txBody>
          <a:bodyPr spcFirstLastPara="1" wrap="square" lIns="68569" tIns="34275" rIns="68569" bIns="34275" anchor="t" anchorCtr="0">
            <a:noAutofit/>
          </a:bodyPr>
          <a:lstStyle/>
          <a:p>
            <a:pPr marL="0" indent="0">
              <a:spcBef>
                <a:spcPts val="0"/>
              </a:spcBef>
            </a:pPr>
            <a:r>
              <a:rPr lang="en-US" dirty="0"/>
              <a:t>May 27, 2021</a:t>
            </a:r>
            <a:endParaRPr dirty="0"/>
          </a:p>
        </p:txBody>
      </p:sp>
      <p:sp>
        <p:nvSpPr>
          <p:cNvPr id="94" name="Google Shape;94;p15"/>
          <p:cNvSpPr txBox="1">
            <a:spLocks noGrp="1"/>
          </p:cNvSpPr>
          <p:nvPr>
            <p:ph type="sldNum" idx="12"/>
          </p:nvPr>
        </p:nvSpPr>
        <p:spPr>
          <a:xfrm>
            <a:off x="2834303" y="5677515"/>
            <a:ext cx="1543050" cy="273844"/>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quity and Excellence Summer Learning Series registration link.">
            <a:extLst>
              <a:ext uri="{FF2B5EF4-FFF2-40B4-BE49-F238E27FC236}">
                <a16:creationId xmlns:a16="http://schemas.microsoft.com/office/drawing/2014/main" id="{D46CBB54-DD92-4EF6-A151-67322DC988DE}"/>
              </a:ext>
            </a:extLst>
          </p:cNvPr>
          <p:cNvPicPr>
            <a:picLocks noGrp="1" noChangeAspect="1"/>
          </p:cNvPicPr>
          <p:nvPr>
            <p:ph sz="half" idx="1"/>
          </p:nvPr>
        </p:nvPicPr>
        <p:blipFill>
          <a:blip r:embed="rId2"/>
          <a:stretch>
            <a:fillRect/>
          </a:stretch>
        </p:blipFill>
        <p:spPr>
          <a:xfrm>
            <a:off x="1704472" y="1554480"/>
            <a:ext cx="8277727" cy="4593805"/>
          </a:xfrm>
        </p:spPr>
      </p:pic>
      <p:sp>
        <p:nvSpPr>
          <p:cNvPr id="4" name="Slide Number Placeholder 3">
            <a:extLst>
              <a:ext uri="{FF2B5EF4-FFF2-40B4-BE49-F238E27FC236}">
                <a16:creationId xmlns:a16="http://schemas.microsoft.com/office/drawing/2014/main" id="{761D2274-9D34-44EF-81E5-185D1C12089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B2E44-BA80-4106-8298-538EB9E7A418}"/>
              </a:ext>
            </a:extLst>
          </p:cNvPr>
          <p:cNvSpPr>
            <a:spLocks noGrp="1"/>
          </p:cNvSpPr>
          <p:nvPr>
            <p:ph type="title"/>
          </p:nvPr>
        </p:nvSpPr>
        <p:spPr>
          <a:xfrm>
            <a:off x="374132" y="359923"/>
            <a:ext cx="8065168" cy="898524"/>
          </a:xfrm>
        </p:spPr>
        <p:txBody>
          <a:bodyPr>
            <a:normAutofit/>
          </a:bodyPr>
          <a:lstStyle/>
          <a:p>
            <a:r>
              <a:rPr lang="en-US" sz="4400" dirty="0">
                <a:solidFill>
                  <a:schemeClr val="tx1">
                    <a:lumMod val="65000"/>
                    <a:lumOff val="35000"/>
                  </a:schemeClr>
                </a:solidFill>
              </a:rPr>
              <a:t>Register Today!</a:t>
            </a:r>
          </a:p>
        </p:txBody>
      </p:sp>
      <p:sp>
        <p:nvSpPr>
          <p:cNvPr id="14" name="Rectangle: Rounded Corners 13">
            <a:extLst>
              <a:ext uri="{FF2B5EF4-FFF2-40B4-BE49-F238E27FC236}">
                <a16:creationId xmlns:a16="http://schemas.microsoft.com/office/drawing/2014/main" id="{AD26DDBF-4367-4EB9-82B8-C65001848375}"/>
              </a:ext>
            </a:extLst>
          </p:cNvPr>
          <p:cNvSpPr/>
          <p:nvPr/>
        </p:nvSpPr>
        <p:spPr>
          <a:xfrm>
            <a:off x="6391072" y="359923"/>
            <a:ext cx="4096456" cy="1770434"/>
          </a:xfrm>
          <a:prstGeom prst="roundRect">
            <a:avLst/>
          </a:prstGeom>
          <a:solidFill>
            <a:srgbClr val="12E4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REGISTRATION LINK</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79264"/>
            <a:ext cx="12192627" cy="1499471"/>
          </a:xfrm>
        </p:spPr>
        <p:txBody>
          <a:bodyPr>
            <a:noAutofit/>
          </a:bodyPr>
          <a:lstStyle/>
          <a:p>
            <a:r>
              <a:rPr lang="en-US" sz="2800" b="1" dirty="0">
                <a:solidFill>
                  <a:schemeClr val="accent4">
                    <a:lumMod val="50000"/>
                  </a:schemeClr>
                </a:solidFill>
              </a:rPr>
              <a:t>Thank You! </a:t>
            </a:r>
            <a:br>
              <a:rPr lang="en-US" sz="2800" dirty="0">
                <a:solidFill>
                  <a:schemeClr val="accent4">
                    <a:lumMod val="50000"/>
                  </a:schemeClr>
                </a:solidFill>
              </a:rPr>
            </a:br>
            <a:br>
              <a:rPr lang="en-US" sz="2800" dirty="0">
                <a:solidFill>
                  <a:schemeClr val="accent4">
                    <a:lumMod val="50000"/>
                  </a:schemeClr>
                </a:solidFill>
              </a:rPr>
            </a:br>
            <a:r>
              <a:rPr lang="en-US" sz="2800" dirty="0">
                <a:solidFill>
                  <a:schemeClr val="accent4">
                    <a:lumMod val="50000"/>
                  </a:schemeClr>
                </a:solidFill>
              </a:rPr>
              <a:t>Jeremy Meredith</a:t>
            </a:r>
            <a:br>
              <a:rPr lang="en-US" sz="2800" dirty="0">
                <a:solidFill>
                  <a:schemeClr val="accent4">
                    <a:lumMod val="50000"/>
                  </a:schemeClr>
                </a:solidFill>
              </a:rPr>
            </a:br>
            <a:r>
              <a:rPr lang="en-US" sz="2800" dirty="0">
                <a:solidFill>
                  <a:schemeClr val="accent4">
                    <a:lumMod val="50000"/>
                  </a:schemeClr>
                </a:solidFill>
              </a:rPr>
              <a:t>ESEA Programs Sr. Consultant</a:t>
            </a:r>
            <a:br>
              <a:rPr lang="en-US" sz="2800" dirty="0">
                <a:solidFill>
                  <a:schemeClr val="accent4">
                    <a:lumMod val="50000"/>
                  </a:schemeClr>
                </a:solidFill>
              </a:rPr>
            </a:br>
            <a:r>
              <a:rPr lang="en-US" sz="2800" dirty="0">
                <a:solidFill>
                  <a:schemeClr val="accent4">
                    <a:lumMod val="50000"/>
                  </a:schemeClr>
                </a:solidFill>
              </a:rPr>
              <a:t>E&amp;E Coordinator</a:t>
            </a:r>
            <a:br>
              <a:rPr lang="en-US" sz="2800" dirty="0">
                <a:solidFill>
                  <a:schemeClr val="accent4">
                    <a:lumMod val="50000"/>
                  </a:schemeClr>
                </a:solidFill>
              </a:rPr>
            </a:br>
            <a:r>
              <a:rPr lang="en-US" sz="2800" dirty="0">
                <a:solidFill>
                  <a:schemeClr val="accent4">
                    <a:lumMod val="50000"/>
                  </a:schemeClr>
                </a:solidFill>
                <a:hlinkClick r:id="rId2"/>
              </a:rPr>
              <a:t>Meredith_J@cde.state.co.us</a:t>
            </a:r>
            <a:br>
              <a:rPr lang="en-US" sz="5400" dirty="0">
                <a:solidFill>
                  <a:schemeClr val="accent4">
                    <a:lumMod val="50000"/>
                  </a:schemeClr>
                </a:solidFill>
              </a:rPr>
            </a:br>
            <a:endParaRPr lang="en-US" sz="5400" dirty="0">
              <a:solidFill>
                <a:schemeClr val="accent4">
                  <a:lumMod val="50000"/>
                </a:schemeClr>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Graphical user interface, application&#10;&#10;Description automatically generated">
            <a:extLst>
              <a:ext uri="{FF2B5EF4-FFF2-40B4-BE49-F238E27FC236}">
                <a16:creationId xmlns:a16="http://schemas.microsoft.com/office/drawing/2014/main" id="{C33ED48A-4234-43D3-875B-E69E2B1AC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62" y="381870"/>
            <a:ext cx="9415461" cy="2212800"/>
          </a:xfrm>
          <a:prstGeom prst="rect">
            <a:avLst/>
          </a:prstGeom>
        </p:spPr>
      </p:pic>
    </p:spTree>
    <p:extLst>
      <p:ext uri="{BB962C8B-B14F-4D97-AF65-F5344CB8AC3E}">
        <p14:creationId xmlns:p14="http://schemas.microsoft.com/office/powerpoint/2010/main" val="274845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753E-E9A5-4792-8603-D19696066970}"/>
              </a:ext>
            </a:extLst>
          </p:cNvPr>
          <p:cNvSpPr>
            <a:spLocks noGrp="1"/>
          </p:cNvSpPr>
          <p:nvPr>
            <p:ph type="ctrTitle"/>
          </p:nvPr>
        </p:nvSpPr>
        <p:spPr/>
        <p:txBody>
          <a:bodyPr/>
          <a:lstStyle/>
          <a:p>
            <a:r>
              <a:rPr lang="en-US" dirty="0"/>
              <a:t>Frequently Asked Questions</a:t>
            </a:r>
            <a:br>
              <a:rPr lang="en-US" dirty="0"/>
            </a:br>
            <a:br>
              <a:rPr lang="en-US" dirty="0"/>
            </a:br>
            <a:r>
              <a:rPr lang="en-US" dirty="0"/>
              <a:t>U.S. Department of Education Guidance</a:t>
            </a:r>
          </a:p>
        </p:txBody>
      </p:sp>
      <p:sp>
        <p:nvSpPr>
          <p:cNvPr id="3" name="Slide Number Placeholder 2">
            <a:extLst>
              <a:ext uri="{FF2B5EF4-FFF2-40B4-BE49-F238E27FC236}">
                <a16:creationId xmlns:a16="http://schemas.microsoft.com/office/drawing/2014/main" id="{C8BC3F38-FE3D-423A-9968-F95A499B1125}"/>
              </a:ext>
            </a:extLst>
          </p:cNvPr>
          <p:cNvSpPr>
            <a:spLocks noGrp="1"/>
          </p:cNvSpPr>
          <p:nvPr>
            <p:ph type="sldNum" idx="12"/>
          </p:nvPr>
        </p:nvSpPr>
        <p:spPr/>
        <p:txBody>
          <a:bodyPr/>
          <a:lstStyle/>
          <a:p>
            <a:fld id="{00000000-1234-1234-1234-123412341234}" type="slidenum">
              <a:rPr lang="en-US" smtClean="0"/>
              <a:pPr/>
              <a:t>12</a:t>
            </a:fld>
            <a:endParaRPr lang="en-US"/>
          </a:p>
        </p:txBody>
      </p:sp>
    </p:spTree>
    <p:extLst>
      <p:ext uri="{BB962C8B-B14F-4D97-AF65-F5344CB8AC3E}">
        <p14:creationId xmlns:p14="http://schemas.microsoft.com/office/powerpoint/2010/main" val="226209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731C-7DCA-4841-B8AD-E817B77072C2}"/>
              </a:ext>
            </a:extLst>
          </p:cNvPr>
          <p:cNvSpPr>
            <a:spLocks noGrp="1"/>
          </p:cNvSpPr>
          <p:nvPr>
            <p:ph type="title"/>
          </p:nvPr>
        </p:nvSpPr>
        <p:spPr/>
        <p:txBody>
          <a:bodyPr/>
          <a:lstStyle/>
          <a:p>
            <a:r>
              <a:rPr lang="en-US" dirty="0"/>
              <a:t>U.S. Department of Education ESSER and GEER Programs FAQs! </a:t>
            </a:r>
          </a:p>
        </p:txBody>
      </p:sp>
      <p:sp>
        <p:nvSpPr>
          <p:cNvPr id="5" name="Text Placeholder 4">
            <a:extLst>
              <a:ext uri="{FF2B5EF4-FFF2-40B4-BE49-F238E27FC236}">
                <a16:creationId xmlns:a16="http://schemas.microsoft.com/office/drawing/2014/main" id="{A3722FC4-A56F-4920-91E0-3A79A66F2409}"/>
              </a:ext>
            </a:extLst>
          </p:cNvPr>
          <p:cNvSpPr>
            <a:spLocks noGrp="1"/>
          </p:cNvSpPr>
          <p:nvPr>
            <p:ph type="body" idx="1"/>
          </p:nvPr>
        </p:nvSpPr>
        <p:spPr/>
        <p:txBody>
          <a:bodyPr/>
          <a:lstStyle/>
          <a:p>
            <a:r>
              <a:rPr lang="en-US" dirty="0"/>
              <a:t>Received on May 26, 2021</a:t>
            </a:r>
          </a:p>
          <a:p>
            <a:r>
              <a:rPr lang="en-US" dirty="0"/>
              <a:t>Will be posted on CDE’s </a:t>
            </a:r>
            <a:r>
              <a:rPr lang="en-US" dirty="0">
                <a:hlinkClick r:id="rId2"/>
              </a:rPr>
              <a:t>Resources and Technical Assistance Page </a:t>
            </a:r>
            <a:r>
              <a:rPr lang="en-US" dirty="0"/>
              <a:t>under the COVID-19 Resources </a:t>
            </a:r>
          </a:p>
          <a:p>
            <a:pPr lvl="1"/>
            <a:r>
              <a:rPr lang="en-US" dirty="0"/>
              <a:t>ESSER and GEER overview and allowable uses of funds</a:t>
            </a:r>
          </a:p>
          <a:p>
            <a:pPr lvl="1"/>
            <a:r>
              <a:rPr lang="en-US" dirty="0"/>
              <a:t>Reopening schools safely </a:t>
            </a:r>
          </a:p>
          <a:p>
            <a:pPr lvl="1"/>
            <a:r>
              <a:rPr lang="en-US" dirty="0"/>
              <a:t>Advancing educational equity</a:t>
            </a:r>
          </a:p>
          <a:p>
            <a:pPr lvl="2"/>
            <a:r>
              <a:rPr lang="en-US" dirty="0"/>
              <a:t>Overall equity considerations</a:t>
            </a:r>
          </a:p>
          <a:p>
            <a:pPr lvl="2"/>
            <a:r>
              <a:rPr lang="en-US" dirty="0"/>
              <a:t>Focusing on most impacted student groups </a:t>
            </a:r>
          </a:p>
          <a:p>
            <a:pPr lvl="2"/>
            <a:r>
              <a:rPr lang="en-US" dirty="0"/>
              <a:t>Interventions and strategies for consideration </a:t>
            </a:r>
          </a:p>
          <a:p>
            <a:pPr lvl="2"/>
            <a:r>
              <a:rPr lang="en-US" dirty="0"/>
              <a:t>Summer learning and enrichment</a:t>
            </a:r>
          </a:p>
          <a:p>
            <a:pPr lvl="1"/>
            <a:r>
              <a:rPr lang="en-US" dirty="0"/>
              <a:t>Supporting educators and other school staff </a:t>
            </a:r>
          </a:p>
          <a:p>
            <a:pPr lvl="1"/>
            <a:r>
              <a:rPr lang="en-US" dirty="0"/>
              <a:t>Fiscal considerations </a:t>
            </a:r>
          </a:p>
          <a:p>
            <a:pPr lvl="2"/>
            <a:r>
              <a:rPr lang="en-US" dirty="0"/>
              <a:t>Timelines for obligating funds</a:t>
            </a:r>
          </a:p>
          <a:p>
            <a:pPr lvl="2"/>
            <a:r>
              <a:rPr lang="en-US" dirty="0"/>
              <a:t>Revenue loss</a:t>
            </a:r>
          </a:p>
          <a:p>
            <a:pPr lvl="2"/>
            <a:r>
              <a:rPr lang="en-US" dirty="0"/>
              <a:t>Fiscal considerations for other programs </a:t>
            </a:r>
          </a:p>
          <a:p>
            <a:pPr lvl="2"/>
            <a:endParaRPr lang="en-US" dirty="0"/>
          </a:p>
          <a:p>
            <a:endParaRPr lang="en-US" dirty="0"/>
          </a:p>
          <a:p>
            <a:pPr lvl="2"/>
            <a:endParaRPr lang="en-US" dirty="0"/>
          </a:p>
        </p:txBody>
      </p:sp>
      <p:sp>
        <p:nvSpPr>
          <p:cNvPr id="4" name="Slide Number Placeholder 3">
            <a:extLst>
              <a:ext uri="{FF2B5EF4-FFF2-40B4-BE49-F238E27FC236}">
                <a16:creationId xmlns:a16="http://schemas.microsoft.com/office/drawing/2014/main" id="{3133F041-021F-492D-9523-C975F955FBE7}"/>
              </a:ext>
            </a:extLst>
          </p:cNvPr>
          <p:cNvSpPr>
            <a:spLocks noGrp="1"/>
          </p:cNvSpPr>
          <p:nvPr>
            <p:ph type="sldNum" idx="12"/>
          </p:nvPr>
        </p:nvSpPr>
        <p:spPr/>
        <p:txBody>
          <a:bodyPr/>
          <a:lstStyle/>
          <a:p>
            <a:fld id="{00000000-1234-1234-1234-123412341234}" type="slidenum">
              <a:rPr lang="en-US" smtClean="0"/>
              <a:pPr/>
              <a:t>13</a:t>
            </a:fld>
            <a:endParaRPr lang="en-US"/>
          </a:p>
        </p:txBody>
      </p:sp>
    </p:spTree>
    <p:extLst>
      <p:ext uri="{BB962C8B-B14F-4D97-AF65-F5344CB8AC3E}">
        <p14:creationId xmlns:p14="http://schemas.microsoft.com/office/powerpoint/2010/main" val="165845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30458E-21A5-4CF6-8DA2-67B832D4F5F2}"/>
              </a:ext>
            </a:extLst>
          </p:cNvPr>
          <p:cNvSpPr>
            <a:spLocks noGrp="1"/>
          </p:cNvSpPr>
          <p:nvPr>
            <p:ph type="ctrTitle"/>
          </p:nvPr>
        </p:nvSpPr>
        <p:spPr/>
        <p:txBody>
          <a:bodyPr/>
          <a:lstStyle/>
          <a:p>
            <a:r>
              <a:rPr lang="en-US" dirty="0"/>
              <a:t>ESSER Fiscal Considerations</a:t>
            </a:r>
          </a:p>
        </p:txBody>
      </p:sp>
      <p:sp>
        <p:nvSpPr>
          <p:cNvPr id="4" name="Slide Number Placeholder 3">
            <a:extLst>
              <a:ext uri="{FF2B5EF4-FFF2-40B4-BE49-F238E27FC236}">
                <a16:creationId xmlns:a16="http://schemas.microsoft.com/office/drawing/2014/main" id="{62B5BE39-C46C-4925-8516-0D10767E8E5E}"/>
              </a:ext>
            </a:extLst>
          </p:cNvPr>
          <p:cNvSpPr>
            <a:spLocks noGrp="1"/>
          </p:cNvSpPr>
          <p:nvPr>
            <p:ph type="sldNum" idx="12"/>
          </p:nvPr>
        </p:nvSpPr>
        <p:spPr/>
        <p:txBody>
          <a:bodyPr/>
          <a:lstStyle/>
          <a:p>
            <a:fld id="{00000000-1234-1234-1234-123412341234}" type="slidenum">
              <a:rPr lang="en-US" smtClean="0"/>
              <a:pPr/>
              <a:t>14</a:t>
            </a:fld>
            <a:endParaRPr lang="en-US"/>
          </a:p>
        </p:txBody>
      </p:sp>
    </p:spTree>
    <p:extLst>
      <p:ext uri="{BB962C8B-B14F-4D97-AF65-F5344CB8AC3E}">
        <p14:creationId xmlns:p14="http://schemas.microsoft.com/office/powerpoint/2010/main" val="1900585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224C-D375-46C8-ABCF-9D73295D993D}"/>
              </a:ext>
            </a:extLst>
          </p:cNvPr>
          <p:cNvSpPr>
            <a:spLocks noGrp="1"/>
          </p:cNvSpPr>
          <p:nvPr>
            <p:ph type="title"/>
          </p:nvPr>
        </p:nvSpPr>
        <p:spPr/>
        <p:txBody>
          <a:bodyPr/>
          <a:lstStyle/>
          <a:p>
            <a:r>
              <a:rPr lang="en-US" dirty="0"/>
              <a:t>Reimbursement Grants </a:t>
            </a:r>
          </a:p>
        </p:txBody>
      </p:sp>
      <p:sp>
        <p:nvSpPr>
          <p:cNvPr id="3" name="Text Placeholder 2">
            <a:extLst>
              <a:ext uri="{FF2B5EF4-FFF2-40B4-BE49-F238E27FC236}">
                <a16:creationId xmlns:a16="http://schemas.microsoft.com/office/drawing/2014/main" id="{DD250801-E7F0-46EB-9E6A-7B9F5E5F49E3}"/>
              </a:ext>
            </a:extLst>
          </p:cNvPr>
          <p:cNvSpPr>
            <a:spLocks noGrp="1"/>
          </p:cNvSpPr>
          <p:nvPr>
            <p:ph type="body" idx="1"/>
          </p:nvPr>
        </p:nvSpPr>
        <p:spPr>
          <a:xfrm>
            <a:off x="508000" y="1341120"/>
            <a:ext cx="10845800" cy="4762594"/>
          </a:xfrm>
        </p:spPr>
        <p:txBody>
          <a:bodyPr/>
          <a:lstStyle/>
          <a:p>
            <a:r>
              <a:rPr lang="en-US" dirty="0"/>
              <a:t>CDE must subgrant ESSER funds</a:t>
            </a:r>
          </a:p>
          <a:p>
            <a:pPr lvl="1"/>
            <a:r>
              <a:rPr lang="en-US" dirty="0"/>
              <a:t>ESSER I and II</a:t>
            </a:r>
          </a:p>
          <a:p>
            <a:pPr lvl="2"/>
            <a:r>
              <a:rPr lang="en-US" dirty="0"/>
              <a:t>A full application submitted by the due date (December 31, 2020 and September 30, 2021, respectively) </a:t>
            </a:r>
          </a:p>
          <a:p>
            <a:pPr lvl="2"/>
            <a:r>
              <a:rPr lang="en-US" dirty="0"/>
              <a:t>Have final approval on proposed activities / budget</a:t>
            </a:r>
          </a:p>
          <a:p>
            <a:pPr lvl="2"/>
            <a:r>
              <a:rPr lang="en-US" dirty="0"/>
              <a:t>Submit a Request for Funds Form by the first of the month to receive payment </a:t>
            </a:r>
          </a:p>
          <a:p>
            <a:pPr lvl="3"/>
            <a:r>
              <a:rPr lang="en-US" sz="1200" dirty="0"/>
              <a:t>All forms received after the first of the month will be processed the following month</a:t>
            </a:r>
            <a:endParaRPr lang="en-US" dirty="0"/>
          </a:p>
          <a:p>
            <a:pPr lvl="1"/>
            <a:r>
              <a:rPr lang="en-US" dirty="0"/>
              <a:t>ESSER III</a:t>
            </a:r>
          </a:p>
          <a:p>
            <a:pPr lvl="2"/>
            <a:r>
              <a:rPr lang="en-US" dirty="0"/>
              <a:t>A full application and LEA plan submitted within 90-days from receipt of funds (when the application was granted substantial approval)</a:t>
            </a:r>
          </a:p>
          <a:p>
            <a:pPr lvl="2"/>
            <a:endParaRPr lang="en-US" dirty="0"/>
          </a:p>
          <a:p>
            <a:r>
              <a:rPr lang="en-US" dirty="0"/>
              <a:t>Payment by June 30, 2021 </a:t>
            </a:r>
          </a:p>
          <a:p>
            <a:pPr lvl="1"/>
            <a:r>
              <a:rPr lang="en-US" dirty="0"/>
              <a:t>Requires final approval prior to June 1 and Request for Funds Form by COB on June 1, 2021 </a:t>
            </a:r>
          </a:p>
          <a:p>
            <a:pPr lvl="1"/>
            <a:endParaRPr lang="en-US" dirty="0"/>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Formsite</a:t>
            </a:r>
            <a:r>
              <a:rPr lang="en-US" sz="1800" dirty="0">
                <a:effectLst/>
                <a:latin typeface="Calibri" panose="020F0502020204030204" pitchFamily="34" charset="0"/>
                <a:ea typeface="Calibri" panose="020F0502020204030204" pitchFamily="34" charset="0"/>
                <a:cs typeface="Calibri" panose="020F0502020204030204" pitchFamily="34" charset="0"/>
              </a:rPr>
              <a:t>/RFF links can be found here: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http://www.cde.state.co.us/cdefisgrant/requestforfundsforms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Payment requests received after the June 1st deadline, or error/rejected requests will still be processed during the regular payment cycles</a:t>
            </a:r>
            <a:r>
              <a:rPr lang="en-US" sz="18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Calibri" panose="020F0502020204030204" pitchFamily="34" charset="0"/>
              </a:rPr>
              <a:t> however these distributions will likely not be received by your district prior to June 30th.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Please refer to the Grants Fiscal website to see remaining balances of ESSA funds: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http://www.cde.state.co.us/cdefisgrant/grant_distribution_reports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EEC70C7-D6E5-46B6-959E-47F1A1CD9050}"/>
              </a:ext>
            </a:extLst>
          </p:cNvPr>
          <p:cNvSpPr>
            <a:spLocks noGrp="1"/>
          </p:cNvSpPr>
          <p:nvPr>
            <p:ph type="sldNum" idx="12"/>
          </p:nvPr>
        </p:nvSpPr>
        <p:spPr/>
        <p:txBody>
          <a:bodyPr/>
          <a:lstStyle/>
          <a:p>
            <a:fld id="{00000000-1234-1234-1234-123412341234}" type="slidenum">
              <a:rPr lang="en-US" smtClean="0"/>
              <a:pPr/>
              <a:t>15</a:t>
            </a:fld>
            <a:endParaRPr lang="en-US"/>
          </a:p>
        </p:txBody>
      </p:sp>
      <p:sp>
        <p:nvSpPr>
          <p:cNvPr id="5" name="Rectangle: Rounded Corners 4">
            <a:extLst>
              <a:ext uri="{FF2B5EF4-FFF2-40B4-BE49-F238E27FC236}">
                <a16:creationId xmlns:a16="http://schemas.microsoft.com/office/drawing/2014/main" id="{246B789F-38AE-4AAE-BDD9-B847A8E644B8}"/>
              </a:ext>
            </a:extLst>
          </p:cNvPr>
          <p:cNvSpPr/>
          <p:nvPr/>
        </p:nvSpPr>
        <p:spPr>
          <a:xfrm>
            <a:off x="5902960" y="254514"/>
            <a:ext cx="5872480" cy="1503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Reminders!</a:t>
            </a:r>
          </a:p>
          <a:p>
            <a:r>
              <a:rPr lang="en-US" u="sng" dirty="0"/>
              <a:t>Substantial Approval </a:t>
            </a:r>
            <a:r>
              <a:rPr lang="en-US" dirty="0"/>
              <a:t>– can plan for and obligate funds</a:t>
            </a:r>
          </a:p>
          <a:p>
            <a:r>
              <a:rPr lang="en-US" u="sng" dirty="0"/>
              <a:t>Final Approval</a:t>
            </a:r>
            <a:r>
              <a:rPr lang="en-US" dirty="0"/>
              <a:t> – can draw down funds (request reimbursement)</a:t>
            </a:r>
          </a:p>
          <a:p>
            <a:pPr marL="285750" indent="-285750">
              <a:buFont typeface="Arial" panose="020B0604020202020204" pitchFamily="34" charset="0"/>
              <a:buChar char="•"/>
            </a:pPr>
            <a:r>
              <a:rPr lang="en-US" dirty="0"/>
              <a:t>Must spend general or other funds and then request reimbursement</a:t>
            </a:r>
          </a:p>
        </p:txBody>
      </p:sp>
    </p:spTree>
    <p:extLst>
      <p:ext uri="{BB962C8B-B14F-4D97-AF65-F5344CB8AC3E}">
        <p14:creationId xmlns:p14="http://schemas.microsoft.com/office/powerpoint/2010/main" val="191561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29D0AB-64F7-482D-B30A-CAB4D7AD6210}"/>
              </a:ext>
            </a:extLst>
          </p:cNvPr>
          <p:cNvSpPr>
            <a:spLocks noGrp="1"/>
          </p:cNvSpPr>
          <p:nvPr>
            <p:ph type="ctrTitle"/>
          </p:nvPr>
        </p:nvSpPr>
        <p:spPr/>
        <p:txBody>
          <a:bodyPr/>
          <a:lstStyle/>
          <a:p>
            <a:r>
              <a:rPr lang="en-US" dirty="0"/>
              <a:t>Questions Requested for Office Hours Discussion</a:t>
            </a:r>
          </a:p>
        </p:txBody>
      </p:sp>
      <p:sp>
        <p:nvSpPr>
          <p:cNvPr id="3" name="Slide Number Placeholder 2">
            <a:extLst>
              <a:ext uri="{FF2B5EF4-FFF2-40B4-BE49-F238E27FC236}">
                <a16:creationId xmlns:a16="http://schemas.microsoft.com/office/drawing/2014/main" id="{E10B84C4-E760-4F07-A493-2C801E0E88C7}"/>
              </a:ext>
            </a:extLst>
          </p:cNvPr>
          <p:cNvSpPr>
            <a:spLocks noGrp="1"/>
          </p:cNvSpPr>
          <p:nvPr>
            <p:ph type="sldNum"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17686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1DF6-8AE9-4553-B254-B23345F71C17}"/>
              </a:ext>
            </a:extLst>
          </p:cNvPr>
          <p:cNvSpPr>
            <a:spLocks noGrp="1"/>
          </p:cNvSpPr>
          <p:nvPr>
            <p:ph type="title"/>
          </p:nvPr>
        </p:nvSpPr>
        <p:spPr/>
        <p:txBody>
          <a:bodyPr/>
          <a:lstStyle/>
          <a:p>
            <a:r>
              <a:rPr lang="en-US" dirty="0"/>
              <a:t> Questions &amp; Answers</a:t>
            </a:r>
          </a:p>
        </p:txBody>
      </p:sp>
      <p:sp>
        <p:nvSpPr>
          <p:cNvPr id="3" name="Text Placeholder 2">
            <a:extLst>
              <a:ext uri="{FF2B5EF4-FFF2-40B4-BE49-F238E27FC236}">
                <a16:creationId xmlns:a16="http://schemas.microsoft.com/office/drawing/2014/main" id="{0B44FD9E-66E8-41F4-B3F2-FBD6B5F64240}"/>
              </a:ext>
            </a:extLst>
          </p:cNvPr>
          <p:cNvSpPr>
            <a:spLocks noGrp="1"/>
          </p:cNvSpPr>
          <p:nvPr>
            <p:ph type="body" idx="1"/>
          </p:nvPr>
        </p:nvSpPr>
        <p:spPr/>
        <p:txBody>
          <a:bodyPr/>
          <a:lstStyle/>
          <a:p>
            <a:pPr marL="0">
              <a:spcBef>
                <a:spcPts val="0"/>
              </a:spcBef>
            </a:pPr>
            <a:r>
              <a:rPr lang="en-US" dirty="0">
                <a:latin typeface="Calibri" panose="020F0502020204030204" pitchFamily="34" charset="0"/>
                <a:ea typeface="Calibri" panose="020F0502020204030204" pitchFamily="34" charset="0"/>
              </a:rPr>
              <a:t>Could the CDE confirm that the uses of ARP Act/ESSER III funds in connection with K-12 remain as follows: </a:t>
            </a:r>
          </a:p>
          <a:p>
            <a:pPr marL="628650" lvl="1" indent="-285750">
              <a:lnSpc>
                <a:spcPct val="105000"/>
              </a:lnSpc>
              <a:spcBef>
                <a:spcPts val="0"/>
              </a:spcBef>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Facility upgrades (especially those related to ventilation systems and to enable social distancing.</a:t>
            </a:r>
            <a:endParaRPr lang="en-US" sz="1600" dirty="0">
              <a:effectLst/>
              <a:latin typeface="Calibri" panose="020F0502020204030204" pitchFamily="34" charset="0"/>
              <a:ea typeface="Calibri" panose="020F0502020204030204" pitchFamily="34" charset="0"/>
            </a:endParaRPr>
          </a:p>
          <a:p>
            <a:pPr marL="628650" lvl="1" indent="-285750">
              <a:lnSpc>
                <a:spcPct val="105000"/>
              </a:lnSpc>
              <a:spcBef>
                <a:spcPts val="0"/>
              </a:spcBef>
              <a:buFont typeface="Courier New" panose="02070309020205020404" pitchFamily="49" charset="0"/>
              <a:buChar char="o"/>
            </a:pPr>
            <a:r>
              <a:rPr lang="en-US" sz="1600" dirty="0">
                <a:solidFill>
                  <a:srgbClr val="333333"/>
                </a:solidFill>
                <a:effectLst/>
                <a:latin typeface="Calibri" panose="020F0502020204030204" pitchFamily="34" charset="0"/>
                <a:ea typeface="Times New Roman" panose="02020603050405020304" pitchFamily="18" charset="0"/>
              </a:rPr>
              <a:t>School facility repairs and improvements to enable operation of schools to reduce risk of virus transmission and exposure to environmental health hazards.</a:t>
            </a:r>
            <a:endParaRPr lang="en-US" sz="1600" dirty="0">
              <a:effectLst/>
              <a:latin typeface="Calibri" panose="020F0502020204030204" pitchFamily="34" charset="0"/>
              <a:ea typeface="Calibri" panose="020F0502020204030204" pitchFamily="34" charset="0"/>
            </a:endParaRPr>
          </a:p>
          <a:p>
            <a:pPr marL="628650" lvl="1" indent="-285750">
              <a:lnSpc>
                <a:spcPct val="105000"/>
              </a:lnSpc>
              <a:spcBef>
                <a:spcPts val="0"/>
              </a:spcBef>
              <a:spcAft>
                <a:spcPts val="600"/>
              </a:spcAft>
              <a:buFont typeface="Courier New" panose="02070309020205020404" pitchFamily="49" charset="0"/>
              <a:buChar char="o"/>
            </a:pPr>
            <a:r>
              <a:rPr lang="en-US" sz="1600" dirty="0">
                <a:solidFill>
                  <a:srgbClr val="333333"/>
                </a:solidFill>
                <a:effectLst/>
                <a:latin typeface="Calibri" panose="020F0502020204030204" pitchFamily="34" charset="0"/>
                <a:ea typeface="Times New Roman" panose="02020603050405020304" pitchFamily="18" charset="0"/>
              </a:rPr>
              <a:t>Inspection, testing, maintenance, repair, replacement, and upgrade projects to improve the indoor air quality in school facilities, including mechanical and non-mechanical heating, ventilation, and air conditioning systems, filtering, purification and other air cleaning, fans, control systems, and window and door repair and replacement.</a:t>
            </a:r>
          </a:p>
          <a:p>
            <a:pPr marL="628650" lvl="1" indent="-285750">
              <a:lnSpc>
                <a:spcPct val="105000"/>
              </a:lnSpc>
              <a:spcBef>
                <a:spcPts val="0"/>
              </a:spcBef>
              <a:spcAft>
                <a:spcPts val="600"/>
              </a:spcAft>
              <a:buFont typeface="Courier New" panose="02070309020205020404" pitchFamily="49" charset="0"/>
              <a:buChar char="o"/>
            </a:pPr>
            <a:endParaRPr lang="en-US" sz="1600" dirty="0">
              <a:solidFill>
                <a:srgbClr val="333333"/>
              </a:solidFill>
              <a:latin typeface="Calibri" panose="020F0502020204030204" pitchFamily="34" charset="0"/>
              <a:ea typeface="Times New Roman" panose="02020603050405020304" pitchFamily="18" charset="0"/>
            </a:endParaRPr>
          </a:p>
          <a:p>
            <a:r>
              <a:rPr lang="en-US" dirty="0"/>
              <a:t>Is time and effort reporting required when using ESSER funds to pay for salaries? </a:t>
            </a:r>
          </a:p>
          <a:p>
            <a:pPr lvl="1"/>
            <a:r>
              <a:rPr lang="en-US" dirty="0"/>
              <a:t>Yes! Your standard time and effort reporting practices should suffice. You should not have to create any additional documentation. </a:t>
            </a:r>
          </a:p>
          <a:p>
            <a:pPr lvl="2"/>
            <a:r>
              <a:rPr lang="en-US" dirty="0"/>
              <a:t>Job description describing the roles and responsibilities associated with the role </a:t>
            </a:r>
          </a:p>
          <a:p>
            <a:pPr lvl="2"/>
            <a:r>
              <a:rPr lang="en-US" dirty="0"/>
              <a:t>Timesheets </a:t>
            </a:r>
          </a:p>
          <a:p>
            <a:pPr lvl="2"/>
            <a:r>
              <a:rPr lang="en-US" dirty="0"/>
              <a:t>Split funded positions have to include the percentage of the role dedicated to each funding stream</a:t>
            </a:r>
          </a:p>
          <a:p>
            <a:pPr marL="628650" lvl="1" indent="-285750">
              <a:lnSpc>
                <a:spcPct val="105000"/>
              </a:lnSpc>
              <a:spcBef>
                <a:spcPts val="0"/>
              </a:spcBef>
              <a:spcAft>
                <a:spcPts val="600"/>
              </a:spcAft>
              <a:buFont typeface="Courier New" panose="02070309020205020404" pitchFamily="49" charset="0"/>
              <a:buChar char="o"/>
            </a:pPr>
            <a:endParaRPr lang="en-US" sz="1600" dirty="0">
              <a:solidFill>
                <a:srgbClr val="333333"/>
              </a:solidFill>
              <a:effectLst/>
              <a:latin typeface="Calibri" panose="020F0502020204030204" pitchFamily="34" charset="0"/>
              <a:ea typeface="Times New Roman" panose="02020603050405020304" pitchFamily="18" charset="0"/>
            </a:endParaRPr>
          </a:p>
          <a:p>
            <a:pPr marL="990600" lvl="2" indent="-285750">
              <a:lnSpc>
                <a:spcPct val="105000"/>
              </a:lnSpc>
              <a:spcBef>
                <a:spcPts val="0"/>
              </a:spcBef>
              <a:spcAft>
                <a:spcPts val="600"/>
              </a:spcAft>
              <a:buFont typeface="Courier New" panose="02070309020205020404" pitchFamily="49" charset="0"/>
              <a:buChar char="o"/>
            </a:pPr>
            <a:endParaRPr lang="en-US" dirty="0">
              <a:solidFill>
                <a:srgbClr val="333333"/>
              </a:solidFill>
              <a:effectLst/>
              <a:latin typeface="Calibri" panose="020F0502020204030204" pitchFamily="34" charset="0"/>
              <a:ea typeface="Calibri" panose="020F0502020204030204" pitchFamily="34" charset="0"/>
            </a:endParaRPr>
          </a:p>
          <a:p>
            <a:pPr marL="214313" indent="-214313">
              <a:lnSpc>
                <a:spcPct val="105000"/>
              </a:lnSpc>
              <a:spcBef>
                <a:spcPts val="0"/>
              </a:spcBef>
              <a:spcAft>
                <a:spcPts val="600"/>
              </a:spcAft>
              <a:buFont typeface="Calibri" panose="020F0502020204030204" pitchFamily="34" charset="0"/>
              <a:buChar char="-"/>
            </a:pPr>
            <a:endParaRPr lang="en-US" dirty="0">
              <a:effectLst/>
              <a:latin typeface="Calibri" panose="020F0502020204030204" pitchFamily="34" charset="0"/>
              <a:ea typeface="Calibri" panose="020F0502020204030204" pitchFamily="34" charset="0"/>
            </a:endParaRPr>
          </a:p>
          <a:p>
            <a:pPr marL="57150" indent="0">
              <a:buNone/>
            </a:pPr>
            <a:endParaRPr lang="en-US" sz="1500" dirty="0"/>
          </a:p>
        </p:txBody>
      </p:sp>
      <p:sp>
        <p:nvSpPr>
          <p:cNvPr id="4" name="Slide Number Placeholder 3">
            <a:extLst>
              <a:ext uri="{FF2B5EF4-FFF2-40B4-BE49-F238E27FC236}">
                <a16:creationId xmlns:a16="http://schemas.microsoft.com/office/drawing/2014/main" id="{DCD854B7-46AB-4F80-9515-D555B414F4E2}"/>
              </a:ext>
            </a:extLst>
          </p:cNvPr>
          <p:cNvSpPr>
            <a:spLocks noGrp="1"/>
          </p:cNvSpPr>
          <p:nvPr>
            <p:ph type="sldNum" idx="12"/>
          </p:nvPr>
        </p:nvSpPr>
        <p:spPr/>
        <p:txBody>
          <a:bodyPr/>
          <a:lstStyle/>
          <a:p>
            <a:fld id="{00000000-1234-1234-1234-123412341234}" type="slidenum">
              <a:rPr lang="en-US" smtClean="0"/>
              <a:pPr/>
              <a:t>17</a:t>
            </a:fld>
            <a:endParaRPr lang="en-US"/>
          </a:p>
        </p:txBody>
      </p:sp>
    </p:spTree>
    <p:extLst>
      <p:ext uri="{BB962C8B-B14F-4D97-AF65-F5344CB8AC3E}">
        <p14:creationId xmlns:p14="http://schemas.microsoft.com/office/powerpoint/2010/main" val="3255130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4044-DD61-444F-8A7E-FB7B51338B98}"/>
              </a:ext>
            </a:extLst>
          </p:cNvPr>
          <p:cNvSpPr>
            <a:spLocks noGrp="1"/>
          </p:cNvSpPr>
          <p:nvPr>
            <p:ph type="title"/>
          </p:nvPr>
        </p:nvSpPr>
        <p:spPr/>
        <p:txBody>
          <a:bodyPr/>
          <a:lstStyle/>
          <a:p>
            <a:r>
              <a:rPr lang="en-US" dirty="0"/>
              <a:t>Questions &amp; Answers</a:t>
            </a:r>
          </a:p>
        </p:txBody>
      </p:sp>
      <p:sp>
        <p:nvSpPr>
          <p:cNvPr id="3" name="Text Placeholder 2">
            <a:extLst>
              <a:ext uri="{FF2B5EF4-FFF2-40B4-BE49-F238E27FC236}">
                <a16:creationId xmlns:a16="http://schemas.microsoft.com/office/drawing/2014/main" id="{67496E5A-05F4-4E45-8650-F1B724DBE4EA}"/>
              </a:ext>
            </a:extLst>
          </p:cNvPr>
          <p:cNvSpPr>
            <a:spLocks noGrp="1"/>
          </p:cNvSpPr>
          <p:nvPr>
            <p:ph type="body" idx="1"/>
          </p:nvPr>
        </p:nvSpPr>
        <p:spPr/>
        <p:txBody>
          <a:bodyPr/>
          <a:lstStyle/>
          <a:p>
            <a:pPr marL="285750">
              <a:lnSpc>
                <a:spcPct val="105000"/>
              </a:lnSpc>
              <a:spcBef>
                <a:spcPts val="0"/>
              </a:spcBef>
              <a:spcAft>
                <a:spcPts val="600"/>
              </a:spcAft>
              <a:buFont typeface="Arial" panose="020B0604020202020204" pitchFamily="34" charset="0"/>
              <a:buChar char="•"/>
            </a:pPr>
            <a:r>
              <a:rPr lang="en-US" dirty="0">
                <a:solidFill>
                  <a:srgbClr val="333333"/>
                </a:solidFill>
                <a:effectLst/>
                <a:latin typeface="Calibri" panose="020F0502020204030204" pitchFamily="34" charset="0"/>
                <a:ea typeface="Calibri" panose="020F0502020204030204" pitchFamily="34" charset="0"/>
              </a:rPr>
              <a:t>Could CDE allow districts to have a placeholder line for 22-23 activities and still get final approval for the 20-21 and 21-22 activities? </a:t>
            </a:r>
          </a:p>
          <a:p>
            <a:pPr marL="647700" lvl="1" indent="-285750">
              <a:lnSpc>
                <a:spcPct val="105000"/>
              </a:lnSpc>
              <a:spcBef>
                <a:spcPts val="0"/>
              </a:spcBef>
              <a:spcAft>
                <a:spcPts val="600"/>
              </a:spcAft>
              <a:buFont typeface="Courier New" panose="02070309020205020404" pitchFamily="49" charset="0"/>
              <a:buChar char="o"/>
            </a:pPr>
            <a:r>
              <a:rPr lang="en-US" dirty="0">
                <a:solidFill>
                  <a:srgbClr val="333333"/>
                </a:solidFill>
                <a:latin typeface="Calibri" panose="020F0502020204030204" pitchFamily="34" charset="0"/>
                <a:ea typeface="Calibri" panose="020F0502020204030204" pitchFamily="34" charset="0"/>
              </a:rPr>
              <a:t>We have met with district representatives and brainstormed this issue. </a:t>
            </a:r>
          </a:p>
          <a:p>
            <a:pPr marL="647700" lvl="1" indent="-285750">
              <a:lnSpc>
                <a:spcPct val="105000"/>
              </a:lnSpc>
              <a:spcBef>
                <a:spcPts val="0"/>
              </a:spcBef>
              <a:spcAft>
                <a:spcPts val="600"/>
              </a:spcAft>
              <a:buFont typeface="Courier New" panose="02070309020205020404" pitchFamily="49" charset="0"/>
              <a:buChar char="o"/>
            </a:pPr>
            <a:r>
              <a:rPr lang="en-US" dirty="0">
                <a:solidFill>
                  <a:srgbClr val="333333"/>
                </a:solidFill>
                <a:effectLst/>
                <a:latin typeface="Calibri" panose="020F0502020204030204" pitchFamily="34" charset="0"/>
                <a:ea typeface="Calibri" panose="020F0502020204030204" pitchFamily="34" charset="0"/>
              </a:rPr>
              <a:t>CDE only has 2/3 of ESSER funds right now. </a:t>
            </a:r>
          </a:p>
          <a:p>
            <a:pPr marL="647700" lvl="1" indent="-285750">
              <a:lnSpc>
                <a:spcPct val="105000"/>
              </a:lnSpc>
              <a:spcBef>
                <a:spcPts val="0"/>
              </a:spcBef>
              <a:spcAft>
                <a:spcPts val="600"/>
              </a:spcAft>
              <a:buFont typeface="Courier New" panose="02070309020205020404" pitchFamily="49" charset="0"/>
              <a:buChar char="o"/>
            </a:pPr>
            <a:r>
              <a:rPr lang="en-US" dirty="0">
                <a:solidFill>
                  <a:srgbClr val="333333"/>
                </a:solidFill>
                <a:latin typeface="Calibri" panose="020F0502020204030204" pitchFamily="34" charset="0"/>
                <a:ea typeface="Calibri" panose="020F0502020204030204" pitchFamily="34" charset="0"/>
              </a:rPr>
              <a:t>LEAs have the opportunity to plan/budget the full amount. </a:t>
            </a:r>
          </a:p>
          <a:p>
            <a:pPr marL="647700" lvl="1" indent="-285750">
              <a:lnSpc>
                <a:spcPct val="105000"/>
              </a:lnSpc>
              <a:spcBef>
                <a:spcPts val="0"/>
              </a:spcBef>
              <a:spcAft>
                <a:spcPts val="600"/>
              </a:spcAft>
              <a:buFont typeface="Courier New" panose="02070309020205020404" pitchFamily="49" charset="0"/>
              <a:buChar char="o"/>
            </a:pPr>
            <a:r>
              <a:rPr lang="en-US" dirty="0">
                <a:solidFill>
                  <a:srgbClr val="333333"/>
                </a:solidFill>
                <a:effectLst/>
                <a:latin typeface="Calibri" panose="020F0502020204030204" pitchFamily="34" charset="0"/>
                <a:ea typeface="Calibri" panose="020F0502020204030204" pitchFamily="34" charset="0"/>
              </a:rPr>
              <a:t>For 22-23 activities, we are going to allow placeholders and will grant final approval</a:t>
            </a:r>
          </a:p>
          <a:p>
            <a:pPr marL="990600" lvl="2" indent="-285750">
              <a:lnSpc>
                <a:spcPct val="105000"/>
              </a:lnSpc>
              <a:spcBef>
                <a:spcPts val="0"/>
              </a:spcBef>
              <a:spcAft>
                <a:spcPts val="600"/>
              </a:spcAft>
              <a:buFont typeface="Courier New" panose="02070309020205020404" pitchFamily="49" charset="0"/>
              <a:buChar char="o"/>
            </a:pPr>
            <a:r>
              <a:rPr lang="en-US" dirty="0">
                <a:solidFill>
                  <a:srgbClr val="333333"/>
                </a:solidFill>
                <a:effectLst/>
                <a:latin typeface="Calibri" panose="020F0502020204030204" pitchFamily="34" charset="0"/>
                <a:ea typeface="Calibri" panose="020F0502020204030204" pitchFamily="34" charset="0"/>
              </a:rPr>
              <a:t>Must submit budget line items for placeholders through PAR or carryover application in order to be able to draw down funds</a:t>
            </a:r>
          </a:p>
          <a:p>
            <a:pPr marL="990600" lvl="2" indent="-285750">
              <a:lnSpc>
                <a:spcPct val="105000"/>
              </a:lnSpc>
              <a:spcBef>
                <a:spcPts val="0"/>
              </a:spcBef>
              <a:spcAft>
                <a:spcPts val="600"/>
              </a:spcAft>
              <a:buFont typeface="Courier New" panose="02070309020205020404" pitchFamily="49" charset="0"/>
              <a:buChar char="o"/>
            </a:pPr>
            <a:r>
              <a:rPr lang="en-US" dirty="0">
                <a:solidFill>
                  <a:srgbClr val="333333"/>
                </a:solidFill>
                <a:latin typeface="Calibri" panose="020F0502020204030204" pitchFamily="34" charset="0"/>
                <a:ea typeface="Calibri" panose="020F0502020204030204" pitchFamily="34" charset="0"/>
              </a:rPr>
              <a:t>Regardless of how budget is done, LEAs can only draw down up to the 2/3 of LEA’s allocation – will be capped</a:t>
            </a:r>
          </a:p>
          <a:p>
            <a:pPr marL="990600" lvl="2" indent="-285750">
              <a:lnSpc>
                <a:spcPct val="105000"/>
              </a:lnSpc>
              <a:spcBef>
                <a:spcPts val="0"/>
              </a:spcBef>
              <a:spcAft>
                <a:spcPts val="600"/>
              </a:spcAft>
              <a:buFont typeface="Courier New" panose="02070309020205020404" pitchFamily="49" charset="0"/>
              <a:buChar char="o"/>
            </a:pPr>
            <a:r>
              <a:rPr lang="en-US" dirty="0">
                <a:solidFill>
                  <a:srgbClr val="333333"/>
                </a:solidFill>
                <a:latin typeface="Calibri" panose="020F0502020204030204" pitchFamily="34" charset="0"/>
                <a:ea typeface="Calibri" panose="020F0502020204030204" pitchFamily="34" charset="0"/>
              </a:rPr>
              <a:t>CDE will create standard language for the placeholder</a:t>
            </a:r>
          </a:p>
          <a:p>
            <a:pPr marL="990600" lvl="2" indent="-285750">
              <a:lnSpc>
                <a:spcPct val="105000"/>
              </a:lnSpc>
              <a:spcBef>
                <a:spcPts val="0"/>
              </a:spcBef>
              <a:spcAft>
                <a:spcPts val="600"/>
              </a:spcAft>
              <a:buFont typeface="Courier New" panose="02070309020205020404" pitchFamily="49" charset="0"/>
              <a:buChar char="o"/>
            </a:pPr>
            <a:r>
              <a:rPr lang="en-US" dirty="0">
                <a:solidFill>
                  <a:srgbClr val="333333"/>
                </a:solidFill>
                <a:latin typeface="Calibri" panose="020F0502020204030204" pitchFamily="34" charset="0"/>
                <a:ea typeface="Calibri" panose="020F0502020204030204" pitchFamily="34" charset="0"/>
              </a:rPr>
              <a:t>GALs will indicate that placeholder lines may not be drawn down until revised through PAR</a:t>
            </a:r>
          </a:p>
          <a:p>
            <a:pPr lvl="2"/>
            <a:endParaRPr lang="en-US" dirty="0"/>
          </a:p>
          <a:p>
            <a:pPr lvl="2"/>
            <a:endParaRPr lang="en-US" dirty="0"/>
          </a:p>
          <a:p>
            <a:pPr lvl="2"/>
            <a:r>
              <a:rPr lang="en-US" sz="1800" dirty="0">
                <a:latin typeface="Calibri" panose="020F0502020204030204" pitchFamily="34" charset="0"/>
                <a:ea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rPr>
              <a:t>his funding is being set aside to use for future allowable activities that are unknown at this time. Once the allowable activities have been identified, the LEA will revise this budget line to describe the use of these funds. Placeholder line items in applications that have final approval are not approved and funding will not distributed until those lines have been updated and receive final approval. </a:t>
            </a:r>
            <a:endParaRPr lang="en-US" dirty="0"/>
          </a:p>
        </p:txBody>
      </p:sp>
      <p:sp>
        <p:nvSpPr>
          <p:cNvPr id="4" name="Slide Number Placeholder 3">
            <a:extLst>
              <a:ext uri="{FF2B5EF4-FFF2-40B4-BE49-F238E27FC236}">
                <a16:creationId xmlns:a16="http://schemas.microsoft.com/office/drawing/2014/main" id="{68C99034-03CE-4AEB-80B9-3AEB3A08D0F3}"/>
              </a:ext>
            </a:extLst>
          </p:cNvPr>
          <p:cNvSpPr>
            <a:spLocks noGrp="1"/>
          </p:cNvSpPr>
          <p:nvPr>
            <p:ph type="sldNum" idx="12"/>
          </p:nvPr>
        </p:nvSpPr>
        <p:spPr/>
        <p:txBody>
          <a:bodyPr/>
          <a:lstStyle/>
          <a:p>
            <a:fld id="{00000000-1234-1234-1234-123412341234}" type="slidenum">
              <a:rPr lang="en-US" smtClean="0"/>
              <a:pPr/>
              <a:t>18</a:t>
            </a:fld>
            <a:endParaRPr lang="en-US"/>
          </a:p>
        </p:txBody>
      </p:sp>
    </p:spTree>
    <p:extLst>
      <p:ext uri="{BB962C8B-B14F-4D97-AF65-F5344CB8AC3E}">
        <p14:creationId xmlns:p14="http://schemas.microsoft.com/office/powerpoint/2010/main" val="375325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206050-91EE-4650-8998-77C96D8889F5}"/>
              </a:ext>
            </a:extLst>
          </p:cNvPr>
          <p:cNvSpPr>
            <a:spLocks noGrp="1"/>
          </p:cNvSpPr>
          <p:nvPr>
            <p:ph type="ctrTitle"/>
          </p:nvPr>
        </p:nvSpPr>
        <p:spPr/>
        <p:txBody>
          <a:bodyPr/>
          <a:lstStyle/>
          <a:p>
            <a:r>
              <a:rPr lang="en-US" dirty="0"/>
              <a:t>GEPA Statements</a:t>
            </a:r>
          </a:p>
        </p:txBody>
      </p:sp>
      <p:sp>
        <p:nvSpPr>
          <p:cNvPr id="4" name="Slide Number Placeholder 3">
            <a:extLst>
              <a:ext uri="{FF2B5EF4-FFF2-40B4-BE49-F238E27FC236}">
                <a16:creationId xmlns:a16="http://schemas.microsoft.com/office/drawing/2014/main" id="{8AD034C4-EFB1-43F3-BBD9-4E6485346878}"/>
              </a:ext>
            </a:extLst>
          </p:cNvPr>
          <p:cNvSpPr>
            <a:spLocks noGrp="1"/>
          </p:cNvSpPr>
          <p:nvPr>
            <p:ph type="sldNum" idx="12"/>
          </p:nvPr>
        </p:nvSpPr>
        <p:spPr/>
        <p:txBody>
          <a:bodyPr/>
          <a:lstStyle/>
          <a:p>
            <a:fld id="{00000000-1234-1234-1234-123412341234}" type="slidenum">
              <a:rPr lang="en-US" smtClean="0"/>
              <a:pPr/>
              <a:t>19</a:t>
            </a:fld>
            <a:endParaRPr lang="en-US"/>
          </a:p>
        </p:txBody>
      </p:sp>
    </p:spTree>
    <p:extLst>
      <p:ext uri="{BB962C8B-B14F-4D97-AF65-F5344CB8AC3E}">
        <p14:creationId xmlns:p14="http://schemas.microsoft.com/office/powerpoint/2010/main" val="393362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659307" y="196850"/>
            <a:ext cx="5269052" cy="891540"/>
          </a:xfrm>
          <a:prstGeom prst="rect">
            <a:avLst/>
          </a:prstGeom>
          <a:noFill/>
          <a:ln>
            <a:noFill/>
          </a:ln>
        </p:spPr>
        <p:txBody>
          <a:bodyPr spcFirstLastPara="1" wrap="square" lIns="0" tIns="0" rIns="0" bIns="0" anchor="t" anchorCtr="0">
            <a:noAutofit/>
          </a:bodyPr>
          <a:lstStyle/>
          <a:p>
            <a:r>
              <a:rPr lang="en-US" dirty="0"/>
              <a:t>CDE Team Introductions!</a:t>
            </a:r>
            <a:endParaRPr dirty="0"/>
          </a:p>
        </p:txBody>
      </p:sp>
      <p:sp>
        <p:nvSpPr>
          <p:cNvPr id="206" name="Google Shape;206;p30">
            <a:extLst>
              <a:ext uri="{C183D7F6-B498-43B3-948B-1728B52AA6E4}">
                <adec:decorative xmlns:adec="http://schemas.microsoft.com/office/drawing/2017/decorative" val="1"/>
              </a:ext>
            </a:extLst>
          </p:cNvPr>
          <p:cNvSpPr/>
          <p:nvPr/>
        </p:nvSpPr>
        <p:spPr>
          <a:xfrm>
            <a:off x="1524001" y="1"/>
            <a:ext cx="1422400" cy="1513840"/>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7" name="Google Shape;207;p30" descr=" CDE team introductions and contact information."/>
          <p:cNvSpPr/>
          <p:nvPr/>
        </p:nvSpPr>
        <p:spPr>
          <a:xfrm>
            <a:off x="1661160" y="1281430"/>
            <a:ext cx="8869680" cy="537591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68569" tIns="34275" rIns="68569" bIns="34275" anchor="ctr" anchorCtr="0">
            <a:noAutofit/>
          </a:bodyPr>
          <a:lstStyle/>
          <a:p>
            <a:pPr algn="ctr"/>
            <a:endParaRPr sz="2000" dirty="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1524001" y="1646556"/>
            <a:ext cx="782320" cy="2356484"/>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2519679" y="1905635"/>
            <a:ext cx="7701280" cy="4135119"/>
          </a:xfrm>
          <a:prstGeom prst="rect">
            <a:avLst/>
          </a:prstGeom>
          <a:noFill/>
          <a:ln>
            <a:noFill/>
          </a:ln>
        </p:spPr>
        <p:txBody>
          <a:bodyPr spcFirstLastPara="1" wrap="square" lIns="0" tIns="0" rIns="0" bIns="34275" anchor="t" anchorCtr="0">
            <a:noAutofit/>
          </a:bodyPr>
          <a:lstStyle/>
          <a:p>
            <a:pPr marL="0" indent="0">
              <a:buSzPts val="1500"/>
              <a:buNone/>
            </a:pPr>
            <a:r>
              <a:rPr lang="en-US" sz="1600" b="1" u="sng" dirty="0"/>
              <a:t>ESSER/ESEA</a:t>
            </a:r>
            <a:endParaRPr lang="en-US" dirty="0"/>
          </a:p>
          <a:p>
            <a:pPr marL="171450" indent="-171450">
              <a:buSzPts val="1500"/>
            </a:pPr>
            <a:r>
              <a:rPr lang="en-US" sz="1600" dirty="0"/>
              <a:t>Nazie Mohajeri-Nelson, Director of ESEA Office (</a:t>
            </a:r>
            <a:r>
              <a:rPr lang="en-US" sz="1600" u="sng" dirty="0">
                <a:solidFill>
                  <a:schemeClr val="hlink"/>
                </a:solidFill>
                <a:hlinkClick r:id="rId3"/>
              </a:rPr>
              <a:t>mohajeri-nelson_n@cde.state.co.us</a:t>
            </a:r>
            <a:r>
              <a:rPr lang="en-US" sz="1600" dirty="0"/>
              <a:t>) </a:t>
            </a:r>
          </a:p>
          <a:p>
            <a:pPr marL="171450" indent="-171450">
              <a:buSzPts val="1500"/>
            </a:pPr>
            <a:r>
              <a:rPr lang="en-US" sz="1600" dirty="0"/>
              <a:t>DeLilah Collins, Assistant Director of ESEA Office (</a:t>
            </a:r>
            <a:r>
              <a:rPr lang="en-US" sz="1600" u="sng" dirty="0">
                <a:solidFill>
                  <a:schemeClr val="hlink"/>
                </a:solidFill>
                <a:hlinkClick r:id="rId4"/>
              </a:rPr>
              <a:t>collins_d@cde.state.co.us</a:t>
            </a:r>
            <a:r>
              <a:rPr lang="en-US" sz="1600" dirty="0"/>
              <a:t>) </a:t>
            </a:r>
          </a:p>
          <a:p>
            <a:pPr marL="171450" indent="-171450">
              <a:buSzPts val="1500"/>
            </a:pPr>
            <a:r>
              <a:rPr lang="en-US" sz="1600" dirty="0"/>
              <a:t>Kristin Crumley, ESSER Monitoring &amp; Reporting Specialist (</a:t>
            </a:r>
            <a:r>
              <a:rPr lang="en-US" sz="1600" dirty="0">
                <a:hlinkClick r:id="rId5"/>
              </a:rPr>
              <a:t>Crumley_k@cde.state.co.us</a:t>
            </a:r>
            <a:r>
              <a:rPr lang="en-US" sz="1600" dirty="0"/>
              <a:t>) </a:t>
            </a:r>
          </a:p>
          <a:p>
            <a:pPr marL="171450" indent="-171450">
              <a:buSzPts val="1500"/>
            </a:pPr>
            <a:r>
              <a:rPr lang="en-US" sz="1600" dirty="0">
                <a:hlinkClick r:id="rId6"/>
              </a:rPr>
              <a:t>ESEA Regional Contacts </a:t>
            </a:r>
            <a:r>
              <a:rPr lang="en-US" sz="1600" dirty="0"/>
              <a:t>assigned to your district</a:t>
            </a:r>
          </a:p>
          <a:p>
            <a:pPr marL="0" indent="0">
              <a:spcBef>
                <a:spcPts val="0"/>
              </a:spcBef>
              <a:buSzPts val="1500"/>
              <a:buNone/>
            </a:pPr>
            <a:endParaRPr lang="en-US" sz="1600" b="1" u="sng" dirty="0"/>
          </a:p>
          <a:p>
            <a:pPr marL="0" indent="0">
              <a:spcBef>
                <a:spcPts val="0"/>
              </a:spcBef>
              <a:buSzPts val="1500"/>
              <a:buNone/>
            </a:pPr>
            <a:r>
              <a:rPr lang="en-US" sz="1600" b="1" u="sng" dirty="0"/>
              <a:t>Fiscal Experts</a:t>
            </a:r>
            <a:endParaRPr sz="2800" dirty="0"/>
          </a:p>
          <a:p>
            <a:pPr marL="171450" indent="-171450">
              <a:buSzPts val="1500"/>
            </a:pPr>
            <a:r>
              <a:rPr lang="en-US" sz="1600" dirty="0"/>
              <a:t>Jennifer Okes, Chief Operating Officer (</a:t>
            </a:r>
            <a:r>
              <a:rPr lang="en-US" sz="1600" u="sng" dirty="0">
                <a:solidFill>
                  <a:schemeClr val="hlink"/>
                </a:solidFill>
                <a:hlinkClick r:id="rId7"/>
              </a:rPr>
              <a:t>okes_j@cde.state.co.us</a:t>
            </a:r>
            <a:r>
              <a:rPr lang="en-US" sz="1600" dirty="0"/>
              <a:t>) </a:t>
            </a:r>
            <a:endParaRPr sz="1600" dirty="0"/>
          </a:p>
          <a:p>
            <a:pPr marL="171450" indent="-171450">
              <a:buSzPts val="1500"/>
            </a:pPr>
            <a:r>
              <a:rPr lang="en-US" sz="1600" dirty="0"/>
              <a:t>Kate Bartlett, Executive Director of School District Operations (</a:t>
            </a:r>
            <a:r>
              <a:rPr lang="en-US" sz="1600" u="sng" dirty="0">
                <a:solidFill>
                  <a:schemeClr val="hlink"/>
                </a:solidFill>
                <a:hlinkClick r:id="rId8"/>
              </a:rPr>
              <a:t>Bartlett_k@cde.state.co.us</a:t>
            </a:r>
            <a:r>
              <a:rPr lang="en-US" sz="1600" dirty="0"/>
              <a:t>) </a:t>
            </a:r>
          </a:p>
          <a:p>
            <a:pPr marL="171450" indent="-171450">
              <a:buSzPts val="1500"/>
            </a:pPr>
            <a:r>
              <a:rPr lang="en-US" sz="1600" dirty="0"/>
              <a:t>Jennifer Austin, Director of Grants Fiscal Management (</a:t>
            </a:r>
            <a:r>
              <a:rPr lang="en-US" sz="1600" dirty="0">
                <a:solidFill>
                  <a:srgbClr val="0070C0"/>
                </a:solidFill>
                <a:hlinkClick r:id="rId9">
                  <a:extLst>
                    <a:ext uri="{A12FA001-AC4F-418D-AE19-62706E023703}">
                      <ahyp:hlinkClr xmlns:ahyp="http://schemas.microsoft.com/office/drawing/2018/hyperlinkcolor" val="tx"/>
                    </a:ext>
                  </a:extLst>
                </a:hlinkClick>
              </a:rPr>
              <a:t>Austin_j@cde.state.co.us</a:t>
            </a:r>
            <a:r>
              <a:rPr lang="en-US" sz="1600" dirty="0"/>
              <a:t>) </a:t>
            </a:r>
          </a:p>
          <a:p>
            <a:pPr marL="171450" indent="-171450">
              <a:buSzPts val="1500"/>
            </a:pPr>
            <a:r>
              <a:rPr lang="en-US" sz="1600" dirty="0"/>
              <a:t>Robert Hawkins, Grants Fiscal Analyst (</a:t>
            </a:r>
            <a:r>
              <a:rPr lang="en-US" sz="1600" u="sng" dirty="0">
                <a:solidFill>
                  <a:schemeClr val="hlink"/>
                </a:solidFill>
                <a:hlinkClick r:id="rId10"/>
              </a:rPr>
              <a:t>Hawkins_s@cde.state.co.us</a:t>
            </a:r>
            <a:r>
              <a:rPr lang="en-US" sz="1600" dirty="0"/>
              <a:t>) </a:t>
            </a:r>
          </a:p>
          <a:p>
            <a:pPr marL="171450" indent="-171450">
              <a:buSzPts val="1500"/>
            </a:pPr>
            <a:r>
              <a:rPr lang="en-US" sz="1600" dirty="0"/>
              <a:t>Steven Kaleda, Grants Fiscal Analyst (</a:t>
            </a:r>
            <a:r>
              <a:rPr lang="en-US" sz="1600" u="sng" dirty="0">
                <a:solidFill>
                  <a:schemeClr val="hlink"/>
                </a:solidFill>
                <a:hlinkClick r:id="rId11"/>
              </a:rPr>
              <a:t>Kaleda_s@cde.state.co.us</a:t>
            </a:r>
            <a:r>
              <a:rPr lang="en-US" sz="1600" dirty="0"/>
              <a:t>) </a:t>
            </a:r>
          </a:p>
          <a:p>
            <a:pPr marL="171450" indent="-171450">
              <a:buSzPts val="1500"/>
            </a:pPr>
            <a:r>
              <a:rPr lang="en-US" sz="1600" dirty="0"/>
              <a:t>Adam Williams, Financial Data Coordinator (</a:t>
            </a:r>
            <a:r>
              <a:rPr lang="en-US" sz="1600" u="sng" dirty="0">
                <a:solidFill>
                  <a:schemeClr val="hlink"/>
                </a:solidFill>
                <a:hlinkClick r:id="rId12"/>
              </a:rPr>
              <a:t>Williams_a@cde.state.co.us</a:t>
            </a:r>
            <a:r>
              <a:rPr lang="en-US" sz="1600" dirty="0"/>
              <a:t>) </a:t>
            </a:r>
          </a:p>
        </p:txBody>
      </p:sp>
    </p:spTree>
    <p:extLst>
      <p:ext uri="{BB962C8B-B14F-4D97-AF65-F5344CB8AC3E}">
        <p14:creationId xmlns:p14="http://schemas.microsoft.com/office/powerpoint/2010/main" val="2825309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78FE-89A9-49EE-8D5C-4F51329FE8E9}"/>
              </a:ext>
            </a:extLst>
          </p:cNvPr>
          <p:cNvSpPr>
            <a:spLocks noGrp="1"/>
          </p:cNvSpPr>
          <p:nvPr>
            <p:ph type="title"/>
          </p:nvPr>
        </p:nvSpPr>
        <p:spPr/>
        <p:txBody>
          <a:bodyPr/>
          <a:lstStyle/>
          <a:p>
            <a:r>
              <a:rPr lang="en-US" dirty="0"/>
              <a:t>GEPA Statements</a:t>
            </a:r>
          </a:p>
        </p:txBody>
      </p:sp>
      <p:sp>
        <p:nvSpPr>
          <p:cNvPr id="3" name="Text Placeholder 2">
            <a:extLst>
              <a:ext uri="{FF2B5EF4-FFF2-40B4-BE49-F238E27FC236}">
                <a16:creationId xmlns:a16="http://schemas.microsoft.com/office/drawing/2014/main" id="{23C02A89-2175-490B-A725-29F63553606E}"/>
              </a:ext>
            </a:extLst>
          </p:cNvPr>
          <p:cNvSpPr>
            <a:spLocks noGrp="1"/>
          </p:cNvSpPr>
          <p:nvPr>
            <p:ph type="body" idx="1"/>
          </p:nvPr>
        </p:nvSpPr>
        <p:spPr/>
        <p:txBody>
          <a:bodyPr/>
          <a:lstStyle/>
          <a:p>
            <a:pPr marL="0" indent="0" algn="just">
              <a:spcBef>
                <a:spcPts val="0"/>
              </a:spcBef>
              <a:buNone/>
              <a:tabLst>
                <a:tab pos="-514350" algn="l"/>
                <a:tab pos="-342900" algn="l"/>
                <a:tab pos="0" algn="l"/>
                <a:tab pos="171450" algn="l"/>
              </a:tabLst>
            </a:pPr>
            <a:r>
              <a:rPr lang="en-US" dirty="0">
                <a:latin typeface="Times New Roman" panose="02020603050405020304" pitchFamily="18" charset="0"/>
                <a:ea typeface="Times New Roman" panose="02020603050405020304" pitchFamily="18" charset="0"/>
                <a:hlinkClick r:id="rId2"/>
              </a:rPr>
              <a:t>USDE Notice to All Applicants Regarding GEPA Statement Requirements</a:t>
            </a:r>
            <a:endParaRPr lang="en-US" dirty="0">
              <a:latin typeface="Times New Roman" panose="02020603050405020304" pitchFamily="18" charset="0"/>
              <a:ea typeface="Times New Roman" panose="02020603050405020304" pitchFamily="18" charset="0"/>
            </a:endParaRPr>
          </a:p>
          <a:p>
            <a:pPr marL="0" indent="0" algn="just">
              <a:spcBef>
                <a:spcPts val="0"/>
              </a:spcBef>
              <a:buNone/>
              <a:tabLst>
                <a:tab pos="-514350" algn="l"/>
                <a:tab pos="-342900" algn="l"/>
                <a:tab pos="0" algn="l"/>
                <a:tab pos="171450" algn="l"/>
              </a:tabLst>
            </a:pPr>
            <a:endParaRPr lang="en-US" dirty="0">
              <a:latin typeface="Times New Roman" panose="02020603050405020304" pitchFamily="18" charset="0"/>
              <a:ea typeface="Times New Roman" panose="02020603050405020304" pitchFamily="18" charset="0"/>
            </a:endParaRPr>
          </a:p>
          <a:p>
            <a:pPr marL="0" indent="0" algn="just">
              <a:spcBef>
                <a:spcPts val="0"/>
              </a:spcBef>
              <a:buNone/>
              <a:tabLst>
                <a:tab pos="-514350" algn="l"/>
                <a:tab pos="-342900" algn="l"/>
                <a:tab pos="0" algn="l"/>
                <a:tab pos="171450" algn="l"/>
              </a:tabLst>
            </a:pPr>
            <a:r>
              <a:rPr lang="en-US" dirty="0">
                <a:latin typeface="Times New Roman" panose="02020603050405020304" pitchFamily="18" charset="0"/>
                <a:ea typeface="Times New Roman" panose="02020603050405020304" pitchFamily="18" charset="0"/>
              </a:rPr>
              <a:t>Section 427 requires each applicant for funds (other than an individual person) to include in its application a </a:t>
            </a:r>
            <a:r>
              <a:rPr lang="en-US" b="1" i="1" dirty="0">
                <a:latin typeface="Times New Roman" panose="02020603050405020304" pitchFamily="18" charset="0"/>
                <a:ea typeface="Times New Roman" panose="02020603050405020304" pitchFamily="18" charset="0"/>
              </a:rPr>
              <a:t>description of the steps </a:t>
            </a:r>
            <a:r>
              <a:rPr lang="en-US" dirty="0">
                <a:latin typeface="Times New Roman" panose="02020603050405020304" pitchFamily="18" charset="0"/>
                <a:ea typeface="Times New Roman" panose="02020603050405020304" pitchFamily="18" charset="0"/>
              </a:rPr>
              <a:t>the applicant proposes to take to </a:t>
            </a:r>
            <a:r>
              <a:rPr lang="en-US" b="1" i="1" dirty="0">
                <a:latin typeface="Times New Roman" panose="02020603050405020304" pitchFamily="18" charset="0"/>
                <a:ea typeface="Times New Roman" panose="02020603050405020304" pitchFamily="18" charset="0"/>
              </a:rPr>
              <a:t>ensure equitable access to, and participation in, its Federally-assisted program for students, teachers, and other program beneficiaries with special needs</a:t>
            </a:r>
            <a:r>
              <a:rPr lang="en-US" dirty="0">
                <a:latin typeface="Times New Roman" panose="02020603050405020304" pitchFamily="18" charset="0"/>
                <a:ea typeface="Times New Roman" panose="02020603050405020304" pitchFamily="18" charset="0"/>
              </a:rPr>
              <a:t>. This provision allows applicants discretion in developing the required description. </a:t>
            </a:r>
          </a:p>
          <a:p>
            <a:pPr marL="0" indent="0" algn="just">
              <a:spcBef>
                <a:spcPts val="0"/>
              </a:spcBef>
              <a:buNone/>
              <a:tabLst>
                <a:tab pos="-514350" algn="l"/>
                <a:tab pos="-342900" algn="l"/>
                <a:tab pos="0" algn="l"/>
                <a:tab pos="171450" algn="l"/>
              </a:tabLst>
            </a:pPr>
            <a:endParaRPr lang="en-US" dirty="0">
              <a:latin typeface="Times New Roman" panose="02020603050405020304" pitchFamily="18" charset="0"/>
              <a:ea typeface="Times New Roman" panose="02020603050405020304" pitchFamily="18" charset="0"/>
            </a:endParaRPr>
          </a:p>
          <a:p>
            <a:pPr marL="0" indent="0" algn="just">
              <a:spcBef>
                <a:spcPts val="0"/>
              </a:spcBef>
              <a:buNone/>
              <a:tabLst>
                <a:tab pos="-514350" algn="l"/>
                <a:tab pos="-342900" algn="l"/>
                <a:tab pos="0" algn="l"/>
                <a:tab pos="171450" algn="l"/>
              </a:tabLst>
            </a:pPr>
            <a:r>
              <a:rPr lang="en-US" dirty="0">
                <a:latin typeface="Times New Roman" panose="02020603050405020304" pitchFamily="18" charset="0"/>
                <a:ea typeface="Times New Roman" panose="02020603050405020304" pitchFamily="18" charset="0"/>
              </a:rPr>
              <a:t>The statute highlights six types of barriers that can impede equitable access or participation: </a:t>
            </a:r>
            <a:r>
              <a:rPr lang="en-US" b="1" i="1" dirty="0">
                <a:latin typeface="Times New Roman" panose="02020603050405020304" pitchFamily="18" charset="0"/>
                <a:ea typeface="Times New Roman" panose="02020603050405020304" pitchFamily="18" charset="0"/>
              </a:rPr>
              <a:t>gender, race, national origin, color, disability, or age</a:t>
            </a:r>
            <a:r>
              <a:rPr lang="en-US" dirty="0">
                <a:latin typeface="Times New Roman" panose="02020603050405020304" pitchFamily="18" charset="0"/>
                <a:ea typeface="Times New Roman" panose="02020603050405020304" pitchFamily="18" charset="0"/>
              </a:rPr>
              <a:t>. Based on local circumstances, you should determine whether these or other barriers may prevent your students, teachers, etc. from such access or participation in, the Federally-funded project or activity. </a:t>
            </a:r>
          </a:p>
          <a:p>
            <a:pPr marL="0" indent="0" algn="just">
              <a:spcBef>
                <a:spcPts val="0"/>
              </a:spcBef>
              <a:buNone/>
              <a:tabLst>
                <a:tab pos="-514350" algn="l"/>
                <a:tab pos="-342900" algn="l"/>
                <a:tab pos="0" algn="l"/>
                <a:tab pos="171450" algn="l"/>
              </a:tabLst>
            </a:pPr>
            <a:endParaRPr lang="en-US" dirty="0">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028289DD-829D-4C5E-8019-9DA144B543DE}"/>
              </a:ext>
            </a:extLst>
          </p:cNvPr>
          <p:cNvSpPr>
            <a:spLocks noGrp="1"/>
          </p:cNvSpPr>
          <p:nvPr>
            <p:ph type="sldNum" idx="12"/>
          </p:nvPr>
        </p:nvSpPr>
        <p:spPr/>
        <p:txBody>
          <a:bodyPr/>
          <a:lstStyle/>
          <a:p>
            <a:fld id="{00000000-1234-1234-1234-123412341234}" type="slidenum">
              <a:rPr lang="en-US" smtClean="0"/>
              <a:pPr/>
              <a:t>20</a:t>
            </a:fld>
            <a:endParaRPr lang="en-US"/>
          </a:p>
        </p:txBody>
      </p:sp>
    </p:spTree>
    <p:extLst>
      <p:ext uri="{BB962C8B-B14F-4D97-AF65-F5344CB8AC3E}">
        <p14:creationId xmlns:p14="http://schemas.microsoft.com/office/powerpoint/2010/main" val="3745793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78FE-89A9-49EE-8D5C-4F51329FE8E9}"/>
              </a:ext>
            </a:extLst>
          </p:cNvPr>
          <p:cNvSpPr>
            <a:spLocks noGrp="1"/>
          </p:cNvSpPr>
          <p:nvPr>
            <p:ph type="title"/>
          </p:nvPr>
        </p:nvSpPr>
        <p:spPr/>
        <p:txBody>
          <a:bodyPr/>
          <a:lstStyle/>
          <a:p>
            <a:r>
              <a:rPr lang="en-US" dirty="0"/>
              <a:t>GEPA Statements (Continued)</a:t>
            </a:r>
          </a:p>
        </p:txBody>
      </p:sp>
      <p:sp>
        <p:nvSpPr>
          <p:cNvPr id="3" name="Text Placeholder 2">
            <a:extLst>
              <a:ext uri="{FF2B5EF4-FFF2-40B4-BE49-F238E27FC236}">
                <a16:creationId xmlns:a16="http://schemas.microsoft.com/office/drawing/2014/main" id="{23C02A89-2175-490B-A725-29F63553606E}"/>
              </a:ext>
            </a:extLst>
          </p:cNvPr>
          <p:cNvSpPr>
            <a:spLocks noGrp="1"/>
          </p:cNvSpPr>
          <p:nvPr>
            <p:ph type="body" idx="1"/>
          </p:nvPr>
        </p:nvSpPr>
        <p:spPr/>
        <p:txBody>
          <a:bodyPr/>
          <a:lstStyle/>
          <a:p>
            <a:pPr marL="0" indent="0" algn="just">
              <a:spcBef>
                <a:spcPts val="0"/>
              </a:spcBef>
              <a:buNone/>
              <a:tabLst>
                <a:tab pos="-514350" algn="l"/>
                <a:tab pos="-342900" algn="l"/>
                <a:tab pos="0" algn="l"/>
                <a:tab pos="171450" algn="l"/>
              </a:tabLst>
            </a:pPr>
            <a:r>
              <a:rPr lang="en-US" dirty="0">
                <a:latin typeface="Times New Roman" panose="02020603050405020304" pitchFamily="18" charset="0"/>
                <a:ea typeface="Times New Roman" panose="02020603050405020304" pitchFamily="18" charset="0"/>
              </a:rPr>
              <a:t>The description in your application of steps to be taken to overcome these barriers need not be lengthy; you may provide a </a:t>
            </a:r>
            <a:r>
              <a:rPr lang="en-US" b="1" i="1" dirty="0">
                <a:latin typeface="Times New Roman" panose="02020603050405020304" pitchFamily="18" charset="0"/>
                <a:ea typeface="Times New Roman" panose="02020603050405020304" pitchFamily="18" charset="0"/>
              </a:rPr>
              <a:t>clear and succinct description of how you plan to address those barriers that are applicable to your circumstances</a:t>
            </a:r>
            <a:r>
              <a:rPr lang="en-US" dirty="0">
                <a:latin typeface="Times New Roman" panose="02020603050405020304" pitchFamily="18" charset="0"/>
                <a:ea typeface="Times New Roman" panose="02020603050405020304" pitchFamily="18" charset="0"/>
              </a:rPr>
              <a:t>. In addition, the information may be provided in a single narrative, or, if appropriate, may be discussed in connection with related topics in the application.</a:t>
            </a:r>
          </a:p>
          <a:p>
            <a:pPr marL="0" indent="0" algn="just">
              <a:spcBef>
                <a:spcPts val="0"/>
              </a:spcBef>
              <a:buNone/>
              <a:tabLst>
                <a:tab pos="-514350" algn="l"/>
                <a:tab pos="-342900" algn="l"/>
                <a:tab pos="0" algn="l"/>
                <a:tab pos="171450" algn="l"/>
              </a:tabLst>
            </a:pPr>
            <a:r>
              <a:rPr lang="en-US" dirty="0">
                <a:latin typeface="Times New Roman" panose="02020603050405020304" pitchFamily="18" charset="0"/>
                <a:ea typeface="Times New Roman" panose="02020603050405020304" pitchFamily="18" charset="0"/>
              </a:rPr>
              <a:t> </a:t>
            </a:r>
          </a:p>
          <a:p>
            <a:pPr marL="0" indent="0" algn="just">
              <a:spcBef>
                <a:spcPts val="0"/>
              </a:spcBef>
              <a:buNone/>
              <a:tabLst>
                <a:tab pos="-514350" algn="l"/>
                <a:tab pos="-342900" algn="l"/>
                <a:tab pos="0" algn="l"/>
                <a:tab pos="171450" algn="l"/>
              </a:tabLst>
            </a:pPr>
            <a:r>
              <a:rPr lang="en-US" dirty="0">
                <a:latin typeface="Times New Roman" panose="02020603050405020304" pitchFamily="18" charset="0"/>
                <a:ea typeface="Times New Roman" panose="02020603050405020304" pitchFamily="18" charset="0"/>
              </a:rPr>
              <a:t>Section 427 is not intended to duplicate the requirements of civil rights statutes, but rather to ensure that, in designing their projects, applicants for Federal funds </a:t>
            </a:r>
            <a:r>
              <a:rPr lang="en-US" b="1" i="1" dirty="0">
                <a:latin typeface="Times New Roman" panose="02020603050405020304" pitchFamily="18" charset="0"/>
                <a:ea typeface="Times New Roman" panose="02020603050405020304" pitchFamily="18" charset="0"/>
              </a:rPr>
              <a:t>address equity concerns that may affect the ability of certain potential beneficiaries to fully participate in the project and to achieve to high standards. </a:t>
            </a:r>
            <a:r>
              <a:rPr lang="en-US" dirty="0">
                <a:latin typeface="Times New Roman" panose="02020603050405020304" pitchFamily="18" charset="0"/>
                <a:ea typeface="Times New Roman" panose="02020603050405020304" pitchFamily="18" charset="0"/>
              </a:rPr>
              <a:t> </a:t>
            </a:r>
          </a:p>
          <a:p>
            <a:pPr marL="0" indent="0" algn="just">
              <a:spcBef>
                <a:spcPts val="0"/>
              </a:spcBef>
              <a:buNone/>
              <a:tabLst>
                <a:tab pos="-514350" algn="l"/>
                <a:tab pos="-342900" algn="l"/>
                <a:tab pos="0" algn="l"/>
                <a:tab pos="171450" algn="l"/>
              </a:tabLst>
            </a:pPr>
            <a:endParaRPr lang="en-US" dirty="0">
              <a:latin typeface="Times New Roman" panose="02020603050405020304" pitchFamily="18" charset="0"/>
              <a:ea typeface="Times New Roman" panose="02020603050405020304" pitchFamily="18" charset="0"/>
            </a:endParaRPr>
          </a:p>
          <a:p>
            <a:pPr marL="0" indent="0" algn="just">
              <a:spcBef>
                <a:spcPts val="0"/>
              </a:spcBef>
              <a:buNone/>
              <a:tabLst>
                <a:tab pos="-514350" algn="l"/>
                <a:tab pos="-342900" algn="l"/>
                <a:tab pos="0" algn="l"/>
                <a:tab pos="171450" algn="l"/>
              </a:tabLst>
            </a:pPr>
            <a:r>
              <a:rPr lang="en-US" dirty="0">
                <a:latin typeface="Times New Roman" panose="02020603050405020304" pitchFamily="18" charset="0"/>
                <a:ea typeface="Times New Roman" panose="02020603050405020304" pitchFamily="18" charset="0"/>
              </a:rPr>
              <a:t>Consistent with program requirements and its approved application, an applicant </a:t>
            </a:r>
            <a:r>
              <a:rPr lang="en-US" b="1" i="1" dirty="0">
                <a:solidFill>
                  <a:srgbClr val="00B050"/>
                </a:solidFill>
                <a:latin typeface="Times New Roman" panose="02020603050405020304" pitchFamily="18" charset="0"/>
                <a:ea typeface="Times New Roman" panose="02020603050405020304" pitchFamily="18" charset="0"/>
              </a:rPr>
              <a:t>may</a:t>
            </a:r>
            <a:r>
              <a:rPr lang="en-US" dirty="0">
                <a:latin typeface="Times New Roman" panose="02020603050405020304" pitchFamily="18" charset="0"/>
                <a:ea typeface="Times New Roman" panose="02020603050405020304" pitchFamily="18" charset="0"/>
              </a:rPr>
              <a:t> use the Federal funds awarded to it to eliminate barriers it identifies.</a:t>
            </a:r>
          </a:p>
        </p:txBody>
      </p:sp>
      <p:sp>
        <p:nvSpPr>
          <p:cNvPr id="4" name="Slide Number Placeholder 3">
            <a:extLst>
              <a:ext uri="{FF2B5EF4-FFF2-40B4-BE49-F238E27FC236}">
                <a16:creationId xmlns:a16="http://schemas.microsoft.com/office/drawing/2014/main" id="{028289DD-829D-4C5E-8019-9DA144B543DE}"/>
              </a:ext>
            </a:extLst>
          </p:cNvPr>
          <p:cNvSpPr>
            <a:spLocks noGrp="1"/>
          </p:cNvSpPr>
          <p:nvPr>
            <p:ph type="sldNum" idx="12"/>
          </p:nvPr>
        </p:nvSpPr>
        <p:spPr/>
        <p:txBody>
          <a:bodyPr/>
          <a:lstStyle/>
          <a:p>
            <a:fld id="{00000000-1234-1234-1234-123412341234}" type="slidenum">
              <a:rPr lang="en-US" smtClean="0"/>
              <a:pPr/>
              <a:t>21</a:t>
            </a:fld>
            <a:endParaRPr lang="en-US"/>
          </a:p>
        </p:txBody>
      </p:sp>
    </p:spTree>
    <p:extLst>
      <p:ext uri="{BB962C8B-B14F-4D97-AF65-F5344CB8AC3E}">
        <p14:creationId xmlns:p14="http://schemas.microsoft.com/office/powerpoint/2010/main" val="85668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DA01-0984-43F5-947E-DF5C8A0B454D}"/>
              </a:ext>
            </a:extLst>
          </p:cNvPr>
          <p:cNvSpPr>
            <a:spLocks noGrp="1"/>
          </p:cNvSpPr>
          <p:nvPr>
            <p:ph type="title"/>
          </p:nvPr>
        </p:nvSpPr>
        <p:spPr/>
        <p:txBody>
          <a:bodyPr/>
          <a:lstStyle/>
          <a:p>
            <a:r>
              <a:rPr lang="en-US" dirty="0"/>
              <a:t>GEPA Statement Example - General</a:t>
            </a:r>
          </a:p>
        </p:txBody>
      </p:sp>
      <p:sp>
        <p:nvSpPr>
          <p:cNvPr id="3" name="Text Placeholder 2">
            <a:extLst>
              <a:ext uri="{FF2B5EF4-FFF2-40B4-BE49-F238E27FC236}">
                <a16:creationId xmlns:a16="http://schemas.microsoft.com/office/drawing/2014/main" id="{8D2C947C-F007-478E-84C5-9569B604184D}"/>
              </a:ext>
            </a:extLst>
          </p:cNvPr>
          <p:cNvSpPr>
            <a:spLocks noGrp="1"/>
          </p:cNvSpPr>
          <p:nvPr>
            <p:ph type="body" idx="1"/>
          </p:nvPr>
        </p:nvSpPr>
        <p:spPr>
          <a:xfrm>
            <a:off x="2942993" y="1852499"/>
            <a:ext cx="6289288" cy="3582539"/>
          </a:xfrm>
        </p:spPr>
        <p:txBody>
          <a:bodyPr/>
          <a:lstStyle/>
          <a:p>
            <a:pPr marL="57150" indent="0">
              <a:buNone/>
            </a:pPr>
            <a:r>
              <a:rPr lang="en-US" dirty="0"/>
              <a:t>ESSER II funds are being used in a variety of activities to ensure that all students can return to a safe in-person learning environment as quickly as possible. Through a local needs assessment (or family survey, etc.), the district has determined that some students are experiencing anxiety or stress about returning to in-person schooling. Therefore, the district has created online opportunities for any students who wish to continue online instruction. We regularly assess our enrollment and attendance data to ensure that both in-person and online learning are accessible for all students and that we don’t have a dipropionate representation of any student group(s) in the online platform, comparing online to in-person enrollment and attendance by </a:t>
            </a:r>
            <a:r>
              <a:rPr lang="en-US" b="1" i="1" dirty="0"/>
              <a:t>race, gender, </a:t>
            </a:r>
            <a:r>
              <a:rPr lang="en-US" b="1" i="1" dirty="0">
                <a:latin typeface="Times New Roman" panose="02020603050405020304" pitchFamily="18" charset="0"/>
                <a:ea typeface="Times New Roman" panose="02020603050405020304" pitchFamily="18" charset="0"/>
              </a:rPr>
              <a:t>national origin, color, disability, or age</a:t>
            </a:r>
            <a:r>
              <a:rPr lang="en-US" dirty="0">
                <a:latin typeface="Times New Roman" panose="02020603050405020304" pitchFamily="18" charset="0"/>
                <a:ea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B89213CF-0FA5-4807-A663-E931A6BA43F2}"/>
              </a:ext>
            </a:extLst>
          </p:cNvPr>
          <p:cNvSpPr>
            <a:spLocks noGrp="1"/>
          </p:cNvSpPr>
          <p:nvPr>
            <p:ph type="sldNum" idx="12"/>
          </p:nvPr>
        </p:nvSpPr>
        <p:spPr/>
        <p:txBody>
          <a:bodyPr/>
          <a:lstStyle/>
          <a:p>
            <a:fld id="{00000000-1234-1234-1234-123412341234}" type="slidenum">
              <a:rPr lang="en-US" smtClean="0"/>
              <a:pPr/>
              <a:t>22</a:t>
            </a:fld>
            <a:endParaRPr lang="en-US"/>
          </a:p>
        </p:txBody>
      </p:sp>
    </p:spTree>
    <p:extLst>
      <p:ext uri="{BB962C8B-B14F-4D97-AF65-F5344CB8AC3E}">
        <p14:creationId xmlns:p14="http://schemas.microsoft.com/office/powerpoint/2010/main" val="367629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F5DD-AE48-4391-8B16-59594F16C8C5}"/>
              </a:ext>
            </a:extLst>
          </p:cNvPr>
          <p:cNvSpPr>
            <a:spLocks noGrp="1"/>
          </p:cNvSpPr>
          <p:nvPr>
            <p:ph type="title"/>
          </p:nvPr>
        </p:nvSpPr>
        <p:spPr/>
        <p:txBody>
          <a:bodyPr/>
          <a:lstStyle/>
          <a:p>
            <a:r>
              <a:rPr lang="en-US" dirty="0"/>
              <a:t>GEPA Statement Example - Students with Disabilities </a:t>
            </a:r>
          </a:p>
        </p:txBody>
      </p:sp>
      <p:sp>
        <p:nvSpPr>
          <p:cNvPr id="3" name="Text Placeholder 2">
            <a:extLst>
              <a:ext uri="{FF2B5EF4-FFF2-40B4-BE49-F238E27FC236}">
                <a16:creationId xmlns:a16="http://schemas.microsoft.com/office/drawing/2014/main" id="{420E218A-6858-4CD2-B326-877AFA60E16A}"/>
              </a:ext>
            </a:extLst>
          </p:cNvPr>
          <p:cNvSpPr>
            <a:spLocks noGrp="1"/>
          </p:cNvSpPr>
          <p:nvPr>
            <p:ph type="body" idx="1"/>
          </p:nvPr>
        </p:nvSpPr>
        <p:spPr>
          <a:xfrm>
            <a:off x="2984810" y="1679547"/>
            <a:ext cx="6222380" cy="4336242"/>
          </a:xfrm>
        </p:spPr>
        <p:txBody>
          <a:bodyPr/>
          <a:lstStyle/>
          <a:p>
            <a:pPr marL="57150" indent="0">
              <a:buNone/>
            </a:pPr>
            <a:r>
              <a:rPr lang="en-US" dirty="0"/>
              <a:t>The COVID-19 pandemic has impacted all students in our district. ESSER funds are being used to meet multiple needs, including technology, health, well-being, and academic needs of students. All student groups have access to these supports and services without any barriers, as demonstrated by participation data. </a:t>
            </a:r>
          </a:p>
          <a:p>
            <a:pPr marL="57150" indent="0">
              <a:buNone/>
            </a:pPr>
            <a:r>
              <a:rPr lang="en-US" dirty="0"/>
              <a:t>Due to school closures at various times over the course of the year, all our students have experienced an impact on learning opportunities. Summer school activities are being provided for all students to address the learning impact. However, to ensure that students with disabilities have equitable access to summer school programming that meets their needs and minimizes any obstacles for their participation, our District SPED Director has met with school SPED coordinators and specialists to identify needs of students with disabilities so that appropriate accommodations can be provided for students with disabilities engaging in summer school activities. </a:t>
            </a:r>
          </a:p>
        </p:txBody>
      </p:sp>
      <p:sp>
        <p:nvSpPr>
          <p:cNvPr id="4" name="Slide Number Placeholder 3">
            <a:extLst>
              <a:ext uri="{FF2B5EF4-FFF2-40B4-BE49-F238E27FC236}">
                <a16:creationId xmlns:a16="http://schemas.microsoft.com/office/drawing/2014/main" id="{8A32B0EF-1342-42B3-8C35-8277DF04161C}"/>
              </a:ext>
            </a:extLst>
          </p:cNvPr>
          <p:cNvSpPr>
            <a:spLocks noGrp="1"/>
          </p:cNvSpPr>
          <p:nvPr>
            <p:ph type="sldNum" idx="12"/>
          </p:nvPr>
        </p:nvSpPr>
        <p:spPr/>
        <p:txBody>
          <a:bodyPr/>
          <a:lstStyle/>
          <a:p>
            <a:fld id="{00000000-1234-1234-1234-123412341234}" type="slidenum">
              <a:rPr lang="en-US" smtClean="0"/>
              <a:pPr/>
              <a:t>23</a:t>
            </a:fld>
            <a:endParaRPr lang="en-US"/>
          </a:p>
        </p:txBody>
      </p:sp>
    </p:spTree>
    <p:extLst>
      <p:ext uri="{BB962C8B-B14F-4D97-AF65-F5344CB8AC3E}">
        <p14:creationId xmlns:p14="http://schemas.microsoft.com/office/powerpoint/2010/main" val="238946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1B87-D15F-4482-8585-8814A9C5E28A}"/>
              </a:ext>
            </a:extLst>
          </p:cNvPr>
          <p:cNvSpPr>
            <a:spLocks noGrp="1"/>
          </p:cNvSpPr>
          <p:nvPr>
            <p:ph type="title"/>
          </p:nvPr>
        </p:nvSpPr>
        <p:spPr/>
        <p:txBody>
          <a:bodyPr/>
          <a:lstStyle/>
          <a:p>
            <a:r>
              <a:rPr lang="en-US" dirty="0"/>
              <a:t>GEPA Statements Examples</a:t>
            </a:r>
          </a:p>
        </p:txBody>
      </p:sp>
      <p:sp>
        <p:nvSpPr>
          <p:cNvPr id="3" name="Text Placeholder 2">
            <a:extLst>
              <a:ext uri="{FF2B5EF4-FFF2-40B4-BE49-F238E27FC236}">
                <a16:creationId xmlns:a16="http://schemas.microsoft.com/office/drawing/2014/main" id="{11F28FED-4B42-4DFE-BDD3-02D65C5386BB}"/>
              </a:ext>
            </a:extLst>
          </p:cNvPr>
          <p:cNvSpPr>
            <a:spLocks noGrp="1"/>
          </p:cNvSpPr>
          <p:nvPr>
            <p:ph type="body" idx="1"/>
          </p:nvPr>
        </p:nvSpPr>
        <p:spPr>
          <a:xfrm>
            <a:off x="2896943" y="1595913"/>
            <a:ext cx="6398113" cy="4263466"/>
          </a:xfrm>
        </p:spPr>
        <p:txBody>
          <a:bodyPr/>
          <a:lstStyle/>
          <a:p>
            <a:r>
              <a:rPr lang="en-US" b="0" i="0" dirty="0">
                <a:solidFill>
                  <a:srgbClr val="333333"/>
                </a:solidFill>
                <a:effectLst/>
                <a:latin typeface="-apple-system"/>
              </a:rPr>
              <a:t>Our district is using ESSER funds to increase safety and enhance the social emotional well-being of our students to address the impact of COVID-19. We will conduct outreach </a:t>
            </a:r>
            <a:r>
              <a:rPr lang="en-US" dirty="0">
                <a:solidFill>
                  <a:srgbClr val="333333"/>
                </a:solidFill>
                <a:latin typeface="-apple-system"/>
              </a:rPr>
              <a:t>to</a:t>
            </a:r>
            <a:r>
              <a:rPr lang="en-US" b="0" i="0" dirty="0">
                <a:solidFill>
                  <a:srgbClr val="333333"/>
                </a:solidFill>
                <a:effectLst/>
                <a:latin typeface="-apple-system"/>
              </a:rPr>
              <a:t> increase awareness of the availability of such supports for all </a:t>
            </a:r>
            <a:r>
              <a:rPr lang="en-US" dirty="0">
                <a:solidFill>
                  <a:srgbClr val="333333"/>
                </a:solidFill>
                <a:latin typeface="-apple-system"/>
              </a:rPr>
              <a:t>student </a:t>
            </a:r>
            <a:r>
              <a:rPr lang="en-US" b="0" i="0" dirty="0">
                <a:solidFill>
                  <a:srgbClr val="333333"/>
                </a:solidFill>
                <a:effectLst/>
                <a:latin typeface="-apple-system"/>
              </a:rPr>
              <a:t>groups including students of </a:t>
            </a:r>
            <a:r>
              <a:rPr lang="en-US" dirty="0">
                <a:solidFill>
                  <a:srgbClr val="333333"/>
                </a:solidFill>
                <a:latin typeface="-apple-system"/>
              </a:rPr>
              <a:t>various </a:t>
            </a:r>
            <a:r>
              <a:rPr lang="en-US" b="1" i="1" dirty="0">
                <a:solidFill>
                  <a:srgbClr val="333333"/>
                </a:solidFill>
                <a:latin typeface="-apple-system"/>
              </a:rPr>
              <a:t>ages, </a:t>
            </a:r>
            <a:r>
              <a:rPr lang="en-US" b="1" i="1" dirty="0">
                <a:solidFill>
                  <a:srgbClr val="333333"/>
                </a:solidFill>
                <a:effectLst/>
                <a:latin typeface="-apple-system"/>
              </a:rPr>
              <a:t>gender, race, ethnicity,</a:t>
            </a:r>
            <a:r>
              <a:rPr lang="en-US" b="0" i="0" dirty="0">
                <a:solidFill>
                  <a:srgbClr val="333333"/>
                </a:solidFill>
                <a:effectLst/>
                <a:latin typeface="-apple-system"/>
              </a:rPr>
              <a:t> gender orientation, </a:t>
            </a:r>
            <a:r>
              <a:rPr lang="en-US" b="1" i="1" dirty="0">
                <a:solidFill>
                  <a:srgbClr val="333333"/>
                </a:solidFill>
                <a:effectLst/>
                <a:latin typeface="-apple-system"/>
              </a:rPr>
              <a:t>disabilities, national origin</a:t>
            </a:r>
            <a:r>
              <a:rPr lang="en-US" b="0" i="0" dirty="0">
                <a:solidFill>
                  <a:srgbClr val="333333"/>
                </a:solidFill>
                <a:effectLst/>
                <a:latin typeface="-apple-system"/>
              </a:rPr>
              <a:t>, and socio-economic status. Additionally, our district will initiate professional development in this area for all staff so that they can help ensure equitable access to well-being and safety supports and services. </a:t>
            </a:r>
          </a:p>
          <a:p>
            <a:r>
              <a:rPr lang="en-US" dirty="0">
                <a:solidFill>
                  <a:srgbClr val="333333"/>
                </a:solidFill>
                <a:latin typeface="-apple-system"/>
              </a:rPr>
              <a:t>ESSER funds are being used to ensure that all students have a laptop that can be used during school closures or online learning periods. We have assessed the needs of all students and have ensured that all students have access to a laptop. Funds will be used to purchase software and accommodations necessary for any students based on need. </a:t>
            </a:r>
            <a:endParaRPr lang="en-US" b="0" i="0" dirty="0">
              <a:solidFill>
                <a:srgbClr val="333333"/>
              </a:solidFill>
              <a:effectLst/>
              <a:latin typeface="-apple-system"/>
            </a:endParaRPr>
          </a:p>
          <a:p>
            <a:pPr lvl="1"/>
            <a:endParaRPr lang="en-US" dirty="0"/>
          </a:p>
        </p:txBody>
      </p:sp>
      <p:sp>
        <p:nvSpPr>
          <p:cNvPr id="4" name="Slide Number Placeholder 3">
            <a:extLst>
              <a:ext uri="{FF2B5EF4-FFF2-40B4-BE49-F238E27FC236}">
                <a16:creationId xmlns:a16="http://schemas.microsoft.com/office/drawing/2014/main" id="{D6C94270-5BFE-4966-BDCD-F2482A05CE0A}"/>
              </a:ext>
            </a:extLst>
          </p:cNvPr>
          <p:cNvSpPr>
            <a:spLocks noGrp="1"/>
          </p:cNvSpPr>
          <p:nvPr>
            <p:ph type="sldNum" idx="12"/>
          </p:nvPr>
        </p:nvSpPr>
        <p:spPr/>
        <p:txBody>
          <a:bodyPr/>
          <a:lstStyle/>
          <a:p>
            <a:fld id="{00000000-1234-1234-1234-123412341234}" type="slidenum">
              <a:rPr lang="en-US" smtClean="0"/>
              <a:pPr/>
              <a:t>24</a:t>
            </a:fld>
            <a:endParaRPr lang="en-US"/>
          </a:p>
        </p:txBody>
      </p:sp>
    </p:spTree>
    <p:extLst>
      <p:ext uri="{BB962C8B-B14F-4D97-AF65-F5344CB8AC3E}">
        <p14:creationId xmlns:p14="http://schemas.microsoft.com/office/powerpoint/2010/main" val="3578164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4F45-E897-454B-A9CF-AE48D39E9463}"/>
              </a:ext>
            </a:extLst>
          </p:cNvPr>
          <p:cNvSpPr>
            <a:spLocks noGrp="1"/>
          </p:cNvSpPr>
          <p:nvPr>
            <p:ph type="ctrTitle"/>
          </p:nvPr>
        </p:nvSpPr>
        <p:spPr/>
        <p:txBody>
          <a:bodyPr/>
          <a:lstStyle/>
          <a:p>
            <a:r>
              <a:rPr lang="en-US" dirty="0"/>
              <a:t>Questions? </a:t>
            </a:r>
            <a:br>
              <a:rPr lang="en-US" dirty="0"/>
            </a:br>
            <a:br>
              <a:rPr lang="en-US" dirty="0"/>
            </a:br>
            <a:r>
              <a:rPr lang="en-US" dirty="0"/>
              <a:t>Future Topics?</a:t>
            </a:r>
          </a:p>
        </p:txBody>
      </p:sp>
      <p:sp>
        <p:nvSpPr>
          <p:cNvPr id="3" name="Slide Number Placeholder 2">
            <a:extLst>
              <a:ext uri="{FF2B5EF4-FFF2-40B4-BE49-F238E27FC236}">
                <a16:creationId xmlns:a16="http://schemas.microsoft.com/office/drawing/2014/main" id="{8E068BB4-922F-4D25-9762-B1BB08570D09}"/>
              </a:ext>
            </a:extLst>
          </p:cNvPr>
          <p:cNvSpPr>
            <a:spLocks noGrp="1"/>
          </p:cNvSpPr>
          <p:nvPr>
            <p:ph type="sldNum" idx="12"/>
          </p:nvPr>
        </p:nvSpPr>
        <p:spPr/>
        <p:txBody>
          <a:bodyPr/>
          <a:lstStyle/>
          <a:p>
            <a:fld id="{00000000-1234-1234-1234-123412341234}" type="slidenum">
              <a:rPr lang="en-US" smtClean="0"/>
              <a:pPr/>
              <a:t>25</a:t>
            </a:fld>
            <a:endParaRPr lang="en-US"/>
          </a:p>
        </p:txBody>
      </p:sp>
    </p:spTree>
    <p:extLst>
      <p:ext uri="{BB962C8B-B14F-4D97-AF65-F5344CB8AC3E}">
        <p14:creationId xmlns:p14="http://schemas.microsoft.com/office/powerpoint/2010/main" val="3666830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747-8EBE-430E-B988-499009001896}"/>
              </a:ext>
            </a:extLst>
          </p:cNvPr>
          <p:cNvSpPr>
            <a:spLocks noGrp="1"/>
          </p:cNvSpPr>
          <p:nvPr>
            <p:ph type="title"/>
          </p:nvPr>
        </p:nvSpPr>
        <p:spPr/>
        <p:txBody>
          <a:bodyPr/>
          <a:lstStyle/>
          <a:p>
            <a:r>
              <a:rPr lang="en-US" dirty="0"/>
              <a:t>Upcoming Office Hours</a:t>
            </a:r>
          </a:p>
        </p:txBody>
      </p:sp>
      <p:sp>
        <p:nvSpPr>
          <p:cNvPr id="3" name="Text Placeholder 2">
            <a:extLst>
              <a:ext uri="{FF2B5EF4-FFF2-40B4-BE49-F238E27FC236}">
                <a16:creationId xmlns:a16="http://schemas.microsoft.com/office/drawing/2014/main" id="{600ACCAA-2E23-4368-BD2B-87D3C9F2B9C4}"/>
              </a:ext>
            </a:extLst>
          </p:cNvPr>
          <p:cNvSpPr>
            <a:spLocks noGrp="1"/>
          </p:cNvSpPr>
          <p:nvPr>
            <p:ph type="body" idx="1"/>
          </p:nvPr>
        </p:nvSpPr>
        <p:spPr/>
        <p:txBody>
          <a:bodyPr/>
          <a:lstStyle/>
          <a:p>
            <a:pPr lvl="1"/>
            <a:r>
              <a:rPr lang="en-US" dirty="0"/>
              <a:t>Future Topics: </a:t>
            </a:r>
          </a:p>
          <a:p>
            <a:pPr lvl="2"/>
            <a:r>
              <a:rPr lang="en-US" dirty="0"/>
              <a:t>ARP IDEA</a:t>
            </a:r>
          </a:p>
          <a:p>
            <a:pPr lvl="2"/>
            <a:r>
              <a:rPr lang="en-US" dirty="0"/>
              <a:t>IDEA MOE</a:t>
            </a:r>
          </a:p>
          <a:p>
            <a:pPr lvl="2"/>
            <a:r>
              <a:rPr lang="en-US" dirty="0"/>
              <a:t>Migrant Education</a:t>
            </a:r>
          </a:p>
          <a:p>
            <a:pPr lvl="2"/>
            <a:r>
              <a:rPr lang="en-US" dirty="0"/>
              <a:t>20% set aside for using evidence-based interventions to address learning loss</a:t>
            </a:r>
          </a:p>
          <a:p>
            <a:pPr lvl="2"/>
            <a:r>
              <a:rPr lang="en-US" dirty="0"/>
              <a:t>LEA Plans</a:t>
            </a:r>
          </a:p>
        </p:txBody>
      </p:sp>
      <p:sp>
        <p:nvSpPr>
          <p:cNvPr id="4" name="Slide Number Placeholder 3">
            <a:extLst>
              <a:ext uri="{FF2B5EF4-FFF2-40B4-BE49-F238E27FC236}">
                <a16:creationId xmlns:a16="http://schemas.microsoft.com/office/drawing/2014/main" id="{EE6A0EC0-EFA6-465D-90FB-66743B52F149}"/>
              </a:ext>
            </a:extLst>
          </p:cNvPr>
          <p:cNvSpPr>
            <a:spLocks noGrp="1"/>
          </p:cNvSpPr>
          <p:nvPr>
            <p:ph type="sldNum" idx="12"/>
          </p:nvPr>
        </p:nvSpPr>
        <p:spPr/>
        <p:txBody>
          <a:bodyPr/>
          <a:lstStyle/>
          <a:p>
            <a:fld id="{00000000-1234-1234-1234-123412341234}" type="slidenum">
              <a:rPr lang="en-US" smtClean="0"/>
              <a:pPr/>
              <a:t>26</a:t>
            </a:fld>
            <a:endParaRPr lang="en-US"/>
          </a:p>
        </p:txBody>
      </p:sp>
    </p:spTree>
    <p:extLst>
      <p:ext uri="{BB962C8B-B14F-4D97-AF65-F5344CB8AC3E}">
        <p14:creationId xmlns:p14="http://schemas.microsoft.com/office/powerpoint/2010/main" val="2550233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659307" y="196850"/>
            <a:ext cx="5269052" cy="891540"/>
          </a:xfrm>
          <a:prstGeom prst="rect">
            <a:avLst/>
          </a:prstGeom>
          <a:noFill/>
          <a:ln>
            <a:noFill/>
          </a:ln>
        </p:spPr>
        <p:txBody>
          <a:bodyPr spcFirstLastPara="1" wrap="square" lIns="0" tIns="0" rIns="0" bIns="0" anchor="t" anchorCtr="0">
            <a:noAutofit/>
          </a:bodyPr>
          <a:lstStyle/>
          <a:p>
            <a:r>
              <a:rPr lang="en-US" dirty="0"/>
              <a:t>CDE Team Introductions!</a:t>
            </a:r>
            <a:endParaRPr dirty="0"/>
          </a:p>
        </p:txBody>
      </p:sp>
      <p:sp>
        <p:nvSpPr>
          <p:cNvPr id="206" name="Google Shape;206;p30">
            <a:extLst>
              <a:ext uri="{C183D7F6-B498-43B3-948B-1728B52AA6E4}">
                <adec:decorative xmlns:adec="http://schemas.microsoft.com/office/drawing/2017/decorative" val="1"/>
              </a:ext>
            </a:extLst>
          </p:cNvPr>
          <p:cNvSpPr/>
          <p:nvPr/>
        </p:nvSpPr>
        <p:spPr>
          <a:xfrm>
            <a:off x="1524001" y="1"/>
            <a:ext cx="1422400" cy="1513840"/>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7" name="Google Shape;207;p30" descr=" CDE team introductions and contact information."/>
          <p:cNvSpPr/>
          <p:nvPr/>
        </p:nvSpPr>
        <p:spPr>
          <a:xfrm>
            <a:off x="1661160" y="1281430"/>
            <a:ext cx="8869680" cy="537591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68569" tIns="34275" rIns="68569" bIns="34275" anchor="ctr" anchorCtr="0">
            <a:noAutofit/>
          </a:bodyPr>
          <a:lstStyle/>
          <a:p>
            <a:pPr algn="ctr"/>
            <a:endParaRPr sz="2000" dirty="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1524001" y="1646556"/>
            <a:ext cx="782320" cy="2356484"/>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2519679" y="1905635"/>
            <a:ext cx="7701280" cy="4135119"/>
          </a:xfrm>
          <a:prstGeom prst="rect">
            <a:avLst/>
          </a:prstGeom>
          <a:noFill/>
          <a:ln>
            <a:noFill/>
          </a:ln>
        </p:spPr>
        <p:txBody>
          <a:bodyPr spcFirstLastPara="1" wrap="square" lIns="0" tIns="0" rIns="0" bIns="34275" anchor="t" anchorCtr="0">
            <a:noAutofit/>
          </a:bodyPr>
          <a:lstStyle/>
          <a:p>
            <a:pPr marL="0" indent="0">
              <a:buSzPts val="1500"/>
              <a:buNone/>
            </a:pPr>
            <a:r>
              <a:rPr lang="en-US" sz="1600" b="1" u="sng" dirty="0"/>
              <a:t>ESSER/ESEA</a:t>
            </a:r>
            <a:endParaRPr lang="en-US" dirty="0"/>
          </a:p>
          <a:p>
            <a:pPr marL="171450" indent="-171450">
              <a:buSzPts val="1500"/>
            </a:pPr>
            <a:r>
              <a:rPr lang="en-US" sz="1600" dirty="0"/>
              <a:t>Nazie Mohajeri-Nelson, Director of ESEA Office (</a:t>
            </a:r>
            <a:r>
              <a:rPr lang="en-US" sz="1600" u="sng" dirty="0">
                <a:solidFill>
                  <a:schemeClr val="hlink"/>
                </a:solidFill>
                <a:hlinkClick r:id="rId3"/>
              </a:rPr>
              <a:t>mohajeri-nelson_n@cde.state.co.us</a:t>
            </a:r>
            <a:r>
              <a:rPr lang="en-US" sz="1600" dirty="0"/>
              <a:t>) </a:t>
            </a:r>
          </a:p>
          <a:p>
            <a:pPr marL="171450" indent="-171450">
              <a:buSzPts val="1500"/>
            </a:pPr>
            <a:r>
              <a:rPr lang="en-US" sz="1600" dirty="0"/>
              <a:t>DeLilah Collins, Assistant Director of ESEA Office (</a:t>
            </a:r>
            <a:r>
              <a:rPr lang="en-US" sz="1600" u="sng" dirty="0">
                <a:solidFill>
                  <a:schemeClr val="hlink"/>
                </a:solidFill>
                <a:hlinkClick r:id="rId4"/>
              </a:rPr>
              <a:t>collins_d@cde.state.co.us</a:t>
            </a:r>
            <a:r>
              <a:rPr lang="en-US" sz="1600" dirty="0"/>
              <a:t>) </a:t>
            </a:r>
          </a:p>
          <a:p>
            <a:pPr marL="171450" indent="-171450">
              <a:buSzPts val="1500"/>
            </a:pPr>
            <a:r>
              <a:rPr lang="en-US" sz="1600" dirty="0"/>
              <a:t>Kristin Crumley, ESSER Monitoring &amp; Reporting Specialist (</a:t>
            </a:r>
            <a:r>
              <a:rPr lang="en-US" sz="1600" dirty="0">
                <a:hlinkClick r:id="rId5"/>
              </a:rPr>
              <a:t>Crumley_k@cde.state.co.us</a:t>
            </a:r>
            <a:r>
              <a:rPr lang="en-US" sz="1600" dirty="0"/>
              <a:t>) </a:t>
            </a:r>
          </a:p>
          <a:p>
            <a:pPr marL="171450" indent="-171450">
              <a:buSzPts val="1500"/>
            </a:pPr>
            <a:r>
              <a:rPr lang="en-US" sz="1600" dirty="0">
                <a:hlinkClick r:id="rId6"/>
              </a:rPr>
              <a:t>ESEA Regional Contacts </a:t>
            </a:r>
            <a:r>
              <a:rPr lang="en-US" sz="1600" dirty="0"/>
              <a:t>assigned to your district</a:t>
            </a:r>
          </a:p>
          <a:p>
            <a:pPr marL="0" indent="0">
              <a:spcBef>
                <a:spcPts val="0"/>
              </a:spcBef>
              <a:buSzPts val="1500"/>
              <a:buNone/>
            </a:pPr>
            <a:endParaRPr lang="en-US" sz="1600" b="1" u="sng" dirty="0"/>
          </a:p>
          <a:p>
            <a:pPr marL="0" indent="0">
              <a:spcBef>
                <a:spcPts val="0"/>
              </a:spcBef>
              <a:buSzPts val="1500"/>
              <a:buNone/>
            </a:pPr>
            <a:r>
              <a:rPr lang="en-US" sz="1600" b="1" u="sng" dirty="0"/>
              <a:t>Fiscal Experts</a:t>
            </a:r>
            <a:endParaRPr sz="2800" dirty="0"/>
          </a:p>
          <a:p>
            <a:pPr marL="171450" indent="-171450">
              <a:buSzPts val="1500"/>
            </a:pPr>
            <a:r>
              <a:rPr lang="en-US" sz="1600" dirty="0"/>
              <a:t>Jennifer Okes, Chief Operating Officer (</a:t>
            </a:r>
            <a:r>
              <a:rPr lang="en-US" sz="1600" u="sng" dirty="0">
                <a:solidFill>
                  <a:schemeClr val="hlink"/>
                </a:solidFill>
                <a:hlinkClick r:id="rId7"/>
              </a:rPr>
              <a:t>okes_j@cde.state.co.us</a:t>
            </a:r>
            <a:r>
              <a:rPr lang="en-US" sz="1600" dirty="0"/>
              <a:t>) </a:t>
            </a:r>
            <a:endParaRPr sz="1600" dirty="0"/>
          </a:p>
          <a:p>
            <a:pPr marL="171450" indent="-171450">
              <a:buSzPts val="1500"/>
            </a:pPr>
            <a:r>
              <a:rPr lang="en-US" sz="1600" dirty="0"/>
              <a:t>Kate Bartlett, Executive Director of School District Operations (</a:t>
            </a:r>
            <a:r>
              <a:rPr lang="en-US" sz="1600" u="sng" dirty="0">
                <a:solidFill>
                  <a:schemeClr val="hlink"/>
                </a:solidFill>
                <a:hlinkClick r:id="rId8"/>
              </a:rPr>
              <a:t>Bartlett_k@cde.state.co.us</a:t>
            </a:r>
            <a:r>
              <a:rPr lang="en-US" sz="1600" dirty="0"/>
              <a:t>) </a:t>
            </a:r>
          </a:p>
          <a:p>
            <a:pPr marL="171450" indent="-171450">
              <a:buSzPts val="1500"/>
            </a:pPr>
            <a:r>
              <a:rPr lang="en-US" sz="1600" dirty="0"/>
              <a:t>Jennifer Austin, Director of Grants Fiscal Management (</a:t>
            </a:r>
            <a:r>
              <a:rPr lang="en-US" sz="1600" dirty="0">
                <a:solidFill>
                  <a:srgbClr val="0070C0"/>
                </a:solidFill>
                <a:hlinkClick r:id="rId9">
                  <a:extLst>
                    <a:ext uri="{A12FA001-AC4F-418D-AE19-62706E023703}">
                      <ahyp:hlinkClr xmlns:ahyp="http://schemas.microsoft.com/office/drawing/2018/hyperlinkcolor" val="tx"/>
                    </a:ext>
                  </a:extLst>
                </a:hlinkClick>
              </a:rPr>
              <a:t>Austin_j@cde.state.co.us</a:t>
            </a:r>
            <a:r>
              <a:rPr lang="en-US" sz="1600" dirty="0"/>
              <a:t>) </a:t>
            </a:r>
          </a:p>
          <a:p>
            <a:pPr marL="171450" indent="-171450">
              <a:buSzPts val="1500"/>
            </a:pPr>
            <a:r>
              <a:rPr lang="en-US" sz="1600" dirty="0"/>
              <a:t>Robert Hawkins, Grants Fiscal Analyst (</a:t>
            </a:r>
            <a:r>
              <a:rPr lang="en-US" sz="1600" u="sng" dirty="0">
                <a:solidFill>
                  <a:schemeClr val="hlink"/>
                </a:solidFill>
                <a:hlinkClick r:id="rId10"/>
              </a:rPr>
              <a:t>Hawkins_s@cde.state.co.us</a:t>
            </a:r>
            <a:r>
              <a:rPr lang="en-US" sz="1600" dirty="0"/>
              <a:t>) </a:t>
            </a:r>
          </a:p>
          <a:p>
            <a:pPr marL="171450" indent="-171450">
              <a:buSzPts val="1500"/>
            </a:pPr>
            <a:r>
              <a:rPr lang="en-US" sz="1600" dirty="0"/>
              <a:t>Steven Kaleda, Grants Fiscal Analyst (</a:t>
            </a:r>
            <a:r>
              <a:rPr lang="en-US" sz="1600" u="sng" dirty="0">
                <a:solidFill>
                  <a:schemeClr val="hlink"/>
                </a:solidFill>
                <a:hlinkClick r:id="rId11"/>
              </a:rPr>
              <a:t>Kaleda_s@cde.state.co.us</a:t>
            </a:r>
            <a:r>
              <a:rPr lang="en-US" sz="1600" dirty="0"/>
              <a:t>) </a:t>
            </a:r>
          </a:p>
          <a:p>
            <a:pPr marL="171450" indent="-171450">
              <a:buSzPts val="1500"/>
            </a:pPr>
            <a:r>
              <a:rPr lang="en-US" sz="1600" dirty="0"/>
              <a:t>Adam Williams, Financial Data Coordinator (</a:t>
            </a:r>
            <a:r>
              <a:rPr lang="en-US" sz="1600" u="sng" dirty="0">
                <a:solidFill>
                  <a:schemeClr val="hlink"/>
                </a:solidFill>
                <a:hlinkClick r:id="rId12"/>
              </a:rPr>
              <a:t>Williams_a@cde.state.co.us</a:t>
            </a:r>
            <a:r>
              <a:rPr lang="en-US" sz="1600" dirty="0"/>
              <a:t>) </a:t>
            </a:r>
          </a:p>
        </p:txBody>
      </p:sp>
    </p:spTree>
    <p:extLst>
      <p:ext uri="{BB962C8B-B14F-4D97-AF65-F5344CB8AC3E}">
        <p14:creationId xmlns:p14="http://schemas.microsoft.com/office/powerpoint/2010/main" val="364098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a:t>ESSER Office Hours</a:t>
            </a:r>
            <a:endParaRPr/>
          </a:p>
        </p:txBody>
      </p:sp>
      <p:sp>
        <p:nvSpPr>
          <p:cNvPr id="101" name="Google Shape;101;p16"/>
          <p:cNvSpPr txBox="1">
            <a:spLocks noGrp="1"/>
          </p:cNvSpPr>
          <p:nvPr>
            <p:ph type="body" idx="1"/>
          </p:nvPr>
        </p:nvSpPr>
        <p:spPr>
          <a:prstGeom prst="rect">
            <a:avLst/>
          </a:prstGeom>
          <a:noFill/>
          <a:ln>
            <a:noFill/>
          </a:ln>
        </p:spPr>
        <p:txBody>
          <a:bodyPr spcFirstLastPara="1" wrap="square" lIns="0" tIns="0" rIns="0" bIns="34275" anchor="t" anchorCtr="0">
            <a:noAutofit/>
          </a:bodyPr>
          <a:lstStyle/>
          <a:p>
            <a:pPr marL="0" indent="0">
              <a:spcBef>
                <a:spcPts val="0"/>
              </a:spcBef>
              <a:buNone/>
            </a:pPr>
            <a:r>
              <a:rPr lang="en-US" b="1" u="sng" dirty="0"/>
              <a:t>Topics</a:t>
            </a:r>
            <a:endParaRPr lang="en-US" dirty="0"/>
          </a:p>
          <a:p>
            <a:pPr marL="257175" indent="-257175">
              <a:spcBef>
                <a:spcPts val="0"/>
              </a:spcBef>
              <a:buFont typeface="Arial" panose="020B0604020202020204" pitchFamily="34" charset="0"/>
              <a:buChar char="•"/>
            </a:pPr>
            <a:r>
              <a:rPr lang="en-US" dirty="0"/>
              <a:t>Equity &amp; Excellence Conference</a:t>
            </a:r>
          </a:p>
          <a:p>
            <a:pPr marL="257175" indent="-257175">
              <a:spcBef>
                <a:spcPts val="0"/>
              </a:spcBef>
              <a:buFont typeface="Arial" panose="020B0604020202020204" pitchFamily="34" charset="0"/>
              <a:buChar char="•"/>
            </a:pPr>
            <a:r>
              <a:rPr lang="en-US" b="1" i="1" dirty="0"/>
              <a:t>New!</a:t>
            </a:r>
            <a:r>
              <a:rPr lang="en-US" dirty="0"/>
              <a:t> FAQ Document from the USDE</a:t>
            </a:r>
          </a:p>
          <a:p>
            <a:pPr marL="257175" indent="-257175">
              <a:spcBef>
                <a:spcPts val="0"/>
              </a:spcBef>
              <a:buFont typeface="Arial" panose="020B0604020202020204" pitchFamily="34" charset="0"/>
              <a:buChar char="•"/>
            </a:pPr>
            <a:r>
              <a:rPr lang="en-US" dirty="0"/>
              <a:t>Reimbursement Grants</a:t>
            </a:r>
          </a:p>
          <a:p>
            <a:pPr marL="257175" indent="-257175">
              <a:spcBef>
                <a:spcPts val="0"/>
              </a:spcBef>
              <a:buFont typeface="Arial" panose="020B0604020202020204" pitchFamily="34" charset="0"/>
              <a:buChar char="•"/>
            </a:pPr>
            <a:r>
              <a:rPr lang="en-US" dirty="0"/>
              <a:t>GEPA Statements</a:t>
            </a:r>
          </a:p>
        </p:txBody>
      </p:sp>
      <p:sp>
        <p:nvSpPr>
          <p:cNvPr id="102" name="Google Shape;102;p16"/>
          <p:cNvSpPr txBox="1">
            <a:spLocks noGrp="1"/>
          </p:cNvSpPr>
          <p:nvPr>
            <p:ph type="sldNum" idx="12"/>
          </p:nvPr>
        </p:nvSpPr>
        <p:spPr>
          <a:prstGeom prst="rect">
            <a:avLst/>
          </a:prstGeom>
          <a:noFill/>
          <a:ln>
            <a:noFill/>
          </a:ln>
        </p:spPr>
        <p:txBody>
          <a:bodyPr spcFirstLastPara="1" wrap="square" lIns="68569" tIns="34275" rIns="68569" bIns="34275" anchor="t" anchorCtr="0">
            <a:noAutofit/>
          </a:bodyPr>
          <a:lstStyle/>
          <a:p>
            <a:fld id="{00000000-1234-1234-1234-123412341234}" type="slidenum">
              <a:rPr lang="en-US"/>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6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2">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1637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12520" y="4703051"/>
            <a:ext cx="9966960" cy="1236493"/>
          </a:xfrm>
        </p:spPr>
        <p:txBody>
          <a:bodyPr>
            <a:noAutofit/>
          </a:bodyPr>
          <a:lstStyle/>
          <a:p>
            <a:r>
              <a:rPr lang="en-US" sz="3200" b="0" i="1" dirty="0">
                <a:solidFill>
                  <a:schemeClr val="tx1">
                    <a:lumMod val="65000"/>
                    <a:lumOff val="35000"/>
                  </a:schemeClr>
                </a:solidFill>
                <a:effectLst/>
                <a:latin typeface="SourceSansProRegular"/>
              </a:rPr>
              <a:t>Reflect, Reset, Reimagine: Tools and Strategies to Accelerate Student Learning and Well-Being in Colorado </a:t>
            </a:r>
            <a:br>
              <a:rPr lang="en-US" sz="3200" b="0" i="1" dirty="0">
                <a:solidFill>
                  <a:schemeClr val="tx1">
                    <a:lumMod val="65000"/>
                    <a:lumOff val="35000"/>
                  </a:schemeClr>
                </a:solidFill>
                <a:effectLst/>
                <a:latin typeface="SourceSansProRegular"/>
              </a:rPr>
            </a:br>
            <a:br>
              <a:rPr lang="en-US" sz="3200" b="0" i="0" dirty="0">
                <a:solidFill>
                  <a:schemeClr val="tx1">
                    <a:lumMod val="65000"/>
                    <a:lumOff val="35000"/>
                  </a:schemeClr>
                </a:solidFill>
                <a:effectLst/>
                <a:latin typeface="SourceSansProRegular"/>
              </a:rPr>
            </a:br>
            <a:r>
              <a:rPr lang="en-US" sz="3200" b="0" i="0" dirty="0">
                <a:solidFill>
                  <a:schemeClr val="tx1">
                    <a:lumMod val="65000"/>
                    <a:lumOff val="35000"/>
                  </a:schemeClr>
                </a:solidFill>
                <a:effectLst/>
                <a:latin typeface="SourceSansProRegular"/>
              </a:rPr>
              <a:t>June 16-17, 23-24, and August 4-6. </a:t>
            </a:r>
          </a:p>
        </p:txBody>
      </p:sp>
      <p:pic>
        <p:nvPicPr>
          <p:cNvPr id="6" name="Picture 5" descr="Logo, company name&#10;&#10;Description automatically generated">
            <a:extLst>
              <a:ext uri="{FF2B5EF4-FFF2-40B4-BE49-F238E27FC236}">
                <a16:creationId xmlns:a16="http://schemas.microsoft.com/office/drawing/2014/main" id="{B1B50755-9BF4-4093-AEF1-1BD85C6C80DD}"/>
              </a:ext>
            </a:extLst>
          </p:cNvPr>
          <p:cNvPicPr>
            <a:picLocks noChangeAspect="1"/>
          </p:cNvPicPr>
          <p:nvPr/>
        </p:nvPicPr>
        <p:blipFill rotWithShape="1">
          <a:blip r:embed="rId2">
            <a:extLst>
              <a:ext uri="{28A0092B-C50C-407E-A947-70E740481C1C}">
                <a14:useLocalDpi xmlns:a14="http://schemas.microsoft.com/office/drawing/2010/main" val="0"/>
              </a:ext>
            </a:extLst>
          </a:blip>
          <a:srcRect t="15854" r="1" b="15352"/>
          <a:stretch/>
        </p:blipFill>
        <p:spPr>
          <a:xfrm>
            <a:off x="243840" y="256540"/>
            <a:ext cx="11704320" cy="3764276"/>
          </a:xfrm>
          <a:prstGeom prst="rect">
            <a:avLst/>
          </a:prstGeom>
        </p:spPr>
      </p:pic>
      <p:sp>
        <p:nvSpPr>
          <p:cNvPr id="4" name="Slide Number Placeholder 3"/>
          <p:cNvSpPr>
            <a:spLocks noGrp="1"/>
          </p:cNvSpPr>
          <p:nvPr>
            <p:ph type="sldNum" sz="quarter" idx="12"/>
          </p:nvPr>
        </p:nvSpPr>
        <p:spPr>
          <a:xfrm>
            <a:off x="10165404" y="6259585"/>
            <a:ext cx="1188396"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a:ln>
                  <a:noFill/>
                </a:ln>
                <a:solidFill>
                  <a:srgbClr val="4A66AC"/>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a:t>
            </a:fld>
            <a:endParaRPr kumimoji="0" lang="en-US" sz="1600" b="0"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pic>
        <p:nvPicPr>
          <p:cNvPr id="28" name="Picture 27" descr="Shape&#10;&#10;Description automatically generated with low confidence">
            <a:extLst>
              <a:ext uri="{FF2B5EF4-FFF2-40B4-BE49-F238E27FC236}">
                <a16:creationId xmlns:a16="http://schemas.microsoft.com/office/drawing/2014/main" id="{6F1B633D-794E-4398-A8CF-278DD5EFE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080" y="3543770"/>
            <a:ext cx="2400300" cy="395794"/>
          </a:xfrm>
          <a:prstGeom prst="rect">
            <a:avLst/>
          </a:prstGeom>
        </p:spPr>
      </p:pic>
    </p:spTree>
    <p:extLst>
      <p:ext uri="{BB962C8B-B14F-4D97-AF65-F5344CB8AC3E}">
        <p14:creationId xmlns:p14="http://schemas.microsoft.com/office/powerpoint/2010/main" val="304491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ogo&#10;&#10;Description automatically generated">
            <a:extLst>
              <a:ext uri="{FF2B5EF4-FFF2-40B4-BE49-F238E27FC236}">
                <a16:creationId xmlns:a16="http://schemas.microsoft.com/office/drawing/2014/main" id="{D7BC2517-A8A7-408F-B8DC-FC39A83D019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33001" y="48478"/>
            <a:ext cx="1993900" cy="978419"/>
          </a:xfrm>
        </p:spPr>
      </p:pic>
      <p:sp>
        <p:nvSpPr>
          <p:cNvPr id="3" name="Content Placeholder 2"/>
          <p:cNvSpPr>
            <a:spLocks noGrp="1"/>
          </p:cNvSpPr>
          <p:nvPr>
            <p:ph sz="half" idx="2"/>
          </p:nvPr>
        </p:nvSpPr>
        <p:spPr>
          <a:xfrm>
            <a:off x="573404" y="1731523"/>
            <a:ext cx="8337132" cy="4624827"/>
          </a:xfrm>
        </p:spPr>
        <p:txBody>
          <a:bodyPr>
            <a:normAutofit fontScale="92500"/>
          </a:bodyPr>
          <a:lstStyle/>
          <a:p>
            <a:pPr algn="l"/>
            <a:r>
              <a:rPr lang="en-US" b="0" i="0" dirty="0">
                <a:solidFill>
                  <a:srgbClr val="333333"/>
                </a:solidFill>
                <a:effectLst/>
                <a:latin typeface="SourceSansProRegular"/>
              </a:rPr>
              <a:t>CDE has for several years delivered the Equity and Excellence Conference, a professional learning opportunity elevating strategies to address historically underserved students' needs. </a:t>
            </a:r>
          </a:p>
          <a:p>
            <a:pPr marL="0" indent="0" algn="l">
              <a:buNone/>
            </a:pPr>
            <a:endParaRPr lang="en-US" b="0" i="0" dirty="0">
              <a:solidFill>
                <a:srgbClr val="333333"/>
              </a:solidFill>
              <a:effectLst/>
              <a:latin typeface="SourceSansProRegular"/>
            </a:endParaRPr>
          </a:p>
          <a:p>
            <a:pPr algn="l"/>
            <a:r>
              <a:rPr lang="en-US" b="0" i="0" dirty="0">
                <a:solidFill>
                  <a:srgbClr val="333333"/>
                </a:solidFill>
                <a:effectLst/>
                <a:latin typeface="SourceSansProRegular"/>
              </a:rPr>
              <a:t>In Summer 2021, the Equity &amp; Excellence Conference will become a virtual learning series designed to promote engagement with CDE’s </a:t>
            </a:r>
            <a:r>
              <a:rPr lang="en-US" b="0" i="0" dirty="0">
                <a:solidFill>
                  <a:srgbClr val="333333"/>
                </a:solidFill>
                <a:effectLst/>
                <a:latin typeface="SourceSansProRegular"/>
                <a:hlinkClick r:id="rId3"/>
              </a:rPr>
              <a:t>COVID-19 Learning Impacts Toolkit</a:t>
            </a:r>
            <a:r>
              <a:rPr lang="en-US" b="0" i="0" dirty="0">
                <a:solidFill>
                  <a:srgbClr val="333333"/>
                </a:solidFill>
                <a:effectLst/>
                <a:latin typeface="SourceSansProRegular"/>
              </a:rPr>
              <a:t> through learning, dialogue, and sharing among school leaders and educators.</a:t>
            </a:r>
          </a:p>
          <a:p>
            <a:pPr marL="0" indent="0" algn="l">
              <a:buNone/>
            </a:pPr>
            <a:endParaRPr lang="en-US" b="0" i="0" dirty="0">
              <a:solidFill>
                <a:srgbClr val="333333"/>
              </a:solidFill>
              <a:effectLst/>
              <a:latin typeface="SourceSansProRegular"/>
            </a:endParaRPr>
          </a:p>
          <a:p>
            <a:pPr algn="l"/>
            <a:r>
              <a:rPr lang="en-US" b="0" i="0" dirty="0">
                <a:solidFill>
                  <a:srgbClr val="333333"/>
                </a:solidFill>
                <a:effectLst/>
                <a:latin typeface="SourceSansProRegular"/>
              </a:rPr>
              <a:t>The series will be anchored by the four key areas of the Learning Impacts Toolkit: recovery planning, extended learning opportunities, instruction and intervention, and well-being and connectedness. </a:t>
            </a:r>
            <a:endParaRPr lang="en-US"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itle 4"/>
          <p:cNvSpPr>
            <a:spLocks noGrp="1"/>
          </p:cNvSpPr>
          <p:nvPr>
            <p:ph type="title"/>
          </p:nvPr>
        </p:nvSpPr>
        <p:spPr>
          <a:xfrm>
            <a:off x="443565" y="359922"/>
            <a:ext cx="8065168" cy="743777"/>
          </a:xfrm>
        </p:spPr>
        <p:txBody>
          <a:bodyPr>
            <a:normAutofit/>
          </a:bodyPr>
          <a:lstStyle/>
          <a:p>
            <a:r>
              <a:rPr lang="en-US" sz="4000" dirty="0">
                <a:solidFill>
                  <a:schemeClr val="accent4">
                    <a:lumMod val="50000"/>
                  </a:schemeClr>
                </a:solidFill>
              </a:rPr>
              <a:t>E&amp;E Series Overview</a:t>
            </a:r>
          </a:p>
        </p:txBody>
      </p:sp>
      <p:sp>
        <p:nvSpPr>
          <p:cNvPr id="6" name="Rectangle: Rounded Corners 5">
            <a:extLst>
              <a:ext uri="{FF2B5EF4-FFF2-40B4-BE49-F238E27FC236}">
                <a16:creationId xmlns:a16="http://schemas.microsoft.com/office/drawing/2014/main" id="{15384F9E-5C98-4EC8-9DB9-19C92AE998B5}"/>
              </a:ext>
            </a:extLst>
          </p:cNvPr>
          <p:cNvSpPr/>
          <p:nvPr/>
        </p:nvSpPr>
        <p:spPr>
          <a:xfrm>
            <a:off x="9115929" y="1916349"/>
            <a:ext cx="2502667" cy="3190672"/>
          </a:xfrm>
          <a:prstGeom prst="roundRect">
            <a:avLst/>
          </a:prstGeom>
          <a:solidFill>
            <a:srgbClr val="12E4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Learn more about the E&amp;E Learning Series and Register here!</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22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ogo&#10;&#10;Description automatically generated">
            <a:extLst>
              <a:ext uri="{FF2B5EF4-FFF2-40B4-BE49-F238E27FC236}">
                <a16:creationId xmlns:a16="http://schemas.microsoft.com/office/drawing/2014/main" id="{D7BC2517-A8A7-408F-B8DC-FC39A83D019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33001" y="48478"/>
            <a:ext cx="1993900" cy="978419"/>
          </a:xfrm>
        </p:spPr>
      </p:pic>
      <p:sp>
        <p:nvSpPr>
          <p:cNvPr id="3" name="Content Placeholder 2"/>
          <p:cNvSpPr>
            <a:spLocks noGrp="1"/>
          </p:cNvSpPr>
          <p:nvPr>
            <p:ph sz="half" idx="2"/>
          </p:nvPr>
        </p:nvSpPr>
        <p:spPr>
          <a:xfrm>
            <a:off x="364455" y="1574800"/>
            <a:ext cx="11463090" cy="5001098"/>
          </a:xfrm>
        </p:spPr>
        <p:txBody>
          <a:bodyPr>
            <a:normAutofit fontScale="32500" lnSpcReduction="20000"/>
          </a:bodyPr>
          <a:lstStyle/>
          <a:p>
            <a:pPr marL="0" indent="0">
              <a:lnSpc>
                <a:spcPct val="170000"/>
              </a:lnSpc>
              <a:spcBef>
                <a:spcPts val="1500"/>
              </a:spcBef>
              <a:buClr>
                <a:schemeClr val="dk1"/>
              </a:buClr>
              <a:buSzPts val="1100"/>
              <a:buNone/>
            </a:pPr>
            <a:r>
              <a:rPr lang="en-US" sz="4500" b="1" dirty="0">
                <a:solidFill>
                  <a:schemeClr val="tx1">
                    <a:lumMod val="65000"/>
                    <a:lumOff val="35000"/>
                  </a:schemeClr>
                </a:solidFill>
                <a:latin typeface="Arial"/>
                <a:ea typeface="Arial"/>
                <a:cs typeface="Arial"/>
                <a:sym typeface="Arial"/>
              </a:rPr>
              <a:t>Schedule of Events: June 2021</a:t>
            </a:r>
          </a:p>
          <a:p>
            <a:pPr marL="603250" indent="-457200">
              <a:lnSpc>
                <a:spcPct val="170000"/>
              </a:lnSpc>
              <a:spcBef>
                <a:spcPts val="800"/>
              </a:spcBef>
              <a:buClr>
                <a:srgbClr val="333333"/>
              </a:buClr>
              <a:buSzPts val="1300"/>
            </a:pPr>
            <a:r>
              <a:rPr lang="en-US" sz="4500" b="1" dirty="0">
                <a:solidFill>
                  <a:schemeClr val="tx1">
                    <a:lumMod val="65000"/>
                    <a:lumOff val="35000"/>
                  </a:schemeClr>
                </a:solidFill>
                <a:latin typeface="Arial"/>
                <a:ea typeface="Arial"/>
                <a:cs typeface="Arial"/>
                <a:sym typeface="Arial"/>
              </a:rPr>
              <a:t>Wednesday, June 16, 8:30AM - 1PM</a:t>
            </a:r>
            <a:r>
              <a:rPr lang="en-US" sz="4500" dirty="0">
                <a:solidFill>
                  <a:schemeClr val="tx1">
                    <a:lumMod val="65000"/>
                    <a:lumOff val="35000"/>
                  </a:schemeClr>
                </a:solidFill>
                <a:latin typeface="Arial"/>
                <a:ea typeface="Arial"/>
                <a:cs typeface="Arial"/>
                <a:sym typeface="Arial"/>
              </a:rPr>
              <a:t>: Responding to a Pandemic's Impact on Colorado Students and Staff: Recovery Planning to Reset and Reimagine the Future.</a:t>
            </a:r>
          </a:p>
          <a:p>
            <a:pPr marL="603250" indent="-457200">
              <a:lnSpc>
                <a:spcPct val="170000"/>
              </a:lnSpc>
              <a:spcBef>
                <a:spcPts val="0"/>
              </a:spcBef>
              <a:buClr>
                <a:srgbClr val="333333"/>
              </a:buClr>
              <a:buSzPts val="1300"/>
            </a:pPr>
            <a:r>
              <a:rPr lang="en-US" sz="4500" b="1" dirty="0">
                <a:solidFill>
                  <a:schemeClr val="tx1">
                    <a:lumMod val="65000"/>
                    <a:lumOff val="35000"/>
                  </a:schemeClr>
                </a:solidFill>
                <a:latin typeface="Arial"/>
                <a:ea typeface="Arial"/>
                <a:cs typeface="Arial"/>
                <a:sym typeface="Arial"/>
              </a:rPr>
              <a:t>Thursday, June 17, 8:30AM - 1PM: </a:t>
            </a:r>
            <a:r>
              <a:rPr lang="en-US" sz="4500" dirty="0">
                <a:solidFill>
                  <a:schemeClr val="tx1">
                    <a:lumMod val="65000"/>
                    <a:lumOff val="35000"/>
                  </a:schemeClr>
                </a:solidFill>
                <a:latin typeface="Arial"/>
                <a:ea typeface="Arial"/>
                <a:cs typeface="Arial"/>
                <a:sym typeface="Arial"/>
              </a:rPr>
              <a:t>Laying the Groundwork for Recovery: Strategies to Strengthen Staff and Student Mental Health, Self-Care, and Connection</a:t>
            </a:r>
          </a:p>
          <a:p>
            <a:pPr marL="603250" indent="-457200">
              <a:lnSpc>
                <a:spcPct val="170000"/>
              </a:lnSpc>
              <a:spcBef>
                <a:spcPts val="0"/>
              </a:spcBef>
              <a:buClr>
                <a:srgbClr val="333333"/>
              </a:buClr>
              <a:buSzPts val="1300"/>
            </a:pPr>
            <a:r>
              <a:rPr lang="en-US" sz="4500" b="1" dirty="0">
                <a:solidFill>
                  <a:schemeClr val="tx1">
                    <a:lumMod val="65000"/>
                    <a:lumOff val="35000"/>
                  </a:schemeClr>
                </a:solidFill>
                <a:latin typeface="Arial"/>
                <a:ea typeface="Arial"/>
                <a:cs typeface="Arial"/>
                <a:sym typeface="Arial"/>
              </a:rPr>
              <a:t>Wednesday, June 23, 8:30AM - 1PM: </a:t>
            </a:r>
            <a:r>
              <a:rPr lang="en-US" sz="4500" dirty="0">
                <a:solidFill>
                  <a:schemeClr val="tx1">
                    <a:lumMod val="65000"/>
                    <a:lumOff val="35000"/>
                  </a:schemeClr>
                </a:solidFill>
                <a:latin typeface="Arial"/>
                <a:ea typeface="Arial"/>
                <a:cs typeface="Arial"/>
                <a:sym typeface="Arial"/>
              </a:rPr>
              <a:t>Current and Future Extended Learning Opportunities to Address Opportunity Gaps</a:t>
            </a:r>
          </a:p>
          <a:p>
            <a:pPr marL="603250" indent="-457200">
              <a:lnSpc>
                <a:spcPct val="170000"/>
              </a:lnSpc>
              <a:spcBef>
                <a:spcPts val="0"/>
              </a:spcBef>
              <a:buClr>
                <a:srgbClr val="333333"/>
              </a:buClr>
              <a:buSzPts val="1300"/>
            </a:pPr>
            <a:r>
              <a:rPr lang="en-US" sz="4500" b="1" dirty="0">
                <a:solidFill>
                  <a:schemeClr val="tx1">
                    <a:lumMod val="65000"/>
                    <a:lumOff val="35000"/>
                  </a:schemeClr>
                </a:solidFill>
                <a:latin typeface="Arial"/>
                <a:ea typeface="Arial"/>
                <a:cs typeface="Arial"/>
                <a:sym typeface="Arial"/>
              </a:rPr>
              <a:t>Thursday, June 24, 8:30AM - 1PM: </a:t>
            </a:r>
            <a:r>
              <a:rPr lang="en-US" sz="4500" dirty="0">
                <a:solidFill>
                  <a:schemeClr val="tx1">
                    <a:lumMod val="65000"/>
                    <a:lumOff val="35000"/>
                  </a:schemeClr>
                </a:solidFill>
                <a:latin typeface="Arial"/>
                <a:ea typeface="Arial"/>
                <a:cs typeface="Arial"/>
                <a:sym typeface="Arial"/>
              </a:rPr>
              <a:t>Instruction and Intervention: Maximizing equitable access to excellent student supports</a:t>
            </a:r>
          </a:p>
          <a:p>
            <a:pPr marL="0" indent="0">
              <a:lnSpc>
                <a:spcPct val="170000"/>
              </a:lnSpc>
              <a:spcBef>
                <a:spcPts val="1500"/>
              </a:spcBef>
              <a:buClr>
                <a:schemeClr val="dk1"/>
              </a:buClr>
              <a:buSzPts val="1100"/>
              <a:buNone/>
            </a:pPr>
            <a:r>
              <a:rPr lang="en-US" sz="4500" b="1" dirty="0">
                <a:solidFill>
                  <a:schemeClr val="tx1">
                    <a:lumMod val="65000"/>
                    <a:lumOff val="35000"/>
                  </a:schemeClr>
                </a:solidFill>
                <a:latin typeface="Arial"/>
                <a:ea typeface="Arial"/>
                <a:cs typeface="Arial"/>
                <a:sym typeface="Arial"/>
              </a:rPr>
              <a:t>Schedule of Events: August 2021</a:t>
            </a:r>
          </a:p>
          <a:p>
            <a:pPr marL="603250" indent="-457200">
              <a:lnSpc>
                <a:spcPct val="170000"/>
              </a:lnSpc>
              <a:spcBef>
                <a:spcPts val="800"/>
              </a:spcBef>
              <a:buClr>
                <a:srgbClr val="333333"/>
              </a:buClr>
              <a:buSzPts val="1300"/>
            </a:pPr>
            <a:r>
              <a:rPr lang="en-US" sz="4500" b="1" dirty="0">
                <a:solidFill>
                  <a:schemeClr val="tx1">
                    <a:lumMod val="65000"/>
                    <a:lumOff val="35000"/>
                  </a:schemeClr>
                </a:solidFill>
                <a:latin typeface="Arial"/>
                <a:ea typeface="Arial"/>
                <a:cs typeface="Arial"/>
                <a:sym typeface="Arial"/>
              </a:rPr>
              <a:t>Wednesday, August 4, 9AM – 12PM :</a:t>
            </a:r>
            <a:r>
              <a:rPr lang="en-US" sz="4500" dirty="0">
                <a:solidFill>
                  <a:schemeClr val="tx1">
                    <a:lumMod val="65000"/>
                    <a:lumOff val="35000"/>
                  </a:schemeClr>
                </a:solidFill>
                <a:latin typeface="Arial"/>
                <a:ea typeface="Arial"/>
                <a:cs typeface="Arial"/>
                <a:sym typeface="Arial"/>
              </a:rPr>
              <a:t> Instruction and Intervention: Exploring Problems of Practice</a:t>
            </a:r>
          </a:p>
          <a:p>
            <a:pPr marL="603250" indent="-457200">
              <a:lnSpc>
                <a:spcPct val="170000"/>
              </a:lnSpc>
              <a:spcBef>
                <a:spcPts val="800"/>
              </a:spcBef>
              <a:buClr>
                <a:srgbClr val="333333"/>
              </a:buClr>
              <a:buSzPts val="1300"/>
            </a:pPr>
            <a:r>
              <a:rPr lang="en-US" sz="4500" b="1" dirty="0">
                <a:solidFill>
                  <a:schemeClr val="tx1">
                    <a:lumMod val="65000"/>
                    <a:lumOff val="35000"/>
                  </a:schemeClr>
                </a:solidFill>
                <a:latin typeface="Arial"/>
                <a:ea typeface="Arial"/>
                <a:cs typeface="Arial"/>
                <a:sym typeface="Arial"/>
              </a:rPr>
              <a:t>Thursday, August 5, 9AM – 12PM:</a:t>
            </a:r>
            <a:r>
              <a:rPr lang="en-US" sz="4500" dirty="0">
                <a:solidFill>
                  <a:schemeClr val="tx1">
                    <a:lumMod val="65000"/>
                    <a:lumOff val="35000"/>
                  </a:schemeClr>
                </a:solidFill>
                <a:latin typeface="Arial"/>
                <a:ea typeface="Arial"/>
                <a:cs typeface="Arial"/>
                <a:sym typeface="Arial"/>
              </a:rPr>
              <a:t> Extended Learning Opportunities: Exploring Problems of Practice</a:t>
            </a:r>
          </a:p>
          <a:p>
            <a:pPr marL="603250" indent="-457200">
              <a:lnSpc>
                <a:spcPct val="170000"/>
              </a:lnSpc>
              <a:spcBef>
                <a:spcPts val="0"/>
              </a:spcBef>
              <a:buClr>
                <a:srgbClr val="333333"/>
              </a:buClr>
              <a:buSzPts val="1300"/>
            </a:pPr>
            <a:r>
              <a:rPr lang="en-US" sz="4500" b="1" dirty="0">
                <a:solidFill>
                  <a:schemeClr val="tx1">
                    <a:lumMod val="65000"/>
                    <a:lumOff val="35000"/>
                  </a:schemeClr>
                </a:solidFill>
                <a:latin typeface="Arial"/>
                <a:ea typeface="Arial"/>
                <a:cs typeface="Arial"/>
                <a:sym typeface="Arial"/>
              </a:rPr>
              <a:t>Friday, August 6, 9AM – 12PM:</a:t>
            </a:r>
            <a:r>
              <a:rPr lang="en-US" sz="4500" dirty="0">
                <a:solidFill>
                  <a:schemeClr val="tx1">
                    <a:lumMod val="65000"/>
                    <a:lumOff val="35000"/>
                  </a:schemeClr>
                </a:solidFill>
                <a:latin typeface="Arial"/>
                <a:ea typeface="Arial"/>
                <a:cs typeface="Arial"/>
                <a:sym typeface="Arial"/>
              </a:rPr>
              <a:t> Student and Staff Mental Health: Exploring Problems of Practice</a:t>
            </a:r>
          </a:p>
          <a:p>
            <a:pPr marL="0" indent="0">
              <a:buNone/>
            </a:pPr>
            <a:endParaRPr lang="en-US" sz="28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itle 4"/>
          <p:cNvSpPr>
            <a:spLocks noGrp="1"/>
          </p:cNvSpPr>
          <p:nvPr>
            <p:ph type="title"/>
          </p:nvPr>
        </p:nvSpPr>
        <p:spPr>
          <a:xfrm>
            <a:off x="443565" y="359922"/>
            <a:ext cx="8065168" cy="743777"/>
          </a:xfrm>
        </p:spPr>
        <p:txBody>
          <a:bodyPr>
            <a:normAutofit/>
          </a:bodyPr>
          <a:lstStyle/>
          <a:p>
            <a:r>
              <a:rPr lang="en-US" sz="4000" dirty="0">
                <a:solidFill>
                  <a:schemeClr val="accent4">
                    <a:lumMod val="50000"/>
                  </a:schemeClr>
                </a:solidFill>
              </a:rPr>
              <a:t>Series Dates and Times</a:t>
            </a:r>
          </a:p>
        </p:txBody>
      </p:sp>
    </p:spTree>
    <p:extLst>
      <p:ext uri="{BB962C8B-B14F-4D97-AF65-F5344CB8AC3E}">
        <p14:creationId xmlns:p14="http://schemas.microsoft.com/office/powerpoint/2010/main" val="403657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6D5F83-F8F7-4BE0-A813-10EBE159A572}"/>
              </a:ext>
            </a:extLst>
          </p:cNvPr>
          <p:cNvSpPr>
            <a:spLocks noGrp="1"/>
          </p:cNvSpPr>
          <p:nvPr>
            <p:ph sz="half" idx="1"/>
          </p:nvPr>
        </p:nvSpPr>
        <p:spPr>
          <a:xfrm>
            <a:off x="443565" y="1642029"/>
            <a:ext cx="11136550" cy="4573946"/>
          </a:xfrm>
        </p:spPr>
        <p:txBody>
          <a:bodyPr>
            <a:normAutofit/>
          </a:bodyPr>
          <a:lstStyle/>
          <a:p>
            <a:pPr marL="0" lvl="0" indent="0" algn="l" rtl="0">
              <a:lnSpc>
                <a:spcPct val="115000"/>
              </a:lnSpc>
              <a:spcBef>
                <a:spcPts val="0"/>
              </a:spcBef>
              <a:spcAft>
                <a:spcPts val="0"/>
              </a:spcAft>
              <a:buClr>
                <a:schemeClr val="dk1"/>
              </a:buClr>
              <a:buSzPts val="1100"/>
              <a:buFont typeface="Arial"/>
              <a:buNone/>
            </a:pPr>
            <a:r>
              <a:rPr lang="en-US" sz="2400" b="1" dirty="0">
                <a:solidFill>
                  <a:schemeClr val="tx1">
                    <a:lumMod val="65000"/>
                    <a:lumOff val="35000"/>
                  </a:schemeClr>
                </a:solidFill>
                <a:ea typeface="Arial"/>
                <a:cs typeface="Arial"/>
                <a:sym typeface="Arial"/>
              </a:rPr>
              <a:t>The following staff of districts, schools, administrative units, and BOCES are encouraged to attend:</a:t>
            </a:r>
          </a:p>
          <a:p>
            <a:pPr marL="457200" lvl="0" indent="-327025" algn="l" rtl="0">
              <a:lnSpc>
                <a:spcPct val="115000"/>
              </a:lnSpc>
              <a:spcBef>
                <a:spcPts val="0"/>
              </a:spcBef>
              <a:spcAft>
                <a:spcPts val="0"/>
              </a:spcAft>
              <a:buSzPts val="1550"/>
              <a:buChar char="●"/>
            </a:pPr>
            <a:r>
              <a:rPr lang="en-US" sz="2400" dirty="0">
                <a:solidFill>
                  <a:schemeClr val="tx1">
                    <a:lumMod val="65000"/>
                    <a:lumOff val="35000"/>
                  </a:schemeClr>
                </a:solidFill>
                <a:ea typeface="Arial"/>
                <a:cs typeface="Arial"/>
                <a:sym typeface="Arial"/>
              </a:rPr>
              <a:t>District leaders (Superintendents, Instructional Leaders, Recovery Plan leads) </a:t>
            </a:r>
          </a:p>
          <a:p>
            <a:pPr marL="457200" lvl="0" indent="-327025" algn="l" rtl="0">
              <a:lnSpc>
                <a:spcPct val="115000"/>
              </a:lnSpc>
              <a:spcBef>
                <a:spcPts val="0"/>
              </a:spcBef>
              <a:spcAft>
                <a:spcPts val="0"/>
              </a:spcAft>
              <a:buSzPts val="1550"/>
              <a:buChar char="●"/>
            </a:pPr>
            <a:r>
              <a:rPr lang="en-US" sz="2400" dirty="0">
                <a:solidFill>
                  <a:schemeClr val="tx1">
                    <a:lumMod val="65000"/>
                    <a:lumOff val="35000"/>
                  </a:schemeClr>
                </a:solidFill>
                <a:ea typeface="Arial"/>
                <a:cs typeface="Arial"/>
                <a:sym typeface="Arial"/>
              </a:rPr>
              <a:t>School leaders (Principals, Assistant Principals)</a:t>
            </a:r>
          </a:p>
          <a:p>
            <a:pPr marL="457200" lvl="0" indent="-327025" algn="l" rtl="0">
              <a:lnSpc>
                <a:spcPct val="115000"/>
              </a:lnSpc>
              <a:spcBef>
                <a:spcPts val="0"/>
              </a:spcBef>
              <a:spcAft>
                <a:spcPts val="0"/>
              </a:spcAft>
              <a:buSzPts val="1550"/>
              <a:buChar char="●"/>
            </a:pPr>
            <a:r>
              <a:rPr lang="en-US" sz="2400" dirty="0">
                <a:solidFill>
                  <a:schemeClr val="tx1">
                    <a:lumMod val="65000"/>
                    <a:lumOff val="35000"/>
                  </a:schemeClr>
                </a:solidFill>
                <a:ea typeface="Arial"/>
                <a:cs typeface="Arial"/>
                <a:sym typeface="Arial"/>
              </a:rPr>
              <a:t>Federal Program Directors</a:t>
            </a:r>
          </a:p>
          <a:p>
            <a:pPr marL="457200" lvl="0" indent="-327025" algn="l" rtl="0">
              <a:lnSpc>
                <a:spcPct val="115000"/>
              </a:lnSpc>
              <a:spcBef>
                <a:spcPts val="0"/>
              </a:spcBef>
              <a:spcAft>
                <a:spcPts val="0"/>
              </a:spcAft>
              <a:buSzPts val="1550"/>
              <a:buChar char="●"/>
            </a:pPr>
            <a:r>
              <a:rPr lang="en-US" sz="2400" dirty="0">
                <a:solidFill>
                  <a:schemeClr val="tx1">
                    <a:lumMod val="65000"/>
                    <a:lumOff val="35000"/>
                  </a:schemeClr>
                </a:solidFill>
                <a:ea typeface="Arial"/>
                <a:cs typeface="Arial"/>
                <a:sym typeface="Arial"/>
              </a:rPr>
              <a:t>Special Education Directors</a:t>
            </a:r>
          </a:p>
          <a:p>
            <a:pPr marL="457200" lvl="0" indent="-327025" algn="l" rtl="0">
              <a:lnSpc>
                <a:spcPct val="115000"/>
              </a:lnSpc>
              <a:spcBef>
                <a:spcPts val="0"/>
              </a:spcBef>
              <a:spcAft>
                <a:spcPts val="0"/>
              </a:spcAft>
              <a:buSzPts val="1550"/>
              <a:buChar char="●"/>
            </a:pPr>
            <a:r>
              <a:rPr lang="en-US" sz="2400" dirty="0">
                <a:solidFill>
                  <a:schemeClr val="tx1">
                    <a:lumMod val="65000"/>
                    <a:lumOff val="35000"/>
                  </a:schemeClr>
                </a:solidFill>
                <a:ea typeface="Arial"/>
                <a:cs typeface="Arial"/>
                <a:sym typeface="Arial"/>
              </a:rPr>
              <a:t>Educators and Specialists as content is relevant</a:t>
            </a:r>
          </a:p>
          <a:p>
            <a:pPr marL="457200" lvl="0" indent="-327025" algn="l" rtl="0">
              <a:lnSpc>
                <a:spcPct val="115000"/>
              </a:lnSpc>
              <a:spcBef>
                <a:spcPts val="0"/>
              </a:spcBef>
              <a:spcAft>
                <a:spcPts val="0"/>
              </a:spcAft>
              <a:buSzPts val="1550"/>
              <a:buChar char="●"/>
            </a:pPr>
            <a:r>
              <a:rPr lang="en-US" sz="2400" dirty="0">
                <a:solidFill>
                  <a:schemeClr val="tx1">
                    <a:lumMod val="65000"/>
                    <a:lumOff val="35000"/>
                  </a:schemeClr>
                </a:solidFill>
                <a:ea typeface="Arial"/>
                <a:cs typeface="Arial"/>
                <a:sym typeface="Arial"/>
              </a:rPr>
              <a:t>Health &amp; Wellness/ Social-Emotional Learning/ Nutrition Directors and Coordinators</a:t>
            </a:r>
            <a:endParaRPr lang="en-US" sz="4000" dirty="0">
              <a:solidFill>
                <a:schemeClr val="tx1">
                  <a:lumMod val="65000"/>
                  <a:lumOff val="35000"/>
                </a:schemeClr>
              </a:solidFill>
            </a:endParaRPr>
          </a:p>
          <a:p>
            <a:endParaRPr lang="en-US" dirty="0"/>
          </a:p>
        </p:txBody>
      </p:sp>
      <p:sp>
        <p:nvSpPr>
          <p:cNvPr id="4" name="Slide Number Placeholder 3">
            <a:extLst>
              <a:ext uri="{FF2B5EF4-FFF2-40B4-BE49-F238E27FC236}">
                <a16:creationId xmlns:a16="http://schemas.microsoft.com/office/drawing/2014/main" id="{8F361ED7-83BE-4E1D-82A3-B08F4C30CFF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D07EB27-44D1-4E3F-8E1D-4973EE009A75}"/>
              </a:ext>
            </a:extLst>
          </p:cNvPr>
          <p:cNvSpPr>
            <a:spLocks noGrp="1"/>
          </p:cNvSpPr>
          <p:nvPr>
            <p:ph type="title"/>
          </p:nvPr>
        </p:nvSpPr>
        <p:spPr>
          <a:xfrm>
            <a:off x="443565" y="389106"/>
            <a:ext cx="8065168" cy="610216"/>
          </a:xfrm>
        </p:spPr>
        <p:txBody>
          <a:bodyPr>
            <a:normAutofit/>
          </a:bodyPr>
          <a:lstStyle/>
          <a:p>
            <a:r>
              <a:rPr lang="en-US" sz="3600" dirty="0">
                <a:solidFill>
                  <a:schemeClr val="tx1">
                    <a:lumMod val="75000"/>
                    <a:lumOff val="25000"/>
                  </a:schemeClr>
                </a:solidFill>
              </a:rPr>
              <a:t>Who Should Attend?</a:t>
            </a:r>
          </a:p>
        </p:txBody>
      </p:sp>
    </p:spTree>
    <p:extLst>
      <p:ext uri="{BB962C8B-B14F-4D97-AF65-F5344CB8AC3E}">
        <p14:creationId xmlns:p14="http://schemas.microsoft.com/office/powerpoint/2010/main" val="42694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C78B38-F649-4B7B-9F40-25C28CAFBB5B}"/>
              </a:ext>
            </a:extLst>
          </p:cNvPr>
          <p:cNvSpPr>
            <a:spLocks noGrp="1"/>
          </p:cNvSpPr>
          <p:nvPr>
            <p:ph sz="half" idx="1"/>
          </p:nvPr>
        </p:nvSpPr>
        <p:spPr>
          <a:xfrm>
            <a:off x="328151" y="4543727"/>
            <a:ext cx="2601208" cy="1369466"/>
          </a:xfrm>
        </p:spPr>
        <p:txBody>
          <a:bodyPr>
            <a:normAutofit/>
          </a:bodyPr>
          <a:lstStyle/>
          <a:p>
            <a:pPr marL="0" indent="0">
              <a:buNone/>
            </a:pPr>
            <a:r>
              <a:rPr kumimoji="0" lang="en-US" altLang="en-US" sz="1600" b="1" i="0" u="none" strike="noStrike" cap="none" normalizeH="0" baseline="0" dirty="0">
                <a:ln>
                  <a:noFill/>
                </a:ln>
                <a:solidFill>
                  <a:schemeClr val="tx1">
                    <a:lumMod val="65000"/>
                    <a:lumOff val="35000"/>
                  </a:schemeClr>
                </a:solidFill>
                <a:effectLst/>
                <a:latin typeface="SourceSansProRegular"/>
              </a:rPr>
              <a:t>Dr. Katy Anthes</a:t>
            </a:r>
            <a:br>
              <a:rPr kumimoji="0" lang="en-US" altLang="en-US" sz="1600" b="1" i="0" u="none" strike="noStrike" cap="none" normalizeH="0" baseline="0" dirty="0">
                <a:ln>
                  <a:noFill/>
                </a:ln>
                <a:solidFill>
                  <a:schemeClr val="tx1">
                    <a:lumMod val="65000"/>
                    <a:lumOff val="35000"/>
                  </a:schemeClr>
                </a:solidFill>
                <a:effectLst/>
                <a:latin typeface="SourceSansProRegular"/>
              </a:rPr>
            </a:br>
            <a:r>
              <a:rPr kumimoji="0" lang="en-US" altLang="en-US" sz="1600" b="1" i="0" u="none" strike="noStrike" cap="none" normalizeH="0" baseline="0" dirty="0">
                <a:ln>
                  <a:noFill/>
                </a:ln>
                <a:solidFill>
                  <a:schemeClr val="tx1">
                    <a:lumMod val="65000"/>
                    <a:lumOff val="35000"/>
                  </a:schemeClr>
                </a:solidFill>
                <a:effectLst/>
                <a:latin typeface="SourceSansProRegular"/>
              </a:rPr>
              <a:t>CDE Commissioner</a:t>
            </a:r>
            <a:br>
              <a:rPr kumimoji="0" lang="en-US" altLang="en-US" sz="1600" b="0" i="0" u="none" strike="noStrike" cap="none" normalizeH="0" baseline="0" dirty="0">
                <a:ln>
                  <a:noFill/>
                </a:ln>
                <a:solidFill>
                  <a:schemeClr val="tx1">
                    <a:lumMod val="65000"/>
                    <a:lumOff val="35000"/>
                  </a:schemeClr>
                </a:solidFill>
                <a:effectLst/>
                <a:latin typeface="SourceSansProRegular"/>
              </a:rPr>
            </a:br>
            <a:r>
              <a:rPr kumimoji="0" lang="en-US" altLang="en-US" sz="1600" b="0" i="0" u="none" strike="noStrike" cap="none" normalizeH="0" baseline="0" dirty="0">
                <a:ln>
                  <a:noFill/>
                </a:ln>
                <a:solidFill>
                  <a:schemeClr val="tx1">
                    <a:lumMod val="65000"/>
                    <a:lumOff val="35000"/>
                  </a:schemeClr>
                </a:solidFill>
                <a:effectLst/>
                <a:latin typeface="SourceSansProRegular"/>
              </a:rPr>
              <a:t>Wednesday, June 16</a:t>
            </a:r>
            <a:endParaRPr lang="en-US" sz="1600"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D52CBA9A-62D6-4C8B-AEC6-EDDA8A380B82}"/>
              </a:ext>
            </a:extLst>
          </p:cNvPr>
          <p:cNvSpPr>
            <a:spLocks noGrp="1"/>
          </p:cNvSpPr>
          <p:nvPr>
            <p:ph sz="half" idx="2"/>
          </p:nvPr>
        </p:nvSpPr>
        <p:spPr>
          <a:xfrm>
            <a:off x="2658113" y="4527298"/>
            <a:ext cx="2407595" cy="1178176"/>
          </a:xfrm>
        </p:spPr>
        <p:txBody>
          <a:bodyPr>
            <a:normAutofit/>
          </a:bodyPr>
          <a:lstStyle/>
          <a:p>
            <a:pPr marL="0" indent="0">
              <a:buNone/>
            </a:pPr>
            <a:r>
              <a:rPr lang="en-US" sz="1600" b="1" i="0" dirty="0">
                <a:solidFill>
                  <a:schemeClr val="tx1">
                    <a:lumMod val="65000"/>
                    <a:lumOff val="35000"/>
                  </a:schemeClr>
                </a:solidFill>
                <a:effectLst/>
                <a:latin typeface="SourceSansProRegular"/>
              </a:rPr>
              <a:t>Mohamed Ibrahim</a:t>
            </a:r>
            <a:br>
              <a:rPr lang="en-US" sz="1600" b="1" i="0" dirty="0">
                <a:solidFill>
                  <a:schemeClr val="tx1">
                    <a:lumMod val="65000"/>
                    <a:lumOff val="35000"/>
                  </a:schemeClr>
                </a:solidFill>
                <a:effectLst/>
                <a:latin typeface="SourceSansProRegular"/>
              </a:rPr>
            </a:br>
            <a:r>
              <a:rPr lang="en-US" sz="1600" b="1" i="0" dirty="0">
                <a:solidFill>
                  <a:schemeClr val="tx1">
                    <a:lumMod val="65000"/>
                    <a:lumOff val="35000"/>
                  </a:schemeClr>
                </a:solidFill>
                <a:effectLst/>
                <a:latin typeface="SourceSansProRegular"/>
              </a:rPr>
              <a:t>Colorado Youth Senate Delegate</a:t>
            </a:r>
            <a:br>
              <a:rPr lang="en-US" sz="1600" dirty="0">
                <a:solidFill>
                  <a:schemeClr val="tx1">
                    <a:lumMod val="65000"/>
                    <a:lumOff val="35000"/>
                  </a:schemeClr>
                </a:solidFill>
              </a:rPr>
            </a:br>
            <a:r>
              <a:rPr lang="en-US" sz="1600" b="0" i="0" dirty="0">
                <a:solidFill>
                  <a:schemeClr val="tx1">
                    <a:lumMod val="65000"/>
                    <a:lumOff val="35000"/>
                  </a:schemeClr>
                </a:solidFill>
                <a:effectLst/>
                <a:latin typeface="SourceSansProRegular"/>
              </a:rPr>
              <a:t>Wednesday, June 16</a:t>
            </a:r>
            <a:endParaRPr lang="en-US" sz="16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467473CB-676A-4674-A812-2479F6C403D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FDCF983-5ACE-49C3-AD2A-3FF63E4134A8}"/>
              </a:ext>
            </a:extLst>
          </p:cNvPr>
          <p:cNvSpPr>
            <a:spLocks noGrp="1"/>
          </p:cNvSpPr>
          <p:nvPr>
            <p:ph type="title"/>
          </p:nvPr>
        </p:nvSpPr>
        <p:spPr>
          <a:xfrm>
            <a:off x="454237" y="335379"/>
            <a:ext cx="8065168" cy="675683"/>
          </a:xfrm>
        </p:spPr>
        <p:txBody>
          <a:bodyPr>
            <a:normAutofit/>
          </a:bodyPr>
          <a:lstStyle/>
          <a:p>
            <a:r>
              <a:rPr lang="en-US" sz="4000" dirty="0">
                <a:solidFill>
                  <a:schemeClr val="tx1">
                    <a:lumMod val="75000"/>
                    <a:lumOff val="25000"/>
                  </a:schemeClr>
                </a:solidFill>
              </a:rPr>
              <a:t>Featured Speakers</a:t>
            </a:r>
          </a:p>
        </p:txBody>
      </p:sp>
      <p:pic>
        <p:nvPicPr>
          <p:cNvPr id="1026" name="Picture 2" descr="Katy Anthes">
            <a:hlinkClick r:id="rId2"/>
            <a:extLst>
              <a:ext uri="{FF2B5EF4-FFF2-40B4-BE49-F238E27FC236}">
                <a16:creationId xmlns:a16="http://schemas.microsoft.com/office/drawing/2014/main" id="{5D8F4A1A-8850-4031-8657-A38356486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51" y="1639849"/>
            <a:ext cx="1871148" cy="2669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hamed Ibrahim">
            <a:extLst>
              <a:ext uri="{FF2B5EF4-FFF2-40B4-BE49-F238E27FC236}">
                <a16:creationId xmlns:a16="http://schemas.microsoft.com/office/drawing/2014/main" id="{5F15AE33-7CD6-4BFF-B495-A14303A77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606" y="1661938"/>
            <a:ext cx="1871146" cy="26695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yron McClure">
            <a:extLst>
              <a:ext uri="{FF2B5EF4-FFF2-40B4-BE49-F238E27FC236}">
                <a16:creationId xmlns:a16="http://schemas.microsoft.com/office/drawing/2014/main" id="{270231BA-2904-4D5D-8E1B-FA315ACC9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090" y="1639849"/>
            <a:ext cx="1871147" cy="26695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FBE591-F7A8-45AC-B1E6-365D6B91E0CB}"/>
              </a:ext>
            </a:extLst>
          </p:cNvPr>
          <p:cNvSpPr txBox="1"/>
          <p:nvPr/>
        </p:nvSpPr>
        <p:spPr>
          <a:xfrm>
            <a:off x="5242194" y="4527298"/>
            <a:ext cx="2050308" cy="830997"/>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SourceSansProRegular"/>
                <a:ea typeface="+mn-ea"/>
                <a:cs typeface="+mn-cs"/>
              </a:rPr>
              <a:t>Dr. Byron M. McClure</a:t>
            </a:r>
            <a:br>
              <a:rPr kumimoji="0" lang="en-US" sz="1600" b="1" i="0" u="none" strike="noStrike" kern="1200" cap="none" spc="0" normalizeH="0" baseline="0" noProof="0" dirty="0">
                <a:ln>
                  <a:noFill/>
                </a:ln>
                <a:solidFill>
                  <a:prstClr val="black">
                    <a:lumMod val="65000"/>
                    <a:lumOff val="35000"/>
                  </a:prstClr>
                </a:solidFill>
                <a:effectLst/>
                <a:uLnTx/>
                <a:uFillTx/>
                <a:latin typeface="SourceSansProRegular"/>
                <a:ea typeface="+mn-ea"/>
                <a:cs typeface="+mn-cs"/>
              </a:rPr>
            </a:br>
            <a:r>
              <a:rPr kumimoji="0" lang="en-US" sz="1600" b="1" i="0" u="none" strike="noStrike" kern="1200" cap="none" spc="0" normalizeH="0" baseline="0" noProof="0" dirty="0">
                <a:ln>
                  <a:noFill/>
                </a:ln>
                <a:solidFill>
                  <a:prstClr val="black">
                    <a:lumMod val="65000"/>
                    <a:lumOff val="35000"/>
                  </a:prstClr>
                </a:solidFill>
                <a:effectLst/>
                <a:uLnTx/>
                <a:uFillTx/>
                <a:latin typeface="SourceSansProRegular"/>
                <a:ea typeface="+mn-ea"/>
                <a:cs typeface="+mn-cs"/>
              </a:rPr>
              <a:t>School Psychologist</a:t>
            </a:r>
            <a:b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lumMod val="65000"/>
                    <a:lumOff val="35000"/>
                  </a:prstClr>
                </a:solidFill>
                <a:effectLst/>
                <a:uLnTx/>
                <a:uFillTx/>
                <a:latin typeface="SourceSansProRegular"/>
                <a:ea typeface="+mn-ea"/>
                <a:cs typeface="+mn-cs"/>
              </a:rPr>
              <a:t>Wednesday, June 17</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1032" name="Picture 8" descr="Gerardo Munoz">
            <a:extLst>
              <a:ext uri="{FF2B5EF4-FFF2-40B4-BE49-F238E27FC236}">
                <a16:creationId xmlns:a16="http://schemas.microsoft.com/office/drawing/2014/main" id="{31BF2C61-79AF-49BC-94ED-0BEB60B816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0242" y="1635741"/>
            <a:ext cx="1876907" cy="26777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4A0E510-B061-48C1-B627-16070ACC1B74}"/>
              </a:ext>
            </a:extLst>
          </p:cNvPr>
          <p:cNvSpPr txBox="1"/>
          <p:nvPr/>
        </p:nvSpPr>
        <p:spPr>
          <a:xfrm>
            <a:off x="9813541" y="4437946"/>
            <a:ext cx="2050308" cy="1077218"/>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SourceSansProRegular"/>
                <a:ea typeface="+mn-ea"/>
                <a:cs typeface="+mn-cs"/>
              </a:rPr>
              <a:t>Gerardo Munoz,</a:t>
            </a:r>
            <a:b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lumMod val="65000"/>
                    <a:lumOff val="35000"/>
                  </a:prstClr>
                </a:solidFill>
                <a:effectLst/>
                <a:uLnTx/>
                <a:uFillTx/>
                <a:latin typeface="SourceSansProRegular"/>
                <a:ea typeface="+mn-ea"/>
                <a:cs typeface="+mn-cs"/>
              </a:rPr>
              <a:t>Colorado Teacher of the Year</a:t>
            </a:r>
            <a:b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lumMod val="65000"/>
                    <a:lumOff val="35000"/>
                  </a:prstClr>
                </a:solidFill>
                <a:effectLst/>
                <a:uLnTx/>
                <a:uFillTx/>
                <a:latin typeface="SourceSansProRegular"/>
                <a:ea typeface="+mn-ea"/>
                <a:cs typeface="+mn-cs"/>
              </a:rPr>
              <a:t>Thursday, June 24</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1034" name="Picture 10" descr="Celeste Malone">
            <a:extLst>
              <a:ext uri="{FF2B5EF4-FFF2-40B4-BE49-F238E27FC236}">
                <a16:creationId xmlns:a16="http://schemas.microsoft.com/office/drawing/2014/main" id="{80A62CAA-1A22-4BFD-AE72-D61928157F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3160" y="1661938"/>
            <a:ext cx="1871146" cy="26695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5446A2-B4DA-4533-A732-CC6C1DB3F86B}"/>
              </a:ext>
            </a:extLst>
          </p:cNvPr>
          <p:cNvSpPr txBox="1"/>
          <p:nvPr/>
        </p:nvSpPr>
        <p:spPr>
          <a:xfrm>
            <a:off x="7483579" y="4480831"/>
            <a:ext cx="2050308" cy="1077218"/>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SourceSansProRegular"/>
                <a:ea typeface="+mn-ea"/>
                <a:cs typeface="+mn-cs"/>
              </a:rPr>
              <a:t>Dr. Celeste Malone</a:t>
            </a:r>
            <a:br>
              <a:rPr kumimoji="0" lang="en-US" sz="1600" b="1" i="0" u="none" strike="noStrike" kern="1200" cap="none" spc="0" normalizeH="0" baseline="0" noProof="0" dirty="0">
                <a:ln>
                  <a:noFill/>
                </a:ln>
                <a:solidFill>
                  <a:prstClr val="black">
                    <a:lumMod val="65000"/>
                    <a:lumOff val="35000"/>
                  </a:prstClr>
                </a:solidFill>
                <a:effectLst/>
                <a:uLnTx/>
                <a:uFillTx/>
                <a:latin typeface="SourceSansProRegular"/>
                <a:ea typeface="+mn-ea"/>
                <a:cs typeface="+mn-cs"/>
              </a:rPr>
            </a:br>
            <a:r>
              <a:rPr kumimoji="0" lang="en-US" sz="1600" b="1" i="0" u="none" strike="noStrike" kern="1200" cap="none" spc="0" normalizeH="0" baseline="0" noProof="0" dirty="0">
                <a:ln>
                  <a:noFill/>
                </a:ln>
                <a:solidFill>
                  <a:prstClr val="black">
                    <a:lumMod val="65000"/>
                    <a:lumOff val="35000"/>
                  </a:prstClr>
                </a:solidFill>
                <a:effectLst/>
                <a:uLnTx/>
                <a:uFillTx/>
                <a:latin typeface="SourceSansProRegular"/>
                <a:ea typeface="+mn-ea"/>
                <a:cs typeface="+mn-cs"/>
              </a:rPr>
              <a:t>Associate Professor, Howard University</a:t>
            </a:r>
            <a:b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lumMod val="65000"/>
                    <a:lumOff val="35000"/>
                  </a:prstClr>
                </a:solidFill>
                <a:effectLst/>
                <a:uLnTx/>
                <a:uFillTx/>
                <a:latin typeface="SourceSansProRegular"/>
                <a:ea typeface="+mn-ea"/>
                <a:cs typeface="+mn-cs"/>
              </a:rPr>
              <a:t>Wednesday, June 23</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19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2EE74-6441-471B-ABB5-5026325A8FE4}"/>
              </a:ext>
            </a:extLst>
          </p:cNvPr>
          <p:cNvSpPr>
            <a:spLocks noGrp="1"/>
          </p:cNvSpPr>
          <p:nvPr>
            <p:ph type="title"/>
          </p:nvPr>
        </p:nvSpPr>
        <p:spPr>
          <a:xfrm>
            <a:off x="242382" y="222240"/>
            <a:ext cx="8539265" cy="749770"/>
          </a:xfrm>
        </p:spPr>
        <p:txBody>
          <a:bodyPr vert="horz" lIns="91440" tIns="45720" rIns="91440" bIns="45720" rtlCol="0" anchor="b">
            <a:noAutofit/>
          </a:bodyPr>
          <a:lstStyle/>
          <a:p>
            <a:r>
              <a:rPr lang="en-US" sz="4000" b="1" kern="1200" dirty="0">
                <a:solidFill>
                  <a:schemeClr val="tx1">
                    <a:lumMod val="75000"/>
                    <a:lumOff val="25000"/>
                  </a:schemeClr>
                </a:solidFill>
                <a:latin typeface="+mj-lt"/>
                <a:ea typeface="+mj-ea"/>
                <a:cs typeface="+mj-cs"/>
              </a:rPr>
              <a:t>Breakout Sessions – Quick </a:t>
            </a:r>
            <a:r>
              <a:rPr lang="en-US" sz="4000" b="1" dirty="0">
                <a:solidFill>
                  <a:schemeClr val="tx1">
                    <a:lumMod val="75000"/>
                    <a:lumOff val="25000"/>
                  </a:schemeClr>
                </a:solidFill>
                <a:latin typeface="+mj-lt"/>
              </a:rPr>
              <a:t>Preview</a:t>
            </a:r>
            <a:endParaRPr lang="en-US" sz="4000" b="1" kern="1200" dirty="0">
              <a:solidFill>
                <a:schemeClr val="tx1">
                  <a:lumMod val="75000"/>
                  <a:lumOff val="25000"/>
                </a:schemeClr>
              </a:solidFill>
              <a:latin typeface="+mj-lt"/>
              <a:ea typeface="+mj-ea"/>
              <a:cs typeface="+mj-cs"/>
            </a:endParaRPr>
          </a:p>
        </p:txBody>
      </p:sp>
      <p:sp>
        <p:nvSpPr>
          <p:cNvPr id="4" name="Slide Number Placeholder 3">
            <a:extLst>
              <a:ext uri="{FF2B5EF4-FFF2-40B4-BE49-F238E27FC236}">
                <a16:creationId xmlns:a16="http://schemas.microsoft.com/office/drawing/2014/main" id="{5CC9EC85-A71D-46F0-A50C-B0FCEA3FD72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F351B74C-415A-4849-B00A-A8A67C2B7A92}"/>
              </a:ext>
            </a:extLst>
          </p:cNvPr>
          <p:cNvGraphicFramePr>
            <a:graphicFrameLocks noGrp="1"/>
          </p:cNvGraphicFramePr>
          <p:nvPr>
            <p:ph sz="half" idx="1"/>
          </p:nvPr>
        </p:nvGraphicFramePr>
        <p:xfrm>
          <a:off x="0" y="1225685"/>
          <a:ext cx="12192000" cy="5662254"/>
        </p:xfrm>
        <a:graphic>
          <a:graphicData uri="http://schemas.openxmlformats.org/drawingml/2006/table">
            <a:tbl>
              <a:tblPr firstRow="1" firstCol="1" bandRow="1"/>
              <a:tblGrid>
                <a:gridCol w="2498230">
                  <a:extLst>
                    <a:ext uri="{9D8B030D-6E8A-4147-A177-3AD203B41FA5}">
                      <a16:colId xmlns:a16="http://schemas.microsoft.com/office/drawing/2014/main" val="1641748447"/>
                    </a:ext>
                  </a:extLst>
                </a:gridCol>
                <a:gridCol w="1850034">
                  <a:extLst>
                    <a:ext uri="{9D8B030D-6E8A-4147-A177-3AD203B41FA5}">
                      <a16:colId xmlns:a16="http://schemas.microsoft.com/office/drawing/2014/main" val="1591648303"/>
                    </a:ext>
                  </a:extLst>
                </a:gridCol>
                <a:gridCol w="2723745">
                  <a:extLst>
                    <a:ext uri="{9D8B030D-6E8A-4147-A177-3AD203B41FA5}">
                      <a16:colId xmlns:a16="http://schemas.microsoft.com/office/drawing/2014/main" val="1896850507"/>
                    </a:ext>
                  </a:extLst>
                </a:gridCol>
                <a:gridCol w="5119991">
                  <a:extLst>
                    <a:ext uri="{9D8B030D-6E8A-4147-A177-3AD203B41FA5}">
                      <a16:colId xmlns:a16="http://schemas.microsoft.com/office/drawing/2014/main" val="3235219802"/>
                    </a:ext>
                  </a:extLst>
                </a:gridCol>
              </a:tblGrid>
              <a:tr h="394007">
                <a:tc>
                  <a:txBody>
                    <a:bodyPr/>
                    <a:lstStyle/>
                    <a:p>
                      <a:pPr marL="0" marR="0" algn="l" fontAlgn="t">
                        <a:lnSpc>
                          <a:spcPct val="150000"/>
                        </a:lnSpc>
                        <a:spcBef>
                          <a:spcPts val="0"/>
                        </a:spcBef>
                        <a:spcAft>
                          <a:spcPts val="0"/>
                        </a:spcAft>
                      </a:pPr>
                      <a:r>
                        <a:rPr lang="en-US" sz="18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Name</a:t>
                      </a:r>
                      <a:r>
                        <a:rPr lang="en-US" sz="1800" b="1"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&amp; Title</a:t>
                      </a:r>
                      <a:endParaRPr lang="en-US" sz="1800" b="0" i="0" u="none" strike="noStrike" dirty="0">
                        <a:effectLst/>
                        <a:latin typeface="Arial" panose="020B0604020202020204" pitchFamily="34" charset="0"/>
                      </a:endParaRPr>
                    </a:p>
                  </a:txBody>
                  <a:tcPr marL="12465" marR="12465" marT="12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l" fontAlgn="t">
                        <a:lnSpc>
                          <a:spcPct val="150000"/>
                        </a:lnSpc>
                        <a:spcBef>
                          <a:spcPts val="0"/>
                        </a:spcBef>
                        <a:spcAft>
                          <a:spcPts val="0"/>
                        </a:spcAft>
                      </a:pPr>
                      <a:r>
                        <a:rPr lang="en-US" sz="1800" b="1"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Organization</a:t>
                      </a:r>
                      <a:endParaRPr lang="en-US" sz="1800" b="0" i="0" u="none" strike="noStrike" dirty="0">
                        <a:effectLst/>
                        <a:latin typeface="Arial" panose="020B0604020202020204" pitchFamily="34" charset="0"/>
                      </a:endParaRPr>
                    </a:p>
                  </a:txBody>
                  <a:tcPr marL="12465" marR="12465" marT="12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l" fontAlgn="b">
                        <a:lnSpc>
                          <a:spcPct val="150000"/>
                        </a:lnSpc>
                        <a:spcBef>
                          <a:spcPts val="0"/>
                        </a:spcBef>
                        <a:spcAft>
                          <a:spcPts val="0"/>
                        </a:spcAft>
                      </a:pPr>
                      <a:r>
                        <a:rPr lang="en-US" sz="1800" b="1"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Session Title</a:t>
                      </a:r>
                      <a:endParaRPr lang="en-US" sz="1800" b="0" i="0" u="none" strike="noStrike" dirty="0">
                        <a:effectLst/>
                        <a:latin typeface="Arial" panose="020B0604020202020204" pitchFamily="34" charset="0"/>
                      </a:endParaRPr>
                    </a:p>
                  </a:txBody>
                  <a:tcPr marL="37394" marR="37394" marT="24929" marB="2492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l" fontAlgn="b">
                        <a:lnSpc>
                          <a:spcPct val="150000"/>
                        </a:lnSpc>
                        <a:spcBef>
                          <a:spcPts val="0"/>
                        </a:spcBef>
                        <a:spcAft>
                          <a:spcPts val="0"/>
                        </a:spcAft>
                      </a:pPr>
                      <a:r>
                        <a:rPr lang="en-US" sz="1800" b="1"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Session Description</a:t>
                      </a:r>
                      <a:endParaRPr lang="en-US" sz="1800" b="0" i="0" u="none" strike="noStrike" dirty="0">
                        <a:effectLst/>
                        <a:latin typeface="Arial" panose="020B0604020202020204" pitchFamily="34" charset="0"/>
                      </a:endParaRPr>
                    </a:p>
                  </a:txBody>
                  <a:tcPr marL="37394" marR="37394" marT="24929" marB="2492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4256694003"/>
                  </a:ext>
                </a:extLst>
              </a:tr>
              <a:tr h="1640560">
                <a:tc>
                  <a:txBody>
                    <a:bodyPr/>
                    <a:lstStyle/>
                    <a:p>
                      <a:pPr marL="0" marR="0" algn="l" fontAlgn="b">
                        <a:lnSpc>
                          <a:spcPct val="115000"/>
                        </a:lnSpc>
                        <a:spcBef>
                          <a:spcPts val="0"/>
                        </a:spcBef>
                        <a:spcAft>
                          <a:spcPts val="0"/>
                        </a:spcAft>
                      </a:pPr>
                      <a:r>
                        <a:rPr lang="en-US" sz="1800" b="1"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Leandra Parris, Assistant Professor, Program Coordinator </a:t>
                      </a:r>
                      <a:endParaRPr lang="en-US" sz="1800" b="0" i="0" u="none" strike="noStrike" dirty="0">
                        <a:effectLst/>
                        <a:latin typeface="Arial" panose="020B0604020202020204" pitchFamily="34" charset="0"/>
                      </a:endParaRPr>
                    </a:p>
                  </a:txBody>
                  <a:tcPr marL="12465" marR="12465" marT="124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F4F3"/>
                    </a:solidFill>
                  </a:tcPr>
                </a:tc>
                <a:tc>
                  <a:txBody>
                    <a:bodyPr/>
                    <a:lstStyle/>
                    <a:p>
                      <a:pPr marL="0" marR="0" algn="l" fontAlgn="b">
                        <a:lnSpc>
                          <a:spcPct val="115000"/>
                        </a:lnSpc>
                        <a:spcBef>
                          <a:spcPts val="0"/>
                        </a:spcBef>
                        <a:spcAft>
                          <a:spcPts val="0"/>
                        </a:spcAft>
                      </a:pPr>
                      <a:r>
                        <a:rPr lang="en-US" sz="18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William &amp; Mary</a:t>
                      </a:r>
                      <a:endParaRPr lang="en-US" sz="1800" b="0" i="0" u="none" strike="noStrike" dirty="0">
                        <a:effectLst/>
                        <a:latin typeface="Arial" panose="020B0604020202020204" pitchFamily="34" charset="0"/>
                      </a:endParaRPr>
                    </a:p>
                  </a:txBody>
                  <a:tcPr marL="12465" marR="12465" marT="124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F4F3"/>
                    </a:solidFill>
                  </a:tcPr>
                </a:tc>
                <a:tc>
                  <a:txBody>
                    <a:bodyPr/>
                    <a:lstStyle/>
                    <a:p>
                      <a:pPr marL="0" marR="0" algn="l" fontAlgn="b">
                        <a:lnSpc>
                          <a:spcPct val="115000"/>
                        </a:lnSpc>
                        <a:spcBef>
                          <a:spcPts val="0"/>
                        </a:spcBef>
                        <a:spcAft>
                          <a:spcPts val="0"/>
                        </a:spcAft>
                      </a:pPr>
                      <a:r>
                        <a:rPr lang="en-US" sz="18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TIPPS for Recovery: A Trauma-Informed Program for Promoting Success</a:t>
                      </a:r>
                      <a:endParaRPr lang="en-US" sz="1800" b="0" i="0" u="none" strike="noStrike" dirty="0">
                        <a:effectLst/>
                        <a:latin typeface="Arial" panose="020B0604020202020204" pitchFamily="34" charset="0"/>
                      </a:endParaRPr>
                    </a:p>
                    <a:p>
                      <a:pPr marL="0" marR="0" algn="l" fontAlgn="b">
                        <a:lnSpc>
                          <a:spcPct val="115000"/>
                        </a:lnSpc>
                        <a:spcBef>
                          <a:spcPts val="0"/>
                        </a:spcBef>
                        <a:spcAft>
                          <a:spcPts val="0"/>
                        </a:spcAft>
                      </a:pPr>
                      <a:r>
                        <a:rPr lang="en-US" sz="18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(June 17)</a:t>
                      </a:r>
                      <a:endParaRPr lang="en-US" sz="1800" b="0" i="0" u="none" strike="noStrike" dirty="0">
                        <a:effectLst/>
                        <a:latin typeface="Arial" panose="020B0604020202020204" pitchFamily="34" charset="0"/>
                      </a:endParaRPr>
                    </a:p>
                  </a:txBody>
                  <a:tcPr marL="37394" marR="37394" marT="24929" marB="2492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F4F3"/>
                    </a:solidFill>
                  </a:tcPr>
                </a:tc>
                <a:tc>
                  <a:txBody>
                    <a:bodyPr/>
                    <a:lstStyle/>
                    <a:p>
                      <a:pPr marL="0" marR="0" algn="l" fontAlgn="b">
                        <a:lnSpc>
                          <a:spcPct val="115000"/>
                        </a:lnSpc>
                        <a:spcBef>
                          <a:spcPts val="0"/>
                        </a:spcBef>
                        <a:spcAft>
                          <a:spcPts val="0"/>
                        </a:spcAft>
                      </a:pPr>
                      <a:r>
                        <a:rPr lang="en-US" sz="18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session will focus the tenants of trauma-informed care in schools with a focus on integrating principles of equity, diversity, and inclusion to promote socially just, trauma-informed services for students post-pandemic. </a:t>
                      </a:r>
                      <a:endParaRPr lang="en-US" sz="1800" b="0" i="0" u="none" strike="noStrike" dirty="0">
                        <a:effectLst/>
                        <a:latin typeface="Arial" panose="020B0604020202020204" pitchFamily="34" charset="0"/>
                      </a:endParaRPr>
                    </a:p>
                  </a:txBody>
                  <a:tcPr marL="37394" marR="37394" marT="24929" marB="2492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F4F3"/>
                    </a:solidFill>
                  </a:tcPr>
                </a:tc>
                <a:extLst>
                  <a:ext uri="{0D108BD9-81ED-4DB2-BD59-A6C34878D82A}">
                    <a16:rowId xmlns:a16="http://schemas.microsoft.com/office/drawing/2014/main" val="3766651192"/>
                  </a:ext>
                </a:extLst>
              </a:tr>
              <a:tr h="1640560">
                <a:tc>
                  <a:txBody>
                    <a:bodyPr/>
                    <a:lstStyle/>
                    <a:p>
                      <a:pPr marL="0" marR="0" algn="l" fontAlgn="b">
                        <a:lnSpc>
                          <a:spcPct val="115000"/>
                        </a:lnSpc>
                        <a:spcBef>
                          <a:spcPts val="0"/>
                        </a:spcBef>
                        <a:spcAft>
                          <a:spcPts val="0"/>
                        </a:spcAft>
                      </a:pPr>
                      <a:r>
                        <a:rPr lang="en-US" sz="1800" b="1"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p>
                      <a:pPr marL="0" marR="0" algn="l" fontAlgn="b">
                        <a:lnSpc>
                          <a:spcPct val="115000"/>
                        </a:lnSpc>
                        <a:spcBef>
                          <a:spcPts val="0"/>
                        </a:spcBef>
                        <a:spcAft>
                          <a:spcPts val="0"/>
                        </a:spcAft>
                      </a:pPr>
                      <a:r>
                        <a:rPr lang="en-US" sz="1800" b="1"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Danielle Bock, </a:t>
                      </a:r>
                      <a:endParaRPr lang="en-US" sz="1800" b="0" i="0" u="none" strike="noStrike">
                        <a:effectLst/>
                        <a:latin typeface="Arial" panose="020B0604020202020204" pitchFamily="34" charset="0"/>
                      </a:endParaRPr>
                    </a:p>
                    <a:p>
                      <a:pPr marL="0" marR="0" algn="l" fontAlgn="b">
                        <a:lnSpc>
                          <a:spcPct val="115000"/>
                        </a:lnSpc>
                        <a:spcBef>
                          <a:spcPts val="0"/>
                        </a:spcBef>
                        <a:spcAft>
                          <a:spcPts val="0"/>
                        </a:spcAft>
                      </a:pPr>
                      <a:r>
                        <a:rPr lang="en-US" sz="1800" b="1"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Director of Nutrition Services</a:t>
                      </a:r>
                      <a:endParaRPr lang="en-US" sz="1800" b="0" i="0" u="none" strike="noStrike">
                        <a:effectLst/>
                        <a:latin typeface="Arial" panose="020B0604020202020204" pitchFamily="34" charset="0"/>
                      </a:endParaRPr>
                    </a:p>
                  </a:txBody>
                  <a:tcPr marL="12465" marR="12465" marT="124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E4E2"/>
                    </a:solidFill>
                  </a:tcPr>
                </a:tc>
                <a:tc>
                  <a:txBody>
                    <a:bodyPr/>
                    <a:lstStyle/>
                    <a:p>
                      <a:pPr marL="0" marR="0" algn="l" fontAlgn="b">
                        <a:lnSpc>
                          <a:spcPct val="115000"/>
                        </a:lnSpc>
                        <a:spcBef>
                          <a:spcPts val="0"/>
                        </a:spcBef>
                        <a:spcAft>
                          <a:spcPts val="0"/>
                        </a:spcAft>
                      </a:pPr>
                      <a:r>
                        <a:rPr lang="en-US" sz="1800" b="0"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Greeley-Evans School District 6</a:t>
                      </a:r>
                      <a:endParaRPr lang="en-US" sz="1800" b="0" i="0" u="none" strike="noStrike">
                        <a:effectLst/>
                        <a:latin typeface="Arial" panose="020B0604020202020204" pitchFamily="34" charset="0"/>
                      </a:endParaRPr>
                    </a:p>
                  </a:txBody>
                  <a:tcPr marL="12465" marR="12465" marT="124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E4E2"/>
                    </a:solidFill>
                  </a:tcPr>
                </a:tc>
                <a:tc>
                  <a:txBody>
                    <a:bodyPr/>
                    <a:lstStyle/>
                    <a:p>
                      <a:pPr marL="0" marR="0" algn="l" fontAlgn="b">
                        <a:lnSpc>
                          <a:spcPct val="115000"/>
                        </a:lnSpc>
                        <a:spcBef>
                          <a:spcPts val="0"/>
                        </a:spcBef>
                        <a:spcAft>
                          <a:spcPts val="0"/>
                        </a:spcAft>
                      </a:pPr>
                      <a:r>
                        <a:rPr lang="en-US" sz="18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Equitable Food Access in Schools</a:t>
                      </a:r>
                      <a:endParaRPr lang="en-US" sz="1800" b="0" i="0" u="none" strike="noStrike" dirty="0">
                        <a:effectLst/>
                        <a:latin typeface="Arial" panose="020B0604020202020204" pitchFamily="34" charset="0"/>
                      </a:endParaRPr>
                    </a:p>
                    <a:p>
                      <a:pPr marL="0" marR="0" algn="l" fontAlgn="b">
                        <a:lnSpc>
                          <a:spcPct val="115000"/>
                        </a:lnSpc>
                        <a:spcBef>
                          <a:spcPts val="0"/>
                        </a:spcBef>
                        <a:spcAft>
                          <a:spcPts val="0"/>
                        </a:spcAft>
                      </a:pPr>
                      <a:r>
                        <a:rPr lang="en-US" sz="18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(June 17)</a:t>
                      </a:r>
                      <a:endParaRPr lang="en-US" sz="1800" b="0" i="0" u="none" strike="noStrike" dirty="0">
                        <a:effectLst/>
                        <a:latin typeface="Arial" panose="020B0604020202020204" pitchFamily="34" charset="0"/>
                      </a:endParaRPr>
                    </a:p>
                  </a:txBody>
                  <a:tcPr marL="37394" marR="37394" marT="24929" marB="2492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E4E2"/>
                    </a:solidFill>
                  </a:tcPr>
                </a:tc>
                <a:tc>
                  <a:txBody>
                    <a:bodyPr/>
                    <a:lstStyle/>
                    <a:p>
                      <a:pPr marL="0" marR="0" algn="l" fontAlgn="b">
                        <a:lnSpc>
                          <a:spcPct val="115000"/>
                        </a:lnSpc>
                        <a:spcBef>
                          <a:spcPts val="0"/>
                        </a:spcBef>
                        <a:spcAft>
                          <a:spcPts val="0"/>
                        </a:spcAft>
                      </a:pPr>
                      <a:r>
                        <a:rPr lang="en-US" sz="18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Food access and good nourishment are vital to well-being and learning. This session will focus on lessons learned during the pandemic that will help us provide better access to nutritious food for all students.</a:t>
                      </a:r>
                      <a:endParaRPr lang="en-US" sz="1800" b="0" i="0" u="none" strike="noStrike" dirty="0">
                        <a:effectLst/>
                        <a:latin typeface="Arial" panose="020B0604020202020204" pitchFamily="34" charset="0"/>
                      </a:endParaRPr>
                    </a:p>
                  </a:txBody>
                  <a:tcPr marL="37394" marR="37394" marT="24929" marB="2492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E4E2"/>
                    </a:solidFill>
                  </a:tcPr>
                </a:tc>
                <a:extLst>
                  <a:ext uri="{0D108BD9-81ED-4DB2-BD59-A6C34878D82A}">
                    <a16:rowId xmlns:a16="http://schemas.microsoft.com/office/drawing/2014/main" val="1809861231"/>
                  </a:ext>
                </a:extLst>
              </a:tr>
              <a:tr h="1957189">
                <a:tc>
                  <a:txBody>
                    <a:bodyPr/>
                    <a:lstStyle/>
                    <a:p>
                      <a:pPr marL="0" marR="0" algn="l" fontAlgn="b">
                        <a:lnSpc>
                          <a:spcPct val="115000"/>
                        </a:lnSpc>
                        <a:spcBef>
                          <a:spcPts val="0"/>
                        </a:spcBef>
                        <a:spcAft>
                          <a:spcPts val="0"/>
                        </a:spcAft>
                      </a:pPr>
                      <a:r>
                        <a:rPr lang="en-US" sz="1800" b="1"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Christina Monaco,</a:t>
                      </a:r>
                      <a:endParaRPr lang="en-US" sz="1800" b="0" i="0" u="none" strike="noStrike" dirty="0">
                        <a:effectLst/>
                        <a:latin typeface="Arial" panose="020B0604020202020204" pitchFamily="34" charset="0"/>
                      </a:endParaRPr>
                    </a:p>
                    <a:p>
                      <a:pPr marL="0" marR="0" algn="l" fontAlgn="b">
                        <a:lnSpc>
                          <a:spcPct val="115000"/>
                        </a:lnSpc>
                        <a:spcBef>
                          <a:spcPts val="0"/>
                        </a:spcBef>
                        <a:spcAft>
                          <a:spcPts val="0"/>
                        </a:spcAft>
                      </a:pPr>
                      <a:r>
                        <a:rPr lang="en-US" sz="1800" b="1"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Field Service Manager </a:t>
                      </a:r>
                      <a:endParaRPr lang="en-US" sz="1800" b="0" i="0" u="none" strike="noStrike" dirty="0">
                        <a:effectLst/>
                        <a:latin typeface="Arial" panose="020B0604020202020204" pitchFamily="34" charset="0"/>
                      </a:endParaRPr>
                    </a:p>
                  </a:txBody>
                  <a:tcPr marL="12465" marR="12465" marT="124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D9D6"/>
                    </a:solidFill>
                  </a:tcPr>
                </a:tc>
                <a:tc>
                  <a:txBody>
                    <a:bodyPr/>
                    <a:lstStyle/>
                    <a:p>
                      <a:pPr marL="0" marR="0" algn="l" fontAlgn="b">
                        <a:lnSpc>
                          <a:spcPct val="115000"/>
                        </a:lnSpc>
                        <a:spcBef>
                          <a:spcPts val="0"/>
                        </a:spcBef>
                        <a:spcAft>
                          <a:spcPts val="0"/>
                        </a:spcAft>
                      </a:pPr>
                      <a:r>
                        <a:rPr lang="en-US" sz="1800" b="0"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Colorado Department of Education</a:t>
                      </a:r>
                      <a:endParaRPr lang="en-US" sz="1800" b="0" i="0" u="none" strike="noStrike">
                        <a:effectLst/>
                        <a:latin typeface="Arial" panose="020B0604020202020204" pitchFamily="34" charset="0"/>
                      </a:endParaRPr>
                    </a:p>
                  </a:txBody>
                  <a:tcPr marL="12465" marR="12465" marT="124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D9D6"/>
                    </a:solidFill>
                  </a:tcPr>
                </a:tc>
                <a:tc>
                  <a:txBody>
                    <a:bodyPr/>
                    <a:lstStyle/>
                    <a:p>
                      <a:pPr marL="0" marR="0" algn="l" fontAlgn="b">
                        <a:lnSpc>
                          <a:spcPct val="115000"/>
                        </a:lnSpc>
                        <a:spcBef>
                          <a:spcPts val="0"/>
                        </a:spcBef>
                        <a:spcAft>
                          <a:spcPts val="0"/>
                        </a:spcAft>
                      </a:pPr>
                      <a:r>
                        <a:rPr lang="en-US" sz="18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Response Planning &amp; Establish Why Breakout</a:t>
                      </a:r>
                      <a:endParaRPr lang="en-US" sz="1800" b="0" i="0" u="none" strike="noStrike">
                        <a:effectLst/>
                        <a:latin typeface="Arial" panose="020B0604020202020204" pitchFamily="34" charset="0"/>
                      </a:endParaRPr>
                    </a:p>
                    <a:p>
                      <a:pPr marL="0" marR="0" algn="l" fontAlgn="b">
                        <a:lnSpc>
                          <a:spcPct val="115000"/>
                        </a:lnSpc>
                        <a:spcBef>
                          <a:spcPts val="0"/>
                        </a:spcBef>
                        <a:spcAft>
                          <a:spcPts val="0"/>
                        </a:spcAft>
                      </a:pPr>
                      <a:r>
                        <a:rPr lang="en-US" sz="18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(June 16)</a:t>
                      </a:r>
                      <a:endParaRPr lang="en-US" sz="1800" b="0" i="0" u="none" strike="noStrike">
                        <a:effectLst/>
                        <a:latin typeface="Arial" panose="020B0604020202020204" pitchFamily="34" charset="0"/>
                      </a:endParaRPr>
                    </a:p>
                  </a:txBody>
                  <a:tcPr marL="37394" marR="37394" marT="24929" marB="2492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D9D6"/>
                    </a:solidFill>
                  </a:tcPr>
                </a:tc>
                <a:tc>
                  <a:txBody>
                    <a:bodyPr/>
                    <a:lstStyle/>
                    <a:p>
                      <a:pPr marL="0" marR="0" algn="l" fontAlgn="b">
                        <a:lnSpc>
                          <a:spcPct val="115000"/>
                        </a:lnSpc>
                        <a:spcBef>
                          <a:spcPts val="0"/>
                        </a:spcBef>
                        <a:spcAft>
                          <a:spcPts val="0"/>
                        </a:spcAft>
                      </a:pPr>
                      <a:r>
                        <a:rPr lang="en-US" sz="18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Districts and schools are encouraged to first establish “why” when creating a response plan. There are two key steps to establish the "why" that help create a shared purpose and approach through reflecting, regrouping and defining success.</a:t>
                      </a:r>
                      <a:endParaRPr lang="en-US" sz="1800" b="0" i="0" u="none" strike="noStrike" dirty="0">
                        <a:effectLst/>
                        <a:latin typeface="Arial" panose="020B0604020202020204" pitchFamily="34" charset="0"/>
                      </a:endParaRPr>
                    </a:p>
                  </a:txBody>
                  <a:tcPr marL="37394" marR="37394" marT="24929" marB="2492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D9D6"/>
                    </a:solidFill>
                  </a:tcPr>
                </a:tc>
                <a:extLst>
                  <a:ext uri="{0D108BD9-81ED-4DB2-BD59-A6C34878D82A}">
                    <a16:rowId xmlns:a16="http://schemas.microsoft.com/office/drawing/2014/main" val="1097742020"/>
                  </a:ext>
                </a:extLst>
              </a:tr>
            </a:tbl>
          </a:graphicData>
        </a:graphic>
      </p:graphicFrame>
    </p:spTree>
    <p:extLst>
      <p:ext uri="{BB962C8B-B14F-4D97-AF65-F5344CB8AC3E}">
        <p14:creationId xmlns:p14="http://schemas.microsoft.com/office/powerpoint/2010/main" val="142499385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8236</TotalTime>
  <Words>2713</Words>
  <Application>Microsoft Office PowerPoint</Application>
  <PresentationFormat>Widescreen</PresentationFormat>
  <Paragraphs>222</Paragraphs>
  <Slides>27</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-apple-system</vt:lpstr>
      <vt:lpstr>Arial</vt:lpstr>
      <vt:lpstr>Calibri</vt:lpstr>
      <vt:lpstr>Calibri Light</vt:lpstr>
      <vt:lpstr>Courier New</vt:lpstr>
      <vt:lpstr>Museo Slab 500</vt:lpstr>
      <vt:lpstr>SourceSansProRegular</vt:lpstr>
      <vt:lpstr>Times New Roman</vt:lpstr>
      <vt:lpstr>Office Theme</vt:lpstr>
      <vt:lpstr>1_Office Theme</vt:lpstr>
      <vt:lpstr>CDE Office Hours</vt:lpstr>
      <vt:lpstr>CDE Team Introductions!</vt:lpstr>
      <vt:lpstr>ESSER Office Hours</vt:lpstr>
      <vt:lpstr>Reflect, Reset, Reimagine: Tools and Strategies to Accelerate Student Learning and Well-Being in Colorado   June 16-17, 23-24, and August 4-6. </vt:lpstr>
      <vt:lpstr>E&amp;E Series Overview</vt:lpstr>
      <vt:lpstr>Series Dates and Times</vt:lpstr>
      <vt:lpstr>Who Should Attend?</vt:lpstr>
      <vt:lpstr>Featured Speakers</vt:lpstr>
      <vt:lpstr>Breakout Sessions – Quick Preview</vt:lpstr>
      <vt:lpstr>Register Today!</vt:lpstr>
      <vt:lpstr>Thank You!   Jeremy Meredith ESEA Programs Sr. Consultant E&amp;E Coordinator Meredith_J@cde.state.co.us </vt:lpstr>
      <vt:lpstr>Frequently Asked Questions  U.S. Department of Education Guidance</vt:lpstr>
      <vt:lpstr>U.S. Department of Education ESSER and GEER Programs FAQs! </vt:lpstr>
      <vt:lpstr>ESSER Fiscal Considerations</vt:lpstr>
      <vt:lpstr>Reimbursement Grants </vt:lpstr>
      <vt:lpstr>Questions Requested for Office Hours Discussion</vt:lpstr>
      <vt:lpstr> Questions &amp; Answers</vt:lpstr>
      <vt:lpstr>Questions &amp; Answers</vt:lpstr>
      <vt:lpstr>GEPA Statements</vt:lpstr>
      <vt:lpstr>GEPA Statements</vt:lpstr>
      <vt:lpstr>GEPA Statements (Continued)</vt:lpstr>
      <vt:lpstr>GEPA Statement Example - General</vt:lpstr>
      <vt:lpstr>GEPA Statement Example - Students with Disabilities </vt:lpstr>
      <vt:lpstr>GEPA Statements Examples</vt:lpstr>
      <vt:lpstr>Questions?   Future Topics?</vt:lpstr>
      <vt:lpstr>Upcoming Office Hours</vt:lpstr>
      <vt:lpstr>CDE Team Introductions!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195</cp:revision>
  <dcterms:modified xsi:type="dcterms:W3CDTF">2021-05-28T16:15:29Z</dcterms:modified>
</cp:coreProperties>
</file>