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 id="2147483675"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a103cc0bd_8_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ba103cc0bd_8_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aff0bcfad1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aff0bcfad1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Rachel</a:t>
            </a:r>
            <a:endParaRPr/>
          </a:p>
        </p:txBody>
      </p:sp>
      <p:sp>
        <p:nvSpPr>
          <p:cNvPr id="265" name="Google Shape;265;gaff0bcfad1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Renee</a:t>
            </a:r>
            <a:endParaRPr/>
          </a:p>
        </p:txBody>
      </p:sp>
      <p:sp>
        <p:nvSpPr>
          <p:cNvPr id="272" name="Google Shape;27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Rachel</a:t>
            </a:r>
            <a:endParaRPr/>
          </a:p>
        </p:txBody>
      </p:sp>
      <p:sp>
        <p:nvSpPr>
          <p:cNvPr id="286" name="Google Shape;28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Rachel</a:t>
            </a:r>
            <a:endParaRPr/>
          </a:p>
        </p:txBody>
      </p:sp>
      <p:sp>
        <p:nvSpPr>
          <p:cNvPr id="293" name="Google Shape;29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Renee</a:t>
            </a:r>
            <a:endParaRPr/>
          </a:p>
        </p:txBody>
      </p:sp>
      <p:sp>
        <p:nvSpPr>
          <p:cNvPr id="300" name="Google Shape;30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a156bc28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Renee</a:t>
            </a:r>
            <a:endParaRPr/>
          </a:p>
        </p:txBody>
      </p:sp>
      <p:sp>
        <p:nvSpPr>
          <p:cNvPr id="307" name="Google Shape;307;gba156bc28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a156bc280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Renee</a:t>
            </a:r>
            <a:endParaRPr/>
          </a:p>
        </p:txBody>
      </p:sp>
      <p:sp>
        <p:nvSpPr>
          <p:cNvPr id="314" name="Google Shape;314;gba156bc280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aa7eb536d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aa7eb536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Renee</a:t>
            </a:r>
            <a:endParaRPr/>
          </a:p>
        </p:txBody>
      </p:sp>
      <p:sp>
        <p:nvSpPr>
          <p:cNvPr id="322" name="Google Shape;322;gbaa7eb536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Rachel</a:t>
            </a:r>
            <a:endParaRPr/>
          </a:p>
        </p:txBody>
      </p:sp>
      <p:sp>
        <p:nvSpPr>
          <p:cNvPr id="332" name="Google Shape;332;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a103cc0bd_8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ba103cc0bd_8_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Nazie </a:t>
            </a:r>
            <a:endParaRPr/>
          </a:p>
        </p:txBody>
      </p:sp>
      <p:sp>
        <p:nvSpPr>
          <p:cNvPr id="177" name="Google Shape;177;gba103cc0bd_8_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ff0bcfad1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ff0bcfad1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Rachel</a:t>
            </a:r>
            <a:endParaRPr/>
          </a:p>
        </p:txBody>
      </p:sp>
      <p:sp>
        <p:nvSpPr>
          <p:cNvPr id="340" name="Google Shape;340;gaff0bcfad1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b5c6f6168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b5c6f6168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b5c6f6168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b5c6f61682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b5c6f61682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Kathryn</a:t>
            </a:r>
            <a:endParaRPr/>
          </a:p>
        </p:txBody>
      </p:sp>
      <p:sp>
        <p:nvSpPr>
          <p:cNvPr id="369" name="Google Shape;369;gb5c6f61682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baa7eb536d_4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baa7eb536d_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baa7eb536d_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baa7eb536d_3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baa7eb536d_3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baa7eb536d_3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ba156bc3b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ba156bc3b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ba156bc3b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Intro: Renee and Rachel</a:t>
            </a:r>
            <a:endParaRPr/>
          </a:p>
        </p:txBody>
      </p:sp>
      <p:sp>
        <p:nvSpPr>
          <p:cNvPr id="184" name="Google Shape;18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ba103cc0bd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ba103cc0bd_6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baa7eb536d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baa7eb536d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gbaa7eb536d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Renee</a:t>
            </a:r>
            <a:endParaRPr/>
          </a:p>
        </p:txBody>
      </p:sp>
      <p:sp>
        <p:nvSpPr>
          <p:cNvPr id="191" name="Google Shape;19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Renee</a:t>
            </a:r>
            <a:endParaRPr dirty="0"/>
          </a:p>
        </p:txBody>
      </p:sp>
      <p:sp>
        <p:nvSpPr>
          <p:cNvPr id="212" name="Google Shape;21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ff0bcfad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ff0bcfad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Renee</a:t>
            </a:r>
            <a:endParaRPr/>
          </a:p>
        </p:txBody>
      </p:sp>
      <p:sp>
        <p:nvSpPr>
          <p:cNvPr id="232" name="Google Shape;232;gaff0bcfad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b5c6f616f0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b5c6f616f0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Renee</a:t>
            </a:r>
            <a:endParaRPr/>
          </a:p>
        </p:txBody>
      </p:sp>
      <p:sp>
        <p:nvSpPr>
          <p:cNvPr id="240" name="Google Shape;240;gb5c6f616f0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aa7eb536d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aa7eb536d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Renee</a:t>
            </a:r>
            <a:endParaRPr/>
          </a:p>
        </p:txBody>
      </p:sp>
      <p:sp>
        <p:nvSpPr>
          <p:cNvPr id="248" name="Google Shape;248;gbaa7eb536d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Rachel- </a:t>
            </a:r>
            <a:endParaRPr/>
          </a:p>
        </p:txBody>
      </p:sp>
      <p:sp>
        <p:nvSpPr>
          <p:cNvPr id="256" name="Google Shape;25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w="19050" cap="flat" cmpd="sng">
            <a:solidFill>
              <a:srgbClr val="488BC9"/>
            </a:solidFill>
            <a:prstDash val="solid"/>
            <a:miter lim="800000"/>
            <a:headEnd type="none" w="sm" len="sm"/>
            <a:tailEnd type="none" w="sm" len="sm"/>
          </a:ln>
        </p:spPr>
      </p:cxnSp>
      <p:sp>
        <p:nvSpPr>
          <p:cNvPr id="19" name="Google Shape;19;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2"/>
        <p:cNvGrpSpPr/>
        <p:nvPr/>
      </p:nvGrpSpPr>
      <p:grpSpPr>
        <a:xfrm>
          <a:off x="0" y="0"/>
          <a:ext cx="0" cy="0"/>
          <a:chOff x="0" y="0"/>
          <a:chExt cx="0" cy="0"/>
        </a:xfrm>
      </p:grpSpPr>
      <p:pic>
        <p:nvPicPr>
          <p:cNvPr id="73" name="Google Shape;73;p11"/>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4" name="Google Shape;74;p1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1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7" name="Google Shape;77;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p1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1" name="Google Shape;81;p1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86" name="Google Shape;86;p1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chemeClr val="lt1"/>
                </a:solidFill>
                <a:latin typeface="Calibri"/>
                <a:ea typeface="Calibri"/>
                <a:cs typeface="Calibri"/>
                <a:sym typeface="Calibri"/>
              </a:defRPr>
            </a:lvl1pPr>
            <a:lvl2pPr marL="0" lvl="1" indent="0" algn="l">
              <a:spcBef>
                <a:spcPts val="0"/>
              </a:spcBef>
              <a:buNone/>
              <a:defRPr sz="1600">
                <a:solidFill>
                  <a:schemeClr val="lt1"/>
                </a:solidFill>
                <a:latin typeface="Calibri"/>
                <a:ea typeface="Calibri"/>
                <a:cs typeface="Calibri"/>
                <a:sym typeface="Calibri"/>
              </a:defRPr>
            </a:lvl2pPr>
            <a:lvl3pPr marL="0" lvl="2" indent="0" algn="l">
              <a:spcBef>
                <a:spcPts val="0"/>
              </a:spcBef>
              <a:buNone/>
              <a:defRPr sz="1600">
                <a:solidFill>
                  <a:schemeClr val="lt1"/>
                </a:solidFill>
                <a:latin typeface="Calibri"/>
                <a:ea typeface="Calibri"/>
                <a:cs typeface="Calibri"/>
                <a:sym typeface="Calibri"/>
              </a:defRPr>
            </a:lvl3pPr>
            <a:lvl4pPr marL="0" lvl="3" indent="0" algn="l">
              <a:spcBef>
                <a:spcPts val="0"/>
              </a:spcBef>
              <a:buNone/>
              <a:defRPr sz="1600">
                <a:solidFill>
                  <a:schemeClr val="lt1"/>
                </a:solidFill>
                <a:latin typeface="Calibri"/>
                <a:ea typeface="Calibri"/>
                <a:cs typeface="Calibri"/>
                <a:sym typeface="Calibri"/>
              </a:defRPr>
            </a:lvl4pPr>
            <a:lvl5pPr marL="0" lvl="4" indent="0" algn="l">
              <a:spcBef>
                <a:spcPts val="0"/>
              </a:spcBef>
              <a:buNone/>
              <a:defRPr sz="1600">
                <a:solidFill>
                  <a:schemeClr val="lt1"/>
                </a:solidFill>
                <a:latin typeface="Calibri"/>
                <a:ea typeface="Calibri"/>
                <a:cs typeface="Calibri"/>
                <a:sym typeface="Calibri"/>
              </a:defRPr>
            </a:lvl5pPr>
            <a:lvl6pPr marL="0" lvl="5" indent="0" algn="l">
              <a:spcBef>
                <a:spcPts val="0"/>
              </a:spcBef>
              <a:buNone/>
              <a:defRPr sz="1600">
                <a:solidFill>
                  <a:schemeClr val="lt1"/>
                </a:solidFill>
                <a:latin typeface="Calibri"/>
                <a:ea typeface="Calibri"/>
                <a:cs typeface="Calibri"/>
                <a:sym typeface="Calibri"/>
              </a:defRPr>
            </a:lvl6pPr>
            <a:lvl7pPr marL="0" lvl="6" indent="0" algn="l">
              <a:spcBef>
                <a:spcPts val="0"/>
              </a:spcBef>
              <a:buNone/>
              <a:defRPr sz="1600">
                <a:solidFill>
                  <a:schemeClr val="lt1"/>
                </a:solidFill>
                <a:latin typeface="Calibri"/>
                <a:ea typeface="Calibri"/>
                <a:cs typeface="Calibri"/>
                <a:sym typeface="Calibri"/>
              </a:defRPr>
            </a:lvl7pPr>
            <a:lvl8pPr marL="0" lvl="7" indent="0" algn="l">
              <a:spcBef>
                <a:spcPts val="0"/>
              </a:spcBef>
              <a:buNone/>
              <a:defRPr sz="1600">
                <a:solidFill>
                  <a:schemeClr val="lt1"/>
                </a:solidFill>
                <a:latin typeface="Calibri"/>
                <a:ea typeface="Calibri"/>
                <a:cs typeface="Calibri"/>
                <a:sym typeface="Calibri"/>
              </a:defRPr>
            </a:lvl8pPr>
            <a:lvl9pPr marL="0" lvl="8" indent="0" algn="l">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6"/>
          <p:cNvSpPr/>
          <p:nvPr/>
        </p:nvSpPr>
        <p:spPr>
          <a:xfrm>
            <a:off x="0" y="4675238"/>
            <a:ext cx="9144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6"/>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6"/>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6" name="Google Shape;96;p16"/>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97" name="Google Shape;97;p16"/>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98" name="Google Shape;98;p1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pic>
        <p:nvPicPr>
          <p:cNvPr id="100" name="Google Shape;100;p17"/>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01" name="Google Shape;101;p17"/>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 name="Google Shape;103;p1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04" name="Google Shape;104;p1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5"/>
        <p:cNvGrpSpPr/>
        <p:nvPr/>
      </p:nvGrpSpPr>
      <p:grpSpPr>
        <a:xfrm>
          <a:off x="0" y="0"/>
          <a:ext cx="0" cy="0"/>
          <a:chOff x="0" y="0"/>
          <a:chExt cx="0" cy="0"/>
        </a:xfrm>
      </p:grpSpPr>
      <p:pic>
        <p:nvPicPr>
          <p:cNvPr id="106" name="Google Shape;106;p18"/>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107" name="Google Shape;107;p18"/>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8"/>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09"/>
        <p:cNvGrpSpPr/>
        <p:nvPr/>
      </p:nvGrpSpPr>
      <p:grpSpPr>
        <a:xfrm>
          <a:off x="0" y="0"/>
          <a:ext cx="0" cy="0"/>
          <a:chOff x="0" y="0"/>
          <a:chExt cx="0" cy="0"/>
        </a:xfrm>
      </p:grpSpPr>
      <p:pic>
        <p:nvPicPr>
          <p:cNvPr id="110" name="Google Shape;110;p19"/>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111" name="Google Shape;111;p19"/>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chemeClr val="lt1"/>
                </a:solidFill>
                <a:latin typeface="Calibri"/>
                <a:ea typeface="Calibri"/>
                <a:cs typeface="Calibri"/>
                <a:sym typeface="Calibri"/>
              </a:defRPr>
            </a:lvl1pPr>
            <a:lvl2pPr marL="0" lvl="1" indent="0" algn="l">
              <a:spcBef>
                <a:spcPts val="0"/>
              </a:spcBef>
              <a:buNone/>
              <a:defRPr sz="1600">
                <a:solidFill>
                  <a:schemeClr val="lt1"/>
                </a:solidFill>
                <a:latin typeface="Calibri"/>
                <a:ea typeface="Calibri"/>
                <a:cs typeface="Calibri"/>
                <a:sym typeface="Calibri"/>
              </a:defRPr>
            </a:lvl2pPr>
            <a:lvl3pPr marL="0" lvl="2" indent="0" algn="l">
              <a:spcBef>
                <a:spcPts val="0"/>
              </a:spcBef>
              <a:buNone/>
              <a:defRPr sz="1600">
                <a:solidFill>
                  <a:schemeClr val="lt1"/>
                </a:solidFill>
                <a:latin typeface="Calibri"/>
                <a:ea typeface="Calibri"/>
                <a:cs typeface="Calibri"/>
                <a:sym typeface="Calibri"/>
              </a:defRPr>
            </a:lvl3pPr>
            <a:lvl4pPr marL="0" lvl="3" indent="0" algn="l">
              <a:spcBef>
                <a:spcPts val="0"/>
              </a:spcBef>
              <a:buNone/>
              <a:defRPr sz="1600">
                <a:solidFill>
                  <a:schemeClr val="lt1"/>
                </a:solidFill>
                <a:latin typeface="Calibri"/>
                <a:ea typeface="Calibri"/>
                <a:cs typeface="Calibri"/>
                <a:sym typeface="Calibri"/>
              </a:defRPr>
            </a:lvl4pPr>
            <a:lvl5pPr marL="0" lvl="4" indent="0" algn="l">
              <a:spcBef>
                <a:spcPts val="0"/>
              </a:spcBef>
              <a:buNone/>
              <a:defRPr sz="1600">
                <a:solidFill>
                  <a:schemeClr val="lt1"/>
                </a:solidFill>
                <a:latin typeface="Calibri"/>
                <a:ea typeface="Calibri"/>
                <a:cs typeface="Calibri"/>
                <a:sym typeface="Calibri"/>
              </a:defRPr>
            </a:lvl5pPr>
            <a:lvl6pPr marL="0" lvl="5" indent="0" algn="l">
              <a:spcBef>
                <a:spcPts val="0"/>
              </a:spcBef>
              <a:buNone/>
              <a:defRPr sz="1600">
                <a:solidFill>
                  <a:schemeClr val="lt1"/>
                </a:solidFill>
                <a:latin typeface="Calibri"/>
                <a:ea typeface="Calibri"/>
                <a:cs typeface="Calibri"/>
                <a:sym typeface="Calibri"/>
              </a:defRPr>
            </a:lvl6pPr>
            <a:lvl7pPr marL="0" lvl="6" indent="0" algn="l">
              <a:spcBef>
                <a:spcPts val="0"/>
              </a:spcBef>
              <a:buNone/>
              <a:defRPr sz="1600">
                <a:solidFill>
                  <a:schemeClr val="lt1"/>
                </a:solidFill>
                <a:latin typeface="Calibri"/>
                <a:ea typeface="Calibri"/>
                <a:cs typeface="Calibri"/>
                <a:sym typeface="Calibri"/>
              </a:defRPr>
            </a:lvl7pPr>
            <a:lvl8pPr marL="0" lvl="7" indent="0" algn="l">
              <a:spcBef>
                <a:spcPts val="0"/>
              </a:spcBef>
              <a:buNone/>
              <a:defRPr sz="1600">
                <a:solidFill>
                  <a:schemeClr val="lt1"/>
                </a:solidFill>
                <a:latin typeface="Calibri"/>
                <a:ea typeface="Calibri"/>
                <a:cs typeface="Calibri"/>
                <a:sym typeface="Calibri"/>
              </a:defRPr>
            </a:lvl8pPr>
            <a:lvl9pPr marL="0" lvl="8" indent="0" algn="l">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3"/>
        <p:cNvGrpSpPr/>
        <p:nvPr/>
      </p:nvGrpSpPr>
      <p:grpSpPr>
        <a:xfrm>
          <a:off x="0" y="0"/>
          <a:ext cx="0" cy="0"/>
          <a:chOff x="0" y="0"/>
          <a:chExt cx="0" cy="0"/>
        </a:xfrm>
      </p:grpSpPr>
      <p:pic>
        <p:nvPicPr>
          <p:cNvPr id="114" name="Google Shape;114;p2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15" name="Google Shape;115;p2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7" name="Google Shape;117;p2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18" name="Google Shape;118;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19" name="Google Shape;119;p2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0"/>
        <p:cNvGrpSpPr/>
        <p:nvPr/>
      </p:nvGrpSpPr>
      <p:grpSpPr>
        <a:xfrm>
          <a:off x="0" y="0"/>
          <a:ext cx="0" cy="0"/>
          <a:chOff x="0" y="0"/>
          <a:chExt cx="0" cy="0"/>
        </a:xfrm>
      </p:grpSpPr>
      <p:pic>
        <p:nvPicPr>
          <p:cNvPr id="121" name="Google Shape;121;p21"/>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122" name="Google Shape;122;p2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4" name="Google Shape;124;p2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25" name="Google Shape;125;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26" name="Google Shape;126;p2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27"/>
        <p:cNvGrpSpPr/>
        <p:nvPr/>
      </p:nvGrpSpPr>
      <p:grpSpPr>
        <a:xfrm>
          <a:off x="0" y="0"/>
          <a:ext cx="0" cy="0"/>
          <a:chOff x="0" y="0"/>
          <a:chExt cx="0" cy="0"/>
        </a:xfrm>
      </p:grpSpPr>
      <p:pic>
        <p:nvPicPr>
          <p:cNvPr id="128" name="Google Shape;128;p22"/>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129" name="Google Shape;129;p22"/>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p2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32" name="Google Shape;132;p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3" name="Google Shape;133;p22"/>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34"/>
        <p:cNvGrpSpPr/>
        <p:nvPr/>
      </p:nvGrpSpPr>
      <p:grpSpPr>
        <a:xfrm>
          <a:off x="0" y="0"/>
          <a:ext cx="0" cy="0"/>
          <a:chOff x="0" y="0"/>
          <a:chExt cx="0" cy="0"/>
        </a:xfrm>
      </p:grpSpPr>
      <p:pic>
        <p:nvPicPr>
          <p:cNvPr id="135" name="Google Shape;135;p23"/>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136" name="Google Shape;136;p23"/>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8" name="Google Shape;138;p2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39" name="Google Shape;139;p2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0" name="Google Shape;140;p23"/>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41"/>
        <p:cNvGrpSpPr/>
        <p:nvPr/>
      </p:nvGrpSpPr>
      <p:grpSpPr>
        <a:xfrm>
          <a:off x="0" y="0"/>
          <a:ext cx="0" cy="0"/>
          <a:chOff x="0" y="0"/>
          <a:chExt cx="0" cy="0"/>
        </a:xfrm>
      </p:grpSpPr>
      <p:pic>
        <p:nvPicPr>
          <p:cNvPr id="142" name="Google Shape;142;p24"/>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143" name="Google Shape;143;p24"/>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5" name="Google Shape;145;p2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46" name="Google Shape;146;p2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7" name="Google Shape;147;p24"/>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48"/>
        <p:cNvGrpSpPr/>
        <p:nvPr/>
      </p:nvGrpSpPr>
      <p:grpSpPr>
        <a:xfrm>
          <a:off x="0" y="0"/>
          <a:ext cx="0" cy="0"/>
          <a:chOff x="0" y="0"/>
          <a:chExt cx="0" cy="0"/>
        </a:xfrm>
      </p:grpSpPr>
      <p:pic>
        <p:nvPicPr>
          <p:cNvPr id="149" name="Google Shape;149;p25"/>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150" name="Google Shape;150;p2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2" name="Google Shape;152;p2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53" name="Google Shape;153;p2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54" name="Google Shape;154;p2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6"/>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8" name="Google Shape;158;p26"/>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59" name="Google Shape;159;p26"/>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0" name="Google Shape;160;p2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61" name="Google Shape;161;p2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2"/>
        <p:cNvGrpSpPr/>
        <p:nvPr/>
      </p:nvGrpSpPr>
      <p:grpSpPr>
        <a:xfrm>
          <a:off x="0" y="0"/>
          <a:ext cx="0" cy="0"/>
          <a:chOff x="0" y="0"/>
          <a:chExt cx="0" cy="0"/>
        </a:xfrm>
      </p:grpSpPr>
      <p:sp>
        <p:nvSpPr>
          <p:cNvPr id="163" name="Google Shape;163;p2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64" name="Google Shape;164;p27"/>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4"/>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0" name="Google Shape;30;p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2" name="Google Shape;32;p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35" name="Google Shape;35;p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chemeClr val="lt1"/>
                </a:solidFill>
                <a:latin typeface="Calibri"/>
                <a:ea typeface="Calibri"/>
                <a:cs typeface="Calibri"/>
                <a:sym typeface="Calibri"/>
              </a:defRPr>
            </a:lvl1pPr>
            <a:lvl2pPr marL="0" lvl="1" indent="0" algn="l">
              <a:spcBef>
                <a:spcPts val="0"/>
              </a:spcBef>
              <a:buNone/>
              <a:defRPr sz="1600">
                <a:solidFill>
                  <a:schemeClr val="lt1"/>
                </a:solidFill>
                <a:latin typeface="Calibri"/>
                <a:ea typeface="Calibri"/>
                <a:cs typeface="Calibri"/>
                <a:sym typeface="Calibri"/>
              </a:defRPr>
            </a:lvl2pPr>
            <a:lvl3pPr marL="0" lvl="2" indent="0" algn="l">
              <a:spcBef>
                <a:spcPts val="0"/>
              </a:spcBef>
              <a:buNone/>
              <a:defRPr sz="1600">
                <a:solidFill>
                  <a:schemeClr val="lt1"/>
                </a:solidFill>
                <a:latin typeface="Calibri"/>
                <a:ea typeface="Calibri"/>
                <a:cs typeface="Calibri"/>
                <a:sym typeface="Calibri"/>
              </a:defRPr>
            </a:lvl3pPr>
            <a:lvl4pPr marL="0" lvl="3" indent="0" algn="l">
              <a:spcBef>
                <a:spcPts val="0"/>
              </a:spcBef>
              <a:buNone/>
              <a:defRPr sz="1600">
                <a:solidFill>
                  <a:schemeClr val="lt1"/>
                </a:solidFill>
                <a:latin typeface="Calibri"/>
                <a:ea typeface="Calibri"/>
                <a:cs typeface="Calibri"/>
                <a:sym typeface="Calibri"/>
              </a:defRPr>
            </a:lvl4pPr>
            <a:lvl5pPr marL="0" lvl="4" indent="0" algn="l">
              <a:spcBef>
                <a:spcPts val="0"/>
              </a:spcBef>
              <a:buNone/>
              <a:defRPr sz="1600">
                <a:solidFill>
                  <a:schemeClr val="lt1"/>
                </a:solidFill>
                <a:latin typeface="Calibri"/>
                <a:ea typeface="Calibri"/>
                <a:cs typeface="Calibri"/>
                <a:sym typeface="Calibri"/>
              </a:defRPr>
            </a:lvl5pPr>
            <a:lvl6pPr marL="0" lvl="5" indent="0" algn="l">
              <a:spcBef>
                <a:spcPts val="0"/>
              </a:spcBef>
              <a:buNone/>
              <a:defRPr sz="1600">
                <a:solidFill>
                  <a:schemeClr val="lt1"/>
                </a:solidFill>
                <a:latin typeface="Calibri"/>
                <a:ea typeface="Calibri"/>
                <a:cs typeface="Calibri"/>
                <a:sym typeface="Calibri"/>
              </a:defRPr>
            </a:lvl6pPr>
            <a:lvl7pPr marL="0" lvl="6" indent="0" algn="l">
              <a:spcBef>
                <a:spcPts val="0"/>
              </a:spcBef>
              <a:buNone/>
              <a:defRPr sz="1600">
                <a:solidFill>
                  <a:schemeClr val="lt1"/>
                </a:solidFill>
                <a:latin typeface="Calibri"/>
                <a:ea typeface="Calibri"/>
                <a:cs typeface="Calibri"/>
                <a:sym typeface="Calibri"/>
              </a:defRPr>
            </a:lvl7pPr>
            <a:lvl8pPr marL="0" lvl="7" indent="0" algn="l">
              <a:spcBef>
                <a:spcPts val="0"/>
              </a:spcBef>
              <a:buNone/>
              <a:defRPr sz="1600">
                <a:solidFill>
                  <a:schemeClr val="lt1"/>
                </a:solidFill>
                <a:latin typeface="Calibri"/>
                <a:ea typeface="Calibri"/>
                <a:cs typeface="Calibri"/>
                <a:sym typeface="Calibri"/>
              </a:defRPr>
            </a:lvl8pPr>
            <a:lvl9pPr marL="0" lvl="8" indent="0" algn="l">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9" name="Google Shape;39;p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2" name="Google Shape;42;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6" name="Google Shape;46;p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9" name="Google Shape;49;p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3" name="Google Shape;53;p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6" name="Google Shape;56;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0" name="Google Shape;60;p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3" name="Google Shape;63;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7" name="Google Shape;67;p1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0" name="Google Shape;70;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cde.state.co.us/onlinelearning/onlineandblendedlearningofficehours" TargetMode="External"/><Relationship Id="rId3" Type="http://schemas.openxmlformats.org/officeDocument/2006/relationships/hyperlink" Target="https://www.cde.state.co.us/onlinelearning" TargetMode="External"/><Relationship Id="rId7" Type="http://schemas.openxmlformats.org/officeDocument/2006/relationships/hyperlink" Target="https://www.cde.state.co.us/cdefinance/auditunit_pupilcou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cde.state.co.us/choice/guidanceonelearning" TargetMode="External"/><Relationship Id="rId5" Type="http://schemas.openxmlformats.org/officeDocument/2006/relationships/hyperlink" Target="https://www.cde.state.co.us/onlinelearning/hybridlearningguidehomepage" TargetMode="External"/><Relationship Id="rId4" Type="http://schemas.openxmlformats.org/officeDocument/2006/relationships/hyperlink" Target="https://www.cde.state.co.us/onlinelearning/applic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Martinez_r@cde.state.co.u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Matson_r@cde.state.co.u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fedprograms/ti/a_com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meushaw_l@cde.state.co.us" TargetMode="External"/><Relationship Id="rId7" Type="http://schemas.openxmlformats.org/officeDocument/2006/relationships/hyperlink" Target="mailto:negley_t@cde.state.co.u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meredith_j@cde.state.co.us" TargetMode="External"/><Relationship Id="rId5" Type="http://schemas.openxmlformats.org/officeDocument/2006/relationships/hyperlink" Target="mailto:wisner_k@cde.state.co.us" TargetMode="External"/><Relationship Id="rId4" Type="http://schemas.openxmlformats.org/officeDocument/2006/relationships/hyperlink" Target="mailto:allen_s@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hyperlink" Target="mailto:collins_d@cde.state.co.u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a:t>CDE Office Hours</a:t>
            </a:r>
            <a:endParaRPr/>
          </a:p>
        </p:txBody>
      </p:sp>
      <p:sp>
        <p:nvSpPr>
          <p:cNvPr id="172" name="Google Shape;172;p29"/>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US"/>
              <a:t>February 4, 2021</a:t>
            </a:r>
            <a:endParaRPr/>
          </a:p>
        </p:txBody>
      </p:sp>
      <p:sp>
        <p:nvSpPr>
          <p:cNvPr id="173" name="Google Shape;173;p2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500">
                <a:latin typeface="Calibri"/>
                <a:ea typeface="Calibri"/>
                <a:cs typeface="Calibri"/>
                <a:sym typeface="Calibri"/>
              </a:rPr>
              <a:t>Single District Online School</a:t>
            </a:r>
            <a:endParaRPr sz="3500">
              <a:latin typeface="Calibri"/>
              <a:ea typeface="Calibri"/>
              <a:cs typeface="Calibri"/>
              <a:sym typeface="Calibri"/>
            </a:endParaRPr>
          </a:p>
        </p:txBody>
      </p:sp>
      <p:sp>
        <p:nvSpPr>
          <p:cNvPr id="268" name="Google Shape;268;p38"/>
          <p:cNvSpPr txBox="1">
            <a:spLocks noGrp="1"/>
          </p:cNvSpPr>
          <p:nvPr>
            <p:ph type="body" idx="1"/>
          </p:nvPr>
        </p:nvSpPr>
        <p:spPr>
          <a:xfrm>
            <a:off x="254250" y="1190300"/>
            <a:ext cx="8635500" cy="5304000"/>
          </a:xfrm>
          <a:prstGeom prst="rect">
            <a:avLst/>
          </a:prstGeom>
          <a:ln>
            <a:noFill/>
          </a:ln>
        </p:spPr>
        <p:txBody>
          <a:bodyPr spcFirstLastPara="1" wrap="square" lIns="0" tIns="0" rIns="0" bIns="45700" anchor="t" anchorCtr="0">
            <a:noAutofit/>
          </a:bodyPr>
          <a:lstStyle/>
          <a:p>
            <a:pPr marL="0" lvl="0" indent="0" algn="l" rtl="0">
              <a:spcBef>
                <a:spcPts val="1000"/>
              </a:spcBef>
              <a:spcAft>
                <a:spcPts val="0"/>
              </a:spcAft>
              <a:buNone/>
            </a:pPr>
            <a:r>
              <a:rPr lang="en-US" sz="2000"/>
              <a:t>A single district online school is a full-time education school that: </a:t>
            </a:r>
            <a:endParaRPr sz="2000"/>
          </a:p>
          <a:p>
            <a:pPr marL="914400" lvl="1" indent="-342900" algn="l" rtl="0">
              <a:spcBef>
                <a:spcPts val="500"/>
              </a:spcBef>
              <a:spcAft>
                <a:spcPts val="0"/>
              </a:spcAft>
              <a:buClr>
                <a:srgbClr val="161616"/>
              </a:buClr>
              <a:buSzPts val="1800"/>
              <a:buChar char="•"/>
            </a:pPr>
            <a:r>
              <a:rPr lang="en-US" sz="1800">
                <a:solidFill>
                  <a:srgbClr val="161616"/>
                </a:solidFill>
              </a:rPr>
              <a:t>Delivers a sequential program of synchronous or asynchronous instruction directed by a teacher. </a:t>
            </a:r>
            <a:endParaRPr sz="1800">
              <a:solidFill>
                <a:srgbClr val="161616"/>
              </a:solidFill>
            </a:endParaRPr>
          </a:p>
          <a:p>
            <a:pPr marL="914400" lvl="1" indent="-355600" algn="l" rtl="0">
              <a:spcBef>
                <a:spcPts val="0"/>
              </a:spcBef>
              <a:spcAft>
                <a:spcPts val="0"/>
              </a:spcAft>
              <a:buClr>
                <a:srgbClr val="161616"/>
              </a:buClr>
              <a:buSzPts val="2000"/>
              <a:buChar char="•"/>
            </a:pPr>
            <a:r>
              <a:rPr lang="en-US" sz="1800">
                <a:solidFill>
                  <a:srgbClr val="161616"/>
                </a:solidFill>
              </a:rPr>
              <a:t>Uses online digital learning strategies that provide students choice over time, place, and path, and teacher-guided modality of learning</a:t>
            </a:r>
            <a:br>
              <a:rPr lang="en-US">
                <a:solidFill>
                  <a:srgbClr val="161616"/>
                </a:solidFill>
              </a:rPr>
            </a:br>
            <a:endParaRPr>
              <a:solidFill>
                <a:srgbClr val="161616"/>
              </a:solidFill>
            </a:endParaRPr>
          </a:p>
          <a:p>
            <a:pPr marL="457200" lvl="0" indent="-355600" algn="l" rtl="0">
              <a:spcBef>
                <a:spcPts val="0"/>
              </a:spcBef>
              <a:spcAft>
                <a:spcPts val="0"/>
              </a:spcAft>
              <a:buClr>
                <a:srgbClr val="161616"/>
              </a:buClr>
              <a:buSzPts val="2000"/>
              <a:buChar char="•"/>
            </a:pPr>
            <a:r>
              <a:rPr lang="en-US" sz="2000">
                <a:solidFill>
                  <a:srgbClr val="161616"/>
                </a:solidFill>
              </a:rPr>
              <a:t>May offer flexibility, but is not self-paced or independent study</a:t>
            </a:r>
            <a:endParaRPr sz="2000">
              <a:solidFill>
                <a:srgbClr val="161616"/>
              </a:solidFill>
            </a:endParaRPr>
          </a:p>
          <a:p>
            <a:pPr marL="457200" lvl="0" indent="-355600" algn="l" rtl="0">
              <a:spcBef>
                <a:spcPts val="0"/>
              </a:spcBef>
              <a:spcAft>
                <a:spcPts val="0"/>
              </a:spcAft>
              <a:buClr>
                <a:srgbClr val="161616"/>
              </a:buClr>
              <a:buSzPts val="2000"/>
              <a:buChar char="•"/>
            </a:pPr>
            <a:r>
              <a:rPr lang="en-US" sz="2000">
                <a:solidFill>
                  <a:srgbClr val="161616"/>
                </a:solidFill>
              </a:rPr>
              <a:t>Provides teacher instruction</a:t>
            </a:r>
            <a:endParaRPr sz="2000">
              <a:solidFill>
                <a:srgbClr val="161616"/>
              </a:solidFill>
            </a:endParaRPr>
          </a:p>
          <a:p>
            <a:pPr marL="457200" lvl="0" indent="-355600" algn="l" rtl="0">
              <a:spcBef>
                <a:spcPts val="0"/>
              </a:spcBef>
              <a:spcAft>
                <a:spcPts val="0"/>
              </a:spcAft>
              <a:buClr>
                <a:srgbClr val="161616"/>
              </a:buClr>
              <a:buSzPts val="2000"/>
              <a:buChar char="•"/>
            </a:pPr>
            <a:r>
              <a:rPr lang="en-US" sz="2000">
                <a:solidFill>
                  <a:srgbClr val="161616"/>
                </a:solidFill>
              </a:rPr>
              <a:t>Has applied and been approved for designation as a single district  online school through the Office of Blended and Online Learning</a:t>
            </a:r>
            <a:endParaRPr sz="2000">
              <a:solidFill>
                <a:srgbClr val="161616"/>
              </a:solidFill>
            </a:endParaRPr>
          </a:p>
          <a:p>
            <a:pPr marL="0" lvl="0" indent="0" algn="l" rtl="0">
              <a:spcBef>
                <a:spcPts val="1000"/>
              </a:spcBef>
              <a:spcAft>
                <a:spcPts val="0"/>
              </a:spcAft>
              <a:buNone/>
            </a:pPr>
            <a:r>
              <a:rPr lang="en-US" sz="2000">
                <a:solidFill>
                  <a:srgbClr val="161616"/>
                </a:solidFill>
              </a:rPr>
              <a:t>Differences from a Single District Online Program</a:t>
            </a:r>
            <a:r>
              <a:rPr lang="en-US" sz="2000" b="1">
                <a:solidFill>
                  <a:srgbClr val="161616"/>
                </a:solidFill>
              </a:rPr>
              <a:t>:</a:t>
            </a:r>
            <a:endParaRPr sz="2000" b="1">
              <a:solidFill>
                <a:srgbClr val="161616"/>
              </a:solidFill>
            </a:endParaRPr>
          </a:p>
          <a:p>
            <a:pPr marL="457200" lvl="0" indent="-355600" algn="l" rtl="0">
              <a:spcBef>
                <a:spcPts val="1000"/>
              </a:spcBef>
              <a:spcAft>
                <a:spcPts val="0"/>
              </a:spcAft>
              <a:buSzPts val="2000"/>
              <a:buChar char="•"/>
            </a:pPr>
            <a:r>
              <a:rPr lang="en-US" sz="2000"/>
              <a:t>School code</a:t>
            </a:r>
            <a:endParaRPr sz="2000"/>
          </a:p>
          <a:p>
            <a:pPr marL="457200" lvl="0" indent="-355600" algn="l" rtl="0">
              <a:spcBef>
                <a:spcPts val="0"/>
              </a:spcBef>
              <a:spcAft>
                <a:spcPts val="0"/>
              </a:spcAft>
              <a:buSzPts val="2000"/>
              <a:buChar char="•"/>
            </a:pPr>
            <a:r>
              <a:rPr lang="en-US" sz="2000"/>
              <a:t>Operates with own administrator </a:t>
            </a:r>
            <a:endParaRPr sz="2000"/>
          </a:p>
          <a:p>
            <a:pPr marL="457200" lvl="0" indent="-355600" algn="l" rtl="0">
              <a:spcBef>
                <a:spcPts val="0"/>
              </a:spcBef>
              <a:spcAft>
                <a:spcPts val="0"/>
              </a:spcAft>
              <a:buSzPts val="2000"/>
              <a:buChar char="•"/>
            </a:pPr>
            <a:r>
              <a:rPr lang="en-US" sz="2000"/>
              <a:t>Separate budget </a:t>
            </a:r>
            <a:endParaRPr sz="2000"/>
          </a:p>
          <a:p>
            <a:pPr marL="457200" lvl="0" indent="-355600" algn="l" rtl="0">
              <a:spcBef>
                <a:spcPts val="0"/>
              </a:spcBef>
              <a:spcAft>
                <a:spcPts val="0"/>
              </a:spcAft>
              <a:buClr>
                <a:srgbClr val="000000"/>
              </a:buClr>
              <a:buSzPts val="2000"/>
              <a:buChar char="•"/>
            </a:pPr>
            <a:r>
              <a:rPr lang="en-US" sz="2000">
                <a:solidFill>
                  <a:srgbClr val="000000"/>
                </a:solidFill>
              </a:rPr>
              <a:t>Res</a:t>
            </a:r>
            <a:r>
              <a:rPr lang="en-US" sz="2000">
                <a:solidFill>
                  <a:srgbClr val="000000"/>
                </a:solidFill>
                <a:highlight>
                  <a:srgbClr val="FFFFFF"/>
                </a:highlight>
              </a:rPr>
              <a:t>ponsible for fulfilling all reporting requirements and  held to state and federally mandated accountability processes.</a:t>
            </a:r>
            <a:endParaRPr sz="2000">
              <a:solidFill>
                <a:srgbClr val="000000"/>
              </a:solidFill>
            </a:endParaRPr>
          </a:p>
          <a:p>
            <a:pPr marL="457200" lvl="0" indent="0" algn="l" rtl="0">
              <a:spcBef>
                <a:spcPts val="1000"/>
              </a:spcBef>
              <a:spcAft>
                <a:spcPts val="0"/>
              </a:spcAft>
              <a:buNone/>
            </a:pPr>
            <a:endParaRPr/>
          </a:p>
        </p:txBody>
      </p:sp>
      <p:sp>
        <p:nvSpPr>
          <p:cNvPr id="269" name="Google Shape;269;p3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9"/>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500">
                <a:latin typeface="Calibri"/>
                <a:ea typeface="Calibri"/>
                <a:cs typeface="Calibri"/>
                <a:sym typeface="Calibri"/>
              </a:rPr>
              <a:t>Multi-district Online School</a:t>
            </a:r>
            <a:endParaRPr sz="3500">
              <a:latin typeface="Calibri"/>
              <a:ea typeface="Calibri"/>
              <a:cs typeface="Calibri"/>
              <a:sym typeface="Calibri"/>
            </a:endParaRPr>
          </a:p>
        </p:txBody>
      </p:sp>
      <p:sp>
        <p:nvSpPr>
          <p:cNvPr id="275" name="Google Shape;275;p39"/>
          <p:cNvSpPr txBox="1">
            <a:spLocks noGrp="1"/>
          </p:cNvSpPr>
          <p:nvPr>
            <p:ph type="body" idx="1"/>
          </p:nvPr>
        </p:nvSpPr>
        <p:spPr>
          <a:xfrm>
            <a:off x="245200" y="1365900"/>
            <a:ext cx="8681400" cy="4737900"/>
          </a:xfrm>
          <a:prstGeom prst="rect">
            <a:avLst/>
          </a:prstGeom>
          <a:noFill/>
          <a:ln>
            <a:noFill/>
          </a:ln>
        </p:spPr>
        <p:txBody>
          <a:bodyPr spcFirstLastPara="1" wrap="square" lIns="0" tIns="0" rIns="0" bIns="45700" anchor="t" anchorCtr="0">
            <a:noAutofit/>
          </a:bodyPr>
          <a:lstStyle/>
          <a:p>
            <a:pPr marL="228600" lvl="0" indent="0" algn="l" rtl="0">
              <a:lnSpc>
                <a:spcPct val="90000"/>
              </a:lnSpc>
              <a:spcBef>
                <a:spcPts val="0"/>
              </a:spcBef>
              <a:spcAft>
                <a:spcPts val="0"/>
              </a:spcAft>
              <a:buNone/>
            </a:pPr>
            <a:r>
              <a:rPr lang="en-US" sz="2100"/>
              <a:t>A multi-district online school is a school that: </a:t>
            </a:r>
            <a:br>
              <a:rPr lang="en-US" sz="2100"/>
            </a:br>
            <a:endParaRPr sz="1500"/>
          </a:p>
          <a:p>
            <a:pPr marL="228600" lvl="0" indent="-209550" algn="l" rtl="0">
              <a:lnSpc>
                <a:spcPct val="90000"/>
              </a:lnSpc>
              <a:spcBef>
                <a:spcPts val="0"/>
              </a:spcBef>
              <a:spcAft>
                <a:spcPts val="0"/>
              </a:spcAft>
              <a:buClr>
                <a:schemeClr val="dk1"/>
              </a:buClr>
              <a:buSzPts val="2100"/>
              <a:buChar char="•"/>
            </a:pPr>
            <a:r>
              <a:rPr lang="en-US" sz="2100"/>
              <a:t>Can serve out of district students with no limitations. </a:t>
            </a:r>
            <a:br>
              <a:rPr lang="en-US" sz="2100"/>
            </a:br>
            <a:endParaRPr sz="600"/>
          </a:p>
          <a:p>
            <a:pPr marL="228600" lvl="0" indent="-209550" algn="l" rtl="0">
              <a:lnSpc>
                <a:spcPct val="90000"/>
              </a:lnSpc>
              <a:spcBef>
                <a:spcPts val="1000"/>
              </a:spcBef>
              <a:spcAft>
                <a:spcPts val="0"/>
              </a:spcAft>
              <a:buClr>
                <a:schemeClr val="dk1"/>
              </a:buClr>
              <a:buSzPts val="2100"/>
              <a:buChar char="•"/>
            </a:pPr>
            <a:r>
              <a:rPr lang="en-US" sz="2100"/>
              <a:t>The authorizer must apply for certification based on the following criteria:</a:t>
            </a:r>
            <a:endParaRPr sz="2100"/>
          </a:p>
          <a:p>
            <a:pPr marL="685800" lvl="1" indent="-228600" algn="l" rtl="0">
              <a:lnSpc>
                <a:spcPct val="80000"/>
              </a:lnSpc>
              <a:spcBef>
                <a:spcPts val="500"/>
              </a:spcBef>
              <a:spcAft>
                <a:spcPts val="0"/>
              </a:spcAft>
              <a:buClr>
                <a:schemeClr val="dk1"/>
              </a:buClr>
              <a:buSzPts val="1850"/>
              <a:buChar char="•"/>
            </a:pPr>
            <a:r>
              <a:rPr lang="en-US"/>
              <a:t>Resources and capacity to oversee the Online School</a:t>
            </a:r>
            <a:endParaRPr/>
          </a:p>
          <a:p>
            <a:pPr marL="685800" lvl="1" indent="-228600" algn="l" rtl="0">
              <a:lnSpc>
                <a:spcPct val="80000"/>
              </a:lnSpc>
              <a:spcBef>
                <a:spcPts val="500"/>
              </a:spcBef>
              <a:spcAft>
                <a:spcPts val="0"/>
              </a:spcAft>
              <a:buClr>
                <a:schemeClr val="dk1"/>
              </a:buClr>
              <a:buSzPts val="1850"/>
              <a:buChar char="•"/>
            </a:pPr>
            <a:r>
              <a:rPr lang="en-US"/>
              <a:t>Quality Standards for Online Schools and Programs</a:t>
            </a:r>
            <a:endParaRPr/>
          </a:p>
          <a:p>
            <a:pPr marL="685800" lvl="1" indent="-228600" algn="l" rtl="0">
              <a:lnSpc>
                <a:spcPct val="80000"/>
              </a:lnSpc>
              <a:spcBef>
                <a:spcPts val="500"/>
              </a:spcBef>
              <a:spcAft>
                <a:spcPts val="0"/>
              </a:spcAft>
              <a:buClr>
                <a:schemeClr val="dk1"/>
              </a:buClr>
              <a:buSzPts val="1850"/>
              <a:buChar char="•"/>
            </a:pPr>
            <a:r>
              <a:rPr lang="en-US"/>
              <a:t>Plan for operation</a:t>
            </a:r>
            <a:endParaRPr/>
          </a:p>
          <a:p>
            <a:pPr marL="228600" lvl="0" indent="-215900" algn="l" rtl="0">
              <a:lnSpc>
                <a:spcPct val="80000"/>
              </a:lnSpc>
              <a:spcBef>
                <a:spcPts val="500"/>
              </a:spcBef>
              <a:spcAft>
                <a:spcPts val="0"/>
              </a:spcAft>
              <a:buSzPts val="2200"/>
              <a:buChar char="•"/>
            </a:pPr>
            <a:r>
              <a:rPr lang="en-US" sz="2200"/>
              <a:t>Can be authorized by a group of school districts, BOCES, CSI, or a school district. </a:t>
            </a:r>
            <a:endParaRPr sz="2200"/>
          </a:p>
          <a:p>
            <a:pPr marL="228600" lvl="0" indent="-215900" algn="l" rtl="0">
              <a:lnSpc>
                <a:spcPct val="80000"/>
              </a:lnSpc>
              <a:spcBef>
                <a:spcPts val="500"/>
              </a:spcBef>
              <a:spcAft>
                <a:spcPts val="0"/>
              </a:spcAft>
              <a:buSzPts val="2200"/>
              <a:buChar char="•"/>
            </a:pPr>
            <a:r>
              <a:rPr lang="en-US" sz="2200"/>
              <a:t>Funded at the </a:t>
            </a:r>
            <a:r>
              <a:rPr lang="en-US" sz="2200">
                <a:solidFill>
                  <a:srgbClr val="373739"/>
                </a:solidFill>
                <a:highlight>
                  <a:srgbClr val="FFFFFF"/>
                </a:highlight>
              </a:rPr>
              <a:t>online funding rate, as specified in section 22-54-104 (4.5), C.R.S.</a:t>
            </a:r>
            <a:endParaRPr sz="3700"/>
          </a:p>
          <a:p>
            <a:pPr marL="457200" lvl="1" indent="0" algn="l" rtl="0">
              <a:lnSpc>
                <a:spcPct val="80000"/>
              </a:lnSpc>
              <a:spcBef>
                <a:spcPts val="500"/>
              </a:spcBef>
              <a:spcAft>
                <a:spcPts val="0"/>
              </a:spcAft>
              <a:buClr>
                <a:schemeClr val="dk1"/>
              </a:buClr>
              <a:buSzPts val="1850"/>
              <a:buNone/>
            </a:pPr>
            <a:endParaRPr/>
          </a:p>
          <a:p>
            <a:pPr marL="228600" lvl="0" indent="-76200" algn="l" rtl="0">
              <a:lnSpc>
                <a:spcPct val="90000"/>
              </a:lnSpc>
              <a:spcBef>
                <a:spcPts val="1000"/>
              </a:spcBef>
              <a:spcAft>
                <a:spcPts val="0"/>
              </a:spcAft>
              <a:buClr>
                <a:schemeClr val="dk1"/>
              </a:buClr>
              <a:buSzPts val="2400"/>
              <a:buNone/>
            </a:pPr>
            <a:endParaRPr/>
          </a:p>
        </p:txBody>
      </p:sp>
      <p:sp>
        <p:nvSpPr>
          <p:cNvPr id="276" name="Google Shape;276;p3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1600"/>
              <a:buFont typeface="Calibri"/>
              <a:buNone/>
            </a:pPr>
            <a:fld id="{00000000-1234-1234-1234-123412341234}" type="slidenum">
              <a:rPr lang="en-US"/>
              <a:t>11</a:t>
            </a:fld>
            <a:endParaRPr/>
          </a:p>
        </p:txBody>
      </p:sp>
      <p:pic>
        <p:nvPicPr>
          <p:cNvPr id="277" name="Google Shape;277;p39" descr="A person sitting in front of a computer monitor and laptop on a video call"/>
          <p:cNvPicPr preferRelativeResize="0"/>
          <p:nvPr/>
        </p:nvPicPr>
        <p:blipFill rotWithShape="1">
          <a:blip r:embed="rId3">
            <a:alphaModFix/>
          </a:blip>
          <a:srcRect/>
          <a:stretch/>
        </p:blipFill>
        <p:spPr>
          <a:xfrm>
            <a:off x="4434406" y="4928593"/>
            <a:ext cx="2246100" cy="1498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a:t>Considerations</a:t>
            </a:r>
            <a:endParaRPr/>
          </a:p>
        </p:txBody>
      </p:sp>
      <p:sp>
        <p:nvSpPr>
          <p:cNvPr id="283" name="Google Shape;283;p4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1"/>
          <p:cNvSpPr txBox="1">
            <a:spLocks noGrp="1"/>
          </p:cNvSpPr>
          <p:nvPr>
            <p:ph type="title"/>
          </p:nvPr>
        </p:nvSpPr>
        <p:spPr>
          <a:xfrm>
            <a:off x="245200" y="254525"/>
            <a:ext cx="86475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500">
                <a:latin typeface="Calibri"/>
                <a:ea typeface="Calibri"/>
                <a:cs typeface="Calibri"/>
                <a:sym typeface="Calibri"/>
              </a:rPr>
              <a:t>Single District Online Program Considerations</a:t>
            </a:r>
            <a:endParaRPr sz="3500">
              <a:latin typeface="Calibri"/>
              <a:ea typeface="Calibri"/>
              <a:cs typeface="Calibri"/>
              <a:sym typeface="Calibri"/>
            </a:endParaRPr>
          </a:p>
        </p:txBody>
      </p:sp>
      <p:sp>
        <p:nvSpPr>
          <p:cNvPr id="289" name="Google Shape;289;p4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13</a:t>
            </a:fld>
            <a:endParaRPr/>
          </a:p>
        </p:txBody>
      </p:sp>
      <p:sp>
        <p:nvSpPr>
          <p:cNvPr id="290" name="Google Shape;290;p41"/>
          <p:cNvSpPr txBox="1"/>
          <p:nvPr/>
        </p:nvSpPr>
        <p:spPr>
          <a:xfrm>
            <a:off x="223075" y="1267250"/>
            <a:ext cx="8647500" cy="4365300"/>
          </a:xfrm>
          <a:prstGeom prst="rect">
            <a:avLst/>
          </a:prstGeom>
          <a:noFill/>
          <a:ln>
            <a:noFill/>
          </a:ln>
        </p:spPr>
        <p:txBody>
          <a:bodyPr spcFirstLastPara="1" wrap="square" lIns="91425" tIns="91425" rIns="91425" bIns="91425" anchor="t" anchorCtr="0">
            <a:spAutoFit/>
          </a:bodyPr>
          <a:lstStyle/>
          <a:p>
            <a:pPr marL="457200" lvl="0" indent="-374650" algn="l" rtl="0">
              <a:lnSpc>
                <a:spcPct val="90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There is no requirement to apply for a school code.</a:t>
            </a:r>
            <a:endParaRPr sz="2300">
              <a:solidFill>
                <a:schemeClr val="dk1"/>
              </a:solidFill>
              <a:latin typeface="Calibri"/>
              <a:ea typeface="Calibri"/>
              <a:cs typeface="Calibri"/>
              <a:sym typeface="Calibri"/>
            </a:endParaRPr>
          </a:p>
          <a:p>
            <a:pPr marL="457200" lvl="0" indent="-374650" algn="l" rtl="0">
              <a:lnSpc>
                <a:spcPct val="90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Students are funded at the district PPR. </a:t>
            </a:r>
            <a:endParaRPr sz="2300">
              <a:solidFill>
                <a:schemeClr val="dk1"/>
              </a:solidFill>
              <a:latin typeface="Calibri"/>
              <a:ea typeface="Calibri"/>
              <a:cs typeface="Calibri"/>
              <a:sym typeface="Calibri"/>
            </a:endParaRPr>
          </a:p>
          <a:p>
            <a:pPr marL="457200" lvl="0" indent="-374650" algn="l" rtl="0">
              <a:lnSpc>
                <a:spcPct val="90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Limited to 100 student enrollments </a:t>
            </a:r>
            <a:endParaRPr sz="2300">
              <a:solidFill>
                <a:schemeClr val="dk1"/>
              </a:solidFill>
              <a:latin typeface="Calibri"/>
              <a:ea typeface="Calibri"/>
              <a:cs typeface="Calibri"/>
              <a:sym typeface="Calibri"/>
            </a:endParaRPr>
          </a:p>
          <a:p>
            <a:pPr marL="914400" lvl="1" indent="-374650" algn="l" rtl="0">
              <a:lnSpc>
                <a:spcPct val="90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Programs with more than 100 students are considered a school. </a:t>
            </a:r>
            <a:endParaRPr sz="2300">
              <a:solidFill>
                <a:schemeClr val="dk1"/>
              </a:solidFill>
              <a:latin typeface="Calibri"/>
              <a:ea typeface="Calibri"/>
              <a:cs typeface="Calibri"/>
              <a:sym typeface="Calibri"/>
            </a:endParaRPr>
          </a:p>
          <a:p>
            <a:pPr marL="457200" lvl="0" indent="-374650" algn="l" rtl="0">
              <a:lnSpc>
                <a:spcPct val="90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Limited to 10 out-of-district students. </a:t>
            </a:r>
            <a:endParaRPr sz="2300">
              <a:solidFill>
                <a:schemeClr val="dk1"/>
              </a:solidFill>
              <a:latin typeface="Calibri"/>
              <a:ea typeface="Calibri"/>
              <a:cs typeface="Calibri"/>
              <a:sym typeface="Calibri"/>
            </a:endParaRPr>
          </a:p>
          <a:p>
            <a:pPr marL="457200" lvl="0" indent="-374650" algn="l" rtl="0">
              <a:lnSpc>
                <a:spcPct val="90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Accountability for students enrolled in an approved online program is attributed to the school that houses the program</a:t>
            </a:r>
            <a:endParaRPr sz="23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Teacher-student instruction</a:t>
            </a:r>
            <a:endParaRPr sz="23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Not self-paced or independent study</a:t>
            </a:r>
            <a:endParaRPr sz="23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Can offer a long-term option beyond the COVID-19 pandemic</a:t>
            </a:r>
            <a:endParaRPr sz="23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The application window is open until June 1, 2021. </a:t>
            </a: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title"/>
          </p:nvPr>
        </p:nvSpPr>
        <p:spPr>
          <a:xfrm>
            <a:off x="245203" y="254525"/>
            <a:ext cx="84204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500">
                <a:latin typeface="Calibri"/>
                <a:ea typeface="Calibri"/>
                <a:cs typeface="Calibri"/>
                <a:sym typeface="Calibri"/>
              </a:rPr>
              <a:t>Single District Online School Consideration</a:t>
            </a:r>
            <a:r>
              <a:rPr lang="en-US"/>
              <a:t>s</a:t>
            </a:r>
            <a:endParaRPr/>
          </a:p>
        </p:txBody>
      </p:sp>
      <p:sp>
        <p:nvSpPr>
          <p:cNvPr id="296" name="Google Shape;296;p4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14</a:t>
            </a:fld>
            <a:endParaRPr/>
          </a:p>
        </p:txBody>
      </p:sp>
      <p:sp>
        <p:nvSpPr>
          <p:cNvPr id="297" name="Google Shape;297;p42"/>
          <p:cNvSpPr txBox="1"/>
          <p:nvPr/>
        </p:nvSpPr>
        <p:spPr>
          <a:xfrm>
            <a:off x="245200" y="1322575"/>
            <a:ext cx="8714400" cy="3057900"/>
          </a:xfrm>
          <a:prstGeom prst="rect">
            <a:avLst/>
          </a:prstGeom>
          <a:noFill/>
          <a:ln>
            <a:noFill/>
          </a:ln>
        </p:spPr>
        <p:txBody>
          <a:bodyPr spcFirstLastPara="1" wrap="square" lIns="91425" tIns="91425" rIns="91425" bIns="91425" anchor="t" anchorCtr="0">
            <a:spAutoFit/>
          </a:bodyPr>
          <a:lstStyle/>
          <a:p>
            <a:pPr marL="457200" lvl="0" indent="-374650" algn="l" rtl="0">
              <a:lnSpc>
                <a:spcPct val="90000"/>
              </a:lnSpc>
              <a:spcBef>
                <a:spcPts val="5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Applicants must apply for a school code. </a:t>
            </a:r>
            <a:endParaRPr sz="2300">
              <a:solidFill>
                <a:schemeClr val="dk1"/>
              </a:solidFill>
              <a:latin typeface="Calibri"/>
              <a:ea typeface="Calibri"/>
              <a:cs typeface="Calibri"/>
              <a:sym typeface="Calibri"/>
            </a:endParaRPr>
          </a:p>
          <a:p>
            <a:pPr marL="457200" lvl="0" indent="-374650" algn="l" rtl="0">
              <a:lnSpc>
                <a:spcPct val="90000"/>
              </a:lnSpc>
              <a:spcBef>
                <a:spcPts val="5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Students are funded at the district PPR.</a:t>
            </a:r>
            <a:endParaRPr sz="2300">
              <a:solidFill>
                <a:schemeClr val="dk1"/>
              </a:solidFill>
              <a:latin typeface="Calibri"/>
              <a:ea typeface="Calibri"/>
              <a:cs typeface="Calibri"/>
              <a:sym typeface="Calibri"/>
            </a:endParaRPr>
          </a:p>
          <a:p>
            <a:pPr marL="457200" lvl="0" indent="-374650" algn="l" rtl="0">
              <a:lnSpc>
                <a:spcPct val="90000"/>
              </a:lnSpc>
              <a:spcBef>
                <a:spcPts val="5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There is no enrollment limitation for district students.</a:t>
            </a:r>
            <a:endParaRPr sz="2300">
              <a:solidFill>
                <a:schemeClr val="dk1"/>
              </a:solidFill>
              <a:latin typeface="Calibri"/>
              <a:ea typeface="Calibri"/>
              <a:cs typeface="Calibri"/>
              <a:sym typeface="Calibri"/>
            </a:endParaRPr>
          </a:p>
          <a:p>
            <a:pPr marL="457200" lvl="0" indent="-374650" algn="l" rtl="0">
              <a:lnSpc>
                <a:spcPct val="90000"/>
              </a:lnSpc>
              <a:spcBef>
                <a:spcPts val="5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Limited to 10 out-of-district students. </a:t>
            </a:r>
            <a:endParaRPr sz="2300">
              <a:solidFill>
                <a:schemeClr val="dk1"/>
              </a:solidFill>
              <a:latin typeface="Calibri"/>
              <a:ea typeface="Calibri"/>
              <a:cs typeface="Calibri"/>
              <a:sym typeface="Calibri"/>
            </a:endParaRPr>
          </a:p>
          <a:p>
            <a:pPr marL="457200" lvl="0" indent="-374650" algn="l" rtl="0">
              <a:lnSpc>
                <a:spcPct val="90000"/>
              </a:lnSpc>
              <a:spcBef>
                <a:spcPts val="5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Offers a long-term online school option for in district students</a:t>
            </a:r>
            <a:endParaRPr sz="2300">
              <a:solidFill>
                <a:schemeClr val="dk1"/>
              </a:solidFill>
              <a:latin typeface="Calibri"/>
              <a:ea typeface="Calibri"/>
              <a:cs typeface="Calibri"/>
              <a:sym typeface="Calibri"/>
            </a:endParaRPr>
          </a:p>
          <a:p>
            <a:pPr marL="457200" lvl="0" indent="-374650" algn="l" rtl="0">
              <a:lnSpc>
                <a:spcPct val="90000"/>
              </a:lnSpc>
              <a:spcBef>
                <a:spcPts val="5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Various grade configurations (K-12, E, M, H)</a:t>
            </a:r>
            <a:endParaRPr sz="2300">
              <a:solidFill>
                <a:schemeClr val="dk1"/>
              </a:solidFill>
              <a:latin typeface="Calibri"/>
              <a:ea typeface="Calibri"/>
              <a:cs typeface="Calibri"/>
              <a:sym typeface="Calibri"/>
            </a:endParaRPr>
          </a:p>
          <a:p>
            <a:pPr marL="457200" lvl="0" indent="-374650" algn="l" rtl="0">
              <a:lnSpc>
                <a:spcPct val="90000"/>
              </a:lnSpc>
              <a:spcBef>
                <a:spcPts val="5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The application window is open now until June 1, 2021. </a:t>
            </a:r>
            <a:endParaRPr sz="2300">
              <a:solidFill>
                <a:schemeClr val="dk1"/>
              </a:solidFill>
              <a:latin typeface="Calibri"/>
              <a:ea typeface="Calibri"/>
              <a:cs typeface="Calibri"/>
              <a:sym typeface="Calibri"/>
            </a:endParaRPr>
          </a:p>
          <a:p>
            <a:pPr marL="0" lvl="0" indent="0" algn="l" rtl="0">
              <a:lnSpc>
                <a:spcPct val="90000"/>
              </a:lnSpc>
              <a:spcBef>
                <a:spcPts val="500"/>
              </a:spcBef>
              <a:spcAft>
                <a:spcPts val="0"/>
              </a:spcAft>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245202" y="254525"/>
            <a:ext cx="82341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500">
                <a:latin typeface="Calibri"/>
                <a:ea typeface="Calibri"/>
                <a:cs typeface="Calibri"/>
                <a:sym typeface="Calibri"/>
              </a:rPr>
              <a:t>Multi-district Online School Considerations</a:t>
            </a:r>
            <a:endParaRPr sz="3500">
              <a:latin typeface="Calibri"/>
              <a:ea typeface="Calibri"/>
              <a:cs typeface="Calibri"/>
              <a:sym typeface="Calibri"/>
            </a:endParaRPr>
          </a:p>
        </p:txBody>
      </p:sp>
      <p:sp>
        <p:nvSpPr>
          <p:cNvPr id="303" name="Google Shape;303;p4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15</a:t>
            </a:fld>
            <a:endParaRPr/>
          </a:p>
        </p:txBody>
      </p:sp>
      <p:sp>
        <p:nvSpPr>
          <p:cNvPr id="304" name="Google Shape;304;p43"/>
          <p:cNvSpPr txBox="1"/>
          <p:nvPr/>
        </p:nvSpPr>
        <p:spPr>
          <a:xfrm>
            <a:off x="192300" y="1203575"/>
            <a:ext cx="8759400" cy="2871012"/>
          </a:xfrm>
          <a:prstGeom prst="rect">
            <a:avLst/>
          </a:prstGeom>
          <a:noFill/>
          <a:ln>
            <a:noFill/>
          </a:ln>
        </p:spPr>
        <p:txBody>
          <a:bodyPr spcFirstLastPara="1" wrap="square" lIns="91425" tIns="91425" rIns="91425" bIns="91425" anchor="t" anchorCtr="0">
            <a:spAutoFit/>
          </a:bodyPr>
          <a:lstStyle/>
          <a:p>
            <a:pPr marL="457200" lvl="0" indent="-374650" algn="l" rtl="0">
              <a:lnSpc>
                <a:spcPct val="90000"/>
              </a:lnSpc>
              <a:spcBef>
                <a:spcPts val="500"/>
              </a:spcBef>
              <a:spcAft>
                <a:spcPts val="0"/>
              </a:spcAft>
              <a:buClr>
                <a:schemeClr val="dk1"/>
              </a:buClr>
              <a:buSzPts val="2300"/>
              <a:buFont typeface="Calibri"/>
              <a:buChar char="●"/>
            </a:pPr>
            <a:r>
              <a:rPr lang="en-US" sz="2300" dirty="0">
                <a:solidFill>
                  <a:schemeClr val="dk1"/>
                </a:solidFill>
                <a:latin typeface="Calibri"/>
                <a:ea typeface="Calibri"/>
                <a:cs typeface="Calibri"/>
                <a:sym typeface="Calibri"/>
              </a:rPr>
              <a:t>There are no enrollment limitations for out of district students </a:t>
            </a:r>
            <a:endParaRPr sz="2300" dirty="0">
              <a:solidFill>
                <a:schemeClr val="dk1"/>
              </a:solidFill>
              <a:latin typeface="Calibri"/>
              <a:ea typeface="Calibri"/>
              <a:cs typeface="Calibri"/>
              <a:sym typeface="Calibri"/>
            </a:endParaRPr>
          </a:p>
          <a:p>
            <a:pPr marL="457200" lvl="0" indent="-374650" algn="l" rtl="0">
              <a:lnSpc>
                <a:spcPct val="90000"/>
              </a:lnSpc>
              <a:spcBef>
                <a:spcPts val="0"/>
              </a:spcBef>
              <a:spcAft>
                <a:spcPts val="0"/>
              </a:spcAft>
              <a:buClr>
                <a:schemeClr val="dk1"/>
              </a:buClr>
              <a:buSzPts val="2300"/>
              <a:buFont typeface="Calibri"/>
              <a:buChar char="●"/>
            </a:pPr>
            <a:r>
              <a:rPr lang="en-US" sz="2300" dirty="0">
                <a:solidFill>
                  <a:schemeClr val="dk1"/>
                </a:solidFill>
                <a:latin typeface="Calibri"/>
                <a:ea typeface="Calibri"/>
                <a:cs typeface="Calibri"/>
                <a:sym typeface="Calibri"/>
              </a:rPr>
              <a:t>Students are funded at the online funding rate</a:t>
            </a:r>
            <a:endParaRPr sz="2300" dirty="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dirty="0">
                <a:solidFill>
                  <a:schemeClr val="dk1"/>
                </a:solidFill>
                <a:latin typeface="Calibri"/>
                <a:ea typeface="Calibri"/>
                <a:cs typeface="Calibri"/>
                <a:sym typeface="Calibri"/>
              </a:rPr>
              <a:t>Application is largely based on capacity and resources of authorizer</a:t>
            </a:r>
            <a:endParaRPr sz="23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300" dirty="0">
                <a:solidFill>
                  <a:schemeClr val="dk1"/>
                </a:solidFill>
                <a:latin typeface="Calibri"/>
                <a:ea typeface="Calibri"/>
                <a:cs typeface="Calibri"/>
                <a:sym typeface="Calibri"/>
              </a:rPr>
              <a:t>The review process by external and internal reviewers </a:t>
            </a:r>
            <a:endParaRPr sz="2300" dirty="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dirty="0">
                <a:solidFill>
                  <a:schemeClr val="dk1"/>
                </a:solidFill>
                <a:latin typeface="Calibri"/>
                <a:ea typeface="Calibri"/>
                <a:cs typeface="Calibri"/>
                <a:sym typeface="Calibri"/>
              </a:rPr>
              <a:t>Reviewed applications  go to the State Board of Education for a vote.</a:t>
            </a:r>
            <a:endParaRPr sz="2300" dirty="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dirty="0">
                <a:solidFill>
                  <a:schemeClr val="dk1"/>
                </a:solidFill>
                <a:latin typeface="Calibri"/>
                <a:ea typeface="Calibri"/>
                <a:cs typeface="Calibri"/>
                <a:sym typeface="Calibri"/>
              </a:rPr>
              <a:t>The application window is open now until April 1, 2021. </a:t>
            </a:r>
            <a:endParaRPr sz="2300"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4"/>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500">
                <a:latin typeface="Calibri"/>
                <a:ea typeface="Calibri"/>
                <a:cs typeface="Calibri"/>
                <a:sym typeface="Calibri"/>
              </a:rPr>
              <a:t>Other Considerations</a:t>
            </a:r>
            <a:r>
              <a:rPr lang="en-US"/>
              <a:t> </a:t>
            </a:r>
            <a:endParaRPr/>
          </a:p>
        </p:txBody>
      </p:sp>
      <p:sp>
        <p:nvSpPr>
          <p:cNvPr id="310" name="Google Shape;310;p4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16</a:t>
            </a:fld>
            <a:endParaRPr/>
          </a:p>
        </p:txBody>
      </p:sp>
      <p:sp>
        <p:nvSpPr>
          <p:cNvPr id="311" name="Google Shape;311;p44"/>
          <p:cNvSpPr txBox="1"/>
          <p:nvPr/>
        </p:nvSpPr>
        <p:spPr>
          <a:xfrm>
            <a:off x="245200" y="1472225"/>
            <a:ext cx="8793300" cy="4537200"/>
          </a:xfrm>
          <a:prstGeom prst="rect">
            <a:avLst/>
          </a:prstGeom>
          <a:noFill/>
          <a:ln>
            <a:noFill/>
          </a:ln>
        </p:spPr>
        <p:txBody>
          <a:bodyPr spcFirstLastPara="1" wrap="square" lIns="91425" tIns="91425" rIns="91425" bIns="91425" anchor="t" anchorCtr="0">
            <a:spAutoFit/>
          </a:bodyPr>
          <a:lstStyle/>
          <a:p>
            <a:pPr marL="457200" lvl="0" indent="-361950" algn="l" rtl="0">
              <a:lnSpc>
                <a:spcPct val="90000"/>
              </a:lnSpc>
              <a:spcBef>
                <a:spcPts val="50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Technology:</a:t>
            </a:r>
            <a:endParaRPr sz="2100">
              <a:solidFill>
                <a:schemeClr val="dk1"/>
              </a:solidFill>
              <a:latin typeface="Calibri"/>
              <a:ea typeface="Calibri"/>
              <a:cs typeface="Calibri"/>
              <a:sym typeface="Calibri"/>
            </a:endParaRPr>
          </a:p>
          <a:p>
            <a:pPr marL="914400" lvl="1" indent="-361950" algn="l" rtl="0">
              <a:lnSpc>
                <a:spcPct val="9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Plan and develop a timeline to accomplish the technological infrastructure that will meet the needs of students and staff</a:t>
            </a:r>
            <a:br>
              <a:rPr lang="en-US" sz="2100">
                <a:solidFill>
                  <a:schemeClr val="dk1"/>
                </a:solidFill>
                <a:latin typeface="Calibri"/>
                <a:ea typeface="Calibri"/>
                <a:cs typeface="Calibri"/>
                <a:sym typeface="Calibri"/>
              </a:rPr>
            </a:br>
            <a:endParaRPr sz="2100">
              <a:solidFill>
                <a:schemeClr val="dk1"/>
              </a:solidFill>
              <a:latin typeface="Calibri"/>
              <a:ea typeface="Calibri"/>
              <a:cs typeface="Calibri"/>
              <a:sym typeface="Calibri"/>
            </a:endParaRPr>
          </a:p>
          <a:p>
            <a:pPr marL="914400" lvl="1" indent="-361950" algn="l" rtl="0">
              <a:lnSpc>
                <a:spcPct val="9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Use of industry accepted accessibility standards for interoperability and appropriate access for learners with special needs </a:t>
            </a:r>
            <a:br>
              <a:rPr lang="en-US" sz="2100">
                <a:solidFill>
                  <a:schemeClr val="dk1"/>
                </a:solidFill>
                <a:latin typeface="Calibri"/>
                <a:ea typeface="Calibri"/>
                <a:cs typeface="Calibri"/>
                <a:sym typeface="Calibri"/>
              </a:rPr>
            </a:br>
            <a:endParaRPr sz="2100">
              <a:solidFill>
                <a:schemeClr val="dk1"/>
              </a:solidFill>
              <a:latin typeface="Calibri"/>
              <a:ea typeface="Calibri"/>
              <a:cs typeface="Calibri"/>
              <a:sym typeface="Calibri"/>
            </a:endParaRPr>
          </a:p>
          <a:p>
            <a:pPr marL="914400" lvl="1" indent="-361950" algn="l" rtl="0">
              <a:lnSpc>
                <a:spcPct val="9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Technological support structures and programs are in place to reduce barriers to learning for all students</a:t>
            </a:r>
            <a:br>
              <a:rPr lang="en-US" sz="2100">
                <a:solidFill>
                  <a:schemeClr val="dk1"/>
                </a:solidFill>
                <a:latin typeface="Calibri"/>
                <a:ea typeface="Calibri"/>
                <a:cs typeface="Calibri"/>
                <a:sym typeface="Calibri"/>
              </a:rPr>
            </a:br>
            <a:endParaRPr sz="2100">
              <a:solidFill>
                <a:schemeClr val="dk1"/>
              </a:solidFill>
              <a:latin typeface="Calibri"/>
              <a:ea typeface="Calibri"/>
              <a:cs typeface="Calibri"/>
              <a:sym typeface="Calibri"/>
            </a:endParaRPr>
          </a:p>
          <a:p>
            <a:pPr marL="914400" lvl="1" indent="-361950" algn="l" rtl="0">
              <a:lnSpc>
                <a:spcPct val="9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Technology plan includes (but is not limited to) documentation that students and parents know and understand acceptable use of the internet in accordance with all federal and state statutes.</a:t>
            </a:r>
            <a:endParaRPr sz="2100">
              <a:solidFill>
                <a:schemeClr val="dk1"/>
              </a:solidFill>
              <a:latin typeface="Calibri"/>
              <a:ea typeface="Calibri"/>
              <a:cs typeface="Calibri"/>
              <a:sym typeface="Calibri"/>
            </a:endParaRPr>
          </a:p>
          <a:p>
            <a:pPr marL="457200" lvl="0" indent="0" algn="l" rtl="0">
              <a:lnSpc>
                <a:spcPct val="90000"/>
              </a:lnSpc>
              <a:spcBef>
                <a:spcPts val="50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5"/>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500">
                <a:latin typeface="Calibri"/>
                <a:ea typeface="Calibri"/>
                <a:cs typeface="Calibri"/>
                <a:sym typeface="Calibri"/>
              </a:rPr>
              <a:t>Other Considerations</a:t>
            </a:r>
            <a:r>
              <a:rPr lang="en-US"/>
              <a:t> </a:t>
            </a:r>
            <a:endParaRPr/>
          </a:p>
        </p:txBody>
      </p:sp>
      <p:sp>
        <p:nvSpPr>
          <p:cNvPr id="317" name="Google Shape;317;p4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sp>
        <p:nvSpPr>
          <p:cNvPr id="318" name="Google Shape;318;p45"/>
          <p:cNvSpPr txBox="1"/>
          <p:nvPr/>
        </p:nvSpPr>
        <p:spPr>
          <a:xfrm>
            <a:off x="245200" y="1472225"/>
            <a:ext cx="8793300" cy="4839300"/>
          </a:xfrm>
          <a:prstGeom prst="rect">
            <a:avLst/>
          </a:prstGeom>
          <a:noFill/>
          <a:ln>
            <a:noFill/>
          </a:ln>
        </p:spPr>
        <p:txBody>
          <a:bodyPr spcFirstLastPara="1" wrap="square" lIns="91425" tIns="91425" rIns="91425" bIns="91425" anchor="t" anchorCtr="0">
            <a:spAutoFit/>
          </a:bodyPr>
          <a:lstStyle/>
          <a:p>
            <a:pPr marL="457200" lvl="0" indent="-361950" algn="l" rtl="0">
              <a:lnSpc>
                <a:spcPct val="90000"/>
              </a:lnSpc>
              <a:spcBef>
                <a:spcPts val="50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Instructional:</a:t>
            </a:r>
            <a:endParaRPr sz="2100">
              <a:solidFill>
                <a:schemeClr val="dk1"/>
              </a:solidFill>
              <a:latin typeface="Calibri"/>
              <a:ea typeface="Calibri"/>
              <a:cs typeface="Calibri"/>
              <a:sym typeface="Calibri"/>
            </a:endParaRPr>
          </a:p>
          <a:p>
            <a:pPr marL="914400" lvl="1" indent="-361950" algn="l" rtl="0">
              <a:lnSpc>
                <a:spcPct val="9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Instructional strategies, practices, and content address various learning needs and styles of students</a:t>
            </a:r>
            <a:br>
              <a:rPr lang="en-US" sz="2100">
                <a:solidFill>
                  <a:schemeClr val="dk1"/>
                </a:solidFill>
                <a:latin typeface="Calibri"/>
                <a:ea typeface="Calibri"/>
                <a:cs typeface="Calibri"/>
                <a:sym typeface="Calibri"/>
              </a:rPr>
            </a:br>
            <a:endParaRPr sz="2100">
              <a:solidFill>
                <a:schemeClr val="dk1"/>
              </a:solidFill>
              <a:latin typeface="Calibri"/>
              <a:ea typeface="Calibri"/>
              <a:cs typeface="Calibri"/>
              <a:sym typeface="Calibri"/>
            </a:endParaRPr>
          </a:p>
          <a:p>
            <a:pPr marL="914400" lvl="1" indent="-361950" algn="l" rtl="0">
              <a:lnSpc>
                <a:spcPct val="9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An Online School or Program will work with its Authorizer to ensure that support structures and programs, including but not limited to, Title I, EL, Students with Disabilities, and Gifted and Talented, are integrated into the school’s instructional program to promote and support student learning</a:t>
            </a:r>
            <a:br>
              <a:rPr lang="en-US" sz="2100">
                <a:solidFill>
                  <a:schemeClr val="dk1"/>
                </a:solidFill>
                <a:latin typeface="Calibri"/>
                <a:ea typeface="Calibri"/>
                <a:cs typeface="Calibri"/>
                <a:sym typeface="Calibri"/>
              </a:rPr>
            </a:br>
            <a:endParaRPr sz="2100">
              <a:solidFill>
                <a:schemeClr val="dk1"/>
              </a:solidFill>
              <a:latin typeface="Calibri"/>
              <a:ea typeface="Calibri"/>
              <a:cs typeface="Calibri"/>
              <a:sym typeface="Calibri"/>
            </a:endParaRPr>
          </a:p>
          <a:p>
            <a:pPr marL="914400" lvl="1" indent="-361950" algn="l" rtl="0">
              <a:lnSpc>
                <a:spcPct val="9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Teachers use ongoing, research based formative and summative assessments to measure student academic performance.</a:t>
            </a:r>
            <a:br>
              <a:rPr lang="en-US" sz="2100">
                <a:solidFill>
                  <a:schemeClr val="dk1"/>
                </a:solidFill>
                <a:latin typeface="Calibri"/>
                <a:ea typeface="Calibri"/>
                <a:cs typeface="Calibri"/>
                <a:sym typeface="Calibri"/>
              </a:rPr>
            </a:br>
            <a:endParaRPr sz="2100">
              <a:solidFill>
                <a:schemeClr val="dk1"/>
              </a:solidFill>
              <a:latin typeface="Calibri"/>
              <a:ea typeface="Calibri"/>
              <a:cs typeface="Calibri"/>
              <a:sym typeface="Calibri"/>
            </a:endParaRPr>
          </a:p>
          <a:p>
            <a:pPr marL="914400" lvl="1" indent="-361950" algn="l" rtl="0">
              <a:lnSpc>
                <a:spcPct val="9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Students have varied opportunities to demonstrate mastery of skills, show academic progress, and receive meaningful feedback on their learning</a:t>
            </a:r>
            <a:endParaRPr sz="21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6"/>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500">
                <a:latin typeface="Calibri"/>
                <a:ea typeface="Calibri"/>
                <a:cs typeface="Calibri"/>
                <a:sym typeface="Calibri"/>
              </a:rPr>
              <a:t>Summary</a:t>
            </a:r>
            <a:endParaRPr sz="3500">
              <a:latin typeface="Calibri"/>
              <a:ea typeface="Calibri"/>
              <a:cs typeface="Calibri"/>
              <a:sym typeface="Calibri"/>
            </a:endParaRPr>
          </a:p>
        </p:txBody>
      </p:sp>
      <p:sp>
        <p:nvSpPr>
          <p:cNvPr id="325" name="Google Shape;325;p4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
        <p:nvSpPr>
          <p:cNvPr id="326" name="Google Shape;326;p46"/>
          <p:cNvSpPr txBox="1"/>
          <p:nvPr/>
        </p:nvSpPr>
        <p:spPr>
          <a:xfrm>
            <a:off x="418700" y="1543025"/>
            <a:ext cx="2501700" cy="4649400"/>
          </a:xfrm>
          <a:prstGeom prst="rect">
            <a:avLst/>
          </a:prstGeom>
          <a:solidFill>
            <a:srgbClr val="F4CCCC"/>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lnSpc>
                <a:spcPct val="90000"/>
              </a:lnSpc>
              <a:spcBef>
                <a:spcPts val="1000"/>
              </a:spcBef>
              <a:spcAft>
                <a:spcPts val="0"/>
              </a:spcAft>
              <a:buClr>
                <a:schemeClr val="dk1"/>
              </a:buClr>
              <a:buSzPts val="1100"/>
              <a:buFont typeface="Arial"/>
              <a:buNone/>
            </a:pPr>
            <a:r>
              <a:rPr lang="en-US" sz="1800">
                <a:solidFill>
                  <a:schemeClr val="dk1"/>
                </a:solidFill>
                <a:latin typeface="Calibri"/>
                <a:ea typeface="Calibri"/>
                <a:cs typeface="Calibri"/>
                <a:sym typeface="Calibri"/>
              </a:rPr>
              <a:t>Single District Online Program</a:t>
            </a:r>
            <a:endParaRPr sz="1800">
              <a:solidFill>
                <a:schemeClr val="dk1"/>
              </a:solidFill>
              <a:latin typeface="Calibri"/>
              <a:ea typeface="Calibri"/>
              <a:cs typeface="Calibri"/>
              <a:sym typeface="Calibri"/>
            </a:endParaRPr>
          </a:p>
          <a:p>
            <a:pPr marL="457200" lvl="0" indent="-323850" algn="l" rtl="0">
              <a:lnSpc>
                <a:spcPct val="90000"/>
              </a:lnSpc>
              <a:spcBef>
                <a:spcPts val="1000"/>
              </a:spcBef>
              <a:spcAft>
                <a:spcPts val="0"/>
              </a:spcAft>
              <a:buClr>
                <a:schemeClr val="dk1"/>
              </a:buClr>
              <a:buSzPts val="1500"/>
              <a:buChar char="•"/>
            </a:pPr>
            <a:r>
              <a:rPr lang="en-US" sz="1500">
                <a:solidFill>
                  <a:schemeClr val="dk1"/>
                </a:solidFill>
                <a:latin typeface="Calibri"/>
                <a:ea typeface="Calibri"/>
                <a:cs typeface="Calibri"/>
                <a:sym typeface="Calibri"/>
              </a:rPr>
              <a:t>Accountability is aggregated back to the school that houses the online program. </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Limit of 100 student enrollments and 10 out of district  students. </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An application for recognition is  required</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Students are funded at district Per Pupil Rate (PPR)</a:t>
            </a:r>
            <a:endParaRPr sz="1500">
              <a:solidFill>
                <a:schemeClr val="dk1"/>
              </a:solidFill>
              <a:latin typeface="Calibri"/>
              <a:ea typeface="Calibri"/>
              <a:cs typeface="Calibri"/>
              <a:sym typeface="Calibri"/>
            </a:endParaRPr>
          </a:p>
          <a:p>
            <a:pPr marL="457200" lvl="0" indent="0" algn="l" rtl="0">
              <a:lnSpc>
                <a:spcPct val="90000"/>
              </a:lnSpc>
              <a:spcBef>
                <a:spcPts val="1000"/>
              </a:spcBef>
              <a:spcAft>
                <a:spcPts val="0"/>
              </a:spcAft>
              <a:buNone/>
            </a:pPr>
            <a:endParaRPr sz="1500">
              <a:solidFill>
                <a:schemeClr val="dk1"/>
              </a:solidFill>
              <a:latin typeface="Calibri"/>
              <a:ea typeface="Calibri"/>
              <a:cs typeface="Calibri"/>
              <a:sym typeface="Calibri"/>
            </a:endParaRPr>
          </a:p>
          <a:p>
            <a:pPr marL="457200" lvl="0" indent="0" algn="l" rtl="0">
              <a:lnSpc>
                <a:spcPct val="90000"/>
              </a:lnSpc>
              <a:spcBef>
                <a:spcPts val="1000"/>
              </a:spcBef>
              <a:spcAft>
                <a:spcPts val="0"/>
              </a:spcAft>
              <a:buNone/>
            </a:pPr>
            <a:endParaRPr sz="1500">
              <a:solidFill>
                <a:schemeClr val="dk1"/>
              </a:solidFill>
              <a:latin typeface="Calibri"/>
              <a:ea typeface="Calibri"/>
              <a:cs typeface="Calibri"/>
              <a:sym typeface="Calibri"/>
            </a:endParaRPr>
          </a:p>
          <a:p>
            <a:pPr marL="457200" lvl="0" indent="0" algn="l" rtl="0">
              <a:lnSpc>
                <a:spcPct val="90000"/>
              </a:lnSpc>
              <a:spcBef>
                <a:spcPts val="1000"/>
              </a:spcBef>
              <a:spcAft>
                <a:spcPts val="0"/>
              </a:spcAft>
              <a:buNone/>
            </a:pPr>
            <a:endParaRPr sz="15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1500">
              <a:solidFill>
                <a:schemeClr val="dk1"/>
              </a:solidFill>
              <a:latin typeface="Calibri"/>
              <a:ea typeface="Calibri"/>
              <a:cs typeface="Calibri"/>
              <a:sym typeface="Calibri"/>
            </a:endParaRPr>
          </a:p>
        </p:txBody>
      </p:sp>
      <p:sp>
        <p:nvSpPr>
          <p:cNvPr id="327" name="Google Shape;327;p46"/>
          <p:cNvSpPr txBox="1"/>
          <p:nvPr/>
        </p:nvSpPr>
        <p:spPr>
          <a:xfrm>
            <a:off x="3139275" y="1543025"/>
            <a:ext cx="2610900" cy="46803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lnSpc>
                <a:spcPct val="90000"/>
              </a:lnSpc>
              <a:spcBef>
                <a:spcPts val="1000"/>
              </a:spcBef>
              <a:spcAft>
                <a:spcPts val="0"/>
              </a:spcAft>
              <a:buClr>
                <a:schemeClr val="dk1"/>
              </a:buClr>
              <a:buSzPts val="1100"/>
              <a:buFont typeface="Arial"/>
              <a:buNone/>
            </a:pPr>
            <a:r>
              <a:rPr lang="en-US" sz="1800">
                <a:solidFill>
                  <a:schemeClr val="dk1"/>
                </a:solidFill>
                <a:latin typeface="Calibri"/>
                <a:ea typeface="Calibri"/>
                <a:cs typeface="Calibri"/>
                <a:sym typeface="Calibri"/>
              </a:rPr>
              <a:t>Single District Online School</a:t>
            </a:r>
            <a:endParaRPr sz="1800">
              <a:solidFill>
                <a:schemeClr val="dk1"/>
              </a:solidFill>
              <a:latin typeface="Calibri"/>
              <a:ea typeface="Calibri"/>
              <a:cs typeface="Calibri"/>
              <a:sym typeface="Calibri"/>
            </a:endParaRPr>
          </a:p>
          <a:p>
            <a:pPr marL="457200" lvl="0" indent="-323850" algn="l" rtl="0">
              <a:lnSpc>
                <a:spcPct val="90000"/>
              </a:lnSpc>
              <a:spcBef>
                <a:spcPts val="1000"/>
              </a:spcBef>
              <a:spcAft>
                <a:spcPts val="0"/>
              </a:spcAft>
              <a:buClr>
                <a:schemeClr val="dk1"/>
              </a:buClr>
              <a:buSzPts val="1500"/>
              <a:buChar char="•"/>
            </a:pPr>
            <a:r>
              <a:rPr lang="en-US" sz="1500">
                <a:solidFill>
                  <a:schemeClr val="dk1"/>
                </a:solidFill>
                <a:latin typeface="Calibri"/>
                <a:ea typeface="Calibri"/>
                <a:cs typeface="Calibri"/>
                <a:sym typeface="Calibri"/>
              </a:rPr>
              <a:t>Operates with its own administrator </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Has a separate budget </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Held to state and federal accountability reporting requirements  </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Limit of 10 out of district  students</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No other limitation on student enrollments</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Applicants must apply for a school code</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An application for recognition is required </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Students are funded at district Per Pupil Rate (PPR)</a:t>
            </a:r>
            <a:endParaRPr sz="15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1500">
              <a:solidFill>
                <a:schemeClr val="dk1"/>
              </a:solidFill>
              <a:latin typeface="Calibri"/>
              <a:ea typeface="Calibri"/>
              <a:cs typeface="Calibri"/>
              <a:sym typeface="Calibri"/>
            </a:endParaRPr>
          </a:p>
        </p:txBody>
      </p:sp>
      <p:sp>
        <p:nvSpPr>
          <p:cNvPr id="328" name="Google Shape;328;p46"/>
          <p:cNvSpPr txBox="1"/>
          <p:nvPr/>
        </p:nvSpPr>
        <p:spPr>
          <a:xfrm>
            <a:off x="5969050" y="1543025"/>
            <a:ext cx="2610900" cy="4690500"/>
          </a:xfrm>
          <a:prstGeom prst="rect">
            <a:avLst/>
          </a:prstGeom>
          <a:solidFill>
            <a:srgbClr val="D9EAD3"/>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1800">
                <a:solidFill>
                  <a:schemeClr val="dk1"/>
                </a:solidFill>
                <a:latin typeface="Calibri"/>
                <a:ea typeface="Calibri"/>
                <a:cs typeface="Calibri"/>
                <a:sym typeface="Calibri"/>
              </a:rPr>
              <a:t>Multi-district Online School</a:t>
            </a:r>
            <a:endParaRPr sz="1800">
              <a:solidFill>
                <a:schemeClr val="dk1"/>
              </a:solidFill>
              <a:latin typeface="Calibri"/>
              <a:ea typeface="Calibri"/>
              <a:cs typeface="Calibri"/>
              <a:sym typeface="Calibri"/>
            </a:endParaRPr>
          </a:p>
          <a:p>
            <a:pPr marL="457200" lvl="0" indent="-323850" algn="l" rtl="0">
              <a:lnSpc>
                <a:spcPct val="90000"/>
              </a:lnSpc>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May enroll out of district student without limitations </a:t>
            </a:r>
            <a:endParaRPr sz="8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Capacity and relationship between authorizer and school must be certified per statute</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Goes before the State Board of Education for vote of approval</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Students are funded at the online funding rate.</a:t>
            </a: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7"/>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600"/>
              <a:buFont typeface="Arial"/>
              <a:buNone/>
            </a:pPr>
            <a:r>
              <a:rPr lang="en-US" sz="3600"/>
              <a:t>Resources </a:t>
            </a:r>
            <a:endParaRPr sz="3600"/>
          </a:p>
        </p:txBody>
      </p:sp>
      <p:sp>
        <p:nvSpPr>
          <p:cNvPr id="335" name="Google Shape;335;p47"/>
          <p:cNvSpPr txBox="1">
            <a:spLocks noGrp="1"/>
          </p:cNvSpPr>
          <p:nvPr>
            <p:ph type="body" idx="1"/>
          </p:nvPr>
        </p:nvSpPr>
        <p:spPr>
          <a:xfrm>
            <a:off x="245200" y="1339400"/>
            <a:ext cx="8681400" cy="52272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None/>
            </a:pPr>
            <a:r>
              <a:rPr lang="en-US" sz="2300"/>
              <a:t>Webpages </a:t>
            </a:r>
            <a:endParaRPr sz="2300"/>
          </a:p>
          <a:p>
            <a:pPr marL="800100" lvl="1" indent="-342900" algn="l" rtl="0">
              <a:lnSpc>
                <a:spcPct val="90000"/>
              </a:lnSpc>
              <a:spcBef>
                <a:spcPts val="500"/>
              </a:spcBef>
              <a:spcAft>
                <a:spcPts val="0"/>
              </a:spcAft>
              <a:buClr>
                <a:schemeClr val="dk1"/>
              </a:buClr>
              <a:buSzPts val="2000"/>
              <a:buChar char="•"/>
            </a:pPr>
            <a:r>
              <a:rPr lang="en-US"/>
              <a:t>Online and Blended Learning Webpage: </a:t>
            </a:r>
            <a:r>
              <a:rPr lang="en-US" u="sng">
                <a:solidFill>
                  <a:schemeClr val="hlink"/>
                </a:solidFill>
                <a:hlinkClick r:id="rId3"/>
              </a:rPr>
              <a:t>https://www.cde.state.co.us/onlinelearning</a:t>
            </a:r>
            <a:endParaRPr/>
          </a:p>
          <a:p>
            <a:pPr marL="800100" lvl="1" indent="-342900" algn="l" rtl="0">
              <a:lnSpc>
                <a:spcPct val="90000"/>
              </a:lnSpc>
              <a:spcBef>
                <a:spcPts val="500"/>
              </a:spcBef>
              <a:spcAft>
                <a:spcPts val="0"/>
              </a:spcAft>
              <a:buClr>
                <a:schemeClr val="dk1"/>
              </a:buClr>
              <a:buSzPts val="2000"/>
              <a:buChar char="•"/>
            </a:pPr>
            <a:r>
              <a:rPr lang="en-US"/>
              <a:t>Application Webpage: </a:t>
            </a:r>
            <a:r>
              <a:rPr lang="en-US" u="sng">
                <a:solidFill>
                  <a:schemeClr val="hlink"/>
                </a:solidFill>
                <a:hlinkClick r:id="rId4"/>
              </a:rPr>
              <a:t>https://www.cde.state.co.us/onlinelearning/application</a:t>
            </a:r>
            <a:endParaRPr/>
          </a:p>
          <a:p>
            <a:pPr marL="800100" lvl="1" indent="-342900" algn="l" rtl="0">
              <a:lnSpc>
                <a:spcPct val="90000"/>
              </a:lnSpc>
              <a:spcBef>
                <a:spcPts val="500"/>
              </a:spcBef>
              <a:spcAft>
                <a:spcPts val="0"/>
              </a:spcAft>
              <a:buSzPts val="2000"/>
              <a:buChar char="•"/>
            </a:pPr>
            <a:r>
              <a:rPr lang="en-US"/>
              <a:t>Hybrid Learning Guide: </a:t>
            </a:r>
            <a:r>
              <a:rPr lang="en-US" u="sng">
                <a:solidFill>
                  <a:schemeClr val="hlink"/>
                </a:solidFill>
                <a:hlinkClick r:id="rId5"/>
              </a:rPr>
              <a:t>https://www.cde.state.co.us/onlinelearning/hybridlearningguidehomepage</a:t>
            </a:r>
            <a:endParaRPr/>
          </a:p>
          <a:p>
            <a:pPr marL="800100" lvl="1" indent="-342900" algn="l" rtl="0">
              <a:lnSpc>
                <a:spcPct val="90000"/>
              </a:lnSpc>
              <a:spcBef>
                <a:spcPts val="500"/>
              </a:spcBef>
              <a:spcAft>
                <a:spcPts val="0"/>
              </a:spcAft>
              <a:buSzPts val="2000"/>
              <a:buChar char="•"/>
            </a:pPr>
            <a:r>
              <a:rPr lang="en-US"/>
              <a:t>Remote Learning Guidance: </a:t>
            </a:r>
            <a:r>
              <a:rPr lang="en-US" u="sng">
                <a:solidFill>
                  <a:schemeClr val="hlink"/>
                </a:solidFill>
                <a:hlinkClick r:id="rId6"/>
              </a:rPr>
              <a:t>https://www.cde.state.co.us/choice/guidanceonelearning</a:t>
            </a:r>
            <a:endParaRPr/>
          </a:p>
          <a:p>
            <a:pPr marL="800100" lvl="1" indent="-342900" algn="l" rtl="0">
              <a:lnSpc>
                <a:spcPct val="90000"/>
              </a:lnSpc>
              <a:spcBef>
                <a:spcPts val="500"/>
              </a:spcBef>
              <a:spcAft>
                <a:spcPts val="0"/>
              </a:spcAft>
              <a:buSzPts val="2000"/>
              <a:buChar char="•"/>
            </a:pPr>
            <a:r>
              <a:rPr lang="en-US"/>
              <a:t>Student Pupil Count Website:   </a:t>
            </a:r>
            <a:r>
              <a:rPr lang="en-US" sz="2000" u="sng">
                <a:solidFill>
                  <a:schemeClr val="hlink"/>
                </a:solidFill>
                <a:hlinkClick r:id="rId7"/>
              </a:rPr>
              <a:t>https://www.cde.state.co.us/cdefinance/auditunit_pupilcount</a:t>
            </a:r>
            <a:r>
              <a:rPr lang="en-US" sz="1900"/>
              <a:t> </a:t>
            </a:r>
            <a:endParaRPr sz="1900"/>
          </a:p>
          <a:p>
            <a:pPr marL="0" lvl="0" indent="0" algn="l" rtl="0">
              <a:lnSpc>
                <a:spcPct val="90000"/>
              </a:lnSpc>
              <a:spcBef>
                <a:spcPts val="500"/>
              </a:spcBef>
              <a:spcAft>
                <a:spcPts val="0"/>
              </a:spcAft>
              <a:buNone/>
            </a:pPr>
            <a:r>
              <a:rPr lang="en-US" sz="2300"/>
              <a:t>Office of Blended and Online Learning Weekly Office Hours </a:t>
            </a:r>
            <a:endParaRPr sz="2300"/>
          </a:p>
          <a:p>
            <a:pPr marL="685800" lvl="1" indent="-228600" algn="l" rtl="0">
              <a:lnSpc>
                <a:spcPct val="90000"/>
              </a:lnSpc>
              <a:spcBef>
                <a:spcPts val="500"/>
              </a:spcBef>
              <a:spcAft>
                <a:spcPts val="0"/>
              </a:spcAft>
              <a:buSzPts val="2000"/>
              <a:buChar char="•"/>
            </a:pPr>
            <a:r>
              <a:rPr lang="en-US"/>
              <a:t>Every Wednesday from 3:00pm to 4:00pm </a:t>
            </a:r>
            <a:endParaRPr/>
          </a:p>
          <a:p>
            <a:pPr marL="685800" lvl="1" indent="-228600" algn="l" rtl="0">
              <a:lnSpc>
                <a:spcPct val="90000"/>
              </a:lnSpc>
              <a:spcBef>
                <a:spcPts val="500"/>
              </a:spcBef>
              <a:spcAft>
                <a:spcPts val="0"/>
              </a:spcAft>
              <a:buSzPts val="2000"/>
              <a:buChar char="•"/>
            </a:pPr>
            <a:r>
              <a:rPr lang="en-US" u="sng">
                <a:solidFill>
                  <a:schemeClr val="hlink"/>
                </a:solidFill>
                <a:hlinkClick r:id="rId8"/>
              </a:rPr>
              <a:t>https://www.cde.state.co.us/onlinelearning/onlineandblendedlearningofficehours</a:t>
            </a:r>
            <a:endParaRPr/>
          </a:p>
          <a:p>
            <a:pPr marL="0" lvl="0" indent="0" algn="l" rtl="0">
              <a:lnSpc>
                <a:spcPct val="90000"/>
              </a:lnSpc>
              <a:spcBef>
                <a:spcPts val="500"/>
              </a:spcBef>
              <a:spcAft>
                <a:spcPts val="0"/>
              </a:spcAft>
              <a:buNone/>
            </a:pPr>
            <a:endParaRPr/>
          </a:p>
          <a:p>
            <a:pPr marL="0" lvl="0" indent="0" algn="l" rtl="0">
              <a:lnSpc>
                <a:spcPct val="90000"/>
              </a:lnSpc>
              <a:spcBef>
                <a:spcPts val="500"/>
              </a:spcBef>
              <a:spcAft>
                <a:spcPts val="0"/>
              </a:spcAft>
              <a:buNone/>
            </a:pPr>
            <a:endParaRPr/>
          </a:p>
          <a:p>
            <a:pPr marL="685800" lvl="0" indent="0" algn="l" rtl="0">
              <a:lnSpc>
                <a:spcPct val="90000"/>
              </a:lnSpc>
              <a:spcBef>
                <a:spcPts val="500"/>
              </a:spcBef>
              <a:spcAft>
                <a:spcPts val="0"/>
              </a:spcAft>
              <a:buNone/>
            </a:pPr>
            <a:endParaRPr/>
          </a:p>
          <a:p>
            <a:pPr marL="228600" lvl="0" indent="0" algn="l" rtl="0">
              <a:lnSpc>
                <a:spcPct val="90000"/>
              </a:lnSpc>
              <a:spcBef>
                <a:spcPts val="1000"/>
              </a:spcBef>
              <a:spcAft>
                <a:spcPts val="0"/>
              </a:spcAft>
              <a:buNone/>
            </a:pPr>
            <a:endParaRPr/>
          </a:p>
        </p:txBody>
      </p:sp>
      <p:sp>
        <p:nvSpPr>
          <p:cNvPr id="336" name="Google Shape;336;p4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1600"/>
              <a:buFont typeface="Calibri"/>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Purpose</a:t>
            </a:r>
            <a:endParaRPr/>
          </a:p>
        </p:txBody>
      </p:sp>
      <p:sp>
        <p:nvSpPr>
          <p:cNvPr id="180" name="Google Shape;180;p3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p>
            <a:pPr marL="228600" lvl="0" indent="-228600" algn="l" rtl="0">
              <a:lnSpc>
                <a:spcPct val="90000"/>
              </a:lnSpc>
              <a:spcBef>
                <a:spcPts val="1000"/>
              </a:spcBef>
              <a:spcAft>
                <a:spcPts val="0"/>
              </a:spcAft>
              <a:buClr>
                <a:schemeClr val="dk1"/>
              </a:buClr>
              <a:buSzPts val="2400"/>
              <a:buChar char="•"/>
            </a:pPr>
            <a:r>
              <a:rPr lang="en-US"/>
              <a:t>Based on request for information about online programs versus online schools, we have invited the Office of Blended and Online Learning: </a:t>
            </a:r>
            <a:endParaRPr/>
          </a:p>
          <a:p>
            <a:pPr marL="685800" lvl="1" indent="-228600" algn="l" rtl="0">
              <a:lnSpc>
                <a:spcPct val="90000"/>
              </a:lnSpc>
              <a:spcBef>
                <a:spcPts val="1000"/>
              </a:spcBef>
              <a:spcAft>
                <a:spcPts val="0"/>
              </a:spcAft>
              <a:buSzPts val="2000"/>
              <a:buChar char="•"/>
            </a:pPr>
            <a:r>
              <a:rPr lang="en-US"/>
              <a:t>Renee Martinez</a:t>
            </a:r>
            <a:endParaRPr/>
          </a:p>
          <a:p>
            <a:pPr marL="685800" lvl="1" indent="-228600" algn="l" rtl="0">
              <a:lnSpc>
                <a:spcPct val="90000"/>
              </a:lnSpc>
              <a:spcBef>
                <a:spcPts val="1000"/>
              </a:spcBef>
              <a:spcAft>
                <a:spcPts val="0"/>
              </a:spcAft>
              <a:buSzPts val="2000"/>
              <a:buChar char="•"/>
            </a:pPr>
            <a:r>
              <a:rPr lang="en-US"/>
              <a:t>Rachel Matson</a:t>
            </a:r>
            <a:endParaRPr/>
          </a:p>
          <a:p>
            <a:pPr marL="228600" lvl="0" indent="-228600" algn="l" rtl="0">
              <a:lnSpc>
                <a:spcPct val="90000"/>
              </a:lnSpc>
              <a:spcBef>
                <a:spcPts val="1000"/>
              </a:spcBef>
              <a:spcAft>
                <a:spcPts val="0"/>
              </a:spcAft>
              <a:buSzPts val="2400"/>
              <a:buChar char="•"/>
            </a:pPr>
            <a:r>
              <a:rPr lang="en-US"/>
              <a:t>Leveraging federal funds to support online learning and federal requirements </a:t>
            </a:r>
            <a:endParaRPr/>
          </a:p>
          <a:p>
            <a:pPr marL="685800" lvl="1" indent="-101600" algn="l" rtl="0">
              <a:lnSpc>
                <a:spcPct val="90000"/>
              </a:lnSpc>
              <a:spcBef>
                <a:spcPts val="500"/>
              </a:spcBef>
              <a:spcAft>
                <a:spcPts val="0"/>
              </a:spcAft>
              <a:buClr>
                <a:schemeClr val="dk1"/>
              </a:buClr>
              <a:buSzPts val="2000"/>
              <a:buNone/>
            </a:pPr>
            <a:endParaRPr/>
          </a:p>
          <a:p>
            <a:pPr marL="685800" lvl="1" indent="-101600" algn="l" rtl="0">
              <a:lnSpc>
                <a:spcPct val="90000"/>
              </a:lnSpc>
              <a:spcBef>
                <a:spcPts val="500"/>
              </a:spcBef>
              <a:spcAft>
                <a:spcPts val="0"/>
              </a:spcAft>
              <a:buClr>
                <a:schemeClr val="dk1"/>
              </a:buClr>
              <a:buSzPts val="2000"/>
              <a:buNone/>
            </a:pPr>
            <a:endParaRPr/>
          </a:p>
          <a:p>
            <a:pPr marL="228600" lvl="0" indent="-76200" algn="l" rtl="0">
              <a:lnSpc>
                <a:spcPct val="90000"/>
              </a:lnSpc>
              <a:spcBef>
                <a:spcPts val="1000"/>
              </a:spcBef>
              <a:spcAft>
                <a:spcPts val="0"/>
              </a:spcAft>
              <a:buClr>
                <a:schemeClr val="dk1"/>
              </a:buClr>
              <a:buSzPts val="2400"/>
              <a:buNone/>
            </a:pPr>
            <a:endParaRPr/>
          </a:p>
        </p:txBody>
      </p:sp>
      <p:sp>
        <p:nvSpPr>
          <p:cNvPr id="181" name="Google Shape;181;p3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8"/>
          <p:cNvSpPr txBox="1">
            <a:spLocks noGrp="1"/>
          </p:cNvSpPr>
          <p:nvPr>
            <p:ph type="title"/>
          </p:nvPr>
        </p:nvSpPr>
        <p:spPr>
          <a:xfrm>
            <a:off x="223068" y="27356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500">
                <a:latin typeface="Calibri"/>
                <a:ea typeface="Calibri"/>
                <a:cs typeface="Calibri"/>
                <a:sym typeface="Calibri"/>
              </a:rPr>
              <a:t>Contact Information</a:t>
            </a:r>
            <a:endParaRPr sz="3500">
              <a:latin typeface="Calibri"/>
              <a:ea typeface="Calibri"/>
              <a:cs typeface="Calibri"/>
              <a:sym typeface="Calibri"/>
            </a:endParaRPr>
          </a:p>
        </p:txBody>
      </p:sp>
      <p:sp>
        <p:nvSpPr>
          <p:cNvPr id="343" name="Google Shape;343;p48"/>
          <p:cNvSpPr txBox="1">
            <a:spLocks noGrp="1"/>
          </p:cNvSpPr>
          <p:nvPr>
            <p:ph type="body" idx="1"/>
          </p:nvPr>
        </p:nvSpPr>
        <p:spPr>
          <a:xfrm>
            <a:off x="223075" y="1463050"/>
            <a:ext cx="8292300" cy="4640700"/>
          </a:xfrm>
          <a:prstGeom prst="rect">
            <a:avLst/>
          </a:prstGeom>
        </p:spPr>
        <p:txBody>
          <a:bodyPr spcFirstLastPara="1" wrap="square" lIns="0" tIns="0" rIns="0" bIns="45700" anchor="t" anchorCtr="0">
            <a:noAutofit/>
          </a:bodyPr>
          <a:lstStyle/>
          <a:p>
            <a:pPr marL="0" lvl="0" indent="0" algn="l" rtl="0">
              <a:spcBef>
                <a:spcPts val="1000"/>
              </a:spcBef>
              <a:spcAft>
                <a:spcPts val="0"/>
              </a:spcAft>
              <a:buNone/>
            </a:pPr>
            <a:r>
              <a:rPr lang="en-US"/>
              <a:t>Office of Blended and Online Learning</a:t>
            </a:r>
            <a:endParaRPr/>
          </a:p>
          <a:p>
            <a:pPr marL="457200" lvl="0" indent="-381000" algn="l" rtl="0">
              <a:spcBef>
                <a:spcPts val="1000"/>
              </a:spcBef>
              <a:spcAft>
                <a:spcPts val="0"/>
              </a:spcAft>
              <a:buSzPts val="2400"/>
              <a:buChar char="•"/>
            </a:pPr>
            <a:r>
              <a:rPr lang="en-US"/>
              <a:t>Renee Martinez, Principal Consultant</a:t>
            </a:r>
            <a:endParaRPr/>
          </a:p>
          <a:p>
            <a:pPr marL="914400" lvl="1" indent="-355600" algn="l" rtl="0">
              <a:spcBef>
                <a:spcPts val="0"/>
              </a:spcBef>
              <a:spcAft>
                <a:spcPts val="0"/>
              </a:spcAft>
              <a:buSzPts val="2000"/>
              <a:buChar char="•"/>
            </a:pPr>
            <a:r>
              <a:rPr lang="en-US"/>
              <a:t>303-866-6864</a:t>
            </a:r>
            <a:endParaRPr/>
          </a:p>
          <a:p>
            <a:pPr marL="914400" lvl="1" indent="-355600" algn="l" rtl="0">
              <a:spcBef>
                <a:spcPts val="0"/>
              </a:spcBef>
              <a:spcAft>
                <a:spcPts val="0"/>
              </a:spcAft>
              <a:buSzPts val="2000"/>
              <a:buChar char="•"/>
            </a:pPr>
            <a:r>
              <a:rPr lang="en-US" u="sng">
                <a:solidFill>
                  <a:schemeClr val="hlink"/>
                </a:solidFill>
                <a:hlinkClick r:id="rId3"/>
              </a:rPr>
              <a:t>Martinez_r@cde.state.co.us</a:t>
            </a:r>
            <a:r>
              <a:rPr lang="en-US"/>
              <a:t> </a:t>
            </a:r>
            <a:br>
              <a:rPr lang="en-US"/>
            </a:br>
            <a:endParaRPr/>
          </a:p>
          <a:p>
            <a:pPr marL="457200" lvl="0" indent="-381000" algn="l" rtl="0">
              <a:spcBef>
                <a:spcPts val="0"/>
              </a:spcBef>
              <a:spcAft>
                <a:spcPts val="0"/>
              </a:spcAft>
              <a:buSzPts val="2400"/>
              <a:buChar char="•"/>
            </a:pPr>
            <a:r>
              <a:rPr lang="en-US"/>
              <a:t>Rachel Matson, Senior Consultant</a:t>
            </a:r>
            <a:endParaRPr/>
          </a:p>
          <a:p>
            <a:pPr marL="914400" lvl="1" indent="-355600" algn="l" rtl="0">
              <a:spcBef>
                <a:spcPts val="0"/>
              </a:spcBef>
              <a:spcAft>
                <a:spcPts val="0"/>
              </a:spcAft>
              <a:buSzPts val="2000"/>
              <a:buChar char="•"/>
            </a:pPr>
            <a:r>
              <a:rPr lang="en-US"/>
              <a:t>303-866-6276 </a:t>
            </a:r>
            <a:endParaRPr/>
          </a:p>
          <a:p>
            <a:pPr marL="914400" lvl="1" indent="-355600" algn="l" rtl="0">
              <a:spcBef>
                <a:spcPts val="0"/>
              </a:spcBef>
              <a:spcAft>
                <a:spcPts val="0"/>
              </a:spcAft>
              <a:buSzPts val="2000"/>
              <a:buChar char="•"/>
            </a:pPr>
            <a:r>
              <a:rPr lang="en-US" u="sng">
                <a:solidFill>
                  <a:schemeClr val="hlink"/>
                </a:solidFill>
                <a:hlinkClick r:id="rId4"/>
              </a:rPr>
              <a:t>Matson_r@cde.state.co.us</a:t>
            </a:r>
            <a:r>
              <a:rPr lang="en-US"/>
              <a:t> </a:t>
            </a:r>
            <a:endParaRPr/>
          </a:p>
          <a:p>
            <a:pPr marL="0" lvl="0" indent="0" algn="l" rtl="0">
              <a:spcBef>
                <a:spcPts val="1000"/>
              </a:spcBef>
              <a:spcAft>
                <a:spcPts val="0"/>
              </a:spcAft>
              <a:buNone/>
            </a:pPr>
            <a:endParaRPr/>
          </a:p>
        </p:txBody>
      </p:sp>
      <p:sp>
        <p:nvSpPr>
          <p:cNvPr id="344" name="Google Shape;344;p4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9"/>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Questions</a:t>
            </a:r>
            <a:endParaRPr/>
          </a:p>
        </p:txBody>
      </p:sp>
      <p:sp>
        <p:nvSpPr>
          <p:cNvPr id="350" name="Google Shape;350;p49"/>
          <p:cNvSpPr txBox="1">
            <a:spLocks noGrp="1"/>
          </p:cNvSpPr>
          <p:nvPr>
            <p:ph type="sldNum" idx="12"/>
          </p:nvPr>
        </p:nvSpPr>
        <p:spPr>
          <a:xfrm>
            <a:off x="283453"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0"/>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a:t>Funding Streams and</a:t>
            </a:r>
            <a:endParaRPr/>
          </a:p>
          <a:p>
            <a:pPr marL="0" lvl="0" indent="0" algn="ctr" rtl="0">
              <a:lnSpc>
                <a:spcPct val="90000"/>
              </a:lnSpc>
              <a:spcBef>
                <a:spcPts val="0"/>
              </a:spcBef>
              <a:spcAft>
                <a:spcPts val="0"/>
              </a:spcAft>
              <a:buClr>
                <a:schemeClr val="dk1"/>
              </a:buClr>
              <a:buSzPts val="3600"/>
              <a:buFont typeface="Arial"/>
              <a:buNone/>
            </a:pPr>
            <a:r>
              <a:rPr lang="en-US"/>
              <a:t>Requirements </a:t>
            </a:r>
            <a:endParaRPr/>
          </a:p>
        </p:txBody>
      </p:sp>
      <p:sp>
        <p:nvSpPr>
          <p:cNvPr id="356" name="Google Shape;356;p50"/>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US"/>
              <a:t>ESEA Office</a:t>
            </a:r>
            <a:endParaRPr/>
          </a:p>
        </p:txBody>
      </p:sp>
      <p:sp>
        <p:nvSpPr>
          <p:cNvPr id="357" name="Google Shape;357;p5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
              <a:buFont typeface="Calibri"/>
              <a:buNone/>
            </a:pPr>
            <a:fld id="{00000000-1234-1234-1234-123412341234}" type="slidenum">
              <a:rPr lang="en-US" sz="1400"/>
              <a:t>22</a:t>
            </a:fld>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Funding Options for Supporting Online Instruction</a:t>
            </a:r>
            <a:endParaRPr/>
          </a:p>
        </p:txBody>
      </p:sp>
      <p:sp>
        <p:nvSpPr>
          <p:cNvPr id="364" name="Google Shape;364;p51"/>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Autofit/>
          </a:bodyPr>
          <a:lstStyle/>
          <a:p>
            <a:pPr marL="0" lvl="0" indent="0" algn="l" rtl="0">
              <a:spcBef>
                <a:spcPts val="1000"/>
              </a:spcBef>
              <a:spcAft>
                <a:spcPts val="0"/>
              </a:spcAft>
              <a:buNone/>
            </a:pPr>
            <a:r>
              <a:rPr lang="en-US" sz="2000" dirty="0"/>
              <a:t>ESSER I and II</a:t>
            </a:r>
            <a:endParaRPr sz="2000" dirty="0"/>
          </a:p>
          <a:p>
            <a:pPr marL="457200" lvl="0" indent="-381000" algn="l" rtl="0">
              <a:spcBef>
                <a:spcPts val="1000"/>
              </a:spcBef>
              <a:spcAft>
                <a:spcPts val="0"/>
              </a:spcAft>
              <a:buSzPts val="2400"/>
              <a:buChar char="•"/>
            </a:pPr>
            <a:r>
              <a:rPr lang="en-US" sz="2000" dirty="0"/>
              <a:t>Providing principals and other school leaders with the resources necessary to address the needs of their school (d)(3)</a:t>
            </a:r>
            <a:endParaRPr sz="2000" dirty="0"/>
          </a:p>
          <a:p>
            <a:pPr marL="457200" lvl="0" indent="-381000" algn="l" rtl="0">
              <a:spcBef>
                <a:spcPts val="0"/>
              </a:spcBef>
              <a:spcAft>
                <a:spcPts val="0"/>
              </a:spcAft>
              <a:buSzPts val="2400"/>
              <a:buChar char="•"/>
            </a:pPr>
            <a:r>
              <a:rPr lang="en-US" sz="2000" dirty="0"/>
              <a:t>Activities to address the </a:t>
            </a:r>
            <a:r>
              <a:rPr lang="en-US" sz="2000" dirty="0" err="1"/>
              <a:t>the</a:t>
            </a:r>
            <a:r>
              <a:rPr lang="en-US" sz="2000" dirty="0"/>
              <a:t> unique needs of student groups (d)(4)</a:t>
            </a:r>
            <a:endParaRPr sz="2000" dirty="0"/>
          </a:p>
          <a:p>
            <a:pPr marL="457200" lvl="0" indent="-381000" algn="l" rtl="0">
              <a:spcBef>
                <a:spcPts val="0"/>
              </a:spcBef>
              <a:spcAft>
                <a:spcPts val="0"/>
              </a:spcAft>
              <a:buSzPts val="2400"/>
              <a:buChar char="•"/>
            </a:pPr>
            <a:r>
              <a:rPr lang="en-US" sz="2000" dirty="0"/>
              <a:t>Purchasing technology (d)(9)</a:t>
            </a:r>
            <a:endParaRPr sz="2000" dirty="0"/>
          </a:p>
          <a:p>
            <a:pPr marL="457200" lvl="0" indent="-381000" algn="l" rtl="0">
              <a:spcBef>
                <a:spcPts val="0"/>
              </a:spcBef>
              <a:spcAft>
                <a:spcPts val="0"/>
              </a:spcAft>
              <a:buSzPts val="2400"/>
              <a:buChar char="•"/>
            </a:pPr>
            <a:r>
              <a:rPr lang="en-US" sz="2000" dirty="0"/>
              <a:t>Providing summer or supplemental learning online (d)(11)</a:t>
            </a:r>
            <a:endParaRPr sz="2000" dirty="0"/>
          </a:p>
          <a:p>
            <a:pPr marL="457200" lvl="0" indent="-381000" algn="l" rtl="0">
              <a:spcBef>
                <a:spcPts val="0"/>
              </a:spcBef>
              <a:spcAft>
                <a:spcPts val="0"/>
              </a:spcAft>
              <a:buSzPts val="2400"/>
              <a:buChar char="•"/>
            </a:pPr>
            <a:r>
              <a:rPr lang="en-US" sz="2000" dirty="0"/>
              <a:t>Other activities (d)(12) and (d)(15) - ESSER II</a:t>
            </a:r>
            <a:endParaRPr sz="2000" dirty="0"/>
          </a:p>
          <a:p>
            <a:pPr marL="0" lvl="0" indent="0" algn="l" rtl="0">
              <a:spcBef>
                <a:spcPts val="1000"/>
              </a:spcBef>
              <a:spcAft>
                <a:spcPts val="0"/>
              </a:spcAft>
              <a:buNone/>
            </a:pPr>
            <a:r>
              <a:rPr lang="en-US" sz="2000" dirty="0"/>
              <a:t>ESSER II</a:t>
            </a:r>
            <a:endParaRPr sz="2000" dirty="0"/>
          </a:p>
          <a:p>
            <a:pPr marL="457200" lvl="0" indent="-381000" algn="l" rtl="0">
              <a:spcBef>
                <a:spcPts val="1000"/>
              </a:spcBef>
              <a:spcAft>
                <a:spcPts val="0"/>
              </a:spcAft>
              <a:buSzPts val="2400"/>
              <a:buChar char="•"/>
            </a:pPr>
            <a:r>
              <a:rPr lang="en-US" sz="2000" dirty="0"/>
              <a:t>Addressing learning loss (d)(12)</a:t>
            </a:r>
            <a:endParaRPr sz="2000" dirty="0"/>
          </a:p>
          <a:p>
            <a:pPr marL="0" lvl="0" indent="0" algn="l" rtl="0">
              <a:spcBef>
                <a:spcPts val="1000"/>
              </a:spcBef>
              <a:spcAft>
                <a:spcPts val="0"/>
              </a:spcAft>
              <a:buNone/>
            </a:pPr>
            <a:endParaRPr sz="2000" dirty="0"/>
          </a:p>
        </p:txBody>
      </p:sp>
      <p:sp>
        <p:nvSpPr>
          <p:cNvPr id="365" name="Google Shape;365;p51"/>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rgbClr val="7F7F7F"/>
                </a:solidFill>
              </a:rPr>
              <a:t>23</a:t>
            </a:fld>
            <a:endParaRPr>
              <a:solidFill>
                <a:srgbClr val="7F7F7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2"/>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a:t>Funding Options for Supporting Online Instruction</a:t>
            </a:r>
            <a:endParaRPr/>
          </a:p>
        </p:txBody>
      </p:sp>
      <p:sp>
        <p:nvSpPr>
          <p:cNvPr id="372" name="Google Shape;372;p52"/>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Autofit/>
          </a:bodyPr>
          <a:lstStyle/>
          <a:p>
            <a:pPr marL="0" lvl="0" indent="0" algn="l" rtl="0">
              <a:spcBef>
                <a:spcPts val="1000"/>
              </a:spcBef>
              <a:spcAft>
                <a:spcPts val="0"/>
              </a:spcAft>
              <a:buNone/>
            </a:pPr>
            <a:r>
              <a:rPr lang="en-US" sz="2800" dirty="0"/>
              <a:t>ESEA</a:t>
            </a:r>
            <a:endParaRPr sz="2800" dirty="0"/>
          </a:p>
          <a:p>
            <a:pPr marL="457200" lvl="0" indent="-438150" algn="l" rtl="0">
              <a:spcBef>
                <a:spcPts val="1000"/>
              </a:spcBef>
              <a:spcAft>
                <a:spcPts val="0"/>
              </a:spcAft>
              <a:buSzPts val="3300"/>
              <a:buChar char="•"/>
            </a:pPr>
            <a:r>
              <a:rPr lang="en-US" sz="2800" dirty="0"/>
              <a:t>Serving an online Title I school</a:t>
            </a:r>
            <a:endParaRPr sz="2800" dirty="0"/>
          </a:p>
          <a:p>
            <a:pPr marL="914400" lvl="1" indent="-412750" algn="l" rtl="0">
              <a:spcBef>
                <a:spcPts val="0"/>
              </a:spcBef>
              <a:spcAft>
                <a:spcPts val="0"/>
              </a:spcAft>
              <a:buSzPts val="2900"/>
              <a:buChar char="•"/>
            </a:pPr>
            <a:r>
              <a:rPr lang="en-US" sz="2400" dirty="0"/>
              <a:t>Eligibility </a:t>
            </a:r>
            <a:endParaRPr sz="2400" dirty="0"/>
          </a:p>
          <a:p>
            <a:pPr marL="914400" lvl="1" indent="-412750" algn="l" rtl="0">
              <a:spcBef>
                <a:spcPts val="0"/>
              </a:spcBef>
              <a:spcAft>
                <a:spcPts val="0"/>
              </a:spcAft>
              <a:buSzPts val="2900"/>
              <a:buChar char="•"/>
            </a:pPr>
            <a:r>
              <a:rPr lang="en-US" sz="2400" dirty="0"/>
              <a:t>CNA requirements</a:t>
            </a:r>
            <a:endParaRPr sz="2400" dirty="0"/>
          </a:p>
          <a:p>
            <a:pPr marL="914400" lvl="1" indent="-412750" algn="l" rtl="0">
              <a:spcBef>
                <a:spcPts val="0"/>
              </a:spcBef>
              <a:spcAft>
                <a:spcPts val="0"/>
              </a:spcAft>
              <a:buSzPts val="2900"/>
              <a:buChar char="•"/>
            </a:pPr>
            <a:r>
              <a:rPr lang="en-US" sz="2400" dirty="0"/>
              <a:t>Types of program (SW v. TA)</a:t>
            </a:r>
            <a:endParaRPr sz="2400" dirty="0"/>
          </a:p>
          <a:p>
            <a:pPr marL="914400" lvl="1" indent="-412750" algn="l" rtl="0">
              <a:spcBef>
                <a:spcPts val="0"/>
              </a:spcBef>
              <a:spcAft>
                <a:spcPts val="0"/>
              </a:spcAft>
              <a:buSzPts val="2900"/>
              <a:buChar char="•"/>
            </a:pPr>
            <a:r>
              <a:rPr lang="en-US" sz="2400" dirty="0"/>
              <a:t>Potential impact on accountability</a:t>
            </a:r>
            <a:endParaRPr sz="2400" dirty="0"/>
          </a:p>
          <a:p>
            <a:pPr marL="914400" lvl="1" indent="-412750" algn="l" rtl="0">
              <a:spcBef>
                <a:spcPts val="0"/>
              </a:spcBef>
              <a:spcAft>
                <a:spcPts val="0"/>
              </a:spcAft>
              <a:buSzPts val="2900"/>
              <a:buChar char="•"/>
            </a:pPr>
            <a:r>
              <a:rPr lang="en-US" sz="2400" dirty="0"/>
              <a:t>Potential impact on program requirements</a:t>
            </a:r>
            <a:endParaRPr sz="2400" dirty="0"/>
          </a:p>
          <a:p>
            <a:pPr marL="1371600" lvl="2" indent="-400050" algn="l" rtl="0">
              <a:spcBef>
                <a:spcPts val="0"/>
              </a:spcBef>
              <a:spcAft>
                <a:spcPts val="0"/>
              </a:spcAft>
              <a:buSzPts val="2700"/>
              <a:buChar char="•"/>
            </a:pPr>
            <a:r>
              <a:rPr lang="en-US" sz="2000" dirty="0"/>
              <a:t>Equitable Distribution of Teachers</a:t>
            </a:r>
            <a:endParaRPr sz="2000" dirty="0"/>
          </a:p>
          <a:p>
            <a:pPr marL="1371600" lvl="2" indent="-400050" algn="l" rtl="0">
              <a:spcBef>
                <a:spcPts val="0"/>
              </a:spcBef>
              <a:spcAft>
                <a:spcPts val="0"/>
              </a:spcAft>
              <a:buSzPts val="2700"/>
              <a:buChar char="•"/>
            </a:pPr>
            <a:r>
              <a:rPr lang="en-US" sz="2000" dirty="0"/>
              <a:t>Comparability </a:t>
            </a:r>
            <a:endParaRPr sz="2000" dirty="0"/>
          </a:p>
          <a:p>
            <a:pPr marL="1371600" lvl="2" indent="-400050" algn="l" rtl="0">
              <a:spcBef>
                <a:spcPts val="0"/>
              </a:spcBef>
              <a:spcAft>
                <a:spcPts val="0"/>
              </a:spcAft>
              <a:buSzPts val="2700"/>
              <a:buChar char="•"/>
            </a:pPr>
            <a:r>
              <a:rPr lang="en-US" sz="2000" dirty="0"/>
              <a:t>Stakeholder engagement</a:t>
            </a:r>
            <a:endParaRPr sz="2000" dirty="0"/>
          </a:p>
          <a:p>
            <a:pPr marL="1371600" lvl="0" indent="0" algn="l" rtl="0">
              <a:spcBef>
                <a:spcPts val="1000"/>
              </a:spcBef>
              <a:spcAft>
                <a:spcPts val="0"/>
              </a:spcAft>
              <a:buNone/>
            </a:pPr>
            <a:endParaRPr sz="1800" dirty="0"/>
          </a:p>
        </p:txBody>
      </p:sp>
      <p:sp>
        <p:nvSpPr>
          <p:cNvPr id="373" name="Google Shape;373;p52"/>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3"/>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Potential Impact on ESSA Identification</a:t>
            </a:r>
            <a:endParaRPr/>
          </a:p>
        </p:txBody>
      </p:sp>
      <p:sp>
        <p:nvSpPr>
          <p:cNvPr id="380" name="Google Shape;380;p53"/>
          <p:cNvSpPr txBox="1">
            <a:spLocks noGrp="1"/>
          </p:cNvSpPr>
          <p:nvPr>
            <p:ph type="body" idx="1"/>
          </p:nvPr>
        </p:nvSpPr>
        <p:spPr>
          <a:xfrm>
            <a:off x="452845" y="1271451"/>
            <a:ext cx="8212183" cy="4832289"/>
          </a:xfrm>
          <a:prstGeom prst="rect">
            <a:avLst/>
          </a:prstGeom>
        </p:spPr>
        <p:txBody>
          <a:bodyPr spcFirstLastPara="1" wrap="square" lIns="0" tIns="0" rIns="0" bIns="45700" anchor="t" anchorCtr="0">
            <a:noAutofit/>
          </a:bodyPr>
          <a:lstStyle/>
          <a:p>
            <a:pPr marL="457200" lvl="0" indent="-381000" algn="l" rtl="0">
              <a:spcBef>
                <a:spcPts val="1000"/>
              </a:spcBef>
              <a:spcAft>
                <a:spcPts val="0"/>
              </a:spcAft>
              <a:buSzPts val="2400"/>
              <a:buChar char="•"/>
            </a:pPr>
            <a:r>
              <a:rPr lang="en-US" sz="2000" dirty="0"/>
              <a:t>Online schools receiving a new school code will be included in ESSA identification calculations once:</a:t>
            </a:r>
            <a:endParaRPr sz="2000" dirty="0"/>
          </a:p>
          <a:p>
            <a:pPr marL="914400" lvl="1" indent="-355600" algn="l" rtl="0">
              <a:spcBef>
                <a:spcPts val="0"/>
              </a:spcBef>
              <a:spcAft>
                <a:spcPts val="0"/>
              </a:spcAft>
              <a:buSzPts val="2000"/>
              <a:buChar char="•"/>
            </a:pPr>
            <a:r>
              <a:rPr lang="en-US" sz="1800" dirty="0"/>
              <a:t>School has been open for at least 3 years, AND</a:t>
            </a:r>
            <a:endParaRPr sz="1800" dirty="0"/>
          </a:p>
          <a:p>
            <a:pPr marL="914400" lvl="1" indent="-355600" algn="l" rtl="0">
              <a:spcBef>
                <a:spcPts val="0"/>
              </a:spcBef>
              <a:spcAft>
                <a:spcPts val="0"/>
              </a:spcAft>
              <a:buSzPts val="2000"/>
              <a:buChar char="•"/>
            </a:pPr>
            <a:r>
              <a:rPr lang="en-US" sz="1800" dirty="0"/>
              <a:t>For Comprehensive Support and Improvement - Lowest 5%:</a:t>
            </a:r>
            <a:endParaRPr sz="1800" dirty="0"/>
          </a:p>
          <a:p>
            <a:pPr marL="1371600" lvl="2" indent="-342900" algn="l" rtl="0">
              <a:spcBef>
                <a:spcPts val="0"/>
              </a:spcBef>
              <a:spcAft>
                <a:spcPts val="0"/>
              </a:spcAft>
              <a:buSzPts val="1800"/>
              <a:buChar char="•"/>
            </a:pPr>
            <a:r>
              <a:rPr lang="en-US" sz="1600" dirty="0"/>
              <a:t>School is served with Title I</a:t>
            </a:r>
            <a:endParaRPr sz="1600" dirty="0"/>
          </a:p>
          <a:p>
            <a:pPr marL="1371600" lvl="2" indent="-342900" algn="l" rtl="0">
              <a:spcBef>
                <a:spcPts val="0"/>
              </a:spcBef>
              <a:spcAft>
                <a:spcPts val="0"/>
              </a:spcAft>
              <a:buSzPts val="1800"/>
              <a:buChar char="•"/>
            </a:pPr>
            <a:r>
              <a:rPr lang="en-US" sz="1600" dirty="0"/>
              <a:t>School has data for enough students (based on 3-year aggregates) to meet the minimum counts required for reporting academic achievement (16 students) and/or academic growth (20 students)</a:t>
            </a:r>
            <a:endParaRPr sz="1600" dirty="0"/>
          </a:p>
          <a:p>
            <a:pPr marL="914400" lvl="1" indent="-355600" algn="l" rtl="0">
              <a:spcBef>
                <a:spcPts val="0"/>
              </a:spcBef>
              <a:spcAft>
                <a:spcPts val="0"/>
              </a:spcAft>
              <a:buSzPts val="2000"/>
              <a:buChar char="•"/>
            </a:pPr>
            <a:r>
              <a:rPr lang="en-US" sz="1800" dirty="0"/>
              <a:t>For Comprehensive Support and Improvement - Low Grad:</a:t>
            </a:r>
            <a:endParaRPr sz="1800" dirty="0"/>
          </a:p>
          <a:p>
            <a:pPr marL="1371600" lvl="2" indent="-342900" algn="l" rtl="0">
              <a:spcBef>
                <a:spcPts val="0"/>
              </a:spcBef>
              <a:spcAft>
                <a:spcPts val="0"/>
              </a:spcAft>
              <a:buSzPts val="1800"/>
              <a:buChar char="•"/>
            </a:pPr>
            <a:r>
              <a:rPr lang="en-US" sz="1600" dirty="0"/>
              <a:t>School has three consecutive years of graduation rates available</a:t>
            </a:r>
            <a:endParaRPr sz="1600" dirty="0"/>
          </a:p>
          <a:p>
            <a:pPr marL="914400" lvl="1" indent="-355600" algn="l" rtl="0">
              <a:spcBef>
                <a:spcPts val="0"/>
              </a:spcBef>
              <a:spcAft>
                <a:spcPts val="0"/>
              </a:spcAft>
              <a:buSzPts val="2000"/>
              <a:buChar char="•"/>
            </a:pPr>
            <a:r>
              <a:rPr lang="en-US" sz="1800" dirty="0"/>
              <a:t>For Targeted Support and Improvement:</a:t>
            </a:r>
            <a:endParaRPr sz="1800" dirty="0"/>
          </a:p>
          <a:p>
            <a:pPr marL="1371600" lvl="2" indent="-342900" algn="l" rtl="0">
              <a:spcBef>
                <a:spcPts val="0"/>
              </a:spcBef>
              <a:spcAft>
                <a:spcPts val="0"/>
              </a:spcAft>
              <a:buSzPts val="1800"/>
              <a:buChar char="•"/>
            </a:pPr>
            <a:r>
              <a:rPr lang="en-US" sz="1600" dirty="0"/>
              <a:t>School has data for enough students (based on 3-year aggregates) to meet the minimum counts required for reporting at least three sub-indicators of academic achievement, academic growth, graduation rates, or dropout rates</a:t>
            </a:r>
            <a:endParaRPr sz="1600" dirty="0"/>
          </a:p>
          <a:p>
            <a:pPr marL="457200" lvl="0" indent="-381000" algn="l" rtl="0">
              <a:spcBef>
                <a:spcPts val="0"/>
              </a:spcBef>
              <a:spcAft>
                <a:spcPts val="0"/>
              </a:spcAft>
              <a:buSzPts val="2400"/>
              <a:buChar char="•"/>
            </a:pPr>
            <a:r>
              <a:rPr lang="en-US" sz="2000" dirty="0"/>
              <a:t>Additional information can be found on the </a:t>
            </a:r>
            <a:r>
              <a:rPr lang="en-US" sz="2000" u="sng" dirty="0">
                <a:solidFill>
                  <a:schemeClr val="hlink"/>
                </a:solidFill>
                <a:hlinkClick r:id="rId3"/>
              </a:rPr>
              <a:t>ESSA Methods and Criteria for Identification of Schools for Support and Improvement Webpage</a:t>
            </a:r>
            <a:r>
              <a:rPr lang="en-US" sz="2000" dirty="0"/>
              <a:t>.</a:t>
            </a:r>
            <a:endParaRPr sz="2000" dirty="0"/>
          </a:p>
        </p:txBody>
      </p:sp>
      <p:sp>
        <p:nvSpPr>
          <p:cNvPr id="381" name="Google Shape;381;p53"/>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4"/>
          <p:cNvSpPr txBox="1">
            <a:spLocks noGrp="1"/>
          </p:cNvSpPr>
          <p:nvPr>
            <p:ph type="title"/>
          </p:nvPr>
        </p:nvSpPr>
        <p:spPr>
          <a:xfrm>
            <a:off x="245200" y="313022"/>
            <a:ext cx="8031000" cy="697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b="1"/>
              <a:t>Equitable Distribution of Teachers (EDT): Overview</a:t>
            </a:r>
            <a:endParaRPr b="1"/>
          </a:p>
        </p:txBody>
      </p:sp>
      <p:sp>
        <p:nvSpPr>
          <p:cNvPr id="387" name="Google Shape;387;p54"/>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0"/>
              </a:spcBef>
              <a:spcAft>
                <a:spcPts val="0"/>
              </a:spcAft>
              <a:buNone/>
            </a:pPr>
            <a:r>
              <a:rPr lang="en-US" sz="2000" dirty="0"/>
              <a:t>ESSA  requires that State education agencies to evaluate annually whether low-income and minority students are taught disproportionately by ineffective, out-of-field, or inexperienced teachers compared to their higher-income, non-minority cohorts. </a:t>
            </a:r>
            <a:r>
              <a:rPr lang="en-US" sz="2000" b="1" dirty="0"/>
              <a:t>ESSA requires local education agencies (LEAs) accepting Title I-A funds to develop plans to address any EDT disparities. </a:t>
            </a:r>
            <a:r>
              <a:rPr lang="en-US" sz="2000" b="1" u="sng" dirty="0">
                <a:solidFill>
                  <a:schemeClr val="hlink"/>
                </a:solidFill>
                <a:hlinkClick r:id="rId3"/>
              </a:rPr>
              <a:t>More info here</a:t>
            </a:r>
            <a:r>
              <a:rPr lang="en-US" sz="2000" b="1" dirty="0"/>
              <a:t>. </a:t>
            </a:r>
            <a:endParaRPr sz="2000" dirty="0"/>
          </a:p>
          <a:p>
            <a:pPr marL="0" lvl="0" indent="0" algn="l" rtl="0">
              <a:lnSpc>
                <a:spcPct val="100000"/>
              </a:lnSpc>
              <a:spcBef>
                <a:spcPts val="0"/>
              </a:spcBef>
              <a:spcAft>
                <a:spcPts val="0"/>
              </a:spcAft>
              <a:buNone/>
            </a:pPr>
            <a:endParaRPr sz="2000" dirty="0"/>
          </a:p>
          <a:p>
            <a:pPr marL="0" lvl="0" indent="0" algn="l" rtl="0">
              <a:lnSpc>
                <a:spcPct val="100000"/>
              </a:lnSpc>
              <a:spcBef>
                <a:spcPts val="0"/>
              </a:spcBef>
              <a:spcAft>
                <a:spcPts val="0"/>
              </a:spcAft>
              <a:buNone/>
            </a:pPr>
            <a:r>
              <a:rPr lang="en-US" sz="2000" dirty="0"/>
              <a:t>To meet these requirements and support LEAs, CDE annually conducts two EDT analyses. The first looks at distribution of teacher FTE by school poverty enrollment; the second by school minority. </a:t>
            </a:r>
            <a:r>
              <a:rPr lang="en-US" sz="2000" b="1" dirty="0"/>
              <a:t>LEAs with fewer than 1,000 students enrolled (K-12) or no more than one school per grade span are exempt from these analyses.</a:t>
            </a:r>
            <a:r>
              <a:rPr lang="en-US" sz="2000" dirty="0"/>
              <a:t> When an inequitable distribution is identified, the gap is shared with the LEA, who must develop a plan. Medium or large gaps merit submitting a plan to CDE via the annual Consolidated Application for Federal funds (Title I, Question #5), due June 30th .</a:t>
            </a:r>
            <a:endParaRPr sz="2000" dirty="0"/>
          </a:p>
          <a:p>
            <a:pPr marL="0" lvl="0" indent="0" algn="l" rtl="0">
              <a:lnSpc>
                <a:spcPct val="100000"/>
              </a:lnSpc>
              <a:spcBef>
                <a:spcPts val="0"/>
              </a:spcBef>
              <a:spcAft>
                <a:spcPts val="0"/>
              </a:spcAft>
              <a:buClr>
                <a:schemeClr val="dk1"/>
              </a:buClr>
              <a:buSzPts val="1100"/>
              <a:buFont typeface="Arial"/>
              <a:buNone/>
            </a:pPr>
            <a:endParaRPr sz="2000" dirty="0"/>
          </a:p>
        </p:txBody>
      </p:sp>
      <p:sp>
        <p:nvSpPr>
          <p:cNvPr id="388" name="Google Shape;388;p5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1600"/>
              <a:buFont typeface="Calibri"/>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5"/>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a:t>Equitable Distribution of Teachers (EDT)</a:t>
            </a:r>
            <a:endParaRPr b="1"/>
          </a:p>
          <a:p>
            <a:pPr marL="0" lvl="0" indent="0" algn="l" rtl="0">
              <a:spcBef>
                <a:spcPts val="0"/>
              </a:spcBef>
              <a:spcAft>
                <a:spcPts val="0"/>
              </a:spcAft>
              <a:buNone/>
            </a:pPr>
            <a:r>
              <a:rPr lang="en-US" b="1"/>
              <a:t>Good to Know!</a:t>
            </a:r>
            <a:endParaRPr b="1"/>
          </a:p>
        </p:txBody>
      </p:sp>
      <p:sp>
        <p:nvSpPr>
          <p:cNvPr id="395" name="Google Shape;395;p55"/>
          <p:cNvSpPr txBox="1">
            <a:spLocks noGrp="1"/>
          </p:cNvSpPr>
          <p:nvPr>
            <p:ph type="body" idx="1"/>
          </p:nvPr>
        </p:nvSpPr>
        <p:spPr>
          <a:xfrm>
            <a:off x="0" y="1250925"/>
            <a:ext cx="8930700" cy="6090900"/>
          </a:xfrm>
          <a:prstGeom prst="rect">
            <a:avLst/>
          </a:prstGeom>
        </p:spPr>
        <p:txBody>
          <a:bodyPr spcFirstLastPara="1" wrap="square" lIns="0" tIns="0" rIns="0" bIns="45700" anchor="t" anchorCtr="0">
            <a:noAutofit/>
          </a:bodyPr>
          <a:lstStyle/>
          <a:p>
            <a:pPr marL="457200" lvl="0" indent="-381000" algn="l" rtl="0">
              <a:spcBef>
                <a:spcPts val="1000"/>
              </a:spcBef>
              <a:spcAft>
                <a:spcPts val="0"/>
              </a:spcAft>
              <a:buSzPts val="2400"/>
              <a:buChar char="•"/>
            </a:pPr>
            <a:r>
              <a:rPr lang="en-US" sz="2000" b="1" dirty="0"/>
              <a:t>All schools</a:t>
            </a:r>
            <a:r>
              <a:rPr lang="en-US" sz="2000" dirty="0"/>
              <a:t> in an “EDT-eligible” district are subject to EDT requirements -- including online schools.</a:t>
            </a:r>
            <a:endParaRPr sz="2000" dirty="0"/>
          </a:p>
          <a:p>
            <a:pPr marL="457200" lvl="0" indent="-381000" algn="l" rtl="0">
              <a:spcBef>
                <a:spcPts val="0"/>
              </a:spcBef>
              <a:spcAft>
                <a:spcPts val="0"/>
              </a:spcAft>
              <a:buSzPts val="2400"/>
              <a:buChar char="•"/>
            </a:pPr>
            <a:r>
              <a:rPr lang="en-US" sz="2000" dirty="0"/>
              <a:t>If school is a charter, it may be possible to </a:t>
            </a:r>
            <a:r>
              <a:rPr lang="en-US" sz="2000" b="1" dirty="0"/>
              <a:t>waive teacher evaluation reporting requirement</a:t>
            </a:r>
            <a:r>
              <a:rPr lang="en-US" sz="2000" dirty="0"/>
              <a:t>, thereby waiving the effectiveness indicator.</a:t>
            </a:r>
            <a:endParaRPr sz="2000" dirty="0"/>
          </a:p>
          <a:p>
            <a:pPr marL="457200" lvl="0" indent="-381000" algn="l" rtl="0">
              <a:spcBef>
                <a:spcPts val="0"/>
              </a:spcBef>
              <a:spcAft>
                <a:spcPts val="0"/>
              </a:spcAft>
              <a:buSzPts val="2400"/>
              <a:buChar char="•"/>
            </a:pPr>
            <a:r>
              <a:rPr lang="en-US" sz="2000" dirty="0"/>
              <a:t>There are </a:t>
            </a:r>
            <a:r>
              <a:rPr lang="en-US" sz="2000" b="1" dirty="0"/>
              <a:t>three key EDT indicators</a:t>
            </a:r>
            <a:r>
              <a:rPr lang="en-US" sz="2000" dirty="0"/>
              <a:t>:</a:t>
            </a:r>
            <a:r>
              <a:rPr lang="en-US" sz="2000" b="1" dirty="0"/>
              <a:t> experienced, in-field, and effective</a:t>
            </a:r>
            <a:r>
              <a:rPr lang="en-US" sz="2000" dirty="0"/>
              <a:t>. EDT analyses identify if minority or low-income students are experiencing </a:t>
            </a:r>
            <a:r>
              <a:rPr lang="en-US" sz="2000" b="1" dirty="0"/>
              <a:t>inequitable access </a:t>
            </a:r>
            <a:r>
              <a:rPr lang="en-US" sz="2000" dirty="0"/>
              <a:t>to experienced, in-field, &amp; effective teachers </a:t>
            </a:r>
            <a:r>
              <a:rPr lang="en-US" sz="2000" b="1" dirty="0"/>
              <a:t>compared to </a:t>
            </a:r>
            <a:r>
              <a:rPr lang="en-US" sz="2000" dirty="0"/>
              <a:t>their non-minority, higher income peers. </a:t>
            </a:r>
            <a:endParaRPr sz="2000" dirty="0"/>
          </a:p>
          <a:p>
            <a:pPr marL="457200" lvl="0" indent="-381000" algn="l" rtl="0">
              <a:spcBef>
                <a:spcPts val="0"/>
              </a:spcBef>
              <a:spcAft>
                <a:spcPts val="0"/>
              </a:spcAft>
              <a:buSzPts val="2400"/>
              <a:buChar char="•"/>
            </a:pPr>
            <a:r>
              <a:rPr lang="en-US" sz="2000" b="1" dirty="0"/>
              <a:t>You should have access to school level data </a:t>
            </a:r>
            <a:r>
              <a:rPr lang="en-US" sz="2000" dirty="0"/>
              <a:t>regarding percentage of FTE meeting EDT indicators - contact your district federal programs “authorized representative”; data is shared by CDE via Syncplicity. </a:t>
            </a:r>
            <a:endParaRPr sz="2000" dirty="0"/>
          </a:p>
          <a:p>
            <a:pPr marL="457200" lvl="0" indent="-381000" algn="l" rtl="0">
              <a:spcBef>
                <a:spcPts val="0"/>
              </a:spcBef>
              <a:spcAft>
                <a:spcPts val="0"/>
              </a:spcAft>
              <a:buSzPts val="2400"/>
              <a:buChar char="•"/>
            </a:pPr>
            <a:r>
              <a:rPr lang="en-US" sz="2000" dirty="0"/>
              <a:t>If you are identified as contributing to a district EDT gap, </a:t>
            </a:r>
            <a:r>
              <a:rPr lang="en-US" sz="2000" b="1" dirty="0"/>
              <a:t>work with the district to address the root causes.</a:t>
            </a:r>
            <a:r>
              <a:rPr lang="en-US" sz="2000" dirty="0"/>
              <a:t> See tools to do this work </a:t>
            </a:r>
            <a:r>
              <a:rPr lang="en-US" sz="2000" u="sng" dirty="0">
                <a:solidFill>
                  <a:schemeClr val="hlink"/>
                </a:solidFill>
                <a:hlinkClick r:id="rId3"/>
              </a:rPr>
              <a:t>here</a:t>
            </a:r>
            <a:r>
              <a:rPr lang="en-US" sz="2000" dirty="0"/>
              <a:t> under “Resources” section.</a:t>
            </a:r>
            <a:endParaRPr sz="2000" dirty="0"/>
          </a:p>
        </p:txBody>
      </p:sp>
      <p:sp>
        <p:nvSpPr>
          <p:cNvPr id="396" name="Google Shape;396;p55"/>
          <p:cNvSpPr txBox="1">
            <a:spLocks noGrp="1"/>
          </p:cNvSpPr>
          <p:nvPr>
            <p:ph type="sldNum" idx="12"/>
          </p:nvPr>
        </p:nvSpPr>
        <p:spPr>
          <a:xfrm>
            <a:off x="223072" y="6427027"/>
            <a:ext cx="540600" cy="431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6"/>
          <p:cNvSpPr txBox="1">
            <a:spLocks noGrp="1"/>
          </p:cNvSpPr>
          <p:nvPr>
            <p:ph type="title"/>
          </p:nvPr>
        </p:nvSpPr>
        <p:spPr>
          <a:xfrm>
            <a:off x="245193" y="254514"/>
            <a:ext cx="6768349"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Title I Comparability </a:t>
            </a:r>
            <a:endParaRPr/>
          </a:p>
        </p:txBody>
      </p:sp>
      <p:sp>
        <p:nvSpPr>
          <p:cNvPr id="402" name="Google Shape;402;p56"/>
          <p:cNvSpPr txBox="1">
            <a:spLocks noGrp="1"/>
          </p:cNvSpPr>
          <p:nvPr>
            <p:ph type="body" idx="1"/>
          </p:nvPr>
        </p:nvSpPr>
        <p:spPr>
          <a:xfrm>
            <a:off x="245200" y="1410789"/>
            <a:ext cx="8696400" cy="5305136"/>
          </a:xfrm>
          <a:prstGeom prst="rect">
            <a:avLst/>
          </a:prstGeom>
          <a:noFill/>
          <a:ln>
            <a:noFill/>
          </a:ln>
        </p:spPr>
        <p:txBody>
          <a:bodyPr spcFirstLastPara="1" wrap="square" lIns="0" tIns="0" rIns="0" bIns="45700" anchor="t" anchorCtr="0">
            <a:noAutofit/>
          </a:bodyPr>
          <a:lstStyle/>
          <a:p>
            <a:pPr marL="457200" lvl="0" indent="-381000" algn="l" rtl="0">
              <a:lnSpc>
                <a:spcPct val="90000"/>
              </a:lnSpc>
              <a:spcBef>
                <a:spcPts val="0"/>
              </a:spcBef>
              <a:spcAft>
                <a:spcPts val="0"/>
              </a:spcAft>
              <a:buSzPts val="2400"/>
              <a:buChar char="•"/>
            </a:pPr>
            <a:r>
              <a:rPr lang="en-US" sz="2000" dirty="0"/>
              <a:t>Online schools are treated just like brick and mortar schools </a:t>
            </a:r>
            <a:endParaRPr sz="2000" dirty="0"/>
          </a:p>
          <a:p>
            <a:pPr marL="457200" lvl="0" indent="-381000" algn="l" rtl="0">
              <a:lnSpc>
                <a:spcPct val="90000"/>
              </a:lnSpc>
              <a:spcBef>
                <a:spcPts val="0"/>
              </a:spcBef>
              <a:spcAft>
                <a:spcPts val="0"/>
              </a:spcAft>
              <a:buSzPts val="2400"/>
              <a:buChar char="•"/>
            </a:pPr>
            <a:r>
              <a:rPr lang="en-US" sz="2000" dirty="0"/>
              <a:t>We suggest the PPA comparability methodology to help districts to show comparability when the usual FTE model is not working due to staffing differences. </a:t>
            </a:r>
            <a:endParaRPr sz="2000" dirty="0"/>
          </a:p>
          <a:p>
            <a:pPr marL="457200" lvl="0" indent="-381000" algn="l" rtl="0">
              <a:lnSpc>
                <a:spcPct val="90000"/>
              </a:lnSpc>
              <a:spcBef>
                <a:spcPts val="0"/>
              </a:spcBef>
              <a:spcAft>
                <a:spcPts val="0"/>
              </a:spcAft>
              <a:buSzPts val="2400"/>
              <a:buChar char="•"/>
            </a:pPr>
            <a:r>
              <a:rPr lang="en-US" sz="2000" dirty="0"/>
              <a:t>When completing the PPA calculations remove from both brick and mortar schools and online schools include all other instructional costs </a:t>
            </a:r>
            <a:endParaRPr sz="2000" dirty="0"/>
          </a:p>
          <a:p>
            <a:pPr marL="914400" lvl="1" indent="-355600" algn="l" rtl="0">
              <a:spcBef>
                <a:spcPts val="0"/>
              </a:spcBef>
              <a:spcAft>
                <a:spcPts val="0"/>
              </a:spcAft>
              <a:buSzPts val="2000"/>
              <a:buChar char="•"/>
            </a:pPr>
            <a:r>
              <a:rPr lang="en-US" dirty="0"/>
              <a:t>Transportation and cafeteria costs</a:t>
            </a:r>
            <a:endParaRPr dirty="0"/>
          </a:p>
          <a:p>
            <a:pPr marL="914400" lvl="1" indent="-355600" algn="l" rtl="0">
              <a:spcBef>
                <a:spcPts val="0"/>
              </a:spcBef>
              <a:spcAft>
                <a:spcPts val="0"/>
              </a:spcAft>
              <a:buSzPts val="2000"/>
              <a:buChar char="•"/>
            </a:pPr>
            <a:r>
              <a:rPr lang="en-US" dirty="0"/>
              <a:t>Resources/materials purchased with funds other than state/local</a:t>
            </a:r>
            <a:endParaRPr dirty="0"/>
          </a:p>
          <a:p>
            <a:pPr marL="914400" lvl="1" indent="-355600" algn="l" rtl="0">
              <a:spcBef>
                <a:spcPts val="0"/>
              </a:spcBef>
              <a:spcAft>
                <a:spcPts val="0"/>
              </a:spcAft>
              <a:buSzPts val="2000"/>
              <a:buChar char="•"/>
            </a:pPr>
            <a:r>
              <a:rPr lang="en-US" dirty="0"/>
              <a:t>Office staff not directly involved in educational activities: secretaries, counselors, nurses, etc.</a:t>
            </a:r>
            <a:endParaRPr dirty="0"/>
          </a:p>
          <a:p>
            <a:pPr marL="914400" lvl="1" indent="-355600" algn="l" rtl="0">
              <a:spcBef>
                <a:spcPts val="0"/>
              </a:spcBef>
              <a:spcAft>
                <a:spcPts val="0"/>
              </a:spcAft>
              <a:buSzPts val="2000"/>
              <a:buChar char="•"/>
            </a:pPr>
            <a:r>
              <a:rPr lang="en-US" dirty="0"/>
              <a:t>After-school or extracurricular activities: sports, clubs, newspaper, etc.</a:t>
            </a:r>
            <a:endParaRPr dirty="0"/>
          </a:p>
          <a:p>
            <a:pPr marL="914400" lvl="1" indent="-355600" algn="l" rtl="0">
              <a:spcBef>
                <a:spcPts val="0"/>
              </a:spcBef>
              <a:spcAft>
                <a:spcPts val="0"/>
              </a:spcAft>
              <a:buSzPts val="2000"/>
              <a:buChar char="•"/>
            </a:pPr>
            <a:r>
              <a:rPr lang="en-US" dirty="0"/>
              <a:t>Operating costs:  HVAC, electricity, building lease, etc.</a:t>
            </a:r>
            <a:endParaRPr dirty="0"/>
          </a:p>
          <a:p>
            <a:pPr marL="342900" indent="-342900"/>
            <a:r>
              <a:rPr lang="en-US" sz="2000" dirty="0"/>
              <a:t>For more information see the </a:t>
            </a:r>
            <a:r>
              <a:rPr lang="en-US" sz="2000" u="sng" dirty="0">
                <a:solidFill>
                  <a:schemeClr val="hlink"/>
                </a:solidFill>
                <a:hlinkClick r:id="rId3"/>
              </a:rPr>
              <a:t>CDE Comparability page  </a:t>
            </a:r>
            <a:endParaRPr sz="2000" dirty="0"/>
          </a:p>
          <a:p>
            <a:pPr marL="0" lvl="0" indent="0" algn="l" rtl="0">
              <a:lnSpc>
                <a:spcPct val="90000"/>
              </a:lnSpc>
              <a:spcBef>
                <a:spcPts val="0"/>
              </a:spcBef>
              <a:spcAft>
                <a:spcPts val="0"/>
              </a:spcAft>
              <a:buNone/>
            </a:pPr>
            <a:endParaRPr sz="2000" dirty="0"/>
          </a:p>
        </p:txBody>
      </p:sp>
      <p:sp>
        <p:nvSpPr>
          <p:cNvPr id="403" name="Google Shape;403;p5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1600"/>
              <a:buFont typeface="Calibri"/>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7"/>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Program Contacts</a:t>
            </a:r>
            <a:endParaRPr/>
          </a:p>
        </p:txBody>
      </p:sp>
      <p:sp>
        <p:nvSpPr>
          <p:cNvPr id="410" name="Google Shape;410;p57"/>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Autofit/>
          </a:bodyPr>
          <a:lstStyle/>
          <a:p>
            <a:pPr marL="0" lvl="0" indent="0" algn="l" rtl="0">
              <a:spcBef>
                <a:spcPts val="1000"/>
              </a:spcBef>
              <a:spcAft>
                <a:spcPts val="0"/>
              </a:spcAft>
              <a:buClr>
                <a:schemeClr val="dk1"/>
              </a:buClr>
              <a:buSzPts val="1100"/>
              <a:buFont typeface="Arial"/>
              <a:buNone/>
            </a:pPr>
            <a:r>
              <a:rPr lang="en-US" sz="2000" dirty="0"/>
              <a:t>Title I Team: </a:t>
            </a:r>
            <a:endParaRPr sz="2000" dirty="0"/>
          </a:p>
          <a:p>
            <a:pPr marL="457200" lvl="0" indent="-381000" algn="l" rtl="0">
              <a:spcBef>
                <a:spcPts val="1000"/>
              </a:spcBef>
              <a:spcAft>
                <a:spcPts val="0"/>
              </a:spcAft>
              <a:buSzPts val="2400"/>
              <a:buChar char="•"/>
            </a:pPr>
            <a:r>
              <a:rPr lang="en-US" sz="2000" dirty="0"/>
              <a:t>Laura Meushaw, </a:t>
            </a:r>
            <a:r>
              <a:rPr lang="en-US" sz="2000" u="sng" dirty="0">
                <a:solidFill>
                  <a:schemeClr val="hlink"/>
                </a:solidFill>
                <a:hlinkClick r:id="rId3"/>
              </a:rPr>
              <a:t>meushaw_l@cde.state.co.us</a:t>
            </a:r>
            <a:endParaRPr sz="2000" dirty="0"/>
          </a:p>
          <a:p>
            <a:pPr marL="457200" lvl="0" indent="-381000" algn="l" rtl="0">
              <a:spcBef>
                <a:spcPts val="0"/>
              </a:spcBef>
              <a:spcAft>
                <a:spcPts val="0"/>
              </a:spcAft>
              <a:buSzPts val="2400"/>
              <a:buChar char="•"/>
            </a:pPr>
            <a:r>
              <a:rPr lang="en-US" sz="2000" dirty="0"/>
              <a:t>Shannon Allen, </a:t>
            </a:r>
            <a:r>
              <a:rPr lang="en-US" sz="2000" u="sng" dirty="0">
                <a:solidFill>
                  <a:schemeClr val="hlink"/>
                </a:solidFill>
                <a:hlinkClick r:id="rId4"/>
              </a:rPr>
              <a:t>allen_s@cde.state.co.us</a:t>
            </a:r>
            <a:endParaRPr sz="2000" dirty="0"/>
          </a:p>
          <a:p>
            <a:pPr marL="457200" lvl="0" indent="-381000" algn="l" rtl="0">
              <a:spcBef>
                <a:spcPts val="0"/>
              </a:spcBef>
              <a:spcAft>
                <a:spcPts val="0"/>
              </a:spcAft>
              <a:buSzPts val="2400"/>
              <a:buChar char="•"/>
            </a:pPr>
            <a:r>
              <a:rPr lang="en-US" sz="2000" dirty="0"/>
              <a:t>Kathryn Wisner, </a:t>
            </a:r>
            <a:r>
              <a:rPr lang="en-US" sz="2000" u="sng" dirty="0">
                <a:solidFill>
                  <a:schemeClr val="hlink"/>
                </a:solidFill>
                <a:hlinkClick r:id="rId5"/>
              </a:rPr>
              <a:t>wisner_k@cde.state.co.us</a:t>
            </a:r>
            <a:r>
              <a:rPr lang="en-US" sz="2000" dirty="0"/>
              <a:t> </a:t>
            </a:r>
            <a:endParaRPr sz="2000" dirty="0"/>
          </a:p>
          <a:p>
            <a:pPr marL="0" lvl="0" indent="0" algn="l" rtl="0">
              <a:spcBef>
                <a:spcPts val="1000"/>
              </a:spcBef>
              <a:spcAft>
                <a:spcPts val="0"/>
              </a:spcAft>
              <a:buNone/>
            </a:pPr>
            <a:r>
              <a:rPr lang="en-US" sz="2000" dirty="0"/>
              <a:t>Title II and EDT: </a:t>
            </a:r>
            <a:endParaRPr sz="2000" dirty="0"/>
          </a:p>
          <a:p>
            <a:pPr marL="457200" lvl="0" indent="-381000" algn="l" rtl="0">
              <a:spcBef>
                <a:spcPts val="1000"/>
              </a:spcBef>
              <a:spcAft>
                <a:spcPts val="0"/>
              </a:spcAft>
              <a:buSzPts val="2400"/>
              <a:buChar char="•"/>
            </a:pPr>
            <a:r>
              <a:rPr lang="en-US" sz="2000" dirty="0"/>
              <a:t>Jeremy Meredith, </a:t>
            </a:r>
            <a:r>
              <a:rPr lang="en-US" sz="2000" u="sng" dirty="0">
                <a:solidFill>
                  <a:schemeClr val="hlink"/>
                </a:solidFill>
                <a:hlinkClick r:id="rId6"/>
              </a:rPr>
              <a:t>meredith_j@cde.state.co.us</a:t>
            </a:r>
            <a:endParaRPr sz="2000" dirty="0"/>
          </a:p>
          <a:p>
            <a:pPr marL="0" lvl="0" indent="0" algn="l" rtl="0">
              <a:spcBef>
                <a:spcPts val="1000"/>
              </a:spcBef>
              <a:spcAft>
                <a:spcPts val="0"/>
              </a:spcAft>
              <a:buNone/>
            </a:pPr>
            <a:r>
              <a:rPr lang="en-US" sz="2000" dirty="0"/>
              <a:t>Titles I and III, and Comparability: </a:t>
            </a:r>
            <a:endParaRPr sz="2000" dirty="0"/>
          </a:p>
          <a:p>
            <a:pPr marL="457200" lvl="0" indent="-381000" algn="l" rtl="0">
              <a:spcBef>
                <a:spcPts val="1000"/>
              </a:spcBef>
              <a:spcAft>
                <a:spcPts val="0"/>
              </a:spcAft>
              <a:buSzPts val="2400"/>
              <a:buChar char="•"/>
            </a:pPr>
            <a:r>
              <a:rPr lang="en-US" sz="2000" dirty="0"/>
              <a:t>Kathryn Wisner, </a:t>
            </a:r>
            <a:r>
              <a:rPr lang="en-US" sz="2000" u="sng" dirty="0">
                <a:solidFill>
                  <a:schemeClr val="hlink"/>
                </a:solidFill>
                <a:hlinkClick r:id="rId5"/>
              </a:rPr>
              <a:t>wisner_k@cde.state.co.us</a:t>
            </a:r>
            <a:endParaRPr sz="2000" dirty="0"/>
          </a:p>
          <a:p>
            <a:pPr marL="0" lvl="0" indent="0" algn="l" rtl="0">
              <a:spcBef>
                <a:spcPts val="1000"/>
              </a:spcBef>
              <a:spcAft>
                <a:spcPts val="0"/>
              </a:spcAft>
              <a:buNone/>
            </a:pPr>
            <a:r>
              <a:rPr lang="en-US" sz="2000" dirty="0"/>
              <a:t>ESSA Identification: </a:t>
            </a:r>
            <a:endParaRPr sz="2000" dirty="0"/>
          </a:p>
          <a:p>
            <a:pPr marL="457200" lvl="0" indent="-381000" algn="l" rtl="0">
              <a:spcBef>
                <a:spcPts val="1000"/>
              </a:spcBef>
              <a:spcAft>
                <a:spcPts val="0"/>
              </a:spcAft>
              <a:buSzPts val="2400"/>
              <a:buChar char="•"/>
            </a:pPr>
            <a:r>
              <a:rPr lang="en-US" sz="2000" dirty="0"/>
              <a:t>Tina Negley, </a:t>
            </a:r>
            <a:r>
              <a:rPr lang="en-US" sz="2000" u="sng" dirty="0">
                <a:solidFill>
                  <a:schemeClr val="hlink"/>
                </a:solidFill>
                <a:hlinkClick r:id="rId7"/>
              </a:rPr>
              <a:t>negley_t@cde.state.co.us</a:t>
            </a:r>
            <a:endParaRPr sz="2000" dirty="0"/>
          </a:p>
          <a:p>
            <a:pPr marL="457200" lvl="0" indent="0" algn="l" rtl="0">
              <a:spcBef>
                <a:spcPts val="1000"/>
              </a:spcBef>
              <a:spcAft>
                <a:spcPts val="0"/>
              </a:spcAft>
              <a:buNone/>
            </a:pPr>
            <a:endParaRPr sz="2000" dirty="0"/>
          </a:p>
        </p:txBody>
      </p:sp>
      <p:sp>
        <p:nvSpPr>
          <p:cNvPr id="411" name="Google Shape;411;p57"/>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ctrTitle"/>
          </p:nvPr>
        </p:nvSpPr>
        <p:spPr>
          <a:xfrm>
            <a:off x="577029" y="3222726"/>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a:t>Online and Remote Learning Options</a:t>
            </a:r>
            <a:endParaRPr/>
          </a:p>
        </p:txBody>
      </p:sp>
      <p:sp>
        <p:nvSpPr>
          <p:cNvPr id="187" name="Google Shape;187;p31"/>
          <p:cNvSpPr txBox="1">
            <a:spLocks noGrp="1"/>
          </p:cNvSpPr>
          <p:nvPr>
            <p:ph type="subTitle" idx="1"/>
          </p:nvPr>
        </p:nvSpPr>
        <p:spPr>
          <a:xfrm>
            <a:off x="475429" y="3831020"/>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US"/>
              <a:t>     Office of Blended and Online Learning</a:t>
            </a:r>
            <a:endParaRPr/>
          </a:p>
          <a:p>
            <a:pPr marL="0" lvl="0" indent="0" algn="ctr" rtl="0">
              <a:lnSpc>
                <a:spcPct val="90000"/>
              </a:lnSpc>
              <a:spcBef>
                <a:spcPts val="0"/>
              </a:spcBef>
              <a:spcAft>
                <a:spcPts val="0"/>
              </a:spcAft>
              <a:buClr>
                <a:schemeClr val="dk1"/>
              </a:buClr>
              <a:buSzPts val="2000"/>
              <a:buNone/>
            </a:pPr>
            <a:r>
              <a:rPr lang="en-US"/>
              <a:t>February 2021</a:t>
            </a:r>
            <a:endParaRPr/>
          </a:p>
        </p:txBody>
      </p:sp>
      <p:sp>
        <p:nvSpPr>
          <p:cNvPr id="188" name="Google Shape;188;p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600"/>
              <a:buFont typeface="Calibri"/>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p58"/>
          <p:cNvSpPr txBox="1">
            <a:spLocks noGrp="1"/>
          </p:cNvSpPr>
          <p:nvPr>
            <p:ph type="title"/>
          </p:nvPr>
        </p:nvSpPr>
        <p:spPr>
          <a:xfrm>
            <a:off x="1240022" y="365760"/>
            <a:ext cx="7025400" cy="1188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CDE Team Contact Information</a:t>
            </a:r>
            <a:endParaRPr/>
          </a:p>
        </p:txBody>
      </p:sp>
      <p:sp>
        <p:nvSpPr>
          <p:cNvPr id="417" name="Google Shape;417;p58">
            <a:extLst>
              <a:ext uri="{C183D7F6-B498-43B3-948B-1728B52AA6E4}">
                <adec:decorative xmlns:adec="http://schemas.microsoft.com/office/drawing/2017/decorative" val="1"/>
              </a:ext>
            </a:extLst>
          </p:cNvPr>
          <p:cNvSpPr/>
          <p:nvPr/>
        </p:nvSpPr>
        <p:spPr>
          <a:xfrm>
            <a:off x="0" y="0"/>
            <a:ext cx="1323074"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58" descr="CDE Team contact information for ESSER or ESEA and Fiscal Experts."/>
          <p:cNvSpPr/>
          <p:nvPr/>
        </p:nvSpPr>
        <p:spPr>
          <a:xfrm>
            <a:off x="0" y="1691640"/>
            <a:ext cx="9143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58">
            <a:extLst>
              <a:ext uri="{C183D7F6-B498-43B3-948B-1728B52AA6E4}">
                <adec:decorative xmlns:adec="http://schemas.microsoft.com/office/drawing/2017/decorative" val="1"/>
              </a:ext>
            </a:extLst>
          </p:cNvPr>
          <p:cNvSpPr/>
          <p:nvPr/>
        </p:nvSpPr>
        <p:spPr>
          <a:xfrm>
            <a:off x="0" y="1691641"/>
            <a:ext cx="728741"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58"/>
          <p:cNvSpPr txBox="1">
            <a:spLocks noGrp="1"/>
          </p:cNvSpPr>
          <p:nvPr>
            <p:ph type="body" idx="1"/>
          </p:nvPr>
        </p:nvSpPr>
        <p:spPr>
          <a:xfrm>
            <a:off x="878714" y="2085582"/>
            <a:ext cx="7701156" cy="4572120"/>
          </a:xfrm>
          <a:prstGeom prst="rect">
            <a:avLst/>
          </a:prstGeom>
          <a:noFill/>
          <a:ln>
            <a:noFill/>
          </a:ln>
        </p:spPr>
        <p:txBody>
          <a:bodyPr spcFirstLastPara="1" wrap="square" lIns="0" tIns="0" rIns="0" bIns="45700" anchor="t" anchorCtr="0">
            <a:noAutofit/>
          </a:bodyPr>
          <a:lstStyle/>
          <a:p>
            <a:pPr marL="0" lvl="0" indent="0" algn="l" rtl="0">
              <a:spcBef>
                <a:spcPts val="1000"/>
              </a:spcBef>
              <a:spcAft>
                <a:spcPts val="0"/>
              </a:spcAft>
              <a:buClr>
                <a:schemeClr val="dk1"/>
              </a:buClr>
              <a:buSzPts val="1500"/>
              <a:buNone/>
            </a:pPr>
            <a:r>
              <a:rPr lang="en-US" sz="1600" b="1" u="sng" dirty="0"/>
              <a:t>ESSER or ESEA</a:t>
            </a:r>
            <a:endParaRPr sz="2800" dirty="0"/>
          </a:p>
          <a:p>
            <a:pPr marL="457200" lvl="0" indent="-323850" algn="l" rtl="0">
              <a:spcBef>
                <a:spcPts val="100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sz="2800" dirty="0"/>
          </a:p>
          <a:p>
            <a:pPr marL="457200" lvl="0" indent="-323850" algn="l" rtl="0">
              <a:lnSpc>
                <a:spcPct val="90000"/>
              </a:lnSpc>
              <a:spcBef>
                <a:spcPts val="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sz="1600" dirty="0"/>
          </a:p>
          <a:p>
            <a:pPr marL="0" lvl="0" indent="0" algn="l" rtl="0">
              <a:lnSpc>
                <a:spcPct val="90000"/>
              </a:lnSpc>
              <a:spcBef>
                <a:spcPts val="0"/>
              </a:spcBef>
              <a:spcAft>
                <a:spcPts val="0"/>
              </a:spcAft>
              <a:buClr>
                <a:schemeClr val="dk1"/>
              </a:buClr>
              <a:buSzPts val="1500"/>
              <a:buNone/>
            </a:pPr>
            <a:endParaRPr sz="1600" b="1" u="sng" dirty="0"/>
          </a:p>
          <a:p>
            <a:pPr marL="0" lvl="0" indent="0" algn="l" rtl="0">
              <a:lnSpc>
                <a:spcPct val="90000"/>
              </a:lnSpc>
              <a:spcBef>
                <a:spcPts val="0"/>
              </a:spcBef>
              <a:spcAft>
                <a:spcPts val="0"/>
              </a:spcAft>
              <a:buClr>
                <a:schemeClr val="dk1"/>
              </a:buClr>
              <a:buSzPts val="1500"/>
              <a:buNone/>
            </a:pPr>
            <a:r>
              <a:rPr lang="en-US" sz="1600" b="1" u="sng" dirty="0"/>
              <a:t>Fiscal Experts</a:t>
            </a:r>
            <a:endParaRPr sz="2800" dirty="0"/>
          </a:p>
          <a:p>
            <a:pPr marL="457200" lvl="0" indent="-323850" algn="l" rtl="0">
              <a:spcBef>
                <a:spcPts val="0"/>
              </a:spcBef>
              <a:spcAft>
                <a:spcPts val="0"/>
              </a:spcAft>
              <a:buSzPts val="1500"/>
              <a:buChar char="•"/>
            </a:pPr>
            <a:r>
              <a:rPr lang="en-US" sz="1600" dirty="0"/>
              <a:t>Jennifer Okes, Chief Operating Officer (</a:t>
            </a:r>
            <a:r>
              <a:rPr lang="en-US" sz="1600" u="sng" dirty="0">
                <a:solidFill>
                  <a:srgbClr val="0563C1"/>
                </a:solidFill>
              </a:rPr>
              <a:t>okes_j@cde.state.co.us</a:t>
            </a:r>
            <a:r>
              <a:rPr lang="en-US" sz="1600" dirty="0"/>
              <a:t>)</a:t>
            </a:r>
            <a:endParaRPr sz="1600" dirty="0"/>
          </a:p>
          <a:p>
            <a:pPr marL="457200" lvl="0" indent="-323850" algn="l" rtl="0">
              <a:spcBef>
                <a:spcPts val="0"/>
              </a:spcBef>
              <a:spcAft>
                <a:spcPts val="0"/>
              </a:spcAft>
              <a:buSzPts val="1500"/>
              <a:buChar char="•"/>
            </a:pPr>
            <a:r>
              <a:rPr lang="en-US" sz="1600" dirty="0"/>
              <a:t>Kate Bartlett, Executive Director of School District Operations (</a:t>
            </a:r>
            <a:r>
              <a:rPr lang="en-US" sz="1600" u="sng" dirty="0">
                <a:solidFill>
                  <a:srgbClr val="0563C1"/>
                </a:solidFill>
              </a:rPr>
              <a:t>Bartlett_k@cde.state.co.us</a:t>
            </a:r>
            <a:r>
              <a:rPr lang="en-US" sz="1600" dirty="0"/>
              <a:t>)</a:t>
            </a:r>
            <a:endParaRPr sz="1600" dirty="0"/>
          </a:p>
          <a:p>
            <a:pPr marL="457200" lvl="0" indent="-323850" algn="l" rtl="0">
              <a:spcBef>
                <a:spcPts val="0"/>
              </a:spcBef>
              <a:spcAft>
                <a:spcPts val="0"/>
              </a:spcAft>
              <a:buSzPts val="1500"/>
              <a:buChar char="•"/>
            </a:pPr>
            <a:r>
              <a:rPr lang="en-US" sz="1600" dirty="0"/>
              <a:t>Adam Williams, Financial Data Coordinator (</a:t>
            </a:r>
            <a:r>
              <a:rPr lang="en-US" sz="1600" u="sng" dirty="0">
                <a:solidFill>
                  <a:srgbClr val="0563C1"/>
                </a:solidFill>
              </a:rPr>
              <a:t>Williams_a@cde.state.co.us</a:t>
            </a:r>
            <a:r>
              <a:rPr lang="en-US" sz="1600" dirty="0"/>
              <a:t>)</a:t>
            </a:r>
            <a:endParaRPr sz="1600" dirty="0"/>
          </a:p>
          <a:p>
            <a:pPr marL="457200" lvl="0" indent="-323850" algn="l" rtl="0">
              <a:spcBef>
                <a:spcPts val="0"/>
              </a:spcBef>
              <a:spcAft>
                <a:spcPts val="0"/>
              </a:spcAft>
              <a:buSzPts val="1500"/>
              <a:buChar char="•"/>
            </a:pPr>
            <a:r>
              <a:rPr lang="en-US" sz="1600" dirty="0"/>
              <a:t>Jennifer Austin, Director of Grants Fiscal Management (</a:t>
            </a:r>
            <a:r>
              <a:rPr lang="en-US" sz="1600" dirty="0">
                <a:solidFill>
                  <a:srgbClr val="0070C0"/>
                </a:solidFill>
              </a:rPr>
              <a:t>Austin_j@cde.state.co.us</a:t>
            </a:r>
            <a:r>
              <a:rPr lang="en-US" sz="1600" dirty="0"/>
              <a:t>)</a:t>
            </a:r>
            <a:endParaRPr sz="1600" dirty="0"/>
          </a:p>
          <a:p>
            <a:pPr marL="457200" lvl="0" indent="-323850" algn="l" rtl="0">
              <a:spcBef>
                <a:spcPts val="0"/>
              </a:spcBef>
              <a:spcAft>
                <a:spcPts val="0"/>
              </a:spcAft>
              <a:buSzPts val="1500"/>
              <a:buChar char="•"/>
            </a:pPr>
            <a:r>
              <a:rPr lang="en-US" sz="1600" dirty="0"/>
              <a:t>Robert Hawkins, Grants Fiscal Analyst (</a:t>
            </a:r>
            <a:r>
              <a:rPr lang="en-US" sz="1600" u="sng" dirty="0">
                <a:solidFill>
                  <a:srgbClr val="0563C1"/>
                </a:solidFill>
              </a:rPr>
              <a:t>Hawkins_s@cde.state.co.us</a:t>
            </a:r>
            <a:r>
              <a:rPr lang="en-US" sz="1600" dirty="0"/>
              <a:t>)</a:t>
            </a:r>
            <a:endParaRPr sz="1600" dirty="0"/>
          </a:p>
          <a:p>
            <a:pPr marL="457200" lvl="0" indent="-323850" algn="l" rtl="0">
              <a:spcBef>
                <a:spcPts val="0"/>
              </a:spcBef>
              <a:spcAft>
                <a:spcPts val="0"/>
              </a:spcAft>
              <a:buSzPts val="1500"/>
              <a:buChar char="•"/>
            </a:pPr>
            <a:r>
              <a:rPr lang="en-US" sz="1600" dirty="0"/>
              <a:t>Steven Kaleda, Grants Fiscal Analyst (</a:t>
            </a:r>
            <a:r>
              <a:rPr lang="en-US" sz="1600" u="sng" dirty="0">
                <a:solidFill>
                  <a:srgbClr val="0563C1"/>
                </a:solidFill>
              </a:rPr>
              <a:t>Kaleda_s@cde.state.co.us</a:t>
            </a:r>
            <a:r>
              <a:rPr lang="en-US" sz="1600" dirty="0"/>
              <a:t>)</a:t>
            </a:r>
            <a:endParaRPr sz="1600" dirty="0"/>
          </a:p>
          <a:p>
            <a:pPr marL="0" lvl="0" indent="0" algn="l" rtl="0">
              <a:lnSpc>
                <a:spcPct val="90000"/>
              </a:lnSpc>
              <a:spcBef>
                <a:spcPts val="1000"/>
              </a:spcBef>
              <a:spcAft>
                <a:spcPts val="0"/>
              </a:spcAft>
              <a:buNone/>
            </a:pPr>
            <a:r>
              <a:rPr lang="en-US" sz="1600" i="1" dirty="0"/>
              <a:t>…in partnership with the Governor’s Office and Office of the State Controller</a:t>
            </a:r>
            <a:endParaRPr sz="1600" dirty="0"/>
          </a:p>
          <a:p>
            <a:pPr marL="0" lvl="0" indent="0" algn="l" rtl="0">
              <a:lnSpc>
                <a:spcPct val="90000"/>
              </a:lnSpc>
              <a:spcBef>
                <a:spcPts val="1000"/>
              </a:spcBef>
              <a:spcAft>
                <a:spcPts val="0"/>
              </a:spcAft>
              <a:buClr>
                <a:schemeClr val="dk1"/>
              </a:buClr>
              <a:buSzPts val="1500"/>
              <a:buNone/>
            </a:pPr>
            <a:endParaRPr sz="1600" i="1" dirty="0"/>
          </a:p>
        </p:txBody>
      </p:sp>
      <p:sp>
        <p:nvSpPr>
          <p:cNvPr id="421" name="Google Shape;421;p58"/>
          <p:cNvSpPr txBox="1">
            <a:spLocks noGrp="1"/>
          </p:cNvSpPr>
          <p:nvPr>
            <p:ph type="sldNum" idx="12"/>
          </p:nvPr>
        </p:nvSpPr>
        <p:spPr>
          <a:xfrm>
            <a:off x="6818386" y="6356350"/>
            <a:ext cx="14469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alibri"/>
              <a:buNone/>
            </a:pPr>
            <a:fld id="{00000000-1234-1234-1234-123412341234}" type="slidenum">
              <a:rPr lang="en-US" b="0" i="0" u="none" strike="noStrike" cap="none">
                <a:solidFill>
                  <a:schemeClr val="dk1"/>
                </a:solidFill>
                <a:latin typeface="Calibri"/>
                <a:ea typeface="Calibri"/>
                <a:cs typeface="Calibri"/>
                <a:sym typeface="Calibri"/>
              </a:rPr>
              <a:t>30</a:t>
            </a:fld>
            <a:endParaRPr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9"/>
          <p:cNvSpPr txBox="1">
            <a:spLocks noGrp="1"/>
          </p:cNvSpPr>
          <p:nvPr>
            <p:ph type="ctrTitle"/>
          </p:nvPr>
        </p:nvSpPr>
        <p:spPr>
          <a:xfrm>
            <a:off x="685800" y="2595716"/>
            <a:ext cx="77724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a:t>Thank you! </a:t>
            </a:r>
            <a:br>
              <a:rPr lang="en-US" dirty="0"/>
            </a:br>
            <a:br>
              <a:rPr lang="en-US" dirty="0"/>
            </a:br>
            <a:r>
              <a:rPr lang="en-US" dirty="0"/>
              <a:t>Questions and Other </a:t>
            </a:r>
            <a:r>
              <a:rPr lang="en-US"/>
              <a:t>Topic Requests</a:t>
            </a:r>
            <a:endParaRPr/>
          </a:p>
        </p:txBody>
      </p:sp>
      <p:sp>
        <p:nvSpPr>
          <p:cNvPr id="428" name="Google Shape;428;p59"/>
          <p:cNvSpPr txBox="1">
            <a:spLocks noGrp="1"/>
          </p:cNvSpPr>
          <p:nvPr>
            <p:ph type="sldNum" idx="12"/>
          </p:nvPr>
        </p:nvSpPr>
        <p:spPr>
          <a:xfrm>
            <a:off x="215697"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31</a:t>
            </a:fld>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3500">
                <a:latin typeface="Calibri"/>
                <a:ea typeface="Calibri"/>
                <a:cs typeface="Calibri"/>
                <a:sym typeface="Calibri"/>
              </a:rPr>
              <a:t>Agenda</a:t>
            </a:r>
            <a:endParaRPr sz="3500">
              <a:latin typeface="Calibri"/>
              <a:ea typeface="Calibri"/>
              <a:cs typeface="Calibri"/>
              <a:sym typeface="Calibri"/>
            </a:endParaRPr>
          </a:p>
        </p:txBody>
      </p:sp>
      <p:sp>
        <p:nvSpPr>
          <p:cNvPr id="194" name="Google Shape;194;p3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600"/>
              </a:spcAft>
              <a:buClr>
                <a:srgbClr val="7F7F7F"/>
              </a:buClr>
              <a:buSzPts val="1400"/>
              <a:buFont typeface="Calibri"/>
              <a:buNone/>
            </a:pPr>
            <a:fld id="{00000000-1234-1234-1234-123412341234}" type="slidenum">
              <a:rPr lang="en-US" sz="1400"/>
              <a:t>4</a:t>
            </a:fld>
            <a:endParaRPr sz="1400"/>
          </a:p>
        </p:txBody>
      </p:sp>
      <p:grpSp>
        <p:nvGrpSpPr>
          <p:cNvPr id="195" name="Google Shape;195;p32" descr="Agenda items include Online and Remote Learning options, considerations and funding streams, EDT and Comparability."/>
          <p:cNvGrpSpPr/>
          <p:nvPr/>
        </p:nvGrpSpPr>
        <p:grpSpPr>
          <a:xfrm>
            <a:off x="628650" y="1463481"/>
            <a:ext cx="7886700" cy="4639666"/>
            <a:chOff x="0" y="441"/>
            <a:chExt cx="7886700" cy="4639666"/>
          </a:xfrm>
        </p:grpSpPr>
        <p:sp>
          <p:nvSpPr>
            <p:cNvPr id="196" name="Google Shape;196;p32"/>
            <p:cNvSpPr/>
            <p:nvPr/>
          </p:nvSpPr>
          <p:spPr>
            <a:xfrm>
              <a:off x="0" y="566"/>
              <a:ext cx="7886700" cy="1325583"/>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400988" y="298822"/>
              <a:ext cx="729070" cy="72907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1531048" y="566"/>
              <a:ext cx="3549015" cy="13255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txBox="1"/>
            <p:nvPr/>
          </p:nvSpPr>
          <p:spPr>
            <a:xfrm>
              <a:off x="1531048" y="566"/>
              <a:ext cx="3549015" cy="1325583"/>
            </a:xfrm>
            <a:prstGeom prst="rect">
              <a:avLst/>
            </a:prstGeom>
            <a:noFill/>
            <a:ln>
              <a:noFill/>
            </a:ln>
          </p:spPr>
          <p:txBody>
            <a:bodyPr spcFirstLastPara="1" wrap="square" lIns="140275" tIns="140275" rIns="140275" bIns="14027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Online and Remote Learning </a:t>
              </a:r>
              <a:r>
                <a:rPr lang="en-US" sz="2500" b="0" i="0" u="none" strike="noStrike" cap="none">
                  <a:solidFill>
                    <a:schemeClr val="dk1"/>
                  </a:solidFill>
                  <a:latin typeface="Calibri"/>
                  <a:ea typeface="Calibri"/>
                  <a:cs typeface="Calibri"/>
                  <a:sym typeface="Calibri"/>
                </a:rPr>
                <a:t>Options </a:t>
              </a:r>
              <a:endParaRPr/>
            </a:p>
          </p:txBody>
        </p:sp>
        <p:sp>
          <p:nvSpPr>
            <p:cNvPr id="200" name="Google Shape;200;p32"/>
            <p:cNvSpPr/>
            <p:nvPr/>
          </p:nvSpPr>
          <p:spPr>
            <a:xfrm>
              <a:off x="5080063" y="566"/>
              <a:ext cx="2806636" cy="13255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2"/>
            <p:cNvSpPr txBox="1"/>
            <p:nvPr/>
          </p:nvSpPr>
          <p:spPr>
            <a:xfrm>
              <a:off x="5080063" y="441"/>
              <a:ext cx="2806500" cy="1325700"/>
            </a:xfrm>
            <a:prstGeom prst="rect">
              <a:avLst/>
            </a:prstGeom>
            <a:noFill/>
            <a:ln>
              <a:noFill/>
            </a:ln>
          </p:spPr>
          <p:txBody>
            <a:bodyPr spcFirstLastPara="1" wrap="square" lIns="140275" tIns="140275" rIns="140275" bIns="140275" anchor="ctr" anchorCtr="0">
              <a:noAutofit/>
            </a:bodyPr>
            <a:lstStyle/>
            <a:p>
              <a:pPr marL="0" lvl="0" indent="0" algn="l" rtl="0">
                <a:spcBef>
                  <a:spcPts val="525"/>
                </a:spcBef>
                <a:spcAft>
                  <a:spcPts val="0"/>
                </a:spcAft>
                <a:buClr>
                  <a:schemeClr val="dk1"/>
                </a:buClr>
                <a:buSzPts val="1500"/>
                <a:buFont typeface="Calibri"/>
                <a:buNone/>
              </a:pPr>
              <a:r>
                <a:rPr lang="en-US" sz="1500">
                  <a:solidFill>
                    <a:schemeClr val="dk1"/>
                  </a:solidFill>
                  <a:latin typeface="Calibri"/>
                  <a:ea typeface="Calibri"/>
                  <a:cs typeface="Calibri"/>
                  <a:sym typeface="Calibri"/>
                </a:rPr>
                <a:t>Remote Learning</a:t>
              </a: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Single District Online Program </a:t>
              </a:r>
              <a:endParaRPr/>
            </a:p>
            <a:p>
              <a:pPr marL="0" marR="0" lvl="0" indent="0" algn="l" rtl="0">
                <a:lnSpc>
                  <a:spcPct val="100000"/>
                </a:lnSpc>
                <a:spcBef>
                  <a:spcPts val="525"/>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Single District Online School </a:t>
              </a:r>
              <a:endParaRPr/>
            </a:p>
            <a:p>
              <a:pPr marL="0" marR="0" lvl="0" indent="0" algn="l" rtl="0">
                <a:lnSpc>
                  <a:spcPct val="100000"/>
                </a:lnSpc>
                <a:spcBef>
                  <a:spcPts val="525"/>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Multi-district Online School</a:t>
              </a:r>
              <a:endParaRPr sz="1500">
                <a:solidFill>
                  <a:schemeClr val="dk1"/>
                </a:solidFill>
                <a:latin typeface="Calibri"/>
                <a:ea typeface="Calibri"/>
                <a:cs typeface="Calibri"/>
                <a:sym typeface="Calibri"/>
              </a:endParaRPr>
            </a:p>
          </p:txBody>
        </p:sp>
        <p:sp>
          <p:nvSpPr>
            <p:cNvPr id="202" name="Google Shape;202;p32"/>
            <p:cNvSpPr/>
            <p:nvPr/>
          </p:nvSpPr>
          <p:spPr>
            <a:xfrm>
              <a:off x="0" y="1657545"/>
              <a:ext cx="7886700" cy="1325583"/>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400988" y="1955801"/>
              <a:ext cx="729070" cy="72907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1531048" y="1657545"/>
              <a:ext cx="6355651" cy="13255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txBox="1"/>
            <p:nvPr/>
          </p:nvSpPr>
          <p:spPr>
            <a:xfrm>
              <a:off x="1531048" y="1657545"/>
              <a:ext cx="6355651" cy="1325583"/>
            </a:xfrm>
            <a:prstGeom prst="rect">
              <a:avLst/>
            </a:prstGeom>
            <a:noFill/>
            <a:ln>
              <a:noFill/>
            </a:ln>
          </p:spPr>
          <p:txBody>
            <a:bodyPr spcFirstLastPara="1" wrap="square" lIns="140275" tIns="140275" rIns="140275" bIns="14027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Considerations</a:t>
              </a:r>
              <a:endParaRPr/>
            </a:p>
          </p:txBody>
        </p:sp>
        <p:sp>
          <p:nvSpPr>
            <p:cNvPr id="206" name="Google Shape;206;p32"/>
            <p:cNvSpPr/>
            <p:nvPr/>
          </p:nvSpPr>
          <p:spPr>
            <a:xfrm>
              <a:off x="0" y="3314524"/>
              <a:ext cx="7886700" cy="1325583"/>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2"/>
            <p:cNvSpPr/>
            <p:nvPr/>
          </p:nvSpPr>
          <p:spPr>
            <a:xfrm>
              <a:off x="400988" y="3612780"/>
              <a:ext cx="729070" cy="72907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1531048" y="3314524"/>
              <a:ext cx="6355651" cy="13255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txBox="1"/>
            <p:nvPr/>
          </p:nvSpPr>
          <p:spPr>
            <a:xfrm>
              <a:off x="1531048" y="3314524"/>
              <a:ext cx="6355651" cy="1325583"/>
            </a:xfrm>
            <a:prstGeom prst="rect">
              <a:avLst/>
            </a:prstGeom>
            <a:noFill/>
            <a:ln>
              <a:noFill/>
            </a:ln>
          </p:spPr>
          <p:txBody>
            <a:bodyPr spcFirstLastPara="1" wrap="square" lIns="140275" tIns="140275" rIns="140275" bIns="14027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Funding Streams, EDT, and Comparability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33" descr="Types of Online Options"/>
          <p:cNvSpPr/>
          <p:nvPr/>
        </p:nvSpPr>
        <p:spPr>
          <a:xfrm>
            <a:off x="245660" y="321731"/>
            <a:ext cx="3106572" cy="6213425"/>
          </a:xfrm>
          <a:prstGeom prst="rect">
            <a:avLst/>
          </a:pr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5" name="Google Shape;215;p33"/>
          <p:cNvSpPr txBox="1">
            <a:spLocks noGrp="1"/>
          </p:cNvSpPr>
          <p:nvPr>
            <p:ph type="title"/>
          </p:nvPr>
        </p:nvSpPr>
        <p:spPr>
          <a:xfrm>
            <a:off x="393192" y="583616"/>
            <a:ext cx="2791605" cy="552057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FFFFFF"/>
              </a:buClr>
              <a:buSzPts val="2400"/>
              <a:buFont typeface="Arial"/>
              <a:buNone/>
            </a:pPr>
            <a:r>
              <a:rPr lang="en-US">
                <a:solidFill>
                  <a:srgbClr val="FFFFFF"/>
                </a:solidFill>
              </a:rPr>
              <a:t>Types of Online Options</a:t>
            </a:r>
            <a:endParaRPr/>
          </a:p>
        </p:txBody>
      </p:sp>
      <p:sp>
        <p:nvSpPr>
          <p:cNvPr id="216" name="Google Shape;216;p33" descr="Remote learning, single district program, single district school and multi-district school."/>
          <p:cNvSpPr/>
          <p:nvPr/>
        </p:nvSpPr>
        <p:spPr>
          <a:xfrm>
            <a:off x="3472127" y="321732"/>
            <a:ext cx="5430574"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7" name="Google Shape;217;p33">
            <a:extLst>
              <a:ext uri="{C183D7F6-B498-43B3-948B-1728B52AA6E4}">
                <adec:decorative xmlns:adec="http://schemas.microsoft.com/office/drawing/2017/decorative" val="1"/>
              </a:ext>
            </a:extLst>
          </p:cNvPr>
          <p:cNvSpPr txBox="1">
            <a:spLocks noGrp="1"/>
          </p:cNvSpPr>
          <p:nvPr>
            <p:ph type="sldNum" idx="12"/>
          </p:nvPr>
        </p:nvSpPr>
        <p:spPr>
          <a:xfrm>
            <a:off x="2454547" y="6535157"/>
            <a:ext cx="730250" cy="27432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7F7F7F"/>
              </a:buClr>
              <a:buSzPts val="900"/>
              <a:buFont typeface="Calibri"/>
              <a:buNone/>
            </a:pPr>
            <a:fld id="{00000000-1234-1234-1234-123412341234}" type="slidenum">
              <a:rPr lang="en-US" sz="900">
                <a:solidFill>
                  <a:srgbClr val="7F7F7F"/>
                </a:solidFill>
              </a:rPr>
              <a:t>5</a:t>
            </a:fld>
            <a:endParaRPr sz="900">
              <a:solidFill>
                <a:srgbClr val="7F7F7F"/>
              </a:solidFill>
            </a:endParaRPr>
          </a:p>
        </p:txBody>
      </p:sp>
      <p:grpSp>
        <p:nvGrpSpPr>
          <p:cNvPr id="218" name="Google Shape;218;p33" descr="Remote learning, single district program, single district school and multi-district school."/>
          <p:cNvGrpSpPr/>
          <p:nvPr/>
        </p:nvGrpSpPr>
        <p:grpSpPr>
          <a:xfrm>
            <a:off x="3700462" y="871141"/>
            <a:ext cx="4945856" cy="4945856"/>
            <a:chOff x="0" y="286941"/>
            <a:chExt cx="4945856" cy="4945856"/>
          </a:xfrm>
        </p:grpSpPr>
        <p:sp>
          <p:nvSpPr>
            <p:cNvPr id="219" name="Google Shape;219;p33"/>
            <p:cNvSpPr/>
            <p:nvPr/>
          </p:nvSpPr>
          <p:spPr>
            <a:xfrm>
              <a:off x="0" y="286941"/>
              <a:ext cx="4945856" cy="4945856"/>
            </a:xfrm>
            <a:prstGeom prst="diamond">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a:off x="469856" y="756797"/>
              <a:ext cx="1928883" cy="1928883"/>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txBox="1"/>
            <p:nvPr/>
          </p:nvSpPr>
          <p:spPr>
            <a:xfrm>
              <a:off x="564016" y="850957"/>
              <a:ext cx="1740563" cy="1740563"/>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Remote Learning</a:t>
              </a:r>
              <a:endParaRPr/>
            </a:p>
          </p:txBody>
        </p:sp>
        <p:sp>
          <p:nvSpPr>
            <p:cNvPr id="222" name="Google Shape;222;p33"/>
            <p:cNvSpPr/>
            <p:nvPr/>
          </p:nvSpPr>
          <p:spPr>
            <a:xfrm>
              <a:off x="2547115" y="756797"/>
              <a:ext cx="1928883" cy="1928883"/>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3"/>
            <p:cNvSpPr txBox="1"/>
            <p:nvPr/>
          </p:nvSpPr>
          <p:spPr>
            <a:xfrm>
              <a:off x="2641275" y="850957"/>
              <a:ext cx="1740563" cy="1740563"/>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Single District </a:t>
              </a:r>
              <a:r>
                <a:rPr lang="en-US" sz="2200">
                  <a:solidFill>
                    <a:schemeClr val="lt1"/>
                  </a:solidFill>
                  <a:latin typeface="Calibri"/>
                  <a:ea typeface="Calibri"/>
                  <a:cs typeface="Calibri"/>
                  <a:sym typeface="Calibri"/>
                </a:rPr>
                <a:t>Program</a:t>
              </a:r>
              <a:endParaRPr/>
            </a:p>
          </p:txBody>
        </p:sp>
        <p:sp>
          <p:nvSpPr>
            <p:cNvPr id="224" name="Google Shape;224;p33"/>
            <p:cNvSpPr/>
            <p:nvPr/>
          </p:nvSpPr>
          <p:spPr>
            <a:xfrm>
              <a:off x="469856" y="2834056"/>
              <a:ext cx="1928883" cy="1928883"/>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txBox="1"/>
            <p:nvPr/>
          </p:nvSpPr>
          <p:spPr>
            <a:xfrm>
              <a:off x="564016" y="2928216"/>
              <a:ext cx="1740563" cy="1740563"/>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Single District School</a:t>
              </a:r>
              <a:endParaRPr/>
            </a:p>
          </p:txBody>
        </p:sp>
        <p:sp>
          <p:nvSpPr>
            <p:cNvPr id="226" name="Google Shape;226;p33"/>
            <p:cNvSpPr/>
            <p:nvPr/>
          </p:nvSpPr>
          <p:spPr>
            <a:xfrm>
              <a:off x="2547115" y="2834056"/>
              <a:ext cx="1928883" cy="1928883"/>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3"/>
            <p:cNvSpPr txBox="1"/>
            <p:nvPr/>
          </p:nvSpPr>
          <p:spPr>
            <a:xfrm>
              <a:off x="2641275" y="2928216"/>
              <a:ext cx="1740563" cy="1740563"/>
            </a:xfrm>
            <a:prstGeom prst="rect">
              <a:avLst/>
            </a:prstGeom>
            <a:noFill/>
            <a:ln>
              <a:noFill/>
            </a:ln>
          </p:spPr>
          <p:txBody>
            <a:bodyPr spcFirstLastPara="1" wrap="square" lIns="83800" tIns="83800" rIns="83800" bIns="83800" anchor="ctr" anchorCtr="0">
              <a:noAutofit/>
            </a:bodyPr>
            <a:lstStyle/>
            <a:p>
              <a:pPr marL="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Multi-district School</a:t>
              </a:r>
              <a:endParaRPr>
                <a:solidFill>
                  <a:schemeClr val="dk1"/>
                </a:solidFill>
              </a:endParaRPr>
            </a:p>
          </p:txBody>
        </p:sp>
      </p:grpSp>
      <p:pic>
        <p:nvPicPr>
          <p:cNvPr id="228" name="Google Shape;228;p33" descr="Computer with academic symbols flying out of screen"/>
          <p:cNvPicPr preferRelativeResize="0"/>
          <p:nvPr/>
        </p:nvPicPr>
        <p:blipFill rotWithShape="1">
          <a:blip r:embed="rId3">
            <a:alphaModFix/>
          </a:blip>
          <a:srcRect/>
          <a:stretch/>
        </p:blipFill>
        <p:spPr>
          <a:xfrm>
            <a:off x="364664" y="2489078"/>
            <a:ext cx="2868564" cy="20296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500">
                <a:latin typeface="Calibri"/>
                <a:ea typeface="Calibri"/>
                <a:cs typeface="Calibri"/>
                <a:sym typeface="Calibri"/>
              </a:rPr>
              <a:t>Remote Learning</a:t>
            </a:r>
            <a:endParaRPr sz="3500">
              <a:latin typeface="Calibri"/>
              <a:ea typeface="Calibri"/>
              <a:cs typeface="Calibri"/>
              <a:sym typeface="Calibri"/>
            </a:endParaRPr>
          </a:p>
        </p:txBody>
      </p:sp>
      <p:sp>
        <p:nvSpPr>
          <p:cNvPr id="235" name="Google Shape;235;p34"/>
          <p:cNvSpPr txBox="1">
            <a:spLocks noGrp="1"/>
          </p:cNvSpPr>
          <p:nvPr>
            <p:ph type="body" idx="1"/>
          </p:nvPr>
        </p:nvSpPr>
        <p:spPr>
          <a:xfrm>
            <a:off x="245200" y="1463050"/>
            <a:ext cx="8755800" cy="4640700"/>
          </a:xfrm>
          <a:prstGeom prst="rect">
            <a:avLst/>
          </a:prstGeom>
        </p:spPr>
        <p:txBody>
          <a:bodyPr spcFirstLastPara="1" wrap="square" lIns="0" tIns="0" rIns="0" bIns="45700" anchor="t" anchorCtr="0">
            <a:noAutofit/>
          </a:bodyPr>
          <a:lstStyle/>
          <a:p>
            <a:pPr marL="457200" lvl="0" indent="-381000" algn="l" rtl="0">
              <a:spcBef>
                <a:spcPts val="1000"/>
              </a:spcBef>
              <a:spcAft>
                <a:spcPts val="0"/>
              </a:spcAft>
              <a:buSzPts val="2400"/>
              <a:buChar char="•"/>
            </a:pPr>
            <a:r>
              <a:rPr lang="en-US" sz="2300"/>
              <a:t>“Remote learning” refers to teacher-pupil instruction and contact time that would normally occur in-person (onsite), but because of public health and safety measures associated with the COVID-19 pandemic, is occurring remotely (off-site) during the 2020-21 school year. </a:t>
            </a:r>
            <a:br>
              <a:rPr lang="en-US"/>
            </a:br>
            <a:endParaRPr/>
          </a:p>
          <a:p>
            <a:pPr marL="457200" lvl="0" indent="-381000" algn="l" rtl="0">
              <a:spcBef>
                <a:spcPts val="0"/>
              </a:spcBef>
              <a:spcAft>
                <a:spcPts val="0"/>
              </a:spcAft>
              <a:buSzPts val="2400"/>
              <a:buChar char="•"/>
            </a:pPr>
            <a:r>
              <a:rPr lang="en-US" sz="2300"/>
              <a:t>An application was not required for remote learning provided as a response to COVID-19 for the 2020-21 school year.</a:t>
            </a:r>
            <a:r>
              <a:rPr lang="en-US" sz="2500"/>
              <a:t> </a:t>
            </a:r>
            <a:br>
              <a:rPr lang="en-US"/>
            </a:br>
            <a:endParaRPr/>
          </a:p>
          <a:p>
            <a:pPr marL="457200" lvl="0" indent="-374650" algn="l" rtl="0">
              <a:spcBef>
                <a:spcPts val="0"/>
              </a:spcBef>
              <a:spcAft>
                <a:spcPts val="0"/>
              </a:spcAft>
              <a:buSzPts val="2300"/>
              <a:buChar char="•"/>
            </a:pPr>
            <a:r>
              <a:rPr lang="en-US" sz="2300"/>
              <a:t>Although typically dependent on digital technologies for learning management and communications, remote learning is not limited to “online learning” only.</a:t>
            </a:r>
            <a:endParaRPr sz="2300"/>
          </a:p>
          <a:p>
            <a:pPr marL="0" lvl="0" indent="0" algn="l" rtl="0">
              <a:spcBef>
                <a:spcPts val="1000"/>
              </a:spcBef>
              <a:spcAft>
                <a:spcPts val="0"/>
              </a:spcAft>
              <a:buNone/>
            </a:pPr>
            <a:endParaRPr/>
          </a:p>
        </p:txBody>
      </p:sp>
      <p:sp>
        <p:nvSpPr>
          <p:cNvPr id="236" name="Google Shape;236;p34"/>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300">
                <a:latin typeface="Calibri"/>
                <a:ea typeface="Calibri"/>
                <a:cs typeface="Calibri"/>
                <a:sym typeface="Calibri"/>
              </a:rPr>
              <a:t>Rem</a:t>
            </a:r>
            <a:r>
              <a:rPr lang="en-US" sz="3500">
                <a:latin typeface="Calibri"/>
                <a:ea typeface="Calibri"/>
                <a:cs typeface="Calibri"/>
                <a:sym typeface="Calibri"/>
              </a:rPr>
              <a:t>ote Learning (cont.)</a:t>
            </a:r>
            <a:endParaRPr sz="3500">
              <a:latin typeface="Calibri"/>
              <a:ea typeface="Calibri"/>
              <a:cs typeface="Calibri"/>
              <a:sym typeface="Calibri"/>
            </a:endParaRPr>
          </a:p>
        </p:txBody>
      </p:sp>
      <p:sp>
        <p:nvSpPr>
          <p:cNvPr id="243" name="Google Shape;243;p35"/>
          <p:cNvSpPr txBox="1">
            <a:spLocks noGrp="1"/>
          </p:cNvSpPr>
          <p:nvPr>
            <p:ph type="body" idx="1"/>
          </p:nvPr>
        </p:nvSpPr>
        <p:spPr>
          <a:xfrm>
            <a:off x="223075" y="1313975"/>
            <a:ext cx="8685000" cy="4964100"/>
          </a:xfrm>
          <a:prstGeom prst="rect">
            <a:avLst/>
          </a:prstGeom>
        </p:spPr>
        <p:txBody>
          <a:bodyPr spcFirstLastPara="1" wrap="square" lIns="0" tIns="0" rIns="0" bIns="45700" anchor="t" anchorCtr="0">
            <a:noAutofit/>
          </a:bodyPr>
          <a:lstStyle/>
          <a:p>
            <a:pPr marL="457200" lvl="0" indent="-381000" algn="l" rtl="0">
              <a:spcBef>
                <a:spcPts val="1000"/>
              </a:spcBef>
              <a:spcAft>
                <a:spcPts val="0"/>
              </a:spcAft>
              <a:buSzPts val="2400"/>
              <a:buChar char="●"/>
            </a:pPr>
            <a:r>
              <a:rPr lang="en-US" sz="2300"/>
              <a:t>Remote learning can occur in a variety of ways including, but not limited to</a:t>
            </a:r>
            <a:r>
              <a:rPr lang="en-US"/>
              <a:t>:</a:t>
            </a:r>
            <a:endParaRPr/>
          </a:p>
          <a:p>
            <a:pPr marL="914400" lvl="1" indent="-355600" algn="l" rtl="0">
              <a:spcBef>
                <a:spcPts val="0"/>
              </a:spcBef>
              <a:spcAft>
                <a:spcPts val="0"/>
              </a:spcAft>
              <a:buSzPts val="2000"/>
              <a:buChar char="•"/>
            </a:pPr>
            <a:r>
              <a:rPr lang="en-US"/>
              <a:t>On an “as needed” basis when in-person instruction is suspended due to outbreaks, governor’s executive order, etc.; </a:t>
            </a:r>
            <a:endParaRPr/>
          </a:p>
          <a:p>
            <a:pPr marL="1371600" lvl="2" indent="-342900" algn="l" rtl="0">
              <a:spcBef>
                <a:spcPts val="0"/>
              </a:spcBef>
              <a:spcAft>
                <a:spcPts val="0"/>
              </a:spcAft>
              <a:buSzPts val="1800"/>
              <a:buChar char="•"/>
            </a:pPr>
            <a:r>
              <a:rPr lang="en-US"/>
              <a:t>Includes situations where in-person instruction is temporarily suspended for an entire classroom, school, district, or individual student who is unable to attend in-person instruction due to illness, being required to quarantine, etc. </a:t>
            </a:r>
            <a:br>
              <a:rPr lang="en-US"/>
            </a:br>
            <a:endParaRPr/>
          </a:p>
          <a:p>
            <a:pPr marL="457200" lvl="0" indent="-381000" algn="l" rtl="0">
              <a:spcBef>
                <a:spcPts val="0"/>
              </a:spcBef>
              <a:spcAft>
                <a:spcPts val="0"/>
              </a:spcAft>
              <a:buSzPts val="2400"/>
              <a:buChar char="●"/>
            </a:pPr>
            <a:r>
              <a:rPr lang="en-US" sz="2300"/>
              <a:t>Simultaneously with in-person instruction at the student level (“hybrid learning”) and/or </a:t>
            </a:r>
            <a:br>
              <a:rPr lang="en-US"/>
            </a:br>
            <a:endParaRPr/>
          </a:p>
          <a:p>
            <a:pPr marL="457200" lvl="0" indent="-381000" algn="l" rtl="0">
              <a:spcBef>
                <a:spcPts val="0"/>
              </a:spcBef>
              <a:spcAft>
                <a:spcPts val="0"/>
              </a:spcAft>
              <a:buSzPts val="2400"/>
              <a:buChar char="●"/>
            </a:pPr>
            <a:r>
              <a:rPr lang="en-US" sz="2300"/>
              <a:t>100% of the time (i.e., fully virtual) when the district has provided the opportunity to families who, because of public health and safety measures associated with the COVID-19 pandemic, do not want their student(s) to receive in-person learning</a:t>
            </a:r>
            <a:r>
              <a:rPr lang="en-US"/>
              <a:t> 	</a:t>
            </a:r>
            <a:endParaRPr sz="2300"/>
          </a:p>
        </p:txBody>
      </p:sp>
      <p:sp>
        <p:nvSpPr>
          <p:cNvPr id="244" name="Google Shape;244;p35"/>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title"/>
          </p:nvPr>
        </p:nvSpPr>
        <p:spPr>
          <a:xfrm>
            <a:off x="245193" y="254514"/>
            <a:ext cx="60819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500">
                <a:latin typeface="Calibri"/>
                <a:ea typeface="Calibri"/>
                <a:cs typeface="Calibri"/>
                <a:sym typeface="Calibri"/>
              </a:rPr>
              <a:t>Remote Learning (cont.)</a:t>
            </a:r>
            <a:endParaRPr sz="3500">
              <a:latin typeface="Calibri"/>
              <a:ea typeface="Calibri"/>
              <a:cs typeface="Calibri"/>
              <a:sym typeface="Calibri"/>
            </a:endParaRPr>
          </a:p>
        </p:txBody>
      </p:sp>
      <p:sp>
        <p:nvSpPr>
          <p:cNvPr id="251" name="Google Shape;251;p36"/>
          <p:cNvSpPr txBox="1">
            <a:spLocks noGrp="1"/>
          </p:cNvSpPr>
          <p:nvPr>
            <p:ph type="body" idx="1"/>
          </p:nvPr>
        </p:nvSpPr>
        <p:spPr>
          <a:xfrm>
            <a:off x="223075" y="1463050"/>
            <a:ext cx="8759400" cy="4640700"/>
          </a:xfrm>
          <a:prstGeom prst="rect">
            <a:avLst/>
          </a:prstGeom>
        </p:spPr>
        <p:txBody>
          <a:bodyPr spcFirstLastPara="1" wrap="square" lIns="0" tIns="0" rIns="0" bIns="45700" anchor="t" anchorCtr="0">
            <a:noAutofit/>
          </a:bodyPr>
          <a:lstStyle/>
          <a:p>
            <a:pPr marL="457200" lvl="0" indent="-374650" algn="l" rtl="0">
              <a:spcBef>
                <a:spcPts val="1000"/>
              </a:spcBef>
              <a:spcAft>
                <a:spcPts val="0"/>
              </a:spcAft>
              <a:buSzPts val="2300"/>
              <a:buChar char="●"/>
            </a:pPr>
            <a:r>
              <a:rPr lang="en-US" sz="2300"/>
              <a:t>Districts may develop or modify existing curriculum for an online setting</a:t>
            </a:r>
            <a:br>
              <a:rPr lang="en-US" sz="2300"/>
            </a:br>
            <a:endParaRPr sz="2300"/>
          </a:p>
          <a:p>
            <a:pPr marL="457200" lvl="0" indent="-374650" algn="l" rtl="0">
              <a:spcBef>
                <a:spcPts val="0"/>
              </a:spcBef>
              <a:spcAft>
                <a:spcPts val="0"/>
              </a:spcAft>
              <a:buSzPts val="2300"/>
              <a:buChar char="●"/>
            </a:pPr>
            <a:r>
              <a:rPr lang="en-US" sz="2300"/>
              <a:t>Use an outside provider</a:t>
            </a:r>
            <a:br>
              <a:rPr lang="en-US" sz="2300"/>
            </a:br>
            <a:endParaRPr sz="2300"/>
          </a:p>
          <a:p>
            <a:pPr marL="457200" lvl="0" indent="-374650" algn="l" rtl="0">
              <a:spcBef>
                <a:spcPts val="0"/>
              </a:spcBef>
              <a:spcAft>
                <a:spcPts val="0"/>
              </a:spcAft>
              <a:buSzPts val="2300"/>
              <a:buChar char="●"/>
            </a:pPr>
            <a:r>
              <a:rPr lang="en-US" sz="2300"/>
              <a:t>Enroll students in an existing, approved online school or program</a:t>
            </a:r>
            <a:br>
              <a:rPr lang="en-US" sz="2300"/>
            </a:br>
            <a:endParaRPr sz="2300"/>
          </a:p>
          <a:p>
            <a:pPr marL="457200" lvl="0" indent="-374650" algn="l" rtl="0">
              <a:spcBef>
                <a:spcPts val="0"/>
              </a:spcBef>
              <a:spcAft>
                <a:spcPts val="0"/>
              </a:spcAft>
              <a:buSzPts val="2300"/>
              <a:buChar char="●"/>
            </a:pPr>
            <a:r>
              <a:rPr lang="en-US" sz="2300">
                <a:solidFill>
                  <a:srgbClr val="333333"/>
                </a:solidFill>
                <a:highlight>
                  <a:srgbClr val="FFFFFF"/>
                </a:highlight>
              </a:rPr>
              <a:t>Regardless of the option that a district or school selects, due diligence must be taken to ensure that requirements related to funding, instructional hours, instruction of special student populations, accountability, and others are being met.</a:t>
            </a:r>
            <a:br>
              <a:rPr lang="en-US" sz="2300"/>
            </a:br>
            <a:endParaRPr sz="2300"/>
          </a:p>
          <a:p>
            <a:pPr marL="0" lvl="0" indent="0" algn="l" rtl="0">
              <a:spcBef>
                <a:spcPts val="1000"/>
              </a:spcBef>
              <a:spcAft>
                <a:spcPts val="0"/>
              </a:spcAft>
              <a:buNone/>
            </a:pPr>
            <a:endParaRPr sz="2300"/>
          </a:p>
          <a:p>
            <a:pPr marL="457200" lvl="0" indent="0" algn="l" rtl="0">
              <a:spcBef>
                <a:spcPts val="1000"/>
              </a:spcBef>
              <a:spcAft>
                <a:spcPts val="0"/>
              </a:spcAft>
              <a:buNone/>
            </a:pPr>
            <a:endParaRPr sz="2300"/>
          </a:p>
        </p:txBody>
      </p:sp>
      <p:sp>
        <p:nvSpPr>
          <p:cNvPr id="252" name="Google Shape;252;p3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title"/>
          </p:nvPr>
        </p:nvSpPr>
        <p:spPr>
          <a:xfrm>
            <a:off x="245192" y="254514"/>
            <a:ext cx="8270158" cy="73490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200"/>
              <a:buFont typeface="Arial"/>
              <a:buNone/>
            </a:pPr>
            <a:r>
              <a:rPr lang="en-US" sz="3200"/>
              <a:t>Single District Online Program </a:t>
            </a:r>
            <a:endParaRPr sz="3200"/>
          </a:p>
        </p:txBody>
      </p:sp>
      <p:sp>
        <p:nvSpPr>
          <p:cNvPr id="259" name="Google Shape;259;p37"/>
          <p:cNvSpPr txBox="1">
            <a:spLocks noGrp="1"/>
          </p:cNvSpPr>
          <p:nvPr>
            <p:ph type="body" idx="1"/>
          </p:nvPr>
        </p:nvSpPr>
        <p:spPr>
          <a:xfrm>
            <a:off x="245200" y="1255925"/>
            <a:ext cx="8606700" cy="49419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None/>
            </a:pPr>
            <a:r>
              <a:rPr lang="en-US" sz="2000">
                <a:solidFill>
                  <a:srgbClr val="161616"/>
                </a:solidFill>
              </a:rPr>
              <a:t>A single district online program is a full-time, education program that:</a:t>
            </a:r>
            <a:endParaRPr sz="2000">
              <a:solidFill>
                <a:srgbClr val="161616"/>
              </a:solidFill>
            </a:endParaRPr>
          </a:p>
          <a:p>
            <a:pPr marL="685800" lvl="1" indent="-260350" algn="l" rtl="0">
              <a:lnSpc>
                <a:spcPct val="90000"/>
              </a:lnSpc>
              <a:spcBef>
                <a:spcPts val="1000"/>
              </a:spcBef>
              <a:spcAft>
                <a:spcPts val="0"/>
              </a:spcAft>
              <a:buClr>
                <a:schemeClr val="dk1"/>
              </a:buClr>
              <a:buSzPts val="2500"/>
              <a:buFont typeface="Calibri"/>
              <a:buChar char="○"/>
            </a:pPr>
            <a:r>
              <a:rPr lang="en-US" sz="1900">
                <a:solidFill>
                  <a:srgbClr val="161616"/>
                </a:solidFill>
              </a:rPr>
              <a:t>Delivers a sequential program of synchronous or asynchronous instruction directed by a teacher and, </a:t>
            </a:r>
            <a:endParaRPr sz="1900">
              <a:solidFill>
                <a:srgbClr val="161616"/>
              </a:solidFill>
            </a:endParaRPr>
          </a:p>
          <a:p>
            <a:pPr marL="685800" lvl="1" indent="-260350" algn="l" rtl="0">
              <a:lnSpc>
                <a:spcPct val="90000"/>
              </a:lnSpc>
              <a:spcBef>
                <a:spcPts val="1000"/>
              </a:spcBef>
              <a:spcAft>
                <a:spcPts val="0"/>
              </a:spcAft>
              <a:buClr>
                <a:schemeClr val="dk1"/>
              </a:buClr>
              <a:buSzPts val="2500"/>
              <a:buFont typeface="Calibri"/>
              <a:buChar char="○"/>
            </a:pPr>
            <a:r>
              <a:rPr lang="en-US" sz="2000">
                <a:solidFill>
                  <a:srgbClr val="161616"/>
                </a:solidFill>
              </a:rPr>
              <a:t>Uses online digital learning strategies that provide students choice over time, place, and path, and teacher-guided modality of learning</a:t>
            </a:r>
            <a:endParaRPr sz="2000">
              <a:solidFill>
                <a:srgbClr val="161616"/>
              </a:solidFill>
            </a:endParaRPr>
          </a:p>
          <a:p>
            <a:pPr marL="342900" lvl="0" indent="-355600" algn="l" rtl="0">
              <a:lnSpc>
                <a:spcPct val="90000"/>
              </a:lnSpc>
              <a:spcBef>
                <a:spcPts val="1000"/>
              </a:spcBef>
              <a:spcAft>
                <a:spcPts val="0"/>
              </a:spcAft>
              <a:buClr>
                <a:schemeClr val="dk1"/>
              </a:buClr>
              <a:buSzPts val="2600"/>
              <a:buFont typeface="Calibri"/>
              <a:buChar char="●"/>
            </a:pPr>
            <a:r>
              <a:rPr lang="en-US" sz="2000">
                <a:solidFill>
                  <a:srgbClr val="161616"/>
                </a:solidFill>
              </a:rPr>
              <a:t>May offer flexibility, but is not self-paced or independent study</a:t>
            </a:r>
            <a:endParaRPr sz="2000">
              <a:solidFill>
                <a:srgbClr val="161616"/>
              </a:solidFill>
            </a:endParaRPr>
          </a:p>
          <a:p>
            <a:pPr marL="342900" lvl="0" indent="-355600" algn="l" rtl="0">
              <a:lnSpc>
                <a:spcPct val="90000"/>
              </a:lnSpc>
              <a:spcBef>
                <a:spcPts val="1000"/>
              </a:spcBef>
              <a:spcAft>
                <a:spcPts val="0"/>
              </a:spcAft>
              <a:buClr>
                <a:schemeClr val="dk1"/>
              </a:buClr>
              <a:buSzPts val="2600"/>
              <a:buFont typeface="Calibri"/>
              <a:buChar char="●"/>
            </a:pPr>
            <a:r>
              <a:rPr lang="en-US" sz="2000">
                <a:solidFill>
                  <a:srgbClr val="161616"/>
                </a:solidFill>
              </a:rPr>
              <a:t>Provides teacher to student instruction</a:t>
            </a:r>
            <a:endParaRPr sz="2000">
              <a:solidFill>
                <a:srgbClr val="161616"/>
              </a:solidFill>
            </a:endParaRPr>
          </a:p>
          <a:p>
            <a:pPr marL="342900" lvl="0" indent="-355600" algn="l" rtl="0">
              <a:lnSpc>
                <a:spcPct val="90000"/>
              </a:lnSpc>
              <a:spcBef>
                <a:spcPts val="1000"/>
              </a:spcBef>
              <a:spcAft>
                <a:spcPts val="0"/>
              </a:spcAft>
              <a:buClr>
                <a:schemeClr val="dk1"/>
              </a:buClr>
              <a:buSzPts val="2600"/>
              <a:buFont typeface="Calibri"/>
              <a:buChar char="●"/>
            </a:pPr>
            <a:r>
              <a:rPr lang="en-US" sz="2000">
                <a:solidFill>
                  <a:srgbClr val="161616"/>
                </a:solidFill>
              </a:rPr>
              <a:t>Has applied and been approved for a single district  online program through the Office of Blended and Online Learning </a:t>
            </a:r>
            <a:endParaRPr sz="2000">
              <a:solidFill>
                <a:srgbClr val="161616"/>
              </a:solidFill>
            </a:endParaRPr>
          </a:p>
          <a:p>
            <a:pPr marL="228600" lvl="0" indent="0" algn="l" rtl="0">
              <a:lnSpc>
                <a:spcPct val="90000"/>
              </a:lnSpc>
              <a:spcBef>
                <a:spcPts val="1000"/>
              </a:spcBef>
              <a:spcAft>
                <a:spcPts val="0"/>
              </a:spcAft>
              <a:buNone/>
            </a:pPr>
            <a:endParaRPr sz="2000">
              <a:solidFill>
                <a:srgbClr val="161616"/>
              </a:solidFill>
            </a:endParaRPr>
          </a:p>
          <a:p>
            <a:pPr marL="127000" lvl="0" indent="0" algn="l" rtl="0">
              <a:lnSpc>
                <a:spcPct val="90000"/>
              </a:lnSpc>
              <a:spcBef>
                <a:spcPts val="1000"/>
              </a:spcBef>
              <a:spcAft>
                <a:spcPts val="0"/>
              </a:spcAft>
              <a:buClr>
                <a:schemeClr val="dk1"/>
              </a:buClr>
              <a:buSzPts val="2000"/>
              <a:buNone/>
            </a:pPr>
            <a:endParaRPr sz="2000">
              <a:solidFill>
                <a:srgbClr val="161616"/>
              </a:solidFill>
              <a:latin typeface="Calibri"/>
              <a:ea typeface="Calibri"/>
              <a:cs typeface="Calibri"/>
              <a:sym typeface="Calibri"/>
            </a:endParaRPr>
          </a:p>
          <a:p>
            <a:pPr marL="342900" lvl="0" indent="-215900" algn="l" rtl="0">
              <a:lnSpc>
                <a:spcPct val="90000"/>
              </a:lnSpc>
              <a:spcBef>
                <a:spcPts val="1000"/>
              </a:spcBef>
              <a:spcAft>
                <a:spcPts val="0"/>
              </a:spcAft>
              <a:buClr>
                <a:schemeClr val="dk1"/>
              </a:buClr>
              <a:buSzPts val="2000"/>
              <a:buNone/>
            </a:pPr>
            <a:endParaRPr sz="2000" b="0" i="0">
              <a:solidFill>
                <a:srgbClr val="161616"/>
              </a:solidFill>
              <a:latin typeface="Calibri"/>
              <a:ea typeface="Calibri"/>
              <a:cs typeface="Calibri"/>
              <a:sym typeface="Calibri"/>
            </a:endParaRPr>
          </a:p>
          <a:p>
            <a:pPr marL="342900" lvl="0" indent="-241300" algn="l" rtl="0">
              <a:lnSpc>
                <a:spcPct val="90000"/>
              </a:lnSpc>
              <a:spcBef>
                <a:spcPts val="1000"/>
              </a:spcBef>
              <a:spcAft>
                <a:spcPts val="0"/>
              </a:spcAft>
              <a:buClr>
                <a:schemeClr val="dk1"/>
              </a:buClr>
              <a:buSzPts val="1600"/>
              <a:buNone/>
            </a:pPr>
            <a:endParaRPr sz="1600"/>
          </a:p>
        </p:txBody>
      </p:sp>
      <p:sp>
        <p:nvSpPr>
          <p:cNvPr id="260" name="Google Shape;260;p3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9</a:t>
            </a:fld>
            <a:endParaRPr/>
          </a:p>
        </p:txBody>
      </p:sp>
      <p:pic>
        <p:nvPicPr>
          <p:cNvPr id="261" name="Google Shape;261;p37" descr="A child sitting at a desk in front of a computer, cheering for a job well done"/>
          <p:cNvPicPr preferRelativeResize="0"/>
          <p:nvPr/>
        </p:nvPicPr>
        <p:blipFill rotWithShape="1">
          <a:blip r:embed="rId3">
            <a:alphaModFix/>
          </a:blip>
          <a:srcRect/>
          <a:stretch/>
        </p:blipFill>
        <p:spPr>
          <a:xfrm flipH="1">
            <a:off x="3390253" y="4907425"/>
            <a:ext cx="2541275" cy="168967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2599</Words>
  <Application>Microsoft Office PowerPoint</Application>
  <PresentationFormat>On-screen Show (4:3)</PresentationFormat>
  <Paragraphs>299</Paragraphs>
  <Slides>31</Slides>
  <Notes>31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31</vt:i4>
      </vt:variant>
    </vt:vector>
  </HeadingPairs>
  <TitlesOfParts>
    <vt:vector size="35" baseType="lpstr">
      <vt:lpstr>Arial</vt:lpstr>
      <vt:lpstr>Calibri</vt:lpstr>
      <vt:lpstr>Office Theme</vt:lpstr>
      <vt:lpstr>Office Theme</vt:lpstr>
      <vt:lpstr>CDE Office Hours</vt:lpstr>
      <vt:lpstr>Purpose</vt:lpstr>
      <vt:lpstr>Online and Remote Learning Options</vt:lpstr>
      <vt:lpstr>Agenda</vt:lpstr>
      <vt:lpstr>Types of Online Options</vt:lpstr>
      <vt:lpstr>Remote Learning</vt:lpstr>
      <vt:lpstr>Remote Learning (cont.)</vt:lpstr>
      <vt:lpstr>Remote Learning (cont.)</vt:lpstr>
      <vt:lpstr>Single District Online Program </vt:lpstr>
      <vt:lpstr>Single District Online School</vt:lpstr>
      <vt:lpstr>Multi-district Online School</vt:lpstr>
      <vt:lpstr>Considerations</vt:lpstr>
      <vt:lpstr>Single District Online Program Considerations</vt:lpstr>
      <vt:lpstr>Single District Online School Considerations</vt:lpstr>
      <vt:lpstr>Multi-district Online School Considerations</vt:lpstr>
      <vt:lpstr>Other Considerations </vt:lpstr>
      <vt:lpstr>Other Considerations </vt:lpstr>
      <vt:lpstr>Summary</vt:lpstr>
      <vt:lpstr>Resources </vt:lpstr>
      <vt:lpstr>Contact Information</vt:lpstr>
      <vt:lpstr>Questions</vt:lpstr>
      <vt:lpstr>Funding Streams and Requirements </vt:lpstr>
      <vt:lpstr>Funding Options for Supporting Online Instruction</vt:lpstr>
      <vt:lpstr>Funding Options for Supporting Online Instruction</vt:lpstr>
      <vt:lpstr>Potential Impact on ESSA Identification</vt:lpstr>
      <vt:lpstr>Equitable Distribution of Teachers (EDT): Overview</vt:lpstr>
      <vt:lpstr>Equitable Distribution of Teachers (EDT) Good to Know!</vt:lpstr>
      <vt:lpstr>Title I Comparability </vt:lpstr>
      <vt:lpstr>Program Contacts</vt:lpstr>
      <vt:lpstr>CDE Team Contact Information</vt:lpstr>
      <vt:lpstr>Thank you!   Questions and Other Topic Requests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Megan Allen</cp:lastModifiedBy>
  <cp:revision>3</cp:revision>
  <dcterms:modified xsi:type="dcterms:W3CDTF">2021-02-08T21:34:49Z</dcterms:modified>
</cp:coreProperties>
</file>