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7"/>
  </p:notesMasterIdLst>
  <p:sldIdLst>
    <p:sldId id="256" r:id="rId2"/>
    <p:sldId id="542" r:id="rId3"/>
    <p:sldId id="257" r:id="rId4"/>
    <p:sldId id="261" r:id="rId5"/>
    <p:sldId id="264" r:id="rId6"/>
    <p:sldId id="275" r:id="rId7"/>
    <p:sldId id="274" r:id="rId8"/>
    <p:sldId id="282" r:id="rId9"/>
    <p:sldId id="266" r:id="rId10"/>
    <p:sldId id="281" r:id="rId11"/>
    <p:sldId id="273" r:id="rId12"/>
    <p:sldId id="279" r:id="rId13"/>
    <p:sldId id="272" r:id="rId14"/>
    <p:sldId id="277" r:id="rId15"/>
    <p:sldId id="533" r:id="rId16"/>
    <p:sldId id="278" r:id="rId17"/>
    <p:sldId id="280" r:id="rId18"/>
    <p:sldId id="276" r:id="rId19"/>
    <p:sldId id="258" r:id="rId20"/>
    <p:sldId id="259" r:id="rId21"/>
    <p:sldId id="260" r:id="rId22"/>
    <p:sldId id="541" r:id="rId23"/>
    <p:sldId id="263" r:id="rId24"/>
    <p:sldId id="270" r:id="rId25"/>
    <p:sldId id="271" r:id="rId2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1" clrIdx="0">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37" autoAdjust="0"/>
  </p:normalViewPr>
  <p:slideViewPr>
    <p:cSldViewPr snapToGrid="0">
      <p:cViewPr varScale="1">
        <p:scale>
          <a:sx n="75" d="100"/>
          <a:sy n="75" d="100"/>
        </p:scale>
        <p:origin x="102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4131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05310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b6202e6b7a_0_4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b6202e6b7a_0_4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Fiscal Expert? </a:t>
            </a:r>
            <a:endParaRPr dirty="0"/>
          </a:p>
        </p:txBody>
      </p:sp>
      <p:sp>
        <p:nvSpPr>
          <p:cNvPr id="160" name="Google Shape;160;gb6202e6b7a_0_4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extLst>
      <p:ext uri="{BB962C8B-B14F-4D97-AF65-F5344CB8AC3E}">
        <p14:creationId xmlns:p14="http://schemas.microsoft.com/office/powerpoint/2010/main" val="2577178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GF or Adam or Tim?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90492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GF or Adam or Tim?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812502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43336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b6202e6b7a_0_3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Jennifer / GF Fiscal Expert? </a:t>
            </a:r>
            <a:endParaRPr dirty="0"/>
          </a:p>
        </p:txBody>
      </p:sp>
      <p:sp>
        <p:nvSpPr>
          <p:cNvPr id="105" name="Google Shape;105;gb6202e6b7a_0_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71700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b6202e6b7a_0_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b6202e6b7a_0_2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Jennifer / GF Fiscal Expert? </a:t>
            </a:r>
            <a:endParaRPr dirty="0"/>
          </a:p>
        </p:txBody>
      </p:sp>
      <p:sp>
        <p:nvSpPr>
          <p:cNvPr id="113" name="Google Shape;113;gb6202e6b7a_0_2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20</a:t>
            </a:fld>
            <a:endParaRPr/>
          </a:p>
        </p:txBody>
      </p:sp>
    </p:spTree>
    <p:extLst>
      <p:ext uri="{BB962C8B-B14F-4D97-AF65-F5344CB8AC3E}">
        <p14:creationId xmlns:p14="http://schemas.microsoft.com/office/powerpoint/2010/main" val="35861417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b6202e6b7a_0_3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b6202e6b7a_0_3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Jennifer Austin or Adam? Fiscal Expert? </a:t>
            </a:r>
            <a:endParaRPr dirty="0"/>
          </a:p>
        </p:txBody>
      </p:sp>
      <p:sp>
        <p:nvSpPr>
          <p:cNvPr id="121" name="Google Shape;121;gb6202e6b7a_0_3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21</a:t>
            </a:fld>
            <a:endParaRPr/>
          </a:p>
        </p:txBody>
      </p:sp>
    </p:spTree>
    <p:extLst>
      <p:ext uri="{BB962C8B-B14F-4D97-AF65-F5344CB8AC3E}">
        <p14:creationId xmlns:p14="http://schemas.microsoft.com/office/powerpoint/2010/main" val="3848304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Jennifer Austin? Fiscal Expert? </a:t>
            </a:r>
            <a:endParaRPr dirty="0"/>
          </a:p>
        </p:txBody>
      </p:sp>
      <p:sp>
        <p:nvSpPr>
          <p:cNvPr id="143" name="Google Shape;143;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a:p>
        </p:txBody>
      </p:sp>
    </p:spTree>
    <p:extLst>
      <p:ext uri="{BB962C8B-B14F-4D97-AF65-F5344CB8AC3E}">
        <p14:creationId xmlns:p14="http://schemas.microsoft.com/office/powerpoint/2010/main" val="2484149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85303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On the books ~ online schools/programs</a:t>
            </a:r>
            <a:endParaRPr dirty="0"/>
          </a:p>
        </p:txBody>
      </p:sp>
      <p:sp>
        <p:nvSpPr>
          <p:cNvPr id="197" name="Google Shape;197;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Nazie </a:t>
            </a:r>
            <a:endParaRPr dirty="0"/>
          </a:p>
        </p:txBody>
      </p:sp>
      <p:sp>
        <p:nvSpPr>
          <p:cNvPr id="128" name="Google Shape;128;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152" name="Google Shape;152;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20445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a:p>
            <a:r>
              <a:rPr lang="en-US" dirty="0"/>
              <a:t>18003(d)(8) – during school closures, ensuring that other educational services can continue to be provided. </a:t>
            </a:r>
          </a:p>
          <a:p>
            <a:r>
              <a:rPr lang="en-US" dirty="0"/>
              <a:t>(11) – planning and implementing activities related to summer learning and supplemental afterschool programs, including providing classroom instruction or online learning during the summer months.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5640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b6202e6b7a_0_5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b6202e6b7a_0_5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Nazie </a:t>
            </a:r>
            <a:endParaRPr dirty="0"/>
          </a:p>
        </p:txBody>
      </p:sp>
      <p:sp>
        <p:nvSpPr>
          <p:cNvPr id="168" name="Google Shape;168;gb6202e6b7a_0_5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a:t>
            </a:r>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smtClean="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lang="en-US"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7122777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38"/>
            <a:ext cx="9144000" cy="2182761"/>
          </a:xfrm>
          <a:prstGeom prst="rect">
            <a:avLst/>
          </a:prstGeom>
          <a:gradFill>
            <a:gsLst>
              <a:gs pos="0">
                <a:schemeClr val="lt1"/>
              </a:gs>
              <a:gs pos="100000">
                <a:srgbClr val="00953A">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1" name="Google Shape;71;p11"/>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4" name="Google Shape;74;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1"/>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2"/>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2"/>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9" name="Google Shape;79;p1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80" name="Google Shape;80;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1" name="Google Shape;81;p1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82" name="Google Shape;8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5" name="Google Shape;85;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28" name="Google Shape;28;p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32" name="Google Shape;32;p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6" name="Google Shape;36;p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9" name="Google Shape;39;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0" name="Google Shape;40;p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3" name="Google Shape;43;p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6" name="Google Shape;46;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7" name="Google Shape;47;p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0" name="Google Shape;50;p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3" name="Google Shape;53;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4" name="Google Shape;54;p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7" name="Google Shape;57;p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0" name="Google Shape;60;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4" name="Google Shape;64;p1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7" name="Google Shape;6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8" name="Google Shape;68;p1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e.state.co.us/caresact/crf-allowableexpenditure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de.state.co.us/cdefinance/fy2020-21ruralfundingperpropee"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de.state.co.us/cdefinance/fiscalyear2020-21schoolfinancefundi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collins_d@cde.state.co.us" TargetMode="External"/><Relationship Id="rId3" Type="http://schemas.openxmlformats.org/officeDocument/2006/relationships/hyperlink" Target="mailto:okes_j@cde.state.co.us" TargetMode="External"/><Relationship Id="rId7" Type="http://schemas.openxmlformats.org/officeDocument/2006/relationships/hyperlink" Target="mailto:mohajeri-nelson_n@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Austin_j@cde.state.co.us" TargetMode="External"/><Relationship Id="rId5" Type="http://schemas.openxmlformats.org/officeDocument/2006/relationships/hyperlink" Target="mailto:Bartlett_k@cde.state.co.us" TargetMode="External"/><Relationship Id="rId10" Type="http://schemas.openxmlformats.org/officeDocument/2006/relationships/hyperlink" Target="mailto:Kaleda_s@cde.state.co.us" TargetMode="External"/><Relationship Id="rId4" Type="http://schemas.openxmlformats.org/officeDocument/2006/relationships/hyperlink" Target="mailto:Williams_a@cde.state.co.us" TargetMode="External"/><Relationship Id="rId9" Type="http://schemas.openxmlformats.org/officeDocument/2006/relationships/hyperlink" Target="mailto:Hawkins_s@cde.state.co.u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rive.google.com/file/d/1Jfm8CRetcMIjK4DSl5eQbDnN0z5QDkqG/view"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cde.state.co.us/caresact/esseriipreliminaryallocation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8" Type="http://schemas.openxmlformats.org/officeDocument/2006/relationships/hyperlink" Target="mailto:collins_d@cde.state.co.us" TargetMode="External"/><Relationship Id="rId3" Type="http://schemas.openxmlformats.org/officeDocument/2006/relationships/hyperlink" Target="mailto:okes_j@cde.state.co.us" TargetMode="External"/><Relationship Id="rId7" Type="http://schemas.openxmlformats.org/officeDocument/2006/relationships/hyperlink" Target="mailto:mohajeri-nelson_n@cde.state.co.u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Austin_j@cde.state.co.us" TargetMode="External"/><Relationship Id="rId5" Type="http://schemas.openxmlformats.org/officeDocument/2006/relationships/hyperlink" Target="mailto:Bartlett_k@cde.state.co.us" TargetMode="External"/><Relationship Id="rId10" Type="http://schemas.openxmlformats.org/officeDocument/2006/relationships/hyperlink" Target="mailto:Kaleda_s@cde.state.co.us" TargetMode="External"/><Relationship Id="rId4" Type="http://schemas.openxmlformats.org/officeDocument/2006/relationships/hyperlink" Target="mailto:Williams_a@cde.state.co.us" TargetMode="External"/><Relationship Id="rId9" Type="http://schemas.openxmlformats.org/officeDocument/2006/relationships/hyperlink" Target="mailto:Hawkins_s@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Font typeface="Arial"/>
              <a:buNone/>
            </a:pPr>
            <a:r>
              <a:rPr lang="en-US"/>
              <a:t>CDE Office Hours</a:t>
            </a:r>
            <a:endParaRPr/>
          </a:p>
        </p:txBody>
      </p:sp>
      <p:sp>
        <p:nvSpPr>
          <p:cNvPr id="93" name="Google Shape;93;p15"/>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en-US" dirty="0"/>
              <a:t>January 21, 2021</a:t>
            </a:r>
            <a:endParaRPr dirty="0"/>
          </a:p>
        </p:txBody>
      </p:sp>
      <p:sp>
        <p:nvSpPr>
          <p:cNvPr id="94" name="Google Shape;94;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3952D-ABF2-4A40-89B4-7E1562503CE1}"/>
              </a:ext>
            </a:extLst>
          </p:cNvPr>
          <p:cNvSpPr>
            <a:spLocks noGrp="1"/>
          </p:cNvSpPr>
          <p:nvPr>
            <p:ph type="title"/>
          </p:nvPr>
        </p:nvSpPr>
        <p:spPr/>
        <p:txBody>
          <a:bodyPr/>
          <a:lstStyle/>
          <a:p>
            <a:r>
              <a:rPr lang="en-US" dirty="0"/>
              <a:t>Benefits – Costs Associated with Teaching Remotely</a:t>
            </a:r>
          </a:p>
        </p:txBody>
      </p:sp>
      <p:sp>
        <p:nvSpPr>
          <p:cNvPr id="3" name="Text Placeholder 2">
            <a:extLst>
              <a:ext uri="{FF2B5EF4-FFF2-40B4-BE49-F238E27FC236}">
                <a16:creationId xmlns:a16="http://schemas.microsoft.com/office/drawing/2014/main" id="{DE12B395-27E1-4D83-B243-A4665BE13210}"/>
              </a:ext>
            </a:extLst>
          </p:cNvPr>
          <p:cNvSpPr>
            <a:spLocks noGrp="1"/>
          </p:cNvSpPr>
          <p:nvPr>
            <p:ph type="body" idx="1"/>
          </p:nvPr>
        </p:nvSpPr>
        <p:spPr/>
        <p:txBody>
          <a:bodyPr/>
          <a:lstStyle/>
          <a:p>
            <a:r>
              <a:rPr lang="en-US" dirty="0"/>
              <a:t>Expenses incurred by educators for teaching from home: </a:t>
            </a:r>
          </a:p>
          <a:p>
            <a:pPr lvl="1"/>
            <a:r>
              <a:rPr lang="en-US" dirty="0"/>
              <a:t>Supplies (paper, printer cartridge) </a:t>
            </a:r>
          </a:p>
          <a:p>
            <a:pPr lvl="1"/>
            <a:r>
              <a:rPr lang="en-US" dirty="0"/>
              <a:t>Technology (internet, data service provider) </a:t>
            </a:r>
          </a:p>
          <a:p>
            <a:r>
              <a:rPr lang="en-US" dirty="0"/>
              <a:t>Guiding questions or considerations – </a:t>
            </a:r>
          </a:p>
          <a:p>
            <a:pPr lvl="1"/>
            <a:r>
              <a:rPr lang="en-US" dirty="0"/>
              <a:t>Related to COVID-19 – part of the district’s response to, prevention of, or reduction of the spread of COVID-19</a:t>
            </a:r>
          </a:p>
          <a:p>
            <a:pPr lvl="1"/>
            <a:r>
              <a:rPr lang="en-US" dirty="0"/>
              <a:t>Do we want to pay stipends and deal with tax ramifications? </a:t>
            </a:r>
          </a:p>
          <a:p>
            <a:pPr lvl="1"/>
            <a:r>
              <a:rPr lang="en-US" dirty="0"/>
              <a:t>Do we want to reimburse for supplies – will have to have a process for tracking expenses and reimbursements </a:t>
            </a:r>
          </a:p>
          <a:p>
            <a:pPr lvl="1"/>
            <a:r>
              <a:rPr lang="en-US" dirty="0"/>
              <a:t>Do we want to pay for contract services on behalf of staff or order supplies to be delivered to the residence (e.g., order headphones)</a:t>
            </a:r>
          </a:p>
          <a:p>
            <a:pPr lvl="1"/>
            <a:r>
              <a:rPr lang="en-US" dirty="0"/>
              <a:t>Code technology separately – could be</a:t>
            </a:r>
          </a:p>
          <a:p>
            <a:pPr lvl="2"/>
            <a:r>
              <a:rPr lang="en-US" dirty="0"/>
              <a:t>Purchased services (0500) – if paying for </a:t>
            </a:r>
            <a:r>
              <a:rPr lang="en-US" dirty="0" err="1"/>
              <a:t>WiFi</a:t>
            </a:r>
            <a:r>
              <a:rPr lang="en-US" dirty="0"/>
              <a:t> – for example</a:t>
            </a:r>
          </a:p>
          <a:p>
            <a:pPr lvl="2"/>
            <a:r>
              <a:rPr lang="en-US" dirty="0"/>
              <a:t>Non-Cap Equipment (0735) – if paying for equipment below the district’s capitalization threshold; must be inventoried</a:t>
            </a:r>
          </a:p>
        </p:txBody>
      </p:sp>
      <p:sp>
        <p:nvSpPr>
          <p:cNvPr id="4" name="Slide Number Placeholder 3">
            <a:extLst>
              <a:ext uri="{FF2B5EF4-FFF2-40B4-BE49-F238E27FC236}">
                <a16:creationId xmlns:a16="http://schemas.microsoft.com/office/drawing/2014/main" id="{B980D2AB-D9DD-4D47-BA2F-5EE706F26051}"/>
              </a:ext>
            </a:extLst>
          </p:cNvPr>
          <p:cNvSpPr>
            <a:spLocks noGrp="1"/>
          </p:cNvSpPr>
          <p:nvPr>
            <p:ph type="sldNum" idx="12"/>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600" b="0" i="0" u="none" strike="noStrike" kern="0" cap="none" spc="0" normalizeH="0" baseline="0" noProof="0" smtClean="0">
                <a:ln>
                  <a:noFill/>
                </a:ln>
                <a:solidFill>
                  <a:srgbClr val="7F7F7F"/>
                </a:solidFill>
                <a:effectLst/>
                <a:uLnTx/>
                <a:uFillTx/>
                <a:latin typeface="Calibri"/>
                <a:cs typeface="Calibri"/>
                <a:sym typeface="Calibri"/>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lang="en-US" sz="1600" b="0" i="0" u="none" strike="noStrike" kern="0" cap="none" spc="0" normalizeH="0" baseline="0" noProof="0">
              <a:ln>
                <a:noFill/>
              </a:ln>
              <a:solidFill>
                <a:srgbClr val="7F7F7F"/>
              </a:solidFill>
              <a:effectLst/>
              <a:uLnTx/>
              <a:uFillTx/>
              <a:latin typeface="Calibri"/>
              <a:cs typeface="Calibri"/>
              <a:sym typeface="Calibri"/>
            </a:endParaRPr>
          </a:p>
        </p:txBody>
      </p:sp>
    </p:spTree>
    <p:extLst>
      <p:ext uri="{BB962C8B-B14F-4D97-AF65-F5344CB8AC3E}">
        <p14:creationId xmlns:p14="http://schemas.microsoft.com/office/powerpoint/2010/main" val="3086819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E211C-D01C-4F0F-9CC8-AA7FC2CBD73B}"/>
              </a:ext>
            </a:extLst>
          </p:cNvPr>
          <p:cNvSpPr>
            <a:spLocks noGrp="1"/>
          </p:cNvSpPr>
          <p:nvPr>
            <p:ph type="title"/>
          </p:nvPr>
        </p:nvSpPr>
        <p:spPr/>
        <p:txBody>
          <a:bodyPr/>
          <a:lstStyle/>
          <a:p>
            <a:r>
              <a:rPr lang="en-US" dirty="0"/>
              <a:t>Non-Public School Consultations </a:t>
            </a:r>
          </a:p>
        </p:txBody>
      </p:sp>
      <p:sp>
        <p:nvSpPr>
          <p:cNvPr id="3" name="Text Placeholder 2">
            <a:extLst>
              <a:ext uri="{FF2B5EF4-FFF2-40B4-BE49-F238E27FC236}">
                <a16:creationId xmlns:a16="http://schemas.microsoft.com/office/drawing/2014/main" id="{5164A090-53CB-43B9-861C-ED9170DC2D15}"/>
              </a:ext>
            </a:extLst>
          </p:cNvPr>
          <p:cNvSpPr>
            <a:spLocks noGrp="1"/>
          </p:cNvSpPr>
          <p:nvPr>
            <p:ph type="body" idx="1"/>
          </p:nvPr>
        </p:nvSpPr>
        <p:spPr/>
        <p:txBody>
          <a:bodyPr/>
          <a:lstStyle/>
          <a:p>
            <a:pPr rtl="0" fontAlgn="base">
              <a:spcBef>
                <a:spcPts val="0"/>
              </a:spcBef>
              <a:spcAft>
                <a:spcPts val="1200"/>
              </a:spcAft>
              <a:buFont typeface="Arial" panose="020B0604020202020204" pitchFamily="34" charset="0"/>
              <a:buChar char="•"/>
            </a:pPr>
            <a:r>
              <a:rPr lang="en-US" sz="2000" b="0" i="0" u="none" strike="noStrike" dirty="0">
                <a:solidFill>
                  <a:srgbClr val="000000"/>
                </a:solidFill>
                <a:effectLst/>
                <a:latin typeface="Calibri" panose="020F0502020204030204" pitchFamily="34" charset="0"/>
                <a:cs typeface="Calibri" panose="020F0502020204030204" pitchFamily="34" charset="0"/>
              </a:rPr>
              <a:t>Our ESSER I application has been reviewed, but I need to update the information on our non-public schools before I can resubmit. We are still waiting to hear back from some of our non-public schools as to whether they are going to participate. How many non-responses to our emails are needed before we determine that a non-public school has elected not to participate due to lack of response?</a:t>
            </a:r>
          </a:p>
          <a:p>
            <a:pPr marL="742950" lvl="1" indent="-285750" rtl="0" fontAlgn="base">
              <a:spcBef>
                <a:spcPts val="0"/>
              </a:spcBef>
              <a:spcAft>
                <a:spcPts val="0"/>
              </a:spcAft>
              <a:buFont typeface="Arial" panose="020B0604020202020204" pitchFamily="34" charset="0"/>
              <a:buChar char="•"/>
            </a:pPr>
            <a:r>
              <a:rPr lang="en-US" sz="1800" b="1" i="0" u="none" strike="noStrike" dirty="0">
                <a:solidFill>
                  <a:srgbClr val="00B050"/>
                </a:solidFill>
                <a:effectLst/>
                <a:latin typeface="Calibri" panose="020F0502020204030204" pitchFamily="34" charset="0"/>
                <a:cs typeface="Calibri" panose="020F0502020204030204" pitchFamily="34" charset="0"/>
              </a:rPr>
              <a:t>An LEA may set a reasonable deadline, taking into consideration private school schedules, for private school officials to indicate their intent to participate. An LEA should provide clear and sufficient notice of the deadline, identify potential consequences for not meeting the deadline, and give adequate time for private school officials to respond. If the LEA has communicated the consequences of not meeting the deadline, then appropriate action may be taken. The LEA may submit the attempts for communication along with the consultation form to demonstrate reasonable effort. </a:t>
            </a:r>
          </a:p>
          <a:p>
            <a:endParaRPr lang="en-US" sz="2000" dirty="0"/>
          </a:p>
        </p:txBody>
      </p:sp>
      <p:sp>
        <p:nvSpPr>
          <p:cNvPr id="4" name="Slide Number Placeholder 3">
            <a:extLst>
              <a:ext uri="{FF2B5EF4-FFF2-40B4-BE49-F238E27FC236}">
                <a16:creationId xmlns:a16="http://schemas.microsoft.com/office/drawing/2014/main" id="{573022D6-2131-43C7-A73C-6F08A99C5164}"/>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1555763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36BA4-9261-4EF3-B94F-AE82080C0ED4}"/>
              </a:ext>
            </a:extLst>
          </p:cNvPr>
          <p:cNvSpPr>
            <a:spLocks noGrp="1"/>
          </p:cNvSpPr>
          <p:nvPr>
            <p:ph type="title"/>
          </p:nvPr>
        </p:nvSpPr>
        <p:spPr/>
        <p:txBody>
          <a:bodyPr/>
          <a:lstStyle/>
          <a:p>
            <a:r>
              <a:rPr lang="en-US" dirty="0"/>
              <a:t>GEER - EANS</a:t>
            </a:r>
          </a:p>
        </p:txBody>
      </p:sp>
      <p:sp>
        <p:nvSpPr>
          <p:cNvPr id="3" name="Text Placeholder 2">
            <a:extLst>
              <a:ext uri="{FF2B5EF4-FFF2-40B4-BE49-F238E27FC236}">
                <a16:creationId xmlns:a16="http://schemas.microsoft.com/office/drawing/2014/main" id="{6716B4F7-5CF2-448B-BC34-826A8ED3E327}"/>
              </a:ext>
            </a:extLst>
          </p:cNvPr>
          <p:cNvSpPr>
            <a:spLocks noGrp="1"/>
          </p:cNvSpPr>
          <p:nvPr>
            <p:ph type="body" idx="1"/>
          </p:nvPr>
        </p:nvSpPr>
        <p:spPr/>
        <p:txBody>
          <a:bodyPr/>
          <a:lstStyle/>
          <a:p>
            <a:r>
              <a:rPr lang="en-US" dirty="0"/>
              <a:t>Did we get an answer as to who will handle the fiscal side of non-public schools under GEER (EANS) grant? </a:t>
            </a:r>
          </a:p>
          <a:p>
            <a:pPr lvl="1"/>
            <a:r>
              <a:rPr lang="en-US" dirty="0"/>
              <a:t>CDE is meeting with the Governor’s office next week to discuss responsibilities for EANS and hope to bring this response back to you at a future office hour. </a:t>
            </a:r>
          </a:p>
        </p:txBody>
      </p:sp>
      <p:sp>
        <p:nvSpPr>
          <p:cNvPr id="4" name="Slide Number Placeholder 3">
            <a:extLst>
              <a:ext uri="{FF2B5EF4-FFF2-40B4-BE49-F238E27FC236}">
                <a16:creationId xmlns:a16="http://schemas.microsoft.com/office/drawing/2014/main" id="{CFECE0BC-7168-4723-B3C7-A49BA1663C4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3935398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Shape 161"/>
        <p:cNvGrpSpPr/>
        <p:nvPr/>
      </p:nvGrpSpPr>
      <p:grpSpPr>
        <a:xfrm>
          <a:off x="0" y="0"/>
          <a:ext cx="0" cy="0"/>
          <a:chOff x="0" y="0"/>
          <a:chExt cx="0" cy="0"/>
        </a:xfrm>
      </p:grpSpPr>
      <p:sp>
        <p:nvSpPr>
          <p:cNvPr id="162" name="Google Shape;162;p24"/>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2000" dirty="0"/>
              <a:t>Purchasing Buses</a:t>
            </a:r>
            <a:endParaRPr dirty="0"/>
          </a:p>
        </p:txBody>
      </p:sp>
      <p:sp>
        <p:nvSpPr>
          <p:cNvPr id="163" name="Google Shape;163;p24"/>
          <p:cNvSpPr txBox="1">
            <a:spLocks noGrp="1"/>
          </p:cNvSpPr>
          <p:nvPr>
            <p:ph type="body" idx="1"/>
          </p:nvPr>
        </p:nvSpPr>
        <p:spPr>
          <a:xfrm>
            <a:off x="385775" y="1471625"/>
            <a:ext cx="8343900" cy="4632300"/>
          </a:xfrm>
          <a:prstGeom prst="rect">
            <a:avLst/>
          </a:prstGeom>
        </p:spPr>
        <p:txBody>
          <a:bodyPr spcFirstLastPara="1" wrap="square" lIns="0" tIns="0" rIns="0" bIns="45700" anchor="t" anchorCtr="0">
            <a:noAutofit/>
          </a:bodyPr>
          <a:lstStyle/>
          <a:p>
            <a:pPr marL="0" lvl="0" indent="0" algn="l" rtl="0">
              <a:spcBef>
                <a:spcPts val="1000"/>
              </a:spcBef>
              <a:spcAft>
                <a:spcPts val="0"/>
              </a:spcAft>
              <a:buClr>
                <a:schemeClr val="dk1"/>
              </a:buClr>
              <a:buSzPts val="1100"/>
              <a:buFont typeface="Arial"/>
              <a:buNone/>
            </a:pPr>
            <a:r>
              <a:rPr lang="en-US" sz="1600" dirty="0">
                <a:latin typeface="Arial"/>
                <a:ea typeface="Arial"/>
                <a:cs typeface="Arial"/>
                <a:sym typeface="Arial"/>
              </a:rPr>
              <a:t>•</a:t>
            </a:r>
            <a:r>
              <a:rPr lang="en-US" sz="1600" dirty="0"/>
              <a:t>Is a school bus purchase an acceptable use of funds for ESSER II?  </a:t>
            </a:r>
            <a:r>
              <a:rPr lang="en-US" sz="1600" b="1" i="1" dirty="0"/>
              <a:t>See #52 on FAQ (</a:t>
            </a:r>
            <a:r>
              <a:rPr lang="en-US" sz="1600" b="1" i="1" dirty="0">
                <a:hlinkClick r:id="rId3"/>
              </a:rPr>
              <a:t>https://www.cde.state.co.us/caresact/crf-allowableexpenditures</a:t>
            </a:r>
            <a:r>
              <a:rPr lang="en-US" sz="1600" b="1" i="1" dirty="0"/>
              <a:t>)  Yes, if necessary, reasonable, and allocable for the purposes of continuing educational services during school closures or for implementing a plan for return to normal operations, and incurred during the award period between March 13, 2020 and June 30, 2021 [CARES Act, Section 18003(12) - other activities necessary to maintain the operation of and continuity of services and continuing to employ the existing staff of the LEA].</a:t>
            </a:r>
            <a:endParaRPr sz="1600" b="1" i="1" dirty="0"/>
          </a:p>
          <a:p>
            <a:pPr marL="0" lvl="0" indent="0" algn="l" rtl="0">
              <a:spcBef>
                <a:spcPts val="1000"/>
              </a:spcBef>
              <a:spcAft>
                <a:spcPts val="0"/>
              </a:spcAft>
              <a:buClr>
                <a:schemeClr val="dk1"/>
              </a:buClr>
              <a:buSzPts val="1100"/>
              <a:buFont typeface="Arial"/>
              <a:buNone/>
            </a:pPr>
            <a:endParaRPr lang="en-US" sz="1600" dirty="0">
              <a:latin typeface="Arial"/>
              <a:ea typeface="Arial"/>
              <a:cs typeface="Arial"/>
              <a:sym typeface="Arial"/>
            </a:endParaRPr>
          </a:p>
          <a:p>
            <a:pPr marL="0" lvl="0" indent="0" algn="l" rtl="0">
              <a:spcBef>
                <a:spcPts val="1000"/>
              </a:spcBef>
              <a:spcAft>
                <a:spcPts val="0"/>
              </a:spcAft>
              <a:buNone/>
            </a:pPr>
            <a:r>
              <a:rPr lang="en-US" sz="1600" b="1" dirty="0">
                <a:solidFill>
                  <a:srgbClr val="00B050"/>
                </a:solidFill>
                <a:latin typeface="Arial"/>
                <a:cs typeface="Arial"/>
                <a:sym typeface="Arial"/>
              </a:rPr>
              <a:t>Follow-Up Question: what about depreciation? </a:t>
            </a:r>
          </a:p>
          <a:p>
            <a:pPr lvl="1" fontAlgn="base"/>
            <a:r>
              <a:rPr lang="en-US" sz="1800" dirty="0"/>
              <a:t>Districts must comply with state safety requirements for buses and their own local purchasing and procurement policies, keeping in line with how those are applied to other federal grants and capitalized equipment. </a:t>
            </a:r>
          </a:p>
          <a:p>
            <a:pPr lvl="1" fontAlgn="base"/>
            <a:r>
              <a:rPr lang="en-US" sz="1800" dirty="0"/>
              <a:t>The district may opt to use ESSER funds for the prorated amount of bus value during the award period. </a:t>
            </a:r>
          </a:p>
          <a:p>
            <a:pPr marL="0" lvl="0" indent="0" algn="l" rtl="0">
              <a:spcBef>
                <a:spcPts val="1000"/>
              </a:spcBef>
              <a:spcAft>
                <a:spcPts val="0"/>
              </a:spcAft>
              <a:buNone/>
            </a:pPr>
            <a:endParaRPr sz="2000" dirty="0"/>
          </a:p>
        </p:txBody>
      </p:sp>
      <p:sp>
        <p:nvSpPr>
          <p:cNvPr id="164" name="Google Shape;164;p24"/>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13</a:t>
            </a:fld>
            <a:endParaRPr/>
          </a:p>
        </p:txBody>
      </p:sp>
    </p:spTree>
    <p:extLst>
      <p:ext uri="{BB962C8B-B14F-4D97-AF65-F5344CB8AC3E}">
        <p14:creationId xmlns:p14="http://schemas.microsoft.com/office/powerpoint/2010/main" val="2888790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80114-37D1-4612-9894-8D19F334EEDD}"/>
              </a:ext>
            </a:extLst>
          </p:cNvPr>
          <p:cNvSpPr>
            <a:spLocks noGrp="1"/>
          </p:cNvSpPr>
          <p:nvPr>
            <p:ph type="title"/>
          </p:nvPr>
        </p:nvSpPr>
        <p:spPr/>
        <p:txBody>
          <a:bodyPr/>
          <a:lstStyle/>
          <a:p>
            <a:r>
              <a:rPr lang="en-US" dirty="0"/>
              <a:t>Accrual, Rural Funding, and Prop EE</a:t>
            </a:r>
          </a:p>
        </p:txBody>
      </p:sp>
      <p:sp>
        <p:nvSpPr>
          <p:cNvPr id="3" name="Text Placeholder 2">
            <a:extLst>
              <a:ext uri="{FF2B5EF4-FFF2-40B4-BE49-F238E27FC236}">
                <a16:creationId xmlns:a16="http://schemas.microsoft.com/office/drawing/2014/main" id="{6A2E977C-DC1E-4323-A241-E0F833F2BB8C}"/>
              </a:ext>
            </a:extLst>
          </p:cNvPr>
          <p:cNvSpPr>
            <a:spLocks noGrp="1"/>
          </p:cNvSpPr>
          <p:nvPr>
            <p:ph type="body" idx="1"/>
          </p:nvPr>
        </p:nvSpPr>
        <p:spPr/>
        <p:txBody>
          <a:bodyPr/>
          <a:lstStyle/>
          <a:p>
            <a:pPr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Calibri" panose="020F0502020204030204" pitchFamily="34" charset="0"/>
                <a:cs typeface="Calibri" panose="020F0502020204030204" pitchFamily="34" charset="0"/>
              </a:rPr>
              <a:t>If we did an accrual, do we need to re-do our </a:t>
            </a:r>
            <a:r>
              <a:rPr lang="en-US" b="0" i="0" u="none" strike="noStrike" dirty="0" err="1">
                <a:solidFill>
                  <a:srgbClr val="000000"/>
                </a:solidFill>
                <a:effectLst/>
                <a:latin typeface="Calibri" panose="020F0502020204030204" pitchFamily="34" charset="0"/>
                <a:cs typeface="Calibri" panose="020F0502020204030204" pitchFamily="34" charset="0"/>
              </a:rPr>
              <a:t>Qtr</a:t>
            </a:r>
            <a:r>
              <a:rPr lang="en-US" b="0" i="0" u="none" strike="noStrike" dirty="0">
                <a:solidFill>
                  <a:srgbClr val="000000"/>
                </a:solidFill>
                <a:effectLst/>
                <a:latin typeface="Calibri" panose="020F0502020204030204" pitchFamily="34" charset="0"/>
                <a:cs typeface="Calibri" panose="020F0502020204030204" pitchFamily="34" charset="0"/>
              </a:rPr>
              <a:t> 3 report</a:t>
            </a:r>
          </a:p>
          <a:p>
            <a:pPr marL="742950" lvl="1" indent="-285750" rtl="0" fontAlgn="base">
              <a:spcBef>
                <a:spcPts val="0"/>
              </a:spcBef>
              <a:spcAft>
                <a:spcPts val="1200"/>
              </a:spcAft>
              <a:buFont typeface="Arial" panose="020B0604020202020204" pitchFamily="34" charset="0"/>
              <a:buChar char="•"/>
            </a:pPr>
            <a:r>
              <a:rPr lang="en-US" b="0" i="0" u="none" strike="noStrike" dirty="0">
                <a:solidFill>
                  <a:srgbClr val="3C4043"/>
                </a:solidFill>
                <a:effectLst/>
                <a:latin typeface="Calibri" panose="020F0502020204030204" pitchFamily="34" charset="0"/>
                <a:cs typeface="Calibri" panose="020F0502020204030204" pitchFamily="34" charset="0"/>
              </a:rPr>
              <a:t>No, expenditures were reported in Q3 to the state.  We don't want to revise Q3 reporting, so districts should let invoices pay out from their accrual object code and NOT reverse the accrual.</a:t>
            </a:r>
            <a:endParaRPr lang="en-US" b="0" i="0" u="none" strike="noStrike" dirty="0">
              <a:solidFill>
                <a:srgbClr val="000000"/>
              </a:solidFill>
              <a:effectLst/>
              <a:latin typeface="Calibri" panose="020F0502020204030204" pitchFamily="34" charset="0"/>
              <a:cs typeface="Calibri" panose="020F0502020204030204" pitchFamily="34" charset="0"/>
            </a:endParaRPr>
          </a:p>
          <a:p>
            <a:pPr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Calibri" panose="020F0502020204030204" pitchFamily="34" charset="0"/>
                <a:cs typeface="Calibri" panose="020F0502020204030204" pitchFamily="34" charset="0"/>
              </a:rPr>
              <a:t>Will rural funding be received after FY 2023?</a:t>
            </a:r>
          </a:p>
          <a:p>
            <a:pPr marL="742950" lvl="1" indent="-285750" rtl="0" fontAlgn="base">
              <a:spcBef>
                <a:spcPts val="0"/>
              </a:spcBef>
              <a:spcAft>
                <a:spcPts val="1200"/>
              </a:spcAft>
              <a:buFont typeface="Arial" panose="020B0604020202020204" pitchFamily="34" charset="0"/>
              <a:buChar char="•"/>
            </a:pPr>
            <a:r>
              <a:rPr lang="en-US" b="0" i="0" u="none" strike="noStrike" dirty="0">
                <a:solidFill>
                  <a:srgbClr val="000000"/>
                </a:solidFill>
                <a:effectLst/>
                <a:latin typeface="Calibri" panose="020F0502020204030204" pitchFamily="34" charset="0"/>
                <a:cs typeface="Calibri" panose="020F0502020204030204" pitchFamily="34" charset="0"/>
              </a:rPr>
              <a:t>The current bill included funding up to FY2022-23.  The legislature will need to determine if funding will be made available beyond that time and either amend the bill or propose a new bill for additional funding.</a:t>
            </a:r>
          </a:p>
          <a:p>
            <a:pPr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Calibri" panose="020F0502020204030204" pitchFamily="34" charset="0"/>
                <a:cs typeface="Calibri" panose="020F0502020204030204" pitchFamily="34" charset="0"/>
              </a:rPr>
              <a:t>Are allowable uses posted for the Prop EE money?</a:t>
            </a:r>
          </a:p>
          <a:p>
            <a:pPr marL="742950" lvl="1" indent="-285750"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Calibri" panose="020F0502020204030204" pitchFamily="34" charset="0"/>
                <a:cs typeface="Calibri" panose="020F0502020204030204" pitchFamily="34" charset="0"/>
              </a:rPr>
              <a:t>Information on the Prop EE monies may be found at: </a:t>
            </a:r>
            <a:r>
              <a:rPr lang="en-US" b="0" i="0" u="sng" strike="noStrike" dirty="0">
                <a:solidFill>
                  <a:srgbClr val="1155CC"/>
                </a:solidFill>
                <a:effectLst/>
                <a:latin typeface="Calibri" panose="020F0502020204030204" pitchFamily="34" charset="0"/>
                <a:cs typeface="Calibri" panose="020F0502020204030204" pitchFamily="34" charset="0"/>
                <a:hlinkClick r:id="rId3"/>
              </a:rPr>
              <a:t>http://www.cde.state.co.us/cdefinance/fy2020-21ruralfundingperpropee</a:t>
            </a:r>
            <a:endParaRPr lang="en-US" b="0" i="0" u="none" strike="noStrike" dirty="0">
              <a:solidFill>
                <a:srgbClr val="000000"/>
              </a:solidFill>
              <a:effectLst/>
              <a:latin typeface="Calibri" panose="020F0502020204030204" pitchFamily="34" charset="0"/>
              <a:cs typeface="Calibri" panose="020F0502020204030204" pitchFamily="34" charset="0"/>
            </a:endParaRPr>
          </a:p>
          <a:p>
            <a:pPr marL="742950" lvl="1" indent="-285750"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Calibri" panose="020F0502020204030204" pitchFamily="34" charset="0"/>
                <a:cs typeface="Calibri" panose="020F0502020204030204" pitchFamily="34" charset="0"/>
              </a:rPr>
              <a:t>There are no limits placed on these funds so the funds may be used in the same way as general funds but need to be tracked by the appropriate grant code 3230 and source code 3000</a:t>
            </a:r>
          </a:p>
          <a:p>
            <a:endParaRPr lang="en-US" dirty="0"/>
          </a:p>
        </p:txBody>
      </p:sp>
      <p:sp>
        <p:nvSpPr>
          <p:cNvPr id="4" name="Slide Number Placeholder 3">
            <a:extLst>
              <a:ext uri="{FF2B5EF4-FFF2-40B4-BE49-F238E27FC236}">
                <a16:creationId xmlns:a16="http://schemas.microsoft.com/office/drawing/2014/main" id="{7D4AA0B6-B937-4A1A-8597-08D4B8596E8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3918876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B555A-9190-45A3-888F-0798C54EA5B6}"/>
              </a:ext>
            </a:extLst>
          </p:cNvPr>
          <p:cNvSpPr>
            <a:spLocks noGrp="1"/>
          </p:cNvSpPr>
          <p:nvPr>
            <p:ph type="title"/>
          </p:nvPr>
        </p:nvSpPr>
        <p:spPr/>
        <p:txBody>
          <a:bodyPr/>
          <a:lstStyle/>
          <a:p>
            <a:r>
              <a:rPr lang="en-US" dirty="0"/>
              <a:t>Rural Funds Distribution per Prop EE</a:t>
            </a:r>
          </a:p>
        </p:txBody>
      </p:sp>
      <p:sp>
        <p:nvSpPr>
          <p:cNvPr id="3" name="Content Placeholder 2">
            <a:extLst>
              <a:ext uri="{FF2B5EF4-FFF2-40B4-BE49-F238E27FC236}">
                <a16:creationId xmlns:a16="http://schemas.microsoft.com/office/drawing/2014/main" id="{22786458-A331-4710-B448-1CAD75D74EC5}"/>
              </a:ext>
            </a:extLst>
          </p:cNvPr>
          <p:cNvSpPr>
            <a:spLocks noGrp="1"/>
          </p:cNvSpPr>
          <p:nvPr>
            <p:ph idx="1"/>
          </p:nvPr>
        </p:nvSpPr>
        <p:spPr/>
        <p:txBody>
          <a:bodyPr/>
          <a:lstStyle/>
          <a:p>
            <a:r>
              <a:rPr lang="en-US" dirty="0"/>
              <a:t>The rural funds distributions per Prop EE have been posted to the </a:t>
            </a:r>
            <a:r>
              <a:rPr lang="en-US" dirty="0">
                <a:hlinkClick r:id="rId2"/>
              </a:rPr>
              <a:t>School Finance 2020-21 funding and payments page</a:t>
            </a:r>
            <a:r>
              <a:rPr lang="en-US" dirty="0"/>
              <a:t>.</a:t>
            </a:r>
          </a:p>
          <a:p>
            <a:r>
              <a:rPr lang="en-US" dirty="0"/>
              <a:t>These distributions will be made after the legislature approves the amended budget for the current fiscal year. We are anticipating late spring.</a:t>
            </a:r>
          </a:p>
          <a:p>
            <a:r>
              <a:rPr lang="en-US" dirty="0"/>
              <a:t>These funds are unrestricted and may be spent as you would spend any general funds.</a:t>
            </a:r>
          </a:p>
          <a:p>
            <a:r>
              <a:rPr lang="en-US" dirty="0"/>
              <a:t>Questions? Please contact Tim Kahle or Kate Bartlett in </a:t>
            </a:r>
            <a:r>
              <a:rPr lang="en-US"/>
              <a:t>school finance.</a:t>
            </a:r>
            <a:endParaRPr lang="en-US" dirty="0"/>
          </a:p>
        </p:txBody>
      </p:sp>
      <p:sp>
        <p:nvSpPr>
          <p:cNvPr id="4" name="Slide Number Placeholder 3">
            <a:extLst>
              <a:ext uri="{FF2B5EF4-FFF2-40B4-BE49-F238E27FC236}">
                <a16:creationId xmlns:a16="http://schemas.microsoft.com/office/drawing/2014/main" id="{0164794A-578E-4585-B362-E8CE6AF7B051}"/>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927842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80114-37D1-4612-9894-8D19F334EEDD}"/>
              </a:ext>
            </a:extLst>
          </p:cNvPr>
          <p:cNvSpPr>
            <a:spLocks noGrp="1"/>
          </p:cNvSpPr>
          <p:nvPr>
            <p:ph type="title"/>
          </p:nvPr>
        </p:nvSpPr>
        <p:spPr/>
        <p:txBody>
          <a:bodyPr/>
          <a:lstStyle/>
          <a:p>
            <a:r>
              <a:rPr lang="en-US" dirty="0"/>
              <a:t>Nutrition Funding</a:t>
            </a:r>
          </a:p>
        </p:txBody>
      </p:sp>
      <p:sp>
        <p:nvSpPr>
          <p:cNvPr id="3" name="Text Placeholder 2">
            <a:extLst>
              <a:ext uri="{FF2B5EF4-FFF2-40B4-BE49-F238E27FC236}">
                <a16:creationId xmlns:a16="http://schemas.microsoft.com/office/drawing/2014/main" id="{6A2E977C-DC1E-4323-A241-E0F833F2BB8C}"/>
              </a:ext>
            </a:extLst>
          </p:cNvPr>
          <p:cNvSpPr>
            <a:spLocks noGrp="1"/>
          </p:cNvSpPr>
          <p:nvPr>
            <p:ph type="body" idx="1"/>
          </p:nvPr>
        </p:nvSpPr>
        <p:spPr/>
        <p:txBody>
          <a:bodyPr/>
          <a:lstStyle/>
          <a:p>
            <a:pPr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Calibri" panose="020F0502020204030204" pitchFamily="34" charset="0"/>
                <a:cs typeface="Calibri" panose="020F0502020204030204" pitchFamily="34" charset="0"/>
              </a:rPr>
              <a:t>Was there any new funds specifically for nutrition as part of CRRSA, or just new ESSER and GEER? Is there a separate grant for Nutrition Services since they got a big hit due to </a:t>
            </a:r>
            <a:r>
              <a:rPr lang="en-US" b="0" i="0" u="none" strike="noStrike" dirty="0" err="1">
                <a:solidFill>
                  <a:srgbClr val="000000"/>
                </a:solidFill>
                <a:effectLst/>
                <a:latin typeface="Calibri" panose="020F0502020204030204" pitchFamily="34" charset="0"/>
                <a:cs typeface="Calibri" panose="020F0502020204030204" pitchFamily="34" charset="0"/>
              </a:rPr>
              <a:t>Covid</a:t>
            </a:r>
            <a:r>
              <a:rPr lang="en-US" b="0" i="0" u="none" strike="noStrike" dirty="0">
                <a:solidFill>
                  <a:srgbClr val="000000"/>
                </a:solidFill>
                <a:effectLst/>
                <a:latin typeface="Calibri" panose="020F0502020204030204" pitchFamily="34" charset="0"/>
                <a:cs typeface="Calibri" panose="020F0502020204030204" pitchFamily="34" charset="0"/>
              </a:rPr>
              <a:t>? </a:t>
            </a:r>
          </a:p>
          <a:p>
            <a:pPr marL="742950" lvl="1" indent="-285750" rtl="0" fontAlgn="base">
              <a:spcBef>
                <a:spcPts val="0"/>
              </a:spcBef>
              <a:spcAft>
                <a:spcPts val="1200"/>
              </a:spcAft>
              <a:buFont typeface="Arial" panose="020B0604020202020204" pitchFamily="34" charset="0"/>
              <a:buChar char="•"/>
            </a:pPr>
            <a:r>
              <a:rPr lang="en-US" b="0" i="0" u="none" strike="noStrike" dirty="0">
                <a:solidFill>
                  <a:srgbClr val="000000"/>
                </a:solidFill>
                <a:effectLst/>
                <a:latin typeface="Calibri" panose="020F0502020204030204" pitchFamily="34" charset="0"/>
                <a:cs typeface="Calibri" panose="020F0502020204030204" pitchFamily="34" charset="0"/>
              </a:rPr>
              <a:t>Yes, CRRSA also includes emergency funding for child nutrition from the USDA.  We are still waiting for additional guidance from the USDA.  We will provide additional guidance as soon as it becomes available.</a:t>
            </a:r>
          </a:p>
          <a:p>
            <a:endParaRPr lang="en-US" dirty="0"/>
          </a:p>
        </p:txBody>
      </p:sp>
      <p:sp>
        <p:nvSpPr>
          <p:cNvPr id="4" name="Slide Number Placeholder 3">
            <a:extLst>
              <a:ext uri="{FF2B5EF4-FFF2-40B4-BE49-F238E27FC236}">
                <a16:creationId xmlns:a16="http://schemas.microsoft.com/office/drawing/2014/main" id="{7D4AA0B6-B937-4A1A-8597-08D4B8596E8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1047673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3E15C-6AA3-4401-B218-4B2A0A380E00}"/>
              </a:ext>
            </a:extLst>
          </p:cNvPr>
          <p:cNvSpPr>
            <a:spLocks noGrp="1"/>
          </p:cNvSpPr>
          <p:nvPr>
            <p:ph type="title"/>
          </p:nvPr>
        </p:nvSpPr>
        <p:spPr/>
        <p:txBody>
          <a:bodyPr/>
          <a:lstStyle/>
          <a:p>
            <a:r>
              <a:rPr lang="en-US" dirty="0"/>
              <a:t>Questions on Which We Need Clarification or Additional Information </a:t>
            </a:r>
          </a:p>
        </p:txBody>
      </p:sp>
      <p:sp>
        <p:nvSpPr>
          <p:cNvPr id="3" name="Text Placeholder 2">
            <a:extLst>
              <a:ext uri="{FF2B5EF4-FFF2-40B4-BE49-F238E27FC236}">
                <a16:creationId xmlns:a16="http://schemas.microsoft.com/office/drawing/2014/main" id="{49E34B30-A967-4FA6-8847-202AB02E25D6}"/>
              </a:ext>
            </a:extLst>
          </p:cNvPr>
          <p:cNvSpPr>
            <a:spLocks noGrp="1"/>
          </p:cNvSpPr>
          <p:nvPr>
            <p:ph type="body" idx="1"/>
          </p:nvPr>
        </p:nvSpPr>
        <p:spPr/>
        <p:txBody>
          <a:bodyPr/>
          <a:lstStyle/>
          <a:p>
            <a:r>
              <a:rPr lang="en-US" sz="1800" b="0" i="0" u="none" strike="noStrike" dirty="0">
                <a:solidFill>
                  <a:srgbClr val="000000"/>
                </a:solidFill>
                <a:effectLst/>
                <a:latin typeface="Calibri" panose="020F0502020204030204" pitchFamily="34" charset="0"/>
              </a:rPr>
              <a:t>Will we need pre and post achievement data for the final grant report for learning loss?</a:t>
            </a:r>
          </a:p>
          <a:p>
            <a:pPr lvl="1"/>
            <a:r>
              <a:rPr lang="en-US" sz="1400" dirty="0">
                <a:solidFill>
                  <a:srgbClr val="000000"/>
                </a:solidFill>
                <a:latin typeface="Calibri" panose="020F0502020204030204" pitchFamily="34" charset="0"/>
              </a:rPr>
              <a:t>Which grant are you referencing? </a:t>
            </a:r>
          </a:p>
          <a:p>
            <a:pPr lvl="1"/>
            <a:r>
              <a:rPr lang="en-US" sz="1400" b="0" i="0" u="none" strike="noStrike">
                <a:solidFill>
                  <a:srgbClr val="000000"/>
                </a:solidFill>
                <a:effectLst/>
                <a:latin typeface="Calibri" panose="020F0502020204030204" pitchFamily="34" charset="0"/>
              </a:rPr>
              <a:t>Which report? </a:t>
            </a:r>
            <a:endParaRPr lang="en-US" sz="1400" b="0" i="0" u="none" strike="noStrike" dirty="0">
              <a:solidFill>
                <a:srgbClr val="000000"/>
              </a:solidFill>
              <a:effectLst/>
              <a:latin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63375BD6-FA68-4D10-AD67-CF62AF27BA2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3126399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1E155B-BB94-4F15-B080-6F14672D9971}"/>
              </a:ext>
            </a:extLst>
          </p:cNvPr>
          <p:cNvSpPr>
            <a:spLocks noGrp="1"/>
          </p:cNvSpPr>
          <p:nvPr>
            <p:ph type="ctrTitle"/>
          </p:nvPr>
        </p:nvSpPr>
        <p:spPr/>
        <p:txBody>
          <a:bodyPr/>
          <a:lstStyle/>
          <a:p>
            <a:r>
              <a:rPr lang="en-US" dirty="0"/>
              <a:t>Announcements </a:t>
            </a:r>
            <a:br>
              <a:rPr lang="en-US" dirty="0"/>
            </a:br>
            <a:r>
              <a:rPr lang="en-US" dirty="0"/>
              <a:t>and </a:t>
            </a:r>
            <a:br>
              <a:rPr lang="en-US" dirty="0"/>
            </a:br>
            <a:r>
              <a:rPr lang="en-US" dirty="0"/>
              <a:t>Reminders</a:t>
            </a:r>
          </a:p>
        </p:txBody>
      </p:sp>
      <p:sp>
        <p:nvSpPr>
          <p:cNvPr id="4" name="Slide Number Placeholder 3">
            <a:extLst>
              <a:ext uri="{FF2B5EF4-FFF2-40B4-BE49-F238E27FC236}">
                <a16:creationId xmlns:a16="http://schemas.microsoft.com/office/drawing/2014/main" id="{C1D5320C-E461-41B9-B4F5-2AB400692E4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2493703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7"/>
          <p:cNvSpPr txBox="1">
            <a:spLocks noGrp="1"/>
          </p:cNvSpPr>
          <p:nvPr>
            <p:ph type="title"/>
          </p:nvPr>
        </p:nvSpPr>
        <p:spPr>
          <a:xfrm>
            <a:off x="245201" y="254525"/>
            <a:ext cx="7372200" cy="756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000"/>
              <a:buFont typeface="Arial"/>
              <a:buNone/>
            </a:pPr>
            <a:r>
              <a:rPr lang="en-US" dirty="0"/>
              <a:t>Next Week’s Office Hours: </a:t>
            </a:r>
            <a:br>
              <a:rPr lang="en-US" dirty="0"/>
            </a:br>
            <a:r>
              <a:rPr lang="en-US" dirty="0"/>
              <a:t>KPMG Presentation on CRF Monitoring Results</a:t>
            </a:r>
            <a:endParaRPr dirty="0"/>
          </a:p>
        </p:txBody>
      </p:sp>
      <p:sp>
        <p:nvSpPr>
          <p:cNvPr id="108" name="Google Shape;108;p17"/>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rgbClr val="7F7F7F"/>
                </a:solidFill>
              </a:rPr>
              <a:t>19</a:t>
            </a:fld>
            <a:endParaRPr>
              <a:solidFill>
                <a:srgbClr val="7F7F7F"/>
              </a:solidFill>
            </a:endParaRPr>
          </a:p>
        </p:txBody>
      </p:sp>
      <p:sp>
        <p:nvSpPr>
          <p:cNvPr id="109" name="Google Shape;109;p17"/>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Join us at next week’s office hours with members of the Office of the State Controller (OSC)  and KMPG as they walk through the recent Coronavirus Relief Fund (CRF) monitoring project.  Topics will be:</a:t>
            </a:r>
            <a:endParaRPr sz="1600" dirty="0">
              <a:latin typeface="Calibri" panose="020F0502020204030204" pitchFamily="34" charset="0"/>
              <a:ea typeface="Arial"/>
              <a:cs typeface="Calibri" panose="020F0502020204030204" pitchFamily="34" charset="0"/>
              <a:sym typeface="Arial"/>
            </a:endParaRPr>
          </a:p>
          <a:p>
            <a:pPr marL="59690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a:t>
            </a:r>
            <a:r>
              <a:rPr lang="en-US" sz="1600" dirty="0">
                <a:latin typeface="Calibri" panose="020F0502020204030204" pitchFamily="34" charset="0"/>
                <a:ea typeface="Times New Roman"/>
                <a:cs typeface="Calibri" panose="020F0502020204030204" pitchFamily="34" charset="0"/>
                <a:sym typeface="Times New Roman"/>
              </a:rPr>
              <a:t>  </a:t>
            </a:r>
            <a:r>
              <a:rPr lang="en-US" sz="1600" dirty="0">
                <a:latin typeface="Calibri" panose="020F0502020204030204" pitchFamily="34" charset="0"/>
                <a:ea typeface="Times New Roman"/>
                <a:cs typeface="Calibri" panose="020F0502020204030204" pitchFamily="34" charset="0"/>
                <a:sym typeface="Arial"/>
              </a:rPr>
              <a:t>High-level</a:t>
            </a:r>
            <a:r>
              <a:rPr lang="en-US" sz="1600" dirty="0">
                <a:latin typeface="Calibri" panose="020F0502020204030204" pitchFamily="34" charset="0"/>
                <a:ea typeface="Arial"/>
                <a:cs typeface="Calibri" panose="020F0502020204030204" pitchFamily="34" charset="0"/>
                <a:sym typeface="Arial"/>
              </a:rPr>
              <a:t> overview the work completed by KPMG</a:t>
            </a:r>
            <a:endParaRPr sz="1600" dirty="0">
              <a:latin typeface="Calibri" panose="020F0502020204030204" pitchFamily="34" charset="0"/>
              <a:ea typeface="Arial"/>
              <a:cs typeface="Calibri" panose="020F0502020204030204" pitchFamily="34" charset="0"/>
              <a:sym typeface="Arial"/>
            </a:endParaRPr>
          </a:p>
          <a:p>
            <a:pPr marL="59690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a:t>
            </a:r>
            <a:r>
              <a:rPr lang="en-US" sz="1600" dirty="0">
                <a:latin typeface="Calibri" panose="020F0502020204030204" pitchFamily="34" charset="0"/>
                <a:ea typeface="Times New Roman"/>
                <a:cs typeface="Calibri" panose="020F0502020204030204" pitchFamily="34" charset="0"/>
                <a:sym typeface="Times New Roman"/>
              </a:rPr>
              <a:t>  High </a:t>
            </a:r>
            <a:r>
              <a:rPr lang="en-US" sz="1600" dirty="0">
                <a:latin typeface="Calibri" panose="020F0502020204030204" pitchFamily="34" charset="0"/>
                <a:ea typeface="Arial"/>
                <a:cs typeface="Calibri" panose="020F0502020204030204" pitchFamily="34" charset="0"/>
                <a:sym typeface="Arial"/>
              </a:rPr>
              <a:t>level risks and lessons learned</a:t>
            </a:r>
            <a:endParaRPr sz="1600" dirty="0">
              <a:latin typeface="Calibri" panose="020F0502020204030204" pitchFamily="34" charset="0"/>
              <a:ea typeface="Arial"/>
              <a:cs typeface="Calibri" panose="020F0502020204030204" pitchFamily="34" charset="0"/>
              <a:sym typeface="Arial"/>
            </a:endParaRPr>
          </a:p>
          <a:p>
            <a:pPr marL="59690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a:t>
            </a:r>
            <a:r>
              <a:rPr lang="en-US" sz="1600" dirty="0">
                <a:latin typeface="Calibri" panose="020F0502020204030204" pitchFamily="34" charset="0"/>
                <a:ea typeface="Times New Roman"/>
                <a:cs typeface="Calibri" panose="020F0502020204030204" pitchFamily="34" charset="0"/>
                <a:sym typeface="Times New Roman"/>
              </a:rPr>
              <a:t> G</a:t>
            </a:r>
            <a:r>
              <a:rPr lang="en-US" sz="1600" dirty="0">
                <a:latin typeface="Calibri" panose="020F0502020204030204" pitchFamily="34" charset="0"/>
                <a:ea typeface="Arial"/>
                <a:cs typeface="Calibri" panose="020F0502020204030204" pitchFamily="34" charset="0"/>
                <a:sym typeface="Arial"/>
              </a:rPr>
              <a:t>uidance for potential audit of CRF funds in your district</a:t>
            </a:r>
            <a:endParaRPr sz="1600" dirty="0">
              <a:latin typeface="Calibri" panose="020F0502020204030204" pitchFamily="34" charset="0"/>
              <a:ea typeface="Arial"/>
              <a:cs typeface="Calibri" panose="020F0502020204030204" pitchFamily="34" charset="0"/>
              <a:sym typeface="Arial"/>
            </a:endParaRPr>
          </a:p>
          <a:p>
            <a:pPr marL="59690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a:t>
            </a:r>
            <a:r>
              <a:rPr lang="en-US" sz="1600" dirty="0">
                <a:latin typeface="Calibri" panose="020F0502020204030204" pitchFamily="34" charset="0"/>
                <a:ea typeface="Times New Roman"/>
                <a:cs typeface="Calibri" panose="020F0502020204030204" pitchFamily="34" charset="0"/>
                <a:sym typeface="Times New Roman"/>
              </a:rPr>
              <a:t>  S</a:t>
            </a:r>
            <a:r>
              <a:rPr lang="en-US" sz="1600" dirty="0">
                <a:latin typeface="Calibri" panose="020F0502020204030204" pitchFamily="34" charset="0"/>
                <a:ea typeface="Arial"/>
                <a:cs typeface="Calibri" panose="020F0502020204030204" pitchFamily="34" charset="0"/>
                <a:sym typeface="Arial"/>
              </a:rPr>
              <a:t>upporting documentation needed for CRF expenditures</a:t>
            </a:r>
            <a:endParaRPr sz="1600" dirty="0">
              <a:latin typeface="Calibri" panose="020F0502020204030204" pitchFamily="34" charset="0"/>
              <a:ea typeface="Arial"/>
              <a:cs typeface="Calibri" panose="020F0502020204030204" pitchFamily="34" charset="0"/>
              <a:sym typeface="Arial"/>
            </a:endParaRPr>
          </a:p>
          <a:p>
            <a:pPr marL="59690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a:t>
            </a:r>
            <a:r>
              <a:rPr lang="en-US" sz="1600" dirty="0">
                <a:latin typeface="Calibri" panose="020F0502020204030204" pitchFamily="34" charset="0"/>
                <a:ea typeface="Times New Roman"/>
                <a:cs typeface="Calibri" panose="020F0502020204030204" pitchFamily="34" charset="0"/>
                <a:sym typeface="Times New Roman"/>
              </a:rPr>
              <a:t>  </a:t>
            </a:r>
            <a:r>
              <a:rPr lang="en-US" sz="1600" dirty="0">
                <a:latin typeface="Calibri" panose="020F0502020204030204" pitchFamily="34" charset="0"/>
                <a:ea typeface="Arial"/>
                <a:cs typeface="Calibri" panose="020F0502020204030204" pitchFamily="34" charset="0"/>
                <a:sym typeface="Arial"/>
              </a:rPr>
              <a:t>Answer your questions</a:t>
            </a:r>
            <a:endParaRPr sz="1600" dirty="0">
              <a:latin typeface="Calibri" panose="020F0502020204030204" pitchFamily="34" charset="0"/>
              <a:ea typeface="Arial"/>
              <a:cs typeface="Calibri" panose="020F0502020204030204" pitchFamily="34" charset="0"/>
              <a:sym typeface="Arial"/>
            </a:endParaRPr>
          </a:p>
          <a:p>
            <a:pPr marL="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This session will be held on </a:t>
            </a:r>
            <a:r>
              <a:rPr lang="en-US" sz="1600" b="1" dirty="0">
                <a:solidFill>
                  <a:srgbClr val="0000FF"/>
                </a:solidFill>
                <a:latin typeface="Calibri" panose="020F0502020204030204" pitchFamily="34" charset="0"/>
                <a:ea typeface="Arial"/>
                <a:cs typeface="Calibri" panose="020F0502020204030204" pitchFamily="34" charset="0"/>
                <a:sym typeface="Arial"/>
              </a:rPr>
              <a:t>Thursday, January 28th beginning at 1:00 p.m.</a:t>
            </a:r>
            <a:r>
              <a:rPr lang="en-US" sz="1600" dirty="0">
                <a:latin typeface="Calibri" panose="020F0502020204030204" pitchFamily="34" charset="0"/>
                <a:ea typeface="Arial"/>
                <a:cs typeface="Calibri" panose="020F0502020204030204" pitchFamily="34" charset="0"/>
                <a:sym typeface="Arial"/>
              </a:rPr>
              <a:t>   </a:t>
            </a:r>
            <a:endParaRPr sz="1600" dirty="0">
              <a:latin typeface="Calibri" panose="020F0502020204030204" pitchFamily="34" charset="0"/>
              <a:ea typeface="Arial"/>
              <a:cs typeface="Calibri" panose="020F0502020204030204" pitchFamily="34" charset="0"/>
              <a:sym typeface="Arial"/>
            </a:endParaRPr>
          </a:p>
          <a:p>
            <a:pPr marL="0" indent="0" algn="ctr">
              <a:buNone/>
            </a:pPr>
            <a:r>
              <a:rPr lang="en-US" sz="1600" b="1" i="1" dirty="0">
                <a:latin typeface="Calibri" panose="020F0502020204030204" pitchFamily="34" charset="0"/>
                <a:cs typeface="Calibri" panose="020F0502020204030204" pitchFamily="34" charset="0"/>
              </a:rPr>
              <a:t>This overview will set the stage for the upcoming CRF monitoring of all districts CRF funds, as required by US Treasury.  We will be devising a schedule and plan and reaching out to districts to begin the collection of sample expenditures based on your G/L submissions with your Q3 CRF reporting.</a:t>
            </a:r>
          </a:p>
        </p:txBody>
      </p:sp>
    </p:spTree>
    <p:extLst>
      <p:ext uri="{BB962C8B-B14F-4D97-AF65-F5344CB8AC3E}">
        <p14:creationId xmlns:p14="http://schemas.microsoft.com/office/powerpoint/2010/main" val="894880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Team members including name, position and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240022" y="1848051"/>
            <a:ext cx="7025403" cy="4369869"/>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1500"/>
              <a:buNone/>
            </a:pPr>
            <a:r>
              <a:rPr lang="en-US" sz="1500" b="1" u="sng" dirty="0"/>
              <a:t>CRF</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3"/>
              </a:rPr>
              <a:t>okes_j@cde.state.co.us</a:t>
            </a:r>
            <a:r>
              <a:rPr lang="en-US" sz="1500" dirty="0"/>
              <a:t>) </a:t>
            </a:r>
            <a:endParaRPr dirty="0"/>
          </a:p>
          <a:p>
            <a:pPr marL="228600" lvl="0" indent="-228600" algn="l" rtl="0">
              <a:lnSpc>
                <a:spcPct val="90000"/>
              </a:lnSpc>
              <a:spcBef>
                <a:spcPts val="1000"/>
              </a:spcBef>
              <a:spcAft>
                <a:spcPts val="0"/>
              </a:spcAft>
              <a:buClr>
                <a:schemeClr val="dk1"/>
              </a:buClr>
              <a:buSzPts val="1500"/>
              <a:buChar char="•"/>
            </a:pPr>
            <a:r>
              <a:rPr lang="en-US" sz="1500" dirty="0"/>
              <a:t>Adam Williams, Financial Data Coordinator (</a:t>
            </a:r>
            <a:r>
              <a:rPr lang="en-US" sz="1500" u="sng" dirty="0">
                <a:solidFill>
                  <a:schemeClr val="hlink"/>
                </a:solidFill>
                <a:hlinkClick r:id="rId4"/>
              </a:rPr>
              <a:t>Williams_a@cde.state.co.us</a:t>
            </a:r>
            <a:r>
              <a:rPr lang="en-US" sz="1500" dirty="0"/>
              <a:t>) </a:t>
            </a:r>
            <a:endParaRPr dirty="0"/>
          </a:p>
          <a:p>
            <a:pPr marL="228600" lvl="0" indent="-228600" algn="l" rtl="0">
              <a:lnSpc>
                <a:spcPct val="90000"/>
              </a:lnSpc>
              <a:spcBef>
                <a:spcPts val="1000"/>
              </a:spcBef>
              <a:spcAft>
                <a:spcPts val="0"/>
              </a:spcAft>
              <a:buClr>
                <a:schemeClr val="dk1"/>
              </a:buClr>
              <a:buSzPts val="1500"/>
              <a:buChar char="•"/>
            </a:pPr>
            <a:r>
              <a:rPr lang="en-US" sz="1500" dirty="0"/>
              <a:t>Kate Bartlett, Executive Director of School District Operations (</a:t>
            </a:r>
            <a:r>
              <a:rPr lang="en-US" sz="1500" u="sng" dirty="0">
                <a:solidFill>
                  <a:schemeClr val="hlink"/>
                </a:solidFill>
                <a:hlinkClick r:id="rId5"/>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6">
                  <a:extLst>
                    <a:ext uri="{A12FA001-AC4F-418D-AE19-62706E023703}">
                      <ahyp:hlinkClr xmlns:ahyp="http://schemas.microsoft.com/office/drawing/2018/hyperlinkcolor" val="tx"/>
                    </a:ext>
                  </a:extLst>
                </a:hlinkClick>
              </a:rPr>
              <a:t>Austin_j@cde.state.co.us</a:t>
            </a:r>
            <a:r>
              <a:rPr lang="en-US" sz="1500" dirty="0"/>
              <a:t>) </a:t>
            </a:r>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dirty="0"/>
          </a:p>
          <a:p>
            <a:pPr marL="0" lvl="0" indent="0" algn="l" rtl="0">
              <a:lnSpc>
                <a:spcPct val="90000"/>
              </a:lnSpc>
              <a:spcBef>
                <a:spcPts val="1000"/>
              </a:spcBef>
              <a:spcAft>
                <a:spcPts val="0"/>
              </a:spcAft>
              <a:buClr>
                <a:schemeClr val="dk1"/>
              </a:buClr>
              <a:buSzPts val="1500"/>
              <a:buNone/>
            </a:pPr>
            <a:r>
              <a:rPr lang="en-US" sz="1500" b="1" u="sng" dirty="0"/>
              <a:t>ESSER</a:t>
            </a:r>
            <a:endParaRPr dirty="0"/>
          </a:p>
          <a:p>
            <a:pPr marL="228600" lvl="0" indent="-228600" algn="l" rtl="0">
              <a:lnSpc>
                <a:spcPct val="90000"/>
              </a:lnSpc>
              <a:spcBef>
                <a:spcPts val="1000"/>
              </a:spcBef>
              <a:spcAft>
                <a:spcPts val="0"/>
              </a:spcAft>
              <a:buClr>
                <a:schemeClr val="dk1"/>
              </a:buClr>
              <a:buSzPts val="1500"/>
              <a:buChar char="•"/>
            </a:pPr>
            <a:r>
              <a:rPr lang="en-US" sz="1500" dirty="0" err="1"/>
              <a:t>Nazie</a:t>
            </a:r>
            <a:r>
              <a:rPr lang="en-US" sz="1500" dirty="0"/>
              <a:t> Mohajeri-Nelson, Director of ESEA Office (</a:t>
            </a:r>
            <a:r>
              <a:rPr lang="en-US" sz="1500" u="sng" dirty="0">
                <a:solidFill>
                  <a:schemeClr val="hlink"/>
                </a:solidFill>
                <a:hlinkClick r:id="rId7"/>
              </a:rPr>
              <a:t>mohajeri-nelson_n@cde.state.co.us</a:t>
            </a:r>
            <a:r>
              <a:rPr lang="en-US" sz="1500" dirty="0"/>
              <a:t>) </a:t>
            </a:r>
            <a:endParaRPr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8"/>
              </a:rPr>
              <a:t>collins_d@cde.state.co.us</a:t>
            </a:r>
            <a:r>
              <a:rPr lang="en-US" sz="1500" dirty="0"/>
              <a:t>) </a:t>
            </a:r>
            <a:endParaRPr dirty="0"/>
          </a:p>
          <a:p>
            <a:pPr marL="0" lvl="0" indent="0" algn="l" rtl="0">
              <a:lnSpc>
                <a:spcPct val="90000"/>
              </a:lnSpc>
              <a:spcBef>
                <a:spcPts val="1000"/>
              </a:spcBef>
              <a:spcAft>
                <a:spcPts val="0"/>
              </a:spcAft>
              <a:buClr>
                <a:schemeClr val="dk1"/>
              </a:buClr>
              <a:buSzPts val="1500"/>
              <a:buNone/>
            </a:pPr>
            <a:r>
              <a:rPr lang="en-US" sz="1500" b="1" u="sng" dirty="0"/>
              <a:t>Grants Fiscal</a:t>
            </a:r>
            <a:endParaRPr dirty="0"/>
          </a:p>
          <a:p>
            <a:pPr marL="228600" lvl="0" indent="-228600" algn="l" rtl="0">
              <a:lnSpc>
                <a:spcPct val="90000"/>
              </a:lnSpc>
              <a:spcBef>
                <a:spcPts val="1000"/>
              </a:spcBef>
              <a:spcAft>
                <a:spcPts val="0"/>
              </a:spcAft>
              <a:buClr>
                <a:schemeClr val="dk1"/>
              </a:buClr>
              <a:buSzPts val="1500"/>
              <a:buChar char="•"/>
            </a:pPr>
            <a:r>
              <a:rPr lang="en-US" sz="1500" dirty="0"/>
              <a:t>Jennifer Austin, Director of Grants Fiscal Management (</a:t>
            </a:r>
            <a:r>
              <a:rPr lang="en-US" sz="1500" u="sng" dirty="0">
                <a:solidFill>
                  <a:schemeClr val="hlink"/>
                </a:solidFill>
                <a:hlinkClick r:id="rId6"/>
              </a:rPr>
              <a:t>Austin_j@cde.state.co.us</a:t>
            </a:r>
            <a:r>
              <a:rPr lang="en-US" sz="1500" dirty="0"/>
              <a:t>) </a:t>
            </a:r>
            <a:endParaRPr dirty="0"/>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9"/>
              </a:rPr>
              <a:t>Hawkins_s@cde.state.co.us</a:t>
            </a:r>
            <a:r>
              <a:rPr lang="en-US" sz="1500" dirty="0"/>
              <a:t>) </a:t>
            </a:r>
            <a:endParaRPr dirty="0"/>
          </a:p>
          <a:p>
            <a:pPr marL="228600" lvl="0" indent="-228600" algn="l" rtl="0">
              <a:lnSpc>
                <a:spcPct val="90000"/>
              </a:lnSpc>
              <a:spcBef>
                <a:spcPts val="1000"/>
              </a:spcBef>
              <a:spcAft>
                <a:spcPts val="0"/>
              </a:spcAft>
              <a:buClr>
                <a:schemeClr val="dk1"/>
              </a:buClr>
              <a:buSzPts val="1500"/>
              <a:buChar char="•"/>
            </a:pPr>
            <a:r>
              <a:rPr lang="en-US" sz="1500" dirty="0"/>
              <a:t>Steven Kaleda, Grants Fiscal Analyst (</a:t>
            </a:r>
            <a:r>
              <a:rPr lang="en-US" sz="1500" u="sng" dirty="0">
                <a:solidFill>
                  <a:schemeClr val="hlink"/>
                </a:solidFill>
                <a:hlinkClick r:id="rId10"/>
              </a:rPr>
              <a:t>Kaleda_s@cde.state.co.us</a:t>
            </a:r>
            <a:r>
              <a:rPr lang="en-US" sz="1500" dirty="0"/>
              <a:t>) </a:t>
            </a:r>
            <a:endParaRPr dirty="0"/>
          </a:p>
          <a:p>
            <a:pPr marL="0" lvl="0" indent="0" algn="l" rtl="0">
              <a:lnSpc>
                <a:spcPct val="90000"/>
              </a:lnSpc>
              <a:spcBef>
                <a:spcPts val="1000"/>
              </a:spcBef>
              <a:spcAft>
                <a:spcPts val="0"/>
              </a:spcAft>
              <a:buClr>
                <a:schemeClr val="dk1"/>
              </a:buClr>
              <a:buSzPts val="1500"/>
              <a:buNone/>
            </a:pPr>
            <a:endParaRPr sz="1500" i="1"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a:t>
            </a:fld>
            <a:endParaRPr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11073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Training - Save the Date! </a:t>
            </a:r>
            <a:endParaRPr/>
          </a:p>
        </p:txBody>
      </p:sp>
      <p:sp>
        <p:nvSpPr>
          <p:cNvPr id="116" name="Google Shape;116;p18"/>
          <p:cNvSpPr txBox="1">
            <a:spLocks noGrp="1"/>
          </p:cNvSpPr>
          <p:nvPr>
            <p:ph type="body" idx="1"/>
          </p:nvPr>
        </p:nvSpPr>
        <p:spPr>
          <a:xfrm>
            <a:off x="628650" y="1273436"/>
            <a:ext cx="7886700" cy="5330049"/>
          </a:xfrm>
          <a:prstGeom prst="rect">
            <a:avLst/>
          </a:prstGeom>
        </p:spPr>
        <p:txBody>
          <a:bodyPr spcFirstLastPara="1" wrap="square" lIns="0" tIns="0" rIns="0" bIns="45700" anchor="t" anchorCtr="0">
            <a:noAutofit/>
          </a:bodyPr>
          <a:lstStyle/>
          <a:p>
            <a:pPr marL="0" lvl="0" indent="0" algn="ctr" rtl="0">
              <a:spcBef>
                <a:spcPts val="1000"/>
              </a:spcBef>
              <a:spcAft>
                <a:spcPts val="0"/>
              </a:spcAft>
              <a:buClr>
                <a:schemeClr val="dk1"/>
              </a:buClr>
              <a:buSzPts val="1100"/>
              <a:buFont typeface="Arial"/>
              <a:buNone/>
            </a:pPr>
            <a:r>
              <a:rPr lang="en-US" b="1" dirty="0"/>
              <a:t>Save the Date! Free </a:t>
            </a:r>
            <a:r>
              <a:rPr lang="en-US" b="1" dirty="0" err="1"/>
              <a:t>BruMan</a:t>
            </a:r>
            <a:r>
              <a:rPr lang="en-US" b="1" dirty="0"/>
              <a:t> Training February 3, 2021</a:t>
            </a:r>
            <a:endParaRPr b="1" dirty="0"/>
          </a:p>
          <a:p>
            <a:pPr marL="0" lvl="0" indent="0" algn="l" rtl="0">
              <a:spcBef>
                <a:spcPts val="1000"/>
              </a:spcBef>
              <a:spcAft>
                <a:spcPts val="0"/>
              </a:spcAft>
              <a:buClr>
                <a:schemeClr val="dk1"/>
              </a:buClr>
              <a:buSzPts val="1100"/>
              <a:buFont typeface="Arial"/>
              <a:buNone/>
            </a:pPr>
            <a:r>
              <a:rPr lang="en-US" sz="2200" dirty="0"/>
              <a:t>The well-known educational law firm, </a:t>
            </a:r>
            <a:r>
              <a:rPr lang="en-US" sz="2200" dirty="0" err="1"/>
              <a:t>Brustein</a:t>
            </a:r>
            <a:r>
              <a:rPr lang="en-US" sz="2200" dirty="0"/>
              <a:t> and </a:t>
            </a:r>
            <a:r>
              <a:rPr lang="en-US" sz="2200" dirty="0" err="1"/>
              <a:t>Manasevit</a:t>
            </a:r>
            <a:r>
              <a:rPr lang="en-US" sz="2200" dirty="0"/>
              <a:t> (aka </a:t>
            </a:r>
            <a:r>
              <a:rPr lang="en-US" sz="2200" dirty="0" err="1"/>
              <a:t>BruMan</a:t>
            </a:r>
            <a:r>
              <a:rPr lang="en-US" sz="2200" dirty="0"/>
              <a:t>), will be offering CDE and Colorado school district grant and fiscal administrators a one day, free training on February 3. </a:t>
            </a:r>
            <a:endParaRPr sz="2200" dirty="0"/>
          </a:p>
          <a:p>
            <a:pPr marL="0" lvl="0" indent="0" algn="l" rtl="0">
              <a:lnSpc>
                <a:spcPct val="115000"/>
              </a:lnSpc>
              <a:spcBef>
                <a:spcPts val="1000"/>
              </a:spcBef>
              <a:spcAft>
                <a:spcPts val="0"/>
              </a:spcAft>
              <a:buClr>
                <a:schemeClr val="dk1"/>
              </a:buClr>
              <a:buSzPts val="1100"/>
              <a:buFont typeface="Arial"/>
              <a:buNone/>
            </a:pPr>
            <a:r>
              <a:rPr lang="en-US" sz="2200" dirty="0"/>
              <a:t>This training will cover various topics, including:</a:t>
            </a:r>
            <a:endParaRPr sz="2200" dirty="0"/>
          </a:p>
          <a:p>
            <a:pPr marL="0" lvl="0" indent="0" algn="l" rtl="0">
              <a:lnSpc>
                <a:spcPct val="115000"/>
              </a:lnSpc>
              <a:spcBef>
                <a:spcPts val="1000"/>
              </a:spcBef>
              <a:spcAft>
                <a:spcPts val="0"/>
              </a:spcAft>
              <a:buClr>
                <a:schemeClr val="dk1"/>
              </a:buClr>
              <a:buSzPts val="1100"/>
              <a:buFont typeface="Arial"/>
              <a:buNone/>
            </a:pPr>
            <a:r>
              <a:rPr lang="en-US" sz="2200" dirty="0">
                <a:latin typeface="Arial"/>
                <a:ea typeface="Arial"/>
                <a:cs typeface="Arial"/>
                <a:sym typeface="Arial"/>
              </a:rPr>
              <a:t>•</a:t>
            </a:r>
            <a:r>
              <a:rPr lang="en-US" sz="2200" dirty="0"/>
              <a:t>Changes to 2CFR200</a:t>
            </a:r>
            <a:endParaRPr sz="2200" dirty="0"/>
          </a:p>
          <a:p>
            <a:pPr marL="0" lvl="0" indent="0" algn="l" rtl="0">
              <a:lnSpc>
                <a:spcPct val="115000"/>
              </a:lnSpc>
              <a:spcBef>
                <a:spcPts val="1000"/>
              </a:spcBef>
              <a:spcAft>
                <a:spcPts val="0"/>
              </a:spcAft>
              <a:buClr>
                <a:schemeClr val="dk1"/>
              </a:buClr>
              <a:buSzPts val="1100"/>
              <a:buFont typeface="Arial"/>
              <a:buNone/>
            </a:pPr>
            <a:r>
              <a:rPr lang="en-US" sz="2200" dirty="0">
                <a:latin typeface="Arial"/>
                <a:ea typeface="Arial"/>
                <a:cs typeface="Arial"/>
                <a:sym typeface="Arial"/>
              </a:rPr>
              <a:t>•</a:t>
            </a:r>
            <a:r>
              <a:rPr lang="en-US" sz="2200" dirty="0"/>
              <a:t>Free and Reduced lunch counts and effects due to the CARES Act</a:t>
            </a:r>
            <a:endParaRPr sz="2200" dirty="0"/>
          </a:p>
          <a:p>
            <a:pPr marL="0" lvl="0" indent="0" algn="l" rtl="0">
              <a:lnSpc>
                <a:spcPct val="115000"/>
              </a:lnSpc>
              <a:spcBef>
                <a:spcPts val="1000"/>
              </a:spcBef>
              <a:spcAft>
                <a:spcPts val="0"/>
              </a:spcAft>
              <a:buClr>
                <a:schemeClr val="dk1"/>
              </a:buClr>
              <a:buSzPts val="1100"/>
              <a:buFont typeface="Arial"/>
              <a:buNone/>
            </a:pPr>
            <a:r>
              <a:rPr lang="en-US" sz="2200" dirty="0">
                <a:latin typeface="Arial"/>
                <a:ea typeface="Arial"/>
                <a:cs typeface="Arial"/>
                <a:sym typeface="Arial"/>
              </a:rPr>
              <a:t>•</a:t>
            </a:r>
            <a:r>
              <a:rPr lang="en-US" sz="2200" dirty="0"/>
              <a:t>Waiver impacts</a:t>
            </a:r>
            <a:endParaRPr sz="2200" dirty="0"/>
          </a:p>
          <a:p>
            <a:pPr marL="0" lvl="0" indent="0" algn="l" rtl="0">
              <a:lnSpc>
                <a:spcPct val="115000"/>
              </a:lnSpc>
              <a:spcBef>
                <a:spcPts val="1000"/>
              </a:spcBef>
              <a:spcAft>
                <a:spcPts val="0"/>
              </a:spcAft>
              <a:buClr>
                <a:schemeClr val="dk1"/>
              </a:buClr>
              <a:buSzPts val="1100"/>
              <a:buFont typeface="Arial"/>
              <a:buNone/>
            </a:pPr>
            <a:r>
              <a:rPr lang="en-US" sz="2200" dirty="0">
                <a:latin typeface="Arial"/>
                <a:ea typeface="Arial"/>
                <a:cs typeface="Arial"/>
                <a:sym typeface="Arial"/>
              </a:rPr>
              <a:t>•</a:t>
            </a:r>
            <a:r>
              <a:rPr lang="en-US" sz="2200" dirty="0"/>
              <a:t>New federal funding and others.</a:t>
            </a:r>
            <a:endParaRPr sz="2200" dirty="0"/>
          </a:p>
          <a:p>
            <a:pPr marL="0" lvl="0" indent="0" algn="ctr" rtl="0">
              <a:spcBef>
                <a:spcPts val="1000"/>
              </a:spcBef>
              <a:spcAft>
                <a:spcPts val="0"/>
              </a:spcAft>
              <a:buClr>
                <a:schemeClr val="dk1"/>
              </a:buClr>
              <a:buSzPts val="1100"/>
              <a:buFont typeface="Arial"/>
              <a:buNone/>
            </a:pPr>
            <a:r>
              <a:rPr lang="en-US" sz="2000" dirty="0"/>
              <a:t>Please visit the link below and look for the </a:t>
            </a:r>
            <a:r>
              <a:rPr lang="en-US" sz="2000" b="1" dirty="0"/>
              <a:t>important announcements </a:t>
            </a:r>
            <a:r>
              <a:rPr lang="en-US" sz="2000" dirty="0"/>
              <a:t>section for the link to register!</a:t>
            </a:r>
          </a:p>
          <a:p>
            <a:pPr marL="0" lvl="0" indent="0" algn="ctr">
              <a:buSzPts val="1100"/>
              <a:buNone/>
            </a:pPr>
            <a:r>
              <a:rPr lang="en-US" sz="2000" dirty="0"/>
              <a:t>https://www.cde.state.co.us/cdefisgrant</a:t>
            </a:r>
            <a:endParaRPr sz="2000" dirty="0"/>
          </a:p>
          <a:p>
            <a:pPr marL="0" lvl="0" indent="0" algn="l" rtl="0">
              <a:spcBef>
                <a:spcPts val="1000"/>
              </a:spcBef>
              <a:spcAft>
                <a:spcPts val="0"/>
              </a:spcAft>
              <a:buNone/>
            </a:pPr>
            <a:endParaRPr dirty="0"/>
          </a:p>
        </p:txBody>
      </p:sp>
      <p:sp>
        <p:nvSpPr>
          <p:cNvPr id="117" name="Google Shape;117;p18"/>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20</a:t>
            </a:fld>
            <a:endParaRPr/>
          </a:p>
        </p:txBody>
      </p:sp>
    </p:spTree>
    <p:extLst>
      <p:ext uri="{BB962C8B-B14F-4D97-AF65-F5344CB8AC3E}">
        <p14:creationId xmlns:p14="http://schemas.microsoft.com/office/powerpoint/2010/main" val="1340899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xfrm>
            <a:off x="245192" y="254514"/>
            <a:ext cx="8427169"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solidFill>
                  <a:srgbClr val="FFFFFF"/>
                </a:solidFill>
              </a:rPr>
              <a:t>CRF Reporting: Grant codes 4012, 5012 and 6012</a:t>
            </a:r>
            <a:endParaRPr dirty="0"/>
          </a:p>
        </p:txBody>
      </p:sp>
      <p:sp>
        <p:nvSpPr>
          <p:cNvPr id="124" name="Google Shape;124;p19"/>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The new federal legislation (CRRSA) extended the period of availability for the CRF funds to December 31, 2021</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The Governor (</a:t>
            </a:r>
            <a:r>
              <a:rPr lang="en-US" sz="1800" u="sng">
                <a:solidFill>
                  <a:schemeClr val="hlink"/>
                </a:solidFill>
                <a:hlinkClick r:id="rId3"/>
              </a:rPr>
              <a:t>Executive Order D 2020 070</a:t>
            </a:r>
            <a:r>
              <a:rPr lang="en-US" sz="1800"/>
              <a:t>) allows any unspent/unobligated funds to be utilized for expenditures through December 31, 2021</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No changes to the allowability guidelines or reporting guidelines</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Quarter 3 CRF reporting templates for 4012, 5012 and 6012 were due to the Grants Fiscal Office by January 4, 2021</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GFMU will reach out to those LEAs with missing reports</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Quarter 4 CRF reporting will be due in early April</a:t>
            </a:r>
            <a:endParaRPr sz="1800"/>
          </a:p>
          <a:p>
            <a:pPr marL="0" lvl="0" indent="0" algn="l" rtl="0">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a:t>
            </a:r>
            <a:r>
              <a:rPr lang="en-US" sz="1800"/>
              <a:t>We encourage district all recipients expend any remaining funds in the first quarter of 2021</a:t>
            </a:r>
            <a:endParaRPr sz="1800"/>
          </a:p>
          <a:p>
            <a:pPr marL="0" lvl="0" indent="0" algn="l" rtl="0">
              <a:spcBef>
                <a:spcPts val="1000"/>
              </a:spcBef>
              <a:spcAft>
                <a:spcPts val="0"/>
              </a:spcAft>
              <a:buNone/>
            </a:pPr>
            <a:endParaRPr/>
          </a:p>
        </p:txBody>
      </p:sp>
      <p:sp>
        <p:nvSpPr>
          <p:cNvPr id="125" name="Google Shape;125;p19"/>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21</a:t>
            </a:fld>
            <a:endParaRPr/>
          </a:p>
        </p:txBody>
      </p:sp>
    </p:spTree>
    <p:extLst>
      <p:ext uri="{BB962C8B-B14F-4D97-AF65-F5344CB8AC3E}">
        <p14:creationId xmlns:p14="http://schemas.microsoft.com/office/powerpoint/2010/main" val="1419933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B555A-9190-45A3-888F-0798C54EA5B6}"/>
              </a:ext>
            </a:extLst>
          </p:cNvPr>
          <p:cNvSpPr>
            <a:spLocks noGrp="1"/>
          </p:cNvSpPr>
          <p:nvPr>
            <p:ph type="title"/>
          </p:nvPr>
        </p:nvSpPr>
        <p:spPr/>
        <p:txBody>
          <a:bodyPr/>
          <a:lstStyle/>
          <a:p>
            <a:r>
              <a:rPr lang="en-US" dirty="0"/>
              <a:t>FPP Meeting Reminder</a:t>
            </a:r>
          </a:p>
        </p:txBody>
      </p:sp>
      <p:sp>
        <p:nvSpPr>
          <p:cNvPr id="3" name="Content Placeholder 2">
            <a:extLst>
              <a:ext uri="{FF2B5EF4-FFF2-40B4-BE49-F238E27FC236}">
                <a16:creationId xmlns:a16="http://schemas.microsoft.com/office/drawing/2014/main" id="{22786458-A331-4710-B448-1CAD75D74EC5}"/>
              </a:ext>
            </a:extLst>
          </p:cNvPr>
          <p:cNvSpPr>
            <a:spLocks noGrp="1"/>
          </p:cNvSpPr>
          <p:nvPr>
            <p:ph idx="1"/>
          </p:nvPr>
        </p:nvSpPr>
        <p:spPr/>
        <p:txBody>
          <a:bodyPr>
            <a:normAutofit/>
          </a:bodyPr>
          <a:lstStyle/>
          <a:p>
            <a:pPr fontAlgn="base"/>
            <a:r>
              <a:rPr lang="en-US" dirty="0"/>
              <a:t>The next Financial Policies and Procedures (FPP) meeting is Friday, January 29</a:t>
            </a:r>
            <a:r>
              <a:rPr lang="en-US" baseline="30000" dirty="0"/>
              <a:t>th</a:t>
            </a:r>
            <a:r>
              <a:rPr lang="en-US" dirty="0"/>
              <a:t> from 9:30 to Noon</a:t>
            </a:r>
          </a:p>
          <a:p>
            <a:pPr fontAlgn="base"/>
            <a:r>
              <a:rPr lang="en-US" dirty="0"/>
              <a:t>Agenda and log-in instructions will be sent out via the finance list-serve </a:t>
            </a:r>
          </a:p>
          <a:p>
            <a:pPr marL="0" indent="0" fontAlgn="base">
              <a:buNone/>
            </a:pPr>
            <a:endParaRPr lang="en-US" dirty="0"/>
          </a:p>
        </p:txBody>
      </p:sp>
      <p:sp>
        <p:nvSpPr>
          <p:cNvPr id="4" name="Slide Number Placeholder 3">
            <a:extLst>
              <a:ext uri="{FF2B5EF4-FFF2-40B4-BE49-F238E27FC236}">
                <a16:creationId xmlns:a16="http://schemas.microsoft.com/office/drawing/2014/main" id="{0164794A-578E-4585-B362-E8CE6AF7B051}"/>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642151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dirty="0"/>
              <a:t>Funding Codes </a:t>
            </a:r>
            <a:endParaRPr dirty="0"/>
          </a:p>
        </p:txBody>
      </p:sp>
      <p:sp>
        <p:nvSpPr>
          <p:cNvPr id="146" name="Google Shape;146;p22" descr="The table outlines funding sources and correlated funding codes.  ESSER I (90% direct allocation) is to be charged to funding code 4425, ESSER 1 (10% allocation) is funding code 5425 and ESSER II (90% direct allocation) is to funding code 442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p>
            <a:pPr marL="228600" lvl="0" indent="-76200" algn="l" rtl="0">
              <a:lnSpc>
                <a:spcPct val="90000"/>
              </a:lnSpc>
              <a:spcBef>
                <a:spcPts val="0"/>
              </a:spcBef>
              <a:spcAft>
                <a:spcPts val="0"/>
              </a:spcAft>
              <a:buClr>
                <a:schemeClr val="dk1"/>
              </a:buClr>
              <a:buSzPts val="2400"/>
              <a:buNone/>
            </a:pPr>
            <a:endParaRPr b="1" i="1">
              <a:solidFill>
                <a:srgbClr val="00B050"/>
              </a:solidFill>
            </a:endParaRPr>
          </a:p>
          <a:p>
            <a:pPr marL="685800" lvl="1" indent="-101600" algn="l" rtl="0">
              <a:lnSpc>
                <a:spcPct val="90000"/>
              </a:lnSpc>
              <a:spcBef>
                <a:spcPts val="500"/>
              </a:spcBef>
              <a:spcAft>
                <a:spcPts val="0"/>
              </a:spcAft>
              <a:buClr>
                <a:schemeClr val="dk1"/>
              </a:buClr>
              <a:buSzPts val="2000"/>
              <a:buNone/>
            </a:pPr>
            <a:endParaRPr/>
          </a:p>
        </p:txBody>
      </p:sp>
      <p:sp>
        <p:nvSpPr>
          <p:cNvPr id="147" name="Google Shape;147;p2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23</a:t>
            </a:fld>
            <a:endParaRPr/>
          </a:p>
        </p:txBody>
      </p:sp>
      <p:graphicFrame>
        <p:nvGraphicFramePr>
          <p:cNvPr id="148" name="Google Shape;148;p22"/>
          <p:cNvGraphicFramePr/>
          <p:nvPr/>
        </p:nvGraphicFramePr>
        <p:xfrm>
          <a:off x="1405466" y="1852790"/>
          <a:ext cx="6333075" cy="2723400"/>
        </p:xfrm>
        <a:graphic>
          <a:graphicData uri="http://schemas.openxmlformats.org/drawingml/2006/table">
            <a:tbl>
              <a:tblPr firstRow="1" bandRow="1">
                <a:noFill/>
                <a:tableStyleId>{1DF82658-8AFC-442A-9291-991C26907DA4}</a:tableStyleId>
              </a:tblPr>
              <a:tblGrid>
                <a:gridCol w="4075300">
                  <a:extLst>
                    <a:ext uri="{9D8B030D-6E8A-4147-A177-3AD203B41FA5}">
                      <a16:colId xmlns:a16="http://schemas.microsoft.com/office/drawing/2014/main" val="20000"/>
                    </a:ext>
                  </a:extLst>
                </a:gridCol>
                <a:gridCol w="2257775">
                  <a:extLst>
                    <a:ext uri="{9D8B030D-6E8A-4147-A177-3AD203B41FA5}">
                      <a16:colId xmlns:a16="http://schemas.microsoft.com/office/drawing/2014/main" val="20001"/>
                    </a:ext>
                  </a:extLst>
                </a:gridCol>
              </a:tblGrid>
              <a:tr h="680850">
                <a:tc>
                  <a:txBody>
                    <a:bodyPr/>
                    <a:lstStyle/>
                    <a:p>
                      <a:pPr marL="0" marR="0" lvl="0" indent="0" algn="l" rtl="0">
                        <a:spcBef>
                          <a:spcPts val="0"/>
                        </a:spcBef>
                        <a:spcAft>
                          <a:spcPts val="0"/>
                        </a:spcAft>
                        <a:buNone/>
                      </a:pPr>
                      <a:r>
                        <a:rPr lang="en-US" sz="1800"/>
                        <a:t>Funding Source</a:t>
                      </a:r>
                      <a:endParaRPr/>
                    </a:p>
                  </a:txBody>
                  <a:tcPr marL="91450" marR="91450" marT="45725" marB="45725"/>
                </a:tc>
                <a:tc>
                  <a:txBody>
                    <a:bodyPr/>
                    <a:lstStyle/>
                    <a:p>
                      <a:pPr marL="0" marR="0" lvl="0" indent="0" algn="ctr" rtl="0">
                        <a:spcBef>
                          <a:spcPts val="0"/>
                        </a:spcBef>
                        <a:spcAft>
                          <a:spcPts val="0"/>
                        </a:spcAft>
                        <a:buNone/>
                      </a:pPr>
                      <a:r>
                        <a:rPr lang="en-US" sz="1800"/>
                        <a:t>Funding Code</a:t>
                      </a:r>
                      <a:endParaRPr/>
                    </a:p>
                  </a:txBody>
                  <a:tcPr marL="91450" marR="91450" marT="45725" marB="45725"/>
                </a:tc>
                <a:extLst>
                  <a:ext uri="{0D108BD9-81ED-4DB2-BD59-A6C34878D82A}">
                    <a16:rowId xmlns:a16="http://schemas.microsoft.com/office/drawing/2014/main" val="10000"/>
                  </a:ext>
                </a:extLst>
              </a:tr>
              <a:tr h="680850">
                <a:tc>
                  <a:txBody>
                    <a:bodyPr/>
                    <a:lstStyle/>
                    <a:p>
                      <a:pPr marL="0" marR="0" lvl="0" indent="0" algn="l" rtl="0">
                        <a:spcBef>
                          <a:spcPts val="0"/>
                        </a:spcBef>
                        <a:spcAft>
                          <a:spcPts val="0"/>
                        </a:spcAft>
                        <a:buNone/>
                      </a:pPr>
                      <a:r>
                        <a:rPr lang="en-US" sz="1800"/>
                        <a:t>ESSER I (90% direct allocation)</a:t>
                      </a:r>
                      <a:endParaRPr/>
                    </a:p>
                  </a:txBody>
                  <a:tcPr marL="91450" marR="91450" marT="45725" marB="45725"/>
                </a:tc>
                <a:tc>
                  <a:txBody>
                    <a:bodyPr/>
                    <a:lstStyle/>
                    <a:p>
                      <a:pPr marL="0" marR="0" lvl="0" indent="0" algn="ctr" rtl="0">
                        <a:spcBef>
                          <a:spcPts val="0"/>
                        </a:spcBef>
                        <a:spcAft>
                          <a:spcPts val="0"/>
                        </a:spcAft>
                        <a:buNone/>
                      </a:pPr>
                      <a:r>
                        <a:rPr lang="en-US" sz="1800"/>
                        <a:t>4425</a:t>
                      </a:r>
                      <a:endParaRPr/>
                    </a:p>
                  </a:txBody>
                  <a:tcPr marL="91450" marR="91450" marT="45725" marB="45725"/>
                </a:tc>
                <a:extLst>
                  <a:ext uri="{0D108BD9-81ED-4DB2-BD59-A6C34878D82A}">
                    <a16:rowId xmlns:a16="http://schemas.microsoft.com/office/drawing/2014/main" val="10001"/>
                  </a:ext>
                </a:extLst>
              </a:tr>
              <a:tr h="680850">
                <a:tc>
                  <a:txBody>
                    <a:bodyPr/>
                    <a:lstStyle/>
                    <a:p>
                      <a:pPr marL="0" marR="0" lvl="0" indent="0" algn="l" rtl="0">
                        <a:spcBef>
                          <a:spcPts val="0"/>
                        </a:spcBef>
                        <a:spcAft>
                          <a:spcPts val="0"/>
                        </a:spcAft>
                        <a:buNone/>
                      </a:pPr>
                      <a:r>
                        <a:rPr lang="en-US" sz="1800"/>
                        <a:t>ESSER I (10% supplemental allocation)</a:t>
                      </a:r>
                      <a:endParaRPr/>
                    </a:p>
                  </a:txBody>
                  <a:tcPr marL="91450" marR="91450" marT="45725" marB="45725"/>
                </a:tc>
                <a:tc>
                  <a:txBody>
                    <a:bodyPr/>
                    <a:lstStyle/>
                    <a:p>
                      <a:pPr marL="0" marR="0" lvl="0" indent="0" algn="ctr" rtl="0">
                        <a:spcBef>
                          <a:spcPts val="0"/>
                        </a:spcBef>
                        <a:spcAft>
                          <a:spcPts val="0"/>
                        </a:spcAft>
                        <a:buNone/>
                      </a:pPr>
                      <a:r>
                        <a:rPr lang="en-US" sz="1800"/>
                        <a:t>5425</a:t>
                      </a:r>
                      <a:endParaRPr/>
                    </a:p>
                  </a:txBody>
                  <a:tcPr marL="91450" marR="91450" marT="45725" marB="45725"/>
                </a:tc>
                <a:extLst>
                  <a:ext uri="{0D108BD9-81ED-4DB2-BD59-A6C34878D82A}">
                    <a16:rowId xmlns:a16="http://schemas.microsoft.com/office/drawing/2014/main" val="10002"/>
                  </a:ext>
                </a:extLst>
              </a:tr>
              <a:tr h="680850">
                <a:tc>
                  <a:txBody>
                    <a:bodyPr/>
                    <a:lstStyle/>
                    <a:p>
                      <a:pPr marL="0" marR="0" lvl="0" indent="0" algn="l" rtl="0">
                        <a:spcBef>
                          <a:spcPts val="0"/>
                        </a:spcBef>
                        <a:spcAft>
                          <a:spcPts val="0"/>
                        </a:spcAft>
                        <a:buNone/>
                      </a:pPr>
                      <a:r>
                        <a:rPr lang="en-US" sz="1800"/>
                        <a:t>ESSER II (90% direct allocation)</a:t>
                      </a:r>
                      <a:endParaRPr/>
                    </a:p>
                  </a:txBody>
                  <a:tcPr marL="91450" marR="91450" marT="45725" marB="45725"/>
                </a:tc>
                <a:tc>
                  <a:txBody>
                    <a:bodyPr/>
                    <a:lstStyle/>
                    <a:p>
                      <a:pPr marL="0" marR="0" lvl="0" indent="0" algn="ctr" rtl="0">
                        <a:spcBef>
                          <a:spcPts val="0"/>
                        </a:spcBef>
                        <a:spcAft>
                          <a:spcPts val="0"/>
                        </a:spcAft>
                        <a:buNone/>
                      </a:pPr>
                      <a:r>
                        <a:rPr lang="en-US" sz="1800"/>
                        <a:t>4420</a:t>
                      </a:r>
                      <a:endParaRPr/>
                    </a:p>
                  </a:txBody>
                  <a:tcPr marL="91450" marR="91450" marT="45725" marB="45725"/>
                </a:tc>
                <a:extLst>
                  <a:ext uri="{0D108BD9-81ED-4DB2-BD59-A6C34878D82A}">
                    <a16:rowId xmlns:a16="http://schemas.microsoft.com/office/drawing/2014/main" val="10003"/>
                  </a:ext>
                </a:extLst>
              </a:tr>
            </a:tbl>
          </a:graphicData>
        </a:graphic>
      </p:graphicFrame>
      <p:sp>
        <p:nvSpPr>
          <p:cNvPr id="149" name="Google Shape;149;p22"/>
          <p:cNvSpPr txBox="1"/>
          <p:nvPr/>
        </p:nvSpPr>
        <p:spPr>
          <a:xfrm>
            <a:off x="530578" y="5012267"/>
            <a:ext cx="7207956"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0" i="0" u="none" strike="noStrike" cap="none">
                <a:solidFill>
                  <a:schemeClr val="dk1"/>
                </a:solidFill>
                <a:latin typeface="Calibri"/>
                <a:ea typeface="Calibri"/>
                <a:cs typeface="Calibri"/>
                <a:sym typeface="Calibri"/>
              </a:rPr>
              <a:t>Access ESSER II Preliminary Allocations: </a:t>
            </a:r>
            <a:r>
              <a:rPr lang="en-US" sz="1800" b="0" i="0" u="sng" strike="noStrike" cap="none">
                <a:solidFill>
                  <a:schemeClr val="hlink"/>
                </a:solidFill>
                <a:latin typeface="Calibri"/>
                <a:ea typeface="Calibri"/>
                <a:cs typeface="Calibri"/>
                <a:sym typeface="Calibri"/>
                <a:hlinkClick r:id="rId3"/>
              </a:rPr>
              <a:t>https://www.cde.state.co.us/caresact/esseriipreliminaryallocations</a:t>
            </a:r>
            <a:r>
              <a:rPr lang="en-US" sz="1800" b="0" i="0" u="none" strike="noStrike" cap="none">
                <a:solidFill>
                  <a:schemeClr val="dk1"/>
                </a:solidFill>
                <a:latin typeface="Calibri"/>
                <a:ea typeface="Calibri"/>
                <a:cs typeface="Calibri"/>
                <a:sym typeface="Calibri"/>
              </a:rPr>
              <a:t> </a:t>
            </a:r>
            <a:endParaRPr/>
          </a:p>
        </p:txBody>
      </p:sp>
    </p:spTree>
    <p:extLst>
      <p:ext uri="{BB962C8B-B14F-4D97-AF65-F5344CB8AC3E}">
        <p14:creationId xmlns:p14="http://schemas.microsoft.com/office/powerpoint/2010/main" val="1027845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9"/>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4000"/>
              <a:buFont typeface="Arial"/>
              <a:buNone/>
            </a:pPr>
            <a:r>
              <a:rPr lang="en-US" dirty="0"/>
              <a:t>Questions? </a:t>
            </a:r>
            <a:br>
              <a:rPr lang="en-US" dirty="0"/>
            </a:br>
            <a:br>
              <a:rPr lang="en-US" dirty="0"/>
            </a:br>
            <a:r>
              <a:rPr lang="en-US" dirty="0"/>
              <a:t>Requests for Future Topics? </a:t>
            </a:r>
            <a:br>
              <a:rPr lang="en-US" dirty="0"/>
            </a:br>
            <a:br>
              <a:rPr lang="en-US" dirty="0"/>
            </a:br>
            <a:endParaRPr dirty="0"/>
          </a:p>
        </p:txBody>
      </p:sp>
      <p:sp>
        <p:nvSpPr>
          <p:cNvPr id="200" name="Google Shape;200;p2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600"/>
              <a:buFont typeface="Calibri"/>
              <a:buNone/>
            </a:pPr>
            <a:fld id="{00000000-1234-1234-1234-123412341234}" type="slidenum">
              <a:rPr lang="en-US" sz="1600" b="0" i="0" u="none" strike="noStrike" cap="none">
                <a:solidFill>
                  <a:srgbClr val="FFFFFF"/>
                </a:solidFill>
                <a:latin typeface="Calibri"/>
                <a:ea typeface="Calibri"/>
                <a:cs typeface="Calibri"/>
                <a:sym typeface="Calibri"/>
              </a:rPr>
              <a:t>24</a:t>
            </a:fld>
            <a:endParaRPr sz="1600" b="0" i="0" u="none" strike="noStrike" cap="none">
              <a:solidFill>
                <a:srgbClr val="FFFFFF"/>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CDE Team Contact Information</a:t>
            </a:r>
            <a:endParaRPr/>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Table listing CDE team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240022" y="1848051"/>
            <a:ext cx="7025403" cy="4369869"/>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1500"/>
              <a:buNone/>
            </a:pPr>
            <a:r>
              <a:rPr lang="en-US" sz="1500" b="1" u="sng" dirty="0"/>
              <a:t>CRF</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3"/>
              </a:rPr>
              <a:t>okes_j@cde.state.co.us</a:t>
            </a:r>
            <a:r>
              <a:rPr lang="en-US" sz="1500" dirty="0"/>
              <a:t>) </a:t>
            </a:r>
            <a:endParaRPr dirty="0"/>
          </a:p>
          <a:p>
            <a:pPr marL="228600" lvl="0" indent="-228600" algn="l" rtl="0">
              <a:lnSpc>
                <a:spcPct val="90000"/>
              </a:lnSpc>
              <a:spcBef>
                <a:spcPts val="1000"/>
              </a:spcBef>
              <a:spcAft>
                <a:spcPts val="0"/>
              </a:spcAft>
              <a:buClr>
                <a:schemeClr val="dk1"/>
              </a:buClr>
              <a:buSzPts val="1500"/>
              <a:buChar char="•"/>
            </a:pPr>
            <a:r>
              <a:rPr lang="en-US" sz="1500" dirty="0"/>
              <a:t>Adam Williams, Financial Data Coordinator (</a:t>
            </a:r>
            <a:r>
              <a:rPr lang="en-US" sz="1500" u="sng" dirty="0">
                <a:solidFill>
                  <a:schemeClr val="hlink"/>
                </a:solidFill>
                <a:hlinkClick r:id="rId4"/>
              </a:rPr>
              <a:t>Williams_a@cde.state.co.us</a:t>
            </a:r>
            <a:r>
              <a:rPr lang="en-US" sz="1500" dirty="0"/>
              <a:t>) </a:t>
            </a:r>
            <a:endParaRPr dirty="0"/>
          </a:p>
          <a:p>
            <a:pPr marL="228600" lvl="0" indent="-228600" algn="l" rtl="0">
              <a:lnSpc>
                <a:spcPct val="90000"/>
              </a:lnSpc>
              <a:spcBef>
                <a:spcPts val="1000"/>
              </a:spcBef>
              <a:spcAft>
                <a:spcPts val="0"/>
              </a:spcAft>
              <a:buClr>
                <a:schemeClr val="dk1"/>
              </a:buClr>
              <a:buSzPts val="1500"/>
              <a:buChar char="•"/>
            </a:pPr>
            <a:r>
              <a:rPr lang="en-US" sz="1500" dirty="0"/>
              <a:t>Kate Bartlett, Executive Director of School District Operations (</a:t>
            </a:r>
            <a:r>
              <a:rPr lang="en-US" sz="1500" u="sng" dirty="0">
                <a:solidFill>
                  <a:schemeClr val="hlink"/>
                </a:solidFill>
                <a:hlinkClick r:id="rId5"/>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6">
                  <a:extLst>
                    <a:ext uri="{A12FA001-AC4F-418D-AE19-62706E023703}">
                      <ahyp:hlinkClr xmlns:ahyp="http://schemas.microsoft.com/office/drawing/2018/hyperlinkcolor" val="tx"/>
                    </a:ext>
                  </a:extLst>
                </a:hlinkClick>
              </a:rPr>
              <a:t>Austin_j@cde.state.co.us</a:t>
            </a:r>
            <a:r>
              <a:rPr lang="en-US" sz="1500" dirty="0"/>
              <a:t>) </a:t>
            </a:r>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dirty="0"/>
          </a:p>
          <a:p>
            <a:pPr marL="0" lvl="0" indent="0" algn="l" rtl="0">
              <a:lnSpc>
                <a:spcPct val="90000"/>
              </a:lnSpc>
              <a:spcBef>
                <a:spcPts val="1000"/>
              </a:spcBef>
              <a:spcAft>
                <a:spcPts val="0"/>
              </a:spcAft>
              <a:buClr>
                <a:schemeClr val="dk1"/>
              </a:buClr>
              <a:buSzPts val="1500"/>
              <a:buNone/>
            </a:pPr>
            <a:r>
              <a:rPr lang="en-US" sz="1500" b="1" u="sng" dirty="0"/>
              <a:t>ESSER</a:t>
            </a:r>
            <a:endParaRPr dirty="0"/>
          </a:p>
          <a:p>
            <a:pPr marL="228600" lvl="0" indent="-228600" algn="l" rtl="0">
              <a:lnSpc>
                <a:spcPct val="90000"/>
              </a:lnSpc>
              <a:spcBef>
                <a:spcPts val="1000"/>
              </a:spcBef>
              <a:spcAft>
                <a:spcPts val="0"/>
              </a:spcAft>
              <a:buClr>
                <a:schemeClr val="dk1"/>
              </a:buClr>
              <a:buSzPts val="1500"/>
              <a:buChar char="•"/>
            </a:pPr>
            <a:r>
              <a:rPr lang="en-US" sz="1500" dirty="0" err="1"/>
              <a:t>Nazie</a:t>
            </a:r>
            <a:r>
              <a:rPr lang="en-US" sz="1500" dirty="0"/>
              <a:t> Mohajeri-Nelson, Director of ESEA Office (</a:t>
            </a:r>
            <a:r>
              <a:rPr lang="en-US" sz="1500" u="sng" dirty="0">
                <a:solidFill>
                  <a:schemeClr val="hlink"/>
                </a:solidFill>
                <a:hlinkClick r:id="rId7"/>
              </a:rPr>
              <a:t>mohajeri-nelson_n@cde.state.co.us</a:t>
            </a:r>
            <a:r>
              <a:rPr lang="en-US" sz="1500" dirty="0"/>
              <a:t>) </a:t>
            </a:r>
            <a:endParaRPr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8"/>
              </a:rPr>
              <a:t>collins_d@cde.state.co.us</a:t>
            </a:r>
            <a:r>
              <a:rPr lang="en-US" sz="1500" dirty="0"/>
              <a:t>) </a:t>
            </a:r>
            <a:endParaRPr dirty="0"/>
          </a:p>
          <a:p>
            <a:pPr marL="0" lvl="0" indent="0" algn="l" rtl="0">
              <a:lnSpc>
                <a:spcPct val="90000"/>
              </a:lnSpc>
              <a:spcBef>
                <a:spcPts val="1000"/>
              </a:spcBef>
              <a:spcAft>
                <a:spcPts val="0"/>
              </a:spcAft>
              <a:buClr>
                <a:schemeClr val="dk1"/>
              </a:buClr>
              <a:buSzPts val="1500"/>
              <a:buNone/>
            </a:pPr>
            <a:r>
              <a:rPr lang="en-US" sz="1500" b="1" u="sng" dirty="0"/>
              <a:t>Grants Fiscal</a:t>
            </a:r>
            <a:endParaRPr dirty="0"/>
          </a:p>
          <a:p>
            <a:pPr marL="228600" lvl="0" indent="-228600" algn="l" rtl="0">
              <a:lnSpc>
                <a:spcPct val="90000"/>
              </a:lnSpc>
              <a:spcBef>
                <a:spcPts val="1000"/>
              </a:spcBef>
              <a:spcAft>
                <a:spcPts val="0"/>
              </a:spcAft>
              <a:buClr>
                <a:schemeClr val="dk1"/>
              </a:buClr>
              <a:buSzPts val="1500"/>
              <a:buChar char="•"/>
            </a:pPr>
            <a:r>
              <a:rPr lang="en-US" sz="1500" dirty="0"/>
              <a:t>Jennifer Austin, Director of Grants Fiscal Management (</a:t>
            </a:r>
            <a:r>
              <a:rPr lang="en-US" sz="1500" u="sng" dirty="0">
                <a:solidFill>
                  <a:schemeClr val="hlink"/>
                </a:solidFill>
                <a:hlinkClick r:id="rId6"/>
              </a:rPr>
              <a:t>Austin_j@cde.state.co.us</a:t>
            </a:r>
            <a:r>
              <a:rPr lang="en-US" sz="1500" dirty="0"/>
              <a:t>) </a:t>
            </a:r>
            <a:endParaRPr dirty="0"/>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9"/>
              </a:rPr>
              <a:t>Hawkins_s@cde.state.co.us</a:t>
            </a:r>
            <a:r>
              <a:rPr lang="en-US" sz="1500" dirty="0"/>
              <a:t>) </a:t>
            </a:r>
            <a:endParaRPr dirty="0"/>
          </a:p>
          <a:p>
            <a:pPr marL="228600" lvl="0" indent="-228600" algn="l" rtl="0">
              <a:lnSpc>
                <a:spcPct val="90000"/>
              </a:lnSpc>
              <a:spcBef>
                <a:spcPts val="1000"/>
              </a:spcBef>
              <a:spcAft>
                <a:spcPts val="0"/>
              </a:spcAft>
              <a:buClr>
                <a:schemeClr val="dk1"/>
              </a:buClr>
              <a:buSzPts val="1500"/>
              <a:buChar char="•"/>
            </a:pPr>
            <a:r>
              <a:rPr lang="en-US" sz="1500" dirty="0"/>
              <a:t>Steven Kaleda, Grants Fiscal Analyst (</a:t>
            </a:r>
            <a:r>
              <a:rPr lang="en-US" sz="1500" u="sng" dirty="0">
                <a:solidFill>
                  <a:schemeClr val="hlink"/>
                </a:solidFill>
                <a:hlinkClick r:id="rId10"/>
              </a:rPr>
              <a:t>Kaleda_s@cde.state.co.us</a:t>
            </a:r>
            <a:r>
              <a:rPr lang="en-US" sz="1500" dirty="0"/>
              <a:t>) </a:t>
            </a:r>
            <a:endParaRPr dirty="0"/>
          </a:p>
          <a:p>
            <a:pPr marL="0" lvl="0" indent="0" algn="l" rtl="0">
              <a:lnSpc>
                <a:spcPct val="90000"/>
              </a:lnSpc>
              <a:spcBef>
                <a:spcPts val="1000"/>
              </a:spcBef>
              <a:spcAft>
                <a:spcPts val="0"/>
              </a:spcAft>
              <a:buClr>
                <a:schemeClr val="dk1"/>
              </a:buClr>
              <a:buSzPts val="1500"/>
              <a:buNone/>
            </a:pPr>
            <a:endParaRPr sz="1500" i="1"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25</a:t>
            </a:fld>
            <a:endParaRPr b="0"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ESSER Office Hours</a:t>
            </a:r>
            <a:endParaRPr/>
          </a:p>
        </p:txBody>
      </p:sp>
      <p:sp>
        <p:nvSpPr>
          <p:cNvPr id="101" name="Google Shape;101;p1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2400"/>
              <a:buNone/>
            </a:pPr>
            <a:r>
              <a:rPr lang="en-US" b="1" u="sng" dirty="0"/>
              <a:t>Topics</a:t>
            </a:r>
            <a:r>
              <a:rPr lang="en-US" dirty="0"/>
              <a:t> </a:t>
            </a:r>
            <a:endParaRPr dirty="0"/>
          </a:p>
          <a:p>
            <a:pPr marL="228600" lvl="0" indent="-228600" algn="l" rtl="0">
              <a:lnSpc>
                <a:spcPct val="90000"/>
              </a:lnSpc>
              <a:spcBef>
                <a:spcPts val="1000"/>
              </a:spcBef>
              <a:spcAft>
                <a:spcPts val="0"/>
              </a:spcAft>
              <a:buClr>
                <a:schemeClr val="dk1"/>
              </a:buClr>
              <a:buSzPts val="2400"/>
              <a:buChar char="•"/>
            </a:pPr>
            <a:r>
              <a:rPr lang="en-US" dirty="0"/>
              <a:t>Clarifications and Questions from Last Office Hours</a:t>
            </a:r>
          </a:p>
          <a:p>
            <a:pPr marL="228600" lvl="0" indent="-228600" algn="l" rtl="0">
              <a:lnSpc>
                <a:spcPct val="90000"/>
              </a:lnSpc>
              <a:spcBef>
                <a:spcPts val="1000"/>
              </a:spcBef>
              <a:spcAft>
                <a:spcPts val="0"/>
              </a:spcAft>
              <a:buClr>
                <a:schemeClr val="dk1"/>
              </a:buClr>
              <a:buSzPts val="2400"/>
              <a:buChar char="•"/>
            </a:pPr>
            <a:r>
              <a:rPr lang="en-US" dirty="0"/>
              <a:t>Announcements and Reminders</a:t>
            </a:r>
          </a:p>
          <a:p>
            <a:pPr marL="685800" lvl="1" indent="-228600" algn="l" rtl="0">
              <a:lnSpc>
                <a:spcPct val="90000"/>
              </a:lnSpc>
              <a:spcBef>
                <a:spcPts val="1000"/>
              </a:spcBef>
              <a:spcAft>
                <a:spcPts val="0"/>
              </a:spcAft>
              <a:buSzPts val="2000"/>
              <a:buChar char="•"/>
            </a:pPr>
            <a:r>
              <a:rPr lang="en-US" dirty="0"/>
              <a:t>KPMG Presentation</a:t>
            </a:r>
          </a:p>
          <a:p>
            <a:pPr marL="685800" lvl="1" indent="-228600" algn="l" rtl="0">
              <a:lnSpc>
                <a:spcPct val="90000"/>
              </a:lnSpc>
              <a:spcBef>
                <a:spcPts val="1000"/>
              </a:spcBef>
              <a:spcAft>
                <a:spcPts val="0"/>
              </a:spcAft>
              <a:buSzPts val="2000"/>
              <a:buChar char="•"/>
            </a:pPr>
            <a:r>
              <a:rPr lang="en-US" dirty="0" err="1"/>
              <a:t>BruMan</a:t>
            </a:r>
            <a:r>
              <a:rPr lang="en-US" dirty="0"/>
              <a:t> Training</a:t>
            </a:r>
          </a:p>
          <a:p>
            <a:pPr marL="685800" lvl="1" indent="-228600" algn="l" rtl="0">
              <a:lnSpc>
                <a:spcPct val="90000"/>
              </a:lnSpc>
              <a:spcBef>
                <a:spcPts val="1000"/>
              </a:spcBef>
              <a:spcAft>
                <a:spcPts val="0"/>
              </a:spcAft>
              <a:buSzPts val="2000"/>
              <a:buChar char="•"/>
            </a:pPr>
            <a:r>
              <a:rPr lang="en-US" dirty="0"/>
              <a:t>CRF Reporting</a:t>
            </a:r>
          </a:p>
          <a:p>
            <a:pPr marL="228600" lvl="0" indent="-228600" algn="l" rtl="0">
              <a:lnSpc>
                <a:spcPct val="90000"/>
              </a:lnSpc>
              <a:spcBef>
                <a:spcPts val="1000"/>
              </a:spcBef>
              <a:spcAft>
                <a:spcPts val="0"/>
              </a:spcAft>
              <a:buClr>
                <a:schemeClr val="dk1"/>
              </a:buClr>
              <a:buSzPts val="2400"/>
              <a:buChar char="•"/>
            </a:pPr>
            <a:r>
              <a:rPr lang="en-US" dirty="0"/>
              <a:t>Q&amp;A Session</a:t>
            </a:r>
            <a:endParaRPr dirty="0"/>
          </a:p>
          <a:p>
            <a:pPr marL="685800" lvl="1" indent="-101600" algn="l" rtl="0">
              <a:lnSpc>
                <a:spcPct val="90000"/>
              </a:lnSpc>
              <a:spcBef>
                <a:spcPts val="500"/>
              </a:spcBef>
              <a:spcAft>
                <a:spcPts val="0"/>
              </a:spcAft>
              <a:buClr>
                <a:schemeClr val="dk1"/>
              </a:buClr>
              <a:buSzPts val="2000"/>
              <a:buNone/>
            </a:pPr>
            <a:endParaRPr dirty="0"/>
          </a:p>
          <a:p>
            <a:pPr marL="685800" lvl="1" indent="-101600" algn="l" rtl="0">
              <a:lnSpc>
                <a:spcPct val="90000"/>
              </a:lnSpc>
              <a:spcBef>
                <a:spcPts val="500"/>
              </a:spcBef>
              <a:spcAft>
                <a:spcPts val="0"/>
              </a:spcAft>
              <a:buClr>
                <a:schemeClr val="dk1"/>
              </a:buClr>
              <a:buSzPts val="2000"/>
              <a:buNone/>
            </a:pPr>
            <a:endParaRPr dirty="0"/>
          </a:p>
          <a:p>
            <a:pPr marL="228600" lvl="0" indent="-76200" algn="l" rtl="0">
              <a:lnSpc>
                <a:spcPct val="90000"/>
              </a:lnSpc>
              <a:spcBef>
                <a:spcPts val="1000"/>
              </a:spcBef>
              <a:spcAft>
                <a:spcPts val="0"/>
              </a:spcAft>
              <a:buClr>
                <a:schemeClr val="dk1"/>
              </a:buClr>
              <a:buSzPts val="2400"/>
              <a:buNone/>
            </a:pPr>
            <a:endParaRPr dirty="0"/>
          </a:p>
        </p:txBody>
      </p:sp>
      <p:sp>
        <p:nvSpPr>
          <p:cNvPr id="102" name="Google Shape;102;p1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4000"/>
              <a:buFont typeface="Arial"/>
              <a:buNone/>
            </a:pPr>
            <a:r>
              <a:rPr lang="en-US" dirty="0"/>
              <a:t>Clarifications and Questions </a:t>
            </a:r>
            <a:br>
              <a:rPr lang="en-US" dirty="0"/>
            </a:br>
            <a:r>
              <a:rPr lang="en-US" dirty="0"/>
              <a:t>From Last Week’s Office Hours </a:t>
            </a:r>
            <a:endParaRPr dirty="0"/>
          </a:p>
        </p:txBody>
      </p:sp>
      <p:sp>
        <p:nvSpPr>
          <p:cNvPr id="131" name="Google Shape;131;p20"/>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3"/>
          <p:cNvSpPr txBox="1">
            <a:spLocks noGrp="1"/>
          </p:cNvSpPr>
          <p:nvPr>
            <p:ph type="title"/>
          </p:nvPr>
        </p:nvSpPr>
        <p:spPr>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dirty="0"/>
              <a:t>Allocation Calculations</a:t>
            </a:r>
            <a:endParaRPr dirty="0"/>
          </a:p>
        </p:txBody>
      </p:sp>
      <p:sp>
        <p:nvSpPr>
          <p:cNvPr id="2" name="Text Placeholder 1">
            <a:extLst>
              <a:ext uri="{FF2B5EF4-FFF2-40B4-BE49-F238E27FC236}">
                <a16:creationId xmlns:a16="http://schemas.microsoft.com/office/drawing/2014/main" id="{030353FF-C188-4E60-A025-C8C34B5FCBF3}"/>
              </a:ext>
            </a:extLst>
          </p:cNvPr>
          <p:cNvSpPr>
            <a:spLocks noGrp="1"/>
          </p:cNvSpPr>
          <p:nvPr>
            <p:ph type="body" idx="1"/>
          </p:nvPr>
        </p:nvSpPr>
        <p:spPr>
          <a:xfrm>
            <a:off x="245193" y="1225485"/>
            <a:ext cx="8738551" cy="4878229"/>
          </a:xfrm>
        </p:spPr>
        <p:txBody>
          <a:bodyPr/>
          <a:lstStyle/>
          <a:p>
            <a:r>
              <a:rPr lang="en-US" sz="2000" dirty="0"/>
              <a:t>Will the allocation to charters remain consistent with ESSER I or is there going to be a different methodology? </a:t>
            </a:r>
          </a:p>
          <a:p>
            <a:pPr lvl="1"/>
            <a:r>
              <a:rPr lang="en-US" sz="1400" b="1" i="1" dirty="0">
                <a:latin typeface="Calibri" panose="020F0502020204030204" pitchFamily="34" charset="0"/>
                <a:cs typeface="Calibri" panose="020F0502020204030204" pitchFamily="34" charset="0"/>
              </a:rPr>
              <a:t>Allocations were calculated in the same manner as ESSER I and with the same data set. </a:t>
            </a:r>
            <a:r>
              <a:rPr lang="en-US" sz="1400" dirty="0">
                <a:latin typeface="Calibri" panose="020F0502020204030204" pitchFamily="34" charset="0"/>
                <a:cs typeface="Calibri" panose="020F0502020204030204" pitchFamily="34" charset="0"/>
              </a:rPr>
              <a:t>– </a:t>
            </a:r>
            <a:r>
              <a:rPr lang="en-US" sz="1400" b="1" dirty="0">
                <a:solidFill>
                  <a:srgbClr val="00B050"/>
                </a:solidFill>
                <a:latin typeface="Calibri" panose="020F0502020204030204" pitchFamily="34" charset="0"/>
                <a:cs typeface="Calibri" panose="020F0502020204030204" pitchFamily="34" charset="0"/>
              </a:rPr>
              <a:t>this is referencing how CDE calculated allocations to the LEAs. </a:t>
            </a:r>
          </a:p>
          <a:p>
            <a:pPr marL="1200150" lvl="2" indent="-285750">
              <a:buSzPts val="1100"/>
            </a:pPr>
            <a:r>
              <a:rPr lang="en-US" sz="1600" b="1" dirty="0">
                <a:solidFill>
                  <a:srgbClr val="00B050"/>
                </a:solidFill>
                <a:latin typeface="Calibri" panose="020F0502020204030204" pitchFamily="34" charset="0"/>
                <a:cs typeface="Calibri" panose="020F0502020204030204" pitchFamily="34" charset="0"/>
              </a:rPr>
              <a:t>If the LEA chooses to make a school level allocation to its public schools, including its charters, CDE recommends using the same methodology to calculate the school allocations (not necessarily the same year of data) under both ESSER I and II. But it is up to the district to decide what works for your local context and need.</a:t>
            </a:r>
            <a:r>
              <a:rPr lang="en-US" sz="1600" dirty="0">
                <a:latin typeface="Calibri" panose="020F0502020204030204" pitchFamily="34" charset="0"/>
                <a:cs typeface="Calibri" panose="020F0502020204030204" pitchFamily="34" charset="0"/>
              </a:rPr>
              <a:t> </a:t>
            </a:r>
          </a:p>
          <a:p>
            <a:r>
              <a:rPr lang="en-US" sz="2000" dirty="0"/>
              <a:t>If the district uses a PPA calculation for determining charter school allocations, does the district have to use FY 2020 student counts or can FY 2019 counts be used?</a:t>
            </a:r>
          </a:p>
          <a:p>
            <a:pPr lvl="1"/>
            <a:r>
              <a:rPr lang="en-US" sz="1800" dirty="0"/>
              <a:t>CDE recommends using the most recent year of data, unless there are concerns about that year’s data, particularly if concerns are related to COVID-19. Document the justification for not using most recent year. </a:t>
            </a:r>
          </a:p>
          <a:p>
            <a:pPr lvl="1"/>
            <a:r>
              <a:rPr lang="en-US" sz="1800" dirty="0"/>
              <a:t>Stay consistent in the process – </a:t>
            </a:r>
            <a:r>
              <a:rPr lang="en-US" sz="1800" b="1" dirty="0">
                <a:solidFill>
                  <a:srgbClr val="00B050"/>
                </a:solidFill>
              </a:rPr>
              <a:t>that does not mean you have to use the same year of data. If you used a PPA methodology for school allocations with ESSER I, then it is recommended to do the same with ESSER II. Again, should be decided by the district based on local context and need. </a:t>
            </a:r>
          </a:p>
          <a:p>
            <a:endParaRPr lang="en-US" sz="2000" dirty="0"/>
          </a:p>
          <a:p>
            <a:endParaRPr lang="en-US" sz="2000" dirty="0"/>
          </a:p>
        </p:txBody>
      </p:sp>
      <p:sp>
        <p:nvSpPr>
          <p:cNvPr id="156" name="Google Shape;156;p23"/>
          <p:cNvSpPr txBox="1">
            <a:spLocks noGrp="1"/>
          </p:cNvSpPr>
          <p:nvPr>
            <p:ph type="sldNum" idx="12"/>
          </p:nvPr>
        </p:nvSpPr>
        <p:spPr>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E211C-D01C-4F0F-9CC8-AA7FC2CBD73B}"/>
              </a:ext>
            </a:extLst>
          </p:cNvPr>
          <p:cNvSpPr>
            <a:spLocks noGrp="1"/>
          </p:cNvSpPr>
          <p:nvPr>
            <p:ph type="title"/>
          </p:nvPr>
        </p:nvSpPr>
        <p:spPr/>
        <p:txBody>
          <a:bodyPr/>
          <a:lstStyle/>
          <a:p>
            <a:r>
              <a:rPr lang="en-US" dirty="0"/>
              <a:t>Applying for and Spending Funds</a:t>
            </a:r>
          </a:p>
        </p:txBody>
      </p:sp>
      <p:sp>
        <p:nvSpPr>
          <p:cNvPr id="3" name="Text Placeholder 2">
            <a:extLst>
              <a:ext uri="{FF2B5EF4-FFF2-40B4-BE49-F238E27FC236}">
                <a16:creationId xmlns:a16="http://schemas.microsoft.com/office/drawing/2014/main" id="{5164A090-53CB-43B9-861C-ED9170DC2D15}"/>
              </a:ext>
            </a:extLst>
          </p:cNvPr>
          <p:cNvSpPr>
            <a:spLocks noGrp="1"/>
          </p:cNvSpPr>
          <p:nvPr>
            <p:ph type="body" idx="1"/>
          </p:nvPr>
        </p:nvSpPr>
        <p:spPr/>
        <p:txBody>
          <a:bodyPr/>
          <a:lstStyle/>
          <a:p>
            <a:pPr rtl="0" fontAlgn="base">
              <a:spcBef>
                <a:spcPts val="0"/>
              </a:spcBef>
              <a:spcAft>
                <a:spcPts val="1200"/>
              </a:spcAft>
              <a:buFont typeface="Arial" panose="020B0604020202020204" pitchFamily="34" charset="0"/>
              <a:buChar char="•"/>
            </a:pPr>
            <a:r>
              <a:rPr lang="en-US" sz="1800" b="0" i="0" u="none" strike="noStrike" dirty="0">
                <a:solidFill>
                  <a:srgbClr val="000000"/>
                </a:solidFill>
                <a:effectLst/>
                <a:latin typeface="Calibri" panose="020F0502020204030204" pitchFamily="34" charset="0"/>
                <a:cs typeface="Calibri" panose="020F0502020204030204" pitchFamily="34" charset="0"/>
              </a:rPr>
              <a:t>What is the timeline for spending ESSER II funds and must ESSER I funds be spent first? Can we apply for ESSER II funds before we have used all of our ESSER I funds? </a:t>
            </a:r>
          </a:p>
          <a:p>
            <a:pPr marL="742950" lvl="1" indent="-285750" rtl="0" fontAlgn="base">
              <a:spcBef>
                <a:spcPts val="0"/>
              </a:spcBef>
              <a:spcAft>
                <a:spcPts val="0"/>
              </a:spcAft>
              <a:buFont typeface="Arial" panose="020B0604020202020204" pitchFamily="34" charset="0"/>
              <a:buChar char="•"/>
            </a:pPr>
            <a:r>
              <a:rPr lang="en-US" sz="1600" b="1" i="0" u="none" strike="noStrike" dirty="0">
                <a:solidFill>
                  <a:srgbClr val="00B050"/>
                </a:solidFill>
                <a:effectLst/>
                <a:latin typeface="Calibri" panose="020F0502020204030204" pitchFamily="34" charset="0"/>
                <a:cs typeface="Calibri" panose="020F0502020204030204" pitchFamily="34" charset="0"/>
              </a:rPr>
              <a:t>ESSER I funds must be expended by September 30, 2022. ESSER II must be expended by September 30, 2023. </a:t>
            </a:r>
          </a:p>
          <a:p>
            <a:pPr marL="1200150" lvl="2" indent="-285750" fontAlgn="base">
              <a:spcBef>
                <a:spcPts val="0"/>
              </a:spcBef>
              <a:buFont typeface="Arial" panose="020B0604020202020204" pitchFamily="34" charset="0"/>
              <a:buChar char="•"/>
            </a:pPr>
            <a:r>
              <a:rPr lang="en-US" sz="1400" b="1" dirty="0">
                <a:solidFill>
                  <a:srgbClr val="00B050"/>
                </a:solidFill>
                <a:latin typeface="Calibri" panose="020F0502020204030204" pitchFamily="34" charset="0"/>
                <a:cs typeface="Calibri" panose="020F0502020204030204" pitchFamily="34" charset="0"/>
              </a:rPr>
              <a:t>It is good practice to use the oldest money, with the fastest-approaching end of award period, </a:t>
            </a:r>
            <a:r>
              <a:rPr lang="en-US" sz="1400" b="1" i="1" u="sng" dirty="0">
                <a:solidFill>
                  <a:srgbClr val="00B050"/>
                </a:solidFill>
                <a:latin typeface="Calibri" panose="020F0502020204030204" pitchFamily="34" charset="0"/>
                <a:cs typeface="Calibri" panose="020F0502020204030204" pitchFamily="34" charset="0"/>
              </a:rPr>
              <a:t>first</a:t>
            </a:r>
            <a:r>
              <a:rPr lang="en-US" sz="1400" b="1" dirty="0">
                <a:solidFill>
                  <a:srgbClr val="00B050"/>
                </a:solidFill>
                <a:latin typeface="Calibri" panose="020F0502020204030204" pitchFamily="34" charset="0"/>
                <a:cs typeface="Calibri" panose="020F0502020204030204" pitchFamily="34" charset="0"/>
              </a:rPr>
              <a:t>. </a:t>
            </a:r>
          </a:p>
          <a:p>
            <a:pPr marL="742950" lvl="1" indent="-285750" rtl="0" fontAlgn="base">
              <a:spcBef>
                <a:spcPts val="0"/>
              </a:spcBef>
              <a:spcAft>
                <a:spcPts val="0"/>
              </a:spcAft>
              <a:buFont typeface="Arial" panose="020B0604020202020204" pitchFamily="34" charset="0"/>
              <a:buChar char="•"/>
            </a:pPr>
            <a:r>
              <a:rPr lang="en-US" sz="1600" b="1" i="0" u="none" strike="noStrike" dirty="0">
                <a:solidFill>
                  <a:srgbClr val="00B050"/>
                </a:solidFill>
                <a:effectLst/>
                <a:latin typeface="Calibri" panose="020F0502020204030204" pitchFamily="34" charset="0"/>
                <a:cs typeface="Calibri" panose="020F0502020204030204" pitchFamily="34" charset="0"/>
              </a:rPr>
              <a:t>Because ESSER II funds must be awarded </a:t>
            </a:r>
            <a:r>
              <a:rPr lang="en-US" sz="1600" b="1" dirty="0">
                <a:solidFill>
                  <a:srgbClr val="00B050"/>
                </a:solidFill>
                <a:latin typeface="Calibri" panose="020F0502020204030204" pitchFamily="34" charset="0"/>
                <a:cs typeface="Calibri" panose="020F0502020204030204" pitchFamily="34" charset="0"/>
              </a:rPr>
              <a:t>by September 30, 2021, CDE will be releasing the application for funds as soon as possible. It is recommended that LEAs spend and draw down ESSER I funds first, before they expire. However, you are allowed to submit an application for ESSER II funds before all ESSER I funds are expended. </a:t>
            </a:r>
          </a:p>
          <a:p>
            <a:pPr marL="457200" lvl="1" indent="0" rtl="0" fontAlgn="base">
              <a:spcBef>
                <a:spcPts val="0"/>
              </a:spcBef>
              <a:spcAft>
                <a:spcPts val="0"/>
              </a:spcAft>
              <a:buNone/>
            </a:pPr>
            <a:endParaRPr lang="en-US" sz="1600" b="1" i="0" u="none" strike="noStrike" dirty="0">
              <a:solidFill>
                <a:srgbClr val="00B050"/>
              </a:solidFill>
              <a:effectLst/>
              <a:latin typeface="Calibri" panose="020F0502020204030204" pitchFamily="34" charset="0"/>
              <a:cs typeface="Calibri" panose="020F0502020204030204" pitchFamily="34" charset="0"/>
            </a:endParaRPr>
          </a:p>
          <a:p>
            <a:pPr rtl="0" fontAlgn="base">
              <a:spcBef>
                <a:spcPts val="0"/>
              </a:spcBef>
              <a:spcAft>
                <a:spcPts val="1200"/>
              </a:spcAft>
              <a:buFont typeface="Arial" panose="020B0604020202020204" pitchFamily="34" charset="0"/>
              <a:buChar char="•"/>
            </a:pPr>
            <a:r>
              <a:rPr lang="en-US" sz="1800" b="0" i="0" u="none" strike="noStrike" dirty="0">
                <a:solidFill>
                  <a:srgbClr val="000000"/>
                </a:solidFill>
                <a:effectLst/>
                <a:latin typeface="Calibri" panose="020F0502020204030204" pitchFamily="34" charset="0"/>
                <a:cs typeface="Calibri" panose="020F0502020204030204" pitchFamily="34" charset="0"/>
              </a:rPr>
              <a:t>When can we start spending funds? </a:t>
            </a:r>
          </a:p>
          <a:p>
            <a:pPr marL="742950" lvl="1" indent="-285750" rtl="0" fontAlgn="base">
              <a:spcBef>
                <a:spcPts val="0"/>
              </a:spcBef>
              <a:spcAft>
                <a:spcPts val="0"/>
              </a:spcAft>
              <a:buFont typeface="Arial" panose="020B0604020202020204" pitchFamily="34" charset="0"/>
              <a:buChar char="•"/>
            </a:pPr>
            <a:r>
              <a:rPr lang="en-US" sz="1600" b="1" i="0" u="none" strike="noStrike" dirty="0">
                <a:solidFill>
                  <a:srgbClr val="00B050"/>
                </a:solidFill>
                <a:effectLst/>
                <a:latin typeface="Calibri" panose="020F0502020204030204" pitchFamily="34" charset="0"/>
                <a:cs typeface="Calibri" panose="020F0502020204030204" pitchFamily="34" charset="0"/>
              </a:rPr>
              <a:t>Must have final approval to </a:t>
            </a:r>
            <a:r>
              <a:rPr lang="en-US" sz="1600" b="1" i="1" u="none" strike="noStrike" dirty="0">
                <a:solidFill>
                  <a:srgbClr val="00B050"/>
                </a:solidFill>
                <a:effectLst/>
                <a:latin typeface="Calibri" panose="020F0502020204030204" pitchFamily="34" charset="0"/>
                <a:cs typeface="Calibri" panose="020F0502020204030204" pitchFamily="34" charset="0"/>
              </a:rPr>
              <a:t>draw</a:t>
            </a:r>
            <a:r>
              <a:rPr lang="en-US" sz="1600" b="1" i="0" u="none" strike="noStrike" dirty="0">
                <a:solidFill>
                  <a:srgbClr val="00B050"/>
                </a:solidFill>
                <a:effectLst/>
                <a:latin typeface="Calibri" panose="020F0502020204030204" pitchFamily="34" charset="0"/>
                <a:cs typeface="Calibri" panose="020F0502020204030204" pitchFamily="34" charset="0"/>
              </a:rPr>
              <a:t> down funds (request reimbursement). </a:t>
            </a:r>
          </a:p>
          <a:p>
            <a:pPr marL="742950" lvl="1" indent="-285750" rtl="0" fontAlgn="base">
              <a:spcBef>
                <a:spcPts val="0"/>
              </a:spcBef>
              <a:spcAft>
                <a:spcPts val="0"/>
              </a:spcAft>
              <a:buFont typeface="Arial" panose="020B0604020202020204" pitchFamily="34" charset="0"/>
              <a:buChar char="•"/>
            </a:pPr>
            <a:r>
              <a:rPr lang="en-US" sz="1600" b="1" i="0" u="none" strike="noStrike" dirty="0">
                <a:solidFill>
                  <a:srgbClr val="00B050"/>
                </a:solidFill>
                <a:effectLst/>
                <a:latin typeface="Calibri" panose="020F0502020204030204" pitchFamily="34" charset="0"/>
                <a:cs typeface="Calibri" panose="020F0502020204030204" pitchFamily="34" charset="0"/>
              </a:rPr>
              <a:t>Can spend funds when an application submitted to CDE meets requirements for substantial approval: </a:t>
            </a:r>
          </a:p>
          <a:p>
            <a:pPr marL="1200150" lvl="2" indent="-285750" fontAlgn="base">
              <a:spcBef>
                <a:spcPts val="0"/>
              </a:spcBef>
              <a:buFont typeface="Arial" panose="020B0604020202020204" pitchFamily="34" charset="0"/>
              <a:buChar char="•"/>
            </a:pPr>
            <a:r>
              <a:rPr lang="en-US" sz="1400" b="1" dirty="0">
                <a:solidFill>
                  <a:srgbClr val="00B050"/>
                </a:solidFill>
                <a:latin typeface="Calibri" panose="020F0502020204030204" pitchFamily="34" charset="0"/>
                <a:cs typeface="Calibri" panose="020F0502020204030204" pitchFamily="34" charset="0"/>
              </a:rPr>
              <a:t>Assurances, GEPA statement, balanced budget, and Transmittal and Acceptance Form. </a:t>
            </a:r>
          </a:p>
          <a:p>
            <a:pPr marL="742950" lvl="1" indent="-285750" fontAlgn="base">
              <a:spcBef>
                <a:spcPts val="0"/>
              </a:spcBef>
              <a:buFont typeface="Arial" panose="020B0604020202020204" pitchFamily="34" charset="0"/>
              <a:buChar char="•"/>
            </a:pPr>
            <a:r>
              <a:rPr lang="en-US" sz="1600" dirty="0">
                <a:solidFill>
                  <a:srgbClr val="FF0000"/>
                </a:solidFill>
                <a:latin typeface="Calibri" panose="020F0502020204030204" pitchFamily="34" charset="0"/>
                <a:cs typeface="Calibri" panose="020F0502020204030204" pitchFamily="34" charset="0"/>
              </a:rPr>
              <a:t>CAUTION: If funds are spent on an </a:t>
            </a:r>
            <a:r>
              <a:rPr lang="en-US" sz="1600" b="1" i="1" u="sng" dirty="0">
                <a:solidFill>
                  <a:srgbClr val="FF0000"/>
                </a:solidFill>
                <a:latin typeface="Calibri" panose="020F0502020204030204" pitchFamily="34" charset="0"/>
                <a:cs typeface="Calibri" panose="020F0502020204030204" pitchFamily="34" charset="0"/>
              </a:rPr>
              <a:t>unallowable</a:t>
            </a:r>
            <a:r>
              <a:rPr lang="en-US" sz="1600" dirty="0">
                <a:solidFill>
                  <a:srgbClr val="FF0000"/>
                </a:solidFill>
                <a:latin typeface="Calibri" panose="020F0502020204030204" pitchFamily="34" charset="0"/>
                <a:cs typeface="Calibri" panose="020F0502020204030204" pitchFamily="34" charset="0"/>
              </a:rPr>
              <a:t> activity without final approval, the LEA is responsible for finding other funds to pay for that activity.  </a:t>
            </a:r>
          </a:p>
          <a:p>
            <a:endParaRPr lang="en-US" sz="1800" dirty="0"/>
          </a:p>
        </p:txBody>
      </p:sp>
      <p:sp>
        <p:nvSpPr>
          <p:cNvPr id="4" name="Slide Number Placeholder 3">
            <a:extLst>
              <a:ext uri="{FF2B5EF4-FFF2-40B4-BE49-F238E27FC236}">
                <a16:creationId xmlns:a16="http://schemas.microsoft.com/office/drawing/2014/main" id="{573022D6-2131-43C7-A73C-6F08A99C5164}"/>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2143780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4995B-104D-4C2E-B140-8DBFAC66825D}"/>
              </a:ext>
            </a:extLst>
          </p:cNvPr>
          <p:cNvSpPr>
            <a:spLocks noGrp="1"/>
          </p:cNvSpPr>
          <p:nvPr>
            <p:ph type="title"/>
          </p:nvPr>
        </p:nvSpPr>
        <p:spPr/>
        <p:txBody>
          <a:bodyPr/>
          <a:lstStyle/>
          <a:p>
            <a:r>
              <a:rPr lang="en-US" dirty="0"/>
              <a:t>Salaries and Benefits </a:t>
            </a:r>
          </a:p>
        </p:txBody>
      </p:sp>
      <p:sp>
        <p:nvSpPr>
          <p:cNvPr id="3" name="Text Placeholder 2">
            <a:extLst>
              <a:ext uri="{FF2B5EF4-FFF2-40B4-BE49-F238E27FC236}">
                <a16:creationId xmlns:a16="http://schemas.microsoft.com/office/drawing/2014/main" id="{4279407D-732E-487E-84A9-E7031E7DDC83}"/>
              </a:ext>
            </a:extLst>
          </p:cNvPr>
          <p:cNvSpPr>
            <a:spLocks noGrp="1"/>
          </p:cNvSpPr>
          <p:nvPr>
            <p:ph type="body" idx="1"/>
          </p:nvPr>
        </p:nvSpPr>
        <p:spPr>
          <a:xfrm>
            <a:off x="342899" y="1392382"/>
            <a:ext cx="8520545" cy="4711332"/>
          </a:xfrm>
        </p:spPr>
        <p:txBody>
          <a:bodyPr/>
          <a:lstStyle/>
          <a:p>
            <a:r>
              <a:rPr lang="en-US" sz="2000" dirty="0"/>
              <a:t>If we have lost revenue in our nutrition funds due to COVID-19, would nutrition salaries (and benefits) be allowable under ESSER? </a:t>
            </a:r>
          </a:p>
          <a:p>
            <a:pPr lvl="1"/>
            <a:r>
              <a:rPr lang="en-US" sz="1800" dirty="0">
                <a:solidFill>
                  <a:schemeClr val="tx1"/>
                </a:solidFill>
              </a:rPr>
              <a:t>Yes, if reasonable and necessary to maintain the operation of and continuity of services in the LEA and continuing to employ existing staff of the LEA. </a:t>
            </a:r>
          </a:p>
          <a:p>
            <a:pPr lvl="1"/>
            <a:r>
              <a:rPr lang="en-US" sz="1800" b="1" i="1" dirty="0">
                <a:solidFill>
                  <a:srgbClr val="00B050"/>
                </a:solidFill>
              </a:rPr>
              <a:t>Must provide an explanation of relationship to COVID-19 (respond to, prevent, or reduce spread of COVID-19) and sufficient information for reviewers to be able to ascertain reasonableness (i.e., number of positions/FTE, amount of salary, ensure that benefits are at an appropriate percentage). </a:t>
            </a:r>
          </a:p>
          <a:p>
            <a:r>
              <a:rPr lang="en-US" sz="1800" b="0" i="0" u="none" strike="noStrike" dirty="0">
                <a:solidFill>
                  <a:srgbClr val="000000"/>
                </a:solidFill>
                <a:effectLst/>
                <a:latin typeface="Calibri" panose="020F0502020204030204" pitchFamily="34" charset="0"/>
              </a:rPr>
              <a:t>Going back to the increased instructional time- I'm just wondering if assumptions are being made too soon. Seems like fed guidance is still being developed. If ESSER 1 said yes, "if only necessary". Wouldn't that potentially mean that ESSER II coming almost a year later may not approve on covering salaries that should already be budgeted in the current year budget?</a:t>
            </a:r>
          </a:p>
          <a:p>
            <a:pPr lvl="1"/>
            <a:r>
              <a:rPr lang="en-US" sz="1800" dirty="0">
                <a:solidFill>
                  <a:schemeClr val="tx1"/>
                </a:solidFill>
                <a:latin typeface="Calibri" panose="020F0502020204030204" pitchFamily="34" charset="0"/>
              </a:rPr>
              <a:t>Keep in mind, there is no SNS provision in ESSER. </a:t>
            </a:r>
          </a:p>
          <a:p>
            <a:pPr lvl="1"/>
            <a:r>
              <a:rPr lang="en-US" sz="1800" dirty="0">
                <a:solidFill>
                  <a:schemeClr val="tx1"/>
                </a:solidFill>
                <a:latin typeface="Calibri" panose="020F0502020204030204" pitchFamily="34" charset="0"/>
              </a:rPr>
              <a:t>It is also allowable to use ESSER funds for any activities that are necessary to maintain the operation of and continuity of services. </a:t>
            </a:r>
          </a:p>
          <a:p>
            <a:pPr lvl="1"/>
            <a:r>
              <a:rPr lang="en-US" sz="1800" dirty="0">
                <a:solidFill>
                  <a:schemeClr val="tx1"/>
                </a:solidFill>
                <a:latin typeface="Calibri" panose="020F0502020204030204" pitchFamily="34" charset="0"/>
              </a:rPr>
              <a:t>ESSER II calls out use of funds for addressing learning loss. Is the increased instructional time addressing learning loss? </a:t>
            </a:r>
            <a:endParaRPr lang="en-US" sz="1800" dirty="0">
              <a:solidFill>
                <a:schemeClr val="tx1"/>
              </a:solidFill>
            </a:endParaRPr>
          </a:p>
        </p:txBody>
      </p:sp>
      <p:sp>
        <p:nvSpPr>
          <p:cNvPr id="4" name="Slide Number Placeholder 3">
            <a:extLst>
              <a:ext uri="{FF2B5EF4-FFF2-40B4-BE49-F238E27FC236}">
                <a16:creationId xmlns:a16="http://schemas.microsoft.com/office/drawing/2014/main" id="{9EB14DC0-38CE-4949-AE9E-743DBCB6C2A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3449729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C0EB0-33E6-4212-A55B-8797928E4D18}"/>
              </a:ext>
            </a:extLst>
          </p:cNvPr>
          <p:cNvSpPr>
            <a:spLocks noGrp="1"/>
          </p:cNvSpPr>
          <p:nvPr>
            <p:ph type="title"/>
          </p:nvPr>
        </p:nvSpPr>
        <p:spPr/>
        <p:txBody>
          <a:bodyPr/>
          <a:lstStyle/>
          <a:p>
            <a:r>
              <a:rPr lang="en-US" dirty="0"/>
              <a:t>Benefits – Sick Leave </a:t>
            </a:r>
          </a:p>
        </p:txBody>
      </p:sp>
      <p:sp>
        <p:nvSpPr>
          <p:cNvPr id="3" name="Text Placeholder 2">
            <a:extLst>
              <a:ext uri="{FF2B5EF4-FFF2-40B4-BE49-F238E27FC236}">
                <a16:creationId xmlns:a16="http://schemas.microsoft.com/office/drawing/2014/main" id="{BFAF7168-42D4-4E92-954E-46DF56A7BD30}"/>
              </a:ext>
            </a:extLst>
          </p:cNvPr>
          <p:cNvSpPr>
            <a:spLocks noGrp="1"/>
          </p:cNvSpPr>
          <p:nvPr>
            <p:ph type="body" idx="1"/>
          </p:nvPr>
        </p:nvSpPr>
        <p:spPr/>
        <p:txBody>
          <a:bodyPr/>
          <a:lstStyle/>
          <a:p>
            <a:r>
              <a:rPr lang="en-US" sz="2000" dirty="0"/>
              <a:t>Can ESSER funds be used to pay for sick leave of employees beyond the number of sick days in their contract or if the employee does not typically get sick leave? </a:t>
            </a:r>
          </a:p>
          <a:p>
            <a:pPr lvl="1"/>
            <a:r>
              <a:rPr lang="en-US" sz="1800" dirty="0">
                <a:solidFill>
                  <a:schemeClr val="tx1"/>
                </a:solidFill>
              </a:rPr>
              <a:t>Yes, if the sick leave is as a result of COVID-19 (e.g., extended sick leave or quarantine), the amount is reasonable, and a necessary part of the district’s response to, preparation for, or reduction of the spread of COVID-19. </a:t>
            </a:r>
          </a:p>
          <a:p>
            <a:pPr lvl="1"/>
            <a:r>
              <a:rPr lang="en-US" sz="1800" dirty="0">
                <a:solidFill>
                  <a:schemeClr val="tx1"/>
                </a:solidFill>
              </a:rPr>
              <a:t>Must ensure that the same time/sick leave is not already paid from another source. </a:t>
            </a:r>
          </a:p>
          <a:p>
            <a:pPr lvl="2"/>
            <a:r>
              <a:rPr lang="en-US" sz="1600" dirty="0">
                <a:solidFill>
                  <a:schemeClr val="tx1"/>
                </a:solidFill>
              </a:rPr>
              <a:t>It is above and beyond the sick leave that would be included in, the employee’s contract, for example. </a:t>
            </a:r>
          </a:p>
          <a:p>
            <a:pPr lvl="2"/>
            <a:endParaRPr lang="en-US" sz="1600" dirty="0">
              <a:solidFill>
                <a:schemeClr val="tx1"/>
              </a:solidFill>
            </a:endParaRPr>
          </a:p>
          <a:p>
            <a:pPr lvl="2"/>
            <a:r>
              <a:rPr lang="en-US" sz="1600" dirty="0">
                <a:solidFill>
                  <a:schemeClr val="tx1"/>
                </a:solidFill>
              </a:rPr>
              <a:t>Examples: </a:t>
            </a:r>
          </a:p>
          <a:p>
            <a:pPr lvl="3"/>
            <a:r>
              <a:rPr lang="en-US" sz="1600" dirty="0">
                <a:solidFill>
                  <a:schemeClr val="tx1"/>
                </a:solidFill>
              </a:rPr>
              <a:t>15 hours of sick leave remaining on leave balance but employee is out for a total of 80 hours (2 weeks) of quarantine. </a:t>
            </a:r>
          </a:p>
          <a:p>
            <a:pPr lvl="3"/>
            <a:r>
              <a:rPr lang="en-US" sz="1600" dirty="0">
                <a:solidFill>
                  <a:schemeClr val="tx1"/>
                </a:solidFill>
              </a:rPr>
              <a:t>15 hours = paid out of contract leave. </a:t>
            </a:r>
          </a:p>
          <a:p>
            <a:pPr lvl="3"/>
            <a:r>
              <a:rPr lang="en-US" sz="1600" dirty="0">
                <a:solidFill>
                  <a:schemeClr val="tx1"/>
                </a:solidFill>
              </a:rPr>
              <a:t>Remaining 65 hours = paid out of ESSER</a:t>
            </a:r>
          </a:p>
        </p:txBody>
      </p:sp>
      <p:sp>
        <p:nvSpPr>
          <p:cNvPr id="4" name="Slide Number Placeholder 3">
            <a:extLst>
              <a:ext uri="{FF2B5EF4-FFF2-40B4-BE49-F238E27FC236}">
                <a16:creationId xmlns:a16="http://schemas.microsoft.com/office/drawing/2014/main" id="{B2ED1927-81B9-4FE5-A86F-B544EBE36FF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1249555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5"/>
          <p:cNvSpPr txBox="1">
            <a:spLocks noGrp="1"/>
          </p:cNvSpPr>
          <p:nvPr>
            <p:ph type="title"/>
          </p:nvPr>
        </p:nvSpPr>
        <p:spPr>
          <a:xfrm>
            <a:off x="245193" y="254514"/>
            <a:ext cx="6081900" cy="7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t>Snacks </a:t>
            </a:r>
            <a:endParaRPr dirty="0"/>
          </a:p>
        </p:txBody>
      </p:sp>
      <p:sp>
        <p:nvSpPr>
          <p:cNvPr id="172" name="Google Shape;172;p25"/>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9</a:t>
            </a:fld>
            <a:endParaRPr/>
          </a:p>
        </p:txBody>
      </p:sp>
      <p:sp>
        <p:nvSpPr>
          <p:cNvPr id="3" name="Text Placeholder 2">
            <a:extLst>
              <a:ext uri="{FF2B5EF4-FFF2-40B4-BE49-F238E27FC236}">
                <a16:creationId xmlns:a16="http://schemas.microsoft.com/office/drawing/2014/main" id="{E903E8D1-B5B8-488E-ACD5-4ECFB909DBE1}"/>
              </a:ext>
            </a:extLst>
          </p:cNvPr>
          <p:cNvSpPr>
            <a:spLocks noGrp="1"/>
          </p:cNvSpPr>
          <p:nvPr>
            <p:ph type="body" idx="1"/>
          </p:nvPr>
        </p:nvSpPr>
        <p:spPr/>
        <p:txBody>
          <a:bodyPr/>
          <a:lstStyle/>
          <a:p>
            <a:r>
              <a:rPr lang="en-US" dirty="0"/>
              <a:t>Can ESSER II funds be used to pay for snacks to help with healthy kids/social emotional learning? </a:t>
            </a:r>
          </a:p>
          <a:p>
            <a:pPr lvl="1"/>
            <a:r>
              <a:rPr lang="en-US" b="1" dirty="0">
                <a:solidFill>
                  <a:srgbClr val="00B050"/>
                </a:solidFill>
              </a:rPr>
              <a:t>In general, using federal funds for food and/or beverages is not a good practice. </a:t>
            </a:r>
          </a:p>
          <a:p>
            <a:pPr lvl="1"/>
            <a:r>
              <a:rPr lang="en-US" b="1" dirty="0">
                <a:solidFill>
                  <a:srgbClr val="00B050"/>
                </a:solidFill>
              </a:rPr>
              <a:t>However, it could be permissible under ESSER. Would need to consider and be able to explain: </a:t>
            </a:r>
          </a:p>
          <a:p>
            <a:pPr lvl="2"/>
            <a:r>
              <a:rPr lang="en-US" b="1" dirty="0">
                <a:solidFill>
                  <a:srgbClr val="00B050"/>
                </a:solidFill>
              </a:rPr>
              <a:t>How is the healthy kids/social emotional learning a part of the district’s response to COVID-19? </a:t>
            </a:r>
          </a:p>
          <a:p>
            <a:pPr lvl="2"/>
            <a:r>
              <a:rPr lang="en-US" b="1" dirty="0">
                <a:solidFill>
                  <a:srgbClr val="00B050"/>
                </a:solidFill>
              </a:rPr>
              <a:t>Why are snacks being provided – how are the snacks a part of the district’s response to, preparation for, or reducing the spread of COVID-19? </a:t>
            </a:r>
          </a:p>
          <a:p>
            <a:pPr lvl="3"/>
            <a:r>
              <a:rPr lang="en-US" sz="1600" b="1" dirty="0">
                <a:solidFill>
                  <a:srgbClr val="00B050"/>
                </a:solidFill>
              </a:rPr>
              <a:t>For example, does providing snacks in the classroom, minimize the need for students to walk around the building? </a:t>
            </a: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515</TotalTime>
  <Words>3031</Words>
  <Application>Microsoft Office PowerPoint</Application>
  <PresentationFormat>On-screen Show (4:3)</PresentationFormat>
  <Paragraphs>234</Paragraphs>
  <Slides>25</Slides>
  <Notes>21</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CDE Office Hours</vt:lpstr>
      <vt:lpstr>CDE Team Introductions</vt:lpstr>
      <vt:lpstr>ESSER Office Hours</vt:lpstr>
      <vt:lpstr>Clarifications and Questions  From Last Week’s Office Hours </vt:lpstr>
      <vt:lpstr>Allocation Calculations</vt:lpstr>
      <vt:lpstr>Applying for and Spending Funds</vt:lpstr>
      <vt:lpstr>Salaries and Benefits </vt:lpstr>
      <vt:lpstr>Benefits – Sick Leave </vt:lpstr>
      <vt:lpstr>Snacks </vt:lpstr>
      <vt:lpstr>Benefits – Costs Associated with Teaching Remotely</vt:lpstr>
      <vt:lpstr>Non-Public School Consultations </vt:lpstr>
      <vt:lpstr>GEER - EANS</vt:lpstr>
      <vt:lpstr>Purchasing Buses</vt:lpstr>
      <vt:lpstr>Accrual, Rural Funding, and Prop EE</vt:lpstr>
      <vt:lpstr>Rural Funds Distribution per Prop EE</vt:lpstr>
      <vt:lpstr>Nutrition Funding</vt:lpstr>
      <vt:lpstr>Questions on Which We Need Clarification or Additional Information </vt:lpstr>
      <vt:lpstr>Announcements  and  Reminders</vt:lpstr>
      <vt:lpstr>Next Week’s Office Hours:  KPMG Presentation on CRF Monitoring Results</vt:lpstr>
      <vt:lpstr>Training - Save the Date! </vt:lpstr>
      <vt:lpstr>CRF Reporting: Grant codes 4012, 5012 and 6012</vt:lpstr>
      <vt:lpstr>FPP Meeting Reminder</vt:lpstr>
      <vt:lpstr>Funding Codes </vt:lpstr>
      <vt:lpstr>Questions?   Requests for Future Topics?   </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Owen, Emily</cp:lastModifiedBy>
  <cp:revision>28</cp:revision>
  <dcterms:modified xsi:type="dcterms:W3CDTF">2021-01-22T18:28:23Z</dcterms:modified>
</cp:coreProperties>
</file>