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Lst>
  <p:notesMasterIdLst>
    <p:notesMasterId r:id="rId38"/>
  </p:notesMasterIdLst>
  <p:sldIdLst>
    <p:sldId id="256" r:id="rId4"/>
    <p:sldId id="257" r:id="rId5"/>
    <p:sldId id="258" r:id="rId6"/>
    <p:sldId id="466" r:id="rId7"/>
    <p:sldId id="448" r:id="rId8"/>
    <p:sldId id="467" r:id="rId9"/>
    <p:sldId id="470" r:id="rId10"/>
    <p:sldId id="471"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8" r:id="rId28"/>
    <p:sldId id="447" r:id="rId29"/>
    <p:sldId id="292" r:id="rId30"/>
    <p:sldId id="449" r:id="rId31"/>
    <p:sldId id="276" r:id="rId32"/>
    <p:sldId id="469" r:id="rId33"/>
    <p:sldId id="266" r:id="rId34"/>
    <p:sldId id="279" r:id="rId35"/>
    <p:sldId id="281" r:id="rId36"/>
    <p:sldId id="282"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www.cde.state.co.us/fedprograms/essaplanningrequiremen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de.state.co.us/fedprograms/essaplanningrequirements" TargetMode="Externa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3FE82-EF5A-47F3-A1C9-31C40BF16A8C}"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EA5DFCDA-E25A-4D8C-BF9A-B4E5F39814D1}">
      <dgm:prSet custT="1"/>
      <dgm:spPr>
        <a:xfrm>
          <a:off x="283286" y="53164"/>
          <a:ext cx="10615155"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ARP ESSER III has additional requirements that were not in ESSER I or II</a:t>
          </a:r>
        </a:p>
      </dgm:t>
    </dgm:pt>
    <dgm:pt modelId="{B2DDA8F9-23FE-4A15-865B-EE54B8C53F48}" type="parTrans" cxnId="{11187C79-23E5-4C0C-9944-36BD7555502E}">
      <dgm:prSet/>
      <dgm:spPr/>
      <dgm:t>
        <a:bodyPr/>
        <a:lstStyle/>
        <a:p>
          <a:endParaRPr lang="en-US" sz="2400"/>
        </a:p>
      </dgm:t>
    </dgm:pt>
    <dgm:pt modelId="{98852036-D9F7-4537-B4C0-B3EC1E74126F}" type="sibTrans" cxnId="{11187C79-23E5-4C0C-9944-36BD7555502E}">
      <dgm:prSet/>
      <dgm:spPr/>
      <dgm:t>
        <a:bodyPr/>
        <a:lstStyle/>
        <a:p>
          <a:endParaRPr lang="en-US" sz="2400"/>
        </a:p>
      </dgm:t>
    </dgm:pt>
    <dgm:pt modelId="{1AFAC507-EDFB-495A-8854-279B28E8E18C}">
      <dgm:prSet custT="1"/>
      <dgm:spPr>
        <a:xfrm>
          <a:off x="557432" y="506764"/>
          <a:ext cx="9366345" cy="305083"/>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sz="1600" dirty="0">
              <a:solidFill>
                <a:schemeClr val="bg1">
                  <a:lumMod val="75000"/>
                </a:schemeClr>
              </a:solidFill>
              <a:latin typeface="Calibri" panose="020F0502020204030204"/>
              <a:ea typeface="+mn-ea"/>
              <a:cs typeface="+mn-cs"/>
            </a:rPr>
            <a:t>Set Aside for Evidence-Based Interventions [</a:t>
          </a:r>
          <a:r>
            <a:rPr lang="en-US" sz="1600" b="1" i="1" dirty="0">
              <a:solidFill>
                <a:schemeClr val="bg1">
                  <a:lumMod val="75000"/>
                </a:schemeClr>
              </a:solidFill>
              <a:latin typeface="Calibri" panose="020F0502020204030204"/>
              <a:ea typeface="+mn-ea"/>
              <a:cs typeface="+mn-cs"/>
            </a:rPr>
            <a:t>Collected in the ARP ESSER III Budget (Funding Code)</a:t>
          </a:r>
          <a:r>
            <a:rPr lang="en-US" sz="1600" dirty="0">
              <a:solidFill>
                <a:schemeClr val="bg1">
                  <a:lumMod val="75000"/>
                </a:schemeClr>
              </a:solidFill>
              <a:latin typeface="Calibri" panose="020F0502020204030204"/>
              <a:ea typeface="+mn-ea"/>
              <a:cs typeface="+mn-cs"/>
            </a:rPr>
            <a:t>]</a:t>
          </a:r>
        </a:p>
      </dgm:t>
    </dgm:pt>
    <dgm:pt modelId="{B6B0BAED-8B3C-445B-838D-9485D87763BA}" type="parTrans" cxnId="{3EB86C73-4111-4DD5-870F-EAB7CFEBF78B}">
      <dgm:prSet/>
      <dgm:spPr/>
      <dgm:t>
        <a:bodyPr/>
        <a:lstStyle/>
        <a:p>
          <a:endParaRPr lang="en-US" sz="2400"/>
        </a:p>
      </dgm:t>
    </dgm:pt>
    <dgm:pt modelId="{616CF1F9-F110-408D-8D90-3369511D5A20}" type="sibTrans" cxnId="{3EB86C73-4111-4DD5-870F-EAB7CFEBF78B}">
      <dgm:prSet/>
      <dgm:spPr/>
      <dgm:t>
        <a:bodyPr/>
        <a:lstStyle/>
        <a:p>
          <a:endParaRPr lang="en-US" sz="2400"/>
        </a:p>
      </dgm:t>
    </dgm:pt>
    <dgm:pt modelId="{EFEF58E1-2652-4BF2-B5F1-D7F0B866A18F}">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dirty="0">
              <a:solidFill>
                <a:schemeClr val="bg1">
                  <a:lumMod val="75000"/>
                </a:schemeClr>
              </a:solidFill>
              <a:latin typeface="Calibri" panose="020F0502020204030204"/>
              <a:ea typeface="+mn-ea"/>
              <a:cs typeface="+mn-cs"/>
            </a:rPr>
            <a:t>Evidence-based interventions (ESSA Section 8101(21)(A)] – </a:t>
          </a:r>
          <a:r>
            <a:rPr lang="en-US" sz="1600" dirty="0">
              <a:solidFill>
                <a:schemeClr val="bg1">
                  <a:lumMod val="75000"/>
                </a:schemeClr>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EBI Explanation and Resources</a:t>
          </a:r>
          <a:endParaRPr lang="en-US" sz="1600" dirty="0">
            <a:solidFill>
              <a:schemeClr val="bg1">
                <a:lumMod val="75000"/>
              </a:schemeClr>
            </a:solidFill>
            <a:latin typeface="Calibri" panose="020F0502020204030204"/>
            <a:ea typeface="+mn-ea"/>
            <a:cs typeface="+mn-cs"/>
          </a:endParaRPr>
        </a:p>
      </dgm:t>
    </dgm:pt>
    <dgm:pt modelId="{974B316A-C5DF-4594-9C22-5E348C185FD5}" type="parTrans" cxnId="{1A7663F2-E08B-4599-9A45-967B8E70B621}">
      <dgm:prSet/>
      <dgm:spPr/>
      <dgm:t>
        <a:bodyPr/>
        <a:lstStyle/>
        <a:p>
          <a:endParaRPr lang="en-US" sz="2400"/>
        </a:p>
      </dgm:t>
    </dgm:pt>
    <dgm:pt modelId="{65E60210-8C63-4620-B26E-1E85C0F6770C}" type="sibTrans" cxnId="{1A7663F2-E08B-4599-9A45-967B8E70B621}">
      <dgm:prSet/>
      <dgm:spPr/>
      <dgm:t>
        <a:bodyPr/>
        <a:lstStyle/>
        <a:p>
          <a:endParaRPr lang="en-US" sz="2400"/>
        </a:p>
      </dgm:t>
    </dgm:pt>
    <dgm:pt modelId="{1A9ECAD1-9FA6-4004-BD27-363DCFA937A0}">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b="0" i="0" dirty="0">
              <a:solidFill>
                <a:schemeClr val="bg1">
                  <a:lumMod val="75000"/>
                </a:schemeClr>
              </a:solidFill>
              <a:latin typeface="Calibri" panose="020F0502020204030204"/>
              <a:ea typeface="+mn-ea"/>
              <a:cs typeface="+mn-cs"/>
            </a:rPr>
            <a:t>Summer Learning Programs</a:t>
          </a:r>
          <a:endParaRPr lang="en-US" sz="1600" dirty="0">
            <a:solidFill>
              <a:schemeClr val="bg1">
                <a:lumMod val="75000"/>
              </a:schemeClr>
            </a:solidFill>
            <a:latin typeface="Calibri" panose="020F0502020204030204"/>
            <a:ea typeface="+mn-ea"/>
            <a:cs typeface="+mn-cs"/>
          </a:endParaRPr>
        </a:p>
      </dgm:t>
    </dgm:pt>
    <dgm:pt modelId="{336DACDB-B8CE-483F-AB01-A71E416C9B55}" type="parTrans" cxnId="{D9CFB575-ACCF-4DD4-A681-98AC8868BBCF}">
      <dgm:prSet/>
      <dgm:spPr/>
      <dgm:t>
        <a:bodyPr/>
        <a:lstStyle/>
        <a:p>
          <a:endParaRPr lang="en-US" sz="2400"/>
        </a:p>
      </dgm:t>
    </dgm:pt>
    <dgm:pt modelId="{0EFC2D91-A258-4535-A307-2CE92BC0CFCB}" type="sibTrans" cxnId="{D9CFB575-ACCF-4DD4-A681-98AC8868BBCF}">
      <dgm:prSet/>
      <dgm:spPr/>
      <dgm:t>
        <a:bodyPr/>
        <a:lstStyle/>
        <a:p>
          <a:endParaRPr lang="en-US" sz="2400"/>
        </a:p>
      </dgm:t>
    </dgm:pt>
    <dgm:pt modelId="{500DA84E-2D8F-40E0-823F-4B0DB57BA9DD}">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b="0" i="0" dirty="0">
              <a:solidFill>
                <a:schemeClr val="bg1">
                  <a:lumMod val="75000"/>
                </a:schemeClr>
              </a:solidFill>
              <a:latin typeface="Calibri" panose="020F0502020204030204"/>
              <a:ea typeface="+mn-ea"/>
              <a:cs typeface="+mn-cs"/>
            </a:rPr>
            <a:t>Summer Enrichment Programs</a:t>
          </a:r>
          <a:endParaRPr lang="en-US" sz="1600" dirty="0">
            <a:solidFill>
              <a:schemeClr val="bg1">
                <a:lumMod val="75000"/>
              </a:schemeClr>
            </a:solidFill>
            <a:latin typeface="Calibri" panose="020F0502020204030204"/>
            <a:ea typeface="+mn-ea"/>
            <a:cs typeface="+mn-cs"/>
          </a:endParaRPr>
        </a:p>
      </dgm:t>
    </dgm:pt>
    <dgm:pt modelId="{17A95508-7EA1-4C53-965F-046BCDD8B61A}" type="parTrans" cxnId="{6678272E-9412-487A-8765-64B74917AD52}">
      <dgm:prSet/>
      <dgm:spPr/>
      <dgm:t>
        <a:bodyPr/>
        <a:lstStyle/>
        <a:p>
          <a:endParaRPr lang="en-US" sz="2400"/>
        </a:p>
      </dgm:t>
    </dgm:pt>
    <dgm:pt modelId="{5DE6877B-1390-4FAB-A92E-E0EC0FDF6142}" type="sibTrans" cxnId="{6678272E-9412-487A-8765-64B74917AD52}">
      <dgm:prSet/>
      <dgm:spPr/>
      <dgm:t>
        <a:bodyPr/>
        <a:lstStyle/>
        <a:p>
          <a:endParaRPr lang="en-US" sz="2400"/>
        </a:p>
      </dgm:t>
    </dgm:pt>
    <dgm:pt modelId="{798ABC11-C8EC-4D7F-B6B6-C8A75B20AEDF}">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b="0" i="0" dirty="0">
              <a:solidFill>
                <a:schemeClr val="bg1">
                  <a:lumMod val="75000"/>
                </a:schemeClr>
              </a:solidFill>
              <a:latin typeface="Calibri" panose="020F0502020204030204"/>
              <a:ea typeface="+mn-ea"/>
              <a:cs typeface="+mn-cs"/>
            </a:rPr>
            <a:t>Extended Day/School Year </a:t>
          </a:r>
          <a:endParaRPr lang="en-US" sz="1600" dirty="0">
            <a:solidFill>
              <a:schemeClr val="bg1">
                <a:lumMod val="75000"/>
              </a:schemeClr>
            </a:solidFill>
            <a:latin typeface="Calibri" panose="020F0502020204030204"/>
            <a:ea typeface="+mn-ea"/>
            <a:cs typeface="+mn-cs"/>
          </a:endParaRPr>
        </a:p>
      </dgm:t>
    </dgm:pt>
    <dgm:pt modelId="{F3FBED8B-9101-4669-BD62-8947E58770D5}" type="parTrans" cxnId="{D7A8C22C-840D-4307-868E-7569425F3E33}">
      <dgm:prSet/>
      <dgm:spPr/>
      <dgm:t>
        <a:bodyPr/>
        <a:lstStyle/>
        <a:p>
          <a:endParaRPr lang="en-US" sz="2400"/>
        </a:p>
      </dgm:t>
    </dgm:pt>
    <dgm:pt modelId="{37B4CFC7-5741-4D9E-8486-0F0E38F5745F}" type="sibTrans" cxnId="{D7A8C22C-840D-4307-868E-7569425F3E33}">
      <dgm:prSet/>
      <dgm:spPr/>
      <dgm:t>
        <a:bodyPr/>
        <a:lstStyle/>
        <a:p>
          <a:endParaRPr lang="en-US" sz="2400"/>
        </a:p>
      </dgm:t>
    </dgm:pt>
    <dgm:pt modelId="{2E8F8706-B6E5-441C-A97C-28458281EF72}">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b="0" i="0" dirty="0">
              <a:solidFill>
                <a:schemeClr val="bg1">
                  <a:lumMod val="75000"/>
                </a:schemeClr>
              </a:solidFill>
              <a:latin typeface="Calibri" panose="020F0502020204030204"/>
              <a:ea typeface="+mn-ea"/>
              <a:cs typeface="+mn-cs"/>
            </a:rPr>
            <a:t>Comprehensive afterschool programs</a:t>
          </a:r>
          <a:endParaRPr lang="en-US" sz="1600" dirty="0">
            <a:solidFill>
              <a:schemeClr val="bg1">
                <a:lumMod val="75000"/>
              </a:schemeClr>
            </a:solidFill>
            <a:latin typeface="Calibri" panose="020F0502020204030204"/>
            <a:ea typeface="+mn-ea"/>
            <a:cs typeface="+mn-cs"/>
          </a:endParaRPr>
        </a:p>
      </dgm:t>
    </dgm:pt>
    <dgm:pt modelId="{08D9A71E-4200-410B-A2CC-ECD3C29590DD}" type="parTrans" cxnId="{D8D6EFDC-D1B5-4346-A028-920D82EEFF32}">
      <dgm:prSet/>
      <dgm:spPr/>
      <dgm:t>
        <a:bodyPr/>
        <a:lstStyle/>
        <a:p>
          <a:endParaRPr lang="en-US" sz="2400"/>
        </a:p>
      </dgm:t>
    </dgm:pt>
    <dgm:pt modelId="{E597E5A4-AFFA-40A3-B128-022092F6412E}" type="sibTrans" cxnId="{D8D6EFDC-D1B5-4346-A028-920D82EEFF32}">
      <dgm:prSet/>
      <dgm:spPr/>
      <dgm:t>
        <a:bodyPr/>
        <a:lstStyle/>
        <a:p>
          <a:endParaRPr lang="en-US" sz="2400"/>
        </a:p>
      </dgm:t>
    </dgm:pt>
    <dgm:pt modelId="{31EEF7C0-57E6-4E68-ADA9-DB21055BB16D}">
      <dgm:prSet custT="1"/>
      <dgm:spPr>
        <a:xfrm>
          <a:off x="544405" y="2797247"/>
          <a:ext cx="9471387"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sz="1600" dirty="0">
              <a:solidFill>
                <a:schemeClr val="bg1">
                  <a:lumMod val="75000"/>
                </a:schemeClr>
              </a:solidFill>
              <a:latin typeface="Calibri" panose="020F0502020204030204"/>
              <a:ea typeface="+mn-ea"/>
              <a:cs typeface="+mn-cs"/>
            </a:rPr>
            <a:t>Safe Return/Remain In-Person Plan [</a:t>
          </a:r>
          <a:r>
            <a:rPr lang="en-US" sz="1600" b="1" i="1" dirty="0">
              <a:solidFill>
                <a:schemeClr val="bg1">
                  <a:lumMod val="75000"/>
                </a:schemeClr>
              </a:solidFill>
              <a:latin typeface="Calibri" panose="020F0502020204030204"/>
              <a:ea typeface="+mn-ea"/>
              <a:cs typeface="+mn-cs"/>
            </a:rPr>
            <a:t>Provide the URL in the ARP ESSER III Application Assurances</a:t>
          </a:r>
          <a:r>
            <a:rPr lang="en-US" sz="1600" dirty="0">
              <a:solidFill>
                <a:schemeClr val="bg1">
                  <a:lumMod val="75000"/>
                </a:schemeClr>
              </a:solidFill>
              <a:latin typeface="Calibri" panose="020F0502020204030204"/>
              <a:ea typeface="+mn-ea"/>
              <a:cs typeface="+mn-cs"/>
            </a:rPr>
            <a:t>]</a:t>
          </a:r>
        </a:p>
      </dgm:t>
    </dgm:pt>
    <dgm:pt modelId="{F75F09D6-D7EE-4AFC-893B-30F816C2AC88}" type="parTrans" cxnId="{4BD36AC4-F13E-4848-B598-57723BE0501A}">
      <dgm:prSet/>
      <dgm:spPr/>
      <dgm:t>
        <a:bodyPr/>
        <a:lstStyle/>
        <a:p>
          <a:endParaRPr lang="en-US" sz="2400"/>
        </a:p>
      </dgm:t>
    </dgm:pt>
    <dgm:pt modelId="{59D2200E-3EEB-4D0E-AC3B-69399A25FD47}" type="sibTrans" cxnId="{4BD36AC4-F13E-4848-B598-57723BE0501A}">
      <dgm:prSet/>
      <dgm:spPr/>
      <dgm:t>
        <a:bodyPr/>
        <a:lstStyle/>
        <a:p>
          <a:endParaRPr lang="en-US" sz="2400"/>
        </a:p>
      </dgm:t>
    </dgm:pt>
    <dgm:pt modelId="{B4A8AA50-3340-45C0-8239-734E0F424D44}">
      <dgm:prSet custT="1"/>
      <dgm:spPr>
        <a:xfrm>
          <a:off x="557432" y="4069847"/>
          <a:ext cx="9419334"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LEA Use of Funds Plan [</a:t>
          </a:r>
          <a:r>
            <a:rPr lang="en-US" sz="1600" b="1" i="1" dirty="0">
              <a:solidFill>
                <a:sysClr val="windowText" lastClr="000000">
                  <a:hueOff val="0"/>
                  <a:satOff val="0"/>
                  <a:lumOff val="0"/>
                  <a:alphaOff val="0"/>
                </a:sysClr>
              </a:solidFill>
              <a:latin typeface="Calibri" panose="020F0502020204030204"/>
              <a:ea typeface="+mn-ea"/>
              <a:cs typeface="+mn-cs"/>
            </a:rPr>
            <a:t>Collected in the ARP ESSER III Application</a:t>
          </a:r>
          <a:r>
            <a:rPr lang="en-US" sz="1600" b="0" i="0" dirty="0">
              <a:solidFill>
                <a:sysClr val="windowText" lastClr="000000">
                  <a:hueOff val="0"/>
                  <a:satOff val="0"/>
                  <a:lumOff val="0"/>
                  <a:alphaOff val="0"/>
                </a:sysClr>
              </a:solidFill>
              <a:latin typeface="Calibri" panose="020F0502020204030204"/>
              <a:ea typeface="+mn-ea"/>
              <a:cs typeface="+mn-cs"/>
            </a:rPr>
            <a:t>]</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26BF9248-9FC7-43B0-AB1A-F0491C479C54}" type="parTrans" cxnId="{D4ECD4EB-4C22-443D-8982-66A654CE6721}">
      <dgm:prSet/>
      <dgm:spPr/>
      <dgm:t>
        <a:bodyPr/>
        <a:lstStyle/>
        <a:p>
          <a:endParaRPr lang="en-US" sz="2400"/>
        </a:p>
      </dgm:t>
    </dgm:pt>
    <dgm:pt modelId="{347BFB89-D61A-4060-AB2F-38100266CDDF}" type="sibTrans" cxnId="{D4ECD4EB-4C22-443D-8982-66A654CE6721}">
      <dgm:prSet/>
      <dgm:spPr/>
      <dgm:t>
        <a:bodyPr/>
        <a:lstStyle/>
        <a:p>
          <a:endParaRPr lang="en-US" sz="2400"/>
        </a:p>
      </dgm:t>
    </dgm:pt>
    <dgm:pt modelId="{A3FE47B9-1817-4E52-BA1C-FA4971CE19DF}">
      <dgm:prSet custT="1"/>
      <dgm:spPr>
        <a:xfrm>
          <a:off x="0" y="4217447"/>
          <a:ext cx="11148646" cy="12915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kern="1200" dirty="0">
              <a:solidFill>
                <a:sysClr val="windowText" lastClr="000000">
                  <a:hueOff val="0"/>
                  <a:satOff val="0"/>
                  <a:lumOff val="0"/>
                  <a:alphaOff val="0"/>
                </a:sysClr>
              </a:solidFill>
              <a:latin typeface="Calibri" panose="020F0502020204030204"/>
              <a:ea typeface="+mn-ea"/>
              <a:cs typeface="+mn-cs"/>
            </a:rPr>
            <a:t>Use of at least 20% set aside [</a:t>
          </a:r>
          <a:r>
            <a:rPr lang="en-US" sz="1600" b="1" i="1" kern="1200" dirty="0">
              <a:solidFill>
                <a:sysClr val="windowText" lastClr="000000">
                  <a:hueOff val="0"/>
                  <a:satOff val="0"/>
                  <a:lumOff val="0"/>
                  <a:alphaOff val="0"/>
                </a:sysClr>
              </a:solidFill>
              <a:latin typeface="Calibri" panose="020F0502020204030204"/>
              <a:ea typeface="+mn-ea"/>
              <a:cs typeface="+mn-cs"/>
            </a:rPr>
            <a:t>Full </a:t>
          </a:r>
          <a:r>
            <a:rPr lang="en-US" sz="1600" b="1" i="1" kern="1200" dirty="0">
              <a:solidFill>
                <a:prstClr val="black">
                  <a:hueOff val="0"/>
                  <a:satOff val="0"/>
                  <a:lumOff val="0"/>
                  <a:alphaOff val="0"/>
                </a:prstClr>
              </a:solidFill>
              <a:latin typeface="Calibri" panose="020F0502020204030204"/>
              <a:ea typeface="+mn-ea"/>
              <a:cs typeface="+mn-cs"/>
            </a:rPr>
            <a:t>Budget OR 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dgm:t>
    </dgm:pt>
    <dgm:pt modelId="{CD8A5AAE-563F-418B-9070-83206343BB88}" type="parTrans" cxnId="{6023DB3A-0A5B-47D6-AF6F-D1F99FAB5EA6}">
      <dgm:prSet/>
      <dgm:spPr/>
      <dgm:t>
        <a:bodyPr/>
        <a:lstStyle/>
        <a:p>
          <a:endParaRPr lang="en-US" sz="2400"/>
        </a:p>
      </dgm:t>
    </dgm:pt>
    <dgm:pt modelId="{B20AB882-A5D0-40CF-818D-80EC5882EDB7}" type="sibTrans" cxnId="{6023DB3A-0A5B-47D6-AF6F-D1F99FAB5EA6}">
      <dgm:prSet/>
      <dgm:spPr/>
      <dgm:t>
        <a:bodyPr/>
        <a:lstStyle/>
        <a:p>
          <a:endParaRPr lang="en-US" sz="2400"/>
        </a:p>
      </dgm:t>
    </dgm:pt>
    <dgm:pt modelId="{468A18DD-C72D-48A7-A2DE-D91C38E14F36}">
      <dgm:prSet custT="1"/>
      <dgm:spPr>
        <a:xfrm>
          <a:off x="0" y="4217447"/>
          <a:ext cx="11148646" cy="12915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kern="1200" dirty="0">
              <a:solidFill>
                <a:sysClr val="windowText" lastClr="000000">
                  <a:hueOff val="0"/>
                  <a:satOff val="0"/>
                  <a:lumOff val="0"/>
                  <a:alphaOff val="0"/>
                </a:sysClr>
              </a:solidFill>
              <a:latin typeface="Calibri" panose="020F0502020204030204"/>
              <a:ea typeface="+mn-ea"/>
              <a:cs typeface="+mn-cs"/>
            </a:rPr>
            <a:t>Use of at most 80% [</a:t>
          </a:r>
          <a:r>
            <a:rPr lang="en-US" sz="1600" b="1" i="1" kern="1200" dirty="0">
              <a:solidFill>
                <a:sysClr val="windowText" lastClr="000000">
                  <a:hueOff val="0"/>
                  <a:satOff val="0"/>
                  <a:lumOff val="0"/>
                  <a:alphaOff val="0"/>
                </a:sysClr>
              </a:solidFill>
              <a:latin typeface="Calibri" panose="020F0502020204030204"/>
              <a:ea typeface="+mn-ea"/>
              <a:cs typeface="+mn-cs"/>
            </a:rPr>
            <a:t>Full </a:t>
          </a:r>
          <a:r>
            <a:rPr lang="en-US" sz="1600" b="1" i="1" kern="1200" dirty="0">
              <a:solidFill>
                <a:prstClr val="black">
                  <a:hueOff val="0"/>
                  <a:satOff val="0"/>
                  <a:lumOff val="0"/>
                  <a:alphaOff val="0"/>
                </a:prstClr>
              </a:solidFill>
              <a:latin typeface="Calibri" panose="020F0502020204030204"/>
              <a:ea typeface="+mn-ea"/>
              <a:cs typeface="+mn-cs"/>
            </a:rPr>
            <a:t>Budget OR 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dgm:t>
    </dgm:pt>
    <dgm:pt modelId="{ECBD6862-A0DD-42F5-B700-5FDA6B911D7A}" type="parTrans" cxnId="{7660E3EF-5083-4FB4-9228-4FB98C7720A6}">
      <dgm:prSet/>
      <dgm:spPr/>
      <dgm:t>
        <a:bodyPr/>
        <a:lstStyle/>
        <a:p>
          <a:endParaRPr lang="en-US" sz="2400"/>
        </a:p>
      </dgm:t>
    </dgm:pt>
    <dgm:pt modelId="{0FB2F008-23CD-4D64-A8EC-F1D64E970076}" type="sibTrans" cxnId="{7660E3EF-5083-4FB4-9228-4FB98C7720A6}">
      <dgm:prSet/>
      <dgm:spPr/>
      <dgm:t>
        <a:bodyPr/>
        <a:lstStyle/>
        <a:p>
          <a:endParaRPr lang="en-US" sz="2400"/>
        </a:p>
      </dgm:t>
    </dgm:pt>
    <dgm:pt modelId="{9AA2F597-1CEE-4CC3-9939-89E308F1109B}">
      <dgm:prSet custT="1"/>
      <dgm:spPr>
        <a:xfrm>
          <a:off x="0" y="4217447"/>
          <a:ext cx="11148646" cy="12915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kern="1200" dirty="0">
              <a:solidFill>
                <a:sysClr val="windowText" lastClr="000000">
                  <a:hueOff val="0"/>
                  <a:satOff val="0"/>
                  <a:lumOff val="0"/>
                  <a:alphaOff val="0"/>
                </a:sysClr>
              </a:solidFill>
              <a:latin typeface="Calibri" panose="020F0502020204030204"/>
              <a:ea typeface="+mn-ea"/>
              <a:cs typeface="+mn-cs"/>
            </a:rPr>
            <a:t>Ensuring that evidence-based interventions are addressing the academic, social, emotional, and mental health needs of students, particularly students from historically underserved populations [</a:t>
          </a:r>
          <a:r>
            <a:rPr lang="en-US" sz="1600" b="1" i="1" kern="1200" dirty="0">
              <a:solidFill>
                <a:prstClr val="black">
                  <a:hueOff val="0"/>
                  <a:satOff val="0"/>
                  <a:lumOff val="0"/>
                  <a:alphaOff val="0"/>
                </a:prstClr>
              </a:solidFill>
              <a:latin typeface="Calibri" panose="020F0502020204030204"/>
              <a:ea typeface="+mn-ea"/>
              <a:cs typeface="+mn-cs"/>
            </a:rPr>
            <a:t>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dgm:t>
    </dgm:pt>
    <dgm:pt modelId="{F564EF53-A6B5-462C-820E-FFBA422D501A}" type="parTrans" cxnId="{6E635BD1-70F8-431E-808F-B0AD81286E05}">
      <dgm:prSet/>
      <dgm:spPr/>
      <dgm:t>
        <a:bodyPr/>
        <a:lstStyle/>
        <a:p>
          <a:endParaRPr lang="en-US" sz="2400"/>
        </a:p>
      </dgm:t>
    </dgm:pt>
    <dgm:pt modelId="{6893B492-52B1-4E76-8442-EFF8939580D6}" type="sibTrans" cxnId="{6E635BD1-70F8-431E-808F-B0AD81286E05}">
      <dgm:prSet/>
      <dgm:spPr/>
      <dgm:t>
        <a:bodyPr/>
        <a:lstStyle/>
        <a:p>
          <a:endParaRPr lang="en-US" sz="2400"/>
        </a:p>
      </dgm:t>
    </dgm:pt>
    <dgm:pt modelId="{6F2A5013-0B47-4669-8C79-8B306622E0D6}">
      <dgm:prSet custT="1"/>
      <dgm:spPr>
        <a:xfrm>
          <a:off x="0" y="2944847"/>
          <a:ext cx="11148646" cy="1071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dirty="0">
              <a:solidFill>
                <a:schemeClr val="bg1">
                  <a:lumMod val="75000"/>
                </a:schemeClr>
              </a:solidFill>
              <a:latin typeface="Calibri" panose="020F0502020204030204"/>
              <a:ea typeface="+mn-ea"/>
              <a:cs typeface="+mn-cs"/>
            </a:rPr>
            <a:t>Mitigation strategies to ensure safety and health of students and staff</a:t>
          </a:r>
        </a:p>
      </dgm:t>
    </dgm:pt>
    <dgm:pt modelId="{BBAF22E3-F4D5-499A-B5B8-C055E0E44523}" type="parTrans" cxnId="{609B74B5-E417-4992-BBAC-B64356126590}">
      <dgm:prSet/>
      <dgm:spPr/>
      <dgm:t>
        <a:bodyPr/>
        <a:lstStyle/>
        <a:p>
          <a:endParaRPr lang="en-US" sz="2000"/>
        </a:p>
      </dgm:t>
    </dgm:pt>
    <dgm:pt modelId="{55225B4B-601C-4B7B-A7F4-0E1D8F7E06DC}" type="sibTrans" cxnId="{609B74B5-E417-4992-BBAC-B64356126590}">
      <dgm:prSet/>
      <dgm:spPr/>
      <dgm:t>
        <a:bodyPr/>
        <a:lstStyle/>
        <a:p>
          <a:endParaRPr lang="en-US" sz="2000"/>
        </a:p>
      </dgm:t>
    </dgm:pt>
    <dgm:pt modelId="{30D92B7F-B666-4B29-906B-60449AC0487A}">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dirty="0">
              <a:solidFill>
                <a:schemeClr val="bg1">
                  <a:lumMod val="75000"/>
                </a:schemeClr>
              </a:solidFill>
              <a:latin typeface="Calibri" panose="020F0502020204030204"/>
              <a:ea typeface="+mn-ea"/>
              <a:cs typeface="+mn-cs"/>
            </a:rPr>
            <a:t>A minimum of </a:t>
          </a:r>
          <a:r>
            <a:rPr lang="en-US" sz="1600" b="1" i="1" dirty="0">
              <a:solidFill>
                <a:schemeClr val="bg1">
                  <a:lumMod val="75000"/>
                </a:schemeClr>
              </a:solidFill>
              <a:latin typeface="Calibri" panose="020F0502020204030204"/>
              <a:ea typeface="+mn-ea"/>
              <a:cs typeface="+mn-cs"/>
            </a:rPr>
            <a:t>20%</a:t>
          </a:r>
          <a:r>
            <a:rPr lang="en-US" sz="1600" dirty="0">
              <a:solidFill>
                <a:schemeClr val="bg1">
                  <a:lumMod val="75000"/>
                </a:schemeClr>
              </a:solidFill>
              <a:latin typeface="Calibri" panose="020F0502020204030204"/>
              <a:ea typeface="+mn-ea"/>
              <a:cs typeface="+mn-cs"/>
            </a:rPr>
            <a:t> set aside to provide evidence-based interventions to address the academic impact of lost instructional time (or impact of the pandemic)  </a:t>
          </a:r>
        </a:p>
      </dgm:t>
    </dgm:pt>
    <dgm:pt modelId="{09CBD691-B19F-4889-9606-9170DCCA6544}" type="parTrans" cxnId="{D49FD643-CA0F-4E58-9FD7-F29657CDCB26}">
      <dgm:prSet/>
      <dgm:spPr/>
      <dgm:t>
        <a:bodyPr/>
        <a:lstStyle/>
        <a:p>
          <a:endParaRPr lang="en-US" sz="2000"/>
        </a:p>
      </dgm:t>
    </dgm:pt>
    <dgm:pt modelId="{CBCBC444-7ED0-4441-BA60-41A518F091E5}" type="sibTrans" cxnId="{D49FD643-CA0F-4E58-9FD7-F29657CDCB26}">
      <dgm:prSet/>
      <dgm:spPr/>
      <dgm:t>
        <a:bodyPr/>
        <a:lstStyle/>
        <a:p>
          <a:endParaRPr lang="en-US" sz="2000"/>
        </a:p>
      </dgm:t>
    </dgm:pt>
    <dgm:pt modelId="{ABE126EB-DDCB-4256-A2ED-0D190966834D}">
      <dgm:prSet custT="1"/>
      <dgm:spPr>
        <a:xfrm>
          <a:off x="0" y="2944847"/>
          <a:ext cx="11148646" cy="1071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dirty="0">
              <a:solidFill>
                <a:schemeClr val="bg1">
                  <a:lumMod val="75000"/>
                </a:schemeClr>
              </a:solidFill>
              <a:latin typeface="Calibri" panose="020F0502020204030204"/>
              <a:ea typeface="+mn-ea"/>
              <a:cs typeface="+mn-cs"/>
            </a:rPr>
            <a:t>Must be updated at least every 6 months</a:t>
          </a:r>
        </a:p>
      </dgm:t>
    </dgm:pt>
    <dgm:pt modelId="{6F912104-9BFF-4157-9638-2FD0205C393D}" type="parTrans" cxnId="{A74BE321-85DF-4B7A-AB6D-BEB0DF051363}">
      <dgm:prSet/>
      <dgm:spPr/>
      <dgm:t>
        <a:bodyPr/>
        <a:lstStyle/>
        <a:p>
          <a:endParaRPr lang="en-US" sz="2000"/>
        </a:p>
      </dgm:t>
    </dgm:pt>
    <dgm:pt modelId="{D6DD97D7-4577-440E-AB94-92D42B39D546}" type="sibTrans" cxnId="{A74BE321-85DF-4B7A-AB6D-BEB0DF051363}">
      <dgm:prSet/>
      <dgm:spPr/>
      <dgm:t>
        <a:bodyPr/>
        <a:lstStyle/>
        <a:p>
          <a:endParaRPr lang="en-US" sz="2000"/>
        </a:p>
      </dgm:t>
    </dgm:pt>
    <dgm:pt modelId="{CA7588B3-286A-4D30-87F0-861FADD59898}">
      <dgm:prSet custT="1"/>
      <dgm:spPr>
        <a:xfrm>
          <a:off x="0" y="2944847"/>
          <a:ext cx="11148646" cy="1071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Char char="•"/>
          </a:pPr>
          <a:r>
            <a:rPr lang="en-US" sz="1600" dirty="0">
              <a:solidFill>
                <a:schemeClr val="bg1">
                  <a:lumMod val="75000"/>
                </a:schemeClr>
              </a:solidFill>
              <a:latin typeface="Calibri" panose="020F0502020204030204"/>
              <a:ea typeface="+mn-ea"/>
              <a:cs typeface="+mn-cs"/>
            </a:rPr>
            <a:t>Posted on LEA website within 30 days of award</a:t>
          </a:r>
        </a:p>
      </dgm:t>
    </dgm:pt>
    <dgm:pt modelId="{BDEBA0DC-39BB-4E77-A3A8-D8005480E375}" type="parTrans" cxnId="{F0AF3755-2734-405F-9AE2-DA81C02707AF}">
      <dgm:prSet/>
      <dgm:spPr/>
      <dgm:t>
        <a:bodyPr/>
        <a:lstStyle/>
        <a:p>
          <a:endParaRPr lang="en-US"/>
        </a:p>
      </dgm:t>
    </dgm:pt>
    <dgm:pt modelId="{657B716F-64EB-4F6D-A6D5-C40339B68557}" type="sibTrans" cxnId="{F0AF3755-2734-405F-9AE2-DA81C02707AF}">
      <dgm:prSet/>
      <dgm:spPr/>
      <dgm:t>
        <a:bodyPr/>
        <a:lstStyle/>
        <a:p>
          <a:endParaRPr lang="en-US"/>
        </a:p>
      </dgm:t>
    </dgm:pt>
    <dgm:pt modelId="{21EBB3C8-5B0D-4E6F-948C-6AFA36CCFB50}" type="pres">
      <dgm:prSet presAssocID="{ED83FE82-EF5A-47F3-A1C9-31C40BF16A8C}" presName="linear" presStyleCnt="0">
        <dgm:presLayoutVars>
          <dgm:dir/>
          <dgm:animLvl val="lvl"/>
          <dgm:resizeHandles val="exact"/>
        </dgm:presLayoutVars>
      </dgm:prSet>
      <dgm:spPr/>
    </dgm:pt>
    <dgm:pt modelId="{1FC85616-0B37-45E7-9572-7140E4BAC8E2}" type="pres">
      <dgm:prSet presAssocID="{EA5DFCDA-E25A-4D8C-BF9A-B4E5F39814D1}" presName="parentLin" presStyleCnt="0"/>
      <dgm:spPr/>
    </dgm:pt>
    <dgm:pt modelId="{ECBA25C8-6A15-4A4E-8019-E92B8EB1CF77}" type="pres">
      <dgm:prSet presAssocID="{EA5DFCDA-E25A-4D8C-BF9A-B4E5F39814D1}" presName="parentLeftMargin" presStyleLbl="node1" presStyleIdx="0" presStyleCnt="4"/>
      <dgm:spPr/>
    </dgm:pt>
    <dgm:pt modelId="{C25C7F91-22EF-46ED-8022-2350C4A33B9C}" type="pres">
      <dgm:prSet presAssocID="{EA5DFCDA-E25A-4D8C-BF9A-B4E5F39814D1}" presName="parentText" presStyleLbl="node1" presStyleIdx="0" presStyleCnt="4" custScaleX="142857" custLinFactNeighborX="-46626">
        <dgm:presLayoutVars>
          <dgm:chMax val="0"/>
          <dgm:bulletEnabled val="1"/>
        </dgm:presLayoutVars>
      </dgm:prSet>
      <dgm:spPr/>
    </dgm:pt>
    <dgm:pt modelId="{4246065D-37B2-462D-A537-EC6EA47C0522}" type="pres">
      <dgm:prSet presAssocID="{EA5DFCDA-E25A-4D8C-BF9A-B4E5F39814D1}" presName="negativeSpace" presStyleCnt="0"/>
      <dgm:spPr/>
    </dgm:pt>
    <dgm:pt modelId="{BB8000ED-7759-4E07-A96D-07C0A1CBFFC6}" type="pres">
      <dgm:prSet presAssocID="{EA5DFCDA-E25A-4D8C-BF9A-B4E5F39814D1}" presName="childText" presStyleLbl="conFgAcc1" presStyleIdx="0" presStyleCnt="4">
        <dgm:presLayoutVars>
          <dgm:bulletEnabled val="1"/>
        </dgm:presLayoutVars>
      </dgm:prSet>
      <dgm:spPr>
        <a:xfrm>
          <a:off x="0" y="200764"/>
          <a:ext cx="11148646" cy="252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FDE997F9-B90B-45EB-A25E-A3E8CEF1A3B7}" type="pres">
      <dgm:prSet presAssocID="{98852036-D9F7-4537-B4C0-B3EC1E74126F}" presName="spaceBetweenRectangles" presStyleCnt="0"/>
      <dgm:spPr/>
    </dgm:pt>
    <dgm:pt modelId="{94C5B4F7-4A1E-4FB9-8160-E43C3B078132}" type="pres">
      <dgm:prSet presAssocID="{1AFAC507-EDFB-495A-8854-279B28E8E18C}" presName="parentLin" presStyleCnt="0"/>
      <dgm:spPr/>
    </dgm:pt>
    <dgm:pt modelId="{74FB0ECB-F42F-4AA0-9428-AAFFB6F1BE3F}" type="pres">
      <dgm:prSet presAssocID="{1AFAC507-EDFB-495A-8854-279B28E8E18C}" presName="parentLeftMargin" presStyleLbl="node1" presStyleIdx="0" presStyleCnt="4"/>
      <dgm:spPr/>
    </dgm:pt>
    <dgm:pt modelId="{AD895E85-A56F-43E0-89F2-935CCC4FA1F5}" type="pres">
      <dgm:prSet presAssocID="{1AFAC507-EDFB-495A-8854-279B28E8E18C}" presName="parentText" presStyleLbl="node1" presStyleIdx="1" presStyleCnt="4" custScaleX="120019" custScaleY="103348">
        <dgm:presLayoutVars>
          <dgm:chMax val="0"/>
          <dgm:bulletEnabled val="1"/>
        </dgm:presLayoutVars>
      </dgm:prSet>
      <dgm:spPr/>
    </dgm:pt>
    <dgm:pt modelId="{B296B542-6CA9-4B5F-BEA5-CAE89F206BB1}" type="pres">
      <dgm:prSet presAssocID="{1AFAC507-EDFB-495A-8854-279B28E8E18C}" presName="negativeSpace" presStyleCnt="0"/>
      <dgm:spPr/>
    </dgm:pt>
    <dgm:pt modelId="{ED46D945-F63B-4CB7-9634-45D79761333D}" type="pres">
      <dgm:prSet presAssocID="{1AFAC507-EDFB-495A-8854-279B28E8E18C}" presName="childText" presStyleLbl="conFgAcc1" presStyleIdx="1" presStyleCnt="4">
        <dgm:presLayoutVars>
          <dgm:bulletEnabled val="1"/>
        </dgm:presLayoutVars>
      </dgm:prSet>
      <dgm:spPr/>
    </dgm:pt>
    <dgm:pt modelId="{7ACBBDFC-FF82-40FD-B3DE-008FBD611B82}" type="pres">
      <dgm:prSet presAssocID="{616CF1F9-F110-408D-8D90-3369511D5A20}" presName="spaceBetweenRectangles" presStyleCnt="0"/>
      <dgm:spPr/>
    </dgm:pt>
    <dgm:pt modelId="{BE1D682E-2F33-4487-BB8E-4D38797EB82A}" type="pres">
      <dgm:prSet presAssocID="{31EEF7C0-57E6-4E68-ADA9-DB21055BB16D}" presName="parentLin" presStyleCnt="0"/>
      <dgm:spPr/>
    </dgm:pt>
    <dgm:pt modelId="{5C475946-6E02-40A3-B6E7-1FF77F0CF4D8}" type="pres">
      <dgm:prSet presAssocID="{31EEF7C0-57E6-4E68-ADA9-DB21055BB16D}" presName="parentLeftMargin" presStyleLbl="node1" presStyleIdx="1" presStyleCnt="4"/>
      <dgm:spPr/>
    </dgm:pt>
    <dgm:pt modelId="{991CA219-7905-4060-AC30-280F2141B94C}" type="pres">
      <dgm:prSet presAssocID="{31EEF7C0-57E6-4E68-ADA9-DB21055BB16D}" presName="parentText" presStyleLbl="node1" presStyleIdx="2" presStyleCnt="4" custScaleX="121365" custLinFactNeighborX="-2337">
        <dgm:presLayoutVars>
          <dgm:chMax val="0"/>
          <dgm:bulletEnabled val="1"/>
        </dgm:presLayoutVars>
      </dgm:prSet>
      <dgm:spPr/>
    </dgm:pt>
    <dgm:pt modelId="{C9447949-152C-43C7-86BD-C50C7775163C}" type="pres">
      <dgm:prSet presAssocID="{31EEF7C0-57E6-4E68-ADA9-DB21055BB16D}" presName="negativeSpace" presStyleCnt="0"/>
      <dgm:spPr/>
    </dgm:pt>
    <dgm:pt modelId="{0C90931D-0CFD-45C4-9D20-294EA88E1E72}" type="pres">
      <dgm:prSet presAssocID="{31EEF7C0-57E6-4E68-ADA9-DB21055BB16D}" presName="childText" presStyleLbl="conFgAcc1" presStyleIdx="2" presStyleCnt="4">
        <dgm:presLayoutVars>
          <dgm:bulletEnabled val="1"/>
        </dgm:presLayoutVars>
      </dgm:prSet>
      <dgm:spPr/>
    </dgm:pt>
    <dgm:pt modelId="{FFBBA66C-CE5C-4ED1-81AE-1875609D1B41}" type="pres">
      <dgm:prSet presAssocID="{59D2200E-3EEB-4D0E-AC3B-69399A25FD47}" presName="spaceBetweenRectangles" presStyleCnt="0"/>
      <dgm:spPr/>
    </dgm:pt>
    <dgm:pt modelId="{AFE96A70-AC66-48CC-8135-08B9048D8166}" type="pres">
      <dgm:prSet presAssocID="{B4A8AA50-3340-45C0-8239-734E0F424D44}" presName="parentLin" presStyleCnt="0"/>
      <dgm:spPr/>
    </dgm:pt>
    <dgm:pt modelId="{644D5F49-D1A2-4322-AE4F-7CD8C1E8BB3D}" type="pres">
      <dgm:prSet presAssocID="{B4A8AA50-3340-45C0-8239-734E0F424D44}" presName="parentLeftMargin" presStyleLbl="node1" presStyleIdx="2" presStyleCnt="4"/>
      <dgm:spPr/>
    </dgm:pt>
    <dgm:pt modelId="{89DB7C92-5796-4FFB-816B-A082F08099BF}" type="pres">
      <dgm:prSet presAssocID="{B4A8AA50-3340-45C0-8239-734E0F424D44}" presName="parentText" presStyleLbl="node1" presStyleIdx="3" presStyleCnt="4" custScaleX="120698">
        <dgm:presLayoutVars>
          <dgm:chMax val="0"/>
          <dgm:bulletEnabled val="1"/>
        </dgm:presLayoutVars>
      </dgm:prSet>
      <dgm:spPr/>
    </dgm:pt>
    <dgm:pt modelId="{F33174E9-9980-435E-911B-926129D11E18}" type="pres">
      <dgm:prSet presAssocID="{B4A8AA50-3340-45C0-8239-734E0F424D44}" presName="negativeSpace" presStyleCnt="0"/>
      <dgm:spPr/>
    </dgm:pt>
    <dgm:pt modelId="{58B7C0F2-9093-40FC-A036-8903FF252EDA}" type="pres">
      <dgm:prSet presAssocID="{B4A8AA50-3340-45C0-8239-734E0F424D44}" presName="childText" presStyleLbl="conFgAcc1" presStyleIdx="3" presStyleCnt="4">
        <dgm:presLayoutVars>
          <dgm:bulletEnabled val="1"/>
        </dgm:presLayoutVars>
      </dgm:prSet>
      <dgm:spPr/>
    </dgm:pt>
  </dgm:ptLst>
  <dgm:cxnLst>
    <dgm:cxn modelId="{FA0CB003-FDCF-4648-A4F3-8A9EF0493316}" type="presOf" srcId="{EA5DFCDA-E25A-4D8C-BF9A-B4E5F39814D1}" destId="{ECBA25C8-6A15-4A4E-8019-E92B8EB1CF77}" srcOrd="0" destOrd="0" presId="urn:microsoft.com/office/officeart/2005/8/layout/list1"/>
    <dgm:cxn modelId="{A74BE321-85DF-4B7A-AB6D-BEB0DF051363}" srcId="{31EEF7C0-57E6-4E68-ADA9-DB21055BB16D}" destId="{ABE126EB-DDCB-4256-A2ED-0D190966834D}" srcOrd="2" destOrd="0" parTransId="{6F912104-9BFF-4157-9638-2FD0205C393D}" sibTransId="{D6DD97D7-4577-440E-AB94-92D42B39D546}"/>
    <dgm:cxn modelId="{12868123-E33B-4DF0-8599-FAD04A7E366B}" type="presOf" srcId="{468A18DD-C72D-48A7-A2DE-D91C38E14F36}" destId="{58B7C0F2-9093-40FC-A036-8903FF252EDA}" srcOrd="0" destOrd="1" presId="urn:microsoft.com/office/officeart/2005/8/layout/list1"/>
    <dgm:cxn modelId="{3D6F5B27-33EC-4C3E-8594-BE1C954C8956}" type="presOf" srcId="{798ABC11-C8EC-4D7F-B6B6-C8A75B20AEDF}" destId="{ED46D945-F63B-4CB7-9634-45D79761333D}" srcOrd="0" destOrd="4" presId="urn:microsoft.com/office/officeart/2005/8/layout/list1"/>
    <dgm:cxn modelId="{796FFE27-67A5-49B3-B2AB-F1B2570C4E78}" type="presOf" srcId="{CA7588B3-286A-4D30-87F0-861FADD59898}" destId="{0C90931D-0CFD-45C4-9D20-294EA88E1E72}" srcOrd="0" destOrd="1" presId="urn:microsoft.com/office/officeart/2005/8/layout/list1"/>
    <dgm:cxn modelId="{D7A8C22C-840D-4307-868E-7569425F3E33}" srcId="{EFEF58E1-2652-4BF2-B5F1-D7F0B866A18F}" destId="{798ABC11-C8EC-4D7F-B6B6-C8A75B20AEDF}" srcOrd="2" destOrd="0" parTransId="{F3FBED8B-9101-4669-BD62-8947E58770D5}" sibTransId="{37B4CFC7-5741-4D9E-8486-0F0E38F5745F}"/>
    <dgm:cxn modelId="{6678272E-9412-487A-8765-64B74917AD52}" srcId="{EFEF58E1-2652-4BF2-B5F1-D7F0B866A18F}" destId="{500DA84E-2D8F-40E0-823F-4B0DB57BA9DD}" srcOrd="1" destOrd="0" parTransId="{17A95508-7EA1-4C53-965F-046BCDD8B61A}" sibTransId="{5DE6877B-1390-4FAB-A92E-E0EC0FDF6142}"/>
    <dgm:cxn modelId="{6023DB3A-0A5B-47D6-AF6F-D1F99FAB5EA6}" srcId="{B4A8AA50-3340-45C0-8239-734E0F424D44}" destId="{A3FE47B9-1817-4E52-BA1C-FA4971CE19DF}" srcOrd="0" destOrd="0" parTransId="{CD8A5AAE-563F-418B-9070-83206343BB88}" sibTransId="{B20AB882-A5D0-40CF-818D-80EC5882EDB7}"/>
    <dgm:cxn modelId="{94E8D05E-DC14-458C-802F-548B3968A178}" type="presOf" srcId="{2E8F8706-B6E5-441C-A97C-28458281EF72}" destId="{ED46D945-F63B-4CB7-9634-45D79761333D}" srcOrd="0" destOrd="5" presId="urn:microsoft.com/office/officeart/2005/8/layout/list1"/>
    <dgm:cxn modelId="{D49FD643-CA0F-4E58-9FD7-F29657CDCB26}" srcId="{1AFAC507-EDFB-495A-8854-279B28E8E18C}" destId="{30D92B7F-B666-4B29-906B-60449AC0487A}" srcOrd="0" destOrd="0" parTransId="{09CBD691-B19F-4889-9606-9170DCCA6544}" sibTransId="{CBCBC444-7ED0-4441-BA60-41A518F091E5}"/>
    <dgm:cxn modelId="{E9AFFF6D-4138-48B5-9CBA-5B68231B1D2D}" type="presOf" srcId="{A3FE47B9-1817-4E52-BA1C-FA4971CE19DF}" destId="{58B7C0F2-9093-40FC-A036-8903FF252EDA}" srcOrd="0" destOrd="0" presId="urn:microsoft.com/office/officeart/2005/8/layout/list1"/>
    <dgm:cxn modelId="{3EB86C73-4111-4DD5-870F-EAB7CFEBF78B}" srcId="{ED83FE82-EF5A-47F3-A1C9-31C40BF16A8C}" destId="{1AFAC507-EDFB-495A-8854-279B28E8E18C}" srcOrd="1" destOrd="0" parTransId="{B6B0BAED-8B3C-445B-838D-9485D87763BA}" sibTransId="{616CF1F9-F110-408D-8D90-3369511D5A20}"/>
    <dgm:cxn modelId="{F0AF3755-2734-405F-9AE2-DA81C02707AF}" srcId="{31EEF7C0-57E6-4E68-ADA9-DB21055BB16D}" destId="{CA7588B3-286A-4D30-87F0-861FADD59898}" srcOrd="1" destOrd="0" parTransId="{BDEBA0DC-39BB-4E77-A3A8-D8005480E375}" sibTransId="{657B716F-64EB-4F6D-A6D5-C40339B68557}"/>
    <dgm:cxn modelId="{D9CFB575-ACCF-4DD4-A681-98AC8868BBCF}" srcId="{EFEF58E1-2652-4BF2-B5F1-D7F0B866A18F}" destId="{1A9ECAD1-9FA6-4004-BD27-363DCFA937A0}" srcOrd="0" destOrd="0" parTransId="{336DACDB-B8CE-483F-AB01-A71E416C9B55}" sibTransId="{0EFC2D91-A258-4535-A307-2CE92BC0CFCB}"/>
    <dgm:cxn modelId="{11187C79-23E5-4C0C-9944-36BD7555502E}" srcId="{ED83FE82-EF5A-47F3-A1C9-31C40BF16A8C}" destId="{EA5DFCDA-E25A-4D8C-BF9A-B4E5F39814D1}" srcOrd="0" destOrd="0" parTransId="{B2DDA8F9-23FE-4A15-865B-EE54B8C53F48}" sibTransId="{98852036-D9F7-4537-B4C0-B3EC1E74126F}"/>
    <dgm:cxn modelId="{9D60DF7B-3EC6-4F3F-B8A1-7CDD7E1FEF8F}" type="presOf" srcId="{EFEF58E1-2652-4BF2-B5F1-D7F0B866A18F}" destId="{ED46D945-F63B-4CB7-9634-45D79761333D}" srcOrd="0" destOrd="1" presId="urn:microsoft.com/office/officeart/2005/8/layout/list1"/>
    <dgm:cxn modelId="{FB8BAE7D-4E8D-4443-895E-D817034C4F4D}" type="presOf" srcId="{1A9ECAD1-9FA6-4004-BD27-363DCFA937A0}" destId="{ED46D945-F63B-4CB7-9634-45D79761333D}" srcOrd="0" destOrd="2" presId="urn:microsoft.com/office/officeart/2005/8/layout/list1"/>
    <dgm:cxn modelId="{5EFD307F-EB48-4FC8-B407-AB75E228C583}" type="presOf" srcId="{1AFAC507-EDFB-495A-8854-279B28E8E18C}" destId="{AD895E85-A56F-43E0-89F2-935CCC4FA1F5}" srcOrd="1" destOrd="0" presId="urn:microsoft.com/office/officeart/2005/8/layout/list1"/>
    <dgm:cxn modelId="{2EA17185-F771-4959-9B29-811FE900AE25}" type="presOf" srcId="{500DA84E-2D8F-40E0-823F-4B0DB57BA9DD}" destId="{ED46D945-F63B-4CB7-9634-45D79761333D}" srcOrd="0" destOrd="3" presId="urn:microsoft.com/office/officeart/2005/8/layout/list1"/>
    <dgm:cxn modelId="{B67FA491-F300-4FA5-98D4-1CBCE17C5197}" type="presOf" srcId="{9AA2F597-1CEE-4CC3-9939-89E308F1109B}" destId="{58B7C0F2-9093-40FC-A036-8903FF252EDA}" srcOrd="0" destOrd="2" presId="urn:microsoft.com/office/officeart/2005/8/layout/list1"/>
    <dgm:cxn modelId="{5EEA5296-21A7-41CC-8537-3E522CDB1C02}" type="presOf" srcId="{EA5DFCDA-E25A-4D8C-BF9A-B4E5F39814D1}" destId="{C25C7F91-22EF-46ED-8022-2350C4A33B9C}" srcOrd="1" destOrd="0" presId="urn:microsoft.com/office/officeart/2005/8/layout/list1"/>
    <dgm:cxn modelId="{5EB31E9D-D6FB-4EC8-81A5-E55FF34EE75A}" type="presOf" srcId="{B4A8AA50-3340-45C0-8239-734E0F424D44}" destId="{644D5F49-D1A2-4322-AE4F-7CD8C1E8BB3D}" srcOrd="0" destOrd="0" presId="urn:microsoft.com/office/officeart/2005/8/layout/list1"/>
    <dgm:cxn modelId="{2C3BFC9E-0538-4DDC-AE43-394B5A1493E9}" type="presOf" srcId="{1AFAC507-EDFB-495A-8854-279B28E8E18C}" destId="{74FB0ECB-F42F-4AA0-9428-AAFFB6F1BE3F}" srcOrd="0" destOrd="0" presId="urn:microsoft.com/office/officeart/2005/8/layout/list1"/>
    <dgm:cxn modelId="{BCFFE9A8-62C1-4934-874E-4AA15A1D982A}" type="presOf" srcId="{30D92B7F-B666-4B29-906B-60449AC0487A}" destId="{ED46D945-F63B-4CB7-9634-45D79761333D}" srcOrd="0" destOrd="0" presId="urn:microsoft.com/office/officeart/2005/8/layout/list1"/>
    <dgm:cxn modelId="{469F5EAD-FAED-48FB-ABEA-0B922FB9E83D}" type="presOf" srcId="{6F2A5013-0B47-4669-8C79-8B306622E0D6}" destId="{0C90931D-0CFD-45C4-9D20-294EA88E1E72}" srcOrd="0" destOrd="0" presId="urn:microsoft.com/office/officeart/2005/8/layout/list1"/>
    <dgm:cxn modelId="{618AD3AF-8997-4F51-AA30-B8191A70D5A4}" type="presOf" srcId="{B4A8AA50-3340-45C0-8239-734E0F424D44}" destId="{89DB7C92-5796-4FFB-816B-A082F08099BF}" srcOrd="1" destOrd="0" presId="urn:microsoft.com/office/officeart/2005/8/layout/list1"/>
    <dgm:cxn modelId="{609B74B5-E417-4992-BBAC-B64356126590}" srcId="{31EEF7C0-57E6-4E68-ADA9-DB21055BB16D}" destId="{6F2A5013-0B47-4669-8C79-8B306622E0D6}" srcOrd="0" destOrd="0" parTransId="{BBAF22E3-F4D5-499A-B5B8-C055E0E44523}" sibTransId="{55225B4B-601C-4B7B-A7F4-0E1D8F7E06DC}"/>
    <dgm:cxn modelId="{4BD36AC4-F13E-4848-B598-57723BE0501A}" srcId="{ED83FE82-EF5A-47F3-A1C9-31C40BF16A8C}" destId="{31EEF7C0-57E6-4E68-ADA9-DB21055BB16D}" srcOrd="2" destOrd="0" parTransId="{F75F09D6-D7EE-4AFC-893B-30F816C2AC88}" sibTransId="{59D2200E-3EEB-4D0E-AC3B-69399A25FD47}"/>
    <dgm:cxn modelId="{6E635BD1-70F8-431E-808F-B0AD81286E05}" srcId="{B4A8AA50-3340-45C0-8239-734E0F424D44}" destId="{9AA2F597-1CEE-4CC3-9939-89E308F1109B}" srcOrd="2" destOrd="0" parTransId="{F564EF53-A6B5-462C-820E-FFBA422D501A}" sibTransId="{6893B492-52B1-4E76-8442-EFF8939580D6}"/>
    <dgm:cxn modelId="{88CDCCD2-5C0C-4D54-85DD-344631307BB0}" type="presOf" srcId="{31EEF7C0-57E6-4E68-ADA9-DB21055BB16D}" destId="{991CA219-7905-4060-AC30-280F2141B94C}" srcOrd="1" destOrd="0" presId="urn:microsoft.com/office/officeart/2005/8/layout/list1"/>
    <dgm:cxn modelId="{1A142BD3-C340-4733-B595-934B96B736C2}" type="presOf" srcId="{ABE126EB-DDCB-4256-A2ED-0D190966834D}" destId="{0C90931D-0CFD-45C4-9D20-294EA88E1E72}" srcOrd="0" destOrd="2" presId="urn:microsoft.com/office/officeart/2005/8/layout/list1"/>
    <dgm:cxn modelId="{0F986DD3-3AA2-40E0-921B-4BD62F3CE591}" type="presOf" srcId="{ED83FE82-EF5A-47F3-A1C9-31C40BF16A8C}" destId="{21EBB3C8-5B0D-4E6F-948C-6AFA36CCFB50}" srcOrd="0" destOrd="0" presId="urn:microsoft.com/office/officeart/2005/8/layout/list1"/>
    <dgm:cxn modelId="{5869D8D7-296D-496F-907F-281F6F2924B6}" type="presOf" srcId="{31EEF7C0-57E6-4E68-ADA9-DB21055BB16D}" destId="{5C475946-6E02-40A3-B6E7-1FF77F0CF4D8}" srcOrd="0" destOrd="0" presId="urn:microsoft.com/office/officeart/2005/8/layout/list1"/>
    <dgm:cxn modelId="{D8D6EFDC-D1B5-4346-A028-920D82EEFF32}" srcId="{EFEF58E1-2652-4BF2-B5F1-D7F0B866A18F}" destId="{2E8F8706-B6E5-441C-A97C-28458281EF72}" srcOrd="3" destOrd="0" parTransId="{08D9A71E-4200-410B-A2CC-ECD3C29590DD}" sibTransId="{E597E5A4-AFFA-40A3-B128-022092F6412E}"/>
    <dgm:cxn modelId="{D4ECD4EB-4C22-443D-8982-66A654CE6721}" srcId="{ED83FE82-EF5A-47F3-A1C9-31C40BF16A8C}" destId="{B4A8AA50-3340-45C0-8239-734E0F424D44}" srcOrd="3" destOrd="0" parTransId="{26BF9248-9FC7-43B0-AB1A-F0491C479C54}" sibTransId="{347BFB89-D61A-4060-AB2F-38100266CDDF}"/>
    <dgm:cxn modelId="{7660E3EF-5083-4FB4-9228-4FB98C7720A6}" srcId="{B4A8AA50-3340-45C0-8239-734E0F424D44}" destId="{468A18DD-C72D-48A7-A2DE-D91C38E14F36}" srcOrd="1" destOrd="0" parTransId="{ECBD6862-A0DD-42F5-B700-5FDA6B911D7A}" sibTransId="{0FB2F008-23CD-4D64-A8EC-F1D64E970076}"/>
    <dgm:cxn modelId="{1A7663F2-E08B-4599-9A45-967B8E70B621}" srcId="{1AFAC507-EDFB-495A-8854-279B28E8E18C}" destId="{EFEF58E1-2652-4BF2-B5F1-D7F0B866A18F}" srcOrd="1" destOrd="0" parTransId="{974B316A-C5DF-4594-9C22-5E348C185FD5}" sibTransId="{65E60210-8C63-4620-B26E-1E85C0F6770C}"/>
    <dgm:cxn modelId="{6FF84B7D-741C-47F4-9143-6D79031CECEF}" type="presParOf" srcId="{21EBB3C8-5B0D-4E6F-948C-6AFA36CCFB50}" destId="{1FC85616-0B37-45E7-9572-7140E4BAC8E2}" srcOrd="0" destOrd="0" presId="urn:microsoft.com/office/officeart/2005/8/layout/list1"/>
    <dgm:cxn modelId="{7021B800-D7C4-4B2D-BA05-58FD7A652F6B}" type="presParOf" srcId="{1FC85616-0B37-45E7-9572-7140E4BAC8E2}" destId="{ECBA25C8-6A15-4A4E-8019-E92B8EB1CF77}" srcOrd="0" destOrd="0" presId="urn:microsoft.com/office/officeart/2005/8/layout/list1"/>
    <dgm:cxn modelId="{2415BC47-1FE6-48EC-841B-1E077E51C8C3}" type="presParOf" srcId="{1FC85616-0B37-45E7-9572-7140E4BAC8E2}" destId="{C25C7F91-22EF-46ED-8022-2350C4A33B9C}" srcOrd="1" destOrd="0" presId="urn:microsoft.com/office/officeart/2005/8/layout/list1"/>
    <dgm:cxn modelId="{ECC2ACBD-29BC-4DDD-8195-9E4D977B2288}" type="presParOf" srcId="{21EBB3C8-5B0D-4E6F-948C-6AFA36CCFB50}" destId="{4246065D-37B2-462D-A537-EC6EA47C0522}" srcOrd="1" destOrd="0" presId="urn:microsoft.com/office/officeart/2005/8/layout/list1"/>
    <dgm:cxn modelId="{005E4973-88CE-452C-BCE9-C3ABE4A7820D}" type="presParOf" srcId="{21EBB3C8-5B0D-4E6F-948C-6AFA36CCFB50}" destId="{BB8000ED-7759-4E07-A96D-07C0A1CBFFC6}" srcOrd="2" destOrd="0" presId="urn:microsoft.com/office/officeart/2005/8/layout/list1"/>
    <dgm:cxn modelId="{1ED3D104-2898-4321-A2A3-7437DA20350B}" type="presParOf" srcId="{21EBB3C8-5B0D-4E6F-948C-6AFA36CCFB50}" destId="{FDE997F9-B90B-45EB-A25E-A3E8CEF1A3B7}" srcOrd="3" destOrd="0" presId="urn:microsoft.com/office/officeart/2005/8/layout/list1"/>
    <dgm:cxn modelId="{1082A472-9FAC-4F20-81D8-127EB8DCDDC0}" type="presParOf" srcId="{21EBB3C8-5B0D-4E6F-948C-6AFA36CCFB50}" destId="{94C5B4F7-4A1E-4FB9-8160-E43C3B078132}" srcOrd="4" destOrd="0" presId="urn:microsoft.com/office/officeart/2005/8/layout/list1"/>
    <dgm:cxn modelId="{942FEC58-7EF3-43E4-AEBF-C5BE7A11B80F}" type="presParOf" srcId="{94C5B4F7-4A1E-4FB9-8160-E43C3B078132}" destId="{74FB0ECB-F42F-4AA0-9428-AAFFB6F1BE3F}" srcOrd="0" destOrd="0" presId="urn:microsoft.com/office/officeart/2005/8/layout/list1"/>
    <dgm:cxn modelId="{C60B5DCB-7EC5-4242-8D2D-09C538C84B39}" type="presParOf" srcId="{94C5B4F7-4A1E-4FB9-8160-E43C3B078132}" destId="{AD895E85-A56F-43E0-89F2-935CCC4FA1F5}" srcOrd="1" destOrd="0" presId="urn:microsoft.com/office/officeart/2005/8/layout/list1"/>
    <dgm:cxn modelId="{BD8B923A-F097-4E46-8976-EFBC9B008E44}" type="presParOf" srcId="{21EBB3C8-5B0D-4E6F-948C-6AFA36CCFB50}" destId="{B296B542-6CA9-4B5F-BEA5-CAE89F206BB1}" srcOrd="5" destOrd="0" presId="urn:microsoft.com/office/officeart/2005/8/layout/list1"/>
    <dgm:cxn modelId="{C9894806-C189-4C35-A30F-7415CB9009D9}" type="presParOf" srcId="{21EBB3C8-5B0D-4E6F-948C-6AFA36CCFB50}" destId="{ED46D945-F63B-4CB7-9634-45D79761333D}" srcOrd="6" destOrd="0" presId="urn:microsoft.com/office/officeart/2005/8/layout/list1"/>
    <dgm:cxn modelId="{FB3C5BF0-1F4F-4C9F-9B44-00BCA6C1540C}" type="presParOf" srcId="{21EBB3C8-5B0D-4E6F-948C-6AFA36CCFB50}" destId="{7ACBBDFC-FF82-40FD-B3DE-008FBD611B82}" srcOrd="7" destOrd="0" presId="urn:microsoft.com/office/officeart/2005/8/layout/list1"/>
    <dgm:cxn modelId="{E5948432-17C5-49F2-8F55-9FFCBC8CDCD7}" type="presParOf" srcId="{21EBB3C8-5B0D-4E6F-948C-6AFA36CCFB50}" destId="{BE1D682E-2F33-4487-BB8E-4D38797EB82A}" srcOrd="8" destOrd="0" presId="urn:microsoft.com/office/officeart/2005/8/layout/list1"/>
    <dgm:cxn modelId="{2B07F585-3465-4D5A-B6C8-84DADB45B34B}" type="presParOf" srcId="{BE1D682E-2F33-4487-BB8E-4D38797EB82A}" destId="{5C475946-6E02-40A3-B6E7-1FF77F0CF4D8}" srcOrd="0" destOrd="0" presId="urn:microsoft.com/office/officeart/2005/8/layout/list1"/>
    <dgm:cxn modelId="{160FE3D8-AB41-4BFF-8233-92E4B1AF6756}" type="presParOf" srcId="{BE1D682E-2F33-4487-BB8E-4D38797EB82A}" destId="{991CA219-7905-4060-AC30-280F2141B94C}" srcOrd="1" destOrd="0" presId="urn:microsoft.com/office/officeart/2005/8/layout/list1"/>
    <dgm:cxn modelId="{F50E2103-9236-4496-B9F2-8AF529C4DD9E}" type="presParOf" srcId="{21EBB3C8-5B0D-4E6F-948C-6AFA36CCFB50}" destId="{C9447949-152C-43C7-86BD-C50C7775163C}" srcOrd="9" destOrd="0" presId="urn:microsoft.com/office/officeart/2005/8/layout/list1"/>
    <dgm:cxn modelId="{D3BAAE77-B1F0-4F04-AECC-850122BB0EF5}" type="presParOf" srcId="{21EBB3C8-5B0D-4E6F-948C-6AFA36CCFB50}" destId="{0C90931D-0CFD-45C4-9D20-294EA88E1E72}" srcOrd="10" destOrd="0" presId="urn:microsoft.com/office/officeart/2005/8/layout/list1"/>
    <dgm:cxn modelId="{49DD97C3-76A8-4464-B689-6AFB11B08C63}" type="presParOf" srcId="{21EBB3C8-5B0D-4E6F-948C-6AFA36CCFB50}" destId="{FFBBA66C-CE5C-4ED1-81AE-1875609D1B41}" srcOrd="11" destOrd="0" presId="urn:microsoft.com/office/officeart/2005/8/layout/list1"/>
    <dgm:cxn modelId="{2328FD8B-65EE-4156-973C-BA2CD05371EC}" type="presParOf" srcId="{21EBB3C8-5B0D-4E6F-948C-6AFA36CCFB50}" destId="{AFE96A70-AC66-48CC-8135-08B9048D8166}" srcOrd="12" destOrd="0" presId="urn:microsoft.com/office/officeart/2005/8/layout/list1"/>
    <dgm:cxn modelId="{2ED67849-47D6-424B-9DD4-C21F921A03DF}" type="presParOf" srcId="{AFE96A70-AC66-48CC-8135-08B9048D8166}" destId="{644D5F49-D1A2-4322-AE4F-7CD8C1E8BB3D}" srcOrd="0" destOrd="0" presId="urn:microsoft.com/office/officeart/2005/8/layout/list1"/>
    <dgm:cxn modelId="{80190F00-6C25-472D-98D1-3D8E7E8750CD}" type="presParOf" srcId="{AFE96A70-AC66-48CC-8135-08B9048D8166}" destId="{89DB7C92-5796-4FFB-816B-A082F08099BF}" srcOrd="1" destOrd="0" presId="urn:microsoft.com/office/officeart/2005/8/layout/list1"/>
    <dgm:cxn modelId="{CF3C66C6-EFC6-4C0C-896A-A67FF3780A73}" type="presParOf" srcId="{21EBB3C8-5B0D-4E6F-948C-6AFA36CCFB50}" destId="{F33174E9-9980-435E-911B-926129D11E18}" srcOrd="13" destOrd="0" presId="urn:microsoft.com/office/officeart/2005/8/layout/list1"/>
    <dgm:cxn modelId="{ED15D3E3-C471-4EE8-94E5-17C01A35A9DF}" type="presParOf" srcId="{21EBB3C8-5B0D-4E6F-948C-6AFA36CCFB50}" destId="{58B7C0F2-9093-40FC-A036-8903FF252ED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1AFEA-3577-4E4C-8B06-A7EBE0FF99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0E9078-911A-4563-BF4A-62CC7D7C6C58}">
      <dgm:prSet phldrT="[Text]" custT="1"/>
      <dgm:spPr>
        <a:xfrm>
          <a:off x="0" y="1808"/>
          <a:ext cx="3088157" cy="94166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a:solidFill>
                <a:sysClr val="window" lastClr="FFFFFF"/>
              </a:solidFill>
              <a:latin typeface="Calibri" panose="020F0502020204030204"/>
              <a:ea typeface="+mn-ea"/>
              <a:cs typeface="+mn-cs"/>
            </a:rPr>
            <a:t>20% Set-Aside</a:t>
          </a:r>
        </a:p>
      </dgm:t>
    </dgm:pt>
    <dgm:pt modelId="{D355658C-3D19-4EE9-8855-D9601DC488A9}" type="parTrans" cxnId="{56B30631-FAB8-4877-806C-8873C41B6D6C}">
      <dgm:prSet/>
      <dgm:spPr/>
      <dgm:t>
        <a:bodyPr/>
        <a:lstStyle/>
        <a:p>
          <a:endParaRPr lang="en-US" sz="1200"/>
        </a:p>
      </dgm:t>
    </dgm:pt>
    <dgm:pt modelId="{C022F567-A423-4302-9584-1A74DC6CA2F4}" type="sibTrans" cxnId="{56B30631-FAB8-4877-806C-8873C41B6D6C}">
      <dgm:prSet/>
      <dgm:spPr/>
      <dgm:t>
        <a:bodyPr/>
        <a:lstStyle/>
        <a:p>
          <a:endParaRPr lang="en-US" sz="1200"/>
        </a:p>
      </dgm:t>
    </dgm:pt>
    <dgm:pt modelId="{E6316DDB-D87A-4D72-96B2-374B2736C392}">
      <dgm:prSet phldrT="[Text]" custT="1"/>
      <dgm:spPr>
        <a:xfrm rot="5400000">
          <a:off x="5496216" y="-2272386"/>
          <a:ext cx="673939"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How is your LEA using ESSER Funds to address learning loss?</a:t>
          </a:r>
        </a:p>
      </dgm:t>
    </dgm:pt>
    <dgm:pt modelId="{10692A81-129A-4940-9215-5FC6AEFECD46}" type="parTrans" cxnId="{550AE496-93A2-4560-9625-990D8C667983}">
      <dgm:prSet/>
      <dgm:spPr/>
      <dgm:t>
        <a:bodyPr/>
        <a:lstStyle/>
        <a:p>
          <a:endParaRPr lang="en-US" sz="1200"/>
        </a:p>
      </dgm:t>
    </dgm:pt>
    <dgm:pt modelId="{2B95EB03-105B-4723-8F7D-3B7BF95479D8}" type="sibTrans" cxnId="{550AE496-93A2-4560-9625-990D8C667983}">
      <dgm:prSet/>
      <dgm:spPr/>
      <dgm:t>
        <a:bodyPr/>
        <a:lstStyle/>
        <a:p>
          <a:endParaRPr lang="en-US" sz="1200"/>
        </a:p>
      </dgm:t>
    </dgm:pt>
    <dgm:pt modelId="{BB31B6C3-853C-47F6-B211-5552CC1FDABC}">
      <dgm:prSet phldrT="[Text]" custT="1"/>
      <dgm:spPr>
        <a:xfrm rot="5400000">
          <a:off x="5496216" y="-2272386"/>
          <a:ext cx="673939"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How will you present this to the public?</a:t>
          </a:r>
        </a:p>
      </dgm:t>
    </dgm:pt>
    <dgm:pt modelId="{6998A5BF-0007-433A-9285-BB6BF13B2333}" type="parTrans" cxnId="{B00F24B1-8F96-4CBB-B320-99723DCE764B}">
      <dgm:prSet/>
      <dgm:spPr/>
      <dgm:t>
        <a:bodyPr/>
        <a:lstStyle/>
        <a:p>
          <a:endParaRPr lang="en-US" sz="1200"/>
        </a:p>
      </dgm:t>
    </dgm:pt>
    <dgm:pt modelId="{78C2B04A-EBF5-4351-962F-7E056AA7D6DD}" type="sibTrans" cxnId="{B00F24B1-8F96-4CBB-B320-99723DCE764B}">
      <dgm:prSet/>
      <dgm:spPr/>
      <dgm:t>
        <a:bodyPr/>
        <a:lstStyle/>
        <a:p>
          <a:endParaRPr lang="en-US" sz="1200"/>
        </a:p>
      </dgm:t>
    </dgm:pt>
    <dgm:pt modelId="{6CDEA0C9-B9E9-4A30-80E1-47B3E224B026}">
      <dgm:prSet phldrT="[Text]" custT="1"/>
      <dgm:spPr>
        <a:xfrm>
          <a:off x="0" y="1019843"/>
          <a:ext cx="3088157" cy="1004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a:solidFill>
                <a:sysClr val="window" lastClr="FFFFFF"/>
              </a:solidFill>
              <a:latin typeface="Calibri" panose="020F0502020204030204"/>
              <a:ea typeface="+mn-ea"/>
              <a:cs typeface="+mn-cs"/>
            </a:rPr>
            <a:t>Use of at most 80%</a:t>
          </a:r>
        </a:p>
      </dgm:t>
    </dgm:pt>
    <dgm:pt modelId="{8DDD7A09-852F-455D-A4A8-1FDBF989ECE1}" type="parTrans" cxnId="{45A74972-4359-4C38-82FA-30A3A4A9CC0B}">
      <dgm:prSet/>
      <dgm:spPr/>
      <dgm:t>
        <a:bodyPr/>
        <a:lstStyle/>
        <a:p>
          <a:endParaRPr lang="en-US" sz="1200"/>
        </a:p>
      </dgm:t>
    </dgm:pt>
    <dgm:pt modelId="{46F1F182-237E-4397-A20A-665330CEF7BA}" type="sibTrans" cxnId="{45A74972-4359-4C38-82FA-30A3A4A9CC0B}">
      <dgm:prSet/>
      <dgm:spPr/>
      <dgm:t>
        <a:bodyPr/>
        <a:lstStyle/>
        <a:p>
          <a:endParaRPr lang="en-US" sz="1200"/>
        </a:p>
      </dgm:t>
    </dgm:pt>
    <dgm:pt modelId="{DF6D3615-8712-4847-ADD5-881CA7C105D8}">
      <dgm:prSet phldrT="[Text]" custT="1"/>
      <dgm:spPr>
        <a:xfrm rot="5400000">
          <a:off x="5445204" y="-1222789"/>
          <a:ext cx="775963"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a:ea typeface="+mn-ea"/>
              <a:cs typeface="+mn-cs"/>
            </a:rPr>
            <a:t>What types of other reasonable, necessary, and allocable activities will be funded through ESSER?</a:t>
          </a:r>
        </a:p>
      </dgm:t>
    </dgm:pt>
    <dgm:pt modelId="{8ECEE3FB-E89B-4182-B5D5-7C33849CE85F}" type="parTrans" cxnId="{94517892-82BE-4FD6-AE14-538A15F7D7D8}">
      <dgm:prSet/>
      <dgm:spPr/>
      <dgm:t>
        <a:bodyPr/>
        <a:lstStyle/>
        <a:p>
          <a:endParaRPr lang="en-US" sz="1200"/>
        </a:p>
      </dgm:t>
    </dgm:pt>
    <dgm:pt modelId="{9CCBA13E-BEE8-402F-9EC9-E31C9B40399A}" type="sibTrans" cxnId="{94517892-82BE-4FD6-AE14-538A15F7D7D8}">
      <dgm:prSet/>
      <dgm:spPr/>
      <dgm:t>
        <a:bodyPr/>
        <a:lstStyle/>
        <a:p>
          <a:endParaRPr lang="en-US" sz="1200"/>
        </a:p>
      </dgm:t>
    </dgm:pt>
    <dgm:pt modelId="{C9013447-255C-442C-A735-8B9B9B4509BD}">
      <dgm:prSet phldrT="[Text]" custT="1"/>
      <dgm:spPr>
        <a:xfrm rot="5400000">
          <a:off x="5445204" y="-1222789"/>
          <a:ext cx="775963"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How will you present this to the public?</a:t>
          </a:r>
        </a:p>
      </dgm:t>
    </dgm:pt>
    <dgm:pt modelId="{F8550F25-F530-4ACF-9286-75E60E1939D8}" type="parTrans" cxnId="{DF5B785C-28D5-41A2-810D-F83C0D0FD0BD}">
      <dgm:prSet/>
      <dgm:spPr/>
      <dgm:t>
        <a:bodyPr/>
        <a:lstStyle/>
        <a:p>
          <a:endParaRPr lang="en-US" sz="1200"/>
        </a:p>
      </dgm:t>
    </dgm:pt>
    <dgm:pt modelId="{41E0E31E-9F80-400B-96A7-625FF3B3D774}" type="sibTrans" cxnId="{DF5B785C-28D5-41A2-810D-F83C0D0FD0BD}">
      <dgm:prSet/>
      <dgm:spPr/>
      <dgm:t>
        <a:bodyPr/>
        <a:lstStyle/>
        <a:p>
          <a:endParaRPr lang="en-US" sz="1200"/>
        </a:p>
      </dgm:t>
    </dgm:pt>
    <dgm:pt modelId="{0248CF11-2467-4C4B-8223-127F0158EBC8}">
      <dgm:prSet phldrT="[Text]" custT="1"/>
      <dgm:spPr>
        <a:xfrm>
          <a:off x="0" y="2101002"/>
          <a:ext cx="3088157" cy="152731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a:solidFill>
                <a:sysClr val="window" lastClr="FFFFFF"/>
              </a:solidFill>
              <a:latin typeface="Calibri" panose="020F0502020204030204"/>
              <a:ea typeface="+mn-ea"/>
              <a:cs typeface="+mn-cs"/>
            </a:rPr>
            <a:t>Ensuring that Evidence-Based Interventions (EBI) are addressing the academic, social, emotional, and mental health needs of students, particularly students from historically underserved populations.</a:t>
          </a:r>
        </a:p>
      </dgm:t>
    </dgm:pt>
    <dgm:pt modelId="{ABCB5D4C-7BD2-40C4-A335-2C119549D5CE}" type="parTrans" cxnId="{B7EC2F48-E357-4290-9134-A3D3646F2A10}">
      <dgm:prSet/>
      <dgm:spPr/>
      <dgm:t>
        <a:bodyPr/>
        <a:lstStyle/>
        <a:p>
          <a:endParaRPr lang="en-US" sz="1200"/>
        </a:p>
      </dgm:t>
    </dgm:pt>
    <dgm:pt modelId="{34FD3DF0-CC0F-42BD-A603-3A01D7835096}" type="sibTrans" cxnId="{B7EC2F48-E357-4290-9134-A3D3646F2A10}">
      <dgm:prSet/>
      <dgm:spPr/>
      <dgm:t>
        <a:bodyPr/>
        <a:lstStyle/>
        <a:p>
          <a:endParaRPr lang="en-US" sz="1200"/>
        </a:p>
      </dgm:t>
    </dgm:pt>
    <dgm:pt modelId="{55D23956-CD1D-409A-9AA7-7522DBC6EE66}">
      <dgm:prSet phldrT="[Text]" custT="1"/>
      <dgm:spPr>
        <a:xfrm rot="5400000">
          <a:off x="5222258" y="119633"/>
          <a:ext cx="1221855"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This is covered by the required narrative question in the ARP ESSER III application.</a:t>
          </a:r>
        </a:p>
      </dgm:t>
    </dgm:pt>
    <dgm:pt modelId="{D6F2836C-2B1C-48F0-9286-1CAA517BA200}" type="parTrans" cxnId="{2FE0391D-67D1-49B9-83FA-75DD4A034246}">
      <dgm:prSet/>
      <dgm:spPr/>
      <dgm:t>
        <a:bodyPr/>
        <a:lstStyle/>
        <a:p>
          <a:endParaRPr lang="en-US" sz="1200"/>
        </a:p>
      </dgm:t>
    </dgm:pt>
    <dgm:pt modelId="{20045EC9-1843-4827-94DC-3E1732682BC0}" type="sibTrans" cxnId="{2FE0391D-67D1-49B9-83FA-75DD4A034246}">
      <dgm:prSet/>
      <dgm:spPr/>
      <dgm:t>
        <a:bodyPr/>
        <a:lstStyle/>
        <a:p>
          <a:endParaRPr lang="en-US" sz="1200"/>
        </a:p>
      </dgm:t>
    </dgm:pt>
    <dgm:pt modelId="{567F8CAC-996B-488C-B697-A4A0436777DB}">
      <dgm:prSet phldrT="[Text]" custT="1"/>
      <dgm:spPr>
        <a:xfrm rot="5400000">
          <a:off x="5222258" y="119633"/>
          <a:ext cx="1221855"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How will you present this to the public?</a:t>
          </a:r>
        </a:p>
      </dgm:t>
    </dgm:pt>
    <dgm:pt modelId="{96C6E9B0-FE26-4135-9E57-D8F421A68705}" type="parTrans" cxnId="{DAB0D8DF-25E7-4B5B-9B10-7BDFE2A2CDFD}">
      <dgm:prSet/>
      <dgm:spPr/>
      <dgm:t>
        <a:bodyPr/>
        <a:lstStyle/>
        <a:p>
          <a:endParaRPr lang="en-US" sz="1200"/>
        </a:p>
      </dgm:t>
    </dgm:pt>
    <dgm:pt modelId="{CABB4D7F-B92A-4878-9307-A4CF04187B1A}" type="sibTrans" cxnId="{DAB0D8DF-25E7-4B5B-9B10-7BDFE2A2CDFD}">
      <dgm:prSet/>
      <dgm:spPr/>
      <dgm:t>
        <a:bodyPr/>
        <a:lstStyle/>
        <a:p>
          <a:endParaRPr lang="en-US" sz="1200"/>
        </a:p>
      </dgm:t>
    </dgm:pt>
    <dgm:pt modelId="{411490D3-BF7B-4A82-A2D0-05BC758BDB95}">
      <dgm:prSet phldrT="[Text]" custT="1"/>
      <dgm:spPr>
        <a:xfrm>
          <a:off x="0" y="3671850"/>
          <a:ext cx="3085141" cy="1664686"/>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ysClr val="window" lastClr="FFFFFF"/>
              </a:solidFill>
              <a:latin typeface="Calibri" panose="020F0502020204030204"/>
              <a:ea typeface="+mn-ea"/>
              <a:cs typeface="+mn-cs"/>
            </a:rPr>
            <a:t>Stakeholder Input</a:t>
          </a:r>
        </a:p>
      </dgm:t>
    </dgm:pt>
    <dgm:pt modelId="{12B496CF-EB2B-4CC6-8F13-B156FFFE00B3}" type="parTrans" cxnId="{BB7C6801-5CB8-4F19-B229-DAAE315BAFF6}">
      <dgm:prSet/>
      <dgm:spPr/>
      <dgm:t>
        <a:bodyPr/>
        <a:lstStyle/>
        <a:p>
          <a:endParaRPr lang="en-US" sz="1200"/>
        </a:p>
      </dgm:t>
    </dgm:pt>
    <dgm:pt modelId="{C5AB77BF-0569-4482-B151-F2FE3BEE419D}" type="sibTrans" cxnId="{BB7C6801-5CB8-4F19-B229-DAAE315BAFF6}">
      <dgm:prSet/>
      <dgm:spPr/>
      <dgm:t>
        <a:bodyPr/>
        <a:lstStyle/>
        <a:p>
          <a:endParaRPr lang="en-US" sz="1200"/>
        </a:p>
      </dgm:t>
    </dgm:pt>
    <dgm:pt modelId="{AA24E0D2-563F-405F-B84B-C14FB68B5B87}">
      <dgm:prSet custT="1"/>
      <dgm:spPr>
        <a:xfrm rot="5400000">
          <a:off x="5062235" y="1794683"/>
          <a:ext cx="1530508" cy="5484696"/>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For monitoring, you will need to provide evidence of consultation with key stakeholders, including:</a:t>
          </a:r>
        </a:p>
      </dgm:t>
    </dgm:pt>
    <dgm:pt modelId="{E251BA32-DF56-4881-A042-E0FE2859509D}" type="parTrans" cxnId="{ABDCC2B6-0E0E-4D10-BE05-36B7B3EF7DB3}">
      <dgm:prSet/>
      <dgm:spPr/>
      <dgm:t>
        <a:bodyPr/>
        <a:lstStyle/>
        <a:p>
          <a:endParaRPr lang="en-US" sz="1200"/>
        </a:p>
      </dgm:t>
    </dgm:pt>
    <dgm:pt modelId="{830C6DB6-4A78-4B37-BD36-A5F88C1F90BB}" type="sibTrans" cxnId="{ABDCC2B6-0E0E-4D10-BE05-36B7B3EF7DB3}">
      <dgm:prSet/>
      <dgm:spPr/>
      <dgm:t>
        <a:bodyPr/>
        <a:lstStyle/>
        <a:p>
          <a:endParaRPr lang="en-US" sz="1200"/>
        </a:p>
      </dgm:t>
    </dgm:pt>
    <dgm:pt modelId="{662BDD18-A532-4A44-959D-CA50BE67B85C}">
      <dgm:prSet custT="1"/>
      <dgm:spPr>
        <a:xfrm rot="5400000">
          <a:off x="5062235" y="1794683"/>
          <a:ext cx="1530508" cy="5484696"/>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students, families, school and district administrators (including special education), teachers, principals, schools leaders, school staff, and their unions,</a:t>
          </a:r>
        </a:p>
      </dgm:t>
    </dgm:pt>
    <dgm:pt modelId="{DDC15087-1DE8-44E0-855F-7AD4B7EF1CEB}" type="parTrans" cxnId="{AF26FE38-33FE-4DAA-8697-BB38F66C8ACC}">
      <dgm:prSet/>
      <dgm:spPr/>
      <dgm:t>
        <a:bodyPr/>
        <a:lstStyle/>
        <a:p>
          <a:endParaRPr lang="en-US" sz="1200"/>
        </a:p>
      </dgm:t>
    </dgm:pt>
    <dgm:pt modelId="{78D90028-DD98-4B18-A631-B2F2681EC837}" type="sibTrans" cxnId="{AF26FE38-33FE-4DAA-8697-BB38F66C8ACC}">
      <dgm:prSet/>
      <dgm:spPr/>
      <dgm:t>
        <a:bodyPr/>
        <a:lstStyle/>
        <a:p>
          <a:endParaRPr lang="en-US" sz="1200"/>
        </a:p>
      </dgm:t>
    </dgm:pt>
    <dgm:pt modelId="{62843A52-8DF8-4549-9C29-700E6749A5C7}">
      <dgm:prSet custT="1"/>
      <dgm:spPr>
        <a:xfrm rot="5400000">
          <a:off x="5062235" y="1794683"/>
          <a:ext cx="1530508" cy="5484696"/>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other stakeholders as served by the LEA (tribes, civil rights organizations, stakeholders representing the interests of children considered underserved.</a:t>
          </a:r>
        </a:p>
      </dgm:t>
    </dgm:pt>
    <dgm:pt modelId="{4AB72055-4E2A-4D49-9A2C-D31BF99F8CB4}" type="parTrans" cxnId="{236C1216-2207-4C60-9494-441983E22421}">
      <dgm:prSet/>
      <dgm:spPr/>
      <dgm:t>
        <a:bodyPr/>
        <a:lstStyle/>
        <a:p>
          <a:endParaRPr lang="en-US" sz="1200"/>
        </a:p>
      </dgm:t>
    </dgm:pt>
    <dgm:pt modelId="{D3711B76-CB22-410A-AEC5-1C4DBFBC5310}" type="sibTrans" cxnId="{236C1216-2207-4C60-9494-441983E22421}">
      <dgm:prSet/>
      <dgm:spPr/>
      <dgm:t>
        <a:bodyPr/>
        <a:lstStyle/>
        <a:p>
          <a:endParaRPr lang="en-US" sz="1200"/>
        </a:p>
      </dgm:t>
    </dgm:pt>
    <dgm:pt modelId="{B77FDEB1-FC7F-4129-9A72-574F93304F34}">
      <dgm:prSet custT="1"/>
      <dgm:spPr>
        <a:xfrm rot="5400000">
          <a:off x="5062235" y="1794683"/>
          <a:ext cx="1530508" cy="5484696"/>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a:solidFill>
                <a:sysClr val="windowText" lastClr="000000">
                  <a:hueOff val="0"/>
                  <a:satOff val="0"/>
                  <a:lumOff val="0"/>
                  <a:alphaOff val="0"/>
                </a:sysClr>
              </a:solidFill>
              <a:latin typeface="Calibri" panose="020F0502020204030204"/>
              <a:ea typeface="+mn-ea"/>
              <a:cs typeface="+mn-cs"/>
            </a:rPr>
            <a:t>members of the public, and</a:t>
          </a:r>
        </a:p>
      </dgm:t>
    </dgm:pt>
    <dgm:pt modelId="{287F4BE4-1CF9-473E-A0B4-081043ABCDB3}" type="parTrans" cxnId="{7F8CF012-D96E-40A9-B571-8A195714182E}">
      <dgm:prSet/>
      <dgm:spPr/>
      <dgm:t>
        <a:bodyPr/>
        <a:lstStyle/>
        <a:p>
          <a:endParaRPr lang="en-US" sz="1200"/>
        </a:p>
      </dgm:t>
    </dgm:pt>
    <dgm:pt modelId="{416B1FD9-280C-44AF-A4D7-DE20E5806B17}" type="sibTrans" cxnId="{7F8CF012-D96E-40A9-B571-8A195714182E}">
      <dgm:prSet/>
      <dgm:spPr/>
      <dgm:t>
        <a:bodyPr/>
        <a:lstStyle/>
        <a:p>
          <a:endParaRPr lang="en-US" sz="1200"/>
        </a:p>
      </dgm:t>
    </dgm:pt>
    <dgm:pt modelId="{05ABDB49-DBB5-4DC2-8A7A-6446B633D8BC}">
      <dgm:prSet custT="1"/>
      <dgm:spPr>
        <a:xfrm>
          <a:off x="0" y="5451346"/>
          <a:ext cx="3088157" cy="12106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a:solidFill>
                <a:sysClr val="window" lastClr="FFFFFF"/>
              </a:solidFill>
              <a:latin typeface="Calibri" panose="020F0502020204030204"/>
              <a:ea typeface="+mn-ea"/>
              <a:cs typeface="+mn-cs"/>
            </a:rPr>
            <a:t>Available in languages parents can understand and meets ADA accessibility requirements</a:t>
          </a:r>
        </a:p>
      </dgm:t>
    </dgm:pt>
    <dgm:pt modelId="{2F139405-F809-4A09-801B-383EF211D4E9}" type="parTrans" cxnId="{AEB24337-E767-409B-86FB-0B6433088602}">
      <dgm:prSet/>
      <dgm:spPr/>
      <dgm:t>
        <a:bodyPr/>
        <a:lstStyle/>
        <a:p>
          <a:endParaRPr lang="en-US" sz="1200"/>
        </a:p>
      </dgm:t>
    </dgm:pt>
    <dgm:pt modelId="{BBA69CBA-CF0C-481D-BE52-353B498FB132}" type="sibTrans" cxnId="{AEB24337-E767-409B-86FB-0B6433088602}">
      <dgm:prSet/>
      <dgm:spPr/>
      <dgm:t>
        <a:bodyPr/>
        <a:lstStyle/>
        <a:p>
          <a:endParaRPr lang="en-US" sz="1200"/>
        </a:p>
      </dgm:t>
    </dgm:pt>
    <dgm:pt modelId="{6F85A4A3-C5AE-4B62-93F8-F4EECAD505AD}">
      <dgm:prSet custT="1"/>
      <dgm:spPr>
        <a:xfrm rot="5400000">
          <a:off x="5222258" y="3311640"/>
          <a:ext cx="1221855" cy="549005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200" b="0" i="0" u="none">
              <a:solidFill>
                <a:sysClr val="windowText" lastClr="000000">
                  <a:hueOff val="0"/>
                  <a:satOff val="0"/>
                  <a:lumOff val="0"/>
                  <a:alphaOff val="0"/>
                </a:sysClr>
              </a:solidFill>
              <a:latin typeface="Calibri" panose="020F0502020204030204"/>
              <a:ea typeface="+mn-ea"/>
              <a:cs typeface="+mn-cs"/>
            </a:rPr>
            <a:t>The plan, and any updates or revisions to it, is available in a language that parents can understand and meets Americans with Disabilities Act (ADA) accessibility requirements or the LEA has responded to any requests for translations for making materials available in an accessible manner (e.g., oral for visually impaired individuals).</a:t>
          </a:r>
          <a:endParaRPr lang="en-US" sz="1200">
            <a:solidFill>
              <a:sysClr val="windowText" lastClr="000000">
                <a:hueOff val="0"/>
                <a:satOff val="0"/>
                <a:lumOff val="0"/>
                <a:alphaOff val="0"/>
              </a:sysClr>
            </a:solidFill>
            <a:latin typeface="Calibri" panose="020F0502020204030204"/>
            <a:ea typeface="+mn-ea"/>
            <a:cs typeface="+mn-cs"/>
          </a:endParaRPr>
        </a:p>
      </dgm:t>
    </dgm:pt>
    <dgm:pt modelId="{A84D4457-E3BC-4883-866E-9C1BEE2DDD82}" type="parTrans" cxnId="{404C883D-D782-4FE4-878E-84281B3211BE}">
      <dgm:prSet/>
      <dgm:spPr/>
      <dgm:t>
        <a:bodyPr/>
        <a:lstStyle/>
        <a:p>
          <a:endParaRPr lang="en-US" sz="1200"/>
        </a:p>
      </dgm:t>
    </dgm:pt>
    <dgm:pt modelId="{362825B5-17FF-4E92-AEF3-76BA654960FE}" type="sibTrans" cxnId="{404C883D-D782-4FE4-878E-84281B3211BE}">
      <dgm:prSet/>
      <dgm:spPr/>
      <dgm:t>
        <a:bodyPr/>
        <a:lstStyle/>
        <a:p>
          <a:endParaRPr lang="en-US" sz="1200"/>
        </a:p>
      </dgm:t>
    </dgm:pt>
    <dgm:pt modelId="{9B8EE619-5EA4-4FCE-9463-778ECEE1EFE1}" type="pres">
      <dgm:prSet presAssocID="{EE21AFEA-3577-4E4C-8B06-A7EBE0FF9977}" presName="Name0" presStyleCnt="0">
        <dgm:presLayoutVars>
          <dgm:dir/>
          <dgm:animLvl val="lvl"/>
          <dgm:resizeHandles val="exact"/>
        </dgm:presLayoutVars>
      </dgm:prSet>
      <dgm:spPr/>
    </dgm:pt>
    <dgm:pt modelId="{0135787C-7F0B-42FF-BFAF-D24F90C0BBF7}" type="pres">
      <dgm:prSet presAssocID="{FE0E9078-911A-4563-BF4A-62CC7D7C6C58}" presName="linNode" presStyleCnt="0"/>
      <dgm:spPr/>
    </dgm:pt>
    <dgm:pt modelId="{59D598C9-EA48-4F88-8E87-BA56260B53CB}" type="pres">
      <dgm:prSet presAssocID="{FE0E9078-911A-4563-BF4A-62CC7D7C6C58}" presName="parentText" presStyleLbl="node1" presStyleIdx="0" presStyleCnt="5" custScaleY="61655">
        <dgm:presLayoutVars>
          <dgm:chMax val="1"/>
          <dgm:bulletEnabled val="1"/>
        </dgm:presLayoutVars>
      </dgm:prSet>
      <dgm:spPr/>
    </dgm:pt>
    <dgm:pt modelId="{DCE54BF1-6236-4019-9EF4-DF629E404133}" type="pres">
      <dgm:prSet presAssocID="{FE0E9078-911A-4563-BF4A-62CC7D7C6C58}" presName="descendantText" presStyleLbl="alignAccFollowNode1" presStyleIdx="0" presStyleCnt="5" custScaleY="55157">
        <dgm:presLayoutVars>
          <dgm:bulletEnabled val="1"/>
        </dgm:presLayoutVars>
      </dgm:prSet>
      <dgm:spPr/>
    </dgm:pt>
    <dgm:pt modelId="{4D9639FC-06C6-4FFA-A1BA-82ADE279A083}" type="pres">
      <dgm:prSet presAssocID="{C022F567-A423-4302-9584-1A74DC6CA2F4}" presName="sp" presStyleCnt="0"/>
      <dgm:spPr/>
    </dgm:pt>
    <dgm:pt modelId="{3F5E4176-4B70-4311-B493-EBD0529ADBDF}" type="pres">
      <dgm:prSet presAssocID="{6CDEA0C9-B9E9-4A30-80E1-47B3E224B026}" presName="linNode" presStyleCnt="0"/>
      <dgm:spPr/>
    </dgm:pt>
    <dgm:pt modelId="{C6275302-259F-4033-8AA7-1F1609AA49F4}" type="pres">
      <dgm:prSet presAssocID="{6CDEA0C9-B9E9-4A30-80E1-47B3E224B026}" presName="parentText" presStyleLbl="node1" presStyleIdx="1" presStyleCnt="5" custScaleY="65788">
        <dgm:presLayoutVars>
          <dgm:chMax val="1"/>
          <dgm:bulletEnabled val="1"/>
        </dgm:presLayoutVars>
      </dgm:prSet>
      <dgm:spPr/>
    </dgm:pt>
    <dgm:pt modelId="{DBD816FB-AB66-4FC3-90F5-C1809DB2E399}" type="pres">
      <dgm:prSet presAssocID="{6CDEA0C9-B9E9-4A30-80E1-47B3E224B026}" presName="descendantText" presStyleLbl="alignAccFollowNode1" presStyleIdx="1" presStyleCnt="5" custScaleY="63507">
        <dgm:presLayoutVars>
          <dgm:bulletEnabled val="1"/>
        </dgm:presLayoutVars>
      </dgm:prSet>
      <dgm:spPr/>
    </dgm:pt>
    <dgm:pt modelId="{9CE6090B-025A-4F8D-A8D4-742B27E3EDA4}" type="pres">
      <dgm:prSet presAssocID="{46F1F182-237E-4397-A20A-665330CEF7BA}" presName="sp" presStyleCnt="0"/>
      <dgm:spPr/>
    </dgm:pt>
    <dgm:pt modelId="{BF77A30C-4D1F-4F8D-97D7-F78BDE944B29}" type="pres">
      <dgm:prSet presAssocID="{0248CF11-2467-4C4B-8223-127F0158EBC8}" presName="linNode" presStyleCnt="0"/>
      <dgm:spPr/>
    </dgm:pt>
    <dgm:pt modelId="{BA8915DF-D755-431E-9974-E7754188C966}" type="pres">
      <dgm:prSet presAssocID="{0248CF11-2467-4C4B-8223-127F0158EBC8}" presName="parentText" presStyleLbl="node1" presStyleIdx="2" presStyleCnt="5">
        <dgm:presLayoutVars>
          <dgm:chMax val="1"/>
          <dgm:bulletEnabled val="1"/>
        </dgm:presLayoutVars>
      </dgm:prSet>
      <dgm:spPr/>
    </dgm:pt>
    <dgm:pt modelId="{A80B7E42-17DE-4D48-A21E-FA3EF7F0BEA7}" type="pres">
      <dgm:prSet presAssocID="{0248CF11-2467-4C4B-8223-127F0158EBC8}" presName="descendantText" presStyleLbl="alignAccFollowNode1" presStyleIdx="2" presStyleCnt="5">
        <dgm:presLayoutVars>
          <dgm:bulletEnabled val="1"/>
        </dgm:presLayoutVars>
      </dgm:prSet>
      <dgm:spPr/>
    </dgm:pt>
    <dgm:pt modelId="{3568ECCE-3831-4400-B3A7-0DB4AEABF29B}" type="pres">
      <dgm:prSet presAssocID="{34FD3DF0-CC0F-42BD-A603-3A01D7835096}" presName="sp" presStyleCnt="0"/>
      <dgm:spPr/>
    </dgm:pt>
    <dgm:pt modelId="{2320E2F5-DC8C-4FFD-AB34-86586D8DE55C}" type="pres">
      <dgm:prSet presAssocID="{411490D3-BF7B-4A82-A2D0-05BC758BDB95}" presName="linNode" presStyleCnt="0"/>
      <dgm:spPr/>
    </dgm:pt>
    <dgm:pt modelId="{FB2F90FE-6709-44E7-92B8-491C80D81E77}" type="pres">
      <dgm:prSet presAssocID="{411490D3-BF7B-4A82-A2D0-05BC758BDB95}" presName="parentText" presStyleLbl="node1" presStyleIdx="3" presStyleCnt="5" custScaleY="108994" custLinFactNeighborX="-17733" custLinFactNeighborY="-2150">
        <dgm:presLayoutVars>
          <dgm:chMax val="1"/>
          <dgm:bulletEnabled val="1"/>
        </dgm:presLayoutVars>
      </dgm:prSet>
      <dgm:spPr/>
    </dgm:pt>
    <dgm:pt modelId="{4A403442-0455-45F8-B695-49AF361980C9}" type="pres">
      <dgm:prSet presAssocID="{411490D3-BF7B-4A82-A2D0-05BC758BDB95}" presName="descendantText" presStyleLbl="alignAccFollowNode1" presStyleIdx="3" presStyleCnt="5" custScaleY="125261">
        <dgm:presLayoutVars>
          <dgm:bulletEnabled val="1"/>
        </dgm:presLayoutVars>
      </dgm:prSet>
      <dgm:spPr/>
    </dgm:pt>
    <dgm:pt modelId="{AC881AD9-7256-458F-8CC7-A1BE84A6FD54}" type="pres">
      <dgm:prSet presAssocID="{C5AB77BF-0569-4482-B151-F2FE3BEE419D}" presName="sp" presStyleCnt="0"/>
      <dgm:spPr/>
    </dgm:pt>
    <dgm:pt modelId="{0DEFBE03-9486-49A8-BBF2-660579DFDCFC}" type="pres">
      <dgm:prSet presAssocID="{05ABDB49-DBB5-4DC2-8A7A-6446B633D8BC}" presName="linNode" presStyleCnt="0"/>
      <dgm:spPr/>
    </dgm:pt>
    <dgm:pt modelId="{F4B01D04-C1A9-4C79-9906-1E8EABE7C75F}" type="pres">
      <dgm:prSet presAssocID="{05ABDB49-DBB5-4DC2-8A7A-6446B633D8BC}" presName="parentText" presStyleLbl="node1" presStyleIdx="4" presStyleCnt="5" custScaleY="79266">
        <dgm:presLayoutVars>
          <dgm:chMax val="1"/>
          <dgm:bulletEnabled val="1"/>
        </dgm:presLayoutVars>
      </dgm:prSet>
      <dgm:spPr/>
    </dgm:pt>
    <dgm:pt modelId="{0C4C389C-CA53-4BEA-8FC8-DE544AEAF73B}" type="pres">
      <dgm:prSet presAssocID="{05ABDB49-DBB5-4DC2-8A7A-6446B633D8BC}" presName="descendantText" presStyleLbl="alignAccFollowNode1" presStyleIdx="4" presStyleCnt="5">
        <dgm:presLayoutVars>
          <dgm:bulletEnabled val="1"/>
        </dgm:presLayoutVars>
      </dgm:prSet>
      <dgm:spPr/>
    </dgm:pt>
  </dgm:ptLst>
  <dgm:cxnLst>
    <dgm:cxn modelId="{BB7C6801-5CB8-4F19-B229-DAAE315BAFF6}" srcId="{EE21AFEA-3577-4E4C-8B06-A7EBE0FF9977}" destId="{411490D3-BF7B-4A82-A2D0-05BC758BDB95}" srcOrd="3" destOrd="0" parTransId="{12B496CF-EB2B-4CC6-8F13-B156FFFE00B3}" sibTransId="{C5AB77BF-0569-4482-B151-F2FE3BEE419D}"/>
    <dgm:cxn modelId="{7F8CF012-D96E-40A9-B571-8A195714182E}" srcId="{AA24E0D2-563F-405F-B84B-C14FB68B5B87}" destId="{B77FDEB1-FC7F-4129-9A72-574F93304F34}" srcOrd="1" destOrd="0" parTransId="{287F4BE4-1CF9-473E-A0B4-081043ABCDB3}" sibTransId="{416B1FD9-280C-44AF-A4D7-DE20E5806B17}"/>
    <dgm:cxn modelId="{236C1216-2207-4C60-9494-441983E22421}" srcId="{AA24E0D2-563F-405F-B84B-C14FB68B5B87}" destId="{62843A52-8DF8-4549-9C29-700E6749A5C7}" srcOrd="2" destOrd="0" parTransId="{4AB72055-4E2A-4D49-9A2C-D31BF99F8CB4}" sibTransId="{D3711B76-CB22-410A-AEC5-1C4DBFBC5310}"/>
    <dgm:cxn modelId="{2FE0391D-67D1-49B9-83FA-75DD4A034246}" srcId="{0248CF11-2467-4C4B-8223-127F0158EBC8}" destId="{55D23956-CD1D-409A-9AA7-7522DBC6EE66}" srcOrd="0" destOrd="0" parTransId="{D6F2836C-2B1C-48F0-9286-1CAA517BA200}" sibTransId="{20045EC9-1843-4827-94DC-3E1732682BC0}"/>
    <dgm:cxn modelId="{E132D82D-7338-455E-B2E0-1B68355A9C2C}" type="presOf" srcId="{05ABDB49-DBB5-4DC2-8A7A-6446B633D8BC}" destId="{F4B01D04-C1A9-4C79-9906-1E8EABE7C75F}" srcOrd="0" destOrd="0" presId="urn:microsoft.com/office/officeart/2005/8/layout/vList5"/>
    <dgm:cxn modelId="{56B30631-FAB8-4877-806C-8873C41B6D6C}" srcId="{EE21AFEA-3577-4E4C-8B06-A7EBE0FF9977}" destId="{FE0E9078-911A-4563-BF4A-62CC7D7C6C58}" srcOrd="0" destOrd="0" parTransId="{D355658C-3D19-4EE9-8855-D9601DC488A9}" sibTransId="{C022F567-A423-4302-9584-1A74DC6CA2F4}"/>
    <dgm:cxn modelId="{4EE71135-8A14-4C31-8260-2761D11C7417}" type="presOf" srcId="{DF6D3615-8712-4847-ADD5-881CA7C105D8}" destId="{DBD816FB-AB66-4FC3-90F5-C1809DB2E399}" srcOrd="0" destOrd="0" presId="urn:microsoft.com/office/officeart/2005/8/layout/vList5"/>
    <dgm:cxn modelId="{AEB24337-E767-409B-86FB-0B6433088602}" srcId="{EE21AFEA-3577-4E4C-8B06-A7EBE0FF9977}" destId="{05ABDB49-DBB5-4DC2-8A7A-6446B633D8BC}" srcOrd="4" destOrd="0" parTransId="{2F139405-F809-4A09-801B-383EF211D4E9}" sibTransId="{BBA69CBA-CF0C-481D-BE52-353B498FB132}"/>
    <dgm:cxn modelId="{AF26FE38-33FE-4DAA-8697-BB38F66C8ACC}" srcId="{AA24E0D2-563F-405F-B84B-C14FB68B5B87}" destId="{662BDD18-A532-4A44-959D-CA50BE67B85C}" srcOrd="0" destOrd="0" parTransId="{DDC15087-1DE8-44E0-855F-7AD4B7EF1CEB}" sibTransId="{78D90028-DD98-4B18-A631-B2F2681EC837}"/>
    <dgm:cxn modelId="{404C883D-D782-4FE4-878E-84281B3211BE}" srcId="{05ABDB49-DBB5-4DC2-8A7A-6446B633D8BC}" destId="{6F85A4A3-C5AE-4B62-93F8-F4EECAD505AD}" srcOrd="0" destOrd="0" parTransId="{A84D4457-E3BC-4883-866E-9C1BEE2DDD82}" sibTransId="{362825B5-17FF-4E92-AEF3-76BA654960FE}"/>
    <dgm:cxn modelId="{DF5B785C-28D5-41A2-810D-F83C0D0FD0BD}" srcId="{6CDEA0C9-B9E9-4A30-80E1-47B3E224B026}" destId="{C9013447-255C-442C-A735-8B9B9B4509BD}" srcOrd="1" destOrd="0" parTransId="{F8550F25-F530-4ACF-9286-75E60E1939D8}" sibTransId="{41E0E31E-9F80-400B-96A7-625FF3B3D774}"/>
    <dgm:cxn modelId="{B7EC2F48-E357-4290-9134-A3D3646F2A10}" srcId="{EE21AFEA-3577-4E4C-8B06-A7EBE0FF9977}" destId="{0248CF11-2467-4C4B-8223-127F0158EBC8}" srcOrd="2" destOrd="0" parTransId="{ABCB5D4C-7BD2-40C4-A335-2C119549D5CE}" sibTransId="{34FD3DF0-CC0F-42BD-A603-3A01D7835096}"/>
    <dgm:cxn modelId="{263A9850-6667-41DF-B7EA-920F50B68A13}" type="presOf" srcId="{EE21AFEA-3577-4E4C-8B06-A7EBE0FF9977}" destId="{9B8EE619-5EA4-4FCE-9463-778ECEE1EFE1}" srcOrd="0" destOrd="0" presId="urn:microsoft.com/office/officeart/2005/8/layout/vList5"/>
    <dgm:cxn modelId="{45A74972-4359-4C38-82FA-30A3A4A9CC0B}" srcId="{EE21AFEA-3577-4E4C-8B06-A7EBE0FF9977}" destId="{6CDEA0C9-B9E9-4A30-80E1-47B3E224B026}" srcOrd="1" destOrd="0" parTransId="{8DDD7A09-852F-455D-A4A8-1FDBF989ECE1}" sibTransId="{46F1F182-237E-4397-A20A-665330CEF7BA}"/>
    <dgm:cxn modelId="{99BA6174-6833-4103-BE69-E7B07616ECAB}" type="presOf" srcId="{E6316DDB-D87A-4D72-96B2-374B2736C392}" destId="{DCE54BF1-6236-4019-9EF4-DF629E404133}" srcOrd="0" destOrd="0" presId="urn:microsoft.com/office/officeart/2005/8/layout/vList5"/>
    <dgm:cxn modelId="{95A84F83-F92B-4176-A5ED-A08C393C4E4C}" type="presOf" srcId="{567F8CAC-996B-488C-B697-A4A0436777DB}" destId="{A80B7E42-17DE-4D48-A21E-FA3EF7F0BEA7}" srcOrd="0" destOrd="1" presId="urn:microsoft.com/office/officeart/2005/8/layout/vList5"/>
    <dgm:cxn modelId="{27C23785-6EC1-4EE0-9AAA-2461C504499D}" type="presOf" srcId="{662BDD18-A532-4A44-959D-CA50BE67B85C}" destId="{4A403442-0455-45F8-B695-49AF361980C9}" srcOrd="0" destOrd="1" presId="urn:microsoft.com/office/officeart/2005/8/layout/vList5"/>
    <dgm:cxn modelId="{4FFB788D-6A09-47D9-B215-1BC5BB26E84C}" type="presOf" srcId="{AA24E0D2-563F-405F-B84B-C14FB68B5B87}" destId="{4A403442-0455-45F8-B695-49AF361980C9}" srcOrd="0" destOrd="0" presId="urn:microsoft.com/office/officeart/2005/8/layout/vList5"/>
    <dgm:cxn modelId="{8124838D-18CA-46AA-8DE3-F453D1887168}" type="presOf" srcId="{6CDEA0C9-B9E9-4A30-80E1-47B3E224B026}" destId="{C6275302-259F-4033-8AA7-1F1609AA49F4}" srcOrd="0" destOrd="0" presId="urn:microsoft.com/office/officeart/2005/8/layout/vList5"/>
    <dgm:cxn modelId="{787F0491-36A9-43D1-939C-3A0C1F5BA478}" type="presOf" srcId="{B77FDEB1-FC7F-4129-9A72-574F93304F34}" destId="{4A403442-0455-45F8-B695-49AF361980C9}" srcOrd="0" destOrd="2" presId="urn:microsoft.com/office/officeart/2005/8/layout/vList5"/>
    <dgm:cxn modelId="{94517892-82BE-4FD6-AE14-538A15F7D7D8}" srcId="{6CDEA0C9-B9E9-4A30-80E1-47B3E224B026}" destId="{DF6D3615-8712-4847-ADD5-881CA7C105D8}" srcOrd="0" destOrd="0" parTransId="{8ECEE3FB-E89B-4182-B5D5-7C33849CE85F}" sibTransId="{9CCBA13E-BEE8-402F-9EC9-E31C9B40399A}"/>
    <dgm:cxn modelId="{550AE496-93A2-4560-9625-990D8C667983}" srcId="{FE0E9078-911A-4563-BF4A-62CC7D7C6C58}" destId="{E6316DDB-D87A-4D72-96B2-374B2736C392}" srcOrd="0" destOrd="0" parTransId="{10692A81-129A-4940-9215-5FC6AEFECD46}" sibTransId="{2B95EB03-105B-4723-8F7D-3B7BF95479D8}"/>
    <dgm:cxn modelId="{A0FA189D-AA5C-4454-9318-CDE0B54BE97F}" type="presOf" srcId="{411490D3-BF7B-4A82-A2D0-05BC758BDB95}" destId="{FB2F90FE-6709-44E7-92B8-491C80D81E77}" srcOrd="0" destOrd="0" presId="urn:microsoft.com/office/officeart/2005/8/layout/vList5"/>
    <dgm:cxn modelId="{2A9E28A1-7402-4821-B427-BDCB72AA7B8C}" type="presOf" srcId="{BB31B6C3-853C-47F6-B211-5552CC1FDABC}" destId="{DCE54BF1-6236-4019-9EF4-DF629E404133}" srcOrd="0" destOrd="1" presId="urn:microsoft.com/office/officeart/2005/8/layout/vList5"/>
    <dgm:cxn modelId="{2403FDAE-417A-4F72-9947-AE276ACEC149}" type="presOf" srcId="{0248CF11-2467-4C4B-8223-127F0158EBC8}" destId="{BA8915DF-D755-431E-9974-E7754188C966}" srcOrd="0" destOrd="0" presId="urn:microsoft.com/office/officeart/2005/8/layout/vList5"/>
    <dgm:cxn modelId="{B00F24B1-8F96-4CBB-B320-99723DCE764B}" srcId="{FE0E9078-911A-4563-BF4A-62CC7D7C6C58}" destId="{BB31B6C3-853C-47F6-B211-5552CC1FDABC}" srcOrd="1" destOrd="0" parTransId="{6998A5BF-0007-433A-9285-BB6BF13B2333}" sibTransId="{78C2B04A-EBF5-4351-962F-7E056AA7D6DD}"/>
    <dgm:cxn modelId="{ABDCC2B6-0E0E-4D10-BE05-36B7B3EF7DB3}" srcId="{411490D3-BF7B-4A82-A2D0-05BC758BDB95}" destId="{AA24E0D2-563F-405F-B84B-C14FB68B5B87}" srcOrd="0" destOrd="0" parTransId="{E251BA32-DF56-4881-A042-E0FE2859509D}" sibTransId="{830C6DB6-4A78-4B37-BD36-A5F88C1F90BB}"/>
    <dgm:cxn modelId="{3CD7C7CC-E9F2-4F07-857B-8078E6C3CEE7}" type="presOf" srcId="{62843A52-8DF8-4549-9C29-700E6749A5C7}" destId="{4A403442-0455-45F8-B695-49AF361980C9}" srcOrd="0" destOrd="3" presId="urn:microsoft.com/office/officeart/2005/8/layout/vList5"/>
    <dgm:cxn modelId="{A96D05D1-C260-4F94-8B98-5A700FDC6384}" type="presOf" srcId="{FE0E9078-911A-4563-BF4A-62CC7D7C6C58}" destId="{59D598C9-EA48-4F88-8E87-BA56260B53CB}" srcOrd="0" destOrd="0" presId="urn:microsoft.com/office/officeart/2005/8/layout/vList5"/>
    <dgm:cxn modelId="{69AE06D2-51A1-4599-AF8F-20000D6B1AF9}" type="presOf" srcId="{55D23956-CD1D-409A-9AA7-7522DBC6EE66}" destId="{A80B7E42-17DE-4D48-A21E-FA3EF7F0BEA7}" srcOrd="0" destOrd="0" presId="urn:microsoft.com/office/officeart/2005/8/layout/vList5"/>
    <dgm:cxn modelId="{DAB0D8DF-25E7-4B5B-9B10-7BDFE2A2CDFD}" srcId="{0248CF11-2467-4C4B-8223-127F0158EBC8}" destId="{567F8CAC-996B-488C-B697-A4A0436777DB}" srcOrd="1" destOrd="0" parTransId="{96C6E9B0-FE26-4135-9E57-D8F421A68705}" sibTransId="{CABB4D7F-B92A-4878-9307-A4CF04187B1A}"/>
    <dgm:cxn modelId="{0E541DE1-CAD6-426D-A646-F11C1A55AA4E}" type="presOf" srcId="{6F85A4A3-C5AE-4B62-93F8-F4EECAD505AD}" destId="{0C4C389C-CA53-4BEA-8FC8-DE544AEAF73B}" srcOrd="0" destOrd="0" presId="urn:microsoft.com/office/officeart/2005/8/layout/vList5"/>
    <dgm:cxn modelId="{3B98FAFD-59E3-4FC8-B69C-DE2E406B16AB}" type="presOf" srcId="{C9013447-255C-442C-A735-8B9B9B4509BD}" destId="{DBD816FB-AB66-4FC3-90F5-C1809DB2E399}" srcOrd="0" destOrd="1" presId="urn:microsoft.com/office/officeart/2005/8/layout/vList5"/>
    <dgm:cxn modelId="{340815D7-F06F-4D7E-AB95-1A590BCEEBEE}" type="presParOf" srcId="{9B8EE619-5EA4-4FCE-9463-778ECEE1EFE1}" destId="{0135787C-7F0B-42FF-BFAF-D24F90C0BBF7}" srcOrd="0" destOrd="0" presId="urn:microsoft.com/office/officeart/2005/8/layout/vList5"/>
    <dgm:cxn modelId="{1AA55EF0-17E5-49E4-8EB7-822B7D9FADE9}" type="presParOf" srcId="{0135787C-7F0B-42FF-BFAF-D24F90C0BBF7}" destId="{59D598C9-EA48-4F88-8E87-BA56260B53CB}" srcOrd="0" destOrd="0" presId="urn:microsoft.com/office/officeart/2005/8/layout/vList5"/>
    <dgm:cxn modelId="{B89348EE-1677-401C-862C-28B496872D29}" type="presParOf" srcId="{0135787C-7F0B-42FF-BFAF-D24F90C0BBF7}" destId="{DCE54BF1-6236-4019-9EF4-DF629E404133}" srcOrd="1" destOrd="0" presId="urn:microsoft.com/office/officeart/2005/8/layout/vList5"/>
    <dgm:cxn modelId="{F01530CF-6CFA-4AD3-B81A-DEF52F8816B8}" type="presParOf" srcId="{9B8EE619-5EA4-4FCE-9463-778ECEE1EFE1}" destId="{4D9639FC-06C6-4FFA-A1BA-82ADE279A083}" srcOrd="1" destOrd="0" presId="urn:microsoft.com/office/officeart/2005/8/layout/vList5"/>
    <dgm:cxn modelId="{8C20AF51-1A48-43F2-94A5-E3C191F7F96C}" type="presParOf" srcId="{9B8EE619-5EA4-4FCE-9463-778ECEE1EFE1}" destId="{3F5E4176-4B70-4311-B493-EBD0529ADBDF}" srcOrd="2" destOrd="0" presId="urn:microsoft.com/office/officeart/2005/8/layout/vList5"/>
    <dgm:cxn modelId="{2BF1A5EB-78D3-4AED-A4B1-459022F5BCE5}" type="presParOf" srcId="{3F5E4176-4B70-4311-B493-EBD0529ADBDF}" destId="{C6275302-259F-4033-8AA7-1F1609AA49F4}" srcOrd="0" destOrd="0" presId="urn:microsoft.com/office/officeart/2005/8/layout/vList5"/>
    <dgm:cxn modelId="{99895F09-D24E-4A07-AC41-2AE7AAC753E2}" type="presParOf" srcId="{3F5E4176-4B70-4311-B493-EBD0529ADBDF}" destId="{DBD816FB-AB66-4FC3-90F5-C1809DB2E399}" srcOrd="1" destOrd="0" presId="urn:microsoft.com/office/officeart/2005/8/layout/vList5"/>
    <dgm:cxn modelId="{BCA8AD56-7AB0-41A1-AF6B-DE3965039E86}" type="presParOf" srcId="{9B8EE619-5EA4-4FCE-9463-778ECEE1EFE1}" destId="{9CE6090B-025A-4F8D-A8D4-742B27E3EDA4}" srcOrd="3" destOrd="0" presId="urn:microsoft.com/office/officeart/2005/8/layout/vList5"/>
    <dgm:cxn modelId="{4ACCAE00-9722-43C1-AB4A-ABCF697ACBC2}" type="presParOf" srcId="{9B8EE619-5EA4-4FCE-9463-778ECEE1EFE1}" destId="{BF77A30C-4D1F-4F8D-97D7-F78BDE944B29}" srcOrd="4" destOrd="0" presId="urn:microsoft.com/office/officeart/2005/8/layout/vList5"/>
    <dgm:cxn modelId="{108C1EF4-719A-40C9-9562-D6A119E36DE5}" type="presParOf" srcId="{BF77A30C-4D1F-4F8D-97D7-F78BDE944B29}" destId="{BA8915DF-D755-431E-9974-E7754188C966}" srcOrd="0" destOrd="0" presId="urn:microsoft.com/office/officeart/2005/8/layout/vList5"/>
    <dgm:cxn modelId="{70138348-9733-42DF-BF6E-52113B88378F}" type="presParOf" srcId="{BF77A30C-4D1F-4F8D-97D7-F78BDE944B29}" destId="{A80B7E42-17DE-4D48-A21E-FA3EF7F0BEA7}" srcOrd="1" destOrd="0" presId="urn:microsoft.com/office/officeart/2005/8/layout/vList5"/>
    <dgm:cxn modelId="{E40C2339-9E1E-40EB-9C0F-F6DC5E668E22}" type="presParOf" srcId="{9B8EE619-5EA4-4FCE-9463-778ECEE1EFE1}" destId="{3568ECCE-3831-4400-B3A7-0DB4AEABF29B}" srcOrd="5" destOrd="0" presId="urn:microsoft.com/office/officeart/2005/8/layout/vList5"/>
    <dgm:cxn modelId="{E4D0201B-4D1F-4015-915C-FDEED52B64F9}" type="presParOf" srcId="{9B8EE619-5EA4-4FCE-9463-778ECEE1EFE1}" destId="{2320E2F5-DC8C-4FFD-AB34-86586D8DE55C}" srcOrd="6" destOrd="0" presId="urn:microsoft.com/office/officeart/2005/8/layout/vList5"/>
    <dgm:cxn modelId="{4924F577-072E-4996-A961-88D59C01EF73}" type="presParOf" srcId="{2320E2F5-DC8C-4FFD-AB34-86586D8DE55C}" destId="{FB2F90FE-6709-44E7-92B8-491C80D81E77}" srcOrd="0" destOrd="0" presId="urn:microsoft.com/office/officeart/2005/8/layout/vList5"/>
    <dgm:cxn modelId="{FDE799E8-1802-4C99-A74D-F69D8E6F7748}" type="presParOf" srcId="{2320E2F5-DC8C-4FFD-AB34-86586D8DE55C}" destId="{4A403442-0455-45F8-B695-49AF361980C9}" srcOrd="1" destOrd="0" presId="urn:microsoft.com/office/officeart/2005/8/layout/vList5"/>
    <dgm:cxn modelId="{1B24681D-B2B6-4B10-8508-E2E60CD1C3ED}" type="presParOf" srcId="{9B8EE619-5EA4-4FCE-9463-778ECEE1EFE1}" destId="{AC881AD9-7256-458F-8CC7-A1BE84A6FD54}" srcOrd="7" destOrd="0" presId="urn:microsoft.com/office/officeart/2005/8/layout/vList5"/>
    <dgm:cxn modelId="{324CB210-F0F4-47D9-A931-19B3D0E871A7}" type="presParOf" srcId="{9B8EE619-5EA4-4FCE-9463-778ECEE1EFE1}" destId="{0DEFBE03-9486-49A8-BBF2-660579DFDCFC}" srcOrd="8" destOrd="0" presId="urn:microsoft.com/office/officeart/2005/8/layout/vList5"/>
    <dgm:cxn modelId="{AFE77F97-6F49-47CC-9281-6F6097F480AF}" type="presParOf" srcId="{0DEFBE03-9486-49A8-BBF2-660579DFDCFC}" destId="{F4B01D04-C1A9-4C79-9906-1E8EABE7C75F}" srcOrd="0" destOrd="0" presId="urn:microsoft.com/office/officeart/2005/8/layout/vList5"/>
    <dgm:cxn modelId="{E1C3ABA7-E529-41B8-A618-794F1D904EC2}" type="presParOf" srcId="{0DEFBE03-9486-49A8-BBF2-660579DFDCFC}" destId="{0C4C389C-CA53-4BEA-8FC8-DE544AEAF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3FE82-EF5A-47F3-A1C9-31C40BF16A8C}"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1AFAC507-EDFB-495A-8854-279B28E8E18C}">
      <dgm:prSet custT="1"/>
      <dgm:spPr>
        <a:xfrm>
          <a:off x="557432" y="506764"/>
          <a:ext cx="9366345" cy="305083"/>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Maintenance of Equity</a:t>
          </a:r>
        </a:p>
      </dgm:t>
    </dgm:pt>
    <dgm:pt modelId="{B6B0BAED-8B3C-445B-838D-9485D87763BA}" type="parTrans" cxnId="{3EB86C73-4111-4DD5-870F-EAB7CFEBF78B}">
      <dgm:prSet/>
      <dgm:spPr/>
      <dgm:t>
        <a:bodyPr/>
        <a:lstStyle/>
        <a:p>
          <a:endParaRPr lang="en-US" sz="2400"/>
        </a:p>
      </dgm:t>
    </dgm:pt>
    <dgm:pt modelId="{616CF1F9-F110-408D-8D90-3369511D5A20}" type="sibTrans" cxnId="{3EB86C73-4111-4DD5-870F-EAB7CFEBF78B}">
      <dgm:prSet/>
      <dgm:spPr/>
      <dgm:t>
        <a:bodyPr/>
        <a:lstStyle/>
        <a:p>
          <a:endParaRPr lang="en-US" sz="2400"/>
        </a:p>
      </dgm:t>
    </dgm:pt>
    <dgm:pt modelId="{30D92B7F-B666-4B29-906B-60449AC0487A}">
      <dgm:prSet custT="1"/>
      <dgm: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None/>
          </a:pP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09CBD691-B19F-4889-9606-9170DCCA6544}" type="parTrans" cxnId="{D49FD643-CA0F-4E58-9FD7-F29657CDCB26}">
      <dgm:prSet/>
      <dgm:spPr/>
      <dgm:t>
        <a:bodyPr/>
        <a:lstStyle/>
        <a:p>
          <a:endParaRPr lang="en-US" sz="2000"/>
        </a:p>
      </dgm:t>
    </dgm:pt>
    <dgm:pt modelId="{CBCBC444-7ED0-4441-BA60-41A518F091E5}" type="sibTrans" cxnId="{D49FD643-CA0F-4E58-9FD7-F29657CDCB26}">
      <dgm:prSet/>
      <dgm:spPr/>
      <dgm:t>
        <a:bodyPr/>
        <a:lstStyle/>
        <a:p>
          <a:endParaRPr lang="en-US" sz="2000"/>
        </a:p>
      </dgm:t>
    </dgm:pt>
    <dgm:pt modelId="{4E6EF559-17E8-436B-B970-93A1AF2BD987}">
      <dgm:prSet custT="1"/>
      <dgm:spPr/>
      <dgm:t>
        <a:bodyPr/>
        <a:lstStyle/>
        <a:p>
          <a:pPr>
            <a:buChar char="•"/>
          </a:pPr>
          <a:r>
            <a:rPr lang="en-US" sz="1600" b="0" i="0" u="none" strike="noStrike" dirty="0">
              <a:solidFill>
                <a:srgbClr val="000000"/>
              </a:solidFill>
              <a:effectLst/>
              <a:latin typeface="Calibri" panose="020F0502020204030204" pitchFamily="34" charset="0"/>
            </a:rPr>
            <a:t>An SEA does not disproportionately reduce per-pupil State funding to high-need LEAs.</a:t>
          </a:r>
        </a:p>
      </dgm:t>
    </dgm:pt>
    <dgm:pt modelId="{3AC9AA82-1419-412E-A759-5E1A59326261}" type="parTrans" cxnId="{686EF98D-10BA-459A-9D1D-54649924623D}">
      <dgm:prSet/>
      <dgm:spPr/>
      <dgm:t>
        <a:bodyPr/>
        <a:lstStyle/>
        <a:p>
          <a:endParaRPr lang="en-US"/>
        </a:p>
      </dgm:t>
    </dgm:pt>
    <dgm:pt modelId="{6187B19F-8560-40E8-95DE-0D6317DCA818}" type="sibTrans" cxnId="{686EF98D-10BA-459A-9D1D-54649924623D}">
      <dgm:prSet/>
      <dgm:spPr/>
      <dgm:t>
        <a:bodyPr/>
        <a:lstStyle/>
        <a:p>
          <a:endParaRPr lang="en-US"/>
        </a:p>
      </dgm:t>
    </dgm:pt>
    <dgm:pt modelId="{966FF3AC-D2A6-42A8-971B-D9C316B70BDE}">
      <dgm:prSet custT="1"/>
      <dgm:spPr/>
      <dgm:t>
        <a:bodyPr/>
        <a:lstStyle/>
        <a:p>
          <a:pPr>
            <a:buChar char="•"/>
          </a:pPr>
          <a:r>
            <a:rPr lang="en-US" sz="1600" b="0" i="0" u="none" strike="noStrike" dirty="0">
              <a:solidFill>
                <a:srgbClr val="000000"/>
              </a:solidFill>
              <a:effectLst/>
              <a:latin typeface="Calibri" panose="020F0502020204030204" pitchFamily="34" charset="0"/>
            </a:rPr>
            <a:t>An SEA does not reduce per-pupil State funding to the highest-poverty LEAs below their FY 2019 level.</a:t>
          </a:r>
        </a:p>
      </dgm:t>
    </dgm:pt>
    <dgm:pt modelId="{9346798E-8A01-4D1E-87FB-0E2612B7E3D1}" type="parTrans" cxnId="{E82DA85A-0A3B-4914-BCE0-2B8BF15AEC5E}">
      <dgm:prSet/>
      <dgm:spPr/>
      <dgm:t>
        <a:bodyPr/>
        <a:lstStyle/>
        <a:p>
          <a:endParaRPr lang="en-US"/>
        </a:p>
      </dgm:t>
    </dgm:pt>
    <dgm:pt modelId="{758F7999-ACF4-4F8A-99B6-BC156FF8949E}" type="sibTrans" cxnId="{E82DA85A-0A3B-4914-BCE0-2B8BF15AEC5E}">
      <dgm:prSet/>
      <dgm:spPr/>
      <dgm:t>
        <a:bodyPr/>
        <a:lstStyle/>
        <a:p>
          <a:endParaRPr lang="en-US"/>
        </a:p>
      </dgm:t>
    </dgm:pt>
    <dgm:pt modelId="{BF1E48E6-ED45-452C-AB41-ED92F18FB696}">
      <dgm:prSet custT="1"/>
      <dgm:spPr/>
      <dgm:t>
        <a:bodyPr/>
        <a:lstStyle/>
        <a:p>
          <a:pPr>
            <a:buChar char="•"/>
          </a:pPr>
          <a:r>
            <a:rPr lang="en-US" sz="1600" b="0" i="0" u="none" strike="noStrike" dirty="0">
              <a:solidFill>
                <a:srgbClr val="000000"/>
              </a:solidFill>
              <a:effectLst/>
              <a:latin typeface="Calibri" panose="020F0502020204030204" pitchFamily="34" charset="0"/>
            </a:rPr>
            <a:t>An LEA does not disproportionately reduce State and local per-pupil funding in high-poverty schools.</a:t>
          </a:r>
        </a:p>
      </dgm:t>
    </dgm:pt>
    <dgm:pt modelId="{668C5844-E56C-4389-89C0-C4798EC8B7FD}" type="parTrans" cxnId="{DEE9DBD0-7EA2-4BAF-96FC-69E529C6DBC6}">
      <dgm:prSet/>
      <dgm:spPr/>
      <dgm:t>
        <a:bodyPr/>
        <a:lstStyle/>
        <a:p>
          <a:endParaRPr lang="en-US"/>
        </a:p>
      </dgm:t>
    </dgm:pt>
    <dgm:pt modelId="{7EBEADF6-4D3D-4C5A-8E27-CD000B2729AF}" type="sibTrans" cxnId="{DEE9DBD0-7EA2-4BAF-96FC-69E529C6DBC6}">
      <dgm:prSet/>
      <dgm:spPr/>
      <dgm:t>
        <a:bodyPr/>
        <a:lstStyle/>
        <a:p>
          <a:endParaRPr lang="en-US"/>
        </a:p>
      </dgm:t>
    </dgm:pt>
    <dgm:pt modelId="{C7B4BE26-60AB-45E0-A90C-75F563169F57}">
      <dgm:prSet custT="1"/>
      <dgm:spPr/>
      <dgm:t>
        <a:bodyPr/>
        <a:lstStyle/>
        <a:p>
          <a:pPr>
            <a:buChar char="•"/>
          </a:pPr>
          <a:r>
            <a:rPr lang="en-US" sz="1600" b="0" i="0" u="none" strike="noStrike" dirty="0">
              <a:solidFill>
                <a:srgbClr val="000000"/>
              </a:solidFill>
              <a:effectLst/>
              <a:latin typeface="Calibri" panose="020F0502020204030204" pitchFamily="34" charset="0"/>
            </a:rPr>
            <a:t>An LEA does not disproportionately reduce the number of full-time-equivalent (FTE) staff per-pupil in high-poverty schools.</a:t>
          </a:r>
        </a:p>
      </dgm:t>
    </dgm:pt>
    <dgm:pt modelId="{0F3BDE48-1171-49BB-B79A-303AD78B51B2}" type="parTrans" cxnId="{72446B05-4462-4911-8107-0D751197AACF}">
      <dgm:prSet/>
      <dgm:spPr/>
      <dgm:t>
        <a:bodyPr/>
        <a:lstStyle/>
        <a:p>
          <a:endParaRPr lang="en-US"/>
        </a:p>
      </dgm:t>
    </dgm:pt>
    <dgm:pt modelId="{5D5EDCA4-EE24-4224-A67A-AE965313BA10}" type="sibTrans" cxnId="{72446B05-4462-4911-8107-0D751197AACF}">
      <dgm:prSet/>
      <dgm:spPr/>
      <dgm:t>
        <a:bodyPr/>
        <a:lstStyle/>
        <a:p>
          <a:endParaRPr lang="en-US"/>
        </a:p>
      </dgm:t>
    </dgm:pt>
    <dgm:pt modelId="{28CB9109-7E84-4941-B0C8-B7885D238D2C}">
      <dgm:prSet custT="1"/>
      <dgm:spPr/>
      <dgm:t>
        <a:bodyPr/>
        <a:lstStyle/>
        <a:p>
          <a:pPr>
            <a:buNone/>
          </a:pPr>
          <a:r>
            <a:rPr lang="en-US" sz="1600" b="0" i="0" u="none" strike="noStrike" dirty="0">
              <a:solidFill>
                <a:srgbClr val="000000"/>
              </a:solidFill>
              <a:effectLst/>
              <a:latin typeface="Calibri" panose="020F0502020204030204" pitchFamily="34" charset="0"/>
            </a:rPr>
            <a:t>LEA Requirements [Applies to LEA’s with more than 1,000 students, more than 1 school, and more than 1 school per grade span]</a:t>
          </a:r>
        </a:p>
      </dgm:t>
    </dgm:pt>
    <dgm:pt modelId="{5822AC30-37BA-4297-BB77-88A279789E9C}" type="parTrans" cxnId="{21728868-5183-4F6E-8FA2-376D13F09D7B}">
      <dgm:prSet/>
      <dgm:spPr/>
      <dgm:t>
        <a:bodyPr/>
        <a:lstStyle/>
        <a:p>
          <a:endParaRPr lang="en-US"/>
        </a:p>
      </dgm:t>
    </dgm:pt>
    <dgm:pt modelId="{6DE32384-1674-4D23-A7F3-13DDEFE46790}" type="sibTrans" cxnId="{21728868-5183-4F6E-8FA2-376D13F09D7B}">
      <dgm:prSet/>
      <dgm:spPr/>
      <dgm:t>
        <a:bodyPr/>
        <a:lstStyle/>
        <a:p>
          <a:endParaRPr lang="en-US"/>
        </a:p>
      </dgm:t>
    </dgm:pt>
    <dgm:pt modelId="{D0316213-BC68-48C1-B36B-DD6149FBEA4F}">
      <dgm:prSet custT="1"/>
      <dgm:spPr/>
      <dgm:t>
        <a:bodyPr/>
        <a:lstStyle/>
        <a:p>
          <a:pPr>
            <a:buChar char="•"/>
          </a:pPr>
          <a:endParaRPr lang="en-US" sz="1600" b="0" i="0" u="none" strike="noStrike" dirty="0">
            <a:solidFill>
              <a:srgbClr val="000000"/>
            </a:solidFill>
            <a:effectLst/>
            <a:latin typeface="Calibri" panose="020F0502020204030204" pitchFamily="34" charset="0"/>
          </a:endParaRPr>
        </a:p>
      </dgm:t>
    </dgm:pt>
    <dgm:pt modelId="{B0CB25C1-7DDA-4CCB-AC5F-7D66198A33C6}" type="parTrans" cxnId="{81B52B13-B371-46B6-8751-EFC0D61CA37D}">
      <dgm:prSet/>
      <dgm:spPr/>
      <dgm:t>
        <a:bodyPr/>
        <a:lstStyle/>
        <a:p>
          <a:endParaRPr lang="en-US"/>
        </a:p>
      </dgm:t>
    </dgm:pt>
    <dgm:pt modelId="{EB1DB2A0-7F36-4478-B4C1-9D5E4E97132F}" type="sibTrans" cxnId="{81B52B13-B371-46B6-8751-EFC0D61CA37D}">
      <dgm:prSet/>
      <dgm:spPr/>
      <dgm:t>
        <a:bodyPr/>
        <a:lstStyle/>
        <a:p>
          <a:endParaRPr lang="en-US"/>
        </a:p>
      </dgm:t>
    </dgm:pt>
    <dgm:pt modelId="{4D3DE554-7D39-415A-91D1-A0E8EF6D9164}">
      <dgm:prSet custT="1"/>
      <dgm:spPr/>
      <dgm:t>
        <a:bodyPr/>
        <a:lstStyle/>
        <a:p>
          <a:pPr>
            <a:buNone/>
          </a:pPr>
          <a:r>
            <a:rPr lang="en-US" sz="1600" b="0" i="0" u="none" strike="noStrike" dirty="0">
              <a:solidFill>
                <a:srgbClr val="000000"/>
              </a:solidFill>
              <a:effectLst/>
              <a:latin typeface="Calibri" panose="020F0502020204030204" pitchFamily="34" charset="0"/>
            </a:rPr>
            <a:t>SEA Requirements</a:t>
          </a:r>
        </a:p>
      </dgm:t>
    </dgm:pt>
    <dgm:pt modelId="{95329A25-CC38-4814-96A4-C3E5875DFCD4}" type="parTrans" cxnId="{FF8A2346-77EB-4AAE-B2A1-0B52C9EFF4D3}">
      <dgm:prSet/>
      <dgm:spPr/>
      <dgm:t>
        <a:bodyPr/>
        <a:lstStyle/>
        <a:p>
          <a:endParaRPr lang="en-US"/>
        </a:p>
      </dgm:t>
    </dgm:pt>
    <dgm:pt modelId="{9421DEB5-CB89-445F-9B03-94C66505B487}" type="sibTrans" cxnId="{FF8A2346-77EB-4AAE-B2A1-0B52C9EFF4D3}">
      <dgm:prSet/>
      <dgm:spPr/>
      <dgm:t>
        <a:bodyPr/>
        <a:lstStyle/>
        <a:p>
          <a:endParaRPr lang="en-US"/>
        </a:p>
      </dgm:t>
    </dgm:pt>
    <dgm:pt modelId="{21EBB3C8-5B0D-4E6F-948C-6AFA36CCFB50}" type="pres">
      <dgm:prSet presAssocID="{ED83FE82-EF5A-47F3-A1C9-31C40BF16A8C}" presName="linear" presStyleCnt="0">
        <dgm:presLayoutVars>
          <dgm:dir/>
          <dgm:animLvl val="lvl"/>
          <dgm:resizeHandles val="exact"/>
        </dgm:presLayoutVars>
      </dgm:prSet>
      <dgm:spPr/>
    </dgm:pt>
    <dgm:pt modelId="{94C5B4F7-4A1E-4FB9-8160-E43C3B078132}" type="pres">
      <dgm:prSet presAssocID="{1AFAC507-EDFB-495A-8854-279B28E8E18C}" presName="parentLin" presStyleCnt="0"/>
      <dgm:spPr/>
    </dgm:pt>
    <dgm:pt modelId="{74FB0ECB-F42F-4AA0-9428-AAFFB6F1BE3F}" type="pres">
      <dgm:prSet presAssocID="{1AFAC507-EDFB-495A-8854-279B28E8E18C}" presName="parentLeftMargin" presStyleLbl="node1" presStyleIdx="0" presStyleCnt="1"/>
      <dgm:spPr/>
    </dgm:pt>
    <dgm:pt modelId="{AD895E85-A56F-43E0-89F2-935CCC4FA1F5}" type="pres">
      <dgm:prSet presAssocID="{1AFAC507-EDFB-495A-8854-279B28E8E18C}" presName="parentText" presStyleLbl="node1" presStyleIdx="0" presStyleCnt="1" custScaleX="120019" custScaleY="98056" custLinFactNeighborX="20052" custLinFactNeighborY="-43755">
        <dgm:presLayoutVars>
          <dgm:chMax val="0"/>
          <dgm:bulletEnabled val="1"/>
        </dgm:presLayoutVars>
      </dgm:prSet>
      <dgm:spPr/>
    </dgm:pt>
    <dgm:pt modelId="{B296B542-6CA9-4B5F-BEA5-CAE89F206BB1}" type="pres">
      <dgm:prSet presAssocID="{1AFAC507-EDFB-495A-8854-279B28E8E18C}" presName="negativeSpace" presStyleCnt="0"/>
      <dgm:spPr/>
    </dgm:pt>
    <dgm:pt modelId="{ED46D945-F63B-4CB7-9634-45D79761333D}" type="pres">
      <dgm:prSet presAssocID="{1AFAC507-EDFB-495A-8854-279B28E8E18C}" presName="childText" presStyleLbl="conFgAcc1" presStyleIdx="0" presStyleCnt="1" custScaleY="111848" custLinFactNeighborX="-120" custLinFactNeighborY="9679">
        <dgm:presLayoutVars>
          <dgm:bulletEnabled val="1"/>
        </dgm:presLayoutVars>
      </dgm:prSet>
      <dgm:spPr/>
    </dgm:pt>
  </dgm:ptLst>
  <dgm:cxnLst>
    <dgm:cxn modelId="{72446B05-4462-4911-8107-0D751197AACF}" srcId="{1AFAC507-EDFB-495A-8854-279B28E8E18C}" destId="{C7B4BE26-60AB-45E0-A90C-75F563169F57}" srcOrd="7" destOrd="0" parTransId="{0F3BDE48-1171-49BB-B79A-303AD78B51B2}" sibTransId="{5D5EDCA4-EE24-4224-A67A-AE965313BA10}"/>
    <dgm:cxn modelId="{66E76809-580A-4D04-BC27-F0A04DCF73E7}" type="presOf" srcId="{966FF3AC-D2A6-42A8-971B-D9C316B70BDE}" destId="{ED46D945-F63B-4CB7-9634-45D79761333D}" srcOrd="0" destOrd="3" presId="urn:microsoft.com/office/officeart/2005/8/layout/list1"/>
    <dgm:cxn modelId="{D18F030D-653F-4C12-B8ED-A6EC6E513EC0}" type="presOf" srcId="{4E6EF559-17E8-436B-B970-93A1AF2BD987}" destId="{ED46D945-F63B-4CB7-9634-45D79761333D}" srcOrd="0" destOrd="2" presId="urn:microsoft.com/office/officeart/2005/8/layout/list1"/>
    <dgm:cxn modelId="{81B52B13-B371-46B6-8751-EFC0D61CA37D}" srcId="{1AFAC507-EDFB-495A-8854-279B28E8E18C}" destId="{D0316213-BC68-48C1-B36B-DD6149FBEA4F}" srcOrd="4" destOrd="0" parTransId="{B0CB25C1-7DDA-4CCB-AC5F-7D66198A33C6}" sibTransId="{EB1DB2A0-7F36-4478-B4C1-9D5E4E97132F}"/>
    <dgm:cxn modelId="{FA0DC431-8F86-427F-8B96-0606361EA1DC}" type="presOf" srcId="{D0316213-BC68-48C1-B36B-DD6149FBEA4F}" destId="{ED46D945-F63B-4CB7-9634-45D79761333D}" srcOrd="0" destOrd="4" presId="urn:microsoft.com/office/officeart/2005/8/layout/list1"/>
    <dgm:cxn modelId="{D49FD643-CA0F-4E58-9FD7-F29657CDCB26}" srcId="{1AFAC507-EDFB-495A-8854-279B28E8E18C}" destId="{30D92B7F-B666-4B29-906B-60449AC0487A}" srcOrd="0" destOrd="0" parTransId="{09CBD691-B19F-4889-9606-9170DCCA6544}" sibTransId="{CBCBC444-7ED0-4441-BA60-41A518F091E5}"/>
    <dgm:cxn modelId="{FF8A2346-77EB-4AAE-B2A1-0B52C9EFF4D3}" srcId="{1AFAC507-EDFB-495A-8854-279B28E8E18C}" destId="{4D3DE554-7D39-415A-91D1-A0E8EF6D9164}" srcOrd="1" destOrd="0" parTransId="{95329A25-CC38-4814-96A4-C3E5875DFCD4}" sibTransId="{9421DEB5-CB89-445F-9B03-94C66505B487}"/>
    <dgm:cxn modelId="{21728868-5183-4F6E-8FA2-376D13F09D7B}" srcId="{1AFAC507-EDFB-495A-8854-279B28E8E18C}" destId="{28CB9109-7E84-4941-B0C8-B7885D238D2C}" srcOrd="5" destOrd="0" parTransId="{5822AC30-37BA-4297-BB77-88A279789E9C}" sibTransId="{6DE32384-1674-4D23-A7F3-13DDEFE46790}"/>
    <dgm:cxn modelId="{7973B251-6638-42F5-BB9F-E79217C25FBB}" type="presOf" srcId="{4D3DE554-7D39-415A-91D1-A0E8EF6D9164}" destId="{ED46D945-F63B-4CB7-9634-45D79761333D}" srcOrd="0" destOrd="1" presId="urn:microsoft.com/office/officeart/2005/8/layout/list1"/>
    <dgm:cxn modelId="{3EB86C73-4111-4DD5-870F-EAB7CFEBF78B}" srcId="{ED83FE82-EF5A-47F3-A1C9-31C40BF16A8C}" destId="{1AFAC507-EDFB-495A-8854-279B28E8E18C}" srcOrd="0" destOrd="0" parTransId="{B6B0BAED-8B3C-445B-838D-9485D87763BA}" sibTransId="{616CF1F9-F110-408D-8D90-3369511D5A20}"/>
    <dgm:cxn modelId="{E82DA85A-0A3B-4914-BCE0-2B8BF15AEC5E}" srcId="{1AFAC507-EDFB-495A-8854-279B28E8E18C}" destId="{966FF3AC-D2A6-42A8-971B-D9C316B70BDE}" srcOrd="3" destOrd="0" parTransId="{9346798E-8A01-4D1E-87FB-0E2612B7E3D1}" sibTransId="{758F7999-ACF4-4F8A-99B6-BC156FF8949E}"/>
    <dgm:cxn modelId="{5EFD307F-EB48-4FC8-B407-AB75E228C583}" type="presOf" srcId="{1AFAC507-EDFB-495A-8854-279B28E8E18C}" destId="{AD895E85-A56F-43E0-89F2-935CCC4FA1F5}" srcOrd="1" destOrd="0" presId="urn:microsoft.com/office/officeart/2005/8/layout/list1"/>
    <dgm:cxn modelId="{686EF98D-10BA-459A-9D1D-54649924623D}" srcId="{1AFAC507-EDFB-495A-8854-279B28E8E18C}" destId="{4E6EF559-17E8-436B-B970-93A1AF2BD987}" srcOrd="2" destOrd="0" parTransId="{3AC9AA82-1419-412E-A759-5E1A59326261}" sibTransId="{6187B19F-8560-40E8-95DE-0D6317DCA818}"/>
    <dgm:cxn modelId="{2C3BFC9E-0538-4DDC-AE43-394B5A1493E9}" type="presOf" srcId="{1AFAC507-EDFB-495A-8854-279B28E8E18C}" destId="{74FB0ECB-F42F-4AA0-9428-AAFFB6F1BE3F}" srcOrd="0" destOrd="0" presId="urn:microsoft.com/office/officeart/2005/8/layout/list1"/>
    <dgm:cxn modelId="{BCFFE9A8-62C1-4934-874E-4AA15A1D982A}" type="presOf" srcId="{30D92B7F-B666-4B29-906B-60449AC0487A}" destId="{ED46D945-F63B-4CB7-9634-45D79761333D}" srcOrd="0" destOrd="0" presId="urn:microsoft.com/office/officeart/2005/8/layout/list1"/>
    <dgm:cxn modelId="{B8D527D0-5834-4DA6-B1FA-44491DCFE73E}" type="presOf" srcId="{28CB9109-7E84-4941-B0C8-B7885D238D2C}" destId="{ED46D945-F63B-4CB7-9634-45D79761333D}" srcOrd="0" destOrd="5" presId="urn:microsoft.com/office/officeart/2005/8/layout/list1"/>
    <dgm:cxn modelId="{DEE9DBD0-7EA2-4BAF-96FC-69E529C6DBC6}" srcId="{1AFAC507-EDFB-495A-8854-279B28E8E18C}" destId="{BF1E48E6-ED45-452C-AB41-ED92F18FB696}" srcOrd="6" destOrd="0" parTransId="{668C5844-E56C-4389-89C0-C4798EC8B7FD}" sibTransId="{7EBEADF6-4D3D-4C5A-8E27-CD000B2729AF}"/>
    <dgm:cxn modelId="{0F986DD3-3AA2-40E0-921B-4BD62F3CE591}" type="presOf" srcId="{ED83FE82-EF5A-47F3-A1C9-31C40BF16A8C}" destId="{21EBB3C8-5B0D-4E6F-948C-6AFA36CCFB50}" srcOrd="0" destOrd="0" presId="urn:microsoft.com/office/officeart/2005/8/layout/list1"/>
    <dgm:cxn modelId="{C4BDB3E0-92E2-4290-A6C3-D130CB52FA11}" type="presOf" srcId="{BF1E48E6-ED45-452C-AB41-ED92F18FB696}" destId="{ED46D945-F63B-4CB7-9634-45D79761333D}" srcOrd="0" destOrd="6" presId="urn:microsoft.com/office/officeart/2005/8/layout/list1"/>
    <dgm:cxn modelId="{2300A7EF-3F0A-4022-8499-05DEAFBDB0DA}" type="presOf" srcId="{C7B4BE26-60AB-45E0-A90C-75F563169F57}" destId="{ED46D945-F63B-4CB7-9634-45D79761333D}" srcOrd="0" destOrd="7" presId="urn:microsoft.com/office/officeart/2005/8/layout/list1"/>
    <dgm:cxn modelId="{1082A472-9FAC-4F20-81D8-127EB8DCDDC0}" type="presParOf" srcId="{21EBB3C8-5B0D-4E6F-948C-6AFA36CCFB50}" destId="{94C5B4F7-4A1E-4FB9-8160-E43C3B078132}" srcOrd="0" destOrd="0" presId="urn:microsoft.com/office/officeart/2005/8/layout/list1"/>
    <dgm:cxn modelId="{942FEC58-7EF3-43E4-AEBF-C5BE7A11B80F}" type="presParOf" srcId="{94C5B4F7-4A1E-4FB9-8160-E43C3B078132}" destId="{74FB0ECB-F42F-4AA0-9428-AAFFB6F1BE3F}" srcOrd="0" destOrd="0" presId="urn:microsoft.com/office/officeart/2005/8/layout/list1"/>
    <dgm:cxn modelId="{C60B5DCB-7EC5-4242-8D2D-09C538C84B39}" type="presParOf" srcId="{94C5B4F7-4A1E-4FB9-8160-E43C3B078132}" destId="{AD895E85-A56F-43E0-89F2-935CCC4FA1F5}" srcOrd="1" destOrd="0" presId="urn:microsoft.com/office/officeart/2005/8/layout/list1"/>
    <dgm:cxn modelId="{BD8B923A-F097-4E46-8976-EFBC9B008E44}" type="presParOf" srcId="{21EBB3C8-5B0D-4E6F-948C-6AFA36CCFB50}" destId="{B296B542-6CA9-4B5F-BEA5-CAE89F206BB1}" srcOrd="1" destOrd="0" presId="urn:microsoft.com/office/officeart/2005/8/layout/list1"/>
    <dgm:cxn modelId="{C9894806-C189-4C35-A30F-7415CB9009D9}" type="presParOf" srcId="{21EBB3C8-5B0D-4E6F-948C-6AFA36CCFB50}" destId="{ED46D945-F63B-4CB7-9634-45D7976133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000ED-7759-4E07-A96D-07C0A1CBFFC6}">
      <dsp:nvSpPr>
        <dsp:cNvPr id="0" name=""/>
        <dsp:cNvSpPr/>
      </dsp:nvSpPr>
      <dsp:spPr>
        <a:xfrm>
          <a:off x="0" y="200764"/>
          <a:ext cx="11148646" cy="252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25C7F91-22EF-46ED-8022-2350C4A33B9C}">
      <dsp:nvSpPr>
        <dsp:cNvPr id="0" name=""/>
        <dsp:cNvSpPr/>
      </dsp:nvSpPr>
      <dsp:spPr>
        <a:xfrm>
          <a:off x="283286" y="53164"/>
          <a:ext cx="10615155"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75" tIns="0" rIns="29497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ARP ESSER III has additional requirements that were not in ESSER I or II</a:t>
          </a:r>
        </a:p>
      </dsp:txBody>
      <dsp:txXfrm>
        <a:off x="297696" y="67574"/>
        <a:ext cx="10586335" cy="266380"/>
      </dsp:txXfrm>
    </dsp:sp>
    <dsp:sp modelId="{ED46D945-F63B-4CB7-9634-45D79761333D}">
      <dsp:nvSpPr>
        <dsp:cNvPr id="0" name=""/>
        <dsp:cNvSpPr/>
      </dsp:nvSpPr>
      <dsp:spPr>
        <a:xfrm>
          <a:off x="0" y="664247"/>
          <a:ext cx="11148646" cy="2079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259" tIns="208280" rIns="8652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lumMod val="75000"/>
                </a:schemeClr>
              </a:solidFill>
              <a:latin typeface="Calibri" panose="020F0502020204030204"/>
              <a:ea typeface="+mn-ea"/>
              <a:cs typeface="+mn-cs"/>
            </a:rPr>
            <a:t>A minimum of </a:t>
          </a:r>
          <a:r>
            <a:rPr lang="en-US" sz="1600" b="1" i="1" kern="1200" dirty="0">
              <a:solidFill>
                <a:schemeClr val="bg1">
                  <a:lumMod val="75000"/>
                </a:schemeClr>
              </a:solidFill>
              <a:latin typeface="Calibri" panose="020F0502020204030204"/>
              <a:ea typeface="+mn-ea"/>
              <a:cs typeface="+mn-cs"/>
            </a:rPr>
            <a:t>20%</a:t>
          </a:r>
          <a:r>
            <a:rPr lang="en-US" sz="1600" kern="1200" dirty="0">
              <a:solidFill>
                <a:schemeClr val="bg1">
                  <a:lumMod val="75000"/>
                </a:schemeClr>
              </a:solidFill>
              <a:latin typeface="Calibri" panose="020F0502020204030204"/>
              <a:ea typeface="+mn-ea"/>
              <a:cs typeface="+mn-cs"/>
            </a:rPr>
            <a:t> set aside to provide evidence-based interventions to address the academic impact of lost instructional time (or impact of the pandemic)  </a:t>
          </a:r>
        </a:p>
        <a:p>
          <a:pPr marL="171450" lvl="1" indent="-171450" algn="l" defTabSz="711200">
            <a:lnSpc>
              <a:spcPct val="90000"/>
            </a:lnSpc>
            <a:spcBef>
              <a:spcPct val="0"/>
            </a:spcBef>
            <a:spcAft>
              <a:spcPct val="15000"/>
            </a:spcAft>
            <a:buChar char="•"/>
          </a:pPr>
          <a:r>
            <a:rPr lang="en-US" sz="1600" kern="1200" dirty="0">
              <a:solidFill>
                <a:schemeClr val="bg1">
                  <a:lumMod val="75000"/>
                </a:schemeClr>
              </a:solidFill>
              <a:latin typeface="Calibri" panose="020F0502020204030204"/>
              <a:ea typeface="+mn-ea"/>
              <a:cs typeface="+mn-cs"/>
            </a:rPr>
            <a:t>Evidence-based interventions (ESSA Section 8101(21)(A)] – </a:t>
          </a:r>
          <a:r>
            <a:rPr lang="en-US" sz="1600" kern="1200" dirty="0">
              <a:solidFill>
                <a:schemeClr val="bg1">
                  <a:lumMod val="75000"/>
                </a:schemeClr>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EBI Explanation and Resources</a:t>
          </a:r>
          <a:endParaRPr lang="en-US" sz="1600" kern="1200" dirty="0">
            <a:solidFill>
              <a:schemeClr val="bg1">
                <a:lumMod val="75000"/>
              </a:schemeClr>
            </a:solidFill>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n-US" sz="1600" b="0" i="0" kern="1200" dirty="0">
              <a:solidFill>
                <a:schemeClr val="bg1">
                  <a:lumMod val="75000"/>
                </a:schemeClr>
              </a:solidFill>
              <a:latin typeface="Calibri" panose="020F0502020204030204"/>
              <a:ea typeface="+mn-ea"/>
              <a:cs typeface="+mn-cs"/>
            </a:rPr>
            <a:t>Summer Learning Programs</a:t>
          </a:r>
          <a:endParaRPr lang="en-US" sz="1600" kern="1200" dirty="0">
            <a:solidFill>
              <a:schemeClr val="bg1">
                <a:lumMod val="75000"/>
              </a:schemeClr>
            </a:solidFill>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n-US" sz="1600" b="0" i="0" kern="1200" dirty="0">
              <a:solidFill>
                <a:schemeClr val="bg1">
                  <a:lumMod val="75000"/>
                </a:schemeClr>
              </a:solidFill>
              <a:latin typeface="Calibri" panose="020F0502020204030204"/>
              <a:ea typeface="+mn-ea"/>
              <a:cs typeface="+mn-cs"/>
            </a:rPr>
            <a:t>Summer Enrichment Programs</a:t>
          </a:r>
          <a:endParaRPr lang="en-US" sz="1600" kern="1200" dirty="0">
            <a:solidFill>
              <a:schemeClr val="bg1">
                <a:lumMod val="75000"/>
              </a:schemeClr>
            </a:solidFill>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n-US" sz="1600" b="0" i="0" kern="1200" dirty="0">
              <a:solidFill>
                <a:schemeClr val="bg1">
                  <a:lumMod val="75000"/>
                </a:schemeClr>
              </a:solidFill>
              <a:latin typeface="Calibri" panose="020F0502020204030204"/>
              <a:ea typeface="+mn-ea"/>
              <a:cs typeface="+mn-cs"/>
            </a:rPr>
            <a:t>Extended Day/School Year </a:t>
          </a:r>
          <a:endParaRPr lang="en-US" sz="1600" kern="1200" dirty="0">
            <a:solidFill>
              <a:schemeClr val="bg1">
                <a:lumMod val="75000"/>
              </a:schemeClr>
            </a:solidFill>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n-US" sz="1600" b="0" i="0" kern="1200" dirty="0">
              <a:solidFill>
                <a:schemeClr val="bg1">
                  <a:lumMod val="75000"/>
                </a:schemeClr>
              </a:solidFill>
              <a:latin typeface="Calibri" panose="020F0502020204030204"/>
              <a:ea typeface="+mn-ea"/>
              <a:cs typeface="+mn-cs"/>
            </a:rPr>
            <a:t>Comprehensive afterschool programs</a:t>
          </a:r>
          <a:endParaRPr lang="en-US" sz="1600" kern="1200" dirty="0">
            <a:solidFill>
              <a:schemeClr val="bg1">
                <a:lumMod val="75000"/>
              </a:schemeClr>
            </a:solidFill>
            <a:latin typeface="Calibri" panose="020F0502020204030204"/>
            <a:ea typeface="+mn-ea"/>
            <a:cs typeface="+mn-cs"/>
          </a:endParaRPr>
        </a:p>
      </dsp:txBody>
      <dsp:txXfrm>
        <a:off x="0" y="664247"/>
        <a:ext cx="11148646" cy="2079000"/>
      </dsp:txXfrm>
    </dsp:sp>
    <dsp:sp modelId="{AD895E85-A56F-43E0-89F2-935CCC4FA1F5}">
      <dsp:nvSpPr>
        <dsp:cNvPr id="0" name=""/>
        <dsp:cNvSpPr/>
      </dsp:nvSpPr>
      <dsp:spPr>
        <a:xfrm>
          <a:off x="557432" y="506764"/>
          <a:ext cx="9366345" cy="305083"/>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75" tIns="0" rIns="29497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lumMod val="75000"/>
                </a:schemeClr>
              </a:solidFill>
              <a:latin typeface="Calibri" panose="020F0502020204030204"/>
              <a:ea typeface="+mn-ea"/>
              <a:cs typeface="+mn-cs"/>
            </a:rPr>
            <a:t>Set Aside for Evidence-Based Interventions [</a:t>
          </a:r>
          <a:r>
            <a:rPr lang="en-US" sz="1600" b="1" i="1" kern="1200" dirty="0">
              <a:solidFill>
                <a:schemeClr val="bg1">
                  <a:lumMod val="75000"/>
                </a:schemeClr>
              </a:solidFill>
              <a:latin typeface="Calibri" panose="020F0502020204030204"/>
              <a:ea typeface="+mn-ea"/>
              <a:cs typeface="+mn-cs"/>
            </a:rPr>
            <a:t>Collected in the ARP ESSER III Budget (Funding Code)</a:t>
          </a:r>
          <a:r>
            <a:rPr lang="en-US" sz="1600" kern="1200" dirty="0">
              <a:solidFill>
                <a:schemeClr val="bg1">
                  <a:lumMod val="75000"/>
                </a:schemeClr>
              </a:solidFill>
              <a:latin typeface="Calibri" panose="020F0502020204030204"/>
              <a:ea typeface="+mn-ea"/>
              <a:cs typeface="+mn-cs"/>
            </a:rPr>
            <a:t>]</a:t>
          </a:r>
        </a:p>
      </dsp:txBody>
      <dsp:txXfrm>
        <a:off x="572325" y="521657"/>
        <a:ext cx="9336559" cy="275297"/>
      </dsp:txXfrm>
    </dsp:sp>
    <dsp:sp modelId="{0C90931D-0CFD-45C4-9D20-294EA88E1E72}">
      <dsp:nvSpPr>
        <dsp:cNvPr id="0" name=""/>
        <dsp:cNvSpPr/>
      </dsp:nvSpPr>
      <dsp:spPr>
        <a:xfrm>
          <a:off x="0" y="2944847"/>
          <a:ext cx="11148646" cy="10710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259" tIns="208280" rIns="8652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lumMod val="75000"/>
                </a:schemeClr>
              </a:solidFill>
              <a:latin typeface="Calibri" panose="020F0502020204030204"/>
              <a:ea typeface="+mn-ea"/>
              <a:cs typeface="+mn-cs"/>
            </a:rPr>
            <a:t>Mitigation strategies to ensure safety and health of students and staff</a:t>
          </a:r>
        </a:p>
        <a:p>
          <a:pPr marL="171450" lvl="1" indent="-171450" algn="l" defTabSz="711200">
            <a:lnSpc>
              <a:spcPct val="90000"/>
            </a:lnSpc>
            <a:spcBef>
              <a:spcPct val="0"/>
            </a:spcBef>
            <a:spcAft>
              <a:spcPct val="15000"/>
            </a:spcAft>
            <a:buChar char="•"/>
          </a:pPr>
          <a:r>
            <a:rPr lang="en-US" sz="1600" kern="1200" dirty="0">
              <a:solidFill>
                <a:schemeClr val="bg1">
                  <a:lumMod val="75000"/>
                </a:schemeClr>
              </a:solidFill>
              <a:latin typeface="Calibri" panose="020F0502020204030204"/>
              <a:ea typeface="+mn-ea"/>
              <a:cs typeface="+mn-cs"/>
            </a:rPr>
            <a:t>Posted on LEA website within 30 days of award</a:t>
          </a:r>
        </a:p>
        <a:p>
          <a:pPr marL="171450" lvl="1" indent="-171450" algn="l" defTabSz="711200">
            <a:lnSpc>
              <a:spcPct val="90000"/>
            </a:lnSpc>
            <a:spcBef>
              <a:spcPct val="0"/>
            </a:spcBef>
            <a:spcAft>
              <a:spcPct val="15000"/>
            </a:spcAft>
            <a:buChar char="•"/>
          </a:pPr>
          <a:r>
            <a:rPr lang="en-US" sz="1600" kern="1200" dirty="0">
              <a:solidFill>
                <a:schemeClr val="bg1">
                  <a:lumMod val="75000"/>
                </a:schemeClr>
              </a:solidFill>
              <a:latin typeface="Calibri" panose="020F0502020204030204"/>
              <a:ea typeface="+mn-ea"/>
              <a:cs typeface="+mn-cs"/>
            </a:rPr>
            <a:t>Must be updated at least every 6 months</a:t>
          </a:r>
        </a:p>
      </dsp:txBody>
      <dsp:txXfrm>
        <a:off x="0" y="2944847"/>
        <a:ext cx="11148646" cy="1071000"/>
      </dsp:txXfrm>
    </dsp:sp>
    <dsp:sp modelId="{991CA219-7905-4060-AC30-280F2141B94C}">
      <dsp:nvSpPr>
        <dsp:cNvPr id="0" name=""/>
        <dsp:cNvSpPr/>
      </dsp:nvSpPr>
      <dsp:spPr>
        <a:xfrm>
          <a:off x="544405" y="2797247"/>
          <a:ext cx="9471387"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75" tIns="0" rIns="29497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lumMod val="75000"/>
                </a:schemeClr>
              </a:solidFill>
              <a:latin typeface="Calibri" panose="020F0502020204030204"/>
              <a:ea typeface="+mn-ea"/>
              <a:cs typeface="+mn-cs"/>
            </a:rPr>
            <a:t>Safe Return/Remain In-Person Plan [</a:t>
          </a:r>
          <a:r>
            <a:rPr lang="en-US" sz="1600" b="1" i="1" kern="1200" dirty="0">
              <a:solidFill>
                <a:schemeClr val="bg1">
                  <a:lumMod val="75000"/>
                </a:schemeClr>
              </a:solidFill>
              <a:latin typeface="Calibri" panose="020F0502020204030204"/>
              <a:ea typeface="+mn-ea"/>
              <a:cs typeface="+mn-cs"/>
            </a:rPr>
            <a:t>Provide the URL in the ARP ESSER III Application Assurances</a:t>
          </a:r>
          <a:r>
            <a:rPr lang="en-US" sz="1600" kern="1200" dirty="0">
              <a:solidFill>
                <a:schemeClr val="bg1">
                  <a:lumMod val="75000"/>
                </a:schemeClr>
              </a:solidFill>
              <a:latin typeface="Calibri" panose="020F0502020204030204"/>
              <a:ea typeface="+mn-ea"/>
              <a:cs typeface="+mn-cs"/>
            </a:rPr>
            <a:t>]</a:t>
          </a:r>
        </a:p>
      </dsp:txBody>
      <dsp:txXfrm>
        <a:off x="558815" y="2811657"/>
        <a:ext cx="9442567" cy="266380"/>
      </dsp:txXfrm>
    </dsp:sp>
    <dsp:sp modelId="{58B7C0F2-9093-40FC-A036-8903FF252EDA}">
      <dsp:nvSpPr>
        <dsp:cNvPr id="0" name=""/>
        <dsp:cNvSpPr/>
      </dsp:nvSpPr>
      <dsp:spPr>
        <a:xfrm>
          <a:off x="0" y="4217447"/>
          <a:ext cx="11148646" cy="1291500"/>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259" tIns="208280" rIns="8652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Use of at least 20% set aside [</a:t>
          </a:r>
          <a:r>
            <a:rPr lang="en-US" sz="1600" b="1" i="1" kern="1200" dirty="0">
              <a:solidFill>
                <a:sysClr val="windowText" lastClr="000000">
                  <a:hueOff val="0"/>
                  <a:satOff val="0"/>
                  <a:lumOff val="0"/>
                  <a:alphaOff val="0"/>
                </a:sysClr>
              </a:solidFill>
              <a:latin typeface="Calibri" panose="020F0502020204030204"/>
              <a:ea typeface="+mn-ea"/>
              <a:cs typeface="+mn-cs"/>
            </a:rPr>
            <a:t>Full </a:t>
          </a:r>
          <a:r>
            <a:rPr lang="en-US" sz="1600" b="1" i="1" kern="1200" dirty="0">
              <a:solidFill>
                <a:prstClr val="black">
                  <a:hueOff val="0"/>
                  <a:satOff val="0"/>
                  <a:lumOff val="0"/>
                  <a:alphaOff val="0"/>
                </a:prstClr>
              </a:solidFill>
              <a:latin typeface="Calibri" panose="020F0502020204030204"/>
              <a:ea typeface="+mn-ea"/>
              <a:cs typeface="+mn-cs"/>
            </a:rPr>
            <a:t>Budget OR 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Use of at most 80% [</a:t>
          </a:r>
          <a:r>
            <a:rPr lang="en-US" sz="1600" b="1" i="1" kern="1200" dirty="0">
              <a:solidFill>
                <a:sysClr val="windowText" lastClr="000000">
                  <a:hueOff val="0"/>
                  <a:satOff val="0"/>
                  <a:lumOff val="0"/>
                  <a:alphaOff val="0"/>
                </a:sysClr>
              </a:solidFill>
              <a:latin typeface="Calibri" panose="020F0502020204030204"/>
              <a:ea typeface="+mn-ea"/>
              <a:cs typeface="+mn-cs"/>
            </a:rPr>
            <a:t>Full </a:t>
          </a:r>
          <a:r>
            <a:rPr lang="en-US" sz="1600" b="1" i="1" kern="1200" dirty="0">
              <a:solidFill>
                <a:prstClr val="black">
                  <a:hueOff val="0"/>
                  <a:satOff val="0"/>
                  <a:lumOff val="0"/>
                  <a:alphaOff val="0"/>
                </a:prstClr>
              </a:solidFill>
              <a:latin typeface="Calibri" panose="020F0502020204030204"/>
              <a:ea typeface="+mn-ea"/>
              <a:cs typeface="+mn-cs"/>
            </a:rPr>
            <a:t>Budget OR 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Ensuring that evidence-based interventions are addressing the academic, social, emotional, and mental health needs of students, particularly students from historically underserved populations [</a:t>
          </a:r>
          <a:r>
            <a:rPr lang="en-US" sz="1600" b="1" i="1" kern="1200" dirty="0">
              <a:solidFill>
                <a:prstClr val="black">
                  <a:hueOff val="0"/>
                  <a:satOff val="0"/>
                  <a:lumOff val="0"/>
                  <a:alphaOff val="0"/>
                </a:prstClr>
              </a:solidFill>
              <a:latin typeface="Calibri" panose="020F0502020204030204"/>
              <a:ea typeface="+mn-ea"/>
              <a:cs typeface="+mn-cs"/>
            </a:rPr>
            <a:t>Narrative Question</a:t>
          </a:r>
          <a:r>
            <a:rPr lang="en-US" sz="1600" kern="1200" dirty="0">
              <a:solidFill>
                <a:sysClr val="windowText" lastClr="000000">
                  <a:hueOff val="0"/>
                  <a:satOff val="0"/>
                  <a:lumOff val="0"/>
                  <a:alphaOff val="0"/>
                </a:sysClr>
              </a:solidFill>
              <a:latin typeface="Calibri" panose="020F0502020204030204"/>
              <a:ea typeface="+mn-ea"/>
              <a:cs typeface="+mn-cs"/>
            </a:rPr>
            <a:t>]</a:t>
          </a:r>
        </a:p>
      </dsp:txBody>
      <dsp:txXfrm>
        <a:off x="0" y="4217447"/>
        <a:ext cx="11148646" cy="1291500"/>
      </dsp:txXfrm>
    </dsp:sp>
    <dsp:sp modelId="{89DB7C92-5796-4FFB-816B-A082F08099BF}">
      <dsp:nvSpPr>
        <dsp:cNvPr id="0" name=""/>
        <dsp:cNvSpPr/>
      </dsp:nvSpPr>
      <dsp:spPr>
        <a:xfrm>
          <a:off x="557432" y="4069847"/>
          <a:ext cx="9419334" cy="29520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75" tIns="0" rIns="29497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LEA Use of Funds Plan [</a:t>
          </a:r>
          <a:r>
            <a:rPr lang="en-US" sz="1600" b="1" i="1" kern="1200" dirty="0">
              <a:solidFill>
                <a:sysClr val="windowText" lastClr="000000">
                  <a:hueOff val="0"/>
                  <a:satOff val="0"/>
                  <a:lumOff val="0"/>
                  <a:alphaOff val="0"/>
                </a:sysClr>
              </a:solidFill>
              <a:latin typeface="Calibri" panose="020F0502020204030204"/>
              <a:ea typeface="+mn-ea"/>
              <a:cs typeface="+mn-cs"/>
            </a:rPr>
            <a:t>Collected in the ARP ESSER III Application</a:t>
          </a:r>
          <a:r>
            <a:rPr lang="en-US" sz="1600" b="0" i="0" kern="1200" dirty="0">
              <a:solidFill>
                <a:sysClr val="windowText" lastClr="000000">
                  <a:hueOff val="0"/>
                  <a:satOff val="0"/>
                  <a:lumOff val="0"/>
                  <a:alphaOff val="0"/>
                </a:sysClr>
              </a:solidFill>
              <a:latin typeface="Calibri" panose="020F0502020204030204"/>
              <a:ea typeface="+mn-ea"/>
              <a:cs typeface="+mn-cs"/>
            </a:rPr>
            <a:t>]</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571842" y="4084257"/>
        <a:ext cx="9390514"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54BF1-6236-4019-9EF4-DF629E404133}">
      <dsp:nvSpPr>
        <dsp:cNvPr id="0" name=""/>
        <dsp:cNvSpPr/>
      </dsp:nvSpPr>
      <dsp:spPr>
        <a:xfrm rot="5400000">
          <a:off x="7473377" y="-3267379"/>
          <a:ext cx="535394" cy="728571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How is your LEA using ESSER Funds to address learning loss?</a:t>
          </a:r>
        </a:p>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How will you present this to the public?</a:t>
          </a:r>
        </a:p>
      </dsp:txBody>
      <dsp:txXfrm rot="-5400000">
        <a:off x="4098216" y="133918"/>
        <a:ext cx="7259581" cy="483122"/>
      </dsp:txXfrm>
    </dsp:sp>
    <dsp:sp modelId="{59D598C9-EA48-4F88-8E87-BA56260B53CB}">
      <dsp:nvSpPr>
        <dsp:cNvPr id="0" name=""/>
        <dsp:cNvSpPr/>
      </dsp:nvSpPr>
      <dsp:spPr>
        <a:xfrm>
          <a:off x="0" y="1436"/>
          <a:ext cx="4098215" cy="74808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20% Set-Aside</a:t>
          </a:r>
        </a:p>
      </dsp:txBody>
      <dsp:txXfrm>
        <a:off x="36518" y="37954"/>
        <a:ext cx="4025179" cy="675049"/>
      </dsp:txXfrm>
    </dsp:sp>
    <dsp:sp modelId="{DBD816FB-AB66-4FC3-90F5-C1809DB2E399}">
      <dsp:nvSpPr>
        <dsp:cNvPr id="0" name=""/>
        <dsp:cNvSpPr/>
      </dsp:nvSpPr>
      <dsp:spPr>
        <a:xfrm rot="5400000">
          <a:off x="7432851" y="-2433552"/>
          <a:ext cx="616445" cy="728571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a:ea typeface="+mn-ea"/>
              <a:cs typeface="+mn-cs"/>
            </a:rPr>
            <a:t>What types of other reasonable, necessary, and allocable activities will be funded through ESSER?</a:t>
          </a:r>
        </a:p>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How will you present this to the public?</a:t>
          </a:r>
        </a:p>
      </dsp:txBody>
      <dsp:txXfrm rot="-5400000">
        <a:off x="4098215" y="931176"/>
        <a:ext cx="7255625" cy="556261"/>
      </dsp:txXfrm>
    </dsp:sp>
    <dsp:sp modelId="{C6275302-259F-4033-8AA7-1F1609AA49F4}">
      <dsp:nvSpPr>
        <dsp:cNvPr id="0" name=""/>
        <dsp:cNvSpPr/>
      </dsp:nvSpPr>
      <dsp:spPr>
        <a:xfrm>
          <a:off x="0" y="810189"/>
          <a:ext cx="4098215" cy="79823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Use of at most 80%</a:t>
          </a:r>
        </a:p>
      </dsp:txBody>
      <dsp:txXfrm>
        <a:off x="38967" y="849156"/>
        <a:ext cx="4020281" cy="720299"/>
      </dsp:txXfrm>
    </dsp:sp>
    <dsp:sp modelId="{A80B7E42-17DE-4D48-A21E-FA3EF7F0BEA7}">
      <dsp:nvSpPr>
        <dsp:cNvPr id="0" name=""/>
        <dsp:cNvSpPr/>
      </dsp:nvSpPr>
      <dsp:spPr>
        <a:xfrm rot="5400000">
          <a:off x="7255737" y="-1367098"/>
          <a:ext cx="970673" cy="728571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This is covered by the required narrative question in the ARP ESSER III application.</a:t>
          </a:r>
        </a:p>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How will you present this to the public?</a:t>
          </a:r>
        </a:p>
      </dsp:txBody>
      <dsp:txXfrm rot="-5400000">
        <a:off x="4098215" y="1837808"/>
        <a:ext cx="7238333" cy="875905"/>
      </dsp:txXfrm>
    </dsp:sp>
    <dsp:sp modelId="{BA8915DF-D755-431E-9974-E7754188C966}">
      <dsp:nvSpPr>
        <dsp:cNvPr id="0" name=""/>
        <dsp:cNvSpPr/>
      </dsp:nvSpPr>
      <dsp:spPr>
        <a:xfrm>
          <a:off x="0" y="1669089"/>
          <a:ext cx="4098215" cy="1213341"/>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Ensuring that Evidence-Based Interventions (EBI) are addressing the academic, social, emotional, and mental health needs of students, particularly students from historically underserved populations.</a:t>
          </a:r>
        </a:p>
      </dsp:txBody>
      <dsp:txXfrm>
        <a:off x="59230" y="1728319"/>
        <a:ext cx="3979755" cy="1094881"/>
      </dsp:txXfrm>
    </dsp:sp>
    <dsp:sp modelId="{4A403442-0455-45F8-B695-49AF361980C9}">
      <dsp:nvSpPr>
        <dsp:cNvPr id="0" name=""/>
        <dsp:cNvSpPr/>
      </dsp:nvSpPr>
      <dsp:spPr>
        <a:xfrm rot="5400000">
          <a:off x="7125577" y="-34967"/>
          <a:ext cx="1215875" cy="7278602"/>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For monitoring, you will need to provide evidence of consultation with key stakeholders, including:</a:t>
          </a:r>
        </a:p>
        <a:p>
          <a:pPr marL="228600" lvl="2"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students, families, school and district administrators (including special education), teachers, principals, schools leaders, school staff, and their unions,</a:t>
          </a:r>
        </a:p>
        <a:p>
          <a:pPr marL="228600" lvl="2"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members of the public, and</a:t>
          </a:r>
        </a:p>
        <a:p>
          <a:pPr marL="228600" lvl="2"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other stakeholders as served by the LEA (tribes, civil rights organizations, stakeholders representing the interests of children considered underserved.</a:t>
          </a:r>
        </a:p>
      </dsp:txBody>
      <dsp:txXfrm rot="-5400000">
        <a:off x="4094214" y="3055750"/>
        <a:ext cx="7219248" cy="1097167"/>
      </dsp:txXfrm>
    </dsp:sp>
    <dsp:sp modelId="{FB2F90FE-6709-44E7-92B8-491C80D81E77}">
      <dsp:nvSpPr>
        <dsp:cNvPr id="0" name=""/>
        <dsp:cNvSpPr/>
      </dsp:nvSpPr>
      <dsp:spPr>
        <a:xfrm>
          <a:off x="0" y="2917011"/>
          <a:ext cx="4094213" cy="132246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Stakeholder Input</a:t>
          </a:r>
        </a:p>
      </dsp:txBody>
      <dsp:txXfrm>
        <a:off x="64558" y="2981569"/>
        <a:ext cx="3965097" cy="1193353"/>
      </dsp:txXfrm>
    </dsp:sp>
    <dsp:sp modelId="{0C4C389C-CA53-4BEA-8FC8-DE544AEAF73B}">
      <dsp:nvSpPr>
        <dsp:cNvPr id="0" name=""/>
        <dsp:cNvSpPr/>
      </dsp:nvSpPr>
      <dsp:spPr>
        <a:xfrm rot="5400000">
          <a:off x="7255737" y="1168713"/>
          <a:ext cx="970673" cy="7285717"/>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i="0" u="none" kern="1200">
              <a:solidFill>
                <a:sysClr val="windowText" lastClr="000000">
                  <a:hueOff val="0"/>
                  <a:satOff val="0"/>
                  <a:lumOff val="0"/>
                  <a:alphaOff val="0"/>
                </a:sysClr>
              </a:solidFill>
              <a:latin typeface="Calibri" panose="020F0502020204030204"/>
              <a:ea typeface="+mn-ea"/>
              <a:cs typeface="+mn-cs"/>
            </a:rPr>
            <a:t>The plan, and any updates or revisions to it, is available in a language that parents can understand and meets Americans with Disabilities Act (ADA) accessibility requirements or the LEA has responded to any requests for translations for making materials available in an accessible manner (e.g., oral for visually impaired individuals).</a:t>
          </a:r>
          <a:endParaRPr lang="en-US" sz="1200" kern="1200">
            <a:solidFill>
              <a:sysClr val="windowText" lastClr="000000">
                <a:hueOff val="0"/>
                <a:satOff val="0"/>
                <a:lumOff val="0"/>
                <a:alphaOff val="0"/>
              </a:sysClr>
            </a:solidFill>
            <a:latin typeface="Calibri" panose="020F0502020204030204"/>
            <a:ea typeface="+mn-ea"/>
            <a:cs typeface="+mn-cs"/>
          </a:endParaRPr>
        </a:p>
      </dsp:txBody>
      <dsp:txXfrm rot="-5400000">
        <a:off x="4098215" y="4373619"/>
        <a:ext cx="7238333" cy="875905"/>
      </dsp:txXfrm>
    </dsp:sp>
    <dsp:sp modelId="{F4B01D04-C1A9-4C79-9906-1E8EABE7C75F}">
      <dsp:nvSpPr>
        <dsp:cNvPr id="0" name=""/>
        <dsp:cNvSpPr/>
      </dsp:nvSpPr>
      <dsp:spPr>
        <a:xfrm>
          <a:off x="0" y="4330688"/>
          <a:ext cx="4098215" cy="96176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Available in languages parents can understand and meets ADA accessibility requirements</a:t>
          </a:r>
        </a:p>
      </dsp:txBody>
      <dsp:txXfrm>
        <a:off x="46950" y="4377638"/>
        <a:ext cx="4004315" cy="867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6D945-F63B-4CB7-9634-45D79761333D}">
      <dsp:nvSpPr>
        <dsp:cNvPr id="0" name=""/>
        <dsp:cNvSpPr/>
      </dsp:nvSpPr>
      <dsp:spPr>
        <a:xfrm>
          <a:off x="0" y="292829"/>
          <a:ext cx="11175517" cy="3107472"/>
        </a:xfrm>
        <a:prstGeom prst="rect">
          <a:avLst/>
        </a:prstGeom>
        <a:solidFill>
          <a:srgbClr val="FFC000">
            <a:alpha val="90000"/>
            <a:tint val="40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344" tIns="374904" rIns="867344" bIns="113792" numCol="1" spcCol="1270" anchor="t" anchorCtr="0">
          <a:noAutofit/>
        </a:bodyPr>
        <a:lstStyle/>
        <a:p>
          <a:pPr marL="171450" lvl="1" indent="-171450" algn="l" defTabSz="711200">
            <a:lnSpc>
              <a:spcPct val="90000"/>
            </a:lnSpc>
            <a:spcBef>
              <a:spcPct val="0"/>
            </a:spcBef>
            <a:spcAft>
              <a:spcPct val="15000"/>
            </a:spcAft>
            <a:buNone/>
          </a:pPr>
          <a:endParaRPr lang="en-US" sz="16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711200">
            <a:lnSpc>
              <a:spcPct val="90000"/>
            </a:lnSpc>
            <a:spcBef>
              <a:spcPct val="0"/>
            </a:spcBef>
            <a:spcAft>
              <a:spcPct val="15000"/>
            </a:spcAft>
            <a:buNone/>
          </a:pPr>
          <a:r>
            <a:rPr lang="en-US" sz="1600" b="0" i="0" u="none" strike="noStrike" kern="1200" dirty="0">
              <a:solidFill>
                <a:srgbClr val="000000"/>
              </a:solidFill>
              <a:effectLst/>
              <a:latin typeface="Calibri" panose="020F0502020204030204" pitchFamily="34" charset="0"/>
            </a:rPr>
            <a:t>SEA Requirements</a:t>
          </a:r>
        </a:p>
        <a:p>
          <a:pPr marL="171450" lvl="1" indent="-171450" algn="l" defTabSz="711200">
            <a:lnSpc>
              <a:spcPct val="90000"/>
            </a:lnSpc>
            <a:spcBef>
              <a:spcPct val="0"/>
            </a:spcBef>
            <a:spcAft>
              <a:spcPct val="15000"/>
            </a:spcAft>
            <a:buChar char="•"/>
          </a:pPr>
          <a:r>
            <a:rPr lang="en-US" sz="1600" b="0" i="0" u="none" strike="noStrike" kern="1200" dirty="0">
              <a:solidFill>
                <a:srgbClr val="000000"/>
              </a:solidFill>
              <a:effectLst/>
              <a:latin typeface="Calibri" panose="020F0502020204030204" pitchFamily="34" charset="0"/>
            </a:rPr>
            <a:t>An SEA does not disproportionately reduce per-pupil State funding to high-need LEAs.</a:t>
          </a:r>
        </a:p>
        <a:p>
          <a:pPr marL="171450" lvl="1" indent="-171450" algn="l" defTabSz="711200">
            <a:lnSpc>
              <a:spcPct val="90000"/>
            </a:lnSpc>
            <a:spcBef>
              <a:spcPct val="0"/>
            </a:spcBef>
            <a:spcAft>
              <a:spcPct val="15000"/>
            </a:spcAft>
            <a:buChar char="•"/>
          </a:pPr>
          <a:r>
            <a:rPr lang="en-US" sz="1600" b="0" i="0" u="none" strike="noStrike" kern="1200" dirty="0">
              <a:solidFill>
                <a:srgbClr val="000000"/>
              </a:solidFill>
              <a:effectLst/>
              <a:latin typeface="Calibri" panose="020F0502020204030204" pitchFamily="34" charset="0"/>
            </a:rPr>
            <a:t>An SEA does not reduce per-pupil State funding to the highest-poverty LEAs below their FY 2019 level.</a:t>
          </a:r>
        </a:p>
        <a:p>
          <a:pPr marL="171450" lvl="1" indent="-171450" algn="l" defTabSz="711200">
            <a:lnSpc>
              <a:spcPct val="90000"/>
            </a:lnSpc>
            <a:spcBef>
              <a:spcPct val="0"/>
            </a:spcBef>
            <a:spcAft>
              <a:spcPct val="15000"/>
            </a:spcAft>
            <a:buChar char="•"/>
          </a:pPr>
          <a:endParaRPr lang="en-US" sz="1600" b="0" i="0" u="none" strike="noStrike" kern="1200" dirty="0">
            <a:solidFill>
              <a:srgbClr val="000000"/>
            </a:solidFill>
            <a:effectLst/>
            <a:latin typeface="Calibri" panose="020F0502020204030204" pitchFamily="34" charset="0"/>
          </a:endParaRPr>
        </a:p>
        <a:p>
          <a:pPr marL="171450" lvl="1" indent="-171450" algn="l" defTabSz="711200">
            <a:lnSpc>
              <a:spcPct val="90000"/>
            </a:lnSpc>
            <a:spcBef>
              <a:spcPct val="0"/>
            </a:spcBef>
            <a:spcAft>
              <a:spcPct val="15000"/>
            </a:spcAft>
            <a:buNone/>
          </a:pPr>
          <a:r>
            <a:rPr lang="en-US" sz="1600" b="0" i="0" u="none" strike="noStrike" kern="1200" dirty="0">
              <a:solidFill>
                <a:srgbClr val="000000"/>
              </a:solidFill>
              <a:effectLst/>
              <a:latin typeface="Calibri" panose="020F0502020204030204" pitchFamily="34" charset="0"/>
            </a:rPr>
            <a:t>LEA Requirements [Applies to LEA’s with more than 1,000 students, more than 1 school, and more than 1 school per grade span]</a:t>
          </a:r>
        </a:p>
        <a:p>
          <a:pPr marL="171450" lvl="1" indent="-171450" algn="l" defTabSz="711200">
            <a:lnSpc>
              <a:spcPct val="90000"/>
            </a:lnSpc>
            <a:spcBef>
              <a:spcPct val="0"/>
            </a:spcBef>
            <a:spcAft>
              <a:spcPct val="15000"/>
            </a:spcAft>
            <a:buChar char="•"/>
          </a:pPr>
          <a:r>
            <a:rPr lang="en-US" sz="1600" b="0" i="0" u="none" strike="noStrike" kern="1200" dirty="0">
              <a:solidFill>
                <a:srgbClr val="000000"/>
              </a:solidFill>
              <a:effectLst/>
              <a:latin typeface="Calibri" panose="020F0502020204030204" pitchFamily="34" charset="0"/>
            </a:rPr>
            <a:t>An LEA does not disproportionately reduce State and local per-pupil funding in high-poverty schools.</a:t>
          </a:r>
        </a:p>
        <a:p>
          <a:pPr marL="171450" lvl="1" indent="-171450" algn="l" defTabSz="711200">
            <a:lnSpc>
              <a:spcPct val="90000"/>
            </a:lnSpc>
            <a:spcBef>
              <a:spcPct val="0"/>
            </a:spcBef>
            <a:spcAft>
              <a:spcPct val="15000"/>
            </a:spcAft>
            <a:buChar char="•"/>
          </a:pPr>
          <a:r>
            <a:rPr lang="en-US" sz="1600" b="0" i="0" u="none" strike="noStrike" kern="1200" dirty="0">
              <a:solidFill>
                <a:srgbClr val="000000"/>
              </a:solidFill>
              <a:effectLst/>
              <a:latin typeface="Calibri" panose="020F0502020204030204" pitchFamily="34" charset="0"/>
            </a:rPr>
            <a:t>An LEA does not disproportionately reduce the number of full-time-equivalent (FTE) staff per-pupil in high-poverty schools.</a:t>
          </a:r>
        </a:p>
      </dsp:txBody>
      <dsp:txXfrm>
        <a:off x="0" y="292829"/>
        <a:ext cx="11175517" cy="3107472"/>
      </dsp:txXfrm>
    </dsp:sp>
    <dsp:sp modelId="{AD895E85-A56F-43E0-89F2-935CCC4FA1F5}">
      <dsp:nvSpPr>
        <dsp:cNvPr id="0" name=""/>
        <dsp:cNvSpPr/>
      </dsp:nvSpPr>
      <dsp:spPr>
        <a:xfrm>
          <a:off x="670821" y="0"/>
          <a:ext cx="9388921" cy="521030"/>
        </a:xfrm>
        <a:prstGeom prst="roundRect">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86" tIns="0" rIns="29568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Maintenance of Equity</a:t>
          </a:r>
        </a:p>
      </dsp:txBody>
      <dsp:txXfrm>
        <a:off x="696256" y="25435"/>
        <a:ext cx="9338051" cy="4701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131103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325443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130954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415762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58499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123165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401526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1063657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17761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208252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normAutofit/>
          </a:bodyPr>
          <a:lstStyle/>
          <a:p>
            <a:endParaRPr lang="en-US" b="0" baseline="0" dirty="0"/>
          </a:p>
        </p:txBody>
      </p:sp>
    </p:spTree>
    <p:extLst>
      <p:ext uri="{BB962C8B-B14F-4D97-AF65-F5344CB8AC3E}">
        <p14:creationId xmlns:p14="http://schemas.microsoft.com/office/powerpoint/2010/main" val="314831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421296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237555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19050"/>
            <a:ext cx="5111750"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250549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30771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19050"/>
            <a:ext cx="3775075" cy="2876550"/>
          </a:xfrm>
        </p:spPr>
      </p:sp>
      <p:sp>
        <p:nvSpPr>
          <p:cNvPr id="3" name="Notes Placeholder 2"/>
          <p:cNvSpPr>
            <a:spLocks noGrp="1"/>
          </p:cNvSpPr>
          <p:nvPr>
            <p:ph type="body" idx="1"/>
          </p:nvPr>
        </p:nvSpPr>
        <p:spPr>
          <a:xfrm>
            <a:off x="457200" y="2971800"/>
            <a:ext cx="6400800" cy="6248400"/>
          </a:xfrm>
          <a:prstGeom prst="rect">
            <a:avLst/>
          </a:prstGeom>
        </p:spPr>
        <p:txBody>
          <a:bodyPr/>
          <a:lstStyle/>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2573029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2.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11/2/2021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mailto:becky.allan@asd20.org"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hyperlink" Target="http://www.cde.state.co.us/caresact/esser-repor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ntenance-of-Equity-updated-FAQs_final_08.06.2021.pdf" TargetMode="External"/><Relationship Id="rId2" Type="http://schemas.openxmlformats.org/officeDocument/2006/relationships/hyperlink" Target="ARP_MoEq_LEA%20Certification%20of%20Exception%20from%20Local%20Maintenace%20of%20Equity%20Requirements.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ublic-inspection.federalregister.gov/2021-21766.pdf?utm_campaign=pi+subscription+mailing+list&amp;utm_source=federalregister.gov&amp;utm_medium=email" TargetMode="External"/><Relationship Id="rId2" Type="http://schemas.openxmlformats.org/officeDocument/2006/relationships/hyperlink" Target="https://public-inspection.federalregister.gov/2021-21764.pdf?utm_source=federalregister.gov&amp;utm_medium=email&amp;utm_campaign=pi+subscription+mailing+li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3.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October 21,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38" y="285750"/>
            <a:ext cx="7000875" cy="928688"/>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2166938" y="1714500"/>
            <a:ext cx="8429625" cy="4818278"/>
          </a:xfrm>
        </p:spPr>
        <p:txBody>
          <a:bodyPr>
            <a:normAutofit/>
          </a:bodyPr>
          <a:lstStyle/>
          <a:p>
            <a:pPr>
              <a:spcBef>
                <a:spcPts val="0"/>
              </a:spcBef>
            </a:pPr>
            <a:r>
              <a:rPr lang="en-US" sz="3000" dirty="0">
                <a:solidFill>
                  <a:srgbClr val="000000"/>
                </a:solidFill>
                <a:latin typeface="Calibri" panose="020F0502020204030204" pitchFamily="34" charset="0"/>
                <a:ea typeface="Calibri" panose="020F0502020204030204" pitchFamily="34" charset="0"/>
              </a:rPr>
              <a:t>COVID Relief Funding Summary</a:t>
            </a: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r>
              <a:rPr lang="en-US" sz="3000" dirty="0">
                <a:solidFill>
                  <a:srgbClr val="000000"/>
                </a:solidFill>
                <a:latin typeface="Calibri" panose="020F0502020204030204" pitchFamily="34" charset="0"/>
                <a:ea typeface="Calibri" panose="020F0502020204030204" pitchFamily="34" charset="0"/>
              </a:rPr>
              <a:t>ESSER III Community Survey &amp; Results</a:t>
            </a: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r>
              <a:rPr lang="en-US" sz="3000" dirty="0">
                <a:solidFill>
                  <a:srgbClr val="000000"/>
                </a:solidFill>
                <a:latin typeface="Calibri" panose="020F0502020204030204" pitchFamily="34" charset="0"/>
                <a:ea typeface="Calibri" panose="020F0502020204030204" pitchFamily="34" charset="0"/>
              </a:rPr>
              <a:t>ESSER III Planning</a:t>
            </a: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r>
              <a:rPr lang="en-US" sz="3000" dirty="0">
                <a:solidFill>
                  <a:srgbClr val="000000"/>
                </a:solidFill>
                <a:latin typeface="Calibri" panose="020F0502020204030204" pitchFamily="34" charset="0"/>
                <a:ea typeface="Calibri" panose="020F0502020204030204" pitchFamily="34" charset="0"/>
              </a:rPr>
              <a:t>The Way Ahead</a:t>
            </a: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r>
              <a:rPr lang="en-US" sz="3000" dirty="0">
                <a:solidFill>
                  <a:srgbClr val="000000"/>
                </a:solidFill>
                <a:latin typeface="Calibri" panose="020F0502020204030204" pitchFamily="34" charset="0"/>
                <a:ea typeface="Calibri" panose="020F0502020204030204" pitchFamily="34" charset="0"/>
              </a:rPr>
              <a:t>Questions &amp; Comments</a:t>
            </a: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3000" dirty="0">
              <a:solidFill>
                <a:srgbClr val="000000"/>
              </a:solidFill>
              <a:latin typeface="Calibri" panose="020F0502020204030204" pitchFamily="34" charset="0"/>
              <a:ea typeface="Calibri" panose="020F0502020204030204" pitchFamily="34" charset="0"/>
            </a:endParaRPr>
          </a:p>
          <a:p>
            <a:pPr marL="0" indent="0">
              <a:spcBef>
                <a:spcPts val="0"/>
              </a:spcBef>
              <a:buNone/>
            </a:pPr>
            <a:endParaRPr lang="en-US" sz="3000" dirty="0">
              <a:solidFill>
                <a:srgbClr val="000000"/>
              </a:solidFill>
              <a:latin typeface="Calibri" panose="020F0502020204030204" pitchFamily="34" charset="0"/>
              <a:ea typeface="Calibri" panose="020F0502020204030204" pitchFamily="34" charset="0"/>
            </a:endParaRPr>
          </a:p>
          <a:p>
            <a:pPr>
              <a:spcBef>
                <a:spcPts val="0"/>
              </a:spcBef>
            </a:pPr>
            <a:endParaRPr lang="en-US" sz="2625" dirty="0">
              <a:solidFill>
                <a:srgbClr val="000000"/>
              </a:solidFill>
              <a:latin typeface="Calibri" panose="020F0502020204030204" pitchFamily="34" charset="0"/>
              <a:ea typeface="Calibri" panose="020F0502020204030204" pitchFamily="34" charset="0"/>
            </a:endParaRPr>
          </a:p>
          <a:p>
            <a:pPr marL="0" indent="0">
              <a:spcBef>
                <a:spcPts val="0"/>
              </a:spcBef>
              <a:buNone/>
            </a:pPr>
            <a:endParaRPr lang="en-US" sz="2063" dirty="0">
              <a:solidFill>
                <a:srgbClr val="000000"/>
              </a:solidFill>
              <a:latin typeface="Calibri" panose="020F0502020204030204" pitchFamily="34" charset="0"/>
              <a:ea typeface="Calibri" panose="020F0502020204030204" pitchFamily="34" charset="0"/>
            </a:endParaRPr>
          </a:p>
          <a:p>
            <a:pPr>
              <a:spcBef>
                <a:spcPts val="0"/>
              </a:spcBef>
            </a:pPr>
            <a:endParaRPr lang="en-US" sz="2063" dirty="0">
              <a:solidFill>
                <a:srgbClr val="000000"/>
              </a:solidFill>
              <a:latin typeface="Calibri" panose="020F0502020204030204" pitchFamily="34" charset="0"/>
              <a:ea typeface="Calibri" panose="020F0502020204030204" pitchFamily="34" charset="0"/>
            </a:endParaRPr>
          </a:p>
          <a:p>
            <a:pPr marL="0" indent="0">
              <a:spcBef>
                <a:spcPts val="0"/>
              </a:spcBef>
              <a:buNone/>
            </a:pPr>
            <a:endParaRPr lang="en-US" sz="2063" dirty="0">
              <a:latin typeface="Calibri" panose="020F0502020204030204" pitchFamily="34" charset="0"/>
              <a:cs typeface="Calibri" panose="020F0502020204030204" pitchFamily="34" charset="0"/>
            </a:endParaRPr>
          </a:p>
          <a:p>
            <a:pPr marL="977027" lvl="2" indent="-395558">
              <a:buAutoNum type="alphaLcPeriod"/>
            </a:pPr>
            <a:endParaRPr lang="en-US" sz="2063" dirty="0">
              <a:latin typeface="Calibri" panose="020F0502020204030204" pitchFamily="34" charset="0"/>
              <a:cs typeface="Calibri" panose="020F0502020204030204" pitchFamily="34" charset="0"/>
            </a:endParaRPr>
          </a:p>
          <a:p>
            <a:pPr marL="0" indent="0">
              <a:buNone/>
            </a:pPr>
            <a:endParaRPr lang="en-US" sz="206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62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3" y="2428875"/>
            <a:ext cx="7000875" cy="928688"/>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COVID Relief Funding Summary</a:t>
            </a:r>
          </a:p>
        </p:txBody>
      </p:sp>
    </p:spTree>
    <p:extLst>
      <p:ext uri="{BB962C8B-B14F-4D97-AF65-F5344CB8AC3E}">
        <p14:creationId xmlns:p14="http://schemas.microsoft.com/office/powerpoint/2010/main" val="14905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E95B1AB5-5691-4964-B28C-7D99A5D94C8E}"/>
              </a:ext>
              <a:ext uri="{C183D7F6-B498-43B3-948B-1728B52AA6E4}">
                <adec:decorative xmlns:adec="http://schemas.microsoft.com/office/drawing/2017/decorative" val="1"/>
              </a:ext>
            </a:extLst>
          </p:cNvPr>
          <p:cNvCxnSpPr>
            <a:cxnSpLocks/>
          </p:cNvCxnSpPr>
          <p:nvPr/>
        </p:nvCxnSpPr>
        <p:spPr>
          <a:xfrm flipH="1">
            <a:off x="9058789" y="1198200"/>
            <a:ext cx="2016" cy="10380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19845F9-0D44-4B2C-B26F-B2EF12E9B662}"/>
              </a:ext>
              <a:ext uri="{C183D7F6-B498-43B3-948B-1728B52AA6E4}">
                <adec:decorative xmlns:adec="http://schemas.microsoft.com/office/drawing/2017/decorative" val="1"/>
              </a:ext>
            </a:extLst>
          </p:cNvPr>
          <p:cNvCxnSpPr>
            <a:cxnSpLocks/>
            <a:stCxn id="16" idx="2"/>
            <a:endCxn id="9" idx="0"/>
          </p:cNvCxnSpPr>
          <p:nvPr/>
        </p:nvCxnSpPr>
        <p:spPr>
          <a:xfrm flipH="1">
            <a:off x="2322759" y="2310761"/>
            <a:ext cx="779781" cy="1809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2B1A785-0C7B-4E13-943A-1E5340972EB3}"/>
              </a:ext>
              <a:ext uri="{C183D7F6-B498-43B3-948B-1728B52AA6E4}">
                <adec:decorative xmlns:adec="http://schemas.microsoft.com/office/drawing/2017/decorative" val="1"/>
              </a:ext>
            </a:extLst>
          </p:cNvPr>
          <p:cNvCxnSpPr>
            <a:cxnSpLocks/>
            <a:stCxn id="16" idx="2"/>
            <a:endCxn id="10" idx="0"/>
          </p:cNvCxnSpPr>
          <p:nvPr/>
        </p:nvCxnSpPr>
        <p:spPr>
          <a:xfrm>
            <a:off x="3102540" y="2310762"/>
            <a:ext cx="845421" cy="170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4DFE702-EA98-41DE-AF13-999B7143D56C}"/>
              </a:ext>
              <a:ext uri="{C183D7F6-B498-43B3-948B-1728B52AA6E4}">
                <adec:decorative xmlns:adec="http://schemas.microsoft.com/office/drawing/2017/decorative" val="1"/>
              </a:ext>
            </a:extLst>
          </p:cNvPr>
          <p:cNvCxnSpPr>
            <a:cxnSpLocks/>
          </p:cNvCxnSpPr>
          <p:nvPr/>
        </p:nvCxnSpPr>
        <p:spPr>
          <a:xfrm flipH="1">
            <a:off x="8311850" y="2328465"/>
            <a:ext cx="779781" cy="1809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A11F897-7EC9-4B88-A9E2-CED1EFBB69DE}"/>
              </a:ext>
              <a:ext uri="{C183D7F6-B498-43B3-948B-1728B52AA6E4}">
                <adec:decorative xmlns:adec="http://schemas.microsoft.com/office/drawing/2017/decorative" val="1"/>
              </a:ext>
            </a:extLst>
          </p:cNvPr>
          <p:cNvCxnSpPr>
            <a:cxnSpLocks/>
          </p:cNvCxnSpPr>
          <p:nvPr/>
        </p:nvCxnSpPr>
        <p:spPr>
          <a:xfrm>
            <a:off x="8283785" y="2641854"/>
            <a:ext cx="0" cy="2512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FFA183F-FFDB-4C06-905C-3F33CC6CDE61}"/>
              </a:ext>
              <a:ext uri="{C183D7F6-B498-43B3-948B-1728B52AA6E4}">
                <adec:decorative xmlns:adec="http://schemas.microsoft.com/office/drawing/2017/decorative" val="1"/>
              </a:ext>
            </a:extLst>
          </p:cNvPr>
          <p:cNvCxnSpPr>
            <a:cxnSpLocks/>
            <a:endCxn id="16" idx="0"/>
          </p:cNvCxnSpPr>
          <p:nvPr/>
        </p:nvCxnSpPr>
        <p:spPr>
          <a:xfrm flipH="1">
            <a:off x="3102540" y="1021061"/>
            <a:ext cx="2016" cy="10380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D88D26E-4AE6-4D94-B735-C233C89FDE1C}"/>
              </a:ext>
              <a:ext uri="{C183D7F6-B498-43B3-948B-1728B52AA6E4}">
                <adec:decorative xmlns:adec="http://schemas.microsoft.com/office/drawing/2017/decorative" val="1"/>
              </a:ext>
            </a:extLst>
          </p:cNvPr>
          <p:cNvCxnSpPr>
            <a:cxnSpLocks/>
          </p:cNvCxnSpPr>
          <p:nvPr/>
        </p:nvCxnSpPr>
        <p:spPr>
          <a:xfrm>
            <a:off x="9857073" y="2641854"/>
            <a:ext cx="0" cy="38589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167FFEC-44DD-4F9C-A3EC-3E613BFFE0FD}"/>
              </a:ext>
              <a:ext uri="{C183D7F6-B498-43B3-948B-1728B52AA6E4}">
                <adec:decorative xmlns:adec="http://schemas.microsoft.com/office/drawing/2017/decorative" val="1"/>
              </a:ext>
            </a:extLst>
          </p:cNvPr>
          <p:cNvCxnSpPr>
            <a:cxnSpLocks/>
            <a:stCxn id="9" idx="0"/>
            <a:endCxn id="13" idx="2"/>
          </p:cNvCxnSpPr>
          <p:nvPr/>
        </p:nvCxnSpPr>
        <p:spPr>
          <a:xfrm>
            <a:off x="2322759" y="2491706"/>
            <a:ext cx="25684" cy="2308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CA9F956-B8A7-4828-A93C-302C7E1F3507}"/>
              </a:ext>
              <a:ext uri="{C183D7F6-B498-43B3-948B-1728B52AA6E4}">
                <adec:decorative xmlns:adec="http://schemas.microsoft.com/office/drawing/2017/decorative" val="1"/>
              </a:ext>
            </a:extLst>
          </p:cNvPr>
          <p:cNvCxnSpPr>
            <a:cxnSpLocks/>
            <a:endCxn id="19" idx="2"/>
          </p:cNvCxnSpPr>
          <p:nvPr/>
        </p:nvCxnSpPr>
        <p:spPr>
          <a:xfrm flipH="1">
            <a:off x="3934399" y="2498979"/>
            <a:ext cx="17578" cy="32215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6155567-B11A-4542-84FF-4E0322FB032F}"/>
              </a:ext>
              <a:ext uri="{C183D7F6-B498-43B3-948B-1728B52AA6E4}">
                <adec:decorative xmlns:adec="http://schemas.microsoft.com/office/drawing/2017/decorative" val="1"/>
              </a:ext>
            </a:extLst>
          </p:cNvPr>
          <p:cNvCxnSpPr>
            <a:cxnSpLocks/>
          </p:cNvCxnSpPr>
          <p:nvPr/>
        </p:nvCxnSpPr>
        <p:spPr>
          <a:xfrm flipH="1">
            <a:off x="6197377" y="1297882"/>
            <a:ext cx="16382" cy="47432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9569211-F7F7-44FF-8783-5117F96676BF}"/>
              </a:ext>
              <a:ext uri="{C183D7F6-B498-43B3-948B-1728B52AA6E4}">
                <adec:decorative xmlns:adec="http://schemas.microsoft.com/office/drawing/2017/decorative" val="1"/>
              </a:ext>
            </a:extLst>
          </p:cNvPr>
          <p:cNvSpPr txBox="1"/>
          <p:nvPr/>
        </p:nvSpPr>
        <p:spPr>
          <a:xfrm>
            <a:off x="7457310" y="5712423"/>
            <a:ext cx="2928938" cy="458267"/>
          </a:xfrm>
          <a:prstGeom prst="rect">
            <a:avLst/>
          </a:prstGeom>
          <a:solidFill>
            <a:schemeClr val="bg1"/>
          </a:solidFill>
        </p:spPr>
        <p:txBody>
          <a:bodyPr wrap="square" rtlCol="0">
            <a:spAutoFit/>
          </a:bodyPr>
          <a:lstStyle/>
          <a:p>
            <a:pPr defTabSz="857250" fontAlgn="base">
              <a:spcBef>
                <a:spcPct val="0"/>
              </a:spcBef>
              <a:spcAft>
                <a:spcPct val="0"/>
              </a:spcAft>
              <a:buClrTx/>
            </a:pPr>
            <a:endParaRPr lang="en-US" sz="2378" kern="1200" dirty="0">
              <a:solidFill>
                <a:prstClr val="black"/>
              </a:solidFill>
              <a:latin typeface="Times New Roman" pitchFamily="18" charset="0"/>
              <a:ea typeface="+mn-ea"/>
              <a:cs typeface="+mn-cs"/>
            </a:endParaRPr>
          </a:p>
        </p:txBody>
      </p:sp>
      <p:sp>
        <p:nvSpPr>
          <p:cNvPr id="2" name="Title 1"/>
          <p:cNvSpPr>
            <a:spLocks noGrp="1"/>
          </p:cNvSpPr>
          <p:nvPr>
            <p:ph type="title"/>
          </p:nvPr>
        </p:nvSpPr>
        <p:spPr>
          <a:xfrm>
            <a:off x="2013347" y="87642"/>
            <a:ext cx="8336756" cy="725487"/>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COVID Relief Funding Summary*</a:t>
            </a:r>
          </a:p>
        </p:txBody>
      </p:sp>
      <p:sp>
        <p:nvSpPr>
          <p:cNvPr id="3" name="Content Placeholder 2" descr="COVID relief funding summary."/>
          <p:cNvSpPr>
            <a:spLocks noGrp="1"/>
          </p:cNvSpPr>
          <p:nvPr>
            <p:ph idx="1"/>
          </p:nvPr>
        </p:nvSpPr>
        <p:spPr>
          <a:xfrm>
            <a:off x="1897260" y="997598"/>
            <a:ext cx="8218884" cy="5043488"/>
          </a:xfrm>
        </p:spPr>
        <p:txBody>
          <a:bodyPr>
            <a:noAutofit/>
          </a:bodyPr>
          <a:lstStyle/>
          <a:p>
            <a:pPr marL="787598" lvl="2" indent="0">
              <a:buNone/>
            </a:pPr>
            <a:endParaRPr lang="en-US" sz="2250" dirty="0">
              <a:solidFill>
                <a:schemeClr val="tx1"/>
              </a:solidFill>
            </a:endParaRPr>
          </a:p>
          <a:p>
            <a:pPr marL="787598" lvl="2" indent="0">
              <a:buNone/>
            </a:pPr>
            <a:endParaRPr lang="en-US" sz="2250" dirty="0">
              <a:solidFill>
                <a:schemeClr val="tx1"/>
              </a:solidFill>
            </a:endParaRPr>
          </a:p>
          <a:p>
            <a:pPr marL="0" indent="0">
              <a:buNone/>
            </a:pPr>
            <a:endParaRPr lang="en-US" sz="2250" dirty="0">
              <a:solidFill>
                <a:schemeClr val="tx1"/>
              </a:solidFill>
            </a:endParaRPr>
          </a:p>
        </p:txBody>
      </p:sp>
      <p:sp>
        <p:nvSpPr>
          <p:cNvPr id="6" name="Rectangle 5">
            <a:extLst>
              <a:ext uri="{FF2B5EF4-FFF2-40B4-BE49-F238E27FC236}">
                <a16:creationId xmlns:a16="http://schemas.microsoft.com/office/drawing/2014/main" id="{5581419A-4AF1-4A52-AB45-E8EE2F62C655}"/>
              </a:ext>
            </a:extLst>
          </p:cNvPr>
          <p:cNvSpPr/>
          <p:nvPr/>
        </p:nvSpPr>
        <p:spPr>
          <a:xfrm>
            <a:off x="2063797" y="1021063"/>
            <a:ext cx="2071687" cy="919758"/>
          </a:xfrm>
          <a:prstGeom prst="rect">
            <a:avLst/>
          </a:prstGeom>
          <a:solidFill>
            <a:schemeClr val="tx2">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Coronavirus Aid, Relief, and Economic Security (CARES) Act </a:t>
            </a:r>
          </a:p>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-March 2020-</a:t>
            </a:r>
          </a:p>
        </p:txBody>
      </p:sp>
      <p:sp>
        <p:nvSpPr>
          <p:cNvPr id="7" name="Rectangle 6">
            <a:extLst>
              <a:ext uri="{FF2B5EF4-FFF2-40B4-BE49-F238E27FC236}">
                <a16:creationId xmlns:a16="http://schemas.microsoft.com/office/drawing/2014/main" id="{670C80FE-DA1E-416F-B8DC-E0B4DE6BD0FC}"/>
              </a:ext>
            </a:extLst>
          </p:cNvPr>
          <p:cNvSpPr/>
          <p:nvPr/>
        </p:nvSpPr>
        <p:spPr>
          <a:xfrm>
            <a:off x="5150790" y="1021061"/>
            <a:ext cx="2143126" cy="919759"/>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Coronavirus Response and Relief Supplemental Appropriations (CRRSA) Act </a:t>
            </a:r>
          </a:p>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-December 2020-</a:t>
            </a:r>
          </a:p>
        </p:txBody>
      </p:sp>
      <p:sp>
        <p:nvSpPr>
          <p:cNvPr id="8" name="Rectangle 7">
            <a:extLst>
              <a:ext uri="{FF2B5EF4-FFF2-40B4-BE49-F238E27FC236}">
                <a16:creationId xmlns:a16="http://schemas.microsoft.com/office/drawing/2014/main" id="{09E28F55-41D7-45F2-870D-69F3FD7CBEA7}"/>
              </a:ext>
            </a:extLst>
          </p:cNvPr>
          <p:cNvSpPr/>
          <p:nvPr/>
        </p:nvSpPr>
        <p:spPr>
          <a:xfrm>
            <a:off x="7971234" y="1021062"/>
            <a:ext cx="2143126" cy="919758"/>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American Rescue Plan (ARP) Act</a:t>
            </a:r>
          </a:p>
          <a:p>
            <a:pPr algn="ctr" defTabSz="857250" fontAlgn="base">
              <a:spcBef>
                <a:spcPct val="0"/>
              </a:spcBef>
              <a:spcAft>
                <a:spcPct val="0"/>
              </a:spcAft>
              <a:buClrTx/>
            </a:pPr>
            <a:r>
              <a:rPr lang="en-US" sz="1313" b="1" kern="1200" dirty="0">
                <a:solidFill>
                  <a:prstClr val="black"/>
                </a:solidFill>
                <a:latin typeface="Calibri" panose="020F0502020204030204" pitchFamily="34" charset="0"/>
                <a:cs typeface="Calibri" panose="020F0502020204030204" pitchFamily="34" charset="0"/>
              </a:rPr>
              <a:t>-March 2021-</a:t>
            </a:r>
          </a:p>
        </p:txBody>
      </p:sp>
      <p:sp>
        <p:nvSpPr>
          <p:cNvPr id="9" name="Rectangle 8">
            <a:extLst>
              <a:ext uri="{FF2B5EF4-FFF2-40B4-BE49-F238E27FC236}">
                <a16:creationId xmlns:a16="http://schemas.microsoft.com/office/drawing/2014/main" id="{F4391BC4-D156-48BE-913A-1AD380C6A844}"/>
              </a:ext>
            </a:extLst>
          </p:cNvPr>
          <p:cNvSpPr/>
          <p:nvPr/>
        </p:nvSpPr>
        <p:spPr>
          <a:xfrm>
            <a:off x="1691877" y="2491707"/>
            <a:ext cx="1261764" cy="543592"/>
          </a:xfrm>
          <a:prstGeom prst="rect">
            <a:avLst/>
          </a:prstGeom>
          <a:solidFill>
            <a:schemeClr val="tx2">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kern="1200" dirty="0">
                <a:solidFill>
                  <a:prstClr val="black"/>
                </a:solidFill>
                <a:latin typeface="Calibri" panose="020F0502020204030204" pitchFamily="34" charset="0"/>
                <a:cs typeface="Calibri" panose="020F0502020204030204" pitchFamily="34" charset="0"/>
              </a:rPr>
              <a:t>Coronavirus Relief Funds (CRF)</a:t>
            </a:r>
          </a:p>
        </p:txBody>
      </p:sp>
      <p:sp>
        <p:nvSpPr>
          <p:cNvPr id="10" name="Rectangle 9">
            <a:extLst>
              <a:ext uri="{FF2B5EF4-FFF2-40B4-BE49-F238E27FC236}">
                <a16:creationId xmlns:a16="http://schemas.microsoft.com/office/drawing/2014/main" id="{5BE33EBE-BE9E-4470-A096-99D11C84E011}"/>
              </a:ext>
            </a:extLst>
          </p:cNvPr>
          <p:cNvSpPr/>
          <p:nvPr/>
        </p:nvSpPr>
        <p:spPr>
          <a:xfrm>
            <a:off x="3317079" y="2481134"/>
            <a:ext cx="1261763" cy="817984"/>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kern="1200" dirty="0">
                <a:solidFill>
                  <a:prstClr val="black"/>
                </a:solidFill>
                <a:latin typeface="Calibri" panose="020F0502020204030204" pitchFamily="34" charset="0"/>
                <a:cs typeface="Calibri" panose="020F0502020204030204" pitchFamily="34" charset="0"/>
              </a:rPr>
              <a:t>Elementary &amp; Secondary School Emergency Relief Funds (ESSER I)</a:t>
            </a:r>
          </a:p>
        </p:txBody>
      </p:sp>
      <p:sp>
        <p:nvSpPr>
          <p:cNvPr id="11" name="Rectangle 10">
            <a:extLst>
              <a:ext uri="{FF2B5EF4-FFF2-40B4-BE49-F238E27FC236}">
                <a16:creationId xmlns:a16="http://schemas.microsoft.com/office/drawing/2014/main" id="{DCDF27D0-A081-42EF-B647-6315B2AD5F06}"/>
              </a:ext>
            </a:extLst>
          </p:cNvPr>
          <p:cNvSpPr/>
          <p:nvPr/>
        </p:nvSpPr>
        <p:spPr>
          <a:xfrm>
            <a:off x="5591471" y="2491707"/>
            <a:ext cx="1261764" cy="453656"/>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kern="1200" dirty="0">
                <a:solidFill>
                  <a:prstClr val="black"/>
                </a:solidFill>
                <a:latin typeface="Calibri" panose="020F0502020204030204" pitchFamily="34" charset="0"/>
                <a:cs typeface="Calibri" panose="020F0502020204030204" pitchFamily="34" charset="0"/>
              </a:rPr>
              <a:t>ESSER II</a:t>
            </a:r>
          </a:p>
        </p:txBody>
      </p:sp>
      <p:sp>
        <p:nvSpPr>
          <p:cNvPr id="12" name="Rectangle 11">
            <a:extLst>
              <a:ext uri="{FF2B5EF4-FFF2-40B4-BE49-F238E27FC236}">
                <a16:creationId xmlns:a16="http://schemas.microsoft.com/office/drawing/2014/main" id="{B499130D-89AD-48FB-8954-14AD102BEFE2}"/>
              </a:ext>
            </a:extLst>
          </p:cNvPr>
          <p:cNvSpPr/>
          <p:nvPr/>
        </p:nvSpPr>
        <p:spPr>
          <a:xfrm>
            <a:off x="7679680" y="2507910"/>
            <a:ext cx="1261764" cy="465819"/>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kern="1200" dirty="0">
                <a:solidFill>
                  <a:prstClr val="black"/>
                </a:solidFill>
                <a:latin typeface="Calibri" panose="020F0502020204030204" pitchFamily="34" charset="0"/>
                <a:cs typeface="Calibri" panose="020F0502020204030204" pitchFamily="34" charset="0"/>
              </a:rPr>
              <a:t>ESSER III</a:t>
            </a:r>
          </a:p>
        </p:txBody>
      </p:sp>
      <p:sp>
        <p:nvSpPr>
          <p:cNvPr id="13" name="Rectangle 12">
            <a:extLst>
              <a:ext uri="{FF2B5EF4-FFF2-40B4-BE49-F238E27FC236}">
                <a16:creationId xmlns:a16="http://schemas.microsoft.com/office/drawing/2014/main" id="{54DC5121-BEAA-4E4B-AD27-7A50B8BD6E07}"/>
              </a:ext>
            </a:extLst>
          </p:cNvPr>
          <p:cNvSpPr/>
          <p:nvPr/>
        </p:nvSpPr>
        <p:spPr>
          <a:xfrm>
            <a:off x="1671807" y="3938183"/>
            <a:ext cx="1353272" cy="861714"/>
          </a:xfrm>
          <a:prstGeom prst="rect">
            <a:avLst/>
          </a:prstGeom>
          <a:solidFill>
            <a:schemeClr val="tx2">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$10.1m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$8.6m</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$216k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$1.3m</a:t>
            </a:r>
          </a:p>
        </p:txBody>
      </p:sp>
      <p:sp>
        <p:nvSpPr>
          <p:cNvPr id="14" name="Rectangle 13">
            <a:extLst>
              <a:ext uri="{FF2B5EF4-FFF2-40B4-BE49-F238E27FC236}">
                <a16:creationId xmlns:a16="http://schemas.microsoft.com/office/drawing/2014/main" id="{63174BB4-A196-4A8C-98E9-B0A5B04BCDE0}"/>
              </a:ext>
            </a:extLst>
          </p:cNvPr>
          <p:cNvSpPr/>
          <p:nvPr/>
        </p:nvSpPr>
        <p:spPr>
          <a:xfrm>
            <a:off x="1700807" y="3219511"/>
            <a:ext cx="1261764" cy="543592"/>
          </a:xfrm>
          <a:prstGeom prst="rect">
            <a:avLst/>
          </a:prstGeom>
          <a:solidFill>
            <a:schemeClr val="tx2">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Spending Completed March 2021</a:t>
            </a:r>
          </a:p>
        </p:txBody>
      </p:sp>
      <p:sp>
        <p:nvSpPr>
          <p:cNvPr id="15" name="Rectangle 14">
            <a:extLst>
              <a:ext uri="{FF2B5EF4-FFF2-40B4-BE49-F238E27FC236}">
                <a16:creationId xmlns:a16="http://schemas.microsoft.com/office/drawing/2014/main" id="{F9AD4F3F-1060-4AE7-8F70-316341CB09B5}"/>
              </a:ext>
            </a:extLst>
          </p:cNvPr>
          <p:cNvSpPr/>
          <p:nvPr/>
        </p:nvSpPr>
        <p:spPr>
          <a:xfrm>
            <a:off x="3317079" y="3471133"/>
            <a:ext cx="1261763" cy="408112"/>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Application to CDE Approved</a:t>
            </a:r>
          </a:p>
        </p:txBody>
      </p:sp>
      <p:sp>
        <p:nvSpPr>
          <p:cNvPr id="16" name="Rectangle 15">
            <a:extLst>
              <a:ext uri="{FF2B5EF4-FFF2-40B4-BE49-F238E27FC236}">
                <a16:creationId xmlns:a16="http://schemas.microsoft.com/office/drawing/2014/main" id="{CCC5A6DC-7051-44F8-B51A-FE856C87E8F7}"/>
              </a:ext>
            </a:extLst>
          </p:cNvPr>
          <p:cNvSpPr/>
          <p:nvPr/>
        </p:nvSpPr>
        <p:spPr>
          <a:xfrm>
            <a:off x="2209572" y="2059091"/>
            <a:ext cx="1785937" cy="251670"/>
          </a:xfrm>
          <a:prstGeom prst="rect">
            <a:avLst/>
          </a:prstGeom>
          <a:solidFill>
            <a:schemeClr val="tx2">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i="1" kern="1200" dirty="0">
                <a:solidFill>
                  <a:prstClr val="black"/>
                </a:solidFill>
                <a:latin typeface="Calibri" panose="020F0502020204030204" pitchFamily="34" charset="0"/>
                <a:cs typeface="Calibri" panose="020F0502020204030204" pitchFamily="34" charset="0"/>
              </a:rPr>
              <a:t>Crisis Response</a:t>
            </a:r>
          </a:p>
        </p:txBody>
      </p:sp>
      <p:sp>
        <p:nvSpPr>
          <p:cNvPr id="17" name="Rectangle 16">
            <a:extLst>
              <a:ext uri="{FF2B5EF4-FFF2-40B4-BE49-F238E27FC236}">
                <a16:creationId xmlns:a16="http://schemas.microsoft.com/office/drawing/2014/main" id="{E59AE63C-4220-4FE2-ACFC-CFA6122D3E8B}"/>
              </a:ext>
            </a:extLst>
          </p:cNvPr>
          <p:cNvSpPr/>
          <p:nvPr/>
        </p:nvSpPr>
        <p:spPr>
          <a:xfrm>
            <a:off x="5329384" y="2056680"/>
            <a:ext cx="1785938" cy="321913"/>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i="1" kern="1200" dirty="0">
                <a:solidFill>
                  <a:prstClr val="black"/>
                </a:solidFill>
                <a:latin typeface="Calibri" panose="020F0502020204030204" pitchFamily="34" charset="0"/>
                <a:cs typeface="Calibri" panose="020F0502020204030204" pitchFamily="34" charset="0"/>
              </a:rPr>
              <a:t>Resuming / Sustaining    In-Person Learning</a:t>
            </a:r>
          </a:p>
        </p:txBody>
      </p:sp>
      <p:sp>
        <p:nvSpPr>
          <p:cNvPr id="18" name="Rectangle 17">
            <a:extLst>
              <a:ext uri="{FF2B5EF4-FFF2-40B4-BE49-F238E27FC236}">
                <a16:creationId xmlns:a16="http://schemas.microsoft.com/office/drawing/2014/main" id="{D8615D46-AA4E-4C96-94FC-27ECC90093DE}"/>
              </a:ext>
            </a:extLst>
          </p:cNvPr>
          <p:cNvSpPr/>
          <p:nvPr/>
        </p:nvSpPr>
        <p:spPr>
          <a:xfrm>
            <a:off x="8160544" y="2077022"/>
            <a:ext cx="1785938" cy="251670"/>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i="1" kern="1200" dirty="0">
                <a:solidFill>
                  <a:prstClr val="black"/>
                </a:solidFill>
                <a:latin typeface="Calibri" panose="020F0502020204030204" pitchFamily="34" charset="0"/>
                <a:cs typeface="Calibri" panose="020F0502020204030204" pitchFamily="34" charset="0"/>
              </a:rPr>
              <a:t>Recovery</a:t>
            </a:r>
          </a:p>
        </p:txBody>
      </p:sp>
      <p:sp>
        <p:nvSpPr>
          <p:cNvPr id="19" name="Rectangle 18">
            <a:extLst>
              <a:ext uri="{FF2B5EF4-FFF2-40B4-BE49-F238E27FC236}">
                <a16:creationId xmlns:a16="http://schemas.microsoft.com/office/drawing/2014/main" id="{B3FDCED1-990C-4173-BB59-99E8CD967F72}"/>
              </a:ext>
            </a:extLst>
          </p:cNvPr>
          <p:cNvSpPr/>
          <p:nvPr/>
        </p:nvSpPr>
        <p:spPr>
          <a:xfrm>
            <a:off x="3222994" y="4858834"/>
            <a:ext cx="1422809" cy="861714"/>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$862k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$730k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$18k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$114k</a:t>
            </a:r>
          </a:p>
        </p:txBody>
      </p:sp>
      <p:sp>
        <p:nvSpPr>
          <p:cNvPr id="20" name="Rectangle 19">
            <a:extLst>
              <a:ext uri="{FF2B5EF4-FFF2-40B4-BE49-F238E27FC236}">
                <a16:creationId xmlns:a16="http://schemas.microsoft.com/office/drawing/2014/main" id="{7B524AAB-FE87-4393-B35E-5360AA24FE44}"/>
              </a:ext>
            </a:extLst>
          </p:cNvPr>
          <p:cNvSpPr/>
          <p:nvPr/>
        </p:nvSpPr>
        <p:spPr>
          <a:xfrm>
            <a:off x="3303234" y="4034177"/>
            <a:ext cx="1261763" cy="669725"/>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Funding Period through </a:t>
            </a:r>
          </a:p>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Sept. 30, 2022</a:t>
            </a:r>
          </a:p>
        </p:txBody>
      </p:sp>
      <p:sp>
        <p:nvSpPr>
          <p:cNvPr id="22" name="Rectangle 21">
            <a:extLst>
              <a:ext uri="{FF2B5EF4-FFF2-40B4-BE49-F238E27FC236}">
                <a16:creationId xmlns:a16="http://schemas.microsoft.com/office/drawing/2014/main" id="{EEC4D1CA-136A-4694-8AED-15DD1BB9E52A}"/>
              </a:ext>
            </a:extLst>
          </p:cNvPr>
          <p:cNvSpPr/>
          <p:nvPr/>
        </p:nvSpPr>
        <p:spPr>
          <a:xfrm>
            <a:off x="5580524" y="3108691"/>
            <a:ext cx="1261763" cy="408112"/>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Application to CDE Approved</a:t>
            </a:r>
          </a:p>
        </p:txBody>
      </p:sp>
      <p:sp>
        <p:nvSpPr>
          <p:cNvPr id="23" name="Rectangle 22">
            <a:extLst>
              <a:ext uri="{FF2B5EF4-FFF2-40B4-BE49-F238E27FC236}">
                <a16:creationId xmlns:a16="http://schemas.microsoft.com/office/drawing/2014/main" id="{092376B4-C4CB-4BDA-BEFC-4901AB32C2C1}"/>
              </a:ext>
            </a:extLst>
          </p:cNvPr>
          <p:cNvSpPr/>
          <p:nvPr/>
        </p:nvSpPr>
        <p:spPr>
          <a:xfrm>
            <a:off x="5531193" y="4495886"/>
            <a:ext cx="1372477" cy="861714"/>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$3.8m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$3.2m</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$88k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$512k</a:t>
            </a:r>
          </a:p>
        </p:txBody>
      </p:sp>
      <p:sp>
        <p:nvSpPr>
          <p:cNvPr id="24" name="Rectangle 23">
            <a:extLst>
              <a:ext uri="{FF2B5EF4-FFF2-40B4-BE49-F238E27FC236}">
                <a16:creationId xmlns:a16="http://schemas.microsoft.com/office/drawing/2014/main" id="{303F4103-3A49-4515-A0B2-C42D089739BB}"/>
              </a:ext>
            </a:extLst>
          </p:cNvPr>
          <p:cNvSpPr/>
          <p:nvPr/>
        </p:nvSpPr>
        <p:spPr>
          <a:xfrm>
            <a:off x="5580524" y="3680158"/>
            <a:ext cx="1261763" cy="669725"/>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Funding Period through </a:t>
            </a:r>
          </a:p>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Sept. 30, 2023</a:t>
            </a:r>
          </a:p>
        </p:txBody>
      </p:sp>
      <p:sp>
        <p:nvSpPr>
          <p:cNvPr id="26" name="Rectangle 25">
            <a:extLst>
              <a:ext uri="{FF2B5EF4-FFF2-40B4-BE49-F238E27FC236}">
                <a16:creationId xmlns:a16="http://schemas.microsoft.com/office/drawing/2014/main" id="{FDEE9335-B298-4123-BA06-9403727BD1E6}"/>
              </a:ext>
            </a:extLst>
          </p:cNvPr>
          <p:cNvSpPr/>
          <p:nvPr/>
        </p:nvSpPr>
        <p:spPr>
          <a:xfrm>
            <a:off x="7674829" y="3135742"/>
            <a:ext cx="1261763" cy="408112"/>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Application Due December 2021</a:t>
            </a:r>
          </a:p>
        </p:txBody>
      </p:sp>
      <p:sp>
        <p:nvSpPr>
          <p:cNvPr id="27" name="Rectangle 26">
            <a:extLst>
              <a:ext uri="{FF2B5EF4-FFF2-40B4-BE49-F238E27FC236}">
                <a16:creationId xmlns:a16="http://schemas.microsoft.com/office/drawing/2014/main" id="{51655FA0-E880-4FA6-B76A-E8362192B37C}"/>
              </a:ext>
            </a:extLst>
          </p:cNvPr>
          <p:cNvSpPr/>
          <p:nvPr/>
        </p:nvSpPr>
        <p:spPr>
          <a:xfrm>
            <a:off x="7617076" y="4504815"/>
            <a:ext cx="1372477" cy="1215734"/>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$8.6m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$7.3m</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$198k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$1.1m</a:t>
            </a:r>
          </a:p>
          <a:p>
            <a:pPr defTabSz="857250" fontAlgn="base">
              <a:spcBef>
                <a:spcPct val="0"/>
              </a:spcBef>
              <a:spcAft>
                <a:spcPct val="0"/>
              </a:spcAft>
              <a:buClrTx/>
            </a:pPr>
            <a:endParaRPr lang="en-US" sz="656" kern="1200" dirty="0">
              <a:solidFill>
                <a:prstClr val="black"/>
              </a:solidFill>
              <a:latin typeface="Calibri" panose="020F0502020204030204" pitchFamily="34" charset="0"/>
              <a:cs typeface="Calibri" panose="020F0502020204030204" pitchFamily="34" charset="0"/>
            </a:endParaRPr>
          </a:p>
          <a:p>
            <a:pPr defTabSz="857250" fontAlgn="base">
              <a:spcBef>
                <a:spcPct val="0"/>
              </a:spcBef>
              <a:spcAft>
                <a:spcPct val="0"/>
              </a:spcAft>
              <a:buClrTx/>
            </a:pPr>
            <a:r>
              <a:rPr lang="en-US" sz="938" kern="1200" dirty="0">
                <a:solidFill>
                  <a:prstClr val="black"/>
                </a:solidFill>
                <a:latin typeface="Calibri" panose="020F0502020204030204" pitchFamily="34" charset="0"/>
                <a:cs typeface="Calibri" panose="020F0502020204030204" pitchFamily="34" charset="0"/>
              </a:rPr>
              <a:t>At Least 20% Required for Learning Loss</a:t>
            </a:r>
          </a:p>
        </p:txBody>
      </p:sp>
      <p:sp>
        <p:nvSpPr>
          <p:cNvPr id="28" name="Rectangle 27">
            <a:extLst>
              <a:ext uri="{FF2B5EF4-FFF2-40B4-BE49-F238E27FC236}">
                <a16:creationId xmlns:a16="http://schemas.microsoft.com/office/drawing/2014/main" id="{F4F2CD9B-F718-4B5B-8187-C064AD8DF953}"/>
              </a:ext>
            </a:extLst>
          </p:cNvPr>
          <p:cNvSpPr/>
          <p:nvPr/>
        </p:nvSpPr>
        <p:spPr>
          <a:xfrm>
            <a:off x="7674828" y="3690215"/>
            <a:ext cx="1261763" cy="669725"/>
          </a:xfrm>
          <a:prstGeom prst="rect">
            <a:avLst/>
          </a:prstGeom>
          <a:solidFill>
            <a:schemeClr val="accent3">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Funding Period through </a:t>
            </a:r>
          </a:p>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Sept. 30, 2024</a:t>
            </a:r>
          </a:p>
        </p:txBody>
      </p:sp>
      <p:sp>
        <p:nvSpPr>
          <p:cNvPr id="34" name="Rectangle 33">
            <a:extLst>
              <a:ext uri="{FF2B5EF4-FFF2-40B4-BE49-F238E27FC236}">
                <a16:creationId xmlns:a16="http://schemas.microsoft.com/office/drawing/2014/main" id="{018C7B9B-5AFA-4643-8E91-02ECD93525FA}"/>
              </a:ext>
            </a:extLst>
          </p:cNvPr>
          <p:cNvSpPr/>
          <p:nvPr/>
        </p:nvSpPr>
        <p:spPr>
          <a:xfrm>
            <a:off x="5303758" y="5512532"/>
            <a:ext cx="1812127" cy="861714"/>
          </a:xfrm>
          <a:prstGeom prst="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ESSER II SPED Supplemental</a:t>
            </a:r>
          </a:p>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$170k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$159k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$1,700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$9,300</a:t>
            </a:r>
          </a:p>
        </p:txBody>
      </p:sp>
      <p:cxnSp>
        <p:nvCxnSpPr>
          <p:cNvPr id="38" name="Straight Connector 37">
            <a:extLst>
              <a:ext uri="{FF2B5EF4-FFF2-40B4-BE49-F238E27FC236}">
                <a16:creationId xmlns:a16="http://schemas.microsoft.com/office/drawing/2014/main" id="{E5EE44D3-EA2E-44D6-8C2B-23F14D3B45B5}"/>
              </a:ext>
              <a:ext uri="{C183D7F6-B498-43B3-948B-1728B52AA6E4}">
                <adec:decorative xmlns:adec="http://schemas.microsoft.com/office/drawing/2017/decorative" val="1"/>
              </a:ext>
            </a:extLst>
          </p:cNvPr>
          <p:cNvCxnSpPr>
            <a:cxnSpLocks/>
          </p:cNvCxnSpPr>
          <p:nvPr/>
        </p:nvCxnSpPr>
        <p:spPr>
          <a:xfrm>
            <a:off x="9064842" y="2328465"/>
            <a:ext cx="845421" cy="170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0C11B36C-E773-4929-86B6-8614D353D269}"/>
              </a:ext>
            </a:extLst>
          </p:cNvPr>
          <p:cNvSpPr/>
          <p:nvPr/>
        </p:nvSpPr>
        <p:spPr>
          <a:xfrm>
            <a:off x="9226747" y="2510084"/>
            <a:ext cx="1261764" cy="465819"/>
          </a:xfrm>
          <a:prstGeom prst="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b="1" kern="1200" dirty="0">
                <a:solidFill>
                  <a:prstClr val="black"/>
                </a:solidFill>
                <a:latin typeface="Calibri" panose="020F0502020204030204" pitchFamily="34" charset="0"/>
                <a:cs typeface="Calibri" panose="020F0502020204030204" pitchFamily="34" charset="0"/>
              </a:rPr>
              <a:t>ARP IDEA</a:t>
            </a:r>
          </a:p>
        </p:txBody>
      </p:sp>
      <p:sp>
        <p:nvSpPr>
          <p:cNvPr id="43" name="Rectangle 42">
            <a:extLst>
              <a:ext uri="{FF2B5EF4-FFF2-40B4-BE49-F238E27FC236}">
                <a16:creationId xmlns:a16="http://schemas.microsoft.com/office/drawing/2014/main" id="{8C11BA3B-CBB8-42DA-A8F7-3CEC1E55B8C5}"/>
              </a:ext>
            </a:extLst>
          </p:cNvPr>
          <p:cNvSpPr/>
          <p:nvPr/>
        </p:nvSpPr>
        <p:spPr>
          <a:xfrm>
            <a:off x="9221896" y="3137916"/>
            <a:ext cx="1261763" cy="408112"/>
          </a:xfrm>
          <a:prstGeom prst="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Application Due October 2021</a:t>
            </a:r>
          </a:p>
        </p:txBody>
      </p:sp>
      <p:sp>
        <p:nvSpPr>
          <p:cNvPr id="44" name="Rectangle 43">
            <a:extLst>
              <a:ext uri="{FF2B5EF4-FFF2-40B4-BE49-F238E27FC236}">
                <a16:creationId xmlns:a16="http://schemas.microsoft.com/office/drawing/2014/main" id="{04E3ECE5-9E27-4CC3-BA11-1F632AC953A0}"/>
              </a:ext>
            </a:extLst>
          </p:cNvPr>
          <p:cNvSpPr/>
          <p:nvPr/>
        </p:nvSpPr>
        <p:spPr>
          <a:xfrm>
            <a:off x="9164143" y="4498059"/>
            <a:ext cx="1372477" cy="1005543"/>
          </a:xfrm>
          <a:prstGeom prst="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IDEA Part B</a:t>
            </a:r>
          </a:p>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$1m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$954k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$8k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$37k</a:t>
            </a:r>
          </a:p>
        </p:txBody>
      </p:sp>
      <p:sp>
        <p:nvSpPr>
          <p:cNvPr id="45" name="Rectangle 44">
            <a:extLst>
              <a:ext uri="{FF2B5EF4-FFF2-40B4-BE49-F238E27FC236}">
                <a16:creationId xmlns:a16="http://schemas.microsoft.com/office/drawing/2014/main" id="{16376B80-1261-4941-99CF-43E9881B55B1}"/>
              </a:ext>
            </a:extLst>
          </p:cNvPr>
          <p:cNvSpPr/>
          <p:nvPr/>
        </p:nvSpPr>
        <p:spPr>
          <a:xfrm>
            <a:off x="9221895" y="3692389"/>
            <a:ext cx="1261763" cy="669725"/>
          </a:xfrm>
          <a:prstGeom prst="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Funding Period through </a:t>
            </a:r>
          </a:p>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Sept. 30, 2023</a:t>
            </a:r>
          </a:p>
        </p:txBody>
      </p:sp>
      <p:sp>
        <p:nvSpPr>
          <p:cNvPr id="47" name="Rectangle 46">
            <a:extLst>
              <a:ext uri="{FF2B5EF4-FFF2-40B4-BE49-F238E27FC236}">
                <a16:creationId xmlns:a16="http://schemas.microsoft.com/office/drawing/2014/main" id="{46E4F27C-F18A-48DE-905E-53FC292A4899}"/>
              </a:ext>
            </a:extLst>
          </p:cNvPr>
          <p:cNvSpPr/>
          <p:nvPr/>
        </p:nvSpPr>
        <p:spPr>
          <a:xfrm>
            <a:off x="9158836" y="5613834"/>
            <a:ext cx="1372477" cy="1005543"/>
          </a:xfrm>
          <a:prstGeom prst="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IDEA Preschool</a:t>
            </a:r>
          </a:p>
          <a:p>
            <a:pPr algn="ctr" defTabSz="857250" fontAlgn="base">
              <a:spcBef>
                <a:spcPct val="0"/>
              </a:spcBef>
              <a:spcAft>
                <a:spcPct val="0"/>
              </a:spcAft>
              <a:buClrTx/>
            </a:pPr>
            <a:r>
              <a:rPr lang="en-US" sz="1125" u="sng" kern="1200" dirty="0">
                <a:solidFill>
                  <a:prstClr val="black"/>
                </a:solidFill>
                <a:latin typeface="Calibri" panose="020F0502020204030204" pitchFamily="34" charset="0"/>
                <a:cs typeface="Calibri" panose="020F0502020204030204" pitchFamily="34" charset="0"/>
              </a:rPr>
              <a:t>$70k for D20</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Non-Charters $70k</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NSCA N/A</a:t>
            </a:r>
          </a:p>
          <a:p>
            <a:pPr defTabSz="857250" fontAlgn="base">
              <a:spcBef>
                <a:spcPct val="0"/>
              </a:spcBef>
              <a:spcAft>
                <a:spcPct val="0"/>
              </a:spcAft>
              <a:buClrTx/>
            </a:pPr>
            <a:r>
              <a:rPr lang="en-US" sz="1125" kern="1200" dirty="0">
                <a:solidFill>
                  <a:prstClr val="black"/>
                </a:solidFill>
                <a:latin typeface="Calibri" panose="020F0502020204030204" pitchFamily="34" charset="0"/>
                <a:cs typeface="Calibri" panose="020F0502020204030204" pitchFamily="34" charset="0"/>
              </a:rPr>
              <a:t>TCA N/A</a:t>
            </a:r>
          </a:p>
        </p:txBody>
      </p:sp>
      <p:sp>
        <p:nvSpPr>
          <p:cNvPr id="4" name="TextBox 3">
            <a:extLst>
              <a:ext uri="{FF2B5EF4-FFF2-40B4-BE49-F238E27FC236}">
                <a16:creationId xmlns:a16="http://schemas.microsoft.com/office/drawing/2014/main" id="{2FEE7A9D-D998-437E-82C1-87E0253155A8}"/>
              </a:ext>
            </a:extLst>
          </p:cNvPr>
          <p:cNvSpPr txBox="1"/>
          <p:nvPr/>
        </p:nvSpPr>
        <p:spPr>
          <a:xfrm>
            <a:off x="1700807" y="6460134"/>
            <a:ext cx="3055740" cy="294376"/>
          </a:xfrm>
          <a:prstGeom prst="rect">
            <a:avLst/>
          </a:prstGeom>
          <a:noFill/>
        </p:spPr>
        <p:txBody>
          <a:bodyPr wrap="square" rtlCol="0">
            <a:spAutoFit/>
          </a:bodyPr>
          <a:lstStyle/>
          <a:p>
            <a:pPr defTabSz="857250" fontAlgn="base">
              <a:spcBef>
                <a:spcPct val="0"/>
              </a:spcBef>
              <a:spcAft>
                <a:spcPct val="0"/>
              </a:spcAft>
              <a:buClrTx/>
            </a:pPr>
            <a:r>
              <a:rPr lang="en-US" sz="1313" b="1" i="1" kern="1200" dirty="0">
                <a:solidFill>
                  <a:srgbClr val="0070C0"/>
                </a:solidFill>
                <a:latin typeface="Calibri" panose="020F0502020204030204" pitchFamily="34" charset="0"/>
                <a:ea typeface="+mn-ea"/>
                <a:cs typeface="Calibri" panose="020F0502020204030204" pitchFamily="34" charset="0"/>
              </a:rPr>
              <a:t>*Amounts rounded, may not total exactly</a:t>
            </a:r>
          </a:p>
        </p:txBody>
      </p:sp>
    </p:spTree>
    <p:extLst>
      <p:ext uri="{BB962C8B-B14F-4D97-AF65-F5344CB8AC3E}">
        <p14:creationId xmlns:p14="http://schemas.microsoft.com/office/powerpoint/2010/main" val="415308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3" y="2428875"/>
            <a:ext cx="7000875" cy="928688"/>
          </a:xfrm>
        </p:spPr>
        <p:txBody>
          <a:bodyPr vert="horz" lIns="63289" tIns="31645" rIns="63289" bIns="31645" rtlCol="0" anchor="ctr">
            <a:normAutofit fontScale="90000"/>
          </a:bodyPr>
          <a:lstStyle/>
          <a:p>
            <a:pPr algn="ctr"/>
            <a:r>
              <a:rPr lang="en-US" sz="4125" dirty="0">
                <a:latin typeface="Calibri" panose="020F0502020204030204" pitchFamily="34" charset="0"/>
                <a:cs typeface="Calibri" panose="020F0502020204030204" pitchFamily="34" charset="0"/>
              </a:rPr>
              <a:t>ESSER III Community </a:t>
            </a: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Survey &amp; Results </a:t>
            </a:r>
          </a:p>
        </p:txBody>
      </p:sp>
    </p:spTree>
    <p:extLst>
      <p:ext uri="{BB962C8B-B14F-4D97-AF65-F5344CB8AC3E}">
        <p14:creationId xmlns:p14="http://schemas.microsoft.com/office/powerpoint/2010/main" val="221355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719" y="214312"/>
            <a:ext cx="7000875" cy="928688"/>
          </a:xfrm>
        </p:spPr>
        <p:txBody>
          <a:bodyPr vert="horz" lIns="63289" tIns="31645" rIns="63289" bIns="31645" rtlCol="0" anchor="ctr">
            <a:normAutofit fontScale="90000"/>
          </a:bodyPr>
          <a:lstStyle/>
          <a:p>
            <a:pPr algn="ct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ESSER III Community Survey</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38375" y="1428750"/>
            <a:ext cx="7929563" cy="5286375"/>
          </a:xfrm>
        </p:spPr>
        <p:txBody>
          <a:bodyPr>
            <a:normAutofit lnSpcReduction="10000"/>
          </a:bodyPr>
          <a:lstStyle/>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Survey window: September 10 – 24, 2021</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September 10</a:t>
            </a:r>
            <a:r>
              <a:rPr lang="en-US" sz="2156"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Friday </a:t>
            </a:r>
            <a:r>
              <a:rPr lang="en-US" sz="2156"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eNewsletter</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(sent to each ASD20 </a:t>
            </a:r>
            <a:r>
              <a:rPr lang="en-US" sz="2156" dirty="0">
                <a:solidFill>
                  <a:srgbClr val="00B0F0"/>
                </a:solidFill>
                <a:latin typeface="Calibri" panose="020F0502020204030204" pitchFamily="34" charset="0"/>
                <a:ea typeface="Times New Roman" panose="02020603050405020304" pitchFamily="18" charset="0"/>
                <a:cs typeface="Calibri" panose="020F0502020204030204" pitchFamily="34" charset="0"/>
              </a:rPr>
              <a:t>parent / guardian</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and </a:t>
            </a:r>
            <a:r>
              <a:rPr lang="en-US" sz="2156"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staff </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member)</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September 16</a:t>
            </a:r>
            <a:r>
              <a:rPr lang="en-US" sz="2156"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Individual 20 Alert (sent to each ASD20 </a:t>
            </a:r>
            <a:r>
              <a:rPr lang="en-US" sz="2156" dirty="0">
                <a:solidFill>
                  <a:srgbClr val="00B0F0"/>
                </a:solidFill>
                <a:latin typeface="Calibri" panose="020F0502020204030204" pitchFamily="34" charset="0"/>
                <a:ea typeface="Times New Roman" panose="02020603050405020304" pitchFamily="18" charset="0"/>
                <a:cs typeface="Calibri" panose="020F0502020204030204" pitchFamily="34" charset="0"/>
              </a:rPr>
              <a:t>parent / guardian </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and </a:t>
            </a:r>
            <a:r>
              <a:rPr lang="en-US" sz="2156"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staff</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member)</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Social Media Posts and Survey Link on Website</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Schools: </a:t>
            </a:r>
            <a:r>
              <a:rPr lang="en-US" sz="2156" dirty="0">
                <a:solidFill>
                  <a:srgbClr val="00B050"/>
                </a:solidFill>
                <a:latin typeface="Calibri" panose="020F0502020204030204" pitchFamily="34" charset="0"/>
                <a:ea typeface="Times New Roman" panose="02020603050405020304" pitchFamily="18" charset="0"/>
                <a:cs typeface="Calibri" panose="020F0502020204030204" pitchFamily="34" charset="0"/>
              </a:rPr>
              <a:t>students in grades 5, 8, and 11</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rgbClr val="7030A0"/>
                </a:solidFill>
                <a:latin typeface="Calibri" panose="020F0502020204030204" pitchFamily="34" charset="0"/>
                <a:ea typeface="Times New Roman" panose="02020603050405020304" pitchFamily="18" charset="0"/>
                <a:cs typeface="Calibri" panose="020F0502020204030204" pitchFamily="34" charset="0"/>
              </a:rPr>
              <a:t>Community Partners </a:t>
            </a: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 ARC, BOCES, Community Partnership for Child Development (CPCD), Griffith Center, The Resource Exchange (TRE), Roundup School and Day Treatment</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Translation option</a:t>
            </a:r>
          </a:p>
          <a:p>
            <a:pPr marL="0" indent="0">
              <a:spcBef>
                <a:spcPts val="0"/>
              </a:spcBef>
              <a:buNone/>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5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5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5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5844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ESSER III community survey (general information)">
            <a:extLst>
              <a:ext uri="{FF2B5EF4-FFF2-40B4-BE49-F238E27FC236}">
                <a16:creationId xmlns:a16="http://schemas.microsoft.com/office/drawing/2014/main" id="{C8E927F1-129F-4294-AB50-07A412EDC2B4}"/>
              </a:ext>
            </a:extLst>
          </p:cNvPr>
          <p:cNvSpPr txBox="1"/>
          <p:nvPr/>
        </p:nvSpPr>
        <p:spPr>
          <a:xfrm>
            <a:off x="7457310" y="5712423"/>
            <a:ext cx="2928938" cy="458267"/>
          </a:xfrm>
          <a:prstGeom prst="rect">
            <a:avLst/>
          </a:prstGeom>
          <a:solidFill>
            <a:schemeClr val="bg1"/>
          </a:solidFill>
        </p:spPr>
        <p:txBody>
          <a:bodyPr wrap="square" rtlCol="0">
            <a:spAutoFit/>
          </a:bodyPr>
          <a:lstStyle/>
          <a:p>
            <a:pPr defTabSz="857250" fontAlgn="base">
              <a:spcBef>
                <a:spcPct val="0"/>
              </a:spcBef>
              <a:spcAft>
                <a:spcPct val="0"/>
              </a:spcAft>
              <a:buClrTx/>
            </a:pPr>
            <a:endParaRPr lang="en-US" sz="2378" kern="1200" dirty="0">
              <a:solidFill>
                <a:prstClr val="black"/>
              </a:solidFill>
              <a:latin typeface="Times New Roman" pitchFamily="18" charset="0"/>
              <a:ea typeface="+mn-ea"/>
              <a:cs typeface="+mn-cs"/>
            </a:endParaRPr>
          </a:p>
        </p:txBody>
      </p:sp>
      <p:sp>
        <p:nvSpPr>
          <p:cNvPr id="2" name="Title 1"/>
          <p:cNvSpPr>
            <a:spLocks noGrp="1"/>
          </p:cNvSpPr>
          <p:nvPr>
            <p:ph type="title"/>
          </p:nvPr>
        </p:nvSpPr>
        <p:spPr>
          <a:xfrm>
            <a:off x="2738438" y="94503"/>
            <a:ext cx="7000875" cy="928688"/>
          </a:xfrm>
        </p:spPr>
        <p:txBody>
          <a:bodyPr vert="horz" lIns="63289" tIns="31645" rIns="63289" bIns="31645" rtlCol="0" anchor="ctr">
            <a:normAutofit fontScale="90000"/>
          </a:bodyPr>
          <a:lstStyle/>
          <a:p>
            <a:pPr algn="ctr"/>
            <a:r>
              <a:rPr lang="en-US" sz="4125" dirty="0">
                <a:latin typeface="Calibri" panose="020F0502020204030204" pitchFamily="34" charset="0"/>
                <a:cs typeface="Calibri" panose="020F0502020204030204" pitchFamily="34" charset="0"/>
              </a:rPr>
              <a:t>ESSER III Community Survey</a:t>
            </a:r>
            <a:br>
              <a:rPr lang="en-US" sz="4125" dirty="0">
                <a:latin typeface="Calibri" panose="020F0502020204030204" pitchFamily="34" charset="0"/>
                <a:cs typeface="Calibri" panose="020F0502020204030204" pitchFamily="34" charset="0"/>
              </a:rPr>
            </a:br>
            <a:r>
              <a:rPr lang="en-US" sz="2531" dirty="0">
                <a:latin typeface="Calibri" panose="020F0502020204030204" pitchFamily="34" charset="0"/>
                <a:cs typeface="Calibri" panose="020F0502020204030204" pitchFamily="34" charset="0"/>
              </a:rPr>
              <a:t>(General Information)</a:t>
            </a:r>
          </a:p>
        </p:txBody>
      </p:sp>
      <p:pic>
        <p:nvPicPr>
          <p:cNvPr id="10" name="Picture 9" descr="ESSER III community survey (general information)">
            <a:extLst>
              <a:ext uri="{FF2B5EF4-FFF2-40B4-BE49-F238E27FC236}">
                <a16:creationId xmlns:a16="http://schemas.microsoft.com/office/drawing/2014/main" id="{C34D9739-3993-42F6-9C61-E1BB56A6C5A7}"/>
              </a:ext>
            </a:extLst>
          </p:cNvPr>
          <p:cNvPicPr>
            <a:picLocks noChangeAspect="1"/>
          </p:cNvPicPr>
          <p:nvPr/>
        </p:nvPicPr>
        <p:blipFill>
          <a:blip r:embed="rId3"/>
          <a:stretch>
            <a:fillRect/>
          </a:stretch>
        </p:blipFill>
        <p:spPr>
          <a:xfrm>
            <a:off x="3438302" y="1117019"/>
            <a:ext cx="5601146" cy="5643563"/>
          </a:xfrm>
          <a:prstGeom prst="rect">
            <a:avLst/>
          </a:prstGeom>
          <a:ln>
            <a:solidFill>
              <a:schemeClr val="tx1"/>
            </a:solidFill>
          </a:ln>
        </p:spPr>
      </p:pic>
    </p:spTree>
    <p:extLst>
      <p:ext uri="{BB962C8B-B14F-4D97-AF65-F5344CB8AC3E}">
        <p14:creationId xmlns:p14="http://schemas.microsoft.com/office/powerpoint/2010/main" val="253398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38" y="285750"/>
            <a:ext cx="7000875" cy="928688"/>
          </a:xfrm>
        </p:spPr>
        <p:txBody>
          <a:bodyPr vert="horz" lIns="63289" tIns="31645" rIns="63289" bIns="31645" rtlCol="0" anchor="ctr">
            <a:normAutofit fontScale="90000"/>
          </a:bodyPr>
          <a:lstStyle/>
          <a:p>
            <a:pPr algn="ctr"/>
            <a:r>
              <a:rPr lang="en-US" sz="4125" dirty="0">
                <a:latin typeface="Calibri" panose="020F0502020204030204" pitchFamily="34" charset="0"/>
                <a:cs typeface="Calibri" panose="020F0502020204030204" pitchFamily="34" charset="0"/>
              </a:rPr>
              <a:t>ESSER III Community Survey</a:t>
            </a:r>
            <a:br>
              <a:rPr lang="en-US" sz="4125" dirty="0">
                <a:latin typeface="Calibri" panose="020F0502020204030204" pitchFamily="34" charset="0"/>
                <a:cs typeface="Calibri" panose="020F0502020204030204" pitchFamily="34" charset="0"/>
              </a:rPr>
            </a:br>
            <a:r>
              <a:rPr lang="en-US" sz="2531" dirty="0">
                <a:latin typeface="Calibri" panose="020F0502020204030204" pitchFamily="34" charset="0"/>
                <a:cs typeface="Calibri" panose="020F0502020204030204" pitchFamily="34" charset="0"/>
              </a:rPr>
              <a:t>(#1-2 drop down, #3 fill in number, #4 open-ended)</a:t>
            </a:r>
            <a:endParaRPr lang="en-US" sz="4125"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38375" y="1428750"/>
            <a:ext cx="7929563" cy="5286375"/>
          </a:xfrm>
        </p:spPr>
        <p:txBody>
          <a:bodyPr>
            <a:normAutofit fontScale="77500" lnSpcReduction="20000"/>
          </a:bodyPr>
          <a:lstStyle/>
          <a:p>
            <a:pPr marL="321469" indent="-321469">
              <a:spcBef>
                <a:spcPts val="0"/>
              </a:spcBef>
              <a:buAutoNum type="arabicPeriod"/>
            </a:pPr>
            <a:r>
              <a:rPr lang="en-US" sz="1781" b="1" i="1" dirty="0">
                <a:solidFill>
                  <a:schemeClr val="tx1"/>
                </a:solidFill>
                <a:latin typeface="Calibri" panose="020F0502020204030204" pitchFamily="34" charset="0"/>
                <a:ea typeface="Times New Roman" panose="02020603050405020304" pitchFamily="18" charset="0"/>
                <a:cs typeface="Calibri" panose="020F0502020204030204" pitchFamily="34" charset="0"/>
              </a:rPr>
              <a:t>What is your role? </a:t>
            </a:r>
          </a:p>
          <a:p>
            <a:pPr marL="0" indent="0">
              <a:spcBef>
                <a:spcPts val="0"/>
              </a:spcBef>
              <a:buNone/>
            </a:pPr>
            <a:endPar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21469" indent="-321469">
              <a:spcBef>
                <a:spcPts val="0"/>
              </a:spcBef>
              <a:buAutoNum type="arabicPeriod" startAt="2"/>
            </a:pPr>
            <a:r>
              <a:rPr lang="en-US" sz="1781" b="1" i="1" dirty="0">
                <a:solidFill>
                  <a:schemeClr val="tx1"/>
                </a:solidFill>
                <a:latin typeface="Calibri" panose="020F0502020204030204" pitchFamily="34" charset="0"/>
                <a:ea typeface="Times New Roman" panose="02020603050405020304" pitchFamily="18" charset="0"/>
                <a:cs typeface="Calibri" panose="020F0502020204030204" pitchFamily="34" charset="0"/>
              </a:rPr>
              <a:t>What school(s) does your child attend or where are you currently employed?</a:t>
            </a:r>
          </a:p>
          <a:p>
            <a:pPr marL="0" indent="0">
              <a:spcBef>
                <a:spcPts val="0"/>
              </a:spcBef>
              <a:buNone/>
            </a:pPr>
            <a:endPar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spc="9" dirty="0">
                <a:solidFill>
                  <a:schemeClr val="tx1"/>
                </a:solidFill>
                <a:latin typeface="Calibri" panose="020F0502020204030204" pitchFamily="34" charset="0"/>
                <a:ea typeface="Times New Roman" panose="02020603050405020304" pitchFamily="18" charset="0"/>
                <a:cs typeface="Calibri" panose="020F0502020204030204" pitchFamily="34" charset="0"/>
              </a:rPr>
              <a:t>3.     </a:t>
            </a:r>
            <a:r>
              <a:rPr lang="en-US" sz="1781" b="1" i="1" spc="9" dirty="0">
                <a:solidFill>
                  <a:schemeClr val="tx1"/>
                </a:solidFill>
                <a:latin typeface="Calibri" panose="020F0502020204030204" pitchFamily="34" charset="0"/>
                <a:ea typeface="Times New Roman" panose="02020603050405020304" pitchFamily="18" charset="0"/>
                <a:cs typeface="Calibri" panose="020F0502020204030204" pitchFamily="34" charset="0"/>
              </a:rPr>
              <a:t>Please rank the areas below by priority, as the district responds to the impacts of the COVID-19 </a:t>
            </a:r>
          </a:p>
          <a:p>
            <a:pPr marL="0" indent="0">
              <a:spcBef>
                <a:spcPts val="0"/>
              </a:spcBef>
              <a:buNone/>
            </a:pPr>
            <a:r>
              <a:rPr lang="en-US" sz="1781" b="1" i="1" spc="9" dirty="0">
                <a:solidFill>
                  <a:schemeClr val="tx1"/>
                </a:solidFill>
                <a:latin typeface="Calibri" panose="020F0502020204030204" pitchFamily="34" charset="0"/>
                <a:ea typeface="Times New Roman" panose="02020603050405020304" pitchFamily="18" charset="0"/>
                <a:cs typeface="Calibri" panose="020F0502020204030204" pitchFamily="34" charset="0"/>
              </a:rPr>
              <a:t>        pandemic.</a:t>
            </a:r>
            <a:r>
              <a:rPr lang="en-US" sz="1781" i="1" spc="9" dirty="0">
                <a:solidFill>
                  <a:schemeClr val="tx1"/>
                </a:solidFill>
                <a:latin typeface="Calibri" panose="020F0502020204030204" pitchFamily="34" charset="0"/>
                <a:ea typeface="Times New Roman" panose="02020603050405020304" pitchFamily="18" charset="0"/>
                <a:cs typeface="Calibri" panose="020F0502020204030204" pitchFamily="34" charset="0"/>
              </a:rPr>
              <a:t> Note: one is most important, whereas 5 is least important. </a:t>
            </a:r>
            <a:endParaRPr lang="en-US" sz="1781" i="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p>
          <a:p>
            <a:pPr marL="0" indent="0">
              <a:spcBef>
                <a:spcPts val="0"/>
              </a:spcBef>
              <a:buNone/>
            </a:pP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Learning Loss</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rPr>
              <a:t>	Provide instructional and intervention opportunities to address learning loss for all students, 	including students in special populations. Examples of special populations include, but are not 	limited to, students with disabilities, English Language Learners, students experiencing 	homelessness, and students in foster care.</a:t>
            </a:r>
          </a:p>
          <a:p>
            <a:pPr marL="0">
              <a:spcBef>
                <a:spcPts val="0"/>
              </a:spcBef>
            </a:pP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spc="14" dirty="0">
                <a:solidFill>
                  <a:schemeClr val="tx1"/>
                </a:solidFill>
                <a:latin typeface="Calibri" panose="020F0502020204030204" pitchFamily="34" charset="0"/>
                <a:ea typeface="Times New Roman" panose="02020603050405020304" pitchFamily="18" charset="0"/>
                <a:cs typeface="Calibri" panose="020F0502020204030204" pitchFamily="34" charset="0"/>
              </a:rPr>
              <a:t>       Social/Emotional/Mental Well-being</a:t>
            </a: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rPr>
              <a:t>	Provide mental health services, supports, and related resources for students and staff.</a:t>
            </a:r>
          </a:p>
          <a:p>
            <a:pPr marL="0">
              <a:spcBef>
                <a:spcPts val="0"/>
              </a:spcBef>
            </a:pP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Health &amp; Safety Needs </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rPr>
              <a:t>	Provide supplies, services, improvements, and personnel to help </a:t>
            </a:r>
            <a:r>
              <a:rPr lang="en-US" sz="1781" spc="14" dirty="0">
                <a:solidFill>
                  <a:schemeClr val="tx1"/>
                </a:solidFill>
                <a:latin typeface="Calibri" panose="020F0502020204030204" pitchFamily="34" charset="0"/>
                <a:ea typeface="Times New Roman" panose="02020603050405020304" pitchFamily="18" charset="0"/>
                <a:cs typeface="Calibri" panose="020F0502020204030204" pitchFamily="34" charset="0"/>
              </a:rPr>
              <a:t>improve environmental health and 	safety and limit the spread of COVID-19.</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Continuity of Operations </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rPr>
              <a:t>	Add/retain staff to continue and/or enhance operations and address student needs. One example is 	funding additional staffing or instructional materials that would result if a transition to eLearning is 	necessary. </a:t>
            </a:r>
          </a:p>
          <a:p>
            <a:pPr marL="0">
              <a:spcBef>
                <a:spcPts val="0"/>
              </a:spcBef>
            </a:pP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spc="14" dirty="0">
                <a:solidFill>
                  <a:schemeClr val="tx1"/>
                </a:solidFill>
                <a:latin typeface="Calibri" panose="020F0502020204030204" pitchFamily="34" charset="0"/>
                <a:ea typeface="Times New Roman" panose="02020603050405020304" pitchFamily="18" charset="0"/>
                <a:cs typeface="Calibri" panose="020F0502020204030204" pitchFamily="34" charset="0"/>
              </a:rPr>
              <a:t>       Technology &amp; Digital Tools </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spc="14" dirty="0">
                <a:solidFill>
                  <a:schemeClr val="tx1"/>
                </a:solidFill>
                <a:latin typeface="Calibri" panose="020F0502020204030204" pitchFamily="34" charset="0"/>
                <a:ea typeface="Times New Roman" panose="02020603050405020304" pitchFamily="18" charset="0"/>
                <a:cs typeface="Calibri" panose="020F0502020204030204" pitchFamily="34" charset="0"/>
              </a:rPr>
              <a:t>	Support for technology, tools, and digital supports. </a:t>
            </a:r>
            <a:endParaRPr lang="en-US" sz="178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endPar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781" b="1" dirty="0">
                <a:solidFill>
                  <a:schemeClr val="tx1"/>
                </a:solidFill>
                <a:latin typeface="Calibri" panose="020F0502020204030204" pitchFamily="34" charset="0"/>
                <a:ea typeface="Times New Roman" panose="02020603050405020304" pitchFamily="18" charset="0"/>
                <a:cs typeface="Calibri" panose="020F0502020204030204" pitchFamily="34" charset="0"/>
              </a:rPr>
              <a:t>4</a:t>
            </a:r>
            <a:r>
              <a:rPr lang="en-US" sz="1781" b="1" i="1" dirty="0">
                <a:solidFill>
                  <a:schemeClr val="tx1"/>
                </a:solidFill>
                <a:latin typeface="Calibri" panose="020F0502020204030204" pitchFamily="34" charset="0"/>
                <a:ea typeface="Times New Roman" panose="02020603050405020304" pitchFamily="18" charset="0"/>
                <a:cs typeface="Calibri" panose="020F0502020204030204" pitchFamily="34" charset="0"/>
              </a:rPr>
              <a:t>. What additional ideas do you have for ESSER III funds?</a:t>
            </a:r>
            <a:endParaRPr lang="en-US" sz="1781" i="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1500" dirty="0">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300558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14312"/>
            <a:ext cx="7929563" cy="928688"/>
          </a:xfrm>
        </p:spPr>
        <p:txBody>
          <a:bodyPr vert="horz" lIns="63289" tIns="31645" rIns="63289" bIns="31645" rtlCol="0" anchor="ctr">
            <a:normAutofit fontScale="90000"/>
          </a:bodyPr>
          <a:lstStyle/>
          <a:p>
            <a:pPr algn="ct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ESSER III Community Survey Results</a:t>
            </a:r>
            <a:br>
              <a:rPr lang="en-US" sz="4125" dirty="0">
                <a:latin typeface="Calibri" panose="020F0502020204030204" pitchFamily="34" charset="0"/>
                <a:cs typeface="Calibri" panose="020F0502020204030204" pitchFamily="34" charset="0"/>
              </a:rPr>
            </a:br>
            <a:r>
              <a:rPr lang="en-US" sz="2906" dirty="0">
                <a:latin typeface="Calibri" panose="020F0502020204030204" pitchFamily="34" charset="0"/>
                <a:cs typeface="Calibri" panose="020F0502020204030204" pitchFamily="34" charset="0"/>
              </a:rPr>
              <a:t>(Questions 1 &amp; 2)</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38375" y="1428750"/>
            <a:ext cx="7929563" cy="5286375"/>
          </a:xfrm>
        </p:spPr>
        <p:txBody>
          <a:bodyPr>
            <a:normAutofit/>
          </a:bodyPr>
          <a:lstStyle/>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4,927 respondents</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rPr>
              <a:t>Each school in ASD20 represented</a:t>
            </a: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156"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5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5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5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87A9EBF5-0145-43F6-A019-CD8BDD74E74B}"/>
              </a:ext>
            </a:extLst>
          </p:cNvPr>
          <p:cNvGraphicFramePr>
            <a:graphicFrameLocks noGrp="1"/>
          </p:cNvGraphicFramePr>
          <p:nvPr/>
        </p:nvGraphicFramePr>
        <p:xfrm>
          <a:off x="2667000" y="2000250"/>
          <a:ext cx="4714876" cy="2433641"/>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147595129"/>
                    </a:ext>
                  </a:extLst>
                </a:gridCol>
                <a:gridCol w="1500188">
                  <a:extLst>
                    <a:ext uri="{9D8B030D-6E8A-4147-A177-3AD203B41FA5}">
                      <a16:colId xmlns:a16="http://schemas.microsoft.com/office/drawing/2014/main" val="2362261581"/>
                    </a:ext>
                  </a:extLst>
                </a:gridCol>
                <a:gridCol w="1071563">
                  <a:extLst>
                    <a:ext uri="{9D8B030D-6E8A-4147-A177-3AD203B41FA5}">
                      <a16:colId xmlns:a16="http://schemas.microsoft.com/office/drawing/2014/main" val="1137780336"/>
                    </a:ext>
                  </a:extLst>
                </a:gridCol>
              </a:tblGrid>
              <a:tr h="347663">
                <a:tc>
                  <a:txBody>
                    <a:bodyPr/>
                    <a:lstStyle/>
                    <a:p>
                      <a:r>
                        <a:rPr lang="en-US" sz="1700" b="0" dirty="0">
                          <a:latin typeface="Calibri" panose="020F0502020204030204" pitchFamily="34" charset="0"/>
                          <a:cs typeface="Calibri" panose="020F0502020204030204" pitchFamily="34" charset="0"/>
                        </a:rPr>
                        <a:t>Role</a:t>
                      </a:r>
                    </a:p>
                  </a:txBody>
                  <a:tcPr marL="85725" marR="85725" marT="42863" marB="42863"/>
                </a:tc>
                <a:tc>
                  <a:txBody>
                    <a:bodyPr/>
                    <a:lstStyle/>
                    <a:p>
                      <a:r>
                        <a:rPr lang="en-US" sz="1700" b="0" dirty="0">
                          <a:latin typeface="Calibri" panose="020F0502020204030204" pitchFamily="34" charset="0"/>
                          <a:cs typeface="Calibri" panose="020F0502020204030204" pitchFamily="34" charset="0"/>
                        </a:rPr>
                        <a:t>Respondents</a:t>
                      </a:r>
                    </a:p>
                  </a:txBody>
                  <a:tcPr marL="85725" marR="85725" marT="42863" marB="42863"/>
                </a:tc>
                <a:tc>
                  <a:txBody>
                    <a:bodyPr/>
                    <a:lstStyle/>
                    <a:p>
                      <a:r>
                        <a:rPr lang="en-US" sz="1700" b="0" dirty="0">
                          <a:latin typeface="Calibri" panose="020F0502020204030204" pitchFamily="34" charset="0"/>
                          <a:cs typeface="Calibri" panose="020F0502020204030204" pitchFamily="34" charset="0"/>
                        </a:rPr>
                        <a:t>Percent</a:t>
                      </a:r>
                    </a:p>
                  </a:txBody>
                  <a:tcPr marL="85725" marR="85725" marT="42863" marB="42863"/>
                </a:tc>
                <a:extLst>
                  <a:ext uri="{0D108BD9-81ED-4DB2-BD59-A6C34878D82A}">
                    <a16:rowId xmlns:a16="http://schemas.microsoft.com/office/drawing/2014/main" val="75657655"/>
                  </a:ext>
                </a:extLst>
              </a:tr>
              <a:tr h="347663">
                <a:tc>
                  <a:txBody>
                    <a:bodyPr/>
                    <a:lstStyle/>
                    <a:p>
                      <a:r>
                        <a:rPr lang="en-US" sz="1700" dirty="0">
                          <a:latin typeface="Calibri" panose="020F0502020204030204" pitchFamily="34" charset="0"/>
                          <a:cs typeface="Calibri" panose="020F0502020204030204" pitchFamily="34" charset="0"/>
                        </a:rPr>
                        <a:t>Parent / Guardian</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3,297</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66.9%</a:t>
                      </a:r>
                    </a:p>
                  </a:txBody>
                  <a:tcPr marL="85725" marR="85725" marT="42863" marB="42863"/>
                </a:tc>
                <a:extLst>
                  <a:ext uri="{0D108BD9-81ED-4DB2-BD59-A6C34878D82A}">
                    <a16:rowId xmlns:a16="http://schemas.microsoft.com/office/drawing/2014/main" val="2628940437"/>
                  </a:ext>
                </a:extLst>
              </a:tr>
              <a:tr h="347663">
                <a:tc>
                  <a:txBody>
                    <a:bodyPr/>
                    <a:lstStyle/>
                    <a:p>
                      <a:r>
                        <a:rPr lang="en-US" sz="1700" dirty="0">
                          <a:latin typeface="Calibri" panose="020F0502020204030204" pitchFamily="34" charset="0"/>
                          <a:cs typeface="Calibri" panose="020F0502020204030204" pitchFamily="34" charset="0"/>
                        </a:rPr>
                        <a:t>Student</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889</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18%</a:t>
                      </a:r>
                    </a:p>
                  </a:txBody>
                  <a:tcPr marL="85725" marR="85725" marT="42863" marB="42863"/>
                </a:tc>
                <a:extLst>
                  <a:ext uri="{0D108BD9-81ED-4DB2-BD59-A6C34878D82A}">
                    <a16:rowId xmlns:a16="http://schemas.microsoft.com/office/drawing/2014/main" val="2471637805"/>
                  </a:ext>
                </a:extLst>
              </a:tr>
              <a:tr h="347663">
                <a:tc>
                  <a:txBody>
                    <a:bodyPr/>
                    <a:lstStyle/>
                    <a:p>
                      <a:r>
                        <a:rPr lang="en-US" sz="1700" dirty="0">
                          <a:latin typeface="Calibri" panose="020F0502020204030204" pitchFamily="34" charset="0"/>
                          <a:cs typeface="Calibri" panose="020F0502020204030204" pitchFamily="34" charset="0"/>
                        </a:rPr>
                        <a:t>Staff Member</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679</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13.8%</a:t>
                      </a:r>
                    </a:p>
                  </a:txBody>
                  <a:tcPr marL="85725" marR="85725" marT="42863" marB="42863"/>
                </a:tc>
                <a:extLst>
                  <a:ext uri="{0D108BD9-81ED-4DB2-BD59-A6C34878D82A}">
                    <a16:rowId xmlns:a16="http://schemas.microsoft.com/office/drawing/2014/main" val="1361359256"/>
                  </a:ext>
                </a:extLst>
              </a:tr>
              <a:tr h="347663">
                <a:tc>
                  <a:txBody>
                    <a:bodyPr/>
                    <a:lstStyle/>
                    <a:p>
                      <a:r>
                        <a:rPr lang="en-US" sz="1700" dirty="0">
                          <a:latin typeface="Calibri" panose="020F0502020204030204" pitchFamily="34" charset="0"/>
                          <a:cs typeface="Calibri" panose="020F0502020204030204" pitchFamily="34" charset="0"/>
                        </a:rPr>
                        <a:t>Community Member</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19</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0.4%</a:t>
                      </a:r>
                    </a:p>
                  </a:txBody>
                  <a:tcPr marL="85725" marR="85725" marT="42863" marB="42863"/>
                </a:tc>
                <a:extLst>
                  <a:ext uri="{0D108BD9-81ED-4DB2-BD59-A6C34878D82A}">
                    <a16:rowId xmlns:a16="http://schemas.microsoft.com/office/drawing/2014/main" val="446067419"/>
                  </a:ext>
                </a:extLst>
              </a:tr>
              <a:tr h="347663">
                <a:tc>
                  <a:txBody>
                    <a:bodyPr/>
                    <a:lstStyle/>
                    <a:p>
                      <a:r>
                        <a:rPr lang="en-US" sz="1700" dirty="0">
                          <a:latin typeface="Calibri" panose="020F0502020204030204" pitchFamily="34" charset="0"/>
                          <a:cs typeface="Calibri" panose="020F0502020204030204" pitchFamily="34" charset="0"/>
                        </a:rPr>
                        <a:t>Other</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41</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0.8%</a:t>
                      </a:r>
                    </a:p>
                  </a:txBody>
                  <a:tcPr marL="85725" marR="85725" marT="42863" marB="42863"/>
                </a:tc>
                <a:extLst>
                  <a:ext uri="{0D108BD9-81ED-4DB2-BD59-A6C34878D82A}">
                    <a16:rowId xmlns:a16="http://schemas.microsoft.com/office/drawing/2014/main" val="3552896044"/>
                  </a:ext>
                </a:extLst>
              </a:tr>
              <a:tr h="347663">
                <a:tc>
                  <a:txBody>
                    <a:bodyPr/>
                    <a:lstStyle/>
                    <a:p>
                      <a:r>
                        <a:rPr lang="en-US" sz="1700" dirty="0">
                          <a:latin typeface="Calibri" panose="020F0502020204030204" pitchFamily="34" charset="0"/>
                          <a:cs typeface="Calibri" panose="020F0502020204030204" pitchFamily="34" charset="0"/>
                        </a:rPr>
                        <a:t>No Response</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2</a:t>
                      </a:r>
                    </a:p>
                  </a:txBody>
                  <a:tcPr marL="85725" marR="85725" marT="42863" marB="42863"/>
                </a:tc>
                <a:tc>
                  <a:txBody>
                    <a:bodyPr/>
                    <a:lstStyle/>
                    <a:p>
                      <a:r>
                        <a:rPr lang="en-US" sz="1700" dirty="0">
                          <a:latin typeface="Calibri" panose="020F0502020204030204" pitchFamily="34" charset="0"/>
                          <a:cs typeface="Calibri" panose="020F0502020204030204" pitchFamily="34" charset="0"/>
                        </a:rPr>
                        <a:t>0%</a:t>
                      </a:r>
                    </a:p>
                  </a:txBody>
                  <a:tcPr marL="85725" marR="85725" marT="42863" marB="42863"/>
                </a:tc>
                <a:extLst>
                  <a:ext uri="{0D108BD9-81ED-4DB2-BD59-A6C34878D82A}">
                    <a16:rowId xmlns:a16="http://schemas.microsoft.com/office/drawing/2014/main" val="1626350474"/>
                  </a:ext>
                </a:extLst>
              </a:tr>
            </a:tbl>
          </a:graphicData>
        </a:graphic>
      </p:graphicFrame>
    </p:spTree>
    <p:extLst>
      <p:ext uri="{BB962C8B-B14F-4D97-AF65-F5344CB8AC3E}">
        <p14:creationId xmlns:p14="http://schemas.microsoft.com/office/powerpoint/2010/main" val="226212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ESSER III community survey results.  Data graphed by most and least important priority.">
            <a:extLst>
              <a:ext uri="{FF2B5EF4-FFF2-40B4-BE49-F238E27FC236}">
                <a16:creationId xmlns:a16="http://schemas.microsoft.com/office/drawing/2014/main" id="{E2BBDF5D-8F0D-4B28-A3A1-21FCE3B19582}"/>
              </a:ext>
            </a:extLst>
          </p:cNvPr>
          <p:cNvSpPr txBox="1"/>
          <p:nvPr/>
        </p:nvSpPr>
        <p:spPr>
          <a:xfrm>
            <a:off x="7457310" y="5712423"/>
            <a:ext cx="2928938" cy="458267"/>
          </a:xfrm>
          <a:prstGeom prst="rect">
            <a:avLst/>
          </a:prstGeom>
          <a:solidFill>
            <a:schemeClr val="bg1"/>
          </a:solidFill>
        </p:spPr>
        <p:txBody>
          <a:bodyPr wrap="square" rtlCol="0">
            <a:spAutoFit/>
          </a:bodyPr>
          <a:lstStyle/>
          <a:p>
            <a:pPr defTabSz="857250" fontAlgn="base">
              <a:spcBef>
                <a:spcPct val="0"/>
              </a:spcBef>
              <a:spcAft>
                <a:spcPct val="0"/>
              </a:spcAft>
              <a:buClrTx/>
            </a:pPr>
            <a:endParaRPr lang="en-US" sz="2378" kern="1200" dirty="0">
              <a:solidFill>
                <a:prstClr val="black"/>
              </a:solidFill>
              <a:latin typeface="Times New Roman" pitchFamily="18" charset="0"/>
              <a:ea typeface="+mn-ea"/>
              <a:cs typeface="+mn-cs"/>
            </a:endParaRPr>
          </a:p>
        </p:txBody>
      </p:sp>
      <p:sp>
        <p:nvSpPr>
          <p:cNvPr id="2" name="Title 1"/>
          <p:cNvSpPr>
            <a:spLocks noGrp="1"/>
          </p:cNvSpPr>
          <p:nvPr>
            <p:ph type="title"/>
          </p:nvPr>
        </p:nvSpPr>
        <p:spPr>
          <a:xfrm>
            <a:off x="2131219" y="285750"/>
            <a:ext cx="7929563" cy="928688"/>
          </a:xfrm>
        </p:spPr>
        <p:txBody>
          <a:bodyPr vert="horz" lIns="63289" tIns="31645" rIns="63289" bIns="31645" rtlCol="0" anchor="ctr">
            <a:normAutofit fontScale="90000"/>
          </a:bodyPr>
          <a:lstStyle/>
          <a:p>
            <a:pPr algn="ct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ESSER III Community Survey Results</a:t>
            </a:r>
            <a:br>
              <a:rPr lang="en-US" sz="4125" dirty="0">
                <a:latin typeface="Calibri" panose="020F0502020204030204" pitchFamily="34" charset="0"/>
                <a:cs typeface="Calibri" panose="020F0502020204030204" pitchFamily="34" charset="0"/>
              </a:rPr>
            </a:br>
            <a:r>
              <a:rPr lang="en-US" sz="2906" dirty="0">
                <a:latin typeface="Calibri" panose="020F0502020204030204" pitchFamily="34" charset="0"/>
                <a:cs typeface="Calibri" panose="020F0502020204030204" pitchFamily="34" charset="0"/>
              </a:rPr>
              <a:t>(Question 3)</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pic>
        <p:nvPicPr>
          <p:cNvPr id="5" name="Picture 4" descr="ESSER III community survey results graph.">
            <a:extLst>
              <a:ext uri="{FF2B5EF4-FFF2-40B4-BE49-F238E27FC236}">
                <a16:creationId xmlns:a16="http://schemas.microsoft.com/office/drawing/2014/main" id="{13C8E30F-83DD-4DAF-AB11-9ED0E221CE01}"/>
              </a:ext>
            </a:extLst>
          </p:cNvPr>
          <p:cNvPicPr>
            <a:picLocks noChangeAspect="1"/>
          </p:cNvPicPr>
          <p:nvPr/>
        </p:nvPicPr>
        <p:blipFill>
          <a:blip r:embed="rId3"/>
          <a:stretch>
            <a:fillRect/>
          </a:stretch>
        </p:blipFill>
        <p:spPr>
          <a:xfrm>
            <a:off x="1737836" y="1804386"/>
            <a:ext cx="8716328" cy="4440520"/>
          </a:xfrm>
          <a:prstGeom prst="rect">
            <a:avLst/>
          </a:prstGeom>
        </p:spPr>
      </p:pic>
    </p:spTree>
    <p:extLst>
      <p:ext uri="{BB962C8B-B14F-4D97-AF65-F5344CB8AC3E}">
        <p14:creationId xmlns:p14="http://schemas.microsoft.com/office/powerpoint/2010/main" val="29602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2BBDF5D-8F0D-4B28-A3A1-21FCE3B19582}"/>
              </a:ext>
              <a:ext uri="{C183D7F6-B498-43B3-948B-1728B52AA6E4}">
                <adec:decorative xmlns:adec="http://schemas.microsoft.com/office/drawing/2017/decorative" val="1"/>
              </a:ext>
            </a:extLst>
          </p:cNvPr>
          <p:cNvSpPr txBox="1"/>
          <p:nvPr/>
        </p:nvSpPr>
        <p:spPr>
          <a:xfrm>
            <a:off x="7457310" y="5712423"/>
            <a:ext cx="2928938" cy="458267"/>
          </a:xfrm>
          <a:prstGeom prst="rect">
            <a:avLst/>
          </a:prstGeom>
          <a:solidFill>
            <a:schemeClr val="bg1"/>
          </a:solidFill>
        </p:spPr>
        <p:txBody>
          <a:bodyPr wrap="square" rtlCol="0">
            <a:spAutoFit/>
          </a:bodyPr>
          <a:lstStyle/>
          <a:p>
            <a:pPr defTabSz="857250" fontAlgn="base">
              <a:spcBef>
                <a:spcPct val="0"/>
              </a:spcBef>
              <a:spcAft>
                <a:spcPct val="0"/>
              </a:spcAft>
              <a:buClrTx/>
            </a:pPr>
            <a:endParaRPr lang="en-US" sz="2378" kern="1200" dirty="0">
              <a:solidFill>
                <a:prstClr val="black"/>
              </a:solidFill>
              <a:latin typeface="Times New Roman" pitchFamily="18" charset="0"/>
              <a:ea typeface="+mn-ea"/>
              <a:cs typeface="+mn-cs"/>
            </a:endParaRPr>
          </a:p>
        </p:txBody>
      </p:sp>
      <p:sp>
        <p:nvSpPr>
          <p:cNvPr id="2" name="Title 1"/>
          <p:cNvSpPr>
            <a:spLocks noGrp="1"/>
          </p:cNvSpPr>
          <p:nvPr>
            <p:ph type="title"/>
          </p:nvPr>
        </p:nvSpPr>
        <p:spPr>
          <a:xfrm>
            <a:off x="2095500" y="214312"/>
            <a:ext cx="7929563" cy="928688"/>
          </a:xfrm>
        </p:spPr>
        <p:txBody>
          <a:bodyPr vert="horz" lIns="63289" tIns="31645" rIns="63289" bIns="31645" rtlCol="0" anchor="ctr">
            <a:normAutofit fontScale="90000"/>
          </a:bodyPr>
          <a:lstStyle/>
          <a:p>
            <a:pPr algn="ct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ESSER III Community Survey Results</a:t>
            </a:r>
            <a:br>
              <a:rPr lang="en-US" sz="4125" dirty="0">
                <a:latin typeface="Calibri" panose="020F0502020204030204" pitchFamily="34" charset="0"/>
                <a:cs typeface="Calibri" panose="020F0502020204030204" pitchFamily="34" charset="0"/>
              </a:rPr>
            </a:br>
            <a:r>
              <a:rPr lang="en-US" sz="2906" dirty="0">
                <a:latin typeface="Calibri" panose="020F0502020204030204" pitchFamily="34" charset="0"/>
                <a:cs typeface="Calibri" panose="020F0502020204030204" pitchFamily="34" charset="0"/>
              </a:rPr>
              <a:t>(Question 4 – Highlights)</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500F96F3-AA4F-4BDD-B0AE-834E0A12A468}"/>
              </a:ext>
            </a:extLst>
          </p:cNvPr>
          <p:cNvSpPr>
            <a:spLocks noGrp="1"/>
          </p:cNvSpPr>
          <p:nvPr>
            <p:ph idx="1"/>
          </p:nvPr>
        </p:nvSpPr>
        <p:spPr>
          <a:xfrm>
            <a:off x="2095500" y="1714500"/>
            <a:ext cx="4071938" cy="5286375"/>
          </a:xfrm>
        </p:spPr>
        <p:txBody>
          <a:bodyPr>
            <a:noAutofit/>
          </a:bodyPr>
          <a:lstStyle/>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Summer school for all</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Reading support</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Catch up on missed work</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After school tutoring</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Smaller class sizes</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Support students with special needs</a:t>
            </a: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mental health work </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counselors and therapy</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Resilience training</a:t>
            </a: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Increase staff pay</a:t>
            </a: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clubs and other classes</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Outdoor learning</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field trips</a:t>
            </a:r>
          </a:p>
          <a:p>
            <a:pPr>
              <a:spcBef>
                <a:spcPts val="0"/>
              </a:spcBef>
            </a:pPr>
            <a:r>
              <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music and band classes</a:t>
            </a: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7A00E557-56A1-48FA-B63D-A774EF4BB40D}"/>
              </a:ext>
            </a:extLst>
          </p:cNvPr>
          <p:cNvSpPr txBox="1">
            <a:spLocks/>
          </p:cNvSpPr>
          <p:nvPr/>
        </p:nvSpPr>
        <p:spPr>
          <a:xfrm>
            <a:off x="6560346" y="1714500"/>
            <a:ext cx="4036217" cy="4265839"/>
          </a:xfrm>
          <a:prstGeom prst="rect">
            <a:avLst/>
          </a:prstGeom>
        </p:spPr>
        <p:txBody>
          <a:bodyPr vert="horz" lIns="85725" tIns="42863" rIns="85725" bIns="42863" rtlCol="0">
            <a:normAutofit/>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Technology training for staff</a:t>
            </a: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Improve buildings and parking lots</a:t>
            </a:r>
          </a:p>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Bathrooms and lockers</a:t>
            </a:r>
          </a:p>
          <a:p>
            <a:pPr marL="0" indent="0" defTabSz="450056" fontAlgn="base">
              <a:spcBef>
                <a:spcPts val="0"/>
              </a:spcBef>
              <a:spcAft>
                <a:spcPct val="0"/>
              </a:spcAft>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fontAlgn="base">
              <a:spcBef>
                <a:spcPts val="0"/>
              </a:spcBef>
              <a:spcAft>
                <a:spcPct val="0"/>
              </a:spcAft>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Ventilation (HVAC, Air Purifiers)</a:t>
            </a:r>
          </a:p>
          <a:p>
            <a:pPr marL="337542" indent="-337542" defTabSz="450056" fontAlgn="base">
              <a:spcBef>
                <a:spcPts val="0"/>
              </a:spcBef>
              <a:spcAft>
                <a:spcPct val="0"/>
              </a:spcAft>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Hand sanitizer stations</a:t>
            </a:r>
          </a:p>
          <a:p>
            <a:pPr marL="337542" indent="-337542" defTabSz="450056" fontAlgn="base">
              <a:spcBef>
                <a:spcPts val="0"/>
              </a:spcBef>
              <a:spcAft>
                <a:spcPct val="0"/>
              </a:spcAft>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Regular COVID testing for all</a:t>
            </a: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Better food</a:t>
            </a:r>
          </a:p>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Free food for all students</a:t>
            </a: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Return money to taxpayers</a:t>
            </a: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6311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3" y="2428875"/>
            <a:ext cx="7000875" cy="928688"/>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ESSER III Planning</a:t>
            </a:r>
          </a:p>
        </p:txBody>
      </p:sp>
    </p:spTree>
    <p:extLst>
      <p:ext uri="{BB962C8B-B14F-4D97-AF65-F5344CB8AC3E}">
        <p14:creationId xmlns:p14="http://schemas.microsoft.com/office/powerpoint/2010/main" val="235511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2BBDF5D-8F0D-4B28-A3A1-21FCE3B19582}"/>
              </a:ext>
              <a:ext uri="{C183D7F6-B498-43B3-948B-1728B52AA6E4}">
                <adec:decorative xmlns:adec="http://schemas.microsoft.com/office/drawing/2017/decorative" val="1"/>
              </a:ext>
            </a:extLst>
          </p:cNvPr>
          <p:cNvSpPr txBox="1"/>
          <p:nvPr/>
        </p:nvSpPr>
        <p:spPr>
          <a:xfrm>
            <a:off x="7457310" y="5712423"/>
            <a:ext cx="2928938" cy="458267"/>
          </a:xfrm>
          <a:prstGeom prst="rect">
            <a:avLst/>
          </a:prstGeom>
          <a:solidFill>
            <a:schemeClr val="bg1"/>
          </a:solidFill>
        </p:spPr>
        <p:txBody>
          <a:bodyPr wrap="square" rtlCol="0">
            <a:spAutoFit/>
          </a:bodyPr>
          <a:lstStyle/>
          <a:p>
            <a:pPr defTabSz="857250" fontAlgn="base">
              <a:spcBef>
                <a:spcPct val="0"/>
              </a:spcBef>
              <a:spcAft>
                <a:spcPct val="0"/>
              </a:spcAft>
              <a:buClrTx/>
            </a:pPr>
            <a:endParaRPr lang="en-US" sz="2378" kern="1200" dirty="0">
              <a:solidFill>
                <a:prstClr val="black"/>
              </a:solidFill>
              <a:latin typeface="Times New Roman" pitchFamily="18" charset="0"/>
              <a:ea typeface="+mn-ea"/>
              <a:cs typeface="+mn-cs"/>
            </a:endParaRPr>
          </a:p>
        </p:txBody>
      </p:sp>
      <p:sp>
        <p:nvSpPr>
          <p:cNvPr id="2" name="Title 1"/>
          <p:cNvSpPr>
            <a:spLocks noGrp="1"/>
          </p:cNvSpPr>
          <p:nvPr>
            <p:ph type="title"/>
          </p:nvPr>
        </p:nvSpPr>
        <p:spPr>
          <a:xfrm>
            <a:off x="1881188" y="214312"/>
            <a:ext cx="8505060" cy="928688"/>
          </a:xfrm>
        </p:spPr>
        <p:txBody>
          <a:bodyPr vert="horz" lIns="63289" tIns="31645" rIns="63289" bIns="31645" rtlCol="0" anchor="ctr">
            <a:noAutofit/>
          </a:bodyPr>
          <a:lstStyle/>
          <a:p>
            <a:pPr algn="ctr"/>
            <a:br>
              <a:rPr lang="en-US" sz="3375" dirty="0">
                <a:latin typeface="Calibri" panose="020F0502020204030204" pitchFamily="34" charset="0"/>
                <a:cs typeface="Calibri" panose="020F0502020204030204" pitchFamily="34" charset="0"/>
              </a:rPr>
            </a:br>
            <a:r>
              <a:rPr lang="en-US" sz="3375" dirty="0">
                <a:latin typeface="Calibri" panose="020F0502020204030204" pitchFamily="34" charset="0"/>
                <a:cs typeface="Calibri" panose="020F0502020204030204" pitchFamily="34" charset="0"/>
              </a:rPr>
              <a:t>ESSER III Planning ($7.3 m D20 Non-Charters)</a:t>
            </a:r>
            <a:br>
              <a:rPr lang="en-US" sz="4125"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(Approximated dollar amounts, May not add to total due to rounding, Subject to revision)</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500F96F3-AA4F-4BDD-B0AE-834E0A12A468}"/>
              </a:ext>
            </a:extLst>
          </p:cNvPr>
          <p:cNvSpPr>
            <a:spLocks noGrp="1"/>
          </p:cNvSpPr>
          <p:nvPr>
            <p:ph idx="1"/>
          </p:nvPr>
        </p:nvSpPr>
        <p:spPr>
          <a:xfrm>
            <a:off x="1952625" y="1319518"/>
            <a:ext cx="3929063" cy="3395357"/>
          </a:xfrm>
          <a:solidFill>
            <a:srgbClr val="00EE6C"/>
          </a:solidFill>
          <a:ln>
            <a:solidFill>
              <a:schemeClr val="tx1"/>
            </a:solidFill>
          </a:ln>
        </p:spPr>
        <p:txBody>
          <a:bodyPr>
            <a:noAutofit/>
          </a:bodyPr>
          <a:lstStyle/>
          <a:p>
            <a:pPr marL="0" indent="0">
              <a:spcBef>
                <a:spcPts val="0"/>
              </a:spcBef>
              <a:buNone/>
            </a:pPr>
            <a:r>
              <a:rPr lang="en-US" sz="1875" b="1" dirty="0">
                <a:solidFill>
                  <a:schemeClr val="tx1"/>
                </a:solidFill>
                <a:latin typeface="Calibri" panose="020F0502020204030204" pitchFamily="34" charset="0"/>
                <a:ea typeface="Times New Roman" panose="02020603050405020304" pitchFamily="18" charset="0"/>
                <a:cs typeface="Calibri" panose="020F0502020204030204" pitchFamily="34" charset="0"/>
              </a:rPr>
              <a:t>Learning Loss ($2.8 m)</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K-5 After School Tutoring through May 2024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K-5 Summer Reading Clinic through July 2024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6-8 Tutoring through June 2024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9-12 Tutoring &amp; Credit Recovery through June 2024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9-12 Summer School In-Person Credit Recovery &amp; Advanced Credit Completion through July 2024 – Tuition $40 instead of $250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9-12 Summer School Online Credit Recovery &amp; Advanced Credit Completion through July 2024 – Tuition $40 instead of $250 </a:t>
            </a:r>
          </a:p>
          <a:p>
            <a:pPr>
              <a:spcBef>
                <a:spcPts val="0"/>
              </a:spcBef>
            </a:pPr>
            <a:r>
              <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rPr>
              <a:t>9-12 Online Course Licenses through June 2024 </a:t>
            </a:r>
          </a:p>
          <a:p>
            <a:pPr>
              <a:spcBef>
                <a:spcPts val="0"/>
              </a:spcBef>
            </a:pPr>
            <a:r>
              <a:rPr lang="en-US" sz="1125" dirty="0">
                <a:solidFill>
                  <a:schemeClr val="tx1"/>
                </a:solidFill>
                <a:latin typeface="Calibri" panose="020F0502020204030204" pitchFamily="34" charset="0"/>
                <a:cs typeface="Calibri" panose="020F0502020204030204" pitchFamily="34" charset="0"/>
              </a:rPr>
              <a:t>K-12 Behavior TOSA for Students with Disabilities through June 2024 </a:t>
            </a:r>
          </a:p>
          <a:p>
            <a:pPr>
              <a:spcBef>
                <a:spcPts val="0"/>
              </a:spcBef>
            </a:pPr>
            <a:endParaRPr lang="en-US" sz="1125"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1125" b="1" dirty="0">
                <a:solidFill>
                  <a:schemeClr val="tx1"/>
                </a:solidFill>
                <a:latin typeface="Calibri" panose="020F0502020204030204" pitchFamily="34" charset="0"/>
                <a:cs typeface="Calibri" panose="020F0502020204030204" pitchFamily="34" charset="0"/>
              </a:rPr>
              <a:t>AT LEAST 20% LEARNING LOSS?</a:t>
            </a:r>
          </a:p>
          <a:p>
            <a:pPr>
              <a:spcBef>
                <a:spcPts val="0"/>
              </a:spcBef>
            </a:pPr>
            <a:r>
              <a:rPr lang="en-US" sz="1125" b="1" dirty="0">
                <a:solidFill>
                  <a:schemeClr val="tx1"/>
                </a:solidFill>
                <a:latin typeface="Calibri" panose="020F0502020204030204" pitchFamily="34" charset="0"/>
                <a:cs typeface="Calibri" panose="020F0502020204030204" pitchFamily="34" charset="0"/>
              </a:rPr>
              <a:t>D20 Non-Charters $2.8 m of $7.3 m = </a:t>
            </a:r>
            <a:r>
              <a:rPr lang="en-US" sz="1125" b="1" u="sng" dirty="0">
                <a:solidFill>
                  <a:schemeClr val="tx1"/>
                </a:solidFill>
                <a:latin typeface="Calibri" panose="020F0502020204030204" pitchFamily="34" charset="0"/>
                <a:cs typeface="Calibri" panose="020F0502020204030204" pitchFamily="34" charset="0"/>
              </a:rPr>
              <a:t>38%</a:t>
            </a:r>
          </a:p>
          <a:p>
            <a:pPr>
              <a:spcBef>
                <a:spcPts val="0"/>
              </a:spcBef>
            </a:pPr>
            <a:r>
              <a:rPr lang="en-US" sz="1125" b="1" dirty="0">
                <a:solidFill>
                  <a:schemeClr val="tx1"/>
                </a:solidFill>
                <a:latin typeface="Calibri" panose="020F0502020204030204" pitchFamily="34" charset="0"/>
                <a:cs typeface="Calibri" panose="020F0502020204030204" pitchFamily="34" charset="0"/>
              </a:rPr>
              <a:t>D20 All Schools $2.8 m of $8.6 m = </a:t>
            </a:r>
            <a:r>
              <a:rPr lang="en-US" sz="1125" b="1" u="sng" dirty="0">
                <a:solidFill>
                  <a:schemeClr val="tx1"/>
                </a:solidFill>
                <a:latin typeface="Calibri" panose="020F0502020204030204" pitchFamily="34" charset="0"/>
                <a:cs typeface="Calibri" panose="020F0502020204030204" pitchFamily="34" charset="0"/>
              </a:rPr>
              <a:t>33%</a:t>
            </a:r>
          </a:p>
          <a:p>
            <a:pPr>
              <a:spcBef>
                <a:spcPts val="0"/>
              </a:spcBef>
            </a:pPr>
            <a:endParaRPr lang="en-US" sz="1125" dirty="0">
              <a:solidFill>
                <a:schemeClr val="tx1"/>
              </a:solidFill>
              <a:latin typeface="Calibri" panose="020F0502020204030204" pitchFamily="34" charset="0"/>
              <a:cs typeface="Calibri" panose="020F0502020204030204" pitchFamily="34" charset="0"/>
            </a:endParaRPr>
          </a:p>
          <a:p>
            <a:pPr>
              <a:spcBef>
                <a:spcPts val="0"/>
              </a:spcBef>
            </a:pPr>
            <a:endParaRPr lang="en-US" sz="1125" dirty="0">
              <a:solidFill>
                <a:schemeClr val="tx1"/>
              </a:solidFill>
              <a:latin typeface="Calibri" panose="020F0502020204030204" pitchFamily="34" charset="0"/>
              <a:cs typeface="Calibri" panose="020F0502020204030204" pitchFamily="34" charset="0"/>
            </a:endParaRPr>
          </a:p>
          <a:p>
            <a:pPr>
              <a:spcBef>
                <a:spcPts val="0"/>
              </a:spcBef>
            </a:pPr>
            <a:endPar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12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313"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1875"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Content Placeholder 2">
            <a:extLst>
              <a:ext uri="{FF2B5EF4-FFF2-40B4-BE49-F238E27FC236}">
                <a16:creationId xmlns:a16="http://schemas.microsoft.com/office/drawing/2014/main" id="{7A00E557-56A1-48FA-B63D-A774EF4BB40D}"/>
              </a:ext>
            </a:extLst>
          </p:cNvPr>
          <p:cNvSpPr txBox="1">
            <a:spLocks/>
          </p:cNvSpPr>
          <p:nvPr/>
        </p:nvSpPr>
        <p:spPr>
          <a:xfrm>
            <a:off x="1952625" y="5056026"/>
            <a:ext cx="3929063" cy="1587662"/>
          </a:xfrm>
          <a:prstGeom prst="rect">
            <a:avLst/>
          </a:prstGeom>
          <a:solidFill>
            <a:srgbClr val="7030A0"/>
          </a:solidFill>
          <a:ln>
            <a:solidFill>
              <a:schemeClr val="tx1"/>
            </a:solidFill>
          </a:ln>
        </p:spPr>
        <p:txBody>
          <a:bodyPr vert="horz" lIns="85725" tIns="42863" rIns="85725" bIns="42863" rtlCol="0">
            <a:normAutofit fontScale="92500" lnSpcReduction="10000"/>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defTabSz="450056">
              <a:spcBef>
                <a:spcPts val="0"/>
              </a:spcBef>
              <a:buClrTx/>
              <a:buNone/>
            </a:pPr>
            <a:r>
              <a:rPr lang="en-US" sz="2063" b="1" dirty="0">
                <a:solidFill>
                  <a:prstClr val="white"/>
                </a:solidFill>
                <a:latin typeface="Calibri" panose="020F0502020204030204" pitchFamily="34" charset="0"/>
                <a:ea typeface="Times New Roman" panose="02020603050405020304" pitchFamily="18" charset="0"/>
                <a:cs typeface="Calibri" panose="020F0502020204030204" pitchFamily="34" charset="0"/>
              </a:rPr>
              <a:t>Social/Emotional/Mental Well-Being ($1.3 m)</a:t>
            </a:r>
          </a:p>
          <a:p>
            <a:pPr marL="337542" indent="-337542" defTabSz="450056" fontAlgn="base">
              <a:lnSpc>
                <a:spcPct val="120000"/>
              </a:lnSpc>
              <a:spcBef>
                <a:spcPts val="0"/>
              </a:spcBef>
              <a:spcAft>
                <a:spcPct val="0"/>
              </a:spcAft>
              <a:buClrTx/>
            </a:pPr>
            <a:r>
              <a:rPr lang="en-US" sz="1219" dirty="0">
                <a:solidFill>
                  <a:prstClr val="white"/>
                </a:solidFill>
                <a:latin typeface="Calibri" panose="020F0502020204030204" pitchFamily="34" charset="0"/>
                <a:cs typeface="Calibri" panose="020F0502020204030204" pitchFamily="34" charset="0"/>
              </a:rPr>
              <a:t>21-22 Make Part-Time Counselors FT at ATES, EWES, &amp; JK8 </a:t>
            </a:r>
          </a:p>
          <a:p>
            <a:pPr marL="337542" indent="-337542" defTabSz="450056" fontAlgn="base">
              <a:lnSpc>
                <a:spcPct val="120000"/>
              </a:lnSpc>
              <a:spcBef>
                <a:spcPts val="0"/>
              </a:spcBef>
              <a:spcAft>
                <a:spcPct val="0"/>
              </a:spcAft>
              <a:buClrTx/>
            </a:pPr>
            <a:r>
              <a:rPr lang="en-US" sz="1219" dirty="0">
                <a:solidFill>
                  <a:prstClr val="white"/>
                </a:solidFill>
                <a:latin typeface="Calibri" panose="020F0502020204030204" pitchFamily="34" charset="0"/>
                <a:cs typeface="Calibri" panose="020F0502020204030204" pitchFamily="34" charset="0"/>
              </a:rPr>
              <a:t>ASD20 Family Resource Counseling Center through June 2024</a:t>
            </a:r>
          </a:p>
          <a:p>
            <a:pPr marL="337542" indent="-337542" defTabSz="450056" fontAlgn="base">
              <a:lnSpc>
                <a:spcPct val="120000"/>
              </a:lnSpc>
              <a:spcBef>
                <a:spcPts val="0"/>
              </a:spcBef>
              <a:spcAft>
                <a:spcPct val="0"/>
              </a:spcAft>
              <a:buClrTx/>
            </a:pPr>
            <a:r>
              <a:rPr lang="en-US" sz="1219" dirty="0">
                <a:solidFill>
                  <a:prstClr val="white"/>
                </a:solidFill>
                <a:latin typeface="Calibri" panose="020F0502020204030204" pitchFamily="34" charset="0"/>
                <a:cs typeface="Calibri" panose="020F0502020204030204" pitchFamily="34" charset="0"/>
              </a:rPr>
              <a:t>22-23 &amp; 23-24 RULER Online Subscription </a:t>
            </a:r>
          </a:p>
          <a:p>
            <a:pPr marL="337542" indent="-337542" defTabSz="450056" fontAlgn="base">
              <a:lnSpc>
                <a:spcPct val="120000"/>
              </a:lnSpc>
              <a:spcBef>
                <a:spcPts val="0"/>
              </a:spcBef>
              <a:spcAft>
                <a:spcPct val="0"/>
              </a:spcAft>
              <a:buClrTx/>
            </a:pPr>
            <a:r>
              <a:rPr lang="en-US" sz="1219" dirty="0">
                <a:solidFill>
                  <a:prstClr val="white"/>
                </a:solidFill>
                <a:latin typeface="Calibri" panose="020F0502020204030204" pitchFamily="34" charset="0"/>
                <a:cs typeface="Calibri" panose="020F0502020204030204" pitchFamily="34" charset="0"/>
              </a:rPr>
              <a:t>22-23 &amp; 23-24 Sources of Strength </a:t>
            </a:r>
          </a:p>
          <a:p>
            <a:pPr marL="337542" indent="-337542" defTabSz="450056" fontAlgn="base">
              <a:spcBef>
                <a:spcPts val="0"/>
              </a:spcBef>
              <a:spcAft>
                <a:spcPct val="0"/>
              </a:spcAft>
              <a:buClrTx/>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fontAlgn="base">
              <a:spcBef>
                <a:spcPts val="0"/>
              </a:spcBef>
              <a:spcAft>
                <a:spcPct val="0"/>
              </a:spcAft>
              <a:buClrTx/>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fontAlgn="base">
              <a:spcBef>
                <a:spcPts val="0"/>
              </a:spcBef>
              <a:spcAft>
                <a:spcPct val="0"/>
              </a:spcAft>
              <a:buClrTx/>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6D334DCA-2CF7-42F3-B8F0-2251DFE28617}"/>
              </a:ext>
            </a:extLst>
          </p:cNvPr>
          <p:cNvSpPr txBox="1">
            <a:spLocks/>
          </p:cNvSpPr>
          <p:nvPr/>
        </p:nvSpPr>
        <p:spPr>
          <a:xfrm>
            <a:off x="6510046" y="1319519"/>
            <a:ext cx="3819719" cy="1823731"/>
          </a:xfrm>
          <a:prstGeom prst="rect">
            <a:avLst/>
          </a:prstGeom>
          <a:solidFill>
            <a:srgbClr val="FFD653"/>
          </a:solidFill>
          <a:ln>
            <a:solidFill>
              <a:schemeClr val="tx1"/>
            </a:solidFill>
          </a:ln>
        </p:spPr>
        <p:txBody>
          <a:bodyPr vert="horz" lIns="85725" tIns="42863" rIns="85725" bIns="42863" rtlCol="0">
            <a:noAutofit/>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defTabSz="450056">
              <a:spcBef>
                <a:spcPts val="0"/>
              </a:spcBef>
              <a:buClrTx/>
              <a:buNone/>
            </a:pPr>
            <a:r>
              <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rPr>
              <a:t>Health &amp; Safety Needs ($1.1 m)</a:t>
            </a:r>
          </a:p>
          <a:p>
            <a:pPr marL="337542" indent="-337542" defTabSz="450056">
              <a:spcBef>
                <a:spcPts val="0"/>
              </a:spcBef>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ASD20 Food Bank and Clothing Closet at the Family Resource Center through June 2024 </a:t>
            </a:r>
          </a:p>
          <a:p>
            <a:pPr marL="337542" indent="-337542" defTabSz="450056">
              <a:spcBef>
                <a:spcPts val="0"/>
              </a:spcBef>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Transportation to Food Bank and Clothing Closet through August 2024 for Homeless Families </a:t>
            </a:r>
          </a:p>
          <a:p>
            <a:pPr marL="337542" indent="-337542" defTabSz="450056">
              <a:spcBef>
                <a:spcPts val="0"/>
              </a:spcBef>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Nurse Support during Summer School 2021 </a:t>
            </a:r>
          </a:p>
          <a:p>
            <a:pPr marL="337542" indent="-337542" defTabSz="450056">
              <a:spcBef>
                <a:spcPts val="0"/>
              </a:spcBef>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21-22 School Staff Overtime, Additional Staffing, Central COVID Team to Support Required COVID Protocols</a:t>
            </a:r>
          </a:p>
          <a:p>
            <a:pPr marL="337542" indent="-337542" defTabSz="450056">
              <a:spcBef>
                <a:spcPts val="0"/>
              </a:spcBef>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Masks </a:t>
            </a:r>
          </a:p>
          <a:p>
            <a:pPr marL="337542" indent="-337542" defTabSz="450056">
              <a:spcBef>
                <a:spcPts val="0"/>
              </a:spcBef>
              <a:buClrTx/>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12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12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125"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Content Placeholder 2">
            <a:extLst>
              <a:ext uri="{FF2B5EF4-FFF2-40B4-BE49-F238E27FC236}">
                <a16:creationId xmlns:a16="http://schemas.microsoft.com/office/drawing/2014/main" id="{95D3CEE3-8DD7-4EB5-AAD4-94F49119F5D3}"/>
              </a:ext>
            </a:extLst>
          </p:cNvPr>
          <p:cNvSpPr txBox="1">
            <a:spLocks/>
          </p:cNvSpPr>
          <p:nvPr/>
        </p:nvSpPr>
        <p:spPr>
          <a:xfrm>
            <a:off x="6484317" y="3590901"/>
            <a:ext cx="3832839" cy="928688"/>
          </a:xfrm>
          <a:prstGeom prst="rect">
            <a:avLst/>
          </a:prstGeom>
          <a:solidFill>
            <a:srgbClr val="3FCDFF"/>
          </a:solidFill>
          <a:ln>
            <a:solidFill>
              <a:schemeClr val="tx1"/>
            </a:solidFill>
          </a:ln>
        </p:spPr>
        <p:txBody>
          <a:bodyPr vert="horz" lIns="85725" tIns="42863" rIns="85725" bIns="42863" rtlCol="0">
            <a:normAutofit fontScale="77500" lnSpcReduction="20000"/>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defTabSz="450056">
              <a:spcBef>
                <a:spcPts val="0"/>
              </a:spcBef>
              <a:buClrTx/>
              <a:buNone/>
            </a:pPr>
            <a:r>
              <a:rPr lang="en-US" sz="2438" b="1" dirty="0">
                <a:solidFill>
                  <a:prstClr val="black"/>
                </a:solidFill>
                <a:latin typeface="Calibri" panose="020F0502020204030204" pitchFamily="34" charset="0"/>
                <a:ea typeface="Times New Roman" panose="02020603050405020304" pitchFamily="18" charset="0"/>
                <a:cs typeface="Calibri" panose="020F0502020204030204" pitchFamily="34" charset="0"/>
              </a:rPr>
              <a:t>Continuity of Operations ($1.7 m)</a:t>
            </a:r>
          </a:p>
          <a:p>
            <a:pPr marL="337542" indent="-337542" defTabSz="450056" fontAlgn="base">
              <a:lnSpc>
                <a:spcPct val="120000"/>
              </a:lnSpc>
              <a:spcBef>
                <a:spcPts val="0"/>
              </a:spcBef>
              <a:spcAft>
                <a:spcPct val="0"/>
              </a:spcAft>
              <a:buClrTx/>
            </a:pPr>
            <a:r>
              <a:rPr lang="en-US" sz="1406" dirty="0">
                <a:solidFill>
                  <a:prstClr val="black"/>
                </a:solidFill>
                <a:latin typeface="Calibri" panose="020F0502020204030204" pitchFamily="34" charset="0"/>
                <a:ea typeface="Times New Roman" panose="02020603050405020304" pitchFamily="18" charset="0"/>
                <a:cs typeface="Calibri" panose="020F0502020204030204" pitchFamily="34" charset="0"/>
              </a:rPr>
              <a:t>21-22 JK8 additional teachers and curriculum costs</a:t>
            </a:r>
          </a:p>
          <a:p>
            <a:pPr marL="337542" indent="-337542" defTabSz="450056" fontAlgn="base">
              <a:lnSpc>
                <a:spcPct val="120000"/>
              </a:lnSpc>
              <a:spcBef>
                <a:spcPts val="0"/>
              </a:spcBef>
              <a:spcAft>
                <a:spcPct val="0"/>
              </a:spcAft>
              <a:buClrTx/>
            </a:pPr>
            <a:r>
              <a:rPr lang="en-US" sz="1406" dirty="0">
                <a:solidFill>
                  <a:prstClr val="black"/>
                </a:solidFill>
                <a:latin typeface="Calibri" panose="020F0502020204030204" pitchFamily="34" charset="0"/>
                <a:ea typeface="Times New Roman" panose="02020603050405020304" pitchFamily="18" charset="0"/>
                <a:cs typeface="Calibri" panose="020F0502020204030204" pitchFamily="34" charset="0"/>
              </a:rPr>
              <a:t>22-23 &amp; 23-24 Title I teachers at FRES, HPES, PIES, PHES </a:t>
            </a:r>
          </a:p>
          <a:p>
            <a:pPr marL="337542" indent="-337542" defTabSz="450056" fontAlgn="base">
              <a:lnSpc>
                <a:spcPct val="120000"/>
              </a:lnSpc>
              <a:spcBef>
                <a:spcPts val="0"/>
              </a:spcBef>
              <a:spcAft>
                <a:spcPct val="0"/>
              </a:spcAft>
              <a:buClrTx/>
            </a:pPr>
            <a:r>
              <a:rPr lang="en-US" sz="1406" dirty="0">
                <a:solidFill>
                  <a:prstClr val="black"/>
                </a:solidFill>
                <a:latin typeface="Calibri" panose="020F0502020204030204" pitchFamily="34" charset="0"/>
                <a:ea typeface="Times New Roman" panose="02020603050405020304" pitchFamily="18" charset="0"/>
                <a:cs typeface="Calibri" panose="020F0502020204030204" pitchFamily="34" charset="0"/>
              </a:rPr>
              <a:t>Partial Accounting Costs </a:t>
            </a: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
        <p:nvSpPr>
          <p:cNvPr id="10" name="Content Placeholder 2">
            <a:extLst>
              <a:ext uri="{FF2B5EF4-FFF2-40B4-BE49-F238E27FC236}">
                <a16:creationId xmlns:a16="http://schemas.microsoft.com/office/drawing/2014/main" id="{1E66C96D-41B3-4103-AB9C-BCADCDC3CF5C}"/>
              </a:ext>
            </a:extLst>
          </p:cNvPr>
          <p:cNvSpPr txBox="1">
            <a:spLocks/>
          </p:cNvSpPr>
          <p:nvPr/>
        </p:nvSpPr>
        <p:spPr>
          <a:xfrm>
            <a:off x="6484319" y="4986022"/>
            <a:ext cx="3832838" cy="1048160"/>
          </a:xfrm>
          <a:prstGeom prst="rect">
            <a:avLst/>
          </a:prstGeom>
          <a:solidFill>
            <a:srgbClr val="F0A36A"/>
          </a:solidFill>
          <a:ln>
            <a:solidFill>
              <a:schemeClr val="tx1"/>
            </a:solidFill>
          </a:ln>
        </p:spPr>
        <p:txBody>
          <a:bodyPr vert="horz" lIns="85725" tIns="42863" rIns="85725" bIns="42863" rtlCol="0">
            <a:normAutofit/>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defTabSz="450056">
              <a:spcBef>
                <a:spcPts val="0"/>
              </a:spcBef>
              <a:buClrTx/>
              <a:buNone/>
            </a:pPr>
            <a:r>
              <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Technology &amp; Digital Tools Support ($320k)</a:t>
            </a:r>
          </a:p>
          <a:p>
            <a:pPr marL="337542" indent="-337542" defTabSz="450056" fontAlgn="base">
              <a:spcBef>
                <a:spcPts val="0"/>
              </a:spcBef>
              <a:spcAft>
                <a:spcPct val="0"/>
              </a:spcAft>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22-23 &amp; 23-24 MS &amp; HS DTT’s 260 Days </a:t>
            </a:r>
          </a:p>
          <a:p>
            <a:pPr marL="337542" indent="-337542" defTabSz="450056" fontAlgn="base">
              <a:spcBef>
                <a:spcPts val="0"/>
              </a:spcBef>
              <a:spcAft>
                <a:spcPct val="0"/>
              </a:spcAft>
              <a:buClrTx/>
            </a:pPr>
            <a:r>
              <a:rPr lang="en-US" sz="1125" dirty="0">
                <a:solidFill>
                  <a:prstClr val="black"/>
                </a:solidFill>
                <a:latin typeface="Calibri" panose="020F0502020204030204" pitchFamily="34" charset="0"/>
                <a:ea typeface="Times New Roman" panose="02020603050405020304" pitchFamily="18" charset="0"/>
                <a:cs typeface="Calibri" panose="020F0502020204030204" pitchFamily="34" charset="0"/>
              </a:rPr>
              <a:t>23-24 Home Internet Connectivity </a:t>
            </a: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654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3" y="2428875"/>
            <a:ext cx="7000875" cy="928688"/>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The Way Ahead</a:t>
            </a:r>
          </a:p>
        </p:txBody>
      </p:sp>
    </p:spTree>
    <p:extLst>
      <p:ext uri="{BB962C8B-B14F-4D97-AF65-F5344CB8AC3E}">
        <p14:creationId xmlns:p14="http://schemas.microsoft.com/office/powerpoint/2010/main" val="236655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719" y="214312"/>
            <a:ext cx="7000875" cy="928688"/>
          </a:xfrm>
        </p:spPr>
        <p:txBody>
          <a:bodyPr vert="horz" lIns="63289" tIns="31645" rIns="63289" bIns="31645" rtlCol="0" anchor="ctr">
            <a:normAutofit fontScale="90000"/>
          </a:bodyPr>
          <a:lstStyle/>
          <a:p>
            <a:pPr algn="ctr"/>
            <a:br>
              <a:rPr lang="en-US" sz="4125" dirty="0">
                <a:latin typeface="Calibri" panose="020F0502020204030204" pitchFamily="34" charset="0"/>
                <a:cs typeface="Calibri" panose="020F0502020204030204" pitchFamily="34" charset="0"/>
              </a:rPr>
            </a:br>
            <a:r>
              <a:rPr lang="en-US" sz="4125" dirty="0">
                <a:latin typeface="Calibri" panose="020F0502020204030204" pitchFamily="34" charset="0"/>
                <a:cs typeface="Calibri" panose="020F0502020204030204" pitchFamily="34" charset="0"/>
              </a:rPr>
              <a:t>The Way Ahead</a:t>
            </a:r>
            <a:br>
              <a:rPr lang="en-US" sz="4125" dirty="0">
                <a:latin typeface="Calibri" panose="020F0502020204030204" pitchFamily="34" charset="0"/>
                <a:cs typeface="Calibri" panose="020F0502020204030204" pitchFamily="34" charset="0"/>
              </a:rPr>
            </a:br>
            <a:endParaRPr lang="en-US" sz="4125"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A6EB01E2-94B5-4757-BC87-4740BF729B65}"/>
              </a:ext>
            </a:extLst>
          </p:cNvPr>
          <p:cNvSpPr txBox="1">
            <a:spLocks/>
          </p:cNvSpPr>
          <p:nvPr/>
        </p:nvSpPr>
        <p:spPr>
          <a:xfrm>
            <a:off x="2024062" y="1285875"/>
            <a:ext cx="7929563" cy="5286375"/>
          </a:xfrm>
          <a:prstGeom prst="rect">
            <a:avLst/>
          </a:prstGeom>
        </p:spPr>
        <p:txBody>
          <a:bodyPr vert="horz" lIns="85725" tIns="42863" rIns="85725" bIns="42863" rtlCol="0">
            <a:normAutofit/>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defTabSz="450056">
              <a:spcBef>
                <a:spcPts val="0"/>
              </a:spcBef>
              <a:buClrTx/>
              <a:buNone/>
            </a:pPr>
            <a:r>
              <a:rPr lang="en-US" sz="2063"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ESSER III Stakeholder Presentations</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9/30 – Special Education Advisory Committee (SEAC)</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10/4 – K-12 Principals</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10/5 – Academy Education Association (AEA)</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10/6 – Parent Sounding Board (PSB)</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10/6 – Superintendent's Student Advisory Council (SSAC)</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10/6 – Teacher Communication Council (TCC)</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10/18 – ASD20 Community Town Hall 5:00 pm – 6:00 pm on Teams</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10/19 – District Accountability Committee (DAC)</a:t>
            </a:r>
          </a:p>
          <a:p>
            <a:pPr marL="337542" indent="-337542" defTabSz="450056">
              <a:spcBef>
                <a:spcPts val="0"/>
              </a:spcBef>
              <a:buClrTx/>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r>
              <a:rPr lang="en-US" sz="2063"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Application</a:t>
            </a:r>
          </a:p>
          <a:p>
            <a:pPr marL="337542" indent="-337542" defTabSz="450056">
              <a:spcBef>
                <a:spcPts val="0"/>
              </a:spcBef>
              <a:buClrTx/>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Finalize and Submit ESSER III Application to Colorado Department </a:t>
            </a:r>
          </a:p>
          <a:p>
            <a:pPr marL="0" indent="0" defTabSz="450056">
              <a:spcBef>
                <a:spcPts val="0"/>
              </a:spcBef>
              <a:buClrTx/>
              <a:buNone/>
            </a:pPr>
            <a:r>
              <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rPr>
              <a:t>     of Education for Review by December 16, 2021</a:t>
            </a:r>
          </a:p>
          <a:p>
            <a:pPr marL="337542" indent="-337542" defTabSz="450056">
              <a:spcBef>
                <a:spcPts val="0"/>
              </a:spcBef>
              <a:buClrTx/>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2063"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2063"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defTabSz="450056">
              <a:spcBef>
                <a:spcPts val="0"/>
              </a:spcBef>
              <a:buClrTx/>
            </a:pPr>
            <a:endParaRPr lang="en-US" sz="2063"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defTabSz="450056">
              <a:spcBef>
                <a:spcPts val="0"/>
              </a:spcBef>
              <a:buClrTx/>
              <a:buNone/>
            </a:pPr>
            <a:endParaRPr lang="en-US" sz="2063"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3411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3" y="2428875"/>
            <a:ext cx="7000875" cy="928688"/>
          </a:xfrm>
        </p:spPr>
        <p:txBody>
          <a:bodyPr vert="horz" lIns="63289" tIns="31645" rIns="63289" bIns="31645" rtlCol="0" anchor="ctr">
            <a:normAutofit/>
          </a:bodyPr>
          <a:lstStyle/>
          <a:p>
            <a:pPr algn="ctr"/>
            <a:r>
              <a:rPr lang="en-US" sz="4125" dirty="0">
                <a:latin typeface="Calibri" panose="020F0502020204030204" pitchFamily="34" charset="0"/>
                <a:cs typeface="Calibri" panose="020F0502020204030204" pitchFamily="34" charset="0"/>
              </a:rPr>
              <a:t>Comments &amp; Questions</a:t>
            </a:r>
          </a:p>
        </p:txBody>
      </p:sp>
      <p:sp>
        <p:nvSpPr>
          <p:cNvPr id="3" name="Content Placeholder 2">
            <a:extLst>
              <a:ext uri="{FF2B5EF4-FFF2-40B4-BE49-F238E27FC236}">
                <a16:creationId xmlns:a16="http://schemas.microsoft.com/office/drawing/2014/main" id="{108DBB19-A655-484A-B867-9C3A1FE35F07}"/>
              </a:ext>
            </a:extLst>
          </p:cNvPr>
          <p:cNvSpPr txBox="1">
            <a:spLocks/>
          </p:cNvSpPr>
          <p:nvPr/>
        </p:nvSpPr>
        <p:spPr>
          <a:xfrm>
            <a:off x="5024438" y="3643313"/>
            <a:ext cx="2428875" cy="857250"/>
          </a:xfrm>
          <a:prstGeom prst="rect">
            <a:avLst/>
          </a:prstGeom>
        </p:spPr>
        <p:txBody>
          <a:bodyPr vert="horz" lIns="85725" tIns="42863" rIns="85725" bIns="42863" rtlCol="0">
            <a:normAutofit fontScale="92500" lnSpcReduction="10000"/>
          </a:bodyPr>
          <a:lstStyle>
            <a:lvl1pPr marL="360045" indent="-360045" algn="l" defTabSz="480060" rtl="0" eaLnBrk="1" latinLnBrk="0" hangingPunct="1">
              <a:spcBef>
                <a:spcPct val="20000"/>
              </a:spcBef>
              <a:buFont typeface="Arial"/>
              <a:buChar char="•"/>
              <a:defRPr sz="3360" kern="1200">
                <a:solidFill>
                  <a:srgbClr val="474746"/>
                </a:solidFill>
                <a:latin typeface="+mn-lt"/>
                <a:ea typeface="+mn-ea"/>
                <a:cs typeface="+mn-cs"/>
              </a:defRPr>
            </a:lvl1pPr>
            <a:lvl2pPr marL="780098" indent="-300038" algn="l" defTabSz="480060" rtl="0" eaLnBrk="1" latinLnBrk="0" hangingPunct="1">
              <a:spcBef>
                <a:spcPct val="20000"/>
              </a:spcBef>
              <a:buFont typeface="Arial"/>
              <a:buChar char="–"/>
              <a:defRPr sz="2940" kern="1200">
                <a:solidFill>
                  <a:srgbClr val="474746"/>
                </a:solidFill>
                <a:latin typeface="+mn-lt"/>
                <a:ea typeface="+mn-ea"/>
                <a:cs typeface="+mn-cs"/>
              </a:defRPr>
            </a:lvl2pPr>
            <a:lvl3pPr marL="1200150" indent="-240030" algn="l" defTabSz="480060" rtl="0" eaLnBrk="1" latinLnBrk="0" hangingPunct="1">
              <a:spcBef>
                <a:spcPct val="20000"/>
              </a:spcBef>
              <a:buFont typeface="Arial"/>
              <a:buChar char="•"/>
              <a:defRPr sz="2520" kern="1200">
                <a:solidFill>
                  <a:srgbClr val="474746"/>
                </a:solidFill>
                <a:latin typeface="+mn-lt"/>
                <a:ea typeface="+mn-ea"/>
                <a:cs typeface="+mn-cs"/>
              </a:defRPr>
            </a:lvl3pPr>
            <a:lvl4pPr marL="1680210" indent="-240030" algn="l" defTabSz="480060" rtl="0" eaLnBrk="1" latinLnBrk="0" hangingPunct="1">
              <a:spcBef>
                <a:spcPct val="20000"/>
              </a:spcBef>
              <a:buFont typeface="Arial"/>
              <a:buChar char="–"/>
              <a:defRPr sz="2100" kern="1200">
                <a:solidFill>
                  <a:srgbClr val="474746"/>
                </a:solidFill>
                <a:latin typeface="+mn-lt"/>
                <a:ea typeface="+mn-ea"/>
                <a:cs typeface="+mn-cs"/>
              </a:defRPr>
            </a:lvl4pPr>
            <a:lvl5pPr marL="2160270" indent="-240030" algn="l" defTabSz="480060" rtl="0" eaLnBrk="1" latinLnBrk="0" hangingPunct="1">
              <a:spcBef>
                <a:spcPct val="20000"/>
              </a:spcBef>
              <a:buFont typeface="Arial"/>
              <a:buChar char="»"/>
              <a:defRPr sz="2100" kern="1200">
                <a:solidFill>
                  <a:srgbClr val="474746"/>
                </a:solidFill>
                <a:latin typeface="+mn-lt"/>
                <a:ea typeface="+mn-ea"/>
                <a:cs typeface="+mn-cs"/>
              </a:defRPr>
            </a:lvl5pPr>
            <a:lvl6pPr marL="2640330" indent="-240030" algn="l" defTabSz="480060" rtl="0" eaLnBrk="1" latinLnBrk="0" hangingPunct="1">
              <a:spcBef>
                <a:spcPct val="20000"/>
              </a:spcBef>
              <a:buFont typeface="Arial"/>
              <a:buChar char="•"/>
              <a:defRPr sz="2100" kern="1200">
                <a:solidFill>
                  <a:schemeClr val="tx1"/>
                </a:solidFill>
                <a:latin typeface="+mn-lt"/>
                <a:ea typeface="+mn-ea"/>
                <a:cs typeface="+mn-cs"/>
              </a:defRPr>
            </a:lvl6pPr>
            <a:lvl7pPr marL="3120390" indent="-240030" algn="l" defTabSz="480060" rtl="0" eaLnBrk="1" latinLnBrk="0" hangingPunct="1">
              <a:spcBef>
                <a:spcPct val="20000"/>
              </a:spcBef>
              <a:buFont typeface="Arial"/>
              <a:buChar char="•"/>
              <a:defRPr sz="2100" kern="1200">
                <a:solidFill>
                  <a:schemeClr val="tx1"/>
                </a:solidFill>
                <a:latin typeface="+mn-lt"/>
                <a:ea typeface="+mn-ea"/>
                <a:cs typeface="+mn-cs"/>
              </a:defRPr>
            </a:lvl7pPr>
            <a:lvl8pPr marL="3600450" indent="-240030" algn="l" defTabSz="480060" rtl="0" eaLnBrk="1" latinLnBrk="0" hangingPunct="1">
              <a:spcBef>
                <a:spcPct val="20000"/>
              </a:spcBef>
              <a:buFont typeface="Arial"/>
              <a:buChar char="•"/>
              <a:defRPr sz="2100" kern="1200">
                <a:solidFill>
                  <a:schemeClr val="tx1"/>
                </a:solidFill>
                <a:latin typeface="+mn-lt"/>
                <a:ea typeface="+mn-ea"/>
                <a:cs typeface="+mn-cs"/>
              </a:defRPr>
            </a:lvl8pPr>
            <a:lvl9pPr marL="4080510" indent="-240030" algn="l" defTabSz="480060"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defTabSz="450056">
              <a:spcBef>
                <a:spcPts val="0"/>
              </a:spcBef>
              <a:buClrTx/>
              <a:buNone/>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hlinkClick r:id="rId3"/>
              </a:rPr>
              <a:t>becky.allan@asd20.org</a:t>
            </a: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algn="ctr"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algn="ctr" defTabSz="450056">
              <a:spcBef>
                <a:spcPts val="0"/>
              </a:spcBef>
              <a:buClrTx/>
              <a:buNone/>
            </a:pPr>
            <a:r>
              <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rPr>
              <a:t>719-234-1268</a:t>
            </a:r>
          </a:p>
          <a:p>
            <a:pPr marL="0" indent="0" algn="ctr" defTabSz="450056">
              <a:spcBef>
                <a:spcPts val="0"/>
              </a:spcBef>
              <a:buClrTx/>
              <a:buNone/>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337542" indent="-337542" algn="ctr" defTabSz="450056">
              <a:spcBef>
                <a:spcPts val="0"/>
              </a:spcBef>
              <a:buClrTx/>
            </a:pPr>
            <a:endParaRPr lang="en-US" sz="1875"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algn="ctr"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algn="ctr" defTabSz="450056">
              <a:spcBef>
                <a:spcPts val="0"/>
              </a:spcBef>
              <a:buClrTx/>
              <a:buNone/>
            </a:pPr>
            <a:endParaRPr lang="en-US" sz="1875" b="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indent="0" algn="ctr" defTabSz="450056">
              <a:spcBef>
                <a:spcPts val="0"/>
              </a:spcBef>
              <a:buClrTx/>
              <a:buNone/>
            </a:pPr>
            <a:endParaRPr lang="en-US" sz="1875" dirty="0">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Thank you for your support | Park Rapids Enterprise">
            <a:extLst>
              <a:ext uri="{FF2B5EF4-FFF2-40B4-BE49-F238E27FC236}">
                <a16:creationId xmlns:a16="http://schemas.microsoft.com/office/drawing/2014/main" id="{628F328C-0D0D-473A-A61A-25EAAC69D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293" y="4572000"/>
            <a:ext cx="2097165"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1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EB31-58ED-4DCB-A508-086AC5B0728E}"/>
              </a:ext>
            </a:extLst>
          </p:cNvPr>
          <p:cNvSpPr>
            <a:spLocks noGrp="1"/>
          </p:cNvSpPr>
          <p:nvPr>
            <p:ph type="ctrTitle"/>
          </p:nvPr>
        </p:nvSpPr>
        <p:spPr/>
        <p:txBody>
          <a:bodyPr/>
          <a:lstStyle/>
          <a:p>
            <a:r>
              <a:rPr lang="en-US" dirty="0"/>
              <a:t>Maintenance of Equity</a:t>
            </a:r>
          </a:p>
        </p:txBody>
      </p:sp>
      <p:sp>
        <p:nvSpPr>
          <p:cNvPr id="3" name="Slide Number Placeholder 2">
            <a:extLst>
              <a:ext uri="{FF2B5EF4-FFF2-40B4-BE49-F238E27FC236}">
                <a16:creationId xmlns:a16="http://schemas.microsoft.com/office/drawing/2014/main" id="{61116C5E-0423-450E-AB29-2EB36A48E9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72063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43FA-502C-4721-89FA-A955A40F7796}"/>
              </a:ext>
            </a:extLst>
          </p:cNvPr>
          <p:cNvSpPr>
            <a:spLocks noGrp="1"/>
          </p:cNvSpPr>
          <p:nvPr>
            <p:ph type="title"/>
          </p:nvPr>
        </p:nvSpPr>
        <p:spPr/>
        <p:txBody>
          <a:bodyPr/>
          <a:lstStyle/>
          <a:p>
            <a:r>
              <a:rPr lang="en-US" dirty="0"/>
              <a:t>ESSER III Use of Funds Additional Requirements</a:t>
            </a:r>
          </a:p>
        </p:txBody>
      </p:sp>
      <p:sp>
        <p:nvSpPr>
          <p:cNvPr id="4" name="Slide Number Placeholder 3">
            <a:extLst>
              <a:ext uri="{FF2B5EF4-FFF2-40B4-BE49-F238E27FC236}">
                <a16:creationId xmlns:a16="http://schemas.microsoft.com/office/drawing/2014/main" id="{C5F7DBDD-435C-4A9A-85CE-DDEBD83CAEB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graphicFrame>
        <p:nvGraphicFramePr>
          <p:cNvPr id="5" name="Text Placeholder 2" descr="ARP ESSER III additional requirements include the set aside for evidence-based interventions, safe return/remain in-person plan, and LEA use of funds plan.">
            <a:extLst>
              <a:ext uri="{FF2B5EF4-FFF2-40B4-BE49-F238E27FC236}">
                <a16:creationId xmlns:a16="http://schemas.microsoft.com/office/drawing/2014/main" id="{E01AB728-8662-4B7D-B8F0-EEA8F9E0B507}"/>
              </a:ext>
            </a:extLst>
          </p:cNvPr>
          <p:cNvGraphicFramePr/>
          <p:nvPr>
            <p:extLst>
              <p:ext uri="{D42A27DB-BD31-4B8C-83A1-F6EECF244321}">
                <p14:modId xmlns:p14="http://schemas.microsoft.com/office/powerpoint/2010/main" val="936343012"/>
              </p:ext>
            </p:extLst>
          </p:nvPr>
        </p:nvGraphicFramePr>
        <p:xfrm>
          <a:off x="508241" y="1728849"/>
          <a:ext cx="11175518" cy="3400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22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7E955-864B-4369-AFDB-4CDD5970B515}"/>
              </a:ext>
            </a:extLst>
          </p:cNvPr>
          <p:cNvSpPr>
            <a:spLocks noGrp="1"/>
          </p:cNvSpPr>
          <p:nvPr>
            <p:ph type="title"/>
          </p:nvPr>
        </p:nvSpPr>
        <p:spPr/>
        <p:txBody>
          <a:bodyPr/>
          <a:lstStyle/>
          <a:p>
            <a:r>
              <a:rPr lang="en-US" dirty="0"/>
              <a:t>Maintenance of Equity Clarifications</a:t>
            </a:r>
          </a:p>
        </p:txBody>
      </p:sp>
      <p:sp>
        <p:nvSpPr>
          <p:cNvPr id="5" name="Text Placeholder 4">
            <a:extLst>
              <a:ext uri="{FF2B5EF4-FFF2-40B4-BE49-F238E27FC236}">
                <a16:creationId xmlns:a16="http://schemas.microsoft.com/office/drawing/2014/main" id="{E31F8B9B-D116-4AC8-9B9E-05851D314947}"/>
              </a:ext>
            </a:extLst>
          </p:cNvPr>
          <p:cNvSpPr>
            <a:spLocks noGrp="1"/>
          </p:cNvSpPr>
          <p:nvPr>
            <p:ph type="body" idx="1"/>
          </p:nvPr>
        </p:nvSpPr>
        <p:spPr/>
        <p:txBody>
          <a:bodyPr/>
          <a:lstStyle/>
          <a:p>
            <a:r>
              <a:rPr lang="en-US" sz="2400" dirty="0"/>
              <a:t>How can an LEA know if they are exempt from Maintenance of Equity requirements?</a:t>
            </a:r>
          </a:p>
          <a:p>
            <a:pPr lvl="1"/>
            <a:r>
              <a:rPr lang="en-US" sz="2400" dirty="0"/>
              <a:t>On the spreadsheet of high-poverty schools located on the bottom of </a:t>
            </a:r>
            <a:r>
              <a:rPr lang="en-US" sz="2400" dirty="0">
                <a:hlinkClick r:id="rId2"/>
              </a:rPr>
              <a:t>this page</a:t>
            </a:r>
            <a:r>
              <a:rPr lang="en-US" sz="2400" dirty="0"/>
              <a:t>, look at column F, “LEA Exempt from Maintenance of Equity.” If your LEA is listed as “Yes”, the LEA is exempt and no further action is required.</a:t>
            </a:r>
          </a:p>
          <a:p>
            <a:r>
              <a:rPr lang="en-US" sz="2400" dirty="0"/>
              <a:t>Why is my LEA exempt from Maintenance of Equity requirements?</a:t>
            </a:r>
          </a:p>
          <a:p>
            <a:pPr lvl="1"/>
            <a:r>
              <a:rPr lang="en-US" sz="2400" dirty="0"/>
              <a:t>The spreadsheet provides the LEA automatic exemption reasons. Those are:</a:t>
            </a:r>
          </a:p>
          <a:p>
            <a:pPr lvl="2"/>
            <a:r>
              <a:rPr lang="en-US" sz="2400" dirty="0"/>
              <a:t>Has a total enrollment of less than 1,000 students;</a:t>
            </a:r>
          </a:p>
          <a:p>
            <a:pPr lvl="2"/>
            <a:r>
              <a:rPr lang="en-US" sz="2400" dirty="0"/>
              <a:t>Operates a single school; or</a:t>
            </a:r>
          </a:p>
          <a:p>
            <a:pPr lvl="2"/>
            <a:r>
              <a:rPr lang="en-US" sz="2400" dirty="0"/>
              <a:t>Serves all students within each grade span with a single school.</a:t>
            </a:r>
          </a:p>
        </p:txBody>
      </p:sp>
      <p:sp>
        <p:nvSpPr>
          <p:cNvPr id="3" name="Slide Number Placeholder 2">
            <a:extLst>
              <a:ext uri="{FF2B5EF4-FFF2-40B4-BE49-F238E27FC236}">
                <a16:creationId xmlns:a16="http://schemas.microsoft.com/office/drawing/2014/main" id="{52164A4F-0A93-48DD-A46C-CD811CFBDAB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59312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2637-6F29-497A-81D3-DE6F2BC62F54}"/>
              </a:ext>
            </a:extLst>
          </p:cNvPr>
          <p:cNvSpPr>
            <a:spLocks noGrp="1"/>
          </p:cNvSpPr>
          <p:nvPr>
            <p:ph type="title"/>
          </p:nvPr>
        </p:nvSpPr>
        <p:spPr/>
        <p:txBody>
          <a:bodyPr/>
          <a:lstStyle/>
          <a:p>
            <a:r>
              <a:rPr lang="en-US" dirty="0"/>
              <a:t>Maintenance of Equity Clarifications</a:t>
            </a:r>
          </a:p>
        </p:txBody>
      </p:sp>
      <p:sp>
        <p:nvSpPr>
          <p:cNvPr id="3" name="Text Placeholder 2">
            <a:extLst>
              <a:ext uri="{FF2B5EF4-FFF2-40B4-BE49-F238E27FC236}">
                <a16:creationId xmlns:a16="http://schemas.microsoft.com/office/drawing/2014/main" id="{FCFD6280-2351-4445-91E7-F5DFCC8E135B}"/>
              </a:ext>
            </a:extLst>
          </p:cNvPr>
          <p:cNvSpPr>
            <a:spLocks noGrp="1"/>
          </p:cNvSpPr>
          <p:nvPr>
            <p:ph type="body" idx="1"/>
          </p:nvPr>
        </p:nvSpPr>
        <p:spPr/>
        <p:txBody>
          <a:bodyPr/>
          <a:lstStyle/>
          <a:p>
            <a:r>
              <a:rPr lang="en-US" sz="2400" dirty="0"/>
              <a:t>Can an LEA request an exception if they are not automatically exempt?</a:t>
            </a:r>
          </a:p>
          <a:p>
            <a:pPr lvl="1"/>
            <a:r>
              <a:rPr lang="en-US" sz="2400" dirty="0"/>
              <a:t>Yes, an LEA can fill out the </a:t>
            </a:r>
            <a:r>
              <a:rPr lang="en-US" sz="2400" dirty="0">
                <a:hlinkClick r:id="rId2" action="ppaction://hlinkfile"/>
              </a:rPr>
              <a:t>exception form</a:t>
            </a:r>
            <a:r>
              <a:rPr lang="en-US" sz="2400" dirty="0"/>
              <a:t> for FY 2021-2022 if it is:</a:t>
            </a:r>
          </a:p>
          <a:p>
            <a:pPr lvl="2"/>
            <a:r>
              <a:rPr lang="en-US" sz="2250" dirty="0"/>
              <a:t>Experiencing unique timing and implementation challenges due to the pandemic and can certify to the USDE that it did not and will not implement an aggregate reduction in combined State and local per-pupil funding in FY 2022 (i.e., is not facing overall budget reductions).</a:t>
            </a:r>
          </a:p>
          <a:p>
            <a:pPr lvl="2"/>
            <a:r>
              <a:rPr lang="en-US" sz="2250" dirty="0"/>
              <a:t>Please see FAQ 32 of the attached </a:t>
            </a:r>
            <a:r>
              <a:rPr lang="en-US" sz="2250" dirty="0">
                <a:hlinkClick r:id="rId3" action="ppaction://hlinkfile"/>
              </a:rPr>
              <a:t>Maintenance of Equity Updated FAQ </a:t>
            </a:r>
            <a:r>
              <a:rPr lang="en-US" sz="2250" dirty="0"/>
              <a:t>document from the USDE for additional information.</a:t>
            </a:r>
          </a:p>
          <a:p>
            <a:pPr lvl="1"/>
            <a:r>
              <a:rPr lang="en-US" sz="2400" dirty="0"/>
              <a:t>CDE will maintain the exception forms, which may be requested by the USDE for monitoring and auditing purposes.</a:t>
            </a:r>
          </a:p>
        </p:txBody>
      </p:sp>
      <p:sp>
        <p:nvSpPr>
          <p:cNvPr id="4" name="Slide Number Placeholder 3">
            <a:extLst>
              <a:ext uri="{FF2B5EF4-FFF2-40B4-BE49-F238E27FC236}">
                <a16:creationId xmlns:a16="http://schemas.microsoft.com/office/drawing/2014/main" id="{E46231A1-7DDA-4B48-9DE9-03D58842D2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03640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and Reminders</a:t>
            </a:r>
            <a:endParaRPr/>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29</a:t>
            </a:fld>
            <a:endParaRPr/>
          </a:p>
        </p:txBody>
      </p:sp>
    </p:spTree>
    <p:extLst>
      <p:ext uri="{BB962C8B-B14F-4D97-AF65-F5344CB8AC3E}">
        <p14:creationId xmlns:p14="http://schemas.microsoft.com/office/powerpoint/2010/main" val="362191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342900" lvl="0" indent="-285750" algn="l" rtl="0">
              <a:lnSpc>
                <a:spcPct val="90000"/>
              </a:lnSpc>
              <a:spcBef>
                <a:spcPts val="750"/>
              </a:spcBef>
              <a:spcAft>
                <a:spcPts val="0"/>
              </a:spcAft>
              <a:buClr>
                <a:schemeClr val="dk1"/>
              </a:buClr>
              <a:buSzPts val="2400"/>
              <a:buChar char="•"/>
            </a:pPr>
            <a:r>
              <a:rPr lang="en-US" sz="2400" dirty="0"/>
              <a:t>ESSER III Community Engagement &amp; Planning</a:t>
            </a:r>
          </a:p>
          <a:p>
            <a:pPr marL="342900" indent="-285750"/>
            <a:r>
              <a:rPr lang="en-US" sz="2400" dirty="0"/>
              <a:t>Maintenance of Equity Clarification</a:t>
            </a:r>
          </a:p>
          <a:p>
            <a:pPr marL="342900" lvl="0" indent="-285750" algn="l" rtl="0">
              <a:lnSpc>
                <a:spcPct val="90000"/>
              </a:lnSpc>
              <a:spcBef>
                <a:spcPts val="750"/>
              </a:spcBef>
              <a:spcAft>
                <a:spcPts val="0"/>
              </a:spcAft>
              <a:buClr>
                <a:schemeClr val="dk1"/>
              </a:buClr>
              <a:buSzPts val="2400"/>
              <a:buChar char="•"/>
            </a:pPr>
            <a:r>
              <a:rPr lang="en-US" sz="2400" dirty="0"/>
              <a:t>Updates and Reminders</a:t>
            </a:r>
            <a:endParaRPr sz="2400"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Updates and Reminders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dirty="0"/>
              <a:t>The U.S. Department of Education is seeking comments and input on Maintenance of Equity draft </a:t>
            </a:r>
            <a:r>
              <a:rPr lang="en-US" dirty="0">
                <a:hlinkClick r:id="rId2"/>
              </a:rPr>
              <a:t>policies</a:t>
            </a:r>
            <a:r>
              <a:rPr lang="en-US" dirty="0"/>
              <a:t>. They also have general </a:t>
            </a:r>
            <a:r>
              <a:rPr lang="en-US" dirty="0">
                <a:hlinkClick r:id="rId3"/>
              </a:rPr>
              <a:t>questions</a:t>
            </a:r>
            <a:r>
              <a:rPr lang="en-US" dirty="0"/>
              <a:t> about this new requirement and would like to hear from SEAs and LEAs. </a:t>
            </a:r>
          </a:p>
          <a:p>
            <a:r>
              <a:rPr lang="en-US" dirty="0"/>
              <a:t>ESSER III LEA Use of Funds Plans, with stakeholder input, is due to CDE by 12/16/21. </a:t>
            </a:r>
          </a:p>
          <a:p>
            <a:endParaRPr lang="en-US"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1229966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8C2D-98E5-45B6-AD29-12E62A546A1B}"/>
              </a:ext>
            </a:extLst>
          </p:cNvPr>
          <p:cNvSpPr>
            <a:spLocks noGrp="1"/>
          </p:cNvSpPr>
          <p:nvPr>
            <p:ph type="title"/>
          </p:nvPr>
        </p:nvSpPr>
        <p:spPr/>
        <p:txBody>
          <a:bodyPr/>
          <a:lstStyle/>
          <a:p>
            <a:r>
              <a:rPr lang="en-US" dirty="0"/>
              <a:t>Consolidated Application AFR Submission – REMINDER</a:t>
            </a:r>
          </a:p>
        </p:txBody>
      </p:sp>
      <p:sp>
        <p:nvSpPr>
          <p:cNvPr id="3" name="Content Placeholder 2">
            <a:extLst>
              <a:ext uri="{FF2B5EF4-FFF2-40B4-BE49-F238E27FC236}">
                <a16:creationId xmlns:a16="http://schemas.microsoft.com/office/drawing/2014/main" id="{58F20F35-28B5-49F5-AD7C-468253420B9F}"/>
              </a:ext>
            </a:extLst>
          </p:cNvPr>
          <p:cNvSpPr>
            <a:spLocks noGrp="1"/>
          </p:cNvSpPr>
          <p:nvPr>
            <p:ph idx="1"/>
          </p:nvPr>
        </p:nvSpPr>
        <p:spPr/>
        <p:txBody>
          <a:bodyPr/>
          <a:lstStyle/>
          <a:p>
            <a:pPr marL="0" indent="0">
              <a:buNone/>
            </a:pPr>
            <a:r>
              <a:rPr lang="en-US" dirty="0"/>
              <a:t>BEFORE Submitting the AFR:</a:t>
            </a:r>
          </a:p>
          <a:p>
            <a:pPr lvl="1"/>
            <a:r>
              <a:rPr lang="en-US" dirty="0"/>
              <a:t>Make sure you have entered financial information for ALL ESEA Title programs</a:t>
            </a:r>
          </a:p>
          <a:p>
            <a:pPr lvl="1"/>
            <a:r>
              <a:rPr lang="en-US" dirty="0"/>
              <a:t>The submit button on the bottom of the page submits the ENTIRE AFR, not just that page</a:t>
            </a:r>
          </a:p>
          <a:p>
            <a:pPr lvl="1"/>
            <a:r>
              <a:rPr lang="en-US" dirty="0"/>
              <a:t>If you submit the AFR before entering financial data for all programs, you will need to notify CDE to have the AFR unlocked. </a:t>
            </a:r>
          </a:p>
        </p:txBody>
      </p:sp>
      <p:pic>
        <p:nvPicPr>
          <p:cNvPr id="7" name="Picture 6" descr="Consolidated Application AFR screenshot.">
            <a:extLst>
              <a:ext uri="{FF2B5EF4-FFF2-40B4-BE49-F238E27FC236}">
                <a16:creationId xmlns:a16="http://schemas.microsoft.com/office/drawing/2014/main" id="{F144BB86-AB1C-4487-ACB4-C2E35C8F77FA}"/>
              </a:ext>
            </a:extLst>
          </p:cNvPr>
          <p:cNvPicPr>
            <a:picLocks noChangeAspect="1"/>
          </p:cNvPicPr>
          <p:nvPr/>
        </p:nvPicPr>
        <p:blipFill>
          <a:blip r:embed="rId2"/>
          <a:stretch>
            <a:fillRect/>
          </a:stretch>
        </p:blipFill>
        <p:spPr>
          <a:xfrm>
            <a:off x="346363" y="4328680"/>
            <a:ext cx="11499273" cy="666750"/>
          </a:xfrm>
          <a:prstGeom prst="rect">
            <a:avLst/>
          </a:prstGeom>
        </p:spPr>
      </p:pic>
    </p:spTree>
    <p:extLst>
      <p:ext uri="{BB962C8B-B14F-4D97-AF65-F5344CB8AC3E}">
        <p14:creationId xmlns:p14="http://schemas.microsoft.com/office/powerpoint/2010/main" val="316061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ctr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32</a:t>
            </a:fld>
            <a:endParaRPr/>
          </a:p>
        </p:txBody>
      </p:sp>
      <p:sp>
        <p:nvSpPr>
          <p:cNvPr id="330" name="Google Shape;330;p34">
            <a:extLst>
              <a:ext uri="{C183D7F6-B498-43B3-948B-1728B52AA6E4}">
                <adec:decorative xmlns:adec="http://schemas.microsoft.com/office/drawing/2017/decorative" val="1"/>
              </a:ext>
            </a:extLst>
          </p:cNvPr>
          <p:cNvSpPr txBox="1">
            <a:spLocks noGrp="1"/>
          </p:cNvSpPr>
          <p:nvPr>
            <p:ph type="body" idx="4294967295"/>
          </p:nvPr>
        </p:nvSpPr>
        <p:spPr>
          <a:xfrm>
            <a:off x="0" y="1463675"/>
            <a:ext cx="10515600" cy="4640263"/>
          </a:xfrm>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endParaRPr dirty="0"/>
          </a:p>
          <a:p>
            <a:pPr marL="57150" lvl="0" indent="0" algn="l" rtl="0">
              <a:lnSpc>
                <a:spcPct val="90000"/>
              </a:lnSpc>
              <a:spcBef>
                <a:spcPts val="750"/>
              </a:spcBef>
              <a:spcAft>
                <a:spcPts val="0"/>
              </a:spcAft>
              <a:buSzPts val="2400"/>
              <a:buNone/>
            </a:pPr>
            <a:endParaRPr dirty="0"/>
          </a:p>
        </p:txBody>
      </p:sp>
      <p:pic>
        <p:nvPicPr>
          <p:cNvPr id="332" name="Google Shape;332;p34"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Thank you! </a:t>
            </a:r>
            <a:br>
              <a:rPr lang="en-US" dirty="0"/>
            </a:br>
            <a:br>
              <a:rPr lang="en-US" dirty="0"/>
            </a:br>
            <a:r>
              <a:rPr lang="en-US" dirty="0"/>
              <a:t>We’ll See You Next Week!</a:t>
            </a:r>
            <a:endParaRPr dirty="0"/>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25B42-3DAE-4AA7-B04B-D6CA749FD7F0}"/>
              </a:ext>
            </a:extLst>
          </p:cNvPr>
          <p:cNvSpPr>
            <a:spLocks noGrp="1"/>
          </p:cNvSpPr>
          <p:nvPr>
            <p:ph type="ctrTitle"/>
          </p:nvPr>
        </p:nvSpPr>
        <p:spPr/>
        <p:txBody>
          <a:bodyPr/>
          <a:lstStyle/>
          <a:p>
            <a:r>
              <a:rPr lang="en-US" dirty="0"/>
              <a:t>ESSER III LEA Plan Requirements</a:t>
            </a:r>
          </a:p>
        </p:txBody>
      </p:sp>
      <p:sp>
        <p:nvSpPr>
          <p:cNvPr id="4" name="Slide Number Placeholder 3">
            <a:extLst>
              <a:ext uri="{FF2B5EF4-FFF2-40B4-BE49-F238E27FC236}">
                <a16:creationId xmlns:a16="http://schemas.microsoft.com/office/drawing/2014/main" id="{1BCC3B6B-1054-4311-995D-AFBB9693C51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9708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AB47-235F-4F0A-97B3-88B4D4D9C6C1}"/>
              </a:ext>
            </a:extLst>
          </p:cNvPr>
          <p:cNvSpPr>
            <a:spLocks noGrp="1"/>
          </p:cNvSpPr>
          <p:nvPr>
            <p:ph type="title"/>
          </p:nvPr>
        </p:nvSpPr>
        <p:spPr/>
        <p:txBody>
          <a:bodyPr/>
          <a:lstStyle/>
          <a:p>
            <a:r>
              <a:rPr lang="en-US" dirty="0"/>
              <a:t>ARP ESSER III Additional Requirements</a:t>
            </a:r>
          </a:p>
        </p:txBody>
      </p:sp>
      <p:sp>
        <p:nvSpPr>
          <p:cNvPr id="4" name="Slide Number Placeholder 3">
            <a:extLst>
              <a:ext uri="{FF2B5EF4-FFF2-40B4-BE49-F238E27FC236}">
                <a16:creationId xmlns:a16="http://schemas.microsoft.com/office/drawing/2014/main" id="{A114573D-8C96-4153-A3AB-5F9BA753732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graphicFrame>
        <p:nvGraphicFramePr>
          <p:cNvPr id="5" name="Text Placeholder 2" descr="ARP ESSER III additional requirements include the set aside for evidence-based interventions, safe return/remain in-person plan, and LEA use of funds plan.">
            <a:extLst>
              <a:ext uri="{FF2B5EF4-FFF2-40B4-BE49-F238E27FC236}">
                <a16:creationId xmlns:a16="http://schemas.microsoft.com/office/drawing/2014/main" id="{B1D4BEA2-00F2-45E7-A91D-C57B003AD344}"/>
              </a:ext>
            </a:extLst>
          </p:cNvPr>
          <p:cNvGraphicFramePr/>
          <p:nvPr>
            <p:extLst>
              <p:ext uri="{D42A27DB-BD31-4B8C-83A1-F6EECF244321}">
                <p14:modId xmlns:p14="http://schemas.microsoft.com/office/powerpoint/2010/main" val="528263045"/>
              </p:ext>
            </p:extLst>
          </p:nvPr>
        </p:nvGraphicFramePr>
        <p:xfrm>
          <a:off x="521677" y="1230034"/>
          <a:ext cx="11148646" cy="556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66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71E3-F581-4333-8EA8-049406935419}"/>
              </a:ext>
            </a:extLst>
          </p:cNvPr>
          <p:cNvSpPr>
            <a:spLocks noGrp="1"/>
          </p:cNvSpPr>
          <p:nvPr>
            <p:ph type="title"/>
          </p:nvPr>
        </p:nvSpPr>
        <p:spPr/>
        <p:txBody>
          <a:bodyPr/>
          <a:lstStyle/>
          <a:p>
            <a:r>
              <a:rPr lang="en-US" dirty="0"/>
              <a:t>ESSER III LEA Use of Funds Plan</a:t>
            </a:r>
          </a:p>
        </p:txBody>
      </p:sp>
      <p:sp>
        <p:nvSpPr>
          <p:cNvPr id="3" name="Text Placeholder 2">
            <a:extLst>
              <a:ext uri="{FF2B5EF4-FFF2-40B4-BE49-F238E27FC236}">
                <a16:creationId xmlns:a16="http://schemas.microsoft.com/office/drawing/2014/main" id="{AC80ADA9-E1A3-48DC-9D8A-EFB1C44B9E00}"/>
              </a:ext>
            </a:extLst>
          </p:cNvPr>
          <p:cNvSpPr>
            <a:spLocks noGrp="1"/>
          </p:cNvSpPr>
          <p:nvPr>
            <p:ph type="body" idx="1"/>
          </p:nvPr>
        </p:nvSpPr>
        <p:spPr>
          <a:xfrm>
            <a:off x="345552" y="1330036"/>
            <a:ext cx="11500897" cy="4690754"/>
          </a:xfrm>
        </p:spPr>
        <p:txBody>
          <a:bodyPr/>
          <a:lstStyle/>
          <a:p>
            <a:pPr marL="76200" indent="0" rtl="0" fontAlgn="base">
              <a:spcBef>
                <a:spcPts val="0"/>
              </a:spcBef>
              <a:spcAft>
                <a:spcPts val="0"/>
              </a:spcAft>
              <a:buNone/>
            </a:pPr>
            <a:r>
              <a:rPr lang="en-US" sz="1600" dirty="0">
                <a:solidFill>
                  <a:srgbClr val="000000"/>
                </a:solidFill>
                <a:latin typeface="Calibri" panose="020F0502020204030204" pitchFamily="34" charset="0"/>
                <a:cs typeface="Calibri" panose="020F0502020204030204" pitchFamily="34" charset="0"/>
              </a:rPr>
              <a:t>Requirements under the Interim Final Rule from the U.S. Department of Education</a:t>
            </a:r>
          </a:p>
          <a:p>
            <a:pPr fontAlgn="base">
              <a:spcBef>
                <a:spcPts val="0"/>
              </a:spcBef>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1600" b="0" i="0" u="none" strike="noStrike" dirty="0">
                <a:solidFill>
                  <a:srgbClr val="000000"/>
                </a:solidFill>
                <a:effectLst/>
                <a:latin typeface="Calibri" panose="020F0502020204030204" pitchFamily="34" charset="0"/>
                <a:cs typeface="Calibri" panose="020F0502020204030204" pitchFamily="34" charset="0"/>
              </a:rPr>
              <a:t>The LEA plan must be developed in consultation with key stakeholders who have an opportunity to provide meaningful input, including the following:</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students</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families</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school and district administrators (including special education administrators)</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teachers, principals, school leaders, other educators, school staff, and their unions</a:t>
            </a:r>
          </a:p>
          <a:p>
            <a:pPr fontAlgn="base">
              <a:spcBef>
                <a:spcPts val="0"/>
              </a:spcBef>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1600" b="0" i="0" u="none" strike="noStrike" dirty="0">
                <a:solidFill>
                  <a:srgbClr val="000000"/>
                </a:solidFill>
                <a:effectLst/>
                <a:latin typeface="Calibri" panose="020F0502020204030204" pitchFamily="34" charset="0"/>
                <a:cs typeface="Calibri" panose="020F0502020204030204" pitchFamily="34" charset="0"/>
              </a:rPr>
              <a:t>In addition, the LEA must also provide an opportunity for the following stakeholders to provide input, to the extent present or served by the LEA: </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Tribes</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civil rights organizations (including disability rights organizations)</a:t>
            </a:r>
          </a:p>
          <a:p>
            <a:pPr marL="742950" lvl="1" indent="-285750" fontAlgn="base">
              <a:spcBef>
                <a:spcPts val="0"/>
              </a:spcBef>
              <a:buFont typeface="Courier New" panose="02070309020205020404" pitchFamily="49" charset="0"/>
              <a:buChar char="o"/>
            </a:pPr>
            <a:r>
              <a:rPr lang="en-US" sz="1600" b="0" i="0" u="none" strike="noStrike" dirty="0">
                <a:solidFill>
                  <a:srgbClr val="000000"/>
                </a:solidFill>
                <a:effectLst/>
                <a:latin typeface="Calibri" panose="020F0502020204030204" pitchFamily="34" charset="0"/>
                <a:cs typeface="Calibri" panose="020F0502020204030204" pitchFamily="34" charset="0"/>
              </a:rPr>
              <a:t>stakeholders representing the interests of children with disabilities, English learners, children experiencing homelessness, children in foster care, migratory students, children who are incarcerated, and other underserved students </a:t>
            </a:r>
          </a:p>
          <a:p>
            <a:pPr fontAlgn="base">
              <a:spcBef>
                <a:spcPts val="0"/>
              </a:spcBef>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1600" b="0" i="0" u="none" strike="noStrike" dirty="0">
                <a:solidFill>
                  <a:srgbClr val="000000"/>
                </a:solidFill>
                <a:effectLst/>
                <a:latin typeface="Calibri" panose="020F0502020204030204" pitchFamily="34" charset="0"/>
                <a:cs typeface="Calibri" panose="020F0502020204030204" pitchFamily="34" charset="0"/>
              </a:rPr>
              <a:t>The public has an opportunity to provide input on the LEA plan. </a:t>
            </a:r>
          </a:p>
          <a:p>
            <a:pPr fontAlgn="base">
              <a:spcBef>
                <a:spcPts val="0"/>
              </a:spcBef>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1600" b="0" i="0" u="none" strike="noStrike" dirty="0">
                <a:solidFill>
                  <a:srgbClr val="000000"/>
                </a:solidFill>
                <a:effectLst/>
                <a:latin typeface="Calibri" panose="020F0502020204030204" pitchFamily="34" charset="0"/>
                <a:cs typeface="Calibri" panose="020F0502020204030204" pitchFamily="34" charset="0"/>
              </a:rPr>
              <a:t>The LEA plan must be posted on the LEA website. </a:t>
            </a:r>
          </a:p>
          <a:p>
            <a:pPr fontAlgn="base">
              <a:spcBef>
                <a:spcPts val="0"/>
              </a:spcBef>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1600" b="0" i="0" u="none" strike="noStrike" dirty="0">
                <a:solidFill>
                  <a:srgbClr val="000000"/>
                </a:solidFill>
                <a:effectLst/>
                <a:latin typeface="Calibri" panose="020F0502020204030204" pitchFamily="34" charset="0"/>
                <a:cs typeface="Calibri" panose="020F0502020204030204" pitchFamily="34" charset="0"/>
              </a:rPr>
              <a:t>The plan, and any updates or revisions to it, are available in a language that parents can understand and meets Americans with Disabilities Act (ADA) accessibility requirements or the LEA has responded to any requests for translations for making materials available in an accessible manner (e.g., oral presentation for visually impaired individuals). </a:t>
            </a:r>
          </a:p>
          <a:p>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48F0240-CD31-4179-A576-4E92E58E58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48011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6DF6-1D4F-4898-8E12-552F09AD3434}"/>
              </a:ext>
            </a:extLst>
          </p:cNvPr>
          <p:cNvSpPr>
            <a:spLocks noGrp="1"/>
          </p:cNvSpPr>
          <p:nvPr>
            <p:ph type="title"/>
          </p:nvPr>
        </p:nvSpPr>
        <p:spPr/>
        <p:txBody>
          <a:bodyPr/>
          <a:lstStyle/>
          <a:p>
            <a:r>
              <a:rPr lang="en-US" dirty="0"/>
              <a:t>Narrative Questions in the Online Application</a:t>
            </a:r>
          </a:p>
        </p:txBody>
      </p:sp>
      <p:sp>
        <p:nvSpPr>
          <p:cNvPr id="3" name="Text Placeholder 2">
            <a:extLst>
              <a:ext uri="{FF2B5EF4-FFF2-40B4-BE49-F238E27FC236}">
                <a16:creationId xmlns:a16="http://schemas.microsoft.com/office/drawing/2014/main" id="{410A5E10-7A23-4F8E-A405-5541D3C8F738}"/>
              </a:ext>
            </a:extLst>
          </p:cNvPr>
          <p:cNvSpPr>
            <a:spLocks noGrp="1"/>
          </p:cNvSpPr>
          <p:nvPr>
            <p:ph type="body" idx="1"/>
          </p:nvPr>
        </p:nvSpPr>
        <p:spPr/>
        <p:txBody>
          <a:bodyPr/>
          <a:lstStyle/>
          <a:p>
            <a:pPr fontAlgn="base">
              <a:spcBef>
                <a:spcPts val="0"/>
              </a:spcBef>
              <a:buFont typeface="+mj-lt"/>
              <a:buAutoNum type="arabicPeriod"/>
            </a:pPr>
            <a:r>
              <a:rPr lang="en-US" sz="1600" b="0" i="0" u="none" strike="noStrike" dirty="0">
                <a:solidFill>
                  <a:srgbClr val="000000"/>
                </a:solidFill>
                <a:effectLst/>
                <a:latin typeface="Calibri" panose="020F0502020204030204" pitchFamily="34" charset="0"/>
                <a:cs typeface="Calibri" panose="020F0502020204030204" pitchFamily="34" charset="0"/>
              </a:rPr>
              <a:t>How the LEA will ensure that the interventions it implements, including but not limited to the interventions under section 2001(e)(1) of the ARP Act to address the academic impact of lost instructional time, will respond to the academic, social, emotional, and mental health needs of all students, and particularly those students disproportionately impacted by the COVID-19 pandemic, including students from low-income families, students of color, English learners, children with disabilities, students experiencing homelessness, children and youth in foster care, and migratory students. [</a:t>
            </a:r>
            <a:r>
              <a:rPr lang="en-US" sz="1600" b="1" i="0" u="none" strike="noStrike" dirty="0">
                <a:solidFill>
                  <a:srgbClr val="000000"/>
                </a:solidFill>
                <a:effectLst/>
                <a:latin typeface="Calibri" panose="020F0502020204030204" pitchFamily="34" charset="0"/>
                <a:cs typeface="Calibri" panose="020F0502020204030204" pitchFamily="34" charset="0"/>
              </a:rPr>
              <a:t>met by the ESSER III application narrative question</a:t>
            </a:r>
            <a:r>
              <a:rPr lang="en-US" sz="1600" b="0" i="0" u="none" strike="noStrike" dirty="0">
                <a:solidFill>
                  <a:srgbClr val="000000"/>
                </a:solidFill>
                <a:effectLst/>
                <a:latin typeface="Calibri" panose="020F0502020204030204" pitchFamily="34" charset="0"/>
                <a:cs typeface="Calibri" panose="020F0502020204030204" pitchFamily="34" charset="0"/>
              </a:rPr>
              <a:t>] </a:t>
            </a:r>
          </a:p>
          <a:p>
            <a:pPr marL="457200" rtl="0" fontAlgn="base">
              <a:spcBef>
                <a:spcPts val="0"/>
              </a:spcBef>
              <a:spcAft>
                <a:spcPts val="0"/>
              </a:spcAft>
              <a:buFont typeface="+mj-lt"/>
              <a:buAutoNum type="arabicPeriod"/>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marL="457200" rtl="0" fontAlgn="base">
              <a:spcBef>
                <a:spcPts val="0"/>
              </a:spcBef>
              <a:spcAft>
                <a:spcPts val="0"/>
              </a:spcAft>
              <a:buFont typeface="+mj-lt"/>
              <a:buAutoNum type="arabicPeriod"/>
            </a:pPr>
            <a:r>
              <a:rPr lang="en-US" sz="1600" b="0" i="0" u="none" strike="noStrike" dirty="0">
                <a:solidFill>
                  <a:srgbClr val="000000"/>
                </a:solidFill>
                <a:effectLst/>
                <a:latin typeface="Calibri" panose="020F0502020204030204" pitchFamily="34" charset="0"/>
                <a:cs typeface="Calibri" panose="020F0502020204030204" pitchFamily="34" charset="0"/>
              </a:rPr>
              <a:t>How the LEA will use the funds it reserves under section 2001(e)(1) of the ARP Act (totaling not less than 20 percent of the LEA’s total allocation of ARP ESSER funds) to address the academic impact of lost instructional time through the implementation of evidence-based interventions, such as summer learning or summer enrichment, extended day, comprehensive afterschool programs, or extended school year programs; [</a:t>
            </a:r>
            <a:r>
              <a:rPr lang="en-US" sz="1600" b="1" i="0" u="none" strike="noStrike" dirty="0">
                <a:solidFill>
                  <a:srgbClr val="000000"/>
                </a:solidFill>
                <a:effectLst/>
                <a:latin typeface="Calibri" panose="020F0502020204030204" pitchFamily="34" charset="0"/>
                <a:cs typeface="Calibri" panose="020F0502020204030204" pitchFamily="34" charset="0"/>
              </a:rPr>
              <a:t>met by the ESSER III budget or narrative</a:t>
            </a:r>
            <a:r>
              <a:rPr lang="en-US" sz="1600" b="0" i="0" u="none" strike="noStrike" dirty="0">
                <a:solidFill>
                  <a:srgbClr val="000000"/>
                </a:solidFill>
                <a:effectLst/>
                <a:latin typeface="Calibri" panose="020F0502020204030204" pitchFamily="34" charset="0"/>
                <a:cs typeface="Calibri" panose="020F0502020204030204" pitchFamily="34" charset="0"/>
              </a:rPr>
              <a:t>]</a:t>
            </a:r>
          </a:p>
          <a:p>
            <a:pPr marL="457200" rtl="0" fontAlgn="base">
              <a:spcBef>
                <a:spcPts val="0"/>
              </a:spcBef>
              <a:spcAft>
                <a:spcPts val="1200"/>
              </a:spcAft>
              <a:buFont typeface="+mj-lt"/>
              <a:buAutoNum type="arabicPeriod"/>
            </a:pP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marL="457200" rtl="0" fontAlgn="base">
              <a:spcBef>
                <a:spcPts val="0"/>
              </a:spcBef>
              <a:spcAft>
                <a:spcPts val="1200"/>
              </a:spcAft>
              <a:buFont typeface="+mj-lt"/>
              <a:buAutoNum type="arabicPeriod"/>
            </a:pPr>
            <a:r>
              <a:rPr lang="en-US" sz="1600" b="0" i="0" u="none" strike="noStrike" dirty="0">
                <a:solidFill>
                  <a:srgbClr val="000000"/>
                </a:solidFill>
                <a:effectLst/>
                <a:latin typeface="Calibri" panose="020F0502020204030204" pitchFamily="34" charset="0"/>
                <a:cs typeface="Calibri" panose="020F0502020204030204" pitchFamily="34" charset="0"/>
              </a:rPr>
              <a:t>How the LEA will spend its remaining ARP ESSER funds consistent with section 2001(e)(2) of the ARP Act; [</a:t>
            </a:r>
            <a:r>
              <a:rPr lang="en-US" sz="1600" b="1" i="0" u="none" strike="noStrike" dirty="0">
                <a:solidFill>
                  <a:srgbClr val="000000"/>
                </a:solidFill>
                <a:effectLst/>
                <a:latin typeface="Calibri" panose="020F0502020204030204" pitchFamily="34" charset="0"/>
                <a:cs typeface="Calibri" panose="020F0502020204030204" pitchFamily="34" charset="0"/>
              </a:rPr>
              <a:t>met by the ESSER III budget or narrative</a:t>
            </a:r>
            <a:r>
              <a:rPr lang="en-US" sz="1600" b="0" i="0" u="none" strike="noStrike" dirty="0">
                <a:solidFill>
                  <a:srgbClr val="000000"/>
                </a:solidFill>
                <a:effectLst/>
                <a:latin typeface="Calibri" panose="020F0502020204030204" pitchFamily="34" charset="0"/>
                <a:cs typeface="Calibri" panose="020F0502020204030204" pitchFamily="34" charset="0"/>
              </a:rPr>
              <a:t>] and</a:t>
            </a:r>
          </a:p>
          <a:p>
            <a:pPr marL="457200" rtl="0" fontAlgn="base">
              <a:spcBef>
                <a:spcPts val="0"/>
              </a:spcBef>
              <a:spcAft>
                <a:spcPts val="1200"/>
              </a:spcAft>
              <a:buFont typeface="+mj-lt"/>
              <a:buAutoNum type="arabicPeriod"/>
            </a:pPr>
            <a:r>
              <a:rPr lang="en-US" sz="1600" b="0" i="0" u="none" strike="noStrike" dirty="0">
                <a:solidFill>
                  <a:srgbClr val="000000"/>
                </a:solidFill>
                <a:effectLst/>
                <a:latin typeface="Calibri" panose="020F0502020204030204" pitchFamily="34" charset="0"/>
                <a:cs typeface="Calibri" panose="020F0502020204030204" pitchFamily="34" charset="0"/>
              </a:rPr>
              <a:t>The extent to which and how the funds will be used to implement prevention and mitigation strategies that are, to the greatest extent practicable, in line with the most recent CDC guidance, in order to continuously and safely operate schools for in-person learning. [</a:t>
            </a:r>
            <a:r>
              <a:rPr lang="en-US" sz="1600" b="1" i="0" u="none" strike="noStrike" dirty="0">
                <a:solidFill>
                  <a:srgbClr val="000000"/>
                </a:solidFill>
                <a:effectLst/>
                <a:latin typeface="Calibri" panose="020F0502020204030204" pitchFamily="34" charset="0"/>
                <a:cs typeface="Calibri" panose="020F0502020204030204" pitchFamily="34" charset="0"/>
              </a:rPr>
              <a:t>met by ESSER III budget and the Safe Return to School Plans</a:t>
            </a:r>
            <a:r>
              <a:rPr lang="en-US" sz="1600" b="0" i="0" u="none" strike="noStrike" dirty="0">
                <a:solidFill>
                  <a:srgbClr val="000000"/>
                </a:solidFill>
                <a:effectLst/>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3BBFF52-99A7-4A98-A4FC-F43FCF03202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66809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2CA7-F51F-4DFD-BB37-055858A941E5}"/>
              </a:ext>
            </a:extLst>
          </p:cNvPr>
          <p:cNvSpPr>
            <a:spLocks noGrp="1"/>
          </p:cNvSpPr>
          <p:nvPr>
            <p:ph type="title"/>
          </p:nvPr>
        </p:nvSpPr>
        <p:spPr/>
        <p:txBody>
          <a:bodyPr/>
          <a:lstStyle/>
          <a:p>
            <a:r>
              <a:rPr lang="en-US" dirty="0"/>
              <a:t>Check List for the Plan</a:t>
            </a:r>
          </a:p>
        </p:txBody>
      </p:sp>
      <p:sp>
        <p:nvSpPr>
          <p:cNvPr id="4" name="Slide Number Placeholder 3">
            <a:extLst>
              <a:ext uri="{FF2B5EF4-FFF2-40B4-BE49-F238E27FC236}">
                <a16:creationId xmlns:a16="http://schemas.microsoft.com/office/drawing/2014/main" id="{A95AA8CC-DEA3-47C3-A627-20778786EB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graphicFrame>
        <p:nvGraphicFramePr>
          <p:cNvPr id="6" name="Diagram 5" descr="Checklist for the LEA Plan.">
            <a:extLst>
              <a:ext uri="{FF2B5EF4-FFF2-40B4-BE49-F238E27FC236}">
                <a16:creationId xmlns:a16="http://schemas.microsoft.com/office/drawing/2014/main" id="{AACCEB8E-1240-413A-879F-A7937DFCBC25}"/>
              </a:ext>
            </a:extLst>
          </p:cNvPr>
          <p:cNvGraphicFramePr/>
          <p:nvPr>
            <p:extLst>
              <p:ext uri="{D42A27DB-BD31-4B8C-83A1-F6EECF244321}">
                <p14:modId xmlns:p14="http://schemas.microsoft.com/office/powerpoint/2010/main" val="434745681"/>
              </p:ext>
            </p:extLst>
          </p:nvPr>
        </p:nvGraphicFramePr>
        <p:xfrm>
          <a:off x="404033" y="1305141"/>
          <a:ext cx="11383933" cy="5298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86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5494" y="2071688"/>
            <a:ext cx="8101013" cy="1470025"/>
          </a:xfrm>
          <a:effectLst/>
        </p:spPr>
        <p:txBody>
          <a:bodyPr>
            <a:noAutofit/>
          </a:bodyPr>
          <a:lstStyle/>
          <a:p>
            <a:pPr algn="ctr">
              <a:spcBef>
                <a:spcPct val="20000"/>
              </a:spcBef>
            </a:pPr>
            <a:br>
              <a:rPr lang="en-US" sz="7500" b="0" cap="all" dirty="0">
                <a:ln w="9000" cmpd="sng">
                  <a:solidFill>
                    <a:schemeClr val="bg1"/>
                  </a:solidFill>
                  <a:prstDash val="solid"/>
                </a:ln>
                <a:latin typeface="Calibri" panose="020F0502020204030204" pitchFamily="34" charset="0"/>
              </a:rPr>
            </a:br>
            <a:r>
              <a:rPr lang="en-US" sz="5063" b="0" cap="all" dirty="0">
                <a:ln w="9000" cmpd="sng">
                  <a:solidFill>
                    <a:schemeClr val="bg1"/>
                  </a:solidFill>
                  <a:prstDash val="solid"/>
                </a:ln>
                <a:latin typeface="Calibri" panose="020F0502020204030204" pitchFamily="34" charset="0"/>
              </a:rPr>
              <a:t>ESSER III community engagement &amp; planning</a:t>
            </a:r>
            <a:br>
              <a:rPr lang="en-US" sz="562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sz="5625" cap="all" dirty="0">
                <a:ln w="9000" cmpd="sng">
                  <a:solidFill>
                    <a:srgbClr val="00B0F0"/>
                  </a:solidFill>
                  <a:prstDash val="solid"/>
                </a:ln>
                <a:effectLst>
                  <a:reflection blurRad="12700" stA="28000" endPos="45000" dist="1000" dir="5400000" sy="-100000" algn="bl" rotWithShape="0"/>
                </a:effectLst>
                <a:latin typeface="Calibri" panose="020F0502020204030204" pitchFamily="34" charset="0"/>
              </a:rPr>
            </a:br>
            <a:endParaRPr lang="en-US" sz="5625" dirty="0"/>
          </a:p>
        </p:txBody>
      </p:sp>
      <p:sp>
        <p:nvSpPr>
          <p:cNvPr id="3" name="Subtitle 2"/>
          <p:cNvSpPr>
            <a:spLocks noGrp="1"/>
          </p:cNvSpPr>
          <p:nvPr>
            <p:ph type="subTitle" idx="1"/>
          </p:nvPr>
        </p:nvSpPr>
        <p:spPr>
          <a:xfrm>
            <a:off x="2045494" y="4214813"/>
            <a:ext cx="8101013" cy="1828800"/>
          </a:xfrm>
        </p:spPr>
        <p:txBody>
          <a:bodyPr>
            <a:normAutofit/>
          </a:bodyPr>
          <a:lstStyle/>
          <a:p>
            <a:pPr algn="ctr"/>
            <a:r>
              <a:rPr lang="en-US" sz="2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Stakeholder Meetings</a:t>
            </a:r>
          </a:p>
          <a:p>
            <a:pPr algn="ctr"/>
            <a:r>
              <a:rPr lang="en-US" sz="2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September &amp; October 2021</a:t>
            </a:r>
          </a:p>
          <a:p>
            <a:pPr algn="ctr"/>
            <a:r>
              <a:rPr lang="en-US" sz="2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Becky Allan, Chief Financial Officer</a:t>
            </a:r>
          </a:p>
          <a:p>
            <a:pPr algn="ctr"/>
            <a:endParaRPr lang="en-US" sz="2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en-US" sz="225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3532</Words>
  <Application>Microsoft Office PowerPoint</Application>
  <PresentationFormat>Widescreen</PresentationFormat>
  <Paragraphs>492</Paragraphs>
  <Slides>34</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Courier New</vt:lpstr>
      <vt:lpstr>Times New Roman</vt:lpstr>
      <vt:lpstr>Office Theme</vt:lpstr>
      <vt:lpstr>ASD20_PowerpointTemplate_new</vt:lpstr>
      <vt:lpstr>Custom Design</vt:lpstr>
      <vt:lpstr>CDE Office Hours</vt:lpstr>
      <vt:lpstr> CDE Team!</vt:lpstr>
      <vt:lpstr>ESSER Office Hours</vt:lpstr>
      <vt:lpstr>ESSER III LEA Plan Requirements</vt:lpstr>
      <vt:lpstr>ARP ESSER III Additional Requirements</vt:lpstr>
      <vt:lpstr>ESSER III LEA Use of Funds Plan</vt:lpstr>
      <vt:lpstr>Narrative Questions in the Online Application</vt:lpstr>
      <vt:lpstr>Check List for the Plan</vt:lpstr>
      <vt:lpstr> ESSER III community engagement &amp; planning  </vt:lpstr>
      <vt:lpstr>Agenda</vt:lpstr>
      <vt:lpstr>COVID Relief Funding Summary</vt:lpstr>
      <vt:lpstr>COVID Relief Funding Summary*</vt:lpstr>
      <vt:lpstr>ESSER III Community  Survey &amp; Results </vt:lpstr>
      <vt:lpstr> ESSER III Community Survey </vt:lpstr>
      <vt:lpstr>ESSER III Community Survey (General Information)</vt:lpstr>
      <vt:lpstr>ESSER III Community Survey (#1-2 drop down, #3 fill in number, #4 open-ended)</vt:lpstr>
      <vt:lpstr> ESSER III Community Survey Results (Questions 1 &amp; 2) </vt:lpstr>
      <vt:lpstr> ESSER III Community Survey Results (Question 3) </vt:lpstr>
      <vt:lpstr> ESSER III Community Survey Results (Question 4 – Highlights) </vt:lpstr>
      <vt:lpstr>ESSER III Planning</vt:lpstr>
      <vt:lpstr> ESSER III Planning ($7.3 m D20 Non-Charters) (Approximated dollar amounts, May not add to total due to rounding, Subject to revision) </vt:lpstr>
      <vt:lpstr>The Way Ahead</vt:lpstr>
      <vt:lpstr> The Way Ahead </vt:lpstr>
      <vt:lpstr>Comments &amp; Questions</vt:lpstr>
      <vt:lpstr>Maintenance of Equity</vt:lpstr>
      <vt:lpstr>ESSER III Use of Funds Additional Requirements</vt:lpstr>
      <vt:lpstr>Maintenance of Equity Clarifications</vt:lpstr>
      <vt:lpstr>Maintenance of Equity Clarifications</vt:lpstr>
      <vt:lpstr>Updates and Reminders</vt:lpstr>
      <vt:lpstr>Updates and Reminders</vt:lpstr>
      <vt:lpstr>Consolidated Application AFR Submission – REMINDER</vt:lpstr>
      <vt:lpstr>Any Requests for Upcoming Topics or Questions! </vt:lpstr>
      <vt:lpstr>Thank you!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22</cp:revision>
  <dcterms:modified xsi:type="dcterms:W3CDTF">2021-11-02T19:45:24Z</dcterms:modified>
</cp:coreProperties>
</file>