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658" r:id="rId2"/>
    <p:sldMasterId id="2147483664" r:id="rId3"/>
    <p:sldMasterId id="2147483683" r:id="rId4"/>
    <p:sldMasterId id="2147483699" r:id="rId5"/>
  </p:sldMasterIdLst>
  <p:notesMasterIdLst>
    <p:notesMasterId r:id="rId53"/>
  </p:notesMasterIdLst>
  <p:sldIdLst>
    <p:sldId id="256" r:id="rId6"/>
    <p:sldId id="257" r:id="rId7"/>
    <p:sldId id="258" r:id="rId8"/>
    <p:sldId id="276" r:id="rId9"/>
    <p:sldId id="476" r:id="rId10"/>
    <p:sldId id="469" r:id="rId11"/>
    <p:sldId id="269" r:id="rId12"/>
    <p:sldId id="391" r:id="rId13"/>
    <p:sldId id="1413" r:id="rId14"/>
    <p:sldId id="392" r:id="rId15"/>
    <p:sldId id="1414" r:id="rId16"/>
    <p:sldId id="1417" r:id="rId17"/>
    <p:sldId id="1418" r:id="rId18"/>
    <p:sldId id="1412" r:id="rId19"/>
    <p:sldId id="1425" r:id="rId20"/>
    <p:sldId id="1426" r:id="rId21"/>
    <p:sldId id="1427" r:id="rId22"/>
    <p:sldId id="1428" r:id="rId23"/>
    <p:sldId id="1431" r:id="rId24"/>
    <p:sldId id="1429" r:id="rId25"/>
    <p:sldId id="1430" r:id="rId26"/>
    <p:sldId id="1422" r:id="rId27"/>
    <p:sldId id="1423" r:id="rId28"/>
    <p:sldId id="1424" r:id="rId29"/>
    <p:sldId id="259" r:id="rId30"/>
    <p:sldId id="260" r:id="rId31"/>
    <p:sldId id="261" r:id="rId32"/>
    <p:sldId id="262" r:id="rId33"/>
    <p:sldId id="263" r:id="rId34"/>
    <p:sldId id="264" r:id="rId35"/>
    <p:sldId id="265" r:id="rId36"/>
    <p:sldId id="266" r:id="rId37"/>
    <p:sldId id="267" r:id="rId38"/>
    <p:sldId id="268" r:id="rId39"/>
    <p:sldId id="274" r:id="rId40"/>
    <p:sldId id="275" r:id="rId41"/>
    <p:sldId id="1419" r:id="rId42"/>
    <p:sldId id="277" r:id="rId43"/>
    <p:sldId id="278" r:id="rId44"/>
    <p:sldId id="1420" r:id="rId45"/>
    <p:sldId id="271" r:id="rId46"/>
    <p:sldId id="273" r:id="rId47"/>
    <p:sldId id="281" r:id="rId48"/>
    <p:sldId id="280" r:id="rId49"/>
    <p:sldId id="679" r:id="rId50"/>
    <p:sldId id="279" r:id="rId51"/>
    <p:sldId id="282"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p:cViewPr varScale="1">
        <p:scale>
          <a:sx n="62" d="100"/>
          <a:sy n="62" d="100"/>
        </p:scale>
        <p:origin x="86" y="278"/>
      </p:cViewPr>
      <p:guideLst/>
    </p:cSldViewPr>
  </p:slideViewPr>
  <p:outlineViewPr>
    <p:cViewPr>
      <p:scale>
        <a:sx n="33" d="100"/>
        <a:sy n="33" d="100"/>
      </p:scale>
      <p:origin x="0" y="-3446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7951B-7304-4A2D-A73F-1E7EFBDDD66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184A26-5749-4159-8AAD-F75749116E23}">
      <dgm:prSet/>
      <dgm:spPr/>
      <dgm:t>
        <a:bodyPr/>
        <a:lstStyle/>
        <a:p>
          <a:r>
            <a:rPr lang="en-US"/>
            <a:t>Approximately </a:t>
          </a:r>
          <a:r>
            <a:rPr lang="en-US" b="1"/>
            <a:t>8,000 </a:t>
          </a:r>
          <a:r>
            <a:rPr lang="en-US"/>
            <a:t>teaching and SSP </a:t>
          </a:r>
          <a:r>
            <a:rPr lang="en-US" b="1"/>
            <a:t>positions</a:t>
          </a:r>
          <a:r>
            <a:rPr lang="en-US"/>
            <a:t> needed to be </a:t>
          </a:r>
          <a:r>
            <a:rPr lang="en-US" b="1"/>
            <a:t>hired</a:t>
          </a:r>
          <a:r>
            <a:rPr lang="en-US"/>
            <a:t> for in 2020-21, representing 12% of all teaching and 15% of all SSP positions in the state. </a:t>
          </a:r>
        </a:p>
      </dgm:t>
    </dgm:pt>
    <dgm:pt modelId="{B21D6CB4-32A1-4B48-83F1-6241C6AAB867}" type="parTrans" cxnId="{1DEC9A1F-02BC-4529-A4A2-CAD2918A2DD2}">
      <dgm:prSet/>
      <dgm:spPr/>
      <dgm:t>
        <a:bodyPr/>
        <a:lstStyle/>
        <a:p>
          <a:endParaRPr lang="en-US"/>
        </a:p>
      </dgm:t>
    </dgm:pt>
    <dgm:pt modelId="{A5009575-6E4B-4261-A7A3-7CD85F1893F0}" type="sibTrans" cxnId="{1DEC9A1F-02BC-4529-A4A2-CAD2918A2DD2}">
      <dgm:prSet/>
      <dgm:spPr/>
      <dgm:t>
        <a:bodyPr/>
        <a:lstStyle/>
        <a:p>
          <a:endParaRPr lang="en-US"/>
        </a:p>
      </dgm:t>
    </dgm:pt>
    <dgm:pt modelId="{53FDFEE5-1279-44BB-9BB3-9D99819C5295}">
      <dgm:prSet/>
      <dgm:spPr/>
      <dgm:t>
        <a:bodyPr/>
        <a:lstStyle/>
        <a:p>
          <a:r>
            <a:rPr lang="en-US"/>
            <a:t>As with 2019-20, the number of open positions was </a:t>
          </a:r>
          <a:r>
            <a:rPr lang="en-US" b="1"/>
            <a:t>slightly</a:t>
          </a:r>
          <a:r>
            <a:rPr lang="en-US"/>
            <a:t> </a:t>
          </a:r>
          <a:r>
            <a:rPr lang="en-US" b="1"/>
            <a:t>lower</a:t>
          </a:r>
          <a:r>
            <a:rPr lang="en-US"/>
            <a:t> than in the preceding school year for both teachers and SSPs in 2020-21. </a:t>
          </a:r>
        </a:p>
      </dgm:t>
    </dgm:pt>
    <dgm:pt modelId="{8C4C55B3-A6D4-49DF-8E60-81CF42D425B3}" type="parTrans" cxnId="{AED2FFD6-F072-473D-9A45-C4A07FAD15AC}">
      <dgm:prSet/>
      <dgm:spPr/>
      <dgm:t>
        <a:bodyPr/>
        <a:lstStyle/>
        <a:p>
          <a:endParaRPr lang="en-US"/>
        </a:p>
      </dgm:t>
    </dgm:pt>
    <dgm:pt modelId="{0A92A4F3-1FB6-4900-86E0-DFA06F02318A}" type="sibTrans" cxnId="{AED2FFD6-F072-473D-9A45-C4A07FAD15AC}">
      <dgm:prSet/>
      <dgm:spPr/>
      <dgm:t>
        <a:bodyPr/>
        <a:lstStyle/>
        <a:p>
          <a:endParaRPr lang="en-US"/>
        </a:p>
      </dgm:t>
    </dgm:pt>
    <dgm:pt modelId="{4020C29B-6E52-4C76-80AD-734F333292DD}">
      <dgm:prSet/>
      <dgm:spPr/>
      <dgm:t>
        <a:bodyPr/>
        <a:lstStyle/>
        <a:p>
          <a:r>
            <a:rPr lang="en-US"/>
            <a:t>Nearly </a:t>
          </a:r>
          <a:r>
            <a:rPr lang="en-US" b="1"/>
            <a:t>300 principal/assistant principal </a:t>
          </a:r>
          <a:r>
            <a:rPr lang="en-US"/>
            <a:t>positions and over </a:t>
          </a:r>
          <a:r>
            <a:rPr lang="en-US" b="1"/>
            <a:t>1,200 paraprofessional</a:t>
          </a:r>
          <a:r>
            <a:rPr lang="en-US"/>
            <a:t> positions needed to be hired for in 2020-2021</a:t>
          </a:r>
        </a:p>
      </dgm:t>
    </dgm:pt>
    <dgm:pt modelId="{5E500371-AC7B-44E2-94E1-C1EE1FCF8D88}" type="parTrans" cxnId="{EA5CDA76-F71B-4563-BBFF-A8D3BAFD95CF}">
      <dgm:prSet/>
      <dgm:spPr/>
      <dgm:t>
        <a:bodyPr/>
        <a:lstStyle/>
        <a:p>
          <a:endParaRPr lang="en-US"/>
        </a:p>
      </dgm:t>
    </dgm:pt>
    <dgm:pt modelId="{EF0CAD0B-32B2-46C3-B05D-C9D855B35451}" type="sibTrans" cxnId="{EA5CDA76-F71B-4563-BBFF-A8D3BAFD95CF}">
      <dgm:prSet/>
      <dgm:spPr/>
      <dgm:t>
        <a:bodyPr/>
        <a:lstStyle/>
        <a:p>
          <a:endParaRPr lang="en-US"/>
        </a:p>
      </dgm:t>
    </dgm:pt>
    <dgm:pt modelId="{69B2DB33-06BE-4805-97C6-F4B4583C246F}" type="pres">
      <dgm:prSet presAssocID="{4167951B-7304-4A2D-A73F-1E7EFBDDD660}" presName="vert0" presStyleCnt="0">
        <dgm:presLayoutVars>
          <dgm:dir/>
          <dgm:animOne val="branch"/>
          <dgm:animLvl val="lvl"/>
        </dgm:presLayoutVars>
      </dgm:prSet>
      <dgm:spPr/>
    </dgm:pt>
    <dgm:pt modelId="{79D8F112-A871-4158-BE9D-5FBEAF5BCF04}" type="pres">
      <dgm:prSet presAssocID="{AF184A26-5749-4159-8AAD-F75749116E23}" presName="thickLine" presStyleLbl="alignNode1" presStyleIdx="0" presStyleCnt="3"/>
      <dgm:spPr/>
    </dgm:pt>
    <dgm:pt modelId="{7407DB89-A8C1-44FA-BD69-DA1C521772C1}" type="pres">
      <dgm:prSet presAssocID="{AF184A26-5749-4159-8AAD-F75749116E23}" presName="horz1" presStyleCnt="0"/>
      <dgm:spPr/>
    </dgm:pt>
    <dgm:pt modelId="{CFD3609E-9FAC-460E-B9A9-F0EFE0990A95}" type="pres">
      <dgm:prSet presAssocID="{AF184A26-5749-4159-8AAD-F75749116E23}" presName="tx1" presStyleLbl="revTx" presStyleIdx="0" presStyleCnt="3"/>
      <dgm:spPr/>
    </dgm:pt>
    <dgm:pt modelId="{5B813D0D-D018-48EA-9F60-6908E8548B87}" type="pres">
      <dgm:prSet presAssocID="{AF184A26-5749-4159-8AAD-F75749116E23}" presName="vert1" presStyleCnt="0"/>
      <dgm:spPr/>
    </dgm:pt>
    <dgm:pt modelId="{15514255-A650-4FCC-81EA-5645BCA4F1BB}" type="pres">
      <dgm:prSet presAssocID="{53FDFEE5-1279-44BB-9BB3-9D99819C5295}" presName="thickLine" presStyleLbl="alignNode1" presStyleIdx="1" presStyleCnt="3"/>
      <dgm:spPr/>
    </dgm:pt>
    <dgm:pt modelId="{40E0579B-E943-4F25-A24B-CCF637AE0C6E}" type="pres">
      <dgm:prSet presAssocID="{53FDFEE5-1279-44BB-9BB3-9D99819C5295}" presName="horz1" presStyleCnt="0"/>
      <dgm:spPr/>
    </dgm:pt>
    <dgm:pt modelId="{AB3005A3-D3A0-4D06-9C7C-4A349BF0F32B}" type="pres">
      <dgm:prSet presAssocID="{53FDFEE5-1279-44BB-9BB3-9D99819C5295}" presName="tx1" presStyleLbl="revTx" presStyleIdx="1" presStyleCnt="3"/>
      <dgm:spPr/>
    </dgm:pt>
    <dgm:pt modelId="{0858C6E8-CE76-42F2-8E88-B096E610739D}" type="pres">
      <dgm:prSet presAssocID="{53FDFEE5-1279-44BB-9BB3-9D99819C5295}" presName="vert1" presStyleCnt="0"/>
      <dgm:spPr/>
    </dgm:pt>
    <dgm:pt modelId="{A8A6E96F-BB6F-4D04-8E55-1502C8EE8E8F}" type="pres">
      <dgm:prSet presAssocID="{4020C29B-6E52-4C76-80AD-734F333292DD}" presName="thickLine" presStyleLbl="alignNode1" presStyleIdx="2" presStyleCnt="3"/>
      <dgm:spPr/>
    </dgm:pt>
    <dgm:pt modelId="{1185D6A5-215C-442E-B1BB-2F9FC858F08E}" type="pres">
      <dgm:prSet presAssocID="{4020C29B-6E52-4C76-80AD-734F333292DD}" presName="horz1" presStyleCnt="0"/>
      <dgm:spPr/>
    </dgm:pt>
    <dgm:pt modelId="{971ADC4A-EDF7-4BAA-A8EC-681004C341FB}" type="pres">
      <dgm:prSet presAssocID="{4020C29B-6E52-4C76-80AD-734F333292DD}" presName="tx1" presStyleLbl="revTx" presStyleIdx="2" presStyleCnt="3"/>
      <dgm:spPr/>
    </dgm:pt>
    <dgm:pt modelId="{5CF8C9A6-6AF4-47F9-887E-D59E12946AEA}" type="pres">
      <dgm:prSet presAssocID="{4020C29B-6E52-4C76-80AD-734F333292DD}" presName="vert1" presStyleCnt="0"/>
      <dgm:spPr/>
    </dgm:pt>
  </dgm:ptLst>
  <dgm:cxnLst>
    <dgm:cxn modelId="{1DEC9A1F-02BC-4529-A4A2-CAD2918A2DD2}" srcId="{4167951B-7304-4A2D-A73F-1E7EFBDDD660}" destId="{AF184A26-5749-4159-8AAD-F75749116E23}" srcOrd="0" destOrd="0" parTransId="{B21D6CB4-32A1-4B48-83F1-6241C6AAB867}" sibTransId="{A5009575-6E4B-4261-A7A3-7CD85F1893F0}"/>
    <dgm:cxn modelId="{6B51A85D-57DA-4A35-9137-B6D4AE99F5DD}" type="presOf" srcId="{4167951B-7304-4A2D-A73F-1E7EFBDDD660}" destId="{69B2DB33-06BE-4805-97C6-F4B4583C246F}" srcOrd="0" destOrd="0" presId="urn:microsoft.com/office/officeart/2008/layout/LinedList"/>
    <dgm:cxn modelId="{88397043-F374-4F03-B33C-F43088F9DCB0}" type="presOf" srcId="{AF184A26-5749-4159-8AAD-F75749116E23}" destId="{CFD3609E-9FAC-460E-B9A9-F0EFE0990A95}" srcOrd="0" destOrd="0" presId="urn:microsoft.com/office/officeart/2008/layout/LinedList"/>
    <dgm:cxn modelId="{EA5CDA76-F71B-4563-BBFF-A8D3BAFD95CF}" srcId="{4167951B-7304-4A2D-A73F-1E7EFBDDD660}" destId="{4020C29B-6E52-4C76-80AD-734F333292DD}" srcOrd="2" destOrd="0" parTransId="{5E500371-AC7B-44E2-94E1-C1EE1FCF8D88}" sibTransId="{EF0CAD0B-32B2-46C3-B05D-C9D855B35451}"/>
    <dgm:cxn modelId="{AF701DA7-BD96-4176-93B3-1BD77AF7714D}" type="presOf" srcId="{53FDFEE5-1279-44BB-9BB3-9D99819C5295}" destId="{AB3005A3-D3A0-4D06-9C7C-4A349BF0F32B}" srcOrd="0" destOrd="0" presId="urn:microsoft.com/office/officeart/2008/layout/LinedList"/>
    <dgm:cxn modelId="{EC385EA8-8B1C-47D4-AC46-AADAE1E51A54}" type="presOf" srcId="{4020C29B-6E52-4C76-80AD-734F333292DD}" destId="{971ADC4A-EDF7-4BAA-A8EC-681004C341FB}" srcOrd="0" destOrd="0" presId="urn:microsoft.com/office/officeart/2008/layout/LinedList"/>
    <dgm:cxn modelId="{AED2FFD6-F072-473D-9A45-C4A07FAD15AC}" srcId="{4167951B-7304-4A2D-A73F-1E7EFBDDD660}" destId="{53FDFEE5-1279-44BB-9BB3-9D99819C5295}" srcOrd="1" destOrd="0" parTransId="{8C4C55B3-A6D4-49DF-8E60-81CF42D425B3}" sibTransId="{0A92A4F3-1FB6-4900-86E0-DFA06F02318A}"/>
    <dgm:cxn modelId="{5BD6BADF-7AF0-4D11-A7B0-7624EF086D66}" type="presParOf" srcId="{69B2DB33-06BE-4805-97C6-F4B4583C246F}" destId="{79D8F112-A871-4158-BE9D-5FBEAF5BCF04}" srcOrd="0" destOrd="0" presId="urn:microsoft.com/office/officeart/2008/layout/LinedList"/>
    <dgm:cxn modelId="{A1F84A90-FEE8-47DF-A423-4E05E95BFD84}" type="presParOf" srcId="{69B2DB33-06BE-4805-97C6-F4B4583C246F}" destId="{7407DB89-A8C1-44FA-BD69-DA1C521772C1}" srcOrd="1" destOrd="0" presId="urn:microsoft.com/office/officeart/2008/layout/LinedList"/>
    <dgm:cxn modelId="{CE3A1BE7-329E-4CCE-8F65-336B890E09BA}" type="presParOf" srcId="{7407DB89-A8C1-44FA-BD69-DA1C521772C1}" destId="{CFD3609E-9FAC-460E-B9A9-F0EFE0990A95}" srcOrd="0" destOrd="0" presId="urn:microsoft.com/office/officeart/2008/layout/LinedList"/>
    <dgm:cxn modelId="{4D21B3B5-794C-4916-A6A9-4A35E459A56C}" type="presParOf" srcId="{7407DB89-A8C1-44FA-BD69-DA1C521772C1}" destId="{5B813D0D-D018-48EA-9F60-6908E8548B87}" srcOrd="1" destOrd="0" presId="urn:microsoft.com/office/officeart/2008/layout/LinedList"/>
    <dgm:cxn modelId="{7572A3A2-E0A4-4876-8696-776F3BD11075}" type="presParOf" srcId="{69B2DB33-06BE-4805-97C6-F4B4583C246F}" destId="{15514255-A650-4FCC-81EA-5645BCA4F1BB}" srcOrd="2" destOrd="0" presId="urn:microsoft.com/office/officeart/2008/layout/LinedList"/>
    <dgm:cxn modelId="{C5C25F37-0056-413B-A0BC-1D21D357C95A}" type="presParOf" srcId="{69B2DB33-06BE-4805-97C6-F4B4583C246F}" destId="{40E0579B-E943-4F25-A24B-CCF637AE0C6E}" srcOrd="3" destOrd="0" presId="urn:microsoft.com/office/officeart/2008/layout/LinedList"/>
    <dgm:cxn modelId="{B4A83010-F730-45E1-B4AF-1E8B32DBF4B2}" type="presParOf" srcId="{40E0579B-E943-4F25-A24B-CCF637AE0C6E}" destId="{AB3005A3-D3A0-4D06-9C7C-4A349BF0F32B}" srcOrd="0" destOrd="0" presId="urn:microsoft.com/office/officeart/2008/layout/LinedList"/>
    <dgm:cxn modelId="{D60D7CF5-00DF-4BA5-8D5E-82E0ED41D972}" type="presParOf" srcId="{40E0579B-E943-4F25-A24B-CCF637AE0C6E}" destId="{0858C6E8-CE76-42F2-8E88-B096E610739D}" srcOrd="1" destOrd="0" presId="urn:microsoft.com/office/officeart/2008/layout/LinedList"/>
    <dgm:cxn modelId="{64168A31-011A-412D-B4FB-2C9288ABC6A3}" type="presParOf" srcId="{69B2DB33-06BE-4805-97C6-F4B4583C246F}" destId="{A8A6E96F-BB6F-4D04-8E55-1502C8EE8E8F}" srcOrd="4" destOrd="0" presId="urn:microsoft.com/office/officeart/2008/layout/LinedList"/>
    <dgm:cxn modelId="{F6D55D0C-CDF9-48F9-92AD-5537817F48B4}" type="presParOf" srcId="{69B2DB33-06BE-4805-97C6-F4B4583C246F}" destId="{1185D6A5-215C-442E-B1BB-2F9FC858F08E}" srcOrd="5" destOrd="0" presId="urn:microsoft.com/office/officeart/2008/layout/LinedList"/>
    <dgm:cxn modelId="{7E87EF5F-524E-4102-8DDF-DB11847F2A54}" type="presParOf" srcId="{1185D6A5-215C-442E-B1BB-2F9FC858F08E}" destId="{971ADC4A-EDF7-4BAA-A8EC-681004C341FB}" srcOrd="0" destOrd="0" presId="urn:microsoft.com/office/officeart/2008/layout/LinedList"/>
    <dgm:cxn modelId="{BA6F6FC1-C1CA-4BCE-9ECD-2C2950477AB4}" type="presParOf" srcId="{1185D6A5-215C-442E-B1BB-2F9FC858F08E}" destId="{5CF8C9A6-6AF4-47F9-887E-D59E12946A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5F38BE-6837-4DE6-980E-64AAE1059F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5145F2-B7D6-4B45-B778-BF1E346CF38B}">
      <dgm:prSet/>
      <dgm:spPr>
        <a:solidFill>
          <a:schemeClr val="accent2"/>
        </a:solidFill>
      </dgm:spPr>
      <dgm:t>
        <a:bodyPr/>
        <a:lstStyle/>
        <a:p>
          <a:r>
            <a:rPr lang="en-US" b="0" i="0"/>
            <a:t>Of the </a:t>
          </a:r>
          <a:r>
            <a:rPr lang="en-US" b="1" i="0"/>
            <a:t>6,910</a:t>
          </a:r>
          <a:r>
            <a:rPr lang="en-US" b="0" i="0"/>
            <a:t> total teaching positions to hire, </a:t>
          </a:r>
          <a:r>
            <a:rPr lang="en-US" b="1" i="0"/>
            <a:t>235</a:t>
          </a:r>
          <a:r>
            <a:rPr lang="en-US" b="0" i="0"/>
            <a:t> (3%) remained </a:t>
          </a:r>
          <a:r>
            <a:rPr lang="en-US" b="1" i="0"/>
            <a:t>unfilled</a:t>
          </a:r>
          <a:r>
            <a:rPr lang="en-US" b="0" i="0"/>
            <a:t> for the school year and </a:t>
          </a:r>
          <a:r>
            <a:rPr lang="en-US" b="1" i="0"/>
            <a:t>893</a:t>
          </a:r>
          <a:r>
            <a:rPr lang="en-US" b="0" i="0"/>
            <a:t> (13%) were filled through a </a:t>
          </a:r>
          <a:r>
            <a:rPr lang="en-US" b="1" i="0"/>
            <a:t>shortage</a:t>
          </a:r>
          <a:r>
            <a:rPr lang="en-US" b="0" i="0"/>
            <a:t> mechanism.</a:t>
          </a:r>
          <a:endParaRPr lang="en-US"/>
        </a:p>
      </dgm:t>
    </dgm:pt>
    <dgm:pt modelId="{B18956AC-1BE6-43CA-B4D7-F9F53F95A6C7}" type="parTrans" cxnId="{D657D83B-3F5C-4C36-B43A-05B2B1E65DEE}">
      <dgm:prSet/>
      <dgm:spPr/>
      <dgm:t>
        <a:bodyPr/>
        <a:lstStyle/>
        <a:p>
          <a:endParaRPr lang="en-US"/>
        </a:p>
      </dgm:t>
    </dgm:pt>
    <dgm:pt modelId="{905C7E63-13B5-456F-B13F-8566A7303B7E}" type="sibTrans" cxnId="{D657D83B-3F5C-4C36-B43A-05B2B1E65DEE}">
      <dgm:prSet/>
      <dgm:spPr/>
      <dgm:t>
        <a:bodyPr/>
        <a:lstStyle/>
        <a:p>
          <a:endParaRPr lang="en-US"/>
        </a:p>
      </dgm:t>
    </dgm:pt>
    <dgm:pt modelId="{82D74BFC-AC5F-48D2-B4ED-C188346B7095}">
      <dgm:prSet/>
      <dgm:spPr>
        <a:solidFill>
          <a:srgbClr val="00B050"/>
        </a:solidFill>
      </dgm:spPr>
      <dgm:t>
        <a:bodyPr/>
        <a:lstStyle/>
        <a:p>
          <a:r>
            <a:rPr lang="en-US" b="0" i="0" dirty="0"/>
            <a:t>In core teaching subject areas, shortages of </a:t>
          </a:r>
          <a:r>
            <a:rPr lang="en-US" b="1" i="0" dirty="0"/>
            <a:t>mathematics</a:t>
          </a:r>
          <a:r>
            <a:rPr lang="en-US" b="0" i="0" dirty="0"/>
            <a:t>, </a:t>
          </a:r>
          <a:r>
            <a:rPr lang="en-US" b="1" i="0" dirty="0"/>
            <a:t>science</a:t>
          </a:r>
          <a:r>
            <a:rPr lang="en-US" b="0" i="0" dirty="0"/>
            <a:t>, </a:t>
          </a:r>
          <a:r>
            <a:rPr lang="en-US" b="1" i="0" dirty="0"/>
            <a:t>special education </a:t>
          </a:r>
          <a:r>
            <a:rPr lang="en-US" b="0" i="0" dirty="0"/>
            <a:t>and </a:t>
          </a:r>
          <a:r>
            <a:rPr lang="en-US" b="1" i="0" dirty="0"/>
            <a:t>early childhood </a:t>
          </a:r>
          <a:r>
            <a:rPr lang="en-US" b="0" i="0" dirty="0"/>
            <a:t>teachers were evident statewide.</a:t>
          </a:r>
          <a:endParaRPr lang="en-US" dirty="0"/>
        </a:p>
      </dgm:t>
    </dgm:pt>
    <dgm:pt modelId="{34AF9EC5-2384-4DB5-B8BE-A9A760E24612}" type="parTrans" cxnId="{CB365C99-08C8-4645-BCDA-1F893F69210B}">
      <dgm:prSet/>
      <dgm:spPr/>
      <dgm:t>
        <a:bodyPr/>
        <a:lstStyle/>
        <a:p>
          <a:endParaRPr lang="en-US"/>
        </a:p>
      </dgm:t>
    </dgm:pt>
    <dgm:pt modelId="{DB8F5520-80EC-4B09-A62E-C7BD4F4EC0B8}" type="sibTrans" cxnId="{CB365C99-08C8-4645-BCDA-1F893F69210B}">
      <dgm:prSet/>
      <dgm:spPr/>
      <dgm:t>
        <a:bodyPr/>
        <a:lstStyle/>
        <a:p>
          <a:endParaRPr lang="en-US"/>
        </a:p>
      </dgm:t>
    </dgm:pt>
    <dgm:pt modelId="{BC579F5F-9227-4E1D-A9EE-DB333AC792BD}">
      <dgm:prSet/>
      <dgm:spPr>
        <a:solidFill>
          <a:srgbClr val="0070C0"/>
        </a:solidFill>
      </dgm:spPr>
      <dgm:t>
        <a:bodyPr/>
        <a:lstStyle/>
        <a:p>
          <a:r>
            <a:rPr lang="en-US" b="0" i="0" dirty="0"/>
            <a:t>In SSP categories, </a:t>
          </a:r>
          <a:r>
            <a:rPr lang="en-US" b="1" i="0" dirty="0"/>
            <a:t>shortages of school psychologists, school occupational therapists, school physical therapists, and school nurses </a:t>
          </a:r>
          <a:r>
            <a:rPr lang="en-US" b="0" i="0" dirty="0"/>
            <a:t>were the most common statewide.</a:t>
          </a:r>
          <a:endParaRPr lang="en-US" dirty="0"/>
        </a:p>
      </dgm:t>
    </dgm:pt>
    <dgm:pt modelId="{423D0CD0-1DA2-4E24-B40C-CCB57E9F408B}" type="parTrans" cxnId="{734B2895-73E7-4863-BBB8-026B85D02A77}">
      <dgm:prSet/>
      <dgm:spPr/>
      <dgm:t>
        <a:bodyPr/>
        <a:lstStyle/>
        <a:p>
          <a:endParaRPr lang="en-US"/>
        </a:p>
      </dgm:t>
    </dgm:pt>
    <dgm:pt modelId="{73476C04-9B67-4A50-8F1C-E70018A00452}" type="sibTrans" cxnId="{734B2895-73E7-4863-BBB8-026B85D02A77}">
      <dgm:prSet/>
      <dgm:spPr/>
      <dgm:t>
        <a:bodyPr/>
        <a:lstStyle/>
        <a:p>
          <a:endParaRPr lang="en-US"/>
        </a:p>
      </dgm:t>
    </dgm:pt>
    <dgm:pt modelId="{9FD952AC-1271-4A85-9E6D-62FDC5E529F5}" type="pres">
      <dgm:prSet presAssocID="{075F38BE-6837-4DE6-980E-64AAE1059F50}" presName="linear" presStyleCnt="0">
        <dgm:presLayoutVars>
          <dgm:animLvl val="lvl"/>
          <dgm:resizeHandles val="exact"/>
        </dgm:presLayoutVars>
      </dgm:prSet>
      <dgm:spPr/>
    </dgm:pt>
    <dgm:pt modelId="{D34A2B61-D04E-4E1E-8D58-777073CD650A}" type="pres">
      <dgm:prSet presAssocID="{805145F2-B7D6-4B45-B778-BF1E346CF38B}" presName="parentText" presStyleLbl="node1" presStyleIdx="0" presStyleCnt="3">
        <dgm:presLayoutVars>
          <dgm:chMax val="0"/>
          <dgm:bulletEnabled val="1"/>
        </dgm:presLayoutVars>
      </dgm:prSet>
      <dgm:spPr/>
    </dgm:pt>
    <dgm:pt modelId="{527398A6-4735-4B79-A65A-F374B24890FA}" type="pres">
      <dgm:prSet presAssocID="{905C7E63-13B5-456F-B13F-8566A7303B7E}" presName="spacer" presStyleCnt="0"/>
      <dgm:spPr/>
    </dgm:pt>
    <dgm:pt modelId="{5FFB3B00-F5D5-4747-95FA-56C5214C4FD7}" type="pres">
      <dgm:prSet presAssocID="{82D74BFC-AC5F-48D2-B4ED-C188346B7095}" presName="parentText" presStyleLbl="node1" presStyleIdx="1" presStyleCnt="3">
        <dgm:presLayoutVars>
          <dgm:chMax val="0"/>
          <dgm:bulletEnabled val="1"/>
        </dgm:presLayoutVars>
      </dgm:prSet>
      <dgm:spPr/>
    </dgm:pt>
    <dgm:pt modelId="{5918D823-AD9E-4106-A558-E9F5DD716004}" type="pres">
      <dgm:prSet presAssocID="{DB8F5520-80EC-4B09-A62E-C7BD4F4EC0B8}" presName="spacer" presStyleCnt="0"/>
      <dgm:spPr/>
    </dgm:pt>
    <dgm:pt modelId="{0655B2AE-A749-47B1-ACC9-CEAEAFDD464C}" type="pres">
      <dgm:prSet presAssocID="{BC579F5F-9227-4E1D-A9EE-DB333AC792BD}" presName="parentText" presStyleLbl="node1" presStyleIdx="2" presStyleCnt="3">
        <dgm:presLayoutVars>
          <dgm:chMax val="0"/>
          <dgm:bulletEnabled val="1"/>
        </dgm:presLayoutVars>
      </dgm:prSet>
      <dgm:spPr/>
    </dgm:pt>
  </dgm:ptLst>
  <dgm:cxnLst>
    <dgm:cxn modelId="{ABD4A308-259C-4D6A-8E43-FA7661738FE2}" type="presOf" srcId="{BC579F5F-9227-4E1D-A9EE-DB333AC792BD}" destId="{0655B2AE-A749-47B1-ACC9-CEAEAFDD464C}" srcOrd="0" destOrd="0" presId="urn:microsoft.com/office/officeart/2005/8/layout/vList2"/>
    <dgm:cxn modelId="{8A576830-F735-44C4-966A-F0C87C8CBA82}" type="presOf" srcId="{805145F2-B7D6-4B45-B778-BF1E346CF38B}" destId="{D34A2B61-D04E-4E1E-8D58-777073CD650A}" srcOrd="0" destOrd="0" presId="urn:microsoft.com/office/officeart/2005/8/layout/vList2"/>
    <dgm:cxn modelId="{D657D83B-3F5C-4C36-B43A-05B2B1E65DEE}" srcId="{075F38BE-6837-4DE6-980E-64AAE1059F50}" destId="{805145F2-B7D6-4B45-B778-BF1E346CF38B}" srcOrd="0" destOrd="0" parTransId="{B18956AC-1BE6-43CA-B4D7-F9F53F95A6C7}" sibTransId="{905C7E63-13B5-456F-B13F-8566A7303B7E}"/>
    <dgm:cxn modelId="{734B2895-73E7-4863-BBB8-026B85D02A77}" srcId="{075F38BE-6837-4DE6-980E-64AAE1059F50}" destId="{BC579F5F-9227-4E1D-A9EE-DB333AC792BD}" srcOrd="2" destOrd="0" parTransId="{423D0CD0-1DA2-4E24-B40C-CCB57E9F408B}" sibTransId="{73476C04-9B67-4A50-8F1C-E70018A00452}"/>
    <dgm:cxn modelId="{CB365C99-08C8-4645-BCDA-1F893F69210B}" srcId="{075F38BE-6837-4DE6-980E-64AAE1059F50}" destId="{82D74BFC-AC5F-48D2-B4ED-C188346B7095}" srcOrd="1" destOrd="0" parTransId="{34AF9EC5-2384-4DB5-B8BE-A9A760E24612}" sibTransId="{DB8F5520-80EC-4B09-A62E-C7BD4F4EC0B8}"/>
    <dgm:cxn modelId="{4DB981AA-3C98-4003-92D2-1386E0F7FBB7}" type="presOf" srcId="{82D74BFC-AC5F-48D2-B4ED-C188346B7095}" destId="{5FFB3B00-F5D5-4747-95FA-56C5214C4FD7}" srcOrd="0" destOrd="0" presId="urn:microsoft.com/office/officeart/2005/8/layout/vList2"/>
    <dgm:cxn modelId="{85803CEE-EEE4-445C-8CBC-1F8730A9C3B7}" type="presOf" srcId="{075F38BE-6837-4DE6-980E-64AAE1059F50}" destId="{9FD952AC-1271-4A85-9E6D-62FDC5E529F5}" srcOrd="0" destOrd="0" presId="urn:microsoft.com/office/officeart/2005/8/layout/vList2"/>
    <dgm:cxn modelId="{66E6E254-A088-463B-B191-F4A639764C52}" type="presParOf" srcId="{9FD952AC-1271-4A85-9E6D-62FDC5E529F5}" destId="{D34A2B61-D04E-4E1E-8D58-777073CD650A}" srcOrd="0" destOrd="0" presId="urn:microsoft.com/office/officeart/2005/8/layout/vList2"/>
    <dgm:cxn modelId="{097C4FE3-6BBE-4F5A-8E03-84323C1E6C43}" type="presParOf" srcId="{9FD952AC-1271-4A85-9E6D-62FDC5E529F5}" destId="{527398A6-4735-4B79-A65A-F374B24890FA}" srcOrd="1" destOrd="0" presId="urn:microsoft.com/office/officeart/2005/8/layout/vList2"/>
    <dgm:cxn modelId="{091EDFDC-5D0A-4F50-A1D1-CCDF18EEEB01}" type="presParOf" srcId="{9FD952AC-1271-4A85-9E6D-62FDC5E529F5}" destId="{5FFB3B00-F5D5-4747-95FA-56C5214C4FD7}" srcOrd="2" destOrd="0" presId="urn:microsoft.com/office/officeart/2005/8/layout/vList2"/>
    <dgm:cxn modelId="{1FC0AE9D-A57C-49BA-A6D9-08EF3F2C63E6}" type="presParOf" srcId="{9FD952AC-1271-4A85-9E6D-62FDC5E529F5}" destId="{5918D823-AD9E-4106-A558-E9F5DD716004}" srcOrd="3" destOrd="0" presId="urn:microsoft.com/office/officeart/2005/8/layout/vList2"/>
    <dgm:cxn modelId="{BA5248B6-7BB9-415E-AA83-D0226F3AF160}" type="presParOf" srcId="{9FD952AC-1271-4A85-9E6D-62FDC5E529F5}" destId="{0655B2AE-A749-47B1-ACC9-CEAEAFDD46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8F112-A871-4158-BE9D-5FBEAF5BCF04}">
      <dsp:nvSpPr>
        <dsp:cNvPr id="0" name=""/>
        <dsp:cNvSpPr/>
      </dsp:nvSpPr>
      <dsp:spPr>
        <a:xfrm>
          <a:off x="0" y="2265"/>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3609E-9FAC-460E-B9A9-F0EFE0990A95}">
      <dsp:nvSpPr>
        <dsp:cNvPr id="0" name=""/>
        <dsp:cNvSpPr/>
      </dsp:nvSpPr>
      <dsp:spPr>
        <a:xfrm>
          <a:off x="0" y="2265"/>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Approximately </a:t>
          </a:r>
          <a:r>
            <a:rPr lang="en-US" sz="2500" b="1" kern="1200"/>
            <a:t>8,000 </a:t>
          </a:r>
          <a:r>
            <a:rPr lang="en-US" sz="2500" kern="1200"/>
            <a:t>teaching and SSP </a:t>
          </a:r>
          <a:r>
            <a:rPr lang="en-US" sz="2500" b="1" kern="1200"/>
            <a:t>positions</a:t>
          </a:r>
          <a:r>
            <a:rPr lang="en-US" sz="2500" kern="1200"/>
            <a:t> needed to be </a:t>
          </a:r>
          <a:r>
            <a:rPr lang="en-US" sz="2500" b="1" kern="1200"/>
            <a:t>hired</a:t>
          </a:r>
          <a:r>
            <a:rPr lang="en-US" sz="2500" kern="1200"/>
            <a:t> for in 2020-21, representing 12% of all teaching and 15% of all SSP positions in the state. </a:t>
          </a:r>
        </a:p>
      </dsp:txBody>
      <dsp:txXfrm>
        <a:off x="0" y="2265"/>
        <a:ext cx="7886700" cy="1545380"/>
      </dsp:txXfrm>
    </dsp:sp>
    <dsp:sp modelId="{15514255-A650-4FCC-81EA-5645BCA4F1BB}">
      <dsp:nvSpPr>
        <dsp:cNvPr id="0" name=""/>
        <dsp:cNvSpPr/>
      </dsp:nvSpPr>
      <dsp:spPr>
        <a:xfrm>
          <a:off x="0" y="1547646"/>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3005A3-D3A0-4D06-9C7C-4A349BF0F32B}">
      <dsp:nvSpPr>
        <dsp:cNvPr id="0" name=""/>
        <dsp:cNvSpPr/>
      </dsp:nvSpPr>
      <dsp:spPr>
        <a:xfrm>
          <a:off x="0" y="1547646"/>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As with 2019-20, the number of open positions was </a:t>
          </a:r>
          <a:r>
            <a:rPr lang="en-US" sz="2500" b="1" kern="1200"/>
            <a:t>slightly</a:t>
          </a:r>
          <a:r>
            <a:rPr lang="en-US" sz="2500" kern="1200"/>
            <a:t> </a:t>
          </a:r>
          <a:r>
            <a:rPr lang="en-US" sz="2500" b="1" kern="1200"/>
            <a:t>lower</a:t>
          </a:r>
          <a:r>
            <a:rPr lang="en-US" sz="2500" kern="1200"/>
            <a:t> than in the preceding school year for both teachers and SSPs in 2020-21. </a:t>
          </a:r>
        </a:p>
      </dsp:txBody>
      <dsp:txXfrm>
        <a:off x="0" y="1547646"/>
        <a:ext cx="7886700" cy="1545380"/>
      </dsp:txXfrm>
    </dsp:sp>
    <dsp:sp modelId="{A8A6E96F-BB6F-4D04-8E55-1502C8EE8E8F}">
      <dsp:nvSpPr>
        <dsp:cNvPr id="0" name=""/>
        <dsp:cNvSpPr/>
      </dsp:nvSpPr>
      <dsp:spPr>
        <a:xfrm>
          <a:off x="0" y="3093027"/>
          <a:ext cx="78867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ADC4A-EDF7-4BAA-A8EC-681004C341FB}">
      <dsp:nvSpPr>
        <dsp:cNvPr id="0" name=""/>
        <dsp:cNvSpPr/>
      </dsp:nvSpPr>
      <dsp:spPr>
        <a:xfrm>
          <a:off x="0" y="3093027"/>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Nearly </a:t>
          </a:r>
          <a:r>
            <a:rPr lang="en-US" sz="2500" b="1" kern="1200"/>
            <a:t>300 principal/assistant principal </a:t>
          </a:r>
          <a:r>
            <a:rPr lang="en-US" sz="2500" kern="1200"/>
            <a:t>positions and over </a:t>
          </a:r>
          <a:r>
            <a:rPr lang="en-US" sz="2500" b="1" kern="1200"/>
            <a:t>1,200 paraprofessional</a:t>
          </a:r>
          <a:r>
            <a:rPr lang="en-US" sz="2500" kern="1200"/>
            <a:t> positions needed to be hired for in 2020-2021</a:t>
          </a:r>
        </a:p>
      </dsp:txBody>
      <dsp:txXfrm>
        <a:off x="0" y="3093027"/>
        <a:ext cx="7886700" cy="154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2B61-D04E-4E1E-8D58-777073CD650A}">
      <dsp:nvSpPr>
        <dsp:cNvPr id="0" name=""/>
        <dsp:cNvSpPr/>
      </dsp:nvSpPr>
      <dsp:spPr>
        <a:xfrm>
          <a:off x="0" y="30869"/>
          <a:ext cx="7886700" cy="148407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Of the </a:t>
          </a:r>
          <a:r>
            <a:rPr lang="en-US" sz="2200" b="1" i="0" kern="1200"/>
            <a:t>6,910</a:t>
          </a:r>
          <a:r>
            <a:rPr lang="en-US" sz="2200" b="0" i="0" kern="1200"/>
            <a:t> total teaching positions to hire, </a:t>
          </a:r>
          <a:r>
            <a:rPr lang="en-US" sz="2200" b="1" i="0" kern="1200"/>
            <a:t>235</a:t>
          </a:r>
          <a:r>
            <a:rPr lang="en-US" sz="2200" b="0" i="0" kern="1200"/>
            <a:t> (3%) remained </a:t>
          </a:r>
          <a:r>
            <a:rPr lang="en-US" sz="2200" b="1" i="0" kern="1200"/>
            <a:t>unfilled</a:t>
          </a:r>
          <a:r>
            <a:rPr lang="en-US" sz="2200" b="0" i="0" kern="1200"/>
            <a:t> for the school year and </a:t>
          </a:r>
          <a:r>
            <a:rPr lang="en-US" sz="2200" b="1" i="0" kern="1200"/>
            <a:t>893</a:t>
          </a:r>
          <a:r>
            <a:rPr lang="en-US" sz="2200" b="0" i="0" kern="1200"/>
            <a:t> (13%) were filled through a </a:t>
          </a:r>
          <a:r>
            <a:rPr lang="en-US" sz="2200" b="1" i="0" kern="1200"/>
            <a:t>shortage</a:t>
          </a:r>
          <a:r>
            <a:rPr lang="en-US" sz="2200" b="0" i="0" kern="1200"/>
            <a:t> mechanism.</a:t>
          </a:r>
          <a:endParaRPr lang="en-US" sz="2200" kern="1200"/>
        </a:p>
      </dsp:txBody>
      <dsp:txXfrm>
        <a:off x="72446" y="103315"/>
        <a:ext cx="7741808" cy="1339179"/>
      </dsp:txXfrm>
    </dsp:sp>
    <dsp:sp modelId="{5FFB3B00-F5D5-4747-95FA-56C5214C4FD7}">
      <dsp:nvSpPr>
        <dsp:cNvPr id="0" name=""/>
        <dsp:cNvSpPr/>
      </dsp:nvSpPr>
      <dsp:spPr>
        <a:xfrm>
          <a:off x="0" y="1578301"/>
          <a:ext cx="7886700" cy="148407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In core teaching subject areas, shortages of </a:t>
          </a:r>
          <a:r>
            <a:rPr lang="en-US" sz="2200" b="1" i="0" kern="1200" dirty="0"/>
            <a:t>mathematics</a:t>
          </a:r>
          <a:r>
            <a:rPr lang="en-US" sz="2200" b="0" i="0" kern="1200" dirty="0"/>
            <a:t>, </a:t>
          </a:r>
          <a:r>
            <a:rPr lang="en-US" sz="2200" b="1" i="0" kern="1200" dirty="0"/>
            <a:t>science</a:t>
          </a:r>
          <a:r>
            <a:rPr lang="en-US" sz="2200" b="0" i="0" kern="1200" dirty="0"/>
            <a:t>, </a:t>
          </a:r>
          <a:r>
            <a:rPr lang="en-US" sz="2200" b="1" i="0" kern="1200" dirty="0"/>
            <a:t>special education </a:t>
          </a:r>
          <a:r>
            <a:rPr lang="en-US" sz="2200" b="0" i="0" kern="1200" dirty="0"/>
            <a:t>and </a:t>
          </a:r>
          <a:r>
            <a:rPr lang="en-US" sz="2200" b="1" i="0" kern="1200" dirty="0"/>
            <a:t>early childhood </a:t>
          </a:r>
          <a:r>
            <a:rPr lang="en-US" sz="2200" b="0" i="0" kern="1200" dirty="0"/>
            <a:t>teachers were evident statewide.</a:t>
          </a:r>
          <a:endParaRPr lang="en-US" sz="2200" kern="1200" dirty="0"/>
        </a:p>
      </dsp:txBody>
      <dsp:txXfrm>
        <a:off x="72446" y="1650747"/>
        <a:ext cx="7741808" cy="1339179"/>
      </dsp:txXfrm>
    </dsp:sp>
    <dsp:sp modelId="{0655B2AE-A749-47B1-ACC9-CEAEAFDD464C}">
      <dsp:nvSpPr>
        <dsp:cNvPr id="0" name=""/>
        <dsp:cNvSpPr/>
      </dsp:nvSpPr>
      <dsp:spPr>
        <a:xfrm>
          <a:off x="0" y="3125732"/>
          <a:ext cx="7886700" cy="148407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In SSP categories, </a:t>
          </a:r>
          <a:r>
            <a:rPr lang="en-US" sz="2200" b="1" i="0" kern="1200" dirty="0"/>
            <a:t>shortages of school psychologists, school occupational therapists, school physical therapists, and school nurses </a:t>
          </a:r>
          <a:r>
            <a:rPr lang="en-US" sz="2200" b="0" i="0" kern="1200" dirty="0"/>
            <a:t>were the most common statewide.</a:t>
          </a:r>
          <a:endParaRPr lang="en-US" sz="2200" kern="1200" dirty="0"/>
        </a:p>
      </dsp:txBody>
      <dsp:txXfrm>
        <a:off x="72446" y="3198178"/>
        <a:ext cx="7741808" cy="13391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08827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Thought Starters: </a:t>
            </a:r>
            <a:br>
              <a:rPr lang="en-US" sz="2400" b="0" dirty="0">
                <a:effectLst/>
              </a:rPr>
            </a:br>
            <a:r>
              <a:rPr lang="en-US" sz="1200" b="0" i="0" u="none" strike="noStrike" dirty="0">
                <a:effectLst/>
                <a:latin typeface="Arial" panose="020B0604020202020204" pitchFamily="34" charset="0"/>
              </a:rPr>
              <a:t>3 things you learned so far for local </a:t>
            </a:r>
            <a:br>
              <a:rPr lang="en-US" sz="1200" b="0" i="0" u="none" strike="noStrike" dirty="0">
                <a:effectLst/>
                <a:latin typeface="Arial" panose="020B0604020202020204" pitchFamily="34" charset="0"/>
              </a:rPr>
            </a:br>
            <a:r>
              <a:rPr lang="en-US" sz="1200" b="0" i="0" u="none" strike="noStrike" dirty="0">
                <a:effectLst/>
                <a:latin typeface="Arial" panose="020B0604020202020204" pitchFamily="34" charset="0"/>
              </a:rPr>
              <a:t>2 ideas that connect to work at your district or school</a:t>
            </a:r>
            <a:br>
              <a:rPr lang="en-US" sz="1200" b="0" i="0" u="none" strike="noStrike" dirty="0">
                <a:effectLst/>
                <a:latin typeface="Arial" panose="020B0604020202020204" pitchFamily="34" charset="0"/>
              </a:rPr>
            </a:br>
            <a:r>
              <a:rPr lang="en-US" sz="1200" b="0" i="0" u="none" strike="noStrike" dirty="0">
                <a:effectLst/>
                <a:latin typeface="Arial" panose="020B0604020202020204" pitchFamily="34" charset="0"/>
              </a:rPr>
              <a:t>1 (or more) wondering or suggestion you have</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09519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33556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Kate</a:t>
            </a:r>
            <a:endParaRPr/>
          </a:p>
          <a:p>
            <a:pPr marL="457200" marR="0" lvl="0" indent="-228600" algn="l" rtl="0">
              <a:lnSpc>
                <a:spcPct val="100000"/>
              </a:lnSpc>
              <a:spcBef>
                <a:spcPts val="0"/>
              </a:spcBef>
              <a:spcAft>
                <a:spcPts val="0"/>
              </a:spcAft>
              <a:buSzPts val="1400"/>
              <a:buNone/>
            </a:pPr>
            <a:r>
              <a:rPr lang="en-US"/>
              <a:t>Bill P added verbiage from USDOE. It’s a bit lengthy so we can pare it down but the top one definitely speaks to the point I think we are driving home</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d3470454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ed34704548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02" name="Google Shape;102;ged34704548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d3470454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ed3470454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10" name="Google Shape;110;ged3470454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bb0c6cef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bb0c6cef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ebb0c6cef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a5de5e66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a5de5e66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a5de5e661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a5de5e661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a5de5e6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a5de5e6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a5de5e66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a5de5e66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a5de5e66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a5de5e66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a5de5e66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a5de5e66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a5de5e6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a5de5e6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a5de5e6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a5de5e6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5de5e66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a5de5e66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a5de5e66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a5de5e66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a5de5e66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a5de5e6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a5de5e66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a5de5e66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a5de5e66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fa5de5e66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dirty="0"/>
          </a:p>
        </p:txBody>
      </p:sp>
    </p:spTree>
    <p:extLst>
      <p:ext uri="{BB962C8B-B14F-4D97-AF65-F5344CB8AC3E}">
        <p14:creationId xmlns:p14="http://schemas.microsoft.com/office/powerpoint/2010/main" val="398719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47296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56365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41770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466520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8631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blue">
  <p:cSld name="Title slide-blue">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2" name="Google Shape;52;p13"/>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1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54" name="Google Shape;54;p13"/>
          <p:cNvPicPr preferRelativeResize="0"/>
          <p:nvPr/>
        </p:nvPicPr>
        <p:blipFill>
          <a:blip r:embed="rId2">
            <a:alphaModFix/>
          </a:blip>
          <a:stretch>
            <a:fillRect/>
          </a:stretch>
        </p:blipFill>
        <p:spPr>
          <a:xfrm>
            <a:off x="0" y="0"/>
            <a:ext cx="12192032" cy="6888765"/>
          </a:xfrm>
          <a:prstGeom prst="rect">
            <a:avLst/>
          </a:prstGeom>
          <a:noFill/>
          <a:ln>
            <a:noFill/>
          </a:ln>
        </p:spPr>
      </p:pic>
      <p:sp>
        <p:nvSpPr>
          <p:cNvPr id="55" name="Google Shape;55;p13"/>
          <p:cNvSpPr txBox="1">
            <a:spLocks noGrp="1"/>
          </p:cNvSpPr>
          <p:nvPr>
            <p:ph type="ctrTitle" idx="2"/>
          </p:nvPr>
        </p:nvSpPr>
        <p:spPr>
          <a:xfrm>
            <a:off x="415600" y="992767"/>
            <a:ext cx="11360800" cy="2436400"/>
          </a:xfrm>
          <a:prstGeom prst="rect">
            <a:avLst/>
          </a:prstGeom>
        </p:spPr>
        <p:txBody>
          <a:bodyPr spcFirstLastPara="1" wrap="square" lIns="91425" tIns="91425" rIns="91425" bIns="91425" anchor="b" anchorCtr="0">
            <a:norm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56" name="Google Shape;56;p13"/>
          <p:cNvSpPr txBox="1">
            <a:spLocks noGrp="1"/>
          </p:cNvSpPr>
          <p:nvPr>
            <p:ph type="subTitle" idx="3"/>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7" name="Google Shape;57;p13"/>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66683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Content slide with header/logo - no text - blue">
    <p:spTree>
      <p:nvGrpSpPr>
        <p:cNvPr id="1" name="Shape 58"/>
        <p:cNvGrpSpPr/>
        <p:nvPr/>
      </p:nvGrpSpPr>
      <p:grpSpPr>
        <a:xfrm>
          <a:off x="0" y="0"/>
          <a:ext cx="0" cy="0"/>
          <a:chOff x="0" y="0"/>
          <a:chExt cx="0" cy="0"/>
        </a:xfrm>
      </p:grpSpPr>
      <p:pic>
        <p:nvPicPr>
          <p:cNvPr id="59" name="Google Shape;59;p14"/>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60" name="Google Shape;60;p14"/>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667">
                <a:solidFill>
                  <a:srgbClr val="FFFFFF"/>
                </a:solidFill>
                <a:latin typeface="Rockwell"/>
                <a:ea typeface="Rockwell"/>
                <a:cs typeface="Rockwell"/>
                <a:sym typeface="Rockwell"/>
              </a:defRPr>
            </a:lvl1pPr>
            <a:lvl2pPr lvl="1" rtl="0">
              <a:spcBef>
                <a:spcPts val="0"/>
              </a:spcBef>
              <a:spcAft>
                <a:spcPts val="0"/>
              </a:spcAft>
              <a:buSzPts val="2800"/>
              <a:buNone/>
              <a:defRPr sz="2667">
                <a:solidFill>
                  <a:srgbClr val="FFFFFF"/>
                </a:solidFill>
                <a:latin typeface="Rockwell"/>
                <a:ea typeface="Rockwell"/>
                <a:cs typeface="Rockwell"/>
                <a:sym typeface="Rockwell"/>
              </a:defRPr>
            </a:lvl2pPr>
            <a:lvl3pPr lvl="2" rtl="0">
              <a:spcBef>
                <a:spcPts val="0"/>
              </a:spcBef>
              <a:spcAft>
                <a:spcPts val="0"/>
              </a:spcAft>
              <a:buSzPts val="2800"/>
              <a:buNone/>
              <a:defRPr sz="2667">
                <a:solidFill>
                  <a:srgbClr val="FFFFFF"/>
                </a:solidFill>
                <a:latin typeface="Rockwell"/>
                <a:ea typeface="Rockwell"/>
                <a:cs typeface="Rockwell"/>
                <a:sym typeface="Rockwell"/>
              </a:defRPr>
            </a:lvl3pPr>
            <a:lvl4pPr lvl="3" rtl="0">
              <a:spcBef>
                <a:spcPts val="0"/>
              </a:spcBef>
              <a:spcAft>
                <a:spcPts val="0"/>
              </a:spcAft>
              <a:buSzPts val="2800"/>
              <a:buNone/>
              <a:defRPr sz="2667">
                <a:solidFill>
                  <a:srgbClr val="FFFFFF"/>
                </a:solidFill>
                <a:latin typeface="Rockwell"/>
                <a:ea typeface="Rockwell"/>
                <a:cs typeface="Rockwell"/>
                <a:sym typeface="Rockwell"/>
              </a:defRPr>
            </a:lvl4pPr>
            <a:lvl5pPr lvl="4" rtl="0">
              <a:spcBef>
                <a:spcPts val="0"/>
              </a:spcBef>
              <a:spcAft>
                <a:spcPts val="0"/>
              </a:spcAft>
              <a:buSzPts val="2800"/>
              <a:buNone/>
              <a:defRPr sz="2667">
                <a:solidFill>
                  <a:srgbClr val="FFFFFF"/>
                </a:solidFill>
                <a:latin typeface="Rockwell"/>
                <a:ea typeface="Rockwell"/>
                <a:cs typeface="Rockwell"/>
                <a:sym typeface="Rockwell"/>
              </a:defRPr>
            </a:lvl5pPr>
            <a:lvl6pPr lvl="5" rtl="0">
              <a:spcBef>
                <a:spcPts val="0"/>
              </a:spcBef>
              <a:spcAft>
                <a:spcPts val="0"/>
              </a:spcAft>
              <a:buSzPts val="2800"/>
              <a:buNone/>
              <a:defRPr sz="2667">
                <a:solidFill>
                  <a:srgbClr val="FFFFFF"/>
                </a:solidFill>
                <a:latin typeface="Rockwell"/>
                <a:ea typeface="Rockwell"/>
                <a:cs typeface="Rockwell"/>
                <a:sym typeface="Rockwell"/>
              </a:defRPr>
            </a:lvl6pPr>
            <a:lvl7pPr lvl="6" rtl="0">
              <a:spcBef>
                <a:spcPts val="0"/>
              </a:spcBef>
              <a:spcAft>
                <a:spcPts val="0"/>
              </a:spcAft>
              <a:buSzPts val="2800"/>
              <a:buNone/>
              <a:defRPr sz="2667">
                <a:solidFill>
                  <a:srgbClr val="FFFFFF"/>
                </a:solidFill>
                <a:latin typeface="Rockwell"/>
                <a:ea typeface="Rockwell"/>
                <a:cs typeface="Rockwell"/>
                <a:sym typeface="Rockwell"/>
              </a:defRPr>
            </a:lvl7pPr>
            <a:lvl8pPr lvl="7" rtl="0">
              <a:spcBef>
                <a:spcPts val="0"/>
              </a:spcBef>
              <a:spcAft>
                <a:spcPts val="0"/>
              </a:spcAft>
              <a:buSzPts val="2800"/>
              <a:buNone/>
              <a:defRPr sz="2667">
                <a:solidFill>
                  <a:srgbClr val="FFFFFF"/>
                </a:solidFill>
                <a:latin typeface="Rockwell"/>
                <a:ea typeface="Rockwell"/>
                <a:cs typeface="Rockwell"/>
                <a:sym typeface="Rockwell"/>
              </a:defRPr>
            </a:lvl8pPr>
            <a:lvl9pPr lvl="8" rtl="0">
              <a:spcBef>
                <a:spcPts val="0"/>
              </a:spcBef>
              <a:spcAft>
                <a:spcPts val="0"/>
              </a:spcAft>
              <a:buSzPts val="2800"/>
              <a:buNone/>
              <a:defRPr sz="2667">
                <a:solidFill>
                  <a:srgbClr val="FFFFFF"/>
                </a:solidFill>
                <a:latin typeface="Rockwell"/>
                <a:ea typeface="Rockwell"/>
                <a:cs typeface="Rockwell"/>
                <a:sym typeface="Rockwell"/>
              </a:defRPr>
            </a:lvl9pPr>
          </a:lstStyle>
          <a:p>
            <a:endParaRPr/>
          </a:p>
        </p:txBody>
      </p:sp>
      <p:pic>
        <p:nvPicPr>
          <p:cNvPr id="61" name="Google Shape;61;p14"/>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62" name="Google Shape;62;p14"/>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63" name="Google Shape;63;p14"/>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63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0428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429000"/>
            <a:ext cx="10972800" cy="1828800"/>
          </a:xfrm>
        </p:spPr>
        <p:txBody>
          <a:bodyPr/>
          <a:lstStyle>
            <a:lvl1pPr marL="0" indent="0" algn="l">
              <a:buNone/>
              <a:defRPr>
                <a:solidFill>
                  <a:schemeClr val="bg1"/>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6B738D-0A81-4C51-98BD-B1736CD65614}" type="slidenum">
              <a:rPr lang="en-US" smtClean="0"/>
              <a:pPr>
                <a:defRPr/>
              </a:pPr>
              <a:t>‹#›</a:t>
            </a:fld>
            <a:endParaRPr lang="en-US" dirty="0"/>
          </a:p>
        </p:txBody>
      </p:sp>
    </p:spTree>
    <p:extLst>
      <p:ext uri="{BB962C8B-B14F-4D97-AF65-F5344CB8AC3E}">
        <p14:creationId xmlns:p14="http://schemas.microsoft.com/office/powerpoint/2010/main" val="250607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6F0AD7-DCBF-4C41-9730-3E416E2D67F6}" type="slidenum">
              <a:rPr lang="en-US" smtClean="0"/>
              <a:pPr>
                <a:defRPr/>
              </a:pPr>
              <a:t>‹#›</a:t>
            </a:fld>
            <a:endParaRPr lang="en-US" dirty="0"/>
          </a:p>
        </p:txBody>
      </p:sp>
    </p:spTree>
    <p:extLst>
      <p:ext uri="{BB962C8B-B14F-4D97-AF65-F5344CB8AC3E}">
        <p14:creationId xmlns:p14="http://schemas.microsoft.com/office/powerpoint/2010/main" val="188736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AAF88258-91DE-4EF3-9AED-62610371449A}" type="slidenum">
              <a:rPr lang="en-US" smtClean="0"/>
              <a:pPr>
                <a:defRPr/>
              </a:pPr>
              <a:t>‹#›</a:t>
            </a:fld>
            <a:endParaRPr lang="en-US" dirty="0"/>
          </a:p>
        </p:txBody>
      </p:sp>
    </p:spTree>
    <p:extLst>
      <p:ext uri="{BB962C8B-B14F-4D97-AF65-F5344CB8AC3E}">
        <p14:creationId xmlns:p14="http://schemas.microsoft.com/office/powerpoint/2010/main" val="4588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2152F03-8817-4248-97E3-D7B82149326E}" type="slidenum">
              <a:rPr lang="en-US" smtClean="0"/>
              <a:pPr>
                <a:defRPr/>
              </a:pPr>
              <a:t>‹#›</a:t>
            </a:fld>
            <a:endParaRPr lang="en-US" dirty="0"/>
          </a:p>
        </p:txBody>
      </p:sp>
    </p:spTree>
    <p:extLst>
      <p:ext uri="{BB962C8B-B14F-4D97-AF65-F5344CB8AC3E}">
        <p14:creationId xmlns:p14="http://schemas.microsoft.com/office/powerpoint/2010/main" val="289572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7820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828801"/>
            <a:ext cx="10972800" cy="1470025"/>
          </a:xfrm>
        </p:spPr>
        <p:txBody>
          <a:bodyPr/>
          <a:lstStyle/>
          <a:p>
            <a:r>
              <a:rPr lang="en-US"/>
              <a:t>Click to edit Master title style</a:t>
            </a:r>
          </a:p>
        </p:txBody>
      </p:sp>
      <p:sp>
        <p:nvSpPr>
          <p:cNvPr id="3" name="Subtitle 2"/>
          <p:cNvSpPr>
            <a:spLocks noGrp="1"/>
          </p:cNvSpPr>
          <p:nvPr>
            <p:ph type="subTitle" idx="1"/>
          </p:nvPr>
        </p:nvSpPr>
        <p:spPr>
          <a:xfrm>
            <a:off x="609600" y="3319272"/>
            <a:ext cx="10972800" cy="2057400"/>
          </a:xfrm>
        </p:spPr>
        <p:txBody>
          <a:bodyPr/>
          <a:lstStyle>
            <a:lvl1pPr marL="0" indent="0" algn="l">
              <a:buNone/>
              <a:defRPr>
                <a:solidFill>
                  <a:schemeClr val="tx1">
                    <a:tint val="75000"/>
                  </a:schemeClr>
                </a:solidFill>
              </a:defRPr>
            </a:lvl1pPr>
            <a:lvl2pPr marL="450056" indent="0" algn="ctr">
              <a:buNone/>
              <a:defRPr>
                <a:solidFill>
                  <a:schemeClr val="tx1">
                    <a:tint val="75000"/>
                  </a:schemeClr>
                </a:solidFill>
              </a:defRPr>
            </a:lvl2pPr>
            <a:lvl3pPr marL="900113" indent="0" algn="ctr">
              <a:buNone/>
              <a:defRPr>
                <a:solidFill>
                  <a:schemeClr val="tx1">
                    <a:tint val="75000"/>
                  </a:schemeClr>
                </a:solidFill>
              </a:defRPr>
            </a:lvl3pPr>
            <a:lvl4pPr marL="1350169" indent="0" algn="ctr">
              <a:buNone/>
              <a:defRPr>
                <a:solidFill>
                  <a:schemeClr val="tx1">
                    <a:tint val="75000"/>
                  </a:schemeClr>
                </a:solidFill>
              </a:defRPr>
            </a:lvl4pPr>
            <a:lvl5pPr marL="1800225" indent="0" algn="ctr">
              <a:buNone/>
              <a:defRPr>
                <a:solidFill>
                  <a:schemeClr val="tx1">
                    <a:tint val="75000"/>
                  </a:schemeClr>
                </a:solidFill>
              </a:defRPr>
            </a:lvl5pPr>
            <a:lvl6pPr marL="2250281" indent="0" algn="ctr">
              <a:buNone/>
              <a:defRPr>
                <a:solidFill>
                  <a:schemeClr val="tx1">
                    <a:tint val="75000"/>
                  </a:schemeClr>
                </a:solidFill>
              </a:defRPr>
            </a:lvl6pPr>
            <a:lvl7pPr marL="2700338" indent="0" algn="ctr">
              <a:buNone/>
              <a:defRPr>
                <a:solidFill>
                  <a:schemeClr val="tx1">
                    <a:tint val="75000"/>
                  </a:schemeClr>
                </a:solidFill>
              </a:defRPr>
            </a:lvl7pPr>
            <a:lvl8pPr marL="3150394" indent="0" algn="ctr">
              <a:buNone/>
              <a:defRPr>
                <a:solidFill>
                  <a:schemeClr val="tx1">
                    <a:tint val="75000"/>
                  </a:schemeClr>
                </a:solidFill>
              </a:defRPr>
            </a:lvl8pPr>
            <a:lvl9pPr marL="36004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99741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490545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9"/>
            <a:ext cx="10972800" cy="1828800"/>
          </a:xfrm>
        </p:spPr>
        <p:txBody>
          <a:bodyPr anchor="t"/>
          <a:lstStyle>
            <a:lvl1pPr algn="l">
              <a:defRPr sz="3938" b="1" cap="all"/>
            </a:lvl1pPr>
          </a:lstStyle>
          <a:p>
            <a:r>
              <a:rPr lang="en-US"/>
              <a:t>Click to edit Master title style</a:t>
            </a:r>
          </a:p>
        </p:txBody>
      </p:sp>
      <p:sp>
        <p:nvSpPr>
          <p:cNvPr id="3" name="Text Placeholder 2"/>
          <p:cNvSpPr>
            <a:spLocks noGrp="1"/>
          </p:cNvSpPr>
          <p:nvPr>
            <p:ph type="body" idx="1"/>
          </p:nvPr>
        </p:nvSpPr>
        <p:spPr>
          <a:xfrm>
            <a:off x="609600" y="1828800"/>
            <a:ext cx="10972800" cy="1600200"/>
          </a:xfrm>
        </p:spPr>
        <p:txBody>
          <a:bodyPr anchor="b"/>
          <a:lstStyle>
            <a:lvl1pPr marL="0" indent="0">
              <a:buNone/>
              <a:defRPr sz="1969">
                <a:solidFill>
                  <a:schemeClr val="tx1">
                    <a:tint val="75000"/>
                  </a:schemeClr>
                </a:solidFill>
              </a:defRPr>
            </a:lvl1pPr>
            <a:lvl2pPr marL="450056" indent="0">
              <a:buNone/>
              <a:defRPr sz="1772">
                <a:solidFill>
                  <a:schemeClr val="tx1">
                    <a:tint val="75000"/>
                  </a:schemeClr>
                </a:solidFill>
              </a:defRPr>
            </a:lvl2pPr>
            <a:lvl3pPr marL="900113" indent="0">
              <a:buNone/>
              <a:defRPr sz="1575">
                <a:solidFill>
                  <a:schemeClr val="tx1">
                    <a:tint val="75000"/>
                  </a:schemeClr>
                </a:solidFill>
              </a:defRPr>
            </a:lvl3pPr>
            <a:lvl4pPr marL="1350169" indent="0">
              <a:buNone/>
              <a:defRPr sz="1378">
                <a:solidFill>
                  <a:schemeClr val="tx1">
                    <a:tint val="75000"/>
                  </a:schemeClr>
                </a:solidFill>
              </a:defRPr>
            </a:lvl4pPr>
            <a:lvl5pPr marL="1800225" indent="0">
              <a:buNone/>
              <a:defRPr sz="1378">
                <a:solidFill>
                  <a:schemeClr val="tx1">
                    <a:tint val="75000"/>
                  </a:schemeClr>
                </a:solidFill>
              </a:defRPr>
            </a:lvl5pPr>
            <a:lvl6pPr marL="2250281" indent="0">
              <a:buNone/>
              <a:defRPr sz="1378">
                <a:solidFill>
                  <a:schemeClr val="tx1">
                    <a:tint val="75000"/>
                  </a:schemeClr>
                </a:solidFill>
              </a:defRPr>
            </a:lvl6pPr>
            <a:lvl7pPr marL="2700338" indent="0">
              <a:buNone/>
              <a:defRPr sz="1378">
                <a:solidFill>
                  <a:schemeClr val="tx1">
                    <a:tint val="75000"/>
                  </a:schemeClr>
                </a:solidFill>
              </a:defRPr>
            </a:lvl7pPr>
            <a:lvl8pPr marL="3150394" indent="0">
              <a:buNone/>
              <a:defRPr sz="1378">
                <a:solidFill>
                  <a:schemeClr val="tx1">
                    <a:tint val="75000"/>
                  </a:schemeClr>
                </a:solidFill>
              </a:defRPr>
            </a:lvl8pPr>
            <a:lvl9pPr marL="360045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8742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3886200"/>
          </a:xfrm>
        </p:spPr>
        <p:txBody>
          <a:bodyPr/>
          <a:lstStyle>
            <a:lvl1pPr>
              <a:defRPr sz="2756"/>
            </a:lvl1pPr>
            <a:lvl2pPr>
              <a:defRPr sz="2363"/>
            </a:lvl2pPr>
            <a:lvl3pPr>
              <a:defRPr sz="1969"/>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826828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4"/>
            <a:ext cx="5389034" cy="639762"/>
          </a:xfrm>
        </p:spPr>
        <p:txBody>
          <a:bodyPr anchor="b"/>
          <a:lstStyle>
            <a:lvl1pPr marL="0" indent="0">
              <a:buNone/>
              <a:defRPr sz="2363" b="1">
                <a:solidFill>
                  <a:srgbClr val="203C78"/>
                </a:solidFill>
              </a:defRPr>
            </a:lvl1pPr>
            <a:lvl2pPr marL="450056" indent="0">
              <a:buNone/>
              <a:defRPr sz="1969" b="1"/>
            </a:lvl2pPr>
            <a:lvl3pPr marL="900113" indent="0">
              <a:buNone/>
              <a:defRPr sz="1772" b="1"/>
            </a:lvl3pPr>
            <a:lvl4pPr marL="1350169" indent="0">
              <a:buNone/>
              <a:defRPr sz="1575" b="1"/>
            </a:lvl4pPr>
            <a:lvl5pPr marL="1800225" indent="0">
              <a:buNone/>
              <a:defRPr sz="1575" b="1"/>
            </a:lvl5pPr>
            <a:lvl6pPr marL="2250281" indent="0">
              <a:buNone/>
              <a:defRPr sz="1575" b="1"/>
            </a:lvl6pPr>
            <a:lvl7pPr marL="2700338" indent="0">
              <a:buNone/>
              <a:defRPr sz="1575" b="1"/>
            </a:lvl7pPr>
            <a:lvl8pPr marL="3150394" indent="0">
              <a:buNone/>
              <a:defRPr sz="1575" b="1"/>
            </a:lvl8pPr>
            <a:lvl9pPr marL="360045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67" y="2174876"/>
            <a:ext cx="5389034" cy="3319272"/>
          </a:xfrm>
        </p:spPr>
        <p:txBody>
          <a:bodyPr/>
          <a:lstStyle>
            <a:lvl1pPr>
              <a:defRPr sz="2363"/>
            </a:lvl1pPr>
            <a:lvl2pPr>
              <a:defRPr sz="1969"/>
            </a:lvl2pPr>
            <a:lvl3pPr>
              <a:defRPr sz="1772"/>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2309734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485737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116628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4766733" y="273051"/>
            <a:ext cx="6815667" cy="5143500"/>
          </a:xfrm>
        </p:spPr>
        <p:txBody>
          <a:bodyPr/>
          <a:lstStyle>
            <a:lvl1pPr>
              <a:defRPr sz="3150"/>
            </a:lvl1pPr>
            <a:lvl2pPr>
              <a:defRPr sz="2756"/>
            </a:lvl2pPr>
            <a:lvl3pPr>
              <a:defRPr sz="2363"/>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3981451"/>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319561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10972800" cy="457200"/>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609599" y="347472"/>
            <a:ext cx="10972800" cy="4114800"/>
          </a:xfrm>
        </p:spPr>
        <p:txBody>
          <a:bodyPr/>
          <a:lstStyle>
            <a:lvl1pPr marL="0" indent="0">
              <a:buNone/>
              <a:defRPr sz="3150"/>
            </a:lvl1pPr>
            <a:lvl2pPr marL="450056" indent="0">
              <a:buNone/>
              <a:defRPr sz="2756"/>
            </a:lvl2pPr>
            <a:lvl3pPr marL="900113" indent="0">
              <a:buNone/>
              <a:defRPr sz="2363"/>
            </a:lvl3pPr>
            <a:lvl4pPr marL="1350169" indent="0">
              <a:buNone/>
              <a:defRPr sz="1969"/>
            </a:lvl4pPr>
            <a:lvl5pPr marL="1800225" indent="0">
              <a:buNone/>
              <a:defRPr sz="1969"/>
            </a:lvl5pPr>
            <a:lvl6pPr marL="2250281" indent="0">
              <a:buNone/>
              <a:defRPr sz="1969"/>
            </a:lvl6pPr>
            <a:lvl7pPr marL="2700338" indent="0">
              <a:buNone/>
              <a:defRPr sz="1969"/>
            </a:lvl7pPr>
            <a:lvl8pPr marL="3150394" indent="0">
              <a:buNone/>
              <a:defRPr sz="1969"/>
            </a:lvl8pPr>
            <a:lvl9pPr marL="3600450" indent="0">
              <a:buNone/>
              <a:defRPr sz="1969"/>
            </a:lvl9pPr>
          </a:lstStyle>
          <a:p>
            <a:r>
              <a:rPr lang="en-US" dirty="0"/>
              <a:t>Click icon to add picture</a:t>
            </a:r>
          </a:p>
        </p:txBody>
      </p:sp>
      <p:sp>
        <p:nvSpPr>
          <p:cNvPr id="4" name="Text Placeholder 3"/>
          <p:cNvSpPr>
            <a:spLocks noGrp="1"/>
          </p:cNvSpPr>
          <p:nvPr>
            <p:ph type="body" sz="half" idx="2"/>
          </p:nvPr>
        </p:nvSpPr>
        <p:spPr>
          <a:xfrm>
            <a:off x="609600" y="5029200"/>
            <a:ext cx="10972800" cy="457200"/>
          </a:xfrm>
        </p:spPr>
        <p:txBody>
          <a:bodyPr/>
          <a:lstStyle>
            <a:lvl1pPr marL="0" indent="0">
              <a:buNone/>
              <a:defRPr sz="1378"/>
            </a:lvl1pPr>
            <a:lvl2pPr marL="450056" indent="0">
              <a:buNone/>
              <a:defRPr sz="1181"/>
            </a:lvl2pPr>
            <a:lvl3pPr marL="900113" indent="0">
              <a:buNone/>
              <a:defRPr sz="984"/>
            </a:lvl3pPr>
            <a:lvl4pPr marL="1350169" indent="0">
              <a:buNone/>
              <a:defRPr sz="886"/>
            </a:lvl4pPr>
            <a:lvl5pPr marL="1800225" indent="0">
              <a:buNone/>
              <a:defRPr sz="886"/>
            </a:lvl5pPr>
            <a:lvl6pPr marL="2250281" indent="0">
              <a:buNone/>
              <a:defRPr sz="886"/>
            </a:lvl6pPr>
            <a:lvl7pPr marL="2700338" indent="0">
              <a:buNone/>
              <a:defRPr sz="886"/>
            </a:lvl7pPr>
            <a:lvl8pPr marL="3150394" indent="0">
              <a:buNone/>
              <a:defRPr sz="886"/>
            </a:lvl8pPr>
            <a:lvl9pPr marL="360045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p>
            <a:fld id="{0EA17BC2-B8D5-4C43-A1D3-6AC0180E5244}"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DC453C-F228-1144-8CAA-B638CB5900D1}" type="slidenum">
              <a:rPr lang="en-US" smtClean="0"/>
              <a:t>‹#›</a:t>
            </a:fld>
            <a:endParaRPr lang="en-US" dirty="0"/>
          </a:p>
        </p:txBody>
      </p:sp>
    </p:spTree>
    <p:extLst>
      <p:ext uri="{BB962C8B-B14F-4D97-AF65-F5344CB8AC3E}">
        <p14:creationId xmlns:p14="http://schemas.microsoft.com/office/powerpoint/2010/main" val="3789439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9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E9BE73-86F6-014A-A751-3508C186A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41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4C23935-37DA-CE48-953C-FF41A241084B}"/>
              </a:ext>
            </a:extLst>
          </p:cNvPr>
          <p:cNvSpPr>
            <a:spLocks noGrp="1"/>
          </p:cNvSpPr>
          <p:nvPr>
            <p:ph type="body" orient="vert" idx="1"/>
          </p:nvPr>
        </p:nvSpPr>
        <p:spPr>
          <a:xfrm>
            <a:off x="5102352" y="365124"/>
            <a:ext cx="6251448" cy="5487035"/>
          </a:xfrm>
        </p:spPr>
        <p:txBody>
          <a:bodyPr vert="horz" tIns="548640" rIns="822960" bIns="45720" anchor="ctr" anchorCtr="0"/>
          <a:lstStyle>
            <a:lvl1pPr algn="l">
              <a:defRPr lang="en-US" dirty="0"/>
            </a:lvl1pPr>
            <a:lvl2pPr algn="l">
              <a:defRPr lang="en-US" dirty="0"/>
            </a:lvl2pPr>
            <a:lvl3pPr algn="l">
              <a:defRPr lang="en-US" dirty="0"/>
            </a:lvl3pPr>
            <a:lvl4pPr algn="l">
              <a:defRPr lang="en-US" dirty="0"/>
            </a:lvl4pPr>
            <a:lvl5pPr algn="l">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A5135797-CC15-5741-9253-30BF0B2DAB72}"/>
              </a:ext>
            </a:extLst>
          </p:cNvPr>
          <p:cNvSpPr>
            <a:spLocks noGrp="1"/>
          </p:cNvSpPr>
          <p:nvPr>
            <p:ph type="title"/>
          </p:nvPr>
        </p:nvSpPr>
        <p:spPr>
          <a:xfrm>
            <a:off x="838197" y="365125"/>
            <a:ext cx="3931920" cy="5487034"/>
          </a:xfrm>
          <a:prstGeom prst="rect">
            <a:avLst/>
          </a:prstGeom>
          <a:noFill/>
        </p:spPr>
        <p:txBody>
          <a:bodyPr vert="horz" lIns="0" tIns="45720" rIns="91440" bIns="45720" rtlCol="0" anchor="ctr" anchorCtr="0">
            <a:normAutofit/>
          </a:bodyPr>
          <a:lstStyle>
            <a:lvl1pPr algn="l">
              <a:defRPr sz="4399">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5B736E6-F47B-5344-96F2-328E96E8AF52}"/>
              </a:ext>
            </a:extLst>
          </p:cNvPr>
          <p:cNvSpPr>
            <a:spLocks noGrp="1"/>
          </p:cNvSpPr>
          <p:nvPr>
            <p:ph type="ftr" sz="quarter" idx="11"/>
          </p:nvPr>
        </p:nvSpPr>
        <p:spPr>
          <a:xfrm>
            <a:off x="4038600" y="617220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674621-CDE9-3A4D-82E4-5F2CD945205A}"/>
              </a:ext>
            </a:extLst>
          </p:cNvPr>
          <p:cNvSpPr>
            <a:spLocks noGrp="1"/>
          </p:cNvSpPr>
          <p:nvPr>
            <p:ph type="sldNum" sz="quarter" idx="12"/>
          </p:nvPr>
        </p:nvSpPr>
        <p:spPr>
          <a:xfrm>
            <a:off x="8610600" y="5464494"/>
            <a:ext cx="2743200" cy="365125"/>
          </a:xfrm>
          <a:prstGeom prst="rect">
            <a:avLst/>
          </a:prstGeom>
        </p:spPr>
        <p:txBody>
          <a:bodyPr/>
          <a:lstStyle/>
          <a:p>
            <a:fld id="{FD186694-F51D-A145-BCB3-BB4D97A1063B}" type="slidenum">
              <a:rPr lang="en-US" smtClean="0"/>
              <a:t>‹#›</a:t>
            </a:fld>
            <a:endParaRPr lang="en-US"/>
          </a:p>
        </p:txBody>
      </p:sp>
    </p:spTree>
    <p:extLst>
      <p:ext uri="{BB962C8B-B14F-4D97-AF65-F5344CB8AC3E}">
        <p14:creationId xmlns:p14="http://schemas.microsoft.com/office/powerpoint/2010/main" val="357104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3" name="Content Placeholder 2">
            <a:extLst>
              <a:ext uri="{FF2B5EF4-FFF2-40B4-BE49-F238E27FC236}">
                <a16:creationId xmlns:a16="http://schemas.microsoft.com/office/drawing/2014/main" id="{B2547F22-99AB-F94B-BD0E-87CD9DAB47B9}"/>
              </a:ext>
            </a:extLst>
          </p:cNvPr>
          <p:cNvSpPr>
            <a:spLocks noGrp="1"/>
          </p:cNvSpPr>
          <p:nvPr>
            <p:ph sz="half" idx="1"/>
          </p:nvPr>
        </p:nvSpPr>
        <p:spPr>
          <a:xfrm>
            <a:off x="838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ED5589-B942-A146-917B-0AB04C79D07F}"/>
              </a:ext>
            </a:extLst>
          </p:cNvPr>
          <p:cNvSpPr>
            <a:spLocks noGrp="1"/>
          </p:cNvSpPr>
          <p:nvPr>
            <p:ph sz="half" idx="2"/>
          </p:nvPr>
        </p:nvSpPr>
        <p:spPr>
          <a:xfrm>
            <a:off x="6172200" y="1371600"/>
            <a:ext cx="518160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326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AB97-CE70-6E42-B5E6-0B970CAD84DE}"/>
              </a:ext>
            </a:extLst>
          </p:cNvPr>
          <p:cNvSpPr>
            <a:spLocks noGrp="1"/>
          </p:cNvSpPr>
          <p:nvPr>
            <p:ph type="title"/>
          </p:nvPr>
        </p:nvSpPr>
        <p:spPr>
          <a:xfrm>
            <a:off x="838200" y="365125"/>
            <a:ext cx="10515600" cy="914400"/>
          </a:xfrm>
          <a:prstGeom prst="rect">
            <a:avLst/>
          </a:prstGeom>
        </p:spPr>
        <p:txBody>
          <a:bodyPr/>
          <a:lstStyle>
            <a:lvl1pPr>
              <a:defRPr lang="en-US" dirty="0"/>
            </a:lvl1pPr>
          </a:lstStyle>
          <a:p>
            <a:r>
              <a:rPr lang="en-US"/>
              <a:t>Click to edit Master title style</a:t>
            </a:r>
          </a:p>
        </p:txBody>
      </p:sp>
      <p:sp>
        <p:nvSpPr>
          <p:cNvPr id="6" name="Chart Placeholder 5">
            <a:extLst>
              <a:ext uri="{FF2B5EF4-FFF2-40B4-BE49-F238E27FC236}">
                <a16:creationId xmlns:a16="http://schemas.microsoft.com/office/drawing/2014/main" id="{CAA38C7B-2D7B-E249-B252-F0BFB3C017DB}"/>
              </a:ext>
            </a:extLst>
          </p:cNvPr>
          <p:cNvSpPr>
            <a:spLocks noGrp="1"/>
          </p:cNvSpPr>
          <p:nvPr>
            <p:ph type="chart" sz="quarter" idx="13"/>
          </p:nvPr>
        </p:nvSpPr>
        <p:spPr>
          <a:xfrm>
            <a:off x="838200" y="1371601"/>
            <a:ext cx="5181600" cy="4479925"/>
          </a:xfrm>
          <a:solidFill>
            <a:schemeClr val="accent1">
              <a:alpha val="10000"/>
            </a:schemeClr>
          </a:solidFill>
        </p:spPr>
        <p:txBody>
          <a:bodyPr/>
          <a:lstStyle/>
          <a:p>
            <a:endParaRPr lang="en-US"/>
          </a:p>
        </p:txBody>
      </p:sp>
      <p:sp>
        <p:nvSpPr>
          <p:cNvPr id="9" name="Chart Placeholder 5">
            <a:extLst>
              <a:ext uri="{FF2B5EF4-FFF2-40B4-BE49-F238E27FC236}">
                <a16:creationId xmlns:a16="http://schemas.microsoft.com/office/drawing/2014/main" id="{688ED0B5-FFDC-FC4C-A984-FB246EF2F52E}"/>
              </a:ext>
            </a:extLst>
          </p:cNvPr>
          <p:cNvSpPr>
            <a:spLocks noGrp="1"/>
          </p:cNvSpPr>
          <p:nvPr>
            <p:ph type="chart" sz="quarter" idx="14"/>
          </p:nvPr>
        </p:nvSpPr>
        <p:spPr>
          <a:xfrm>
            <a:off x="6172200" y="1371600"/>
            <a:ext cx="5181600" cy="4479925"/>
          </a:xfrm>
          <a:solidFill>
            <a:schemeClr val="accent1">
              <a:alpha val="10000"/>
            </a:schemeClr>
          </a:solidFill>
        </p:spPr>
        <p:txBody>
          <a:bodyPr/>
          <a:lstStyle/>
          <a:p>
            <a:endParaRPr lang="en-US"/>
          </a:p>
        </p:txBody>
      </p:sp>
    </p:spTree>
    <p:extLst>
      <p:ext uri="{BB962C8B-B14F-4D97-AF65-F5344CB8AC3E}">
        <p14:creationId xmlns:p14="http://schemas.microsoft.com/office/powerpoint/2010/main" val="1366351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E0AB-188A-4240-8947-E1B9A786320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Tree>
    <p:extLst>
      <p:ext uri="{BB962C8B-B14F-4D97-AF65-F5344CB8AC3E}">
        <p14:creationId xmlns:p14="http://schemas.microsoft.com/office/powerpoint/2010/main" val="109894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3D45-D85A-444C-87BB-453D35FABBDD}"/>
              </a:ext>
            </a:extLst>
          </p:cNvPr>
          <p:cNvSpPr>
            <a:spLocks noGrp="1"/>
          </p:cNvSpPr>
          <p:nvPr>
            <p:ph type="title"/>
          </p:nvPr>
        </p:nvSpPr>
        <p:spPr>
          <a:xfrm>
            <a:off x="839789" y="457200"/>
            <a:ext cx="3932237" cy="2721227"/>
          </a:xfrm>
          <a:prstGeom prst="rect">
            <a:avLst/>
          </a:prstGeom>
        </p:spPr>
        <p:txBody>
          <a:bodyPr anchor="t" anchorCtr="0">
            <a:normAutofit/>
          </a:bodyPr>
          <a:lstStyle>
            <a:lvl1pPr>
              <a:defRPr lang="en-US" sz="4799" dirty="0"/>
            </a:lvl1pPr>
          </a:lstStyle>
          <a:p>
            <a:r>
              <a:rPr lang="en-US"/>
              <a:t>Click to edit Master title style</a:t>
            </a:r>
          </a:p>
        </p:txBody>
      </p:sp>
      <p:sp>
        <p:nvSpPr>
          <p:cNvPr id="3" name="Content Placeholder 2">
            <a:extLst>
              <a:ext uri="{FF2B5EF4-FFF2-40B4-BE49-F238E27FC236}">
                <a16:creationId xmlns:a16="http://schemas.microsoft.com/office/drawing/2014/main" id="{2EABAA06-568E-034D-AC5F-B7A15036E113}"/>
              </a:ext>
            </a:extLst>
          </p:cNvPr>
          <p:cNvSpPr>
            <a:spLocks noGrp="1"/>
          </p:cNvSpPr>
          <p:nvPr>
            <p:ph idx="1"/>
          </p:nvPr>
        </p:nvSpPr>
        <p:spPr>
          <a:xfrm>
            <a:off x="5183188" y="457199"/>
            <a:ext cx="6172200" cy="5394960"/>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1BD1C4-4D32-9747-AA38-EA44A89F863A}"/>
              </a:ext>
            </a:extLst>
          </p:cNvPr>
          <p:cNvSpPr>
            <a:spLocks noGrp="1"/>
          </p:cNvSpPr>
          <p:nvPr>
            <p:ph type="body" sz="half" idx="2"/>
          </p:nvPr>
        </p:nvSpPr>
        <p:spPr>
          <a:xfrm>
            <a:off x="839789" y="3428999"/>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124828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839789"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5183188"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839789"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4188469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DD54-310E-DD4B-A2E8-D765B6172B22}"/>
              </a:ext>
            </a:extLst>
          </p:cNvPr>
          <p:cNvSpPr>
            <a:spLocks noGrp="1"/>
          </p:cNvSpPr>
          <p:nvPr>
            <p:ph type="title"/>
          </p:nvPr>
        </p:nvSpPr>
        <p:spPr>
          <a:xfrm>
            <a:off x="7421564" y="457200"/>
            <a:ext cx="3932237" cy="2733148"/>
          </a:xfrm>
          <a:prstGeom prst="rect">
            <a:avLst/>
          </a:prstGeom>
        </p:spPr>
        <p:txBody>
          <a:bodyPr anchor="t" anchorCtr="0">
            <a:normAutofit/>
          </a:bodyPr>
          <a:lstStyle>
            <a:lvl1pPr>
              <a:defRPr lang="en-US" sz="4799" dirty="0"/>
            </a:lvl1pPr>
          </a:lstStyle>
          <a:p>
            <a:r>
              <a:rPr lang="en-US"/>
              <a:t>Click to edit Master title style</a:t>
            </a:r>
          </a:p>
        </p:txBody>
      </p:sp>
      <p:sp>
        <p:nvSpPr>
          <p:cNvPr id="3" name="Picture Placeholder 2">
            <a:extLst>
              <a:ext uri="{FF2B5EF4-FFF2-40B4-BE49-F238E27FC236}">
                <a16:creationId xmlns:a16="http://schemas.microsoft.com/office/drawing/2014/main" id="{465969CD-E9C3-9F44-BC45-46FFFD9C25F3}"/>
              </a:ext>
            </a:extLst>
          </p:cNvPr>
          <p:cNvSpPr>
            <a:spLocks noGrp="1"/>
          </p:cNvSpPr>
          <p:nvPr>
            <p:ph type="pic" idx="1"/>
          </p:nvPr>
        </p:nvSpPr>
        <p:spPr>
          <a:xfrm>
            <a:off x="838200" y="457200"/>
            <a:ext cx="6172200" cy="5394960"/>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US"/>
          </a:p>
        </p:txBody>
      </p:sp>
      <p:sp>
        <p:nvSpPr>
          <p:cNvPr id="4" name="Text Placeholder 3">
            <a:extLst>
              <a:ext uri="{FF2B5EF4-FFF2-40B4-BE49-F238E27FC236}">
                <a16:creationId xmlns:a16="http://schemas.microsoft.com/office/drawing/2014/main" id="{217F7FCC-F38B-2241-AD56-5F304CA9196A}"/>
              </a:ext>
            </a:extLst>
          </p:cNvPr>
          <p:cNvSpPr>
            <a:spLocks noGrp="1"/>
          </p:cNvSpPr>
          <p:nvPr>
            <p:ph type="body" sz="half" idx="2"/>
          </p:nvPr>
        </p:nvSpPr>
        <p:spPr>
          <a:xfrm>
            <a:off x="7421564" y="3429000"/>
            <a:ext cx="3932237" cy="2423160"/>
          </a:xfrm>
          <a:noFill/>
        </p:spPr>
        <p:txBody>
          <a:bodyPr>
            <a:normAutofit/>
          </a:bodyPr>
          <a:lstStyle>
            <a:lvl1pPr marL="0" indent="0">
              <a:buNone/>
              <a:defRPr sz="24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Tree>
    <p:extLst>
      <p:ext uri="{BB962C8B-B14F-4D97-AF65-F5344CB8AC3E}">
        <p14:creationId xmlns:p14="http://schemas.microsoft.com/office/powerpoint/2010/main" val="2270597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90D-5B0B-004F-A51B-1F770704ED48}"/>
              </a:ext>
            </a:extLst>
          </p:cNvPr>
          <p:cNvSpPr>
            <a:spLocks noGrp="1"/>
          </p:cNvSpPr>
          <p:nvPr>
            <p:ph type="title"/>
          </p:nvPr>
        </p:nvSpPr>
        <p:spPr>
          <a:xfrm>
            <a:off x="838200" y="365125"/>
            <a:ext cx="10515600" cy="914400"/>
          </a:xfrm>
          <a:prstGeom prst="rect">
            <a:avLst/>
          </a:prstGeom>
          <a:noFill/>
        </p:spPr>
        <p:txBody>
          <a:bodyPr/>
          <a:lstStyle>
            <a:lvl1pPr>
              <a:defRPr lang="en-US" dirty="0">
                <a:solidFill>
                  <a:schemeClr val="tx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DC58B333-E391-5F4E-B98C-6FE674D4A8B7}"/>
              </a:ext>
            </a:extLst>
          </p:cNvPr>
          <p:cNvSpPr>
            <a:spLocks noGrp="1"/>
          </p:cNvSpPr>
          <p:nvPr>
            <p:ph type="pic" sz="quarter" idx="13"/>
          </p:nvPr>
        </p:nvSpPr>
        <p:spPr>
          <a:xfrm>
            <a:off x="838200" y="1457374"/>
            <a:ext cx="10515600" cy="4480560"/>
          </a:xfrm>
        </p:spPr>
        <p:txBody>
          <a:bodyPr/>
          <a:lstStyle/>
          <a:p>
            <a:endParaRPr lang="en-US"/>
          </a:p>
        </p:txBody>
      </p:sp>
    </p:spTree>
    <p:extLst>
      <p:ext uri="{BB962C8B-B14F-4D97-AF65-F5344CB8AC3E}">
        <p14:creationId xmlns:p14="http://schemas.microsoft.com/office/powerpoint/2010/main" val="381287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p:nvPr/>
        </p:nvSpPr>
        <p:spPr>
          <a:xfrm>
            <a:off x="0" y="4675239"/>
            <a:ext cx="12192000" cy="2182761"/>
          </a:xfrm>
          <a:prstGeom prst="rect">
            <a:avLst/>
          </a:prstGeom>
          <a:gradFill>
            <a:gsLst>
              <a:gs pos="0">
                <a:schemeClr val="lt1"/>
              </a:gs>
              <a:gs pos="100000">
                <a:srgbClr val="00953A">
                  <a:alpha val="4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0"/>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5"/>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1"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8519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22" name="Google Shape;22;p3"/>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25" name="Google Shape;25;p3"/>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40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1" y="1"/>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8857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5"/>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34" name="Google Shape;34;p5"/>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5"/>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36" name="Google Shape;36;p5"/>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3034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46" name="Google Shape;46;p7"/>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49" name="Google Shape;49;p7"/>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0" name="Google Shape;50;p7"/>
          <p:cNvPicPr preferRelativeResize="0"/>
          <p:nvPr/>
        </p:nvPicPr>
        <p:blipFill rotWithShape="1">
          <a:blip r:embed="rId4">
            <a:alphaModFix/>
          </a:blip>
          <a:srcRect/>
          <a:stretch/>
        </p:blipFill>
        <p:spPr>
          <a:xfrm>
            <a:off x="156293" y="41458"/>
            <a:ext cx="1245831" cy="1068472"/>
          </a:xfrm>
          <a:prstGeom prst="rect">
            <a:avLst/>
          </a:prstGeom>
          <a:noFill/>
          <a:ln>
            <a:noFill/>
          </a:ln>
        </p:spPr>
      </p:pic>
    </p:spTree>
    <p:extLst>
      <p:ext uri="{BB962C8B-B14F-4D97-AF65-F5344CB8AC3E}">
        <p14:creationId xmlns:p14="http://schemas.microsoft.com/office/powerpoint/2010/main" val="240174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53" name="Google Shape;53;p8"/>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56" name="Google Shape;56;p8"/>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57" name="Google Shape;57;p8"/>
          <p:cNvPicPr preferRelativeResize="0"/>
          <p:nvPr/>
        </p:nvPicPr>
        <p:blipFill rotWithShape="1">
          <a:blip r:embed="rId4">
            <a:alphaModFix/>
          </a:blip>
          <a:srcRect/>
          <a:stretch/>
        </p:blipFill>
        <p:spPr>
          <a:xfrm>
            <a:off x="156293" y="41458"/>
            <a:ext cx="1245831" cy="1068472"/>
          </a:xfrm>
          <a:prstGeom prst="rect">
            <a:avLst/>
          </a:prstGeom>
          <a:noFill/>
          <a:ln>
            <a:noFill/>
          </a:ln>
        </p:spPr>
      </p:pic>
    </p:spTree>
    <p:extLst>
      <p:ext uri="{BB962C8B-B14F-4D97-AF65-F5344CB8AC3E}">
        <p14:creationId xmlns:p14="http://schemas.microsoft.com/office/powerpoint/2010/main" val="157831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60" name="Google Shape;60;p9"/>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63" name="Google Shape;63;p9"/>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64" name="Google Shape;64;p9"/>
          <p:cNvPicPr preferRelativeResize="0"/>
          <p:nvPr/>
        </p:nvPicPr>
        <p:blipFill rotWithShape="1">
          <a:blip r:embed="rId4">
            <a:alphaModFix/>
          </a:blip>
          <a:srcRect/>
          <a:stretch/>
        </p:blipFill>
        <p:spPr>
          <a:xfrm>
            <a:off x="156293" y="41458"/>
            <a:ext cx="1245831" cy="1068472"/>
          </a:xfrm>
          <a:prstGeom prst="rect">
            <a:avLst/>
          </a:prstGeom>
          <a:noFill/>
          <a:ln>
            <a:noFill/>
          </a:ln>
        </p:spPr>
      </p:pic>
    </p:spTree>
    <p:extLst>
      <p:ext uri="{BB962C8B-B14F-4D97-AF65-F5344CB8AC3E}">
        <p14:creationId xmlns:p14="http://schemas.microsoft.com/office/powerpoint/2010/main" val="3587879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67" name="Google Shape;67;p10"/>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70" name="Google Shape;70;p10"/>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1" name="Google Shape;71;p10"/>
          <p:cNvPicPr preferRelativeResize="0"/>
          <p:nvPr/>
        </p:nvPicPr>
        <p:blipFill rotWithShape="1">
          <a:blip r:embed="rId4">
            <a:alphaModFix/>
          </a:blip>
          <a:srcRect/>
          <a:stretch/>
        </p:blipFill>
        <p:spPr>
          <a:xfrm>
            <a:off x="156293" y="41458"/>
            <a:ext cx="1245831" cy="1068472"/>
          </a:xfrm>
          <a:prstGeom prst="rect">
            <a:avLst/>
          </a:prstGeom>
          <a:noFill/>
          <a:ln>
            <a:noFill/>
          </a:ln>
        </p:spPr>
      </p:pic>
    </p:spTree>
    <p:extLst>
      <p:ext uri="{BB962C8B-B14F-4D97-AF65-F5344CB8AC3E}">
        <p14:creationId xmlns:p14="http://schemas.microsoft.com/office/powerpoint/2010/main" val="1362976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74" name="Google Shape;74;p11"/>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6" name="Google Shape;76;p11"/>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77" name="Google Shape;77;p11"/>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78" name="Google Shape;78;p11"/>
          <p:cNvPicPr preferRelativeResize="0"/>
          <p:nvPr/>
        </p:nvPicPr>
        <p:blipFill rotWithShape="1">
          <a:blip r:embed="rId4">
            <a:alphaModFix/>
          </a:blip>
          <a:srcRect/>
          <a:stretch/>
        </p:blipFill>
        <p:spPr>
          <a:xfrm>
            <a:off x="156293" y="41458"/>
            <a:ext cx="1245831" cy="1068472"/>
          </a:xfrm>
          <a:prstGeom prst="rect">
            <a:avLst/>
          </a:prstGeom>
          <a:noFill/>
          <a:ln>
            <a:noFill/>
          </a:ln>
        </p:spPr>
      </p:pic>
    </p:spTree>
    <p:extLst>
      <p:ext uri="{BB962C8B-B14F-4D97-AF65-F5344CB8AC3E}">
        <p14:creationId xmlns:p14="http://schemas.microsoft.com/office/powerpoint/2010/main" val="3229953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
        <p:nvSpPr>
          <p:cNvPr id="81" name="Google Shape;81;p12"/>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344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5.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6.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8.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95" r:id="rId10"/>
    <p:sldLayoutId id="2147483696" r:id="rId11"/>
    <p:sldLayoutId id="2147483697" r:id="rId12"/>
    <p:sldLayoutId id="214748369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chemeClr val="bg1"/>
                </a:solidFill>
              </a:defRPr>
            </a:lvl1pPr>
          </a:lstStyle>
          <a:p>
            <a:pPr>
              <a:defRPr/>
            </a:pPr>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chemeClr val="bg1"/>
                </a:solidFill>
              </a:defRPr>
            </a:lvl1pPr>
          </a:lstStyle>
          <a:p>
            <a:pPr>
              <a:defRPr/>
            </a:pPr>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chemeClr val="bg1"/>
                </a:solidFill>
              </a:defRPr>
            </a:lvl1pPr>
          </a:lstStyle>
          <a:p>
            <a:pPr>
              <a:defRPr/>
            </a:pPr>
            <a:fld id="{95B56987-F9BD-4C6D-9E47-949322CA1EC3}" type="slidenum">
              <a:rPr lang="en-US" smtClean="0"/>
              <a:pPr>
                <a:defRPr/>
              </a:pPr>
              <a:t>‹#›</a:t>
            </a:fld>
            <a:endParaRPr lang="en-US" dirty="0"/>
          </a:p>
        </p:txBody>
      </p:sp>
    </p:spTree>
    <p:extLst>
      <p:ext uri="{BB962C8B-B14F-4D97-AF65-F5344CB8AC3E}">
        <p14:creationId xmlns:p14="http://schemas.microsoft.com/office/powerpoint/2010/main" val="2786620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l" defTabSz="450056" rtl="0" eaLnBrk="1" latinLnBrk="0" hangingPunct="1">
        <a:spcBef>
          <a:spcPct val="0"/>
        </a:spcBef>
        <a:buNone/>
        <a:defRPr sz="4331" b="1" kern="1200">
          <a:solidFill>
            <a:schemeClr val="bg1"/>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chemeClr val="bg1"/>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chemeClr val="bg1"/>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chemeClr val="bg1"/>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chemeClr val="bg1"/>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chemeClr val="bg1"/>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5943601"/>
            <a:ext cx="1219200" cy="365125"/>
          </a:xfrm>
          <a:prstGeom prst="rect">
            <a:avLst/>
          </a:prstGeom>
        </p:spPr>
        <p:txBody>
          <a:bodyPr vert="horz" lIns="91440" tIns="45720" rIns="91440" bIns="45720" rtlCol="0" anchor="ctr"/>
          <a:lstStyle>
            <a:lvl1pPr algn="l">
              <a:defRPr sz="1181">
                <a:solidFill>
                  <a:srgbClr val="8D8E8D"/>
                </a:solidFill>
              </a:defRPr>
            </a:lvl1pPr>
          </a:lstStyle>
          <a:p>
            <a:fld id="{0EA17BC2-B8D5-4C43-A1D3-6AC0180E5244}" type="datetimeFigureOut">
              <a:rPr lang="en-US" smtClean="0"/>
              <a:pPr/>
              <a:t>11/29/2021</a:t>
            </a:fld>
            <a:endParaRPr lang="en-US" dirty="0"/>
          </a:p>
        </p:txBody>
      </p:sp>
      <p:sp>
        <p:nvSpPr>
          <p:cNvPr id="5" name="Footer Placeholder 4"/>
          <p:cNvSpPr>
            <a:spLocks noGrp="1"/>
          </p:cNvSpPr>
          <p:nvPr>
            <p:ph type="ftr" sz="quarter" idx="3"/>
          </p:nvPr>
        </p:nvSpPr>
        <p:spPr>
          <a:xfrm>
            <a:off x="1828800" y="5943601"/>
            <a:ext cx="4267200" cy="365125"/>
          </a:xfrm>
          <a:prstGeom prst="rect">
            <a:avLst/>
          </a:prstGeom>
        </p:spPr>
        <p:txBody>
          <a:bodyPr vert="horz" lIns="91440" tIns="45720" rIns="91440" bIns="45720" rtlCol="0" anchor="ctr"/>
          <a:lstStyle>
            <a:lvl1pPr algn="ctr">
              <a:defRPr sz="1181">
                <a:solidFill>
                  <a:srgbClr val="8D8E8D"/>
                </a:solidFill>
              </a:defRPr>
            </a:lvl1pPr>
          </a:lstStyle>
          <a:p>
            <a:endParaRPr lang="en-US" dirty="0"/>
          </a:p>
        </p:txBody>
      </p:sp>
      <p:sp>
        <p:nvSpPr>
          <p:cNvPr id="6" name="Slide Number Placeholder 5"/>
          <p:cNvSpPr>
            <a:spLocks noGrp="1"/>
          </p:cNvSpPr>
          <p:nvPr>
            <p:ph type="sldNum" sz="quarter" idx="4"/>
          </p:nvPr>
        </p:nvSpPr>
        <p:spPr>
          <a:xfrm>
            <a:off x="6096000" y="5943601"/>
            <a:ext cx="1219200" cy="365125"/>
          </a:xfrm>
          <a:prstGeom prst="rect">
            <a:avLst/>
          </a:prstGeom>
        </p:spPr>
        <p:txBody>
          <a:bodyPr vert="horz" lIns="91440" tIns="45720" rIns="91440" bIns="45720" rtlCol="0" anchor="ctr"/>
          <a:lstStyle>
            <a:lvl1pPr algn="r">
              <a:defRPr sz="1181">
                <a:solidFill>
                  <a:srgbClr val="8D8E8D"/>
                </a:solidFill>
              </a:defRPr>
            </a:lvl1pPr>
          </a:lstStyle>
          <a:p>
            <a:fld id="{ADDC453C-F228-1144-8CAA-B638CB5900D1}" type="slidenum">
              <a:rPr lang="en-US" smtClean="0"/>
              <a:pPr/>
              <a:t>‹#›</a:t>
            </a:fld>
            <a:endParaRPr lang="en-US" dirty="0"/>
          </a:p>
        </p:txBody>
      </p:sp>
    </p:spTree>
    <p:extLst>
      <p:ext uri="{BB962C8B-B14F-4D97-AF65-F5344CB8AC3E}">
        <p14:creationId xmlns:p14="http://schemas.microsoft.com/office/powerpoint/2010/main" val="22506905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defTabSz="450056" rtl="0" eaLnBrk="1" latinLnBrk="0" hangingPunct="1">
        <a:spcBef>
          <a:spcPct val="0"/>
        </a:spcBef>
        <a:buNone/>
        <a:defRPr sz="4331" b="1" kern="1200">
          <a:solidFill>
            <a:srgbClr val="203C78"/>
          </a:solidFill>
          <a:latin typeface="+mj-lt"/>
          <a:ea typeface="+mj-ea"/>
          <a:cs typeface="+mj-cs"/>
        </a:defRPr>
      </a:lvl1pPr>
    </p:titleStyle>
    <p:bodyStyle>
      <a:lvl1pPr marL="337542" indent="-337542" algn="l" defTabSz="450056" rtl="0" eaLnBrk="1" latinLnBrk="0" hangingPunct="1">
        <a:spcBef>
          <a:spcPct val="20000"/>
        </a:spcBef>
        <a:buFont typeface="Arial"/>
        <a:buChar char="•"/>
        <a:defRPr sz="3150" kern="1200">
          <a:solidFill>
            <a:srgbClr val="474746"/>
          </a:solidFill>
          <a:latin typeface="+mn-lt"/>
          <a:ea typeface="+mn-ea"/>
          <a:cs typeface="+mn-cs"/>
        </a:defRPr>
      </a:lvl1pPr>
      <a:lvl2pPr marL="731342" indent="-281286" algn="l" defTabSz="450056" rtl="0" eaLnBrk="1" latinLnBrk="0" hangingPunct="1">
        <a:spcBef>
          <a:spcPct val="20000"/>
        </a:spcBef>
        <a:buFont typeface="Arial"/>
        <a:buChar char="–"/>
        <a:defRPr sz="2756" kern="1200">
          <a:solidFill>
            <a:srgbClr val="474746"/>
          </a:solidFill>
          <a:latin typeface="+mn-lt"/>
          <a:ea typeface="+mn-ea"/>
          <a:cs typeface="+mn-cs"/>
        </a:defRPr>
      </a:lvl2pPr>
      <a:lvl3pPr marL="1125141" indent="-225028" algn="l" defTabSz="450056" rtl="0" eaLnBrk="1" latinLnBrk="0" hangingPunct="1">
        <a:spcBef>
          <a:spcPct val="20000"/>
        </a:spcBef>
        <a:buFont typeface="Arial"/>
        <a:buChar char="•"/>
        <a:defRPr sz="2363" kern="1200">
          <a:solidFill>
            <a:srgbClr val="474746"/>
          </a:solidFill>
          <a:latin typeface="+mn-lt"/>
          <a:ea typeface="+mn-ea"/>
          <a:cs typeface="+mn-cs"/>
        </a:defRPr>
      </a:lvl3pPr>
      <a:lvl4pPr marL="1575197" indent="-225028" algn="l" defTabSz="450056" rtl="0" eaLnBrk="1" latinLnBrk="0" hangingPunct="1">
        <a:spcBef>
          <a:spcPct val="20000"/>
        </a:spcBef>
        <a:buFont typeface="Arial"/>
        <a:buChar char="–"/>
        <a:defRPr sz="1969" kern="1200">
          <a:solidFill>
            <a:srgbClr val="474746"/>
          </a:solidFill>
          <a:latin typeface="+mn-lt"/>
          <a:ea typeface="+mn-ea"/>
          <a:cs typeface="+mn-cs"/>
        </a:defRPr>
      </a:lvl4pPr>
      <a:lvl5pPr marL="2025253" indent="-225028" algn="l" defTabSz="450056" rtl="0" eaLnBrk="1" latinLnBrk="0" hangingPunct="1">
        <a:spcBef>
          <a:spcPct val="20000"/>
        </a:spcBef>
        <a:buFont typeface="Arial"/>
        <a:buChar char="»"/>
        <a:defRPr sz="1969" kern="1200">
          <a:solidFill>
            <a:srgbClr val="474746"/>
          </a:solidFill>
          <a:latin typeface="+mn-lt"/>
          <a:ea typeface="+mn-ea"/>
          <a:cs typeface="+mn-cs"/>
        </a:defRPr>
      </a:lvl5pPr>
      <a:lvl6pPr marL="2475309" indent="-225028" algn="l" defTabSz="450056" rtl="0" eaLnBrk="1" latinLnBrk="0" hangingPunct="1">
        <a:spcBef>
          <a:spcPct val="20000"/>
        </a:spcBef>
        <a:buFont typeface="Arial"/>
        <a:buChar char="•"/>
        <a:defRPr sz="1969" kern="1200">
          <a:solidFill>
            <a:schemeClr val="tx1"/>
          </a:solidFill>
          <a:latin typeface="+mn-lt"/>
          <a:ea typeface="+mn-ea"/>
          <a:cs typeface="+mn-cs"/>
        </a:defRPr>
      </a:lvl6pPr>
      <a:lvl7pPr marL="2925366" indent="-225028" algn="l" defTabSz="450056" rtl="0" eaLnBrk="1" latinLnBrk="0" hangingPunct="1">
        <a:spcBef>
          <a:spcPct val="20000"/>
        </a:spcBef>
        <a:buFont typeface="Arial"/>
        <a:buChar char="•"/>
        <a:defRPr sz="1969" kern="1200">
          <a:solidFill>
            <a:schemeClr val="tx1"/>
          </a:solidFill>
          <a:latin typeface="+mn-lt"/>
          <a:ea typeface="+mn-ea"/>
          <a:cs typeface="+mn-cs"/>
        </a:defRPr>
      </a:lvl7pPr>
      <a:lvl8pPr marL="3375422" indent="-225028" algn="l" defTabSz="450056" rtl="0" eaLnBrk="1" latinLnBrk="0" hangingPunct="1">
        <a:spcBef>
          <a:spcPct val="20000"/>
        </a:spcBef>
        <a:buFont typeface="Arial"/>
        <a:buChar char="•"/>
        <a:defRPr sz="1969" kern="1200">
          <a:solidFill>
            <a:schemeClr val="tx1"/>
          </a:solidFill>
          <a:latin typeface="+mn-lt"/>
          <a:ea typeface="+mn-ea"/>
          <a:cs typeface="+mn-cs"/>
        </a:defRPr>
      </a:lvl8pPr>
      <a:lvl9pPr marL="3825478" indent="-225028" algn="l" defTabSz="450056" rtl="0" eaLnBrk="1" latinLnBrk="0" hangingPunct="1">
        <a:spcBef>
          <a:spcPct val="20000"/>
        </a:spcBef>
        <a:buFont typeface="Arial"/>
        <a:buChar char="•"/>
        <a:defRPr sz="1969" kern="1200">
          <a:solidFill>
            <a:schemeClr val="tx1"/>
          </a:solidFill>
          <a:latin typeface="+mn-lt"/>
          <a:ea typeface="+mn-ea"/>
          <a:cs typeface="+mn-cs"/>
        </a:defRPr>
      </a:lvl9pPr>
    </p:bodyStyle>
    <p:otherStyle>
      <a:defPPr>
        <a:defRPr lang="en-US"/>
      </a:defPPr>
      <a:lvl1pPr marL="0" algn="l" defTabSz="450056" rtl="0" eaLnBrk="1" latinLnBrk="0" hangingPunct="1">
        <a:defRPr sz="1772" kern="1200">
          <a:solidFill>
            <a:schemeClr val="tx1"/>
          </a:solidFill>
          <a:latin typeface="+mn-lt"/>
          <a:ea typeface="+mn-ea"/>
          <a:cs typeface="+mn-cs"/>
        </a:defRPr>
      </a:lvl1pPr>
      <a:lvl2pPr marL="450056" algn="l" defTabSz="450056" rtl="0" eaLnBrk="1" latinLnBrk="0" hangingPunct="1">
        <a:defRPr sz="1772" kern="1200">
          <a:solidFill>
            <a:schemeClr val="tx1"/>
          </a:solidFill>
          <a:latin typeface="+mn-lt"/>
          <a:ea typeface="+mn-ea"/>
          <a:cs typeface="+mn-cs"/>
        </a:defRPr>
      </a:lvl2pPr>
      <a:lvl3pPr marL="900113" algn="l" defTabSz="450056" rtl="0" eaLnBrk="1" latinLnBrk="0" hangingPunct="1">
        <a:defRPr sz="1772" kern="1200">
          <a:solidFill>
            <a:schemeClr val="tx1"/>
          </a:solidFill>
          <a:latin typeface="+mn-lt"/>
          <a:ea typeface="+mn-ea"/>
          <a:cs typeface="+mn-cs"/>
        </a:defRPr>
      </a:lvl3pPr>
      <a:lvl4pPr marL="1350169" algn="l" defTabSz="450056" rtl="0" eaLnBrk="1" latinLnBrk="0" hangingPunct="1">
        <a:defRPr sz="1772" kern="1200">
          <a:solidFill>
            <a:schemeClr val="tx1"/>
          </a:solidFill>
          <a:latin typeface="+mn-lt"/>
          <a:ea typeface="+mn-ea"/>
          <a:cs typeface="+mn-cs"/>
        </a:defRPr>
      </a:lvl4pPr>
      <a:lvl5pPr marL="1800225" algn="l" defTabSz="450056" rtl="0" eaLnBrk="1" latinLnBrk="0" hangingPunct="1">
        <a:defRPr sz="1772" kern="1200">
          <a:solidFill>
            <a:schemeClr val="tx1"/>
          </a:solidFill>
          <a:latin typeface="+mn-lt"/>
          <a:ea typeface="+mn-ea"/>
          <a:cs typeface="+mn-cs"/>
        </a:defRPr>
      </a:lvl5pPr>
      <a:lvl6pPr marL="2250281" algn="l" defTabSz="450056" rtl="0" eaLnBrk="1" latinLnBrk="0" hangingPunct="1">
        <a:defRPr sz="1772" kern="1200">
          <a:solidFill>
            <a:schemeClr val="tx1"/>
          </a:solidFill>
          <a:latin typeface="+mn-lt"/>
          <a:ea typeface="+mn-ea"/>
          <a:cs typeface="+mn-cs"/>
        </a:defRPr>
      </a:lvl6pPr>
      <a:lvl7pPr marL="2700338" algn="l" defTabSz="450056" rtl="0" eaLnBrk="1" latinLnBrk="0" hangingPunct="1">
        <a:defRPr sz="1772" kern="1200">
          <a:solidFill>
            <a:schemeClr val="tx1"/>
          </a:solidFill>
          <a:latin typeface="+mn-lt"/>
          <a:ea typeface="+mn-ea"/>
          <a:cs typeface="+mn-cs"/>
        </a:defRPr>
      </a:lvl7pPr>
      <a:lvl8pPr marL="3150394" algn="l" defTabSz="450056" rtl="0" eaLnBrk="1" latinLnBrk="0" hangingPunct="1">
        <a:defRPr sz="1772" kern="1200">
          <a:solidFill>
            <a:schemeClr val="tx1"/>
          </a:solidFill>
          <a:latin typeface="+mn-lt"/>
          <a:ea typeface="+mn-ea"/>
          <a:cs typeface="+mn-cs"/>
        </a:defRPr>
      </a:lvl8pPr>
      <a:lvl9pPr marL="3600450" algn="l" defTabSz="450056"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607B2-E444-3E43-AE5A-84256C835A61}"/>
              </a:ext>
            </a:extLst>
          </p:cNvPr>
          <p:cNvSpPr>
            <a:spLocks noGrp="1"/>
          </p:cNvSpPr>
          <p:nvPr>
            <p:ph type="title"/>
          </p:nvPr>
        </p:nvSpPr>
        <p:spPr>
          <a:xfrm>
            <a:off x="838200" y="365125"/>
            <a:ext cx="10515600" cy="914400"/>
          </a:xfrm>
          <a:prstGeom prst="rect">
            <a:avLst/>
          </a:prstGeom>
          <a:noFill/>
        </p:spPr>
        <p:txBody>
          <a:bodyPr vert="horz" lIns="182880" tIns="18288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B7026-9597-EE44-A8AE-C0C12A40DDD7}"/>
              </a:ext>
            </a:extLst>
          </p:cNvPr>
          <p:cNvSpPr>
            <a:spLocks noGrp="1"/>
          </p:cNvSpPr>
          <p:nvPr>
            <p:ph type="body" idx="1"/>
          </p:nvPr>
        </p:nvSpPr>
        <p:spPr>
          <a:xfrm>
            <a:off x="841248" y="1371600"/>
            <a:ext cx="10515600" cy="4480560"/>
          </a:xfrm>
          <a:prstGeom prst="rect">
            <a:avLst/>
          </a:prstGeom>
          <a:noFill/>
        </p:spPr>
        <p:txBody>
          <a:bodyPr vert="horz" lIns="18288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A picture containing wire, computer&#10;&#10;Description automatically generated">
            <a:extLst>
              <a:ext uri="{FF2B5EF4-FFF2-40B4-BE49-F238E27FC236}">
                <a16:creationId xmlns:a16="http://schemas.microsoft.com/office/drawing/2014/main" id="{BEC4FA28-C6BF-434F-98AD-F685C377BC0E}"/>
              </a:ext>
            </a:extLst>
          </p:cNvPr>
          <p:cNvPicPr>
            <a:picLocks noChangeAspect="1"/>
          </p:cNvPicPr>
          <p:nvPr userDrawn="1"/>
        </p:nvPicPr>
        <p:blipFill rotWithShape="1">
          <a:blip r:embed="rId12" cstate="hqprint">
            <a:alphaModFix amt="50000"/>
            <a:extLst>
              <a:ext uri="{28A0092B-C50C-407E-A947-70E740481C1C}">
                <a14:useLocalDpi xmlns:a14="http://schemas.microsoft.com/office/drawing/2010/main"/>
              </a:ext>
            </a:extLst>
          </a:blip>
          <a:srcRect/>
          <a:stretch/>
        </p:blipFill>
        <p:spPr>
          <a:xfrm rot="10800000" flipV="1">
            <a:off x="10023683" y="-5023"/>
            <a:ext cx="3336126" cy="697788"/>
          </a:xfrm>
          <a:prstGeom prst="rect">
            <a:avLst/>
          </a:prstGeom>
        </p:spPr>
      </p:pic>
      <p:pic>
        <p:nvPicPr>
          <p:cNvPr id="21" name="Picture 20" descr="A picture containing wire, computer&#10;&#10;Description automatically generated">
            <a:extLst>
              <a:ext uri="{FF2B5EF4-FFF2-40B4-BE49-F238E27FC236}">
                <a16:creationId xmlns:a16="http://schemas.microsoft.com/office/drawing/2014/main" id="{6167C5FF-3C2E-444F-BD52-94327554A631}"/>
              </a:ext>
            </a:extLst>
          </p:cNvPr>
          <p:cNvPicPr>
            <a:picLocks noChangeAspect="1"/>
          </p:cNvPicPr>
          <p:nvPr userDrawn="1"/>
        </p:nvPicPr>
        <p:blipFill rotWithShape="1">
          <a:blip r:embed="rId13" cstate="hqprint">
            <a:alphaModFix amt="50000"/>
            <a:extLst>
              <a:ext uri="{28A0092B-C50C-407E-A947-70E740481C1C}">
                <a14:useLocalDpi xmlns:a14="http://schemas.microsoft.com/office/drawing/2010/main"/>
              </a:ext>
            </a:extLst>
          </a:blip>
          <a:srcRect/>
          <a:stretch/>
        </p:blipFill>
        <p:spPr>
          <a:xfrm rot="10800000">
            <a:off x="0" y="5969002"/>
            <a:ext cx="3638126" cy="888998"/>
          </a:xfrm>
          <a:prstGeom prst="rect">
            <a:avLst/>
          </a:prstGeom>
        </p:spPr>
      </p:pic>
      <p:pic>
        <p:nvPicPr>
          <p:cNvPr id="4" name="Picture 3" descr="A close up of a sign&#10;&#10;Description automatically generated">
            <a:extLst>
              <a:ext uri="{FF2B5EF4-FFF2-40B4-BE49-F238E27FC236}">
                <a16:creationId xmlns:a16="http://schemas.microsoft.com/office/drawing/2014/main" id="{4044408F-3AA6-42BD-84D5-5927B5B1EC50}"/>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0439400" y="6453790"/>
            <a:ext cx="914400" cy="208835"/>
          </a:xfrm>
          <a:prstGeom prst="rect">
            <a:avLst/>
          </a:prstGeom>
        </p:spPr>
      </p:pic>
    </p:spTree>
    <p:extLst>
      <p:ext uri="{BB962C8B-B14F-4D97-AF65-F5344CB8AC3E}">
        <p14:creationId xmlns:p14="http://schemas.microsoft.com/office/powerpoint/2010/main" val="31980573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p:txStyles>
    <p:titleStyle>
      <a:lvl1pPr algn="l" defTabSz="914217" rtl="0" eaLnBrk="1" latinLnBrk="0" hangingPunct="1">
        <a:lnSpc>
          <a:spcPct val="90000"/>
        </a:lnSpc>
        <a:spcBef>
          <a:spcPct val="0"/>
        </a:spcBef>
        <a:buNone/>
        <a:defRPr sz="4399" b="0" i="0" kern="1200">
          <a:solidFill>
            <a:schemeClr val="tx1"/>
          </a:solidFill>
          <a:latin typeface="Montserrat Medium" panose="00000600000000000000" pitchFamily="2" charset="0"/>
          <a:ea typeface="+mj-ea"/>
          <a:cs typeface="+mj-cs"/>
        </a:defRPr>
      </a:lvl1pPr>
    </p:titleStyle>
    <p:bodyStyle>
      <a:lvl1pPr marL="0" indent="0" algn="l" defTabSz="914217" rtl="0" eaLnBrk="1" latinLnBrk="0" hangingPunct="1">
        <a:lnSpc>
          <a:spcPct val="100000"/>
        </a:lnSpc>
        <a:spcBef>
          <a:spcPts val="1000"/>
        </a:spcBef>
        <a:spcAft>
          <a:spcPts val="1200"/>
        </a:spcAft>
        <a:buFont typeface="Arial" panose="020B0604020202020204" pitchFamily="34" charset="0"/>
        <a:buNone/>
        <a:defRPr sz="2400" b="0" i="0" kern="1200">
          <a:solidFill>
            <a:schemeClr val="tx2"/>
          </a:solidFill>
          <a:latin typeface="Sarabun" pitchFamily="2" charset="-34"/>
          <a:ea typeface="+mn-ea"/>
          <a:cs typeface="Sarabun" pitchFamily="2" charset="-34"/>
        </a:defRPr>
      </a:lvl1pPr>
      <a:lvl2pPr marL="685663" indent="-228554" algn="l" defTabSz="914217" rtl="0" eaLnBrk="1" latinLnBrk="0" hangingPunct="1">
        <a:lnSpc>
          <a:spcPct val="90000"/>
        </a:lnSpc>
        <a:spcBef>
          <a:spcPts val="500"/>
        </a:spcBef>
        <a:spcAft>
          <a:spcPts val="600"/>
        </a:spcAft>
        <a:buFont typeface="Arial" panose="020B0604020202020204" pitchFamily="34" charset="0"/>
        <a:buChar char="•"/>
        <a:defRPr sz="2000" b="0" i="0" kern="1200">
          <a:solidFill>
            <a:schemeClr val="tx2"/>
          </a:solidFill>
          <a:latin typeface="Sarabun" pitchFamily="2" charset="-34"/>
          <a:ea typeface="+mn-ea"/>
          <a:cs typeface="Sarabun" pitchFamily="2" charset="-34"/>
        </a:defRPr>
      </a:lvl2pPr>
      <a:lvl3pPr marL="1142771" indent="-228554" algn="l" defTabSz="914217" rtl="0" eaLnBrk="1" latinLnBrk="0" hangingPunct="1">
        <a:lnSpc>
          <a:spcPct val="90000"/>
        </a:lnSpc>
        <a:spcBef>
          <a:spcPts val="500"/>
        </a:spcBef>
        <a:spcAft>
          <a:spcPts val="600"/>
        </a:spcAft>
        <a:buFont typeface="Arial" panose="020B0604020202020204" pitchFamily="34" charset="0"/>
        <a:buChar char="•"/>
        <a:defRPr sz="1800" b="0" i="0" kern="1200">
          <a:solidFill>
            <a:schemeClr val="tx2"/>
          </a:solidFill>
          <a:latin typeface="Sarabun" pitchFamily="2" charset="-34"/>
          <a:ea typeface="+mn-ea"/>
          <a:cs typeface="Sarabun" pitchFamily="2" charset="-34"/>
        </a:defRPr>
      </a:lvl3pPr>
      <a:lvl4pPr marL="1599880"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4pPr>
      <a:lvl5pPr marL="2056989" indent="-228554" algn="l" defTabSz="914217" rtl="0" eaLnBrk="1" latinLnBrk="0" hangingPunct="1">
        <a:lnSpc>
          <a:spcPct val="90000"/>
        </a:lnSpc>
        <a:spcBef>
          <a:spcPts val="500"/>
        </a:spcBef>
        <a:spcAft>
          <a:spcPts val="600"/>
        </a:spcAft>
        <a:buFont typeface="Arial" panose="020B0604020202020204" pitchFamily="34" charset="0"/>
        <a:buChar char="•"/>
        <a:defRPr sz="1600" b="0" i="0" kern="1200">
          <a:solidFill>
            <a:schemeClr val="tx2"/>
          </a:solidFill>
          <a:latin typeface="Sarabun" pitchFamily="2" charset="-34"/>
          <a:ea typeface="+mn-ea"/>
          <a:cs typeface="Sarabun" pitchFamily="2" charset="-34"/>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5238848"/>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co.edu/colorado-center-for-rural-education/" TargetMode="External"/><Relationship Id="rId5" Type="http://schemas.openxmlformats.org/officeDocument/2006/relationships/hyperlink" Target="https://www.cde.state.co.us/educatortalent/researchandimpact" TargetMode="External"/><Relationship Id="rId4" Type="http://schemas.openxmlformats.org/officeDocument/2006/relationships/hyperlink" Target="https://www.cde.state.co.us/educatortalent/educatorrecruitmentandreten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educatortalent/educatorrecruitmentandreten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cde.state.co.us/caresact/crf-allowableexpenditures" TargetMode="External"/><Relationship Id="rId4" Type="http://schemas.openxmlformats.org/officeDocument/2006/relationships/hyperlink" Target="https://www.unco.edu/colorado-center-for-rural-educ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oneil_c@cde.state.co.u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cdefisgra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mueller_p@cde.state.co.u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caresact/esser3-requirement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igerweb.geo.census.gov/tigerweb/"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app.smartsheet.com/b/form/9e8b87d6267448a6aca439cc95431bf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negley_t@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31.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November 11,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4754AE-48B0-4037-9F0F-3FEC53C45A05}"/>
              </a:ext>
            </a:extLst>
          </p:cNvPr>
          <p:cNvSpPr>
            <a:spLocks noGrp="1"/>
          </p:cNvSpPr>
          <p:nvPr>
            <p:ph type="sldNum" sz="quarter" idx="12"/>
          </p:nvPr>
        </p:nvSpPr>
        <p:spPr>
          <a:xfrm>
            <a:off x="8127999" y="6356351"/>
            <a:ext cx="2057400" cy="365125"/>
          </a:xfrm>
        </p:spPr>
        <p:txBody>
          <a:bodyPr spcFirstLastPara="1" vert="horz" wrap="square" lIns="91440" tIns="45720" rIns="91440" bIns="45720" rtlCol="0" anchor="ctr" anchorCtr="0">
            <a:normAutofit/>
          </a:bodyPr>
          <a:lstStyle/>
          <a:p>
            <a:pPr algn="r">
              <a:spcAft>
                <a:spcPts val="600"/>
              </a:spcAft>
            </a:pPr>
            <a:fld id="{C479D5F6-EDCB-402A-AC08-4943A1820E8F}" type="slidenum">
              <a:rPr lang="en-US">
                <a:solidFill>
                  <a:schemeClr val="tx1">
                    <a:tint val="75000"/>
                  </a:schemeClr>
                </a:solidFill>
              </a:rPr>
              <a:pPr algn="r">
                <a:spcAft>
                  <a:spcPts val="600"/>
                </a:spcAft>
              </a:pPr>
              <a:t>10</a:t>
            </a:fld>
            <a:endParaRPr lang="en-US">
              <a:solidFill>
                <a:schemeClr val="tx1">
                  <a:tint val="75000"/>
                </a:schemeClr>
              </a:solidFill>
            </a:endParaRPr>
          </a:p>
        </p:txBody>
      </p:sp>
      <p:pic>
        <p:nvPicPr>
          <p:cNvPr id="11" name="Content Placeholder 10" descr="Educator Talent Division.">
            <a:extLst>
              <a:ext uri="{FF2B5EF4-FFF2-40B4-BE49-F238E27FC236}">
                <a16:creationId xmlns:a16="http://schemas.microsoft.com/office/drawing/2014/main" id="{C2DF2FCF-3669-4A61-A934-50D82D583391}"/>
              </a:ext>
            </a:extLst>
          </p:cNvPr>
          <p:cNvPicPr>
            <a:picLocks noGrp="1" noChangeAspect="1"/>
          </p:cNvPicPr>
          <p:nvPr>
            <p:ph idx="1"/>
          </p:nvPr>
        </p:nvPicPr>
        <p:blipFill rotWithShape="1">
          <a:blip r:embed="rId3"/>
          <a:srcRect t="2597"/>
          <a:stretch/>
        </p:blipFill>
        <p:spPr>
          <a:xfrm>
            <a:off x="1944157" y="178744"/>
            <a:ext cx="8248085" cy="6186090"/>
          </a:xfrm>
          <a:prstGeom prst="rect">
            <a:avLst/>
          </a:prstGeom>
          <a:ln>
            <a:noFill/>
          </a:ln>
        </p:spPr>
      </p:pic>
      <p:sp>
        <p:nvSpPr>
          <p:cNvPr id="2" name="Title 1">
            <a:extLst>
              <a:ext uri="{FF2B5EF4-FFF2-40B4-BE49-F238E27FC236}">
                <a16:creationId xmlns:a16="http://schemas.microsoft.com/office/drawing/2014/main" id="{865B864C-A44E-4BE5-A396-67206256829A}"/>
              </a:ext>
            </a:extLst>
          </p:cNvPr>
          <p:cNvSpPr>
            <a:spLocks noGrp="1"/>
          </p:cNvSpPr>
          <p:nvPr>
            <p:ph type="title"/>
          </p:nvPr>
        </p:nvSpPr>
        <p:spPr>
          <a:xfrm>
            <a:off x="326926" y="-756418"/>
            <a:ext cx="8109153" cy="756418"/>
          </a:xfrm>
        </p:spPr>
        <p:txBody>
          <a:bodyPr spcFirstLastPara="1" wrap="square" lIns="0" tIns="0" rIns="0" bIns="0" anchor="b" anchorCtr="0">
            <a:noAutofit/>
          </a:bodyPr>
          <a:lstStyle/>
          <a:p>
            <a:r>
              <a:rPr lang="en-US" dirty="0"/>
              <a:t>Education Talent Division</a:t>
            </a:r>
          </a:p>
        </p:txBody>
      </p:sp>
    </p:spTree>
    <p:extLst>
      <p:ext uri="{BB962C8B-B14F-4D97-AF65-F5344CB8AC3E}">
        <p14:creationId xmlns:p14="http://schemas.microsoft.com/office/powerpoint/2010/main" val="91818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EB5A-6351-447B-A4BA-69B735EA6E23}"/>
              </a:ext>
            </a:extLst>
          </p:cNvPr>
          <p:cNvSpPr>
            <a:spLocks noGrp="1"/>
          </p:cNvSpPr>
          <p:nvPr>
            <p:ph type="title"/>
          </p:nvPr>
        </p:nvSpPr>
        <p:spPr>
          <a:xfrm>
            <a:off x="2029820" y="225778"/>
            <a:ext cx="2984594" cy="1413198"/>
          </a:xfrm>
        </p:spPr>
        <p:txBody>
          <a:bodyPr>
            <a:normAutofit/>
          </a:bodyPr>
          <a:lstStyle/>
          <a:p>
            <a:pPr algn="ctr"/>
            <a:r>
              <a:rPr lang="en-US" dirty="0">
                <a:solidFill>
                  <a:schemeClr val="tx1"/>
                </a:solidFill>
              </a:rPr>
              <a:t>Programs to Attract and Recruit</a:t>
            </a:r>
          </a:p>
        </p:txBody>
      </p:sp>
      <p:pic>
        <p:nvPicPr>
          <p:cNvPr id="6" name="Picture 5">
            <a:extLst>
              <a:ext uri="{FF2B5EF4-FFF2-40B4-BE49-F238E27FC236}">
                <a16:creationId xmlns:a16="http://schemas.microsoft.com/office/drawing/2014/main" id="{8F83F9F3-1A9D-4EC7-91D7-C0DAFEA3FB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5630" y="961926"/>
            <a:ext cx="2790114" cy="2578000"/>
          </a:xfrm>
          <a:prstGeom prst="rect">
            <a:avLst/>
          </a:prstGeom>
        </p:spPr>
      </p:pic>
      <p:sp>
        <p:nvSpPr>
          <p:cNvPr id="3" name="Content Placeholder 2">
            <a:extLst>
              <a:ext uri="{FF2B5EF4-FFF2-40B4-BE49-F238E27FC236}">
                <a16:creationId xmlns:a16="http://schemas.microsoft.com/office/drawing/2014/main" id="{CB4FF0BE-371E-40DD-846E-90731E61D7B0}"/>
              </a:ext>
            </a:extLst>
          </p:cNvPr>
          <p:cNvSpPr>
            <a:spLocks noGrp="1"/>
          </p:cNvSpPr>
          <p:nvPr>
            <p:ph idx="1"/>
          </p:nvPr>
        </p:nvSpPr>
        <p:spPr>
          <a:xfrm>
            <a:off x="5433061" y="225779"/>
            <a:ext cx="5099473" cy="5876909"/>
          </a:xfrm>
        </p:spPr>
        <p:txBody>
          <a:bodyPr>
            <a:normAutofit fontScale="25000" lnSpcReduction="20000"/>
          </a:bodyPr>
          <a:lstStyle/>
          <a:p>
            <a:pPr marL="0" indent="0">
              <a:buNone/>
            </a:pPr>
            <a:r>
              <a:rPr lang="en-US" sz="8000" b="1" dirty="0"/>
              <a:t>Funding Sources</a:t>
            </a:r>
          </a:p>
          <a:p>
            <a:r>
              <a:rPr lang="en-US" sz="7200" dirty="0"/>
              <a:t>Colorado Substitute Stipend (ESSER Funded)</a:t>
            </a:r>
          </a:p>
          <a:p>
            <a:pPr lvl="1"/>
            <a:r>
              <a:rPr lang="en-US" sz="7200" dirty="0"/>
              <a:t>$100,000 each academic year through 2022-23</a:t>
            </a:r>
          </a:p>
          <a:p>
            <a:pPr lvl="1"/>
            <a:r>
              <a:rPr lang="en-US" sz="7200" dirty="0"/>
              <a:t>Substitute Boot Camps</a:t>
            </a:r>
          </a:p>
          <a:p>
            <a:pPr lvl="1"/>
            <a:r>
              <a:rPr lang="en-US" sz="7200" dirty="0"/>
              <a:t>Coaching support</a:t>
            </a:r>
          </a:p>
          <a:p>
            <a:r>
              <a:rPr lang="en-US" sz="7200" dirty="0"/>
              <a:t>Colorado Rural Teaching Fellowship (State)</a:t>
            </a:r>
          </a:p>
          <a:p>
            <a:pPr lvl="1"/>
            <a:r>
              <a:rPr lang="en-US" sz="7200" dirty="0"/>
              <a:t>$500,000 annually as funded</a:t>
            </a:r>
          </a:p>
          <a:p>
            <a:r>
              <a:rPr lang="en-US" sz="7200" dirty="0"/>
              <a:t>Colorado Rural Teaching Stipend (State)</a:t>
            </a:r>
          </a:p>
          <a:p>
            <a:pPr lvl="1"/>
            <a:r>
              <a:rPr lang="en-US" sz="7200" dirty="0"/>
              <a:t>$112,000 annually as funded</a:t>
            </a:r>
          </a:p>
          <a:p>
            <a:r>
              <a:rPr lang="en-US" sz="7200" dirty="0"/>
              <a:t>Rural Alternative Licensure Stipend (</a:t>
            </a:r>
            <a:r>
              <a:rPr lang="en-US" sz="7200" i="1" dirty="0"/>
              <a:t>New</a:t>
            </a:r>
            <a:r>
              <a:rPr lang="en-US" sz="7200" dirty="0"/>
              <a:t> State)</a:t>
            </a:r>
          </a:p>
          <a:p>
            <a:pPr lvl="1"/>
            <a:r>
              <a:rPr lang="en-US" sz="7200" dirty="0"/>
              <a:t>$5 million to alternative educator preparation programs annually as funded (up to $10,000 each applicant)</a:t>
            </a:r>
          </a:p>
          <a:p>
            <a:endParaRPr lang="en-US" sz="7200" dirty="0"/>
          </a:p>
          <a:p>
            <a:pPr marL="0" indent="0">
              <a:buNone/>
            </a:pPr>
            <a:r>
              <a:rPr lang="en-US" sz="8000" b="1" dirty="0"/>
              <a:t>Ongoing and New Activities</a:t>
            </a:r>
          </a:p>
          <a:p>
            <a:r>
              <a:rPr lang="en-US" sz="7200" dirty="0"/>
              <a:t>TEACHColorado.org </a:t>
            </a:r>
          </a:p>
          <a:p>
            <a:r>
              <a:rPr lang="en-US" sz="7200" dirty="0"/>
              <a:t>Articulated Teacher Career Pathways (Coming Soon!)</a:t>
            </a:r>
          </a:p>
          <a:p>
            <a:r>
              <a:rPr lang="en-US" sz="7200" dirty="0"/>
              <a:t>Educator Recruitment and Retention </a:t>
            </a:r>
          </a:p>
          <a:p>
            <a:pPr lvl="1"/>
            <a:r>
              <a:rPr lang="en-US" sz="7200" dirty="0"/>
              <a:t>Job Board (Coming Soon!)</a:t>
            </a:r>
          </a:p>
          <a:p>
            <a:pPr lvl="1"/>
            <a:r>
              <a:rPr lang="en-US" sz="7200" dirty="0"/>
              <a:t>Increased Outreach</a:t>
            </a:r>
          </a:p>
          <a:p>
            <a:pPr lvl="1"/>
            <a:r>
              <a:rPr lang="en-US" sz="7200" dirty="0"/>
              <a:t>Licensing 101</a:t>
            </a:r>
          </a:p>
          <a:p>
            <a:pPr lvl="1"/>
            <a:r>
              <a:rPr lang="en-US" sz="7200" dirty="0"/>
              <a:t>Educator Boot Camps (specifically for new to the profession teachers)</a:t>
            </a:r>
          </a:p>
          <a:p>
            <a:endParaRPr lang="en-US" sz="1700" dirty="0"/>
          </a:p>
        </p:txBody>
      </p:sp>
      <p:sp>
        <p:nvSpPr>
          <p:cNvPr id="4" name="Slide Number Placeholder 3">
            <a:extLst>
              <a:ext uri="{FF2B5EF4-FFF2-40B4-BE49-F238E27FC236}">
                <a16:creationId xmlns:a16="http://schemas.microsoft.com/office/drawing/2014/main" id="{B21415AF-EC67-4DB5-9C46-87AEFCCBC38D}"/>
              </a:ext>
            </a:extLst>
          </p:cNvPr>
          <p:cNvSpPr>
            <a:spLocks noGrp="1"/>
          </p:cNvSpPr>
          <p:nvPr>
            <p:ph type="sldNum" sz="quarter" idx="12"/>
          </p:nvPr>
        </p:nvSpPr>
        <p:spPr>
          <a:xfrm>
            <a:off x="9456420" y="6328466"/>
            <a:ext cx="582930" cy="393010"/>
          </a:xfrm>
        </p:spPr>
        <p:txBody>
          <a:bodyPr>
            <a:normAutofit/>
          </a:bodyPr>
          <a:lstStyle/>
          <a:p>
            <a:pPr>
              <a:spcAft>
                <a:spcPts val="600"/>
              </a:spcAft>
            </a:pPr>
            <a:fld id="{C479D5F6-EDCB-402A-AC08-4943A1820E8F}" type="slidenum">
              <a:rPr lang="en-US" sz="900">
                <a:solidFill>
                  <a:schemeClr val="tx1">
                    <a:lumMod val="50000"/>
                    <a:lumOff val="50000"/>
                  </a:schemeClr>
                </a:solidFill>
              </a:rPr>
              <a:pPr>
                <a:spcAft>
                  <a:spcPts val="600"/>
                </a:spcAft>
              </a:pPr>
              <a:t>11</a:t>
            </a:fld>
            <a:endParaRPr lang="en-US" sz="900" dirty="0">
              <a:solidFill>
                <a:schemeClr val="tx1">
                  <a:lumMod val="50000"/>
                  <a:lumOff val="50000"/>
                </a:schemeClr>
              </a:solidFill>
            </a:endParaRPr>
          </a:p>
        </p:txBody>
      </p:sp>
      <p:sp>
        <p:nvSpPr>
          <p:cNvPr id="7" name="TextBox 6">
            <a:extLst>
              <a:ext uri="{FF2B5EF4-FFF2-40B4-BE49-F238E27FC236}">
                <a16:creationId xmlns:a16="http://schemas.microsoft.com/office/drawing/2014/main" id="{EF1F35F5-4FF6-4B44-974C-77CFCF1B9EBE}"/>
              </a:ext>
            </a:extLst>
          </p:cNvPr>
          <p:cNvSpPr txBox="1"/>
          <p:nvPr/>
        </p:nvSpPr>
        <p:spPr>
          <a:xfrm>
            <a:off x="1659468" y="3989241"/>
            <a:ext cx="3354947" cy="3108543"/>
          </a:xfrm>
          <a:prstGeom prst="rect">
            <a:avLst/>
          </a:prstGeom>
          <a:noFill/>
        </p:spPr>
        <p:txBody>
          <a:bodyPr wrap="square" rtlCol="0">
            <a:spAutoFit/>
          </a:bodyPr>
          <a:lstStyle/>
          <a:p>
            <a:r>
              <a:rPr lang="en-US" b="1" dirty="0"/>
              <a:t>CDE Educator Talent Recruitment &amp; Retention</a:t>
            </a:r>
            <a:r>
              <a:rPr lang="en-US" dirty="0">
                <a:hlinkClick r:id="rId4"/>
              </a:rPr>
              <a:t> https://www.cde.state.co.us/educatortalent/educatorrecruitmentandretention</a:t>
            </a:r>
            <a:r>
              <a:rPr lang="en-US" dirty="0"/>
              <a:t> </a:t>
            </a:r>
          </a:p>
          <a:p>
            <a:endParaRPr lang="en-US" dirty="0"/>
          </a:p>
          <a:p>
            <a:r>
              <a:rPr lang="en-US" b="1" dirty="0"/>
              <a:t>CDE Research and Impact Tools</a:t>
            </a:r>
          </a:p>
          <a:p>
            <a:r>
              <a:rPr lang="en-US" dirty="0">
                <a:hlinkClick r:id="rId5"/>
              </a:rPr>
              <a:t>https://www.cde.state.co.us/educatortalent/researchandimpact</a:t>
            </a:r>
            <a:r>
              <a:rPr lang="en-US" dirty="0"/>
              <a:t> </a:t>
            </a:r>
          </a:p>
          <a:p>
            <a:endParaRPr lang="en-US" b="1" dirty="0"/>
          </a:p>
          <a:p>
            <a:r>
              <a:rPr lang="en-US" b="1" dirty="0"/>
              <a:t>Colorado Center for Rural Education (CCRE)</a:t>
            </a:r>
            <a:endParaRPr lang="en-US" dirty="0"/>
          </a:p>
          <a:p>
            <a:r>
              <a:rPr lang="en-US" dirty="0">
                <a:hlinkClick r:id="rId6"/>
              </a:rPr>
              <a:t>https://www.unco.edu/colorado-center-for-rural-education/</a:t>
            </a:r>
            <a:r>
              <a:rPr lang="en-US" dirty="0"/>
              <a:t> </a:t>
            </a:r>
          </a:p>
          <a:p>
            <a:endParaRPr lang="en-US" dirty="0"/>
          </a:p>
        </p:txBody>
      </p:sp>
    </p:spTree>
    <p:extLst>
      <p:ext uri="{BB962C8B-B14F-4D97-AF65-F5344CB8AC3E}">
        <p14:creationId xmlns:p14="http://schemas.microsoft.com/office/powerpoint/2010/main" val="168179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EB5A-6351-447B-A4BA-69B735EA6E23}"/>
              </a:ext>
            </a:extLst>
          </p:cNvPr>
          <p:cNvSpPr>
            <a:spLocks noGrp="1"/>
          </p:cNvSpPr>
          <p:nvPr>
            <p:ph type="title"/>
          </p:nvPr>
        </p:nvSpPr>
        <p:spPr>
          <a:xfrm>
            <a:off x="1659468" y="290266"/>
            <a:ext cx="3609137" cy="1085820"/>
          </a:xfrm>
        </p:spPr>
        <p:txBody>
          <a:bodyPr>
            <a:normAutofit/>
          </a:bodyPr>
          <a:lstStyle/>
          <a:p>
            <a:pPr algn="ctr"/>
            <a:r>
              <a:rPr lang="en-US" dirty="0">
                <a:solidFill>
                  <a:schemeClr val="tx1"/>
                </a:solidFill>
              </a:rPr>
              <a:t>Retention Initiatives</a:t>
            </a:r>
          </a:p>
        </p:txBody>
      </p:sp>
      <p:sp>
        <p:nvSpPr>
          <p:cNvPr id="3" name="Content Placeholder 2">
            <a:extLst>
              <a:ext uri="{FF2B5EF4-FFF2-40B4-BE49-F238E27FC236}">
                <a16:creationId xmlns:a16="http://schemas.microsoft.com/office/drawing/2014/main" id="{CB4FF0BE-371E-40DD-846E-90731E61D7B0}"/>
              </a:ext>
            </a:extLst>
          </p:cNvPr>
          <p:cNvSpPr>
            <a:spLocks noGrp="1"/>
          </p:cNvSpPr>
          <p:nvPr>
            <p:ph idx="1"/>
          </p:nvPr>
        </p:nvSpPr>
        <p:spPr>
          <a:xfrm>
            <a:off x="5433061" y="225779"/>
            <a:ext cx="5099473" cy="5876909"/>
          </a:xfrm>
        </p:spPr>
        <p:txBody>
          <a:bodyPr>
            <a:normAutofit fontScale="92500" lnSpcReduction="10000"/>
          </a:bodyPr>
          <a:lstStyle/>
          <a:p>
            <a:pPr marL="0" indent="0">
              <a:buNone/>
            </a:pPr>
            <a:r>
              <a:rPr lang="en-US" sz="2000" b="1" dirty="0"/>
              <a:t>Funding Sources</a:t>
            </a:r>
          </a:p>
          <a:p>
            <a:r>
              <a:rPr lang="en-US" dirty="0"/>
              <a:t>Colorado Rural Inservice Educator Stipend and National Board Certified Teacher Stipend (State)</a:t>
            </a:r>
          </a:p>
          <a:p>
            <a:pPr lvl="1"/>
            <a:r>
              <a:rPr lang="en-US" sz="1800" dirty="0"/>
              <a:t>$120,000 pot for both</a:t>
            </a:r>
          </a:p>
          <a:p>
            <a:r>
              <a:rPr lang="en-US" dirty="0"/>
              <a:t>ESSER I, II (ESSER III still in planning)</a:t>
            </a:r>
          </a:p>
          <a:p>
            <a:pPr lvl="1"/>
            <a:r>
              <a:rPr lang="en-US" sz="1800" dirty="0"/>
              <a:t>Educator Hazard Pay - Hazard pay is defined by the Treasury as: “Hazard pay means additional pay for performing hazardous duty or work involving physical hardship, in each case that is related to COVID-19</a:t>
            </a:r>
          </a:p>
          <a:p>
            <a:pPr lvl="1"/>
            <a:r>
              <a:rPr lang="en-US" sz="1800" dirty="0"/>
              <a:t>Overtime or extra duty -  Overtime/additional hourly pay or extra duty (over and above contract time)/stipends are related one of the “Allowable Uses” such as modifications to comply with public health order, to prepare for school closures and </a:t>
            </a:r>
            <a:r>
              <a:rPr lang="en-US" sz="1800" dirty="0" err="1"/>
              <a:t>reopenings</a:t>
            </a:r>
            <a:r>
              <a:rPr lang="en-US" sz="1800" dirty="0"/>
              <a:t>, to facilitate distance learning, and to recover lost learning time. </a:t>
            </a:r>
          </a:p>
          <a:p>
            <a:pPr lvl="1"/>
            <a:r>
              <a:rPr lang="en-US" sz="1800" dirty="0"/>
              <a:t>All staff salary - allowable if additional hours are related to one of the “Allowable Uses” such as modifications to comply with public health order, to prepare for school closures and </a:t>
            </a:r>
            <a:r>
              <a:rPr lang="en-US" sz="1800" dirty="0" err="1"/>
              <a:t>reopenings</a:t>
            </a:r>
            <a:r>
              <a:rPr lang="en-US" sz="1800" dirty="0"/>
              <a:t>, or to facilitate distance learning.</a:t>
            </a:r>
            <a:endParaRPr lang="en-US" sz="2200" dirty="0"/>
          </a:p>
          <a:p>
            <a:pPr marL="0" indent="0">
              <a:buNone/>
            </a:pPr>
            <a:endParaRPr lang="en-US" sz="6400" dirty="0"/>
          </a:p>
          <a:p>
            <a:endParaRPr lang="en-US" sz="1700" dirty="0"/>
          </a:p>
        </p:txBody>
      </p:sp>
      <p:sp>
        <p:nvSpPr>
          <p:cNvPr id="4" name="Slide Number Placeholder 3">
            <a:extLst>
              <a:ext uri="{FF2B5EF4-FFF2-40B4-BE49-F238E27FC236}">
                <a16:creationId xmlns:a16="http://schemas.microsoft.com/office/drawing/2014/main" id="{B21415AF-EC67-4DB5-9C46-87AEFCCBC38D}"/>
              </a:ext>
            </a:extLst>
          </p:cNvPr>
          <p:cNvSpPr>
            <a:spLocks noGrp="1"/>
          </p:cNvSpPr>
          <p:nvPr>
            <p:ph type="sldNum" sz="quarter" idx="12"/>
          </p:nvPr>
        </p:nvSpPr>
        <p:spPr>
          <a:xfrm>
            <a:off x="7981950" y="6356351"/>
            <a:ext cx="2057400" cy="365125"/>
          </a:xfrm>
        </p:spPr>
        <p:txBody>
          <a:bodyPr>
            <a:normAutofit/>
          </a:bodyPr>
          <a:lstStyle/>
          <a:p>
            <a:pPr>
              <a:spcAft>
                <a:spcPts val="600"/>
              </a:spcAft>
            </a:pPr>
            <a:fld id="{C479D5F6-EDCB-402A-AC08-4943A1820E8F}" type="slidenum">
              <a:rPr lang="en-US" sz="900">
                <a:solidFill>
                  <a:schemeClr val="tx1">
                    <a:lumMod val="50000"/>
                    <a:lumOff val="50000"/>
                  </a:schemeClr>
                </a:solidFill>
              </a:rPr>
              <a:pPr>
                <a:spcAft>
                  <a:spcPts val="600"/>
                </a:spcAft>
              </a:pPr>
              <a:t>12</a:t>
            </a:fld>
            <a:endParaRPr lang="en-US" sz="900">
              <a:solidFill>
                <a:schemeClr val="tx1">
                  <a:lumMod val="50000"/>
                  <a:lumOff val="50000"/>
                </a:schemeClr>
              </a:solidFill>
            </a:endParaRPr>
          </a:p>
        </p:txBody>
      </p:sp>
      <p:sp>
        <p:nvSpPr>
          <p:cNvPr id="7" name="TextBox 6">
            <a:extLst>
              <a:ext uri="{FF2B5EF4-FFF2-40B4-BE49-F238E27FC236}">
                <a16:creationId xmlns:a16="http://schemas.microsoft.com/office/drawing/2014/main" id="{EF1F35F5-4FF6-4B44-974C-77CFCF1B9EBE}"/>
              </a:ext>
            </a:extLst>
          </p:cNvPr>
          <p:cNvSpPr txBox="1"/>
          <p:nvPr/>
        </p:nvSpPr>
        <p:spPr>
          <a:xfrm>
            <a:off x="1693285" y="3714750"/>
            <a:ext cx="3354947" cy="2677656"/>
          </a:xfrm>
          <a:prstGeom prst="rect">
            <a:avLst/>
          </a:prstGeom>
          <a:noFill/>
        </p:spPr>
        <p:txBody>
          <a:bodyPr wrap="square" rtlCol="0">
            <a:spAutoFit/>
          </a:bodyPr>
          <a:lstStyle/>
          <a:p>
            <a:r>
              <a:rPr lang="en-US" b="1" dirty="0"/>
              <a:t>CDE Educator Talent </a:t>
            </a:r>
            <a:r>
              <a:rPr lang="en-US" dirty="0">
                <a:hlinkClick r:id="rId3"/>
              </a:rPr>
              <a:t> https://www.cde.state.co.us/educatortalent/educatorrecruitmentandretention</a:t>
            </a:r>
            <a:r>
              <a:rPr lang="en-US" dirty="0"/>
              <a:t> </a:t>
            </a:r>
          </a:p>
          <a:p>
            <a:endParaRPr lang="en-US" b="1" dirty="0"/>
          </a:p>
          <a:p>
            <a:r>
              <a:rPr lang="en-US" b="1" dirty="0"/>
              <a:t>Colorado Center for Rural Education (CCRE)</a:t>
            </a:r>
            <a:endParaRPr lang="en-US" dirty="0"/>
          </a:p>
          <a:p>
            <a:r>
              <a:rPr lang="en-US" dirty="0">
                <a:hlinkClick r:id="rId4"/>
              </a:rPr>
              <a:t>https://www.unco.edu/colorado-center-for-rural-education/</a:t>
            </a:r>
            <a:r>
              <a:rPr lang="en-US" dirty="0"/>
              <a:t> </a:t>
            </a:r>
          </a:p>
          <a:p>
            <a:endParaRPr lang="en-US" dirty="0"/>
          </a:p>
          <a:p>
            <a:r>
              <a:rPr lang="en-US" b="1" dirty="0"/>
              <a:t>ESSER Allowable Uses</a:t>
            </a:r>
          </a:p>
          <a:p>
            <a:r>
              <a:rPr lang="en-US" dirty="0">
                <a:hlinkClick r:id="rId5"/>
              </a:rPr>
              <a:t>http://www.cde.state.co.us/caresact/crf-allowableexpenditures</a:t>
            </a:r>
            <a:r>
              <a:rPr lang="en-US" dirty="0"/>
              <a:t> </a:t>
            </a:r>
          </a:p>
        </p:txBody>
      </p:sp>
      <p:pic>
        <p:nvPicPr>
          <p:cNvPr id="9" name="Content Placeholder 5">
            <a:extLst>
              <a:ext uri="{FF2B5EF4-FFF2-40B4-BE49-F238E27FC236}">
                <a16:creationId xmlns:a16="http://schemas.microsoft.com/office/drawing/2014/main" id="{A39DB9E3-8C3E-4994-8C9A-A4D98826F87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3829" y="731520"/>
            <a:ext cx="2633858" cy="2719096"/>
          </a:xfrm>
          <a:prstGeom prst="rect">
            <a:avLst/>
          </a:prstGeom>
        </p:spPr>
      </p:pic>
    </p:spTree>
    <p:extLst>
      <p:ext uri="{BB962C8B-B14F-4D97-AF65-F5344CB8AC3E}">
        <p14:creationId xmlns:p14="http://schemas.microsoft.com/office/powerpoint/2010/main" val="214170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2508-5B85-47A2-B3A3-641A10BA4496}"/>
              </a:ext>
            </a:extLst>
          </p:cNvPr>
          <p:cNvSpPr>
            <a:spLocks noGrp="1"/>
          </p:cNvSpPr>
          <p:nvPr>
            <p:ph type="ctrTitle"/>
          </p:nvPr>
        </p:nvSpPr>
        <p:spPr>
          <a:xfrm>
            <a:off x="1739697" y="1072444"/>
            <a:ext cx="8634792" cy="3860892"/>
          </a:xfrm>
        </p:spPr>
        <p:txBody>
          <a:bodyPr>
            <a:normAutofit fontScale="90000"/>
          </a:bodyPr>
          <a:lstStyle/>
          <a:p>
            <a:r>
              <a:rPr lang="en-US" b="1" dirty="0"/>
              <a:t>Feedback and Sharing</a:t>
            </a:r>
            <a:br>
              <a:rPr lang="en-US" dirty="0"/>
            </a:br>
            <a:br>
              <a:rPr lang="en-US" sz="3600" dirty="0"/>
            </a:br>
            <a:r>
              <a:rPr lang="en-US" sz="3100" dirty="0"/>
              <a:t>What</a:t>
            </a:r>
            <a:r>
              <a:rPr lang="en-US" sz="4400" dirty="0"/>
              <a:t> state-led </a:t>
            </a:r>
            <a:r>
              <a:rPr lang="en-US" sz="3100" dirty="0"/>
              <a:t>recruitment and retention initiatives do you believe could be effective? </a:t>
            </a:r>
            <a:br>
              <a:rPr lang="en-US" sz="3100" dirty="0"/>
            </a:br>
            <a:br>
              <a:rPr lang="en-US" sz="3100" dirty="0"/>
            </a:br>
            <a:r>
              <a:rPr lang="en-US" sz="3100" dirty="0"/>
              <a:t>What </a:t>
            </a:r>
            <a:r>
              <a:rPr lang="en-US" sz="4400" dirty="0"/>
              <a:t>local</a:t>
            </a:r>
            <a:r>
              <a:rPr lang="en-US" sz="3100" dirty="0"/>
              <a:t> recruitment and retention efforts are working that you want to highlight (as in let others know are effective for investment)?</a:t>
            </a:r>
            <a:br>
              <a:rPr lang="en-US" sz="3600" dirty="0"/>
            </a:br>
            <a:br>
              <a:rPr lang="en-US" sz="3600" dirty="0"/>
            </a:br>
            <a:br>
              <a:rPr lang="en-US" sz="1800" dirty="0">
                <a:solidFill>
                  <a:srgbClr val="000000"/>
                </a:solidFill>
                <a:latin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8A628B35-9FC3-4300-ABCA-EDBA00620705}"/>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270320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C26735-3F45-49D0-95B8-D2C7CFE5097A}"/>
              </a:ext>
            </a:extLst>
          </p:cNvPr>
          <p:cNvSpPr>
            <a:spLocks noGrp="1"/>
          </p:cNvSpPr>
          <p:nvPr>
            <p:ph type="ctrTitle"/>
          </p:nvPr>
        </p:nvSpPr>
        <p:spPr>
          <a:xfrm>
            <a:off x="2209800" y="1411112"/>
            <a:ext cx="7772400" cy="3522225"/>
          </a:xfrm>
        </p:spPr>
        <p:txBody>
          <a:bodyPr>
            <a:normAutofit/>
          </a:bodyPr>
          <a:lstStyle/>
          <a:p>
            <a:r>
              <a:rPr lang="en-US" sz="7200" b="1" dirty="0"/>
              <a:t>Thank you! </a:t>
            </a:r>
            <a:br>
              <a:rPr lang="en-US" dirty="0"/>
            </a:br>
            <a:br>
              <a:rPr lang="en-US" dirty="0"/>
            </a:br>
            <a:r>
              <a:rPr lang="en-US" dirty="0"/>
              <a:t>Questions/Comments/Ideas </a:t>
            </a:r>
            <a:br>
              <a:rPr lang="en-US" dirty="0"/>
            </a:br>
            <a:r>
              <a:rPr lang="en-US" sz="3200" dirty="0"/>
              <a:t>Colleen O’Neil, </a:t>
            </a:r>
            <a:r>
              <a:rPr lang="en-US" sz="3200" dirty="0">
                <a:hlinkClick r:id="rId3"/>
              </a:rPr>
              <a:t>oneil_c@cde.state.co.us</a:t>
            </a:r>
            <a:r>
              <a:rPr lang="en-US" sz="3200" dirty="0"/>
              <a:t> </a:t>
            </a:r>
            <a:endParaRPr lang="en-US" dirty="0"/>
          </a:p>
        </p:txBody>
      </p:sp>
      <p:sp>
        <p:nvSpPr>
          <p:cNvPr id="4" name="Slide Number Placeholder 3">
            <a:extLst>
              <a:ext uri="{FF2B5EF4-FFF2-40B4-BE49-F238E27FC236}">
                <a16:creationId xmlns:a16="http://schemas.microsoft.com/office/drawing/2014/main" id="{BA2A66BE-1B97-495A-9584-FF0B24FD3F7E}"/>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79391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5E906-7FAE-494E-B8A1-327D168F6F3C}"/>
              </a:ext>
            </a:extLst>
          </p:cNvPr>
          <p:cNvSpPr>
            <a:spLocks noGrp="1"/>
          </p:cNvSpPr>
          <p:nvPr>
            <p:ph type="ctrTitle"/>
          </p:nvPr>
        </p:nvSpPr>
        <p:spPr/>
        <p:txBody>
          <a:bodyPr/>
          <a:lstStyle/>
          <a:p>
            <a:r>
              <a:rPr lang="en-US" dirty="0"/>
              <a:t>CRF Expenditure Reporting Final Submission</a:t>
            </a:r>
            <a:br>
              <a:rPr lang="en-US" dirty="0"/>
            </a:br>
            <a:endParaRPr lang="en-US" dirty="0"/>
          </a:p>
        </p:txBody>
      </p:sp>
      <p:sp>
        <p:nvSpPr>
          <p:cNvPr id="4" name="Slide Number Placeholder 3">
            <a:extLst>
              <a:ext uri="{FF2B5EF4-FFF2-40B4-BE49-F238E27FC236}">
                <a16:creationId xmlns:a16="http://schemas.microsoft.com/office/drawing/2014/main" id="{73137B36-4CB5-4A94-9885-60A6125131A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80537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Where to report, and when</a:t>
            </a:r>
            <a:endParaRPr dirty="0"/>
          </a:p>
        </p:txBody>
      </p:sp>
      <p:sp>
        <p:nvSpPr>
          <p:cNvPr id="97" name="Google Shape;97;p15"/>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lgn="ctr">
              <a:spcBef>
                <a:spcPts val="1000"/>
              </a:spcBef>
              <a:buNone/>
            </a:pPr>
            <a:r>
              <a:rPr lang="en-US"/>
              <a:t>The final </a:t>
            </a:r>
            <a:r>
              <a:rPr lang="en-US" dirty="0"/>
              <a:t>reporting period for expenditures from CRF funds (grants 4012, 5012, and 6012) is 9/01/2021 to 12/17/2021, and the final deadline for reporting these expenditures is 12/17/21. It is highly recommended that districts report as soon as they are finished spending CRF funds to avoid missing this deadline.</a:t>
            </a:r>
          </a:p>
          <a:p>
            <a:pPr marL="0" indent="0" algn="ctr">
              <a:spcBef>
                <a:spcPts val="1000"/>
              </a:spcBef>
              <a:buNone/>
            </a:pPr>
            <a:endParaRPr lang="en-US" dirty="0"/>
          </a:p>
          <a:p>
            <a:pPr marL="0" indent="0" algn="ctr">
              <a:spcBef>
                <a:spcPts val="1000"/>
              </a:spcBef>
              <a:buNone/>
            </a:pPr>
            <a:r>
              <a:rPr lang="en-US" dirty="0"/>
              <a:t>The links to the smartsheets can be found on the Grants Fiscal home page:</a:t>
            </a:r>
          </a:p>
          <a:p>
            <a:pPr marL="0" indent="0" algn="ctr">
              <a:spcBef>
                <a:spcPts val="1000"/>
              </a:spcBef>
              <a:buNone/>
            </a:pPr>
            <a:endParaRPr lang="en-US" dirty="0"/>
          </a:p>
          <a:p>
            <a:pPr marL="0" indent="0" algn="ctr">
              <a:spcBef>
                <a:spcPts val="1000"/>
              </a:spcBef>
              <a:buNone/>
            </a:pPr>
            <a:r>
              <a:rPr lang="en-US" dirty="0">
                <a:hlinkClick r:id="rId3"/>
              </a:rPr>
              <a:t>http://www.cde.state.co.us/cdefisgrant</a:t>
            </a:r>
            <a:r>
              <a:rPr lang="en-US" dirty="0"/>
              <a:t> </a:t>
            </a:r>
          </a:p>
          <a:p>
            <a:pPr marL="0" indent="0">
              <a:spcBef>
                <a:spcPts val="1000"/>
              </a:spcBef>
              <a:buNone/>
            </a:pPr>
            <a:endParaRPr lang="en-US" dirty="0"/>
          </a:p>
          <a:p>
            <a:pPr marL="0" indent="0">
              <a:spcBef>
                <a:spcPts val="1000"/>
              </a:spcBef>
              <a:buNone/>
            </a:pPr>
            <a:endParaRPr dirty="0"/>
          </a:p>
        </p:txBody>
      </p:sp>
      <p:sp>
        <p:nvSpPr>
          <p:cNvPr id="98" name="Google Shape;98;p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How to report</a:t>
            </a:r>
            <a:endParaRPr dirty="0"/>
          </a:p>
        </p:txBody>
      </p:sp>
      <p:sp>
        <p:nvSpPr>
          <p:cNvPr id="105" name="Google Shape;105;p16"/>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dirty="0"/>
              <a:t>Once you go the Grants Fiscal home page, you will see links to the smartsheet form for 4012, 5012, and 6012 reporting:</a:t>
            </a:r>
            <a:endParaRPr dirty="0"/>
          </a:p>
          <a:p>
            <a:pPr marL="0" indent="0">
              <a:spcBef>
                <a:spcPts val="1000"/>
              </a:spcBef>
              <a:buNone/>
            </a:pPr>
            <a:r>
              <a:rPr lang="en-US" dirty="0"/>
              <a:t> </a:t>
            </a:r>
          </a:p>
          <a:p>
            <a:pPr marL="0" indent="0">
              <a:spcBef>
                <a:spcPts val="1000"/>
              </a:spcBef>
              <a:buNone/>
            </a:pPr>
            <a:endParaRPr lang="en-US" dirty="0"/>
          </a:p>
          <a:p>
            <a:pPr marL="0" indent="0">
              <a:spcBef>
                <a:spcPts val="1000"/>
              </a:spcBef>
              <a:buNone/>
            </a:pPr>
            <a:endParaRPr lang="en-US" dirty="0"/>
          </a:p>
          <a:p>
            <a:pPr marL="0" indent="0">
              <a:spcBef>
                <a:spcPts val="1000"/>
              </a:spcBef>
              <a:buNone/>
            </a:pPr>
            <a:endParaRPr lang="en-US" dirty="0"/>
          </a:p>
          <a:p>
            <a:pPr marL="0" indent="0">
              <a:spcBef>
                <a:spcPts val="1000"/>
              </a:spcBef>
              <a:buNone/>
            </a:pPr>
            <a:endParaRPr lang="en-US" dirty="0"/>
          </a:p>
          <a:p>
            <a:pPr marL="0" indent="0">
              <a:spcBef>
                <a:spcPts val="1000"/>
              </a:spcBef>
              <a:buNone/>
            </a:pPr>
            <a:endParaRPr lang="en-US" dirty="0"/>
          </a:p>
          <a:p>
            <a:pPr marL="0" indent="0">
              <a:spcBef>
                <a:spcPts val="1000"/>
              </a:spcBef>
              <a:buNone/>
            </a:pPr>
            <a:endParaRPr lang="en-US" dirty="0"/>
          </a:p>
          <a:p>
            <a:pPr marL="0" indent="0">
              <a:spcBef>
                <a:spcPts val="1000"/>
              </a:spcBef>
              <a:buNone/>
            </a:pPr>
            <a:r>
              <a:rPr lang="en-US" sz="1600" dirty="0"/>
              <a:t>You will open the reporting form by clicking on the corresponding link. There are instructions on each form.</a:t>
            </a:r>
          </a:p>
          <a:p>
            <a:pPr marL="0" indent="0">
              <a:spcBef>
                <a:spcPts val="1000"/>
              </a:spcBef>
              <a:buNone/>
            </a:pPr>
            <a:endParaRPr dirty="0"/>
          </a:p>
        </p:txBody>
      </p:sp>
      <p:sp>
        <p:nvSpPr>
          <p:cNvPr id="106" name="Google Shape;106;p1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17</a:t>
            </a:fld>
            <a:endParaRPr/>
          </a:p>
        </p:txBody>
      </p:sp>
      <p:pic>
        <p:nvPicPr>
          <p:cNvPr id="5" name="Picture 4" descr="How to report 4012, 5012, and 6012.">
            <a:extLst>
              <a:ext uri="{FF2B5EF4-FFF2-40B4-BE49-F238E27FC236}">
                <a16:creationId xmlns:a16="http://schemas.microsoft.com/office/drawing/2014/main" id="{15E6E86E-BAB2-45CC-AA92-FD58A11C6380}"/>
              </a:ext>
            </a:extLst>
          </p:cNvPr>
          <p:cNvPicPr>
            <a:picLocks noChangeAspect="1"/>
          </p:cNvPicPr>
          <p:nvPr/>
        </p:nvPicPr>
        <p:blipFill>
          <a:blip r:embed="rId3"/>
          <a:stretch>
            <a:fillRect/>
          </a:stretch>
        </p:blipFill>
        <p:spPr>
          <a:xfrm>
            <a:off x="3203476" y="2578532"/>
            <a:ext cx="5232403" cy="17009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If you are only reporting expenditures for the period 9/01/21-12/17/21</a:t>
            </a:r>
            <a:endParaRPr dirty="0"/>
          </a:p>
        </p:txBody>
      </p:sp>
      <p:sp>
        <p:nvSpPr>
          <p:cNvPr id="113" name="Google Shape;113;p17"/>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indent="0">
              <a:spcBef>
                <a:spcPts val="1000"/>
              </a:spcBef>
              <a:buNone/>
            </a:pPr>
            <a:r>
              <a:rPr lang="en-US" sz="2000" dirty="0"/>
              <a:t>If you are only reporting expenditures for this period, you will take the expenditures, by category, </a:t>
            </a:r>
            <a:r>
              <a:rPr lang="en-US" sz="2000" b="1" dirty="0"/>
              <a:t>for this period only </a:t>
            </a:r>
            <a:r>
              <a:rPr lang="en-US" sz="2000" dirty="0"/>
              <a:t>and enter them in the form. You will need to attach your supporting documentation, (such as your general ledger report for the period, filtered on the grant for which you are reporting expenditures) and complete the certifications.</a:t>
            </a:r>
            <a:endParaRPr sz="2000" b="1" dirty="0"/>
          </a:p>
        </p:txBody>
      </p:sp>
      <p:sp>
        <p:nvSpPr>
          <p:cNvPr id="114" name="Google Shape;114;p1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a:buSzPts val="1600"/>
            </a:pPr>
            <a:fld id="{00000000-1234-1234-1234-123412341234}" type="slidenum">
              <a:rPr lang="en-US"/>
              <a:pPr>
                <a:buSzPts val="1600"/>
              </a:pPr>
              <a:t>18</a:t>
            </a:fld>
            <a:endParaRPr/>
          </a:p>
        </p:txBody>
      </p:sp>
      <p:pic>
        <p:nvPicPr>
          <p:cNvPr id="3" name="Picture 2">
            <a:extLst>
              <a:ext uri="{FF2B5EF4-FFF2-40B4-BE49-F238E27FC236}">
                <a16:creationId xmlns:a16="http://schemas.microsoft.com/office/drawing/2014/main" id="{FF80B73E-D6DB-4CAD-B6A2-E77708213C4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92897" y="3429001"/>
            <a:ext cx="4483381" cy="25506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wrap="square" lIns="0" tIns="0" rIns="0" bIns="0" anchor="t" anchorCtr="0">
            <a:noAutofit/>
          </a:bodyPr>
          <a:lstStyle/>
          <a:p>
            <a:r>
              <a:rPr lang="en-US" sz="2300" dirty="0">
                <a:solidFill>
                  <a:schemeClr val="bg1"/>
                </a:solidFill>
              </a:rPr>
              <a:t>How to submit and adjust previously reported totals</a:t>
            </a:r>
            <a:endParaRPr sz="2300" dirty="0">
              <a:solidFill>
                <a:schemeClr val="bg1"/>
              </a:solidFill>
            </a:endParaRPr>
          </a:p>
        </p:txBody>
      </p:sp>
      <p:sp>
        <p:nvSpPr>
          <p:cNvPr id="129" name="Google Shape;129;p19"/>
          <p:cNvSpPr txBox="1">
            <a:spLocks noGrp="1"/>
          </p:cNvSpPr>
          <p:nvPr>
            <p:ph type="body" idx="1"/>
          </p:nvPr>
        </p:nvSpPr>
        <p:spPr>
          <a:prstGeom prst="rect">
            <a:avLst/>
          </a:prstGeom>
        </p:spPr>
        <p:txBody>
          <a:bodyPr spcFirstLastPara="1" wrap="square" lIns="0" tIns="0" rIns="0" bIns="45700" anchor="t" anchorCtr="0">
            <a:noAutofit/>
          </a:bodyPr>
          <a:lstStyle/>
          <a:p>
            <a:pPr marL="285750" indent="-285750">
              <a:buFont typeface="Arial" panose="020B0604020202020204" pitchFamily="34" charset="0"/>
              <a:buChar char="•"/>
            </a:pPr>
            <a:r>
              <a:rPr lang="en-US" sz="1400" dirty="0"/>
              <a:t>If you have adjustments to make to reported expenditures for a previous period, districts are to net these adjustments out of your current expenditures. That is, if you spent $1 less in a previous period than you reported, you would take what you spent in the current period and reduce what you report to CDE by $1.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you have no expenditures to report for the current period but you wish to correct reported expenditures for a previous period, you would still enter your changes as a net change to this period; i.e., if you spent $1 less than you reported in a previous period and nothing in this period, you would enter ($1).</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you are adjusting previously reported expenditures due to a single audit finding, you would, by category, subtract any expenditures disallowed, and add any additional allowable expenditures using the method above. For example, if an audit has disallowed $100 of expenditures in category A., but you have found $75 in previously unreported expenditures that are allowable under CRF in the same category(or have expenditures during the current period), you would enter ($25) in that category. You will also need to check the box indicating that you are responding to a single audit finding.</a:t>
            </a:r>
          </a:p>
          <a:p>
            <a:pPr marL="285750" indent="-285750">
              <a:buFont typeface="Arial" panose="020B0604020202020204" pitchFamily="34" charset="0"/>
              <a:buChar char="•"/>
            </a:pPr>
            <a:r>
              <a:rPr lang="en-US" sz="1400" dirty="0"/>
              <a:t>If districts have expenditures that are allowable under CRF that are A. currently being paid for by ESSER funds and B. will be recurring expenses (such as cleaning supplies), you may move expenditures to CRF and spend ESSER funds later, within ESSER guidelines and your approved </a:t>
            </a:r>
            <a:r>
              <a:rPr lang="en-US" sz="1400"/>
              <a:t>ESSER budgets.</a:t>
            </a:r>
            <a:endParaRPr lang="en-US" sz="1400" dirty="0"/>
          </a:p>
          <a:p>
            <a:pPr marL="285750" indent="-285750">
              <a:buFont typeface="Arial" panose="020B0604020202020204" pitchFamily="34" charset="0"/>
              <a:buChar char="•"/>
            </a:pPr>
            <a:endParaRPr lang="en-US" sz="1400" dirty="0"/>
          </a:p>
          <a:p>
            <a:pPr marL="0" indent="0">
              <a:buNone/>
            </a:pPr>
            <a:endParaRPr lang="en-US" sz="1400" dirty="0"/>
          </a:p>
          <a:p>
            <a:pPr marL="285750" indent="-285750">
              <a:buFont typeface="Arial" panose="020B0604020202020204" pitchFamily="34" charset="0"/>
              <a:buChar char="•"/>
            </a:pPr>
            <a:endParaRPr lang="en-US" sz="1600" dirty="0"/>
          </a:p>
        </p:txBody>
      </p:sp>
      <p:sp>
        <p:nvSpPr>
          <p:cNvPr id="130" name="Google Shape;130;p19"/>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AC0F-CF54-4474-9C3E-75F7ED31D3EE}"/>
              </a:ext>
            </a:extLst>
          </p:cNvPr>
          <p:cNvSpPr>
            <a:spLocks noGrp="1"/>
          </p:cNvSpPr>
          <p:nvPr>
            <p:ph type="title"/>
          </p:nvPr>
        </p:nvSpPr>
        <p:spPr/>
        <p:txBody>
          <a:bodyPr/>
          <a:lstStyle/>
          <a:p>
            <a:r>
              <a:rPr lang="en-US" dirty="0"/>
              <a:t>If you are adjusting previously reported expenditures and will be returning funds to the State</a:t>
            </a:r>
          </a:p>
        </p:txBody>
      </p:sp>
      <p:sp>
        <p:nvSpPr>
          <p:cNvPr id="3" name="Text Placeholder 2">
            <a:extLst>
              <a:ext uri="{FF2B5EF4-FFF2-40B4-BE49-F238E27FC236}">
                <a16:creationId xmlns:a16="http://schemas.microsoft.com/office/drawing/2014/main" id="{DA353CF2-B757-46D9-85AE-CD9E76EA5F7E}"/>
              </a:ext>
            </a:extLst>
          </p:cNvPr>
          <p:cNvSpPr>
            <a:spLocks noGrp="1"/>
          </p:cNvSpPr>
          <p:nvPr>
            <p:ph type="body" idx="1"/>
          </p:nvPr>
        </p:nvSpPr>
        <p:spPr/>
        <p:txBody>
          <a:bodyPr/>
          <a:lstStyle/>
          <a:p>
            <a:pPr marL="76200" indent="0">
              <a:buNone/>
            </a:pPr>
            <a:r>
              <a:rPr lang="en-US" sz="1600" dirty="0"/>
              <a:t>If after adjusting previously reported expenditures using the procedure on the previous slide, you have unspent CRF funds, you will need to return these unspent funds to the State, by mailing a check to CDE. </a:t>
            </a:r>
            <a:r>
              <a:rPr lang="en-US" sz="1600" b="1" dirty="0"/>
              <a:t>Please put the grant number (4012, 5012 or 6012) on the Check!</a:t>
            </a:r>
          </a:p>
          <a:p>
            <a:pPr marL="76200" indent="0" algn="ctr">
              <a:buNone/>
            </a:pPr>
            <a:endParaRPr lang="en-US" sz="1600" dirty="0"/>
          </a:p>
          <a:p>
            <a:pPr marL="76200" indent="0" algn="ctr">
              <a:buNone/>
            </a:pPr>
            <a:r>
              <a:rPr lang="en-US" sz="1600" dirty="0"/>
              <a:t>Mail the check to this address:</a:t>
            </a:r>
          </a:p>
          <a:p>
            <a:pPr marL="76200" indent="0" algn="ctr">
              <a:buNone/>
            </a:pPr>
            <a:r>
              <a:rPr lang="en-US" sz="1600" dirty="0"/>
              <a:t>Vance Finley</a:t>
            </a:r>
          </a:p>
          <a:p>
            <a:pPr marL="76200" indent="0" algn="ctr">
              <a:buNone/>
            </a:pPr>
            <a:r>
              <a:rPr lang="en-US" sz="1600" dirty="0"/>
              <a:t>CRF Refund</a:t>
            </a:r>
          </a:p>
          <a:p>
            <a:pPr marL="76200" indent="0" algn="ctr">
              <a:buNone/>
            </a:pPr>
            <a:r>
              <a:rPr lang="en-US" sz="1600" dirty="0"/>
              <a:t>201 E. Colfax </a:t>
            </a:r>
          </a:p>
          <a:p>
            <a:pPr marL="76200" indent="0" algn="ctr">
              <a:buNone/>
            </a:pPr>
            <a:r>
              <a:rPr lang="en-US" sz="1600" dirty="0"/>
              <a:t>Denver, CO 80203</a:t>
            </a:r>
          </a:p>
          <a:p>
            <a:pPr marL="76200" indent="0">
              <a:buNone/>
            </a:pPr>
            <a:endParaRPr lang="en-US" sz="1600" dirty="0"/>
          </a:p>
          <a:p>
            <a:pPr marL="76200" indent="0" algn="ctr">
              <a:buNone/>
            </a:pPr>
            <a:r>
              <a:rPr lang="en-US" sz="1600" dirty="0"/>
              <a:t>CDE must receive unspent funds by 12/30/21.</a:t>
            </a:r>
          </a:p>
          <a:p>
            <a:pPr marL="76200" indent="0" algn="ctr">
              <a:buNone/>
            </a:pPr>
            <a:endParaRPr lang="en-US" sz="1600" dirty="0"/>
          </a:p>
          <a:p>
            <a:pPr marL="76200" indent="0" algn="ctr">
              <a:buNone/>
            </a:pPr>
            <a:endParaRPr lang="en-US" sz="1600" dirty="0"/>
          </a:p>
        </p:txBody>
      </p:sp>
      <p:sp>
        <p:nvSpPr>
          <p:cNvPr id="4" name="Slide Number Placeholder 3">
            <a:extLst>
              <a:ext uri="{FF2B5EF4-FFF2-40B4-BE49-F238E27FC236}">
                <a16:creationId xmlns:a16="http://schemas.microsoft.com/office/drawing/2014/main" id="{54315A22-10BB-4FAD-AFA4-7060940CE60E}"/>
              </a:ext>
            </a:extLst>
          </p:cNvPr>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145519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5954-BF02-49AB-82C9-483FF29319C5}"/>
              </a:ext>
            </a:extLst>
          </p:cNvPr>
          <p:cNvSpPr>
            <a:spLocks noGrp="1"/>
          </p:cNvSpPr>
          <p:nvPr>
            <p:ph type="ctrTitle"/>
          </p:nvPr>
        </p:nvSpPr>
        <p:spPr/>
        <p:txBody>
          <a:bodyPr/>
          <a:lstStyle/>
          <a:p>
            <a:r>
              <a:rPr lang="en-US" sz="3200" dirty="0"/>
              <a:t>If you have questions, please reach out to Patrick Mueller:</a:t>
            </a:r>
            <a:br>
              <a:rPr lang="en-US" sz="3200" dirty="0"/>
            </a:br>
            <a:r>
              <a:rPr lang="en-US" sz="3200" dirty="0">
                <a:hlinkClick r:id="rId2"/>
              </a:rPr>
              <a:t>mueller_p@cde.state.co.us</a:t>
            </a:r>
            <a:br>
              <a:rPr lang="en-US" sz="3200" dirty="0"/>
            </a:br>
            <a:r>
              <a:rPr lang="en-US" sz="3200" dirty="0"/>
              <a:t>303-827-5980</a:t>
            </a:r>
          </a:p>
        </p:txBody>
      </p:sp>
      <p:sp>
        <p:nvSpPr>
          <p:cNvPr id="3" name="Slide Number Placeholder 2">
            <a:extLst>
              <a:ext uri="{FF2B5EF4-FFF2-40B4-BE49-F238E27FC236}">
                <a16:creationId xmlns:a16="http://schemas.microsoft.com/office/drawing/2014/main" id="{6862E68E-835F-4F74-8E67-B08023A44AAA}"/>
              </a:ext>
            </a:extLst>
          </p:cNvPr>
          <p:cNvSpPr>
            <a:spLocks noGrp="1"/>
          </p:cNvSpPr>
          <p:nvPr>
            <p:ph type="sldNum" idx="12"/>
          </p:nvPr>
        </p:nvSpPr>
        <p:spPr/>
        <p:txBody>
          <a:bodyPr/>
          <a:lstStyle/>
          <a:p>
            <a:fld id="{00000000-1234-1234-1234-123412341234}" type="slidenum">
              <a:rPr lang="en-US" smtClean="0"/>
              <a:pPr/>
              <a:t>21</a:t>
            </a:fld>
            <a:endParaRPr lang="en-US"/>
          </a:p>
        </p:txBody>
      </p:sp>
    </p:spTree>
    <p:extLst>
      <p:ext uri="{BB962C8B-B14F-4D97-AF65-F5344CB8AC3E}">
        <p14:creationId xmlns:p14="http://schemas.microsoft.com/office/powerpoint/2010/main" val="2680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415600" y="992767"/>
            <a:ext cx="11360800" cy="2436400"/>
          </a:xfrm>
          <a:prstGeom prst="rect">
            <a:avLst/>
          </a:prstGeom>
        </p:spPr>
        <p:txBody>
          <a:bodyPr spcFirstLastPara="1" wrap="square" lIns="121900" tIns="121900" rIns="121900" bIns="121900" anchor="b" anchorCtr="0">
            <a:normAutofit/>
          </a:bodyPr>
          <a:lstStyle/>
          <a:p>
            <a:r>
              <a:rPr lang="en" sz="5333" dirty="0">
                <a:solidFill>
                  <a:schemeClr val="lt1"/>
                </a:solidFill>
                <a:latin typeface="Rockwell"/>
                <a:ea typeface="Rockwell"/>
                <a:cs typeface="Rockwell"/>
                <a:sym typeface="Rockwell"/>
              </a:rPr>
              <a:t>Use of Funds Plan</a:t>
            </a:r>
            <a:endParaRPr sz="5333" dirty="0">
              <a:solidFill>
                <a:schemeClr val="lt1"/>
              </a:solidFill>
              <a:latin typeface="Rockwell"/>
              <a:ea typeface="Rockwell"/>
              <a:cs typeface="Rockwell"/>
              <a:sym typeface="Rockwell"/>
            </a:endParaRPr>
          </a:p>
        </p:txBody>
      </p:sp>
      <p:cxnSp>
        <p:nvCxnSpPr>
          <p:cNvPr id="69" name="Google Shape;69;p15">
            <a:extLst>
              <a:ext uri="{C183D7F6-B498-43B3-948B-1728B52AA6E4}">
                <adec:decorative xmlns:adec="http://schemas.microsoft.com/office/drawing/2017/decorative" val="1"/>
              </a:ext>
            </a:extLst>
          </p:cNvPr>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ARP ESSER III Additional Requirements</a:t>
            </a:r>
            <a:endParaRPr/>
          </a:p>
        </p:txBody>
      </p:sp>
      <p:sp>
        <p:nvSpPr>
          <p:cNvPr id="75" name="Google Shape;75;p16"/>
          <p:cNvSpPr txBox="1">
            <a:spLocks noGrp="1"/>
          </p:cNvSpPr>
          <p:nvPr>
            <p:ph type="body" idx="4294967295"/>
          </p:nvPr>
        </p:nvSpPr>
        <p:spPr>
          <a:xfrm>
            <a:off x="0" y="1536700"/>
            <a:ext cx="11360150" cy="4554538"/>
          </a:xfrm>
          <a:prstGeom prst="rect">
            <a:avLst/>
          </a:prstGeom>
        </p:spPr>
        <p:txBody>
          <a:bodyPr spcFirstLastPara="1" wrap="square" lIns="121900" tIns="121900" rIns="121900" bIns="121900" anchor="t" anchorCtr="0">
            <a:normAutofit/>
          </a:bodyPr>
          <a:lstStyle/>
          <a:p>
            <a:pPr marL="609585" indent="-440256">
              <a:spcBef>
                <a:spcPts val="0"/>
              </a:spcBef>
              <a:buSzPts val="1600"/>
              <a:buChar char="●"/>
            </a:pPr>
            <a:r>
              <a:rPr lang="en">
                <a:solidFill>
                  <a:schemeClr val="dk1"/>
                </a:solidFill>
              </a:rPr>
              <a:t>LEA Use of Funds Plan [</a:t>
            </a:r>
            <a:r>
              <a:rPr lang="en" b="1" i="1">
                <a:solidFill>
                  <a:schemeClr val="dk1"/>
                </a:solidFill>
              </a:rPr>
              <a:t>Collected in the ARP ESSER III Application</a:t>
            </a:r>
            <a:r>
              <a:rPr lang="en">
                <a:solidFill>
                  <a:schemeClr val="dk1"/>
                </a:solidFill>
              </a:rPr>
              <a:t>]</a:t>
            </a:r>
            <a:endParaRPr>
              <a:solidFill>
                <a:schemeClr val="dk1"/>
              </a:solidFill>
            </a:endParaRPr>
          </a:p>
          <a:p>
            <a:pPr marL="1219170" lvl="1" indent="-423323">
              <a:spcBef>
                <a:spcPts val="0"/>
              </a:spcBef>
              <a:buSzPts val="1400"/>
              <a:buChar char="○"/>
            </a:pPr>
            <a:r>
              <a:rPr lang="en" sz="2133"/>
              <a:t>Use of at least 20% set aside [</a:t>
            </a:r>
            <a:r>
              <a:rPr lang="en" sz="2133" b="1" i="1"/>
              <a:t>Full Budget OR Narrative Question</a:t>
            </a:r>
            <a:r>
              <a:rPr lang="en" sz="2133"/>
              <a:t>]</a:t>
            </a:r>
            <a:endParaRPr sz="2133"/>
          </a:p>
          <a:p>
            <a:pPr marL="1219170" lvl="1" indent="-423323">
              <a:spcBef>
                <a:spcPts val="0"/>
              </a:spcBef>
              <a:buSzPts val="1400"/>
              <a:buChar char="○"/>
            </a:pPr>
            <a:r>
              <a:rPr lang="en" sz="2133"/>
              <a:t>Use of at most 80% [</a:t>
            </a:r>
            <a:r>
              <a:rPr lang="en" sz="2133" b="1" i="1"/>
              <a:t>Full Budget OR Narrative Question</a:t>
            </a:r>
            <a:r>
              <a:rPr lang="en" sz="2133"/>
              <a:t>]</a:t>
            </a:r>
            <a:endParaRPr sz="2133"/>
          </a:p>
          <a:p>
            <a:pPr marL="1219170" lvl="1" indent="-423323">
              <a:spcBef>
                <a:spcPts val="0"/>
              </a:spcBef>
              <a:buSzPts val="1400"/>
              <a:buChar char="○"/>
            </a:pPr>
            <a:r>
              <a:rPr lang="en" sz="2133"/>
              <a:t>Ensuring that evidence-based interventions are addressing the academic, social, emotional, and mental health needs of students, particularly students from historically underserved populations [</a:t>
            </a:r>
            <a:r>
              <a:rPr lang="en" sz="2133" b="1" i="1"/>
              <a:t>Narrative Question</a:t>
            </a:r>
            <a:r>
              <a:rPr lang="en" sz="2133"/>
              <a:t>]</a:t>
            </a:r>
            <a:endParaRPr sz="2133"/>
          </a:p>
          <a:p>
            <a:pPr marL="1219170" lvl="1" indent="-440256">
              <a:spcBef>
                <a:spcPts val="0"/>
              </a:spcBef>
              <a:buSzPts val="1600"/>
              <a:buChar char="○"/>
            </a:pPr>
            <a:r>
              <a:rPr lang="en" sz="2133"/>
              <a:t>According to the Interim Final Requirement, LEAs must make their Use of Funds plan publicly available</a:t>
            </a:r>
            <a:endParaRPr sz="2133"/>
          </a:p>
          <a:p>
            <a:pPr marL="0" indent="0">
              <a:spcBef>
                <a:spcPts val="0"/>
              </a:spcBef>
              <a:buNone/>
            </a:pPr>
            <a:endParaRPr sz="2133"/>
          </a:p>
          <a:p>
            <a:pPr marL="0" indent="0">
              <a:spcBef>
                <a:spcPts val="0"/>
              </a:spcBef>
              <a:buNone/>
            </a:pPr>
            <a:r>
              <a:rPr lang="en" sz="2133"/>
              <a:t>See the new </a:t>
            </a:r>
            <a:r>
              <a:rPr lang="en" sz="2133" u="sng">
                <a:solidFill>
                  <a:schemeClr val="hlink"/>
                </a:solidFill>
                <a:hlinkClick r:id="rId3"/>
              </a:rPr>
              <a:t>ESSER III Requirements webpage</a:t>
            </a:r>
            <a:r>
              <a:rPr lang="en" sz="2133"/>
              <a:t> for further details. </a:t>
            </a:r>
            <a:endParaRPr sz="2133"/>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Content of Use of Funds Plan</a:t>
            </a:r>
            <a:endParaRPr/>
          </a:p>
        </p:txBody>
      </p:sp>
      <p:sp>
        <p:nvSpPr>
          <p:cNvPr id="82" name="Google Shape;82;p17"/>
          <p:cNvSpPr txBox="1">
            <a:spLocks noGrp="1"/>
          </p:cNvSpPr>
          <p:nvPr>
            <p:ph type="body" idx="4294967295"/>
          </p:nvPr>
        </p:nvSpPr>
        <p:spPr>
          <a:xfrm>
            <a:off x="415600" y="1356967"/>
            <a:ext cx="11360800" cy="5402000"/>
          </a:xfrm>
          <a:prstGeom prst="rect">
            <a:avLst/>
          </a:prstGeom>
        </p:spPr>
        <p:txBody>
          <a:bodyPr spcFirstLastPara="1" wrap="square" lIns="121900" tIns="121900" rIns="121900" bIns="121900" anchor="ctr" anchorCtr="0">
            <a:noAutofit/>
          </a:bodyPr>
          <a:lstStyle/>
          <a:p>
            <a:pPr marL="0" indent="0">
              <a:lnSpc>
                <a:spcPct val="100000"/>
              </a:lnSpc>
              <a:spcBef>
                <a:spcPts val="0"/>
              </a:spcBef>
              <a:buNone/>
            </a:pPr>
            <a:r>
              <a:rPr lang="en" sz="2133">
                <a:solidFill>
                  <a:srgbClr val="000000"/>
                </a:solidFill>
              </a:rPr>
              <a:t>At minimum, the Use of Funds plan should answer the following questions. Answers to the questions should be reflected in the budget submitted to CDE:</a:t>
            </a:r>
            <a:endParaRPr sz="2133">
              <a:solidFill>
                <a:srgbClr val="000000"/>
              </a:solidFill>
            </a:endParaRPr>
          </a:p>
          <a:p>
            <a:pPr marL="609585" indent="-440256">
              <a:lnSpc>
                <a:spcPct val="100000"/>
              </a:lnSpc>
              <a:spcBef>
                <a:spcPts val="0"/>
              </a:spcBef>
              <a:buClr>
                <a:srgbClr val="000000"/>
              </a:buClr>
              <a:buSzPts val="1600"/>
              <a:buChar char="●"/>
            </a:pPr>
            <a:r>
              <a:rPr lang="en" sz="2133">
                <a:solidFill>
                  <a:srgbClr val="000000"/>
                </a:solidFill>
              </a:rPr>
              <a:t>How will the LEA use funds to address the</a:t>
            </a:r>
            <a:r>
              <a:rPr lang="en" sz="2133" b="1">
                <a:solidFill>
                  <a:srgbClr val="000000"/>
                </a:solidFill>
              </a:rPr>
              <a:t> impacts of lost instructional time</a:t>
            </a:r>
            <a:r>
              <a:rPr lang="en" sz="2133">
                <a:solidFill>
                  <a:srgbClr val="000000"/>
                </a:solidFill>
              </a:rPr>
              <a:t> using evidence based interventions (at least 20% of allocation must be directed toward this)?</a:t>
            </a:r>
            <a:endParaRPr sz="2133">
              <a:solidFill>
                <a:srgbClr val="000000"/>
              </a:solidFill>
            </a:endParaRPr>
          </a:p>
          <a:p>
            <a:pPr marL="609585" indent="-440256">
              <a:lnSpc>
                <a:spcPct val="100000"/>
              </a:lnSpc>
              <a:spcBef>
                <a:spcPts val="1333"/>
              </a:spcBef>
              <a:buClr>
                <a:srgbClr val="000000"/>
              </a:buClr>
              <a:buSzPts val="1600"/>
              <a:buChar char="●"/>
            </a:pPr>
            <a:r>
              <a:rPr lang="en" sz="2133">
                <a:solidFill>
                  <a:srgbClr val="000000"/>
                </a:solidFill>
              </a:rPr>
              <a:t>How will the LEA use all other </a:t>
            </a:r>
            <a:r>
              <a:rPr lang="en" sz="2133" b="1">
                <a:solidFill>
                  <a:srgbClr val="000000"/>
                </a:solidFill>
              </a:rPr>
              <a:t>remaining funds</a:t>
            </a:r>
            <a:r>
              <a:rPr lang="en" sz="2133">
                <a:solidFill>
                  <a:srgbClr val="000000"/>
                </a:solidFill>
              </a:rPr>
              <a:t>?</a:t>
            </a:r>
            <a:endParaRPr sz="2133">
              <a:solidFill>
                <a:srgbClr val="000000"/>
              </a:solidFill>
            </a:endParaRPr>
          </a:p>
          <a:p>
            <a:pPr marL="609585" indent="-440256">
              <a:lnSpc>
                <a:spcPct val="100000"/>
              </a:lnSpc>
              <a:spcBef>
                <a:spcPts val="1333"/>
              </a:spcBef>
              <a:buClr>
                <a:srgbClr val="000000"/>
              </a:buClr>
              <a:buSzPts val="1600"/>
              <a:buChar char="●"/>
            </a:pPr>
            <a:r>
              <a:rPr lang="en" sz="2133">
                <a:solidFill>
                  <a:srgbClr val="000000"/>
                </a:solidFill>
              </a:rPr>
              <a:t>If the LEA is using funds in support of the Safe In-Person strategies, how are funds being used to implement COVID-19 </a:t>
            </a:r>
            <a:r>
              <a:rPr lang="en" sz="2133" b="1">
                <a:solidFill>
                  <a:srgbClr val="000000"/>
                </a:solidFill>
              </a:rPr>
              <a:t>prevention and mitigation</a:t>
            </a:r>
            <a:r>
              <a:rPr lang="en" sz="2133">
                <a:solidFill>
                  <a:srgbClr val="000000"/>
                </a:solidFill>
              </a:rPr>
              <a:t> strategies in line with the most recent CDC guidance?</a:t>
            </a:r>
            <a:r>
              <a:rPr lang="en" sz="2067">
                <a:solidFill>
                  <a:srgbClr val="000000"/>
                </a:solidFill>
              </a:rPr>
              <a:t> </a:t>
            </a:r>
            <a:endParaRPr sz="2133">
              <a:solidFill>
                <a:srgbClr val="000000"/>
              </a:solidFill>
            </a:endParaRPr>
          </a:p>
          <a:p>
            <a:pPr marL="609585" indent="-440256">
              <a:lnSpc>
                <a:spcPct val="100000"/>
              </a:lnSpc>
              <a:spcBef>
                <a:spcPts val="1333"/>
              </a:spcBef>
              <a:buClr>
                <a:srgbClr val="000000"/>
              </a:buClr>
              <a:buSzPts val="1600"/>
              <a:buChar char="●"/>
            </a:pPr>
            <a:r>
              <a:rPr lang="en" sz="2133">
                <a:solidFill>
                  <a:srgbClr val="000000"/>
                </a:solidFill>
              </a:rPr>
              <a:t>How did the LEA </a:t>
            </a:r>
            <a:r>
              <a:rPr lang="en" sz="2133" b="1">
                <a:solidFill>
                  <a:srgbClr val="000000"/>
                </a:solidFill>
              </a:rPr>
              <a:t>determine the academic, social, emotional, and mental health needs</a:t>
            </a:r>
            <a:r>
              <a:rPr lang="en" sz="2133">
                <a:solidFill>
                  <a:srgbClr val="000000"/>
                </a:solidFill>
              </a:rPr>
              <a:t> of all students, particularly historically underserved students disproportionately impacted by the COVID-19 pandemic? </a:t>
            </a:r>
            <a:endParaRPr sz="2133">
              <a:solidFill>
                <a:srgbClr val="000000"/>
              </a:solidFill>
            </a:endParaRPr>
          </a:p>
          <a:p>
            <a:pPr marL="609585" indent="-440256">
              <a:lnSpc>
                <a:spcPct val="100000"/>
              </a:lnSpc>
              <a:spcBef>
                <a:spcPts val="1333"/>
              </a:spcBef>
              <a:buClr>
                <a:srgbClr val="000000"/>
              </a:buClr>
              <a:buSzPts val="1600"/>
              <a:buChar char="●"/>
            </a:pPr>
            <a:r>
              <a:rPr lang="en" sz="2133">
                <a:solidFill>
                  <a:srgbClr val="000000"/>
                </a:solidFill>
              </a:rPr>
              <a:t>How will the LEA </a:t>
            </a:r>
            <a:r>
              <a:rPr lang="en" sz="2133" b="1">
                <a:solidFill>
                  <a:srgbClr val="000000"/>
                </a:solidFill>
              </a:rPr>
              <a:t>measure the impact</a:t>
            </a:r>
            <a:r>
              <a:rPr lang="en" sz="2133">
                <a:solidFill>
                  <a:srgbClr val="000000"/>
                </a:solidFill>
              </a:rPr>
              <a:t> of the interventions funded through ESSER III? </a:t>
            </a:r>
            <a:endParaRPr sz="2533">
              <a:solidFill>
                <a:srgbClr val="000000"/>
              </a:solidFill>
            </a:endParaRPr>
          </a:p>
          <a:p>
            <a:pPr marL="0" indent="0">
              <a:spcBef>
                <a:spcPts val="1333"/>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Process Requirements</a:t>
            </a:r>
            <a:endParaRPr/>
          </a:p>
        </p:txBody>
      </p:sp>
      <p:sp>
        <p:nvSpPr>
          <p:cNvPr id="88" name="Google Shape;88;p18"/>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ctr" anchorCtr="0">
            <a:normAutofit fontScale="85000" lnSpcReduction="10000"/>
          </a:bodyPr>
          <a:lstStyle/>
          <a:p>
            <a:pPr marL="0" indent="0">
              <a:lnSpc>
                <a:spcPct val="100000"/>
              </a:lnSpc>
              <a:spcBef>
                <a:spcPts val="0"/>
              </a:spcBef>
              <a:buNone/>
            </a:pPr>
            <a:r>
              <a:rPr lang="en" sz="2267">
                <a:solidFill>
                  <a:srgbClr val="000000"/>
                </a:solidFill>
              </a:rPr>
              <a:t>In creating this plan, the LEA must do the following and should be prepared to submit evidence of each action during monitoring: </a:t>
            </a:r>
            <a:endParaRPr sz="2267">
              <a:solidFill>
                <a:srgbClr val="000000"/>
              </a:solidFill>
            </a:endParaRPr>
          </a:p>
          <a:p>
            <a:pPr marL="609585" indent="-416338">
              <a:lnSpc>
                <a:spcPct val="100000"/>
              </a:lnSpc>
              <a:spcBef>
                <a:spcPts val="1333"/>
              </a:spcBef>
              <a:buClr>
                <a:srgbClr val="000000"/>
              </a:buClr>
              <a:buSzPct val="100000"/>
              <a:buChar char="●"/>
            </a:pPr>
            <a:r>
              <a:rPr lang="en" sz="2267">
                <a:solidFill>
                  <a:srgbClr val="000000"/>
                </a:solidFill>
              </a:rPr>
              <a:t>Meaningful consultation with students, families, school and district administrators (including special education), teachers, principals, schools leaders, school staff, and their unions, and members of the public.</a:t>
            </a:r>
            <a:endParaRPr sz="2267">
              <a:solidFill>
                <a:srgbClr val="000000"/>
              </a:solidFill>
            </a:endParaRPr>
          </a:p>
          <a:p>
            <a:pPr marL="609585" indent="-416338">
              <a:lnSpc>
                <a:spcPct val="100000"/>
              </a:lnSpc>
              <a:spcBef>
                <a:spcPts val="1333"/>
              </a:spcBef>
              <a:buClr>
                <a:srgbClr val="000000"/>
              </a:buClr>
              <a:buSzPct val="100000"/>
              <a:buChar char="●"/>
            </a:pPr>
            <a:r>
              <a:rPr lang="en" sz="2267">
                <a:solidFill>
                  <a:srgbClr val="000000"/>
                </a:solidFill>
              </a:rPr>
              <a:t>Consultation with other stakeholders as served by the LEA (tribes, civil rights organizations, stakeholders representing the interests of children considered underserved).</a:t>
            </a:r>
            <a:endParaRPr sz="2267">
              <a:solidFill>
                <a:srgbClr val="000000"/>
              </a:solidFill>
            </a:endParaRPr>
          </a:p>
          <a:p>
            <a:pPr marL="609585" indent="-416338">
              <a:lnSpc>
                <a:spcPct val="100000"/>
              </a:lnSpc>
              <a:spcBef>
                <a:spcPts val="1333"/>
              </a:spcBef>
              <a:buClr>
                <a:srgbClr val="000000"/>
              </a:buClr>
              <a:buSzPct val="100000"/>
              <a:buChar char="●"/>
            </a:pPr>
            <a:r>
              <a:rPr lang="en" sz="2267">
                <a:solidFill>
                  <a:srgbClr val="000000"/>
                </a:solidFill>
              </a:rPr>
              <a:t>The public has the opportunity to provide input on the plan.</a:t>
            </a:r>
            <a:endParaRPr sz="2267">
              <a:solidFill>
                <a:srgbClr val="000000"/>
              </a:solidFill>
            </a:endParaRPr>
          </a:p>
          <a:p>
            <a:pPr marL="609585" indent="-416338">
              <a:lnSpc>
                <a:spcPct val="100000"/>
              </a:lnSpc>
              <a:spcBef>
                <a:spcPts val="1333"/>
              </a:spcBef>
              <a:buClr>
                <a:srgbClr val="000000"/>
              </a:buClr>
              <a:buSzPct val="100000"/>
              <a:buChar char="●"/>
            </a:pPr>
            <a:r>
              <a:rPr lang="en" sz="2267">
                <a:solidFill>
                  <a:srgbClr val="000000"/>
                </a:solidFill>
              </a:rPr>
              <a:t>The plan, and any updates or revisions to it, is available in a language that parents can understand and meets Americans with Disabilities Act (ADA) accessibility requirements.</a:t>
            </a:r>
            <a:endParaRPr sz="2267">
              <a:solidFill>
                <a:srgbClr val="000000"/>
              </a:solidFill>
            </a:endParaRPr>
          </a:p>
          <a:p>
            <a:pPr marL="609585" indent="-416338">
              <a:lnSpc>
                <a:spcPct val="100000"/>
              </a:lnSpc>
              <a:spcBef>
                <a:spcPts val="1333"/>
              </a:spcBef>
              <a:buClr>
                <a:srgbClr val="000000"/>
              </a:buClr>
              <a:buSzPct val="100000"/>
              <a:buChar char="●"/>
            </a:pPr>
            <a:r>
              <a:rPr lang="en" sz="2267">
                <a:solidFill>
                  <a:srgbClr val="000000"/>
                </a:solidFill>
              </a:rPr>
              <a:t>The LEA has responded to any requests for translations for making materials available in an accessible manner (e.g., oral for visually impaired individuals).</a:t>
            </a:r>
            <a:endParaRPr sz="2267">
              <a:solidFill>
                <a:srgbClr val="000000"/>
              </a:solidFill>
            </a:endParaRPr>
          </a:p>
          <a:p>
            <a:pPr marL="0" indent="0">
              <a:lnSpc>
                <a:spcPct val="100000"/>
              </a:lnSpc>
              <a:spcBef>
                <a:spcPts val="1333"/>
              </a:spcBef>
              <a:buNone/>
            </a:pPr>
            <a:r>
              <a:rPr lang="en" sz="2611">
                <a:solidFill>
                  <a:srgbClr val="000000"/>
                </a:solidFill>
              </a:rPr>
              <a:t>Use processes and data collections that you already have in place when possible.</a:t>
            </a:r>
            <a:endParaRPr sz="2611">
              <a:solidFill>
                <a:srgbClr val="000000"/>
              </a:solidFill>
            </a:endParaRPr>
          </a:p>
          <a:p>
            <a:pPr marL="0" indent="0">
              <a:spcBef>
                <a:spcPts val="1333"/>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Suggested Instructions for Website Content</a:t>
            </a:r>
            <a:endParaRPr/>
          </a:p>
        </p:txBody>
      </p:sp>
      <p:sp>
        <p:nvSpPr>
          <p:cNvPr id="94" name="Google Shape;94;p19"/>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31789">
              <a:spcBef>
                <a:spcPts val="0"/>
              </a:spcBef>
              <a:buClr>
                <a:srgbClr val="000000"/>
              </a:buClr>
              <a:buSzPts val="1500"/>
              <a:buChar char="●"/>
            </a:pPr>
            <a:r>
              <a:rPr lang="en" sz="2000">
                <a:solidFill>
                  <a:srgbClr val="000000"/>
                </a:solidFill>
              </a:rPr>
              <a:t>Explain how you decided how to spend funds in order to respond to student needs.</a:t>
            </a:r>
            <a:endParaRPr sz="2000">
              <a:solidFill>
                <a:srgbClr val="000000"/>
              </a:solidFill>
            </a:endParaRPr>
          </a:p>
          <a:p>
            <a:pPr marL="1219170" lvl="1" indent="-431789">
              <a:spcBef>
                <a:spcPts val="0"/>
              </a:spcBef>
              <a:buClr>
                <a:srgbClr val="000000"/>
              </a:buClr>
              <a:buSzPts val="1500"/>
              <a:buChar char="○"/>
            </a:pPr>
            <a:r>
              <a:rPr lang="en" sz="2000">
                <a:solidFill>
                  <a:srgbClr val="000000"/>
                </a:solidFill>
              </a:rPr>
              <a:t>Examples: assessment data, survey, community meetings, UIP or other district plan</a:t>
            </a:r>
            <a:endParaRPr sz="2000">
              <a:solidFill>
                <a:srgbClr val="000000"/>
              </a:solidFill>
            </a:endParaRPr>
          </a:p>
          <a:p>
            <a:pPr marL="609585" indent="-431789">
              <a:spcBef>
                <a:spcPts val="0"/>
              </a:spcBef>
              <a:buClr>
                <a:srgbClr val="000000"/>
              </a:buClr>
              <a:buSzPts val="1500"/>
              <a:buChar char="●"/>
            </a:pPr>
            <a:r>
              <a:rPr lang="en" sz="2000">
                <a:solidFill>
                  <a:srgbClr val="000000"/>
                </a:solidFill>
              </a:rPr>
              <a:t>List the type or category of activities being funded with ESSER III funds.</a:t>
            </a:r>
            <a:endParaRPr sz="2000">
              <a:solidFill>
                <a:srgbClr val="000000"/>
              </a:solidFill>
            </a:endParaRPr>
          </a:p>
          <a:p>
            <a:pPr marL="1219170" lvl="1" indent="-431789">
              <a:spcBef>
                <a:spcPts val="0"/>
              </a:spcBef>
              <a:buClr>
                <a:srgbClr val="000000"/>
              </a:buClr>
              <a:buSzPts val="1500"/>
              <a:buChar char="○"/>
            </a:pPr>
            <a:r>
              <a:rPr lang="en" sz="2000">
                <a:solidFill>
                  <a:srgbClr val="000000"/>
                </a:solidFill>
              </a:rPr>
              <a:t>Required Category: Learning Loss/Addressing Lost Instructional Time (at least 20% of allocation)</a:t>
            </a:r>
            <a:endParaRPr sz="2000">
              <a:solidFill>
                <a:srgbClr val="000000"/>
              </a:solidFill>
            </a:endParaRPr>
          </a:p>
          <a:p>
            <a:pPr marL="1219170" lvl="1" indent="-431789">
              <a:spcBef>
                <a:spcPts val="0"/>
              </a:spcBef>
              <a:buClr>
                <a:srgbClr val="000000"/>
              </a:buClr>
              <a:buSzPts val="1500"/>
              <a:buChar char="○"/>
            </a:pPr>
            <a:r>
              <a:rPr lang="en" sz="2000">
                <a:solidFill>
                  <a:srgbClr val="000000"/>
                </a:solidFill>
              </a:rPr>
              <a:t>Examples of other optional categories: Technology, Facilities, Mental Health, Mitigation of COVID-19, Staffing, etc. (at most 80% of allocation)</a:t>
            </a:r>
            <a:endParaRPr sz="2000">
              <a:solidFill>
                <a:srgbClr val="000000"/>
              </a:solidFill>
            </a:endParaRPr>
          </a:p>
          <a:p>
            <a:pPr marL="609585" indent="-431789">
              <a:spcBef>
                <a:spcPts val="0"/>
              </a:spcBef>
              <a:buClr>
                <a:srgbClr val="000000"/>
              </a:buClr>
              <a:buSzPts val="1500"/>
              <a:buChar char="●"/>
            </a:pPr>
            <a:r>
              <a:rPr lang="en" sz="2000">
                <a:solidFill>
                  <a:srgbClr val="000000"/>
                </a:solidFill>
              </a:rPr>
              <a:t>Explain how you will know if the interventions have been successful. </a:t>
            </a:r>
            <a:endParaRPr sz="2000">
              <a:solidFill>
                <a:srgbClr val="000000"/>
              </a:solidFill>
            </a:endParaRPr>
          </a:p>
          <a:p>
            <a:pPr marL="1219170" lvl="1" indent="-431789">
              <a:spcBef>
                <a:spcPts val="0"/>
              </a:spcBef>
              <a:buClr>
                <a:srgbClr val="000000"/>
              </a:buClr>
              <a:buSzPts val="1500"/>
              <a:buChar char="○"/>
            </a:pPr>
            <a:r>
              <a:rPr lang="en" sz="2000">
                <a:solidFill>
                  <a:srgbClr val="000000"/>
                </a:solidFill>
              </a:rPr>
              <a:t>Examples of measurements: assessment growth, participation rates in tutoring programs, summer school programs, reduction in discipline referrals, survey data etc.</a:t>
            </a:r>
            <a:endParaRPr sz="2000">
              <a:solidFill>
                <a:srgbClr val="000000"/>
              </a:solidFill>
            </a:endParaRPr>
          </a:p>
          <a:p>
            <a:pPr marL="0" indent="0">
              <a:spcBef>
                <a:spcPts val="0"/>
              </a:spcBef>
              <a:buNone/>
            </a:pPr>
            <a:endParaRPr sz="2000">
              <a:solidFill>
                <a:srgbClr val="000000"/>
              </a:solidFill>
            </a:endParaRPr>
          </a:p>
          <a:p>
            <a:pPr marL="0" indent="0">
              <a:spcBef>
                <a:spcPts val="0"/>
              </a:spcBef>
              <a:buNone/>
            </a:pPr>
            <a:r>
              <a:rPr lang="en">
                <a:solidFill>
                  <a:srgbClr val="000000"/>
                </a:solidFill>
              </a:rPr>
              <a:t>Use the language from your ESSER III Narrative Question on your application when you can!</a:t>
            </a:r>
            <a:endParaRPr>
              <a:solidFill>
                <a:srgbClr val="000000"/>
              </a:solidFill>
            </a:endParaRPr>
          </a:p>
          <a:p>
            <a:pPr marL="0" indent="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Consider your local context</a:t>
            </a:r>
            <a:endParaRPr/>
          </a:p>
        </p:txBody>
      </p:sp>
      <p:sp>
        <p:nvSpPr>
          <p:cNvPr id="100" name="Google Shape;100;p20"/>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a:t>How do you usually communicate with your LEA stakeholders?</a:t>
            </a:r>
            <a:endParaRPr/>
          </a:p>
          <a:p>
            <a:pPr marL="609585" indent="-457189">
              <a:spcBef>
                <a:spcPts val="0"/>
              </a:spcBef>
              <a:buSzPts val="1800"/>
              <a:buChar char="●"/>
            </a:pPr>
            <a:r>
              <a:rPr lang="en"/>
              <a:t>What are your stakeholders concerned about?</a:t>
            </a:r>
            <a:endParaRPr/>
          </a:p>
          <a:p>
            <a:pPr marL="609585" indent="-457189">
              <a:spcBef>
                <a:spcPts val="0"/>
              </a:spcBef>
              <a:buSzPts val="1800"/>
              <a:buChar char="●"/>
            </a:pPr>
            <a:r>
              <a:rPr lang="en"/>
              <a:t>What is the level of detail that your stakeholders will want access to?</a:t>
            </a:r>
            <a:endParaRPr/>
          </a:p>
          <a:p>
            <a:pPr marL="609585" indent="-457189">
              <a:spcBef>
                <a:spcPts val="0"/>
              </a:spcBef>
              <a:buSzPts val="1800"/>
              <a:buChar char="●"/>
            </a:pPr>
            <a:r>
              <a:rPr lang="en"/>
              <a:t>How do you usually gather public input and stakeholder feedback?</a:t>
            </a:r>
            <a:endParaRPr/>
          </a:p>
          <a:p>
            <a:pPr marL="0" indent="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Example: How the LEA will use funds</a:t>
            </a:r>
            <a:endParaRPr/>
          </a:p>
        </p:txBody>
      </p:sp>
      <p:grpSp>
        <p:nvGrpSpPr>
          <p:cNvPr id="106" name="Google Shape;106;p21" descr="Graph indicating ESSER 3 LEA use of funds."/>
          <p:cNvGrpSpPr/>
          <p:nvPr/>
        </p:nvGrpSpPr>
        <p:grpSpPr>
          <a:xfrm>
            <a:off x="1438551" y="1536634"/>
            <a:ext cx="9314900" cy="5310033"/>
            <a:chOff x="1078913" y="1152475"/>
            <a:chExt cx="6986175" cy="3982525"/>
          </a:xfrm>
        </p:grpSpPr>
        <p:pic>
          <p:nvPicPr>
            <p:cNvPr id="107" name="Google Shape;107;p21"/>
            <p:cNvPicPr preferRelativeResize="0"/>
            <p:nvPr/>
          </p:nvPicPr>
          <p:blipFill>
            <a:blip r:embed="rId3">
              <a:alphaModFix/>
            </a:blip>
            <a:stretch>
              <a:fillRect/>
            </a:stretch>
          </p:blipFill>
          <p:spPr>
            <a:xfrm>
              <a:off x="1078913" y="1152475"/>
              <a:ext cx="6986175" cy="3982525"/>
            </a:xfrm>
            <a:prstGeom prst="rect">
              <a:avLst/>
            </a:prstGeom>
            <a:noFill/>
            <a:ln>
              <a:noFill/>
            </a:ln>
          </p:spPr>
        </p:pic>
        <p:sp>
          <p:nvSpPr>
            <p:cNvPr id="108" name="Google Shape;108;p21"/>
            <p:cNvSpPr/>
            <p:nvPr/>
          </p:nvSpPr>
          <p:spPr>
            <a:xfrm>
              <a:off x="7072950" y="4453225"/>
              <a:ext cx="758400" cy="551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endParaRPr dirty="0"/>
          </a:p>
        </p:txBody>
      </p:sp>
      <p:sp>
        <p:nvSpPr>
          <p:cNvPr id="114" name="Google Shape;114;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dirty="0"/>
          </a:p>
        </p:txBody>
      </p:sp>
      <p:pic>
        <p:nvPicPr>
          <p:cNvPr id="115" name="Google Shape;11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4901" y="-30633"/>
            <a:ext cx="10768665"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p>
          <a:p>
            <a:pPr marL="495300" indent="-285750"/>
            <a:r>
              <a:rPr lang="en-US" dirty="0"/>
              <a:t>Updates and Reminders</a:t>
            </a:r>
          </a:p>
          <a:p>
            <a:pPr marL="495300" indent="-285750"/>
            <a:r>
              <a:rPr lang="en-US" dirty="0"/>
              <a:t>Staff recruitment and retention</a:t>
            </a:r>
          </a:p>
          <a:p>
            <a:pPr marL="495300" indent="-285750"/>
            <a:r>
              <a:rPr lang="en-US" dirty="0"/>
              <a:t>CRF Expenditure Reporting Final Submission</a:t>
            </a:r>
          </a:p>
          <a:p>
            <a:pPr marL="495300" indent="-285750"/>
            <a:r>
              <a:rPr lang="en-US" dirty="0"/>
              <a:t>LEA Use of Funds Plans</a:t>
            </a:r>
          </a:p>
          <a:p>
            <a:pPr marL="495300" indent="-285750"/>
            <a:r>
              <a:rPr lang="en-US" dirty="0"/>
              <a:t>Mapping data and how to submit any changes to your district boundaries</a:t>
            </a:r>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22" name="Google Shape;122;p23" descr="ESSER III Planning"/>
          <p:cNvPicPr preferRelativeResize="0"/>
          <p:nvPr/>
        </p:nvPicPr>
        <p:blipFill>
          <a:blip r:embed="rId3">
            <a:alphaModFix/>
          </a:blip>
          <a:stretch>
            <a:fillRect/>
          </a:stretch>
        </p:blipFill>
        <p:spPr>
          <a:xfrm>
            <a:off x="1" y="14420"/>
            <a:ext cx="12191999" cy="6829160"/>
          </a:xfrm>
          <a:prstGeom prst="rect">
            <a:avLst/>
          </a:prstGeom>
          <a:noFill/>
          <a:ln>
            <a:noFill/>
          </a:ln>
        </p:spPr>
      </p:pic>
      <p:sp>
        <p:nvSpPr>
          <p:cNvPr id="2" name="Title 1">
            <a:extLst>
              <a:ext uri="{FF2B5EF4-FFF2-40B4-BE49-F238E27FC236}">
                <a16:creationId xmlns:a16="http://schemas.microsoft.com/office/drawing/2014/main" id="{67A5E758-14CE-4CE5-84D7-6808BD6D9A23}"/>
              </a:ext>
            </a:extLst>
          </p:cNvPr>
          <p:cNvSpPr>
            <a:spLocks noGrp="1"/>
          </p:cNvSpPr>
          <p:nvPr>
            <p:ph type="title"/>
          </p:nvPr>
        </p:nvSpPr>
        <p:spPr>
          <a:xfrm>
            <a:off x="415600" y="-763600"/>
            <a:ext cx="11360800" cy="763600"/>
          </a:xfrm>
        </p:spPr>
        <p:txBody>
          <a:bodyPr spcFirstLastPara="1" wrap="square" lIns="91425" tIns="91425" rIns="91425" bIns="91425" anchor="b" anchorCtr="0">
            <a:normAutofit fontScale="90000"/>
          </a:bodyPr>
          <a:lstStyle/>
          <a:p>
            <a:r>
              <a:rPr lang="en-US" dirty="0"/>
              <a:t>ESSER III Planning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24" descr="Allowable uses of funding."/>
          <p:cNvGrpSpPr/>
          <p:nvPr/>
        </p:nvGrpSpPr>
        <p:grpSpPr>
          <a:xfrm>
            <a:off x="442701" y="1105734"/>
            <a:ext cx="7081833" cy="2472700"/>
            <a:chOff x="355025" y="893650"/>
            <a:chExt cx="5311375" cy="1854525"/>
          </a:xfrm>
        </p:grpSpPr>
        <p:pic>
          <p:nvPicPr>
            <p:cNvPr id="128" name="Google Shape;128;p24"/>
            <p:cNvPicPr preferRelativeResize="0"/>
            <p:nvPr/>
          </p:nvPicPr>
          <p:blipFill>
            <a:blip r:embed="rId3">
              <a:alphaModFix/>
            </a:blip>
            <a:stretch>
              <a:fillRect/>
            </a:stretch>
          </p:blipFill>
          <p:spPr>
            <a:xfrm>
              <a:off x="355025" y="893650"/>
              <a:ext cx="5311375" cy="1854525"/>
            </a:xfrm>
            <a:prstGeom prst="rect">
              <a:avLst/>
            </a:prstGeom>
            <a:noFill/>
            <a:ln>
              <a:noFill/>
            </a:ln>
          </p:spPr>
        </p:pic>
        <p:sp>
          <p:nvSpPr>
            <p:cNvPr id="129" name="Google Shape;129;p24"/>
            <p:cNvSpPr/>
            <p:nvPr/>
          </p:nvSpPr>
          <p:spPr>
            <a:xfrm>
              <a:off x="380425" y="904700"/>
              <a:ext cx="349200" cy="17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grpSp>
        <p:nvGrpSpPr>
          <p:cNvPr id="130" name="Google Shape;130;p24" descr="Allowable uses of funding."/>
          <p:cNvGrpSpPr/>
          <p:nvPr/>
        </p:nvGrpSpPr>
        <p:grpSpPr>
          <a:xfrm>
            <a:off x="5247101" y="3861333"/>
            <a:ext cx="6174887" cy="2248000"/>
            <a:chOff x="3935325" y="2896000"/>
            <a:chExt cx="4631165" cy="1686000"/>
          </a:xfrm>
        </p:grpSpPr>
        <p:pic>
          <p:nvPicPr>
            <p:cNvPr id="131" name="Google Shape;131;p24"/>
            <p:cNvPicPr preferRelativeResize="0"/>
            <p:nvPr/>
          </p:nvPicPr>
          <p:blipFill>
            <a:blip r:embed="rId4">
              <a:alphaModFix/>
            </a:blip>
            <a:stretch>
              <a:fillRect/>
            </a:stretch>
          </p:blipFill>
          <p:spPr>
            <a:xfrm>
              <a:off x="3935325" y="2896000"/>
              <a:ext cx="4631165" cy="1686000"/>
            </a:xfrm>
            <a:prstGeom prst="rect">
              <a:avLst/>
            </a:prstGeom>
            <a:noFill/>
            <a:ln>
              <a:noFill/>
            </a:ln>
          </p:spPr>
        </p:pic>
        <p:sp>
          <p:nvSpPr>
            <p:cNvPr id="132" name="Google Shape;132;p24"/>
            <p:cNvSpPr/>
            <p:nvPr/>
          </p:nvSpPr>
          <p:spPr>
            <a:xfrm>
              <a:off x="3935325" y="2896000"/>
              <a:ext cx="349200" cy="17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
        <p:nvSpPr>
          <p:cNvPr id="2" name="Title 1">
            <a:extLst>
              <a:ext uri="{FF2B5EF4-FFF2-40B4-BE49-F238E27FC236}">
                <a16:creationId xmlns:a16="http://schemas.microsoft.com/office/drawing/2014/main" id="{345CCF0D-BC2E-4582-950D-9842611EE362}"/>
              </a:ext>
            </a:extLst>
          </p:cNvPr>
          <p:cNvSpPr>
            <a:spLocks noGrp="1"/>
          </p:cNvSpPr>
          <p:nvPr>
            <p:ph type="title"/>
          </p:nvPr>
        </p:nvSpPr>
        <p:spPr>
          <a:xfrm>
            <a:off x="415600" y="-763600"/>
            <a:ext cx="11360800" cy="763600"/>
          </a:xfrm>
        </p:spPr>
        <p:txBody>
          <a:bodyPr spcFirstLastPara="1" wrap="square" lIns="91425" tIns="91425" rIns="91425" bIns="91425" anchor="b" anchorCtr="0">
            <a:normAutofit fontScale="90000"/>
          </a:bodyPr>
          <a:lstStyle/>
          <a:p>
            <a:r>
              <a:rPr lang="en-US" dirty="0"/>
              <a:t>Allowable Use of Funds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Example: How the LEA determined needs</a:t>
            </a:r>
            <a:endParaRPr/>
          </a:p>
        </p:txBody>
      </p:sp>
      <p:pic>
        <p:nvPicPr>
          <p:cNvPr id="138" name="Google Shape;138;p25" descr="LEA Use of Funds Plan - ESSER III."/>
          <p:cNvPicPr preferRelativeResize="0"/>
          <p:nvPr/>
        </p:nvPicPr>
        <p:blipFill>
          <a:blip r:embed="rId3">
            <a:alphaModFix/>
          </a:blip>
          <a:stretch>
            <a:fillRect/>
          </a:stretch>
        </p:blipFill>
        <p:spPr>
          <a:xfrm>
            <a:off x="286600" y="1454234"/>
            <a:ext cx="11608768" cy="49956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Example: How LEA plans to measure impacts</a:t>
            </a:r>
            <a:endParaRPr/>
          </a:p>
        </p:txBody>
      </p:sp>
      <p:sp>
        <p:nvSpPr>
          <p:cNvPr id="144" name="Google Shape;144;p26"/>
          <p:cNvSpPr txBox="1">
            <a:spLocks noGrp="1"/>
          </p:cNvSpPr>
          <p:nvPr>
            <p:ph type="body" idx="4294967295"/>
          </p:nvPr>
        </p:nvSpPr>
        <p:spPr>
          <a:xfrm>
            <a:off x="415600" y="1536633"/>
            <a:ext cx="5333200" cy="4555200"/>
          </a:xfrm>
          <a:prstGeom prst="rect">
            <a:avLst/>
          </a:prstGeom>
        </p:spPr>
        <p:txBody>
          <a:bodyPr spcFirstLastPara="1" wrap="square" lIns="121900" tIns="121900" rIns="121900" bIns="121900" anchor="t" anchorCtr="0">
            <a:normAutofit/>
          </a:bodyPr>
          <a:lstStyle/>
          <a:p>
            <a:pPr marL="0" indent="0">
              <a:spcBef>
                <a:spcPts val="0"/>
              </a:spcBef>
              <a:buNone/>
            </a:pPr>
            <a:r>
              <a:rPr lang="en" sz="2000" b="1">
                <a:solidFill>
                  <a:srgbClr val="000000"/>
                </a:solidFill>
              </a:rPr>
              <a:t>Example 1:</a:t>
            </a:r>
            <a:endParaRPr sz="2000" b="1">
              <a:solidFill>
                <a:srgbClr val="000000"/>
              </a:solidFill>
            </a:endParaRPr>
          </a:p>
          <a:p>
            <a:pPr marL="0" indent="0">
              <a:spcBef>
                <a:spcPts val="0"/>
              </a:spcBef>
              <a:buNone/>
            </a:pPr>
            <a:r>
              <a:rPr lang="en" sz="2000"/>
              <a:t>The LEA will measure the success of our interventions through an intentional program evaluation. We will compare this year's 2022 end of year student outcomes against 2019 end of year (pre-COVID) outcomes in the area of daily attendance rate, grade point average, graduation rate, literacy and math for each population including low-income, students of color, English learners, children with disabilities, homeless, foster, and migrant students. Literacy and math evaluations will involve iReady for pre-K through 8th grade and CMAS results at tested grade levels.</a:t>
            </a:r>
            <a:endParaRPr sz="2000"/>
          </a:p>
          <a:p>
            <a:pPr marL="0" indent="0">
              <a:spcBef>
                <a:spcPts val="0"/>
              </a:spcBef>
              <a:buNone/>
            </a:pPr>
            <a:endParaRPr sz="2000">
              <a:solidFill>
                <a:srgbClr val="000000"/>
              </a:solidFill>
            </a:endParaRPr>
          </a:p>
          <a:p>
            <a:pPr marL="0" indent="0">
              <a:spcBef>
                <a:spcPts val="0"/>
              </a:spcBef>
              <a:buNone/>
            </a:pPr>
            <a:endParaRPr/>
          </a:p>
        </p:txBody>
      </p:sp>
      <p:sp>
        <p:nvSpPr>
          <p:cNvPr id="145" name="Google Shape;145;p26"/>
          <p:cNvSpPr txBox="1">
            <a:spLocks noGrp="1"/>
          </p:cNvSpPr>
          <p:nvPr>
            <p:ph type="body" idx="4294967295"/>
          </p:nvPr>
        </p:nvSpPr>
        <p:spPr>
          <a:xfrm>
            <a:off x="6443200" y="1536633"/>
            <a:ext cx="5333200" cy="4555200"/>
          </a:xfrm>
          <a:prstGeom prst="rect">
            <a:avLst/>
          </a:prstGeom>
        </p:spPr>
        <p:txBody>
          <a:bodyPr spcFirstLastPara="1" wrap="square" lIns="121900" tIns="121900" rIns="121900" bIns="121900" anchor="t" anchorCtr="0">
            <a:normAutofit/>
          </a:bodyPr>
          <a:lstStyle/>
          <a:p>
            <a:pPr marL="0" indent="0">
              <a:spcBef>
                <a:spcPts val="0"/>
              </a:spcBef>
              <a:buNone/>
            </a:pPr>
            <a:r>
              <a:rPr lang="en" sz="2000" b="1"/>
              <a:t>Example 2:</a:t>
            </a:r>
            <a:endParaRPr sz="2000" b="1"/>
          </a:p>
          <a:p>
            <a:pPr marL="0" indent="0">
              <a:spcBef>
                <a:spcPts val="0"/>
              </a:spcBef>
              <a:buSzPct val="73333"/>
              <a:buNone/>
            </a:pPr>
            <a:r>
              <a:rPr lang="en" sz="2000"/>
              <a:t>The impact of this work with targeted schools will be measured at 90-day intervals and annually, using district formative academic assessments, student grades, CMAS/PSAT/SAT scores, graduation/completion rates, student attendance, school office referrals, and discipline rates. The district will also use a school climate survey to measure student engagement, social climate, academic support, and equitable practices in schools. Monitoring will be conducted by district leadership, including Assistant Superintendents, Executive Directors, program directors, and principals.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ctrTitle" idx="2"/>
          </p:nvPr>
        </p:nvSpPr>
        <p:spPr>
          <a:xfrm>
            <a:off x="443033" y="1088767"/>
            <a:ext cx="11360800" cy="2436400"/>
          </a:xfrm>
          <a:prstGeom prst="rect">
            <a:avLst/>
          </a:prstGeom>
        </p:spPr>
        <p:txBody>
          <a:bodyPr spcFirstLastPara="1" wrap="square" lIns="121900" tIns="121900" rIns="121900" bIns="121900" anchor="b" anchorCtr="0">
            <a:normAutofit/>
          </a:bodyPr>
          <a:lstStyle/>
          <a:p>
            <a:r>
              <a:rPr lang="en" dirty="0"/>
              <a:t>Questions?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5716"/>
            <a:ext cx="12192000" cy="2337620"/>
          </a:xfrm>
        </p:spPr>
        <p:txBody>
          <a:bodyPr/>
          <a:lstStyle/>
          <a:p>
            <a:r>
              <a:rPr lang="en-US" dirty="0"/>
              <a:t>U.S. Census Bureau Annual School District Review Program (SDRP)</a:t>
            </a:r>
            <a:br>
              <a:rPr lang="en-US" dirty="0"/>
            </a:br>
            <a:br>
              <a:rPr lang="en-US" dirty="0"/>
            </a:br>
            <a:r>
              <a:rPr lang="en-US" sz="2400" dirty="0"/>
              <a:t>Presentation by Tina Negley</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235925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SDRP Purpose</a:t>
            </a:r>
          </a:p>
        </p:txBody>
      </p:sp>
      <p:sp>
        <p:nvSpPr>
          <p:cNvPr id="3" name="Content Placeholder 2"/>
          <p:cNvSpPr>
            <a:spLocks noGrp="1"/>
          </p:cNvSpPr>
          <p:nvPr>
            <p:ph idx="1"/>
          </p:nvPr>
        </p:nvSpPr>
        <p:spPr/>
        <p:txBody>
          <a:bodyPr/>
          <a:lstStyle/>
          <a:p>
            <a:r>
              <a:rPr lang="en-US" dirty="0"/>
              <a:t>The SDRP enables state officials to review the Census Bureau’s school district information and update Federal School District Local Education Agency (SDLEA) ID numbers, school district boundaries, names, levels, and grade ranges.</a:t>
            </a:r>
          </a:p>
          <a:p>
            <a:r>
              <a:rPr lang="en-US" dirty="0"/>
              <a:t>School district boundary data are used to estimate the number of school-aged children, ages 5 through 17, in families in poverty for each financially responsible school district.</a:t>
            </a:r>
          </a:p>
          <a:p>
            <a:pPr lvl="1"/>
            <a:r>
              <a:rPr lang="en-US" dirty="0"/>
              <a:t>The SDRP considers a school district financially responsible when they pay for the education of the students that reside within their boundaries.</a:t>
            </a:r>
          </a:p>
          <a:p>
            <a:pPr lvl="1"/>
            <a:r>
              <a:rPr lang="en-US" dirty="0"/>
              <a:t>These poverty estimates serve as the basis of Title I eligibility and are used to determine the distribution of Title I funding.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21604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BB7B-84E3-4BE9-A39A-50378B7B9FC0}"/>
              </a:ext>
            </a:extLst>
          </p:cNvPr>
          <p:cNvSpPr>
            <a:spLocks noGrp="1"/>
          </p:cNvSpPr>
          <p:nvPr>
            <p:ph type="title"/>
          </p:nvPr>
        </p:nvSpPr>
        <p:spPr/>
        <p:txBody>
          <a:bodyPr/>
          <a:lstStyle/>
          <a:p>
            <a:r>
              <a:rPr lang="en-US" dirty="0"/>
              <a:t>SDRP Phases</a:t>
            </a:r>
          </a:p>
        </p:txBody>
      </p:sp>
      <p:sp>
        <p:nvSpPr>
          <p:cNvPr id="3" name="Content Placeholder 2">
            <a:extLst>
              <a:ext uri="{FF2B5EF4-FFF2-40B4-BE49-F238E27FC236}">
                <a16:creationId xmlns:a16="http://schemas.microsoft.com/office/drawing/2014/main" id="{1B79482E-3D0D-4416-B028-6FB1E0AF2F2A}"/>
              </a:ext>
            </a:extLst>
          </p:cNvPr>
          <p:cNvSpPr>
            <a:spLocks noGrp="1"/>
          </p:cNvSpPr>
          <p:nvPr>
            <p:ph idx="1"/>
          </p:nvPr>
        </p:nvSpPr>
        <p:spPr/>
        <p:txBody>
          <a:bodyPr/>
          <a:lstStyle/>
          <a:p>
            <a:r>
              <a:rPr lang="en-US" dirty="0"/>
              <a:t>Two phases of the SDRP:</a:t>
            </a:r>
          </a:p>
          <a:p>
            <a:pPr lvl="1"/>
            <a:endParaRPr lang="en-US" b="1" dirty="0"/>
          </a:p>
          <a:p>
            <a:pPr lvl="1"/>
            <a:r>
              <a:rPr lang="en-US" b="1" dirty="0"/>
              <a:t>Annotation Phase </a:t>
            </a:r>
            <a:r>
              <a:rPr lang="en-US" dirty="0"/>
              <a:t>– State officials review and update the Census Bureau’s school district boundaries and information for their state. </a:t>
            </a:r>
            <a:r>
              <a:rPr lang="en-US" i="1" dirty="0"/>
              <a:t>Available until December 2021</a:t>
            </a:r>
            <a:r>
              <a:rPr lang="en-US" dirty="0"/>
              <a:t>.</a:t>
            </a:r>
          </a:p>
          <a:p>
            <a:pPr lvl="1"/>
            <a:endParaRPr lang="en-US" dirty="0"/>
          </a:p>
          <a:p>
            <a:pPr lvl="1"/>
            <a:r>
              <a:rPr lang="en-US" b="1" dirty="0"/>
              <a:t>Verification Phase </a:t>
            </a:r>
            <a:r>
              <a:rPr lang="en-US" dirty="0"/>
              <a:t>– State officials review the Census Bureau’s latest school district information to verify the accuracy and completeness of their annotation phase submission. Officials have one week to complete verification </a:t>
            </a:r>
            <a:r>
              <a:rPr lang="en-US" i="1" dirty="0"/>
              <a:t>starting in April 2022</a:t>
            </a:r>
            <a:r>
              <a:rPr lang="en-US" dirty="0"/>
              <a:t>.</a:t>
            </a:r>
          </a:p>
        </p:txBody>
      </p:sp>
      <p:sp>
        <p:nvSpPr>
          <p:cNvPr id="4" name="Slide Number Placeholder 3">
            <a:extLst>
              <a:ext uri="{FF2B5EF4-FFF2-40B4-BE49-F238E27FC236}">
                <a16:creationId xmlns:a16="http://schemas.microsoft.com/office/drawing/2014/main" id="{1015D599-5E25-4C37-9BFB-32D359BF6462}"/>
              </a:ext>
            </a:extLst>
          </p:cNvPr>
          <p:cNvSpPr>
            <a:spLocks noGrp="1"/>
          </p:cNvSpPr>
          <p:nvPr>
            <p:ph type="sldNum" sz="quarter" idx="12"/>
          </p:nvPr>
        </p:nvSpPr>
        <p:spPr/>
        <p:txBody>
          <a:bodyPr/>
          <a:lstStyle/>
          <a:p>
            <a:fld id="{C479D5F6-EDCB-402A-AC08-4943A1820E8F}" type="slidenum">
              <a:rPr lang="en-US" smtClean="0"/>
              <a:pPr/>
              <a:t>37</a:t>
            </a:fld>
            <a:endParaRPr lang="en-US" dirty="0"/>
          </a:p>
        </p:txBody>
      </p:sp>
      <p:graphicFrame>
        <p:nvGraphicFramePr>
          <p:cNvPr id="5" name="Table 5">
            <a:extLst>
              <a:ext uri="{FF2B5EF4-FFF2-40B4-BE49-F238E27FC236}">
                <a16:creationId xmlns:a16="http://schemas.microsoft.com/office/drawing/2014/main" id="{3CD54C3B-F590-4E8D-A2F6-FE1025B026A1}"/>
              </a:ext>
            </a:extLst>
          </p:cNvPr>
          <p:cNvGraphicFramePr>
            <a:graphicFrameLocks noGrp="1"/>
          </p:cNvGraphicFramePr>
          <p:nvPr/>
        </p:nvGraphicFramePr>
        <p:xfrm>
          <a:off x="2032000" y="4422458"/>
          <a:ext cx="8128000" cy="148336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98696044"/>
                    </a:ext>
                  </a:extLst>
                </a:gridCol>
                <a:gridCol w="4064000">
                  <a:extLst>
                    <a:ext uri="{9D8B030D-6E8A-4147-A177-3AD203B41FA5}">
                      <a16:colId xmlns:a16="http://schemas.microsoft.com/office/drawing/2014/main" val="1788848549"/>
                    </a:ext>
                  </a:extLst>
                </a:gridCol>
              </a:tblGrid>
              <a:tr h="370840">
                <a:tc gridSpan="2">
                  <a:txBody>
                    <a:bodyPr/>
                    <a:lstStyle/>
                    <a:p>
                      <a:pPr algn="ctr"/>
                      <a:r>
                        <a:rPr lang="en-US" dirty="0"/>
                        <a:t>2022 SDRP Schedule</a:t>
                      </a:r>
                    </a:p>
                  </a:txBody>
                  <a:tcPr/>
                </a:tc>
                <a:tc hMerge="1">
                  <a:txBody>
                    <a:bodyPr/>
                    <a:lstStyle/>
                    <a:p>
                      <a:endParaRPr lang="en-US" dirty="0"/>
                    </a:p>
                  </a:txBody>
                  <a:tcPr/>
                </a:tc>
                <a:extLst>
                  <a:ext uri="{0D108BD9-81ED-4DB2-BD59-A6C34878D82A}">
                    <a16:rowId xmlns:a16="http://schemas.microsoft.com/office/drawing/2014/main" val="3207967302"/>
                  </a:ext>
                </a:extLst>
              </a:tr>
              <a:tr h="370840">
                <a:tc>
                  <a:txBody>
                    <a:bodyPr/>
                    <a:lstStyle/>
                    <a:p>
                      <a:r>
                        <a:rPr lang="en-US" dirty="0"/>
                        <a:t>December 31, 2021</a:t>
                      </a:r>
                    </a:p>
                  </a:txBody>
                  <a:tcPr/>
                </a:tc>
                <a:tc>
                  <a:txBody>
                    <a:bodyPr/>
                    <a:lstStyle/>
                    <a:p>
                      <a:r>
                        <a:rPr lang="en-US" dirty="0"/>
                        <a:t>Annotation Phase submission deadline</a:t>
                      </a:r>
                    </a:p>
                  </a:txBody>
                  <a:tcPr/>
                </a:tc>
                <a:extLst>
                  <a:ext uri="{0D108BD9-81ED-4DB2-BD59-A6C34878D82A}">
                    <a16:rowId xmlns:a16="http://schemas.microsoft.com/office/drawing/2014/main" val="556117991"/>
                  </a:ext>
                </a:extLst>
              </a:tr>
              <a:tr h="370840">
                <a:tc>
                  <a:txBody>
                    <a:bodyPr/>
                    <a:lstStyle/>
                    <a:p>
                      <a:r>
                        <a:rPr lang="en-US" dirty="0"/>
                        <a:t>April 2022</a:t>
                      </a:r>
                    </a:p>
                  </a:txBody>
                  <a:tcPr/>
                </a:tc>
                <a:tc>
                  <a:txBody>
                    <a:bodyPr/>
                    <a:lstStyle/>
                    <a:p>
                      <a:r>
                        <a:rPr lang="en-US" dirty="0"/>
                        <a:t>Verification Phase begins</a:t>
                      </a:r>
                    </a:p>
                  </a:txBody>
                  <a:tcPr/>
                </a:tc>
                <a:extLst>
                  <a:ext uri="{0D108BD9-81ED-4DB2-BD59-A6C34878D82A}">
                    <a16:rowId xmlns:a16="http://schemas.microsoft.com/office/drawing/2014/main" val="4037188985"/>
                  </a:ext>
                </a:extLst>
              </a:tr>
              <a:tr h="370840">
                <a:tc>
                  <a:txBody>
                    <a:bodyPr/>
                    <a:lstStyle/>
                    <a:p>
                      <a:r>
                        <a:rPr lang="en-US" dirty="0"/>
                        <a:t>December 2022</a:t>
                      </a:r>
                    </a:p>
                  </a:txBody>
                  <a:tcPr/>
                </a:tc>
                <a:tc>
                  <a:txBody>
                    <a:bodyPr/>
                    <a:lstStyle/>
                    <a:p>
                      <a:r>
                        <a:rPr lang="en-US" dirty="0"/>
                        <a:t>Preliminary Poverty Estimates released</a:t>
                      </a:r>
                    </a:p>
                  </a:txBody>
                  <a:tcPr/>
                </a:tc>
                <a:extLst>
                  <a:ext uri="{0D108BD9-81ED-4DB2-BD59-A6C34878D82A}">
                    <a16:rowId xmlns:a16="http://schemas.microsoft.com/office/drawing/2014/main" val="1630192706"/>
                  </a:ext>
                </a:extLst>
              </a:tr>
            </a:tbl>
          </a:graphicData>
        </a:graphic>
      </p:graphicFrame>
    </p:spTree>
    <p:extLst>
      <p:ext uri="{BB962C8B-B14F-4D97-AF65-F5344CB8AC3E}">
        <p14:creationId xmlns:p14="http://schemas.microsoft.com/office/powerpoint/2010/main" val="3960017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494C-69B0-4049-A818-B0327704D9D0}"/>
              </a:ext>
            </a:extLst>
          </p:cNvPr>
          <p:cNvSpPr>
            <a:spLocks noGrp="1"/>
          </p:cNvSpPr>
          <p:nvPr>
            <p:ph type="title"/>
          </p:nvPr>
        </p:nvSpPr>
        <p:spPr/>
        <p:txBody>
          <a:bodyPr/>
          <a:lstStyle/>
          <a:p>
            <a:r>
              <a:rPr lang="en-US" dirty="0"/>
              <a:t>School District Boundaries</a:t>
            </a:r>
          </a:p>
        </p:txBody>
      </p:sp>
      <p:sp>
        <p:nvSpPr>
          <p:cNvPr id="3" name="Content Placeholder 2">
            <a:extLst>
              <a:ext uri="{FF2B5EF4-FFF2-40B4-BE49-F238E27FC236}">
                <a16:creationId xmlns:a16="http://schemas.microsoft.com/office/drawing/2014/main" id="{D234B848-2FA0-464C-9BDD-D86C8BA46F0B}"/>
              </a:ext>
            </a:extLst>
          </p:cNvPr>
          <p:cNvSpPr>
            <a:spLocks noGrp="1"/>
          </p:cNvSpPr>
          <p:nvPr>
            <p:ph idx="1"/>
          </p:nvPr>
        </p:nvSpPr>
        <p:spPr/>
        <p:txBody>
          <a:bodyPr/>
          <a:lstStyle/>
          <a:p>
            <a:r>
              <a:rPr lang="en-US" dirty="0"/>
              <a:t>CDE is inviting districts to assist in the boundary review. Districts are encouraged to view their district boundaries online, using the </a:t>
            </a:r>
            <a:r>
              <a:rPr lang="en-US" dirty="0" err="1"/>
              <a:t>TIGERweb</a:t>
            </a:r>
            <a:r>
              <a:rPr lang="en-US" dirty="0"/>
              <a:t> application to determine if they accurately reflect school district boundaries.</a:t>
            </a:r>
          </a:p>
          <a:p>
            <a:pPr lvl="1"/>
            <a:r>
              <a:rPr lang="en-US" dirty="0">
                <a:hlinkClick r:id="rId2"/>
              </a:rPr>
              <a:t>https://tigerweb.geo.census.gov/tigerweb/</a:t>
            </a:r>
            <a:endParaRPr lang="en-US" dirty="0"/>
          </a:p>
          <a:p>
            <a:pPr lvl="1"/>
            <a:r>
              <a:rPr lang="en-US" dirty="0"/>
              <a:t>Applies to school district boundaries effective on or before January 1, 2022.</a:t>
            </a:r>
          </a:p>
        </p:txBody>
      </p:sp>
      <p:sp>
        <p:nvSpPr>
          <p:cNvPr id="4" name="Slide Number Placeholder 3">
            <a:extLst>
              <a:ext uri="{FF2B5EF4-FFF2-40B4-BE49-F238E27FC236}">
                <a16:creationId xmlns:a16="http://schemas.microsoft.com/office/drawing/2014/main" id="{24DC75C4-B609-46D9-9F78-772C5DE3EBCD}"/>
              </a:ext>
            </a:extLst>
          </p:cNvPr>
          <p:cNvSpPr>
            <a:spLocks noGrp="1"/>
          </p:cNvSpPr>
          <p:nvPr>
            <p:ph type="sldNum" sz="quarter" idx="12"/>
          </p:nvPr>
        </p:nvSpPr>
        <p:spPr/>
        <p:txBody>
          <a:bodyPr/>
          <a:lstStyle/>
          <a:p>
            <a:fld id="{C479D5F6-EDCB-402A-AC08-4943A1820E8F}" type="slidenum">
              <a:rPr lang="en-US" smtClean="0"/>
              <a:pPr/>
              <a:t>38</a:t>
            </a:fld>
            <a:endParaRPr lang="en-US" dirty="0"/>
          </a:p>
        </p:txBody>
      </p:sp>
      <p:pic>
        <p:nvPicPr>
          <p:cNvPr id="6" name="Picture 5" descr="School district boundaries, image of TIGERweb.">
            <a:extLst>
              <a:ext uri="{FF2B5EF4-FFF2-40B4-BE49-F238E27FC236}">
                <a16:creationId xmlns:a16="http://schemas.microsoft.com/office/drawing/2014/main" id="{9DD437F1-F6FF-41F6-936F-3CB3921A1898}"/>
              </a:ext>
            </a:extLst>
          </p:cNvPr>
          <p:cNvPicPr>
            <a:picLocks noChangeAspect="1"/>
          </p:cNvPicPr>
          <p:nvPr/>
        </p:nvPicPr>
        <p:blipFill>
          <a:blip r:embed="rId3"/>
          <a:stretch>
            <a:fillRect/>
          </a:stretch>
        </p:blipFill>
        <p:spPr>
          <a:xfrm>
            <a:off x="2134999" y="3295470"/>
            <a:ext cx="7922003" cy="3527316"/>
          </a:xfrm>
          <a:prstGeom prst="rect">
            <a:avLst/>
          </a:prstGeom>
        </p:spPr>
      </p:pic>
    </p:spTree>
    <p:extLst>
      <p:ext uri="{BB962C8B-B14F-4D97-AF65-F5344CB8AC3E}">
        <p14:creationId xmlns:p14="http://schemas.microsoft.com/office/powerpoint/2010/main" val="106502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7884-2C12-4A3E-886F-F2AC4EB7AC71}"/>
              </a:ext>
            </a:extLst>
          </p:cNvPr>
          <p:cNvSpPr>
            <a:spLocks noGrp="1"/>
          </p:cNvSpPr>
          <p:nvPr>
            <p:ph type="title"/>
          </p:nvPr>
        </p:nvSpPr>
        <p:spPr/>
        <p:txBody>
          <a:bodyPr/>
          <a:lstStyle/>
          <a:p>
            <a:r>
              <a:rPr lang="en-US" dirty="0"/>
              <a:t>Introduction to </a:t>
            </a:r>
            <a:r>
              <a:rPr lang="en-US" dirty="0" err="1"/>
              <a:t>TIGERweb</a:t>
            </a:r>
            <a:endParaRPr lang="en-US" dirty="0"/>
          </a:p>
        </p:txBody>
      </p:sp>
      <p:sp>
        <p:nvSpPr>
          <p:cNvPr id="3" name="Content Placeholder 2">
            <a:extLst>
              <a:ext uri="{FF2B5EF4-FFF2-40B4-BE49-F238E27FC236}">
                <a16:creationId xmlns:a16="http://schemas.microsoft.com/office/drawing/2014/main" id="{D32636C9-9558-4981-9579-161E0FDF436F}"/>
              </a:ext>
            </a:extLst>
          </p:cNvPr>
          <p:cNvSpPr>
            <a:spLocks noGrp="1"/>
          </p:cNvSpPr>
          <p:nvPr>
            <p:ph idx="1"/>
          </p:nvPr>
        </p:nvSpPr>
        <p:spPr/>
        <p:txBody>
          <a:bodyPr/>
          <a:lstStyle/>
          <a:p>
            <a:r>
              <a:rPr lang="en-US" dirty="0" err="1"/>
              <a:t>TIGERweb</a:t>
            </a:r>
            <a:r>
              <a:rPr lang="en-US" dirty="0"/>
              <a:t> is the Census Bureau’s online application for viewing the most recent school district and legal boundaries.</a:t>
            </a:r>
          </a:p>
        </p:txBody>
      </p:sp>
      <p:sp>
        <p:nvSpPr>
          <p:cNvPr id="4" name="Slide Number Placeholder 3">
            <a:extLst>
              <a:ext uri="{FF2B5EF4-FFF2-40B4-BE49-F238E27FC236}">
                <a16:creationId xmlns:a16="http://schemas.microsoft.com/office/drawing/2014/main" id="{9BC45D20-E256-414B-94AC-A3C05E3968EC}"/>
              </a:ext>
            </a:extLst>
          </p:cNvPr>
          <p:cNvSpPr>
            <a:spLocks noGrp="1"/>
          </p:cNvSpPr>
          <p:nvPr>
            <p:ph type="sldNum" sz="quarter" idx="12"/>
          </p:nvPr>
        </p:nvSpPr>
        <p:spPr/>
        <p:txBody>
          <a:bodyPr/>
          <a:lstStyle/>
          <a:p>
            <a:fld id="{C479D5F6-EDCB-402A-AC08-4943A1820E8F}" type="slidenum">
              <a:rPr lang="en-US" smtClean="0"/>
              <a:pPr/>
              <a:t>39</a:t>
            </a:fld>
            <a:endParaRPr lang="en-US" dirty="0"/>
          </a:p>
        </p:txBody>
      </p:sp>
      <p:pic>
        <p:nvPicPr>
          <p:cNvPr id="6" name="Picture 5" descr="School district boundaries, image of TIGERweb.">
            <a:extLst>
              <a:ext uri="{FF2B5EF4-FFF2-40B4-BE49-F238E27FC236}">
                <a16:creationId xmlns:a16="http://schemas.microsoft.com/office/drawing/2014/main" id="{E14D53B4-6EC4-4536-B61A-3754D08BD808}"/>
              </a:ext>
            </a:extLst>
          </p:cNvPr>
          <p:cNvPicPr>
            <a:picLocks noChangeAspect="1"/>
          </p:cNvPicPr>
          <p:nvPr/>
        </p:nvPicPr>
        <p:blipFill>
          <a:blip r:embed="rId2"/>
          <a:stretch>
            <a:fillRect/>
          </a:stretch>
        </p:blipFill>
        <p:spPr>
          <a:xfrm>
            <a:off x="2018951" y="2337784"/>
            <a:ext cx="8154099" cy="4323349"/>
          </a:xfrm>
          <a:prstGeom prst="rect">
            <a:avLst/>
          </a:prstGeom>
        </p:spPr>
      </p:pic>
    </p:spTree>
    <p:extLst>
      <p:ext uri="{BB962C8B-B14F-4D97-AF65-F5344CB8AC3E}">
        <p14:creationId xmlns:p14="http://schemas.microsoft.com/office/powerpoint/2010/main" val="404258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dirty="0"/>
              <a:t>Updates, Reminders, and Clarifications</a:t>
            </a:r>
            <a:endParaRPr dirty="0"/>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extLst>
      <p:ext uri="{BB962C8B-B14F-4D97-AF65-F5344CB8AC3E}">
        <p14:creationId xmlns:p14="http://schemas.microsoft.com/office/powerpoint/2010/main" val="362191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F0D9-F765-445A-8702-0177AFDB6D26}"/>
              </a:ext>
            </a:extLst>
          </p:cNvPr>
          <p:cNvSpPr>
            <a:spLocks noGrp="1"/>
          </p:cNvSpPr>
          <p:nvPr>
            <p:ph type="title"/>
          </p:nvPr>
        </p:nvSpPr>
        <p:spPr/>
        <p:txBody>
          <a:bodyPr/>
          <a:lstStyle/>
          <a:p>
            <a:r>
              <a:rPr lang="en-US" dirty="0" err="1"/>
              <a:t>TIGERweb</a:t>
            </a:r>
            <a:r>
              <a:rPr lang="en-US" dirty="0"/>
              <a:t> Functionality</a:t>
            </a:r>
          </a:p>
        </p:txBody>
      </p:sp>
      <p:sp>
        <p:nvSpPr>
          <p:cNvPr id="3" name="Content Placeholder 2">
            <a:extLst>
              <a:ext uri="{FF2B5EF4-FFF2-40B4-BE49-F238E27FC236}">
                <a16:creationId xmlns:a16="http://schemas.microsoft.com/office/drawing/2014/main" id="{1F9D1D04-D14B-4B8E-983A-80C03077D446}"/>
              </a:ext>
            </a:extLst>
          </p:cNvPr>
          <p:cNvSpPr>
            <a:spLocks noGrp="1"/>
          </p:cNvSpPr>
          <p:nvPr>
            <p:ph idx="1"/>
          </p:nvPr>
        </p:nvSpPr>
        <p:spPr/>
        <p:txBody>
          <a:bodyPr/>
          <a:lstStyle/>
          <a:p>
            <a:r>
              <a:rPr lang="en-US" dirty="0" err="1"/>
              <a:t>TIGERweb</a:t>
            </a:r>
            <a:r>
              <a:rPr lang="en-US" dirty="0"/>
              <a:t> includes imagery to better visualize structures and road features.</a:t>
            </a:r>
          </a:p>
        </p:txBody>
      </p:sp>
      <p:sp>
        <p:nvSpPr>
          <p:cNvPr id="4" name="Slide Number Placeholder 3">
            <a:extLst>
              <a:ext uri="{FF2B5EF4-FFF2-40B4-BE49-F238E27FC236}">
                <a16:creationId xmlns:a16="http://schemas.microsoft.com/office/drawing/2014/main" id="{F558FEDD-D4AA-420C-AA30-EA2BB6A6D4CF}"/>
              </a:ext>
            </a:extLst>
          </p:cNvPr>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6" name="Picture 5">
            <a:extLst>
              <a:ext uri="{FF2B5EF4-FFF2-40B4-BE49-F238E27FC236}">
                <a16:creationId xmlns:a16="http://schemas.microsoft.com/office/drawing/2014/main" id="{B4DAF1D8-995D-47CF-88EC-28CAD3E7E3C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31507" y="2038525"/>
            <a:ext cx="8928987" cy="4699773"/>
          </a:xfrm>
          <a:prstGeom prst="rect">
            <a:avLst/>
          </a:prstGeom>
        </p:spPr>
      </p:pic>
    </p:spTree>
    <p:extLst>
      <p:ext uri="{BB962C8B-B14F-4D97-AF65-F5344CB8AC3E}">
        <p14:creationId xmlns:p14="http://schemas.microsoft.com/office/powerpoint/2010/main" val="3669787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TIGERweb</a:t>
            </a:r>
            <a:r>
              <a:rPr lang="en-US" dirty="0"/>
              <a:t> Demonstration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31014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District Boundaries</a:t>
            </a:r>
          </a:p>
        </p:txBody>
      </p:sp>
      <p:sp>
        <p:nvSpPr>
          <p:cNvPr id="3" name="Content Placeholder 2"/>
          <p:cNvSpPr>
            <a:spLocks noGrp="1"/>
          </p:cNvSpPr>
          <p:nvPr>
            <p:ph idx="1"/>
          </p:nvPr>
        </p:nvSpPr>
        <p:spPr/>
        <p:txBody>
          <a:bodyPr/>
          <a:lstStyle/>
          <a:p>
            <a:r>
              <a:rPr lang="en-US" dirty="0"/>
              <a:t>To report an error in the district boundaries online, districts should take a screenshot of the current boundaries (using the </a:t>
            </a:r>
            <a:r>
              <a:rPr lang="en-US" dirty="0" err="1"/>
              <a:t>TIGERweb</a:t>
            </a:r>
            <a:r>
              <a:rPr lang="en-US" dirty="0"/>
              <a:t> system) and then annotate the updated boundary location on the same screenshot.</a:t>
            </a:r>
          </a:p>
          <a:p>
            <a:pPr lvl="1"/>
            <a:r>
              <a:rPr lang="en-US" dirty="0"/>
              <a:t>District should </a:t>
            </a:r>
            <a:r>
              <a:rPr lang="en-US" b="1" dirty="0"/>
              <a:t>notify CDE as soon as possible </a:t>
            </a:r>
            <a:r>
              <a:rPr lang="en-US" dirty="0"/>
              <a:t>to report any errors.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6" name="Picture 5">
            <a:extLst>
              <a:ext uri="{FF2B5EF4-FFF2-40B4-BE49-F238E27FC236}">
                <a16:creationId xmlns:a16="http://schemas.microsoft.com/office/drawing/2014/main" id="{1F57B2BE-99EF-4C62-99F8-52EDDAD072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6306" y="3337116"/>
            <a:ext cx="3679534" cy="3010017"/>
          </a:xfrm>
          <a:prstGeom prst="rect">
            <a:avLst/>
          </a:prstGeom>
        </p:spPr>
      </p:pic>
      <p:pic>
        <p:nvPicPr>
          <p:cNvPr id="8" name="Picture 7">
            <a:extLst>
              <a:ext uri="{FF2B5EF4-FFF2-40B4-BE49-F238E27FC236}">
                <a16:creationId xmlns:a16="http://schemas.microsoft.com/office/drawing/2014/main" id="{5B99492E-E1C9-4E3D-A397-FD8ED43833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5848" y="3591510"/>
            <a:ext cx="5797943" cy="2494920"/>
          </a:xfrm>
          <a:prstGeom prst="rect">
            <a:avLst/>
          </a:prstGeom>
        </p:spPr>
      </p:pic>
    </p:spTree>
    <p:extLst>
      <p:ext uri="{BB962C8B-B14F-4D97-AF65-F5344CB8AC3E}">
        <p14:creationId xmlns:p14="http://schemas.microsoft.com/office/powerpoint/2010/main" val="1777056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CFB-8C1F-46CE-BEE1-6F56C692751B}"/>
              </a:ext>
            </a:extLst>
          </p:cNvPr>
          <p:cNvSpPr>
            <a:spLocks noGrp="1"/>
          </p:cNvSpPr>
          <p:nvPr>
            <p:ph type="title"/>
          </p:nvPr>
        </p:nvSpPr>
        <p:spPr/>
        <p:txBody>
          <a:bodyPr/>
          <a:lstStyle/>
          <a:p>
            <a:r>
              <a:rPr lang="en-US" dirty="0"/>
              <a:t>Submitting Boundary Changes</a:t>
            </a:r>
          </a:p>
        </p:txBody>
      </p:sp>
      <p:sp>
        <p:nvSpPr>
          <p:cNvPr id="3" name="Content Placeholder 2">
            <a:extLst>
              <a:ext uri="{FF2B5EF4-FFF2-40B4-BE49-F238E27FC236}">
                <a16:creationId xmlns:a16="http://schemas.microsoft.com/office/drawing/2014/main" id="{2D586D20-F43E-4962-AD98-094C6F9422D7}"/>
              </a:ext>
            </a:extLst>
          </p:cNvPr>
          <p:cNvSpPr>
            <a:spLocks noGrp="1"/>
          </p:cNvSpPr>
          <p:nvPr>
            <p:ph idx="1"/>
          </p:nvPr>
        </p:nvSpPr>
        <p:spPr/>
        <p:txBody>
          <a:bodyPr/>
          <a:lstStyle/>
          <a:p>
            <a:r>
              <a:rPr lang="en-US" dirty="0"/>
              <a:t>All requests to update school district boundaries should be submitted using the </a:t>
            </a:r>
            <a:r>
              <a:rPr lang="en-US" dirty="0">
                <a:hlinkClick r:id="rId2"/>
              </a:rPr>
              <a:t>Annual School District Review Program form</a:t>
            </a:r>
            <a:endParaRPr lang="en-US" dirty="0"/>
          </a:p>
          <a:p>
            <a:pPr lvl="1"/>
            <a:r>
              <a:rPr lang="en-US" dirty="0"/>
              <a:t>Districts are encouraged to submit changes as soon as possible. All annotated screenshots must be submitted no later than </a:t>
            </a:r>
            <a:r>
              <a:rPr lang="en-US" b="1" dirty="0"/>
              <a:t>December 15th </a:t>
            </a:r>
            <a:r>
              <a:rPr lang="en-US" dirty="0"/>
              <a:t>to ensure the information is successfully uploaded in the Geographic Update Partnership Software (GUPS) by the December 31st deadline.</a:t>
            </a:r>
          </a:p>
          <a:p>
            <a:pPr lvl="1"/>
            <a:r>
              <a:rPr lang="en-US" dirty="0"/>
              <a:t>Boundary changes occur when a school district adds or removes area. Boundary changes of less than 30 feet are not accepted when the change does not affect housing. </a:t>
            </a:r>
            <a:r>
              <a:rPr lang="en-US"/>
              <a:t>In areas of sparse population, such as rural areas, differences of 60 to 75 feet are not considered to be significant.</a:t>
            </a:r>
          </a:p>
        </p:txBody>
      </p:sp>
      <p:sp>
        <p:nvSpPr>
          <p:cNvPr id="4" name="Slide Number Placeholder 3">
            <a:extLst>
              <a:ext uri="{FF2B5EF4-FFF2-40B4-BE49-F238E27FC236}">
                <a16:creationId xmlns:a16="http://schemas.microsoft.com/office/drawing/2014/main" id="{4BBE58CB-AFA6-47EB-9BA2-E1B71823A189}"/>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89998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CD80-57E5-4726-91B3-D08B3F1B7EC3}"/>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2F4102B-522A-458F-A216-366816D8DD8D}"/>
              </a:ext>
            </a:extLst>
          </p:cNvPr>
          <p:cNvSpPr>
            <a:spLocks noGrp="1"/>
          </p:cNvSpPr>
          <p:nvPr>
            <p:ph idx="1"/>
          </p:nvPr>
        </p:nvSpPr>
        <p:spPr/>
        <p:txBody>
          <a:bodyPr/>
          <a:lstStyle/>
          <a:p>
            <a:r>
              <a:rPr lang="en-US" dirty="0"/>
              <a:t>For all SDRP-related questions, please reach out to:</a:t>
            </a:r>
          </a:p>
          <a:p>
            <a:pPr lvl="1"/>
            <a:r>
              <a:rPr lang="en-US" dirty="0"/>
              <a:t>Tina Negley</a:t>
            </a:r>
          </a:p>
          <a:p>
            <a:pPr lvl="1"/>
            <a:r>
              <a:rPr lang="en-US" dirty="0">
                <a:hlinkClick r:id="rId2"/>
              </a:rPr>
              <a:t>negley_t@cde.state.co.us</a:t>
            </a:r>
            <a:endParaRPr lang="en-US" dirty="0"/>
          </a:p>
          <a:p>
            <a:pPr lvl="1"/>
            <a:r>
              <a:rPr lang="en-US" dirty="0"/>
              <a:t>720-766-2793</a:t>
            </a:r>
          </a:p>
        </p:txBody>
      </p:sp>
      <p:sp>
        <p:nvSpPr>
          <p:cNvPr id="4" name="Slide Number Placeholder 3">
            <a:extLst>
              <a:ext uri="{FF2B5EF4-FFF2-40B4-BE49-F238E27FC236}">
                <a16:creationId xmlns:a16="http://schemas.microsoft.com/office/drawing/2014/main" id="{C1676A7F-D8D9-4A5C-822E-BAE91D2BE25A}"/>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591704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71EB9-AF58-4583-B570-EC200FF2D072}"/>
              </a:ext>
            </a:extLst>
          </p:cNvPr>
          <p:cNvSpPr>
            <a:spLocks noGrp="1"/>
          </p:cNvSpPr>
          <p:nvPr>
            <p:ph type="ctrTitle"/>
          </p:nvPr>
        </p:nvSpPr>
        <p:spPr/>
        <p:txBody>
          <a:bodyPr/>
          <a:lstStyle/>
          <a:p>
            <a:r>
              <a:rPr lang="en-US" dirty="0"/>
              <a:t>Upcoming Meetings</a:t>
            </a:r>
          </a:p>
        </p:txBody>
      </p:sp>
    </p:spTree>
    <p:extLst>
      <p:ext uri="{BB962C8B-B14F-4D97-AF65-F5344CB8AC3E}">
        <p14:creationId xmlns:p14="http://schemas.microsoft.com/office/powerpoint/2010/main" val="320778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Any Requests for Upcoming Topics or Questions! </a:t>
            </a:r>
            <a:endParaRPr dirty="0"/>
          </a:p>
        </p:txBody>
      </p:sp>
      <p:sp>
        <p:nvSpPr>
          <p:cNvPr id="330" name="Google Shape;330;p34"/>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342900" lvl="0" indent="-133350" algn="l" rtl="0">
              <a:lnSpc>
                <a:spcPct val="90000"/>
              </a:lnSpc>
              <a:spcBef>
                <a:spcPts val="750"/>
              </a:spcBef>
              <a:spcAft>
                <a:spcPts val="0"/>
              </a:spcAft>
              <a:buClr>
                <a:schemeClr val="dk1"/>
              </a:buClr>
              <a:buSzPts val="2400"/>
              <a:buNone/>
            </a:pPr>
            <a:r>
              <a:rPr lang="en-US" dirty="0"/>
              <a:t>Upcoming Office Hours: </a:t>
            </a:r>
          </a:p>
          <a:p>
            <a:pPr marL="495300" indent="-285750"/>
            <a:r>
              <a:rPr lang="en-US" dirty="0">
                <a:solidFill>
                  <a:srgbClr val="FF0000"/>
                </a:solidFill>
              </a:rPr>
              <a:t>November 18: NO OFFICE HOURS</a:t>
            </a:r>
          </a:p>
          <a:p>
            <a:pPr marL="952500" lvl="1" indent="-285750"/>
            <a:r>
              <a:rPr lang="en-US" dirty="0">
                <a:solidFill>
                  <a:srgbClr val="FF0000"/>
                </a:solidFill>
              </a:rPr>
              <a:t>Cancelled due to Committee of Practitioners meeting</a:t>
            </a:r>
          </a:p>
          <a:p>
            <a:pPr marL="495300" indent="-285750"/>
            <a:r>
              <a:rPr lang="en-US" dirty="0">
                <a:solidFill>
                  <a:srgbClr val="FF0000"/>
                </a:solidFill>
              </a:rPr>
              <a:t>November 25: NO OFFICE HOURS</a:t>
            </a:r>
          </a:p>
          <a:p>
            <a:pPr marL="952500" lvl="1" indent="-285750"/>
            <a:r>
              <a:rPr lang="en-US" dirty="0">
                <a:solidFill>
                  <a:srgbClr val="FF0000"/>
                </a:solidFill>
              </a:rPr>
              <a:t>Cancelled due to Thanksgiving Holiday</a:t>
            </a:r>
          </a:p>
          <a:p>
            <a:pPr marL="495300" indent="-285750"/>
            <a:r>
              <a:rPr lang="en-US" dirty="0">
                <a:solidFill>
                  <a:schemeClr val="tx1"/>
                </a:solidFill>
              </a:rPr>
              <a:t>December 2:</a:t>
            </a:r>
          </a:p>
          <a:p>
            <a:pPr marL="952500" lvl="1" indent="-285750"/>
            <a:r>
              <a:rPr lang="en-US" dirty="0">
                <a:solidFill>
                  <a:schemeClr val="tx1"/>
                </a:solidFill>
              </a:rPr>
              <a:t>Open Session – email requests for topics</a:t>
            </a:r>
            <a:endParaRPr dirty="0">
              <a:solidFill>
                <a:schemeClr val="tx1"/>
              </a:solidFill>
            </a:endParaRPr>
          </a:p>
          <a:p>
            <a:pPr marL="342900" indent="-285750"/>
            <a:endParaRPr dirty="0"/>
          </a:p>
        </p:txBody>
      </p:sp>
      <p:sp>
        <p:nvSpPr>
          <p:cNvPr id="331" name="Google Shape;33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46</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6576563" y="4365268"/>
            <a:ext cx="3494702" cy="23298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dirty="0"/>
              <a:t>ESSER/ESEA Program Partners</a:t>
            </a:r>
            <a:endParaRPr sz="3200" dirty="0"/>
          </a:p>
          <a:p>
            <a:pPr marL="128588" lvl="0" indent="-128588" algn="l" rtl="0">
              <a:lnSpc>
                <a:spcPct val="90000"/>
              </a:lnSpc>
              <a:spcBef>
                <a:spcPts val="750"/>
              </a:spcBef>
              <a:spcAft>
                <a:spcPts val="0"/>
              </a:spcAft>
              <a:buSzPts val="1500"/>
              <a:buChar char="•"/>
            </a:pPr>
            <a:r>
              <a:rPr lang="en-US" sz="1600" dirty="0"/>
              <a:t>Nazie Mohajeri-Nelson, Director of ESEA Office (</a:t>
            </a:r>
            <a:r>
              <a:rPr lang="en-US" sz="1600" u="sng" dirty="0">
                <a:solidFill>
                  <a:schemeClr val="hlink"/>
                </a:solidFill>
                <a:hlinkClick r:id="rId3"/>
              </a:rPr>
              <a:t>mohajeri-nelson_n@cde.state.co.us</a:t>
            </a:r>
            <a:r>
              <a:rPr lang="en-US" sz="1600" dirty="0"/>
              <a:t>) </a:t>
            </a:r>
            <a:endParaRPr dirty="0"/>
          </a:p>
          <a:p>
            <a:pPr marL="128588" lvl="0" indent="-128588" algn="l" rtl="0">
              <a:lnSpc>
                <a:spcPct val="90000"/>
              </a:lnSpc>
              <a:spcBef>
                <a:spcPts val="750"/>
              </a:spcBef>
              <a:spcAft>
                <a:spcPts val="0"/>
              </a:spcAft>
              <a:buSzPts val="1500"/>
              <a:buChar char="•"/>
            </a:pPr>
            <a:r>
              <a:rPr lang="en-US" sz="1600" dirty="0"/>
              <a:t>DeLilah Collins, Assistant Director of ESEA Office (</a:t>
            </a:r>
            <a:r>
              <a:rPr lang="en-US" sz="1600" u="sng" dirty="0">
                <a:solidFill>
                  <a:schemeClr val="hlink"/>
                </a:solidFill>
                <a:hlinkClick r:id="rId4"/>
              </a:rPr>
              <a:t>collins_d@cde.state.co.us</a:t>
            </a:r>
            <a:r>
              <a:rPr lang="en-US" sz="1600" dirty="0"/>
              <a:t>) </a:t>
            </a:r>
            <a:endParaRPr dirty="0"/>
          </a:p>
          <a:p>
            <a:pPr marL="128588" lvl="0" indent="-128588" algn="l" rtl="0">
              <a:lnSpc>
                <a:spcPct val="90000"/>
              </a:lnSpc>
              <a:spcBef>
                <a:spcPts val="750"/>
              </a:spcBef>
              <a:spcAft>
                <a:spcPts val="0"/>
              </a:spcAft>
              <a:buSzPts val="1500"/>
              <a:buChar char="•"/>
            </a:pPr>
            <a:r>
              <a:rPr lang="en-US" sz="1600" u="sng" dirty="0">
                <a:solidFill>
                  <a:schemeClr val="hlink"/>
                </a:solidFill>
                <a:hlinkClick r:id="rId5"/>
              </a:rPr>
              <a:t>ESEA Regional Contacts </a:t>
            </a:r>
            <a:r>
              <a:rPr lang="en-US" sz="1600" dirty="0"/>
              <a:t>assigned by district</a:t>
            </a:r>
            <a:endParaRPr dirty="0"/>
          </a:p>
          <a:p>
            <a:pPr marL="471488" lvl="1" indent="-128587" algn="l" rtl="0">
              <a:lnSpc>
                <a:spcPct val="90000"/>
              </a:lnSpc>
              <a:spcBef>
                <a:spcPts val="375"/>
              </a:spcBef>
              <a:spcAft>
                <a:spcPts val="0"/>
              </a:spcAft>
              <a:buSzPts val="1500"/>
              <a:buChar char="•"/>
            </a:pPr>
            <a:r>
              <a:rPr lang="en-US" sz="1300" dirty="0"/>
              <a:t>Title I: Laura Meushaw, Kathryn Wisner, Niko Kaloudis</a:t>
            </a:r>
            <a:endParaRPr sz="1000" dirty="0"/>
          </a:p>
          <a:p>
            <a:pPr marL="471488" lvl="1" indent="-128587" algn="l" rtl="0">
              <a:lnSpc>
                <a:spcPct val="90000"/>
              </a:lnSpc>
              <a:spcBef>
                <a:spcPts val="375"/>
              </a:spcBef>
              <a:spcAft>
                <a:spcPts val="0"/>
              </a:spcAft>
              <a:buSzPts val="1500"/>
              <a:buChar char="•"/>
            </a:pPr>
            <a:r>
              <a:rPr lang="en-US" sz="1300" dirty="0"/>
              <a:t>Title II: Niko Kaloudis</a:t>
            </a:r>
            <a:endParaRPr sz="1000" dirty="0"/>
          </a:p>
          <a:p>
            <a:pPr marL="471488" lvl="1" indent="-128587" algn="l" rtl="0">
              <a:lnSpc>
                <a:spcPct val="90000"/>
              </a:lnSpc>
              <a:spcBef>
                <a:spcPts val="375"/>
              </a:spcBef>
              <a:spcAft>
                <a:spcPts val="0"/>
              </a:spcAft>
              <a:buSzPts val="1500"/>
              <a:buChar char="•"/>
            </a:pPr>
            <a:r>
              <a:rPr lang="en-US" sz="1300" dirty="0"/>
              <a:t>Title III: Kathryn Wisner</a:t>
            </a:r>
            <a:endParaRPr dirty="0"/>
          </a:p>
          <a:p>
            <a:pPr marL="471488" lvl="1" indent="-128587" algn="l" rtl="0">
              <a:lnSpc>
                <a:spcPct val="90000"/>
              </a:lnSpc>
              <a:spcBef>
                <a:spcPts val="375"/>
              </a:spcBef>
              <a:spcAft>
                <a:spcPts val="0"/>
              </a:spcAft>
              <a:buSzPts val="1500"/>
              <a:buChar char="•"/>
            </a:pPr>
            <a:r>
              <a:rPr lang="en-US" sz="1300" dirty="0"/>
              <a:t>Title IV: Tammy Giessinger, Michelle Prael</a:t>
            </a:r>
            <a:endParaRPr dirty="0"/>
          </a:p>
          <a:p>
            <a:pPr marL="471488" lvl="1" indent="-128587" algn="l" rtl="0">
              <a:lnSpc>
                <a:spcPct val="90000"/>
              </a:lnSpc>
              <a:spcBef>
                <a:spcPts val="375"/>
              </a:spcBef>
              <a:spcAft>
                <a:spcPts val="0"/>
              </a:spcAft>
              <a:buSzPts val="1500"/>
              <a:buChar char="•"/>
            </a:pPr>
            <a:r>
              <a:rPr lang="en-US" sz="1300" dirty="0"/>
              <a:t>Title V: Kristen Collins</a:t>
            </a:r>
            <a:endParaRPr dirty="0"/>
          </a:p>
          <a:p>
            <a:pPr marL="128588" lvl="0" indent="-128588" algn="l" rtl="0">
              <a:lnSpc>
                <a:spcPct val="90000"/>
              </a:lnSpc>
              <a:spcBef>
                <a:spcPts val="750"/>
              </a:spcBef>
              <a:spcAft>
                <a:spcPts val="0"/>
              </a:spcAft>
              <a:buSzPts val="1500"/>
              <a:buChar char="•"/>
            </a:pPr>
            <a:r>
              <a:rPr lang="en-US" sz="1600" dirty="0"/>
              <a:t>ESSER Team</a:t>
            </a:r>
            <a:endParaRPr dirty="0"/>
          </a:p>
          <a:p>
            <a:pPr marL="471488" lvl="1" indent="-128587" algn="l" rtl="0">
              <a:lnSpc>
                <a:spcPct val="90000"/>
              </a:lnSpc>
              <a:spcBef>
                <a:spcPts val="375"/>
              </a:spcBef>
              <a:spcAft>
                <a:spcPts val="0"/>
              </a:spcAft>
              <a:buSzPts val="1500"/>
              <a:buChar char="•"/>
            </a:pPr>
            <a:r>
              <a:rPr lang="en-US" sz="1200" dirty="0"/>
              <a:t>Kristin Crumley, ESSER Monitoring Specialist (</a:t>
            </a:r>
            <a:r>
              <a:rPr lang="en-US" sz="1200" u="sng" dirty="0">
                <a:solidFill>
                  <a:schemeClr val="hlink"/>
                </a:solidFill>
                <a:hlinkClick r:id="rId6"/>
              </a:rPr>
              <a:t>Crumley_k@cde.state.co.us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Jonathan Schelke, ESSER Monitoring Specialist (</a:t>
            </a:r>
            <a:r>
              <a:rPr lang="en-US" sz="1200" u="sng" dirty="0">
                <a:solidFill>
                  <a:schemeClr val="hlink"/>
                </a:solidFill>
                <a:hlinkClick r:id="rId7"/>
              </a:rPr>
              <a:t>schelke_j@cde.state.co.us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Shannon Wilson, ESSER/ESEA Grants Administration Coordinator (</a:t>
            </a:r>
            <a:r>
              <a:rPr lang="en-US" sz="1200" u="sng" dirty="0">
                <a:solidFill>
                  <a:schemeClr val="hlink"/>
                </a:solidFill>
                <a:hlinkClick r:id="rId8"/>
              </a:rPr>
              <a:t>Wilson_s@cde.state.co.us</a:t>
            </a:r>
            <a:r>
              <a:rPr lang="en-US" sz="1200" dirty="0"/>
              <a:t>) </a:t>
            </a:r>
            <a:endParaRPr dirty="0"/>
          </a:p>
          <a:p>
            <a:pPr marL="471488" lvl="1" indent="-128587" algn="l" rtl="0">
              <a:lnSpc>
                <a:spcPct val="90000"/>
              </a:lnSpc>
              <a:spcBef>
                <a:spcPts val="375"/>
              </a:spcBef>
              <a:spcAft>
                <a:spcPts val="0"/>
              </a:spcAft>
              <a:buSzPts val="1500"/>
              <a:buChar char="•"/>
            </a:pPr>
            <a:r>
              <a:rPr lang="en-US" sz="1200" dirty="0"/>
              <a:t>Mackenzie Owens, ESSER Reporting Specialist (</a:t>
            </a:r>
            <a:r>
              <a:rPr lang="en-US" sz="1200" u="sng" dirty="0">
                <a:solidFill>
                  <a:schemeClr val="hlink"/>
                </a:solidFill>
                <a:hlinkClick r:id="rId9"/>
              </a:rPr>
              <a:t>owens_m@cde.state.co.us</a:t>
            </a:r>
            <a:r>
              <a:rPr lang="en-US" sz="1200" dirty="0"/>
              <a:t>) </a:t>
            </a:r>
            <a:endParaRPr dirty="0"/>
          </a:p>
          <a:p>
            <a:pPr marL="128588" lvl="0" indent="-128588" algn="l" rtl="0">
              <a:lnSpc>
                <a:spcPct val="90000"/>
              </a:lnSpc>
              <a:spcBef>
                <a:spcPts val="750"/>
              </a:spcBef>
              <a:spcAft>
                <a:spcPts val="0"/>
              </a:spcAft>
              <a:buSzPts val="1500"/>
              <a:buChar char="•"/>
            </a:pPr>
            <a:r>
              <a:rPr lang="en-US" sz="1500" dirty="0"/>
              <a:t>Data, Accountability, Reporting, and Evaluation</a:t>
            </a:r>
            <a:endParaRPr dirty="0"/>
          </a:p>
          <a:p>
            <a:pPr marL="471488" lvl="1" indent="-128587" algn="l" rtl="0">
              <a:lnSpc>
                <a:spcPct val="90000"/>
              </a:lnSpc>
              <a:spcBef>
                <a:spcPts val="375"/>
              </a:spcBef>
              <a:spcAft>
                <a:spcPts val="0"/>
              </a:spcAft>
              <a:buSzPts val="1500"/>
              <a:buChar char="•"/>
            </a:pPr>
            <a:r>
              <a:rPr lang="en-US" sz="1200" dirty="0"/>
              <a:t>Tina Negley, Alan Shimmin, Mary Shen, and Mackenzie Owens</a:t>
            </a:r>
            <a:endParaRPr dirty="0"/>
          </a:p>
          <a:p>
            <a:pPr marL="471488" lvl="1" indent="-33336" algn="l" rtl="0">
              <a:lnSpc>
                <a:spcPct val="90000"/>
              </a:lnSpc>
              <a:spcBef>
                <a:spcPts val="375"/>
              </a:spcBef>
              <a:spcAft>
                <a:spcPts val="0"/>
              </a:spcAft>
              <a:buSzPts val="1500"/>
              <a:buNone/>
            </a:pPr>
            <a:endParaRPr sz="1300" dirty="0"/>
          </a:p>
          <a:p>
            <a:pPr marL="0" lvl="0" indent="0" algn="l" rtl="0">
              <a:lnSpc>
                <a:spcPct val="90000"/>
              </a:lnSpc>
              <a:spcBef>
                <a:spcPts val="0"/>
              </a:spcBef>
              <a:spcAft>
                <a:spcPts val="0"/>
              </a:spcAft>
              <a:buSzPts val="1500"/>
              <a:buNone/>
            </a:pPr>
            <a:endParaRPr sz="1200" dirty="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DB9B-5C55-4444-A3B1-5DE48600DD9B}"/>
              </a:ext>
            </a:extLst>
          </p:cNvPr>
          <p:cNvSpPr>
            <a:spLocks noGrp="1"/>
          </p:cNvSpPr>
          <p:nvPr>
            <p:ph type="title"/>
          </p:nvPr>
        </p:nvSpPr>
        <p:spPr/>
        <p:txBody>
          <a:bodyPr/>
          <a:lstStyle/>
          <a:p>
            <a:r>
              <a:rPr lang="en-US" dirty="0"/>
              <a:t>Upcoming Training </a:t>
            </a:r>
          </a:p>
        </p:txBody>
      </p:sp>
      <p:sp>
        <p:nvSpPr>
          <p:cNvPr id="3" name="Content Placeholder 2">
            <a:extLst>
              <a:ext uri="{FF2B5EF4-FFF2-40B4-BE49-F238E27FC236}">
                <a16:creationId xmlns:a16="http://schemas.microsoft.com/office/drawing/2014/main" id="{3C44B438-53AD-43F4-993F-BA00BDBBB7BA}"/>
              </a:ext>
            </a:extLst>
          </p:cNvPr>
          <p:cNvSpPr>
            <a:spLocks noGrp="1"/>
          </p:cNvSpPr>
          <p:nvPr>
            <p:ph idx="1"/>
          </p:nvPr>
        </p:nvSpPr>
        <p:spPr>
          <a:xfrm>
            <a:off x="838200" y="1799121"/>
            <a:ext cx="10515600" cy="4351338"/>
          </a:xfrm>
        </p:spPr>
        <p:txBody>
          <a:bodyPr/>
          <a:lstStyle/>
          <a:p>
            <a:pPr marL="0" indent="0" algn="ctr">
              <a:buNone/>
            </a:pPr>
            <a:r>
              <a:rPr lang="en-US" sz="1800" dirty="0">
                <a:effectLst/>
                <a:latin typeface="Calibri" panose="020F0502020204030204" pitchFamily="34" charset="0"/>
                <a:ea typeface="Calibri" panose="020F0502020204030204" pitchFamily="34" charset="0"/>
              </a:rPr>
              <a:t>The Office of ESEA Programs, at the Colorado Department of Education, will be facilitating a Virtual Training</a:t>
            </a:r>
            <a:r>
              <a:rPr lang="en-US" dirty="0">
                <a:effectLst/>
                <a:latin typeface="Calibri" panose="020F0502020204030204" pitchFamily="34" charset="0"/>
                <a:ea typeface="Calibri" panose="020F0502020204030204" pitchFamily="34" charset="0"/>
              </a:rPr>
              <a:t> on </a:t>
            </a:r>
            <a:r>
              <a:rPr lang="en-US" b="1" dirty="0">
                <a:effectLst/>
                <a:latin typeface="Calibri" panose="020F0502020204030204" pitchFamily="34" charset="0"/>
                <a:ea typeface="Calibri" panose="020F0502020204030204" pitchFamily="34" charset="0"/>
              </a:rPr>
              <a:t>Tuesday, November 16th from 1:00 pm-3:00 pm</a:t>
            </a:r>
            <a:r>
              <a:rPr lang="en-US" dirty="0">
                <a:effectLst/>
                <a:latin typeface="Calibri" panose="020F0502020204030204" pitchFamily="34" charset="0"/>
                <a:ea typeface="Calibri" panose="020F0502020204030204" pitchFamily="34" charset="0"/>
              </a:rPr>
              <a:t>. The virtual training will cover HR data reported by local education agencies (LEAs) to CDE, and how that data is used to inform calculations for Title I, Part A Comparability and Equitable Distribution of Teachers (EDT) analyses</a:t>
            </a:r>
            <a:r>
              <a:rPr lang="en-US" sz="1800" dirty="0">
                <a:effectLst/>
                <a:latin typeface="Calibri" panose="020F0502020204030204" pitchFamily="34" charset="0"/>
                <a:ea typeface="Calibri" panose="020F0502020204030204" pitchFamily="34" charset="0"/>
              </a:rPr>
              <a:t>.</a:t>
            </a:r>
          </a:p>
          <a:p>
            <a:pPr marL="0" indent="0" algn="ctr">
              <a:buNone/>
            </a:pPr>
            <a:endParaRPr lang="en-US" sz="1800" dirty="0">
              <a:effectLst/>
              <a:latin typeface="Calibri" panose="020F0502020204030204" pitchFamily="34" charset="0"/>
              <a:ea typeface="Calibri" panose="020F0502020204030204" pitchFamily="34" charset="0"/>
            </a:endParaRPr>
          </a:p>
          <a:p>
            <a:pPr marL="0" indent="0" algn="ctr">
              <a:buNone/>
            </a:pPr>
            <a:r>
              <a:rPr lang="en-US" dirty="0">
                <a:latin typeface="Calibri" panose="020F0502020204030204" pitchFamily="34" charset="0"/>
                <a:ea typeface="Calibri" panose="020F0502020204030204" pitchFamily="34" charset="0"/>
              </a:rPr>
              <a:t>The content is designed for HR fiscal and programing professionals, with a focus on data and analysis. CDE will provide future technical assistance and program aspect trainings.</a:t>
            </a:r>
            <a:endParaRPr lang="en-US" dirty="0">
              <a:effectLst/>
              <a:latin typeface="Calibri" panose="020F0502020204030204" pitchFamily="34" charset="0"/>
              <a:ea typeface="Calibri" panose="020F0502020204030204" pitchFamily="34" charset="0"/>
            </a:endParaRPr>
          </a:p>
          <a:p>
            <a:pPr marL="76200" indent="0">
              <a:buNone/>
            </a:pPr>
            <a:endParaRPr lang="en-US" dirty="0"/>
          </a:p>
        </p:txBody>
      </p:sp>
    </p:spTree>
    <p:extLst>
      <p:ext uri="{BB962C8B-B14F-4D97-AF65-F5344CB8AC3E}">
        <p14:creationId xmlns:p14="http://schemas.microsoft.com/office/powerpoint/2010/main" val="276574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C81-E770-4D0B-890B-5DB015102474}"/>
              </a:ext>
            </a:extLst>
          </p:cNvPr>
          <p:cNvSpPr>
            <a:spLocks noGrp="1"/>
          </p:cNvSpPr>
          <p:nvPr>
            <p:ph type="title"/>
          </p:nvPr>
        </p:nvSpPr>
        <p:spPr/>
        <p:txBody>
          <a:bodyPr/>
          <a:lstStyle/>
          <a:p>
            <a:r>
              <a:rPr lang="en-US" dirty="0"/>
              <a:t>Reminders and Clarifications</a:t>
            </a:r>
          </a:p>
        </p:txBody>
      </p:sp>
      <p:sp>
        <p:nvSpPr>
          <p:cNvPr id="3" name="Text Placeholder 2">
            <a:extLst>
              <a:ext uri="{FF2B5EF4-FFF2-40B4-BE49-F238E27FC236}">
                <a16:creationId xmlns:a16="http://schemas.microsoft.com/office/drawing/2014/main" id="{E01B6A0D-AF54-44BB-B26C-6908AAC43489}"/>
              </a:ext>
            </a:extLst>
          </p:cNvPr>
          <p:cNvSpPr>
            <a:spLocks noGrp="1"/>
          </p:cNvSpPr>
          <p:nvPr>
            <p:ph type="body" idx="1"/>
          </p:nvPr>
        </p:nvSpPr>
        <p:spPr/>
        <p:txBody>
          <a:bodyPr/>
          <a:lstStyle/>
          <a:p>
            <a:r>
              <a:rPr lang="en-US" sz="2000" dirty="0"/>
              <a:t>The Maintenance of Equity certification does not have a deadline, but the sooner the better.</a:t>
            </a:r>
          </a:p>
          <a:p>
            <a:pPr lvl="1"/>
            <a:r>
              <a:rPr lang="en-US" sz="1700" dirty="0"/>
              <a:t>In reviewing the data, all Colorado LEAs either meet the automatic exception or are eligible to apply for the certification. </a:t>
            </a:r>
          </a:p>
          <a:p>
            <a:pPr lvl="1"/>
            <a:r>
              <a:rPr lang="en-US" sz="1700" dirty="0"/>
              <a:t>New </a:t>
            </a:r>
            <a:r>
              <a:rPr lang="en-US" sz="1700" dirty="0" err="1"/>
              <a:t>MoEq</a:t>
            </a:r>
            <a:r>
              <a:rPr lang="en-US" sz="1700" dirty="0"/>
              <a:t> webpage with the data file posted – </a:t>
            </a:r>
            <a:r>
              <a:rPr lang="en-US" sz="1700"/>
              <a:t>coming soon! </a:t>
            </a:r>
            <a:endParaRPr lang="en-US" sz="1700" dirty="0"/>
          </a:p>
          <a:p>
            <a:r>
              <a:rPr lang="en-US" sz="2000" dirty="0"/>
              <a:t>Colorado’s ARP ESSER III application has been approved and we have been awarded the remaining 1/3 of funds!  </a:t>
            </a:r>
          </a:p>
        </p:txBody>
      </p:sp>
      <p:sp>
        <p:nvSpPr>
          <p:cNvPr id="4" name="Slide Number Placeholder 3">
            <a:extLst>
              <a:ext uri="{FF2B5EF4-FFF2-40B4-BE49-F238E27FC236}">
                <a16:creationId xmlns:a16="http://schemas.microsoft.com/office/drawing/2014/main" id="{B1C05702-2987-49A9-A33B-C2244217325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22996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878" y="3101420"/>
            <a:ext cx="8912994" cy="1576459"/>
          </a:xfrm>
        </p:spPr>
        <p:txBody>
          <a:bodyPr>
            <a:noAutofit/>
          </a:bodyPr>
          <a:lstStyle/>
          <a:p>
            <a:r>
              <a:rPr lang="en-US" sz="3200" dirty="0"/>
              <a:t>Educator Recruitment and Retention</a:t>
            </a:r>
            <a:br>
              <a:rPr lang="en-US" sz="3200" dirty="0"/>
            </a:br>
            <a:r>
              <a:rPr lang="en-US" sz="3200" dirty="0"/>
              <a:t>Statewide Initiatives</a:t>
            </a:r>
            <a:br>
              <a:rPr lang="en-US" sz="4000" dirty="0"/>
            </a:br>
            <a:br>
              <a:rPr lang="en-US" sz="4000" dirty="0"/>
            </a:br>
            <a:endParaRPr lang="en-US" sz="4000" dirty="0"/>
          </a:p>
        </p:txBody>
      </p:sp>
      <p:sp>
        <p:nvSpPr>
          <p:cNvPr id="3" name="Subtitle 2"/>
          <p:cNvSpPr>
            <a:spLocks noGrp="1"/>
          </p:cNvSpPr>
          <p:nvPr>
            <p:ph type="subTitle" idx="1"/>
          </p:nvPr>
        </p:nvSpPr>
        <p:spPr/>
        <p:txBody>
          <a:bodyPr>
            <a:normAutofit/>
          </a:bodyPr>
          <a:lstStyle/>
          <a:p>
            <a:r>
              <a:rPr lang="en-US" dirty="0"/>
              <a:t> Fall 2021</a:t>
            </a:r>
          </a:p>
          <a:p>
            <a:r>
              <a:rPr lang="en-US" dirty="0"/>
              <a:t>Colleen O’Neil, Associate Commissioner, Educator Talent</a:t>
            </a:r>
          </a:p>
        </p:txBody>
      </p:sp>
      <p:sp>
        <p:nvSpPr>
          <p:cNvPr id="4" name="Slide Number Placeholder 3"/>
          <p:cNvSpPr>
            <a:spLocks noGrp="1"/>
          </p:cNvSpPr>
          <p:nvPr>
            <p:ph type="sldNum" sz="quarter" idx="4294967295"/>
          </p:nvPr>
        </p:nvSpPr>
        <p:spPr>
          <a:xfrm>
            <a:off x="1744663" y="6356350"/>
            <a:ext cx="407987" cy="365125"/>
          </a:xfrm>
          <a:prstGeom prst="rect">
            <a:avLst/>
          </a:prstGeom>
        </p:spPr>
        <p:txBody>
          <a:bodyPr/>
          <a:lstStyle/>
          <a:p>
            <a:fld id="{600BAA8B-998A-4793-9AB8-94EE2C3B2243}" type="slidenum">
              <a:rPr lang="en-US" sz="1000"/>
              <a:pPr/>
              <a:t>7</a:t>
            </a:fld>
            <a:endParaRPr lang="en-US" sz="1000" dirty="0"/>
          </a:p>
        </p:txBody>
      </p:sp>
    </p:spTree>
    <p:extLst>
      <p:ext uri="{BB962C8B-B14F-4D97-AF65-F5344CB8AC3E}">
        <p14:creationId xmlns:p14="http://schemas.microsoft.com/office/powerpoint/2010/main" val="87764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EF93-336D-4E19-8E42-2F83A30E131A}"/>
              </a:ext>
            </a:extLst>
          </p:cNvPr>
          <p:cNvSpPr>
            <a:spLocks noGrp="1"/>
          </p:cNvSpPr>
          <p:nvPr>
            <p:ph type="title"/>
          </p:nvPr>
        </p:nvSpPr>
        <p:spPr/>
        <p:txBody>
          <a:bodyPr/>
          <a:lstStyle/>
          <a:p>
            <a:r>
              <a:rPr lang="en-US" dirty="0"/>
              <a:t>2020-21 Colorado Context</a:t>
            </a:r>
          </a:p>
        </p:txBody>
      </p:sp>
      <p:graphicFrame>
        <p:nvGraphicFramePr>
          <p:cNvPr id="6" name="Content Placeholder 2" descr="2020-21 Colorado Context">
            <a:extLst>
              <a:ext uri="{FF2B5EF4-FFF2-40B4-BE49-F238E27FC236}">
                <a16:creationId xmlns:a16="http://schemas.microsoft.com/office/drawing/2014/main" id="{47A4FBF0-45F9-4B1D-B57C-F4C043DFA350}"/>
              </a:ext>
            </a:extLst>
          </p:cNvPr>
          <p:cNvGraphicFramePr>
            <a:graphicFrameLocks noGrp="1"/>
          </p:cNvGraphicFramePr>
          <p:nvPr>
            <p:ph idx="1"/>
            <p:extLst>
              <p:ext uri="{D42A27DB-BD31-4B8C-83A1-F6EECF244321}">
                <p14:modId xmlns:p14="http://schemas.microsoft.com/office/powerpoint/2010/main" val="947282547"/>
              </p:ext>
            </p:extLst>
          </p:nvPr>
        </p:nvGraphicFramePr>
        <p:xfrm>
          <a:off x="2152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3E10265-DF95-43F1-B99D-91C7560B35D5}"/>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78128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678-C3E8-40B1-9287-89EE2E678191}"/>
              </a:ext>
            </a:extLst>
          </p:cNvPr>
          <p:cNvSpPr>
            <a:spLocks noGrp="1"/>
          </p:cNvSpPr>
          <p:nvPr>
            <p:ph type="title"/>
          </p:nvPr>
        </p:nvSpPr>
        <p:spPr/>
        <p:txBody>
          <a:bodyPr/>
          <a:lstStyle/>
          <a:p>
            <a:r>
              <a:rPr lang="en-US" dirty="0"/>
              <a:t>Positions Remaining Unfilled in 2020-21</a:t>
            </a:r>
          </a:p>
        </p:txBody>
      </p:sp>
      <p:sp>
        <p:nvSpPr>
          <p:cNvPr id="4" name="Slide Number Placeholder 3">
            <a:extLst>
              <a:ext uri="{FF2B5EF4-FFF2-40B4-BE49-F238E27FC236}">
                <a16:creationId xmlns:a16="http://schemas.microsoft.com/office/drawing/2014/main" id="{173CE908-782F-4533-9987-84523E580C52}"/>
              </a:ext>
            </a:extLst>
          </p:cNvPr>
          <p:cNvSpPr>
            <a:spLocks noGrp="1"/>
          </p:cNvSpPr>
          <p:nvPr>
            <p:ph type="sldNum" sz="quarter" idx="12"/>
          </p:nvPr>
        </p:nvSpPr>
        <p:spPr/>
        <p:txBody>
          <a:bodyPr/>
          <a:lstStyle/>
          <a:p>
            <a:fld id="{C479D5F6-EDCB-402A-AC08-4943A1820E8F}" type="slidenum">
              <a:rPr lang="en-US" smtClean="0"/>
              <a:pPr/>
              <a:t>9</a:t>
            </a:fld>
            <a:endParaRPr lang="en-US" dirty="0"/>
          </a:p>
        </p:txBody>
      </p:sp>
      <p:graphicFrame>
        <p:nvGraphicFramePr>
          <p:cNvPr id="8" name="Content Placeholder 5" descr="Positions remaining unfilled in 2020-21">
            <a:extLst>
              <a:ext uri="{FF2B5EF4-FFF2-40B4-BE49-F238E27FC236}">
                <a16:creationId xmlns:a16="http://schemas.microsoft.com/office/drawing/2014/main" id="{5007BE89-95A5-4328-85A2-132F605E7263}"/>
              </a:ext>
            </a:extLst>
          </p:cNvPr>
          <p:cNvGraphicFramePr>
            <a:graphicFrameLocks noGrp="1"/>
          </p:cNvGraphicFramePr>
          <p:nvPr>
            <p:ph idx="1"/>
            <p:extLst>
              <p:ext uri="{D42A27DB-BD31-4B8C-83A1-F6EECF244321}">
                <p14:modId xmlns:p14="http://schemas.microsoft.com/office/powerpoint/2010/main" val="400467477"/>
              </p:ext>
            </p:extLst>
          </p:nvPr>
        </p:nvGraphicFramePr>
        <p:xfrm>
          <a:off x="2152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86147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D20_PowerpointTemplate_n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Body Slides">
  <a:themeElements>
    <a:clrScheme name="Custom 4">
      <a:dk1>
        <a:srgbClr val="495E82"/>
      </a:dk1>
      <a:lt1>
        <a:srgbClr val="FFFFFF"/>
      </a:lt1>
      <a:dk2>
        <a:srgbClr val="34383F"/>
      </a:dk2>
      <a:lt2>
        <a:srgbClr val="D3DCEC"/>
      </a:lt2>
      <a:accent1>
        <a:srgbClr val="6E8CBE"/>
      </a:accent1>
      <a:accent2>
        <a:srgbClr val="C7632A"/>
      </a:accent2>
      <a:accent3>
        <a:srgbClr val="515963"/>
      </a:accent3>
      <a:accent4>
        <a:srgbClr val="8A415D"/>
      </a:accent4>
      <a:accent5>
        <a:srgbClr val="2B7D8A"/>
      </a:accent5>
      <a:accent6>
        <a:srgbClr val="648A3C"/>
      </a:accent6>
      <a:hlink>
        <a:srgbClr val="495E82"/>
      </a:hlink>
      <a:folHlink>
        <a:srgbClr val="BC4E7C"/>
      </a:folHlink>
    </a:clrScheme>
    <a:fontScheme name="Marzano Research">
      <a:majorFont>
        <a:latin typeface="Montserrat"/>
        <a:ea typeface=""/>
        <a:cs typeface=""/>
      </a:majorFont>
      <a:minorFont>
        <a:latin typeface="Sarabu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R_PPT_10062020_kl" id="{9F98704D-2192-854A-A431-8338456DF8C7}" vid="{7D806798-FAB3-AF4B-AD26-38AED15E2587}"/>
    </a:ext>
  </a:extLst>
</a:theme>
</file>

<file path=ppt/theme/theme5.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3824</Words>
  <Application>Microsoft Office PowerPoint</Application>
  <PresentationFormat>Widescreen</PresentationFormat>
  <Paragraphs>317</Paragraphs>
  <Slides>47</Slides>
  <Notes>31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47</vt:i4>
      </vt:variant>
    </vt:vector>
  </HeadingPairs>
  <TitlesOfParts>
    <vt:vector size="58" baseType="lpstr">
      <vt:lpstr>Arial</vt:lpstr>
      <vt:lpstr>Calibri</vt:lpstr>
      <vt:lpstr>Montserrat Medium</vt:lpstr>
      <vt:lpstr>Museo Slab 500</vt:lpstr>
      <vt:lpstr>Rockwell</vt:lpstr>
      <vt:lpstr>Sarabun</vt:lpstr>
      <vt:lpstr>Office Theme</vt:lpstr>
      <vt:lpstr>ASD20_PowerpointTemplate_new</vt:lpstr>
      <vt:lpstr>Custom Design</vt:lpstr>
      <vt:lpstr>4_Body Slides</vt:lpstr>
      <vt:lpstr>1_Office Theme</vt:lpstr>
      <vt:lpstr>CDE Office Hours</vt:lpstr>
      <vt:lpstr> CDE Team!</vt:lpstr>
      <vt:lpstr>ESSER Office Hours</vt:lpstr>
      <vt:lpstr>Updates, Reminders, and Clarifications</vt:lpstr>
      <vt:lpstr>Upcoming Training </vt:lpstr>
      <vt:lpstr>Reminders and Clarifications</vt:lpstr>
      <vt:lpstr>Educator Recruitment and Retention Statewide Initiatives  </vt:lpstr>
      <vt:lpstr>2020-21 Colorado Context</vt:lpstr>
      <vt:lpstr>Positions Remaining Unfilled in 2020-21</vt:lpstr>
      <vt:lpstr>Education Talent Division</vt:lpstr>
      <vt:lpstr>Programs to Attract and Recruit</vt:lpstr>
      <vt:lpstr>Retention Initiatives</vt:lpstr>
      <vt:lpstr>Feedback and Sharing  What state-led recruitment and retention initiatives do you believe could be effective?   What local recruitment and retention efforts are working that you want to highlight (as in let others know are effective for investment)?   </vt:lpstr>
      <vt:lpstr>Thank you!   Questions/Comments/Ideas  Colleen O’Neil, oneil_c@cde.state.co.us </vt:lpstr>
      <vt:lpstr>CRF Expenditure Reporting Final Submission </vt:lpstr>
      <vt:lpstr>Where to report, and when</vt:lpstr>
      <vt:lpstr>How to report</vt:lpstr>
      <vt:lpstr>If you are only reporting expenditures for the period 9/01/21-12/17/21</vt:lpstr>
      <vt:lpstr>How to submit and adjust previously reported totals</vt:lpstr>
      <vt:lpstr>If you are adjusting previously reported expenditures and will be returning funds to the State</vt:lpstr>
      <vt:lpstr>If you have questions, please reach out to Patrick Mueller: mueller_p@cde.state.co.us 303-827-5980</vt:lpstr>
      <vt:lpstr>Use of Funds Plan</vt:lpstr>
      <vt:lpstr>ARP ESSER III Additional Requirements</vt:lpstr>
      <vt:lpstr>Content of Use of Funds Plan</vt:lpstr>
      <vt:lpstr>Process Requirements</vt:lpstr>
      <vt:lpstr>Suggested Instructions for Website Content</vt:lpstr>
      <vt:lpstr>Consider your local context</vt:lpstr>
      <vt:lpstr>Example: How the LEA will use funds</vt:lpstr>
      <vt:lpstr>PowerPoint Presentation</vt:lpstr>
      <vt:lpstr>ESSER III Planning</vt:lpstr>
      <vt:lpstr>Allowable Use of Funds</vt:lpstr>
      <vt:lpstr>Example: How the LEA determined needs</vt:lpstr>
      <vt:lpstr>Example: How LEA plans to measure impacts</vt:lpstr>
      <vt:lpstr>Questions?</vt:lpstr>
      <vt:lpstr>U.S. Census Bureau Annual School District Review Program (SDRP)  Presentation by Tina Negley</vt:lpstr>
      <vt:lpstr>SDRP Purpose</vt:lpstr>
      <vt:lpstr>SDRP Phases</vt:lpstr>
      <vt:lpstr>School District Boundaries</vt:lpstr>
      <vt:lpstr>Introduction to TIGERweb</vt:lpstr>
      <vt:lpstr>TIGERweb Functionality</vt:lpstr>
      <vt:lpstr>TIGERweb Demonstration</vt:lpstr>
      <vt:lpstr>Correcting District Boundaries</vt:lpstr>
      <vt:lpstr>Submitting Boundary Changes</vt:lpstr>
      <vt:lpstr>Contact Information</vt:lpstr>
      <vt:lpstr>Upcoming Meetings</vt:lpstr>
      <vt:lpstr>Any Requests for Upcoming Topics or Questions! </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46</cp:revision>
  <dcterms:modified xsi:type="dcterms:W3CDTF">2021-11-29T16:33:49Z</dcterms:modified>
</cp:coreProperties>
</file>