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Raleway" pitchFamily="2" charset="0"/>
      <p:regular r:id="rId39"/>
      <p:bold r:id="rId40"/>
      <p:italic r:id="rId41"/>
      <p:boldItalic r:id="rId42"/>
    </p:embeddedFont>
    <p:embeddedFont>
      <p:font typeface="Rockwell" panose="02060603020205020403"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596D62-8039-43A2-85EC-247B586B228C}">
  <a:tblStyle styleId="{C8596D62-8039-43A2-85EC-247B586B228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09" autoAdjust="0"/>
  </p:normalViewPr>
  <p:slideViewPr>
    <p:cSldViewPr snapToGrid="0">
      <p:cViewPr varScale="1">
        <p:scale>
          <a:sx n="158" d="100"/>
          <a:sy n="158" d="100"/>
        </p:scale>
        <p:origin x="264" y="138"/>
      </p:cViewPr>
      <p:guideLst>
        <p:guide orient="horz" pos="1620"/>
        <p:guide pos="2880"/>
      </p:guideLst>
    </p:cSldViewPr>
  </p:slideViewPr>
  <p:outlineViewPr>
    <p:cViewPr>
      <p:scale>
        <a:sx n="33" d="100"/>
        <a:sy n="33" d="100"/>
      </p:scale>
      <p:origin x="0" y="-128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a90176ff9_1_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g28a90176ff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8a90176ff9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28a90176ff9_1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8a90176ff9_1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8a90176ff9_1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8a90176ff9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8a90176ff9_1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8a90176ff9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8a90176ff9_1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8a90176ff9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28a90176ff9_1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8a90176ff9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28a90176ff9_1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8a90176ff9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28a90176ff9_1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a90176ff9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8a90176ff9_1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a90176ff9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8a90176ff9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a90176ff9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8a90176ff9_1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8a90176ff9_1_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
        <p:nvSpPr>
          <p:cNvPr id="278" name="Google Shape;278;g28a90176ff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a90176ff9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8a90176ff9_1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8a90176ff9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8a90176ff9_1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8a90176ff9_1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8a90176ff9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8a90176ff9_1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8a90176ff9_1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Mackenzie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a90176ff9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28a90176ff9_1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70000"/>
              </a:lnSpc>
              <a:spcBef>
                <a:spcPts val="800"/>
              </a:spcBef>
              <a:spcAft>
                <a:spcPts val="0"/>
              </a:spcAft>
              <a:buClr>
                <a:schemeClr val="dk1"/>
              </a:buClr>
              <a:buSzPts val="1100"/>
              <a:buFont typeface="Arial"/>
              <a:buNone/>
            </a:pPr>
            <a:r>
              <a:rPr lang="en" sz="1285">
                <a:solidFill>
                  <a:schemeClr val="dk1"/>
                </a:solidFill>
                <a:latin typeface="Calibri"/>
                <a:ea typeface="Calibri"/>
                <a:cs typeface="Calibri"/>
                <a:sym typeface="Calibri"/>
              </a:rPr>
              <a:t>Note: As this activity continued into the FY24 reporting period, the LEA should prepare to report information about this activity in their FY24 (Year 5) APR and include student group membership counts for the 20 students who participated in the program in FY24. Enrollment counts for activities that occur during the summer should be taken from the previous school year.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8b9003f8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8b9003f8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8b9003f8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8b9003f8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8b9003f84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8b9003f84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8a90176ff9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8" name="Google Shape;448;g28a90176ff9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8a90176ff9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8a90176ff9_1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8a90176ff9_1_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28a90176ff9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8a90176ff9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28a90176ff9_1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8a90176ff9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
        <p:nvSpPr>
          <p:cNvPr id="291" name="Google Shape;291;g28a90176ff9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8a90176ff9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8a90176ff9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a90176ff9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8a90176ff9_1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8a90176ff9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8a90176ff9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Kristin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8a933429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8a933429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8a90176ff9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g28a90176ff9_1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2" y="0"/>
            <a:ext cx="9143997" cy="914399"/>
          </a:xfrm>
          <a:prstGeom prst="rect">
            <a:avLst/>
          </a:prstGeom>
          <a:noFill/>
          <a:ln>
            <a:noFill/>
          </a:ln>
        </p:spPr>
      </p:pic>
      <p:sp>
        <p:nvSpPr>
          <p:cNvPr id="52" name="Google Shape;52;p13"/>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13"/>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4" name="Google Shape;54;p13"/>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55" name="Google Shape;55;p13"/>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1" y="2"/>
            <a:ext cx="9144000" cy="5143500"/>
          </a:xfrm>
          <a:prstGeom prst="rect">
            <a:avLst/>
          </a:prstGeom>
          <a:noFill/>
          <a:ln>
            <a:noFill/>
          </a:ln>
        </p:spPr>
      </p:pic>
      <p:sp>
        <p:nvSpPr>
          <p:cNvPr id="58" name="Google Shape;58;p14"/>
          <p:cNvSpPr txBox="1">
            <a:spLocks noGrp="1"/>
          </p:cNvSpPr>
          <p:nvPr>
            <p:ph type="ctrTitle"/>
          </p:nvPr>
        </p:nvSpPr>
        <p:spPr>
          <a:xfrm>
            <a:off x="685800" y="1946787"/>
            <a:ext cx="7772400" cy="17532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chemeClr val="lt1"/>
              </a:buClr>
              <a:buSzPts val="3000"/>
              <a:buFont typeface="Arial"/>
              <a:buNone/>
              <a:defRPr sz="23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Blank">
  <p:cSld name="2_Blank_1">
    <p:spTree>
      <p:nvGrpSpPr>
        <p:cNvPr id="1"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a:stretch/>
        </p:blipFill>
        <p:spPr>
          <a:xfrm>
            <a:off x="1" y="2"/>
            <a:ext cx="9143999" cy="5143499"/>
          </a:xfrm>
          <a:prstGeom prst="rect">
            <a:avLst/>
          </a:prstGeom>
          <a:noFill/>
          <a:ln>
            <a:noFill/>
          </a:ln>
        </p:spPr>
      </p:pic>
      <p:sp>
        <p:nvSpPr>
          <p:cNvPr id="62" name="Google Shape;62;p15"/>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chemeClr val="lt1"/>
              </a:buClr>
              <a:buSzPts val="3000"/>
              <a:buFont typeface="Arial"/>
              <a:buNone/>
              <a:defRPr sz="23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5"/>
          <p:cNvSpPr txBox="1">
            <a:spLocks noGrp="1"/>
          </p:cNvSpPr>
          <p:nvPr>
            <p:ph type="sldNum" idx="12"/>
          </p:nvPr>
        </p:nvSpPr>
        <p:spPr>
          <a:xfrm>
            <a:off x="223071" y="4820266"/>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4"/>
        <p:cNvGrpSpPr/>
        <p:nvPr/>
      </p:nvGrpSpPr>
      <p:grpSpPr>
        <a:xfrm>
          <a:off x="0" y="0"/>
          <a:ext cx="0" cy="0"/>
          <a:chOff x="0" y="0"/>
          <a:chExt cx="0" cy="0"/>
        </a:xfrm>
      </p:grpSpPr>
      <p:sp>
        <p:nvSpPr>
          <p:cNvPr id="65" name="Google Shape;65;p16"/>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6"/>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7" name="Google Shape;67;p16"/>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68" name="Google Shape;68;p1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69" name="Google Shape;69;p16"/>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70" name="Google Shape;70;p16"/>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 name="Google Shape;7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7"/>
          <p:cNvPicPr preferRelativeResize="0"/>
          <p:nvPr/>
        </p:nvPicPr>
        <p:blipFill>
          <a:blip r:embed="rId2">
            <a:alphaModFix/>
          </a:blip>
          <a:stretch>
            <a:fillRect/>
          </a:stretch>
        </p:blipFill>
        <p:spPr>
          <a:xfrm>
            <a:off x="0" y="0"/>
            <a:ext cx="9144024" cy="5166574"/>
          </a:xfrm>
          <a:prstGeom prst="rect">
            <a:avLst/>
          </a:prstGeom>
          <a:noFill/>
          <a:ln>
            <a:noFill/>
          </a:ln>
        </p:spPr>
      </p:pic>
      <p:sp>
        <p:nvSpPr>
          <p:cNvPr id="76" name="Google Shape;76;p17"/>
          <p:cNvSpPr txBox="1">
            <a:spLocks noGrp="1"/>
          </p:cNvSpPr>
          <p:nvPr>
            <p:ph type="ctrTitle" idx="2"/>
          </p:nvPr>
        </p:nvSpPr>
        <p:spPr>
          <a:xfrm>
            <a:off x="311700" y="744575"/>
            <a:ext cx="8520600" cy="1827300"/>
          </a:xfrm>
          <a:prstGeom prst="rect">
            <a:avLst/>
          </a:prstGeom>
        </p:spPr>
        <p:txBody>
          <a:bodyPr spcFirstLastPara="1" wrap="square" lIns="91425" tIns="91425" rIns="91425" bIns="91425" anchor="b"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lt1"/>
                </a:solidFill>
                <a:latin typeface="Rockwell"/>
                <a:ea typeface="Rockwell"/>
                <a:cs typeface="Rockwell"/>
                <a:sym typeface="Rockwell"/>
              </a:defRPr>
            </a:lvl2pPr>
            <a:lvl3pPr lvl="2" algn="ctr">
              <a:spcBef>
                <a:spcPts val="0"/>
              </a:spcBef>
              <a:spcAft>
                <a:spcPts val="0"/>
              </a:spcAft>
              <a:buNone/>
              <a:defRPr sz="4000">
                <a:solidFill>
                  <a:schemeClr val="lt1"/>
                </a:solidFill>
                <a:latin typeface="Rockwell"/>
                <a:ea typeface="Rockwell"/>
                <a:cs typeface="Rockwell"/>
                <a:sym typeface="Rockwell"/>
              </a:defRPr>
            </a:lvl3pPr>
            <a:lvl4pPr lvl="3" algn="ctr">
              <a:spcBef>
                <a:spcPts val="0"/>
              </a:spcBef>
              <a:spcAft>
                <a:spcPts val="0"/>
              </a:spcAft>
              <a:buNone/>
              <a:defRPr sz="4000">
                <a:solidFill>
                  <a:schemeClr val="lt1"/>
                </a:solidFill>
                <a:latin typeface="Rockwell"/>
                <a:ea typeface="Rockwell"/>
                <a:cs typeface="Rockwell"/>
                <a:sym typeface="Rockwell"/>
              </a:defRPr>
            </a:lvl4pPr>
            <a:lvl5pPr lvl="4" algn="ctr">
              <a:spcBef>
                <a:spcPts val="0"/>
              </a:spcBef>
              <a:spcAft>
                <a:spcPts val="0"/>
              </a:spcAft>
              <a:buNone/>
              <a:defRPr sz="4000">
                <a:solidFill>
                  <a:schemeClr val="lt1"/>
                </a:solidFill>
                <a:latin typeface="Rockwell"/>
                <a:ea typeface="Rockwell"/>
                <a:cs typeface="Rockwell"/>
                <a:sym typeface="Rockwell"/>
              </a:defRPr>
            </a:lvl5pPr>
            <a:lvl6pPr lvl="5" algn="ctr">
              <a:spcBef>
                <a:spcPts val="0"/>
              </a:spcBef>
              <a:spcAft>
                <a:spcPts val="0"/>
              </a:spcAft>
              <a:buNone/>
              <a:defRPr sz="4000">
                <a:solidFill>
                  <a:schemeClr val="lt1"/>
                </a:solidFill>
                <a:latin typeface="Rockwell"/>
                <a:ea typeface="Rockwell"/>
                <a:cs typeface="Rockwell"/>
                <a:sym typeface="Rockwell"/>
              </a:defRPr>
            </a:lvl6pPr>
            <a:lvl7pPr lvl="6" algn="ctr">
              <a:spcBef>
                <a:spcPts val="0"/>
              </a:spcBef>
              <a:spcAft>
                <a:spcPts val="0"/>
              </a:spcAft>
              <a:buNone/>
              <a:defRPr sz="4000">
                <a:solidFill>
                  <a:schemeClr val="lt1"/>
                </a:solidFill>
                <a:latin typeface="Rockwell"/>
                <a:ea typeface="Rockwell"/>
                <a:cs typeface="Rockwell"/>
                <a:sym typeface="Rockwell"/>
              </a:defRPr>
            </a:lvl7pPr>
            <a:lvl8pPr lvl="7" algn="ctr">
              <a:spcBef>
                <a:spcPts val="0"/>
              </a:spcBef>
              <a:spcAft>
                <a:spcPts val="0"/>
              </a:spcAft>
              <a:buNone/>
              <a:defRPr sz="4000">
                <a:solidFill>
                  <a:schemeClr val="lt1"/>
                </a:solidFill>
                <a:latin typeface="Rockwell"/>
                <a:ea typeface="Rockwell"/>
                <a:cs typeface="Rockwell"/>
                <a:sym typeface="Rockwell"/>
              </a:defRPr>
            </a:lvl8pPr>
            <a:lvl9pPr lvl="8" algn="ctr" rtl="0">
              <a:spcBef>
                <a:spcPts val="0"/>
              </a:spcBef>
              <a:spcAft>
                <a:spcPts val="0"/>
              </a:spcAft>
              <a:buNone/>
              <a:defRPr sz="4000">
                <a:solidFill>
                  <a:schemeClr val="lt1"/>
                </a:solidFill>
                <a:latin typeface="Rockwell"/>
                <a:ea typeface="Rockwell"/>
                <a:cs typeface="Rockwell"/>
                <a:sym typeface="Rockwell"/>
              </a:defRPr>
            </a:lvl9pPr>
          </a:lstStyle>
          <a:p>
            <a:endParaRPr/>
          </a:p>
        </p:txBody>
      </p:sp>
      <p:sp>
        <p:nvSpPr>
          <p:cNvPr id="77" name="Google Shape;77;p17"/>
          <p:cNvSpPr txBox="1">
            <a:spLocks noGrp="1"/>
          </p:cNvSpPr>
          <p:nvPr>
            <p:ph type="subTitle" idx="3"/>
          </p:nvPr>
        </p:nvSpPr>
        <p:spPr>
          <a:xfrm>
            <a:off x="311700" y="2834125"/>
            <a:ext cx="8520600" cy="792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300"/>
              <a:buNone/>
              <a:defRPr sz="2300">
                <a:solidFill>
                  <a:schemeClr val="lt1"/>
                </a:solidFill>
                <a:latin typeface="Calibri"/>
                <a:ea typeface="Calibri"/>
                <a:cs typeface="Calibri"/>
                <a:sym typeface="Calibri"/>
              </a:defRPr>
            </a:lvl1pPr>
            <a:lvl2pPr lvl="1">
              <a:spcBef>
                <a:spcPts val="0"/>
              </a:spcBef>
              <a:spcAft>
                <a:spcPts val="0"/>
              </a:spcAft>
              <a:buSzPts val="1400"/>
              <a:buNone/>
              <a:defRPr>
                <a:solidFill>
                  <a:schemeClr val="lt1"/>
                </a:solidFill>
                <a:latin typeface="Calibri"/>
                <a:ea typeface="Calibri"/>
                <a:cs typeface="Calibri"/>
                <a:sym typeface="Calibri"/>
              </a:defRPr>
            </a:lvl2pPr>
            <a:lvl3pPr lvl="2">
              <a:spcBef>
                <a:spcPts val="0"/>
              </a:spcBef>
              <a:spcAft>
                <a:spcPts val="0"/>
              </a:spcAft>
              <a:buSzPts val="1400"/>
              <a:buNone/>
              <a:defRPr>
                <a:solidFill>
                  <a:schemeClr val="lt1"/>
                </a:solidFill>
                <a:latin typeface="Calibri"/>
                <a:ea typeface="Calibri"/>
                <a:cs typeface="Calibri"/>
                <a:sym typeface="Calibri"/>
              </a:defRPr>
            </a:lvl3pPr>
            <a:lvl4pPr lvl="3">
              <a:spcBef>
                <a:spcPts val="0"/>
              </a:spcBef>
              <a:spcAft>
                <a:spcPts val="0"/>
              </a:spcAft>
              <a:buSzPts val="1400"/>
              <a:buNone/>
              <a:defRPr>
                <a:solidFill>
                  <a:schemeClr val="lt1"/>
                </a:solidFill>
                <a:latin typeface="Calibri"/>
                <a:ea typeface="Calibri"/>
                <a:cs typeface="Calibri"/>
                <a:sym typeface="Calibri"/>
              </a:defRPr>
            </a:lvl4pPr>
            <a:lvl5pPr lvl="4">
              <a:spcBef>
                <a:spcPts val="0"/>
              </a:spcBef>
              <a:spcAft>
                <a:spcPts val="0"/>
              </a:spcAft>
              <a:buSzPts val="1400"/>
              <a:buNone/>
              <a:defRPr>
                <a:solidFill>
                  <a:schemeClr val="lt1"/>
                </a:solidFill>
                <a:latin typeface="Calibri"/>
                <a:ea typeface="Calibri"/>
                <a:cs typeface="Calibri"/>
                <a:sym typeface="Calibri"/>
              </a:defRPr>
            </a:lvl5pPr>
            <a:lvl6pPr lvl="5">
              <a:spcBef>
                <a:spcPts val="0"/>
              </a:spcBef>
              <a:spcAft>
                <a:spcPts val="0"/>
              </a:spcAft>
              <a:buSzPts val="1400"/>
              <a:buNone/>
              <a:defRPr>
                <a:solidFill>
                  <a:schemeClr val="lt1"/>
                </a:solidFill>
                <a:latin typeface="Calibri"/>
                <a:ea typeface="Calibri"/>
                <a:cs typeface="Calibri"/>
                <a:sym typeface="Calibri"/>
              </a:defRPr>
            </a:lvl6pPr>
            <a:lvl7pPr lvl="6">
              <a:spcBef>
                <a:spcPts val="0"/>
              </a:spcBef>
              <a:spcAft>
                <a:spcPts val="0"/>
              </a:spcAft>
              <a:buSzPts val="1400"/>
              <a:buNone/>
              <a:defRPr>
                <a:solidFill>
                  <a:schemeClr val="lt1"/>
                </a:solidFill>
                <a:latin typeface="Calibri"/>
                <a:ea typeface="Calibri"/>
                <a:cs typeface="Calibri"/>
                <a:sym typeface="Calibri"/>
              </a:defRPr>
            </a:lvl7pPr>
            <a:lvl8pPr lvl="7">
              <a:spcBef>
                <a:spcPts val="0"/>
              </a:spcBef>
              <a:spcAft>
                <a:spcPts val="0"/>
              </a:spcAft>
              <a:buSzPts val="1400"/>
              <a:buNone/>
              <a:defRPr>
                <a:solidFill>
                  <a:schemeClr val="lt1"/>
                </a:solidFill>
                <a:latin typeface="Calibri"/>
                <a:ea typeface="Calibri"/>
                <a:cs typeface="Calibri"/>
                <a:sym typeface="Calibri"/>
              </a:defRPr>
            </a:lvl8pPr>
            <a:lvl9pPr lvl="8" rtl="0">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78" name="Google Shape;78;p17"/>
          <p:cNvCxnSpPr/>
          <p:nvPr/>
        </p:nvCxnSpPr>
        <p:spPr>
          <a:xfrm>
            <a:off x="295875" y="2758925"/>
            <a:ext cx="8541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with header/logo - no text - blue">
  <p:cSld name="TITLE_AND_BODY_1">
    <p:spTree>
      <p:nvGrpSpPr>
        <p:cNvPr id="1" name="Shape 79"/>
        <p:cNvGrpSpPr/>
        <p:nvPr/>
      </p:nvGrpSpPr>
      <p:grpSpPr>
        <a:xfrm>
          <a:off x="0" y="0"/>
          <a:ext cx="0" cy="0"/>
          <a:chOff x="0" y="0"/>
          <a:chExt cx="0" cy="0"/>
        </a:xfrm>
      </p:grpSpPr>
      <p:pic>
        <p:nvPicPr>
          <p:cNvPr id="80" name="Google Shape;80;p18"/>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81" name="Google Shape;81;p18"/>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2000">
                <a:solidFill>
                  <a:srgbClr val="FFFFFF"/>
                </a:solidFill>
                <a:latin typeface="Rockwell"/>
                <a:ea typeface="Rockwell"/>
                <a:cs typeface="Rockwell"/>
                <a:sym typeface="Rockwell"/>
              </a:defRPr>
            </a:lvl1pPr>
            <a:lvl2pPr lvl="1" rtl="0">
              <a:spcBef>
                <a:spcPts val="0"/>
              </a:spcBef>
              <a:spcAft>
                <a:spcPts val="0"/>
              </a:spcAft>
              <a:buSzPts val="2800"/>
              <a:buNone/>
              <a:defRPr sz="2000">
                <a:solidFill>
                  <a:srgbClr val="FFFFFF"/>
                </a:solidFill>
                <a:latin typeface="Rockwell"/>
                <a:ea typeface="Rockwell"/>
                <a:cs typeface="Rockwell"/>
                <a:sym typeface="Rockwell"/>
              </a:defRPr>
            </a:lvl2pPr>
            <a:lvl3pPr lvl="2" rtl="0">
              <a:spcBef>
                <a:spcPts val="0"/>
              </a:spcBef>
              <a:spcAft>
                <a:spcPts val="0"/>
              </a:spcAft>
              <a:buSzPts val="2800"/>
              <a:buNone/>
              <a:defRPr sz="2000">
                <a:solidFill>
                  <a:srgbClr val="FFFFFF"/>
                </a:solidFill>
                <a:latin typeface="Rockwell"/>
                <a:ea typeface="Rockwell"/>
                <a:cs typeface="Rockwell"/>
                <a:sym typeface="Rockwell"/>
              </a:defRPr>
            </a:lvl3pPr>
            <a:lvl4pPr lvl="3" rtl="0">
              <a:spcBef>
                <a:spcPts val="0"/>
              </a:spcBef>
              <a:spcAft>
                <a:spcPts val="0"/>
              </a:spcAft>
              <a:buSzPts val="2800"/>
              <a:buNone/>
              <a:defRPr sz="2000">
                <a:solidFill>
                  <a:srgbClr val="FFFFFF"/>
                </a:solidFill>
                <a:latin typeface="Rockwell"/>
                <a:ea typeface="Rockwell"/>
                <a:cs typeface="Rockwell"/>
                <a:sym typeface="Rockwell"/>
              </a:defRPr>
            </a:lvl4pPr>
            <a:lvl5pPr lvl="4" rtl="0">
              <a:spcBef>
                <a:spcPts val="0"/>
              </a:spcBef>
              <a:spcAft>
                <a:spcPts val="0"/>
              </a:spcAft>
              <a:buSzPts val="2800"/>
              <a:buNone/>
              <a:defRPr sz="2000">
                <a:solidFill>
                  <a:srgbClr val="FFFFFF"/>
                </a:solidFill>
                <a:latin typeface="Rockwell"/>
                <a:ea typeface="Rockwell"/>
                <a:cs typeface="Rockwell"/>
                <a:sym typeface="Rockwell"/>
              </a:defRPr>
            </a:lvl5pPr>
            <a:lvl6pPr lvl="5" rtl="0">
              <a:spcBef>
                <a:spcPts val="0"/>
              </a:spcBef>
              <a:spcAft>
                <a:spcPts val="0"/>
              </a:spcAft>
              <a:buSzPts val="2800"/>
              <a:buNone/>
              <a:defRPr sz="2000">
                <a:solidFill>
                  <a:srgbClr val="FFFFFF"/>
                </a:solidFill>
                <a:latin typeface="Rockwell"/>
                <a:ea typeface="Rockwell"/>
                <a:cs typeface="Rockwell"/>
                <a:sym typeface="Rockwell"/>
              </a:defRPr>
            </a:lvl6pPr>
            <a:lvl7pPr lvl="6" rtl="0">
              <a:spcBef>
                <a:spcPts val="0"/>
              </a:spcBef>
              <a:spcAft>
                <a:spcPts val="0"/>
              </a:spcAft>
              <a:buSzPts val="2800"/>
              <a:buNone/>
              <a:defRPr sz="2000">
                <a:solidFill>
                  <a:srgbClr val="FFFFFF"/>
                </a:solidFill>
                <a:latin typeface="Rockwell"/>
                <a:ea typeface="Rockwell"/>
                <a:cs typeface="Rockwell"/>
                <a:sym typeface="Rockwell"/>
              </a:defRPr>
            </a:lvl7pPr>
            <a:lvl8pPr lvl="7" rtl="0">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pic>
        <p:nvPicPr>
          <p:cNvPr id="82" name="Google Shape;82;p1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83" name="Google Shape;83;p18"/>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84" name="Google Shape;84;p18"/>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1">
    <p:spTree>
      <p:nvGrpSpPr>
        <p:cNvPr id="1" name="Shape 85"/>
        <p:cNvGrpSpPr/>
        <p:nvPr/>
      </p:nvGrpSpPr>
      <p:grpSpPr>
        <a:xfrm>
          <a:off x="0" y="0"/>
          <a:ext cx="0" cy="0"/>
          <a:chOff x="0" y="0"/>
          <a:chExt cx="0" cy="0"/>
        </a:xfrm>
      </p:grpSpPr>
      <p:pic>
        <p:nvPicPr>
          <p:cNvPr id="86" name="Google Shape;86;p19"/>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87" name="Google Shape;87;p19"/>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a:spcBef>
                <a:spcPts val="0"/>
              </a:spcBef>
              <a:spcAft>
                <a:spcPts val="0"/>
              </a:spcAft>
              <a:buSzPts val="2800"/>
              <a:buNone/>
              <a:defRPr sz="2000">
                <a:solidFill>
                  <a:srgbClr val="FFFFFF"/>
                </a:solidFill>
                <a:latin typeface="Rockwell"/>
                <a:ea typeface="Rockwell"/>
                <a:cs typeface="Rockwell"/>
                <a:sym typeface="Rockwell"/>
              </a:defRPr>
            </a:lvl1pPr>
            <a:lvl2pPr lvl="1">
              <a:spcBef>
                <a:spcPts val="0"/>
              </a:spcBef>
              <a:spcAft>
                <a:spcPts val="0"/>
              </a:spcAft>
              <a:buSzPts val="2800"/>
              <a:buNone/>
              <a:defRPr sz="2000">
                <a:solidFill>
                  <a:srgbClr val="FFFFFF"/>
                </a:solidFill>
                <a:latin typeface="Rockwell"/>
                <a:ea typeface="Rockwell"/>
                <a:cs typeface="Rockwell"/>
                <a:sym typeface="Rockwell"/>
              </a:defRPr>
            </a:lvl2pPr>
            <a:lvl3pPr lvl="2">
              <a:spcBef>
                <a:spcPts val="0"/>
              </a:spcBef>
              <a:spcAft>
                <a:spcPts val="0"/>
              </a:spcAft>
              <a:buSzPts val="2800"/>
              <a:buNone/>
              <a:defRPr sz="2000">
                <a:solidFill>
                  <a:srgbClr val="FFFFFF"/>
                </a:solidFill>
                <a:latin typeface="Rockwell"/>
                <a:ea typeface="Rockwell"/>
                <a:cs typeface="Rockwell"/>
                <a:sym typeface="Rockwell"/>
              </a:defRPr>
            </a:lvl3pPr>
            <a:lvl4pPr lvl="3">
              <a:spcBef>
                <a:spcPts val="0"/>
              </a:spcBef>
              <a:spcAft>
                <a:spcPts val="0"/>
              </a:spcAft>
              <a:buSzPts val="2800"/>
              <a:buNone/>
              <a:defRPr sz="2000">
                <a:solidFill>
                  <a:srgbClr val="FFFFFF"/>
                </a:solidFill>
                <a:latin typeface="Rockwell"/>
                <a:ea typeface="Rockwell"/>
                <a:cs typeface="Rockwell"/>
                <a:sym typeface="Rockwell"/>
              </a:defRPr>
            </a:lvl4pPr>
            <a:lvl5pPr lvl="4">
              <a:spcBef>
                <a:spcPts val="0"/>
              </a:spcBef>
              <a:spcAft>
                <a:spcPts val="0"/>
              </a:spcAft>
              <a:buSzPts val="2800"/>
              <a:buNone/>
              <a:defRPr sz="2000">
                <a:solidFill>
                  <a:srgbClr val="FFFFFF"/>
                </a:solidFill>
                <a:latin typeface="Rockwell"/>
                <a:ea typeface="Rockwell"/>
                <a:cs typeface="Rockwell"/>
                <a:sym typeface="Rockwell"/>
              </a:defRPr>
            </a:lvl5pPr>
            <a:lvl6pPr lvl="5">
              <a:spcBef>
                <a:spcPts val="0"/>
              </a:spcBef>
              <a:spcAft>
                <a:spcPts val="0"/>
              </a:spcAft>
              <a:buSzPts val="2800"/>
              <a:buNone/>
              <a:defRPr sz="2000">
                <a:solidFill>
                  <a:srgbClr val="FFFFFF"/>
                </a:solidFill>
                <a:latin typeface="Rockwell"/>
                <a:ea typeface="Rockwell"/>
                <a:cs typeface="Rockwell"/>
                <a:sym typeface="Rockwell"/>
              </a:defRPr>
            </a:lvl6pPr>
            <a:lvl7pPr lvl="6">
              <a:spcBef>
                <a:spcPts val="0"/>
              </a:spcBef>
              <a:spcAft>
                <a:spcPts val="0"/>
              </a:spcAft>
              <a:buSzPts val="2800"/>
              <a:buNone/>
              <a:defRPr sz="2000">
                <a:solidFill>
                  <a:srgbClr val="FFFFFF"/>
                </a:solidFill>
                <a:latin typeface="Rockwell"/>
                <a:ea typeface="Rockwell"/>
                <a:cs typeface="Rockwell"/>
                <a:sym typeface="Rockwell"/>
              </a:defRPr>
            </a:lvl7pPr>
            <a:lvl8pPr lvl="7">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88" name="Google Shape;88;p19"/>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pic>
        <p:nvPicPr>
          <p:cNvPr id="89" name="Google Shape;89;p19"/>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90" name="Google Shape;90;p19"/>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91" name="Google Shape;91;p19"/>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92"/>
        <p:cNvGrpSpPr/>
        <p:nvPr/>
      </p:nvGrpSpPr>
      <p:grpSpPr>
        <a:xfrm>
          <a:off x="0" y="0"/>
          <a:ext cx="0" cy="0"/>
          <a:chOff x="0" y="0"/>
          <a:chExt cx="0" cy="0"/>
        </a:xfrm>
      </p:grpSpPr>
      <p:sp>
        <p:nvSpPr>
          <p:cNvPr id="93" name="Google Shape;9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20"/>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95" name="Google Shape;95;p20"/>
          <p:cNvSpPr txBox="1">
            <a:spLocks noGrp="1"/>
          </p:cNvSpPr>
          <p:nvPr>
            <p:ph type="body" idx="1"/>
          </p:nvPr>
        </p:nvSpPr>
        <p:spPr>
          <a:xfrm>
            <a:off x="311700" y="1152475"/>
            <a:ext cx="3999900" cy="3178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96" name="Google Shape;96;p20"/>
          <p:cNvSpPr txBox="1">
            <a:spLocks noGrp="1"/>
          </p:cNvSpPr>
          <p:nvPr>
            <p:ph type="body" idx="2"/>
          </p:nvPr>
        </p:nvSpPr>
        <p:spPr>
          <a:xfrm>
            <a:off x="4832400" y="1152475"/>
            <a:ext cx="3999900" cy="3178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97" name="Google Shape;97;p20"/>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2000">
                <a:solidFill>
                  <a:srgbClr val="FFFFFF"/>
                </a:solidFill>
                <a:latin typeface="Rockwell"/>
                <a:ea typeface="Rockwell"/>
                <a:cs typeface="Rockwell"/>
                <a:sym typeface="Rockwell"/>
              </a:defRPr>
            </a:lvl1pPr>
            <a:lvl2pPr lvl="1" rtl="0">
              <a:spcBef>
                <a:spcPts val="0"/>
              </a:spcBef>
              <a:spcAft>
                <a:spcPts val="0"/>
              </a:spcAft>
              <a:buSzPts val="2800"/>
              <a:buNone/>
              <a:defRPr sz="2000">
                <a:solidFill>
                  <a:srgbClr val="FFFFFF"/>
                </a:solidFill>
                <a:latin typeface="Rockwell"/>
                <a:ea typeface="Rockwell"/>
                <a:cs typeface="Rockwell"/>
                <a:sym typeface="Rockwell"/>
              </a:defRPr>
            </a:lvl2pPr>
            <a:lvl3pPr lvl="2" rtl="0">
              <a:spcBef>
                <a:spcPts val="0"/>
              </a:spcBef>
              <a:spcAft>
                <a:spcPts val="0"/>
              </a:spcAft>
              <a:buSzPts val="2800"/>
              <a:buNone/>
              <a:defRPr sz="2000">
                <a:solidFill>
                  <a:srgbClr val="FFFFFF"/>
                </a:solidFill>
                <a:latin typeface="Rockwell"/>
                <a:ea typeface="Rockwell"/>
                <a:cs typeface="Rockwell"/>
                <a:sym typeface="Rockwell"/>
              </a:defRPr>
            </a:lvl3pPr>
            <a:lvl4pPr lvl="3" rtl="0">
              <a:spcBef>
                <a:spcPts val="0"/>
              </a:spcBef>
              <a:spcAft>
                <a:spcPts val="0"/>
              </a:spcAft>
              <a:buSzPts val="2800"/>
              <a:buNone/>
              <a:defRPr sz="2000">
                <a:solidFill>
                  <a:srgbClr val="FFFFFF"/>
                </a:solidFill>
                <a:latin typeface="Rockwell"/>
                <a:ea typeface="Rockwell"/>
                <a:cs typeface="Rockwell"/>
                <a:sym typeface="Rockwell"/>
              </a:defRPr>
            </a:lvl4pPr>
            <a:lvl5pPr lvl="4" rtl="0">
              <a:spcBef>
                <a:spcPts val="0"/>
              </a:spcBef>
              <a:spcAft>
                <a:spcPts val="0"/>
              </a:spcAft>
              <a:buSzPts val="2800"/>
              <a:buNone/>
              <a:defRPr sz="2000">
                <a:solidFill>
                  <a:srgbClr val="FFFFFF"/>
                </a:solidFill>
                <a:latin typeface="Rockwell"/>
                <a:ea typeface="Rockwell"/>
                <a:cs typeface="Rockwell"/>
                <a:sym typeface="Rockwell"/>
              </a:defRPr>
            </a:lvl5pPr>
            <a:lvl6pPr lvl="5" rtl="0">
              <a:spcBef>
                <a:spcPts val="0"/>
              </a:spcBef>
              <a:spcAft>
                <a:spcPts val="0"/>
              </a:spcAft>
              <a:buSzPts val="2800"/>
              <a:buNone/>
              <a:defRPr sz="2000">
                <a:solidFill>
                  <a:srgbClr val="FFFFFF"/>
                </a:solidFill>
                <a:latin typeface="Rockwell"/>
                <a:ea typeface="Rockwell"/>
                <a:cs typeface="Rockwell"/>
                <a:sym typeface="Rockwell"/>
              </a:defRPr>
            </a:lvl6pPr>
            <a:lvl7pPr lvl="6" rtl="0">
              <a:spcBef>
                <a:spcPts val="0"/>
              </a:spcBef>
              <a:spcAft>
                <a:spcPts val="0"/>
              </a:spcAft>
              <a:buSzPts val="2800"/>
              <a:buNone/>
              <a:defRPr sz="2000">
                <a:solidFill>
                  <a:srgbClr val="FFFFFF"/>
                </a:solidFill>
                <a:latin typeface="Rockwell"/>
                <a:ea typeface="Rockwell"/>
                <a:cs typeface="Rockwell"/>
                <a:sym typeface="Rockwell"/>
              </a:defRPr>
            </a:lvl7pPr>
            <a:lvl8pPr lvl="7" rtl="0">
              <a:spcBef>
                <a:spcPts val="0"/>
              </a:spcBef>
              <a:spcAft>
                <a:spcPts val="0"/>
              </a:spcAft>
              <a:buSzPts val="2800"/>
              <a:buNone/>
              <a:defRPr sz="2000">
                <a:solidFill>
                  <a:srgbClr val="FFFFFF"/>
                </a:solidFill>
                <a:latin typeface="Rockwell"/>
                <a:ea typeface="Rockwell"/>
                <a:cs typeface="Rockwell"/>
                <a:sym typeface="Rockwell"/>
              </a:defRPr>
            </a:lvl8pPr>
            <a:lvl9pPr lvl="8" rtl="0">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98" name="Google Shape;98;p20"/>
          <p:cNvSpPr txBox="1">
            <a:spLocks noGrp="1"/>
          </p:cNvSpPr>
          <p:nvPr>
            <p:ph type="sldNum" idx="3"/>
          </p:nvPr>
        </p:nvSpPr>
        <p:spPr>
          <a:xfrm>
            <a:off x="88683" y="4676392"/>
            <a:ext cx="548700" cy="393600"/>
          </a:xfrm>
          <a:prstGeom prst="rect">
            <a:avLst/>
          </a:prstGeom>
        </p:spPr>
        <p:txBody>
          <a:bodyPr spcFirstLastPara="1" wrap="square" lIns="0" tIns="0" rIns="0" bIns="0" anchor="ctr" anchorCtr="0">
            <a:norm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99" name="Google Shape;99;p20"/>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00" name="Google Shape;100;p20"/>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p22"/>
          <p:cNvSpPr/>
          <p:nvPr/>
        </p:nvSpPr>
        <p:spPr>
          <a:xfrm>
            <a:off x="0" y="3506431"/>
            <a:ext cx="9144000" cy="1637071"/>
          </a:xfrm>
          <a:prstGeom prst="rect">
            <a:avLst/>
          </a:prstGeom>
          <a:gradFill>
            <a:gsLst>
              <a:gs pos="0">
                <a:schemeClr val="lt1"/>
              </a:gs>
              <a:gs pos="100000">
                <a:srgbClr val="488BC9">
                  <a:alpha val="29411"/>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9" name="Google Shape;109;p22"/>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2"/>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1" name="Google Shape;111;p22"/>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2" name="Google Shape;112;p22"/>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113" name="Google Shape;113;p22"/>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pic>
        <p:nvPicPr>
          <p:cNvPr id="115" name="Google Shape;115;p23"/>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16" name="Google Shape;116;p23"/>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8" name="Google Shape;118;p23"/>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19" name="Google Shape;119;p23"/>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20"/>
        <p:cNvGrpSpPr/>
        <p:nvPr/>
      </p:nvGrpSpPr>
      <p:grpSpPr>
        <a:xfrm>
          <a:off x="0" y="0"/>
          <a:ext cx="0" cy="0"/>
          <a:chOff x="0" y="0"/>
          <a:chExt cx="0" cy="0"/>
        </a:xfrm>
      </p:grpSpPr>
      <p:pic>
        <p:nvPicPr>
          <p:cNvPr id="121" name="Google Shape;121;p24"/>
          <p:cNvPicPr preferRelativeResize="0"/>
          <p:nvPr/>
        </p:nvPicPr>
        <p:blipFill rotWithShape="1">
          <a:blip r:embed="rId2">
            <a:alphaModFix/>
          </a:blip>
          <a:srcRect/>
          <a:stretch/>
        </p:blipFill>
        <p:spPr>
          <a:xfrm>
            <a:off x="0" y="-1"/>
            <a:ext cx="9144470" cy="5143764"/>
          </a:xfrm>
          <a:prstGeom prst="rect">
            <a:avLst/>
          </a:prstGeom>
          <a:noFill/>
          <a:ln>
            <a:noFill/>
          </a:ln>
        </p:spPr>
      </p:pic>
      <p:sp>
        <p:nvSpPr>
          <p:cNvPr id="122" name="Google Shape;122;p24"/>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4"/>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4"/>
        <p:cNvGrpSpPr/>
        <p:nvPr/>
      </p:nvGrpSpPr>
      <p:grpSpPr>
        <a:xfrm>
          <a:off x="0" y="0"/>
          <a:ext cx="0" cy="0"/>
          <a:chOff x="0" y="0"/>
          <a:chExt cx="0" cy="0"/>
        </a:xfrm>
      </p:grpSpPr>
      <p:pic>
        <p:nvPicPr>
          <p:cNvPr id="125" name="Google Shape;125;p2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26" name="Google Shape;126;p25"/>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8" name="Google Shape;128;p25"/>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29" name="Google Shape;129;p25"/>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30" name="Google Shape;130;p25"/>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31"/>
        <p:cNvGrpSpPr/>
        <p:nvPr/>
      </p:nvGrpSpPr>
      <p:grpSpPr>
        <a:xfrm>
          <a:off x="0" y="0"/>
          <a:ext cx="0" cy="0"/>
          <a:chOff x="0" y="0"/>
          <a:chExt cx="0" cy="0"/>
        </a:xfrm>
      </p:grpSpPr>
      <p:pic>
        <p:nvPicPr>
          <p:cNvPr id="132" name="Google Shape;132;p2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3" name="Google Shape;133;p26"/>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26"/>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5" name="Google Shape;135;p2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36" name="Google Shape;136;p2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37" name="Google Shape;137;p26"/>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8"/>
        <p:cNvGrpSpPr/>
        <p:nvPr/>
      </p:nvGrpSpPr>
      <p:grpSpPr>
        <a:xfrm>
          <a:off x="0" y="0"/>
          <a:ext cx="0" cy="0"/>
          <a:chOff x="0" y="0"/>
          <a:chExt cx="0" cy="0"/>
        </a:xfrm>
      </p:grpSpPr>
      <p:pic>
        <p:nvPicPr>
          <p:cNvPr id="139" name="Google Shape;139;p2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0" name="Google Shape;140;p27"/>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2" name="Google Shape;142;p2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43" name="Google Shape;143;p2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44" name="Google Shape;144;p27"/>
          <p:cNvPicPr preferRelativeResize="0"/>
          <p:nvPr/>
        </p:nvPicPr>
        <p:blipFill rotWithShape="1">
          <a:blip r:embed="rId4">
            <a:alphaModFix/>
          </a:blip>
          <a:srcRect/>
          <a:stretch/>
        </p:blipFill>
        <p:spPr>
          <a:xfrm>
            <a:off x="128460" y="13717"/>
            <a:ext cx="723884" cy="8277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45"/>
        <p:cNvGrpSpPr/>
        <p:nvPr/>
      </p:nvGrpSpPr>
      <p:grpSpPr>
        <a:xfrm>
          <a:off x="0" y="0"/>
          <a:ext cx="0" cy="0"/>
          <a:chOff x="0" y="0"/>
          <a:chExt cx="0" cy="0"/>
        </a:xfrm>
      </p:grpSpPr>
      <p:pic>
        <p:nvPicPr>
          <p:cNvPr id="146" name="Google Shape;146;p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7" name="Google Shape;147;p28"/>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9" name="Google Shape;149;p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50" name="Google Shape;150;p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1" name="Google Shape;151;p28"/>
          <p:cNvPicPr preferRelativeResize="0"/>
          <p:nvPr/>
        </p:nvPicPr>
        <p:blipFill rotWithShape="1">
          <a:blip r:embed="rId4">
            <a:alphaModFix/>
          </a:blip>
          <a:srcRect/>
          <a:stretch/>
        </p:blipFill>
        <p:spPr>
          <a:xfrm>
            <a:off x="128460" y="13717"/>
            <a:ext cx="723883" cy="82777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2"/>
        <p:cNvGrpSpPr/>
        <p:nvPr/>
      </p:nvGrpSpPr>
      <p:grpSpPr>
        <a:xfrm>
          <a:off x="0" y="0"/>
          <a:ext cx="0" cy="0"/>
          <a:chOff x="0" y="0"/>
          <a:chExt cx="0" cy="0"/>
        </a:xfrm>
      </p:grpSpPr>
      <p:pic>
        <p:nvPicPr>
          <p:cNvPr id="153" name="Google Shape;153;p2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54" name="Google Shape;154;p29"/>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29"/>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6" name="Google Shape;156;p29"/>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57" name="Google Shape;157;p29"/>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58" name="Google Shape;158;p29"/>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59"/>
        <p:cNvGrpSpPr/>
        <p:nvPr/>
      </p:nvGrpSpPr>
      <p:grpSpPr>
        <a:xfrm>
          <a:off x="0" y="0"/>
          <a:ext cx="0" cy="0"/>
          <a:chOff x="0" y="0"/>
          <a:chExt cx="0" cy="0"/>
        </a:xfrm>
      </p:grpSpPr>
      <p:pic>
        <p:nvPicPr>
          <p:cNvPr id="160" name="Google Shape;160;p3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61" name="Google Shape;161;p30"/>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30"/>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3" name="Google Shape;163;p30"/>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64" name="Google Shape;164;p30"/>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65" name="Google Shape;165;p30"/>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6"/>
        <p:cNvGrpSpPr/>
        <p:nvPr/>
      </p:nvGrpSpPr>
      <p:grpSpPr>
        <a:xfrm>
          <a:off x="0" y="0"/>
          <a:ext cx="0" cy="0"/>
          <a:chOff x="0" y="0"/>
          <a:chExt cx="0" cy="0"/>
        </a:xfrm>
      </p:grpSpPr>
      <p:sp>
        <p:nvSpPr>
          <p:cNvPr id="167" name="Google Shape;167;p31"/>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8" name="Google Shape;168;p31"/>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9" name="Google Shape;169;p31"/>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170" name="Google Shape;170;p3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71" name="Google Shape;171;p31"/>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172" name="Google Shape;172;p3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2"/>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77"/>
        <p:cNvGrpSpPr/>
        <p:nvPr/>
      </p:nvGrpSpPr>
      <p:grpSpPr>
        <a:xfrm>
          <a:off x="0" y="0"/>
          <a:ext cx="0" cy="0"/>
          <a:chOff x="0" y="0"/>
          <a:chExt cx="0" cy="0"/>
        </a:xfrm>
      </p:grpSpPr>
      <p:pic>
        <p:nvPicPr>
          <p:cNvPr id="178" name="Google Shape;178;p34"/>
          <p:cNvPicPr preferRelativeResize="0"/>
          <p:nvPr/>
        </p:nvPicPr>
        <p:blipFill rotWithShape="1">
          <a:blip r:embed="rId2">
            <a:alphaModFix/>
          </a:blip>
          <a:srcRect/>
          <a:stretch/>
        </p:blipFill>
        <p:spPr>
          <a:xfrm>
            <a:off x="0" y="2"/>
            <a:ext cx="9143999" cy="5143499"/>
          </a:xfrm>
          <a:prstGeom prst="rect">
            <a:avLst/>
          </a:prstGeom>
          <a:noFill/>
          <a:ln>
            <a:noFill/>
          </a:ln>
        </p:spPr>
      </p:pic>
      <p:sp>
        <p:nvSpPr>
          <p:cNvPr id="179" name="Google Shape;179;p34"/>
          <p:cNvSpPr txBox="1">
            <a:spLocks noGrp="1"/>
          </p:cNvSpPr>
          <p:nvPr>
            <p:ph type="ctrTitle"/>
          </p:nvPr>
        </p:nvSpPr>
        <p:spPr>
          <a:xfrm>
            <a:off x="0" y="1946787"/>
            <a:ext cx="91440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4"/>
          <p:cNvSpPr txBox="1">
            <a:spLocks noGrp="1"/>
          </p:cNvSpPr>
          <p:nvPr>
            <p:ph type="sldNum" idx="12"/>
          </p:nvPr>
        </p:nvSpPr>
        <p:spPr>
          <a:xfrm>
            <a:off x="170937"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84" name="Google Shape;184;p3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pic>
        <p:nvPicPr>
          <p:cNvPr id="192" name="Google Shape;192;p3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93" name="Google Shape;193;p3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95" name="Google Shape;195;p3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96" name="Google Shape;196;p3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38"/>
          <p:cNvSpPr/>
          <p:nvPr/>
        </p:nvSpPr>
        <p:spPr>
          <a:xfrm>
            <a:off x="0" y="3506431"/>
            <a:ext cx="9144000" cy="1637071"/>
          </a:xfrm>
          <a:prstGeom prst="rect">
            <a:avLst/>
          </a:prstGeom>
          <a:gradFill>
            <a:gsLst>
              <a:gs pos="0">
                <a:schemeClr val="lt1"/>
              </a:gs>
              <a:gs pos="100000">
                <a:srgbClr val="488BC9">
                  <a:alpha val="29019"/>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9" name="Google Shape;199;p38"/>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38"/>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1" name="Google Shape;201;p3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02" name="Google Shape;202;p38"/>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203" name="Google Shape;203;p38"/>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04"/>
        <p:cNvGrpSpPr/>
        <p:nvPr/>
      </p:nvGrpSpPr>
      <p:grpSpPr>
        <a:xfrm>
          <a:off x="0" y="0"/>
          <a:ext cx="0" cy="0"/>
          <a:chOff x="0" y="0"/>
          <a:chExt cx="0" cy="0"/>
        </a:xfrm>
      </p:grpSpPr>
      <p:pic>
        <p:nvPicPr>
          <p:cNvPr id="205" name="Google Shape;205;p39"/>
          <p:cNvPicPr preferRelativeResize="0"/>
          <p:nvPr/>
        </p:nvPicPr>
        <p:blipFill rotWithShape="1">
          <a:blip r:embed="rId2">
            <a:alphaModFix/>
          </a:blip>
          <a:srcRect/>
          <a:stretch/>
        </p:blipFill>
        <p:spPr>
          <a:xfrm>
            <a:off x="0" y="-1"/>
            <a:ext cx="9144470" cy="5143764"/>
          </a:xfrm>
          <a:prstGeom prst="rect">
            <a:avLst/>
          </a:prstGeom>
          <a:noFill/>
          <a:ln>
            <a:noFill/>
          </a:ln>
        </p:spPr>
      </p:pic>
      <p:sp>
        <p:nvSpPr>
          <p:cNvPr id="206" name="Google Shape;206;p39"/>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39"/>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8"/>
        <p:cNvGrpSpPr/>
        <p:nvPr/>
      </p:nvGrpSpPr>
      <p:grpSpPr>
        <a:xfrm>
          <a:off x="0" y="0"/>
          <a:ext cx="0" cy="0"/>
          <a:chOff x="0" y="0"/>
          <a:chExt cx="0" cy="0"/>
        </a:xfrm>
      </p:grpSpPr>
      <p:pic>
        <p:nvPicPr>
          <p:cNvPr id="209" name="Google Shape;209;p4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10" name="Google Shape;210;p40"/>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40"/>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2" name="Google Shape;212;p40"/>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13" name="Google Shape;213;p40"/>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14" name="Google Shape;214;p40"/>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5"/>
        <p:cNvGrpSpPr/>
        <p:nvPr/>
      </p:nvGrpSpPr>
      <p:grpSpPr>
        <a:xfrm>
          <a:off x="0" y="0"/>
          <a:ext cx="0" cy="0"/>
          <a:chOff x="0" y="0"/>
          <a:chExt cx="0" cy="0"/>
        </a:xfrm>
      </p:grpSpPr>
      <p:pic>
        <p:nvPicPr>
          <p:cNvPr id="216" name="Google Shape;216;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17" name="Google Shape;217;p41"/>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4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9" name="Google Shape;219;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20" name="Google Shape;220;p4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21" name="Google Shape;221;p41"/>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22"/>
        <p:cNvGrpSpPr/>
        <p:nvPr/>
      </p:nvGrpSpPr>
      <p:grpSpPr>
        <a:xfrm>
          <a:off x="0" y="0"/>
          <a:ext cx="0" cy="0"/>
          <a:chOff x="0" y="0"/>
          <a:chExt cx="0" cy="0"/>
        </a:xfrm>
      </p:grpSpPr>
      <p:pic>
        <p:nvPicPr>
          <p:cNvPr id="223" name="Google Shape;223;p42"/>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24" name="Google Shape;224;p42"/>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42"/>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26" name="Google Shape;226;p42"/>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27" name="Google Shape;227;p42"/>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28" name="Google Shape;228;p42"/>
          <p:cNvPicPr preferRelativeResize="0"/>
          <p:nvPr/>
        </p:nvPicPr>
        <p:blipFill rotWithShape="1">
          <a:blip r:embed="rId4">
            <a:alphaModFix/>
          </a:blip>
          <a:srcRect/>
          <a:stretch/>
        </p:blipFill>
        <p:spPr>
          <a:xfrm>
            <a:off x="128460" y="13717"/>
            <a:ext cx="723884" cy="8277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29"/>
        <p:cNvGrpSpPr/>
        <p:nvPr/>
      </p:nvGrpSpPr>
      <p:grpSpPr>
        <a:xfrm>
          <a:off x="0" y="0"/>
          <a:ext cx="0" cy="0"/>
          <a:chOff x="0" y="0"/>
          <a:chExt cx="0" cy="0"/>
        </a:xfrm>
      </p:grpSpPr>
      <p:pic>
        <p:nvPicPr>
          <p:cNvPr id="230" name="Google Shape;230;p43"/>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31" name="Google Shape;231;p43"/>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p43"/>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3" name="Google Shape;233;p43"/>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34" name="Google Shape;234;p43"/>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35" name="Google Shape;235;p43"/>
          <p:cNvPicPr preferRelativeResize="0"/>
          <p:nvPr/>
        </p:nvPicPr>
        <p:blipFill rotWithShape="1">
          <a:blip r:embed="rId4">
            <a:alphaModFix/>
          </a:blip>
          <a:srcRect/>
          <a:stretch/>
        </p:blipFill>
        <p:spPr>
          <a:xfrm>
            <a:off x="128460" y="13717"/>
            <a:ext cx="723883" cy="82777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36"/>
        <p:cNvGrpSpPr/>
        <p:nvPr/>
      </p:nvGrpSpPr>
      <p:grpSpPr>
        <a:xfrm>
          <a:off x="0" y="0"/>
          <a:ext cx="0" cy="0"/>
          <a:chOff x="0" y="0"/>
          <a:chExt cx="0" cy="0"/>
        </a:xfrm>
      </p:grpSpPr>
      <p:pic>
        <p:nvPicPr>
          <p:cNvPr id="237" name="Google Shape;237;p44"/>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38" name="Google Shape;238;p44"/>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p44"/>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0" name="Google Shape;240;p44"/>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41" name="Google Shape;241;p44"/>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42" name="Google Shape;242;p44"/>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43"/>
        <p:cNvGrpSpPr/>
        <p:nvPr/>
      </p:nvGrpSpPr>
      <p:grpSpPr>
        <a:xfrm>
          <a:off x="0" y="0"/>
          <a:ext cx="0" cy="0"/>
          <a:chOff x="0" y="0"/>
          <a:chExt cx="0" cy="0"/>
        </a:xfrm>
      </p:grpSpPr>
      <p:pic>
        <p:nvPicPr>
          <p:cNvPr id="244" name="Google Shape;244;p4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45" name="Google Shape;245;p45"/>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6" name="Google Shape;246;p45"/>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7" name="Google Shape;247;p45"/>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248" name="Google Shape;248;p45"/>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49" name="Google Shape;249;p45"/>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0"/>
        <p:cNvGrpSpPr/>
        <p:nvPr/>
      </p:nvGrpSpPr>
      <p:grpSpPr>
        <a:xfrm>
          <a:off x="0" y="0"/>
          <a:ext cx="0" cy="0"/>
          <a:chOff x="0" y="0"/>
          <a:chExt cx="0" cy="0"/>
        </a:xfrm>
      </p:grpSpPr>
      <p:sp>
        <p:nvSpPr>
          <p:cNvPr id="251" name="Google Shape;251;p46"/>
          <p:cNvSpPr txBox="1">
            <a:spLocks noGrp="1"/>
          </p:cNvSpPr>
          <p:nvPr>
            <p:ph type="body" idx="1"/>
          </p:nvPr>
        </p:nvSpPr>
        <p:spPr>
          <a:xfrm>
            <a:off x="6286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 name="Google Shape;252;p46"/>
          <p:cNvSpPr txBox="1">
            <a:spLocks noGrp="1"/>
          </p:cNvSpPr>
          <p:nvPr>
            <p:ph type="body" idx="2"/>
          </p:nvPr>
        </p:nvSpPr>
        <p:spPr>
          <a:xfrm>
            <a:off x="4629150" y="1165860"/>
            <a:ext cx="3886200" cy="326350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53" name="Google Shape;253;p46"/>
          <p:cNvPicPr preferRelativeResize="0"/>
          <p:nvPr/>
        </p:nvPicPr>
        <p:blipFill rotWithShape="1">
          <a:blip r:embed="rId2">
            <a:alphaModFix/>
          </a:blip>
          <a:srcRect/>
          <a:stretch/>
        </p:blipFill>
        <p:spPr>
          <a:xfrm>
            <a:off x="8086704" y="4629152"/>
            <a:ext cx="857291" cy="364739"/>
          </a:xfrm>
          <a:prstGeom prst="rect">
            <a:avLst/>
          </a:prstGeom>
          <a:noFill/>
          <a:ln>
            <a:noFill/>
          </a:ln>
        </p:spPr>
      </p:pic>
      <p:sp>
        <p:nvSpPr>
          <p:cNvPr id="254" name="Google Shape;254;p4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55" name="Google Shape;255;p46"/>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256" name="Google Shape;256;p46"/>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7"/>
        <p:cNvGrpSpPr/>
        <p:nvPr/>
      </p:nvGrpSpPr>
      <p:grpSpPr>
        <a:xfrm>
          <a:off x="0" y="0"/>
          <a:ext cx="0" cy="0"/>
          <a:chOff x="0" y="0"/>
          <a:chExt cx="0" cy="0"/>
        </a:xfrm>
      </p:grpSpPr>
      <p:sp>
        <p:nvSpPr>
          <p:cNvPr id="258" name="Google Shape;258;p4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9" name="Google Shape;259;p4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61"/>
        <p:cNvGrpSpPr/>
        <p:nvPr/>
      </p:nvGrpSpPr>
      <p:grpSpPr>
        <a:xfrm>
          <a:off x="0" y="0"/>
          <a:ext cx="0" cy="0"/>
          <a:chOff x="0" y="0"/>
          <a:chExt cx="0" cy="0"/>
        </a:xfrm>
      </p:grpSpPr>
      <p:pic>
        <p:nvPicPr>
          <p:cNvPr id="262" name="Google Shape;262;p49"/>
          <p:cNvPicPr preferRelativeResize="0"/>
          <p:nvPr/>
        </p:nvPicPr>
        <p:blipFill rotWithShape="1">
          <a:blip r:embed="rId2">
            <a:alphaModFix/>
          </a:blip>
          <a:srcRect/>
          <a:stretch/>
        </p:blipFill>
        <p:spPr>
          <a:xfrm>
            <a:off x="0" y="2"/>
            <a:ext cx="9143999" cy="5143499"/>
          </a:xfrm>
          <a:prstGeom prst="rect">
            <a:avLst/>
          </a:prstGeom>
          <a:noFill/>
          <a:ln>
            <a:noFill/>
          </a:ln>
        </p:spPr>
      </p:pic>
      <p:sp>
        <p:nvSpPr>
          <p:cNvPr id="263" name="Google Shape;263;p49"/>
          <p:cNvSpPr txBox="1">
            <a:spLocks noGrp="1"/>
          </p:cNvSpPr>
          <p:nvPr>
            <p:ph type="ctrTitle"/>
          </p:nvPr>
        </p:nvSpPr>
        <p:spPr>
          <a:xfrm>
            <a:off x="0" y="1946787"/>
            <a:ext cx="91440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4" name="Google Shape;264;p49"/>
          <p:cNvSpPr txBox="1">
            <a:spLocks noGrp="1"/>
          </p:cNvSpPr>
          <p:nvPr>
            <p:ph type="sldNum" idx="12"/>
          </p:nvPr>
        </p:nvSpPr>
        <p:spPr>
          <a:xfrm>
            <a:off x="170937" y="4820266"/>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5"/>
        <p:cNvGrpSpPr/>
        <p:nvPr/>
      </p:nvGrpSpPr>
      <p:grpSpPr>
        <a:xfrm>
          <a:off x="0" y="0"/>
          <a:ext cx="0" cy="0"/>
          <a:chOff x="0" y="0"/>
          <a:chExt cx="0" cy="0"/>
        </a:xfrm>
      </p:grpSpPr>
      <p:sp>
        <p:nvSpPr>
          <p:cNvPr id="266" name="Google Shape;266;p50"/>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50"/>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68" name="Google Shape;268;p5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Google Shape;103;p2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7" name="Google Shape;187;p3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8" name="Google Shape;188;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9" name="Google Shape;189;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90" name="Google Shape;190;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tigerweb.geo.census.gov/tigerweb/"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caresact/essergrantee/subgranteereporting"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craven_k@cde.state.co.us" TargetMode="External"/><Relationship Id="rId26" Type="http://schemas.openxmlformats.org/officeDocument/2006/relationships/hyperlink" Target="mailto:parsley_b@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ring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schelke_j@cde.state.co.us" TargetMode="External"/><Relationship Id="rId25" Type="http://schemas.openxmlformats.org/officeDocument/2006/relationships/hyperlink" Target="mailto:Kaleda_s@cde.state.co.us" TargetMode="External"/><Relationship Id="rId2" Type="http://schemas.openxmlformats.org/officeDocument/2006/relationships/notesSlide" Target="../notesSlides/notesSlide30.xml"/><Relationship Id="rId16" Type="http://schemas.openxmlformats.org/officeDocument/2006/relationships/hyperlink" Target="mailto:hickman_n@cde.state.co.us" TargetMode="External"/><Relationship Id="rId20" Type="http://schemas.openxmlformats.org/officeDocument/2006/relationships/hyperlink" Target="mailto:chaffin_m@cde.state.co.us" TargetMode="External"/><Relationship Id="rId29" Type="http://schemas.openxmlformats.org/officeDocument/2006/relationships/hyperlink" Target="mailto:hagemann_w@cde.state.co.us" TargetMode="External"/><Relationship Id="rId1" Type="http://schemas.openxmlformats.org/officeDocument/2006/relationships/slideLayout" Target="../slideLayouts/slideLayout21.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Hawkins_r@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Austin_j@cde.state.co.us" TargetMode="External"/><Relationship Id="rId28" Type="http://schemas.openxmlformats.org/officeDocument/2006/relationships/hyperlink" Target="mailto:jones_kristina@cde.state.co.us" TargetMode="External"/><Relationship Id="rId10" Type="http://schemas.openxmlformats.org/officeDocument/2006/relationships/hyperlink" Target="mailto:shen_m@cde.state.co.us" TargetMode="External"/><Relationship Id="rId19" Type="http://schemas.openxmlformats.org/officeDocument/2006/relationships/hyperlink" Target="mailto:owens_m@cde.state.co.us" TargetMode="External"/><Relationship Id="rId31" Type="http://schemas.openxmlformats.org/officeDocument/2006/relationships/hyperlink" Target="mailto:prael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carman_a@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collins_d@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e/2PACX-1vRLXHcnwIUteZ3VAzkKQnQ8B_RxTdHc973Kh3CgCXdrzjXvHG2QPE6aNaFbN0ZI-cgFbflerccVYkOd/pubhtml"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hyperlink" Target="http://www.cde.state.co.us/cdefisgrant/authrepdesignation"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www.cde.state.co.us/fedprograms/esser_app_leads_82923"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forms/d/e/1FAIpQLSeeKgh8ZYD-evjdBGBh-DphQx_S6ZJKG30YNEQbI7EtfqhrJQ/viewform?usp=sf_link"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hyperlink" Target="https://docs.google.com/forms/d/e/1FAIpQLSf42WUYUVwMO5bQ2gny4v8U7_Tke0Kq-rY-JEUYz5Tb9TZ3LA/viewform?usp=sf_lin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1"/>
          <p:cNvSpPr txBox="1">
            <a:spLocks noGrp="1"/>
          </p:cNvSpPr>
          <p:nvPr>
            <p:ph type="ctrTitle"/>
          </p:nvPr>
        </p:nvSpPr>
        <p:spPr>
          <a:xfrm>
            <a:off x="685801" y="2493128"/>
            <a:ext cx="7801897" cy="730098"/>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3600"/>
              <a:buFont typeface="Arial"/>
              <a:buNone/>
            </a:pPr>
            <a:r>
              <a:rPr lang="en" sz="2700">
                <a:latin typeface="Raleway"/>
                <a:ea typeface="Raleway"/>
                <a:cs typeface="Raleway"/>
                <a:sym typeface="Raleway"/>
              </a:rPr>
              <a:t>CDE Office Hours</a:t>
            </a:r>
            <a:endParaRPr sz="2700">
              <a:latin typeface="Raleway"/>
              <a:ea typeface="Raleway"/>
              <a:cs typeface="Raleway"/>
              <a:sym typeface="Raleway"/>
            </a:endParaRPr>
          </a:p>
        </p:txBody>
      </p:sp>
      <p:sp>
        <p:nvSpPr>
          <p:cNvPr id="274" name="Google Shape;274;p51"/>
          <p:cNvSpPr txBox="1">
            <a:spLocks noGrp="1"/>
          </p:cNvSpPr>
          <p:nvPr>
            <p:ph type="subTitle" idx="1"/>
          </p:nvPr>
        </p:nvSpPr>
        <p:spPr>
          <a:xfrm>
            <a:off x="685801" y="3506430"/>
            <a:ext cx="7801897" cy="436919"/>
          </a:xfrm>
          <a:prstGeom prst="rect">
            <a:avLst/>
          </a:prstGeom>
          <a:noFill/>
          <a:ln>
            <a:noFill/>
          </a:ln>
        </p:spPr>
        <p:txBody>
          <a:bodyPr spcFirstLastPara="1" wrap="square" lIns="68575" tIns="34275" rIns="68575" bIns="34275" anchor="t" anchorCtr="0">
            <a:normAutofit/>
          </a:bodyPr>
          <a:lstStyle/>
          <a:p>
            <a:pPr marL="0" marR="0" lvl="0" indent="0" algn="ctr" rtl="0">
              <a:lnSpc>
                <a:spcPct val="80000"/>
              </a:lnSpc>
              <a:spcBef>
                <a:spcPts val="0"/>
              </a:spcBef>
              <a:spcAft>
                <a:spcPts val="0"/>
              </a:spcAft>
              <a:buClr>
                <a:schemeClr val="dk1"/>
              </a:buClr>
              <a:buSzPts val="3600"/>
              <a:buFont typeface="Arial"/>
              <a:buNone/>
            </a:pPr>
            <a:r>
              <a:rPr lang="en" sz="2300">
                <a:latin typeface="Raleway"/>
                <a:ea typeface="Raleway"/>
                <a:cs typeface="Raleway"/>
                <a:sym typeface="Raleway"/>
              </a:rPr>
              <a:t>October 12, 2023</a:t>
            </a:r>
            <a:endParaRPr sz="2300">
              <a:latin typeface="Raleway"/>
              <a:ea typeface="Raleway"/>
              <a:cs typeface="Raleway"/>
              <a:sym typeface="Raleway"/>
            </a:endParaRPr>
          </a:p>
        </p:txBody>
      </p:sp>
      <p:sp>
        <p:nvSpPr>
          <p:cNvPr id="275" name="Google Shape;275;p5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SDRP Phases</a:t>
            </a:r>
            <a:endParaRPr>
              <a:latin typeface="Raleway"/>
              <a:ea typeface="Raleway"/>
              <a:cs typeface="Raleway"/>
              <a:sym typeface="Raleway"/>
            </a:endParaRPr>
          </a:p>
        </p:txBody>
      </p:sp>
      <p:sp>
        <p:nvSpPr>
          <p:cNvPr id="336" name="Google Shape;336;p6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457200" lvl="0" indent="-381000" algn="l" rtl="0">
              <a:lnSpc>
                <a:spcPct val="90000"/>
              </a:lnSpc>
              <a:spcBef>
                <a:spcPts val="1000"/>
              </a:spcBef>
              <a:spcAft>
                <a:spcPts val="0"/>
              </a:spcAft>
              <a:buClr>
                <a:schemeClr val="dk1"/>
              </a:buClr>
              <a:buSzPts val="2400"/>
              <a:buFont typeface="Raleway"/>
              <a:buChar char="•"/>
            </a:pPr>
            <a:r>
              <a:rPr lang="en" sz="2400">
                <a:solidFill>
                  <a:schemeClr val="dk1"/>
                </a:solidFill>
                <a:latin typeface="Raleway"/>
                <a:ea typeface="Raleway"/>
                <a:cs typeface="Raleway"/>
                <a:sym typeface="Raleway"/>
              </a:rPr>
              <a:t>Two phases of the SDRP:</a:t>
            </a:r>
            <a:endParaRPr sz="2400">
              <a:solidFill>
                <a:schemeClr val="dk1"/>
              </a:solidFill>
              <a:latin typeface="Raleway"/>
              <a:ea typeface="Raleway"/>
              <a:cs typeface="Raleway"/>
              <a:sym typeface="Raleway"/>
            </a:endParaRPr>
          </a:p>
          <a:p>
            <a:pPr marL="914400" lvl="1" indent="-336550" algn="l" rtl="0">
              <a:lnSpc>
                <a:spcPct val="90000"/>
              </a:lnSpc>
              <a:spcBef>
                <a:spcPts val="1000"/>
              </a:spcBef>
              <a:spcAft>
                <a:spcPts val="0"/>
              </a:spcAft>
              <a:buClr>
                <a:schemeClr val="dk1"/>
              </a:buClr>
              <a:buSzPts val="1700"/>
              <a:buChar char="•"/>
            </a:pPr>
            <a:r>
              <a:rPr lang="en" sz="1700" b="1">
                <a:solidFill>
                  <a:schemeClr val="dk1"/>
                </a:solidFill>
                <a:latin typeface="Raleway"/>
                <a:ea typeface="Raleway"/>
                <a:cs typeface="Raleway"/>
                <a:sym typeface="Raleway"/>
              </a:rPr>
              <a:t>Annotation Phase</a:t>
            </a:r>
            <a:r>
              <a:rPr lang="en" sz="1700">
                <a:solidFill>
                  <a:schemeClr val="dk1"/>
                </a:solidFill>
                <a:latin typeface="Raleway"/>
                <a:ea typeface="Raleway"/>
                <a:cs typeface="Raleway"/>
                <a:sym typeface="Raleway"/>
              </a:rPr>
              <a:t> - State officials review and update the Census Bureau’s school district boundaries and information for their state. </a:t>
            </a:r>
            <a:r>
              <a:rPr lang="en" sz="1700" i="1">
                <a:solidFill>
                  <a:schemeClr val="dk1"/>
                </a:solidFill>
                <a:latin typeface="Raleway"/>
                <a:ea typeface="Raleway"/>
                <a:cs typeface="Raleway"/>
                <a:sym typeface="Raleway"/>
              </a:rPr>
              <a:t>Available until December 202</a:t>
            </a:r>
            <a:r>
              <a:rPr lang="en" sz="1700" i="1">
                <a:latin typeface="Raleway"/>
                <a:ea typeface="Raleway"/>
                <a:cs typeface="Raleway"/>
                <a:sym typeface="Raleway"/>
              </a:rPr>
              <a:t>3</a:t>
            </a:r>
            <a:r>
              <a:rPr lang="en" sz="1700">
                <a:solidFill>
                  <a:schemeClr val="dk1"/>
                </a:solidFill>
                <a:latin typeface="Raleway"/>
                <a:ea typeface="Raleway"/>
                <a:cs typeface="Raleway"/>
                <a:sym typeface="Raleway"/>
              </a:rPr>
              <a:t>.</a:t>
            </a:r>
            <a:endParaRPr sz="1700">
              <a:solidFill>
                <a:schemeClr val="dk1"/>
              </a:solidFill>
              <a:latin typeface="Raleway"/>
              <a:ea typeface="Raleway"/>
              <a:cs typeface="Raleway"/>
              <a:sym typeface="Raleway"/>
            </a:endParaRPr>
          </a:p>
          <a:p>
            <a:pPr marL="914400" lvl="1" indent="-336550" algn="l" rtl="0">
              <a:lnSpc>
                <a:spcPct val="90000"/>
              </a:lnSpc>
              <a:spcBef>
                <a:spcPts val="1000"/>
              </a:spcBef>
              <a:spcAft>
                <a:spcPts val="1000"/>
              </a:spcAft>
              <a:buClr>
                <a:schemeClr val="dk1"/>
              </a:buClr>
              <a:buSzPts val="1700"/>
              <a:buChar char="•"/>
            </a:pPr>
            <a:r>
              <a:rPr lang="en" sz="1700" b="1">
                <a:solidFill>
                  <a:schemeClr val="dk1"/>
                </a:solidFill>
                <a:latin typeface="Raleway"/>
                <a:ea typeface="Raleway"/>
                <a:cs typeface="Raleway"/>
                <a:sym typeface="Raleway"/>
              </a:rPr>
              <a:t>Verification Phase</a:t>
            </a:r>
            <a:r>
              <a:rPr lang="en" sz="1700">
                <a:solidFill>
                  <a:schemeClr val="dk1"/>
                </a:solidFill>
                <a:latin typeface="Raleway"/>
                <a:ea typeface="Raleway"/>
                <a:cs typeface="Raleway"/>
                <a:sym typeface="Raleway"/>
              </a:rPr>
              <a:t> - State officials review the Census Bureau’s latest school district information to verify the accuracy and completeness of their Annotation Phase submission. Officials have one week to complete the verification </a:t>
            </a:r>
            <a:r>
              <a:rPr lang="en" sz="1700" i="1">
                <a:solidFill>
                  <a:schemeClr val="dk1"/>
                </a:solidFill>
                <a:latin typeface="Raleway"/>
                <a:ea typeface="Raleway"/>
                <a:cs typeface="Raleway"/>
                <a:sym typeface="Raleway"/>
              </a:rPr>
              <a:t>starting in April 202</a:t>
            </a:r>
            <a:r>
              <a:rPr lang="en" sz="1700" i="1">
                <a:latin typeface="Raleway"/>
                <a:ea typeface="Raleway"/>
                <a:cs typeface="Raleway"/>
                <a:sym typeface="Raleway"/>
              </a:rPr>
              <a:t>4</a:t>
            </a:r>
            <a:r>
              <a:rPr lang="en" sz="1700">
                <a:solidFill>
                  <a:schemeClr val="dk1"/>
                </a:solidFill>
                <a:latin typeface="Raleway"/>
                <a:ea typeface="Raleway"/>
                <a:cs typeface="Raleway"/>
                <a:sym typeface="Raleway"/>
              </a:rPr>
              <a:t>.</a:t>
            </a:r>
            <a:endParaRPr sz="17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100"/>
              <a:buFont typeface="Arial"/>
              <a:buNone/>
            </a:pPr>
            <a:r>
              <a:rPr lang="en">
                <a:latin typeface="Raleway"/>
                <a:ea typeface="Raleway"/>
                <a:cs typeface="Raleway"/>
                <a:sym typeface="Raleway"/>
              </a:rPr>
              <a:t>School District Boundaries</a:t>
            </a:r>
            <a:endParaRPr>
              <a:latin typeface="Raleway"/>
              <a:ea typeface="Raleway"/>
              <a:cs typeface="Raleway"/>
              <a:sym typeface="Raleway"/>
            </a:endParaRPr>
          </a:p>
        </p:txBody>
      </p:sp>
      <p:sp>
        <p:nvSpPr>
          <p:cNvPr id="342" name="Google Shape;342;p6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457200" lvl="0" indent="-355600" algn="l" rtl="0">
              <a:lnSpc>
                <a:spcPct val="100000"/>
              </a:lnSpc>
              <a:spcBef>
                <a:spcPts val="1000"/>
              </a:spcBef>
              <a:spcAft>
                <a:spcPts val="0"/>
              </a:spcAft>
              <a:buSzPts val="2000"/>
              <a:buFont typeface="Raleway"/>
              <a:buChar char="•"/>
            </a:pPr>
            <a:r>
              <a:rPr lang="en" sz="2000">
                <a:solidFill>
                  <a:schemeClr val="dk1"/>
                </a:solidFill>
                <a:latin typeface="Raleway"/>
                <a:ea typeface="Raleway"/>
                <a:cs typeface="Raleway"/>
                <a:sym typeface="Raleway"/>
              </a:rPr>
              <a:t>CDE is inviting districts to assist in the boundary review. Districts are encouraged to view their district boundaries online, using the TIGERweb application to determine if they accurately reflect school district boundaries.</a:t>
            </a:r>
            <a:endParaRPr sz="2400">
              <a:solidFill>
                <a:schemeClr val="dk1"/>
              </a:solidFill>
              <a:latin typeface="Raleway"/>
              <a:ea typeface="Raleway"/>
              <a:cs typeface="Raleway"/>
              <a:sym typeface="Raleway"/>
            </a:endParaRPr>
          </a:p>
          <a:p>
            <a:pPr marL="914400" lvl="1" indent="-336550" algn="l" rtl="0">
              <a:lnSpc>
                <a:spcPct val="100000"/>
              </a:lnSpc>
              <a:spcBef>
                <a:spcPts val="1000"/>
              </a:spcBef>
              <a:spcAft>
                <a:spcPts val="0"/>
              </a:spcAft>
              <a:buSzPts val="1700"/>
              <a:buFont typeface="Raleway"/>
              <a:buChar char="•"/>
            </a:pPr>
            <a:r>
              <a:rPr lang="en" sz="1700">
                <a:solidFill>
                  <a:schemeClr val="dk1"/>
                </a:solidFill>
                <a:latin typeface="Raleway"/>
                <a:ea typeface="Raleway"/>
                <a:cs typeface="Raleway"/>
                <a:sym typeface="Raleway"/>
              </a:rPr>
              <a:t>TIGERweb (</a:t>
            </a:r>
            <a:r>
              <a:rPr lang="en" sz="1700" u="sng">
                <a:solidFill>
                  <a:schemeClr val="hlink"/>
                </a:solidFill>
                <a:latin typeface="Raleway"/>
                <a:ea typeface="Raleway"/>
                <a:cs typeface="Raleway"/>
                <a:sym typeface="Raleway"/>
                <a:hlinkClick r:id="rId3"/>
              </a:rPr>
              <a:t>https://tigerweb.geo.census.gov/tigerweb/</a:t>
            </a:r>
            <a:r>
              <a:rPr lang="en" sz="1700">
                <a:solidFill>
                  <a:schemeClr val="dk1"/>
                </a:solidFill>
                <a:latin typeface="Raleway"/>
                <a:ea typeface="Raleway"/>
                <a:cs typeface="Raleway"/>
                <a:sym typeface="Raleway"/>
              </a:rPr>
              <a:t>) is the Census Bureau’s online application for viewing the most recent school district and legal boundaries.</a:t>
            </a:r>
            <a:endParaRPr sz="1700">
              <a:solidFill>
                <a:schemeClr val="dk1"/>
              </a:solidFill>
              <a:latin typeface="Raleway"/>
              <a:ea typeface="Raleway"/>
              <a:cs typeface="Raleway"/>
              <a:sym typeface="Raleway"/>
            </a:endParaRPr>
          </a:p>
          <a:p>
            <a:pPr marL="914400" lvl="1" indent="-336550" algn="l" rtl="0">
              <a:lnSpc>
                <a:spcPct val="100000"/>
              </a:lnSpc>
              <a:spcBef>
                <a:spcPts val="1000"/>
              </a:spcBef>
              <a:spcAft>
                <a:spcPts val="1000"/>
              </a:spcAft>
              <a:buSzPts val="1700"/>
              <a:buFont typeface="Raleway"/>
              <a:buChar char="•"/>
            </a:pPr>
            <a:r>
              <a:rPr lang="en" sz="1700">
                <a:solidFill>
                  <a:schemeClr val="dk1"/>
                </a:solidFill>
                <a:latin typeface="Raleway"/>
                <a:ea typeface="Raleway"/>
                <a:cs typeface="Raleway"/>
                <a:sym typeface="Raleway"/>
              </a:rPr>
              <a:t>Applies to school district boundaries effective on or before January 1, 202</a:t>
            </a:r>
            <a:r>
              <a:rPr lang="en" sz="1700">
                <a:latin typeface="Raleway"/>
                <a:ea typeface="Raleway"/>
                <a:cs typeface="Raleway"/>
                <a:sym typeface="Raleway"/>
              </a:rPr>
              <a:t>4</a:t>
            </a:r>
            <a:r>
              <a:rPr lang="en" sz="1700">
                <a:solidFill>
                  <a:schemeClr val="dk1"/>
                </a:solidFill>
                <a:latin typeface="Raleway"/>
                <a:ea typeface="Raleway"/>
                <a:cs typeface="Raleway"/>
                <a:sym typeface="Raleway"/>
              </a:rPr>
              <a:t>.</a:t>
            </a:r>
            <a:endParaRPr sz="2035">
              <a:solidFill>
                <a:schemeClr val="dk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2" descr="Image of TIGERweb."/>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Homescreen</a:t>
            </a:r>
            <a:endParaRPr dirty="0">
              <a:latin typeface="Raleway"/>
              <a:ea typeface="Raleway"/>
              <a:cs typeface="Raleway"/>
              <a:sym typeface="Raleway"/>
            </a:endParaRPr>
          </a:p>
        </p:txBody>
      </p:sp>
      <p:pic>
        <p:nvPicPr>
          <p:cNvPr id="348" name="Google Shape;348;p62" descr="Homescreen of TIGERweb, which starts with a map of the United States"/>
          <p:cNvPicPr preferRelativeResize="0"/>
          <p:nvPr/>
        </p:nvPicPr>
        <p:blipFill rotWithShape="1">
          <a:blip r:embed="rId3">
            <a:alphaModFix/>
          </a:blip>
          <a:srcRect/>
          <a:stretch/>
        </p:blipFill>
        <p:spPr>
          <a:xfrm>
            <a:off x="314575" y="944175"/>
            <a:ext cx="8514849" cy="4135025"/>
          </a:xfrm>
          <a:prstGeom prst="rect">
            <a:avLst/>
          </a:prstGeom>
          <a:noFill/>
          <a:ln>
            <a:noFill/>
          </a:ln>
        </p:spPr>
      </p:pic>
      <p:sp>
        <p:nvSpPr>
          <p:cNvPr id="349" name="Google Shape;349;p62" descr="Image of TIGERweb."/>
          <p:cNvSpPr/>
          <p:nvPr/>
        </p:nvSpPr>
        <p:spPr>
          <a:xfrm>
            <a:off x="2272625" y="2130450"/>
            <a:ext cx="295500" cy="1537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62" descr="Image of TIGERweb."/>
          <p:cNvSpPr/>
          <p:nvPr/>
        </p:nvSpPr>
        <p:spPr>
          <a:xfrm>
            <a:off x="2652675" y="2789238"/>
            <a:ext cx="1207800" cy="2196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6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Colorado</a:t>
            </a:r>
            <a:endParaRPr dirty="0">
              <a:latin typeface="Raleway"/>
              <a:ea typeface="Raleway"/>
              <a:cs typeface="Raleway"/>
              <a:sym typeface="Raleway"/>
            </a:endParaRPr>
          </a:p>
        </p:txBody>
      </p:sp>
      <p:pic>
        <p:nvPicPr>
          <p:cNvPr id="355" name="Google Shape;355;p63" descr="Map of Colorado as seen through TIGERweb once zoomed in. The map now depicts the counties of Colorado."/>
          <p:cNvPicPr preferRelativeResize="0"/>
          <p:nvPr/>
        </p:nvPicPr>
        <p:blipFill rotWithShape="1">
          <a:blip r:embed="rId3">
            <a:alphaModFix/>
          </a:blip>
          <a:srcRect/>
          <a:stretch/>
        </p:blipFill>
        <p:spPr>
          <a:xfrm>
            <a:off x="314575" y="944175"/>
            <a:ext cx="8514849" cy="41086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64" descr="The map on TIGERweb once zoomed in to the Northeast corner of Colorado with the default settings &quot;Labels&quot; and &quot;Hydrography&quot;"/>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Default Settings</a:t>
            </a:r>
            <a:endParaRPr dirty="0">
              <a:latin typeface="Raleway"/>
              <a:ea typeface="Raleway"/>
              <a:cs typeface="Raleway"/>
              <a:sym typeface="Raleway"/>
            </a:endParaRPr>
          </a:p>
        </p:txBody>
      </p:sp>
      <p:pic>
        <p:nvPicPr>
          <p:cNvPr id="361" name="Google Shape;361;p64" descr="Map of Northeast corner of Colorado depicted in the TIGERweb application, along with the two default settings including &quot;Labels&quot; and &quot;Hydrography&quot;"/>
          <p:cNvPicPr preferRelativeResize="0"/>
          <p:nvPr/>
        </p:nvPicPr>
        <p:blipFill rotWithShape="1">
          <a:blip r:embed="rId3">
            <a:alphaModFix/>
          </a:blip>
          <a:srcRect/>
          <a:stretch/>
        </p:blipFill>
        <p:spPr>
          <a:xfrm>
            <a:off x="351085" y="944175"/>
            <a:ext cx="8441831" cy="4108624"/>
          </a:xfrm>
          <a:prstGeom prst="rect">
            <a:avLst/>
          </a:prstGeom>
          <a:noFill/>
          <a:ln>
            <a:noFill/>
          </a:ln>
        </p:spPr>
      </p:pic>
      <p:sp>
        <p:nvSpPr>
          <p:cNvPr id="363" name="Google Shape;363;p64">
            <a:extLst>
              <a:ext uri="{C183D7F6-B498-43B3-948B-1728B52AA6E4}">
                <adec:decorative xmlns:adec="http://schemas.microsoft.com/office/drawing/2017/decorative" val="1"/>
              </a:ext>
            </a:extLst>
          </p:cNvPr>
          <p:cNvSpPr/>
          <p:nvPr/>
        </p:nvSpPr>
        <p:spPr>
          <a:xfrm>
            <a:off x="332675" y="2029100"/>
            <a:ext cx="6225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64">
            <a:extLst>
              <a:ext uri="{C183D7F6-B498-43B3-948B-1728B52AA6E4}">
                <adec:decorative xmlns:adec="http://schemas.microsoft.com/office/drawing/2017/decorative" val="1"/>
              </a:ext>
            </a:extLst>
          </p:cNvPr>
          <p:cNvSpPr/>
          <p:nvPr/>
        </p:nvSpPr>
        <p:spPr>
          <a:xfrm>
            <a:off x="332675" y="4098700"/>
            <a:ext cx="8166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6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District Boundaries</a:t>
            </a:r>
            <a:endParaRPr dirty="0">
              <a:latin typeface="Raleway"/>
              <a:ea typeface="Raleway"/>
              <a:cs typeface="Raleway"/>
              <a:sym typeface="Raleway"/>
            </a:endParaRPr>
          </a:p>
        </p:txBody>
      </p:sp>
      <p:pic>
        <p:nvPicPr>
          <p:cNvPr id="369" name="Google Shape;369;p65" descr="Map of Northeast corner of Colorado once the checkbox on the left-hand side for &quot;School Districts&quot; is clicked. Once clicked, the map then shows district boundaries in purple. "/>
          <p:cNvPicPr preferRelativeResize="0"/>
          <p:nvPr/>
        </p:nvPicPr>
        <p:blipFill rotWithShape="1">
          <a:blip r:embed="rId3">
            <a:alphaModFix/>
          </a:blip>
          <a:srcRect/>
          <a:stretch/>
        </p:blipFill>
        <p:spPr>
          <a:xfrm>
            <a:off x="351075" y="944175"/>
            <a:ext cx="8441849" cy="4077973"/>
          </a:xfrm>
          <a:prstGeom prst="rect">
            <a:avLst/>
          </a:prstGeom>
          <a:noFill/>
          <a:ln>
            <a:noFill/>
          </a:ln>
        </p:spPr>
      </p:pic>
      <p:sp>
        <p:nvSpPr>
          <p:cNvPr id="371" name="Google Shape;371;p65">
            <a:extLst>
              <a:ext uri="{C183D7F6-B498-43B3-948B-1728B52AA6E4}">
                <adec:decorative xmlns:adec="http://schemas.microsoft.com/office/drawing/2017/decorative" val="1"/>
              </a:ext>
            </a:extLst>
          </p:cNvPr>
          <p:cNvSpPr/>
          <p:nvPr/>
        </p:nvSpPr>
        <p:spPr>
          <a:xfrm>
            <a:off x="332675" y="2859150"/>
            <a:ext cx="909600" cy="27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6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Additional Features</a:t>
            </a:r>
            <a:endParaRPr dirty="0">
              <a:latin typeface="Raleway"/>
              <a:ea typeface="Raleway"/>
              <a:cs typeface="Raleway"/>
              <a:sym typeface="Raleway"/>
            </a:endParaRPr>
          </a:p>
        </p:txBody>
      </p:sp>
      <p:pic>
        <p:nvPicPr>
          <p:cNvPr id="376" name="Google Shape;376;p66" descr="The map of Colorado in TIGERweb depicts the additional features available in the application."/>
          <p:cNvPicPr preferRelativeResize="0"/>
          <p:nvPr/>
        </p:nvPicPr>
        <p:blipFill rotWithShape="1">
          <a:blip r:embed="rId3">
            <a:alphaModFix/>
          </a:blip>
          <a:srcRect/>
          <a:stretch/>
        </p:blipFill>
        <p:spPr>
          <a:xfrm>
            <a:off x="351075" y="944175"/>
            <a:ext cx="8441850" cy="40822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p6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TIGERweb – Hydrography</a:t>
            </a:r>
            <a:endParaRPr dirty="0">
              <a:latin typeface="Raleway" pitchFamily="2" charset="0"/>
            </a:endParaRPr>
          </a:p>
        </p:txBody>
      </p:sp>
      <p:pic>
        <p:nvPicPr>
          <p:cNvPr id="382" name="Google Shape;382;p67" descr="Map of Northeast corner of Colorado depicted in the TIGERweb application with the &quot;Hydrography&quot; feature turned off."/>
          <p:cNvPicPr preferRelativeResize="0"/>
          <p:nvPr/>
        </p:nvPicPr>
        <p:blipFill rotWithShape="1">
          <a:blip r:embed="rId3">
            <a:alphaModFix/>
          </a:blip>
          <a:srcRect/>
          <a:stretch/>
        </p:blipFill>
        <p:spPr>
          <a:xfrm>
            <a:off x="351615" y="944175"/>
            <a:ext cx="8441311" cy="4082226"/>
          </a:xfrm>
          <a:prstGeom prst="rect">
            <a:avLst/>
          </a:prstGeom>
          <a:noFill/>
          <a:ln>
            <a:noFill/>
          </a:ln>
        </p:spPr>
      </p:pic>
      <p:sp>
        <p:nvSpPr>
          <p:cNvPr id="384" name="Google Shape;384;p67">
            <a:extLst>
              <a:ext uri="{C183D7F6-B498-43B3-948B-1728B52AA6E4}">
                <adec:decorative xmlns:adec="http://schemas.microsoft.com/office/drawing/2017/decorative" val="1"/>
              </a:ext>
            </a:extLst>
          </p:cNvPr>
          <p:cNvSpPr/>
          <p:nvPr/>
        </p:nvSpPr>
        <p:spPr>
          <a:xfrm>
            <a:off x="332675" y="4098700"/>
            <a:ext cx="8166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6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a:ea typeface="Raleway"/>
                <a:cs typeface="Raleway"/>
                <a:sym typeface="Raleway"/>
              </a:rPr>
              <a:t>TIGERweb - Transportation</a:t>
            </a:r>
            <a:endParaRPr dirty="0">
              <a:latin typeface="Raleway"/>
              <a:ea typeface="Raleway"/>
              <a:cs typeface="Raleway"/>
              <a:sym typeface="Raleway"/>
            </a:endParaRPr>
          </a:p>
        </p:txBody>
      </p:sp>
      <p:pic>
        <p:nvPicPr>
          <p:cNvPr id="389" name="Google Shape;389;p68" descr="Map of Northeast corner of Colorado depicted in the TIGERweb application with the &quot;Transportation (Roads &amp; Railways)&quot; feature turned on, providing visuals of roads and railways."/>
          <p:cNvPicPr preferRelativeResize="0"/>
          <p:nvPr/>
        </p:nvPicPr>
        <p:blipFill rotWithShape="1">
          <a:blip r:embed="rId3">
            <a:alphaModFix/>
          </a:blip>
          <a:srcRect/>
          <a:stretch/>
        </p:blipFill>
        <p:spPr>
          <a:xfrm>
            <a:off x="351625" y="944175"/>
            <a:ext cx="8441301" cy="4064630"/>
          </a:xfrm>
          <a:prstGeom prst="rect">
            <a:avLst/>
          </a:prstGeom>
          <a:noFill/>
          <a:ln>
            <a:noFill/>
          </a:ln>
        </p:spPr>
      </p:pic>
      <p:sp>
        <p:nvSpPr>
          <p:cNvPr id="391" name="Google Shape;391;p68">
            <a:extLst>
              <a:ext uri="{C183D7F6-B498-43B3-948B-1728B52AA6E4}">
                <adec:decorative xmlns:adec="http://schemas.microsoft.com/office/drawing/2017/decorative" val="1"/>
              </a:ext>
            </a:extLst>
          </p:cNvPr>
          <p:cNvSpPr/>
          <p:nvPr/>
        </p:nvSpPr>
        <p:spPr>
          <a:xfrm>
            <a:off x="351625" y="2173050"/>
            <a:ext cx="14058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6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latin typeface="Raleway" pitchFamily="2" charset="0"/>
              </a:rPr>
              <a:t>TIGERweb – Map Views</a:t>
            </a:r>
            <a:endParaRPr dirty="0">
              <a:latin typeface="Raleway" pitchFamily="2" charset="0"/>
            </a:endParaRPr>
          </a:p>
        </p:txBody>
      </p:sp>
      <p:pic>
        <p:nvPicPr>
          <p:cNvPr id="396" name="Google Shape;396;p69" descr="Map of Northeast corner of Colorado depicted in the TIGERweb application with the &quot;Satellite View&quot; feature turned on. The feature can be found on the top right corner of the map, which allows to toggle between terrain, satellite, and landmass."/>
          <p:cNvPicPr preferRelativeResize="0"/>
          <p:nvPr/>
        </p:nvPicPr>
        <p:blipFill rotWithShape="1">
          <a:blip r:embed="rId3">
            <a:alphaModFix/>
          </a:blip>
          <a:srcRect/>
          <a:stretch/>
        </p:blipFill>
        <p:spPr>
          <a:xfrm>
            <a:off x="351625" y="944175"/>
            <a:ext cx="8441299" cy="4099298"/>
          </a:xfrm>
          <a:prstGeom prst="rect">
            <a:avLst/>
          </a:prstGeom>
          <a:noFill/>
          <a:ln>
            <a:noFill/>
          </a:ln>
        </p:spPr>
      </p:pic>
      <p:sp>
        <p:nvSpPr>
          <p:cNvPr id="398" name="Google Shape;398;p69">
            <a:extLst>
              <a:ext uri="{C183D7F6-B498-43B3-948B-1728B52AA6E4}">
                <adec:decorative xmlns:adec="http://schemas.microsoft.com/office/drawing/2017/decorative" val="1"/>
              </a:ext>
            </a:extLst>
          </p:cNvPr>
          <p:cNvSpPr/>
          <p:nvPr/>
        </p:nvSpPr>
        <p:spPr>
          <a:xfrm rot="9060953">
            <a:off x="7120388" y="2073330"/>
            <a:ext cx="1207882" cy="21955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2"/>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latin typeface="Raleway"/>
                <a:ea typeface="Raleway"/>
                <a:cs typeface="Raleway"/>
                <a:sym typeface="Raleway"/>
              </a:rPr>
              <a:t>ESSER Office Hours</a:t>
            </a:r>
            <a:endParaRPr>
              <a:latin typeface="Raleway"/>
              <a:ea typeface="Raleway"/>
              <a:cs typeface="Raleway"/>
              <a:sym typeface="Raleway"/>
            </a:endParaRPr>
          </a:p>
        </p:txBody>
      </p:sp>
      <p:sp>
        <p:nvSpPr>
          <p:cNvPr id="281" name="Google Shape;281;p52"/>
          <p:cNvSpPr txBox="1">
            <a:spLocks noGrp="1"/>
          </p:cNvSpPr>
          <p:nvPr>
            <p:ph type="body" idx="1"/>
          </p:nvPr>
        </p:nvSpPr>
        <p:spPr>
          <a:xfrm>
            <a:off x="628650" y="1049785"/>
            <a:ext cx="7886700" cy="3263400"/>
          </a:xfrm>
          <a:prstGeom prst="rect">
            <a:avLst/>
          </a:prstGeom>
          <a:noFill/>
          <a:ln>
            <a:noFill/>
          </a:ln>
        </p:spPr>
        <p:txBody>
          <a:bodyPr spcFirstLastPara="1" wrap="square" lIns="0" tIns="0" rIns="0" bIns="0" anchor="t" anchorCtr="0">
            <a:normAutofit/>
          </a:bodyPr>
          <a:lstStyle/>
          <a:p>
            <a:pPr marL="177800" lvl="0" indent="-63500" algn="l" rtl="0">
              <a:lnSpc>
                <a:spcPct val="90000"/>
              </a:lnSpc>
              <a:spcBef>
                <a:spcPts val="0"/>
              </a:spcBef>
              <a:spcAft>
                <a:spcPts val="0"/>
              </a:spcAft>
              <a:buClr>
                <a:schemeClr val="dk1"/>
              </a:buClr>
              <a:buSzPts val="1800"/>
              <a:buNone/>
            </a:pPr>
            <a:r>
              <a:rPr lang="en" b="1" u="sng">
                <a:latin typeface="Raleway"/>
                <a:ea typeface="Raleway"/>
                <a:cs typeface="Raleway"/>
                <a:sym typeface="Raleway"/>
              </a:rPr>
              <a:t>Topics</a:t>
            </a:r>
            <a:endParaRPr b="1" u="sng">
              <a:latin typeface="Raleway"/>
              <a:ea typeface="Raleway"/>
              <a:cs typeface="Raleway"/>
              <a:sym typeface="Raleway"/>
            </a:endParaRPr>
          </a:p>
          <a:p>
            <a:pPr marL="177800" lvl="0" indent="-63500" algn="l" rtl="0">
              <a:lnSpc>
                <a:spcPct val="90000"/>
              </a:lnSpc>
              <a:spcBef>
                <a:spcPts val="0"/>
              </a:spcBef>
              <a:spcAft>
                <a:spcPts val="0"/>
              </a:spcAft>
              <a:buClr>
                <a:schemeClr val="dk1"/>
              </a:buClr>
              <a:buSzPts val="1800"/>
              <a:buNone/>
            </a:pPr>
            <a:endParaRPr sz="1100" b="1" u="sng">
              <a:latin typeface="Raleway"/>
              <a:ea typeface="Raleway"/>
              <a:cs typeface="Raleway"/>
              <a:sym typeface="Raleway"/>
            </a:endParaRPr>
          </a:p>
          <a:p>
            <a:pPr marL="457200" lvl="0"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Updates and Reminders</a:t>
            </a:r>
            <a:endParaRPr sz="1700">
              <a:latin typeface="Raleway"/>
              <a:ea typeface="Raleway"/>
              <a:cs typeface="Raleway"/>
              <a:sym typeface="Raleway"/>
            </a:endParaRPr>
          </a:p>
          <a:p>
            <a:pPr marL="914400" lvl="1"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ESEA Planning and Implementation</a:t>
            </a:r>
            <a:endParaRPr sz="1700">
              <a:latin typeface="Raleway"/>
              <a:ea typeface="Raleway"/>
              <a:cs typeface="Raleway"/>
              <a:sym typeface="Raleway"/>
            </a:endParaRPr>
          </a:p>
          <a:p>
            <a:pPr marL="914400" lvl="1"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Upcoming ESSER Deadlines</a:t>
            </a:r>
            <a:endParaRPr sz="1700">
              <a:latin typeface="Raleway"/>
              <a:ea typeface="Raleway"/>
              <a:cs typeface="Raleway"/>
              <a:sym typeface="Raleway"/>
            </a:endParaRPr>
          </a:p>
          <a:p>
            <a:pPr marL="914400" lvl="1"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ESSER III Liquidation and Spend Down </a:t>
            </a:r>
            <a:endParaRPr sz="1700">
              <a:latin typeface="Raleway"/>
              <a:ea typeface="Raleway"/>
              <a:cs typeface="Raleway"/>
              <a:sym typeface="Raleway"/>
            </a:endParaRPr>
          </a:p>
          <a:p>
            <a:pPr marL="914400" lvl="1"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Program Monitoring Self-evaluation Deadline</a:t>
            </a:r>
            <a:endParaRPr sz="1700">
              <a:latin typeface="Raleway"/>
              <a:ea typeface="Raleway"/>
              <a:cs typeface="Raleway"/>
              <a:sym typeface="Raleway"/>
            </a:endParaRPr>
          </a:p>
          <a:p>
            <a:pPr marL="457200" lvl="0"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School District Review Program</a:t>
            </a:r>
            <a:endParaRPr sz="1700">
              <a:latin typeface="Raleway"/>
              <a:ea typeface="Raleway"/>
              <a:cs typeface="Raleway"/>
              <a:sym typeface="Raleway"/>
            </a:endParaRPr>
          </a:p>
          <a:p>
            <a:pPr marL="457200" lvl="0" indent="-336550" algn="l" rtl="0">
              <a:lnSpc>
                <a:spcPct val="100000"/>
              </a:lnSpc>
              <a:spcBef>
                <a:spcPts val="0"/>
              </a:spcBef>
              <a:spcAft>
                <a:spcPts val="0"/>
              </a:spcAft>
              <a:buSzPts val="1700"/>
              <a:buFont typeface="Raleway"/>
              <a:buChar char="•"/>
            </a:pPr>
            <a:r>
              <a:rPr lang="en" sz="1700">
                <a:latin typeface="Raleway"/>
                <a:ea typeface="Raleway"/>
                <a:cs typeface="Raleway"/>
                <a:sym typeface="Raleway"/>
              </a:rPr>
              <a:t>ESSER Reporting</a:t>
            </a:r>
            <a:endParaRPr sz="1700">
              <a:latin typeface="Raleway"/>
              <a:ea typeface="Raleway"/>
              <a:cs typeface="Raleway"/>
              <a:sym typeface="Raleway"/>
            </a:endParaRPr>
          </a:p>
        </p:txBody>
      </p:sp>
      <p:sp>
        <p:nvSpPr>
          <p:cNvPr id="282" name="Google Shape;282;p52"/>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Correcting District Boundaries</a:t>
            </a:r>
            <a:endParaRPr>
              <a:latin typeface="Raleway"/>
              <a:ea typeface="Raleway"/>
              <a:cs typeface="Raleway"/>
              <a:sym typeface="Raleway"/>
            </a:endParaRPr>
          </a:p>
        </p:txBody>
      </p:sp>
      <p:sp>
        <p:nvSpPr>
          <p:cNvPr id="404" name="Google Shape;404;p70"/>
          <p:cNvSpPr txBox="1">
            <a:spLocks noGrp="1"/>
          </p:cNvSpPr>
          <p:nvPr>
            <p:ph type="body" idx="1"/>
          </p:nvPr>
        </p:nvSpPr>
        <p:spPr>
          <a:xfrm>
            <a:off x="628650" y="1018146"/>
            <a:ext cx="7886700" cy="3263400"/>
          </a:xfrm>
          <a:prstGeom prst="rect">
            <a:avLst/>
          </a:prstGeom>
          <a:noFill/>
          <a:ln>
            <a:noFill/>
          </a:ln>
        </p:spPr>
        <p:txBody>
          <a:bodyPr spcFirstLastPara="1" wrap="square" lIns="0" tIns="0" rIns="0" bIns="0" anchor="t" anchorCtr="0">
            <a:normAutofit/>
          </a:bodyPr>
          <a:lstStyle/>
          <a:p>
            <a:pPr marL="457200" lvl="0" indent="-355600" algn="l" rtl="0">
              <a:lnSpc>
                <a:spcPct val="100000"/>
              </a:lnSpc>
              <a:spcBef>
                <a:spcPts val="1000"/>
              </a:spcBef>
              <a:spcAft>
                <a:spcPts val="0"/>
              </a:spcAft>
              <a:buClr>
                <a:schemeClr val="dk1"/>
              </a:buClr>
              <a:buSzPts val="2000"/>
              <a:buFont typeface="Raleway"/>
              <a:buChar char="•"/>
            </a:pPr>
            <a:r>
              <a:rPr lang="en" sz="2000" dirty="0">
                <a:solidFill>
                  <a:schemeClr val="dk1"/>
                </a:solidFill>
                <a:latin typeface="Raleway"/>
                <a:ea typeface="Raleway"/>
                <a:cs typeface="Raleway"/>
                <a:sym typeface="Raleway"/>
              </a:rPr>
              <a:t>To report an error in the district boundaries online, districts should take a screenshot of the current boundaries (using the TIGERweb system) and then annotate the updated boundary location on the same screenshot.</a:t>
            </a:r>
            <a:endParaRPr sz="2000" dirty="0">
              <a:solidFill>
                <a:schemeClr val="dk1"/>
              </a:solidFill>
              <a:latin typeface="Raleway"/>
              <a:ea typeface="Raleway"/>
              <a:cs typeface="Raleway"/>
              <a:sym typeface="Raleway"/>
            </a:endParaRPr>
          </a:p>
          <a:p>
            <a:pPr marL="914400" lvl="1" indent="-336550" algn="l" rtl="0">
              <a:lnSpc>
                <a:spcPct val="100000"/>
              </a:lnSpc>
              <a:spcBef>
                <a:spcPts val="1000"/>
              </a:spcBef>
              <a:spcAft>
                <a:spcPts val="1000"/>
              </a:spcAft>
              <a:buClr>
                <a:schemeClr val="dk1"/>
              </a:buClr>
              <a:buSzPts val="1700"/>
              <a:buChar char="•"/>
            </a:pPr>
            <a:r>
              <a:rPr lang="en" sz="1700" dirty="0">
                <a:solidFill>
                  <a:schemeClr val="dk1"/>
                </a:solidFill>
                <a:latin typeface="Raleway"/>
                <a:ea typeface="Raleway"/>
                <a:cs typeface="Raleway"/>
                <a:sym typeface="Raleway"/>
              </a:rPr>
              <a:t>District should </a:t>
            </a:r>
            <a:r>
              <a:rPr lang="en" sz="1700" b="1" dirty="0">
                <a:solidFill>
                  <a:schemeClr val="dk1"/>
                </a:solidFill>
                <a:latin typeface="Raleway"/>
                <a:ea typeface="Raleway"/>
                <a:cs typeface="Raleway"/>
                <a:sym typeface="Raleway"/>
              </a:rPr>
              <a:t>notify CDE as soon as possible</a:t>
            </a:r>
            <a:r>
              <a:rPr lang="en" sz="1700" dirty="0">
                <a:solidFill>
                  <a:schemeClr val="dk1"/>
                </a:solidFill>
                <a:latin typeface="Raleway"/>
                <a:ea typeface="Raleway"/>
                <a:cs typeface="Raleway"/>
                <a:sym typeface="Raleway"/>
              </a:rPr>
              <a:t> to report any errors.</a:t>
            </a:r>
            <a:endParaRPr sz="1700" dirty="0">
              <a:latin typeface="Raleway"/>
              <a:ea typeface="Raleway"/>
              <a:cs typeface="Raleway"/>
              <a:sym typeface="Raleway"/>
            </a:endParaRPr>
          </a:p>
        </p:txBody>
      </p:sp>
      <p:pic>
        <p:nvPicPr>
          <p:cNvPr id="405" name="Google Shape;405;p70" descr="Example 1 of the district noting a boundary change along the southern boundary line."/>
          <p:cNvPicPr preferRelativeResize="0"/>
          <p:nvPr/>
        </p:nvPicPr>
        <p:blipFill rotWithShape="1">
          <a:blip r:embed="rId3">
            <a:alphaModFix/>
          </a:blip>
          <a:srcRect/>
          <a:stretch/>
        </p:blipFill>
        <p:spPr>
          <a:xfrm>
            <a:off x="628650" y="2900280"/>
            <a:ext cx="2697150" cy="2208050"/>
          </a:xfrm>
          <a:prstGeom prst="rect">
            <a:avLst/>
          </a:prstGeom>
          <a:noFill/>
          <a:ln>
            <a:noFill/>
          </a:ln>
        </p:spPr>
      </p:pic>
      <p:pic>
        <p:nvPicPr>
          <p:cNvPr id="406" name="Google Shape;406;p70" descr="Example 2 (zoomed in screenshot) of the district noting a boundary change along the southern boundary line."/>
          <p:cNvPicPr preferRelativeResize="0"/>
          <p:nvPr/>
        </p:nvPicPr>
        <p:blipFill rotWithShape="1">
          <a:blip r:embed="rId4">
            <a:alphaModFix/>
          </a:blip>
          <a:srcRect/>
          <a:stretch/>
        </p:blipFill>
        <p:spPr>
          <a:xfrm>
            <a:off x="3737895" y="3001225"/>
            <a:ext cx="4818750" cy="207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7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Submitting Boundary Changes</a:t>
            </a:r>
            <a:endParaRPr>
              <a:latin typeface="Raleway"/>
              <a:ea typeface="Raleway"/>
              <a:cs typeface="Raleway"/>
              <a:sym typeface="Raleway"/>
            </a:endParaRPr>
          </a:p>
        </p:txBody>
      </p:sp>
      <p:sp>
        <p:nvSpPr>
          <p:cNvPr id="412" name="Google Shape;412;p7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fontScale="92500"/>
          </a:bodyPr>
          <a:lstStyle/>
          <a:p>
            <a:pPr marL="457200" lvl="0" indent="-367270" algn="l" rtl="0">
              <a:lnSpc>
                <a:spcPct val="100000"/>
              </a:lnSpc>
              <a:spcBef>
                <a:spcPts val="1000"/>
              </a:spcBef>
              <a:spcAft>
                <a:spcPts val="0"/>
              </a:spcAft>
              <a:buClr>
                <a:schemeClr val="dk1"/>
              </a:buClr>
              <a:buSzPts val="2184"/>
              <a:buFont typeface="Raleway"/>
              <a:buChar char="•"/>
            </a:pPr>
            <a:r>
              <a:rPr lang="en" sz="2183">
                <a:solidFill>
                  <a:schemeClr val="dk1"/>
                </a:solidFill>
                <a:latin typeface="Raleway"/>
                <a:ea typeface="Raleway"/>
                <a:cs typeface="Raleway"/>
                <a:sym typeface="Raleway"/>
              </a:rPr>
              <a:t>All requests to update school district boundaries should be submitted to Tina Negley (</a:t>
            </a:r>
            <a:r>
              <a:rPr lang="en" sz="2183" u="sng">
                <a:solidFill>
                  <a:schemeClr val="hlink"/>
                </a:solidFill>
                <a:latin typeface="Raleway"/>
                <a:ea typeface="Raleway"/>
                <a:cs typeface="Raleway"/>
                <a:sym typeface="Raleway"/>
                <a:hlinkClick r:id="rId3"/>
              </a:rPr>
              <a:t>negley_t@cde.state.co.us</a:t>
            </a:r>
            <a:r>
              <a:rPr lang="en" sz="2183">
                <a:solidFill>
                  <a:schemeClr val="dk1"/>
                </a:solidFill>
                <a:latin typeface="Raleway"/>
                <a:ea typeface="Raleway"/>
                <a:cs typeface="Raleway"/>
                <a:sym typeface="Raleway"/>
              </a:rPr>
              <a:t>).</a:t>
            </a:r>
            <a:endParaRPr sz="2183">
              <a:solidFill>
                <a:schemeClr val="dk1"/>
              </a:solidFill>
              <a:latin typeface="Raleway"/>
              <a:ea typeface="Raleway"/>
              <a:cs typeface="Raleway"/>
              <a:sym typeface="Raleway"/>
            </a:endParaRPr>
          </a:p>
          <a:p>
            <a:pPr marL="914400" lvl="1" indent="-342900" algn="l" rtl="0">
              <a:lnSpc>
                <a:spcPct val="100000"/>
              </a:lnSpc>
              <a:spcBef>
                <a:spcPts val="1000"/>
              </a:spcBef>
              <a:spcAft>
                <a:spcPts val="0"/>
              </a:spcAft>
              <a:buClr>
                <a:schemeClr val="dk1"/>
              </a:buClr>
              <a:buSzPts val="1800"/>
              <a:buFont typeface="Raleway"/>
              <a:buChar char="•"/>
            </a:pPr>
            <a:r>
              <a:rPr lang="en" sz="1800">
                <a:solidFill>
                  <a:schemeClr val="dk1"/>
                </a:solidFill>
                <a:latin typeface="Raleway"/>
                <a:ea typeface="Raleway"/>
                <a:cs typeface="Raleway"/>
                <a:sym typeface="Raleway"/>
              </a:rPr>
              <a:t>Districts are encouraged to submit changes as soon as possible. All annotated screenshots must be </a:t>
            </a:r>
            <a:r>
              <a:rPr lang="en" sz="1800" u="sng">
                <a:solidFill>
                  <a:schemeClr val="dk1"/>
                </a:solidFill>
                <a:latin typeface="Raleway"/>
                <a:ea typeface="Raleway"/>
                <a:cs typeface="Raleway"/>
                <a:sym typeface="Raleway"/>
              </a:rPr>
              <a:t>submitted no later than December </a:t>
            </a:r>
            <a:r>
              <a:rPr lang="en" sz="1800" u="sng">
                <a:latin typeface="Raleway"/>
                <a:ea typeface="Raleway"/>
                <a:cs typeface="Raleway"/>
                <a:sym typeface="Raleway"/>
              </a:rPr>
              <a:t>1st</a:t>
            </a:r>
            <a:r>
              <a:rPr lang="en" sz="1800">
                <a:solidFill>
                  <a:schemeClr val="dk1"/>
                </a:solidFill>
                <a:latin typeface="Raleway"/>
                <a:ea typeface="Raleway"/>
                <a:cs typeface="Raleway"/>
                <a:sym typeface="Raleway"/>
              </a:rPr>
              <a:t> to ensure the information is successfully uploaded in the Geographic Update Partnership Software (GUPS) by the deadline.</a:t>
            </a:r>
            <a:endParaRPr sz="1800">
              <a:solidFill>
                <a:schemeClr val="dk1"/>
              </a:solidFill>
              <a:latin typeface="Raleway"/>
              <a:ea typeface="Raleway"/>
              <a:cs typeface="Raleway"/>
              <a:sym typeface="Raleway"/>
            </a:endParaRPr>
          </a:p>
          <a:p>
            <a:pPr marL="914400" lvl="1" indent="-342900" algn="l" rtl="0">
              <a:lnSpc>
                <a:spcPct val="100000"/>
              </a:lnSpc>
              <a:spcBef>
                <a:spcPts val="1000"/>
              </a:spcBef>
              <a:spcAft>
                <a:spcPts val="1000"/>
              </a:spcAft>
              <a:buClr>
                <a:schemeClr val="dk1"/>
              </a:buClr>
              <a:buSzPts val="1800"/>
              <a:buFont typeface="Raleway"/>
              <a:buChar char="•"/>
            </a:pPr>
            <a:r>
              <a:rPr lang="en" sz="1800">
                <a:latin typeface="Raleway"/>
                <a:ea typeface="Raleway"/>
                <a:cs typeface="Raleway"/>
                <a:sym typeface="Raleway"/>
              </a:rPr>
              <a:t>Note that the Census Bureau generally does not accept boundary changes of less than 30 feet when the correction does not affect housing. In remote areas with sparse population, the Census Bureau considers a difference of 60-75 feet to not be significant if housing units are not present.</a:t>
            </a:r>
            <a:endParaRPr sz="1800">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7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Contact Information</a:t>
            </a:r>
            <a:endParaRPr>
              <a:latin typeface="Raleway"/>
              <a:ea typeface="Raleway"/>
              <a:cs typeface="Raleway"/>
              <a:sym typeface="Raleway"/>
            </a:endParaRPr>
          </a:p>
        </p:txBody>
      </p:sp>
      <p:sp>
        <p:nvSpPr>
          <p:cNvPr id="418" name="Google Shape;418;p7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457200" lvl="0" indent="-367270" algn="l" rtl="0">
              <a:lnSpc>
                <a:spcPct val="100000"/>
              </a:lnSpc>
              <a:spcBef>
                <a:spcPts val="1000"/>
              </a:spcBef>
              <a:spcAft>
                <a:spcPts val="0"/>
              </a:spcAft>
              <a:buClr>
                <a:schemeClr val="dk1"/>
              </a:buClr>
              <a:buSzPts val="2184"/>
              <a:buFont typeface="Raleway"/>
              <a:buChar char="•"/>
            </a:pPr>
            <a:r>
              <a:rPr lang="en" sz="2183">
                <a:solidFill>
                  <a:schemeClr val="dk1"/>
                </a:solidFill>
                <a:latin typeface="Raleway"/>
                <a:ea typeface="Raleway"/>
                <a:cs typeface="Raleway"/>
                <a:sym typeface="Raleway"/>
              </a:rPr>
              <a:t>For all SDRP-related questions, please reach out to:</a:t>
            </a:r>
            <a:endParaRPr sz="2183">
              <a:solidFill>
                <a:schemeClr val="dk1"/>
              </a:solidFill>
              <a:latin typeface="Raleway"/>
              <a:ea typeface="Raleway"/>
              <a:cs typeface="Raleway"/>
              <a:sym typeface="Raleway"/>
            </a:endParaRPr>
          </a:p>
          <a:p>
            <a:pPr marL="914400" lvl="1" indent="-342900" algn="l" rtl="0">
              <a:lnSpc>
                <a:spcPct val="100000"/>
              </a:lnSpc>
              <a:spcBef>
                <a:spcPts val="1000"/>
              </a:spcBef>
              <a:spcAft>
                <a:spcPts val="0"/>
              </a:spcAft>
              <a:buClr>
                <a:schemeClr val="dk1"/>
              </a:buClr>
              <a:buSzPts val="1800"/>
              <a:buFont typeface="Raleway"/>
              <a:buChar char="•"/>
            </a:pPr>
            <a:r>
              <a:rPr lang="en" sz="1800">
                <a:solidFill>
                  <a:schemeClr val="dk1"/>
                </a:solidFill>
                <a:latin typeface="Raleway"/>
                <a:ea typeface="Raleway"/>
                <a:cs typeface="Raleway"/>
                <a:sym typeface="Raleway"/>
              </a:rPr>
              <a:t>Tina Negley</a:t>
            </a:r>
            <a:endParaRPr sz="1800">
              <a:solidFill>
                <a:schemeClr val="dk1"/>
              </a:solidFill>
              <a:latin typeface="Raleway"/>
              <a:ea typeface="Raleway"/>
              <a:cs typeface="Raleway"/>
              <a:sym typeface="Raleway"/>
            </a:endParaRPr>
          </a:p>
          <a:p>
            <a:pPr marL="914400" lvl="1" indent="-342900" algn="l" rtl="0">
              <a:lnSpc>
                <a:spcPct val="100000"/>
              </a:lnSpc>
              <a:spcBef>
                <a:spcPts val="1000"/>
              </a:spcBef>
              <a:spcAft>
                <a:spcPts val="0"/>
              </a:spcAft>
              <a:buClr>
                <a:schemeClr val="dk1"/>
              </a:buClr>
              <a:buSzPts val="1800"/>
              <a:buFont typeface="Raleway"/>
              <a:buChar char="•"/>
            </a:pPr>
            <a:r>
              <a:rPr lang="en" sz="1800" u="sng">
                <a:solidFill>
                  <a:schemeClr val="hlink"/>
                </a:solidFill>
                <a:latin typeface="Raleway"/>
                <a:ea typeface="Raleway"/>
                <a:cs typeface="Raleway"/>
                <a:sym typeface="Raleway"/>
                <a:hlinkClick r:id="rId3"/>
              </a:rPr>
              <a:t>negley_t@cde.state.co.us</a:t>
            </a:r>
            <a:endParaRPr sz="1800">
              <a:solidFill>
                <a:schemeClr val="dk1"/>
              </a:solidFill>
              <a:latin typeface="Raleway"/>
              <a:ea typeface="Raleway"/>
              <a:cs typeface="Raleway"/>
              <a:sym typeface="Raleway"/>
            </a:endParaRPr>
          </a:p>
          <a:p>
            <a:pPr marL="914400" lvl="1" indent="-342900" algn="l" rtl="0">
              <a:lnSpc>
                <a:spcPct val="100000"/>
              </a:lnSpc>
              <a:spcBef>
                <a:spcPts val="1000"/>
              </a:spcBef>
              <a:spcAft>
                <a:spcPts val="1000"/>
              </a:spcAft>
              <a:buClr>
                <a:schemeClr val="dk1"/>
              </a:buClr>
              <a:buSzPts val="1800"/>
              <a:buFont typeface="Raleway"/>
              <a:buChar char="•"/>
            </a:pPr>
            <a:r>
              <a:rPr lang="en" sz="1800">
                <a:solidFill>
                  <a:schemeClr val="dk1"/>
                </a:solidFill>
                <a:latin typeface="Raleway"/>
                <a:ea typeface="Raleway"/>
                <a:cs typeface="Raleway"/>
                <a:sym typeface="Raleway"/>
              </a:rPr>
              <a:t>720-766-2793</a:t>
            </a:r>
            <a:endParaRPr sz="1800">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3"/>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a:latin typeface="Raleway"/>
                <a:ea typeface="Raleway"/>
                <a:cs typeface="Raleway"/>
                <a:sym typeface="Raleway"/>
              </a:rPr>
              <a:t>ESSER Reporting</a:t>
            </a:r>
            <a:endParaRPr>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4"/>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ESSER Reporting Survey Deadline Extended</a:t>
            </a:r>
            <a:endParaRPr>
              <a:latin typeface="Raleway"/>
              <a:ea typeface="Raleway"/>
              <a:cs typeface="Raleway"/>
              <a:sym typeface="Raleway"/>
            </a:endParaRPr>
          </a:p>
        </p:txBody>
      </p:sp>
      <p:sp>
        <p:nvSpPr>
          <p:cNvPr id="429" name="Google Shape;429;p74"/>
          <p:cNvSpPr txBox="1">
            <a:spLocks noGrp="1"/>
          </p:cNvSpPr>
          <p:nvPr>
            <p:ph type="body" idx="1"/>
          </p:nvPr>
        </p:nvSpPr>
        <p:spPr>
          <a:xfrm>
            <a:off x="253825" y="1165850"/>
            <a:ext cx="85977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800"/>
              </a:spcBef>
              <a:spcAft>
                <a:spcPts val="0"/>
              </a:spcAft>
              <a:buSzPts val="1800"/>
              <a:buNone/>
            </a:pPr>
            <a:endParaRPr sz="500">
              <a:solidFill>
                <a:srgbClr val="000000"/>
              </a:solidFill>
              <a:latin typeface="Raleway"/>
              <a:ea typeface="Raleway"/>
              <a:cs typeface="Raleway"/>
              <a:sym typeface="Raleway"/>
            </a:endParaRPr>
          </a:p>
          <a:p>
            <a:pPr marL="0" lvl="0" indent="0" algn="l" rtl="0">
              <a:lnSpc>
                <a:spcPct val="100000"/>
              </a:lnSpc>
              <a:spcBef>
                <a:spcPts val="800"/>
              </a:spcBef>
              <a:spcAft>
                <a:spcPts val="0"/>
              </a:spcAft>
              <a:buSzPts val="1800"/>
              <a:buNone/>
            </a:pPr>
            <a:r>
              <a:rPr lang="en" sz="1600">
                <a:solidFill>
                  <a:srgbClr val="000000"/>
                </a:solidFill>
                <a:latin typeface="Raleway"/>
                <a:ea typeface="Raleway"/>
                <a:cs typeface="Raleway"/>
                <a:sym typeface="Raleway"/>
              </a:rPr>
              <a:t>The deadline for all three FY 22-23 ESSER surveys has been extended to </a:t>
            </a:r>
            <a:r>
              <a:rPr lang="en" sz="1600" b="1">
                <a:solidFill>
                  <a:srgbClr val="000000"/>
                </a:solidFill>
                <a:latin typeface="Raleway"/>
                <a:ea typeface="Raleway"/>
                <a:cs typeface="Raleway"/>
                <a:sym typeface="Raleway"/>
              </a:rPr>
              <a:t>December 1, 2023</a:t>
            </a:r>
            <a:r>
              <a:rPr lang="en" sz="1600">
                <a:solidFill>
                  <a:srgbClr val="000000"/>
                </a:solidFill>
                <a:latin typeface="Raleway"/>
                <a:ea typeface="Raleway"/>
                <a:cs typeface="Raleway"/>
                <a:sym typeface="Raleway"/>
              </a:rPr>
              <a:t>.</a:t>
            </a:r>
            <a:endParaRPr sz="1600">
              <a:solidFill>
                <a:srgbClr val="000000"/>
              </a:solidFill>
              <a:latin typeface="Raleway"/>
              <a:ea typeface="Raleway"/>
              <a:cs typeface="Raleway"/>
              <a:sym typeface="Raleway"/>
            </a:endParaRPr>
          </a:p>
          <a:p>
            <a:pPr marL="457200" lvl="0" indent="-330200" algn="l" rtl="0">
              <a:lnSpc>
                <a:spcPct val="100000"/>
              </a:lnSpc>
              <a:spcBef>
                <a:spcPts val="800"/>
              </a:spcBef>
              <a:spcAft>
                <a:spcPts val="0"/>
              </a:spcAft>
              <a:buClr>
                <a:srgbClr val="000000"/>
              </a:buClr>
              <a:buSzPts val="1600"/>
              <a:buFont typeface="Raleway"/>
              <a:buAutoNum type="arabicPeriod"/>
            </a:pPr>
            <a:r>
              <a:rPr lang="en" sz="1600">
                <a:solidFill>
                  <a:srgbClr val="000000"/>
                </a:solidFill>
                <a:latin typeface="Raleway"/>
                <a:ea typeface="Raleway"/>
                <a:cs typeface="Raleway"/>
                <a:sym typeface="Raleway"/>
              </a:rPr>
              <a:t>LEA Participation in ESSER Activities Survey (submitted via Syncplicity).</a:t>
            </a:r>
            <a:endParaRPr sz="1600">
              <a:solidFill>
                <a:srgbClr val="000000"/>
              </a:solidFill>
              <a:latin typeface="Raleway"/>
              <a:ea typeface="Raleway"/>
              <a:cs typeface="Raleway"/>
              <a:sym typeface="Raleway"/>
            </a:endParaRPr>
          </a:p>
          <a:p>
            <a:pPr marL="914400" lvl="1" indent="-330200" algn="l" rtl="0">
              <a:lnSpc>
                <a:spcPct val="100000"/>
              </a:lnSpc>
              <a:spcBef>
                <a:spcPts val="0"/>
              </a:spcBef>
              <a:spcAft>
                <a:spcPts val="0"/>
              </a:spcAft>
              <a:buClr>
                <a:srgbClr val="000000"/>
              </a:buClr>
              <a:buSzPts val="1600"/>
              <a:buFont typeface="Raleway"/>
              <a:buAutoNum type="alphaLcPeriod"/>
            </a:pPr>
            <a:r>
              <a:rPr lang="en" sz="1600">
                <a:solidFill>
                  <a:srgbClr val="000000"/>
                </a:solidFill>
                <a:latin typeface="Raleway"/>
                <a:ea typeface="Raleway"/>
                <a:cs typeface="Raleway"/>
                <a:sym typeface="Raleway"/>
              </a:rPr>
              <a:t>All LEAs, including AUs, BOCES, etc., must submit.</a:t>
            </a:r>
            <a:endParaRPr sz="1600">
              <a:solidFill>
                <a:srgbClr val="000000"/>
              </a:solidFill>
              <a:latin typeface="Raleway"/>
              <a:ea typeface="Raleway"/>
              <a:cs typeface="Raleway"/>
              <a:sym typeface="Raleway"/>
            </a:endParaRPr>
          </a:p>
          <a:p>
            <a:pPr marL="914400" lvl="1" indent="-330200" algn="l" rtl="0">
              <a:lnSpc>
                <a:spcPct val="100000"/>
              </a:lnSpc>
              <a:spcBef>
                <a:spcPts val="0"/>
              </a:spcBef>
              <a:spcAft>
                <a:spcPts val="0"/>
              </a:spcAft>
              <a:buClr>
                <a:srgbClr val="000000"/>
              </a:buClr>
              <a:buSzPts val="1600"/>
              <a:buFont typeface="Raleway"/>
              <a:buAutoNum type="alphaLcPeriod"/>
            </a:pPr>
            <a:r>
              <a:rPr lang="en" sz="1600">
                <a:solidFill>
                  <a:srgbClr val="000000"/>
                </a:solidFill>
                <a:latin typeface="Raleway"/>
                <a:ea typeface="Raleway"/>
                <a:cs typeface="Raleway"/>
                <a:sym typeface="Raleway"/>
              </a:rPr>
              <a:t>Please reach out if you need assistance or an extension.</a:t>
            </a:r>
            <a:endParaRPr sz="1600">
              <a:solidFill>
                <a:srgbClr val="000000"/>
              </a:solidFill>
              <a:latin typeface="Raleway"/>
              <a:ea typeface="Raleway"/>
              <a:cs typeface="Raleway"/>
              <a:sym typeface="Raleway"/>
            </a:endParaRPr>
          </a:p>
          <a:p>
            <a:pPr marL="457200" lvl="0" indent="-330200" algn="l" rtl="0">
              <a:lnSpc>
                <a:spcPct val="100000"/>
              </a:lnSpc>
              <a:spcBef>
                <a:spcPts val="0"/>
              </a:spcBef>
              <a:spcAft>
                <a:spcPts val="0"/>
              </a:spcAft>
              <a:buClr>
                <a:srgbClr val="000000"/>
              </a:buClr>
              <a:buSzPts val="1600"/>
              <a:buFont typeface="Raleway"/>
              <a:buAutoNum type="arabicPeriod"/>
            </a:pPr>
            <a:r>
              <a:rPr lang="en" sz="1600">
                <a:solidFill>
                  <a:srgbClr val="000000"/>
                </a:solidFill>
                <a:latin typeface="Raleway"/>
                <a:ea typeface="Raleway"/>
                <a:cs typeface="Raleway"/>
                <a:sym typeface="Raleway"/>
              </a:rPr>
              <a:t>Re-engaging Students Survey (Google form)</a:t>
            </a:r>
            <a:endParaRPr sz="1600">
              <a:solidFill>
                <a:srgbClr val="000000"/>
              </a:solidFill>
              <a:latin typeface="Raleway"/>
              <a:ea typeface="Raleway"/>
              <a:cs typeface="Raleway"/>
              <a:sym typeface="Raleway"/>
            </a:endParaRPr>
          </a:p>
          <a:p>
            <a:pPr marL="914400" lvl="1" indent="-330200" algn="l" rtl="0">
              <a:lnSpc>
                <a:spcPct val="100000"/>
              </a:lnSpc>
              <a:spcBef>
                <a:spcPts val="0"/>
              </a:spcBef>
              <a:spcAft>
                <a:spcPts val="0"/>
              </a:spcAft>
              <a:buClr>
                <a:srgbClr val="000000"/>
              </a:buClr>
              <a:buSzPts val="1600"/>
              <a:buFont typeface="Raleway"/>
              <a:buAutoNum type="alphaLcPeriod"/>
            </a:pPr>
            <a:r>
              <a:rPr lang="en" sz="1600">
                <a:solidFill>
                  <a:srgbClr val="000000"/>
                </a:solidFill>
                <a:latin typeface="Raleway"/>
                <a:ea typeface="Raleway"/>
                <a:cs typeface="Raleway"/>
                <a:sym typeface="Raleway"/>
              </a:rPr>
              <a:t>All LEAs who received an ESSER 90% allocation (districts) must submit.</a:t>
            </a:r>
            <a:endParaRPr sz="1600">
              <a:solidFill>
                <a:srgbClr val="000000"/>
              </a:solidFill>
              <a:latin typeface="Raleway"/>
              <a:ea typeface="Raleway"/>
              <a:cs typeface="Raleway"/>
              <a:sym typeface="Raleway"/>
            </a:endParaRPr>
          </a:p>
          <a:p>
            <a:pPr marL="457200" lvl="0" indent="-330200" algn="l" rtl="0">
              <a:lnSpc>
                <a:spcPct val="100000"/>
              </a:lnSpc>
              <a:spcBef>
                <a:spcPts val="0"/>
              </a:spcBef>
              <a:spcAft>
                <a:spcPts val="0"/>
              </a:spcAft>
              <a:buClr>
                <a:srgbClr val="000000"/>
              </a:buClr>
              <a:buSzPts val="1600"/>
              <a:buFont typeface="Raleway"/>
              <a:buAutoNum type="arabicPeriod"/>
            </a:pPr>
            <a:r>
              <a:rPr lang="en" sz="1600">
                <a:solidFill>
                  <a:srgbClr val="000000"/>
                </a:solidFill>
                <a:latin typeface="Raleway"/>
                <a:ea typeface="Raleway"/>
                <a:cs typeface="Raleway"/>
                <a:sym typeface="Raleway"/>
              </a:rPr>
              <a:t>School-Level Allocation Survey (Google form)</a:t>
            </a:r>
            <a:endParaRPr sz="1600">
              <a:solidFill>
                <a:srgbClr val="000000"/>
              </a:solidFill>
              <a:latin typeface="Raleway"/>
              <a:ea typeface="Raleway"/>
              <a:cs typeface="Raleway"/>
              <a:sym typeface="Raleway"/>
            </a:endParaRPr>
          </a:p>
          <a:p>
            <a:pPr marL="914400" lvl="1" indent="-330200" algn="l" rtl="0">
              <a:lnSpc>
                <a:spcPct val="100000"/>
              </a:lnSpc>
              <a:spcBef>
                <a:spcPts val="0"/>
              </a:spcBef>
              <a:spcAft>
                <a:spcPts val="0"/>
              </a:spcAft>
              <a:buClr>
                <a:srgbClr val="000000"/>
              </a:buClr>
              <a:buSzPts val="1600"/>
              <a:buFont typeface="Raleway"/>
              <a:buAutoNum type="alphaLcPeriod"/>
            </a:pPr>
            <a:r>
              <a:rPr lang="en" sz="1600">
                <a:solidFill>
                  <a:srgbClr val="000000"/>
                </a:solidFill>
                <a:latin typeface="Raleway"/>
                <a:ea typeface="Raleway"/>
                <a:cs typeface="Raleway"/>
                <a:sym typeface="Raleway"/>
              </a:rPr>
              <a:t>All LEAs who received an ESSER 90% allocation (districts) and allocated funds to schools in their ESSER applications during FY 22-23 must submit.</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Our </a:t>
            </a:r>
            <a:r>
              <a:rPr lang="en" sz="1600" u="sng">
                <a:solidFill>
                  <a:schemeClr val="hlink"/>
                </a:solidFill>
                <a:latin typeface="Raleway"/>
                <a:ea typeface="Raleway"/>
                <a:cs typeface="Raleway"/>
                <a:sym typeface="Raleway"/>
                <a:hlinkClick r:id="rId3"/>
              </a:rPr>
              <a:t>reporting website</a:t>
            </a:r>
            <a:r>
              <a:rPr lang="en" sz="1600">
                <a:solidFill>
                  <a:srgbClr val="000000"/>
                </a:solidFill>
                <a:latin typeface="Raleway"/>
                <a:ea typeface="Raleway"/>
                <a:cs typeface="Raleway"/>
                <a:sym typeface="Raleway"/>
              </a:rPr>
              <a:t> contains the surveys and helpful resources for completing them.</a:t>
            </a:r>
            <a:endParaRPr sz="1600">
              <a:solidFill>
                <a:srgbClr val="000000"/>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5"/>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Example Reporting Scenario</a:t>
            </a:r>
            <a:endParaRPr dirty="0">
              <a:latin typeface="Raleway"/>
              <a:ea typeface="Raleway"/>
              <a:cs typeface="Raleway"/>
              <a:sym typeface="Raleway"/>
            </a:endParaRPr>
          </a:p>
        </p:txBody>
      </p:sp>
      <p:sp>
        <p:nvSpPr>
          <p:cNvPr id="435" name="Google Shape;435;p75"/>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fontScale="77500" lnSpcReduction="20000"/>
          </a:bodyPr>
          <a:lstStyle/>
          <a:p>
            <a:pPr marL="0" lvl="0" indent="0" algn="l" rtl="0">
              <a:spcBef>
                <a:spcPts val="800"/>
              </a:spcBef>
              <a:spcAft>
                <a:spcPts val="0"/>
              </a:spcAft>
              <a:buNone/>
            </a:pPr>
            <a:r>
              <a:rPr lang="en" b="1">
                <a:latin typeface="Raleway"/>
                <a:ea typeface="Raleway"/>
                <a:cs typeface="Raleway"/>
                <a:sym typeface="Raleway"/>
              </a:rPr>
              <a:t>Evidence-based summer learning program spanning multiple fiscal years</a:t>
            </a:r>
            <a:endParaRPr b="1">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Scenario: An LEA implements an ESSER-funded evidence-based summer learning program that begins in June 2023 and ends in September 2023 in a State whose fiscal year ends on June 30th. This program is only available to students in the 8th grade and serves 30 students at full capacity. When the program begins, 5 students are enrolled in the program. In the last month of the program, enrollment increases to 20 students.</a:t>
            </a:r>
            <a:endParaRPr>
              <a:latin typeface="Raleway"/>
              <a:ea typeface="Raleway"/>
              <a:cs typeface="Raleway"/>
              <a:sym typeface="Raleway"/>
            </a:endParaRPr>
          </a:p>
          <a:p>
            <a:pPr marL="0" lvl="0" indent="0" algn="l" rtl="0">
              <a:spcBef>
                <a:spcPts val="800"/>
              </a:spcBef>
              <a:spcAft>
                <a:spcPts val="0"/>
              </a:spcAft>
              <a:buNone/>
            </a:pPr>
            <a:r>
              <a:rPr lang="en">
                <a:latin typeface="Raleway"/>
                <a:ea typeface="Raleway"/>
                <a:cs typeface="Raleway"/>
                <a:sym typeface="Raleway"/>
              </a:rPr>
              <a:t>Reporting instructions: For summer programming, the LEA should:</a:t>
            </a:r>
            <a:endParaRPr>
              <a:latin typeface="Raleway"/>
              <a:ea typeface="Raleway"/>
              <a:cs typeface="Raleway"/>
              <a:sym typeface="Raleway"/>
            </a:endParaRPr>
          </a:p>
          <a:p>
            <a:pPr marL="457200" lvl="0" indent="-317182" algn="l" rtl="0">
              <a:spcBef>
                <a:spcPts val="800"/>
              </a:spcBef>
              <a:spcAft>
                <a:spcPts val="0"/>
              </a:spcAft>
              <a:buSzPct val="100000"/>
              <a:buFont typeface="Raleway"/>
              <a:buChar char="●"/>
            </a:pPr>
            <a:r>
              <a:rPr lang="en">
                <a:latin typeface="Raleway"/>
                <a:ea typeface="Raleway"/>
                <a:cs typeface="Raleway"/>
                <a:sym typeface="Raleway"/>
              </a:rPr>
              <a:t>Report “No” to “Is this program available to all students?” as this program is only available to 8th grade students</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Indicate that the program serves 30 students at full capacity</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Report “5” as the “Total unique headcount of students that participated in this activity”</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Provide the student group membership counts for all 8th graders at the LEA in the “Enrolled</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eligible Students at LEA in subgroup” fields. Enrollment counts should be taken from the most</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recent school year—in this case, school year 2022-2023</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Provide the student group membership counts for the 5 students who participated in the</a:t>
            </a:r>
            <a:endParaRPr>
              <a:latin typeface="Raleway"/>
              <a:ea typeface="Raleway"/>
              <a:cs typeface="Raleway"/>
              <a:sym typeface="Raleway"/>
            </a:endParaRPr>
          </a:p>
          <a:p>
            <a:pPr marL="457200" lvl="0" indent="-317182" algn="l" rtl="0">
              <a:spcBef>
                <a:spcPts val="0"/>
              </a:spcBef>
              <a:spcAft>
                <a:spcPts val="0"/>
              </a:spcAft>
              <a:buSzPct val="100000"/>
              <a:buFont typeface="Raleway"/>
              <a:buChar char="●"/>
            </a:pPr>
            <a:r>
              <a:rPr lang="en">
                <a:latin typeface="Raleway"/>
                <a:ea typeface="Raleway"/>
                <a:cs typeface="Raleway"/>
                <a:sym typeface="Raleway"/>
              </a:rPr>
              <a:t>program in FY23 (Year 4) in the “Eligible students in subgroup participating” fields</a:t>
            </a:r>
            <a:endParaRPr>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Google Shape;434;p75">
            <a:extLst>
              <a:ext uri="{FF2B5EF4-FFF2-40B4-BE49-F238E27FC236}">
                <a16:creationId xmlns:a16="http://schemas.microsoft.com/office/drawing/2014/main" id="{0C382B51-5F99-73A0-5474-B1C6E9203436}"/>
              </a:ext>
            </a:extLst>
          </p:cNvPr>
          <p:cNvSpPr txBox="1">
            <a:spLocks noGrp="1"/>
          </p:cNvSpPr>
          <p:nvPr>
            <p:ph type="title"/>
          </p:nvPr>
        </p:nvSpPr>
        <p:spPr>
          <a:xfrm>
            <a:off x="332674" y="153882"/>
            <a:ext cx="3782126"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Example Reporting Scenario – LEA Level Template</a:t>
            </a:r>
            <a:endParaRPr dirty="0">
              <a:latin typeface="Raleway"/>
              <a:ea typeface="Raleway"/>
              <a:cs typeface="Raleway"/>
              <a:sym typeface="Raleway"/>
            </a:endParaRPr>
          </a:p>
        </p:txBody>
      </p:sp>
      <p:pic>
        <p:nvPicPr>
          <p:cNvPr id="440" name="Google Shape;440;p76" descr="Example of the LEA Level Template for the Evidence-Based Summer Learning Program from Previous Slide"/>
          <p:cNvPicPr preferRelativeResize="0"/>
          <p:nvPr/>
        </p:nvPicPr>
        <p:blipFill>
          <a:blip r:embed="rId3">
            <a:alphaModFix/>
          </a:blip>
          <a:stretch>
            <a:fillRect/>
          </a:stretch>
        </p:blipFill>
        <p:spPr>
          <a:xfrm>
            <a:off x="1896190" y="921223"/>
            <a:ext cx="5241590" cy="42222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Google Shape;434;p75">
            <a:extLst>
              <a:ext uri="{FF2B5EF4-FFF2-40B4-BE49-F238E27FC236}">
                <a16:creationId xmlns:a16="http://schemas.microsoft.com/office/drawing/2014/main" id="{E6E1A195-3F2B-1A01-58DE-63248CDFC456}"/>
              </a:ext>
            </a:extLst>
          </p:cNvPr>
          <p:cNvSpPr txBox="1">
            <a:spLocks noGrp="1"/>
          </p:cNvSpPr>
          <p:nvPr>
            <p:ph type="title"/>
          </p:nvPr>
        </p:nvSpPr>
        <p:spPr>
          <a:xfrm>
            <a:off x="332674" y="153882"/>
            <a:ext cx="3782126"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latin typeface="Raleway"/>
                <a:ea typeface="Raleway"/>
                <a:cs typeface="Raleway"/>
                <a:sym typeface="Raleway"/>
              </a:rPr>
              <a:t>Example Reporting Scenario – Student Level Template</a:t>
            </a:r>
            <a:endParaRPr dirty="0">
              <a:latin typeface="Raleway"/>
              <a:ea typeface="Raleway"/>
              <a:cs typeface="Raleway"/>
              <a:sym typeface="Raleway"/>
            </a:endParaRPr>
          </a:p>
        </p:txBody>
      </p:sp>
      <p:pic>
        <p:nvPicPr>
          <p:cNvPr id="445" name="Google Shape;445;p77" descr="Example of a Student Level Template for the Evidence-Based Summer Learning Program from Slide 25 where data is aggregated using the individual student information"/>
          <p:cNvPicPr preferRelativeResize="0"/>
          <p:nvPr/>
        </p:nvPicPr>
        <p:blipFill>
          <a:blip r:embed="rId3">
            <a:alphaModFix/>
          </a:blip>
          <a:stretch>
            <a:fillRect/>
          </a:stretch>
        </p:blipFill>
        <p:spPr>
          <a:xfrm>
            <a:off x="1731689" y="968990"/>
            <a:ext cx="5487977" cy="40139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8"/>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Upcoming Meetings</a:t>
            </a:r>
            <a:endParaRPr>
              <a:latin typeface="Raleway"/>
              <a:ea typeface="Raleway"/>
              <a:cs typeface="Raleway"/>
              <a:sym typeface="Raleway"/>
            </a:endParaRPr>
          </a:p>
        </p:txBody>
      </p:sp>
      <p:sp>
        <p:nvSpPr>
          <p:cNvPr id="451" name="Google Shape;451;p78"/>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7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Looking Ahead…</a:t>
            </a:r>
            <a:endParaRPr>
              <a:latin typeface="Raleway"/>
              <a:ea typeface="Raleway"/>
              <a:cs typeface="Raleway"/>
              <a:sym typeface="Raleway"/>
            </a:endParaRPr>
          </a:p>
        </p:txBody>
      </p:sp>
      <p:sp>
        <p:nvSpPr>
          <p:cNvPr id="456" name="Google Shape;456;p79"/>
          <p:cNvSpPr txBox="1">
            <a:spLocks noGrp="1"/>
          </p:cNvSpPr>
          <p:nvPr>
            <p:ph type="body" idx="1"/>
          </p:nvPr>
        </p:nvSpPr>
        <p:spPr>
          <a:xfrm>
            <a:off x="393375" y="1275125"/>
            <a:ext cx="5752800" cy="35646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600"/>
              </a:spcBef>
              <a:spcAft>
                <a:spcPts val="0"/>
              </a:spcAft>
              <a:buSzPts val="1800"/>
              <a:buNone/>
            </a:pPr>
            <a:r>
              <a:rPr lang="en" sz="1700">
                <a:solidFill>
                  <a:srgbClr val="595959"/>
                </a:solidFill>
                <a:latin typeface="Raleway"/>
                <a:ea typeface="Raleway"/>
                <a:cs typeface="Raleway"/>
                <a:sym typeface="Raleway"/>
              </a:rPr>
              <a:t>Any requests for topics or questions?</a:t>
            </a:r>
            <a:endParaRPr sz="1700">
              <a:solidFill>
                <a:srgbClr val="595959"/>
              </a:solidFill>
              <a:latin typeface="Raleway"/>
              <a:ea typeface="Raleway"/>
              <a:cs typeface="Raleway"/>
              <a:sym typeface="Raleway"/>
            </a:endParaRPr>
          </a:p>
          <a:p>
            <a:pPr marL="0" lvl="0" indent="457200" algn="l" rtl="0">
              <a:lnSpc>
                <a:spcPct val="90000"/>
              </a:lnSpc>
              <a:spcBef>
                <a:spcPts val="600"/>
              </a:spcBef>
              <a:spcAft>
                <a:spcPts val="0"/>
              </a:spcAft>
              <a:buSzPts val="1800"/>
              <a:buNone/>
            </a:pPr>
            <a:endParaRPr sz="1700">
              <a:solidFill>
                <a:srgbClr val="595959"/>
              </a:solidFill>
              <a:latin typeface="Raleway"/>
              <a:ea typeface="Raleway"/>
              <a:cs typeface="Raleway"/>
              <a:sym typeface="Raleway"/>
            </a:endParaRPr>
          </a:p>
          <a:p>
            <a:pPr marL="457200" lvl="0" indent="-336550" algn="l" rtl="0">
              <a:lnSpc>
                <a:spcPct val="90000"/>
              </a:lnSpc>
              <a:spcBef>
                <a:spcPts val="600"/>
              </a:spcBef>
              <a:spcAft>
                <a:spcPts val="0"/>
              </a:spcAft>
              <a:buSzPts val="1700"/>
              <a:buFont typeface="Raleway"/>
              <a:buChar char="•"/>
            </a:pPr>
            <a:r>
              <a:rPr lang="en" sz="1700">
                <a:solidFill>
                  <a:srgbClr val="595959"/>
                </a:solidFill>
                <a:latin typeface="Raleway"/>
                <a:ea typeface="Raleway"/>
                <a:cs typeface="Raleway"/>
                <a:sym typeface="Raleway"/>
              </a:rPr>
              <a:t>Upcoming Office Hours:</a:t>
            </a:r>
            <a:endParaRPr>
              <a:solidFill>
                <a:srgbClr val="595959"/>
              </a:solidFill>
              <a:latin typeface="Raleway"/>
              <a:ea typeface="Raleway"/>
              <a:cs typeface="Raleway"/>
              <a:sym typeface="Raleway"/>
            </a:endParaRPr>
          </a:p>
          <a:p>
            <a:pPr marL="914400" marR="0" lvl="1" indent="-323850" algn="l" rtl="0">
              <a:lnSpc>
                <a:spcPct val="90000"/>
              </a:lnSpc>
              <a:spcBef>
                <a:spcPts val="600"/>
              </a:spcBef>
              <a:spcAft>
                <a:spcPts val="0"/>
              </a:spcAft>
              <a:buClr>
                <a:srgbClr val="595959"/>
              </a:buClr>
              <a:buSzPts val="1500"/>
              <a:buFont typeface="Raleway"/>
              <a:buChar char="•"/>
            </a:pPr>
            <a:r>
              <a:rPr lang="en">
                <a:solidFill>
                  <a:srgbClr val="595959"/>
                </a:solidFill>
                <a:latin typeface="Raleway"/>
                <a:ea typeface="Raleway"/>
                <a:cs typeface="Raleway"/>
                <a:sym typeface="Raleway"/>
              </a:rPr>
              <a:t>October 26</a:t>
            </a:r>
            <a:endParaRPr>
              <a:solidFill>
                <a:srgbClr val="595959"/>
              </a:solidFill>
              <a:latin typeface="Raleway"/>
              <a:ea typeface="Raleway"/>
              <a:cs typeface="Raleway"/>
              <a:sym typeface="Raleway"/>
            </a:endParaRPr>
          </a:p>
          <a:p>
            <a:pPr marL="914400" marR="0" lvl="1" indent="-323850" algn="l" rtl="0">
              <a:lnSpc>
                <a:spcPct val="90000"/>
              </a:lnSpc>
              <a:spcBef>
                <a:spcPts val="600"/>
              </a:spcBef>
              <a:spcAft>
                <a:spcPts val="0"/>
              </a:spcAft>
              <a:buClr>
                <a:srgbClr val="595959"/>
              </a:buClr>
              <a:buSzPts val="1500"/>
              <a:buFont typeface="Raleway"/>
              <a:buChar char="•"/>
            </a:pPr>
            <a:r>
              <a:rPr lang="en">
                <a:solidFill>
                  <a:srgbClr val="595959"/>
                </a:solidFill>
                <a:latin typeface="Raleway"/>
                <a:ea typeface="Raleway"/>
                <a:cs typeface="Raleway"/>
                <a:sym typeface="Raleway"/>
              </a:rPr>
              <a:t>November 16</a:t>
            </a:r>
            <a:endParaRPr>
              <a:solidFill>
                <a:srgbClr val="595959"/>
              </a:solidFill>
              <a:latin typeface="Raleway"/>
              <a:ea typeface="Raleway"/>
              <a:cs typeface="Raleway"/>
              <a:sym typeface="Raleway"/>
            </a:endParaRPr>
          </a:p>
          <a:p>
            <a:pPr marL="914400" marR="0" lvl="0" indent="0" algn="l" rtl="0">
              <a:lnSpc>
                <a:spcPct val="90000"/>
              </a:lnSpc>
              <a:spcBef>
                <a:spcPts val="600"/>
              </a:spcBef>
              <a:spcAft>
                <a:spcPts val="0"/>
              </a:spcAft>
              <a:buNone/>
            </a:pPr>
            <a:endParaRPr>
              <a:solidFill>
                <a:srgbClr val="595959"/>
              </a:solidFill>
              <a:latin typeface="Raleway"/>
              <a:ea typeface="Raleway"/>
              <a:cs typeface="Raleway"/>
              <a:sym typeface="Raleway"/>
            </a:endParaRPr>
          </a:p>
          <a:p>
            <a:pPr marL="0" marR="0" lvl="0" indent="0" algn="l" rtl="0">
              <a:lnSpc>
                <a:spcPct val="90000"/>
              </a:lnSpc>
              <a:spcBef>
                <a:spcPts val="600"/>
              </a:spcBef>
              <a:spcAft>
                <a:spcPts val="0"/>
              </a:spcAft>
              <a:buNone/>
            </a:pPr>
            <a:endParaRPr sz="1300">
              <a:solidFill>
                <a:srgbClr val="595959"/>
              </a:solidFill>
              <a:latin typeface="Raleway"/>
              <a:ea typeface="Raleway"/>
              <a:cs typeface="Raleway"/>
              <a:sym typeface="Raleway"/>
            </a:endParaRPr>
          </a:p>
          <a:p>
            <a:pPr marL="0" lvl="0" indent="0" algn="l" rtl="0">
              <a:lnSpc>
                <a:spcPct val="90000"/>
              </a:lnSpc>
              <a:spcBef>
                <a:spcPts val="600"/>
              </a:spcBef>
              <a:spcAft>
                <a:spcPts val="0"/>
              </a:spcAft>
              <a:buSzPts val="1800"/>
              <a:buNone/>
            </a:pPr>
            <a:endParaRPr sz="1700">
              <a:solidFill>
                <a:srgbClr val="595959"/>
              </a:solidFill>
              <a:latin typeface="Raleway"/>
              <a:ea typeface="Raleway"/>
              <a:cs typeface="Raleway"/>
              <a:sym typeface="Raleway"/>
            </a:endParaRPr>
          </a:p>
          <a:p>
            <a:pPr marL="0" lvl="0" indent="0" algn="l" rtl="0">
              <a:lnSpc>
                <a:spcPct val="90000"/>
              </a:lnSpc>
              <a:spcBef>
                <a:spcPts val="600"/>
              </a:spcBef>
              <a:spcAft>
                <a:spcPts val="0"/>
              </a:spcAft>
              <a:buSzPts val="1800"/>
              <a:buNone/>
            </a:pPr>
            <a:endParaRPr sz="1700">
              <a:solidFill>
                <a:srgbClr val="595959"/>
              </a:solidFill>
              <a:latin typeface="Raleway"/>
              <a:ea typeface="Raleway"/>
              <a:cs typeface="Raleway"/>
              <a:sym typeface="Raleway"/>
            </a:endParaRPr>
          </a:p>
          <a:p>
            <a:pPr marL="0" lvl="0" indent="0" algn="l" rtl="0">
              <a:lnSpc>
                <a:spcPct val="90000"/>
              </a:lnSpc>
              <a:spcBef>
                <a:spcPts val="600"/>
              </a:spcBef>
              <a:spcAft>
                <a:spcPts val="0"/>
              </a:spcAft>
              <a:buSzPts val="1800"/>
              <a:buNone/>
            </a:pPr>
            <a:endParaRPr sz="1700">
              <a:solidFill>
                <a:srgbClr val="595959"/>
              </a:solidFill>
              <a:latin typeface="Raleway"/>
              <a:ea typeface="Raleway"/>
              <a:cs typeface="Raleway"/>
              <a:sym typeface="Raleway"/>
            </a:endParaRPr>
          </a:p>
          <a:p>
            <a:pPr marL="0" lvl="0" indent="457200" algn="l" rtl="0">
              <a:lnSpc>
                <a:spcPct val="90000"/>
              </a:lnSpc>
              <a:spcBef>
                <a:spcPts val="600"/>
              </a:spcBef>
              <a:spcAft>
                <a:spcPts val="0"/>
              </a:spcAft>
              <a:buSzPts val="1800"/>
              <a:buNone/>
            </a:pPr>
            <a:endParaRPr sz="1700">
              <a:solidFill>
                <a:srgbClr val="595959"/>
              </a:solidFill>
              <a:latin typeface="Raleway"/>
              <a:ea typeface="Raleway"/>
              <a:cs typeface="Raleway"/>
              <a:sym typeface="Raleway"/>
            </a:endParaRPr>
          </a:p>
          <a:p>
            <a:pPr marL="0" lvl="0" indent="0" algn="l" rtl="0">
              <a:lnSpc>
                <a:spcPct val="90000"/>
              </a:lnSpc>
              <a:spcBef>
                <a:spcPts val="800"/>
              </a:spcBef>
              <a:spcAft>
                <a:spcPts val="0"/>
              </a:spcAft>
              <a:buSzPts val="1800"/>
              <a:buNone/>
            </a:pPr>
            <a:endParaRPr/>
          </a:p>
        </p:txBody>
      </p:sp>
      <p:sp>
        <p:nvSpPr>
          <p:cNvPr id="459" name="Google Shape;459;p79"/>
          <p:cNvSpPr/>
          <p:nvPr/>
        </p:nvSpPr>
        <p:spPr>
          <a:xfrm>
            <a:off x="1825450" y="3163425"/>
            <a:ext cx="4773600" cy="1264500"/>
          </a:xfrm>
          <a:prstGeom prst="horizontalScroll">
            <a:avLst>
              <a:gd name="adj" fmla="val 1250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600"/>
              </a:spcBef>
              <a:spcAft>
                <a:spcPts val="0"/>
              </a:spcAft>
              <a:buNone/>
            </a:pPr>
            <a:r>
              <a:rPr lang="en" sz="1300" i="1">
                <a:solidFill>
                  <a:schemeClr val="tx1"/>
                </a:solidFill>
                <a:latin typeface="Raleway"/>
                <a:ea typeface="Raleway"/>
                <a:cs typeface="Raleway"/>
                <a:sym typeface="Raleway"/>
              </a:rPr>
              <a:t>* Due to scheduling conflicts, the November Office Hours have been rescheduled to Nov 16 and Nov 30.</a:t>
            </a:r>
            <a:endParaRPr i="1">
              <a:solidFill>
                <a:schemeClr val="tx1"/>
              </a:solidFill>
              <a:latin typeface="Calibri"/>
              <a:ea typeface="Calibri"/>
              <a:cs typeface="Calibri"/>
              <a:sym typeface="Calibri"/>
            </a:endParaRPr>
          </a:p>
        </p:txBody>
      </p:sp>
      <p:pic>
        <p:nvPicPr>
          <p:cNvPr id="458" name="Google Shape;458;p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381566" y="1022536"/>
            <a:ext cx="2621028" cy="174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3"/>
          <p:cNvSpPr txBox="1">
            <a:spLocks noGrp="1"/>
          </p:cNvSpPr>
          <p:nvPr>
            <p:ph type="ctrTitle"/>
          </p:nvPr>
        </p:nvSpPr>
        <p:spPr>
          <a:xfrm>
            <a:off x="-1" y="1946787"/>
            <a:ext cx="9144470" cy="1753215"/>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aleway"/>
                <a:ea typeface="Raleway"/>
                <a:cs typeface="Raleway"/>
                <a:sym typeface="Raleway"/>
              </a:rPr>
              <a:t>Updates and Reminders</a:t>
            </a:r>
            <a:endParaRPr>
              <a:latin typeface="Raleway"/>
              <a:ea typeface="Raleway"/>
              <a:cs typeface="Raleway"/>
              <a:sym typeface="Raleway"/>
            </a:endParaRPr>
          </a:p>
        </p:txBody>
      </p:sp>
      <p:sp>
        <p:nvSpPr>
          <p:cNvPr id="288" name="Google Shape;288;p53"/>
          <p:cNvSpPr txBox="1">
            <a:spLocks noGrp="1"/>
          </p:cNvSpPr>
          <p:nvPr>
            <p:ph type="sldNum" idx="12"/>
          </p:nvPr>
        </p:nvSpPr>
        <p:spPr>
          <a:xfrm>
            <a:off x="175065" y="4820266"/>
            <a:ext cx="2057400"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0"/>
          <p:cNvSpPr txBox="1">
            <a:spLocks noGrp="1"/>
          </p:cNvSpPr>
          <p:nvPr>
            <p:ph type="title"/>
          </p:nvPr>
        </p:nvSpPr>
        <p:spPr>
          <a:xfrm>
            <a:off x="187725" y="73150"/>
            <a:ext cx="75486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1800"/>
              <a:buFont typeface="Arial"/>
              <a:buNone/>
            </a:pPr>
            <a:r>
              <a:rPr lang="en" sz="2000">
                <a:latin typeface="Raleway"/>
                <a:ea typeface="Raleway"/>
                <a:cs typeface="Raleway"/>
                <a:sym typeface="Raleway"/>
              </a:rPr>
              <a:t>CDE Contacts!</a:t>
            </a:r>
            <a:endParaRPr sz="1300">
              <a:latin typeface="Raleway"/>
              <a:ea typeface="Raleway"/>
              <a:cs typeface="Raleway"/>
              <a:sym typeface="Raleway"/>
            </a:endParaRPr>
          </a:p>
          <a:p>
            <a:pPr marL="0" lvl="0" indent="0" algn="l" rtl="0">
              <a:lnSpc>
                <a:spcPct val="90000"/>
              </a:lnSpc>
              <a:spcBef>
                <a:spcPts val="0"/>
              </a:spcBef>
              <a:spcAft>
                <a:spcPts val="0"/>
              </a:spcAft>
              <a:buClr>
                <a:schemeClr val="dk1"/>
              </a:buClr>
              <a:buSzPts val="1800"/>
              <a:buFont typeface="Arial"/>
              <a:buNone/>
            </a:pPr>
            <a:r>
              <a:rPr lang="en" sz="1700">
                <a:latin typeface="Raleway"/>
                <a:ea typeface="Raleway"/>
                <a:cs typeface="Raleway"/>
                <a:sym typeface="Raleway"/>
              </a:rPr>
              <a:t>Emails: </a:t>
            </a:r>
            <a:r>
              <a:rPr lang="en" sz="1700">
                <a:solidFill>
                  <a:schemeClr val="hlink"/>
                </a:solidFill>
                <a:uFill>
                  <a:noFill/>
                </a:uFill>
                <a:latin typeface="Raleway"/>
                <a:ea typeface="Raleway"/>
                <a:cs typeface="Raleway"/>
                <a:sym typeface="Raleway"/>
                <a:hlinkClick r:id="rId3"/>
              </a:rPr>
              <a:t>Lastname_Firstinitial@cde.state.co.us</a:t>
            </a:r>
            <a:r>
              <a:rPr lang="en" sz="1700">
                <a:latin typeface="Raleway"/>
                <a:ea typeface="Raleway"/>
                <a:cs typeface="Raleway"/>
                <a:sym typeface="Raleway"/>
              </a:rPr>
              <a:t> </a:t>
            </a:r>
            <a:r>
              <a:rPr lang="en" sz="1200">
                <a:latin typeface="Raleway"/>
                <a:ea typeface="Raleway"/>
                <a:cs typeface="Raleway"/>
                <a:sym typeface="Raleway"/>
              </a:rPr>
              <a:t>(e.g., Smith_a@cde.state.co.us)</a:t>
            </a:r>
            <a:endParaRPr sz="2300">
              <a:latin typeface="Raleway"/>
              <a:ea typeface="Raleway"/>
              <a:cs typeface="Raleway"/>
              <a:sym typeface="Raleway"/>
            </a:endParaRPr>
          </a:p>
        </p:txBody>
      </p:sp>
      <p:graphicFrame>
        <p:nvGraphicFramePr>
          <p:cNvPr id="465" name="Google Shape;465;p80"/>
          <p:cNvGraphicFramePr/>
          <p:nvPr/>
        </p:nvGraphicFramePr>
        <p:xfrm>
          <a:off x="187731" y="731170"/>
          <a:ext cx="8768525" cy="4412325"/>
        </p:xfrm>
        <a:graphic>
          <a:graphicData uri="http://schemas.openxmlformats.org/drawingml/2006/table">
            <a:tbl>
              <a:tblPr firstRow="1">
                <a:noFill/>
                <a:tableStyleId>{C8596D62-8039-43A2-85EC-247B586B228C}</a:tableStyleId>
              </a:tblPr>
              <a:tblGrid>
                <a:gridCol w="4667000">
                  <a:extLst>
                    <a:ext uri="{9D8B030D-6E8A-4147-A177-3AD203B41FA5}">
                      <a16:colId xmlns:a16="http://schemas.microsoft.com/office/drawing/2014/main" val="20000"/>
                    </a:ext>
                  </a:extLst>
                </a:gridCol>
                <a:gridCol w="4101525">
                  <a:extLst>
                    <a:ext uri="{9D8B030D-6E8A-4147-A177-3AD203B41FA5}">
                      <a16:colId xmlns:a16="http://schemas.microsoft.com/office/drawing/2014/main" val="20001"/>
                    </a:ext>
                  </a:extLst>
                </a:gridCol>
              </a:tblGrid>
              <a:tr h="430050">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B6D7A8"/>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B6D7A8"/>
                    </a:solidFill>
                  </a:tcPr>
                </a:tc>
                <a:extLst>
                  <a:ext uri="{0D108BD9-81ED-4DB2-BD59-A6C34878D82A}">
                    <a16:rowId xmlns:a16="http://schemas.microsoft.com/office/drawing/2014/main" val="10000"/>
                  </a:ext>
                </a:extLst>
              </a:tr>
              <a:tr h="39703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Mary Shen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7"/>
                        </a:rPr>
                        <a:t>Jonathan Schelke</a:t>
                      </a:r>
                      <a:endParaRPr sz="1000" u="none" strike="noStrike" cap="none"/>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8"/>
                        </a:rPr>
                        <a:t>Kriselda Craven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Mackenzie Owens</a:t>
                      </a:r>
                      <a:r>
                        <a:rPr lang="en" sz="1000">
                          <a:latin typeface="Calibri"/>
                          <a:ea typeface="Calibri"/>
                          <a:cs typeface="Calibri"/>
                          <a:sym typeface="Calibri"/>
                        </a:rPr>
                        <a:t> (ESSER)</a:t>
                      </a:r>
                      <a:endParaRPr sz="1000" u="none" strike="noStrike" cap="none">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0"/>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1"/>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2"/>
                        </a:rPr>
                        <a:t>Amy Carman</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b="1" u="sng"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Bill Parsley</a:t>
                      </a:r>
                      <a:r>
                        <a:rPr lang="en" sz="1000" u="none" strike="noStrike" cap="none">
                          <a:solidFill>
                            <a:schemeClr val="dk1"/>
                          </a:solidFill>
                          <a:latin typeface="Calibri"/>
                          <a:ea typeface="Calibri"/>
                          <a:cs typeface="Calibri"/>
                          <a:sym typeface="Calibri"/>
                        </a:rPr>
                        <a:t>, ESSER Fiscal Monitoring Supervisor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7"/>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0"/>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31"/>
                        </a:rPr>
                        <a:t>Michelle Prael</a:t>
                      </a:r>
                      <a:endParaRPr sz="1000" u="none" strike="noStrike" cap="none">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title"/>
          </p:nvPr>
        </p:nvSpPr>
        <p:spPr>
          <a:xfrm>
            <a:off x="183900" y="143179"/>
            <a:ext cx="4561500" cy="600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1633">
                <a:latin typeface="Raleway"/>
                <a:ea typeface="Raleway"/>
                <a:cs typeface="Raleway"/>
                <a:sym typeface="Raleway"/>
              </a:rPr>
              <a:t>ESEA Planning and Implementation</a:t>
            </a:r>
            <a:endParaRPr sz="1633">
              <a:latin typeface="Raleway"/>
              <a:ea typeface="Raleway"/>
              <a:cs typeface="Raleway"/>
              <a:sym typeface="Raleway"/>
            </a:endParaRPr>
          </a:p>
          <a:p>
            <a:pPr marL="0" lvl="0" indent="0" algn="l" rtl="0">
              <a:lnSpc>
                <a:spcPct val="90000"/>
              </a:lnSpc>
              <a:spcBef>
                <a:spcPts val="0"/>
              </a:spcBef>
              <a:spcAft>
                <a:spcPts val="0"/>
              </a:spcAft>
              <a:buClr>
                <a:schemeClr val="dk1"/>
              </a:buClr>
              <a:buSzPts val="1100"/>
              <a:buFont typeface="Arial"/>
              <a:buNone/>
            </a:pPr>
            <a:r>
              <a:rPr lang="en" u="sng">
                <a:solidFill>
                  <a:schemeClr val="hlink"/>
                </a:solidFill>
                <a:latin typeface="Raleway"/>
                <a:ea typeface="Raleway"/>
                <a:cs typeface="Raleway"/>
                <a:sym typeface="Raleway"/>
                <a:hlinkClick r:id="rId3"/>
              </a:rPr>
              <a:t>Year At A Glance</a:t>
            </a:r>
            <a:endParaRPr sz="1100">
              <a:latin typeface="Raleway"/>
              <a:ea typeface="Raleway"/>
              <a:cs typeface="Raleway"/>
              <a:sym typeface="Raleway"/>
            </a:endParaRPr>
          </a:p>
        </p:txBody>
      </p:sp>
      <p:grpSp>
        <p:nvGrpSpPr>
          <p:cNvPr id="294" name="Google Shape;294;p54" descr="ESEA planning and implementation, events happening now and in the next couple of months."/>
          <p:cNvGrpSpPr/>
          <p:nvPr/>
        </p:nvGrpSpPr>
        <p:grpSpPr>
          <a:xfrm>
            <a:off x="186441" y="998738"/>
            <a:ext cx="8891347" cy="3974977"/>
            <a:chOff x="248576" y="1331650"/>
            <a:chExt cx="7918200" cy="5299969"/>
          </a:xfrm>
        </p:grpSpPr>
        <p:sp>
          <p:nvSpPr>
            <p:cNvPr id="295" name="Google Shape;295;p54"/>
            <p:cNvSpPr/>
            <p:nvPr/>
          </p:nvSpPr>
          <p:spPr>
            <a:xfrm>
              <a:off x="248576" y="1331650"/>
              <a:ext cx="7918200" cy="2385000"/>
            </a:xfrm>
            <a:prstGeom prst="roundRect">
              <a:avLst>
                <a:gd name="adj" fmla="val 10000"/>
              </a:avLst>
            </a:prstGeom>
            <a:solidFill>
              <a:srgbClr val="CFDEEF">
                <a:alpha val="89411"/>
              </a:srgbClr>
            </a:solidFill>
            <a:ln w="12700" cap="flat" cmpd="sng">
              <a:solidFill>
                <a:srgbClr val="CFDEEF">
                  <a:alpha val="89411"/>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4"/>
            <p:cNvSpPr/>
            <p:nvPr/>
          </p:nvSpPr>
          <p:spPr>
            <a:xfrm>
              <a:off x="598532" y="1649648"/>
              <a:ext cx="3426600" cy="1749000"/>
            </a:xfrm>
            <a:prstGeom prst="roundRect">
              <a:avLst>
                <a:gd name="adj" fmla="val 10000"/>
              </a:avLst>
            </a:prstGeom>
            <a:blipFill rotWithShape="1">
              <a:blip r:embed="rId4">
                <a:alphaModFix/>
              </a:blip>
              <a:stretch>
                <a:fillRect t="-10996" b="-10997"/>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54"/>
            <p:cNvSpPr/>
            <p:nvPr/>
          </p:nvSpPr>
          <p:spPr>
            <a:xfrm>
              <a:off x="598532" y="3716636"/>
              <a:ext cx="3426669" cy="2914983"/>
            </a:xfrm>
            <a:custGeom>
              <a:avLst/>
              <a:gdLst/>
              <a:ahLst/>
              <a:cxnLst/>
              <a:rect l="l" t="t" r="r" b="b"/>
              <a:pathLst>
                <a:path w="3426669" h="2914983" extrusionOk="0">
                  <a:moveTo>
                    <a:pt x="3120596" y="2914983"/>
                  </a:moveTo>
                  <a:lnTo>
                    <a:pt x="306073" y="2914983"/>
                  </a:lnTo>
                  <a:cubicBezTo>
                    <a:pt x="137034" y="2914983"/>
                    <a:pt x="0" y="2777949"/>
                    <a:pt x="0" y="2608910"/>
                  </a:cubicBezTo>
                  <a:lnTo>
                    <a:pt x="0" y="0"/>
                  </a:lnTo>
                  <a:lnTo>
                    <a:pt x="0" y="0"/>
                  </a:lnTo>
                  <a:lnTo>
                    <a:pt x="3426669" y="0"/>
                  </a:lnTo>
                  <a:lnTo>
                    <a:pt x="3426669" y="0"/>
                  </a:lnTo>
                  <a:lnTo>
                    <a:pt x="3426669" y="2608910"/>
                  </a:lnTo>
                  <a:cubicBezTo>
                    <a:pt x="3426669" y="2777949"/>
                    <a:pt x="3289635" y="2914983"/>
                    <a:pt x="3120596" y="2914983"/>
                  </a:cubicBezTo>
                  <a:close/>
                </a:path>
              </a:pathLst>
            </a:custGeom>
            <a:solidFill>
              <a:schemeClr val="accent5">
                <a:lumMod val="75000"/>
              </a:schemeClr>
            </a:solidFill>
            <a:ln w="12700" cap="flat" cmpd="sng">
              <a:solidFill>
                <a:schemeClr val="lt1"/>
              </a:solidFill>
              <a:prstDash val="solid"/>
              <a:miter lim="800000"/>
              <a:headEnd type="none" w="sm" len="sm"/>
              <a:tailEnd type="none" w="sm" len="sm"/>
            </a:ln>
          </p:spPr>
          <p:txBody>
            <a:bodyPr spcFirstLastPara="1" wrap="square" lIns="131225" tIns="64000" rIns="131225" bIns="131225" anchor="t" anchorCtr="0">
              <a:noAutofit/>
            </a:bodyPr>
            <a:lstStyle/>
            <a:p>
              <a:pPr marL="0" marR="0" lvl="0" indent="0" algn="l" rtl="0">
                <a:lnSpc>
                  <a:spcPct val="90000"/>
                </a:lnSpc>
                <a:spcBef>
                  <a:spcPts val="0"/>
                </a:spcBef>
                <a:spcAft>
                  <a:spcPts val="0"/>
                </a:spcAft>
                <a:buClr>
                  <a:schemeClr val="lt1"/>
                </a:buClr>
                <a:buSzPts val="1100"/>
                <a:buFont typeface="Calibri"/>
                <a:buNone/>
              </a:pPr>
              <a:r>
                <a:rPr lang="en" sz="1000" i="0" u="none" strike="noStrike" cap="none">
                  <a:solidFill>
                    <a:schemeClr val="lt1"/>
                  </a:solidFill>
                  <a:latin typeface="Raleway"/>
                  <a:ea typeface="Raleway"/>
                  <a:cs typeface="Raleway"/>
                  <a:sym typeface="Raleway"/>
                </a:rPr>
                <a:t>Happening Now - if applicable </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4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Determine if Title I carryover will be over 15%, submit a request for a waiver</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LEAs with ESSA identified schools:</a:t>
              </a:r>
              <a:endParaRPr sz="1000" i="0" u="none" strike="noStrike" cap="none">
                <a:solidFill>
                  <a:srgbClr val="000000"/>
                </a:solidFill>
                <a:latin typeface="Raleway"/>
                <a:ea typeface="Raleway"/>
                <a:cs typeface="Raleway"/>
                <a:sym typeface="Raleway"/>
              </a:endParaRPr>
            </a:p>
            <a:p>
              <a:pPr marL="177800" marR="0" lvl="2" indent="-8890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Notify schools; support school with revising/updating UIPs to address reasons for identification; determine if should and support school with applying for EASI.</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Ensure students of poverty and minority students are not taught at a higher percentage by ineffective, out-of-field, and inexperienced. Implement plan to address gaps, if applicable. </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Ensure services in Title I schools are comparable to non-Title I schools. </a:t>
              </a:r>
              <a:endParaRPr sz="1000" i="0" u="none" strike="noStrike" cap="none">
                <a:solidFill>
                  <a:srgbClr val="000000"/>
                </a:solidFill>
                <a:latin typeface="Raleway"/>
                <a:ea typeface="Raleway"/>
                <a:cs typeface="Raleway"/>
                <a:sym typeface="Raleway"/>
              </a:endParaRPr>
            </a:p>
            <a:p>
              <a:pPr marL="38100" marR="0" lvl="1" indent="0" algn="l" rtl="0">
                <a:lnSpc>
                  <a:spcPct val="90000"/>
                </a:lnSpc>
                <a:spcBef>
                  <a:spcPts val="200"/>
                </a:spcBef>
                <a:spcAft>
                  <a:spcPts val="0"/>
                </a:spcAft>
                <a:buClr>
                  <a:schemeClr val="dk1"/>
                </a:buClr>
                <a:buSzPts val="1100"/>
                <a:buFont typeface="Calibri"/>
                <a:buNone/>
              </a:pPr>
              <a:endParaRPr sz="1100" b="0" i="0" u="none" strike="noStrike" cap="none">
                <a:solidFill>
                  <a:schemeClr val="lt1"/>
                </a:solidFill>
                <a:latin typeface="Calibri"/>
                <a:ea typeface="Calibri"/>
                <a:cs typeface="Calibri"/>
                <a:sym typeface="Calibri"/>
              </a:endParaRPr>
            </a:p>
          </p:txBody>
        </p:sp>
        <p:sp>
          <p:nvSpPr>
            <p:cNvPr id="298" name="Google Shape;298;p54"/>
            <p:cNvSpPr/>
            <p:nvPr/>
          </p:nvSpPr>
          <p:spPr>
            <a:xfrm>
              <a:off x="4367869" y="3716636"/>
              <a:ext cx="3426669" cy="2914983"/>
            </a:xfrm>
            <a:custGeom>
              <a:avLst/>
              <a:gdLst/>
              <a:ahLst/>
              <a:cxnLst/>
              <a:rect l="l" t="t" r="r" b="b"/>
              <a:pathLst>
                <a:path w="3426669" h="2914983" extrusionOk="0">
                  <a:moveTo>
                    <a:pt x="3120596" y="2914983"/>
                  </a:moveTo>
                  <a:lnTo>
                    <a:pt x="306073" y="2914983"/>
                  </a:lnTo>
                  <a:cubicBezTo>
                    <a:pt x="137034" y="2914983"/>
                    <a:pt x="0" y="2777949"/>
                    <a:pt x="0" y="2608910"/>
                  </a:cubicBezTo>
                  <a:lnTo>
                    <a:pt x="0" y="0"/>
                  </a:lnTo>
                  <a:lnTo>
                    <a:pt x="0" y="0"/>
                  </a:lnTo>
                  <a:lnTo>
                    <a:pt x="3426669" y="0"/>
                  </a:lnTo>
                  <a:lnTo>
                    <a:pt x="3426669" y="0"/>
                  </a:lnTo>
                  <a:lnTo>
                    <a:pt x="3426669" y="2608910"/>
                  </a:lnTo>
                  <a:cubicBezTo>
                    <a:pt x="3426669" y="2777949"/>
                    <a:pt x="3289635" y="2914983"/>
                    <a:pt x="3120596" y="2914983"/>
                  </a:cubicBezTo>
                  <a:close/>
                </a:path>
              </a:pathLst>
            </a:custGeom>
            <a:solidFill>
              <a:schemeClr val="accent6">
                <a:lumMod val="75000"/>
              </a:schemeClr>
            </a:solidFill>
            <a:ln w="12700" cap="flat" cmpd="sng">
              <a:solidFill>
                <a:schemeClr val="lt1"/>
              </a:solidFill>
              <a:prstDash val="solid"/>
              <a:miter lim="800000"/>
              <a:headEnd type="none" w="sm" len="sm"/>
              <a:tailEnd type="none" w="sm" len="sm"/>
            </a:ln>
          </p:spPr>
          <p:txBody>
            <a:bodyPr spcFirstLastPara="1" wrap="square" lIns="152575" tIns="85325" rIns="152575" bIns="152575" anchor="t" anchorCtr="0">
              <a:noAutofit/>
            </a:bodyPr>
            <a:lstStyle/>
            <a:p>
              <a:pPr marL="0" marR="0" lvl="0" indent="0" algn="l" rtl="0">
                <a:lnSpc>
                  <a:spcPct val="90000"/>
                </a:lnSpc>
                <a:spcBef>
                  <a:spcPts val="0"/>
                </a:spcBef>
                <a:spcAft>
                  <a:spcPts val="0"/>
                </a:spcAft>
                <a:buClr>
                  <a:schemeClr val="lt1"/>
                </a:buClr>
                <a:buSzPts val="1100"/>
                <a:buFont typeface="Calibri"/>
                <a:buNone/>
              </a:pPr>
              <a:r>
                <a:rPr lang="en" sz="1000" i="0" u="none" strike="noStrike" cap="none">
                  <a:solidFill>
                    <a:schemeClr val="lt1"/>
                  </a:solidFill>
                  <a:latin typeface="Raleway"/>
                  <a:ea typeface="Raleway"/>
                  <a:cs typeface="Raleway"/>
                  <a:sym typeface="Raleway"/>
                </a:rPr>
                <a:t>On the Horizon – Next Couple of Months </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4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Implement programs and plans as approved in the  202</a:t>
              </a:r>
              <a:r>
                <a:rPr lang="en" sz="1000">
                  <a:solidFill>
                    <a:schemeClr val="lt1"/>
                  </a:solidFill>
                  <a:latin typeface="Raleway"/>
                  <a:ea typeface="Raleway"/>
                  <a:cs typeface="Raleway"/>
                  <a:sym typeface="Raleway"/>
                </a:rPr>
                <a:t>3</a:t>
              </a:r>
              <a:r>
                <a:rPr lang="en" sz="1000" i="0" u="none" strike="noStrike" cap="none">
                  <a:solidFill>
                    <a:schemeClr val="lt1"/>
                  </a:solidFill>
                  <a:latin typeface="Raleway"/>
                  <a:ea typeface="Raleway"/>
                  <a:cs typeface="Raleway"/>
                  <a:sym typeface="Raleway"/>
                </a:rPr>
                <a:t>-202</a:t>
              </a:r>
              <a:r>
                <a:rPr lang="en" sz="1000">
                  <a:solidFill>
                    <a:schemeClr val="lt1"/>
                  </a:solidFill>
                  <a:latin typeface="Raleway"/>
                  <a:ea typeface="Raleway"/>
                  <a:cs typeface="Raleway"/>
                  <a:sym typeface="Raleway"/>
                </a:rPr>
                <a:t>4</a:t>
              </a:r>
              <a:r>
                <a:rPr lang="en" sz="1000" i="0" u="none" strike="noStrike" cap="none">
                  <a:solidFill>
                    <a:schemeClr val="lt1"/>
                  </a:solidFill>
                  <a:latin typeface="Raleway"/>
                  <a:ea typeface="Raleway"/>
                  <a:cs typeface="Raleway"/>
                  <a:sym typeface="Raleway"/>
                </a:rPr>
                <a:t> Consolidated Application. </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Determine if implementation is achieving desired outcomes. </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If changes are needed after final approval, submit request for changes through the Post Award Revision (PAR) process.</a:t>
              </a:r>
              <a:endParaRPr sz="1000" i="0" u="none" strike="noStrike" cap="none">
                <a:solidFill>
                  <a:srgbClr val="000000"/>
                </a:solidFill>
                <a:latin typeface="Raleway"/>
                <a:ea typeface="Raleway"/>
                <a:cs typeface="Raleway"/>
                <a:sym typeface="Raleway"/>
              </a:endParaRPr>
            </a:p>
            <a:p>
              <a:pPr marL="88900" marR="0" lvl="1" indent="-82550" algn="l" rtl="0">
                <a:lnSpc>
                  <a:spcPct val="90000"/>
                </a:lnSpc>
                <a:spcBef>
                  <a:spcPts val="200"/>
                </a:spcBef>
                <a:spcAft>
                  <a:spcPts val="0"/>
                </a:spcAft>
                <a:buClr>
                  <a:schemeClr val="lt1"/>
                </a:buClr>
                <a:buSzPts val="1000"/>
                <a:buFont typeface="Raleway"/>
                <a:buChar char="•"/>
              </a:pPr>
              <a:r>
                <a:rPr lang="en" sz="1000" i="0" u="none" strike="noStrike" cap="none">
                  <a:solidFill>
                    <a:schemeClr val="lt1"/>
                  </a:solidFill>
                  <a:latin typeface="Raleway"/>
                  <a:ea typeface="Raleway"/>
                  <a:cs typeface="Raleway"/>
                  <a:sym typeface="Raleway"/>
                </a:rPr>
                <a:t>Post LEA Report Cards on the LEA website outlining school performance, including performance of disaggregated groups OR reference the CDE LEA report card on your website. </a:t>
              </a:r>
              <a:endParaRPr sz="1000" i="0" u="none" strike="noStrike" cap="none">
                <a:solidFill>
                  <a:srgbClr val="000000"/>
                </a:solidFill>
                <a:latin typeface="Raleway"/>
                <a:ea typeface="Raleway"/>
                <a:cs typeface="Raleway"/>
                <a:sym typeface="Raleway"/>
              </a:endParaRPr>
            </a:p>
          </p:txBody>
        </p:sp>
      </p:grpSp>
      <p:pic>
        <p:nvPicPr>
          <p:cNvPr id="299" name="Google Shape;299;p5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45400" y="1251595"/>
            <a:ext cx="3844899" cy="132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SzPts val="2100"/>
              <a:buNone/>
            </a:pPr>
            <a:r>
              <a:rPr lang="en">
                <a:latin typeface="Raleway"/>
                <a:ea typeface="Raleway"/>
                <a:cs typeface="Raleway"/>
                <a:sym typeface="Raleway"/>
              </a:rPr>
              <a:t>Reminders on Federal Funds </a:t>
            </a:r>
            <a:endParaRPr>
              <a:latin typeface="Raleway"/>
              <a:ea typeface="Raleway"/>
              <a:cs typeface="Raleway"/>
              <a:sym typeface="Raleway"/>
            </a:endParaRPr>
          </a:p>
        </p:txBody>
      </p:sp>
      <p:graphicFrame>
        <p:nvGraphicFramePr>
          <p:cNvPr id="305" name="Google Shape;305;p55"/>
          <p:cNvGraphicFramePr/>
          <p:nvPr/>
        </p:nvGraphicFramePr>
        <p:xfrm>
          <a:off x="952500" y="2571775"/>
          <a:ext cx="3000000" cy="3000000"/>
        </p:xfrm>
        <a:graphic>
          <a:graphicData uri="http://schemas.openxmlformats.org/drawingml/2006/table">
            <a:tbl>
              <a:tblPr firstRow="1">
                <a:noFill/>
                <a:tableStyleId>{C8596D62-8039-43A2-85EC-247B586B228C}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Program / Funding Stream</a:t>
                      </a:r>
                      <a:endParaRPr sz="1400" u="none" strike="noStrike" cap="none">
                        <a:latin typeface="Raleway"/>
                        <a:ea typeface="Raleway"/>
                        <a:cs typeface="Raleway"/>
                        <a:sym typeface="Raleway"/>
                      </a:endParaRPr>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Obligation Due Date</a:t>
                      </a:r>
                      <a:endParaRPr sz="1400" u="none" strike="noStrike" cap="none">
                        <a:latin typeface="Raleway"/>
                        <a:ea typeface="Raleway"/>
                        <a:cs typeface="Raleway"/>
                        <a:sym typeface="Raleway"/>
                      </a:endParaRPr>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Request for Funds Form</a:t>
                      </a:r>
                      <a:endParaRPr sz="1400" u="none" strike="noStrike" cap="none">
                        <a:latin typeface="Raleway"/>
                        <a:ea typeface="Raleway"/>
                        <a:cs typeface="Raleway"/>
                        <a:sym typeface="Raleway"/>
                      </a:endParaRPr>
                    </a:p>
                  </a:txBody>
                  <a:tcPr marL="91425" marR="91425" marT="91425" marB="91425">
                    <a:solidFill>
                      <a:srgbClr val="C9DAF8"/>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ESEA FY22</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September 30, 2023</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FF0000"/>
                          </a:solidFill>
                          <a:latin typeface="Raleway"/>
                          <a:ea typeface="Raleway"/>
                          <a:cs typeface="Raleway"/>
                          <a:sym typeface="Raleway"/>
                        </a:rPr>
                        <a:t>November</a:t>
                      </a:r>
                      <a:r>
                        <a:rPr lang="en" sz="1400" u="none" strike="noStrike" cap="none">
                          <a:latin typeface="Raleway"/>
                          <a:ea typeface="Raleway"/>
                          <a:cs typeface="Raleway"/>
                          <a:sym typeface="Raleway"/>
                        </a:rPr>
                        <a:t> </a:t>
                      </a:r>
                      <a:r>
                        <a:rPr lang="en" sz="1400" b="1" i="1" u="none" strike="noStrike" cap="none">
                          <a:solidFill>
                            <a:srgbClr val="FF0000"/>
                          </a:solidFill>
                          <a:latin typeface="Raleway"/>
                          <a:ea typeface="Raleway"/>
                          <a:cs typeface="Raleway"/>
                          <a:sym typeface="Raleway"/>
                        </a:rPr>
                        <a:t>15, 2023</a:t>
                      </a:r>
                      <a:endParaRPr sz="1400" u="none" strike="noStrike" cap="none">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ESEA FY23</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September 30, 2024</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TBD</a:t>
                      </a:r>
                      <a:endParaRPr sz="1400" u="none" strike="noStrike" cap="none">
                        <a:latin typeface="Raleway"/>
                        <a:ea typeface="Raleway"/>
                        <a:cs typeface="Raleway"/>
                        <a:sym typeface="Raleway"/>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ESSER II </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September 30, 2023</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FF0000"/>
                          </a:solidFill>
                          <a:latin typeface="Raleway"/>
                          <a:ea typeface="Raleway"/>
                          <a:cs typeface="Raleway"/>
                          <a:sym typeface="Raleway"/>
                        </a:rPr>
                        <a:t>November 15, 2023</a:t>
                      </a:r>
                      <a:endParaRPr sz="1400" b="1" i="1" u="none" strike="noStrike" cap="none">
                        <a:solidFill>
                          <a:srgbClr val="FF0000"/>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ESSER III</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Raleway"/>
                          <a:ea typeface="Raleway"/>
                          <a:cs typeface="Raleway"/>
                          <a:sym typeface="Raleway"/>
                        </a:rPr>
                        <a:t>September 30, 2024</a:t>
                      </a:r>
                      <a:endParaRPr sz="1400" u="none" strike="noStrike" cap="none">
                        <a:latin typeface="Raleway"/>
                        <a:ea typeface="Raleway"/>
                        <a:cs typeface="Raleway"/>
                        <a:sym typeface="Raleway"/>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400"/>
                        <a:buFont typeface="Arial"/>
                        <a:buNone/>
                      </a:pPr>
                      <a:r>
                        <a:rPr lang="en" sz="1400" u="none" strike="noStrike" cap="none">
                          <a:solidFill>
                            <a:schemeClr val="dk1"/>
                          </a:solidFill>
                          <a:latin typeface="Raleway"/>
                          <a:ea typeface="Raleway"/>
                          <a:cs typeface="Raleway"/>
                          <a:sym typeface="Raleway"/>
                        </a:rPr>
                        <a:t>TBD</a:t>
                      </a:r>
                      <a:endParaRPr sz="1400" b="1" i="1" u="none" strike="noStrike" cap="none">
                        <a:solidFill>
                          <a:srgbClr val="FF0000"/>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4"/>
                  </a:ext>
                </a:extLst>
              </a:tr>
            </a:tbl>
          </a:graphicData>
        </a:graphic>
      </p:graphicFrame>
      <p:sp>
        <p:nvSpPr>
          <p:cNvPr id="306" name="Google Shape;306;p55"/>
          <p:cNvSpPr txBox="1"/>
          <p:nvPr/>
        </p:nvSpPr>
        <p:spPr>
          <a:xfrm>
            <a:off x="458200" y="953175"/>
            <a:ext cx="7701000" cy="15957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800"/>
              </a:spcBef>
              <a:spcAft>
                <a:spcPts val="0"/>
              </a:spcAft>
              <a:buClr>
                <a:schemeClr val="dk1"/>
              </a:buClr>
              <a:buSzPts val="1700"/>
              <a:buFont typeface="Raleway"/>
              <a:buChar char="•"/>
            </a:pPr>
            <a:r>
              <a:rPr lang="en" sz="1700" b="0" i="0" u="none" strike="noStrike" cap="none">
                <a:solidFill>
                  <a:srgbClr val="595959"/>
                </a:solidFill>
                <a:latin typeface="Raleway"/>
                <a:ea typeface="Raleway"/>
                <a:cs typeface="Raleway"/>
                <a:sym typeface="Raleway"/>
              </a:rPr>
              <a:t>ESEA FY22 and ESSER II funds are paid on a reimbursement basis. </a:t>
            </a:r>
            <a:endParaRPr sz="1700" b="0" i="0" u="none" strike="noStrike" cap="none">
              <a:solidFill>
                <a:srgbClr val="595959"/>
              </a:solidFill>
              <a:latin typeface="Raleway"/>
              <a:ea typeface="Raleway"/>
              <a:cs typeface="Raleway"/>
              <a:sym typeface="Raleway"/>
            </a:endParaRPr>
          </a:p>
          <a:p>
            <a:pPr marL="914400" marR="0" lvl="1" indent="-336550" algn="l" rtl="0">
              <a:lnSpc>
                <a:spcPct val="100000"/>
              </a:lnSpc>
              <a:spcBef>
                <a:spcPts val="800"/>
              </a:spcBef>
              <a:spcAft>
                <a:spcPts val="0"/>
              </a:spcAft>
              <a:buClr>
                <a:srgbClr val="595959"/>
              </a:buClr>
              <a:buSzPts val="1700"/>
              <a:buFont typeface="Raleway"/>
              <a:buChar char="○"/>
            </a:pPr>
            <a:r>
              <a:rPr lang="en" sz="1700" b="0" i="0" u="none" strike="noStrike" cap="none">
                <a:solidFill>
                  <a:srgbClr val="595959"/>
                </a:solidFill>
                <a:latin typeface="Raleway"/>
                <a:ea typeface="Raleway"/>
                <a:cs typeface="Raleway"/>
                <a:sym typeface="Raleway"/>
              </a:rPr>
              <a:t>Obligate -&gt; Spend -&gt; Request Reimbursement</a:t>
            </a:r>
            <a:endParaRPr sz="1700" b="0" i="0" u="none" strike="noStrike" cap="none">
              <a:solidFill>
                <a:srgbClr val="595959"/>
              </a:solidFill>
              <a:latin typeface="Raleway"/>
              <a:ea typeface="Raleway"/>
              <a:cs typeface="Raleway"/>
              <a:sym typeface="Raleway"/>
            </a:endParaRPr>
          </a:p>
          <a:p>
            <a:pPr marL="457200" marR="0" lvl="0" indent="-336550" algn="l" rtl="0">
              <a:lnSpc>
                <a:spcPct val="100000"/>
              </a:lnSpc>
              <a:spcBef>
                <a:spcPts val="0"/>
              </a:spcBef>
              <a:spcAft>
                <a:spcPts val="0"/>
              </a:spcAft>
              <a:buClr>
                <a:schemeClr val="dk1"/>
              </a:buClr>
              <a:buSzPts val="1700"/>
              <a:buFont typeface="Raleway"/>
              <a:buChar char="•"/>
            </a:pPr>
            <a:r>
              <a:rPr lang="en" sz="1700" b="0" i="0" u="none" strike="noStrike" cap="none">
                <a:solidFill>
                  <a:srgbClr val="595959"/>
                </a:solidFill>
                <a:latin typeface="Raleway"/>
                <a:ea typeface="Raleway"/>
                <a:cs typeface="Raleway"/>
                <a:sym typeface="Raleway"/>
              </a:rPr>
              <a:t>LEAs will need to complete and submit the </a:t>
            </a:r>
            <a:r>
              <a:rPr lang="en" sz="1700" b="0" i="0" u="sng" strike="noStrike" cap="none">
                <a:solidFill>
                  <a:schemeClr val="hlink"/>
                </a:solidFill>
                <a:latin typeface="Raleway"/>
                <a:ea typeface="Raleway"/>
                <a:cs typeface="Raleway"/>
                <a:sym typeface="Raleway"/>
                <a:hlinkClick r:id="rId3"/>
              </a:rPr>
              <a:t>Request for Funds Authorized Representative Designation form</a:t>
            </a:r>
            <a:r>
              <a:rPr lang="en" sz="1700" b="0" i="0" u="none" strike="noStrike" cap="none">
                <a:solidFill>
                  <a:srgbClr val="595959"/>
                </a:solidFill>
                <a:latin typeface="Raleway"/>
                <a:ea typeface="Raleway"/>
                <a:cs typeface="Raleway"/>
                <a:sym typeface="Raleway"/>
              </a:rPr>
              <a:t> </a:t>
            </a:r>
            <a:r>
              <a:rPr lang="en" sz="1700" b="1" i="0" u="none" strike="noStrike" cap="none">
                <a:solidFill>
                  <a:srgbClr val="595959"/>
                </a:solidFill>
                <a:latin typeface="Raleway"/>
                <a:ea typeface="Raleway"/>
                <a:cs typeface="Raleway"/>
                <a:sym typeface="Raleway"/>
              </a:rPr>
              <a:t>before </a:t>
            </a:r>
            <a:r>
              <a:rPr lang="en" sz="1700" b="0" i="0" u="none" strike="noStrike" cap="none">
                <a:solidFill>
                  <a:srgbClr val="595959"/>
                </a:solidFill>
                <a:latin typeface="Raleway"/>
                <a:ea typeface="Raleway"/>
                <a:cs typeface="Raleway"/>
                <a:sym typeface="Raleway"/>
              </a:rPr>
              <a:t>requesting funds from CDE. </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332674" y="153882"/>
            <a:ext cx="6048900" cy="67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3000"/>
              <a:buNone/>
            </a:pPr>
            <a:r>
              <a:rPr lang="en">
                <a:latin typeface="Raleway"/>
                <a:ea typeface="Raleway"/>
                <a:cs typeface="Raleway"/>
                <a:sym typeface="Raleway"/>
              </a:rPr>
              <a:t>ESSER III Liquidation &amp; Spend Down</a:t>
            </a:r>
            <a:endParaRPr>
              <a:latin typeface="Raleway"/>
              <a:ea typeface="Raleway"/>
              <a:cs typeface="Raleway"/>
              <a:sym typeface="Raleway"/>
            </a:endParaRPr>
          </a:p>
          <a:p>
            <a:pPr marL="0" lvl="0" indent="0" algn="ctr" rtl="0">
              <a:lnSpc>
                <a:spcPct val="90000"/>
              </a:lnSpc>
              <a:spcBef>
                <a:spcPts val="0"/>
              </a:spcBef>
              <a:spcAft>
                <a:spcPts val="0"/>
              </a:spcAft>
              <a:buSzPts val="3000"/>
              <a:buNone/>
            </a:pPr>
            <a:endParaRPr/>
          </a:p>
          <a:p>
            <a:pPr marL="0" lvl="0" indent="0" algn="ctr" rtl="0">
              <a:lnSpc>
                <a:spcPct val="90000"/>
              </a:lnSpc>
              <a:spcBef>
                <a:spcPts val="0"/>
              </a:spcBef>
              <a:spcAft>
                <a:spcPts val="0"/>
              </a:spcAft>
              <a:buSzPts val="3000"/>
              <a:buNone/>
            </a:pPr>
            <a:endParaRPr/>
          </a:p>
        </p:txBody>
      </p:sp>
      <p:sp>
        <p:nvSpPr>
          <p:cNvPr id="312" name="Google Shape;312;p56"/>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fontScale="92500" lnSpcReduction="20000"/>
          </a:bodyPr>
          <a:lstStyle/>
          <a:p>
            <a:pPr marL="0" lvl="0" indent="0" algn="l" rtl="0">
              <a:lnSpc>
                <a:spcPct val="100000"/>
              </a:lnSpc>
              <a:spcBef>
                <a:spcPts val="800"/>
              </a:spcBef>
              <a:spcAft>
                <a:spcPts val="0"/>
              </a:spcAft>
              <a:buNone/>
            </a:pPr>
            <a:r>
              <a:rPr lang="en">
                <a:latin typeface="Raleway"/>
                <a:ea typeface="Raleway"/>
                <a:cs typeface="Raleway"/>
                <a:sym typeface="Raleway"/>
              </a:rPr>
              <a:t>Applications were submitted way back on 5/31/21 and a lot has happened and changed since then! </a:t>
            </a:r>
            <a:endParaRPr>
              <a:latin typeface="Raleway"/>
              <a:ea typeface="Raleway"/>
              <a:cs typeface="Raleway"/>
              <a:sym typeface="Raleway"/>
            </a:endParaRPr>
          </a:p>
          <a:p>
            <a:pPr marL="457200" lvl="0" indent="-334327" algn="l" rtl="0">
              <a:lnSpc>
                <a:spcPct val="100000"/>
              </a:lnSpc>
              <a:spcBef>
                <a:spcPts val="800"/>
              </a:spcBef>
              <a:spcAft>
                <a:spcPts val="0"/>
              </a:spcAft>
              <a:buSzPct val="100000"/>
              <a:buFont typeface="Raleway"/>
              <a:buChar char="•"/>
            </a:pPr>
            <a:r>
              <a:rPr lang="en">
                <a:latin typeface="Raleway"/>
                <a:ea typeface="Raleway"/>
                <a:cs typeface="Raleway"/>
                <a:sym typeface="Raleway"/>
              </a:rPr>
              <a:t>Many applicants have not submitted a PAR but still have remaining ARP ESSER III funds! </a:t>
            </a:r>
            <a:endParaRPr>
              <a:latin typeface="Raleway"/>
              <a:ea typeface="Raleway"/>
              <a:cs typeface="Raleway"/>
              <a:sym typeface="Raleway"/>
            </a:endParaRPr>
          </a:p>
          <a:p>
            <a:pPr marL="457200" lvl="0" indent="-334327" algn="l" rtl="0">
              <a:lnSpc>
                <a:spcPct val="100000"/>
              </a:lnSpc>
              <a:spcBef>
                <a:spcPts val="0"/>
              </a:spcBef>
              <a:spcAft>
                <a:spcPts val="0"/>
              </a:spcAft>
              <a:buSzPct val="100000"/>
              <a:buFont typeface="Raleway"/>
              <a:buChar char="•"/>
            </a:pPr>
            <a:r>
              <a:rPr lang="en">
                <a:latin typeface="Raleway"/>
                <a:ea typeface="Raleway"/>
                <a:cs typeface="Raleway"/>
                <a:sym typeface="Raleway"/>
              </a:rPr>
              <a:t>Good practice to revisit your ARP ESSER III applications </a:t>
            </a:r>
            <a:endParaRPr>
              <a:latin typeface="Raleway"/>
              <a:ea typeface="Raleway"/>
              <a:cs typeface="Raleway"/>
              <a:sym typeface="Raleway"/>
            </a:endParaRPr>
          </a:p>
          <a:p>
            <a:pPr marL="914400" lvl="1" indent="-316706" algn="l" rtl="0">
              <a:lnSpc>
                <a:spcPct val="100000"/>
              </a:lnSpc>
              <a:spcBef>
                <a:spcPts val="0"/>
              </a:spcBef>
              <a:spcAft>
                <a:spcPts val="0"/>
              </a:spcAft>
              <a:buSzPct val="100000"/>
              <a:buFont typeface="Raleway"/>
              <a:buChar char="•"/>
            </a:pPr>
            <a:r>
              <a:rPr lang="en">
                <a:latin typeface="Raleway"/>
                <a:ea typeface="Raleway"/>
                <a:cs typeface="Raleway"/>
                <a:sym typeface="Raleway"/>
              </a:rPr>
              <a:t>Application changes have occurred (e.g., new IDC rates, new year dropdown)</a:t>
            </a:r>
            <a:endParaRPr>
              <a:latin typeface="Raleway"/>
              <a:ea typeface="Raleway"/>
              <a:cs typeface="Raleway"/>
              <a:sym typeface="Raleway"/>
            </a:endParaRPr>
          </a:p>
          <a:p>
            <a:pPr marL="914400" lvl="1" indent="-316706" algn="l" rtl="0">
              <a:lnSpc>
                <a:spcPct val="100000"/>
              </a:lnSpc>
              <a:spcBef>
                <a:spcPts val="0"/>
              </a:spcBef>
              <a:spcAft>
                <a:spcPts val="0"/>
              </a:spcAft>
              <a:buSzPct val="100000"/>
              <a:buFont typeface="Raleway"/>
              <a:buChar char="•"/>
            </a:pPr>
            <a:r>
              <a:rPr lang="en">
                <a:latin typeface="Raleway"/>
                <a:ea typeface="Raleway"/>
                <a:cs typeface="Raleway"/>
                <a:sym typeface="Raleway"/>
              </a:rPr>
              <a:t>Did any needs and/or plans change since 5/31/21? </a:t>
            </a:r>
            <a:endParaRPr>
              <a:latin typeface="Raleway"/>
              <a:ea typeface="Raleway"/>
              <a:cs typeface="Raleway"/>
              <a:sym typeface="Raleway"/>
            </a:endParaRPr>
          </a:p>
          <a:p>
            <a:pPr marL="914400" lvl="1" indent="-316706" algn="l" rtl="0">
              <a:lnSpc>
                <a:spcPct val="100000"/>
              </a:lnSpc>
              <a:spcBef>
                <a:spcPts val="0"/>
              </a:spcBef>
              <a:spcAft>
                <a:spcPts val="0"/>
              </a:spcAft>
              <a:buSzPct val="100000"/>
              <a:buFont typeface="Raleway"/>
              <a:buChar char="•"/>
            </a:pPr>
            <a:r>
              <a:rPr lang="en">
                <a:latin typeface="Raleway"/>
                <a:ea typeface="Raleway"/>
                <a:cs typeface="Raleway"/>
                <a:sym typeface="Raleway"/>
              </a:rPr>
              <a:t>If so, must submit a PAR request! </a:t>
            </a:r>
            <a:endParaRPr>
              <a:latin typeface="Raleway"/>
              <a:ea typeface="Raleway"/>
              <a:cs typeface="Raleway"/>
              <a:sym typeface="Raleway"/>
            </a:endParaRPr>
          </a:p>
          <a:p>
            <a:pPr marL="914400" lvl="1" indent="-316706" algn="l" rtl="0">
              <a:lnSpc>
                <a:spcPct val="100000"/>
              </a:lnSpc>
              <a:spcBef>
                <a:spcPts val="0"/>
              </a:spcBef>
              <a:spcAft>
                <a:spcPts val="0"/>
              </a:spcAft>
              <a:buSzPct val="100000"/>
              <a:buFont typeface="Raleway"/>
              <a:buChar char="•"/>
            </a:pPr>
            <a:r>
              <a:rPr lang="en">
                <a:latin typeface="Raleway"/>
                <a:ea typeface="Raleway"/>
                <a:cs typeface="Raleway"/>
                <a:sym typeface="Raleway"/>
              </a:rPr>
              <a:t>Make sure there are no placeholders going into this final year of spending! </a:t>
            </a:r>
            <a:endParaRPr>
              <a:latin typeface="Raleway"/>
              <a:ea typeface="Raleway"/>
              <a:cs typeface="Raleway"/>
              <a:sym typeface="Raleway"/>
            </a:endParaRPr>
          </a:p>
          <a:p>
            <a:pPr marL="914400" lvl="1" indent="-316706" algn="l" rtl="0">
              <a:lnSpc>
                <a:spcPct val="100000"/>
              </a:lnSpc>
              <a:spcBef>
                <a:spcPts val="0"/>
              </a:spcBef>
              <a:spcAft>
                <a:spcPts val="0"/>
              </a:spcAft>
              <a:buSzPct val="100000"/>
              <a:buFont typeface="Raleway"/>
              <a:buChar char="•"/>
            </a:pPr>
            <a:r>
              <a:rPr lang="en">
                <a:latin typeface="Raleway"/>
                <a:ea typeface="Raleway"/>
                <a:cs typeface="Raleway"/>
                <a:sym typeface="Raleway"/>
              </a:rPr>
              <a:t>Spend and submit requests for reimbursement. </a:t>
            </a:r>
            <a:endParaRPr>
              <a:latin typeface="Raleway"/>
              <a:ea typeface="Raleway"/>
              <a:cs typeface="Raleway"/>
              <a:sym typeface="Raleway"/>
            </a:endParaRPr>
          </a:p>
          <a:p>
            <a:pPr marL="914400" lvl="1" indent="-316706" algn="l" rtl="0">
              <a:lnSpc>
                <a:spcPct val="100000"/>
              </a:lnSpc>
              <a:spcBef>
                <a:spcPts val="0"/>
              </a:spcBef>
              <a:spcAft>
                <a:spcPts val="0"/>
              </a:spcAft>
              <a:buSzPct val="100000"/>
              <a:buChar char="•"/>
            </a:pPr>
            <a:r>
              <a:rPr lang="en">
                <a:latin typeface="Raleway"/>
                <a:ea typeface="Raleway"/>
                <a:cs typeface="Raleway"/>
                <a:sym typeface="Raleway"/>
              </a:rPr>
              <a:t>For questions or support, contact the </a:t>
            </a:r>
            <a:r>
              <a:rPr lang="en" sz="1050" u="sng">
                <a:solidFill>
                  <a:schemeClr val="hlink"/>
                </a:solidFill>
                <a:highlight>
                  <a:srgbClr val="FFFFFF"/>
                </a:highlight>
                <a:latin typeface="Raleway"/>
                <a:ea typeface="Raleway"/>
                <a:cs typeface="Raleway"/>
                <a:sym typeface="Raleway"/>
                <a:hlinkClick r:id="rId3"/>
              </a:rPr>
              <a:t>ESSER Application Leads</a:t>
            </a:r>
            <a:r>
              <a:rPr lang="en" sz="1050">
                <a:solidFill>
                  <a:srgbClr val="333333"/>
                </a:solidFill>
                <a:highlight>
                  <a:srgbClr val="FFFFFF"/>
                </a:highlight>
                <a:latin typeface="Raleway"/>
                <a:ea typeface="Raleway"/>
                <a:cs typeface="Raleway"/>
                <a:sym typeface="Raleway"/>
              </a:rPr>
              <a:t> (</a:t>
            </a:r>
            <a:r>
              <a:rPr lang="en" sz="1050" b="1">
                <a:solidFill>
                  <a:srgbClr val="333333"/>
                </a:solidFill>
                <a:highlight>
                  <a:srgbClr val="FFFFFF"/>
                </a:highlight>
                <a:latin typeface="Raleway"/>
                <a:ea typeface="Raleway"/>
                <a:cs typeface="Raleway"/>
                <a:sym typeface="Raleway"/>
              </a:rPr>
              <a:t>NEW 8-29-23) </a:t>
            </a:r>
            <a:r>
              <a:rPr lang="en">
                <a:latin typeface="Raleway"/>
                <a:ea typeface="Raleway"/>
                <a:cs typeface="Raleway"/>
                <a:sym typeface="Raleway"/>
              </a:rPr>
              <a:t>assigned to your LEA! </a:t>
            </a:r>
            <a:endParaRPr>
              <a:latin typeface="Raleway"/>
              <a:ea typeface="Raleway"/>
              <a:cs typeface="Raleway"/>
              <a:sym typeface="Raleway"/>
            </a:endParaRPr>
          </a:p>
          <a:p>
            <a:pPr marL="457200" lvl="0" indent="-334327" algn="l" rtl="0">
              <a:lnSpc>
                <a:spcPct val="100000"/>
              </a:lnSpc>
              <a:spcBef>
                <a:spcPts val="0"/>
              </a:spcBef>
              <a:spcAft>
                <a:spcPts val="0"/>
              </a:spcAft>
              <a:buSzPct val="100000"/>
              <a:buFont typeface="Raleway"/>
              <a:buChar char="•"/>
            </a:pPr>
            <a:r>
              <a:rPr lang="en">
                <a:latin typeface="Raleway"/>
                <a:ea typeface="Raleway"/>
                <a:cs typeface="Raleway"/>
                <a:sym typeface="Raleway"/>
              </a:rPr>
              <a:t>Good practice to spend and submit requests for funds monthly, or at the very least quarterly! </a:t>
            </a:r>
            <a:endParaRPr>
              <a:latin typeface="Raleway"/>
              <a:ea typeface="Raleway"/>
              <a:cs typeface="Raleway"/>
              <a:sym typeface="Raleway"/>
            </a:endParaRPr>
          </a:p>
          <a:p>
            <a:pPr marL="457200" lvl="0" indent="-334327" algn="l" rtl="0">
              <a:lnSpc>
                <a:spcPct val="100000"/>
              </a:lnSpc>
              <a:spcBef>
                <a:spcPts val="0"/>
              </a:spcBef>
              <a:spcAft>
                <a:spcPts val="0"/>
              </a:spcAft>
              <a:buSzPct val="100000"/>
              <a:buChar char="•"/>
            </a:pPr>
            <a:r>
              <a:rPr lang="en" b="1" i="1">
                <a:solidFill>
                  <a:srgbClr val="FF0000"/>
                </a:solidFill>
                <a:latin typeface="Raleway"/>
                <a:ea typeface="Raleway"/>
                <a:cs typeface="Raleway"/>
                <a:sym typeface="Raleway"/>
              </a:rPr>
              <a:t>Caution</a:t>
            </a:r>
            <a:r>
              <a:rPr lang="en">
                <a:latin typeface="Raleway"/>
                <a:ea typeface="Raleway"/>
                <a:cs typeface="Raleway"/>
                <a:sym typeface="Raleway"/>
              </a:rPr>
              <a:t>: Obligation deadline is set in statute and cannot be extended! Only the liquidation deadline! </a:t>
            </a:r>
            <a:endParaRPr>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txBox="1">
            <a:spLocks noGrp="1"/>
          </p:cNvSpPr>
          <p:nvPr>
            <p:ph type="title"/>
          </p:nvPr>
        </p:nvSpPr>
        <p:spPr>
          <a:xfrm>
            <a:off x="332674" y="1472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3000">
                <a:latin typeface="Raleway"/>
                <a:ea typeface="Raleway"/>
                <a:cs typeface="Raleway"/>
                <a:sym typeface="Raleway"/>
              </a:rPr>
              <a:t>PMSA Deadline</a:t>
            </a:r>
            <a:endParaRPr sz="3000">
              <a:latin typeface="Raleway"/>
              <a:ea typeface="Raleway"/>
              <a:cs typeface="Raleway"/>
              <a:sym typeface="Raleway"/>
            </a:endParaRPr>
          </a:p>
        </p:txBody>
      </p:sp>
      <p:sp>
        <p:nvSpPr>
          <p:cNvPr id="318" name="Google Shape;318;p57"/>
          <p:cNvSpPr txBox="1">
            <a:spLocks noGrp="1"/>
          </p:cNvSpPr>
          <p:nvPr>
            <p:ph type="body" idx="1"/>
          </p:nvPr>
        </p:nvSpPr>
        <p:spPr>
          <a:xfrm>
            <a:off x="332675" y="1373638"/>
            <a:ext cx="5439000" cy="2680800"/>
          </a:xfrm>
          <a:prstGeom prst="rect">
            <a:avLst/>
          </a:prstGeom>
          <a:noFill/>
          <a:ln>
            <a:noFill/>
          </a:ln>
        </p:spPr>
        <p:txBody>
          <a:bodyPr spcFirstLastPara="1" wrap="square" lIns="0" tIns="0" rIns="0" bIns="0" anchor="t" anchorCtr="0">
            <a:normAutofit/>
          </a:bodyPr>
          <a:lstStyle/>
          <a:p>
            <a:pPr marL="457200" lvl="0" indent="0" algn="ctr" rtl="0">
              <a:lnSpc>
                <a:spcPct val="90000"/>
              </a:lnSpc>
              <a:spcBef>
                <a:spcPts val="800"/>
              </a:spcBef>
              <a:spcAft>
                <a:spcPts val="0"/>
              </a:spcAft>
              <a:buSzPts val="2118"/>
              <a:buNone/>
            </a:pPr>
            <a:r>
              <a:rPr lang="en" sz="2000">
                <a:latin typeface="Raleway"/>
                <a:ea typeface="Raleway"/>
                <a:cs typeface="Raleway"/>
                <a:sym typeface="Raleway"/>
              </a:rPr>
              <a:t>Program Monitoring Self-Assessment (PMSA) due </a:t>
            </a:r>
            <a:endParaRPr sz="2000">
              <a:latin typeface="Raleway"/>
              <a:ea typeface="Raleway"/>
              <a:cs typeface="Raleway"/>
              <a:sym typeface="Raleway"/>
            </a:endParaRPr>
          </a:p>
          <a:p>
            <a:pPr marL="457200" lvl="0" indent="0" algn="ctr" rtl="0">
              <a:lnSpc>
                <a:spcPct val="90000"/>
              </a:lnSpc>
              <a:spcBef>
                <a:spcPts val="800"/>
              </a:spcBef>
              <a:spcAft>
                <a:spcPts val="0"/>
              </a:spcAft>
              <a:buSzPts val="2118"/>
              <a:buNone/>
            </a:pPr>
            <a:r>
              <a:rPr lang="en" sz="2000">
                <a:solidFill>
                  <a:srgbClr val="CC0000"/>
                </a:solidFill>
                <a:latin typeface="Raleway"/>
                <a:ea typeface="Raleway"/>
                <a:cs typeface="Raleway"/>
                <a:sym typeface="Raleway"/>
              </a:rPr>
              <a:t>October 20,2023</a:t>
            </a:r>
            <a:r>
              <a:rPr lang="en" sz="2000">
                <a:latin typeface="Raleway"/>
                <a:ea typeface="Raleway"/>
                <a:cs typeface="Raleway"/>
                <a:sym typeface="Raleway"/>
              </a:rPr>
              <a:t> </a:t>
            </a:r>
            <a:endParaRPr sz="2000">
              <a:latin typeface="Raleway"/>
              <a:ea typeface="Raleway"/>
              <a:cs typeface="Raleway"/>
              <a:sym typeface="Raleway"/>
            </a:endParaRPr>
          </a:p>
          <a:p>
            <a:pPr marL="457200" lvl="0" indent="0" algn="ctr" rtl="0">
              <a:lnSpc>
                <a:spcPct val="90000"/>
              </a:lnSpc>
              <a:spcBef>
                <a:spcPts val="800"/>
              </a:spcBef>
              <a:spcAft>
                <a:spcPts val="0"/>
              </a:spcAft>
              <a:buSzPts val="2118"/>
              <a:buNone/>
            </a:pPr>
            <a:r>
              <a:rPr lang="en" sz="2000">
                <a:latin typeface="Raleway"/>
                <a:ea typeface="Raleway"/>
                <a:cs typeface="Raleway"/>
                <a:sym typeface="Raleway"/>
              </a:rPr>
              <a:t>(final submission via the Google Form)</a:t>
            </a:r>
            <a:endParaRPr sz="2000">
              <a:latin typeface="Raleway"/>
              <a:ea typeface="Raleway"/>
              <a:cs typeface="Raleway"/>
              <a:sym typeface="Raleway"/>
            </a:endParaRPr>
          </a:p>
          <a:p>
            <a:pPr marL="457200" lvl="0" indent="0" algn="ctr" rtl="0">
              <a:lnSpc>
                <a:spcPct val="90000"/>
              </a:lnSpc>
              <a:spcBef>
                <a:spcPts val="800"/>
              </a:spcBef>
              <a:spcAft>
                <a:spcPts val="0"/>
              </a:spcAft>
              <a:buSzPts val="2118"/>
              <a:buNone/>
            </a:pPr>
            <a:r>
              <a:rPr lang="en" sz="2000" u="sng">
                <a:solidFill>
                  <a:schemeClr val="hlink"/>
                </a:solidFill>
                <a:latin typeface="Raleway"/>
                <a:ea typeface="Raleway"/>
                <a:cs typeface="Raleway"/>
                <a:sym typeface="Raleway"/>
                <a:hlinkClick r:id="rId3"/>
              </a:rPr>
              <a:t>ESEA/ESSER Link</a:t>
            </a:r>
            <a:endParaRPr sz="2000">
              <a:latin typeface="Raleway"/>
              <a:ea typeface="Raleway"/>
              <a:cs typeface="Raleway"/>
              <a:sym typeface="Raleway"/>
            </a:endParaRPr>
          </a:p>
          <a:p>
            <a:pPr marL="457200" lvl="0" indent="0" algn="ctr" rtl="0">
              <a:lnSpc>
                <a:spcPct val="90000"/>
              </a:lnSpc>
              <a:spcBef>
                <a:spcPts val="800"/>
              </a:spcBef>
              <a:spcAft>
                <a:spcPts val="0"/>
              </a:spcAft>
              <a:buSzPts val="2118"/>
              <a:buNone/>
            </a:pPr>
            <a:r>
              <a:rPr lang="en" sz="2000" u="sng">
                <a:solidFill>
                  <a:schemeClr val="hlink"/>
                </a:solidFill>
                <a:latin typeface="Raleway"/>
                <a:ea typeface="Raleway"/>
                <a:cs typeface="Raleway"/>
                <a:sym typeface="Raleway"/>
                <a:hlinkClick r:id="rId4"/>
              </a:rPr>
              <a:t>ESSER-Only Link</a:t>
            </a:r>
            <a:endParaRPr sz="2000">
              <a:latin typeface="Raleway"/>
              <a:ea typeface="Raleway"/>
              <a:cs typeface="Raleway"/>
              <a:sym typeface="Raleway"/>
            </a:endParaRPr>
          </a:p>
          <a:p>
            <a:pPr marL="0" lvl="0" indent="0" algn="ctr" rtl="0">
              <a:lnSpc>
                <a:spcPct val="90000"/>
              </a:lnSpc>
              <a:spcBef>
                <a:spcPts val="800"/>
              </a:spcBef>
              <a:spcAft>
                <a:spcPts val="0"/>
              </a:spcAft>
              <a:buSzPts val="2118"/>
              <a:buNone/>
            </a:pPr>
            <a:endParaRPr/>
          </a:p>
        </p:txBody>
      </p:sp>
      <p:pic>
        <p:nvPicPr>
          <p:cNvPr id="319" name="Google Shape;319;p5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747865" y="1725650"/>
            <a:ext cx="2767485" cy="1976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8"/>
          <p:cNvSpPr txBox="1">
            <a:spLocks noGrp="1"/>
          </p:cNvSpPr>
          <p:nvPr>
            <p:ph type="ctrTitle"/>
          </p:nvPr>
        </p:nvSpPr>
        <p:spPr>
          <a:xfrm>
            <a:off x="685800" y="1946787"/>
            <a:ext cx="7772400" cy="1753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3000"/>
              <a:buNone/>
            </a:pPr>
            <a:r>
              <a:rPr lang="en">
                <a:latin typeface="Raleway"/>
                <a:ea typeface="Raleway"/>
                <a:cs typeface="Raleway"/>
                <a:sym typeface="Raleway"/>
              </a:rPr>
              <a:t>US. Census Bureau Annual School District Review Program</a:t>
            </a:r>
            <a:endParaRPr>
              <a:latin typeface="Raleway"/>
              <a:ea typeface="Raleway"/>
              <a:cs typeface="Raleway"/>
              <a:sym typeface="Raleway"/>
            </a:endParaRPr>
          </a:p>
          <a:p>
            <a:pPr marL="0" lvl="0" indent="0" algn="ctr" rtl="0">
              <a:lnSpc>
                <a:spcPct val="90000"/>
              </a:lnSpc>
              <a:spcBef>
                <a:spcPts val="0"/>
              </a:spcBef>
              <a:spcAft>
                <a:spcPts val="0"/>
              </a:spcAft>
              <a:buSzPts val="3000"/>
              <a:buNone/>
            </a:pPr>
            <a:endParaRPr/>
          </a:p>
          <a:p>
            <a:pPr marL="0" lvl="0" indent="0" algn="ctr" rtl="0">
              <a:lnSpc>
                <a:spcPct val="90000"/>
              </a:lnSpc>
              <a:spcBef>
                <a:spcPts val="0"/>
              </a:spcBef>
              <a:spcAft>
                <a:spcPts val="0"/>
              </a:spcAft>
              <a:buSzPts val="30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latin typeface="Raleway"/>
                <a:ea typeface="Raleway"/>
                <a:cs typeface="Raleway"/>
                <a:sym typeface="Raleway"/>
              </a:rPr>
              <a:t>Purpose</a:t>
            </a:r>
            <a:endParaRPr>
              <a:latin typeface="Raleway"/>
              <a:ea typeface="Raleway"/>
              <a:cs typeface="Raleway"/>
              <a:sym typeface="Raleway"/>
            </a:endParaRPr>
          </a:p>
        </p:txBody>
      </p:sp>
      <p:sp>
        <p:nvSpPr>
          <p:cNvPr id="330" name="Google Shape;330;p59"/>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fontScale="70000" lnSpcReduction="20000"/>
          </a:bodyPr>
          <a:lstStyle/>
          <a:p>
            <a:pPr marL="457200" lvl="0" indent="-346710" algn="l" rtl="0">
              <a:lnSpc>
                <a:spcPct val="100000"/>
              </a:lnSpc>
              <a:spcBef>
                <a:spcPts val="1000"/>
              </a:spcBef>
              <a:spcAft>
                <a:spcPts val="0"/>
              </a:spcAft>
              <a:buClr>
                <a:schemeClr val="dk1"/>
              </a:buClr>
              <a:buSzPct val="100000"/>
              <a:buFont typeface="Raleway"/>
              <a:buChar char="•"/>
            </a:pPr>
            <a:r>
              <a:rPr lang="en" sz="2400">
                <a:solidFill>
                  <a:schemeClr val="dk1"/>
                </a:solidFill>
                <a:latin typeface="Raleway"/>
                <a:ea typeface="Raleway"/>
                <a:cs typeface="Raleway"/>
                <a:sym typeface="Raleway"/>
              </a:rPr>
              <a:t>The School District Review Program (SDRP) enables state officials to review the Census Bureau’s school district information and update Federal School District Local Education Agency ID numbers, school district boundaries, names, levels, and grade ranges.</a:t>
            </a:r>
            <a:endParaRPr sz="2400">
              <a:solidFill>
                <a:schemeClr val="dk1"/>
              </a:solidFill>
              <a:latin typeface="Raleway"/>
              <a:ea typeface="Raleway"/>
              <a:cs typeface="Raleway"/>
              <a:sym typeface="Raleway"/>
            </a:endParaRPr>
          </a:p>
          <a:p>
            <a:pPr marL="457200" lvl="0" indent="-346710" algn="l" rtl="0">
              <a:lnSpc>
                <a:spcPct val="100000"/>
              </a:lnSpc>
              <a:spcBef>
                <a:spcPts val="1000"/>
              </a:spcBef>
              <a:spcAft>
                <a:spcPts val="0"/>
              </a:spcAft>
              <a:buClr>
                <a:schemeClr val="dk1"/>
              </a:buClr>
              <a:buSzPct val="100000"/>
              <a:buFont typeface="Raleway"/>
              <a:buChar char="•"/>
            </a:pPr>
            <a:r>
              <a:rPr lang="en" sz="2400">
                <a:solidFill>
                  <a:schemeClr val="dk1"/>
                </a:solidFill>
                <a:latin typeface="Raleway"/>
                <a:ea typeface="Raleway"/>
                <a:cs typeface="Raleway"/>
                <a:sym typeface="Raleway"/>
              </a:rPr>
              <a:t>School district boundary data are used to estimate the number of school-aged children, ages 5 through 17, in families in poverty for each financially responsible school district.</a:t>
            </a:r>
            <a:endParaRPr sz="2400">
              <a:solidFill>
                <a:schemeClr val="dk1"/>
              </a:solidFill>
              <a:latin typeface="Raleway"/>
              <a:ea typeface="Raleway"/>
              <a:cs typeface="Raleway"/>
              <a:sym typeface="Raleway"/>
            </a:endParaRPr>
          </a:p>
          <a:p>
            <a:pPr marL="914400" lvl="1" indent="-328830" algn="l" rtl="0">
              <a:lnSpc>
                <a:spcPct val="100000"/>
              </a:lnSpc>
              <a:spcBef>
                <a:spcPts val="1000"/>
              </a:spcBef>
              <a:spcAft>
                <a:spcPts val="0"/>
              </a:spcAft>
              <a:buClr>
                <a:schemeClr val="dk1"/>
              </a:buClr>
              <a:buSzPct val="100000"/>
              <a:buFont typeface="Raleway"/>
              <a:buChar char="•"/>
            </a:pPr>
            <a:r>
              <a:rPr lang="en" sz="2035">
                <a:solidFill>
                  <a:schemeClr val="dk1"/>
                </a:solidFill>
                <a:latin typeface="Raleway"/>
                <a:ea typeface="Raleway"/>
                <a:cs typeface="Raleway"/>
                <a:sym typeface="Raleway"/>
              </a:rPr>
              <a:t>The SDRP considers a school district financially responsible when they pay for the education of the students that reside within their boundaries.</a:t>
            </a:r>
            <a:endParaRPr sz="2035">
              <a:solidFill>
                <a:schemeClr val="dk1"/>
              </a:solidFill>
              <a:latin typeface="Raleway"/>
              <a:ea typeface="Raleway"/>
              <a:cs typeface="Raleway"/>
              <a:sym typeface="Raleway"/>
            </a:endParaRPr>
          </a:p>
          <a:p>
            <a:pPr marL="914400" lvl="1" indent="-328830" algn="l" rtl="0">
              <a:lnSpc>
                <a:spcPct val="100000"/>
              </a:lnSpc>
              <a:spcBef>
                <a:spcPts val="1000"/>
              </a:spcBef>
              <a:spcAft>
                <a:spcPts val="1000"/>
              </a:spcAft>
              <a:buClr>
                <a:schemeClr val="dk1"/>
              </a:buClr>
              <a:buSzPct val="100000"/>
              <a:buFont typeface="Raleway"/>
              <a:buChar char="•"/>
            </a:pPr>
            <a:r>
              <a:rPr lang="en" sz="2035">
                <a:solidFill>
                  <a:schemeClr val="dk1"/>
                </a:solidFill>
                <a:latin typeface="Raleway"/>
                <a:ea typeface="Raleway"/>
                <a:cs typeface="Raleway"/>
                <a:sym typeface="Raleway"/>
              </a:rPr>
              <a:t>These poverty estimates serve as the basis of Title I eligibility and are used to determine the distribution of Title I funding.</a:t>
            </a:r>
            <a:endParaRPr sz="1135">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1784</Words>
  <Application>Microsoft Office PowerPoint</Application>
  <PresentationFormat>On-screen Show (16:9)</PresentationFormat>
  <Paragraphs>197</Paragraphs>
  <Slides>30</Slides>
  <Notes>30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Calibri</vt:lpstr>
      <vt:lpstr>Raleway</vt:lpstr>
      <vt:lpstr>Rockwell</vt:lpstr>
      <vt:lpstr>Simple Light</vt:lpstr>
      <vt:lpstr>Office Theme</vt:lpstr>
      <vt:lpstr>Office Theme</vt:lpstr>
      <vt:lpstr>CDE Office Hours</vt:lpstr>
      <vt:lpstr>ESSER Office Hours</vt:lpstr>
      <vt:lpstr>Updates and Reminders</vt:lpstr>
      <vt:lpstr>ESEA Planning and Implementation Year At A Glance</vt:lpstr>
      <vt:lpstr>Reminders on Federal Funds </vt:lpstr>
      <vt:lpstr>ESSER III Liquidation &amp; Spend Down  </vt:lpstr>
      <vt:lpstr>PMSA Deadline</vt:lpstr>
      <vt:lpstr>US. Census Bureau Annual School District Review Program  </vt:lpstr>
      <vt:lpstr>Purpose</vt:lpstr>
      <vt:lpstr>SDRP Phases</vt:lpstr>
      <vt:lpstr>School District Boundaries</vt:lpstr>
      <vt:lpstr>TIGERweb - Homescreen</vt:lpstr>
      <vt:lpstr>TIGERweb - Colorado</vt:lpstr>
      <vt:lpstr>TIGERweb – Default Settings</vt:lpstr>
      <vt:lpstr>TIGERweb – District Boundaries</vt:lpstr>
      <vt:lpstr>TIGERweb – Additional Features</vt:lpstr>
      <vt:lpstr>TIGERweb – Hydrography</vt:lpstr>
      <vt:lpstr>TIGERweb - Transportation</vt:lpstr>
      <vt:lpstr>TIGERweb – Map Views</vt:lpstr>
      <vt:lpstr>Correcting District Boundaries</vt:lpstr>
      <vt:lpstr>Submitting Boundary Changes</vt:lpstr>
      <vt:lpstr>Contact Information</vt:lpstr>
      <vt:lpstr>ESSER Reporting</vt:lpstr>
      <vt:lpstr>ESSER Reporting Survey Deadline Extended</vt:lpstr>
      <vt:lpstr>Example Reporting Scenario</vt:lpstr>
      <vt:lpstr>Example Reporting Scenario – LEA Level Template</vt:lpstr>
      <vt:lpstr>Example Reporting Scenario – Student Level Template</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Office Hours</dc:title>
  <cp:lastModifiedBy>Patino, Yazmine</cp:lastModifiedBy>
  <cp:revision>2</cp:revision>
  <dcterms:modified xsi:type="dcterms:W3CDTF">2023-10-13T18:14:26Z</dcterms:modified>
</cp:coreProperties>
</file>