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14"/>
  </p:notesMasterIdLst>
  <p:sldIdLst>
    <p:sldId id="256" r:id="rId3"/>
    <p:sldId id="257" r:id="rId4"/>
    <p:sldId id="258" r:id="rId5"/>
    <p:sldId id="259" r:id="rId6"/>
    <p:sldId id="263" r:id="rId7"/>
    <p:sldId id="260" r:id="rId8"/>
    <p:sldId id="261" r:id="rId9"/>
    <p:sldId id="262" r:id="rId10"/>
    <p:sldId id="264" r:id="rId11"/>
    <p:sldId id="265" r:id="rId12"/>
    <p:sldId id="266"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oYWdTo+jmQ+Gnocg7H/QNZExl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F75FD0-EDBE-4EEF-AD4C-63D4A370BCE8}">
  <a:tblStyle styleId="{99F75FD0-EDBE-4EEF-AD4C-63D4A370BCE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23" Type="http://schemas.openxmlformats.org/officeDocument/2006/relationships/tableStyles" Target="tableStyles.xml"/><Relationship Id="rId10" Type="http://schemas.openxmlformats.org/officeDocument/2006/relationships/slide" Target="slides/slide8.xml"/><Relationship Id="rId19"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432662eb3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432662eb3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432662eb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Kim</a:t>
            </a:r>
            <a:endParaRPr/>
          </a:p>
        </p:txBody>
      </p:sp>
      <p:sp>
        <p:nvSpPr>
          <p:cNvPr id="206" name="Google Shape;206;g1432662eb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ddba3b5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ddba3b5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Mackenzie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3b6e246fbc_12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Tammy </a:t>
            </a:r>
            <a:endParaRPr/>
          </a:p>
          <a:p>
            <a:pPr marL="0" lvl="0" indent="0" algn="l" rtl="0">
              <a:lnSpc>
                <a:spcPct val="100000"/>
              </a:lnSpc>
              <a:spcBef>
                <a:spcPts val="0"/>
              </a:spcBef>
              <a:spcAft>
                <a:spcPts val="0"/>
              </a:spcAft>
              <a:buSzPts val="1400"/>
              <a:buNone/>
            </a:pPr>
            <a:r>
              <a:rPr lang="en"/>
              <a:t>R</a:t>
            </a:r>
            <a:r>
              <a:rPr lang="en">
                <a:solidFill>
                  <a:schemeClr val="dk1"/>
                </a:solidFill>
                <a:latin typeface="Calibri"/>
                <a:ea typeface="Calibri"/>
                <a:cs typeface="Calibri"/>
                <a:sym typeface="Calibri"/>
              </a:rPr>
              <a:t>eviews are taking longer than other years and we greatly appreciate your patience and grace while our fiscal and program teams work hard to provide complete reviews as quickly as possible.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The 22-23 application is the last year of a three-year plan. CDE will need to update the Consolidated Application for the 2023-24 funding year. </a:t>
            </a:r>
            <a:endParaRPr sz="600">
              <a:solidFill>
                <a:schemeClr val="dk1"/>
              </a:solidFill>
              <a:latin typeface="Calibri"/>
              <a:ea typeface="Calibri"/>
              <a:cs typeface="Calibri"/>
              <a:sym typeface="Calibri"/>
            </a:endParaRPr>
          </a:p>
        </p:txBody>
      </p:sp>
      <p:sp>
        <p:nvSpPr>
          <p:cNvPr id="213" name="Google Shape;213;g13b6e246fbc_12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432662eb3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432662eb3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Tammy</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3da0743a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3da0743a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5098"/>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
        <p:cNvGrpSpPr/>
        <p:nvPr/>
      </p:nvGrpSpPr>
      <p:grpSpPr>
        <a:xfrm>
          <a:off x="0" y="0"/>
          <a:ext cx="0" cy="0"/>
          <a:chOff x="0" y="0"/>
          <a:chExt cx="0" cy="0"/>
        </a:xfrm>
      </p:grpSpPr>
      <p:pic>
        <p:nvPicPr>
          <p:cNvPr id="111" name="Google Shape;111;g13b6e246fbc_12_6"/>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112" name="Google Shape;112;g13b6e246fbc_12_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g13b6e246fbc_12_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4" name="Google Shape;114;g13b6e246fbc_12_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5" name="Google Shape;115;g13b6e246fbc_12_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g13b6e246fbc_12_12"/>
          <p:cNvSpPr/>
          <p:nvPr/>
        </p:nvSpPr>
        <p:spPr>
          <a:xfrm>
            <a:off x="0" y="3506431"/>
            <a:ext cx="9144000" cy="1637071"/>
          </a:xfrm>
          <a:prstGeom prst="rect">
            <a:avLst/>
          </a:prstGeom>
          <a:gradFill>
            <a:gsLst>
              <a:gs pos="0">
                <a:schemeClr val="lt1"/>
              </a:gs>
              <a:gs pos="100000">
                <a:srgbClr val="00953A">
                  <a:alpha val="47450"/>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8" name="Google Shape;118;g13b6e246fbc_12_1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g13b6e246fbc_12_1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0" name="Google Shape;120;g13b6e246fbc_12_1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1" name="Google Shape;121;g13b6e246fbc_12_1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22" name="Google Shape;122;g13b6e246fbc_12_12"/>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3"/>
        <p:cNvGrpSpPr/>
        <p:nvPr/>
      </p:nvGrpSpPr>
      <p:grpSpPr>
        <a:xfrm>
          <a:off x="0" y="0"/>
          <a:ext cx="0" cy="0"/>
          <a:chOff x="0" y="0"/>
          <a:chExt cx="0" cy="0"/>
        </a:xfrm>
      </p:grpSpPr>
      <p:pic>
        <p:nvPicPr>
          <p:cNvPr id="124" name="Google Shape;124;g13b6e246fbc_12_19"/>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25" name="Google Shape;125;g13b6e246fbc_12_19"/>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g13b6e246fbc_12_1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7"/>
        <p:cNvGrpSpPr/>
        <p:nvPr/>
      </p:nvGrpSpPr>
      <p:grpSpPr>
        <a:xfrm>
          <a:off x="0" y="0"/>
          <a:ext cx="0" cy="0"/>
          <a:chOff x="0" y="0"/>
          <a:chExt cx="0" cy="0"/>
        </a:xfrm>
      </p:grpSpPr>
      <p:pic>
        <p:nvPicPr>
          <p:cNvPr id="128" name="Google Shape;128;g13b6e246fbc_12_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9" name="Google Shape;129;g13b6e246fbc_12_2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g13b6e246fbc_12_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1" name="Google Shape;131;g13b6e246fbc_12_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2" name="Google Shape;132;g13b6e246fbc_12_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3" name="Google Shape;133;g13b6e246fbc_12_23"/>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4"/>
        <p:cNvGrpSpPr/>
        <p:nvPr/>
      </p:nvGrpSpPr>
      <p:grpSpPr>
        <a:xfrm>
          <a:off x="0" y="0"/>
          <a:ext cx="0" cy="0"/>
          <a:chOff x="0" y="0"/>
          <a:chExt cx="0" cy="0"/>
        </a:xfrm>
      </p:grpSpPr>
      <p:pic>
        <p:nvPicPr>
          <p:cNvPr id="135" name="Google Shape;135;g13b6e246fbc_12_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6" name="Google Shape;136;g13b6e246fbc_12_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g13b6e246fbc_12_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8" name="Google Shape;138;g13b6e246fbc_12_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9" name="Google Shape;139;g13b6e246fbc_12_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0" name="Google Shape;140;g13b6e246fbc_12_3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1"/>
        <p:cNvGrpSpPr/>
        <p:nvPr/>
      </p:nvGrpSpPr>
      <p:grpSpPr>
        <a:xfrm>
          <a:off x="0" y="0"/>
          <a:ext cx="0" cy="0"/>
          <a:chOff x="0" y="0"/>
          <a:chExt cx="0" cy="0"/>
        </a:xfrm>
      </p:grpSpPr>
      <p:pic>
        <p:nvPicPr>
          <p:cNvPr id="142" name="Google Shape;142;g13b6e246fbc_12_3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3" name="Google Shape;143;g13b6e246fbc_12_3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g13b6e246fbc_12_3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5" name="Google Shape;145;g13b6e246fbc_12_3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6" name="Google Shape;146;g13b6e246fbc_12_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7" name="Google Shape;147;g13b6e246fbc_12_37"/>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8"/>
        <p:cNvGrpSpPr/>
        <p:nvPr/>
      </p:nvGrpSpPr>
      <p:grpSpPr>
        <a:xfrm>
          <a:off x="0" y="0"/>
          <a:ext cx="0" cy="0"/>
          <a:chOff x="0" y="0"/>
          <a:chExt cx="0" cy="0"/>
        </a:xfrm>
      </p:grpSpPr>
      <p:pic>
        <p:nvPicPr>
          <p:cNvPr id="149" name="Google Shape;149;g13b6e246fbc_12_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0" name="Google Shape;150;g13b6e246fbc_12_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 name="Google Shape;151;g13b6e246fbc_12_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2" name="Google Shape;152;g13b6e246fbc_12_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3" name="Google Shape;153;g13b6e246fbc_12_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4" name="Google Shape;154;g13b6e246fbc_12_44"/>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5"/>
        <p:cNvGrpSpPr/>
        <p:nvPr/>
      </p:nvGrpSpPr>
      <p:grpSpPr>
        <a:xfrm>
          <a:off x="0" y="0"/>
          <a:ext cx="0" cy="0"/>
          <a:chOff x="0" y="0"/>
          <a:chExt cx="0" cy="0"/>
        </a:xfrm>
      </p:grpSpPr>
      <p:pic>
        <p:nvPicPr>
          <p:cNvPr id="156" name="Google Shape;156;g13b6e246fbc_12_5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7" name="Google Shape;157;g13b6e246fbc_12_5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g13b6e246fbc_12_5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9" name="Google Shape;159;g13b6e246fbc_12_5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0" name="Google Shape;160;g13b6e246fbc_12_5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1" name="Google Shape;161;g13b6e246fbc_12_5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62"/>
        <p:cNvGrpSpPr/>
        <p:nvPr/>
      </p:nvGrpSpPr>
      <p:grpSpPr>
        <a:xfrm>
          <a:off x="0" y="0"/>
          <a:ext cx="0" cy="0"/>
          <a:chOff x="0" y="0"/>
          <a:chExt cx="0" cy="0"/>
        </a:xfrm>
      </p:grpSpPr>
      <p:pic>
        <p:nvPicPr>
          <p:cNvPr id="163" name="Google Shape;163;g13b6e246fbc_12_5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4" name="Google Shape;164;g13b6e246fbc_12_5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g13b6e246fbc_12_5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6" name="Google Shape;166;g13b6e246fbc_12_5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7" name="Google Shape;167;g13b6e246fbc_12_5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8" name="Google Shape;168;g13b6e246fbc_12_58"/>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9"/>
        <p:cNvGrpSpPr/>
        <p:nvPr/>
      </p:nvGrpSpPr>
      <p:grpSpPr>
        <a:xfrm>
          <a:off x="0" y="0"/>
          <a:ext cx="0" cy="0"/>
          <a:chOff x="0" y="0"/>
          <a:chExt cx="0" cy="0"/>
        </a:xfrm>
      </p:grpSpPr>
      <p:sp>
        <p:nvSpPr>
          <p:cNvPr id="170" name="Google Shape;170;g13b6e246fbc_12_65"/>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g13b6e246fbc_12_65"/>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2" name="Google Shape;172;g13b6e246fbc_12_65"/>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3" name="Google Shape;173;g13b6e246fbc_12_6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4" name="Google Shape;174;g13b6e246fbc_12_65"/>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75" name="Google Shape;175;g13b6e246fbc_12_6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6"/>
        <p:cNvGrpSpPr/>
        <p:nvPr/>
      </p:nvGrpSpPr>
      <p:grpSpPr>
        <a:xfrm>
          <a:off x="0" y="0"/>
          <a:ext cx="0" cy="0"/>
          <a:chOff x="0" y="0"/>
          <a:chExt cx="0" cy="0"/>
        </a:xfrm>
      </p:grpSpPr>
      <p:sp>
        <p:nvSpPr>
          <p:cNvPr id="177" name="Google Shape;177;g13b6e246fbc_12_7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8" name="Google Shape;178;g13b6e246fbc_12_7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79"/>
        <p:cNvGrpSpPr/>
        <p:nvPr/>
      </p:nvGrpSpPr>
      <p:grpSpPr>
        <a:xfrm>
          <a:off x="0" y="0"/>
          <a:ext cx="0" cy="0"/>
          <a:chOff x="0" y="0"/>
          <a:chExt cx="0" cy="0"/>
        </a:xfrm>
      </p:grpSpPr>
      <p:pic>
        <p:nvPicPr>
          <p:cNvPr id="180" name="Google Shape;180;g13b6e246fbc_12_75"/>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81" name="Google Shape;181;g13b6e246fbc_12_75"/>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 name="Google Shape;182;g13b6e246fbc_12_75"/>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g13b6e246fbc_12_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g13b6e246fbc_12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Google Shape;107;g13b6e246fbc_12_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8" name="Google Shape;108;g13b6e246fbc_12_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g13b6e246fbc_12_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mailto:byrd_e@cde.state.co.us" TargetMode="External"/><Relationship Id="rId13" Type="http://schemas.openxmlformats.org/officeDocument/2006/relationships/hyperlink" Target="mailto:crumley_k@cde.state.co.us" TargetMode="External"/><Relationship Id="rId18" Type="http://schemas.openxmlformats.org/officeDocument/2006/relationships/hyperlink" Target="mailto:owens_m@cde.state.co.us" TargetMode="External"/><Relationship Id="rId26" Type="http://schemas.openxmlformats.org/officeDocument/2006/relationships/hyperlink" Target="mailto:prael_m@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Hawkins_r@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wilson_s@cde.state.co.us" TargetMode="External"/><Relationship Id="rId17" Type="http://schemas.openxmlformats.org/officeDocument/2006/relationships/hyperlink" Target="mailto:shen_m@cde.state.co.us" TargetMode="External"/><Relationship Id="rId25" Type="http://schemas.openxmlformats.org/officeDocument/2006/relationships/hyperlink" Target="mailto:collins_d@cde.state.co.us" TargetMode="External"/><Relationship Id="rId2" Type="http://schemas.openxmlformats.org/officeDocument/2006/relationships/notesSlide" Target="../notesSlides/notesSlide11.xml"/><Relationship Id="rId16" Type="http://schemas.openxmlformats.org/officeDocument/2006/relationships/hyperlink" Target="mailto:negley_t@cde.state.co.us" TargetMode="External"/><Relationship Id="rId20" Type="http://schemas.openxmlformats.org/officeDocument/2006/relationships/hyperlink" Target="mailto:Austin_j@cde.state.co.us" TargetMode="External"/><Relationship Id="rId1" Type="http://schemas.openxmlformats.org/officeDocument/2006/relationships/slideLayout" Target="../slideLayouts/slideLayout2.xml"/><Relationship Id="rId6" Type="http://schemas.openxmlformats.org/officeDocument/2006/relationships/hyperlink" Target="mailto:meushaw_l@cde.state.co.us" TargetMode="External"/><Relationship Id="rId11" Type="http://schemas.openxmlformats.org/officeDocument/2006/relationships/hyperlink" Target="mailto:giessinger_t@cde.state.co.us" TargetMode="External"/><Relationship Id="rId24" Type="http://schemas.openxmlformats.org/officeDocument/2006/relationships/hyperlink" Target="mailto:morris_h@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boylan_k@cde.state.co.us" TargetMode="External"/><Relationship Id="rId23" Type="http://schemas.openxmlformats.org/officeDocument/2006/relationships/hyperlink" Target="mailto:parsley_b@cde.state.co.us" TargetMode="External"/><Relationship Id="rId10" Type="http://schemas.openxmlformats.org/officeDocument/2006/relationships/hyperlink" Target="mailto:temple_r@cde.state.co.us" TargetMode="External"/><Relationship Id="rId19" Type="http://schemas.openxmlformats.org/officeDocument/2006/relationships/hyperlink" Target="mailto:Bartlett_k@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ixler_k@cde.state.co.us" TargetMode="External"/><Relationship Id="rId14" Type="http://schemas.openxmlformats.org/officeDocument/2006/relationships/hyperlink" Target="mailto:schelke_j@cde.state.co.us" TargetMode="External"/><Relationship Id="rId22" Type="http://schemas.openxmlformats.org/officeDocument/2006/relationships/hyperlink" Target="mailto:Kaleda_s@cde.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fedprograms/esser_launchpad"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www.cde.state.co.us/fedprograms/esserapplicationleads" TargetMode="External"/><Relationship Id="rId5" Type="http://schemas.openxmlformats.org/officeDocument/2006/relationships/hyperlink" Target="https://www.cde.state.co.us/cdefisgrant/requestforfundsforms" TargetMode="External"/><Relationship Id="rId4" Type="http://schemas.openxmlformats.org/officeDocument/2006/relationships/hyperlink" Target="https://www.cde.state.co.us/cdefisgrant/esserdistributionrepor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forms/d/1hUyirEHKVzJXDBWgut9nIEDj-hSsp2c_lBWHxrIT5PA/prefil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www.cde.state.co.us/fedprograms/regionalcontactspa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hyperlink" Target="https://us02web.zoom.us/meeting/register/tZEkde2qqDIpHtTN_qta75VPSC9ihpYQ2QEV"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us02web.zoom.us/meeting/register/tZEtdO2oqDsqE9bSHP-TzBF2YfS6H7HlmJRl" TargetMode="External"/><Relationship Id="rId5" Type="http://schemas.openxmlformats.org/officeDocument/2006/relationships/hyperlink" Target="https://us02web.zoom.us/meeting/register/tZYlcO-qpz8jGNQFpMCH9PIGMQBY5LtmKvB8" TargetMode="External"/><Relationship Id="rId4" Type="http://schemas.openxmlformats.org/officeDocument/2006/relationships/hyperlink" Target="https://us02web.zoom.us/meeting/register/tZctdeusrjkvGtDdV8pAQP4dspi2SvfHGZk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Hours</a:t>
            </a:r>
            <a:endParaRPr/>
          </a:p>
        </p:txBody>
      </p:sp>
      <p:sp>
        <p:nvSpPr>
          <p:cNvPr id="188" name="Google Shape;188;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August 4, 2022</a:t>
            </a:r>
            <a:endParaRPr sz="1400"/>
          </a:p>
        </p:txBody>
      </p:sp>
      <p:sp>
        <p:nvSpPr>
          <p:cNvPr id="189" name="Google Shape;189;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432662eb33_0_12"/>
          <p:cNvSpPr txBox="1">
            <a:spLocks noGrp="1"/>
          </p:cNvSpPr>
          <p:nvPr>
            <p:ph type="ctrTitle"/>
          </p:nvPr>
        </p:nvSpPr>
        <p:spPr>
          <a:xfrm>
            <a:off x="685800" y="1946787"/>
            <a:ext cx="7772400" cy="17532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259" name="Google Shape;259;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11</a:t>
            </a:fld>
            <a:endParaRPr/>
          </a:p>
        </p:txBody>
      </p:sp>
      <p:graphicFrame>
        <p:nvGraphicFramePr>
          <p:cNvPr id="260" name="Google Shape;260;p11"/>
          <p:cNvGraphicFramePr/>
          <p:nvPr/>
        </p:nvGraphicFramePr>
        <p:xfrm>
          <a:off x="157781" y="994130"/>
          <a:ext cx="3000000" cy="3000000"/>
        </p:xfrm>
        <a:graphic>
          <a:graphicData uri="http://schemas.openxmlformats.org/drawingml/2006/table">
            <a:tbl>
              <a:tblPr firstRow="1">
                <a:noFill/>
                <a:tableStyleId>{99F75FD0-EDBE-4EEF-AD4C-63D4A370BCE8}</a:tableStyleId>
              </a:tblPr>
              <a:tblGrid>
                <a:gridCol w="4447275">
                  <a:extLst>
                    <a:ext uri="{9D8B030D-6E8A-4147-A177-3AD203B41FA5}">
                      <a16:colId xmlns:a16="http://schemas.microsoft.com/office/drawing/2014/main" val="20000"/>
                    </a:ext>
                  </a:extLst>
                </a:gridCol>
                <a:gridCol w="4447275">
                  <a:extLst>
                    <a:ext uri="{9D8B030D-6E8A-4147-A177-3AD203B41FA5}">
                      <a16:colId xmlns:a16="http://schemas.microsoft.com/office/drawing/2014/main" val="20001"/>
                    </a:ext>
                  </a:extLst>
                </a:gridCol>
              </a:tblGrid>
              <a:tr h="4536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Federal Programs &amp; Supports </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(ESEA/ESSER Program Supports)</a:t>
                      </a:r>
                      <a:endParaRPr sz="11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Finance &amp; Operations</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(Fiscal and Systems Supports) </a:t>
                      </a:r>
                      <a:endParaRPr sz="11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4"/>
                        </a:rPr>
                        <a:t>Nazie Mohajeri-Nelson</a:t>
                      </a:r>
                      <a:r>
                        <a:rPr lang="en" sz="1100" u="none" strike="noStrike" cap="none">
                          <a:solidFill>
                            <a:schemeClr val="dk1"/>
                          </a:solidFill>
                          <a:latin typeface="Calibri"/>
                          <a:ea typeface="Calibri"/>
                          <a:cs typeface="Calibri"/>
                          <a:sym typeface="Calibri"/>
                        </a:rPr>
                        <a:t>, Federal Programs &amp; Supports Unit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ESEA Programs Specialists</a:t>
                      </a:r>
                      <a:r>
                        <a:rPr lang="en" sz="1100" u="none" strike="noStrike" cap="none">
                          <a:solidFill>
                            <a:schemeClr val="dk1"/>
                          </a:solidFill>
                          <a:latin typeface="Calibri"/>
                          <a:ea typeface="Calibri"/>
                          <a:cs typeface="Calibri"/>
                          <a:sym typeface="Calibri"/>
                        </a:rPr>
                        <a:t> and </a:t>
                      </a:r>
                      <a:r>
                        <a:rPr lang="en" sz="1100" u="sng" strike="noStrike" cap="none">
                          <a:solidFill>
                            <a:schemeClr val="hlink"/>
                          </a:solidFill>
                          <a:latin typeface="Calibri"/>
                          <a:ea typeface="Calibri"/>
                          <a:cs typeface="Calibri"/>
                          <a:sym typeface="Calibri"/>
                          <a:hlinkClick r:id="rId5"/>
                        </a:rPr>
                        <a:t>ESEA Regional Contacts</a:t>
                      </a:r>
                      <a:r>
                        <a:rPr lang="en" sz="1100" u="none" strike="noStrike" cap="none">
                          <a:solidFill>
                            <a:schemeClr val="dk1"/>
                          </a:solidFill>
                          <a:latin typeface="Calibri"/>
                          <a:ea typeface="Calibri"/>
                          <a:cs typeface="Calibri"/>
                          <a:sym typeface="Calibri"/>
                        </a:rPr>
                        <a:t> (assigned by district)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 </a:t>
                      </a:r>
                      <a:r>
                        <a:rPr lang="en" sz="1100" u="sng" strike="noStrike" cap="none">
                          <a:solidFill>
                            <a:schemeClr val="hlink"/>
                          </a:solidFill>
                          <a:latin typeface="Calibri"/>
                          <a:ea typeface="Calibri"/>
                          <a:cs typeface="Calibri"/>
                          <a:sym typeface="Calibri"/>
                          <a:hlinkClick r:id="rId6"/>
                        </a:rPr>
                        <a:t>Laura Meushaw</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8"/>
                        </a:rPr>
                        <a:t>Evita Byrd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 </a:t>
                      </a:r>
                      <a:r>
                        <a:rPr lang="en" sz="1100" u="sng" strike="noStrike" cap="none">
                          <a:solidFill>
                            <a:schemeClr val="hlink"/>
                          </a:solidFill>
                          <a:latin typeface="Calibri"/>
                          <a:ea typeface="Calibri"/>
                          <a:cs typeface="Calibri"/>
                          <a:sym typeface="Calibri"/>
                          <a:hlinkClick r:id="rId9"/>
                        </a:rPr>
                        <a:t>Karen Bixler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III: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0"/>
                        </a:rPr>
                        <a:t>Rachel Temple</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IV: </a:t>
                      </a:r>
                      <a:r>
                        <a:rPr lang="en" sz="1100" u="sng" strike="noStrike" cap="none">
                          <a:solidFill>
                            <a:schemeClr val="hlink"/>
                          </a:solidFill>
                          <a:latin typeface="Calibri"/>
                          <a:ea typeface="Calibri"/>
                          <a:cs typeface="Calibri"/>
                          <a:sym typeface="Calibri"/>
                          <a:hlinkClick r:id="rId11"/>
                        </a:rPr>
                        <a:t>Tammy Giessinger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V: TBD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ESEA and ESSER: </a:t>
                      </a:r>
                      <a:r>
                        <a:rPr lang="en" sz="1100" u="sng" strike="noStrike" cap="none">
                          <a:solidFill>
                            <a:schemeClr val="hlink"/>
                          </a:solidFill>
                          <a:latin typeface="Calibri"/>
                          <a:ea typeface="Calibri"/>
                          <a:cs typeface="Calibri"/>
                          <a:sym typeface="Calibri"/>
                          <a:hlinkClick r:id="rId12"/>
                        </a:rPr>
                        <a:t>Shannon Wilson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Program Monitoring Specialists</a:t>
                      </a:r>
                      <a:endParaRPr sz="1100" b="1" u="sng" strike="noStrike" cap="none">
                        <a:solidFill>
                          <a:schemeClr val="dk1"/>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3"/>
                        </a:rPr>
                        <a:t>Kristin Crumley</a:t>
                      </a:r>
                      <a:r>
                        <a:rPr lang="en" sz="1100" u="sng" strike="noStrike" cap="none">
                          <a:solidFill>
                            <a:schemeClr val="hlink"/>
                          </a:solidFill>
                          <a:latin typeface="Calibri"/>
                          <a:ea typeface="Calibri"/>
                          <a:cs typeface="Calibri"/>
                          <a:sym typeface="Calibri"/>
                        </a:rPr>
                        <a:t>  </a:t>
                      </a:r>
                      <a:endParaRPr sz="1100" u="sng" strike="noStrike" cap="none">
                        <a:solidFill>
                          <a:schemeClr val="hlink"/>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4"/>
                        </a:rPr>
                        <a:t>Jonathan Schelke</a:t>
                      </a:r>
                      <a:endParaRPr sz="1100" u="none" strike="noStrike" cap="none"/>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5"/>
                        </a:rPr>
                        <a:t>Kim Boylan</a:t>
                      </a:r>
                      <a:r>
                        <a:rPr lang="en" sz="1100" u="none" strike="noStrike" cap="none">
                          <a:solidFill>
                            <a:schemeClr val="dk1"/>
                          </a:solidFill>
                          <a:latin typeface="Calibri"/>
                          <a:ea typeface="Calibri"/>
                          <a:cs typeface="Calibri"/>
                          <a:sym typeface="Calibri"/>
                        </a:rPr>
                        <a: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 and ESSER Data and Reporting Specialists</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6"/>
                        </a:rPr>
                        <a:t>Tina Negley</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7"/>
                        </a:rPr>
                        <a:t>Mary Shen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8"/>
                        </a:rPr>
                        <a:t>Mackenzie Owens</a:t>
                      </a:r>
                      <a:endParaRPr sz="11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19"/>
                        </a:rPr>
                        <a:t>Kate Bartlett</a:t>
                      </a:r>
                      <a:r>
                        <a:rPr lang="en" sz="1100" u="none" strike="noStrike" cap="none">
                          <a:solidFill>
                            <a:schemeClr val="dk1"/>
                          </a:solidFill>
                          <a:latin typeface="Calibri"/>
                          <a:ea typeface="Calibri"/>
                          <a:cs typeface="Calibri"/>
                          <a:sym typeface="Calibri"/>
                        </a:rPr>
                        <a:t>, Executive Director of School District Operations Unit</a:t>
                      </a: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Fiscal Specialists</a:t>
                      </a:r>
                      <a:endParaRPr sz="11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0"/>
                        </a:rPr>
                        <a:t>Jennifer Austin</a:t>
                      </a:r>
                      <a:r>
                        <a:rPr lang="en" sz="1100" u="none" strike="noStrike" cap="none">
                          <a:solidFill>
                            <a:schemeClr val="dk1"/>
                          </a:solidFill>
                          <a:latin typeface="Calibri"/>
                          <a:ea typeface="Calibri"/>
                          <a:cs typeface="Calibri"/>
                          <a:sym typeface="Calibri"/>
                        </a:rPr>
                        <a:t>, Director of Grants Fiscal Management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1"/>
                        </a:rPr>
                        <a:t>Robert Hawkins</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2"/>
                        </a:rPr>
                        <a:t>Steven Kaleda</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Fiscal Specialist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2"/>
                        </a:rPr>
                        <a:t>Steven Kaleda</a:t>
                      </a:r>
                      <a:r>
                        <a:rPr lang="en" sz="1100" u="none" strike="noStrike" cap="none">
                          <a:solidFill>
                            <a:schemeClr val="dk1"/>
                          </a:solidFill>
                          <a:latin typeface="Calibri"/>
                          <a:ea typeface="Calibri"/>
                          <a:cs typeface="Calibri"/>
                          <a:sym typeface="Calibri"/>
                        </a:rPr>
                        <a:t> Grants Fiscal Analyst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Monitoring</a:t>
                      </a:r>
                      <a:endParaRPr sz="1100" b="1" u="sng"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3"/>
                        </a:rPr>
                        <a:t>Bill Parsley</a:t>
                      </a:r>
                      <a:r>
                        <a:rPr lang="en" sz="1100" u="none" strike="noStrike" cap="none">
                          <a:solidFill>
                            <a:schemeClr val="dk1"/>
                          </a:solidFill>
                          <a:latin typeface="Calibri"/>
                          <a:ea typeface="Calibri"/>
                          <a:cs typeface="Calibri"/>
                          <a:sym typeface="Calibri"/>
                        </a:rPr>
                        <a:t>, ESSER Fiscal Monitoring Supervisor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Hilery Morris</a:t>
                      </a:r>
                      <a:r>
                        <a:rPr lang="en" sz="1100" u="none" strike="noStrike" cap="none">
                          <a:solidFill>
                            <a:schemeClr val="dk1"/>
                          </a:solidFill>
                          <a:latin typeface="Calibri"/>
                          <a:ea typeface="Calibri"/>
                          <a:cs typeface="Calibri"/>
                          <a:sym typeface="Calibri"/>
                        </a:rPr>
                        <a:t>, ESSER Fiscal Monitoring </a:t>
                      </a:r>
                      <a:endParaRPr sz="11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Application Systems Specialists</a:t>
                      </a:r>
                      <a:endParaRPr sz="11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100" u="sng" strike="noStrike" cap="none">
                          <a:solidFill>
                            <a:schemeClr val="hlink"/>
                          </a:solidFill>
                          <a:latin typeface="Calibri"/>
                          <a:ea typeface="Calibri"/>
                          <a:cs typeface="Calibri"/>
                          <a:sym typeface="Calibri"/>
                          <a:hlinkClick r:id="rId25"/>
                        </a:rPr>
                        <a:t>DeLilah Collins</a:t>
                      </a:r>
                      <a:r>
                        <a:rPr lang="en" sz="1100" u="none" strike="noStrike" cap="none">
                          <a:solidFill>
                            <a:schemeClr val="dk1"/>
                          </a:solidFill>
                          <a:latin typeface="Calibri"/>
                          <a:ea typeface="Calibri"/>
                          <a:cs typeface="Calibri"/>
                          <a:sym typeface="Calibri"/>
                        </a:rPr>
                        <a:t>, Director of Grants Program Administration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Online Applications Systems Technical Support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6"/>
                        </a:rPr>
                        <a:t>Michelle Prael</a:t>
                      </a:r>
                      <a:endParaRPr sz="11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100"/>
              <a:t>Office Hours</a:t>
            </a:r>
            <a:endParaRPr sz="2100"/>
          </a:p>
        </p:txBody>
      </p:sp>
      <p:sp>
        <p:nvSpPr>
          <p:cNvPr id="196" name="Google Shape;196;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2400" b="1" u="sng"/>
              <a:t>Topics</a:t>
            </a:r>
            <a:endParaRPr sz="2200"/>
          </a:p>
          <a:p>
            <a:pPr marL="368300" lvl="0" indent="-241300" algn="l" rtl="0">
              <a:lnSpc>
                <a:spcPct val="90000"/>
              </a:lnSpc>
              <a:spcBef>
                <a:spcPts val="600"/>
              </a:spcBef>
              <a:spcAft>
                <a:spcPts val="0"/>
              </a:spcAft>
              <a:buSzPts val="2200"/>
              <a:buChar char="•"/>
            </a:pPr>
            <a:r>
              <a:rPr lang="en" sz="2200"/>
              <a:t>Updates and Reminders</a:t>
            </a:r>
            <a:endParaRPr sz="2200"/>
          </a:p>
          <a:p>
            <a:pPr marL="914400" lvl="1" indent="-368300" algn="l" rtl="0">
              <a:lnSpc>
                <a:spcPct val="90000"/>
              </a:lnSpc>
              <a:spcBef>
                <a:spcPts val="600"/>
              </a:spcBef>
              <a:spcAft>
                <a:spcPts val="0"/>
              </a:spcAft>
              <a:buSzPts val="2200"/>
              <a:buChar char="•"/>
            </a:pPr>
            <a:r>
              <a:rPr lang="en" sz="2200"/>
              <a:t>Upcoming ESSER Deadlines</a:t>
            </a:r>
            <a:endParaRPr sz="2200"/>
          </a:p>
          <a:p>
            <a:pPr marL="914400" lvl="1" indent="-368300" algn="l" rtl="0">
              <a:lnSpc>
                <a:spcPct val="90000"/>
              </a:lnSpc>
              <a:spcBef>
                <a:spcPts val="600"/>
              </a:spcBef>
              <a:spcAft>
                <a:spcPts val="0"/>
              </a:spcAft>
              <a:buSzPts val="2200"/>
              <a:buChar char="•"/>
            </a:pPr>
            <a:r>
              <a:rPr lang="en" sz="2200"/>
              <a:t>Consolidated Application Updates</a:t>
            </a:r>
            <a:endParaRPr sz="2200"/>
          </a:p>
          <a:p>
            <a:pPr marL="914400" lvl="1" indent="-368300" algn="l" rtl="0">
              <a:lnSpc>
                <a:spcPct val="90000"/>
              </a:lnSpc>
              <a:spcBef>
                <a:spcPts val="600"/>
              </a:spcBef>
              <a:spcAft>
                <a:spcPts val="0"/>
              </a:spcAft>
              <a:buSzPts val="2200"/>
              <a:buChar char="•"/>
            </a:pPr>
            <a:r>
              <a:rPr lang="en" sz="2200"/>
              <a:t>Regional Contact Assignments</a:t>
            </a:r>
            <a:endParaRPr sz="2200"/>
          </a:p>
          <a:p>
            <a:pPr marL="914400" lvl="1" indent="-368300" algn="l" rtl="0">
              <a:lnSpc>
                <a:spcPct val="90000"/>
              </a:lnSpc>
              <a:spcBef>
                <a:spcPts val="600"/>
              </a:spcBef>
              <a:spcAft>
                <a:spcPts val="0"/>
              </a:spcAft>
              <a:buSzPts val="2200"/>
              <a:buChar char="•"/>
            </a:pPr>
            <a:r>
              <a:rPr lang="en" sz="2200"/>
              <a:t>CS UIP Training Opportunities</a:t>
            </a:r>
            <a:endParaRPr sz="2200"/>
          </a:p>
          <a:p>
            <a:pPr marL="914400" lvl="1" indent="-368300" algn="l" rtl="0">
              <a:lnSpc>
                <a:spcPct val="90000"/>
              </a:lnSpc>
              <a:spcBef>
                <a:spcPts val="600"/>
              </a:spcBef>
              <a:spcAft>
                <a:spcPts val="0"/>
              </a:spcAft>
              <a:buSzPts val="2200"/>
              <a:buChar char="•"/>
            </a:pPr>
            <a:r>
              <a:rPr lang="en" sz="2200"/>
              <a:t>Upcoming Meetings</a:t>
            </a:r>
            <a:endParaRPr sz="2200"/>
          </a:p>
          <a:p>
            <a:pPr marL="457200" lvl="0" indent="-368300" algn="l" rtl="0">
              <a:spcBef>
                <a:spcPts val="600"/>
              </a:spcBef>
              <a:spcAft>
                <a:spcPts val="0"/>
              </a:spcAft>
              <a:buSzPts val="2200"/>
              <a:buChar char="•"/>
            </a:pPr>
            <a:r>
              <a:rPr lang="en" sz="2200"/>
              <a:t>Q&amp;A</a:t>
            </a:r>
            <a:endParaRPr sz="2200"/>
          </a:p>
          <a:p>
            <a:pPr marL="368300" lvl="0" indent="-101600" algn="l" rtl="0">
              <a:lnSpc>
                <a:spcPct val="90000"/>
              </a:lnSpc>
              <a:spcBef>
                <a:spcPts val="600"/>
              </a:spcBef>
              <a:spcAft>
                <a:spcPts val="0"/>
              </a:spcAft>
              <a:buSzPts val="1800"/>
              <a:buNone/>
            </a:pPr>
            <a:endParaRPr/>
          </a:p>
        </p:txBody>
      </p:sp>
      <p:sp>
        <p:nvSpPr>
          <p:cNvPr id="197" name="Google Shape;197;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203" name="Google Shape;203;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432662eb33_0_0"/>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Upcoming ESSER Deadlines</a:t>
            </a:r>
            <a:endParaRPr sz="2100"/>
          </a:p>
        </p:txBody>
      </p:sp>
      <p:sp>
        <p:nvSpPr>
          <p:cNvPr id="209" name="Google Shape;209;g1432662eb33_0_0"/>
          <p:cNvSpPr txBox="1">
            <a:spLocks noGrp="1"/>
          </p:cNvSpPr>
          <p:nvPr>
            <p:ph type="body" idx="1"/>
          </p:nvPr>
        </p:nvSpPr>
        <p:spPr>
          <a:xfrm>
            <a:off x="464100" y="1029800"/>
            <a:ext cx="8119800" cy="3206700"/>
          </a:xfrm>
          <a:prstGeom prst="rect">
            <a:avLst/>
          </a:prstGeom>
          <a:noFill/>
          <a:ln>
            <a:noFill/>
          </a:ln>
        </p:spPr>
        <p:txBody>
          <a:bodyPr spcFirstLastPara="1" wrap="square" lIns="0" tIns="0" rIns="0" bIns="34275" anchor="t" anchorCtr="0">
            <a:noAutofit/>
          </a:bodyPr>
          <a:lstStyle/>
          <a:p>
            <a:pPr marL="0" lvl="0" indent="0" algn="l" rtl="0">
              <a:spcBef>
                <a:spcPts val="600"/>
              </a:spcBef>
              <a:spcAft>
                <a:spcPts val="0"/>
              </a:spcAft>
              <a:buClr>
                <a:schemeClr val="dk1"/>
              </a:buClr>
              <a:buSzPts val="1100"/>
              <a:buFont typeface="Arial"/>
              <a:buNone/>
            </a:pPr>
            <a:r>
              <a:rPr lang="en" sz="1700" b="1"/>
              <a:t>Important Dates</a:t>
            </a:r>
            <a:endParaRPr sz="1700" b="1"/>
          </a:p>
          <a:p>
            <a:pPr marL="457200" lvl="0" indent="0" algn="l" rtl="0">
              <a:lnSpc>
                <a:spcPct val="115000"/>
              </a:lnSpc>
              <a:spcBef>
                <a:spcPts val="0"/>
              </a:spcBef>
              <a:spcAft>
                <a:spcPts val="0"/>
              </a:spcAft>
              <a:buClr>
                <a:schemeClr val="dk1"/>
              </a:buClr>
              <a:buSzPts val="1100"/>
              <a:buFont typeface="Arial"/>
              <a:buNone/>
            </a:pPr>
            <a:r>
              <a:rPr lang="en" sz="1700"/>
              <a:t>•ESSER III Supplemental budgets due - September 2</a:t>
            </a:r>
            <a:endParaRPr sz="1700"/>
          </a:p>
          <a:p>
            <a:pPr marL="457200" lvl="0" indent="0" algn="l" rtl="0">
              <a:lnSpc>
                <a:spcPct val="115000"/>
              </a:lnSpc>
              <a:spcBef>
                <a:spcPts val="0"/>
              </a:spcBef>
              <a:spcAft>
                <a:spcPts val="0"/>
              </a:spcAft>
              <a:buNone/>
            </a:pPr>
            <a:r>
              <a:rPr lang="en" sz="1700"/>
              <a:t>•Deadline to spend ESSER I Funds - September 30 </a:t>
            </a:r>
            <a:endParaRPr sz="1700"/>
          </a:p>
          <a:p>
            <a:pPr marL="457200" lvl="0" indent="457200" algn="l" rtl="0">
              <a:lnSpc>
                <a:spcPct val="115000"/>
              </a:lnSpc>
              <a:spcBef>
                <a:spcPts val="0"/>
              </a:spcBef>
              <a:spcAft>
                <a:spcPts val="0"/>
              </a:spcAft>
              <a:buClr>
                <a:schemeClr val="dk1"/>
              </a:buClr>
              <a:buSzPts val="1100"/>
              <a:buFont typeface="Arial"/>
              <a:buNone/>
            </a:pPr>
            <a:r>
              <a:rPr lang="en" sz="1700">
                <a:solidFill>
                  <a:srgbClr val="FF0000"/>
                </a:solidFill>
              </a:rPr>
              <a:t>~ Statutory Deadline! No Extensions Possible!</a:t>
            </a:r>
            <a:endParaRPr sz="1700">
              <a:solidFill>
                <a:srgbClr val="FF0000"/>
              </a:solidFill>
            </a:endParaRPr>
          </a:p>
          <a:p>
            <a:pPr marL="457200" lvl="0" indent="0" algn="l" rtl="0">
              <a:lnSpc>
                <a:spcPct val="115000"/>
              </a:lnSpc>
              <a:spcBef>
                <a:spcPts val="0"/>
              </a:spcBef>
              <a:spcAft>
                <a:spcPts val="0"/>
              </a:spcAft>
              <a:buClr>
                <a:schemeClr val="dk1"/>
              </a:buClr>
              <a:buSzPts val="1100"/>
              <a:buFont typeface="Arial"/>
              <a:buNone/>
            </a:pPr>
            <a:r>
              <a:rPr lang="en" sz="1700"/>
              <a:t>•Deadline to draw down ESSER I funds - October 31</a:t>
            </a:r>
            <a:endParaRPr sz="1700"/>
          </a:p>
          <a:p>
            <a:pPr marL="0" lvl="0" indent="0" algn="l" rtl="0">
              <a:spcBef>
                <a:spcPts val="600"/>
              </a:spcBef>
              <a:spcAft>
                <a:spcPts val="0"/>
              </a:spcAft>
              <a:buClr>
                <a:schemeClr val="dk1"/>
              </a:buClr>
              <a:buSzPts val="1100"/>
              <a:buFont typeface="Arial"/>
              <a:buNone/>
            </a:pPr>
            <a:r>
              <a:rPr lang="en" sz="1700" b="1"/>
              <a:t>Resources</a:t>
            </a:r>
            <a:endParaRPr sz="1700" b="1"/>
          </a:p>
          <a:p>
            <a:pPr marL="457200" lvl="0" indent="0" algn="l" rtl="0">
              <a:spcBef>
                <a:spcPts val="0"/>
              </a:spcBef>
              <a:spcAft>
                <a:spcPts val="0"/>
              </a:spcAft>
              <a:buClr>
                <a:schemeClr val="dk1"/>
              </a:buClr>
              <a:buSzPts val="1100"/>
              <a:buFont typeface="Arial"/>
              <a:buNone/>
            </a:pPr>
            <a:r>
              <a:rPr lang="en" sz="2100">
                <a:latin typeface="Arial"/>
                <a:ea typeface="Arial"/>
                <a:cs typeface="Arial"/>
                <a:sym typeface="Arial"/>
              </a:rPr>
              <a:t>•</a:t>
            </a:r>
            <a:r>
              <a:rPr lang="en" sz="1700" u="sng">
                <a:solidFill>
                  <a:schemeClr val="hlink"/>
                </a:solidFill>
                <a:hlinkClick r:id="rId3"/>
              </a:rPr>
              <a:t>ESSER launchpad page</a:t>
            </a:r>
            <a:r>
              <a:rPr lang="en" sz="1700"/>
              <a:t>- includes deadlines and resources</a:t>
            </a:r>
            <a:endParaRPr sz="1700"/>
          </a:p>
          <a:p>
            <a:pPr marL="457200" lvl="0" indent="0" algn="l" rtl="0">
              <a:spcBef>
                <a:spcPts val="0"/>
              </a:spcBef>
              <a:spcAft>
                <a:spcPts val="0"/>
              </a:spcAft>
              <a:buClr>
                <a:schemeClr val="dk1"/>
              </a:buClr>
              <a:buSzPts val="1100"/>
              <a:buFont typeface="Arial"/>
              <a:buNone/>
            </a:pPr>
            <a:r>
              <a:rPr lang="en" sz="2100">
                <a:latin typeface="Arial"/>
                <a:ea typeface="Arial"/>
                <a:cs typeface="Arial"/>
                <a:sym typeface="Arial"/>
              </a:rPr>
              <a:t>•</a:t>
            </a:r>
            <a:r>
              <a:rPr lang="en" sz="1700" u="sng">
                <a:solidFill>
                  <a:schemeClr val="hlink"/>
                </a:solidFill>
                <a:hlinkClick r:id="rId4"/>
              </a:rPr>
              <a:t>ESSER I distribution report</a:t>
            </a:r>
            <a:endParaRPr sz="1700" u="sng">
              <a:solidFill>
                <a:schemeClr val="hlink"/>
              </a:solidFill>
            </a:endParaRPr>
          </a:p>
          <a:p>
            <a:pPr marL="457200" lvl="0" indent="0" algn="l" rtl="0">
              <a:spcBef>
                <a:spcPts val="0"/>
              </a:spcBef>
              <a:spcAft>
                <a:spcPts val="0"/>
              </a:spcAft>
              <a:buClr>
                <a:schemeClr val="dk1"/>
              </a:buClr>
              <a:buSzPts val="1100"/>
              <a:buFont typeface="Arial"/>
              <a:buNone/>
            </a:pPr>
            <a:r>
              <a:rPr lang="en" sz="2100">
                <a:latin typeface="Arial"/>
                <a:ea typeface="Arial"/>
                <a:cs typeface="Arial"/>
                <a:sym typeface="Arial"/>
              </a:rPr>
              <a:t>•</a:t>
            </a:r>
            <a:r>
              <a:rPr lang="en" sz="1700" u="sng">
                <a:solidFill>
                  <a:schemeClr val="hlink"/>
                </a:solidFill>
                <a:hlinkClick r:id="rId5"/>
              </a:rPr>
              <a:t>Request for funds webpage</a:t>
            </a:r>
            <a:endParaRPr sz="1700" u="sng">
              <a:solidFill>
                <a:schemeClr val="hlink"/>
              </a:solidFill>
            </a:endParaRPr>
          </a:p>
          <a:p>
            <a:pPr marL="457200" lvl="0" indent="0" algn="l" rtl="0">
              <a:spcBef>
                <a:spcPts val="0"/>
              </a:spcBef>
              <a:spcAft>
                <a:spcPts val="0"/>
              </a:spcAft>
              <a:buClr>
                <a:schemeClr val="dk1"/>
              </a:buClr>
              <a:buSzPts val="1100"/>
              <a:buFont typeface="Arial"/>
              <a:buNone/>
            </a:pPr>
            <a:r>
              <a:rPr lang="en" sz="2100">
                <a:latin typeface="Arial"/>
                <a:ea typeface="Arial"/>
                <a:cs typeface="Arial"/>
                <a:sym typeface="Arial"/>
              </a:rPr>
              <a:t>•</a:t>
            </a:r>
            <a:r>
              <a:rPr lang="en" sz="1700" u="sng">
                <a:solidFill>
                  <a:schemeClr val="hlink"/>
                </a:solidFill>
                <a:hlinkClick r:id="rId6"/>
              </a:rPr>
              <a:t>ESSER Lead Reviewer list</a:t>
            </a:r>
            <a:r>
              <a:rPr lang="en" sz="1700"/>
              <a:t> - CDE staff to contact with questions on ESSER applications </a:t>
            </a:r>
            <a:endParaRPr sz="1700"/>
          </a:p>
        </p:txBody>
      </p:sp>
      <p:sp>
        <p:nvSpPr>
          <p:cNvPr id="210" name="Google Shape;210;g1432662eb33_0_0"/>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fddba3b52d_0_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Updating ESSER III Contacts</a:t>
            </a:r>
            <a:endParaRPr/>
          </a:p>
        </p:txBody>
      </p:sp>
      <p:sp>
        <p:nvSpPr>
          <p:cNvPr id="239" name="Google Shape;239;gfddba3b52d_0_0"/>
          <p:cNvSpPr txBox="1">
            <a:spLocks noGrp="1"/>
          </p:cNvSpPr>
          <p:nvPr>
            <p:ph type="body" idx="1"/>
          </p:nvPr>
        </p:nvSpPr>
        <p:spPr>
          <a:xfrm>
            <a:off x="628650" y="1172235"/>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Please update your ESSER III contacts if they are outdated to ensure we can reach you for important application, monitoring, and reporting information</a:t>
            </a:r>
            <a:endParaRPr/>
          </a:p>
          <a:p>
            <a:pPr marL="914400" lvl="1" indent="-323850" algn="l" rtl="0">
              <a:spcBef>
                <a:spcPts val="0"/>
              </a:spcBef>
              <a:spcAft>
                <a:spcPts val="0"/>
              </a:spcAft>
              <a:buSzPts val="1500"/>
              <a:buChar char="•"/>
            </a:pPr>
            <a:r>
              <a:rPr lang="en"/>
              <a:t>You can update your contacts without submitting a PAR - simply go in to the application and update with your most current contact information, then hit the save button</a:t>
            </a:r>
            <a:endParaRPr/>
          </a:p>
          <a:p>
            <a:pPr marL="457200" lvl="0" indent="-342900" algn="l" rtl="0">
              <a:spcBef>
                <a:spcPts val="0"/>
              </a:spcBef>
              <a:spcAft>
                <a:spcPts val="0"/>
              </a:spcAft>
              <a:buSzPts val="1800"/>
              <a:buChar char="•"/>
            </a:pPr>
            <a:r>
              <a:rPr lang="en"/>
              <a:t>For any questions, reach out to Mackenzie Owens at owens_m@cde.state.co.us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3b6e246fbc_12_79"/>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Consolidated Application Updates</a:t>
            </a:r>
            <a:endParaRPr sz="2100"/>
          </a:p>
        </p:txBody>
      </p:sp>
      <p:sp>
        <p:nvSpPr>
          <p:cNvPr id="216" name="Google Shape;216;g13b6e246fbc_12_79"/>
          <p:cNvSpPr txBox="1">
            <a:spLocks noGrp="1"/>
          </p:cNvSpPr>
          <p:nvPr>
            <p:ph type="body" idx="1"/>
          </p:nvPr>
        </p:nvSpPr>
        <p:spPr>
          <a:xfrm>
            <a:off x="464100" y="1029800"/>
            <a:ext cx="8119800" cy="3543900"/>
          </a:xfrm>
          <a:prstGeom prst="rect">
            <a:avLst/>
          </a:prstGeom>
          <a:noFill/>
          <a:ln>
            <a:noFill/>
          </a:ln>
        </p:spPr>
        <p:txBody>
          <a:bodyPr spcFirstLastPara="1" wrap="square" lIns="0" tIns="0" rIns="0" bIns="34275" anchor="t" anchorCtr="0">
            <a:noAutofit/>
          </a:bodyPr>
          <a:lstStyle/>
          <a:p>
            <a:pPr marL="457200" lvl="0" indent="-355600" algn="l" rtl="0">
              <a:lnSpc>
                <a:spcPct val="115000"/>
              </a:lnSpc>
              <a:spcBef>
                <a:spcPts val="1200"/>
              </a:spcBef>
              <a:spcAft>
                <a:spcPts val="0"/>
              </a:spcAft>
              <a:buSzPts val="2000"/>
              <a:buChar char="•"/>
            </a:pPr>
            <a:r>
              <a:rPr lang="en" sz="2000"/>
              <a:t>Typically, we try to send back comments by the end of July.  </a:t>
            </a:r>
            <a:endParaRPr sz="2000"/>
          </a:p>
          <a:p>
            <a:pPr marL="457200" lvl="0" indent="-355600" algn="l" rtl="0">
              <a:lnSpc>
                <a:spcPct val="115000"/>
              </a:lnSpc>
              <a:spcBef>
                <a:spcPts val="0"/>
              </a:spcBef>
              <a:spcAft>
                <a:spcPts val="0"/>
              </a:spcAft>
              <a:buSzPts val="2000"/>
              <a:buChar char="•"/>
            </a:pPr>
            <a:r>
              <a:rPr lang="en" sz="2000"/>
              <a:t>We are striving to have preliminary feedback to all LEAs and BOCES within the first couple of weeks of August. </a:t>
            </a:r>
            <a:endParaRPr sz="2000"/>
          </a:p>
          <a:p>
            <a:pPr marL="457200" lvl="0" indent="-355600" algn="l" rtl="0">
              <a:lnSpc>
                <a:spcPct val="115000"/>
              </a:lnSpc>
              <a:spcBef>
                <a:spcPts val="0"/>
              </a:spcBef>
              <a:spcAft>
                <a:spcPts val="0"/>
              </a:spcAft>
              <a:buSzPts val="2000"/>
              <a:buChar char="•"/>
            </a:pPr>
            <a:r>
              <a:rPr lang="en" sz="2000"/>
              <a:t>In our efforts to continuously improve our systems and resources to meet the needs of Local Education Agencies (LEAs), we invite you to complete the</a:t>
            </a:r>
            <a:r>
              <a:rPr lang="en" sz="2000">
                <a:uFill>
                  <a:noFill/>
                </a:uFill>
                <a:hlinkClick r:id="rId3"/>
              </a:rPr>
              <a:t> </a:t>
            </a:r>
            <a:r>
              <a:rPr lang="en" sz="2000" u="sng">
                <a:solidFill>
                  <a:schemeClr val="hlink"/>
                </a:solidFill>
                <a:hlinkClick r:id="rId3"/>
              </a:rPr>
              <a:t>2023-2024 Consolidated Application Platform Input survey</a:t>
            </a:r>
            <a:r>
              <a:rPr lang="en" sz="2000"/>
              <a:t>. The survey will inform CDE on how to improve the application for the next 3 year application. </a:t>
            </a:r>
            <a:endParaRPr sz="2000"/>
          </a:p>
          <a:p>
            <a:pPr marL="457200" lvl="0" indent="-355600" algn="l" rtl="0">
              <a:lnSpc>
                <a:spcPct val="115000"/>
              </a:lnSpc>
              <a:spcBef>
                <a:spcPts val="0"/>
              </a:spcBef>
              <a:spcAft>
                <a:spcPts val="0"/>
              </a:spcAft>
              <a:buSzPts val="2000"/>
              <a:buChar char="•"/>
            </a:pPr>
            <a:r>
              <a:rPr lang="en" sz="2000"/>
              <a:t>If you would like to check the status of your application or have any questions, please reach out to your</a:t>
            </a:r>
            <a:r>
              <a:rPr lang="en" sz="2000">
                <a:uFill>
                  <a:noFill/>
                </a:uFill>
                <a:hlinkClick r:id="rId4"/>
              </a:rPr>
              <a:t> </a:t>
            </a:r>
            <a:r>
              <a:rPr lang="en" sz="2000" u="sng">
                <a:solidFill>
                  <a:schemeClr val="hlink"/>
                </a:solidFill>
                <a:hlinkClick r:id="rId4"/>
              </a:rPr>
              <a:t>Regional Contact</a:t>
            </a:r>
            <a:r>
              <a:rPr lang="en" sz="2000"/>
              <a:t>.</a:t>
            </a:r>
            <a:endParaRPr sz="2000"/>
          </a:p>
          <a:p>
            <a:pPr marL="457200" lvl="0" indent="0" algn="l" rtl="0">
              <a:lnSpc>
                <a:spcPct val="115000"/>
              </a:lnSpc>
              <a:spcBef>
                <a:spcPts val="1200"/>
              </a:spcBef>
              <a:spcAft>
                <a:spcPts val="0"/>
              </a:spcAft>
              <a:buNone/>
            </a:pPr>
            <a:endParaRPr sz="1700" b="1">
              <a:latin typeface="Arial"/>
              <a:ea typeface="Arial"/>
              <a:cs typeface="Arial"/>
              <a:sym typeface="Arial"/>
            </a:endParaRPr>
          </a:p>
          <a:p>
            <a:pPr marL="0" lvl="0" indent="0" algn="ctr" rtl="0">
              <a:lnSpc>
                <a:spcPct val="115000"/>
              </a:lnSpc>
              <a:spcBef>
                <a:spcPts val="0"/>
              </a:spcBef>
              <a:spcAft>
                <a:spcPts val="0"/>
              </a:spcAft>
              <a:buNone/>
            </a:pPr>
            <a:endParaRPr sz="1500">
              <a:latin typeface="Arial"/>
              <a:ea typeface="Arial"/>
              <a:cs typeface="Arial"/>
              <a:sym typeface="Arial"/>
            </a:endParaRPr>
          </a:p>
        </p:txBody>
      </p:sp>
      <p:sp>
        <p:nvSpPr>
          <p:cNvPr id="217" name="Google Shape;217;g13b6e246fbc_12_79"/>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432662eb33_3_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Regional Contact Assignments</a:t>
            </a:r>
            <a:endParaRPr/>
          </a:p>
          <a:p>
            <a:pPr marL="0" lvl="0" indent="0" algn="l" rtl="0">
              <a:spcBef>
                <a:spcPts val="0"/>
              </a:spcBef>
              <a:spcAft>
                <a:spcPts val="0"/>
              </a:spcAft>
              <a:buNone/>
            </a:pPr>
            <a:endParaRPr/>
          </a:p>
        </p:txBody>
      </p:sp>
      <p:sp>
        <p:nvSpPr>
          <p:cNvPr id="223" name="Google Shape;223;g1432662eb33_3_0"/>
          <p:cNvSpPr txBox="1">
            <a:spLocks noGrp="1"/>
          </p:cNvSpPr>
          <p:nvPr>
            <p:ph type="body" idx="1"/>
          </p:nvPr>
        </p:nvSpPr>
        <p:spPr>
          <a:xfrm>
            <a:off x="628650" y="1165860"/>
            <a:ext cx="38862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Previous:</a:t>
            </a:r>
            <a:endParaRPr/>
          </a:p>
        </p:txBody>
      </p:sp>
      <p:pic>
        <p:nvPicPr>
          <p:cNvPr id="224" name="Google Shape;224;g1432662eb33_3_0" descr="Previous Colorado school district map outlining regional contact assignments."/>
          <p:cNvPicPr preferRelativeResize="0"/>
          <p:nvPr/>
        </p:nvPicPr>
        <p:blipFill rotWithShape="1">
          <a:blip r:embed="rId3">
            <a:alphaModFix/>
          </a:blip>
          <a:srcRect/>
          <a:stretch/>
        </p:blipFill>
        <p:spPr>
          <a:xfrm>
            <a:off x="298250" y="1485275"/>
            <a:ext cx="3886199" cy="2896720"/>
          </a:xfrm>
          <a:prstGeom prst="rect">
            <a:avLst/>
          </a:prstGeom>
          <a:noFill/>
          <a:ln>
            <a:noFill/>
          </a:ln>
        </p:spPr>
      </p:pic>
      <p:sp>
        <p:nvSpPr>
          <p:cNvPr id="225" name="Google Shape;225;g1432662eb33_3_0"/>
          <p:cNvSpPr txBox="1">
            <a:spLocks noGrp="1"/>
          </p:cNvSpPr>
          <p:nvPr>
            <p:ph type="body" idx="2"/>
          </p:nvPr>
        </p:nvSpPr>
        <p:spPr>
          <a:xfrm>
            <a:off x="4629150" y="1165860"/>
            <a:ext cx="38862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July 2022 Update:</a:t>
            </a:r>
            <a:endParaRPr/>
          </a:p>
        </p:txBody>
      </p:sp>
      <p:pic>
        <p:nvPicPr>
          <p:cNvPr id="226" name="Google Shape;226;g1432662eb33_3_0" descr="July 2022 updated Colorado school district map outlining regional contact assignments."/>
          <p:cNvPicPr preferRelativeResize="0"/>
          <p:nvPr/>
        </p:nvPicPr>
        <p:blipFill>
          <a:blip r:embed="rId4">
            <a:alphaModFix/>
          </a:blip>
          <a:stretch>
            <a:fillRect/>
          </a:stretch>
        </p:blipFill>
        <p:spPr>
          <a:xfrm>
            <a:off x="4881500" y="1485275"/>
            <a:ext cx="3931775" cy="2953375"/>
          </a:xfrm>
          <a:prstGeom prst="rect">
            <a:avLst/>
          </a:prstGeom>
          <a:noFill/>
          <a:ln>
            <a:noFill/>
          </a:ln>
        </p:spPr>
      </p:pic>
      <p:sp>
        <p:nvSpPr>
          <p:cNvPr id="227" name="Google Shape;227;g1432662eb33_3_0"/>
          <p:cNvSpPr txBox="1"/>
          <p:nvPr/>
        </p:nvSpPr>
        <p:spPr>
          <a:xfrm>
            <a:off x="2047800" y="4594300"/>
            <a:ext cx="5048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https://www.cde.state.co.us/fedprograms/regionalcontactspage</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3da0743acb_0_0"/>
          <p:cNvSpPr txBox="1">
            <a:spLocks noGrp="1"/>
          </p:cNvSpPr>
          <p:nvPr>
            <p:ph type="title"/>
          </p:nvPr>
        </p:nvSpPr>
        <p:spPr>
          <a:xfrm>
            <a:off x="332675" y="153875"/>
            <a:ext cx="69144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CS UIP Planning </a:t>
            </a:r>
            <a:endParaRPr/>
          </a:p>
          <a:p>
            <a:pPr marL="0" lvl="0" indent="0" algn="l" rtl="0">
              <a:spcBef>
                <a:spcPts val="0"/>
              </a:spcBef>
              <a:spcAft>
                <a:spcPts val="0"/>
              </a:spcAft>
              <a:buNone/>
            </a:pPr>
            <a:r>
              <a:rPr lang="en"/>
              <a:t>September Virtual Workshop Offerings</a:t>
            </a:r>
            <a:endParaRPr/>
          </a:p>
        </p:txBody>
      </p:sp>
      <p:sp>
        <p:nvSpPr>
          <p:cNvPr id="233" name="Google Shape;233;g13da0743acb_0_0"/>
          <p:cNvSpPr txBox="1">
            <a:spLocks noGrp="1"/>
          </p:cNvSpPr>
          <p:nvPr>
            <p:ph type="body" idx="1"/>
          </p:nvPr>
        </p:nvSpPr>
        <p:spPr>
          <a:xfrm>
            <a:off x="332675" y="1135400"/>
            <a:ext cx="8422200" cy="3659400"/>
          </a:xfrm>
          <a:prstGeom prst="rect">
            <a:avLst/>
          </a:prstGeom>
        </p:spPr>
        <p:txBody>
          <a:bodyPr spcFirstLastPara="1" wrap="square" lIns="0" tIns="0" rIns="0" bIns="0" anchor="t" anchorCtr="0">
            <a:normAutofit fontScale="70000" lnSpcReduction="20000"/>
          </a:bodyPr>
          <a:lstStyle/>
          <a:p>
            <a:pPr marL="0" lvl="0" indent="0" algn="l" rtl="0">
              <a:spcBef>
                <a:spcPts val="800"/>
              </a:spcBef>
              <a:spcAft>
                <a:spcPts val="0"/>
              </a:spcAft>
              <a:buClr>
                <a:schemeClr val="dk1"/>
              </a:buClr>
              <a:buSzPct val="68993"/>
              <a:buFont typeface="Arial"/>
              <a:buNone/>
            </a:pPr>
            <a:r>
              <a:rPr lang="en" sz="2820" b="1"/>
              <a:t>Additional Opportunity Coming in September: </a:t>
            </a:r>
            <a:r>
              <a:rPr lang="en" sz="2340"/>
              <a:t>Workshop sessions for </a:t>
            </a:r>
            <a:r>
              <a:rPr lang="en" sz="2340" b="1">
                <a:solidFill>
                  <a:srgbClr val="FF0000"/>
                </a:solidFill>
              </a:rPr>
              <a:t>each identification type</a:t>
            </a:r>
            <a:r>
              <a:rPr lang="en" sz="2340"/>
              <a:t> where CDE staff will assist with questions and help LEA and school staff complete the CS UIP requirements. </a:t>
            </a:r>
            <a:endParaRPr sz="2340"/>
          </a:p>
          <a:p>
            <a:pPr marL="0" lvl="0" indent="0" algn="l" rtl="0">
              <a:lnSpc>
                <a:spcPct val="115000"/>
              </a:lnSpc>
              <a:spcBef>
                <a:spcPts val="1200"/>
              </a:spcBef>
              <a:spcAft>
                <a:spcPts val="0"/>
              </a:spcAft>
              <a:buNone/>
            </a:pPr>
            <a:r>
              <a:rPr lang="en" sz="2473" b="1" u="sng"/>
              <a:t>T</a:t>
            </a:r>
            <a:r>
              <a:rPr lang="en" sz="2411" b="1" u="sng"/>
              <a:t>hursday, September 1, 2022 from 8:00-11:00</a:t>
            </a:r>
            <a:r>
              <a:rPr lang="en" sz="2103"/>
              <a:t>  - Comprehensive Support Plan for CS Identified Schools/UIP: Low Graduation Rate      </a:t>
            </a:r>
            <a:r>
              <a:rPr lang="en" sz="2103" b="1"/>
              <a:t>Register</a:t>
            </a:r>
            <a:r>
              <a:rPr lang="en" sz="2103"/>
              <a:t> </a:t>
            </a:r>
            <a:r>
              <a:rPr lang="en" sz="2103" u="sng">
                <a:solidFill>
                  <a:schemeClr val="hlink"/>
                </a:solidFill>
                <a:hlinkClick r:id="rId3"/>
              </a:rPr>
              <a:t>HERE</a:t>
            </a:r>
            <a:r>
              <a:rPr lang="en" sz="2103"/>
              <a:t>   </a:t>
            </a:r>
            <a:endParaRPr sz="2103"/>
          </a:p>
          <a:p>
            <a:pPr marL="0" lvl="0" indent="0" algn="l" rtl="0">
              <a:lnSpc>
                <a:spcPct val="115000"/>
              </a:lnSpc>
              <a:spcBef>
                <a:spcPts val="1200"/>
              </a:spcBef>
              <a:spcAft>
                <a:spcPts val="0"/>
              </a:spcAft>
              <a:buNone/>
            </a:pPr>
            <a:r>
              <a:rPr lang="en" sz="2303" b="1" u="sng"/>
              <a:t>Thursday, September 1, 2022 from 12:00-3:00</a:t>
            </a:r>
            <a:r>
              <a:rPr lang="en" sz="2303"/>
              <a:t> </a:t>
            </a:r>
            <a:r>
              <a:rPr lang="en" sz="2103"/>
              <a:t> - Comprehensive Support Plan/UIP for CS Identified Schools: Low Participation       Register </a:t>
            </a:r>
            <a:r>
              <a:rPr lang="en" sz="2103" u="sng">
                <a:solidFill>
                  <a:schemeClr val="hlink"/>
                </a:solidFill>
                <a:hlinkClick r:id="rId4"/>
              </a:rPr>
              <a:t>HERE</a:t>
            </a:r>
            <a:r>
              <a:rPr lang="en" sz="2103"/>
              <a:t>  </a:t>
            </a:r>
            <a:endParaRPr sz="2103"/>
          </a:p>
          <a:p>
            <a:pPr marL="0" lvl="0" indent="0" algn="l" rtl="0">
              <a:lnSpc>
                <a:spcPct val="115000"/>
              </a:lnSpc>
              <a:spcBef>
                <a:spcPts val="1200"/>
              </a:spcBef>
              <a:spcAft>
                <a:spcPts val="0"/>
              </a:spcAft>
              <a:buNone/>
            </a:pPr>
            <a:r>
              <a:rPr lang="en" sz="2320" b="1" u="sng"/>
              <a:t>Thursday, September 8, 2022 from 8:00-11:00</a:t>
            </a:r>
            <a:r>
              <a:rPr lang="en" sz="2103" u="sng"/>
              <a:t> </a:t>
            </a:r>
            <a:r>
              <a:rPr lang="en" sz="2103"/>
              <a:t> - Comprehensive Support Plan/UIP for CS Identified Schools: Lowest 5% Elementary/ Secondary          Register </a:t>
            </a:r>
            <a:r>
              <a:rPr lang="en" sz="2103" u="sng">
                <a:solidFill>
                  <a:schemeClr val="hlink"/>
                </a:solidFill>
                <a:hlinkClick r:id="rId5"/>
              </a:rPr>
              <a:t>HERE</a:t>
            </a:r>
            <a:endParaRPr sz="2103"/>
          </a:p>
          <a:p>
            <a:pPr marL="0" lvl="0" indent="0" algn="l" rtl="0">
              <a:lnSpc>
                <a:spcPct val="115000"/>
              </a:lnSpc>
              <a:spcBef>
                <a:spcPts val="1200"/>
              </a:spcBef>
              <a:spcAft>
                <a:spcPts val="0"/>
              </a:spcAft>
              <a:buNone/>
            </a:pPr>
            <a:r>
              <a:rPr lang="en" sz="2320" b="1" u="sng"/>
              <a:t>Thursday, September 8, 2022 from 12:00- 3:00</a:t>
            </a:r>
            <a:r>
              <a:rPr lang="en" sz="2103"/>
              <a:t>  - Comprehensive Support Plan/UIP for CS Identified Schools: Lowest 5% Elementary K-2        Register </a:t>
            </a:r>
            <a:r>
              <a:rPr lang="en" sz="2103" u="sng">
                <a:solidFill>
                  <a:schemeClr val="hlink"/>
                </a:solidFill>
                <a:hlinkClick r:id="rId6"/>
              </a:rPr>
              <a:t>HERE</a:t>
            </a:r>
            <a:endParaRPr sz="2603"/>
          </a:p>
          <a:p>
            <a:pPr marL="0" lvl="0" indent="0" algn="l" rtl="0">
              <a:spcBef>
                <a:spcPts val="1200"/>
              </a:spcBef>
              <a:spcAft>
                <a:spcPts val="0"/>
              </a:spcAft>
              <a:buClr>
                <a:schemeClr val="dk1"/>
              </a:buClr>
              <a:buSzPct val="114467"/>
              <a:buFont typeface="Arial"/>
              <a:buNone/>
            </a:pPr>
            <a:endParaRPr sz="1700"/>
          </a:p>
          <a:p>
            <a:pPr marL="0" lvl="0" indent="0" algn="l" rtl="0">
              <a:spcBef>
                <a:spcPts val="8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0"/>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100"/>
              <a:t>Any Requests for Upcoming Topics or Questions! </a:t>
            </a:r>
            <a:endParaRPr sz="2100"/>
          </a:p>
        </p:txBody>
      </p:sp>
      <p:sp>
        <p:nvSpPr>
          <p:cNvPr id="245" name="Google Shape;245;p10"/>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sz="1800"/>
          </a:p>
          <a:p>
            <a:pPr marL="457200" lvl="0" indent="-342900" algn="l" rtl="0">
              <a:lnSpc>
                <a:spcPct val="90000"/>
              </a:lnSpc>
              <a:spcBef>
                <a:spcPts val="300"/>
              </a:spcBef>
              <a:spcAft>
                <a:spcPts val="0"/>
              </a:spcAft>
              <a:buSzPts val="1800"/>
              <a:buChar char="•"/>
            </a:pPr>
            <a:r>
              <a:rPr lang="en" sz="1800"/>
              <a:t>August 18</a:t>
            </a:r>
            <a:endParaRPr sz="1800"/>
          </a:p>
          <a:p>
            <a:pPr marL="457200" lvl="0" indent="-342900" algn="l" rtl="0">
              <a:lnSpc>
                <a:spcPct val="90000"/>
              </a:lnSpc>
              <a:spcBef>
                <a:spcPts val="300"/>
              </a:spcBef>
              <a:spcAft>
                <a:spcPts val="0"/>
              </a:spcAft>
              <a:buSzPts val="1800"/>
              <a:buChar char="•"/>
            </a:pPr>
            <a:r>
              <a:rPr lang="en" sz="1800"/>
              <a:t>September 1</a:t>
            </a:r>
            <a:endParaRPr sz="1800"/>
          </a:p>
        </p:txBody>
      </p:sp>
      <p:sp>
        <p:nvSpPr>
          <p:cNvPr id="246" name="Google Shape;246;p1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9</a:t>
            </a:fld>
            <a:endParaRPr/>
          </a:p>
        </p:txBody>
      </p:sp>
      <p:pic>
        <p:nvPicPr>
          <p:cNvPr id="247" name="Google Shape;247;p10"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770</Words>
  <Application>Microsoft Office PowerPoint</Application>
  <PresentationFormat>On-screen Show (16:9)</PresentationFormat>
  <Paragraphs>104</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Rockwell</vt:lpstr>
      <vt:lpstr>Office Theme</vt:lpstr>
      <vt:lpstr>Office Theme</vt:lpstr>
      <vt:lpstr>CDE Office Hours</vt:lpstr>
      <vt:lpstr>Office Hours</vt:lpstr>
      <vt:lpstr>Updates, Reminders, and Clarifications</vt:lpstr>
      <vt:lpstr>Upcoming ESSER Deadlines</vt:lpstr>
      <vt:lpstr>Updating ESSER III Contacts</vt:lpstr>
      <vt:lpstr>Consolidated Application Updates</vt:lpstr>
      <vt:lpstr>Regional Contact Assignments </vt:lpstr>
      <vt:lpstr>CS UIP Planning  September Virtual Workshop Offerings</vt:lpstr>
      <vt:lpstr>Any Requests for Upcoming Topics or Questions! </vt:lpstr>
      <vt:lpstr>Questions?</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3</cp:revision>
  <dcterms:modified xsi:type="dcterms:W3CDTF">2022-08-05T22:24:51Z</dcterms:modified>
</cp:coreProperties>
</file>