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3" r:id="rId1"/>
    <p:sldMasterId id="2147483814" r:id="rId2"/>
    <p:sldMasterId id="2147483815" r:id="rId3"/>
    <p:sldMasterId id="2147483816" r:id="rId4"/>
  </p:sldMasterIdLst>
  <p:notesMasterIdLst>
    <p:notesMasterId r:id="rId27"/>
  </p:notesMasterIdLst>
  <p:sldIdLst>
    <p:sldId id="256"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3" r:id="rId20"/>
    <p:sldId id="284" r:id="rId21"/>
    <p:sldId id="285" r:id="rId22"/>
    <p:sldId id="286" r:id="rId23"/>
    <p:sldId id="287" r:id="rId24"/>
    <p:sldId id="288" r:id="rId25"/>
    <p:sldId id="289" r:id="rId26"/>
  </p:sldIdLst>
  <p:sldSz cx="9144000" cy="5143500" type="screen16x9"/>
  <p:notesSz cx="6858000" cy="9144000"/>
  <p:embeddedFontLst>
    <p:embeddedFont>
      <p:font typeface="Roboto" panose="02000000000000000000" pitchFamily="2" charset="0"/>
      <p:regular r:id="rId28"/>
      <p:bold r:id="rId29"/>
      <p:italic r:id="rId30"/>
      <p:boldItalic r:id="rId31"/>
    </p:embeddedFont>
    <p:embeddedFont>
      <p:font typeface="Roboto Medium" panose="02000000000000000000" pitchFamily="2" charset="0"/>
      <p:regular r:id="rId32"/>
      <p:bold r:id="rId33"/>
      <p:italic r:id="rId34"/>
      <p:boldItalic r:id="rId35"/>
    </p:embeddedFont>
    <p:embeddedFont>
      <p:font typeface="Rockwell" panose="02060603020205020403"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ECF"/>
    <a:srgbClr val="E26510"/>
    <a:srgbClr val="227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66701B-05AB-4E09-8DA0-797B9718AF35}">
  <a:tblStyle styleId="{7366701B-05AB-4E09-8DA0-797B9718AF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050B97-F849-4201-90A5-B9697799D91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31" autoAdjust="0"/>
    <p:restoredTop sz="94660"/>
  </p:normalViewPr>
  <p:slideViewPr>
    <p:cSldViewPr snapToGrid="0">
      <p:cViewPr varScale="1">
        <p:scale>
          <a:sx n="148" d="100"/>
          <a:sy n="148" d="100"/>
        </p:scale>
        <p:origin x="132"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365adda129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365adda129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365adda129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365adda129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 Program, Title I, Part A and 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365adda129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365adda129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365adda129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365adda129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365adda129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365adda129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36ac00a3877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8" name="Google Shape;1508;g36ac00a3877_2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Kim, Tammy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6ae166188b_3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6ae166188b_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36ae166188b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36ae166188b_3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Each recipient of ESSER funds will complete the Real Property Status Report Smartsheet, regardless if ESSER funds were used for real property projects. If the recipient determines there are no projects to report, select “0” from the drop-down, read and select the Certification, then click “Submit”. No further action will be required. If the recipient is required to submit ESSER Real Property reports, select the appropriate number from the drop-down, be sure to attach the SF-429 Cover Page and SF-429 A forms for each parcel. if submitting more than 10 attachments, please submit additional Smartsheet submission forms.</a:t>
            </a:r>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36ae166188b_3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36ae166188b_3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36ae166188b_3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36ae166188b_3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330903a26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6" name="Google Shape;1406;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4" name="Google Shape;1424;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35e1c5fe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35e1c5fe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369a952e7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369a952e7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365adda129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365adda129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365adda129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365adda129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365adda129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365adda129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365adda129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365adda129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45"/>
        <p:cNvGrpSpPr/>
        <p:nvPr/>
      </p:nvGrpSpPr>
      <p:grpSpPr>
        <a:xfrm>
          <a:off x="0" y="0"/>
          <a:ext cx="0" cy="0"/>
          <a:chOff x="0" y="0"/>
          <a:chExt cx="0" cy="0"/>
        </a:xfrm>
      </p:grpSpPr>
      <p:sp>
        <p:nvSpPr>
          <p:cNvPr id="1046" name="Google Shape;1046;p1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47" name="Google Shape;1047;p1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48" name="Google Shape;1048;p1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49" name="Google Shape;1049;p1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50" name="Google Shape;1050;p1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1" name="Google Shape;1051;p1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2" name="Google Shape;1052;p1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53" name="Google Shape;1053;p1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54" name="Google Shape;1054;p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55"/>
        <p:cNvGrpSpPr/>
        <p:nvPr/>
      </p:nvGrpSpPr>
      <p:grpSpPr>
        <a:xfrm>
          <a:off x="0" y="0"/>
          <a:ext cx="0" cy="0"/>
          <a:chOff x="0" y="0"/>
          <a:chExt cx="0" cy="0"/>
        </a:xfrm>
      </p:grpSpPr>
      <p:sp>
        <p:nvSpPr>
          <p:cNvPr id="1056" name="Google Shape;1056;p1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8" name="Google Shape;1058;p1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059" name="Google Shape;1059;p1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60" name="Google Shape;1060;p1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061" name="Google Shape;1061;p1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2" name="Google Shape;1062;p1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3" name="Google Shape;1063;p1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64" name="Google Shape;1064;p1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65"/>
        <p:cNvGrpSpPr/>
        <p:nvPr/>
      </p:nvGrpSpPr>
      <p:grpSpPr>
        <a:xfrm>
          <a:off x="0" y="0"/>
          <a:ext cx="0" cy="0"/>
          <a:chOff x="0" y="0"/>
          <a:chExt cx="0" cy="0"/>
        </a:xfrm>
      </p:grpSpPr>
      <p:sp>
        <p:nvSpPr>
          <p:cNvPr id="1066" name="Google Shape;1066;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67" name="Google Shape;1067;p1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8" name="Google Shape;1068;p13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69" name="Google Shape;1069;p13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070" name="Google Shape;1070;p13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071" name="Google Shape;1071;p13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072" name="Google Shape;1072;p132"/>
          <p:cNvGrpSpPr/>
          <p:nvPr/>
        </p:nvGrpSpPr>
        <p:grpSpPr>
          <a:xfrm>
            <a:off x="308400" y="1062325"/>
            <a:ext cx="1006800" cy="1003500"/>
            <a:chOff x="308400" y="1076275"/>
            <a:chExt cx="1006800" cy="1003500"/>
          </a:xfrm>
        </p:grpSpPr>
        <p:sp>
          <p:nvSpPr>
            <p:cNvPr id="1073" name="Google Shape;1073;p13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3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075" name="Google Shape;1075;p132"/>
          <p:cNvGrpSpPr/>
          <p:nvPr/>
        </p:nvGrpSpPr>
        <p:grpSpPr>
          <a:xfrm>
            <a:off x="308400" y="2150613"/>
            <a:ext cx="1006800" cy="1003500"/>
            <a:chOff x="308400" y="2218825"/>
            <a:chExt cx="1006800" cy="1003500"/>
          </a:xfrm>
        </p:grpSpPr>
        <p:sp>
          <p:nvSpPr>
            <p:cNvPr id="1076" name="Google Shape;1076;p13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3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078" name="Google Shape;1078;p132"/>
          <p:cNvGrpSpPr/>
          <p:nvPr/>
        </p:nvGrpSpPr>
        <p:grpSpPr>
          <a:xfrm>
            <a:off x="308400" y="3238900"/>
            <a:ext cx="1006800" cy="1003500"/>
            <a:chOff x="308400" y="1076275"/>
            <a:chExt cx="1006800" cy="1003500"/>
          </a:xfrm>
        </p:grpSpPr>
        <p:sp>
          <p:nvSpPr>
            <p:cNvPr id="1079" name="Google Shape;1079;p13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13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081" name="Google Shape;1081;p13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082" name="Google Shape;1082;p132"/>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083" name="Google Shape;1083;p13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84" name="Google Shape;1084;p13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085" name="Google Shape;1085;p1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6" name="Google Shape;1086;p13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089"/>
        <p:cNvGrpSpPr/>
        <p:nvPr/>
      </p:nvGrpSpPr>
      <p:grpSpPr>
        <a:xfrm>
          <a:off x="0" y="0"/>
          <a:ext cx="0" cy="0"/>
          <a:chOff x="0" y="0"/>
          <a:chExt cx="0" cy="0"/>
        </a:xfrm>
      </p:grpSpPr>
      <p:pic>
        <p:nvPicPr>
          <p:cNvPr id="1090" name="Google Shape;1090;p134"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1" name="Google Shape;1091;p13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92" name="Google Shape;1092;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3" name="Google Shape;1093;p1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94" name="Google Shape;1094;p1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95"/>
        <p:cNvGrpSpPr/>
        <p:nvPr/>
      </p:nvGrpSpPr>
      <p:grpSpPr>
        <a:xfrm>
          <a:off x="0" y="0"/>
          <a:ext cx="0" cy="0"/>
          <a:chOff x="0" y="0"/>
          <a:chExt cx="0" cy="0"/>
        </a:xfrm>
      </p:grpSpPr>
      <p:pic>
        <p:nvPicPr>
          <p:cNvPr id="1096" name="Google Shape;1096;p13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7" name="Google Shape;1097;p13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98" name="Google Shape;1098;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9" name="Google Shape;1099;p1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00" name="Google Shape;1100;p13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1"/>
        <p:cNvGrpSpPr/>
        <p:nvPr/>
      </p:nvGrpSpPr>
      <p:grpSpPr>
        <a:xfrm>
          <a:off x="0" y="0"/>
          <a:ext cx="0" cy="0"/>
          <a:chOff x="0" y="0"/>
          <a:chExt cx="0" cy="0"/>
        </a:xfrm>
      </p:grpSpPr>
      <p:pic>
        <p:nvPicPr>
          <p:cNvPr id="1102" name="Google Shape;1102;p13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03" name="Google Shape;1103;p1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4" name="Google Shape;1104;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05" name="Google Shape;1105;p136"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106" name="Google Shape;1106;p1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07"/>
        <p:cNvGrpSpPr/>
        <p:nvPr/>
      </p:nvGrpSpPr>
      <p:grpSpPr>
        <a:xfrm>
          <a:off x="0" y="0"/>
          <a:ext cx="0" cy="0"/>
          <a:chOff x="0" y="0"/>
          <a:chExt cx="0" cy="0"/>
        </a:xfrm>
      </p:grpSpPr>
      <p:pic>
        <p:nvPicPr>
          <p:cNvPr id="1108" name="Google Shape;1108;p1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09" name="Google Shape;1109;p1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10" name="Google Shape;1110;p1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11" name="Google Shape;1111;p1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12" name="Google Shape;1112;p1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13"/>
        <p:cNvGrpSpPr/>
        <p:nvPr/>
      </p:nvGrpSpPr>
      <p:grpSpPr>
        <a:xfrm>
          <a:off x="0" y="0"/>
          <a:ext cx="0" cy="0"/>
          <a:chOff x="0" y="0"/>
          <a:chExt cx="0" cy="0"/>
        </a:xfrm>
      </p:grpSpPr>
      <p:pic>
        <p:nvPicPr>
          <p:cNvPr id="1114" name="Google Shape;1114;p1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5" name="Google Shape;1115;p1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16" name="Google Shape;1116;p1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17" name="Google Shape;1117;p13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18" name="Google Shape;1118;p1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19"/>
        <p:cNvGrpSpPr/>
        <p:nvPr/>
      </p:nvGrpSpPr>
      <p:grpSpPr>
        <a:xfrm>
          <a:off x="0" y="0"/>
          <a:ext cx="0" cy="0"/>
          <a:chOff x="0" y="0"/>
          <a:chExt cx="0" cy="0"/>
        </a:xfrm>
      </p:grpSpPr>
      <p:pic>
        <p:nvPicPr>
          <p:cNvPr id="1120" name="Google Shape;1120;p139"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1" name="Google Shape;1121;p1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2" name="Google Shape;1122;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3" name="Google Shape;1123;p1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4" name="Google Shape;1124;p1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25"/>
        <p:cNvGrpSpPr/>
        <p:nvPr/>
      </p:nvGrpSpPr>
      <p:grpSpPr>
        <a:xfrm>
          <a:off x="0" y="0"/>
          <a:ext cx="0" cy="0"/>
          <a:chOff x="0" y="0"/>
          <a:chExt cx="0" cy="0"/>
        </a:xfrm>
      </p:grpSpPr>
      <p:pic>
        <p:nvPicPr>
          <p:cNvPr id="1126" name="Google Shape;1126;p1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7" name="Google Shape;1127;p1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8" name="Google Shape;1128;p1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9" name="Google Shape;1129;p1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30" name="Google Shape;1130;p1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1"/>
        <p:cNvGrpSpPr/>
        <p:nvPr/>
      </p:nvGrpSpPr>
      <p:grpSpPr>
        <a:xfrm>
          <a:off x="0" y="0"/>
          <a:ext cx="0" cy="0"/>
          <a:chOff x="0" y="0"/>
          <a:chExt cx="0" cy="0"/>
        </a:xfrm>
      </p:grpSpPr>
      <p:pic>
        <p:nvPicPr>
          <p:cNvPr id="1132" name="Google Shape;1132;p141"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3" name="Google Shape;1133;p1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34" name="Google Shape;1134;p1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35" name="Google Shape;1135;p1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36" name="Google Shape;1136;p1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37"/>
        <p:cNvGrpSpPr/>
        <p:nvPr/>
      </p:nvGrpSpPr>
      <p:grpSpPr>
        <a:xfrm>
          <a:off x="0" y="0"/>
          <a:ext cx="0" cy="0"/>
          <a:chOff x="0" y="0"/>
          <a:chExt cx="0" cy="0"/>
        </a:xfrm>
      </p:grpSpPr>
      <p:sp>
        <p:nvSpPr>
          <p:cNvPr id="1138" name="Google Shape;1138;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39" name="Google Shape;1139;p14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4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41" name="Google Shape;1141;p1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42" name="Google Shape;1142;p14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143" name="Google Shape;1143;p14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44" name="Google Shape;1144;p14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45" name="Google Shape;1145;p14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46"/>
        <p:cNvGrpSpPr/>
        <p:nvPr/>
      </p:nvGrpSpPr>
      <p:grpSpPr>
        <a:xfrm>
          <a:off x="0" y="0"/>
          <a:ext cx="0" cy="0"/>
          <a:chOff x="0" y="0"/>
          <a:chExt cx="0" cy="0"/>
        </a:xfrm>
      </p:grpSpPr>
      <p:pic>
        <p:nvPicPr>
          <p:cNvPr id="1147" name="Google Shape;1147;p1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48" name="Google Shape;1148;p14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49" name="Google Shape;1149;p143"/>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50" name="Google Shape;1150;p143"/>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1" name="Google Shape;1151;p143"/>
          <p:cNvGrpSpPr/>
          <p:nvPr/>
        </p:nvGrpSpPr>
        <p:grpSpPr>
          <a:xfrm>
            <a:off x="308400" y="1062325"/>
            <a:ext cx="1006800" cy="1003500"/>
            <a:chOff x="308400" y="1076275"/>
            <a:chExt cx="1006800" cy="1003500"/>
          </a:xfrm>
        </p:grpSpPr>
        <p:sp>
          <p:nvSpPr>
            <p:cNvPr id="1152" name="Google Shape;1152;p14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4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54" name="Google Shape;1154;p143"/>
          <p:cNvGrpSpPr/>
          <p:nvPr/>
        </p:nvGrpSpPr>
        <p:grpSpPr>
          <a:xfrm>
            <a:off x="308400" y="2150613"/>
            <a:ext cx="1006800" cy="1003500"/>
            <a:chOff x="308400" y="2218825"/>
            <a:chExt cx="1006800" cy="1003500"/>
          </a:xfrm>
        </p:grpSpPr>
        <p:sp>
          <p:nvSpPr>
            <p:cNvPr id="1155" name="Google Shape;1155;p14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4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157" name="Google Shape;1157;p143"/>
          <p:cNvGrpSpPr/>
          <p:nvPr/>
        </p:nvGrpSpPr>
        <p:grpSpPr>
          <a:xfrm>
            <a:off x="308400" y="3238900"/>
            <a:ext cx="1006800" cy="1003500"/>
            <a:chOff x="308400" y="1076275"/>
            <a:chExt cx="1006800" cy="1003500"/>
          </a:xfrm>
        </p:grpSpPr>
        <p:sp>
          <p:nvSpPr>
            <p:cNvPr id="1158" name="Google Shape;1158;p14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4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60" name="Google Shape;1160;p14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61" name="Google Shape;1161;p143"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162" name="Google Shape;1162;p14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63" name="Google Shape;1163;p1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64" name="Google Shape;1164;p14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165" name="Google Shape;1165;p14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66" name="Google Shape;1166;p1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167"/>
        <p:cNvGrpSpPr/>
        <p:nvPr/>
      </p:nvGrpSpPr>
      <p:grpSpPr>
        <a:xfrm>
          <a:off x="0" y="0"/>
          <a:ext cx="0" cy="0"/>
          <a:chOff x="0" y="0"/>
          <a:chExt cx="0" cy="0"/>
        </a:xfrm>
      </p:grpSpPr>
      <p:pic>
        <p:nvPicPr>
          <p:cNvPr id="1168" name="Google Shape;1168;p1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69" name="Google Shape;1169;p14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70" name="Google Shape;1170;p144"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171" name="Google Shape;1171;p14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72" name="Google Shape;1172;p14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73" name="Google Shape;1173;p14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74" name="Google Shape;1174;p14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75" name="Google Shape;1175;p14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76" name="Google Shape;1176;p144"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177" name="Google Shape;1177;p144"/>
          <p:cNvGrpSpPr/>
          <p:nvPr/>
        </p:nvGrpSpPr>
        <p:grpSpPr>
          <a:xfrm>
            <a:off x="311700" y="3548650"/>
            <a:ext cx="8363900" cy="646200"/>
            <a:chOff x="375100" y="3396250"/>
            <a:chExt cx="8363900" cy="646200"/>
          </a:xfrm>
        </p:grpSpPr>
        <p:sp>
          <p:nvSpPr>
            <p:cNvPr id="1178" name="Google Shape;1178;p144"/>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44"/>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44"/>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44"/>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4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83" name="Google Shape;1183;p14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84" name="Google Shape;1184;p14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85" name="Google Shape;1185;p14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86" name="Google Shape;1186;p144"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187" name="Google Shape;1187;p144"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188" name="Google Shape;1188;p144"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189" name="Google Shape;1189;p144"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190" name="Google Shape;1190;p14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191" name="Google Shape;1191;p14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192" name="Google Shape;1192;p144"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193" name="Google Shape;1193;p1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94" name="Google Shape;1194;p1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95" name="Google Shape;1195;p1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96"/>
        <p:cNvGrpSpPr/>
        <p:nvPr/>
      </p:nvGrpSpPr>
      <p:grpSpPr>
        <a:xfrm>
          <a:off x="0" y="0"/>
          <a:ext cx="0" cy="0"/>
          <a:chOff x="0" y="0"/>
          <a:chExt cx="0" cy="0"/>
        </a:xfrm>
      </p:grpSpPr>
      <p:pic>
        <p:nvPicPr>
          <p:cNvPr id="1197" name="Google Shape;1197;p1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8" name="Google Shape;1198;p1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99" name="Google Shape;1199;p1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0" name="Google Shape;1200;p1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01" name="Google Shape;1201;p1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02" name="Google Shape;1202;p145"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03" name="Google Shape;1203;p1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04" name="Google Shape;1204;p1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05" name="Google Shape;1205;p1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06"/>
        <p:cNvGrpSpPr/>
        <p:nvPr/>
      </p:nvGrpSpPr>
      <p:grpSpPr>
        <a:xfrm>
          <a:off x="0" y="0"/>
          <a:ext cx="0" cy="0"/>
          <a:chOff x="0" y="0"/>
          <a:chExt cx="0" cy="0"/>
        </a:xfrm>
      </p:grpSpPr>
      <p:pic>
        <p:nvPicPr>
          <p:cNvPr id="1207" name="Google Shape;1207;p1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08" name="Google Shape;1208;p1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09" name="Google Shape;1209;p1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10" name="Google Shape;1210;p1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11" name="Google Shape;1211;p1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12" name="Google Shape;1212;p1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3" name="Google Shape;1213;p1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14" name="Google Shape;1214;p1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15"/>
        <p:cNvGrpSpPr/>
        <p:nvPr/>
      </p:nvGrpSpPr>
      <p:grpSpPr>
        <a:xfrm>
          <a:off x="0" y="0"/>
          <a:ext cx="0" cy="0"/>
          <a:chOff x="0" y="0"/>
          <a:chExt cx="0" cy="0"/>
        </a:xfrm>
      </p:grpSpPr>
      <p:pic>
        <p:nvPicPr>
          <p:cNvPr id="1216" name="Google Shape;1216;p14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17" name="Google Shape;1217;p14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18" name="Google Shape;1218;p1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19" name="Google Shape;1219;p1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0" name="Google Shape;1220;p1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21"/>
        <p:cNvGrpSpPr/>
        <p:nvPr/>
      </p:nvGrpSpPr>
      <p:grpSpPr>
        <a:xfrm>
          <a:off x="0" y="0"/>
          <a:ext cx="0" cy="0"/>
          <a:chOff x="0" y="0"/>
          <a:chExt cx="0" cy="0"/>
        </a:xfrm>
      </p:grpSpPr>
      <p:pic>
        <p:nvPicPr>
          <p:cNvPr id="1222" name="Google Shape;1222;p14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3" name="Google Shape;1223;p14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24" name="Google Shape;1224;p1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5" name="Google Shape;1225;p1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6" name="Google Shape;1226;p1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27"/>
        <p:cNvGrpSpPr/>
        <p:nvPr/>
      </p:nvGrpSpPr>
      <p:grpSpPr>
        <a:xfrm>
          <a:off x="0" y="0"/>
          <a:ext cx="0" cy="0"/>
          <a:chOff x="0" y="0"/>
          <a:chExt cx="0" cy="0"/>
        </a:xfrm>
      </p:grpSpPr>
      <p:pic>
        <p:nvPicPr>
          <p:cNvPr id="1228" name="Google Shape;1228;p149"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9" name="Google Shape;1229;p1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0" name="Google Shape;1230;p1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31" name="Google Shape;1231;p1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2" name="Google Shape;1232;p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33"/>
        <p:cNvGrpSpPr/>
        <p:nvPr/>
      </p:nvGrpSpPr>
      <p:grpSpPr>
        <a:xfrm>
          <a:off x="0" y="0"/>
          <a:ext cx="0" cy="0"/>
          <a:chOff x="0" y="0"/>
          <a:chExt cx="0" cy="0"/>
        </a:xfrm>
      </p:grpSpPr>
      <p:pic>
        <p:nvPicPr>
          <p:cNvPr id="1234" name="Google Shape;1234;p15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5" name="Google Shape;1235;p1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6" name="Google Shape;1236;p1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37" name="Google Shape;1237;p1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8" name="Google Shape;1238;p1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39"/>
        <p:cNvGrpSpPr/>
        <p:nvPr/>
      </p:nvGrpSpPr>
      <p:grpSpPr>
        <a:xfrm>
          <a:off x="0" y="0"/>
          <a:ext cx="0" cy="0"/>
          <a:chOff x="0" y="0"/>
          <a:chExt cx="0" cy="0"/>
        </a:xfrm>
      </p:grpSpPr>
      <p:pic>
        <p:nvPicPr>
          <p:cNvPr id="1240" name="Google Shape;1240;p151"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1" name="Google Shape;1241;p1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2" name="Google Shape;1242;p1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43" name="Google Shape;1243;p1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44" name="Google Shape;1244;p1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45"/>
        <p:cNvGrpSpPr/>
        <p:nvPr/>
      </p:nvGrpSpPr>
      <p:grpSpPr>
        <a:xfrm>
          <a:off x="0" y="0"/>
          <a:ext cx="0" cy="0"/>
          <a:chOff x="0" y="0"/>
          <a:chExt cx="0" cy="0"/>
        </a:xfrm>
      </p:grpSpPr>
      <p:pic>
        <p:nvPicPr>
          <p:cNvPr id="1246" name="Google Shape;1246;p15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7" name="Google Shape;1247;p1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8" name="Google Shape;1248;p1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9" name="Google Shape;1249;p1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0" name="Google Shape;1250;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51"/>
        <p:cNvGrpSpPr/>
        <p:nvPr/>
      </p:nvGrpSpPr>
      <p:grpSpPr>
        <a:xfrm>
          <a:off x="0" y="0"/>
          <a:ext cx="0" cy="0"/>
          <a:chOff x="0" y="0"/>
          <a:chExt cx="0" cy="0"/>
        </a:xfrm>
      </p:grpSpPr>
      <p:pic>
        <p:nvPicPr>
          <p:cNvPr id="1252" name="Google Shape;1252;p15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3" name="Google Shape;1253;p1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4" name="Google Shape;1254;p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55" name="Google Shape;1255;p1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6" name="Google Shape;1256;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57"/>
        <p:cNvGrpSpPr/>
        <p:nvPr/>
      </p:nvGrpSpPr>
      <p:grpSpPr>
        <a:xfrm>
          <a:off x="0" y="0"/>
          <a:ext cx="0" cy="0"/>
          <a:chOff x="0" y="0"/>
          <a:chExt cx="0" cy="0"/>
        </a:xfrm>
      </p:grpSpPr>
      <p:pic>
        <p:nvPicPr>
          <p:cNvPr id="1258" name="Google Shape;1258;p15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0" name="Google Shape;1260;p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1" name="Google Shape;1261;p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2" name="Google Shape;1262;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263"/>
        <p:cNvGrpSpPr/>
        <p:nvPr/>
      </p:nvGrpSpPr>
      <p:grpSpPr>
        <a:xfrm>
          <a:off x="0" y="0"/>
          <a:ext cx="0" cy="0"/>
          <a:chOff x="0" y="0"/>
          <a:chExt cx="0" cy="0"/>
        </a:xfrm>
      </p:grpSpPr>
      <p:sp>
        <p:nvSpPr>
          <p:cNvPr id="1264" name="Google Shape;1264;p15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6" name="Google Shape;1266;p15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267" name="Google Shape;1267;p15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68" name="Google Shape;1268;p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9" name="Google Shape;1269;p15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270"/>
        <p:cNvGrpSpPr/>
        <p:nvPr/>
      </p:nvGrpSpPr>
      <p:grpSpPr>
        <a:xfrm>
          <a:off x="0" y="0"/>
          <a:ext cx="0" cy="0"/>
          <a:chOff x="0" y="0"/>
          <a:chExt cx="0" cy="0"/>
        </a:xfrm>
      </p:grpSpPr>
      <p:sp>
        <p:nvSpPr>
          <p:cNvPr id="1271" name="Google Shape;1271;p15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273" name="Google Shape;1273;p15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274" name="Google Shape;1274;p15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275" name="Google Shape;1275;p156"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1276" name="Google Shape;1276;p15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7" name="Google Shape;1277;p15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78" name="Google Shape;1278;p15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79" name="Google Shape;1279;p156"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80" name="Google Shape;1280;p1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81"/>
        <p:cNvGrpSpPr/>
        <p:nvPr/>
      </p:nvGrpSpPr>
      <p:grpSpPr>
        <a:xfrm>
          <a:off x="0" y="0"/>
          <a:ext cx="0" cy="0"/>
          <a:chOff x="0" y="0"/>
          <a:chExt cx="0" cy="0"/>
        </a:xfrm>
      </p:grpSpPr>
      <p:sp>
        <p:nvSpPr>
          <p:cNvPr id="1282" name="Google Shape;1282;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83" name="Google Shape;1283;p1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84" name="Google Shape;1284;p15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85" name="Google Shape;1285;p15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286" name="Google Shape;1286;p15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87" name="Google Shape;1287;p15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288" name="Google Shape;1288;p15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89" name="Google Shape;1289;p15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90" name="Google Shape;1290;p15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91" name="Google Shape;1291;p15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92" name="Google Shape;1292;p157"/>
          <p:cNvGrpSpPr/>
          <p:nvPr/>
        </p:nvGrpSpPr>
        <p:grpSpPr>
          <a:xfrm>
            <a:off x="311700" y="3548650"/>
            <a:ext cx="8363900" cy="646200"/>
            <a:chOff x="375100" y="3396250"/>
            <a:chExt cx="8363900" cy="646200"/>
          </a:xfrm>
        </p:grpSpPr>
        <p:sp>
          <p:nvSpPr>
            <p:cNvPr id="1293" name="Google Shape;1293;p15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5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5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5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5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98" name="Google Shape;1298;p15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99" name="Google Shape;1299;p15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00" name="Google Shape;1300;p15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01" name="Google Shape;1301;p15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2" name="Google Shape;1302;p15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3" name="Google Shape;1303;p15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04" name="Google Shape;1304;p15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05" name="Google Shape;1305;p15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06" name="Google Shape;1306;p15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07" name="Google Shape;1307;p15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08" name="Google Shape;1308;p1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9" name="Google Shape;1309;p1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310"/>
        <p:cNvGrpSpPr/>
        <p:nvPr/>
      </p:nvGrpSpPr>
      <p:grpSpPr>
        <a:xfrm>
          <a:off x="0" y="0"/>
          <a:ext cx="0" cy="0"/>
          <a:chOff x="0" y="0"/>
          <a:chExt cx="0" cy="0"/>
        </a:xfrm>
      </p:grpSpPr>
      <p:pic>
        <p:nvPicPr>
          <p:cNvPr id="1311" name="Google Shape;1311;p1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12" name="Google Shape;1312;p15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13" name="Google Shape;1313;p1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14" name="Google Shape;1314;p1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15" name="Google Shape;1315;p1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16"/>
        <p:cNvGrpSpPr/>
        <p:nvPr/>
      </p:nvGrpSpPr>
      <p:grpSpPr>
        <a:xfrm>
          <a:off x="0" y="0"/>
          <a:ext cx="0" cy="0"/>
          <a:chOff x="0" y="0"/>
          <a:chExt cx="0" cy="0"/>
        </a:xfrm>
      </p:grpSpPr>
      <p:pic>
        <p:nvPicPr>
          <p:cNvPr id="1317" name="Google Shape;1317;p159"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8" name="Google Shape;1318;p15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9" name="Google Shape;1319;p15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0" name="Google Shape;1320;p15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21" name="Google Shape;1321;p15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2" name="Google Shape;1322;p15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3" name="Google Shape;1323;p15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4" name="Google Shape;1324;p15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25" name="Google Shape;1325;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26"/>
        <p:cNvGrpSpPr/>
        <p:nvPr/>
      </p:nvGrpSpPr>
      <p:grpSpPr>
        <a:xfrm>
          <a:off x="0" y="0"/>
          <a:ext cx="0" cy="0"/>
          <a:chOff x="0" y="0"/>
          <a:chExt cx="0" cy="0"/>
        </a:xfrm>
      </p:grpSpPr>
      <p:pic>
        <p:nvPicPr>
          <p:cNvPr id="1327" name="Google Shape;1327;p16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8" name="Google Shape;1328;p16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9" name="Google Shape;1329;p16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30" name="Google Shape;1330;p16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31" name="Google Shape;1331;p16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32" name="Google Shape;1332;p16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33" name="Google Shape;1333;p16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34" name="Google Shape;1334;p16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35" name="Google Shape;1335;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36"/>
        <p:cNvGrpSpPr/>
        <p:nvPr/>
      </p:nvGrpSpPr>
      <p:grpSpPr>
        <a:xfrm>
          <a:off x="0" y="0"/>
          <a:ext cx="0" cy="0"/>
          <a:chOff x="0" y="0"/>
          <a:chExt cx="0" cy="0"/>
        </a:xfrm>
      </p:grpSpPr>
      <p:pic>
        <p:nvPicPr>
          <p:cNvPr id="1337" name="Google Shape;1337;p161"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8" name="Google Shape;1338;p161"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9" name="Google Shape;1339;p161"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340" name="Google Shape;1340;p1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1"/>
        <p:cNvGrpSpPr/>
        <p:nvPr/>
      </p:nvGrpSpPr>
      <p:grpSpPr>
        <a:xfrm>
          <a:off x="0" y="0"/>
          <a:ext cx="0" cy="0"/>
          <a:chOff x="0" y="0"/>
          <a:chExt cx="0" cy="0"/>
        </a:xfrm>
      </p:grpSpPr>
      <p:sp>
        <p:nvSpPr>
          <p:cNvPr id="1342" name="Google Shape;1342;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3" name="Google Shape;1343;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4" name="Google Shape;1344;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5" name="Google Shape;1345;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6"/>
        <p:cNvGrpSpPr/>
        <p:nvPr/>
      </p:nvGrpSpPr>
      <p:grpSpPr>
        <a:xfrm>
          <a:off x="0" y="0"/>
          <a:ext cx="0" cy="0"/>
          <a:chOff x="0" y="0"/>
          <a:chExt cx="0" cy="0"/>
        </a:xfrm>
      </p:grpSpPr>
      <p:sp>
        <p:nvSpPr>
          <p:cNvPr id="1347" name="Google Shape;1347;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8" name="Google Shape;1348;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9"/>
        <p:cNvGrpSpPr/>
        <p:nvPr/>
      </p:nvGrpSpPr>
      <p:grpSpPr>
        <a:xfrm>
          <a:off x="0" y="0"/>
          <a:ext cx="0" cy="0"/>
          <a:chOff x="0" y="0"/>
          <a:chExt cx="0" cy="0"/>
        </a:xfrm>
      </p:grpSpPr>
      <p:sp>
        <p:nvSpPr>
          <p:cNvPr id="1350" name="Google Shape;1350;p1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51" name="Google Shape;1351;p1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2" name="Google Shape;1352;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3"/>
        <p:cNvGrpSpPr/>
        <p:nvPr/>
      </p:nvGrpSpPr>
      <p:grpSpPr>
        <a:xfrm>
          <a:off x="0" y="0"/>
          <a:ext cx="0" cy="0"/>
          <a:chOff x="0" y="0"/>
          <a:chExt cx="0" cy="0"/>
        </a:xfrm>
      </p:grpSpPr>
      <p:sp>
        <p:nvSpPr>
          <p:cNvPr id="1354" name="Google Shape;1354;p1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55" name="Google Shape;1355;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6"/>
        <p:cNvGrpSpPr/>
        <p:nvPr/>
      </p:nvGrpSpPr>
      <p:grpSpPr>
        <a:xfrm>
          <a:off x="0" y="0"/>
          <a:ext cx="0" cy="0"/>
          <a:chOff x="0" y="0"/>
          <a:chExt cx="0" cy="0"/>
        </a:xfrm>
      </p:grpSpPr>
      <p:sp>
        <p:nvSpPr>
          <p:cNvPr id="1357" name="Google Shape;1357;p1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59" name="Google Shape;1359;p1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0" name="Google Shape;1360;p1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61" name="Google Shape;1361;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2"/>
        <p:cNvGrpSpPr/>
        <p:nvPr/>
      </p:nvGrpSpPr>
      <p:grpSpPr>
        <a:xfrm>
          <a:off x="0" y="0"/>
          <a:ext cx="0" cy="0"/>
          <a:chOff x="0" y="0"/>
          <a:chExt cx="0" cy="0"/>
        </a:xfrm>
      </p:grpSpPr>
      <p:sp>
        <p:nvSpPr>
          <p:cNvPr id="1363" name="Google Shape;1363;p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64" name="Google Shape;1364;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5"/>
        <p:cNvGrpSpPr/>
        <p:nvPr/>
      </p:nvGrpSpPr>
      <p:grpSpPr>
        <a:xfrm>
          <a:off x="0" y="0"/>
          <a:ext cx="0" cy="0"/>
          <a:chOff x="0" y="0"/>
          <a:chExt cx="0" cy="0"/>
        </a:xfrm>
      </p:grpSpPr>
      <p:sp>
        <p:nvSpPr>
          <p:cNvPr id="1366" name="Google Shape;1366;p1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67" name="Google Shape;1367;p1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68" name="Google Shape;1368;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69"/>
        <p:cNvGrpSpPr/>
        <p:nvPr/>
      </p:nvGrpSpPr>
      <p:grpSpPr>
        <a:xfrm>
          <a:off x="0" y="0"/>
          <a:ext cx="0" cy="0"/>
          <a:chOff x="0" y="0"/>
          <a:chExt cx="0" cy="0"/>
        </a:xfrm>
      </p:grpSpPr>
      <p:sp>
        <p:nvSpPr>
          <p:cNvPr id="1370" name="Google Shape;1370;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1" name="Google Shape;1371;p16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72" name="Google Shape;1372;p1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73" name="Google Shape;1373;p16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74" name="Google Shape;1374;p16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375" name="Google Shape;1375;p16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76" name="Google Shape;1376;p16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7" name="Google Shape;1377;p16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78" name="Google Shape;1378;p16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79" name="Google Shape;1379;p16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380" name="Google Shape;1380;p16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381" name="Google Shape;1381;p169"/>
          <p:cNvGrpSpPr/>
          <p:nvPr/>
        </p:nvGrpSpPr>
        <p:grpSpPr>
          <a:xfrm>
            <a:off x="311700" y="3548650"/>
            <a:ext cx="8363900" cy="646200"/>
            <a:chOff x="375100" y="3396250"/>
            <a:chExt cx="8363900" cy="646200"/>
          </a:xfrm>
        </p:grpSpPr>
        <p:sp>
          <p:nvSpPr>
            <p:cNvPr id="1382" name="Google Shape;1382;p16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6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6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6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6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87" name="Google Shape;1387;p16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88" name="Google Shape;1388;p16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89" name="Google Shape;1389;p16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90" name="Google Shape;1390;p16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1" name="Google Shape;1391;p16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2" name="Google Shape;1392;p16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93" name="Google Shape;1393;p16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94" name="Google Shape;1394;p16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95" name="Google Shape;1395;p16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96" name="Google Shape;1396;p16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97" name="Google Shape;1397;p1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98" name="Google Shape;1398;p1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theme" Target="../theme/theme3.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theme" Target="../theme/theme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43" name="Google Shape;1043;p1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44" name="Google Shape;104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hyperlink" Target="https://www.cde.state.co.us/fedprograms/resourcesandtechnicalassistance" TargetMode="External"/><Relationship Id="rId5" Type="http://schemas.openxmlformats.org/officeDocument/2006/relationships/hyperlink" Target="https://www.cde.state.co.us/fedprograms/consapp/trainctr" TargetMode="External"/><Relationship Id="rId4" Type="http://schemas.openxmlformats.org/officeDocument/2006/relationships/hyperlink" Target="https://www.cde.state.co.us/fedprograms/consolidatedapplicationplanningresourc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hyperlink" Target="https://app.smartsheet.com/b/form/1b727f731bf043a786f9cf2035fa8503"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1.xml"/></Relationships>
</file>

<file path=ppt/slides/_rels/slide16.xml.rels><?xml version="1.0" encoding="UTF-8" standalone="yes"?>
<Relationships xmlns="http://schemas.openxmlformats.org/package/2006/relationships"><Relationship Id="rId3" Type="http://schemas.openxmlformats.org/officeDocument/2006/relationships/hyperlink" Target="https://app.smartsheet.com/b/form/d8ac65a7b4394ca4b7381664a61cc104" TargetMode="External"/><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0.xml"/><Relationship Id="rId5" Type="http://schemas.openxmlformats.org/officeDocument/2006/relationships/hyperlink" Target="https://www.cde.state.co.us/caresact/essergrantee/subgranteereporting" TargetMode="External"/><Relationship Id="rId4" Type="http://schemas.openxmlformats.org/officeDocument/2006/relationships/hyperlink" Target="https://grants.gov/forms/forms-repository/post-award-reporting-form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7DMKJBivFy2msXGrrobxYWUqZFVjhtSM/view?usp=sharing" TargetMode="External"/><Relationship Id="rId7" Type="http://schemas.openxmlformats.org/officeDocument/2006/relationships/hyperlink" Target="mailto:esserapplications@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140.xml"/><Relationship Id="rId6" Type="http://schemas.openxmlformats.org/officeDocument/2006/relationships/hyperlink" Target="https://www.cde.state.co.us/cdefisgrant/driffp" TargetMode="External"/><Relationship Id="rId5" Type="http://schemas.openxmlformats.org/officeDocument/2006/relationships/hyperlink" Target="https://www.cde.state.co.us/caresact/essergrantee/subgranteereporting" TargetMode="External"/><Relationship Id="rId4" Type="http://schemas.openxmlformats.org/officeDocument/2006/relationships/hyperlink" Target="https://grants.gov/forms/forms-repository/post-award-reporting-form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chaffin_m@cde.state.co.us" TargetMode="External"/><Relationship Id="rId26" Type="http://schemas.openxmlformats.org/officeDocument/2006/relationships/hyperlink" Target="mailto:hollingshead_j@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Hawkins_r@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collins_d@cde.state.co.us" TargetMode="External"/><Relationship Id="rId2" Type="http://schemas.openxmlformats.org/officeDocument/2006/relationships/notesSlide" Target="../notesSlides/notesSlide22.xml"/><Relationship Id="rId16" Type="http://schemas.openxmlformats.org/officeDocument/2006/relationships/hyperlink" Target="mailto:temple_r@cde.state.co.us" TargetMode="External"/><Relationship Id="rId20" Type="http://schemas.openxmlformats.org/officeDocument/2006/relationships/hyperlink" Target="mailto:Austin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morris_h@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20parsley_b@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ring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Kaleda_s@cde.state.co.us" TargetMode="External"/><Relationship Id="rId27" Type="http://schemas.openxmlformats.org/officeDocument/2006/relationships/hyperlink" Target="mailto:prael_m@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s://app.smartsheet.com/b/form/a82896cc1b0f44bf88f92c4660554098" TargetMode="External"/><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gains%2Ffinalexpenditurereport&amp;data=05%7C02%7CMeushaw_L%40cde.state.co.us%7Cd2c6c60c83a644b2d1bf08dda9e2eae6%7Ca751cfc81f9a4edb83709f1c6d4bea5a%7C0%7C0%7C638853514258958900%7CUnknown%7CTWFpbGZsb3d8eyJFbXB0eU1hcGkiOnRydWUsIlYiOiIwLjAuMDAwMCIsIlAiOiJXaW4zMiIsIkFOIjoiTWFpbCIsIldUIjoyfQ%3D%3D%7C0%7C%7C%7C&amp;sdata=lPEJy%2FiqjPcKVoVabpf%2FpWXxdK5ckKLBcrj4HroODyw%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hyperlink" Target="https://nam04.safelinks.protection.outlook.com/?url=https%3A%2F%2Fvimeo.com%2F1013633242%3Fshare%3Dcopy&amp;data=05%7C02%7CMeushaw_L%40cde.state.co.us%7Cd2c6c60c83a644b2d1bf08dda9e2eae6%7Ca751cfc81f9a4edb83709f1c6d4bea5a%7C0%7C0%7C638853514258980257%7CUnknown%7CTWFpbGZsb3d8eyJFbXB0eU1hcGkiOnRydWUsIlYiOiIwLjAuMDAwMCIsIlAiOiJXaW4zMiIsIkFOIjoiTWFpbCIsIldUIjoyfQ%3D%3D%7C0%7C%7C%7C&amp;sdata=7HF3h2XrcyrjouhZlkpwfpzFyNMJMVoDPLnHSjs%2FmGc%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7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June 26,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8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Resources</a:t>
            </a:r>
            <a:endParaRPr dirty="0"/>
          </a:p>
        </p:txBody>
      </p:sp>
      <p:sp>
        <p:nvSpPr>
          <p:cNvPr id="1476" name="Google Shape;1476;p181"/>
          <p:cNvSpPr txBox="1">
            <a:spLocks noGrp="1"/>
          </p:cNvSpPr>
          <p:nvPr>
            <p:ph type="body" idx="1"/>
          </p:nvPr>
        </p:nvSpPr>
        <p:spPr>
          <a:xfrm>
            <a:off x="311700" y="1152475"/>
            <a:ext cx="7988400" cy="303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333333"/>
              </a:buClr>
              <a:buSzPts val="1400"/>
              <a:buChar char="●"/>
            </a:pPr>
            <a:r>
              <a:rPr lang="en" sz="1400" dirty="0">
                <a:solidFill>
                  <a:srgbClr val="333333"/>
                </a:solidFill>
                <a:highlight>
                  <a:schemeClr val="lt1"/>
                </a:highlight>
              </a:rPr>
              <a:t>Email any questions and/or Schedule a 1x1 with </a:t>
            </a:r>
            <a:r>
              <a:rPr lang="en" sz="1400" dirty="0"/>
              <a:t>the LEA’s </a:t>
            </a:r>
            <a:r>
              <a:rPr lang="en" sz="1400" u="sng" dirty="0">
                <a:solidFill>
                  <a:srgbClr val="1155CC"/>
                </a:solidFill>
                <a:hlinkClick r:id="rId3">
                  <a:extLst>
                    <a:ext uri="{A12FA001-AC4F-418D-AE19-62706E023703}">
                      <ahyp:hlinkClr xmlns:ahyp="http://schemas.microsoft.com/office/drawing/2018/hyperlinkcolor" val="tx"/>
                    </a:ext>
                  </a:extLst>
                </a:hlinkClick>
              </a:rPr>
              <a:t>Regional Contact(s)</a:t>
            </a:r>
            <a:r>
              <a:rPr lang="en" sz="1400" dirty="0">
                <a:solidFill>
                  <a:srgbClr val="333333"/>
                </a:solidFill>
                <a:highlight>
                  <a:schemeClr val="lt1"/>
                </a:highlight>
              </a:rPr>
              <a:t> for support.</a:t>
            </a:r>
            <a:endParaRPr sz="1400" dirty="0">
              <a:solidFill>
                <a:srgbClr val="333333"/>
              </a:solidFill>
              <a:highlight>
                <a:schemeClr val="lt1"/>
              </a:highlight>
            </a:endParaRPr>
          </a:p>
          <a:p>
            <a:pPr marL="457200" lvl="0" indent="-317500" algn="l" rtl="0">
              <a:spcBef>
                <a:spcPts val="0"/>
              </a:spcBef>
              <a:spcAft>
                <a:spcPts val="0"/>
              </a:spcAft>
              <a:buClr>
                <a:srgbClr val="333333"/>
              </a:buClr>
              <a:buSzPts val="1400"/>
              <a:buChar char="●"/>
            </a:pPr>
            <a:r>
              <a:rPr lang="en" sz="1400" u="sng" dirty="0">
                <a:solidFill>
                  <a:srgbClr val="1D5ECF"/>
                </a:solidFill>
                <a:highlight>
                  <a:schemeClr val="lt1"/>
                </a:highlight>
                <a:hlinkClick r:id="rId4">
                  <a:extLst>
                    <a:ext uri="{A12FA001-AC4F-418D-AE19-62706E023703}">
                      <ahyp:hlinkClr xmlns:ahyp="http://schemas.microsoft.com/office/drawing/2018/hyperlinkcolor" val="tx"/>
                    </a:ext>
                  </a:extLst>
                </a:hlinkClick>
              </a:rPr>
              <a:t>Consolidated Application Planning Resource</a:t>
            </a:r>
            <a:endParaRPr sz="1400" dirty="0">
              <a:solidFill>
                <a:srgbClr val="1D5ECF"/>
              </a:solidFill>
              <a:highlight>
                <a:schemeClr val="lt1"/>
              </a:highlight>
            </a:endParaRPr>
          </a:p>
          <a:p>
            <a:pPr marL="457200" lvl="0" indent="-317500" algn="l" rtl="0">
              <a:spcBef>
                <a:spcPts val="0"/>
              </a:spcBef>
              <a:spcAft>
                <a:spcPts val="0"/>
              </a:spcAft>
              <a:buClr>
                <a:srgbClr val="333333"/>
              </a:buClr>
              <a:buSzPts val="1400"/>
              <a:buChar char="●"/>
            </a:pPr>
            <a:r>
              <a:rPr lang="en" sz="1400" u="sng" dirty="0">
                <a:solidFill>
                  <a:srgbClr val="1D5ECF"/>
                </a:solidFill>
                <a:highlight>
                  <a:schemeClr val="lt1"/>
                </a:highlight>
                <a:hlinkClick r:id="rId5">
                  <a:extLst>
                    <a:ext uri="{A12FA001-AC4F-418D-AE19-62706E023703}">
                      <ahyp:hlinkClr xmlns:ahyp="http://schemas.microsoft.com/office/drawing/2018/hyperlinkcolor" val="tx"/>
                    </a:ext>
                  </a:extLst>
                </a:hlinkClick>
              </a:rPr>
              <a:t>Application and GAINS Trainings</a:t>
            </a:r>
            <a:endParaRPr sz="1400" dirty="0">
              <a:solidFill>
                <a:srgbClr val="1D5ECF"/>
              </a:solidFill>
              <a:highlight>
                <a:schemeClr val="lt1"/>
              </a:highlight>
            </a:endParaRPr>
          </a:p>
          <a:p>
            <a:pPr marL="457200" lvl="0" indent="-317500" algn="l" rtl="0">
              <a:spcBef>
                <a:spcPts val="0"/>
              </a:spcBef>
              <a:spcAft>
                <a:spcPts val="0"/>
              </a:spcAft>
              <a:buClr>
                <a:srgbClr val="333333"/>
              </a:buClr>
              <a:buSzPts val="1400"/>
              <a:buChar char="●"/>
            </a:pPr>
            <a:r>
              <a:rPr lang="en" sz="1400" u="sng" dirty="0">
                <a:solidFill>
                  <a:srgbClr val="1D5ECF"/>
                </a:solidFill>
                <a:highlight>
                  <a:schemeClr val="lt1"/>
                </a:highlight>
              </a:rPr>
              <a:t>Consolidated Application general information</a:t>
            </a:r>
            <a:endParaRPr sz="1400" dirty="0">
              <a:solidFill>
                <a:srgbClr val="1D5ECF"/>
              </a:solidFill>
              <a:highlight>
                <a:schemeClr val="lt1"/>
              </a:highlight>
            </a:endParaRPr>
          </a:p>
          <a:p>
            <a:pPr marL="457200" lvl="0" indent="-317500" algn="l" rtl="0">
              <a:spcBef>
                <a:spcPts val="0"/>
              </a:spcBef>
              <a:spcAft>
                <a:spcPts val="0"/>
              </a:spcAft>
              <a:buClr>
                <a:srgbClr val="333333"/>
              </a:buClr>
              <a:buSzPts val="1400"/>
              <a:buChar char="●"/>
            </a:pPr>
            <a:r>
              <a:rPr lang="en" sz="1400" u="sng" dirty="0">
                <a:solidFill>
                  <a:srgbClr val="1D5ECF"/>
                </a:solidFill>
                <a:highlight>
                  <a:schemeClr val="lt1"/>
                </a:highlight>
                <a:hlinkClick r:id="rId6">
                  <a:extLst>
                    <a:ext uri="{A12FA001-AC4F-418D-AE19-62706E023703}">
                      <ahyp:hlinkClr xmlns:ahyp="http://schemas.microsoft.com/office/drawing/2018/hyperlinkcolor" val="tx"/>
                    </a:ext>
                  </a:extLst>
                </a:hlinkClick>
              </a:rPr>
              <a:t>June 12th Office Hours PowerPoint and Recording</a:t>
            </a:r>
            <a:endParaRPr sz="1400" dirty="0">
              <a:solidFill>
                <a:srgbClr val="1D5ECF"/>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82"/>
          <p:cNvSpPr txBox="1">
            <a:spLocks noGrp="1"/>
          </p:cNvSpPr>
          <p:nvPr>
            <p:ph type="title"/>
          </p:nvPr>
        </p:nvSpPr>
        <p:spPr>
          <a:xfrm>
            <a:off x="311700" y="105100"/>
            <a:ext cx="8571600" cy="741300"/>
          </a:xfrm>
          <a:prstGeom prst="rect">
            <a:avLst/>
          </a:prstGeom>
        </p:spPr>
        <p:txBody>
          <a:bodyPr spcFirstLastPara="1" wrap="square" lIns="0" tIns="0" rIns="0" bIns="0" anchor="ctr" anchorCtr="0">
            <a:noAutofit/>
          </a:bodyPr>
          <a:lstStyle/>
          <a:p>
            <a:pPr lvl="0"/>
            <a:r>
              <a:rPr lang="en" dirty="0"/>
              <a:t>Components for 2025-2026 Substantial Approval (Part 1)</a:t>
            </a:r>
            <a:br>
              <a:rPr lang="en" dirty="0"/>
            </a:br>
            <a:r>
              <a:rPr lang="en" dirty="0"/>
              <a:t>Due by June 30, 2025</a:t>
            </a:r>
            <a:endParaRPr dirty="0"/>
          </a:p>
        </p:txBody>
      </p:sp>
      <p:graphicFrame>
        <p:nvGraphicFramePr>
          <p:cNvPr id="1484" name="Google Shape;1484;p182"/>
          <p:cNvGraphicFramePr/>
          <p:nvPr>
            <p:extLst>
              <p:ext uri="{D42A27DB-BD31-4B8C-83A1-F6EECF244321}">
                <p14:modId xmlns:p14="http://schemas.microsoft.com/office/powerpoint/2010/main" val="189303432"/>
              </p:ext>
            </p:extLst>
          </p:nvPr>
        </p:nvGraphicFramePr>
        <p:xfrm>
          <a:off x="311700" y="1023750"/>
          <a:ext cx="8699300" cy="3330906"/>
        </p:xfrm>
        <a:graphic>
          <a:graphicData uri="http://schemas.openxmlformats.org/drawingml/2006/table">
            <a:tbl>
              <a:tblPr firstRow="1">
                <a:noFill/>
                <a:tableStyleId>{7366701B-05AB-4E09-8DA0-797B9718AF35}</a:tableStyleId>
              </a:tblPr>
              <a:tblGrid>
                <a:gridCol w="2868200">
                  <a:extLst>
                    <a:ext uri="{9D8B030D-6E8A-4147-A177-3AD203B41FA5}">
                      <a16:colId xmlns:a16="http://schemas.microsoft.com/office/drawing/2014/main" val="20000"/>
                    </a:ext>
                  </a:extLst>
                </a:gridCol>
                <a:gridCol w="5831100">
                  <a:extLst>
                    <a:ext uri="{9D8B030D-6E8A-4147-A177-3AD203B41FA5}">
                      <a16:colId xmlns:a16="http://schemas.microsoft.com/office/drawing/2014/main" val="20001"/>
                    </a:ext>
                  </a:extLst>
                </a:gridCol>
              </a:tblGrid>
              <a:tr h="341525">
                <a:tc>
                  <a:txBody>
                    <a:bodyPr/>
                    <a:lstStyle/>
                    <a:p>
                      <a:pPr marL="0" lvl="0" indent="0" algn="ctr" rtl="0">
                        <a:lnSpc>
                          <a:spcPct val="115000"/>
                        </a:lnSpc>
                        <a:spcBef>
                          <a:spcPts val="0"/>
                        </a:spcBef>
                        <a:spcAft>
                          <a:spcPts val="0"/>
                        </a:spcAft>
                        <a:buNone/>
                      </a:pPr>
                      <a:r>
                        <a:rPr lang="en" sz="1100" b="1">
                          <a:latin typeface="Roboto"/>
                          <a:ea typeface="Roboto"/>
                          <a:cs typeface="Roboto"/>
                          <a:sym typeface="Roboto"/>
                        </a:rPr>
                        <a:t>Section</a:t>
                      </a:r>
                      <a:endParaRPr sz="11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b="1">
                          <a:latin typeface="Roboto"/>
                          <a:ea typeface="Roboto"/>
                          <a:cs typeface="Roboto"/>
                          <a:sym typeface="Roboto"/>
                        </a:rPr>
                        <a:t>Minimum Required for Approval</a:t>
                      </a:r>
                      <a:endParaRPr sz="11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41525">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Allocations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Confirm Title I, Part A and Title I, Part D align with LEA's allocation.</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17250">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AFUA, Contacts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LEA can mark the anticipated plan for allocations or can mark that they will not AFUA and change it later.</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Must have at least Authorized Representative for substantial approval.</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17250">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Cross Program Narrative Questions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Response provided for each narrative question. </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Use “Copy Previous Fiscal Year Details” to use 2024-2025 response where applicable.</a:t>
                      </a:r>
                      <a:endParaRPr sz="1100">
                        <a:latin typeface="Roboto"/>
                        <a:ea typeface="Roboto"/>
                        <a:cs typeface="Roboto"/>
                        <a:sym typeface="Roboto"/>
                      </a:endParaRPr>
                    </a:p>
                    <a:p>
                      <a:pPr marL="0" lvl="0" indent="0" algn="l" rtl="0">
                        <a:lnSpc>
                          <a:spcPct val="115000"/>
                        </a:lnSpc>
                        <a:spcBef>
                          <a:spcPts val="0"/>
                        </a:spcBef>
                        <a:spcAft>
                          <a:spcPts val="0"/>
                        </a:spcAft>
                        <a:buNone/>
                      </a:pPr>
                      <a:r>
                        <a:rPr lang="en" sz="1100">
                          <a:latin typeface="Roboto"/>
                          <a:ea typeface="Roboto"/>
                          <a:cs typeface="Roboto"/>
                          <a:sym typeface="Roboto"/>
                        </a:rPr>
                        <a:t>- “Discuss Major Improvement Strategies” is a new component.</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1525">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General Education Provisions Act (GEPA)</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latin typeface="Roboto"/>
                          <a:ea typeface="Roboto"/>
                          <a:cs typeface="Roboto"/>
                          <a:sym typeface="Roboto"/>
                        </a:rPr>
                        <a:t>- Response is provided for each component.</a:t>
                      </a:r>
                      <a:endParaRPr sz="11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17250">
                <a:tc>
                  <a:txBody>
                    <a:bodyPr/>
                    <a:lstStyle/>
                    <a:p>
                      <a:pPr marL="0" lvl="0" indent="0" algn="l" rtl="0">
                        <a:lnSpc>
                          <a:spcPct val="115000"/>
                        </a:lnSpc>
                        <a:spcBef>
                          <a:spcPts val="0"/>
                        </a:spcBef>
                        <a:spcAft>
                          <a:spcPts val="0"/>
                        </a:spcAft>
                        <a:buNone/>
                      </a:pPr>
                      <a:r>
                        <a:rPr lang="en" sz="1100">
                          <a:solidFill>
                            <a:schemeClr val="dk1"/>
                          </a:solidFill>
                          <a:latin typeface="Roboto"/>
                          <a:ea typeface="Roboto"/>
                          <a:cs typeface="Roboto"/>
                          <a:sym typeface="Roboto"/>
                        </a:rPr>
                        <a:t>Non-Public Schools</a:t>
                      </a:r>
                      <a:endParaRPr sz="11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dirty="0">
                          <a:latin typeface="Roboto"/>
                          <a:ea typeface="Roboto"/>
                          <a:cs typeface="Roboto"/>
                          <a:sym typeface="Roboto"/>
                        </a:rPr>
                        <a:t>- Upload Consultation Forms with signature for all non public schools within the LEA.</a:t>
                      </a:r>
                      <a:endParaRPr sz="11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Roboto"/>
                          <a:ea typeface="Roboto"/>
                          <a:cs typeface="Roboto"/>
                          <a:sym typeface="Roboto"/>
                        </a:rPr>
                        <a:t>- Forms may include all Titles updated depending on future allocations.</a:t>
                      </a:r>
                      <a:endParaRPr sz="1100" dirty="0">
                        <a:latin typeface="Roboto"/>
                        <a:ea typeface="Roboto"/>
                        <a:cs typeface="Roboto"/>
                        <a:sym typeface="Roboto"/>
                      </a:endParaRPr>
                    </a:p>
                    <a:p>
                      <a:pPr marL="0" lvl="0" indent="0" algn="l" rtl="0">
                        <a:lnSpc>
                          <a:spcPct val="115000"/>
                        </a:lnSpc>
                        <a:spcBef>
                          <a:spcPts val="0"/>
                        </a:spcBef>
                        <a:spcAft>
                          <a:spcPts val="0"/>
                        </a:spcAft>
                        <a:buNone/>
                      </a:pPr>
                      <a:r>
                        <a:rPr lang="en" sz="1100" dirty="0">
                          <a:latin typeface="Roboto"/>
                          <a:ea typeface="Roboto"/>
                          <a:cs typeface="Roboto"/>
                          <a:sym typeface="Roboto"/>
                        </a:rPr>
                        <a:t>- Provide the Participation Status for each non public school.</a:t>
                      </a:r>
                      <a:endParaRPr sz="11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91" name="Google Shape;1491;p183"/>
          <p:cNvSpPr txBox="1">
            <a:spLocks noGrp="1"/>
          </p:cNvSpPr>
          <p:nvPr>
            <p:ph type="title"/>
          </p:nvPr>
        </p:nvSpPr>
        <p:spPr>
          <a:xfrm>
            <a:off x="311699" y="105100"/>
            <a:ext cx="8339931" cy="741300"/>
          </a:xfrm>
          <a:prstGeom prst="rect">
            <a:avLst/>
          </a:prstGeom>
        </p:spPr>
        <p:txBody>
          <a:bodyPr spcFirstLastPara="1" wrap="square" lIns="0" tIns="0" rIns="0" bIns="0" anchor="ctr" anchorCtr="0">
            <a:noAutofit/>
          </a:bodyPr>
          <a:lstStyle/>
          <a:p>
            <a:pPr lvl="0"/>
            <a:r>
              <a:rPr lang="en" dirty="0"/>
              <a:t>Components for 2025-2026 Substantial Approval (Part 2)</a:t>
            </a:r>
            <a:br>
              <a:rPr lang="en" dirty="0"/>
            </a:br>
            <a:r>
              <a:rPr lang="en" dirty="0"/>
              <a:t>Due by June 30, 2025</a:t>
            </a:r>
            <a:endParaRPr dirty="0"/>
          </a:p>
        </p:txBody>
      </p:sp>
      <p:graphicFrame>
        <p:nvGraphicFramePr>
          <p:cNvPr id="1490" name="Google Shape;1490;p183"/>
          <p:cNvGraphicFramePr/>
          <p:nvPr>
            <p:extLst>
              <p:ext uri="{D42A27DB-BD31-4B8C-83A1-F6EECF244321}">
                <p14:modId xmlns:p14="http://schemas.microsoft.com/office/powerpoint/2010/main" val="703514786"/>
              </p:ext>
            </p:extLst>
          </p:nvPr>
        </p:nvGraphicFramePr>
        <p:xfrm>
          <a:off x="311700" y="947550"/>
          <a:ext cx="8594200" cy="3414335"/>
        </p:xfrm>
        <a:graphic>
          <a:graphicData uri="http://schemas.openxmlformats.org/drawingml/2006/table">
            <a:tbl>
              <a:tblPr firstRow="1">
                <a:noFill/>
                <a:tableStyleId>{7366701B-05AB-4E09-8DA0-797B9718AF35}</a:tableStyleId>
              </a:tblPr>
              <a:tblGrid>
                <a:gridCol w="2870150">
                  <a:extLst>
                    <a:ext uri="{9D8B030D-6E8A-4147-A177-3AD203B41FA5}">
                      <a16:colId xmlns:a16="http://schemas.microsoft.com/office/drawing/2014/main" val="20000"/>
                    </a:ext>
                  </a:extLst>
                </a:gridCol>
                <a:gridCol w="5724050">
                  <a:extLst>
                    <a:ext uri="{9D8B030D-6E8A-4147-A177-3AD203B41FA5}">
                      <a16:colId xmlns:a16="http://schemas.microsoft.com/office/drawing/2014/main" val="20001"/>
                    </a:ext>
                  </a:extLst>
                </a:gridCol>
              </a:tblGrid>
              <a:tr h="318925">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Section</a:t>
                      </a:r>
                      <a:endParaRPr sz="1200" b="1" u="sng">
                        <a:solidFill>
                          <a:srgbClr val="0563C1"/>
                        </a:solidFill>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Minimum Required for Approval</a:t>
                      </a:r>
                      <a:endParaRPr sz="1200" b="1">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dirty="0">
                          <a:solidFill>
                            <a:schemeClr val="dk1"/>
                          </a:solidFill>
                          <a:latin typeface="Roboto"/>
                          <a:ea typeface="Roboto"/>
                          <a:cs typeface="Roboto"/>
                          <a:sym typeface="Roboto"/>
                        </a:rPr>
                        <a:t>Equitable Distribution of Teachers (EDT)</a:t>
                      </a:r>
                      <a:endParaRPr sz="1200" dirty="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 (if applicable)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ESSA School Improvement Narratives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 (if applicable)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Targeted and Additional Targeted Support Schools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latin typeface="Roboto"/>
                          <a:ea typeface="Roboto"/>
                          <a:cs typeface="Roboto"/>
                          <a:sym typeface="Roboto"/>
                        </a:rPr>
                        <a:t>For each school, indicate whether the district is exiting the school from TS/ATS status. </a:t>
                      </a:r>
                      <a:endParaRPr sz="1200" dirty="0">
                        <a:latin typeface="Roboto"/>
                        <a:ea typeface="Roboto"/>
                        <a:cs typeface="Roboto"/>
                        <a:sym typeface="Roboto"/>
                      </a:endParaRPr>
                    </a:p>
                    <a:p>
                      <a:pPr marL="228600" lvl="0" indent="-190500" algn="l" rtl="0">
                        <a:lnSpc>
                          <a:spcPct val="115000"/>
                        </a:lnSpc>
                        <a:spcBef>
                          <a:spcPts val="0"/>
                        </a:spcBef>
                        <a:spcAft>
                          <a:spcPts val="0"/>
                        </a:spcAft>
                        <a:buSzPts val="1200"/>
                        <a:buFont typeface="Roboto"/>
                        <a:buChar char="●"/>
                      </a:pPr>
                      <a:r>
                        <a:rPr lang="en" sz="1200" dirty="0">
                          <a:latin typeface="Roboto"/>
                          <a:ea typeface="Roboto"/>
                          <a:cs typeface="Roboto"/>
                          <a:sym typeface="Roboto"/>
                        </a:rPr>
                        <a:t>If the LEA has indicated in Question 1 that it will annually exit all schools no longer meeting the state's identification criteria, select the "Pending state's identification process" option. When this option is selected, schools will be exited from TS/ATS status if they are not re-identified the subsequent year.</a:t>
                      </a:r>
                      <a:endParaRPr sz="1200" dirty="0">
                        <a:latin typeface="Roboto"/>
                        <a:ea typeface="Roboto"/>
                        <a:cs typeface="Roboto"/>
                        <a:sym typeface="Roboto"/>
                      </a:endParaRPr>
                    </a:p>
                    <a:p>
                      <a:pPr marL="228600" lvl="0" indent="-190500" algn="l" rtl="0">
                        <a:lnSpc>
                          <a:spcPct val="115000"/>
                        </a:lnSpc>
                        <a:spcBef>
                          <a:spcPts val="0"/>
                        </a:spcBef>
                        <a:spcAft>
                          <a:spcPts val="0"/>
                        </a:spcAft>
                        <a:buSzPts val="1200"/>
                        <a:buFont typeface="Roboto"/>
                        <a:buChar char="●"/>
                      </a:pPr>
                      <a:r>
                        <a:rPr lang="en" sz="1200" dirty="0">
                          <a:latin typeface="Roboto"/>
                          <a:ea typeface="Roboto"/>
                          <a:cs typeface="Roboto"/>
                          <a:sym typeface="Roboto"/>
                        </a:rPr>
                        <a:t>If the LEA has indicated that it has established other exit criteria and timelines, select "Yes" to indicate that a school has met the LEA's exit criteria and timeline, or "No" to indicate that the school has not yet met the LEA's exit criteria and timeline. The LEA should keep their process on file for monitoring.</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8" name="Google Shape;1498;p18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lvl="0"/>
            <a:r>
              <a:rPr lang="en" dirty="0"/>
              <a:t>Components for 2025-2026 Substantial Approval (Part 3)</a:t>
            </a:r>
            <a:br>
              <a:rPr lang="en" dirty="0"/>
            </a:br>
            <a:r>
              <a:rPr lang="en" dirty="0"/>
              <a:t>Due by June 30, 2025</a:t>
            </a:r>
            <a:endParaRPr dirty="0"/>
          </a:p>
        </p:txBody>
      </p:sp>
      <p:graphicFrame>
        <p:nvGraphicFramePr>
          <p:cNvPr id="1497" name="Google Shape;1497;p184"/>
          <p:cNvGraphicFramePr/>
          <p:nvPr>
            <p:extLst>
              <p:ext uri="{D42A27DB-BD31-4B8C-83A1-F6EECF244321}">
                <p14:modId xmlns:p14="http://schemas.microsoft.com/office/powerpoint/2010/main" val="344648739"/>
              </p:ext>
            </p:extLst>
          </p:nvPr>
        </p:nvGraphicFramePr>
        <p:xfrm>
          <a:off x="347175" y="1020150"/>
          <a:ext cx="8372500" cy="2056256"/>
        </p:xfrm>
        <a:graphic>
          <a:graphicData uri="http://schemas.openxmlformats.org/drawingml/2006/table">
            <a:tbl>
              <a:tblPr firstRow="1">
                <a:noFill/>
                <a:tableStyleId>{7366701B-05AB-4E09-8DA0-797B9718AF35}</a:tableStyleId>
              </a:tblPr>
              <a:tblGrid>
                <a:gridCol w="2908425">
                  <a:extLst>
                    <a:ext uri="{9D8B030D-6E8A-4147-A177-3AD203B41FA5}">
                      <a16:colId xmlns:a16="http://schemas.microsoft.com/office/drawing/2014/main" val="20000"/>
                    </a:ext>
                  </a:extLst>
                </a:gridCol>
                <a:gridCol w="5464075">
                  <a:extLst>
                    <a:ext uri="{9D8B030D-6E8A-4147-A177-3AD203B41FA5}">
                      <a16:colId xmlns:a16="http://schemas.microsoft.com/office/drawing/2014/main" val="20001"/>
                    </a:ext>
                  </a:extLst>
                </a:gridCol>
              </a:tblGrid>
              <a:tr h="415700">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Section</a:t>
                      </a:r>
                      <a:endParaRPr sz="1200" b="1" u="sng">
                        <a:solidFill>
                          <a:srgbClr val="0563C1"/>
                        </a:solidFill>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Calibri"/>
                          <a:ea typeface="Calibri"/>
                          <a:cs typeface="Calibri"/>
                          <a:sym typeface="Calibri"/>
                        </a:rPr>
                        <a:t>Minimum Required for Approval</a:t>
                      </a:r>
                      <a:endParaRPr sz="1200" b="1">
                        <a:latin typeface="Calibri"/>
                        <a:ea typeface="Calibri"/>
                        <a:cs typeface="Calibri"/>
                        <a:sym typeface="Calibri"/>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157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Assurances and Attestations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latin typeface="Roboto"/>
                          <a:ea typeface="Roboto"/>
                          <a:cs typeface="Roboto"/>
                          <a:sym typeface="Roboto"/>
                        </a:rPr>
                        <a:t>Selection Within Application</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Tribal Consultation Attestation </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School Improvement Retention of Funds Request Form</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Assurances </a:t>
                      </a:r>
                      <a:endParaRPr sz="1200" dirty="0">
                        <a:latin typeface="Roboto"/>
                        <a:ea typeface="Roboto"/>
                        <a:cs typeface="Roboto"/>
                        <a:sym typeface="Roboto"/>
                      </a:endParaRPr>
                    </a:p>
                    <a:p>
                      <a:pPr marL="0" lvl="0" indent="0" algn="l" rtl="0">
                        <a:lnSpc>
                          <a:spcPct val="115000"/>
                        </a:lnSpc>
                        <a:spcBef>
                          <a:spcPts val="0"/>
                        </a:spcBef>
                        <a:spcAft>
                          <a:spcPts val="0"/>
                        </a:spcAft>
                        <a:buNone/>
                      </a:pPr>
                      <a:r>
                        <a:rPr lang="en" sz="1200" dirty="0">
                          <a:latin typeface="Roboto"/>
                          <a:ea typeface="Roboto"/>
                          <a:cs typeface="Roboto"/>
                          <a:sym typeface="Roboto"/>
                        </a:rPr>
                        <a:t>Upload with </a:t>
                      </a:r>
                      <a:r>
                        <a:rPr lang="en" sz="1200" b="1" i="1" dirty="0">
                          <a:latin typeface="Roboto"/>
                          <a:ea typeface="Roboto"/>
                          <a:cs typeface="Roboto"/>
                          <a:sym typeface="Roboto"/>
                        </a:rPr>
                        <a:t>Signature</a:t>
                      </a:r>
                      <a:endParaRPr sz="1200" b="1" i="1"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2025-2026 ESEA General Assurances (Board President Signature  required to receive substantial approval)</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5" name="Google Shape;1505;p185"/>
          <p:cNvSpPr txBox="1">
            <a:spLocks noGrp="1"/>
          </p:cNvSpPr>
          <p:nvPr>
            <p:ph type="title"/>
          </p:nvPr>
        </p:nvSpPr>
        <p:spPr>
          <a:xfrm>
            <a:off x="311700" y="181300"/>
            <a:ext cx="7167900" cy="499800"/>
          </a:xfrm>
          <a:prstGeom prst="rect">
            <a:avLst/>
          </a:prstGeom>
        </p:spPr>
        <p:txBody>
          <a:bodyPr spcFirstLastPara="1" wrap="square" lIns="0" tIns="0" rIns="0" bIns="0" anchor="ctr" anchorCtr="0">
            <a:noAutofit/>
          </a:bodyPr>
          <a:lstStyle/>
          <a:p>
            <a:pPr lvl="0"/>
            <a:r>
              <a:rPr lang="en" dirty="0"/>
              <a:t>Components for 2025-2026 Substantial Approval (Part 4)</a:t>
            </a:r>
            <a:br>
              <a:rPr lang="en" dirty="0"/>
            </a:br>
            <a:r>
              <a:rPr lang="en" dirty="0"/>
              <a:t>Due by June 30, 2025</a:t>
            </a:r>
            <a:endParaRPr dirty="0"/>
          </a:p>
        </p:txBody>
      </p:sp>
      <p:graphicFrame>
        <p:nvGraphicFramePr>
          <p:cNvPr id="1504" name="Google Shape;1504;p185"/>
          <p:cNvGraphicFramePr/>
          <p:nvPr>
            <p:extLst>
              <p:ext uri="{D42A27DB-BD31-4B8C-83A1-F6EECF244321}">
                <p14:modId xmlns:p14="http://schemas.microsoft.com/office/powerpoint/2010/main" val="3425129210"/>
              </p:ext>
            </p:extLst>
          </p:nvPr>
        </p:nvGraphicFramePr>
        <p:xfrm>
          <a:off x="311700" y="1037875"/>
          <a:ext cx="8571525" cy="3450933"/>
        </p:xfrm>
        <a:graphic>
          <a:graphicData uri="http://schemas.openxmlformats.org/drawingml/2006/table">
            <a:tbl>
              <a:tblPr firstRow="1">
                <a:noFill/>
                <a:tableStyleId>{7366701B-05AB-4E09-8DA0-797B9718AF35}</a:tableStyleId>
              </a:tblPr>
              <a:tblGrid>
                <a:gridCol w="2164450">
                  <a:extLst>
                    <a:ext uri="{9D8B030D-6E8A-4147-A177-3AD203B41FA5}">
                      <a16:colId xmlns:a16="http://schemas.microsoft.com/office/drawing/2014/main" val="20000"/>
                    </a:ext>
                  </a:extLst>
                </a:gridCol>
                <a:gridCol w="6407075">
                  <a:extLst>
                    <a:ext uri="{9D8B030D-6E8A-4147-A177-3AD203B41FA5}">
                      <a16:colId xmlns:a16="http://schemas.microsoft.com/office/drawing/2014/main" val="20001"/>
                    </a:ext>
                  </a:extLst>
                </a:gridCol>
              </a:tblGrid>
              <a:tr h="340500">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Section</a:t>
                      </a:r>
                      <a:endParaRPr sz="1200" b="1" u="sng">
                        <a:solidFill>
                          <a:srgbClr val="0563C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Minimum Required for Approval</a:t>
                      </a:r>
                      <a:endParaRPr sz="12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50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Narratives</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Response provided for each narrative question.</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0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Data Profile</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The LEA has selected a poverty measure.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1535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School Ranking</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LEA selects a Qualifying Method for Serving Schools and is serving schools according to the Qualifying Method selected.</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Title I schools have been identified.</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a:t>
                      </a:r>
                      <a:r>
                        <a:rPr lang="en" sz="1200">
                          <a:solidFill>
                            <a:schemeClr val="dk1"/>
                          </a:solidFill>
                          <a:latin typeface="Roboto"/>
                          <a:ea typeface="Roboto"/>
                          <a:cs typeface="Roboto"/>
                          <a:sym typeface="Roboto"/>
                        </a:rPr>
                        <a:t>If there are any change in Program Type (TA, SW, CSW) from 2024-2025 </a:t>
                      </a:r>
                      <a:r>
                        <a:rPr lang="en" sz="1200">
                          <a:latin typeface="Roboto"/>
                          <a:ea typeface="Roboto"/>
                          <a:cs typeface="Roboto"/>
                          <a:sym typeface="Roboto"/>
                        </a:rPr>
                        <a:t>Include a comment in the Title I General Comment Box.</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Complete list of Title I schools </a:t>
                      </a:r>
                      <a:r>
                        <a:rPr lang="en" sz="1200" b="1" i="1">
                          <a:latin typeface="Roboto"/>
                          <a:ea typeface="Roboto"/>
                          <a:cs typeface="Roboto"/>
                          <a:sym typeface="Roboto"/>
                        </a:rPr>
                        <a:t>must be finalized by August 1</a:t>
                      </a:r>
                      <a:r>
                        <a:rPr lang="en" sz="1200">
                          <a:latin typeface="Roboto"/>
                          <a:ea typeface="Roboto"/>
                          <a:cs typeface="Roboto"/>
                          <a:sym typeface="Roboto"/>
                        </a:rPr>
                        <a:t>. </a:t>
                      </a:r>
                      <a:endParaRPr sz="1200">
                        <a:latin typeface="Roboto"/>
                        <a:ea typeface="Roboto"/>
                        <a:cs typeface="Roboto"/>
                        <a:sym typeface="Roboto"/>
                      </a:endParaRPr>
                    </a:p>
                    <a:p>
                      <a:pPr marL="0" lvl="0" indent="0" algn="l" rtl="0">
                        <a:lnSpc>
                          <a:spcPct val="115000"/>
                        </a:lnSpc>
                        <a:spcBef>
                          <a:spcPts val="0"/>
                        </a:spcBef>
                        <a:spcAft>
                          <a:spcPts val="0"/>
                        </a:spcAft>
                        <a:buNone/>
                      </a:pPr>
                      <a:r>
                        <a:rPr lang="en" sz="1200">
                          <a:latin typeface="Roboto"/>
                          <a:ea typeface="Roboto"/>
                          <a:cs typeface="Roboto"/>
                          <a:sym typeface="Roboto"/>
                        </a:rPr>
                        <a:t>- Complete this </a:t>
                      </a:r>
                      <a:r>
                        <a:rPr lang="en" sz="1200" u="sng">
                          <a:solidFill>
                            <a:schemeClr val="hlink"/>
                          </a:solidFill>
                          <a:latin typeface="Roboto"/>
                          <a:ea typeface="Roboto"/>
                          <a:cs typeface="Roboto"/>
                          <a:sym typeface="Roboto"/>
                          <a:hlinkClick r:id="rId3"/>
                        </a:rPr>
                        <a:t>form</a:t>
                      </a:r>
                      <a:r>
                        <a:rPr lang="en" sz="1200">
                          <a:solidFill>
                            <a:schemeClr val="hlink"/>
                          </a:solidFill>
                          <a:uFill>
                            <a:noFill/>
                          </a:uFill>
                          <a:latin typeface="Roboto"/>
                          <a:ea typeface="Roboto"/>
                          <a:cs typeface="Roboto"/>
                          <a:sym typeface="Roboto"/>
                          <a:hlinkClick r:id="rId3"/>
                        </a:rPr>
                        <a:t> </a:t>
                      </a:r>
                      <a:r>
                        <a:rPr lang="en" sz="1200">
                          <a:latin typeface="Roboto"/>
                          <a:ea typeface="Roboto"/>
                          <a:cs typeface="Roboto"/>
                          <a:sym typeface="Roboto"/>
                        </a:rPr>
                        <a:t>if the LEA needs to add a school to the School Ranking page.</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743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Title I, Part D Narratives</a:t>
                      </a:r>
                      <a:endParaRPr sz="1200" b="1">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 Response provided for each narrative question.</a:t>
                      </a: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 Formal Agreement is not required for substantial (will be required for final)</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86"/>
          <p:cNvSpPr txBox="1">
            <a:spLocks noGrp="1"/>
          </p:cNvSpPr>
          <p:nvPr>
            <p:ph type="title"/>
          </p:nvPr>
        </p:nvSpPr>
        <p:spPr>
          <a:xfrm>
            <a:off x="0" y="3361600"/>
            <a:ext cx="9144000" cy="666600"/>
          </a:xfrm>
          <a:prstGeom prst="rect">
            <a:avLst/>
          </a:prstGeom>
          <a:solidFill>
            <a:srgbClr val="E265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ESSER Real Property Data Collection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19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Action Required for </a:t>
            </a:r>
            <a:r>
              <a:rPr lang="en" u="sng" dirty="0"/>
              <a:t>All</a:t>
            </a:r>
            <a:r>
              <a:rPr lang="en" dirty="0"/>
              <a:t> Recipients of ESSER Funds</a:t>
            </a:r>
            <a:endParaRPr dirty="0"/>
          </a:p>
        </p:txBody>
      </p:sp>
      <p:sp>
        <p:nvSpPr>
          <p:cNvPr id="1633" name="Google Shape;1633;p197"/>
          <p:cNvSpPr txBox="1">
            <a:spLocks noGrp="1"/>
          </p:cNvSpPr>
          <p:nvPr>
            <p:ph type="body" idx="1"/>
          </p:nvPr>
        </p:nvSpPr>
        <p:spPr>
          <a:xfrm>
            <a:off x="356825" y="1152475"/>
            <a:ext cx="6735900" cy="303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dirty="0"/>
              <a:t>Review Uses of ESSER funds for Real Property improvements.</a:t>
            </a:r>
            <a:endParaRPr sz="1500" dirty="0"/>
          </a:p>
          <a:p>
            <a:pPr marL="914400" lvl="1" indent="-323850" algn="l" rtl="0">
              <a:spcBef>
                <a:spcPts val="0"/>
              </a:spcBef>
              <a:spcAft>
                <a:spcPts val="0"/>
              </a:spcAft>
              <a:buSzPts val="1500"/>
              <a:buChar char="○"/>
            </a:pPr>
            <a:r>
              <a:rPr lang="en" sz="1500" dirty="0"/>
              <a:t>For recipients with </a:t>
            </a:r>
            <a:r>
              <a:rPr lang="en" sz="1500" u="sng" dirty="0"/>
              <a:t>NO</a:t>
            </a:r>
            <a:r>
              <a:rPr lang="en" sz="1500" dirty="0"/>
              <a:t> Real Property improvements, complete and submit the </a:t>
            </a:r>
            <a:r>
              <a:rPr lang="en" sz="1500" u="sng" dirty="0">
                <a:solidFill>
                  <a:schemeClr val="hlink"/>
                </a:solidFill>
                <a:hlinkClick r:id="rId3"/>
              </a:rPr>
              <a:t>Smartsheet Certification</a:t>
            </a:r>
            <a:r>
              <a:rPr lang="en" sz="1500" dirty="0"/>
              <a:t> form, indicating “0” Real Property Reports will be submitted, due </a:t>
            </a:r>
            <a:r>
              <a:rPr lang="en" sz="1500" b="1" dirty="0"/>
              <a:t>September 1, 2025</a:t>
            </a:r>
            <a:r>
              <a:rPr lang="en" sz="1500" dirty="0"/>
              <a:t>.</a:t>
            </a:r>
            <a:endParaRPr sz="1500" dirty="0"/>
          </a:p>
          <a:p>
            <a:pPr marL="914400" lvl="1" indent="-323850" algn="l" rtl="0">
              <a:spcBef>
                <a:spcPts val="0"/>
              </a:spcBef>
              <a:spcAft>
                <a:spcPts val="0"/>
              </a:spcAft>
              <a:buSzPts val="1500"/>
              <a:buChar char="○"/>
            </a:pPr>
            <a:r>
              <a:rPr lang="en" sz="1500" dirty="0"/>
              <a:t>For recipients with Real Property improvements, complete and submit the </a:t>
            </a:r>
            <a:r>
              <a:rPr lang="en" sz="1500" u="sng" dirty="0">
                <a:solidFill>
                  <a:schemeClr val="hlink"/>
                </a:solidFill>
                <a:hlinkClick r:id="rId3"/>
              </a:rPr>
              <a:t>Smartsheet Certification</a:t>
            </a:r>
            <a:r>
              <a:rPr lang="en" sz="1500" dirty="0"/>
              <a:t> form, indicating the number of Real Property Reports to be submitted, and attach SF-429 Cover Page and SF-429-A forms for each parcel, due </a:t>
            </a:r>
            <a:r>
              <a:rPr lang="en" sz="1500" b="1" dirty="0"/>
              <a:t>September 1, 2025</a:t>
            </a:r>
            <a:r>
              <a:rPr lang="en" sz="1500" dirty="0"/>
              <a:t> and </a:t>
            </a:r>
            <a:r>
              <a:rPr lang="en" sz="1500" b="1" dirty="0"/>
              <a:t>September 1</a:t>
            </a:r>
            <a:r>
              <a:rPr lang="en" sz="1500" dirty="0"/>
              <a:t> of each subsequent year for 15 years.</a:t>
            </a:r>
            <a:endParaRPr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40" name="Google Shape;1640;p198"/>
          <p:cNvSpPr txBox="1">
            <a:spLocks noGrp="1"/>
          </p:cNvSpPr>
          <p:nvPr>
            <p:ph type="title"/>
          </p:nvPr>
        </p:nvSpPr>
        <p:spPr>
          <a:xfrm>
            <a:off x="311700" y="105100"/>
            <a:ext cx="79434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latin typeface="Arial"/>
                <a:ea typeface="Arial"/>
                <a:cs typeface="Arial"/>
                <a:sym typeface="Arial"/>
              </a:rPr>
              <a:t>Complete the Smartsheet Submission Form - </a:t>
            </a:r>
            <a:r>
              <a:rPr lang="en" sz="1800" b="1" dirty="0">
                <a:highlight>
                  <a:srgbClr val="FFFF00"/>
                </a:highlight>
                <a:latin typeface="Arial"/>
                <a:ea typeface="Arial"/>
                <a:cs typeface="Arial"/>
                <a:sym typeface="Arial"/>
              </a:rPr>
              <a:t>All ESSER recipients</a:t>
            </a:r>
            <a:endParaRPr b="1" dirty="0">
              <a:highlight>
                <a:srgbClr val="FFFF00"/>
              </a:highlight>
            </a:endParaRPr>
          </a:p>
        </p:txBody>
      </p:sp>
      <p:pic>
        <p:nvPicPr>
          <p:cNvPr id="1642" name="Google Shape;1642;p198" descr="The first two sections of the Smartsheet submission form, with fields for LEA name, Contact Information for the Individual Completing the form, and the Property Information. The Property information includes two fields, one to list the number of property reports to be submitted that now includes an option for zero and the second to upload the reports."/>
          <p:cNvPicPr preferRelativeResize="0"/>
          <p:nvPr/>
        </p:nvPicPr>
        <p:blipFill>
          <a:blip r:embed="rId3">
            <a:alphaModFix/>
          </a:blip>
          <a:stretch>
            <a:fillRect/>
          </a:stretch>
        </p:blipFill>
        <p:spPr>
          <a:xfrm>
            <a:off x="398175" y="801775"/>
            <a:ext cx="2722550" cy="4170124"/>
          </a:xfrm>
          <a:prstGeom prst="rect">
            <a:avLst/>
          </a:prstGeom>
          <a:noFill/>
          <a:ln w="9525" cap="flat" cmpd="sng">
            <a:solidFill>
              <a:schemeClr val="dk2"/>
            </a:solidFill>
            <a:prstDash val="solid"/>
            <a:round/>
            <a:headEnd type="none" w="sm" len="sm"/>
            <a:tailEnd type="none" w="sm" len="sm"/>
          </a:ln>
        </p:spPr>
      </p:pic>
      <p:pic>
        <p:nvPicPr>
          <p:cNvPr id="1643" name="Google Shape;1643;p198" descr="The last section of the Smartsheet submission form, the certification statements."/>
          <p:cNvPicPr preferRelativeResize="0"/>
          <p:nvPr/>
        </p:nvPicPr>
        <p:blipFill rotWithShape="1">
          <a:blip r:embed="rId4">
            <a:alphaModFix/>
          </a:blip>
          <a:srcRect l="2190"/>
          <a:stretch/>
        </p:blipFill>
        <p:spPr>
          <a:xfrm>
            <a:off x="3461450" y="801775"/>
            <a:ext cx="2637025" cy="4170125"/>
          </a:xfrm>
          <a:prstGeom prst="rect">
            <a:avLst/>
          </a:prstGeom>
          <a:noFill/>
          <a:ln w="9525" cap="flat" cmpd="sng">
            <a:solidFill>
              <a:schemeClr val="dk2"/>
            </a:solidFill>
            <a:prstDash val="solid"/>
            <a:round/>
            <a:headEnd type="none" w="sm" len="sm"/>
            <a:tailEnd type="none" w="sm" len="sm"/>
          </a:ln>
        </p:spPr>
      </p:pic>
      <p:sp>
        <p:nvSpPr>
          <p:cNvPr id="1641" name="Google Shape;1641;p198"/>
          <p:cNvSpPr/>
          <p:nvPr/>
        </p:nvSpPr>
        <p:spPr>
          <a:xfrm>
            <a:off x="6224575" y="991150"/>
            <a:ext cx="2770500" cy="33393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Due Date</a:t>
            </a:r>
            <a:endParaRPr dirty="0">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b="1" dirty="0">
                <a:solidFill>
                  <a:schemeClr val="dk1"/>
                </a:solidFill>
                <a:latin typeface="Roboto"/>
                <a:ea typeface="Roboto"/>
                <a:cs typeface="Roboto"/>
                <a:sym typeface="Roboto"/>
              </a:rPr>
              <a:t>September 1, 2025</a:t>
            </a:r>
            <a:endParaRPr b="1" dirty="0">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b="1" dirty="0">
                <a:solidFill>
                  <a:schemeClr val="dk1"/>
                </a:solidFill>
                <a:latin typeface="Roboto"/>
                <a:ea typeface="Roboto"/>
                <a:cs typeface="Roboto"/>
                <a:sym typeface="Roboto"/>
              </a:rPr>
              <a:t>September 1</a:t>
            </a:r>
            <a:r>
              <a:rPr lang="en" dirty="0">
                <a:solidFill>
                  <a:schemeClr val="dk1"/>
                </a:solidFill>
                <a:latin typeface="Roboto"/>
                <a:ea typeface="Roboto"/>
                <a:cs typeface="Roboto"/>
                <a:sym typeface="Roboto"/>
              </a:rPr>
              <a:t> of each subsequent year if ESSER Real Property Reports are required for one or more parcel.</a:t>
            </a:r>
            <a:endParaRPr dirty="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dirty="0">
                <a:solidFill>
                  <a:schemeClr val="dk1"/>
                </a:solidFill>
                <a:latin typeface="Roboto"/>
                <a:ea typeface="Roboto"/>
                <a:cs typeface="Roboto"/>
                <a:sym typeface="Roboto"/>
              </a:rPr>
              <a:t>If reporting on 10 or more parcels, please complete and submit additional Smartsheets.</a:t>
            </a:r>
            <a:endParaRPr dirty="0">
              <a:solidFill>
                <a:schemeClr val="dk1"/>
              </a:solidFill>
              <a:latin typeface="Roboto"/>
              <a:ea typeface="Roboto"/>
              <a:cs typeface="Roboto"/>
              <a:sym typeface="Roboto"/>
            </a:endParaRPr>
          </a:p>
          <a:p>
            <a:pPr marL="0" lvl="0" indent="0" algn="ctr"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Accessing the Real Property Reporting Forms and Instructions</a:t>
            </a:r>
            <a:endParaRPr dirty="0"/>
          </a:p>
        </p:txBody>
      </p:sp>
      <p:pic>
        <p:nvPicPr>
          <p:cNvPr id="1650" name="Google Shape;1650;p199" descr="The section on the ESSER Grantee/Subgrantee Reporting Webpage dedicated to the Real Property Reporting guidance, which includes links to all resources and forms discussed in the presentation."/>
          <p:cNvPicPr preferRelativeResize="0"/>
          <p:nvPr/>
        </p:nvPicPr>
        <p:blipFill>
          <a:blip r:embed="rId3">
            <a:alphaModFix/>
          </a:blip>
          <a:stretch>
            <a:fillRect/>
          </a:stretch>
        </p:blipFill>
        <p:spPr>
          <a:xfrm>
            <a:off x="733750" y="693775"/>
            <a:ext cx="3838249" cy="4282626"/>
          </a:xfrm>
          <a:prstGeom prst="rect">
            <a:avLst/>
          </a:prstGeom>
          <a:noFill/>
          <a:ln w="9525" cap="flat" cmpd="sng">
            <a:solidFill>
              <a:schemeClr val="dk2"/>
            </a:solidFill>
            <a:prstDash val="solid"/>
            <a:round/>
            <a:headEnd type="none" w="sm" len="sm"/>
            <a:tailEnd type="none" w="sm" len="sm"/>
          </a:ln>
        </p:spPr>
      </p:pic>
      <p:sp>
        <p:nvSpPr>
          <p:cNvPr id="1649" name="Google Shape;1649;p199"/>
          <p:cNvSpPr txBox="1">
            <a:spLocks noGrp="1"/>
          </p:cNvSpPr>
          <p:nvPr>
            <p:ph type="body" idx="1"/>
          </p:nvPr>
        </p:nvSpPr>
        <p:spPr>
          <a:xfrm>
            <a:off x="5753575" y="1837450"/>
            <a:ext cx="2762100" cy="15189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Clr>
                <a:schemeClr val="dk1"/>
              </a:buClr>
              <a:buSzPts val="1100"/>
              <a:buFont typeface="Arial"/>
              <a:buNone/>
            </a:pPr>
            <a:r>
              <a:rPr lang="en" sz="1700" dirty="0"/>
              <a:t>All SF-429 forms are available to download from</a:t>
            </a:r>
            <a:r>
              <a:rPr lang="en" sz="1700" dirty="0">
                <a:solidFill>
                  <a:schemeClr val="dk2"/>
                </a:solidFill>
              </a:rPr>
              <a:t> </a:t>
            </a:r>
            <a:r>
              <a:rPr lang="en" sz="1700" u="sng" dirty="0">
                <a:solidFill>
                  <a:srgbClr val="1D5ECF"/>
                </a:solidFill>
                <a:hlinkClick r:id="rId4">
                  <a:extLst>
                    <a:ext uri="{A12FA001-AC4F-418D-AE19-62706E023703}">
                      <ahyp:hlinkClr xmlns:ahyp="http://schemas.microsoft.com/office/drawing/2018/hyperlinkcolor" val="tx"/>
                    </a:ext>
                  </a:extLst>
                </a:hlinkClick>
              </a:rPr>
              <a:t>Grants.gov</a:t>
            </a:r>
            <a:r>
              <a:rPr lang="en" sz="1700" dirty="0">
                <a:solidFill>
                  <a:srgbClr val="1D5ECF"/>
                </a:solidFill>
              </a:rPr>
              <a:t> </a:t>
            </a:r>
            <a:r>
              <a:rPr lang="en" sz="1700" dirty="0"/>
              <a:t>and are linked on the</a:t>
            </a:r>
            <a:r>
              <a:rPr lang="en" sz="1700" dirty="0">
                <a:solidFill>
                  <a:schemeClr val="dk2"/>
                </a:solidFill>
              </a:rPr>
              <a:t> </a:t>
            </a:r>
            <a:r>
              <a:rPr lang="en" sz="1700" u="sng" dirty="0">
                <a:solidFill>
                  <a:srgbClr val="1D5ECF"/>
                </a:solidFill>
                <a:hlinkClick r:id="rId5">
                  <a:extLst>
                    <a:ext uri="{A12FA001-AC4F-418D-AE19-62706E023703}">
                      <ahyp:hlinkClr xmlns:ahyp="http://schemas.microsoft.com/office/drawing/2018/hyperlinkcolor" val="tx"/>
                    </a:ext>
                  </a:extLst>
                </a:hlinkClick>
              </a:rPr>
              <a:t>ESSER Grantee/Subgrantee Reporting Webpage</a:t>
            </a:r>
            <a:r>
              <a:rPr lang="en" dirty="0"/>
              <a: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20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Additional Resources</a:t>
            </a:r>
            <a:endParaRPr dirty="0"/>
          </a:p>
        </p:txBody>
      </p:sp>
      <p:sp>
        <p:nvSpPr>
          <p:cNvPr id="1656" name="Google Shape;1656;p200"/>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u="sng" dirty="0">
                <a:solidFill>
                  <a:srgbClr val="1D5ECF"/>
                </a:solidFill>
                <a:hlinkClick r:id="rId3">
                  <a:extLst>
                    <a:ext uri="{A12FA001-AC4F-418D-AE19-62706E023703}">
                      <ahyp:hlinkClr xmlns:ahyp="http://schemas.microsoft.com/office/drawing/2018/hyperlinkcolor" val="tx"/>
                    </a:ext>
                  </a:extLst>
                </a:hlinkClick>
              </a:rPr>
              <a:t>USDE Guidance and FAQ</a:t>
            </a:r>
            <a:endParaRPr sz="1800" dirty="0">
              <a:solidFill>
                <a:srgbClr val="1D5ECF"/>
              </a:solidFill>
            </a:endParaRPr>
          </a:p>
          <a:p>
            <a:pPr marL="457200" lvl="0" indent="-342900" algn="l" rtl="0">
              <a:spcBef>
                <a:spcPts val="0"/>
              </a:spcBef>
              <a:spcAft>
                <a:spcPts val="0"/>
              </a:spcAft>
              <a:buSzPts val="1800"/>
              <a:buChar char="●"/>
            </a:pPr>
            <a:r>
              <a:rPr lang="en" sz="1800" u="sng" dirty="0">
                <a:solidFill>
                  <a:srgbClr val="1D5ECF"/>
                </a:solidFill>
                <a:hlinkClick r:id="rId4">
                  <a:extLst>
                    <a:ext uri="{A12FA001-AC4F-418D-AE19-62706E023703}">
                      <ahyp:hlinkClr xmlns:ahyp="http://schemas.microsoft.com/office/drawing/2018/hyperlinkcolor" val="tx"/>
                    </a:ext>
                  </a:extLst>
                </a:hlinkClick>
              </a:rPr>
              <a:t>Grants.gov Post-Award Reporting Forms</a:t>
            </a:r>
            <a:endParaRPr sz="1800" dirty="0">
              <a:solidFill>
                <a:srgbClr val="1D5ECF"/>
              </a:solidFill>
            </a:endParaRPr>
          </a:p>
          <a:p>
            <a:pPr marL="457200" lvl="0" indent="-342900" algn="l" rtl="0">
              <a:spcBef>
                <a:spcPts val="0"/>
              </a:spcBef>
              <a:spcAft>
                <a:spcPts val="0"/>
              </a:spcAft>
              <a:buSzPts val="1800"/>
              <a:buChar char="●"/>
            </a:pPr>
            <a:r>
              <a:rPr lang="en" sz="1800" u="sng" dirty="0">
                <a:solidFill>
                  <a:srgbClr val="1D5ECF"/>
                </a:solidFill>
                <a:hlinkClick r:id="rId5">
                  <a:extLst>
                    <a:ext uri="{A12FA001-AC4F-418D-AE19-62706E023703}">
                      <ahyp:hlinkClr xmlns:ahyp="http://schemas.microsoft.com/office/drawing/2018/hyperlinkcolor" val="tx"/>
                    </a:ext>
                  </a:extLst>
                </a:hlinkClick>
              </a:rPr>
              <a:t>ESSER Reporting Website</a:t>
            </a:r>
            <a:endParaRPr sz="1800" dirty="0">
              <a:solidFill>
                <a:srgbClr val="1D5ECF"/>
              </a:solidFill>
            </a:endParaRPr>
          </a:p>
          <a:p>
            <a:pPr marL="457200" lvl="0" indent="-342900" algn="l" rtl="0">
              <a:spcBef>
                <a:spcPts val="0"/>
              </a:spcBef>
              <a:spcAft>
                <a:spcPts val="0"/>
              </a:spcAft>
              <a:buSzPts val="1800"/>
              <a:buChar char="●"/>
            </a:pPr>
            <a:r>
              <a:rPr lang="en" sz="1800" u="sng" dirty="0">
                <a:solidFill>
                  <a:srgbClr val="1D5ECF"/>
                </a:solidFill>
                <a:hlinkClick r:id="rId6">
                  <a:extLst>
                    <a:ext uri="{A12FA001-AC4F-418D-AE19-62706E023703}">
                      <ahyp:hlinkClr xmlns:ahyp="http://schemas.microsoft.com/office/drawing/2018/hyperlinkcolor" val="tx"/>
                    </a:ext>
                  </a:extLst>
                </a:hlinkClick>
              </a:rPr>
              <a:t>Disposition Guidance</a:t>
            </a:r>
            <a:endParaRPr sz="1800" dirty="0">
              <a:solidFill>
                <a:srgbClr val="1D5ECF"/>
              </a:solidFill>
            </a:endParaRPr>
          </a:p>
          <a:p>
            <a:pPr marL="457200" lvl="0" indent="-342900" algn="l" rtl="0">
              <a:lnSpc>
                <a:spcPct val="100000"/>
              </a:lnSpc>
              <a:spcBef>
                <a:spcPts val="0"/>
              </a:spcBef>
              <a:spcAft>
                <a:spcPts val="0"/>
              </a:spcAft>
              <a:buSzPts val="1800"/>
              <a:buChar char="●"/>
            </a:pPr>
            <a:r>
              <a:rPr lang="en" sz="1800" dirty="0">
                <a:solidFill>
                  <a:srgbClr val="333333"/>
                </a:solidFill>
                <a:highlight>
                  <a:schemeClr val="lt1"/>
                </a:highlight>
              </a:rPr>
              <a:t>For questions about the Real Property Data Collection, please contact: </a:t>
            </a:r>
            <a:r>
              <a:rPr lang="en" sz="1800" u="sng" dirty="0">
                <a:solidFill>
                  <a:srgbClr val="1D5ECF"/>
                </a:solidFill>
                <a:highlight>
                  <a:schemeClr val="lt1"/>
                </a:highlight>
                <a:hlinkClick r:id="rId7">
                  <a:extLst>
                    <a:ext uri="{A12FA001-AC4F-418D-AE19-62706E023703}">
                      <ahyp:hlinkClr xmlns:ahyp="http://schemas.microsoft.com/office/drawing/2018/hyperlinkcolor" val="tx"/>
                    </a:ext>
                  </a:extLst>
                </a:hlinkClick>
              </a:rPr>
              <a:t>esserapplications@cde.state.co.us</a:t>
            </a:r>
            <a:endParaRPr sz="1800" dirty="0">
              <a:solidFill>
                <a:srgbClr val="1D5ECF"/>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71"/>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409" name="Google Shape;1409;p171"/>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Topics:</a:t>
            </a:r>
            <a:endParaRPr/>
          </a:p>
          <a:p>
            <a:pPr marL="457200" lvl="0" indent="-330200" algn="l" rtl="0">
              <a:lnSpc>
                <a:spcPct val="90000"/>
              </a:lnSpc>
              <a:spcBef>
                <a:spcPts val="600"/>
              </a:spcBef>
              <a:spcAft>
                <a:spcPts val="0"/>
              </a:spcAft>
              <a:buSzPts val="1600"/>
              <a:buFont typeface="Arial"/>
              <a:buChar char="●"/>
            </a:pPr>
            <a:r>
              <a:rPr lang="en"/>
              <a:t>2025-26 Consolidated Application</a:t>
            </a:r>
            <a:endParaRPr/>
          </a:p>
          <a:p>
            <a:pPr marL="914400" lvl="1" indent="-317500" algn="l" rtl="0">
              <a:lnSpc>
                <a:spcPct val="90000"/>
              </a:lnSpc>
              <a:spcBef>
                <a:spcPts val="600"/>
              </a:spcBef>
              <a:spcAft>
                <a:spcPts val="0"/>
              </a:spcAft>
              <a:buSzPts val="1400"/>
              <a:buFont typeface="Arial"/>
              <a:buChar char="○"/>
            </a:pPr>
            <a:r>
              <a:rPr lang="en"/>
              <a:t>Substantial Approval</a:t>
            </a:r>
            <a:endParaRPr/>
          </a:p>
          <a:p>
            <a:pPr marL="914400" lvl="1" indent="-317500" algn="l" rtl="0">
              <a:lnSpc>
                <a:spcPct val="90000"/>
              </a:lnSpc>
              <a:spcBef>
                <a:spcPts val="600"/>
              </a:spcBef>
              <a:spcAft>
                <a:spcPts val="0"/>
              </a:spcAft>
              <a:buSzPts val="1400"/>
              <a:buChar char="○"/>
            </a:pPr>
            <a:r>
              <a:rPr lang="en"/>
              <a:t>FER Training Resources</a:t>
            </a:r>
            <a:endParaRPr/>
          </a:p>
          <a:p>
            <a:pPr marL="914400" lvl="1" indent="-317500" algn="l" rtl="0">
              <a:lnSpc>
                <a:spcPct val="90000"/>
              </a:lnSpc>
              <a:spcBef>
                <a:spcPts val="600"/>
              </a:spcBef>
              <a:spcAft>
                <a:spcPts val="0"/>
              </a:spcAft>
              <a:buSzPts val="1400"/>
              <a:buChar char="○"/>
            </a:pPr>
            <a:r>
              <a:rPr lang="en"/>
              <a:t>Q&amp;A</a:t>
            </a:r>
            <a:endParaRPr/>
          </a:p>
          <a:p>
            <a:pPr marL="457200" lvl="0" indent="-330200" algn="l" rtl="0">
              <a:lnSpc>
                <a:spcPct val="90000"/>
              </a:lnSpc>
              <a:spcBef>
                <a:spcPts val="600"/>
              </a:spcBef>
              <a:spcAft>
                <a:spcPts val="0"/>
              </a:spcAft>
              <a:buSzPts val="1600"/>
              <a:buChar char="●"/>
            </a:pPr>
            <a:r>
              <a:rPr lang="en"/>
              <a:t>ESSER Real Property Data Collection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201"/>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2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a:p>
            <a:pPr marL="0" lvl="0" indent="0" algn="l" rtl="0">
              <a:spcBef>
                <a:spcPts val="0"/>
              </a:spcBef>
              <a:spcAft>
                <a:spcPts val="0"/>
              </a:spcAft>
              <a:buNone/>
            </a:pPr>
            <a:endParaRPr dirty="0"/>
          </a:p>
        </p:txBody>
      </p:sp>
      <p:sp>
        <p:nvSpPr>
          <p:cNvPr id="1668" name="Google Shape;1668;p20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a:t>
            </a:r>
            <a:endParaRPr i="1" dirty="0"/>
          </a:p>
          <a:p>
            <a:pPr marL="914400" lvl="1" indent="-330200" algn="l" rtl="0">
              <a:lnSpc>
                <a:spcPct val="90000"/>
              </a:lnSpc>
              <a:spcBef>
                <a:spcPts val="600"/>
              </a:spcBef>
              <a:spcAft>
                <a:spcPts val="0"/>
              </a:spcAft>
              <a:buSzPts val="1600"/>
              <a:buFont typeface="Arial"/>
              <a:buChar char="•"/>
            </a:pPr>
            <a:r>
              <a:rPr lang="en" sz="1600" b="1" dirty="0"/>
              <a:t>July 17 -</a:t>
            </a:r>
            <a:endParaRPr sz="1600" b="1" dirty="0"/>
          </a:p>
          <a:p>
            <a:pPr marL="1371600" lvl="2" indent="-330200" algn="l" rtl="0">
              <a:lnSpc>
                <a:spcPct val="90000"/>
              </a:lnSpc>
              <a:spcBef>
                <a:spcPts val="600"/>
              </a:spcBef>
              <a:spcAft>
                <a:spcPts val="0"/>
              </a:spcAft>
              <a:buSzPts val="1600"/>
              <a:buFont typeface="Arial"/>
              <a:buChar char="•"/>
            </a:pPr>
            <a:r>
              <a:rPr lang="en" sz="1600" b="1" dirty="0"/>
              <a:t>Tentative date if needed. Unless there are urgent topics to cover, there will not be any Office Hours in July.</a:t>
            </a:r>
            <a:endParaRPr sz="1400" b="1" dirty="0">
              <a:solidFill>
                <a:srgbClr val="CC0000"/>
              </a:solidFill>
            </a:endParaRPr>
          </a:p>
        </p:txBody>
      </p:sp>
      <p:pic>
        <p:nvPicPr>
          <p:cNvPr id="1669" name="Google Shape;1669;p2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203"/>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675" name="Google Shape;1675;p203"/>
          <p:cNvGraphicFramePr/>
          <p:nvPr/>
        </p:nvGraphicFramePr>
        <p:xfrm>
          <a:off x="107018" y="623445"/>
          <a:ext cx="8481000" cy="4168825"/>
        </p:xfrm>
        <a:graphic>
          <a:graphicData uri="http://schemas.openxmlformats.org/drawingml/2006/table">
            <a:tbl>
              <a:tblPr firstRow="1">
                <a:noFill/>
                <a:tableStyleId>{D9050B97-F849-4201-90A5-B9697799D919}</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6"/>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7"/>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8"/>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9"/>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0"/>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3"/>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5"/>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6"/>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7"/>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74"/>
          <p:cNvSpPr txBox="1">
            <a:spLocks noGrp="1"/>
          </p:cNvSpPr>
          <p:nvPr>
            <p:ph type="title"/>
          </p:nvPr>
        </p:nvSpPr>
        <p:spPr>
          <a:xfrm>
            <a:off x="0" y="3361600"/>
            <a:ext cx="9144000" cy="666600"/>
          </a:xfrm>
          <a:prstGeom prst="rect">
            <a:avLst/>
          </a:prstGeom>
          <a:solidFill>
            <a:srgbClr val="E265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2024-2025 Consolidated Application Updates</a:t>
            </a:r>
            <a:endParaRPr sz="2400"/>
          </a:p>
        </p:txBody>
      </p:sp>
      <p:sp>
        <p:nvSpPr>
          <p:cNvPr id="1432" name="Google Shape;1432;p175"/>
          <p:cNvSpPr txBox="1">
            <a:spLocks noGrp="1"/>
          </p:cNvSpPr>
          <p:nvPr>
            <p:ph type="body" idx="1"/>
          </p:nvPr>
        </p:nvSpPr>
        <p:spPr>
          <a:xfrm>
            <a:off x="311700" y="1042750"/>
            <a:ext cx="8463000" cy="314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Char char="●"/>
            </a:pPr>
            <a:r>
              <a:rPr lang="en" sz="1800">
                <a:solidFill>
                  <a:srgbClr val="333333"/>
                </a:solidFill>
                <a:highlight>
                  <a:srgbClr val="FFFFFF"/>
                </a:highlight>
              </a:rPr>
              <a:t>Will remain open for any LEAs with remaining funds in the current application so the funds can be accessed (spent and draw down) until 9/30/25. </a:t>
            </a:r>
            <a:endParaRPr sz="180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sz="1800">
                <a:solidFill>
                  <a:srgbClr val="333333"/>
                </a:solidFill>
                <a:highlight>
                  <a:srgbClr val="FFFFFF"/>
                </a:highlight>
              </a:rPr>
              <a:t>PARs must be submitted to be able to use funds in July-September.</a:t>
            </a:r>
            <a:endParaRPr sz="180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sz="1800">
                <a:solidFill>
                  <a:srgbClr val="333333"/>
                </a:solidFill>
                <a:highlight>
                  <a:srgbClr val="FFFFFF"/>
                </a:highlight>
              </a:rPr>
              <a:t>PARs are due by </a:t>
            </a:r>
            <a:r>
              <a:rPr lang="en" sz="1800" b="1" u="sng">
                <a:solidFill>
                  <a:srgbClr val="333333"/>
                </a:solidFill>
                <a:highlight>
                  <a:srgbClr val="FFFFFF"/>
                </a:highlight>
              </a:rPr>
              <a:t>July 18, 2025.</a:t>
            </a:r>
            <a:endParaRPr sz="18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1300">
              <a:solidFill>
                <a:srgbClr val="333333"/>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7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Due by Monday, June 30, 2025</a:t>
            </a:r>
            <a:endParaRPr sz="2800"/>
          </a:p>
        </p:txBody>
      </p:sp>
      <p:sp>
        <p:nvSpPr>
          <p:cNvPr id="1439" name="Google Shape;1439;p176"/>
          <p:cNvSpPr txBox="1">
            <a:spLocks noGrp="1"/>
          </p:cNvSpPr>
          <p:nvPr>
            <p:ph type="body" idx="1"/>
          </p:nvPr>
        </p:nvSpPr>
        <p:spPr>
          <a:xfrm>
            <a:off x="311700" y="973100"/>
            <a:ext cx="4123200" cy="326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228600" lvl="0" indent="-196850" algn="l" rtl="0">
              <a:lnSpc>
                <a:spcPct val="100000"/>
              </a:lnSpc>
              <a:spcBef>
                <a:spcPts val="0"/>
              </a:spcBef>
              <a:spcAft>
                <a:spcPts val="0"/>
              </a:spcAft>
              <a:buSzPts val="1300"/>
              <a:buFont typeface="Calibri"/>
              <a:buChar char="●"/>
            </a:pPr>
            <a:r>
              <a:rPr lang="en" sz="1300"/>
              <a:t>Completed </a:t>
            </a:r>
            <a:r>
              <a:rPr lang="en" sz="1300" b="1">
                <a:solidFill>
                  <a:srgbClr val="EF7521"/>
                </a:solidFill>
              </a:rPr>
              <a:t>Cross Program Section</a:t>
            </a:r>
            <a:r>
              <a:rPr lang="en" sz="1300"/>
              <a:t>, as applicable to the LEA</a:t>
            </a:r>
            <a:endParaRPr sz="1300"/>
          </a:p>
          <a:p>
            <a:pPr marL="514350" lvl="1" indent="-196850" algn="l" rtl="0">
              <a:lnSpc>
                <a:spcPct val="100000"/>
              </a:lnSpc>
              <a:spcBef>
                <a:spcPts val="0"/>
              </a:spcBef>
              <a:spcAft>
                <a:spcPts val="0"/>
              </a:spcAft>
              <a:buSzPts val="1300"/>
              <a:buChar char="○"/>
            </a:pPr>
            <a:r>
              <a:rPr lang="en" sz="1300"/>
              <a:t>Alternative Fund Use Authority (AFUA)</a:t>
            </a:r>
            <a:endParaRPr sz="1300"/>
          </a:p>
          <a:p>
            <a:pPr marL="514350" lvl="1" indent="-196850" algn="l" rtl="0">
              <a:lnSpc>
                <a:spcPct val="100000"/>
              </a:lnSpc>
              <a:spcBef>
                <a:spcPts val="0"/>
              </a:spcBef>
              <a:spcAft>
                <a:spcPts val="0"/>
              </a:spcAft>
              <a:buSzPts val="1300"/>
              <a:buChar char="○"/>
            </a:pPr>
            <a:r>
              <a:rPr lang="en" sz="1300"/>
              <a:t>Contacts</a:t>
            </a:r>
            <a:endParaRPr sz="1300"/>
          </a:p>
          <a:p>
            <a:pPr marL="514350" lvl="1" indent="-196850" algn="l" rtl="0">
              <a:lnSpc>
                <a:spcPct val="100000"/>
              </a:lnSpc>
              <a:spcBef>
                <a:spcPts val="0"/>
              </a:spcBef>
              <a:spcAft>
                <a:spcPts val="0"/>
              </a:spcAft>
              <a:buSzPts val="1300"/>
              <a:buChar char="○"/>
            </a:pPr>
            <a:r>
              <a:rPr lang="en" sz="1300"/>
              <a:t>Cross Program Questions</a:t>
            </a:r>
            <a:endParaRPr sz="1300"/>
          </a:p>
          <a:p>
            <a:pPr marL="514350" lvl="1" indent="-196850" algn="l" rtl="0">
              <a:lnSpc>
                <a:spcPct val="100000"/>
              </a:lnSpc>
              <a:spcBef>
                <a:spcPts val="0"/>
              </a:spcBef>
              <a:spcAft>
                <a:spcPts val="0"/>
              </a:spcAft>
              <a:buSzPts val="1300"/>
              <a:buChar char="○"/>
            </a:pPr>
            <a:r>
              <a:rPr lang="en" sz="1300"/>
              <a:t>Non-Public Schools page and consultation forms</a:t>
            </a:r>
            <a:endParaRPr sz="1300"/>
          </a:p>
          <a:p>
            <a:pPr marL="514350" lvl="1" indent="-196850" algn="l" rtl="0">
              <a:lnSpc>
                <a:spcPct val="100000"/>
              </a:lnSpc>
              <a:spcBef>
                <a:spcPts val="0"/>
              </a:spcBef>
              <a:spcAft>
                <a:spcPts val="0"/>
              </a:spcAft>
              <a:buSzPts val="1300"/>
              <a:buChar char="○"/>
            </a:pPr>
            <a:r>
              <a:rPr lang="en" sz="1300"/>
              <a:t>2023-2024 EDT Data</a:t>
            </a:r>
            <a:endParaRPr sz="1300"/>
          </a:p>
          <a:p>
            <a:pPr marL="514350" lvl="1" indent="-196850" algn="l" rtl="0">
              <a:lnSpc>
                <a:spcPct val="100000"/>
              </a:lnSpc>
              <a:spcBef>
                <a:spcPts val="0"/>
              </a:spcBef>
              <a:spcAft>
                <a:spcPts val="0"/>
              </a:spcAft>
              <a:buSzPts val="1300"/>
              <a:buChar char="○"/>
            </a:pPr>
            <a:r>
              <a:rPr lang="en" sz="1300"/>
              <a:t>ESSA School Improvement Narratives</a:t>
            </a:r>
            <a:endParaRPr sz="1300"/>
          </a:p>
          <a:p>
            <a:pPr marL="514350" lvl="1" indent="-196850" algn="l" rtl="0">
              <a:lnSpc>
                <a:spcPct val="100000"/>
              </a:lnSpc>
              <a:spcBef>
                <a:spcPts val="0"/>
              </a:spcBef>
              <a:spcAft>
                <a:spcPts val="0"/>
              </a:spcAft>
              <a:buSzPts val="1300"/>
              <a:buChar char="○"/>
            </a:pPr>
            <a:r>
              <a:rPr lang="en" sz="1300"/>
              <a:t>Targeted and Additional Targeted Support Schools</a:t>
            </a:r>
            <a:endParaRPr sz="1300"/>
          </a:p>
          <a:p>
            <a:pPr marL="514350" lvl="1" indent="-196850" algn="l" rtl="0">
              <a:lnSpc>
                <a:spcPct val="100000"/>
              </a:lnSpc>
              <a:spcBef>
                <a:spcPts val="0"/>
              </a:spcBef>
              <a:spcAft>
                <a:spcPts val="0"/>
              </a:spcAft>
              <a:buSzPts val="1300"/>
              <a:buChar char="○"/>
            </a:pPr>
            <a:r>
              <a:rPr lang="en" sz="1300"/>
              <a:t>Tribal Consultation Attestation </a:t>
            </a:r>
            <a:endParaRPr sz="1300"/>
          </a:p>
          <a:p>
            <a:pPr marL="514350" lvl="1" indent="-196850" algn="l" rtl="0">
              <a:lnSpc>
                <a:spcPct val="100000"/>
              </a:lnSpc>
              <a:spcBef>
                <a:spcPts val="0"/>
              </a:spcBef>
              <a:spcAft>
                <a:spcPts val="0"/>
              </a:spcAft>
              <a:buSzPts val="1300"/>
              <a:buChar char="○"/>
            </a:pPr>
            <a:r>
              <a:rPr lang="en" sz="1300"/>
              <a:t>School Improvement Retention of Funds Request Form (2025-2026 SY)</a:t>
            </a:r>
            <a:endParaRPr sz="1300"/>
          </a:p>
          <a:p>
            <a:pPr marL="514350" lvl="1" indent="-196850" algn="l" rtl="0">
              <a:lnSpc>
                <a:spcPct val="100000"/>
              </a:lnSpc>
              <a:spcBef>
                <a:spcPts val="0"/>
              </a:spcBef>
              <a:spcAft>
                <a:spcPts val="0"/>
              </a:spcAft>
              <a:buSzPts val="1300"/>
              <a:buChar char="○"/>
            </a:pPr>
            <a:r>
              <a:rPr lang="en" sz="1300"/>
              <a:t>Assurances</a:t>
            </a:r>
            <a:endParaRPr sz="1300"/>
          </a:p>
          <a:p>
            <a:pPr marL="514350" lvl="1" indent="-196850" algn="l" rtl="0">
              <a:lnSpc>
                <a:spcPct val="100000"/>
              </a:lnSpc>
              <a:spcBef>
                <a:spcPts val="0"/>
              </a:spcBef>
              <a:spcAft>
                <a:spcPts val="0"/>
              </a:spcAft>
              <a:buSzPts val="1300"/>
              <a:buChar char="○"/>
            </a:pPr>
            <a:r>
              <a:rPr lang="en" sz="1300"/>
              <a:t>2025-2026 ESEA General Assurances</a:t>
            </a:r>
            <a:endParaRPr sz="1300"/>
          </a:p>
          <a:p>
            <a:pPr marL="0" lvl="0" indent="0" algn="l" rtl="0">
              <a:spcBef>
                <a:spcPts val="0"/>
              </a:spcBef>
              <a:spcAft>
                <a:spcPts val="0"/>
              </a:spcAft>
              <a:buNone/>
            </a:pPr>
            <a:endParaRPr/>
          </a:p>
        </p:txBody>
      </p:sp>
      <p:sp>
        <p:nvSpPr>
          <p:cNvPr id="1441" name="Google Shape;1441;p176"/>
          <p:cNvSpPr txBox="1">
            <a:spLocks noGrp="1"/>
          </p:cNvSpPr>
          <p:nvPr>
            <p:ph type="body" idx="1"/>
          </p:nvPr>
        </p:nvSpPr>
        <p:spPr>
          <a:xfrm>
            <a:off x="4676450" y="973100"/>
            <a:ext cx="4123200" cy="326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342900" lvl="0" indent="-196850" algn="l" rtl="0">
              <a:lnSpc>
                <a:spcPct val="100000"/>
              </a:lnSpc>
              <a:spcBef>
                <a:spcPts val="0"/>
              </a:spcBef>
              <a:spcAft>
                <a:spcPts val="0"/>
              </a:spcAft>
              <a:buSzPts val="1300"/>
              <a:buChar char="●"/>
            </a:pPr>
            <a:r>
              <a:rPr lang="en" sz="1300"/>
              <a:t>Completed </a:t>
            </a:r>
            <a:r>
              <a:rPr lang="en" sz="1300" b="1">
                <a:solidFill>
                  <a:srgbClr val="EF7521"/>
                </a:solidFill>
              </a:rPr>
              <a:t>Title I, Part A Section</a:t>
            </a:r>
            <a:endParaRPr sz="1300" b="1">
              <a:solidFill>
                <a:srgbClr val="EF7521"/>
              </a:solidFill>
            </a:endParaRPr>
          </a:p>
          <a:p>
            <a:pPr marL="685800" lvl="1" indent="-196850" algn="l" rtl="0">
              <a:lnSpc>
                <a:spcPct val="100000"/>
              </a:lnSpc>
              <a:spcBef>
                <a:spcPts val="0"/>
              </a:spcBef>
              <a:spcAft>
                <a:spcPts val="0"/>
              </a:spcAft>
              <a:buSzPts val="1300"/>
              <a:buChar char="○"/>
            </a:pPr>
            <a:r>
              <a:rPr lang="en" sz="1300"/>
              <a:t>LEA Set-Aside</a:t>
            </a:r>
            <a:endParaRPr sz="1300"/>
          </a:p>
          <a:p>
            <a:pPr marL="685800" lvl="1" indent="-196850" algn="l" rtl="0">
              <a:lnSpc>
                <a:spcPct val="100000"/>
              </a:lnSpc>
              <a:spcBef>
                <a:spcPts val="0"/>
              </a:spcBef>
              <a:spcAft>
                <a:spcPts val="0"/>
              </a:spcAft>
              <a:buSzPts val="1300"/>
              <a:buChar char="○"/>
            </a:pPr>
            <a:r>
              <a:rPr lang="en" sz="1300"/>
              <a:t>LEA Data Profile</a:t>
            </a:r>
            <a:endParaRPr sz="1300"/>
          </a:p>
          <a:p>
            <a:pPr marL="685800" lvl="1" indent="-196850" algn="l" rtl="0">
              <a:lnSpc>
                <a:spcPct val="100000"/>
              </a:lnSpc>
              <a:spcBef>
                <a:spcPts val="0"/>
              </a:spcBef>
              <a:spcAft>
                <a:spcPts val="0"/>
              </a:spcAft>
              <a:buSzPts val="1300"/>
              <a:buChar char="○"/>
            </a:pPr>
            <a:r>
              <a:rPr lang="en" sz="1300"/>
              <a:t>School Ranking - must include all schools that the LEA is planning to serve in 2025-2026; rank order will be checked for final approval</a:t>
            </a:r>
            <a:endParaRPr sz="1300"/>
          </a:p>
          <a:p>
            <a:pPr marL="685800" lvl="1" indent="-196850" algn="l" rtl="0">
              <a:lnSpc>
                <a:spcPct val="100000"/>
              </a:lnSpc>
              <a:spcBef>
                <a:spcPts val="0"/>
              </a:spcBef>
              <a:spcAft>
                <a:spcPts val="0"/>
              </a:spcAft>
              <a:buSzPts val="1300"/>
              <a:buChar char="○"/>
            </a:pPr>
            <a:r>
              <a:rPr lang="en" sz="1300"/>
              <a:t>Preschool Table</a:t>
            </a:r>
            <a:endParaRPr sz="1300"/>
          </a:p>
          <a:p>
            <a:pPr marL="685800" lvl="1" indent="-196850" algn="l" rtl="0">
              <a:lnSpc>
                <a:spcPct val="100000"/>
              </a:lnSpc>
              <a:spcBef>
                <a:spcPts val="0"/>
              </a:spcBef>
              <a:spcAft>
                <a:spcPts val="0"/>
              </a:spcAft>
              <a:buSzPts val="1300"/>
              <a:buChar char="○"/>
            </a:pPr>
            <a:r>
              <a:rPr lang="en" sz="1300"/>
              <a:t>Title I, Part A Narratives</a:t>
            </a:r>
            <a:endParaRPr sz="1300"/>
          </a:p>
          <a:p>
            <a:pPr marL="685800" lvl="1" indent="-196850" algn="l" rtl="0">
              <a:lnSpc>
                <a:spcPct val="100000"/>
              </a:lnSpc>
              <a:spcBef>
                <a:spcPts val="0"/>
              </a:spcBef>
              <a:spcAft>
                <a:spcPts val="0"/>
              </a:spcAft>
              <a:buSzPts val="1300"/>
              <a:buChar char="○"/>
            </a:pPr>
            <a:r>
              <a:rPr lang="en" sz="1300"/>
              <a:t>Tentative Budget - LEA/BOCES can include projected carryover</a:t>
            </a:r>
            <a:endParaRPr sz="1300"/>
          </a:p>
          <a:p>
            <a:pPr marL="342900" lvl="0" indent="-196850" algn="l" rtl="0">
              <a:lnSpc>
                <a:spcPct val="100000"/>
              </a:lnSpc>
              <a:spcBef>
                <a:spcPts val="0"/>
              </a:spcBef>
              <a:spcAft>
                <a:spcPts val="0"/>
              </a:spcAft>
              <a:buSzPts val="1300"/>
              <a:buChar char="●"/>
            </a:pPr>
            <a:r>
              <a:rPr lang="en" sz="1300"/>
              <a:t>Completed </a:t>
            </a:r>
            <a:r>
              <a:rPr lang="en" sz="1300" b="1">
                <a:solidFill>
                  <a:srgbClr val="EF7521"/>
                </a:solidFill>
              </a:rPr>
              <a:t>Title I, Part D Section</a:t>
            </a:r>
            <a:r>
              <a:rPr lang="en" sz="1300"/>
              <a:t> (for LEAs that receive an allocation)</a:t>
            </a:r>
            <a:endParaRPr sz="1300"/>
          </a:p>
          <a:p>
            <a:pPr marL="685800" lvl="1" indent="-196850" algn="l" rtl="0">
              <a:lnSpc>
                <a:spcPct val="100000"/>
              </a:lnSpc>
              <a:spcBef>
                <a:spcPts val="0"/>
              </a:spcBef>
              <a:spcAft>
                <a:spcPts val="0"/>
              </a:spcAft>
              <a:buSzPts val="1300"/>
              <a:buChar char="○"/>
            </a:pPr>
            <a:r>
              <a:rPr lang="en" sz="1300"/>
              <a:t>Title I, Part D Narratives</a:t>
            </a:r>
            <a:endParaRPr sz="1300"/>
          </a:p>
          <a:p>
            <a:pPr marL="685800" lvl="1" indent="-196850" algn="l" rtl="0">
              <a:lnSpc>
                <a:spcPct val="100000"/>
              </a:lnSpc>
              <a:spcBef>
                <a:spcPts val="0"/>
              </a:spcBef>
              <a:spcAft>
                <a:spcPts val="0"/>
              </a:spcAft>
              <a:buSzPts val="1300"/>
              <a:buChar char="○"/>
            </a:pPr>
            <a:r>
              <a:rPr lang="en" sz="1300"/>
              <a:t>Tentative Budget - LEA can include projected carryover</a:t>
            </a:r>
            <a:endParaRPr sz="1300"/>
          </a:p>
          <a:p>
            <a:pPr marL="685800" lvl="0" indent="-11430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9" name="Google Shape;1449;p1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a:t>Components for 2025-2026 Substantial Approval </a:t>
            </a:r>
            <a:endParaRPr sz="2400"/>
          </a:p>
        </p:txBody>
      </p:sp>
      <p:graphicFrame>
        <p:nvGraphicFramePr>
          <p:cNvPr id="1448" name="Google Shape;1448;p177"/>
          <p:cNvGraphicFramePr/>
          <p:nvPr>
            <p:extLst>
              <p:ext uri="{D42A27DB-BD31-4B8C-83A1-F6EECF244321}">
                <p14:modId xmlns:p14="http://schemas.microsoft.com/office/powerpoint/2010/main" val="2114995175"/>
              </p:ext>
            </p:extLst>
          </p:nvPr>
        </p:nvGraphicFramePr>
        <p:xfrm>
          <a:off x="311700" y="1037875"/>
          <a:ext cx="8544925" cy="1136052"/>
        </p:xfrm>
        <a:graphic>
          <a:graphicData uri="http://schemas.openxmlformats.org/drawingml/2006/table">
            <a:tbl>
              <a:tblPr firstRow="1">
                <a:noFill/>
                <a:tableStyleId>{7366701B-05AB-4E09-8DA0-797B9718AF35}</a:tableStyleId>
              </a:tblPr>
              <a:tblGrid>
                <a:gridCol w="2858350">
                  <a:extLst>
                    <a:ext uri="{9D8B030D-6E8A-4147-A177-3AD203B41FA5}">
                      <a16:colId xmlns:a16="http://schemas.microsoft.com/office/drawing/2014/main" val="20000"/>
                    </a:ext>
                  </a:extLst>
                </a:gridCol>
                <a:gridCol w="5686575">
                  <a:extLst>
                    <a:ext uri="{9D8B030D-6E8A-4147-A177-3AD203B41FA5}">
                      <a16:colId xmlns:a16="http://schemas.microsoft.com/office/drawing/2014/main" val="20001"/>
                    </a:ext>
                  </a:extLst>
                </a:gridCol>
              </a:tblGrid>
              <a:tr h="361775">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Section</a:t>
                      </a:r>
                      <a:endParaRPr sz="1200" b="1" u="sng">
                        <a:solidFill>
                          <a:srgbClr val="0563C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Minimum Required for Approval</a:t>
                      </a:r>
                      <a:endParaRPr sz="1200" b="1">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76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A Budget</a:t>
                      </a:r>
                      <a:endParaRPr sz="1200">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Roboto"/>
                          <a:ea typeface="Roboto"/>
                          <a:cs typeface="Roboto"/>
                          <a:sym typeface="Roboto"/>
                        </a:rPr>
                        <a:t>- Tentative Title I budget (may include projected carryover)</a:t>
                      </a:r>
                      <a:endParaRPr sz="120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690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Title I, Part D Budget</a:t>
                      </a:r>
                      <a:endParaRPr sz="1200" b="1">
                        <a:solidFill>
                          <a:schemeClr val="dk1"/>
                        </a:solidFill>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solidFill>
                            <a:schemeClr val="dk1"/>
                          </a:solidFill>
                          <a:latin typeface="Roboto"/>
                          <a:ea typeface="Roboto"/>
                          <a:cs typeface="Roboto"/>
                          <a:sym typeface="Roboto"/>
                        </a:rPr>
                        <a:t>- Tentative Title I, Part D budget (may include projected carryover)</a:t>
                      </a:r>
                      <a:endParaRPr sz="1200" dirty="0">
                        <a:latin typeface="Roboto"/>
                        <a:ea typeface="Roboto"/>
                        <a:cs typeface="Roboto"/>
                        <a:sym typeface="Roboto"/>
                      </a:endParaRPr>
                    </a:p>
                  </a:txBody>
                  <a:tcPr marL="28575" marR="28575" marT="91425" marB="91425" anchor="ctr">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46" name="Google Shape;1446;p177"/>
          <p:cNvSpPr txBox="1">
            <a:spLocks noGrp="1"/>
          </p:cNvSpPr>
          <p:nvPr>
            <p:ph type="body" idx="1"/>
          </p:nvPr>
        </p:nvSpPr>
        <p:spPr>
          <a:xfrm>
            <a:off x="319950" y="2310550"/>
            <a:ext cx="8504100" cy="191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t>Projected Carryover: The following is an available option for LEAs that would benefit from including projected carryover in their 2025-2026 application. </a:t>
            </a:r>
            <a:endParaRPr sz="1200"/>
          </a:p>
          <a:p>
            <a:pPr marL="457200" lvl="0" indent="-304800" algn="l" rtl="0">
              <a:lnSpc>
                <a:spcPct val="100000"/>
              </a:lnSpc>
              <a:spcBef>
                <a:spcPts val="800"/>
              </a:spcBef>
              <a:spcAft>
                <a:spcPts val="0"/>
              </a:spcAft>
              <a:buSzPts val="1200"/>
              <a:buAutoNum type="arabicParenR"/>
            </a:pPr>
            <a:r>
              <a:rPr lang="en" sz="1200"/>
              <a:t>LEAs may include projected carryover in their Title I, Part A, Title Part D and </a:t>
            </a:r>
            <a:r>
              <a:rPr lang="en" sz="1200" b="1">
                <a:solidFill>
                  <a:srgbClr val="EF7521"/>
                </a:solidFill>
              </a:rPr>
              <a:t>Title IV</a:t>
            </a:r>
            <a:r>
              <a:rPr lang="en" sz="1200" b="1"/>
              <a:t> </a:t>
            </a:r>
            <a:r>
              <a:rPr lang="en" sz="1200"/>
              <a:t>budget as part of their Substantial Approval submission. Note: This will cause the amount budgeted to exceed the amount available.  </a:t>
            </a:r>
            <a:endParaRPr sz="1200"/>
          </a:p>
          <a:p>
            <a:pPr marL="457200" lvl="0" indent="-304800" algn="l" rtl="0">
              <a:lnSpc>
                <a:spcPct val="100000"/>
              </a:lnSpc>
              <a:spcBef>
                <a:spcPts val="0"/>
              </a:spcBef>
              <a:spcAft>
                <a:spcPts val="0"/>
              </a:spcAft>
              <a:buSzPts val="1200"/>
              <a:buAutoNum type="arabicParenR"/>
            </a:pPr>
            <a:r>
              <a:rPr lang="en" sz="1200"/>
              <a:t>LEAs will be unable to receive final approval until the LEA’s budget is balanced. In order for the budget to be balanced with carryover included, the LEA will need to submit their Final Expenditure Report (FER) so that official carryover can be transferred into the 2025-2026 Consolidated Application. After the official carryover is added, the LEA must make any adjustments needed to the tentative budget that had been submitted for substantial approval to balance the budget.</a:t>
            </a:r>
            <a:endParaRPr sz="1200" b="1"/>
          </a:p>
          <a:p>
            <a:pPr marL="0" lvl="0" indent="0" algn="l" rtl="0">
              <a:lnSpc>
                <a:spcPct val="100000"/>
              </a:lnSpc>
              <a:spcBef>
                <a:spcPts val="800"/>
              </a:spcBef>
              <a:spcAft>
                <a:spcPts val="0"/>
              </a:spcAft>
              <a:buNone/>
            </a:pPr>
            <a:endParaRPr sz="1100">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7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When Ready to “Submit”</a:t>
            </a:r>
            <a:endParaRPr dirty="0"/>
          </a:p>
        </p:txBody>
      </p:sp>
      <p:sp>
        <p:nvSpPr>
          <p:cNvPr id="1455" name="Google Shape;1455;p178"/>
          <p:cNvSpPr txBox="1">
            <a:spLocks noGrp="1"/>
          </p:cNvSpPr>
          <p:nvPr>
            <p:ph type="body" idx="1"/>
          </p:nvPr>
        </p:nvSpPr>
        <p:spPr>
          <a:xfrm>
            <a:off x="311700" y="1027650"/>
            <a:ext cx="8202600" cy="3088200"/>
          </a:xfrm>
          <a:prstGeom prst="rect">
            <a:avLst/>
          </a:prstGeom>
        </p:spPr>
        <p:txBody>
          <a:bodyPr spcFirstLastPara="1" wrap="square" lIns="91425" tIns="91425" rIns="91425" bIns="91425" anchor="t" anchorCtr="0">
            <a:noAutofit/>
          </a:bodyPr>
          <a:lstStyle/>
          <a:p>
            <a:pPr marL="285750" lvl="0" indent="-203200" algn="l" rtl="0">
              <a:lnSpc>
                <a:spcPct val="100000"/>
              </a:lnSpc>
              <a:spcBef>
                <a:spcPts val="0"/>
              </a:spcBef>
              <a:spcAft>
                <a:spcPts val="0"/>
              </a:spcAft>
              <a:buSzPts val="1400"/>
              <a:buFont typeface="Calibri"/>
              <a:buChar char="●"/>
            </a:pPr>
            <a:r>
              <a:rPr lang="en" sz="1400"/>
              <a:t>When LEA has completed components for Substantial, the LEA/BOCES </a:t>
            </a:r>
            <a:r>
              <a:rPr lang="en" sz="1400" b="1" i="1"/>
              <a:t>should not officially submit</a:t>
            </a:r>
            <a:r>
              <a:rPr lang="en" sz="1400"/>
              <a:t> the application within GAINS until all allocations are available, the Authorized Representative will complete this </a:t>
            </a:r>
            <a:r>
              <a:rPr lang="en" sz="1400" b="1" u="sng">
                <a:solidFill>
                  <a:srgbClr val="EF7521"/>
                </a:solidFill>
                <a:hlinkClick r:id="rId3">
                  <a:extLst>
                    <a:ext uri="{A12FA001-AC4F-418D-AE19-62706E023703}">
                      <ahyp:hlinkClr xmlns:ahyp="http://schemas.microsoft.com/office/drawing/2018/hyperlinkcolor" val="tx"/>
                    </a:ext>
                  </a:extLst>
                </a:hlinkClick>
              </a:rPr>
              <a:t>form</a:t>
            </a:r>
            <a:r>
              <a:rPr lang="en" sz="1400"/>
              <a:t>. This form will notify CDE that the application is ready to be reviewed for Substantial Approval.</a:t>
            </a:r>
            <a:endParaRPr sz="1400"/>
          </a:p>
          <a:p>
            <a:pPr marL="285750" lvl="0" indent="-203200" algn="l" rtl="0">
              <a:lnSpc>
                <a:spcPct val="100000"/>
              </a:lnSpc>
              <a:spcBef>
                <a:spcPts val="0"/>
              </a:spcBef>
              <a:spcAft>
                <a:spcPts val="0"/>
              </a:spcAft>
              <a:buSzPts val="1400"/>
              <a:buFont typeface="Calibri"/>
              <a:buChar char="●"/>
            </a:pPr>
            <a:r>
              <a:rPr lang="en" sz="1400"/>
              <a:t>Not officially submitting the application will minimize the resubmission of the application each time that new allocations are received and added to GAINS.</a:t>
            </a:r>
            <a:endParaRPr sz="1400"/>
          </a:p>
          <a:p>
            <a:pPr marL="285750" lvl="0" indent="-203200" algn="l" rtl="0">
              <a:lnSpc>
                <a:spcPct val="100000"/>
              </a:lnSpc>
              <a:spcBef>
                <a:spcPts val="0"/>
              </a:spcBef>
              <a:spcAft>
                <a:spcPts val="0"/>
              </a:spcAft>
              <a:buSzPts val="1400"/>
              <a:buFont typeface="Calibri"/>
              <a:buChar char="●"/>
            </a:pPr>
            <a:r>
              <a:rPr lang="en" sz="1400"/>
              <a:t>Form must be submitted by June 30, 2025 for Substantial Approval.</a:t>
            </a:r>
            <a:endParaRPr sz="1400"/>
          </a:p>
          <a:p>
            <a:pPr marL="285750" lvl="0" indent="-203200" algn="l" rtl="0">
              <a:lnSpc>
                <a:spcPct val="100000"/>
              </a:lnSpc>
              <a:spcBef>
                <a:spcPts val="0"/>
              </a:spcBef>
              <a:spcAft>
                <a:spcPts val="0"/>
              </a:spcAft>
              <a:buSzPts val="1400"/>
              <a:buChar char="●"/>
            </a:pPr>
            <a:r>
              <a:rPr lang="en" sz="1400"/>
              <a:t>A Substantial Approval Letter will be sent through GAINS once the application is granted substantial approval.</a:t>
            </a:r>
            <a:endParaRPr sz="1400"/>
          </a:p>
          <a:p>
            <a:pPr marL="914400" lvl="1" indent="-317500" algn="l" rtl="0">
              <a:lnSpc>
                <a:spcPct val="100000"/>
              </a:lnSpc>
              <a:spcBef>
                <a:spcPts val="0"/>
              </a:spcBef>
              <a:spcAft>
                <a:spcPts val="0"/>
              </a:spcAft>
              <a:buSzPts val="1400"/>
              <a:buChar char="○"/>
            </a:pPr>
            <a:r>
              <a:rPr lang="en"/>
              <a:t>GAINS status will not change</a:t>
            </a:r>
            <a:endParaRPr/>
          </a:p>
          <a:p>
            <a:pPr marL="914400" lvl="1" indent="-317500" algn="l" rtl="0">
              <a:lnSpc>
                <a:spcPct val="100000"/>
              </a:lnSpc>
              <a:spcBef>
                <a:spcPts val="0"/>
              </a:spcBef>
              <a:spcAft>
                <a:spcPts val="0"/>
              </a:spcAft>
              <a:buSzPts val="1400"/>
              <a:buChar char="○"/>
            </a:pPr>
            <a:r>
              <a:rPr lang="en"/>
              <a:t>Substantial will be awarded for the allocations the state has been awarded. At this time, Colorado has been awarded Title I, Part A, Title I, Part D and Title IV.</a:t>
            </a:r>
            <a:endParaRPr/>
          </a:p>
          <a:p>
            <a:pPr marL="1371600" lvl="2" indent="-317500" algn="l" rtl="0">
              <a:lnSpc>
                <a:spcPct val="100000"/>
              </a:lnSpc>
              <a:spcBef>
                <a:spcPts val="0"/>
              </a:spcBef>
              <a:spcAft>
                <a:spcPts val="0"/>
              </a:spcAft>
              <a:buSzPts val="1400"/>
              <a:buChar char="■"/>
            </a:pPr>
            <a:r>
              <a:rPr lang="en"/>
              <a:t>Other allocations will be added on a rolling basis as they are received. </a:t>
            </a:r>
            <a:endParaRPr/>
          </a:p>
          <a:p>
            <a:pPr marL="285750" lvl="0" indent="-203200" algn="l" rtl="0">
              <a:lnSpc>
                <a:spcPct val="100000"/>
              </a:lnSpc>
              <a:spcBef>
                <a:spcPts val="0"/>
              </a:spcBef>
              <a:spcAft>
                <a:spcPts val="0"/>
              </a:spcAft>
              <a:buSzPts val="1400"/>
              <a:buChar char="●"/>
            </a:pPr>
            <a:r>
              <a:rPr lang="en" sz="1400"/>
              <a:t>When other allocations become available, the LEA will be required to complete the remainder of the sections and submit the application at that time to obtain final approval. </a:t>
            </a:r>
            <a:endParaRPr sz="1400"/>
          </a:p>
          <a:p>
            <a:pPr marL="0" lvl="0" indent="0" algn="l" rtl="0">
              <a:lnSpc>
                <a:spcPct val="100000"/>
              </a:lnSpc>
              <a:spcBef>
                <a:spcPts val="800"/>
              </a:spcBef>
              <a:spcAft>
                <a:spcPts val="0"/>
              </a:spcAft>
              <a:buNone/>
            </a:pP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7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Extension Request</a:t>
            </a:r>
            <a:endParaRPr dirty="0"/>
          </a:p>
        </p:txBody>
      </p:sp>
      <p:sp>
        <p:nvSpPr>
          <p:cNvPr id="1463" name="Google Shape;1463;p179"/>
          <p:cNvSpPr txBox="1"/>
          <p:nvPr/>
        </p:nvSpPr>
        <p:spPr>
          <a:xfrm>
            <a:off x="248025" y="1028700"/>
            <a:ext cx="7867200" cy="2857500"/>
          </a:xfrm>
          <a:prstGeom prst="rect">
            <a:avLst/>
          </a:prstGeom>
          <a:noFill/>
          <a:ln>
            <a:noFill/>
          </a:ln>
        </p:spPr>
        <p:txBody>
          <a:bodyPr spcFirstLastPara="1" wrap="square" lIns="91425" tIns="91425" rIns="91425" bIns="91425" anchor="t" anchorCtr="0">
            <a:noAutofit/>
          </a:bodyPr>
          <a:lstStyle/>
          <a:p>
            <a:pPr marL="285750" lvl="0"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If the LEA has determined it is unable to </a:t>
            </a:r>
            <a:r>
              <a:rPr lang="en" sz="1300">
                <a:solidFill>
                  <a:srgbClr val="444746"/>
                </a:solidFill>
                <a:latin typeface="Roboto"/>
                <a:ea typeface="Roboto"/>
                <a:cs typeface="Roboto"/>
                <a:sym typeface="Roboto"/>
              </a:rPr>
              <a:t>complete the requirements for substantial approval </a:t>
            </a:r>
            <a:r>
              <a:rPr lang="en" sz="1300">
                <a:solidFill>
                  <a:schemeClr val="dk1"/>
                </a:solidFill>
                <a:latin typeface="Roboto"/>
                <a:ea typeface="Roboto"/>
                <a:cs typeface="Roboto"/>
                <a:sym typeface="Roboto"/>
              </a:rPr>
              <a:t>by June 30, the LEA may submit an extension request. </a:t>
            </a:r>
            <a:endParaRPr sz="130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The LEA may not obligate funds until a complete application has been submitted to CDE and CDE has granted the application Substantial Approval. </a:t>
            </a:r>
            <a:endParaRPr sz="130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The LEA cannot request funding for any expenses incurred prior to the substantial approval date. </a:t>
            </a:r>
            <a:endParaRPr sz="130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Once the extension request has been submitted and approved, the LEA has until July 30 to submit the requirements for Substantial Approval. </a:t>
            </a:r>
            <a:endParaRPr sz="1300">
              <a:solidFill>
                <a:schemeClr val="dk1"/>
              </a:solidFill>
              <a:latin typeface="Roboto"/>
              <a:ea typeface="Roboto"/>
              <a:cs typeface="Roboto"/>
              <a:sym typeface="Roboto"/>
            </a:endParaRPr>
          </a:p>
          <a:p>
            <a:pPr marL="571500" lvl="1"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Extension Requests available through GAINS. Log into GAINS and from the navigation links on the left side of the screen, click on the </a:t>
            </a:r>
            <a:r>
              <a:rPr lang="en" sz="1300" b="1" i="1">
                <a:solidFill>
                  <a:schemeClr val="dk1"/>
                </a:solidFill>
                <a:latin typeface="Roboto"/>
                <a:ea typeface="Roboto"/>
                <a:cs typeface="Roboto"/>
                <a:sym typeface="Roboto"/>
              </a:rPr>
              <a:t>Application Supplements</a:t>
            </a:r>
            <a:r>
              <a:rPr lang="en" sz="1300">
                <a:solidFill>
                  <a:schemeClr val="dk1"/>
                </a:solidFill>
                <a:latin typeface="Roboto"/>
                <a:ea typeface="Roboto"/>
                <a:cs typeface="Roboto"/>
                <a:sym typeface="Roboto"/>
              </a:rPr>
              <a:t> link listed on the Application Supplements page. Users will see the </a:t>
            </a:r>
            <a:r>
              <a:rPr lang="en" sz="1300" b="1" i="1">
                <a:solidFill>
                  <a:schemeClr val="dk1"/>
                </a:solidFill>
                <a:latin typeface="Roboto"/>
                <a:ea typeface="Roboto"/>
                <a:cs typeface="Roboto"/>
                <a:sym typeface="Roboto"/>
              </a:rPr>
              <a:t>ESEA Consolidated Application Extension Request </a:t>
            </a:r>
            <a:r>
              <a:rPr lang="en" sz="1300">
                <a:solidFill>
                  <a:schemeClr val="dk1"/>
                </a:solidFill>
                <a:latin typeface="Roboto"/>
                <a:ea typeface="Roboto"/>
                <a:cs typeface="Roboto"/>
                <a:sym typeface="Roboto"/>
              </a:rPr>
              <a:t>link on the screen and will click that link to access the form.  </a:t>
            </a:r>
            <a:endParaRPr sz="13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8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Next Steps</a:t>
            </a:r>
            <a:endParaRPr dirty="0"/>
          </a:p>
        </p:txBody>
      </p:sp>
      <p:sp>
        <p:nvSpPr>
          <p:cNvPr id="1469" name="Google Shape;1469;p180"/>
          <p:cNvSpPr txBox="1">
            <a:spLocks noGrp="1"/>
          </p:cNvSpPr>
          <p:nvPr>
            <p:ph type="body" idx="1"/>
          </p:nvPr>
        </p:nvSpPr>
        <p:spPr>
          <a:xfrm>
            <a:off x="311700" y="1079500"/>
            <a:ext cx="7892100" cy="303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333333"/>
              </a:buClr>
              <a:buSzPts val="1300"/>
              <a:buChar char="●"/>
            </a:pPr>
            <a:r>
              <a:rPr lang="en" sz="1300" dirty="0">
                <a:solidFill>
                  <a:srgbClr val="333333"/>
                </a:solidFill>
                <a:highlight>
                  <a:schemeClr val="lt1"/>
                </a:highlight>
              </a:rPr>
              <a:t>All other remaining program pages will be due at a later date.</a:t>
            </a:r>
            <a:endParaRPr sz="1300" dirty="0">
              <a:solidFill>
                <a:srgbClr val="333333"/>
              </a:solidFill>
              <a:highlight>
                <a:schemeClr val="lt1"/>
              </a:highlight>
            </a:endParaRPr>
          </a:p>
          <a:p>
            <a:pPr marL="457200" lvl="0" indent="-311150" algn="l" rtl="0">
              <a:spcBef>
                <a:spcPts val="0"/>
              </a:spcBef>
              <a:spcAft>
                <a:spcPts val="0"/>
              </a:spcAft>
              <a:buClr>
                <a:srgbClr val="333333"/>
              </a:buClr>
              <a:buSzPts val="1300"/>
              <a:buChar char="●"/>
            </a:pPr>
            <a:r>
              <a:rPr lang="en" sz="1300" dirty="0">
                <a:solidFill>
                  <a:srgbClr val="333333"/>
                </a:solidFill>
                <a:highlight>
                  <a:schemeClr val="lt1"/>
                </a:highlight>
              </a:rPr>
              <a:t>Final Expenditure Report - i</a:t>
            </a:r>
            <a:r>
              <a:rPr lang="en" sz="1300" dirty="0"/>
              <a:t>n order for the budget to be balanced with carryover included, the LEA will need to submit their Final Expenditure Report (FER) so that official carryover can be transferred into the 2025-2026 Consolidated Application. After the official carryover is added, the LEA must make any adjustments needed to the tentative budget that had been submitted for substantial approval to balance the budget.</a:t>
            </a:r>
            <a:endParaRPr sz="1300" dirty="0"/>
          </a:p>
          <a:p>
            <a:pPr marL="457200" lvl="0" indent="-311150" algn="l" rtl="0">
              <a:spcBef>
                <a:spcPts val="0"/>
              </a:spcBef>
              <a:spcAft>
                <a:spcPts val="1800"/>
              </a:spcAft>
              <a:buSzPts val="1300"/>
              <a:buChar char="●"/>
            </a:pPr>
            <a:r>
              <a:rPr lang="en" sz="1300" dirty="0"/>
              <a:t>FER is available in GAINS under 2025. Instructions are available here (</a:t>
            </a:r>
            <a:r>
              <a:rPr lang="en" sz="1300" u="sng" dirty="0">
                <a:solidFill>
                  <a:schemeClr val="hlink"/>
                </a:solidFill>
                <a:hlinkClick r:id="rId3"/>
              </a:rPr>
              <a:t>FER Small Bite instructions</a:t>
            </a:r>
            <a:r>
              <a:rPr lang="en" sz="1300" dirty="0"/>
              <a:t> and</a:t>
            </a:r>
            <a:r>
              <a:rPr lang="en" sz="1300" dirty="0">
                <a:uFill>
                  <a:noFill/>
                </a:uFill>
                <a:hlinkClick r:id="rId4"/>
              </a:rPr>
              <a:t> </a:t>
            </a:r>
            <a:r>
              <a:rPr lang="en" sz="1300" u="sng" dirty="0">
                <a:solidFill>
                  <a:schemeClr val="hlink"/>
                </a:solidFill>
                <a:hlinkClick r:id="rId4"/>
              </a:rPr>
              <a:t>Recording</a:t>
            </a:r>
            <a:r>
              <a:rPr lang="en" sz="1300" dirty="0"/>
              <a:t>.)</a:t>
            </a:r>
            <a:endParaRPr sz="1300" dirty="0"/>
          </a:p>
          <a:p>
            <a:pPr marL="0" lvl="0" indent="0" algn="l" rtl="0">
              <a:spcBef>
                <a:spcPts val="0"/>
              </a:spcBef>
              <a:spcAft>
                <a:spcPts val="0"/>
              </a:spcAft>
              <a:buNone/>
            </a:pPr>
            <a:r>
              <a:rPr lang="en" sz="1300" b="1" i="1" dirty="0"/>
              <a:t>Reminder:</a:t>
            </a:r>
            <a:r>
              <a:rPr lang="en" sz="1300" dirty="0"/>
              <a:t> Substantial approval allows for obligation of funds (making a binding commitment to pay for costs). Requests for funds / drawing down of funds requires final approval.</a:t>
            </a:r>
            <a:endParaRPr sz="13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2230</Words>
  <Application>Microsoft Office PowerPoint</Application>
  <PresentationFormat>On-screen Show (16:9)</PresentationFormat>
  <Paragraphs>199</Paragraphs>
  <Slides>22</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Calibri</vt:lpstr>
      <vt:lpstr>Roboto</vt:lpstr>
      <vt:lpstr>Rockwell</vt:lpstr>
      <vt:lpstr>Arial</vt:lpstr>
      <vt:lpstr>Roboto Medium</vt:lpstr>
      <vt:lpstr>Simple Light</vt:lpstr>
      <vt:lpstr>Simple Light</vt:lpstr>
      <vt:lpstr>Simple Light</vt:lpstr>
      <vt:lpstr>Simple Light</vt:lpstr>
      <vt:lpstr>CDE ESEA and ESSER Office Hours  June 26, 2025</vt:lpstr>
      <vt:lpstr>ESEA/ESSER Office Hours</vt:lpstr>
      <vt:lpstr>ESEA &amp; ESSER Reminders and Updates</vt:lpstr>
      <vt:lpstr>2024-2025 Consolidated Application Updates</vt:lpstr>
      <vt:lpstr>Due by Monday, June 30, 2025</vt:lpstr>
      <vt:lpstr>Components for 2025-2026 Substantial Approval </vt:lpstr>
      <vt:lpstr>When Ready to “Submit”</vt:lpstr>
      <vt:lpstr>Extension Request</vt:lpstr>
      <vt:lpstr>Next Steps</vt:lpstr>
      <vt:lpstr>Resources</vt:lpstr>
      <vt:lpstr>Components for 2025-2026 Substantial Approval (Part 1) Due by June 30, 2025</vt:lpstr>
      <vt:lpstr>Components for 2025-2026 Substantial Approval (Part 2) Due by June 30, 2025</vt:lpstr>
      <vt:lpstr>Components for 2025-2026 Substantial Approval (Part 3) Due by June 30, 2025</vt:lpstr>
      <vt:lpstr>Components for 2025-2026 Substantial Approval (Part 4) Due by June 30, 2025</vt:lpstr>
      <vt:lpstr>ESSER Real Property Data Collection</vt:lpstr>
      <vt:lpstr>Action Required for All Recipients of ESSER Funds</vt:lpstr>
      <vt:lpstr>Complete the Smartsheet Submission Form - All ESSER recipients</vt:lpstr>
      <vt:lpstr>Accessing the Real Property Reporting Forms and Instructions</vt:lpstr>
      <vt:lpstr>Additional Resources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4</cp:revision>
  <dcterms:modified xsi:type="dcterms:W3CDTF">2025-06-26T17:48:49Z</dcterms:modified>
</cp:coreProperties>
</file>