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89" r:id="rId3"/>
    <p:sldMasterId id="2147483703"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2" r:id="rId19"/>
    <p:sldId id="270" r:id="rId20"/>
    <p:sldId id="271" r:id="rId21"/>
    <p:sldId id="273" r:id="rId22"/>
    <p:sldId id="274" r:id="rId23"/>
    <p:sldId id="275" r:id="rId24"/>
    <p:sldId id="276" r:id="rId25"/>
    <p:sldId id="277" r:id="rId26"/>
    <p:sldId id="278" r:id="rId27"/>
    <p:sldId id="279" r:id="rId28"/>
    <p:sldId id="280" r:id="rId29"/>
    <p:sldId id="281"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ckwell" panose="02060603020205020403" pitchFamily="18" charset="0"/>
      <p:regular r:id="rId40"/>
      <p:bold r:id="rId41"/>
      <p:italic r:id="rId42"/>
      <p:boldItalic r:id="rId43"/>
    </p:embeddedFont>
    <p:embeddedFont>
      <p:font typeface="Trebuchet MS" panose="020B0603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KP033Tt2bEsn4nWiI75dq3G21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03A204-5649-4692-8497-51CB7589C954}">
  <a:tblStyle styleId="{F803A204-5649-4692-8497-51CB7589C9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2C7770F-E335-477D-B85E-764B994F129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A9678C-D2A4-41D5-94AB-E96FD677255F}"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01e23db9b1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201e23db9b1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201e23db9b1_1_3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201e23db9b1_1_38: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a:t>3/15/2023</a:t>
            </a:r>
            <a:endParaRPr/>
          </a:p>
        </p:txBody>
      </p:sp>
      <p:sp>
        <p:nvSpPr>
          <p:cNvPr id="437" name="Google Shape;437;g201e23db9b1_1_3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38" name="Google Shape;438;g201e23db9b1_1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01e23db9b1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201e23db9b1_1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g201e23db9b1_1_48: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201e23db9b1_1_48: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a:t>3/15/2023</a:t>
            </a:r>
            <a:endParaRPr/>
          </a:p>
        </p:txBody>
      </p:sp>
      <p:sp>
        <p:nvSpPr>
          <p:cNvPr id="447" name="Google Shape;447;g201e23db9b1_1_4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48" name="Google Shape;448;g201e23db9b1_1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01e23db9b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01e23db9b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01c4b3cb1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01c4b3cb1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0217427812_1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20217427812_1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007caf286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007caf286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Shannon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007caf2867_4_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007caf2867_4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Kim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the ESSER I Closeout document, please be aware that the Annual Performance Report listed in the closeout form is not submitted by LEAs, but instead by CDE. You will submit the LEA Participation in ESSER Activities survey to fulfill your programmatic requirements for the APR - that survey is due September 30 of this year…look for an email from Mackenzie Owens dated 1/31/23.  Important ESSER II deadlines that are coming up - any application revisions, any placeholders and addressing comments must be submitted for approval by June 30th, or sooner, then all ESSER II funds must be spent by September 30th.  Next year, ESSER III will follow suit with application revisions submitted by June 30, 2024, and ESSER III funds must be spent by September 30, 2024.  And it always bears repeating that it’s important to submit your ESSER II or III Request for Funds as needed.  If you’re unsure of your remaining balances, you can check the grant distribution reports that are linked at the bottom of this slide.  I’ll now turn it over to my colleague Shannon Wilson to discuss the Small Rural Schools Achievement Application.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007caf2867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007caf2867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Shannon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be53a181b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1be53a181b5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Shannon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007caf286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2007caf28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Laura</a:t>
            </a:r>
            <a:endParaRPr/>
          </a:p>
        </p:txBody>
      </p:sp>
      <p:sp>
        <p:nvSpPr>
          <p:cNvPr id="377" name="Google Shape;3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007caf286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007caf286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 to align with CNA, consider equitable services, need to consider eligibility and how to measure impact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007caf286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007caf286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007caf286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g2007caf2867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Tina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007caf286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g2007caf2867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a:t>
            </a:r>
            <a:endParaRPr/>
          </a:p>
        </p:txBody>
      </p:sp>
      <p:sp>
        <p:nvSpPr>
          <p:cNvPr id="566" name="Google Shape;5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384" name="Google Shape;3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01e23db9b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01e23db9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01e23db9b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01e23db9b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01e23db9b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01e23db9b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01e23db9b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201e23db9b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201e23db9b1_1_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01e23db9b1_1_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a:t>3/15/2023</a:t>
            </a:r>
            <a:endParaRPr/>
          </a:p>
        </p:txBody>
      </p:sp>
      <p:sp>
        <p:nvSpPr>
          <p:cNvPr id="411" name="Google Shape;411;g201e23db9b1_1_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12" name="Google Shape;412;g201e23db9b1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01e23db9b1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01e23db9b1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201e23db9b1_1_2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201e23db9b1_1_2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a:t>3/15/2023</a:t>
            </a:r>
            <a:endParaRPr/>
          </a:p>
        </p:txBody>
      </p:sp>
      <p:sp>
        <p:nvSpPr>
          <p:cNvPr id="421" name="Google Shape;421;g201e23db9b1_1_2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422" name="Google Shape;422;g201e23db9b1_1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01e23db9b1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201e23db9b1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0784"/>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4"/>
        <p:cNvGrpSpPr/>
        <p:nvPr/>
      </p:nvGrpSpPr>
      <p:grpSpPr>
        <a:xfrm>
          <a:off x="0" y="0"/>
          <a:ext cx="0" cy="0"/>
          <a:chOff x="0" y="0"/>
          <a:chExt cx="0" cy="0"/>
        </a:xfrm>
      </p:grpSpPr>
      <p:pic>
        <p:nvPicPr>
          <p:cNvPr id="105" name="Google Shape;105;g188617a4c7d_1_41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06" name="Google Shape;106;g188617a4c7d_1_41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188617a4c7d_1_41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g2007caf2867_1_53"/>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 name="Google Shape;110;g2007caf2867_1_5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11" name="Google Shape;111;g2007caf2867_1_5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2"/>
        <p:cNvGrpSpPr/>
        <p:nvPr/>
      </p:nvGrpSpPr>
      <p:grpSpPr>
        <a:xfrm>
          <a:off x="0" y="0"/>
          <a:ext cx="0" cy="0"/>
          <a:chOff x="0" y="0"/>
          <a:chExt cx="0" cy="0"/>
        </a:xfrm>
      </p:grpSpPr>
      <p:sp>
        <p:nvSpPr>
          <p:cNvPr id="113" name="Google Shape;113;g201e23db9b1_1_12"/>
          <p:cNvSpPr txBox="1">
            <a:spLocks noGrp="1"/>
          </p:cNvSpPr>
          <p:nvPr>
            <p:ph type="body" idx="1"/>
          </p:nvPr>
        </p:nvSpPr>
        <p:spPr>
          <a:xfrm>
            <a:off x="628650" y="901800"/>
            <a:ext cx="7886700" cy="377776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g201e23db9b1_1_12"/>
          <p:cNvSpPr txBox="1">
            <a:spLocks noGrp="1"/>
          </p:cNvSpPr>
          <p:nvPr>
            <p:ph type="ftr" idx="11"/>
          </p:nvPr>
        </p:nvSpPr>
        <p:spPr>
          <a:xfrm>
            <a:off x="3028950" y="4881600"/>
            <a:ext cx="3086100" cy="15950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g201e23db9b1_1_12"/>
          <p:cNvSpPr txBox="1"/>
          <p:nvPr/>
        </p:nvSpPr>
        <p:spPr>
          <a:xfrm>
            <a:off x="628650" y="4881600"/>
            <a:ext cx="2057400" cy="15950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0" i="0" u="none" strike="noStrike" cap="none">
                <a:solidFill>
                  <a:srgbClr val="888888"/>
                </a:solidFill>
                <a:latin typeface="Calibri"/>
                <a:ea typeface="Calibri"/>
                <a:cs typeface="Calibri"/>
                <a:sym typeface="Calibri"/>
              </a:rPr>
              <a:t>3/15/2023</a:t>
            </a:r>
            <a:endParaRPr sz="1200" b="0" i="0" u="none" strike="noStrike" cap="none">
              <a:solidFill>
                <a:srgbClr val="888888"/>
              </a:solidFill>
              <a:latin typeface="Calibri"/>
              <a:ea typeface="Calibri"/>
              <a:cs typeface="Calibri"/>
              <a:sym typeface="Calibri"/>
            </a:endParaRPr>
          </a:p>
        </p:txBody>
      </p:sp>
      <p:sp>
        <p:nvSpPr>
          <p:cNvPr id="116" name="Google Shape;116;g201e23db9b1_1_12"/>
          <p:cNvSpPr/>
          <p:nvPr/>
        </p:nvSpPr>
        <p:spPr>
          <a:xfrm>
            <a:off x="0" y="0"/>
            <a:ext cx="9144000" cy="595097"/>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g201e23db9b1_1_12"/>
          <p:cNvSpPr/>
          <p:nvPr/>
        </p:nvSpPr>
        <p:spPr>
          <a:xfrm>
            <a:off x="0" y="590536"/>
            <a:ext cx="9144000" cy="54142"/>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g201e23db9b1_1_12"/>
          <p:cNvSpPr/>
          <p:nvPr/>
        </p:nvSpPr>
        <p:spPr>
          <a:xfrm>
            <a:off x="0" y="5104670"/>
            <a:ext cx="9144000" cy="54142"/>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9" name="Google Shape;119;g201e23db9b1_1_12"/>
          <p:cNvPicPr preferRelativeResize="0"/>
          <p:nvPr/>
        </p:nvPicPr>
        <p:blipFill rotWithShape="1">
          <a:blip r:embed="rId2">
            <a:alphaModFix/>
          </a:blip>
          <a:srcRect/>
          <a:stretch/>
        </p:blipFill>
        <p:spPr>
          <a:xfrm>
            <a:off x="8258629" y="4813574"/>
            <a:ext cx="469628" cy="241771"/>
          </a:xfrm>
          <a:prstGeom prst="rect">
            <a:avLst/>
          </a:prstGeom>
          <a:noFill/>
          <a:ln>
            <a:noFill/>
          </a:ln>
        </p:spPr>
      </p:pic>
      <p:sp>
        <p:nvSpPr>
          <p:cNvPr id="120" name="Google Shape;120;g201e23db9b1_1_12"/>
          <p:cNvSpPr txBox="1"/>
          <p:nvPr/>
        </p:nvSpPr>
        <p:spPr>
          <a:xfrm>
            <a:off x="6457950" y="4881600"/>
            <a:ext cx="1257674" cy="15950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21" name="Google Shape;121;g201e23db9b1_1_12"/>
          <p:cNvSpPr txBox="1">
            <a:spLocks noGrp="1"/>
          </p:cNvSpPr>
          <p:nvPr>
            <p:ph type="title"/>
          </p:nvPr>
        </p:nvSpPr>
        <p:spPr>
          <a:xfrm>
            <a:off x="192024" y="144018"/>
            <a:ext cx="7886700" cy="3909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6"/>
        <p:cNvGrpSpPr/>
        <p:nvPr/>
      </p:nvGrpSpPr>
      <p:grpSpPr>
        <a:xfrm>
          <a:off x="0" y="0"/>
          <a:ext cx="0" cy="0"/>
          <a:chOff x="0" y="0"/>
          <a:chExt cx="0" cy="0"/>
        </a:xfrm>
      </p:grpSpPr>
      <p:pic>
        <p:nvPicPr>
          <p:cNvPr id="127" name="Google Shape;127;g1a8cf35707a_0_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28" name="Google Shape;128;g1a8cf35707a_0_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g1a8cf35707a_0_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pic>
        <p:nvPicPr>
          <p:cNvPr id="131" name="Google Shape;131;g1a8cf35707a_0_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32" name="Google Shape;132;g1a8cf35707a_0_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g1a8cf35707a_0_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4" name="Google Shape;134;g1a8cf35707a_0_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5" name="Google Shape;135;g1a8cf35707a_0_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136"/>
        <p:cNvGrpSpPr/>
        <p:nvPr/>
      </p:nvGrpSpPr>
      <p:grpSpPr>
        <a:xfrm>
          <a:off x="0" y="0"/>
          <a:ext cx="0" cy="0"/>
          <a:chOff x="0" y="0"/>
          <a:chExt cx="0" cy="0"/>
        </a:xfrm>
      </p:grpSpPr>
      <p:pic>
        <p:nvPicPr>
          <p:cNvPr id="137" name="Google Shape;137;g19f0dcf8920_2_45"/>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138" name="Google Shape;138;g19f0dcf8920_2_45"/>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39" name="Google Shape;139;g19f0dcf8920_2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28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28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28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28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28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28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28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140" name="Google Shape;140;g19f0dcf8920_2_4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41" name="Google Shape;141;g19f0dcf8920_2_4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42" name="Google Shape;142;g19f0dcf8920_2_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3"/>
        <p:cNvGrpSpPr/>
        <p:nvPr/>
      </p:nvGrpSpPr>
      <p:grpSpPr>
        <a:xfrm>
          <a:off x="0" y="0"/>
          <a:ext cx="0" cy="0"/>
          <a:chOff x="0" y="0"/>
          <a:chExt cx="0" cy="0"/>
        </a:xfrm>
      </p:grpSpPr>
      <p:sp>
        <p:nvSpPr>
          <p:cNvPr id="144" name="Google Shape;144;g19f0dcf8920_2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5" name="Google Shape;145;g19f0dcf8920_2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6" name="Google Shape;146;g19f0dcf8920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g19f0dcf8920_2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9" name="Google Shape;149;g19f0dcf8920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0"/>
        <p:cNvGrpSpPr/>
        <p:nvPr/>
      </p:nvGrpSpPr>
      <p:grpSpPr>
        <a:xfrm>
          <a:off x="0" y="0"/>
          <a:ext cx="0" cy="0"/>
          <a:chOff x="0" y="0"/>
          <a:chExt cx="0" cy="0"/>
        </a:xfrm>
      </p:grpSpPr>
      <p:sp>
        <p:nvSpPr>
          <p:cNvPr id="151" name="Google Shape;151;g19f0dcf8920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2" name="Google Shape;152;g19f0dcf8920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3" name="Google Shape;153;g19f0dcf8920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4"/>
        <p:cNvGrpSpPr/>
        <p:nvPr/>
      </p:nvGrpSpPr>
      <p:grpSpPr>
        <a:xfrm>
          <a:off x="0" y="0"/>
          <a:ext cx="0" cy="0"/>
          <a:chOff x="0" y="0"/>
          <a:chExt cx="0" cy="0"/>
        </a:xfrm>
      </p:grpSpPr>
      <p:sp>
        <p:nvSpPr>
          <p:cNvPr id="155" name="Google Shape;155;g19f0dcf8920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6" name="Google Shape;156;g19f0dcf8920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7" name="Google Shape;157;g19f0dcf8920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8" name="Google Shape;158;g19f0dcf8920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g19f0dcf8920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1" name="Google Shape;161;g19f0dcf8920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2"/>
        <p:cNvGrpSpPr/>
        <p:nvPr/>
      </p:nvGrpSpPr>
      <p:grpSpPr>
        <a:xfrm>
          <a:off x="0" y="0"/>
          <a:ext cx="0" cy="0"/>
          <a:chOff x="0" y="0"/>
          <a:chExt cx="0" cy="0"/>
        </a:xfrm>
      </p:grpSpPr>
      <p:sp>
        <p:nvSpPr>
          <p:cNvPr id="163" name="Google Shape;163;g19f0dcf8920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4" name="Google Shape;164;g19f0dcf8920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5" name="Google Shape;165;g19f0dcf8920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6"/>
        <p:cNvGrpSpPr/>
        <p:nvPr/>
      </p:nvGrpSpPr>
      <p:grpSpPr>
        <a:xfrm>
          <a:off x="0" y="0"/>
          <a:ext cx="0" cy="0"/>
          <a:chOff x="0" y="0"/>
          <a:chExt cx="0" cy="0"/>
        </a:xfrm>
      </p:grpSpPr>
      <p:sp>
        <p:nvSpPr>
          <p:cNvPr id="167" name="Google Shape;167;g19f0dcf8920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8" name="Google Shape;168;g19f0dcf8920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sp>
        <p:nvSpPr>
          <p:cNvPr id="170" name="Google Shape;170;g19f0dcf8920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19f0dcf8920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2" name="Google Shape;172;g19f0dcf8920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3" name="Google Shape;173;g19f0dcf8920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4" name="Google Shape;174;g19f0dcf8920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5"/>
        <p:cNvGrpSpPr/>
        <p:nvPr/>
      </p:nvGrpSpPr>
      <p:grpSpPr>
        <a:xfrm>
          <a:off x="0" y="0"/>
          <a:ext cx="0" cy="0"/>
          <a:chOff x="0" y="0"/>
          <a:chExt cx="0" cy="0"/>
        </a:xfrm>
      </p:grpSpPr>
      <p:sp>
        <p:nvSpPr>
          <p:cNvPr id="176" name="Google Shape;176;g19f0dcf8920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77" name="Google Shape;177;g19f0dcf8920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8"/>
        <p:cNvGrpSpPr/>
        <p:nvPr/>
      </p:nvGrpSpPr>
      <p:grpSpPr>
        <a:xfrm>
          <a:off x="0" y="0"/>
          <a:ext cx="0" cy="0"/>
          <a:chOff x="0" y="0"/>
          <a:chExt cx="0" cy="0"/>
        </a:xfrm>
      </p:grpSpPr>
      <p:sp>
        <p:nvSpPr>
          <p:cNvPr id="179" name="Google Shape;179;g19f0dcf8920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0" name="Google Shape;180;g19f0dcf8920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81" name="Google Shape;181;g19f0dcf8920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g19f0dcf8920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4"/>
        <p:cNvGrpSpPr/>
        <p:nvPr/>
      </p:nvGrpSpPr>
      <p:grpSpPr>
        <a:xfrm>
          <a:off x="0" y="0"/>
          <a:ext cx="0" cy="0"/>
          <a:chOff x="0" y="0"/>
          <a:chExt cx="0" cy="0"/>
        </a:xfrm>
      </p:grpSpPr>
      <p:sp>
        <p:nvSpPr>
          <p:cNvPr id="185" name="Google Shape;185;g1a8cf35707a_0_14"/>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6" name="Google Shape;186;g1a8cf35707a_0_14"/>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7" name="Google Shape;187;g1a8cf35707a_0_14"/>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88" name="Google Shape;188;g1a8cf35707a_0_1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g1a8cf35707a_0_14"/>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90" name="Google Shape;190;g1a8cf35707a_0_1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1"/>
        <p:cNvGrpSpPr/>
        <p:nvPr/>
      </p:nvGrpSpPr>
      <p:grpSpPr>
        <a:xfrm>
          <a:off x="0" y="0"/>
          <a:ext cx="0" cy="0"/>
          <a:chOff x="0" y="0"/>
          <a:chExt cx="0" cy="0"/>
        </a:xfrm>
      </p:grpSpPr>
      <p:pic>
        <p:nvPicPr>
          <p:cNvPr id="192" name="Google Shape;192;g1a8cf35707a_0_2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3" name="Google Shape;193;g1a8cf35707a_0_21"/>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1a8cf35707a_0_21"/>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5"/>
        <p:cNvGrpSpPr/>
        <p:nvPr/>
      </p:nvGrpSpPr>
      <p:grpSpPr>
        <a:xfrm>
          <a:off x="0" y="0"/>
          <a:ext cx="0" cy="0"/>
          <a:chOff x="0" y="0"/>
          <a:chExt cx="0" cy="0"/>
        </a:xfrm>
      </p:grpSpPr>
      <p:pic>
        <p:nvPicPr>
          <p:cNvPr id="196" name="Google Shape;196;g1a8cf35707a_0_2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7" name="Google Shape;197;g1a8cf35707a_0_2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g1a8cf35707a_0_2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99"/>
        <p:cNvGrpSpPr/>
        <p:nvPr/>
      </p:nvGrpSpPr>
      <p:grpSpPr>
        <a:xfrm>
          <a:off x="0" y="0"/>
          <a:ext cx="0" cy="0"/>
          <a:chOff x="0" y="0"/>
          <a:chExt cx="0" cy="0"/>
        </a:xfrm>
      </p:grpSpPr>
      <p:pic>
        <p:nvPicPr>
          <p:cNvPr id="200" name="Google Shape;200;g1a8cf35707a_0_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1" name="Google Shape;201;g1a8cf35707a_0_2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g1a8cf35707a_0_2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3" name="Google Shape;203;g1a8cf35707a_0_2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4" name="Google Shape;204;g1a8cf35707a_0_2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5" name="Google Shape;205;g1a8cf35707a_0_2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06"/>
        <p:cNvGrpSpPr/>
        <p:nvPr/>
      </p:nvGrpSpPr>
      <p:grpSpPr>
        <a:xfrm>
          <a:off x="0" y="0"/>
          <a:ext cx="0" cy="0"/>
          <a:chOff x="0" y="0"/>
          <a:chExt cx="0" cy="0"/>
        </a:xfrm>
      </p:grpSpPr>
      <p:pic>
        <p:nvPicPr>
          <p:cNvPr id="207" name="Google Shape;207;g1a8cf35707a_0_3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8" name="Google Shape;208;g1a8cf35707a_0_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g1a8cf35707a_0_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0" name="Google Shape;210;g1a8cf35707a_0_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1" name="Google Shape;211;g1a8cf35707a_0_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2" name="Google Shape;212;g1a8cf35707a_0_36"/>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13"/>
        <p:cNvGrpSpPr/>
        <p:nvPr/>
      </p:nvGrpSpPr>
      <p:grpSpPr>
        <a:xfrm>
          <a:off x="0" y="0"/>
          <a:ext cx="0" cy="0"/>
          <a:chOff x="0" y="0"/>
          <a:chExt cx="0" cy="0"/>
        </a:xfrm>
      </p:grpSpPr>
      <p:pic>
        <p:nvPicPr>
          <p:cNvPr id="214" name="Google Shape;214;g1a8cf35707a_0_4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15" name="Google Shape;215;g1a8cf35707a_0_4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g1a8cf35707a_0_4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7" name="Google Shape;217;g1a8cf35707a_0_4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g1a8cf35707a_0_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9" name="Google Shape;219;g1a8cf35707a_0_43"/>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0"/>
        <p:cNvGrpSpPr/>
        <p:nvPr/>
      </p:nvGrpSpPr>
      <p:grpSpPr>
        <a:xfrm>
          <a:off x="0" y="0"/>
          <a:ext cx="0" cy="0"/>
          <a:chOff x="0" y="0"/>
          <a:chExt cx="0" cy="0"/>
        </a:xfrm>
      </p:grpSpPr>
      <p:pic>
        <p:nvPicPr>
          <p:cNvPr id="221" name="Google Shape;221;g1a8cf35707a_0_5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22" name="Google Shape;222;g1a8cf35707a_0_5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3" name="Google Shape;223;g1a8cf35707a_0_5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4" name="Google Shape;224;g1a8cf35707a_0_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25" name="Google Shape;225;g1a8cf35707a_0_5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6" name="Google Shape;226;g1a8cf35707a_0_5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27"/>
        <p:cNvGrpSpPr/>
        <p:nvPr/>
      </p:nvGrpSpPr>
      <p:grpSpPr>
        <a:xfrm>
          <a:off x="0" y="0"/>
          <a:ext cx="0" cy="0"/>
          <a:chOff x="0" y="0"/>
          <a:chExt cx="0" cy="0"/>
        </a:xfrm>
      </p:grpSpPr>
      <p:pic>
        <p:nvPicPr>
          <p:cNvPr id="228" name="Google Shape;228;g1a8cf35707a_0_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29" name="Google Shape;229;g1a8cf35707a_0_5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0" name="Google Shape;230;g1a8cf35707a_0_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1" name="Google Shape;231;g1a8cf35707a_0_5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32" name="Google Shape;232;g1a8cf35707a_0_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3" name="Google Shape;233;g1a8cf35707a_0_5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8"/>
        <p:cNvGrpSpPr/>
        <p:nvPr/>
      </p:nvGrpSpPr>
      <p:grpSpPr>
        <a:xfrm>
          <a:off x="0" y="0"/>
          <a:ext cx="0" cy="0"/>
          <a:chOff x="0" y="0"/>
          <a:chExt cx="0" cy="0"/>
        </a:xfrm>
      </p:grpSpPr>
      <p:sp>
        <p:nvSpPr>
          <p:cNvPr id="239" name="Google Shape;239;g2007caf2867_4_6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0" name="Google Shape;240;g2007caf2867_4_6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1" name="Google Shape;241;g2007caf2867_4_6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2"/>
        <p:cNvGrpSpPr/>
        <p:nvPr/>
      </p:nvGrpSpPr>
      <p:grpSpPr>
        <a:xfrm>
          <a:off x="0" y="0"/>
          <a:ext cx="0" cy="0"/>
          <a:chOff x="0" y="0"/>
          <a:chExt cx="0" cy="0"/>
        </a:xfrm>
      </p:grpSpPr>
      <p:sp>
        <p:nvSpPr>
          <p:cNvPr id="243" name="Google Shape;243;g2007caf2867_4_6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4" name="Google Shape;244;g2007caf2867_4_6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5"/>
        <p:cNvGrpSpPr/>
        <p:nvPr/>
      </p:nvGrpSpPr>
      <p:grpSpPr>
        <a:xfrm>
          <a:off x="0" y="0"/>
          <a:ext cx="0" cy="0"/>
          <a:chOff x="0" y="0"/>
          <a:chExt cx="0" cy="0"/>
        </a:xfrm>
      </p:grpSpPr>
      <p:sp>
        <p:nvSpPr>
          <p:cNvPr id="246" name="Google Shape;246;g2007caf2867_4_6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7" name="Google Shape;247;g2007caf2867_4_6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8" name="Google Shape;248;g2007caf2867_4_6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9"/>
        <p:cNvGrpSpPr/>
        <p:nvPr/>
      </p:nvGrpSpPr>
      <p:grpSpPr>
        <a:xfrm>
          <a:off x="0" y="0"/>
          <a:ext cx="0" cy="0"/>
          <a:chOff x="0" y="0"/>
          <a:chExt cx="0" cy="0"/>
        </a:xfrm>
      </p:grpSpPr>
      <p:sp>
        <p:nvSpPr>
          <p:cNvPr id="250" name="Google Shape;250;g2007caf2867_4_6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1" name="Google Shape;251;g2007caf2867_4_6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2" name="Google Shape;252;g2007caf2867_4_6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3" name="Google Shape;253;g2007caf2867_4_6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g2007caf2867_4_6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g2007caf2867_4_6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7"/>
        <p:cNvGrpSpPr/>
        <p:nvPr/>
      </p:nvGrpSpPr>
      <p:grpSpPr>
        <a:xfrm>
          <a:off x="0" y="0"/>
          <a:ext cx="0" cy="0"/>
          <a:chOff x="0" y="0"/>
          <a:chExt cx="0" cy="0"/>
        </a:xfrm>
      </p:grpSpPr>
      <p:sp>
        <p:nvSpPr>
          <p:cNvPr id="258" name="Google Shape;258;g2007caf2867_4_64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9" name="Google Shape;259;g2007caf2867_4_6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0" name="Google Shape;260;g2007caf2867_4_6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1"/>
        <p:cNvGrpSpPr/>
        <p:nvPr/>
      </p:nvGrpSpPr>
      <p:grpSpPr>
        <a:xfrm>
          <a:off x="0" y="0"/>
          <a:ext cx="0" cy="0"/>
          <a:chOff x="0" y="0"/>
          <a:chExt cx="0" cy="0"/>
        </a:xfrm>
      </p:grpSpPr>
      <p:sp>
        <p:nvSpPr>
          <p:cNvPr id="262" name="Google Shape;262;g2007caf2867_4_64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3" name="Google Shape;263;g2007caf2867_4_6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4"/>
        <p:cNvGrpSpPr/>
        <p:nvPr/>
      </p:nvGrpSpPr>
      <p:grpSpPr>
        <a:xfrm>
          <a:off x="0" y="0"/>
          <a:ext cx="0" cy="0"/>
          <a:chOff x="0" y="0"/>
          <a:chExt cx="0" cy="0"/>
        </a:xfrm>
      </p:grpSpPr>
      <p:sp>
        <p:nvSpPr>
          <p:cNvPr id="265" name="Google Shape;265;g2007caf2867_4_64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2007caf2867_4_64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67" name="Google Shape;267;g2007caf2867_4_64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8" name="Google Shape;268;g2007caf2867_4_6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69" name="Google Shape;269;g2007caf2867_4_6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0"/>
        <p:cNvGrpSpPr/>
        <p:nvPr/>
      </p:nvGrpSpPr>
      <p:grpSpPr>
        <a:xfrm>
          <a:off x="0" y="0"/>
          <a:ext cx="0" cy="0"/>
          <a:chOff x="0" y="0"/>
          <a:chExt cx="0" cy="0"/>
        </a:xfrm>
      </p:grpSpPr>
      <p:sp>
        <p:nvSpPr>
          <p:cNvPr id="271" name="Google Shape;271;g2007caf2867_4_65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272" name="Google Shape;272;g2007caf2867_4_6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3"/>
        <p:cNvGrpSpPr/>
        <p:nvPr/>
      </p:nvGrpSpPr>
      <p:grpSpPr>
        <a:xfrm>
          <a:off x="0" y="0"/>
          <a:ext cx="0" cy="0"/>
          <a:chOff x="0" y="0"/>
          <a:chExt cx="0" cy="0"/>
        </a:xfrm>
      </p:grpSpPr>
      <p:sp>
        <p:nvSpPr>
          <p:cNvPr id="274" name="Google Shape;274;g2007caf2867_4_65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5" name="Google Shape;275;g2007caf2867_4_65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76" name="Google Shape;276;g2007caf2867_4_6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7"/>
        <p:cNvGrpSpPr/>
        <p:nvPr/>
      </p:nvGrpSpPr>
      <p:grpSpPr>
        <a:xfrm>
          <a:off x="0" y="0"/>
          <a:ext cx="0" cy="0"/>
          <a:chOff x="0" y="0"/>
          <a:chExt cx="0" cy="0"/>
        </a:xfrm>
      </p:grpSpPr>
      <p:sp>
        <p:nvSpPr>
          <p:cNvPr id="278" name="Google Shape;278;g2007caf2867_4_6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79"/>
        <p:cNvGrpSpPr/>
        <p:nvPr/>
      </p:nvGrpSpPr>
      <p:grpSpPr>
        <a:xfrm>
          <a:off x="0" y="0"/>
          <a:ext cx="0" cy="0"/>
          <a:chOff x="0" y="0"/>
          <a:chExt cx="0" cy="0"/>
        </a:xfrm>
      </p:grpSpPr>
      <p:pic>
        <p:nvPicPr>
          <p:cNvPr id="280" name="Google Shape;280;g2007caf2867_4_662"/>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281" name="Google Shape;281;g2007caf2867_4_662"/>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2" name="Google Shape;282;g2007caf2867_4_662"/>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3"/>
        <p:cNvGrpSpPr/>
        <p:nvPr/>
      </p:nvGrpSpPr>
      <p:grpSpPr>
        <a:xfrm>
          <a:off x="0" y="0"/>
          <a:ext cx="0" cy="0"/>
          <a:chOff x="0" y="0"/>
          <a:chExt cx="0" cy="0"/>
        </a:xfrm>
      </p:grpSpPr>
      <p:pic>
        <p:nvPicPr>
          <p:cNvPr id="284" name="Google Shape;284;g2007caf2867_4_66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85" name="Google Shape;285;g2007caf2867_4_666"/>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6" name="Google Shape;286;g2007caf2867_4_66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87" name="Google Shape;287;g2007caf2867_4_66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88" name="Google Shape;288;g2007caf2867_4_66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3"/>
        <p:cNvGrpSpPr/>
        <p:nvPr/>
      </p:nvGrpSpPr>
      <p:grpSpPr>
        <a:xfrm>
          <a:off x="0" y="0"/>
          <a:ext cx="0" cy="0"/>
          <a:chOff x="0" y="0"/>
          <a:chExt cx="0" cy="0"/>
        </a:xfrm>
      </p:grpSpPr>
      <p:sp>
        <p:nvSpPr>
          <p:cNvPr id="294" name="Google Shape;294;g20217427812_10_4"/>
          <p:cNvSpPr/>
          <p:nvPr/>
        </p:nvSpPr>
        <p:spPr>
          <a:xfrm>
            <a:off x="0" y="3506431"/>
            <a:ext cx="9144000" cy="1637071"/>
          </a:xfrm>
          <a:prstGeom prst="rect">
            <a:avLst/>
          </a:prstGeom>
          <a:gradFill>
            <a:gsLst>
              <a:gs pos="0">
                <a:schemeClr val="lt1"/>
              </a:gs>
              <a:gs pos="100000">
                <a:srgbClr val="00953A">
                  <a:alpha val="47843"/>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295" name="Google Shape;295;g20217427812_10_4"/>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6" name="Google Shape;296;g20217427812_10_4"/>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297" name="Google Shape;297;g20217427812_10_4"/>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298" name="Google Shape;298;g20217427812_10_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99" name="Google Shape;299;g20217427812_10_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0"/>
        <p:cNvGrpSpPr/>
        <p:nvPr/>
      </p:nvGrpSpPr>
      <p:grpSpPr>
        <a:xfrm>
          <a:off x="0" y="0"/>
          <a:ext cx="0" cy="0"/>
          <a:chOff x="0" y="0"/>
          <a:chExt cx="0" cy="0"/>
        </a:xfrm>
      </p:grpSpPr>
      <p:pic>
        <p:nvPicPr>
          <p:cNvPr id="301" name="Google Shape;301;g20217427812_10_11"/>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02" name="Google Shape;302;g20217427812_10_11"/>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3" name="Google Shape;303;g20217427812_10_1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04" name="Google Shape;304;g20217427812_10_1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05" name="Google Shape;305;g20217427812_10_1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6"/>
        <p:cNvGrpSpPr/>
        <p:nvPr/>
      </p:nvGrpSpPr>
      <p:grpSpPr>
        <a:xfrm>
          <a:off x="0" y="0"/>
          <a:ext cx="0" cy="0"/>
          <a:chOff x="0" y="0"/>
          <a:chExt cx="0" cy="0"/>
        </a:xfrm>
      </p:grpSpPr>
      <p:pic>
        <p:nvPicPr>
          <p:cNvPr id="307" name="Google Shape;307;g20217427812_10_17"/>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308" name="Google Shape;308;g20217427812_10_17"/>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g20217427812_10_17"/>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310"/>
        <p:cNvGrpSpPr/>
        <p:nvPr/>
      </p:nvGrpSpPr>
      <p:grpSpPr>
        <a:xfrm>
          <a:off x="0" y="0"/>
          <a:ext cx="0" cy="0"/>
          <a:chOff x="0" y="0"/>
          <a:chExt cx="0" cy="0"/>
        </a:xfrm>
      </p:grpSpPr>
      <p:pic>
        <p:nvPicPr>
          <p:cNvPr id="311" name="Google Shape;311;g20217427812_10_21"/>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12" name="Google Shape;312;g20217427812_10_21"/>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3" name="Google Shape;313;g20217427812_10_21"/>
          <p:cNvCxnSpPr/>
          <p:nvPr/>
        </p:nvCxnSpPr>
        <p:spPr>
          <a:xfrm>
            <a:off x="0" y="4561600"/>
            <a:ext cx="9152775" cy="0"/>
          </a:xfrm>
          <a:prstGeom prst="straightConnector1">
            <a:avLst/>
          </a:prstGeom>
          <a:noFill/>
          <a:ln w="9525" cap="flat" cmpd="sng">
            <a:solidFill>
              <a:srgbClr val="6AA84F"/>
            </a:solidFill>
            <a:prstDash val="solid"/>
            <a:round/>
            <a:headEnd type="none" w="sm" len="sm"/>
            <a:tailEnd type="none" w="sm" len="sm"/>
          </a:ln>
        </p:spPr>
      </p:cxnSp>
      <p:sp>
        <p:nvSpPr>
          <p:cNvPr id="314" name="Google Shape;314;g20217427812_10_21"/>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15" name="Google Shape;315;g20217427812_10_21"/>
          <p:cNvSpPr txBox="1">
            <a:spLocks noGrp="1"/>
          </p:cNvSpPr>
          <p:nvPr>
            <p:ph type="body" idx="1"/>
          </p:nvPr>
        </p:nvSpPr>
        <p:spPr>
          <a:xfrm>
            <a:off x="311700" y="1152475"/>
            <a:ext cx="3999825" cy="3178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solidFill>
                  <a:schemeClr val="dk1"/>
                </a:solidFill>
              </a:defRPr>
            </a:lvl1pPr>
            <a:lvl2pPr marL="914400" lvl="1" indent="-304800" algn="l">
              <a:lnSpc>
                <a:spcPct val="90000"/>
              </a:lnSpc>
              <a:spcBef>
                <a:spcPts val="400"/>
              </a:spcBef>
              <a:spcAft>
                <a:spcPts val="0"/>
              </a:spcAft>
              <a:buClr>
                <a:schemeClr val="dk1"/>
              </a:buClr>
              <a:buSzPts val="1200"/>
              <a:buChar char="•"/>
              <a:defRPr sz="1200">
                <a:solidFill>
                  <a:schemeClr val="dk1"/>
                </a:solidFill>
              </a:defRPr>
            </a:lvl2pPr>
            <a:lvl3pPr marL="1371600" lvl="2" indent="-304800" algn="l">
              <a:lnSpc>
                <a:spcPct val="90000"/>
              </a:lnSpc>
              <a:spcBef>
                <a:spcPts val="400"/>
              </a:spcBef>
              <a:spcAft>
                <a:spcPts val="0"/>
              </a:spcAft>
              <a:buClr>
                <a:schemeClr val="dk1"/>
              </a:buClr>
              <a:buSzPts val="1200"/>
              <a:buChar char="•"/>
              <a:defRPr sz="1200">
                <a:solidFill>
                  <a:schemeClr val="dk1"/>
                </a:solidFill>
              </a:defRPr>
            </a:lvl3pPr>
            <a:lvl4pPr marL="1828800" lvl="3" indent="-304800" algn="l">
              <a:lnSpc>
                <a:spcPct val="90000"/>
              </a:lnSpc>
              <a:spcBef>
                <a:spcPts val="400"/>
              </a:spcBef>
              <a:spcAft>
                <a:spcPts val="0"/>
              </a:spcAft>
              <a:buClr>
                <a:schemeClr val="dk1"/>
              </a:buClr>
              <a:buSzPts val="1200"/>
              <a:buChar char="•"/>
              <a:defRPr sz="1200">
                <a:solidFill>
                  <a:schemeClr val="dk1"/>
                </a:solidFill>
              </a:defRPr>
            </a:lvl4pPr>
            <a:lvl5pPr marL="2286000" lvl="4" indent="-304800" algn="l">
              <a:lnSpc>
                <a:spcPct val="90000"/>
              </a:lnSpc>
              <a:spcBef>
                <a:spcPts val="400"/>
              </a:spcBef>
              <a:spcAft>
                <a:spcPts val="0"/>
              </a:spcAft>
              <a:buClr>
                <a:schemeClr val="dk1"/>
              </a:buClr>
              <a:buSzPts val="1200"/>
              <a:buChar char="•"/>
              <a:defRPr sz="1200">
                <a:solidFill>
                  <a:schemeClr val="dk1"/>
                </a:solidFill>
              </a:defRPr>
            </a:lvl5pPr>
            <a:lvl6pPr marL="2743200" lvl="5" indent="-304800" algn="l">
              <a:lnSpc>
                <a:spcPct val="90000"/>
              </a:lnSpc>
              <a:spcBef>
                <a:spcPts val="400"/>
              </a:spcBef>
              <a:spcAft>
                <a:spcPts val="0"/>
              </a:spcAft>
              <a:buClr>
                <a:schemeClr val="dk1"/>
              </a:buClr>
              <a:buSzPts val="1200"/>
              <a:buChar char="•"/>
              <a:defRPr sz="1200">
                <a:solidFill>
                  <a:schemeClr val="dk1"/>
                </a:solidFill>
              </a:defRPr>
            </a:lvl6pPr>
            <a:lvl7pPr marL="3200400" lvl="6" indent="-304800" algn="l">
              <a:lnSpc>
                <a:spcPct val="90000"/>
              </a:lnSpc>
              <a:spcBef>
                <a:spcPts val="400"/>
              </a:spcBef>
              <a:spcAft>
                <a:spcPts val="0"/>
              </a:spcAft>
              <a:buClr>
                <a:schemeClr val="dk1"/>
              </a:buClr>
              <a:buSzPts val="1200"/>
              <a:buChar char="•"/>
              <a:defRPr sz="1200">
                <a:solidFill>
                  <a:schemeClr val="dk1"/>
                </a:solidFill>
              </a:defRPr>
            </a:lvl7pPr>
            <a:lvl8pPr marL="3657600" lvl="7" indent="-304800" algn="l">
              <a:lnSpc>
                <a:spcPct val="90000"/>
              </a:lnSpc>
              <a:spcBef>
                <a:spcPts val="400"/>
              </a:spcBef>
              <a:spcAft>
                <a:spcPts val="0"/>
              </a:spcAft>
              <a:buClr>
                <a:schemeClr val="dk1"/>
              </a:buClr>
              <a:buSzPts val="1200"/>
              <a:buChar char="•"/>
              <a:defRPr sz="1200">
                <a:solidFill>
                  <a:schemeClr val="dk1"/>
                </a:solidFill>
              </a:defRPr>
            </a:lvl8pPr>
            <a:lvl9pPr marL="4114800" lvl="8" indent="-304800" algn="l">
              <a:lnSpc>
                <a:spcPct val="90000"/>
              </a:lnSpc>
              <a:spcBef>
                <a:spcPts val="400"/>
              </a:spcBef>
              <a:spcAft>
                <a:spcPts val="0"/>
              </a:spcAft>
              <a:buClr>
                <a:schemeClr val="dk1"/>
              </a:buClr>
              <a:buSzPts val="1200"/>
              <a:buChar char="•"/>
              <a:defRPr sz="1200">
                <a:solidFill>
                  <a:schemeClr val="dk1"/>
                </a:solidFill>
              </a:defRPr>
            </a:lvl9pPr>
          </a:lstStyle>
          <a:p>
            <a:endParaRPr/>
          </a:p>
        </p:txBody>
      </p:sp>
      <p:sp>
        <p:nvSpPr>
          <p:cNvPr id="316" name="Google Shape;316;g20217427812_10_21"/>
          <p:cNvSpPr txBox="1">
            <a:spLocks noGrp="1"/>
          </p:cNvSpPr>
          <p:nvPr>
            <p:ph type="body" idx="2"/>
          </p:nvPr>
        </p:nvSpPr>
        <p:spPr>
          <a:xfrm>
            <a:off x="4832400" y="1152475"/>
            <a:ext cx="3999825" cy="3178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sz="1400">
                <a:solidFill>
                  <a:schemeClr val="dk1"/>
                </a:solidFill>
              </a:defRPr>
            </a:lvl1pPr>
            <a:lvl2pPr marL="914400" lvl="1" indent="-304800" algn="l">
              <a:lnSpc>
                <a:spcPct val="90000"/>
              </a:lnSpc>
              <a:spcBef>
                <a:spcPts val="400"/>
              </a:spcBef>
              <a:spcAft>
                <a:spcPts val="0"/>
              </a:spcAft>
              <a:buClr>
                <a:schemeClr val="dk1"/>
              </a:buClr>
              <a:buSzPts val="1200"/>
              <a:buChar char="•"/>
              <a:defRPr sz="1200">
                <a:solidFill>
                  <a:schemeClr val="dk1"/>
                </a:solidFill>
              </a:defRPr>
            </a:lvl2pPr>
            <a:lvl3pPr marL="1371600" lvl="2" indent="-304800" algn="l">
              <a:lnSpc>
                <a:spcPct val="90000"/>
              </a:lnSpc>
              <a:spcBef>
                <a:spcPts val="400"/>
              </a:spcBef>
              <a:spcAft>
                <a:spcPts val="0"/>
              </a:spcAft>
              <a:buClr>
                <a:schemeClr val="dk1"/>
              </a:buClr>
              <a:buSzPts val="1200"/>
              <a:buChar char="•"/>
              <a:defRPr sz="1200">
                <a:solidFill>
                  <a:schemeClr val="dk1"/>
                </a:solidFill>
              </a:defRPr>
            </a:lvl3pPr>
            <a:lvl4pPr marL="1828800" lvl="3" indent="-304800" algn="l">
              <a:lnSpc>
                <a:spcPct val="90000"/>
              </a:lnSpc>
              <a:spcBef>
                <a:spcPts val="400"/>
              </a:spcBef>
              <a:spcAft>
                <a:spcPts val="0"/>
              </a:spcAft>
              <a:buClr>
                <a:schemeClr val="dk1"/>
              </a:buClr>
              <a:buSzPts val="1200"/>
              <a:buChar char="•"/>
              <a:defRPr sz="1200">
                <a:solidFill>
                  <a:schemeClr val="dk1"/>
                </a:solidFill>
              </a:defRPr>
            </a:lvl4pPr>
            <a:lvl5pPr marL="2286000" lvl="4" indent="-304800" algn="l">
              <a:lnSpc>
                <a:spcPct val="90000"/>
              </a:lnSpc>
              <a:spcBef>
                <a:spcPts val="400"/>
              </a:spcBef>
              <a:spcAft>
                <a:spcPts val="0"/>
              </a:spcAft>
              <a:buClr>
                <a:schemeClr val="dk1"/>
              </a:buClr>
              <a:buSzPts val="1200"/>
              <a:buChar char="•"/>
              <a:defRPr sz="1200">
                <a:solidFill>
                  <a:schemeClr val="dk1"/>
                </a:solidFill>
              </a:defRPr>
            </a:lvl5pPr>
            <a:lvl6pPr marL="2743200" lvl="5" indent="-304800" algn="l">
              <a:lnSpc>
                <a:spcPct val="90000"/>
              </a:lnSpc>
              <a:spcBef>
                <a:spcPts val="400"/>
              </a:spcBef>
              <a:spcAft>
                <a:spcPts val="0"/>
              </a:spcAft>
              <a:buClr>
                <a:schemeClr val="dk1"/>
              </a:buClr>
              <a:buSzPts val="1200"/>
              <a:buChar char="•"/>
              <a:defRPr sz="1200">
                <a:solidFill>
                  <a:schemeClr val="dk1"/>
                </a:solidFill>
              </a:defRPr>
            </a:lvl6pPr>
            <a:lvl7pPr marL="3200400" lvl="6" indent="-304800" algn="l">
              <a:lnSpc>
                <a:spcPct val="90000"/>
              </a:lnSpc>
              <a:spcBef>
                <a:spcPts val="400"/>
              </a:spcBef>
              <a:spcAft>
                <a:spcPts val="0"/>
              </a:spcAft>
              <a:buClr>
                <a:schemeClr val="dk1"/>
              </a:buClr>
              <a:buSzPts val="1200"/>
              <a:buChar char="•"/>
              <a:defRPr sz="1200">
                <a:solidFill>
                  <a:schemeClr val="dk1"/>
                </a:solidFill>
              </a:defRPr>
            </a:lvl7pPr>
            <a:lvl8pPr marL="3657600" lvl="7" indent="-304800" algn="l">
              <a:lnSpc>
                <a:spcPct val="90000"/>
              </a:lnSpc>
              <a:spcBef>
                <a:spcPts val="400"/>
              </a:spcBef>
              <a:spcAft>
                <a:spcPts val="0"/>
              </a:spcAft>
              <a:buClr>
                <a:schemeClr val="dk1"/>
              </a:buClr>
              <a:buSzPts val="1200"/>
              <a:buChar char="•"/>
              <a:defRPr sz="1200">
                <a:solidFill>
                  <a:schemeClr val="dk1"/>
                </a:solidFill>
              </a:defRPr>
            </a:lvl8pPr>
            <a:lvl9pPr marL="4114800" lvl="8" indent="-304800" algn="l">
              <a:lnSpc>
                <a:spcPct val="90000"/>
              </a:lnSpc>
              <a:spcBef>
                <a:spcPts val="400"/>
              </a:spcBef>
              <a:spcAft>
                <a:spcPts val="0"/>
              </a:spcAft>
              <a:buClr>
                <a:schemeClr val="dk1"/>
              </a:buClr>
              <a:buSzPts val="1200"/>
              <a:buChar char="•"/>
              <a:defRPr sz="1200">
                <a:solidFill>
                  <a:schemeClr val="dk1"/>
                </a:solidFill>
              </a:defRPr>
            </a:lvl9pPr>
          </a:lstStyle>
          <a:p>
            <a:endParaRPr/>
          </a:p>
        </p:txBody>
      </p:sp>
      <p:sp>
        <p:nvSpPr>
          <p:cNvPr id="317" name="Google Shape;317;g20217427812_10_21"/>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18"/>
        <p:cNvGrpSpPr/>
        <p:nvPr/>
      </p:nvGrpSpPr>
      <p:grpSpPr>
        <a:xfrm>
          <a:off x="0" y="0"/>
          <a:ext cx="0" cy="0"/>
          <a:chOff x="0" y="0"/>
          <a:chExt cx="0" cy="0"/>
        </a:xfrm>
      </p:grpSpPr>
      <p:pic>
        <p:nvPicPr>
          <p:cNvPr id="319" name="Google Shape;319;g20217427812_10_29"/>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20" name="Google Shape;320;g20217427812_10_29"/>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21" name="Google Shape;321;g20217427812_10_29"/>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22" name="Google Shape;322;g20217427812_10_29"/>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23" name="Google Shape;323;g20217427812_10_29"/>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4" name="Google Shape;324;g20217427812_10_29"/>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5"/>
        <p:cNvGrpSpPr/>
        <p:nvPr/>
      </p:nvGrpSpPr>
      <p:grpSpPr>
        <a:xfrm>
          <a:off x="0" y="0"/>
          <a:ext cx="0" cy="0"/>
          <a:chOff x="0" y="0"/>
          <a:chExt cx="0" cy="0"/>
        </a:xfrm>
      </p:grpSpPr>
      <p:pic>
        <p:nvPicPr>
          <p:cNvPr id="326" name="Google Shape;326;g20217427812_10_36"/>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27" name="Google Shape;327;g20217427812_10_36"/>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8" name="Google Shape;328;g20217427812_10_36"/>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29" name="Google Shape;329;g20217427812_10_36"/>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30" name="Google Shape;330;g20217427812_10_3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31" name="Google Shape;331;g20217427812_10_36"/>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2"/>
        <p:cNvGrpSpPr/>
        <p:nvPr/>
      </p:nvGrpSpPr>
      <p:grpSpPr>
        <a:xfrm>
          <a:off x="0" y="0"/>
          <a:ext cx="0" cy="0"/>
          <a:chOff x="0" y="0"/>
          <a:chExt cx="0" cy="0"/>
        </a:xfrm>
      </p:grpSpPr>
      <p:pic>
        <p:nvPicPr>
          <p:cNvPr id="333" name="Google Shape;333;g20217427812_10_4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34" name="Google Shape;334;g20217427812_10_4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5" name="Google Shape;335;g20217427812_10_4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36" name="Google Shape;336;g20217427812_10_4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37" name="Google Shape;337;g20217427812_10_4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38" name="Google Shape;338;g20217427812_10_4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39"/>
        <p:cNvGrpSpPr/>
        <p:nvPr/>
      </p:nvGrpSpPr>
      <p:grpSpPr>
        <a:xfrm>
          <a:off x="0" y="0"/>
          <a:ext cx="0" cy="0"/>
          <a:chOff x="0" y="0"/>
          <a:chExt cx="0" cy="0"/>
        </a:xfrm>
      </p:grpSpPr>
      <p:pic>
        <p:nvPicPr>
          <p:cNvPr id="340" name="Google Shape;340;g20217427812_10_5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41" name="Google Shape;341;g20217427812_10_5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2" name="Google Shape;342;g20217427812_10_5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43" name="Google Shape;343;g20217427812_10_5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44" name="Google Shape;344;g20217427812_10_5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45" name="Google Shape;345;g20217427812_10_5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46"/>
        <p:cNvGrpSpPr/>
        <p:nvPr/>
      </p:nvGrpSpPr>
      <p:grpSpPr>
        <a:xfrm>
          <a:off x="0" y="0"/>
          <a:ext cx="0" cy="0"/>
          <a:chOff x="0" y="0"/>
          <a:chExt cx="0" cy="0"/>
        </a:xfrm>
      </p:grpSpPr>
      <p:pic>
        <p:nvPicPr>
          <p:cNvPr id="347" name="Google Shape;347;g20217427812_10_57"/>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48" name="Google Shape;348;g20217427812_10_57"/>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9" name="Google Shape;349;g20217427812_10_57"/>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50" name="Google Shape;350;g20217427812_10_57"/>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51" name="Google Shape;351;g20217427812_10_57"/>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52" name="Google Shape;352;g20217427812_10_57"/>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53"/>
        <p:cNvGrpSpPr/>
        <p:nvPr/>
      </p:nvGrpSpPr>
      <p:grpSpPr>
        <a:xfrm>
          <a:off x="0" y="0"/>
          <a:ext cx="0" cy="0"/>
          <a:chOff x="0" y="0"/>
          <a:chExt cx="0" cy="0"/>
        </a:xfrm>
      </p:grpSpPr>
      <p:pic>
        <p:nvPicPr>
          <p:cNvPr id="354" name="Google Shape;354;g20217427812_10_6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55" name="Google Shape;355;g20217427812_10_6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6" name="Google Shape;356;g20217427812_10_6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57" name="Google Shape;357;g20217427812_10_6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58" name="Google Shape;358;g20217427812_10_6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59" name="Google Shape;359;g20217427812_10_6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60"/>
        <p:cNvGrpSpPr/>
        <p:nvPr/>
      </p:nvGrpSpPr>
      <p:grpSpPr>
        <a:xfrm>
          <a:off x="0" y="0"/>
          <a:ext cx="0" cy="0"/>
          <a:chOff x="0" y="0"/>
          <a:chExt cx="0" cy="0"/>
        </a:xfrm>
      </p:grpSpPr>
      <p:pic>
        <p:nvPicPr>
          <p:cNvPr id="361" name="Google Shape;361;g20217427812_10_7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362" name="Google Shape;362;g20217427812_10_7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3" name="Google Shape;363;g20217427812_10_7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64" name="Google Shape;364;g20217427812_10_7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65" name="Google Shape;365;g20217427812_10_7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66" name="Google Shape;366;g20217427812_10_7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2"/>
        <p:cNvGrpSpPr/>
        <p:nvPr/>
      </p:nvGrpSpPr>
      <p:grpSpPr>
        <a:xfrm>
          <a:off x="0" y="0"/>
          <a:ext cx="0" cy="0"/>
          <a:chOff x="0" y="0"/>
          <a:chExt cx="0" cy="0"/>
        </a:xfrm>
      </p:grpSpPr>
      <p:sp>
        <p:nvSpPr>
          <p:cNvPr id="123" name="Google Shape;123;g19f0dcf8920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4" name="Google Shape;124;g19f0dcf8920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5" name="Google Shape;125;g19f0dcf8920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4"/>
        <p:cNvGrpSpPr/>
        <p:nvPr/>
      </p:nvGrpSpPr>
      <p:grpSpPr>
        <a:xfrm>
          <a:off x="0" y="0"/>
          <a:ext cx="0" cy="0"/>
          <a:chOff x="0" y="0"/>
          <a:chExt cx="0" cy="0"/>
        </a:xfrm>
      </p:grpSpPr>
      <p:sp>
        <p:nvSpPr>
          <p:cNvPr id="235" name="Google Shape;235;g2007caf2867_4_6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36" name="Google Shape;236;g2007caf2867_4_6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237" name="Google Shape;237;g2007caf2867_4_6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g20217427812_10_0"/>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1" name="Google Shape;291;g20217427812_10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2" name="Google Shape;292;g20217427812_10_0"/>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fedprograms/consapppar" TargetMode="External"/><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e/2PACX-1vRLXHcnwIUteZ3VAzkKQnQ8B_RxTdHc973Kh3CgCXdrzjXvHG2QPE6aNaFbN0ZI-cgFbflerccVYkOd/pubhtml" TargetMode="External"/><Relationship Id="rId7" Type="http://schemas.openxmlformats.org/officeDocument/2006/relationships/hyperlink" Target="https://www.cde.state.co.us/fedprograms/1003funds" TargetMode="External"/><Relationship Id="rId2" Type="http://schemas.openxmlformats.org/officeDocument/2006/relationships/notesSlide" Target="../notesSlides/notesSlide14.xml"/><Relationship Id="rId1" Type="http://schemas.openxmlformats.org/officeDocument/2006/relationships/slideLayout" Target="../slideLayouts/slideLayout54.xml"/><Relationship Id="rId6" Type="http://schemas.openxmlformats.org/officeDocument/2006/relationships/hyperlink" Target="https://www.cde.state.co.us/fedprograms/2018consultationform" TargetMode="External"/><Relationship Id="rId5" Type="http://schemas.openxmlformats.org/officeDocument/2006/relationships/hyperlink" Target="https://www.cde.state.co.us/node/56304" TargetMode="External"/><Relationship Id="rId4" Type="http://schemas.openxmlformats.org/officeDocument/2006/relationships/hyperlink" Target="http://www.cde.state.co.us/fedprograms/2021-2022consolidatedapplicationquest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p.smartsheet.com/b/form/702de089fc6b45ac97c31f343c8f745f" TargetMode="External"/><Relationship Id="rId7" Type="http://schemas.openxmlformats.org/officeDocument/2006/relationships/hyperlink" Target="http://www.cde.state.co.us/cdefisgrant/grant_distribution_reports" TargetMode="External"/><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hyperlink" Target="http://www.cde.state.co.us/cdefisgrant/requestforfundsforms" TargetMode="External"/><Relationship Id="rId5" Type="http://schemas.openxmlformats.org/officeDocument/2006/relationships/image" Target="../media/image25.png"/><Relationship Id="rId4" Type="http://schemas.openxmlformats.org/officeDocument/2006/relationships/hyperlink" Target="http://www.cde.state.co.us/cdefisgrant/webinarstrainingsguidanc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oese.ed.gov/offices/office-of-formula-grants/rural-insular-native-achievement-programs/rural-education-achievement-program/small-rural-school-achievement-program/resources/" TargetMode="External"/><Relationship Id="rId3" Type="http://schemas.openxmlformats.org/officeDocument/2006/relationships/hyperlink" Target="https://oese.ed.gov/offices/office-of-formula-grants/rural-insular-native-achievement-programs/rural-education-achievement-program/small-rural-school-achievement-program/eligibility/" TargetMode="External"/><Relationship Id="rId7" Type="http://schemas.openxmlformats.org/officeDocument/2006/relationships/hyperlink" Target="https://oese.ed.gov/offices/office-of-formula-grants/rural-insular-native-achievement-programs/rural-education-achievement-program/quick-guide-using-small-rural-school-achievement-srsa-rural-low-income-school-rlis-fun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oese.ed.gov/offices/office-of-formula-grants/rural-insular-native-achievement-programs/rural-education-achievement-program/uei/" TargetMode="External"/><Relationship Id="rId5" Type="http://schemas.openxmlformats.org/officeDocument/2006/relationships/hyperlink" Target="mailto:no-reply.survey@max.gov" TargetMode="External"/><Relationship Id="rId10" Type="http://schemas.openxmlformats.org/officeDocument/2006/relationships/hyperlink" Target="mailto:chaffin_m@cde.state.co.us" TargetMode="External"/><Relationship Id="rId4" Type="http://schemas.openxmlformats.org/officeDocument/2006/relationships/hyperlink" Target="https://oese.ed.gov/offices/office-of-formula-grants/rural-insular-native-achievement-programs/rural-education-achievement-program/rural-and-low-income-school-program/eligibility/" TargetMode="External"/><Relationship Id="rId9" Type="http://schemas.openxmlformats.org/officeDocument/2006/relationships/hyperlink" Target="mailto:REAP@ed.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aw.cornell.edu/cfr/text/2/part-2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caresact/essergrantee/subgranteereport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owens_m@cde.state.co.us" TargetMode="External"/><Relationship Id="rId4" Type="http://schemas.openxmlformats.org/officeDocument/2006/relationships/hyperlink" Target="mailto:negley_t@cde.state.co.u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bixler_k@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parsley_b@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Kaleda_s@cde.state.co.us" TargetMode="External"/><Relationship Id="rId2" Type="http://schemas.openxmlformats.org/officeDocument/2006/relationships/notesSlide" Target="../notesSlides/notesSlide26.xml"/><Relationship Id="rId16" Type="http://schemas.openxmlformats.org/officeDocument/2006/relationships/hyperlink" Target="mailto:chaffin_m@cde.state.co.us" TargetMode="External"/><Relationship Id="rId20" Type="http://schemas.openxmlformats.org/officeDocument/2006/relationships/hyperlink" Target="mailto:shen_m@cde.state.co.us" TargetMode="External"/><Relationship Id="rId29" Type="http://schemas.openxmlformats.org/officeDocument/2006/relationships/hyperlink" Target="mailto:hagemann_w@cde.state.co.us" TargetMode="External"/><Relationship Id="rId1" Type="http://schemas.openxmlformats.org/officeDocument/2006/relationships/slideLayout" Target="../slideLayouts/slideLayout2.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Hawkins_r@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hickman_n@cde.state.co.us" TargetMode="External"/><Relationship Id="rId23" Type="http://schemas.openxmlformats.org/officeDocument/2006/relationships/hyperlink" Target="mailto:Austin_j@cde.state.co.us" TargetMode="External"/><Relationship Id="rId28" Type="http://schemas.openxmlformats.org/officeDocument/2006/relationships/hyperlink" Target="mailto:jones_kristina@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wilson_s@cde.state.co.us" TargetMode="External"/><Relationship Id="rId31" Type="http://schemas.openxmlformats.org/officeDocument/2006/relationships/hyperlink" Target="mailto:prael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temple_r@cde.state.co.us" TargetMode="External"/><Relationship Id="rId22" Type="http://schemas.openxmlformats.org/officeDocument/2006/relationships/hyperlink" Target="mailto:carman_a@cde.state.co.us" TargetMode="External"/><Relationship Id="rId27" Type="http://schemas.openxmlformats.org/officeDocument/2006/relationships/hyperlink" Target="mailto:morris_h@cde.state.co.us" TargetMode="External"/><Relationship Id="rId30" Type="http://schemas.openxmlformats.org/officeDocument/2006/relationships/hyperlink" Target="mailto:collins_d@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hawkins_r@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cde.state.co.us/fedprograms/regionalcontactspage" TargetMode="External"/><Relationship Id="rId4" Type="http://schemas.openxmlformats.org/officeDocument/2006/relationships/hyperlink" Target="mailto:kaleda_s@cde.state.co.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sz="2400"/>
              <a:t>CDE Office </a:t>
            </a:r>
            <a:r>
              <a:rPr lang="en"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Hours</a:t>
            </a:r>
            <a:endParaRPr sz="2400"/>
          </a:p>
        </p:txBody>
      </p:sp>
      <p:sp>
        <p:nvSpPr>
          <p:cNvPr id="372" name="Google Shape;372;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March 16, 2023</a:t>
            </a:r>
            <a:endParaRPr sz="1400"/>
          </a:p>
        </p:txBody>
      </p:sp>
      <p:sp>
        <p:nvSpPr>
          <p:cNvPr id="373" name="Google Shape;373;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01e23db9b1_1_38"/>
          <p:cNvSpPr txBox="1">
            <a:spLocks noGrp="1"/>
          </p:cNvSpPr>
          <p:nvPr>
            <p:ph type="body" idx="1"/>
          </p:nvPr>
        </p:nvSpPr>
        <p:spPr>
          <a:xfrm>
            <a:off x="628650" y="901800"/>
            <a:ext cx="7886700" cy="3777769"/>
          </a:xfrm>
          <a:prstGeom prst="rect">
            <a:avLst/>
          </a:prstGeom>
          <a:noFill/>
          <a:ln>
            <a:noFill/>
          </a:ln>
        </p:spPr>
        <p:txBody>
          <a:bodyPr spcFirstLastPara="1" wrap="square" lIns="91425" tIns="45700" rIns="91425" bIns="45700" anchor="t" anchorCtr="0">
            <a:noAutofit/>
          </a:bodyPr>
          <a:lstStyle/>
          <a:p>
            <a:pPr marL="228600" marR="0" lvl="0" indent="-190500" algn="l" rtl="0">
              <a:lnSpc>
                <a:spcPct val="90000"/>
              </a:lnSpc>
              <a:spcBef>
                <a:spcPts val="500"/>
              </a:spcBef>
              <a:spcAft>
                <a:spcPts val="0"/>
              </a:spcAft>
              <a:buSzPts val="1800"/>
              <a:buFont typeface="Calibri"/>
              <a:buChar char="•"/>
            </a:pPr>
            <a:r>
              <a:rPr lang="en" sz="1800">
                <a:latin typeface="Calibri"/>
                <a:ea typeface="Calibri"/>
                <a:cs typeface="Calibri"/>
                <a:sym typeface="Calibri"/>
              </a:rPr>
              <a:t>States are required to set aside a portion of their Title III grant (note: Colorado current set aside is 5% of the Title III state award) to provide funding to school districts impacted by increased immigrant student enrollment and to help ensure that immigrant children and youth receive enhanced instructional opportunities to help them meet State academic achievement standards.</a:t>
            </a:r>
            <a:endParaRPr sz="1800">
              <a:latin typeface="Calibri"/>
              <a:ea typeface="Calibri"/>
              <a:cs typeface="Calibri"/>
              <a:sym typeface="Calibri"/>
            </a:endParaRPr>
          </a:p>
          <a:p>
            <a:pPr marL="228600" marR="0" lvl="0" indent="-190500" algn="l" rtl="0">
              <a:lnSpc>
                <a:spcPct val="90000"/>
              </a:lnSpc>
              <a:spcBef>
                <a:spcPts val="500"/>
              </a:spcBef>
              <a:spcAft>
                <a:spcPts val="0"/>
              </a:spcAft>
              <a:buSzPts val="1800"/>
              <a:buFont typeface="Calibri"/>
              <a:buChar char="•"/>
            </a:pPr>
            <a:r>
              <a:rPr lang="en" sz="1800">
                <a:latin typeface="Calibri"/>
                <a:ea typeface="Calibri"/>
                <a:cs typeface="Calibri"/>
                <a:sym typeface="Calibri"/>
              </a:rPr>
              <a:t>To be eligible for Title III Set Aside Immigrant funding, LEAs must have experienced:</a:t>
            </a:r>
            <a:endParaRPr sz="1800">
              <a:latin typeface="Calibri"/>
              <a:ea typeface="Calibri"/>
              <a:cs typeface="Calibri"/>
              <a:sym typeface="Calibri"/>
            </a:endParaRPr>
          </a:p>
          <a:p>
            <a:pPr marL="685800" marR="0" lvl="1" indent="-190500" algn="l" rtl="0">
              <a:lnSpc>
                <a:spcPct val="90000"/>
              </a:lnSpc>
              <a:spcBef>
                <a:spcPts val="500"/>
              </a:spcBef>
              <a:spcAft>
                <a:spcPts val="0"/>
              </a:spcAft>
              <a:buSzPts val="1400"/>
              <a:buFont typeface="Calibri"/>
              <a:buChar char="•"/>
            </a:pPr>
            <a:r>
              <a:rPr lang="en" sz="1400">
                <a:latin typeface="Calibri"/>
                <a:ea typeface="Calibri"/>
                <a:cs typeface="Calibri"/>
                <a:sym typeface="Calibri"/>
              </a:rPr>
              <a:t>An increase in the number of immigrant children and youth enrolled in the district in comparing the most recent October immigrant count with the average immigrant count reported to CDE in the previous two years. </a:t>
            </a:r>
            <a:endParaRPr sz="1400">
              <a:latin typeface="Calibri"/>
              <a:ea typeface="Calibri"/>
              <a:cs typeface="Calibri"/>
              <a:sym typeface="Calibri"/>
            </a:endParaRPr>
          </a:p>
          <a:p>
            <a:pPr marL="685800" marR="0" lvl="1" indent="-190500" algn="l" rtl="0">
              <a:lnSpc>
                <a:spcPct val="90000"/>
              </a:lnSpc>
              <a:spcBef>
                <a:spcPts val="500"/>
              </a:spcBef>
              <a:spcAft>
                <a:spcPts val="0"/>
              </a:spcAft>
              <a:buSzPts val="1400"/>
              <a:buFont typeface="Calibri"/>
              <a:buChar char="•"/>
            </a:pPr>
            <a:r>
              <a:rPr lang="en" sz="1400">
                <a:latin typeface="Calibri"/>
                <a:ea typeface="Calibri"/>
                <a:cs typeface="Calibri"/>
                <a:sym typeface="Calibri"/>
              </a:rPr>
              <a:t>An allocation is generated if the most recent immigrant (October) count exceeds the prior years (2 and 3 in arrears)</a:t>
            </a:r>
            <a:r>
              <a:rPr lang="en" sz="1400" b="1">
                <a:latin typeface="Calibri"/>
                <a:ea typeface="Calibri"/>
                <a:cs typeface="Calibri"/>
                <a:sym typeface="Calibri"/>
              </a:rPr>
              <a:t> average.</a:t>
            </a:r>
            <a:endParaRPr sz="1400">
              <a:latin typeface="Calibri"/>
              <a:ea typeface="Calibri"/>
              <a:cs typeface="Calibri"/>
              <a:sym typeface="Calibri"/>
            </a:endParaRPr>
          </a:p>
          <a:p>
            <a:pPr marL="228600" lvl="0" indent="-190500" algn="l" rtl="0">
              <a:spcBef>
                <a:spcPts val="500"/>
              </a:spcBef>
              <a:spcAft>
                <a:spcPts val="0"/>
              </a:spcAft>
              <a:buClr>
                <a:srgbClr val="00953A"/>
              </a:buClr>
              <a:buSzPts val="1800"/>
              <a:buFont typeface="Calibri"/>
              <a:buChar char="•"/>
            </a:pPr>
            <a:r>
              <a:rPr lang="en" sz="1800">
                <a:latin typeface="Calibri"/>
                <a:ea typeface="Calibri"/>
                <a:cs typeface="Calibri"/>
                <a:sym typeface="Calibri"/>
              </a:rPr>
              <a:t>CDE allocates the funds based on a per pupil amount.</a:t>
            </a:r>
            <a:endParaRPr sz="1800">
              <a:latin typeface="Calibri"/>
              <a:ea typeface="Calibri"/>
              <a:cs typeface="Calibri"/>
              <a:sym typeface="Calibri"/>
            </a:endParaRPr>
          </a:p>
          <a:p>
            <a:pPr marL="228600" lvl="0" indent="-76200" algn="l" rtl="0">
              <a:lnSpc>
                <a:spcPct val="90000"/>
              </a:lnSpc>
              <a:spcBef>
                <a:spcPts val="1000"/>
              </a:spcBef>
              <a:spcAft>
                <a:spcPts val="0"/>
              </a:spcAft>
              <a:buClr>
                <a:srgbClr val="0D1E8E"/>
              </a:buClr>
              <a:buSzPts val="2400"/>
              <a:buNone/>
            </a:pPr>
            <a:endParaRPr sz="1800">
              <a:latin typeface="Calibri"/>
              <a:ea typeface="Calibri"/>
              <a:cs typeface="Calibri"/>
              <a:sym typeface="Calibri"/>
            </a:endParaRPr>
          </a:p>
        </p:txBody>
      </p:sp>
      <p:sp>
        <p:nvSpPr>
          <p:cNvPr id="441" name="Google Shape;441;g201e23db9b1_1_38"/>
          <p:cNvSpPr txBox="1">
            <a:spLocks noGrp="1"/>
          </p:cNvSpPr>
          <p:nvPr>
            <p:ph type="title"/>
          </p:nvPr>
        </p:nvSpPr>
        <p:spPr>
          <a:xfrm>
            <a:off x="192024" y="144018"/>
            <a:ext cx="7886700" cy="3909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800"/>
              <a:buFont typeface="Arial"/>
              <a:buNone/>
            </a:pPr>
            <a:r>
              <a:rPr lang="en">
                <a:latin typeface="Arial"/>
                <a:ea typeface="Arial"/>
                <a:cs typeface="Arial"/>
                <a:sym typeface="Arial"/>
              </a:rPr>
              <a:t>Title III Set Aside Immigrant (SAI)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01e23db9b1_1_48"/>
          <p:cNvSpPr txBox="1">
            <a:spLocks noGrp="1"/>
          </p:cNvSpPr>
          <p:nvPr>
            <p:ph type="body" idx="1"/>
          </p:nvPr>
        </p:nvSpPr>
        <p:spPr>
          <a:xfrm>
            <a:off x="628650" y="901800"/>
            <a:ext cx="7886700" cy="3777769"/>
          </a:xfrm>
          <a:prstGeom prst="rect">
            <a:avLst/>
          </a:prstGeom>
          <a:noFill/>
          <a:ln>
            <a:noFill/>
          </a:ln>
        </p:spPr>
        <p:txBody>
          <a:bodyPr spcFirstLastPara="1" wrap="square" lIns="91425" tIns="45700" rIns="91425" bIns="45700" anchor="t" anchorCtr="0">
            <a:normAutofit/>
          </a:bodyPr>
          <a:lstStyle/>
          <a:p>
            <a:pPr marL="228600" lvl="0" indent="-165100" algn="l" rtl="0">
              <a:lnSpc>
                <a:spcPct val="90000"/>
              </a:lnSpc>
              <a:spcBef>
                <a:spcPts val="0"/>
              </a:spcBef>
              <a:spcAft>
                <a:spcPts val="0"/>
              </a:spcAft>
              <a:buClr>
                <a:srgbClr val="0D1E8E"/>
              </a:buClr>
              <a:buSzPts val="1800"/>
              <a:buFont typeface="Calibri"/>
              <a:buChar char="•"/>
            </a:pPr>
            <a:r>
              <a:rPr lang="en" sz="1800">
                <a:latin typeface="Calibri"/>
                <a:ea typeface="Calibri"/>
                <a:cs typeface="Calibri"/>
                <a:sym typeface="Calibri"/>
              </a:rPr>
              <a:t>Allocated Proportionally to Title I-A</a:t>
            </a:r>
            <a:endParaRPr sz="1800">
              <a:latin typeface="Calibri"/>
              <a:ea typeface="Calibri"/>
              <a:cs typeface="Calibri"/>
              <a:sym typeface="Calibri"/>
            </a:endParaRPr>
          </a:p>
          <a:p>
            <a:pPr marL="228600" lvl="0" indent="-165100" algn="l" rtl="0">
              <a:lnSpc>
                <a:spcPct val="90000"/>
              </a:lnSpc>
              <a:spcBef>
                <a:spcPts val="1000"/>
              </a:spcBef>
              <a:spcAft>
                <a:spcPts val="0"/>
              </a:spcAft>
              <a:buClr>
                <a:srgbClr val="0D1E8E"/>
              </a:buClr>
              <a:buSzPts val="1800"/>
              <a:buFont typeface="Calibri"/>
              <a:buChar char="•"/>
            </a:pPr>
            <a:r>
              <a:rPr lang="en" sz="1800">
                <a:latin typeface="Calibri"/>
                <a:ea typeface="Calibri"/>
                <a:cs typeface="Calibri"/>
                <a:sym typeface="Calibri"/>
              </a:rPr>
              <a:t>Ratable Reduction ($10,000)</a:t>
            </a:r>
            <a:endParaRPr sz="1800">
              <a:latin typeface="Calibri"/>
              <a:ea typeface="Calibri"/>
              <a:cs typeface="Calibri"/>
              <a:sym typeface="Calibri"/>
            </a:endParaRPr>
          </a:p>
          <a:p>
            <a:pPr marL="685800" lvl="1" indent="-190500" algn="l" rtl="0">
              <a:lnSpc>
                <a:spcPct val="90000"/>
              </a:lnSpc>
              <a:spcBef>
                <a:spcPts val="500"/>
              </a:spcBef>
              <a:spcAft>
                <a:spcPts val="0"/>
              </a:spcAft>
              <a:buSzPts val="1400"/>
              <a:buFont typeface="Calibri"/>
              <a:buChar char="•"/>
            </a:pPr>
            <a:r>
              <a:rPr lang="en" sz="1400" i="1">
                <a:latin typeface="Calibri"/>
                <a:ea typeface="Calibri"/>
                <a:cs typeface="Calibri"/>
                <a:sym typeface="Calibri"/>
              </a:rPr>
              <a:t>If the SEA does not have sufficient funds to make allocations to any of its LEAs in an amount equal to the minimum of $10,000, it must ratably reduce the LEA allocations.  This means that the SEA must reduce all LEA allocations proportionately to fit the funds that the SEA has available for LEA allocations.</a:t>
            </a:r>
            <a:endParaRPr sz="1400">
              <a:latin typeface="Calibri"/>
              <a:ea typeface="Calibri"/>
              <a:cs typeface="Calibri"/>
              <a:sym typeface="Calibri"/>
            </a:endParaRPr>
          </a:p>
          <a:p>
            <a:pPr marL="685800" lvl="1" indent="-63500" algn="l" rtl="0">
              <a:lnSpc>
                <a:spcPct val="90000"/>
              </a:lnSpc>
              <a:spcBef>
                <a:spcPts val="500"/>
              </a:spcBef>
              <a:spcAft>
                <a:spcPts val="0"/>
              </a:spcAft>
              <a:buSzPts val="2600"/>
              <a:buNone/>
            </a:pPr>
            <a:endParaRPr sz="1800">
              <a:latin typeface="Calibri"/>
              <a:ea typeface="Calibri"/>
              <a:cs typeface="Calibri"/>
              <a:sym typeface="Calibri"/>
            </a:endParaRPr>
          </a:p>
        </p:txBody>
      </p:sp>
      <p:sp>
        <p:nvSpPr>
          <p:cNvPr id="451" name="Google Shape;451;g201e23db9b1_1_48"/>
          <p:cNvSpPr txBox="1">
            <a:spLocks noGrp="1"/>
          </p:cNvSpPr>
          <p:nvPr>
            <p:ph type="title"/>
          </p:nvPr>
        </p:nvSpPr>
        <p:spPr>
          <a:xfrm>
            <a:off x="192024" y="144018"/>
            <a:ext cx="7886700" cy="3909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800"/>
              <a:buFont typeface="Arial"/>
              <a:buNone/>
            </a:pPr>
            <a:r>
              <a:rPr lang="en"/>
              <a:t>Title IV</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g201e23db9b1_0_19"/>
          <p:cNvSpPr txBox="1">
            <a:spLocks noGrp="1"/>
          </p:cNvSpPr>
          <p:nvPr>
            <p:ph type="ctrTitle"/>
          </p:nvPr>
        </p:nvSpPr>
        <p:spPr>
          <a:xfrm>
            <a:off x="685800" y="1946787"/>
            <a:ext cx="7772400" cy="1753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a:t>Other ESEA and ESSER Updates and Reminders!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01c4b3cb1e_1_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Consolidated Application PAR Deadline</a:t>
            </a:r>
            <a:endParaRPr/>
          </a:p>
        </p:txBody>
      </p:sp>
      <p:sp>
        <p:nvSpPr>
          <p:cNvPr id="462" name="Google Shape;462;g201c4b3cb1e_1_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t>The 2022-2023 Post Award Revision requests are due by Friday, April 28, 2023. </a:t>
            </a:r>
            <a:endParaRPr dirty="0"/>
          </a:p>
          <a:p>
            <a:pPr marL="0" lvl="0" indent="0" algn="l" rtl="0">
              <a:spcBef>
                <a:spcPts val="800"/>
              </a:spcBef>
              <a:spcAft>
                <a:spcPts val="0"/>
              </a:spcAft>
              <a:buNone/>
            </a:pPr>
            <a:endParaRPr dirty="0"/>
          </a:p>
          <a:p>
            <a:pPr marL="0" lvl="0" indent="0" algn="l" rtl="0">
              <a:spcBef>
                <a:spcPts val="800"/>
              </a:spcBef>
              <a:spcAft>
                <a:spcPts val="0"/>
              </a:spcAft>
              <a:buNone/>
            </a:pPr>
            <a:r>
              <a:rPr lang="en" dirty="0"/>
              <a:t>Just a reminder that significant changes to activities requires pre-approval before funds can be obligated. For additional information about PARs, please visit our </a:t>
            </a:r>
            <a:r>
              <a:rPr lang="en" u="sng" dirty="0">
                <a:solidFill>
                  <a:schemeClr val="hlink"/>
                </a:solidFill>
                <a:hlinkClick r:id="rId3"/>
              </a:rPr>
              <a:t>Consolidate Application PAR website</a:t>
            </a:r>
            <a:r>
              <a:rPr lang="en" dirty="0"/>
              <a:t>.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20217427812_10_78"/>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23-24 Consolidated Application Updates</a:t>
            </a:r>
            <a:endParaRPr sz="2100"/>
          </a:p>
        </p:txBody>
      </p:sp>
      <p:sp>
        <p:nvSpPr>
          <p:cNvPr id="468" name="Google Shape;468;g20217427812_10_78"/>
          <p:cNvSpPr txBox="1">
            <a:spLocks noGrp="1"/>
          </p:cNvSpPr>
          <p:nvPr>
            <p:ph type="body" idx="1"/>
          </p:nvPr>
        </p:nvSpPr>
        <p:spPr>
          <a:xfrm>
            <a:off x="628650" y="1097280"/>
            <a:ext cx="788670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800"/>
              </a:spcBef>
              <a:spcAft>
                <a:spcPts val="0"/>
              </a:spcAft>
              <a:buClr>
                <a:schemeClr val="dk1"/>
              </a:buClr>
              <a:buSzPts val="800"/>
              <a:buFont typeface="Arial"/>
              <a:buNone/>
            </a:pPr>
            <a:r>
              <a:rPr lang="en" sz="2000" dirty="0">
                <a:latin typeface="Arial"/>
                <a:ea typeface="Arial"/>
                <a:cs typeface="Arial"/>
                <a:sym typeface="Arial"/>
              </a:rPr>
              <a:t>•</a:t>
            </a:r>
            <a:r>
              <a:rPr lang="en" sz="1800" dirty="0">
                <a:latin typeface="Calibri" panose="020F0502020204030204" pitchFamily="34" charset="0"/>
                <a:cs typeface="Calibri" panose="020F0502020204030204" pitchFamily="34" charset="0"/>
              </a:rPr>
              <a:t>The</a:t>
            </a:r>
            <a:r>
              <a:rPr lang="en" sz="1800" dirty="0">
                <a:solidFill>
                  <a:schemeClr val="hlink"/>
                </a:solidFill>
                <a:uFill>
                  <a:noFill/>
                </a:uFill>
                <a:latin typeface="Calibri" panose="020F0502020204030204" pitchFamily="34" charset="0"/>
                <a:cs typeface="Calibri" panose="020F0502020204030204" pitchFamily="34" charset="0"/>
                <a:hlinkClick r:id="rId3"/>
              </a:rPr>
              <a:t> </a:t>
            </a:r>
            <a:r>
              <a:rPr lang="en" sz="1800" u="sng" dirty="0">
                <a:solidFill>
                  <a:schemeClr val="hlink"/>
                </a:solidFill>
                <a:latin typeface="Calibri" panose="020F0502020204030204" pitchFamily="34" charset="0"/>
                <a:cs typeface="Calibri" panose="020F0502020204030204" pitchFamily="34" charset="0"/>
                <a:hlinkClick r:id="rId3"/>
              </a:rPr>
              <a:t>Year at a Glance</a:t>
            </a:r>
            <a:r>
              <a:rPr lang="en" sz="1800" dirty="0">
                <a:latin typeface="Calibri" panose="020F0502020204030204" pitchFamily="34" charset="0"/>
                <a:cs typeface="Calibri" panose="020F0502020204030204" pitchFamily="34" charset="0"/>
              </a:rPr>
              <a:t> indicates the following should be happening right now:</a:t>
            </a:r>
            <a:endParaRPr sz="1800" dirty="0">
              <a:latin typeface="Calibri" panose="020F0502020204030204" pitchFamily="34" charset="0"/>
              <a:cs typeface="Calibri" panose="020F0502020204030204" pitchFamily="34" charset="0"/>
            </a:endParaRPr>
          </a:p>
          <a:p>
            <a:pPr marL="342900" lvl="0" indent="0" algn="l" rtl="0">
              <a:lnSpc>
                <a:spcPct val="90000"/>
              </a:lnSpc>
              <a:spcBef>
                <a:spcPts val="400"/>
              </a:spcBef>
              <a:spcAft>
                <a:spcPts val="0"/>
              </a:spcAft>
              <a:buClr>
                <a:schemeClr val="dk1"/>
              </a:buClr>
              <a:buSzPts val="800"/>
              <a:buFont typeface="Arial"/>
              <a:buNone/>
            </a:pPr>
            <a:r>
              <a:rPr lang="en" sz="1800" dirty="0">
                <a:latin typeface="Calibri" panose="020F0502020204030204" pitchFamily="34" charset="0"/>
                <a:ea typeface="Arial"/>
                <a:cs typeface="Calibri" panose="020F0502020204030204" pitchFamily="34" charset="0"/>
                <a:sym typeface="Arial"/>
              </a:rPr>
              <a:t>•</a:t>
            </a:r>
            <a:r>
              <a:rPr lang="en" sz="1800" dirty="0">
                <a:latin typeface="Calibri" panose="020F0502020204030204" pitchFamily="34" charset="0"/>
                <a:cs typeface="Calibri" panose="020F0502020204030204" pitchFamily="34" charset="0"/>
              </a:rPr>
              <a:t>Start consulting with non-public schools.</a:t>
            </a:r>
            <a:endParaRPr sz="1800" dirty="0">
              <a:latin typeface="Calibri" panose="020F0502020204030204" pitchFamily="34" charset="0"/>
              <a:cs typeface="Calibri" panose="020F0502020204030204" pitchFamily="34" charset="0"/>
            </a:endParaRPr>
          </a:p>
          <a:p>
            <a:pPr marL="342900" lvl="0" indent="0" algn="l" rtl="0">
              <a:lnSpc>
                <a:spcPct val="90000"/>
              </a:lnSpc>
              <a:spcBef>
                <a:spcPts val="400"/>
              </a:spcBef>
              <a:spcAft>
                <a:spcPts val="0"/>
              </a:spcAft>
              <a:buClr>
                <a:schemeClr val="dk1"/>
              </a:buClr>
              <a:buSzPts val="800"/>
              <a:buFont typeface="Arial"/>
              <a:buNone/>
            </a:pPr>
            <a:r>
              <a:rPr lang="en" sz="1800" dirty="0">
                <a:latin typeface="Calibri" panose="020F0502020204030204" pitchFamily="34" charset="0"/>
                <a:ea typeface="Arial"/>
                <a:cs typeface="Calibri" panose="020F0502020204030204" pitchFamily="34" charset="0"/>
                <a:sym typeface="Arial"/>
              </a:rPr>
              <a:t>•</a:t>
            </a:r>
            <a:r>
              <a:rPr lang="en" sz="1800" dirty="0">
                <a:latin typeface="Calibri" panose="020F0502020204030204" pitchFamily="34" charset="0"/>
                <a:cs typeface="Calibri" panose="020F0502020204030204" pitchFamily="34" charset="0"/>
              </a:rPr>
              <a:t>Convene with stakeholder groups to begin planning for the 2023-2024 Consolidated Application – determine method of serving and eligible schools for Title I.</a:t>
            </a:r>
            <a:endParaRPr sz="1800" dirty="0">
              <a:latin typeface="Calibri" panose="020F0502020204030204" pitchFamily="34" charset="0"/>
              <a:cs typeface="Calibri" panose="020F0502020204030204" pitchFamily="34" charset="0"/>
            </a:endParaRPr>
          </a:p>
          <a:p>
            <a:pPr marL="0" lvl="0" indent="0" algn="l" rtl="0">
              <a:lnSpc>
                <a:spcPct val="90000"/>
              </a:lnSpc>
              <a:spcBef>
                <a:spcPts val="800"/>
              </a:spcBef>
              <a:spcAft>
                <a:spcPts val="0"/>
              </a:spcAft>
              <a:buClr>
                <a:schemeClr val="dk1"/>
              </a:buClr>
              <a:buSzPts val="800"/>
              <a:buFont typeface="Arial"/>
              <a:buNone/>
            </a:pPr>
            <a:r>
              <a:rPr lang="en" sz="1800" dirty="0">
                <a:latin typeface="Calibri" panose="020F0502020204030204" pitchFamily="34" charset="0"/>
                <a:ea typeface="Arial"/>
                <a:cs typeface="Calibri" panose="020F0502020204030204" pitchFamily="34" charset="0"/>
                <a:sym typeface="Arial"/>
              </a:rPr>
              <a:t>•</a:t>
            </a:r>
            <a:r>
              <a:rPr lang="en" sz="1800" dirty="0">
                <a:latin typeface="Calibri" panose="020F0502020204030204" pitchFamily="34" charset="0"/>
                <a:cs typeface="Calibri" panose="020F0502020204030204" pitchFamily="34" charset="0"/>
              </a:rPr>
              <a:t>The</a:t>
            </a:r>
            <a:r>
              <a:rPr lang="en" sz="1800" dirty="0">
                <a:solidFill>
                  <a:schemeClr val="hlink"/>
                </a:solidFill>
                <a:uFill>
                  <a:noFill/>
                </a:uFill>
                <a:latin typeface="Calibri" panose="020F0502020204030204" pitchFamily="34" charset="0"/>
                <a:cs typeface="Calibri" panose="020F0502020204030204" pitchFamily="34" charset="0"/>
                <a:hlinkClick r:id="rId4"/>
              </a:rPr>
              <a:t> </a:t>
            </a:r>
            <a:r>
              <a:rPr lang="en" sz="1800" u="sng" dirty="0">
                <a:solidFill>
                  <a:schemeClr val="hlink"/>
                </a:solidFill>
                <a:latin typeface="Calibri" panose="020F0502020204030204" pitchFamily="34" charset="0"/>
                <a:cs typeface="Calibri" panose="020F0502020204030204" pitchFamily="34" charset="0"/>
                <a:hlinkClick r:id="rId5"/>
              </a:rPr>
              <a:t>Paper Application </a:t>
            </a:r>
            <a:r>
              <a:rPr lang="en" sz="1800" dirty="0">
                <a:latin typeface="Calibri" panose="020F0502020204030204" pitchFamily="34" charset="0"/>
                <a:cs typeface="Calibri" panose="020F0502020204030204" pitchFamily="34" charset="0"/>
              </a:rPr>
              <a:t>for the 2023-2024 Consolidated Application is now available on our website.</a:t>
            </a:r>
            <a:endParaRPr sz="1800" dirty="0">
              <a:latin typeface="Calibri" panose="020F0502020204030204" pitchFamily="34" charset="0"/>
              <a:cs typeface="Calibri" panose="020F0502020204030204" pitchFamily="34" charset="0"/>
            </a:endParaRPr>
          </a:p>
          <a:p>
            <a:pPr marL="0" lvl="0" indent="0" algn="l" rtl="0">
              <a:lnSpc>
                <a:spcPct val="90000"/>
              </a:lnSpc>
              <a:spcBef>
                <a:spcPts val="800"/>
              </a:spcBef>
              <a:spcAft>
                <a:spcPts val="0"/>
              </a:spcAft>
              <a:buClr>
                <a:schemeClr val="dk1"/>
              </a:buClr>
              <a:buSzPts val="800"/>
              <a:buFont typeface="Arial"/>
              <a:buNone/>
            </a:pPr>
            <a:r>
              <a:rPr lang="en" sz="1800" dirty="0">
                <a:latin typeface="Calibri" panose="020F0502020204030204" pitchFamily="34" charset="0"/>
                <a:ea typeface="Arial"/>
                <a:cs typeface="Calibri" panose="020F0502020204030204" pitchFamily="34" charset="0"/>
                <a:sym typeface="Arial"/>
              </a:rPr>
              <a:t>•</a:t>
            </a:r>
            <a:r>
              <a:rPr lang="en" sz="1800" u="sng" dirty="0">
                <a:solidFill>
                  <a:schemeClr val="hlink"/>
                </a:solidFill>
                <a:latin typeface="Calibri" panose="020F0502020204030204" pitchFamily="34" charset="0"/>
                <a:cs typeface="Calibri" panose="020F0502020204030204" pitchFamily="34" charset="0"/>
                <a:hlinkClick r:id="rId6"/>
              </a:rPr>
              <a:t>Non-Public Consultation form</a:t>
            </a:r>
            <a:r>
              <a:rPr lang="en" sz="1800" dirty="0">
                <a:latin typeface="Calibri" panose="020F0502020204030204" pitchFamily="34" charset="0"/>
                <a:cs typeface="Calibri" panose="020F0502020204030204" pitchFamily="34" charset="0"/>
              </a:rPr>
              <a:t> and the</a:t>
            </a:r>
            <a:r>
              <a:rPr lang="en" sz="1800" dirty="0">
                <a:solidFill>
                  <a:schemeClr val="hlink"/>
                </a:solidFill>
                <a:uFill>
                  <a:noFill/>
                </a:uFill>
                <a:latin typeface="Calibri" panose="020F0502020204030204" pitchFamily="34" charset="0"/>
                <a:cs typeface="Calibri" panose="020F0502020204030204" pitchFamily="34" charset="0"/>
                <a:hlinkClick r:id="rId7"/>
              </a:rPr>
              <a:t> </a:t>
            </a:r>
            <a:r>
              <a:rPr lang="en" sz="1800" u="sng" dirty="0">
                <a:solidFill>
                  <a:schemeClr val="hlink"/>
                </a:solidFill>
                <a:latin typeface="Calibri" panose="020F0502020204030204" pitchFamily="34" charset="0"/>
                <a:cs typeface="Calibri" panose="020F0502020204030204" pitchFamily="34" charset="0"/>
                <a:hlinkClick r:id="rId7"/>
              </a:rPr>
              <a:t>School Improvement Retention of Funds form</a:t>
            </a:r>
            <a:r>
              <a:rPr lang="en" sz="1800" dirty="0">
                <a:latin typeface="Calibri" panose="020F0502020204030204" pitchFamily="34" charset="0"/>
                <a:cs typeface="Calibri" panose="020F0502020204030204" pitchFamily="34" charset="0"/>
              </a:rPr>
              <a:t> are both available on the website and are due on May 31</a:t>
            </a:r>
            <a:r>
              <a:rPr lang="en" sz="1800" baseline="30000" dirty="0">
                <a:latin typeface="Calibri" panose="020F0502020204030204" pitchFamily="34" charset="0"/>
                <a:cs typeface="Calibri" panose="020F0502020204030204" pitchFamily="34" charset="0"/>
              </a:rPr>
              <a:t>st</a:t>
            </a:r>
            <a:r>
              <a:rPr lang="en" sz="1800" dirty="0">
                <a:latin typeface="Calibri" panose="020F0502020204030204" pitchFamily="34" charset="0"/>
                <a:cs typeface="Calibri" panose="020F0502020204030204" pitchFamily="34" charset="0"/>
              </a:rPr>
              <a:t>.</a:t>
            </a:r>
            <a:endParaRPr sz="1800" baseline="30000" dirty="0">
              <a:latin typeface="Calibri" panose="020F0502020204030204" pitchFamily="34" charset="0"/>
              <a:cs typeface="Calibri" panose="020F0502020204030204" pitchFamily="34" charset="0"/>
            </a:endParaRPr>
          </a:p>
          <a:p>
            <a:pPr marL="342900" lvl="0" indent="0" algn="l" rtl="0">
              <a:lnSpc>
                <a:spcPct val="90000"/>
              </a:lnSpc>
              <a:spcBef>
                <a:spcPts val="400"/>
              </a:spcBef>
              <a:spcAft>
                <a:spcPts val="0"/>
              </a:spcAft>
              <a:buSzPts val="800"/>
              <a:buNone/>
            </a:pPr>
            <a:r>
              <a:rPr lang="en" sz="1800" dirty="0">
                <a:latin typeface="Calibri" panose="020F0502020204030204" pitchFamily="34" charset="0"/>
                <a:ea typeface="Arial"/>
                <a:cs typeface="Calibri" panose="020F0502020204030204" pitchFamily="34" charset="0"/>
                <a:sym typeface="Arial"/>
              </a:rPr>
              <a:t>•</a:t>
            </a:r>
            <a:r>
              <a:rPr lang="en" sz="1800" dirty="0">
                <a:latin typeface="Calibri" panose="020F0502020204030204" pitchFamily="34" charset="0"/>
                <a:cs typeface="Calibri" panose="020F0502020204030204" pitchFamily="34" charset="0"/>
              </a:rPr>
              <a:t>These will need to be uploaded in the application once it is open.</a:t>
            </a:r>
            <a:endParaRPr sz="1800" dirty="0">
              <a:latin typeface="Calibri" panose="020F0502020204030204" pitchFamily="34" charset="0"/>
              <a:cs typeface="Calibri" panose="020F0502020204030204" pitchFamily="34" charset="0"/>
              <a:sym typeface="Calibri"/>
            </a:endParaRPr>
          </a:p>
        </p:txBody>
      </p:sp>
      <p:sp>
        <p:nvSpPr>
          <p:cNvPr id="469" name="Google Shape;469;g20217427812_10_78"/>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2007caf2867_0_38"/>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Upcoming Regional Network Meetings and Consolidated Application Training</a:t>
            </a:r>
            <a:endParaRPr sz="2000"/>
          </a:p>
        </p:txBody>
      </p:sp>
      <p:sp>
        <p:nvSpPr>
          <p:cNvPr id="523" name="Google Shape;523;g2007caf2867_0_38"/>
          <p:cNvSpPr txBox="1">
            <a:spLocks noGrp="1"/>
          </p:cNvSpPr>
          <p:nvPr>
            <p:ph type="body" idx="1"/>
          </p:nvPr>
        </p:nvSpPr>
        <p:spPr>
          <a:xfrm>
            <a:off x="628650" y="1097275"/>
            <a:ext cx="5573400" cy="3480600"/>
          </a:xfrm>
          <a:prstGeom prst="rect">
            <a:avLst/>
          </a:prstGeom>
        </p:spPr>
        <p:txBody>
          <a:bodyPr spcFirstLastPara="1" wrap="square" lIns="0" tIns="0" rIns="0" bIns="34275" anchor="t" anchorCtr="0">
            <a:noAutofit/>
          </a:bodyPr>
          <a:lstStyle/>
          <a:p>
            <a:pPr marL="0" lvl="0" indent="0" algn="ctr" rtl="0">
              <a:spcBef>
                <a:spcPts val="600"/>
              </a:spcBef>
              <a:spcAft>
                <a:spcPts val="0"/>
              </a:spcAft>
              <a:buNone/>
            </a:pPr>
            <a:r>
              <a:rPr lang="en" sz="2000"/>
              <a:t>Spring RNMs</a:t>
            </a:r>
            <a:endParaRPr sz="2000"/>
          </a:p>
          <a:p>
            <a:pPr marL="0" lvl="0" indent="0" algn="l" rtl="0">
              <a:spcBef>
                <a:spcPts val="600"/>
              </a:spcBef>
              <a:spcAft>
                <a:spcPts val="0"/>
              </a:spcAft>
              <a:buNone/>
            </a:pPr>
            <a:r>
              <a:rPr lang="en"/>
              <a:t>The Federal Programs and Supports Unit, with the Grants Program Administration Office, is hosting a Virtual Training on April 19th to support Local Education Agencies (LEA) in completing the 2023-2024 Consolidated Application for ESEA Funds. The RNM will provide an overview of the application and highlight changes from the previous year's application. In addition, we will be hosting several in-person regional work sessions and time during upcoming office hours to answer questions related to the consolidated application. Specific times to be announced.  </a:t>
            </a:r>
            <a:endParaRPr/>
          </a:p>
          <a:p>
            <a:pPr marL="0" lvl="0" indent="0" algn="l" rtl="0">
              <a:spcBef>
                <a:spcPts val="600"/>
              </a:spcBef>
              <a:spcAft>
                <a:spcPts val="0"/>
              </a:spcAft>
              <a:buNone/>
            </a:pPr>
            <a:endParaRPr sz="2000"/>
          </a:p>
          <a:p>
            <a:pPr marL="0" lvl="0" indent="0" algn="l" rtl="0">
              <a:spcBef>
                <a:spcPts val="600"/>
              </a:spcBef>
              <a:spcAft>
                <a:spcPts val="0"/>
              </a:spcAft>
              <a:buNone/>
            </a:pPr>
            <a:r>
              <a:rPr lang="en" b="1"/>
              <a:t>Cons App System Training (Virtual):</a:t>
            </a:r>
            <a:r>
              <a:rPr lang="en"/>
              <a:t> Afternoon of April 19th</a:t>
            </a:r>
            <a:endParaRPr/>
          </a:p>
          <a:p>
            <a:pPr marL="0" lvl="0" indent="0" algn="l" rtl="0">
              <a:spcBef>
                <a:spcPts val="600"/>
              </a:spcBef>
              <a:spcAft>
                <a:spcPts val="0"/>
              </a:spcAft>
              <a:buNone/>
            </a:pPr>
            <a:r>
              <a:rPr lang="en" b="1"/>
              <a:t>Regional Cons App Work Sessions (In-Person):</a:t>
            </a:r>
            <a:r>
              <a:rPr lang="en"/>
              <a:t> TBD (late April &amp; early May)</a:t>
            </a:r>
            <a:endParaRPr/>
          </a:p>
          <a:p>
            <a:pPr marL="0" lvl="0" indent="0" algn="l" rtl="0">
              <a:spcBef>
                <a:spcPts val="600"/>
              </a:spcBef>
              <a:spcAft>
                <a:spcPts val="0"/>
              </a:spcAft>
              <a:buNone/>
            </a:pPr>
            <a:r>
              <a:rPr lang="en" b="1"/>
              <a:t>Cons App Q&amp;A at Office Hours:</a:t>
            </a:r>
            <a:r>
              <a:rPr lang="en"/>
              <a:t> May 11th and May 25th</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pic>
        <p:nvPicPr>
          <p:cNvPr id="524" name="Google Shape;524;g2007caf2867_0_38">
            <a:extLst>
              <a:ext uri="{C183D7F6-B498-43B3-948B-1728B52AA6E4}">
                <adec:decorative xmlns:adec="http://schemas.microsoft.com/office/drawing/2017/decorative" val="1"/>
              </a:ext>
            </a:extLst>
          </p:cNvPr>
          <p:cNvPicPr preferRelativeResize="0"/>
          <p:nvPr/>
        </p:nvPicPr>
        <p:blipFill rotWithShape="1">
          <a:blip r:embed="rId3">
            <a:alphaModFix/>
          </a:blip>
          <a:srcRect l="51743" t="52372" r="9074" b="9369"/>
          <a:stretch/>
        </p:blipFill>
        <p:spPr>
          <a:xfrm>
            <a:off x="6306425" y="1589015"/>
            <a:ext cx="2390601" cy="23342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007caf2867_4_576" descr="Upcoming ESSER deadlines"/>
          <p:cNvSpPr txBox="1">
            <a:spLocks noGrp="1"/>
          </p:cNvSpPr>
          <p:nvPr>
            <p:ph type="title"/>
          </p:nvPr>
        </p:nvSpPr>
        <p:spPr>
          <a:xfrm>
            <a:off x="160274" y="195857"/>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900"/>
              <a:t>ESSER Deadline Reminders</a:t>
            </a:r>
            <a:endParaRPr sz="1900"/>
          </a:p>
        </p:txBody>
      </p:sp>
      <p:sp>
        <p:nvSpPr>
          <p:cNvPr id="475" name="Google Shape;475;g2007caf2867_4_576" descr="Upcoming ESSER deadlines"/>
          <p:cNvSpPr/>
          <p:nvPr/>
        </p:nvSpPr>
        <p:spPr>
          <a:xfrm rot="-898060">
            <a:off x="5709730" y="2550086"/>
            <a:ext cx="1221959" cy="58439"/>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g2007caf2867_4_576" descr="Upcoming ESSER deadlines"/>
          <p:cNvSpPr/>
          <p:nvPr/>
        </p:nvSpPr>
        <p:spPr>
          <a:xfrm rot="898060" flipH="1">
            <a:off x="4573917" y="2550086"/>
            <a:ext cx="1221959" cy="58439"/>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g2007caf2867_4_576" descr="Upcoming ESSER deadlines"/>
          <p:cNvSpPr/>
          <p:nvPr/>
        </p:nvSpPr>
        <p:spPr>
          <a:xfrm rot="-898060">
            <a:off x="3447100" y="2550086"/>
            <a:ext cx="1221959" cy="58439"/>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g2007caf2867_4_576" descr="Upcoming ESSER deadlines"/>
          <p:cNvSpPr/>
          <p:nvPr/>
        </p:nvSpPr>
        <p:spPr>
          <a:xfrm rot="898060" flipH="1">
            <a:off x="2311275" y="2550086"/>
            <a:ext cx="1221959" cy="58439"/>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g2007caf2867_4_576" descr="Upcoming ESSER deadlines"/>
          <p:cNvSpPr/>
          <p:nvPr/>
        </p:nvSpPr>
        <p:spPr>
          <a:xfrm rot="-898060">
            <a:off x="1184458" y="2550086"/>
            <a:ext cx="1221959" cy="58439"/>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g2007caf2867_4_576" descr="Upcoming ESSER deadlines"/>
          <p:cNvGrpSpPr/>
          <p:nvPr/>
        </p:nvGrpSpPr>
        <p:grpSpPr>
          <a:xfrm>
            <a:off x="2554515" y="2610630"/>
            <a:ext cx="1887395" cy="1512802"/>
            <a:chOff x="2114740" y="2543425"/>
            <a:chExt cx="1712700" cy="1448489"/>
          </a:xfrm>
        </p:grpSpPr>
        <p:sp>
          <p:nvSpPr>
            <p:cNvPr id="481" name="Google Shape;481;g2007caf2867_4_576"/>
            <p:cNvSpPr txBox="1"/>
            <p:nvPr/>
          </p:nvSpPr>
          <p:spPr>
            <a:xfrm>
              <a:off x="2494750" y="2737213"/>
              <a:ext cx="9690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701C7F"/>
                  </a:solidFill>
                  <a:latin typeface="Roboto"/>
                  <a:ea typeface="Roboto"/>
                  <a:cs typeface="Roboto"/>
                  <a:sym typeface="Roboto"/>
                </a:rPr>
                <a:t>June 30, 2023</a:t>
              </a:r>
              <a:endParaRPr sz="800" b="1">
                <a:solidFill>
                  <a:srgbClr val="701C7F"/>
                </a:solidFill>
                <a:latin typeface="Roboto"/>
                <a:ea typeface="Roboto"/>
                <a:cs typeface="Roboto"/>
                <a:sym typeface="Roboto"/>
              </a:endParaRPr>
            </a:p>
          </p:txBody>
        </p:sp>
        <p:sp>
          <p:nvSpPr>
            <p:cNvPr id="482" name="Google Shape;482;g2007caf2867_4_576"/>
            <p:cNvSpPr/>
            <p:nvPr/>
          </p:nvSpPr>
          <p:spPr>
            <a:xfrm rot="-1789476">
              <a:off x="2888080" y="2572699"/>
              <a:ext cx="160451" cy="160451"/>
            </a:xfrm>
            <a:prstGeom prst="ellipse">
              <a:avLst/>
            </a:prstGeom>
            <a:solidFill>
              <a:srgbClr val="D9D2E9"/>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g2007caf2867_4_576"/>
            <p:cNvSpPr/>
            <p:nvPr/>
          </p:nvSpPr>
          <p:spPr>
            <a:xfrm>
              <a:off x="2114740" y="3070640"/>
              <a:ext cx="1712700" cy="703500"/>
            </a:xfrm>
            <a:prstGeom prst="roundRect">
              <a:avLst>
                <a:gd name="adj" fmla="val 4485"/>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4" name="Google Shape;484;g2007caf2867_4_576"/>
            <p:cNvSpPr txBox="1"/>
            <p:nvPr/>
          </p:nvSpPr>
          <p:spPr>
            <a:xfrm>
              <a:off x="2167146" y="3129414"/>
              <a:ext cx="1624200" cy="862500"/>
            </a:xfrm>
            <a:prstGeom prst="rect">
              <a:avLst/>
            </a:prstGeom>
            <a:solidFill>
              <a:srgbClr val="D9D2E9"/>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chemeClr val="dk1"/>
                  </a:solidFill>
                  <a:latin typeface="Roboto"/>
                  <a:ea typeface="Roboto"/>
                  <a:cs typeface="Roboto"/>
                  <a:sym typeface="Roboto"/>
                </a:rPr>
                <a:t>Any ESSER II application revisions, inc</a:t>
              </a:r>
              <a:r>
                <a:rPr lang="en" sz="800">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luding budgeting placeholders and addressing outstanding comments, must be submitted</a:t>
              </a:r>
              <a:r>
                <a:rPr lang="en" sz="800">
                  <a:solidFill>
                    <a:schemeClr val="dk1"/>
                  </a:solidFill>
                  <a:latin typeface="Roboto"/>
                  <a:ea typeface="Roboto"/>
                  <a:cs typeface="Roboto"/>
                  <a:sym typeface="Roboto"/>
                </a:rPr>
                <a:t> for approval.</a:t>
              </a:r>
              <a:endParaRPr sz="800">
                <a:solidFill>
                  <a:schemeClr val="dk1"/>
                </a:solidFill>
                <a:latin typeface="Roboto"/>
                <a:ea typeface="Roboto"/>
                <a:cs typeface="Roboto"/>
                <a:sym typeface="Roboto"/>
              </a:endParaRPr>
            </a:p>
          </p:txBody>
        </p:sp>
        <p:sp>
          <p:nvSpPr>
            <p:cNvPr id="485" name="Google Shape;485;g2007caf2867_4_576"/>
            <p:cNvSpPr/>
            <p:nvPr/>
          </p:nvSpPr>
          <p:spPr>
            <a:xfrm>
              <a:off x="2926090" y="3005991"/>
              <a:ext cx="90000" cy="67500"/>
            </a:xfrm>
            <a:prstGeom prst="triangle">
              <a:avLst>
                <a:gd name="adj" fmla="val 50000"/>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g2007caf2867_4_576" descr="Upcoming ESSER deadlines"/>
          <p:cNvGrpSpPr/>
          <p:nvPr/>
        </p:nvGrpSpPr>
        <p:grpSpPr>
          <a:xfrm>
            <a:off x="4746779" y="2611082"/>
            <a:ext cx="2003436" cy="1489042"/>
            <a:chOff x="4104090" y="2543425"/>
            <a:chExt cx="1818000" cy="1230715"/>
          </a:xfrm>
        </p:grpSpPr>
        <p:sp>
          <p:nvSpPr>
            <p:cNvPr id="487" name="Google Shape;487;g2007caf2867_4_576"/>
            <p:cNvSpPr/>
            <p:nvPr/>
          </p:nvSpPr>
          <p:spPr>
            <a:xfrm rot="-1789476">
              <a:off x="4941257" y="2572699"/>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g2007caf2867_4_576"/>
            <p:cNvSpPr txBox="1"/>
            <p:nvPr/>
          </p:nvSpPr>
          <p:spPr>
            <a:xfrm>
              <a:off x="4509190" y="2737203"/>
              <a:ext cx="9576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5E5E5E"/>
                  </a:solidFill>
                  <a:latin typeface="Roboto"/>
                  <a:ea typeface="Roboto"/>
                  <a:cs typeface="Roboto"/>
                  <a:sym typeface="Roboto"/>
                </a:rPr>
                <a:t>June 30, 2024</a:t>
              </a:r>
              <a:endParaRPr sz="800" b="1">
                <a:solidFill>
                  <a:srgbClr val="5E5E5E"/>
                </a:solidFill>
                <a:latin typeface="Roboto"/>
                <a:ea typeface="Roboto"/>
                <a:cs typeface="Roboto"/>
                <a:sym typeface="Roboto"/>
              </a:endParaRPr>
            </a:p>
          </p:txBody>
        </p:sp>
        <p:sp>
          <p:nvSpPr>
            <p:cNvPr id="489" name="Google Shape;489;g2007caf2867_4_576"/>
            <p:cNvSpPr/>
            <p:nvPr/>
          </p:nvSpPr>
          <p:spPr>
            <a:xfrm>
              <a:off x="4165140" y="307064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0" name="Google Shape;490;g2007caf2867_4_576"/>
            <p:cNvSpPr txBox="1"/>
            <p:nvPr/>
          </p:nvSpPr>
          <p:spPr>
            <a:xfrm>
              <a:off x="4104090" y="3107844"/>
              <a:ext cx="18180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Any ESSER III application revisions, including budgeting placeholders and addressing outstanding comments, must be submitted for approval.</a:t>
              </a:r>
              <a:endParaRPr sz="800">
                <a:solidFill>
                  <a:schemeClr val="dk1"/>
                </a:solidFill>
                <a:latin typeface="Roboto"/>
                <a:ea typeface="Roboto"/>
                <a:cs typeface="Roboto"/>
                <a:sym typeface="Roboto"/>
              </a:endParaRPr>
            </a:p>
            <a:p>
              <a:pPr marL="0" lvl="0" indent="0" algn="ctr" rtl="0">
                <a:lnSpc>
                  <a:spcPct val="115000"/>
                </a:lnSpc>
                <a:spcBef>
                  <a:spcPts val="1600"/>
                </a:spcBef>
                <a:spcAft>
                  <a:spcPts val="1600"/>
                </a:spcAft>
                <a:buNone/>
              </a:pPr>
              <a:endParaRPr sz="800">
                <a:solidFill>
                  <a:srgbClr val="5E5E5E"/>
                </a:solidFill>
                <a:latin typeface="Roboto"/>
                <a:ea typeface="Roboto"/>
                <a:cs typeface="Roboto"/>
                <a:sym typeface="Roboto"/>
              </a:endParaRPr>
            </a:p>
          </p:txBody>
        </p:sp>
        <p:sp>
          <p:nvSpPr>
            <p:cNvPr id="491" name="Google Shape;491;g2007caf2867_4_576"/>
            <p:cNvSpPr/>
            <p:nvPr/>
          </p:nvSpPr>
          <p:spPr>
            <a:xfrm>
              <a:off x="4976490" y="3005991"/>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g2007caf2867_4_576" descr="Upcoming ESSER deadlines"/>
          <p:cNvGrpSpPr/>
          <p:nvPr/>
        </p:nvGrpSpPr>
        <p:grpSpPr>
          <a:xfrm>
            <a:off x="1295315" y="1144550"/>
            <a:ext cx="2099641" cy="1391626"/>
            <a:chOff x="967490" y="1221570"/>
            <a:chExt cx="1905300" cy="1246754"/>
          </a:xfrm>
        </p:grpSpPr>
        <p:sp>
          <p:nvSpPr>
            <p:cNvPr id="493" name="Google Shape;493;g2007caf2867_4_576"/>
            <p:cNvSpPr/>
            <p:nvPr/>
          </p:nvSpPr>
          <p:spPr>
            <a:xfrm>
              <a:off x="1072790" y="1221570"/>
              <a:ext cx="1712700" cy="703500"/>
            </a:xfrm>
            <a:prstGeom prst="roundRect">
              <a:avLst>
                <a:gd name="adj" fmla="val 4485"/>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4" name="Google Shape;494;g2007caf2867_4_576"/>
            <p:cNvSpPr txBox="1"/>
            <p:nvPr/>
          </p:nvSpPr>
          <p:spPr>
            <a:xfrm>
              <a:off x="1474495" y="1939988"/>
              <a:ext cx="903600" cy="3711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701C7F"/>
                  </a:solidFill>
                  <a:latin typeface="Roboto"/>
                  <a:ea typeface="Roboto"/>
                  <a:cs typeface="Roboto"/>
                  <a:sym typeface="Roboto"/>
                </a:rPr>
                <a:t>March 31, 2023</a:t>
              </a:r>
              <a:endParaRPr sz="800" b="1">
                <a:solidFill>
                  <a:srgbClr val="701C7F"/>
                </a:solidFill>
                <a:latin typeface="Roboto"/>
                <a:ea typeface="Roboto"/>
                <a:cs typeface="Roboto"/>
                <a:sym typeface="Roboto"/>
              </a:endParaRPr>
            </a:p>
          </p:txBody>
        </p:sp>
        <p:sp>
          <p:nvSpPr>
            <p:cNvPr id="495" name="Google Shape;495;g2007caf2867_4_576"/>
            <p:cNvSpPr/>
            <p:nvPr/>
          </p:nvSpPr>
          <p:spPr>
            <a:xfrm rot="10800000">
              <a:off x="1884115" y="1920663"/>
              <a:ext cx="90000" cy="67500"/>
            </a:xfrm>
            <a:prstGeom prst="triangle">
              <a:avLst>
                <a:gd name="adj" fmla="val 50000"/>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2007caf2867_4_576"/>
            <p:cNvSpPr txBox="1"/>
            <p:nvPr/>
          </p:nvSpPr>
          <p:spPr>
            <a:xfrm>
              <a:off x="967490" y="1258771"/>
              <a:ext cx="1905300" cy="624600"/>
            </a:xfrm>
            <a:prstGeom prst="rect">
              <a:avLst/>
            </a:prstGeom>
            <a:solidFill>
              <a:srgbClr val="D9D2E9"/>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chemeClr val="dk1"/>
                  </a:solidFill>
                  <a:latin typeface="Roboto"/>
                  <a:ea typeface="Roboto"/>
                  <a:cs typeface="Roboto"/>
                  <a:sym typeface="Roboto"/>
                </a:rPr>
                <a:t>The</a:t>
              </a:r>
              <a:r>
                <a:rPr lang="en" sz="800">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ESSER I </a:t>
              </a:r>
              <a:r>
                <a:rPr lang="en" sz="800" u="sng">
                  <a:solidFill>
                    <a:srgbClr val="0000FF"/>
                  </a:solidFill>
                  <a:latin typeface="Roboto"/>
                  <a:ea typeface="Roboto"/>
                  <a:cs typeface="Roboto"/>
                  <a:sym typeface="Roboto"/>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closeout document</a:t>
              </a:r>
              <a:r>
                <a:rPr lang="en" sz="800">
                  <a:solidFill>
                    <a:schemeClr val="dk1"/>
                  </a:solidFill>
                  <a:latin typeface="Roboto"/>
                  <a:ea typeface="Roboto"/>
                  <a:cs typeface="Roboto"/>
                  <a:sym typeface="Roboto"/>
                </a:rPr>
                <a:t> and signed certification for grant codes 4425 and 5425 are due (</a:t>
              </a:r>
              <a:r>
                <a:rPr lang="en" sz="800" u="sng">
                  <a:solidFill>
                    <a:srgbClr val="0000FF"/>
                  </a:solidFill>
                  <a:latin typeface="Roboto"/>
                  <a:ea typeface="Roboto"/>
                  <a:cs typeface="Roboto"/>
                  <a:sym typeface="Roboto"/>
                  <a:hlinkClick r:id="rId4">
                    <a:extLst>
                      <a:ext uri="{A12FA001-AC4F-418D-AE19-62706E023703}">
                        <ahyp:hlinkClr xmlns:ahyp="http://schemas.microsoft.com/office/drawing/2018/hyperlinkcolor" val="tx"/>
                      </a:ext>
                    </a:extLst>
                  </a:hlinkClick>
                </a:rPr>
                <a:t>link to more information</a:t>
              </a:r>
              <a:r>
                <a:rPr lang="en" sz="800">
                  <a:solidFill>
                    <a:schemeClr val="dk1"/>
                  </a:solidFill>
                  <a:latin typeface="Roboto"/>
                  <a:ea typeface="Roboto"/>
                  <a:cs typeface="Roboto"/>
                  <a:sym typeface="Roboto"/>
                </a:rPr>
                <a:t>).</a:t>
              </a:r>
              <a:endParaRPr sz="800">
                <a:solidFill>
                  <a:schemeClr val="dk1"/>
                </a:solidFill>
              </a:endParaRPr>
            </a:p>
          </p:txBody>
        </p:sp>
        <p:sp>
          <p:nvSpPr>
            <p:cNvPr id="497" name="Google Shape;497;g2007caf2867_4_576"/>
            <p:cNvSpPr/>
            <p:nvPr/>
          </p:nvSpPr>
          <p:spPr>
            <a:xfrm rot="-1789476">
              <a:off x="1846080" y="2278597"/>
              <a:ext cx="160451" cy="160451"/>
            </a:xfrm>
            <a:prstGeom prst="ellipse">
              <a:avLst/>
            </a:prstGeom>
            <a:solidFill>
              <a:srgbClr val="D9D2E9"/>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g2007caf2867_4_576" descr="Upcoming ESSER deadlines"/>
          <p:cNvGrpSpPr/>
          <p:nvPr/>
        </p:nvGrpSpPr>
        <p:grpSpPr>
          <a:xfrm>
            <a:off x="3616975" y="926798"/>
            <a:ext cx="2104459" cy="1626688"/>
            <a:chOff x="3078911" y="1221509"/>
            <a:chExt cx="1822200" cy="1260413"/>
          </a:xfrm>
        </p:grpSpPr>
        <p:sp>
          <p:nvSpPr>
            <p:cNvPr id="499" name="Google Shape;499;g2007caf2867_4_576"/>
            <p:cNvSpPr/>
            <p:nvPr/>
          </p:nvSpPr>
          <p:spPr>
            <a:xfrm rot="-1789476">
              <a:off x="3910095" y="2292196"/>
              <a:ext cx="160451" cy="160451"/>
            </a:xfrm>
            <a:prstGeom prst="ellipse">
              <a:avLst/>
            </a:prstGeom>
            <a:solidFill>
              <a:srgbClr val="D9D2E9"/>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g2007caf2867_4_576"/>
            <p:cNvSpPr txBox="1"/>
            <p:nvPr/>
          </p:nvSpPr>
          <p:spPr>
            <a:xfrm>
              <a:off x="3325275" y="1986913"/>
              <a:ext cx="13110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701C7F"/>
                  </a:solidFill>
                  <a:latin typeface="Roboto"/>
                  <a:ea typeface="Roboto"/>
                  <a:cs typeface="Roboto"/>
                  <a:sym typeface="Roboto"/>
                </a:rPr>
                <a:t>September 30, 2023</a:t>
              </a:r>
              <a:endParaRPr sz="800" b="1">
                <a:solidFill>
                  <a:srgbClr val="701C7F"/>
                </a:solidFill>
                <a:latin typeface="Roboto"/>
                <a:ea typeface="Roboto"/>
                <a:cs typeface="Roboto"/>
                <a:sym typeface="Roboto"/>
              </a:endParaRPr>
            </a:p>
          </p:txBody>
        </p:sp>
        <p:sp>
          <p:nvSpPr>
            <p:cNvPr id="501" name="Google Shape;501;g2007caf2867_4_576"/>
            <p:cNvSpPr/>
            <p:nvPr/>
          </p:nvSpPr>
          <p:spPr>
            <a:xfrm>
              <a:off x="3123140" y="122157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2" name="Google Shape;502;g2007caf2867_4_576"/>
            <p:cNvSpPr/>
            <p:nvPr/>
          </p:nvSpPr>
          <p:spPr>
            <a:xfrm rot="10800000">
              <a:off x="3934465" y="1920663"/>
              <a:ext cx="90000" cy="67500"/>
            </a:xfrm>
            <a:prstGeom prst="triangle">
              <a:avLst>
                <a:gd name="adj" fmla="val 50000"/>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g2007caf2867_4_576"/>
            <p:cNvSpPr txBox="1"/>
            <p:nvPr/>
          </p:nvSpPr>
          <p:spPr>
            <a:xfrm>
              <a:off x="3078911" y="1221509"/>
              <a:ext cx="1822200" cy="703500"/>
            </a:xfrm>
            <a:prstGeom prst="rect">
              <a:avLst/>
            </a:prstGeom>
            <a:solidFill>
              <a:srgbClr val="D9D2E9"/>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chemeClr val="dk1"/>
                  </a:solidFill>
                  <a:latin typeface="Roboto"/>
                  <a:ea typeface="Roboto"/>
                  <a:cs typeface="Roboto"/>
                  <a:sym typeface="Roboto"/>
                </a:rPr>
                <a:t>LEA Participation in ESSER Activities Survey (email from Mackenzie Owens on 1/31/23) is due.</a:t>
              </a:r>
              <a:br>
                <a:rPr lang="en" sz="800">
                  <a:solidFill>
                    <a:schemeClr val="dk1"/>
                  </a:solidFill>
                  <a:latin typeface="Roboto"/>
                  <a:ea typeface="Roboto"/>
                  <a:cs typeface="Roboto"/>
                  <a:sym typeface="Roboto"/>
                </a:rPr>
              </a:br>
              <a:r>
                <a:rPr lang="en" sz="800">
                  <a:solidFill>
                    <a:schemeClr val="dk1"/>
                  </a:solidFill>
                  <a:latin typeface="Roboto"/>
                  <a:ea typeface="Roboto"/>
                  <a:cs typeface="Roboto"/>
                  <a:sym typeface="Roboto"/>
                </a:rPr>
                <a:t>AND</a:t>
              </a:r>
              <a:br>
                <a:rPr lang="en" sz="800">
                  <a:solidFill>
                    <a:schemeClr val="dk1"/>
                  </a:solidFill>
                  <a:latin typeface="Roboto"/>
                  <a:ea typeface="Roboto"/>
                  <a:cs typeface="Roboto"/>
                  <a:sym typeface="Roboto"/>
                </a:rPr>
              </a:br>
              <a:r>
                <a:rPr lang="en" sz="800">
                  <a:solidFill>
                    <a:schemeClr val="dk1"/>
                  </a:solidFill>
                  <a:latin typeface="Roboto"/>
                  <a:ea typeface="Roboto"/>
                  <a:cs typeface="Roboto"/>
                  <a:sym typeface="Roboto"/>
                </a:rPr>
                <a:t>All ESSER II funds must be spent.</a:t>
              </a:r>
              <a:br>
                <a:rPr lang="en" sz="800">
                  <a:solidFill>
                    <a:schemeClr val="dk1"/>
                  </a:solidFill>
                  <a:latin typeface="Roboto"/>
                  <a:ea typeface="Roboto"/>
                  <a:cs typeface="Roboto"/>
                  <a:sym typeface="Roboto"/>
                </a:rPr>
              </a:br>
              <a:endParaRPr sz="800">
                <a:solidFill>
                  <a:schemeClr val="dk1"/>
                </a:solidFill>
                <a:latin typeface="Roboto"/>
                <a:ea typeface="Roboto"/>
                <a:cs typeface="Roboto"/>
                <a:sym typeface="Roboto"/>
              </a:endParaRPr>
            </a:p>
          </p:txBody>
        </p:sp>
      </p:grpSp>
      <p:grpSp>
        <p:nvGrpSpPr>
          <p:cNvPr id="504" name="Google Shape;504;g2007caf2867_4_576" descr="Upcoming ESSER deadlines"/>
          <p:cNvGrpSpPr/>
          <p:nvPr/>
        </p:nvGrpSpPr>
        <p:grpSpPr>
          <a:xfrm>
            <a:off x="5944450" y="1289303"/>
            <a:ext cx="2003516" cy="1246754"/>
            <a:chOff x="5201245" y="1221570"/>
            <a:chExt cx="1712700" cy="1246754"/>
          </a:xfrm>
        </p:grpSpPr>
        <p:sp>
          <p:nvSpPr>
            <p:cNvPr id="505" name="Google Shape;505;g2007caf2867_4_576"/>
            <p:cNvSpPr/>
            <p:nvPr/>
          </p:nvSpPr>
          <p:spPr>
            <a:xfrm rot="-1789476">
              <a:off x="5977648"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g2007caf2867_4_576"/>
            <p:cNvSpPr txBox="1"/>
            <p:nvPr/>
          </p:nvSpPr>
          <p:spPr>
            <a:xfrm>
              <a:off x="5548659" y="1986916"/>
              <a:ext cx="11016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5E5E5E"/>
                  </a:solidFill>
                  <a:latin typeface="Roboto"/>
                  <a:ea typeface="Roboto"/>
                  <a:cs typeface="Roboto"/>
                  <a:sym typeface="Roboto"/>
                </a:rPr>
                <a:t>September 30, 2024</a:t>
              </a:r>
              <a:endParaRPr sz="800" b="1">
                <a:solidFill>
                  <a:srgbClr val="5E5E5E"/>
                </a:solidFill>
                <a:latin typeface="Roboto"/>
                <a:ea typeface="Roboto"/>
                <a:cs typeface="Roboto"/>
                <a:sym typeface="Roboto"/>
              </a:endParaRPr>
            </a:p>
          </p:txBody>
        </p:sp>
        <p:sp>
          <p:nvSpPr>
            <p:cNvPr id="507" name="Google Shape;507;g2007caf2867_4_576"/>
            <p:cNvSpPr/>
            <p:nvPr/>
          </p:nvSpPr>
          <p:spPr>
            <a:xfrm>
              <a:off x="5201245" y="122157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8" name="Google Shape;508;g2007caf2867_4_576"/>
            <p:cNvSpPr/>
            <p:nvPr/>
          </p:nvSpPr>
          <p:spPr>
            <a:xfrm rot="10800000">
              <a:off x="6012570" y="1920663"/>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g2007caf2867_4_576"/>
            <p:cNvSpPr txBox="1"/>
            <p:nvPr/>
          </p:nvSpPr>
          <p:spPr>
            <a:xfrm>
              <a:off x="5245495" y="125877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5E5E5E"/>
                  </a:solidFill>
                  <a:latin typeface="Roboto"/>
                  <a:ea typeface="Roboto"/>
                  <a:cs typeface="Roboto"/>
                  <a:sym typeface="Roboto"/>
                </a:rPr>
                <a:t>All ESSER III funds must be spent.</a:t>
              </a:r>
              <a:endParaRPr sz="800">
                <a:solidFill>
                  <a:srgbClr val="5E5E5E"/>
                </a:solidFill>
              </a:endParaRPr>
            </a:p>
          </p:txBody>
        </p:sp>
      </p:grpSp>
      <p:pic>
        <p:nvPicPr>
          <p:cNvPr id="510" name="Google Shape;510;g2007caf2867_4_576" descr="Upcoming ESSER deadlines"/>
          <p:cNvPicPr preferRelativeResize="0"/>
          <p:nvPr/>
        </p:nvPicPr>
        <p:blipFill>
          <a:blip r:embed="rId5">
            <a:alphaModFix/>
          </a:blip>
          <a:stretch>
            <a:fillRect/>
          </a:stretch>
        </p:blipFill>
        <p:spPr>
          <a:xfrm>
            <a:off x="0" y="3267752"/>
            <a:ext cx="2316350" cy="1438573"/>
          </a:xfrm>
          <a:prstGeom prst="rect">
            <a:avLst/>
          </a:prstGeom>
          <a:noFill/>
          <a:ln>
            <a:noFill/>
          </a:ln>
        </p:spPr>
      </p:pic>
      <p:sp>
        <p:nvSpPr>
          <p:cNvPr id="511" name="Google Shape;511;g2007caf2867_4_576" descr="Upcoming ESSER deadlines"/>
          <p:cNvSpPr/>
          <p:nvPr/>
        </p:nvSpPr>
        <p:spPr>
          <a:xfrm>
            <a:off x="441250" y="4244800"/>
            <a:ext cx="7636500" cy="781800"/>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Ongoing</a:t>
            </a:r>
            <a:r>
              <a:rPr lang="en" sz="1200"/>
              <a:t>: </a:t>
            </a:r>
            <a:r>
              <a:rPr lang="en" sz="1200">
                <a:solidFill>
                  <a:schemeClr val="dk1"/>
                </a:solidFill>
                <a:latin typeface="Calibri"/>
                <a:ea typeface="Calibri"/>
                <a:cs typeface="Calibri"/>
                <a:sym typeface="Calibri"/>
              </a:rPr>
              <a:t>Submit your </a:t>
            </a:r>
            <a:r>
              <a:rPr lang="en" sz="12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ESSER II or III</a:t>
            </a:r>
            <a:r>
              <a:rPr lang="en" sz="1200">
                <a:solidFill>
                  <a:schemeClr val="dk1"/>
                </a:solidFill>
                <a:latin typeface="Calibri"/>
                <a:ea typeface="Calibri"/>
                <a:cs typeface="Calibri"/>
                <a:sym typeface="Calibri"/>
              </a:rPr>
              <a:t> </a:t>
            </a:r>
            <a:r>
              <a:rPr lang="en" sz="1200" u="sng">
                <a:solidFill>
                  <a:schemeClr val="accent5"/>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Request for Funds</a:t>
            </a:r>
            <a:r>
              <a:rPr lang="en" sz="1200">
                <a:solidFill>
                  <a:schemeClr val="dk1"/>
                </a:solidFill>
                <a:latin typeface="Calibri"/>
                <a:ea typeface="Calibri"/>
                <a:cs typeface="Calibri"/>
                <a:sym typeface="Calibri"/>
              </a:rPr>
              <a:t> forms as needed. You can look up the remaining balance of your ESSER funds </a:t>
            </a:r>
            <a:r>
              <a:rPr lang="en" sz="1200" u="sng">
                <a:solidFill>
                  <a:schemeClr val="accent5"/>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here</a:t>
            </a:r>
            <a:r>
              <a:rPr lang="en" sz="1200">
                <a:solidFill>
                  <a:schemeClr val="dk1"/>
                </a:solidFill>
                <a:latin typeface="Calibri"/>
                <a:ea typeface="Calibri"/>
                <a:cs typeface="Calibri"/>
                <a:sym typeface="Calibri"/>
              </a:rPr>
              <a:t>.</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007caf2867_1_59"/>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200"/>
              <a:t>Small Rural Schools Achievement Application </a:t>
            </a:r>
            <a:endParaRPr sz="2200"/>
          </a:p>
        </p:txBody>
      </p:sp>
      <p:sp>
        <p:nvSpPr>
          <p:cNvPr id="517" name="Google Shape;517;g2007caf2867_1_59"/>
          <p:cNvSpPr txBox="1">
            <a:spLocks noGrp="1"/>
          </p:cNvSpPr>
          <p:nvPr>
            <p:ph type="body" idx="1"/>
          </p:nvPr>
        </p:nvSpPr>
        <p:spPr>
          <a:xfrm>
            <a:off x="391275" y="1003450"/>
            <a:ext cx="8368500" cy="4140000"/>
          </a:xfrm>
          <a:prstGeom prst="rect">
            <a:avLst/>
          </a:prstGeom>
        </p:spPr>
        <p:txBody>
          <a:bodyPr spcFirstLastPara="1" wrap="square" lIns="0" tIns="0" rIns="0" bIns="34275" anchor="t" anchorCtr="0">
            <a:noAutofit/>
          </a:bodyPr>
          <a:lstStyle/>
          <a:p>
            <a:pPr marL="457200" lvl="0" indent="-355600" algn="l" rtl="0">
              <a:spcBef>
                <a:spcPts val="600"/>
              </a:spcBef>
              <a:spcAft>
                <a:spcPts val="0"/>
              </a:spcAft>
              <a:buSzPts val="2000"/>
              <a:buChar char="•"/>
            </a:pPr>
            <a:r>
              <a:rPr lang="en" sz="1600" dirty="0"/>
              <a:t>The SRSA application opened Feb. 14</a:t>
            </a:r>
            <a:endParaRPr sz="1600" dirty="0"/>
          </a:p>
          <a:p>
            <a:pPr marL="457200" lvl="0" indent="-355600" algn="l" rtl="0">
              <a:spcBef>
                <a:spcPts val="0"/>
              </a:spcBef>
              <a:spcAft>
                <a:spcPts val="0"/>
              </a:spcAft>
              <a:buSzPts val="2000"/>
              <a:buChar char="•"/>
            </a:pPr>
            <a:r>
              <a:rPr lang="en" sz="1600" b="1" dirty="0"/>
              <a:t>Due Date: April 14, 2023</a:t>
            </a:r>
            <a:endParaRPr sz="1600" b="1" dirty="0"/>
          </a:p>
          <a:p>
            <a:pPr marL="457200" lvl="0" indent="-355600" algn="l" rtl="0">
              <a:spcBef>
                <a:spcPts val="0"/>
              </a:spcBef>
              <a:spcAft>
                <a:spcPts val="0"/>
              </a:spcAft>
              <a:buSzPts val="2000"/>
              <a:buChar char="•"/>
            </a:pPr>
            <a:r>
              <a:rPr lang="en" sz="1500" dirty="0"/>
              <a:t>The 2023 Master Eligibility Spreadsheet for Rural Education Achievement Program (REAP) is available on the USDE’s </a:t>
            </a:r>
            <a:r>
              <a:rPr lang="en" sz="1500" u="sng" dirty="0">
                <a:solidFill>
                  <a:schemeClr val="hlink"/>
                </a:solidFill>
                <a:hlinkClick r:id="rId3"/>
              </a:rPr>
              <a:t>SRSA Eligibility</a:t>
            </a:r>
            <a:r>
              <a:rPr lang="en" sz="1500" dirty="0"/>
              <a:t> and </a:t>
            </a:r>
            <a:r>
              <a:rPr lang="en" sz="1500" u="sng" dirty="0">
                <a:solidFill>
                  <a:schemeClr val="hlink"/>
                </a:solidFill>
                <a:hlinkClick r:id="rId4"/>
              </a:rPr>
              <a:t>RLIS Eligibility</a:t>
            </a:r>
            <a:r>
              <a:rPr lang="en" sz="1500" dirty="0"/>
              <a:t> webpages</a:t>
            </a:r>
            <a:endParaRPr sz="1600" dirty="0"/>
          </a:p>
          <a:p>
            <a:pPr marL="457200" lvl="0" indent="-355600" algn="l" rtl="0">
              <a:spcBef>
                <a:spcPts val="0"/>
              </a:spcBef>
              <a:spcAft>
                <a:spcPts val="0"/>
              </a:spcAft>
              <a:buSzPts val="2000"/>
              <a:buChar char="•"/>
            </a:pPr>
            <a:r>
              <a:rPr lang="en" sz="1600" dirty="0"/>
              <a:t>The SRSA application was emailed to the primary contact listed on the Master Eligibility Spreadsheet</a:t>
            </a:r>
            <a:endParaRPr sz="1600" dirty="0"/>
          </a:p>
          <a:p>
            <a:pPr marL="914400" lvl="1" indent="-336550" algn="l" rtl="0">
              <a:spcBef>
                <a:spcPts val="0"/>
              </a:spcBef>
              <a:spcAft>
                <a:spcPts val="0"/>
              </a:spcAft>
              <a:buSzPts val="1700"/>
              <a:buChar char="•"/>
            </a:pPr>
            <a:r>
              <a:rPr lang="en" sz="1300" dirty="0"/>
              <a:t>Email came from </a:t>
            </a:r>
            <a:r>
              <a:rPr lang="en" sz="1300" u="sng" dirty="0">
                <a:solidFill>
                  <a:schemeClr val="hlink"/>
                </a:solidFill>
                <a:hlinkClick r:id="rId5"/>
              </a:rPr>
              <a:t>no-reply.survey@max.gov</a:t>
            </a:r>
            <a:endParaRPr sz="1300" dirty="0"/>
          </a:p>
          <a:p>
            <a:pPr marL="457200" lvl="0" indent="-355600" algn="l" rtl="0">
              <a:spcBef>
                <a:spcPts val="0"/>
              </a:spcBef>
              <a:spcAft>
                <a:spcPts val="0"/>
              </a:spcAft>
              <a:buSzPts val="2000"/>
              <a:buChar char="•"/>
            </a:pPr>
            <a:r>
              <a:rPr lang="en" sz="1600" dirty="0"/>
              <a:t>To apply, you must have a Unique Entity Identifier (UEI) through SAM.gov</a:t>
            </a:r>
            <a:endParaRPr sz="1600" dirty="0"/>
          </a:p>
          <a:p>
            <a:pPr marL="914400" lvl="1" indent="-317500" algn="l" rtl="0">
              <a:spcBef>
                <a:spcPts val="0"/>
              </a:spcBef>
              <a:spcAft>
                <a:spcPts val="0"/>
              </a:spcAft>
              <a:buSzPts val="1400"/>
              <a:buFont typeface="Calibri"/>
              <a:buChar char="•"/>
            </a:pPr>
            <a:r>
              <a:rPr lang="en" sz="1400" dirty="0"/>
              <a:t>Instructions and support for setting up your UEI can be found on the </a:t>
            </a:r>
            <a:r>
              <a:rPr lang="en" sz="1400" u="sng" dirty="0">
                <a:solidFill>
                  <a:schemeClr val="hlink"/>
                </a:solidFill>
                <a:hlinkClick r:id="rId6"/>
              </a:rPr>
              <a:t>UEI and SAM support webpage</a:t>
            </a:r>
            <a:r>
              <a:rPr lang="en" sz="1400" dirty="0"/>
              <a:t>. </a:t>
            </a:r>
            <a:endParaRPr sz="1400" dirty="0"/>
          </a:p>
          <a:p>
            <a:pPr marL="914400" lvl="1" indent="-317500" algn="l" rtl="0">
              <a:spcBef>
                <a:spcPts val="0"/>
              </a:spcBef>
              <a:spcAft>
                <a:spcPts val="0"/>
              </a:spcAft>
              <a:buSzPts val="1400"/>
              <a:buFont typeface="Calibri"/>
              <a:buChar char="•"/>
            </a:pPr>
            <a:r>
              <a:rPr lang="en" sz="1400" dirty="0"/>
              <a:t>Note that setting up the UEI is a two-part process: an LEA must first request a UEI from SAM.gov and then go through the registration process. UEI registrations must be renewed annually. </a:t>
            </a:r>
            <a:endParaRPr sz="1400" dirty="0"/>
          </a:p>
          <a:p>
            <a:pPr marL="457200" lvl="0" indent="-355600" algn="l" rtl="0">
              <a:spcBef>
                <a:spcPts val="0"/>
              </a:spcBef>
              <a:spcAft>
                <a:spcPts val="0"/>
              </a:spcAft>
              <a:buSzPts val="2000"/>
              <a:buChar char="•"/>
            </a:pPr>
            <a:r>
              <a:rPr lang="en" sz="1600" dirty="0"/>
              <a:t>USDE has released a new </a:t>
            </a:r>
            <a:r>
              <a:rPr lang="en" sz="1600" u="sng" dirty="0">
                <a:solidFill>
                  <a:schemeClr val="hlink"/>
                </a:solidFill>
                <a:hlinkClick r:id="rId7"/>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REAP Use of Funds guide</a:t>
            </a:r>
            <a:r>
              <a:rPr lang="en" sz="1600" dirty="0"/>
              <a:t> to help LEAs determine how to use SRSA or REAP funds</a:t>
            </a:r>
            <a:endParaRPr sz="1300" dirty="0"/>
          </a:p>
          <a:p>
            <a:pPr marL="457200" lvl="0" indent="-355600" algn="l" rtl="0">
              <a:spcBef>
                <a:spcPts val="0"/>
              </a:spcBef>
              <a:spcAft>
                <a:spcPts val="0"/>
              </a:spcAft>
              <a:buSzPts val="2000"/>
              <a:buChar char="•"/>
            </a:pPr>
            <a:r>
              <a:rPr lang="en" sz="1600" dirty="0"/>
              <a:t>Resources include recordings and slides from recent webinars can be found on </a:t>
            </a:r>
            <a:r>
              <a:rPr lang="en" sz="1600" u="sng" dirty="0">
                <a:solidFill>
                  <a:schemeClr val="hlink"/>
                </a:solidFill>
                <a:hlinkClick r:id="rId8"/>
              </a:rPr>
              <a:t>REAP Resources webpage</a:t>
            </a:r>
            <a:endParaRPr sz="1300" dirty="0"/>
          </a:p>
          <a:p>
            <a:pPr marL="457200" lvl="0" indent="-355600" algn="l" rtl="0">
              <a:spcBef>
                <a:spcPts val="0"/>
              </a:spcBef>
              <a:spcAft>
                <a:spcPts val="0"/>
              </a:spcAft>
              <a:buSzPts val="2000"/>
              <a:buChar char="•"/>
            </a:pPr>
            <a:r>
              <a:rPr lang="en" sz="1600" dirty="0"/>
              <a:t>Questions about the application can be sent to </a:t>
            </a:r>
            <a:r>
              <a:rPr lang="en" sz="1600" u="sng" dirty="0">
                <a:solidFill>
                  <a:schemeClr val="hlink"/>
                </a:solidFill>
                <a:hlinkClick r:id="rId9"/>
              </a:rPr>
              <a:t>REAP@ed.gov</a:t>
            </a:r>
            <a:r>
              <a:rPr lang="en" sz="1600" dirty="0"/>
              <a:t> </a:t>
            </a:r>
            <a:r>
              <a:rPr lang="en" sz="1600"/>
              <a:t>or </a:t>
            </a:r>
            <a:r>
              <a:rPr lang="en" sz="1600" u="sng">
                <a:solidFill>
                  <a:schemeClr val="hlink"/>
                </a:solidFill>
                <a:hlinkClick r:id="rId10"/>
              </a:rPr>
              <a:t>Melissa Chaffin</a:t>
            </a:r>
            <a:endParaRPr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be53a181b5_0_103"/>
          <p:cNvSpPr txBox="1">
            <a:spLocks noGrp="1"/>
          </p:cNvSpPr>
          <p:nvPr>
            <p:ph type="ctrTitle"/>
          </p:nvPr>
        </p:nvSpPr>
        <p:spPr>
          <a:xfrm>
            <a:off x="1269300" y="2272050"/>
            <a:ext cx="6605400" cy="5994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Summer Programming Resources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007caf2867_0_5"/>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2800"/>
              <a:t>Summer Programming Resources</a:t>
            </a:r>
            <a:endParaRPr sz="2800"/>
          </a:p>
          <a:p>
            <a:pPr marL="0" lvl="0" indent="0" algn="l" rtl="0">
              <a:spcBef>
                <a:spcPts val="0"/>
              </a:spcBef>
              <a:spcAft>
                <a:spcPts val="0"/>
              </a:spcAft>
              <a:buNone/>
            </a:pPr>
            <a:endParaRPr/>
          </a:p>
        </p:txBody>
      </p:sp>
      <p:sp>
        <p:nvSpPr>
          <p:cNvPr id="535" name="Google Shape;535;g2007caf2867_0_5"/>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5327" marR="25100" lvl="0" indent="4066" algn="l" rtl="0">
              <a:lnSpc>
                <a:spcPct val="101408"/>
              </a:lnSpc>
              <a:spcBef>
                <a:spcPts val="656"/>
              </a:spcBef>
              <a:spcAft>
                <a:spcPts val="0"/>
              </a:spcAft>
              <a:buClr>
                <a:schemeClr val="dk1"/>
              </a:buClr>
              <a:buSzPts val="1100"/>
              <a:buFont typeface="Arial"/>
              <a:buNone/>
            </a:pPr>
            <a:r>
              <a:rPr lang="en" sz="1104" b="1" u="sng">
                <a:solidFill>
                  <a:schemeClr val="hlink"/>
                </a:solidFill>
              </a:rPr>
              <a:t>Better Together: Supporting Summer and Out of School Learning and Enrichment Access for All</a:t>
            </a:r>
            <a:r>
              <a:rPr lang="en" sz="1104" b="1">
                <a:solidFill>
                  <a:schemeClr val="hlink"/>
                </a:solidFill>
              </a:rPr>
              <a:t> </a:t>
            </a:r>
            <a:r>
              <a:rPr lang="en" sz="1104"/>
              <a:t>(Council of Chief State School Officers): A toolkit of resources from the State Summer Learning Network,  including spotlights on states making an impact, archived webinars, and other curated resources to  support states as they navigate summer programming. </a:t>
            </a:r>
            <a:endParaRPr sz="1104"/>
          </a:p>
          <a:p>
            <a:pPr marL="8832" marR="140235" lvl="0" indent="-4766" algn="l" rtl="0">
              <a:lnSpc>
                <a:spcPct val="101408"/>
              </a:lnSpc>
              <a:spcBef>
                <a:spcPts val="628"/>
              </a:spcBef>
              <a:spcAft>
                <a:spcPts val="0"/>
              </a:spcAft>
              <a:buClr>
                <a:schemeClr val="dk1"/>
              </a:buClr>
              <a:buSzPts val="1100"/>
              <a:buFont typeface="Arial"/>
              <a:buNone/>
            </a:pPr>
            <a:r>
              <a:rPr lang="en" sz="1104" b="1" u="sng">
                <a:solidFill>
                  <a:schemeClr val="hlink"/>
                </a:solidFill>
              </a:rPr>
              <a:t>Summer Starts in September: A Comprehensive Planning Guide for Summer Learning Programs</a:t>
            </a:r>
            <a:r>
              <a:rPr lang="en" sz="1104" b="1">
                <a:solidFill>
                  <a:schemeClr val="hlink"/>
                </a:solidFill>
              </a:rPr>
              <a:t> </a:t>
            </a:r>
            <a:r>
              <a:rPr lang="en" sz="1104"/>
              <a:t>(National Summer Learning Association) (requires purchase): This comprehensive summer learning  program planning guide is full of research-based strategies, program examples and tools that program  leaders can use to develop an intentional and high-impact program. </a:t>
            </a:r>
            <a:endParaRPr sz="1104"/>
          </a:p>
          <a:p>
            <a:pPr marL="6309" marR="119312" lvl="0" indent="-2242" algn="l" rtl="0">
              <a:lnSpc>
                <a:spcPct val="101408"/>
              </a:lnSpc>
              <a:spcBef>
                <a:spcPts val="642"/>
              </a:spcBef>
              <a:spcAft>
                <a:spcPts val="0"/>
              </a:spcAft>
              <a:buClr>
                <a:schemeClr val="dk1"/>
              </a:buClr>
              <a:buSzPts val="1100"/>
              <a:buFont typeface="Arial"/>
              <a:buNone/>
            </a:pPr>
            <a:r>
              <a:rPr lang="en" sz="1104" b="1" u="sng">
                <a:solidFill>
                  <a:schemeClr val="hlink"/>
                </a:solidFill>
              </a:rPr>
              <a:t>Summer Learning Toolkit </a:t>
            </a:r>
            <a:r>
              <a:rPr lang="en" sz="1104"/>
              <a:t>(The Wallace Foundation): With more than 50, evidence-based tools and  resources—drawn from the work of five urban school districts and their partners, and aligned with  research from RAND—the Summer Learning Toolkit helps educators deliver programs that make a real  difference. </a:t>
            </a:r>
            <a:endParaRPr sz="1104"/>
          </a:p>
          <a:p>
            <a:pPr marL="2103" marR="207943" lvl="0" indent="1963" algn="l" rtl="0">
              <a:lnSpc>
                <a:spcPct val="101408"/>
              </a:lnSpc>
              <a:spcBef>
                <a:spcPts val="628"/>
              </a:spcBef>
              <a:spcAft>
                <a:spcPts val="0"/>
              </a:spcAft>
              <a:buClr>
                <a:schemeClr val="dk1"/>
              </a:buClr>
              <a:buSzPts val="1100"/>
              <a:buFont typeface="Arial"/>
              <a:buNone/>
            </a:pPr>
            <a:r>
              <a:rPr lang="en" sz="1104" b="1" u="sng">
                <a:solidFill>
                  <a:schemeClr val="hlink"/>
                </a:solidFill>
              </a:rPr>
              <a:t>Summer Learning &amp; Enrichment Collaborative </a:t>
            </a:r>
            <a:r>
              <a:rPr lang="en" sz="1104"/>
              <a:t>(U.S. Department of Education &amp; National  Comprehensive Center): Short videos and collections of resources and practical tools from a series of  virtual learning opportunities designed to discuss and share promising practices in planning and  implementing summer experiences for all students and student groups.  </a:t>
            </a:r>
            <a:endParaRPr sz="1104"/>
          </a:p>
          <a:p>
            <a:pPr marL="5327" marR="5312" lvl="0" indent="4066" algn="l" rtl="0">
              <a:lnSpc>
                <a:spcPct val="101484"/>
              </a:lnSpc>
              <a:spcBef>
                <a:spcPts val="640"/>
              </a:spcBef>
              <a:spcAft>
                <a:spcPts val="0"/>
              </a:spcAft>
              <a:buClr>
                <a:schemeClr val="dk1"/>
              </a:buClr>
              <a:buSzPts val="1100"/>
              <a:buFont typeface="Arial"/>
              <a:buNone/>
            </a:pPr>
            <a:r>
              <a:rPr lang="en" sz="1104" b="1" u="sng">
                <a:solidFill>
                  <a:schemeClr val="hlink"/>
                </a:solidFill>
              </a:rPr>
              <a:t>Engage Every Student Initiative </a:t>
            </a:r>
            <a:r>
              <a:rPr lang="en" sz="1104"/>
              <a:t>(U.S. Department of Education): The U.S. Department of Education has  launched this initiative to provide out-of-school opportunities for every interested student. View a </a:t>
            </a:r>
            <a:r>
              <a:rPr lang="en" sz="1104" u="sng">
                <a:solidFill>
                  <a:schemeClr val="hlink"/>
                </a:solidFill>
              </a:rPr>
              <a:t>map </a:t>
            </a:r>
            <a:r>
              <a:rPr lang="en" sz="1104">
                <a:solidFill>
                  <a:schemeClr val="hlink"/>
                </a:solidFill>
              </a:rPr>
              <a:t> </a:t>
            </a:r>
            <a:r>
              <a:rPr lang="en" sz="1104" u="sng">
                <a:solidFill>
                  <a:schemeClr val="hlink"/>
                </a:solidFill>
              </a:rPr>
              <a:t>of afterschool and summer learning investments</a:t>
            </a:r>
            <a:r>
              <a:rPr lang="en" sz="1104"/>
              <a:t>, and sign up to get updates on upcoming resources and  support. </a:t>
            </a:r>
            <a:endParaRPr sz="1104"/>
          </a:p>
          <a:p>
            <a:pPr marL="5327" marR="129070" lvl="0" indent="4066" algn="l" rtl="0">
              <a:lnSpc>
                <a:spcPct val="101408"/>
              </a:lnSpc>
              <a:spcBef>
                <a:spcPts val="850"/>
              </a:spcBef>
              <a:spcAft>
                <a:spcPts val="0"/>
              </a:spcAft>
              <a:buClr>
                <a:schemeClr val="dk1"/>
              </a:buClr>
              <a:buSzPts val="1100"/>
              <a:buFont typeface="Arial"/>
              <a:buNone/>
            </a:pPr>
            <a:r>
              <a:rPr lang="en" sz="1104" b="1" u="sng">
                <a:solidFill>
                  <a:schemeClr val="hlink"/>
                </a:solidFill>
              </a:rPr>
              <a:t>Building, Sustaining and Improving: Using Federal Funds for Summer Learning and AfterSchool</a:t>
            </a:r>
            <a:r>
              <a:rPr lang="en" sz="1104" b="1">
                <a:solidFill>
                  <a:schemeClr val="hlink"/>
                </a:solidFill>
              </a:rPr>
              <a:t> </a:t>
            </a:r>
            <a:r>
              <a:rPr lang="en" sz="1104"/>
              <a:t>(EducationCounsel): This resource includes several funding opportunities, which providers, districts,  summer and afterschool intermediaries and municipal and state officials, can tap to cover program  costs, plan for the future and develop infrastructure to execute their summer learning and afterschool  plans.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200"/>
              <a:t>ESSER Office Hours</a:t>
            </a:r>
            <a:endParaRPr sz="2200"/>
          </a:p>
        </p:txBody>
      </p:sp>
      <p:sp>
        <p:nvSpPr>
          <p:cNvPr id="380" name="Google Shape;380;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sz="1800"/>
          </a:p>
          <a:p>
            <a:pPr marL="457200" lvl="0" indent="-342900" algn="l" rtl="0">
              <a:lnSpc>
                <a:spcPct val="90000"/>
              </a:lnSpc>
              <a:spcBef>
                <a:spcPts val="0"/>
              </a:spcBef>
              <a:spcAft>
                <a:spcPts val="0"/>
              </a:spcAft>
              <a:buSzPts val="1800"/>
              <a:buChar char="•"/>
            </a:pPr>
            <a:r>
              <a:rPr lang="en" sz="1800"/>
              <a:t>Updates and Reminders</a:t>
            </a:r>
            <a:endParaRPr sz="1800"/>
          </a:p>
          <a:p>
            <a:pPr marL="457200" lvl="0" indent="-342900" algn="l" rtl="0">
              <a:lnSpc>
                <a:spcPct val="90000"/>
              </a:lnSpc>
              <a:spcBef>
                <a:spcPts val="0"/>
              </a:spcBef>
              <a:spcAft>
                <a:spcPts val="0"/>
              </a:spcAft>
              <a:buSzPts val="1800"/>
              <a:buChar char="•"/>
            </a:pPr>
            <a:r>
              <a:rPr lang="en" sz="1800">
                <a:highlight>
                  <a:srgbClr val="FFFFFF"/>
                </a:highlight>
              </a:rPr>
              <a:t>Summer Programming Resources</a:t>
            </a:r>
            <a:endParaRPr sz="1800">
              <a:highlight>
                <a:srgbClr val="FFFFFF"/>
              </a:highlight>
            </a:endParaRPr>
          </a:p>
          <a:p>
            <a:pPr marL="457200" lvl="0" indent="-342900" algn="l" rtl="0">
              <a:lnSpc>
                <a:spcPct val="90000"/>
              </a:lnSpc>
              <a:spcBef>
                <a:spcPts val="0"/>
              </a:spcBef>
              <a:spcAft>
                <a:spcPts val="0"/>
              </a:spcAft>
              <a:buSzPts val="1800"/>
              <a:buChar char="•"/>
            </a:pPr>
            <a:r>
              <a:rPr lang="en" sz="1800">
                <a:highlight>
                  <a:srgbClr val="FFFFFF"/>
                </a:highlight>
              </a:rPr>
              <a:t>ESSER Reporting</a:t>
            </a:r>
            <a:endParaRPr sz="1800">
              <a:highlight>
                <a:srgbClr val="FFFFFF"/>
              </a:highlight>
            </a:endParaRPr>
          </a:p>
          <a:p>
            <a:pPr marL="0" lvl="0" indent="0" algn="l" rtl="0">
              <a:lnSpc>
                <a:spcPct val="90000"/>
              </a:lnSpc>
              <a:spcBef>
                <a:spcPts val="0"/>
              </a:spcBef>
              <a:spcAft>
                <a:spcPts val="0"/>
              </a:spcAft>
              <a:buSzPts val="1800"/>
              <a:buNone/>
            </a:pPr>
            <a:endParaRPr sz="1600"/>
          </a:p>
        </p:txBody>
      </p:sp>
      <p:sp>
        <p:nvSpPr>
          <p:cNvPr id="381" name="Google Shape;381;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007caf2867_1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SzPts val="990"/>
              <a:buNone/>
            </a:pPr>
            <a:r>
              <a:rPr lang="en" sz="2320"/>
              <a:t>Federal Funding Available to Support Summer Programming</a:t>
            </a:r>
            <a:endParaRPr sz="2320"/>
          </a:p>
        </p:txBody>
      </p:sp>
      <p:graphicFrame>
        <p:nvGraphicFramePr>
          <p:cNvPr id="541" name="Google Shape;541;g2007caf2867_1_0"/>
          <p:cNvGraphicFramePr/>
          <p:nvPr>
            <p:extLst>
              <p:ext uri="{D42A27DB-BD31-4B8C-83A1-F6EECF244321}">
                <p14:modId xmlns:p14="http://schemas.microsoft.com/office/powerpoint/2010/main" val="3330200918"/>
              </p:ext>
            </p:extLst>
          </p:nvPr>
        </p:nvGraphicFramePr>
        <p:xfrm>
          <a:off x="1322925" y="927420"/>
          <a:ext cx="7643425" cy="4179490"/>
        </p:xfrm>
        <a:graphic>
          <a:graphicData uri="http://schemas.openxmlformats.org/drawingml/2006/table">
            <a:tbl>
              <a:tblPr firstRow="1">
                <a:noFill/>
                <a:tableStyleId>{F803A204-5649-4692-8497-51CB7589C954}</a:tableStyleId>
              </a:tblPr>
              <a:tblGrid>
                <a:gridCol w="974700">
                  <a:extLst>
                    <a:ext uri="{9D8B030D-6E8A-4147-A177-3AD203B41FA5}">
                      <a16:colId xmlns:a16="http://schemas.microsoft.com/office/drawing/2014/main" val="20000"/>
                    </a:ext>
                  </a:extLst>
                </a:gridCol>
                <a:gridCol w="666872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b="1"/>
                        <a:t>Source</a:t>
                      </a:r>
                      <a:endParaRPr b="1"/>
                    </a:p>
                  </a:txBody>
                  <a:tcPr marL="91425" marR="91425" marT="91425" marB="91425"/>
                </a:tc>
                <a:tc>
                  <a:txBody>
                    <a:bodyPr/>
                    <a:lstStyle/>
                    <a:p>
                      <a:pPr marL="0" lvl="0" indent="0" algn="l" rtl="0">
                        <a:spcBef>
                          <a:spcPts val="0"/>
                        </a:spcBef>
                        <a:spcAft>
                          <a:spcPts val="0"/>
                        </a:spcAft>
                        <a:buNone/>
                      </a:pPr>
                      <a:r>
                        <a:rPr lang="en" b="1"/>
                        <a:t>Allowable Activities</a:t>
                      </a:r>
                      <a:endParaRPr b="1"/>
                    </a:p>
                  </a:txBody>
                  <a:tcPr marL="91425" marR="91425" marT="91425" marB="91425"/>
                </a:tc>
                <a:extLst>
                  <a:ext uri="{0D108BD9-81ED-4DB2-BD59-A6C34878D82A}">
                    <a16:rowId xmlns:a16="http://schemas.microsoft.com/office/drawing/2014/main" val="10000"/>
                  </a:ext>
                </a:extLst>
              </a:tr>
              <a:tr h="822925">
                <a:tc>
                  <a:txBody>
                    <a:bodyPr/>
                    <a:lstStyle/>
                    <a:p>
                      <a:pPr marL="0" lvl="0" indent="0" algn="l" rtl="0">
                        <a:spcBef>
                          <a:spcPts val="0"/>
                        </a:spcBef>
                        <a:spcAft>
                          <a:spcPts val="0"/>
                        </a:spcAft>
                        <a:buNone/>
                      </a:pPr>
                      <a:r>
                        <a:rPr lang="en"/>
                        <a:t>ESSER</a:t>
                      </a:r>
                      <a:endParaRPr/>
                    </a:p>
                  </a:txBody>
                  <a:tcPr marL="91425" marR="91425" marT="91425" marB="91425"/>
                </a:tc>
                <a:tc>
                  <a:txBody>
                    <a:bodyPr/>
                    <a:lstStyle/>
                    <a:p>
                      <a:pPr marL="457200" lvl="0" indent="-317500" algn="l" rtl="0">
                        <a:spcBef>
                          <a:spcPts val="0"/>
                        </a:spcBef>
                        <a:spcAft>
                          <a:spcPts val="0"/>
                        </a:spcAft>
                        <a:buSzPts val="1400"/>
                        <a:buChar char="●"/>
                      </a:pPr>
                      <a:r>
                        <a:rPr lang="en"/>
                        <a:t>Activities to support </a:t>
                      </a:r>
                      <a:r>
                        <a:rPr lang="en" b="1" i="1"/>
                        <a:t>academic recovery from the pandemic</a:t>
                      </a:r>
                      <a:endParaRPr b="1" i="1"/>
                    </a:p>
                    <a:p>
                      <a:pPr marL="457200" lvl="0" indent="-317500" algn="l" rtl="0">
                        <a:spcBef>
                          <a:spcPts val="0"/>
                        </a:spcBef>
                        <a:spcAft>
                          <a:spcPts val="0"/>
                        </a:spcAft>
                        <a:buSzPts val="1400"/>
                        <a:buChar char="●"/>
                      </a:pPr>
                      <a:r>
                        <a:rPr lang="en"/>
                        <a:t>Expenses related to delivering programming aimed at academic recovery: transportation, staff stipends, etc.</a:t>
                      </a:r>
                      <a:endParaRPr/>
                    </a:p>
                  </a:txBody>
                  <a:tcPr marL="91425" marR="91425" marT="91425" marB="91425"/>
                </a:tc>
                <a:extLst>
                  <a:ext uri="{0D108BD9-81ED-4DB2-BD59-A6C34878D82A}">
                    <a16:rowId xmlns:a16="http://schemas.microsoft.com/office/drawing/2014/main" val="10001"/>
                  </a:ext>
                </a:extLst>
              </a:tr>
              <a:tr h="1036300">
                <a:tc>
                  <a:txBody>
                    <a:bodyPr/>
                    <a:lstStyle/>
                    <a:p>
                      <a:pPr marL="0" lvl="0" indent="0" algn="l" rtl="0">
                        <a:spcBef>
                          <a:spcPts val="0"/>
                        </a:spcBef>
                        <a:spcAft>
                          <a:spcPts val="0"/>
                        </a:spcAft>
                        <a:buNone/>
                      </a:pPr>
                      <a:r>
                        <a:rPr lang="en"/>
                        <a:t>Title I </a:t>
                      </a:r>
                      <a:endParaRPr/>
                    </a:p>
                  </a:txBody>
                  <a:tcPr marL="91425" marR="91425" marT="91425" marB="91425"/>
                </a:tc>
                <a:tc>
                  <a:txBody>
                    <a:bodyPr/>
                    <a:lstStyle/>
                    <a:p>
                      <a:pPr marL="457200" lvl="0" indent="-317500" algn="l" rtl="0">
                        <a:spcBef>
                          <a:spcPts val="0"/>
                        </a:spcBef>
                        <a:spcAft>
                          <a:spcPts val="0"/>
                        </a:spcAft>
                        <a:buSzPts val="1400"/>
                        <a:buChar char="●"/>
                      </a:pPr>
                      <a:r>
                        <a:rPr lang="en"/>
                        <a:t>Targeted: Supplemental programming designed to support students at risk of not meeting state standards who attend Title I schools</a:t>
                      </a:r>
                      <a:endParaRPr/>
                    </a:p>
                    <a:p>
                      <a:pPr marL="457200" lvl="0" indent="-317500" algn="l" rtl="0">
                        <a:spcBef>
                          <a:spcPts val="0"/>
                        </a:spcBef>
                        <a:spcAft>
                          <a:spcPts val="0"/>
                        </a:spcAft>
                        <a:buSzPts val="1400"/>
                        <a:buChar char="●"/>
                      </a:pPr>
                      <a:r>
                        <a:rPr lang="en"/>
                        <a:t>Schoolwide: Supplemental programming delivered to all students in Title I schools to support students in meeting state standards </a:t>
                      </a:r>
                      <a:endParaRPr/>
                    </a:p>
                  </a:txBody>
                  <a:tcPr marL="91425" marR="91425" marT="91425" marB="91425"/>
                </a:tc>
                <a:extLst>
                  <a:ext uri="{0D108BD9-81ED-4DB2-BD59-A6C34878D82A}">
                    <a16:rowId xmlns:a16="http://schemas.microsoft.com/office/drawing/2014/main" val="10002"/>
                  </a:ext>
                </a:extLst>
              </a:tr>
              <a:tr h="443875">
                <a:tc>
                  <a:txBody>
                    <a:bodyPr/>
                    <a:lstStyle/>
                    <a:p>
                      <a:pPr marL="0" lvl="0" indent="0" algn="l" rtl="0">
                        <a:spcBef>
                          <a:spcPts val="0"/>
                        </a:spcBef>
                        <a:spcAft>
                          <a:spcPts val="0"/>
                        </a:spcAft>
                        <a:buNone/>
                      </a:pPr>
                      <a:r>
                        <a:rPr lang="en"/>
                        <a:t>Title II</a:t>
                      </a:r>
                      <a:endParaRPr/>
                    </a:p>
                  </a:txBody>
                  <a:tcPr marL="91425" marR="91425" marT="91425" marB="91425"/>
                </a:tc>
                <a:tc>
                  <a:txBody>
                    <a:bodyPr/>
                    <a:lstStyle/>
                    <a:p>
                      <a:pPr marL="457200" lvl="0" indent="-317500" algn="l" rtl="0">
                        <a:spcBef>
                          <a:spcPts val="0"/>
                        </a:spcBef>
                        <a:spcAft>
                          <a:spcPts val="0"/>
                        </a:spcAft>
                        <a:buSzPts val="1400"/>
                        <a:buChar char="●"/>
                      </a:pPr>
                      <a:r>
                        <a:rPr lang="en"/>
                        <a:t>Teacher training for summer school programming</a:t>
                      </a:r>
                      <a:endParaRPr/>
                    </a:p>
                  </a:txBody>
                  <a:tcPr marL="91425" marR="91425" marT="91425" marB="91425"/>
                </a:tc>
                <a:extLst>
                  <a:ext uri="{0D108BD9-81ED-4DB2-BD59-A6C34878D82A}">
                    <a16:rowId xmlns:a16="http://schemas.microsoft.com/office/drawing/2014/main" val="10003"/>
                  </a:ext>
                </a:extLst>
              </a:tr>
              <a:tr h="443875">
                <a:tc>
                  <a:txBody>
                    <a:bodyPr/>
                    <a:lstStyle/>
                    <a:p>
                      <a:pPr marL="0" lvl="0" indent="0" algn="l" rtl="0">
                        <a:spcBef>
                          <a:spcPts val="0"/>
                        </a:spcBef>
                        <a:spcAft>
                          <a:spcPts val="0"/>
                        </a:spcAft>
                        <a:buNone/>
                      </a:pPr>
                      <a:r>
                        <a:rPr lang="en"/>
                        <a:t>Title III </a:t>
                      </a:r>
                      <a:endParaRPr/>
                    </a:p>
                  </a:txBody>
                  <a:tcPr marL="91425" marR="91425" marT="91425" marB="91425"/>
                </a:tc>
                <a:tc>
                  <a:txBody>
                    <a:bodyPr/>
                    <a:lstStyle/>
                    <a:p>
                      <a:pPr marL="457200" lvl="0" indent="-317500" algn="l" rtl="0">
                        <a:spcBef>
                          <a:spcPts val="0"/>
                        </a:spcBef>
                        <a:spcAft>
                          <a:spcPts val="0"/>
                        </a:spcAft>
                        <a:buSzPts val="1400"/>
                        <a:buChar char="●"/>
                      </a:pPr>
                      <a:r>
                        <a:rPr lang="en"/>
                        <a:t>Supplemental supports for English Learners at summer programming</a:t>
                      </a:r>
                      <a:endParaRPr/>
                    </a:p>
                  </a:txBody>
                  <a:tcPr marL="91425" marR="91425" marT="91425" marB="91425"/>
                </a:tc>
                <a:extLst>
                  <a:ext uri="{0D108BD9-81ED-4DB2-BD59-A6C34878D82A}">
                    <a16:rowId xmlns:a16="http://schemas.microsoft.com/office/drawing/2014/main" val="10004"/>
                  </a:ext>
                </a:extLst>
              </a:tr>
              <a:tr h="1036300">
                <a:tc>
                  <a:txBody>
                    <a:bodyPr/>
                    <a:lstStyle/>
                    <a:p>
                      <a:pPr marL="0" lvl="0" indent="0" algn="l" rtl="0">
                        <a:spcBef>
                          <a:spcPts val="0"/>
                        </a:spcBef>
                        <a:spcAft>
                          <a:spcPts val="0"/>
                        </a:spcAft>
                        <a:buNone/>
                      </a:pPr>
                      <a:r>
                        <a:rPr lang="en"/>
                        <a:t>Title IV</a:t>
                      </a:r>
                      <a:endParaRPr/>
                    </a:p>
                  </a:txBody>
                  <a:tcPr marL="91425" marR="91425" marT="91425" marB="91425"/>
                </a:tc>
                <a:tc>
                  <a:txBody>
                    <a:bodyPr/>
                    <a:lstStyle/>
                    <a:p>
                      <a:pPr marL="457200" lvl="0" indent="-317500" algn="l" rtl="0">
                        <a:spcBef>
                          <a:spcPts val="0"/>
                        </a:spcBef>
                        <a:spcAft>
                          <a:spcPts val="0"/>
                        </a:spcAft>
                        <a:buSzPts val="1400"/>
                        <a:buChar char="●"/>
                      </a:pPr>
                      <a:r>
                        <a:rPr lang="en" dirty="0"/>
                        <a:t>Activities to support Well-Rounded Education programming at summer programming (STEM, cooking, music, etc.)</a:t>
                      </a:r>
                      <a:endParaRPr dirty="0"/>
                    </a:p>
                    <a:p>
                      <a:pPr marL="457200" lvl="0" indent="-317500" algn="l" rtl="0">
                        <a:spcBef>
                          <a:spcPts val="0"/>
                        </a:spcBef>
                        <a:spcAft>
                          <a:spcPts val="0"/>
                        </a:spcAft>
                        <a:buSzPts val="1400"/>
                        <a:buChar char="●"/>
                      </a:pPr>
                      <a:r>
                        <a:rPr lang="en" dirty="0"/>
                        <a:t>Activities to support Safe and Healthy students at summer programming (social emotional supports)</a:t>
                      </a: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542" name="Google Shape;542;g2007caf2867_1_0"/>
          <p:cNvSpPr txBox="1"/>
          <p:nvPr/>
        </p:nvSpPr>
        <p:spPr>
          <a:xfrm>
            <a:off x="0" y="2814425"/>
            <a:ext cx="11658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Do you have funds in your 22-23 budget that you have not been able to spend? Consider moving to summer programming.</a:t>
            </a:r>
            <a:endParaRPr sz="1100"/>
          </a:p>
        </p:txBody>
      </p:sp>
      <p:cxnSp>
        <p:nvCxnSpPr>
          <p:cNvPr id="543" name="Google Shape;543;g2007caf2867_1_0">
            <a:extLst>
              <a:ext uri="{C183D7F6-B498-43B3-948B-1728B52AA6E4}">
                <adec:decorative xmlns:adec="http://schemas.microsoft.com/office/drawing/2017/decorative" val="1"/>
              </a:ext>
            </a:extLst>
          </p:cNvPr>
          <p:cNvCxnSpPr/>
          <p:nvPr/>
        </p:nvCxnSpPr>
        <p:spPr>
          <a:xfrm rot="5400000">
            <a:off x="537225" y="2720550"/>
            <a:ext cx="1373700" cy="183300"/>
          </a:xfrm>
          <a:prstGeom prst="curvedConnector3">
            <a:avLst>
              <a:gd name="adj1" fmla="val 50000"/>
            </a:avLst>
          </a:prstGeom>
          <a:noFill/>
          <a:ln w="38100" cap="flat" cmpd="sng">
            <a:solidFill>
              <a:schemeClr val="accent2"/>
            </a:solidFill>
            <a:prstDash val="solid"/>
            <a:round/>
            <a:headEnd type="none" w="med" len="med"/>
            <a:tailEnd type="none" w="med" len="med"/>
          </a:ln>
        </p:spPr>
      </p:cxnSp>
      <p:cxnSp>
        <p:nvCxnSpPr>
          <p:cNvPr id="544" name="Google Shape;544;g2007caf2867_1_0">
            <a:extLst>
              <a:ext uri="{C183D7F6-B498-43B3-948B-1728B52AA6E4}">
                <adec:decorative xmlns:adec="http://schemas.microsoft.com/office/drawing/2017/decorative" val="1"/>
              </a:ext>
            </a:extLst>
          </p:cNvPr>
          <p:cNvCxnSpPr/>
          <p:nvPr/>
        </p:nvCxnSpPr>
        <p:spPr>
          <a:xfrm rot="-5400000" flipH="1">
            <a:off x="453975" y="4177500"/>
            <a:ext cx="1547400" cy="190500"/>
          </a:xfrm>
          <a:prstGeom prst="curvedConnector3">
            <a:avLst>
              <a:gd name="adj1" fmla="val 50000"/>
            </a:avLst>
          </a:prstGeom>
          <a:noFill/>
          <a:ln w="38100" cap="flat" cmpd="sng">
            <a:solidFill>
              <a:schemeClr val="accent2"/>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007caf2867_0_1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700"/>
              <a:t>Timing</a:t>
            </a:r>
            <a:endParaRPr sz="2700"/>
          </a:p>
        </p:txBody>
      </p:sp>
      <p:sp>
        <p:nvSpPr>
          <p:cNvPr id="550" name="Google Shape;550;g2007caf2867_0_10"/>
          <p:cNvSpPr txBox="1">
            <a:spLocks noGrp="1"/>
          </p:cNvSpPr>
          <p:nvPr>
            <p:ph type="body" idx="1"/>
          </p:nvPr>
        </p:nvSpPr>
        <p:spPr>
          <a:xfrm>
            <a:off x="284000" y="1097275"/>
            <a:ext cx="3490200" cy="3480600"/>
          </a:xfrm>
          <a:prstGeom prst="rect">
            <a:avLst/>
          </a:prstGeom>
        </p:spPr>
        <p:txBody>
          <a:bodyPr spcFirstLastPara="1" wrap="square" lIns="0" tIns="0" rIns="0" bIns="34275" anchor="t" anchorCtr="0">
            <a:noAutofit/>
          </a:bodyPr>
          <a:lstStyle/>
          <a:p>
            <a:pPr marL="457200" lvl="0" indent="-336550" algn="l" rtl="0">
              <a:lnSpc>
                <a:spcPct val="115000"/>
              </a:lnSpc>
              <a:spcBef>
                <a:spcPts val="0"/>
              </a:spcBef>
              <a:spcAft>
                <a:spcPts val="0"/>
              </a:spcAft>
              <a:buClr>
                <a:srgbClr val="595959"/>
              </a:buClr>
              <a:buSzPts val="1700"/>
              <a:buChar char="●"/>
            </a:pPr>
            <a:r>
              <a:rPr lang="en" sz="1700" dirty="0">
                <a:solidFill>
                  <a:srgbClr val="595959"/>
                </a:solidFill>
                <a:latin typeface="Arial"/>
                <a:ea typeface="Arial"/>
                <a:cs typeface="Arial"/>
                <a:sym typeface="Arial"/>
              </a:rPr>
              <a:t>The 22-23 fiscal year ends June 30, 2023</a:t>
            </a:r>
            <a:endParaRPr sz="1700" dirty="0">
              <a:solidFill>
                <a:srgbClr val="595959"/>
              </a:solidFill>
              <a:latin typeface="Arial"/>
              <a:ea typeface="Arial"/>
              <a:cs typeface="Arial"/>
              <a:sym typeface="Arial"/>
            </a:endParaRPr>
          </a:p>
          <a:p>
            <a:pPr marL="457200" lvl="0" indent="-336550" algn="l" rtl="0">
              <a:lnSpc>
                <a:spcPct val="115000"/>
              </a:lnSpc>
              <a:spcBef>
                <a:spcPts val="0"/>
              </a:spcBef>
              <a:spcAft>
                <a:spcPts val="0"/>
              </a:spcAft>
              <a:buClr>
                <a:srgbClr val="595959"/>
              </a:buClr>
              <a:buSzPts val="1700"/>
              <a:buChar char="●"/>
            </a:pPr>
            <a:r>
              <a:rPr lang="en" sz="1700" dirty="0">
                <a:solidFill>
                  <a:srgbClr val="595959"/>
                </a:solidFill>
                <a:latin typeface="Arial"/>
                <a:ea typeface="Arial"/>
                <a:cs typeface="Arial"/>
                <a:sym typeface="Arial"/>
              </a:rPr>
              <a:t>Funds must be obligated by June 30, but may be liquidated in July or August</a:t>
            </a:r>
            <a:endParaRPr sz="1700" dirty="0">
              <a:solidFill>
                <a:srgbClr val="595959"/>
              </a:solidFill>
              <a:latin typeface="Arial"/>
              <a:ea typeface="Arial"/>
              <a:cs typeface="Arial"/>
              <a:sym typeface="Arial"/>
            </a:endParaRPr>
          </a:p>
          <a:p>
            <a:pPr marL="457200" lvl="0" indent="-336550" algn="l" rtl="0">
              <a:lnSpc>
                <a:spcPct val="115000"/>
              </a:lnSpc>
              <a:spcBef>
                <a:spcPts val="0"/>
              </a:spcBef>
              <a:spcAft>
                <a:spcPts val="0"/>
              </a:spcAft>
              <a:buClr>
                <a:srgbClr val="595959"/>
              </a:buClr>
              <a:buSzPts val="1700"/>
              <a:buChar char="●"/>
            </a:pPr>
            <a:r>
              <a:rPr lang="en" sz="1700" dirty="0">
                <a:solidFill>
                  <a:srgbClr val="595959"/>
                </a:solidFill>
                <a:latin typeface="Arial"/>
                <a:ea typeface="Arial"/>
                <a:cs typeface="Arial"/>
                <a:sym typeface="Arial"/>
              </a:rPr>
              <a:t>Must request fund by November 1, 2023</a:t>
            </a:r>
            <a:endParaRPr sz="1700" dirty="0">
              <a:solidFill>
                <a:srgbClr val="595959"/>
              </a:solidFill>
              <a:latin typeface="Arial"/>
              <a:ea typeface="Arial"/>
              <a:cs typeface="Arial"/>
              <a:sym typeface="Arial"/>
            </a:endParaRPr>
          </a:p>
          <a:p>
            <a:pPr marL="457200" lvl="0" indent="-336550" algn="l" rtl="0">
              <a:lnSpc>
                <a:spcPct val="115000"/>
              </a:lnSpc>
              <a:spcBef>
                <a:spcPts val="0"/>
              </a:spcBef>
              <a:spcAft>
                <a:spcPts val="0"/>
              </a:spcAft>
              <a:buClr>
                <a:srgbClr val="595959"/>
              </a:buClr>
              <a:buSzPts val="1700"/>
              <a:buFont typeface="Arial"/>
              <a:buChar char="●"/>
            </a:pPr>
            <a:r>
              <a:rPr lang="en" sz="1700" dirty="0">
                <a:solidFill>
                  <a:srgbClr val="595959"/>
                </a:solidFill>
                <a:latin typeface="Arial"/>
                <a:ea typeface="Arial"/>
                <a:cs typeface="Arial"/>
                <a:sym typeface="Arial"/>
              </a:rPr>
              <a:t>Activities obligated in July or August should be in the 23-24 Consolidated Application </a:t>
            </a:r>
            <a:endParaRPr sz="1700" dirty="0">
              <a:solidFill>
                <a:srgbClr val="595959"/>
              </a:solidFill>
              <a:latin typeface="Arial"/>
              <a:ea typeface="Arial"/>
              <a:cs typeface="Arial"/>
              <a:sym typeface="Arial"/>
            </a:endParaRPr>
          </a:p>
        </p:txBody>
      </p:sp>
      <p:graphicFrame>
        <p:nvGraphicFramePr>
          <p:cNvPr id="551" name="Google Shape;551;g2007caf2867_0_10"/>
          <p:cNvGraphicFramePr/>
          <p:nvPr>
            <p:extLst>
              <p:ext uri="{D42A27DB-BD31-4B8C-83A1-F6EECF244321}">
                <p14:modId xmlns:p14="http://schemas.microsoft.com/office/powerpoint/2010/main" val="1061378126"/>
              </p:ext>
            </p:extLst>
          </p:nvPr>
        </p:nvGraphicFramePr>
        <p:xfrm>
          <a:off x="3804800" y="50750"/>
          <a:ext cx="5171400" cy="4969600"/>
        </p:xfrm>
        <a:graphic>
          <a:graphicData uri="http://schemas.openxmlformats.org/drawingml/2006/table">
            <a:tbl>
              <a:tblPr firstRow="1">
                <a:solidFill>
                  <a:srgbClr val="FFFFFF"/>
                </a:solidFill>
                <a:tableStyleId>{A2C7770F-E335-477D-B85E-764B994F129C}</a:tableStyleId>
              </a:tblPr>
              <a:tblGrid>
                <a:gridCol w="2348575">
                  <a:extLst>
                    <a:ext uri="{9D8B030D-6E8A-4147-A177-3AD203B41FA5}">
                      <a16:colId xmlns:a16="http://schemas.microsoft.com/office/drawing/2014/main" val="20000"/>
                    </a:ext>
                  </a:extLst>
                </a:gridCol>
                <a:gridCol w="2822825">
                  <a:extLst>
                    <a:ext uri="{9D8B030D-6E8A-4147-A177-3AD203B41FA5}">
                      <a16:colId xmlns:a16="http://schemas.microsoft.com/office/drawing/2014/main" val="20001"/>
                    </a:ext>
                  </a:extLst>
                </a:gridCol>
              </a:tblGrid>
              <a:tr h="345450">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If the obligation is for:</a:t>
                      </a:r>
                      <a:endParaRPr sz="1100">
                        <a:solidFill>
                          <a:srgbClr val="FFFFFF"/>
                        </a:solidFill>
                        <a:latin typeface="Calibri"/>
                        <a:ea typeface="Calibri"/>
                        <a:cs typeface="Calibri"/>
                        <a:sym typeface="Calibri"/>
                      </a:endParaRPr>
                    </a:p>
                  </a:txBody>
                  <a:tcPr marL="76200" marR="76200" marT="76200" marB="76200">
                    <a:lnL w="9525" cap="flat" cmpd="sng">
                      <a:solidFill>
                        <a:srgbClr val="CCCCCC"/>
                      </a:solidFill>
                      <a:prstDash val="solid"/>
                      <a:round/>
                      <a:headEnd type="none" w="sm" len="sm"/>
                      <a:tailEnd type="none" w="sm" len="sm"/>
                    </a:lnL>
                    <a:lnR w="9525" cap="flat" cmpd="sng">
                      <a:solidFill>
                        <a:srgbClr val="95B3D7"/>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95B3D7"/>
                      </a:solidFill>
                      <a:prstDash val="solid"/>
                      <a:round/>
                      <a:headEnd type="none" w="sm" len="sm"/>
                      <a:tailEnd type="none" w="sm" len="sm"/>
                    </a:lnB>
                    <a:solidFill>
                      <a:srgbClr val="782F40"/>
                    </a:solidFill>
                  </a:tcPr>
                </a:tc>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The obligation is made:</a:t>
                      </a:r>
                      <a:endParaRPr sz="1100">
                        <a:solidFill>
                          <a:srgbClr val="FFFFFF"/>
                        </a:solidFill>
                        <a:latin typeface="Calibri"/>
                        <a:ea typeface="Calibri"/>
                        <a:cs typeface="Calibri"/>
                        <a:sym typeface="Calibri"/>
                      </a:endParaRPr>
                    </a:p>
                  </a:txBody>
                  <a:tcPr marL="76200" marR="76200" marT="76200" marB="76200">
                    <a:lnL w="9525" cap="flat" cmpd="sng">
                      <a:solidFill>
                        <a:srgbClr val="95B3D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95B3D7"/>
                      </a:solidFill>
                      <a:prstDash val="solid"/>
                      <a:round/>
                      <a:headEnd type="none" w="sm" len="sm"/>
                      <a:tailEnd type="none" w="sm" len="sm"/>
                    </a:lnB>
                    <a:solidFill>
                      <a:srgbClr val="782F40"/>
                    </a:solidFill>
                  </a:tcPr>
                </a:tc>
                <a:extLst>
                  <a:ext uri="{0D108BD9-81ED-4DB2-BD59-A6C34878D82A}">
                    <a16:rowId xmlns:a16="http://schemas.microsoft.com/office/drawing/2014/main" val="10000"/>
                  </a:ext>
                </a:extLst>
              </a:tr>
              <a:tr h="678175">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(a) Acquisition of real or personal property</a:t>
                      </a:r>
                      <a:endParaRPr sz="1100">
                        <a:solidFill>
                          <a:srgbClr val="FFFFFF"/>
                        </a:solidFill>
                        <a:latin typeface="Calibri"/>
                        <a:ea typeface="Calibri"/>
                        <a:cs typeface="Calibri"/>
                        <a:sym typeface="Calibri"/>
                      </a:endParaRPr>
                    </a:p>
                  </a:txBody>
                  <a:tcPr marL="101600" marR="101600" marT="50800" marB="50800">
                    <a:lnL w="9525" cap="flat" cmpd="sng">
                      <a:solidFill>
                        <a:srgbClr val="CCCCCC"/>
                      </a:solidFill>
                      <a:prstDash val="solid"/>
                      <a:round/>
                      <a:headEnd type="none" w="sm" len="sm"/>
                      <a:tailEnd type="none" w="sm" len="sm"/>
                    </a:lnL>
                    <a:lnR w="9525" cap="flat" cmpd="sng">
                      <a:solidFill>
                        <a:srgbClr val="95B3D7"/>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CCCCCC"/>
                      </a:solidFill>
                      <a:prstDash val="solid"/>
                      <a:round/>
                      <a:headEnd type="none" w="sm" len="sm"/>
                      <a:tailEnd type="none" w="sm" len="sm"/>
                    </a:lnB>
                    <a:solidFill>
                      <a:srgbClr val="782F40"/>
                    </a:solidFill>
                  </a:tcPr>
                </a:tc>
                <a:tc>
                  <a:txBody>
                    <a:bodyPr/>
                    <a:lstStyle/>
                    <a:p>
                      <a:pPr marL="0" lvl="0" indent="0" algn="l" rtl="0">
                        <a:lnSpc>
                          <a:spcPct val="106000"/>
                        </a:lnSpc>
                        <a:spcBef>
                          <a:spcPts val="0"/>
                        </a:spcBef>
                        <a:spcAft>
                          <a:spcPts val="0"/>
                        </a:spcAft>
                        <a:buNone/>
                      </a:pPr>
                      <a:r>
                        <a:rPr lang="en" sz="1100">
                          <a:solidFill>
                            <a:srgbClr val="242424"/>
                          </a:solidFill>
                          <a:highlight>
                            <a:srgbClr val="FFFFFF"/>
                          </a:highlight>
                          <a:latin typeface="Calibri"/>
                          <a:ea typeface="Calibri"/>
                          <a:cs typeface="Calibri"/>
                          <a:sym typeface="Calibri"/>
                        </a:rPr>
                        <a:t>On the date on which the State or subgrantee makes a binding written commitment to acquire the property.</a:t>
                      </a:r>
                      <a:endParaRPr sz="1100">
                        <a:solidFill>
                          <a:srgbClr val="242424"/>
                        </a:solidFill>
                        <a:highlight>
                          <a:srgbClr val="FFFFFF"/>
                        </a:highlight>
                        <a:latin typeface="Calibri"/>
                        <a:ea typeface="Calibri"/>
                        <a:cs typeface="Calibri"/>
                        <a:sym typeface="Calibri"/>
                      </a:endParaRPr>
                    </a:p>
                  </a:txBody>
                  <a:tcPr marL="101600" marR="101600" marT="50800" marB="50800">
                    <a:lnL w="9525" cap="flat" cmpd="sng">
                      <a:solidFill>
                        <a:srgbClr val="95B3D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5B3D7"/>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486200">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(b) Personal services by an employee of the State or subgrantee</a:t>
                      </a:r>
                      <a:endParaRPr sz="1100">
                        <a:solidFill>
                          <a:srgbClr val="FFFFFF"/>
                        </a:solidFill>
                        <a:latin typeface="Calibri"/>
                        <a:ea typeface="Calibri"/>
                        <a:cs typeface="Calibri"/>
                        <a:sym typeface="Calibri"/>
                      </a:endParaRPr>
                    </a:p>
                  </a:txBody>
                  <a:tcPr marL="101600" marR="101600" marT="50800" marB="50800">
                    <a:lnL w="9525" cap="flat" cmpd="sng">
                      <a:solidFill>
                        <a:srgbClr val="CCCCCC"/>
                      </a:solidFill>
                      <a:prstDash val="solid"/>
                      <a:round/>
                      <a:headEnd type="none" w="sm" len="sm"/>
                      <a:tailEnd type="none" w="sm" len="sm"/>
                    </a:lnL>
                    <a:lnR w="9525" cap="flat" cmpd="sng">
                      <a:solidFill>
                        <a:srgbClr val="95B3D7"/>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82F40"/>
                    </a:solidFill>
                  </a:tcPr>
                </a:tc>
                <a:tc>
                  <a:txBody>
                    <a:bodyPr/>
                    <a:lstStyle/>
                    <a:p>
                      <a:pPr marL="0" lvl="0" indent="0" algn="l" rtl="0">
                        <a:lnSpc>
                          <a:spcPct val="106000"/>
                        </a:lnSpc>
                        <a:spcBef>
                          <a:spcPts val="0"/>
                        </a:spcBef>
                        <a:spcAft>
                          <a:spcPts val="0"/>
                        </a:spcAft>
                        <a:buNone/>
                      </a:pPr>
                      <a:r>
                        <a:rPr lang="en" sz="1100">
                          <a:solidFill>
                            <a:srgbClr val="242424"/>
                          </a:solidFill>
                          <a:highlight>
                            <a:srgbClr val="FFFFFF"/>
                          </a:highlight>
                          <a:latin typeface="Calibri"/>
                          <a:ea typeface="Calibri"/>
                          <a:cs typeface="Calibri"/>
                          <a:sym typeface="Calibri"/>
                        </a:rPr>
                        <a:t>When the services are performed.</a:t>
                      </a:r>
                      <a:endParaRPr sz="1100">
                        <a:solidFill>
                          <a:srgbClr val="242424"/>
                        </a:solidFill>
                        <a:highlight>
                          <a:srgbClr val="FFFFFF"/>
                        </a:highlight>
                        <a:latin typeface="Calibri"/>
                        <a:ea typeface="Calibri"/>
                        <a:cs typeface="Calibri"/>
                        <a:sym typeface="Calibri"/>
                      </a:endParaRPr>
                    </a:p>
                  </a:txBody>
                  <a:tcPr marL="101600" marR="101600" marT="50800" marB="50800">
                    <a:lnL w="9525" cap="flat" cmpd="sng">
                      <a:solidFill>
                        <a:srgbClr val="95B3D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678175">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(c) Personal services by a contractor who is not an employee of the State or subgrantee</a:t>
                      </a:r>
                      <a:endParaRPr sz="1100">
                        <a:solidFill>
                          <a:srgbClr val="FFFFFF"/>
                        </a:solidFill>
                        <a:latin typeface="Calibri"/>
                        <a:ea typeface="Calibri"/>
                        <a:cs typeface="Calibri"/>
                        <a:sym typeface="Calibri"/>
                      </a:endParaRPr>
                    </a:p>
                  </a:txBody>
                  <a:tcPr marL="101600" marR="101600" marT="50800" marB="50800">
                    <a:lnL w="9525" cap="flat" cmpd="sng">
                      <a:solidFill>
                        <a:srgbClr val="CCCCCC"/>
                      </a:solidFill>
                      <a:prstDash val="solid"/>
                      <a:round/>
                      <a:headEnd type="none" w="sm" len="sm"/>
                      <a:tailEnd type="none" w="sm" len="sm"/>
                    </a:lnL>
                    <a:lnR w="9525" cap="flat" cmpd="sng">
                      <a:solidFill>
                        <a:srgbClr val="95B3D7"/>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82F40"/>
                    </a:solidFill>
                  </a:tcPr>
                </a:tc>
                <a:tc>
                  <a:txBody>
                    <a:bodyPr/>
                    <a:lstStyle/>
                    <a:p>
                      <a:pPr marL="0" lvl="0" indent="0" algn="l" rtl="0">
                        <a:lnSpc>
                          <a:spcPct val="106000"/>
                        </a:lnSpc>
                        <a:spcBef>
                          <a:spcPts val="0"/>
                        </a:spcBef>
                        <a:spcAft>
                          <a:spcPts val="0"/>
                        </a:spcAft>
                        <a:buNone/>
                      </a:pPr>
                      <a:r>
                        <a:rPr lang="en" sz="1100">
                          <a:solidFill>
                            <a:srgbClr val="242424"/>
                          </a:solidFill>
                          <a:highlight>
                            <a:srgbClr val="FFFFFF"/>
                          </a:highlight>
                          <a:latin typeface="Calibri"/>
                          <a:ea typeface="Calibri"/>
                          <a:cs typeface="Calibri"/>
                          <a:sym typeface="Calibri"/>
                        </a:rPr>
                        <a:t>On the date on which the State or subgrantee makes a binding written commitment to obtain the services.</a:t>
                      </a:r>
                      <a:endParaRPr sz="1100">
                        <a:solidFill>
                          <a:srgbClr val="242424"/>
                        </a:solidFill>
                        <a:highlight>
                          <a:srgbClr val="FFFFFF"/>
                        </a:highlight>
                        <a:latin typeface="Calibri"/>
                        <a:ea typeface="Calibri"/>
                        <a:cs typeface="Calibri"/>
                        <a:sym typeface="Calibri"/>
                      </a:endParaRPr>
                    </a:p>
                  </a:txBody>
                  <a:tcPr marL="101600" marR="101600" marT="50800" marB="50800">
                    <a:lnL w="9525" cap="flat" cmpd="sng">
                      <a:solidFill>
                        <a:srgbClr val="95B3D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678175">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(d) Performance of work other than personal services</a:t>
                      </a:r>
                      <a:endParaRPr sz="1100">
                        <a:solidFill>
                          <a:srgbClr val="FFFFFF"/>
                        </a:solidFill>
                        <a:latin typeface="Calibri"/>
                        <a:ea typeface="Calibri"/>
                        <a:cs typeface="Calibri"/>
                        <a:sym typeface="Calibri"/>
                      </a:endParaRPr>
                    </a:p>
                  </a:txBody>
                  <a:tcPr marL="101600" marR="101600" marT="50800" marB="50800">
                    <a:lnL w="9525" cap="flat" cmpd="sng">
                      <a:solidFill>
                        <a:srgbClr val="CCCCCC"/>
                      </a:solidFill>
                      <a:prstDash val="solid"/>
                      <a:round/>
                      <a:headEnd type="none" w="sm" len="sm"/>
                      <a:tailEnd type="none" w="sm" len="sm"/>
                    </a:lnL>
                    <a:lnR w="9525" cap="flat" cmpd="sng">
                      <a:solidFill>
                        <a:srgbClr val="95B3D7"/>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82F40"/>
                    </a:solidFill>
                  </a:tcPr>
                </a:tc>
                <a:tc>
                  <a:txBody>
                    <a:bodyPr/>
                    <a:lstStyle/>
                    <a:p>
                      <a:pPr marL="0" lvl="0" indent="0" algn="l" rtl="0">
                        <a:lnSpc>
                          <a:spcPct val="106000"/>
                        </a:lnSpc>
                        <a:spcBef>
                          <a:spcPts val="0"/>
                        </a:spcBef>
                        <a:spcAft>
                          <a:spcPts val="0"/>
                        </a:spcAft>
                        <a:buNone/>
                      </a:pPr>
                      <a:r>
                        <a:rPr lang="en" sz="1100">
                          <a:solidFill>
                            <a:srgbClr val="242424"/>
                          </a:solidFill>
                          <a:highlight>
                            <a:srgbClr val="FFFFFF"/>
                          </a:highlight>
                          <a:latin typeface="Calibri"/>
                          <a:ea typeface="Calibri"/>
                          <a:cs typeface="Calibri"/>
                          <a:sym typeface="Calibri"/>
                        </a:rPr>
                        <a:t>On the date on which the State or subgrantee makes a binding written commitment to obtain the work.</a:t>
                      </a:r>
                      <a:endParaRPr sz="1100">
                        <a:solidFill>
                          <a:srgbClr val="242424"/>
                        </a:solidFill>
                        <a:highlight>
                          <a:srgbClr val="FFFFFF"/>
                        </a:highlight>
                        <a:latin typeface="Calibri"/>
                        <a:ea typeface="Calibri"/>
                        <a:cs typeface="Calibri"/>
                        <a:sym typeface="Calibri"/>
                      </a:endParaRPr>
                    </a:p>
                  </a:txBody>
                  <a:tcPr marL="101600" marR="101600" marT="50800" marB="50800">
                    <a:lnL w="9525" cap="flat" cmpd="sng">
                      <a:solidFill>
                        <a:srgbClr val="95B3D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486200">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(e) Public utility services</a:t>
                      </a:r>
                      <a:endParaRPr sz="1100">
                        <a:solidFill>
                          <a:srgbClr val="FFFFFF"/>
                        </a:solidFill>
                        <a:latin typeface="Calibri"/>
                        <a:ea typeface="Calibri"/>
                        <a:cs typeface="Calibri"/>
                        <a:sym typeface="Calibri"/>
                      </a:endParaRPr>
                    </a:p>
                  </a:txBody>
                  <a:tcPr marL="101600" marR="101600" marT="50800" marB="50800">
                    <a:lnL w="9525" cap="flat" cmpd="sng">
                      <a:solidFill>
                        <a:srgbClr val="CCCCCC"/>
                      </a:solidFill>
                      <a:prstDash val="solid"/>
                      <a:round/>
                      <a:headEnd type="none" w="sm" len="sm"/>
                      <a:tailEnd type="none" w="sm" len="sm"/>
                    </a:lnL>
                    <a:lnR w="9525" cap="flat" cmpd="sng">
                      <a:solidFill>
                        <a:srgbClr val="95B3D7"/>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82F40"/>
                    </a:solidFill>
                  </a:tcPr>
                </a:tc>
                <a:tc>
                  <a:txBody>
                    <a:bodyPr/>
                    <a:lstStyle/>
                    <a:p>
                      <a:pPr marL="0" lvl="0" indent="0" algn="l" rtl="0">
                        <a:lnSpc>
                          <a:spcPct val="106000"/>
                        </a:lnSpc>
                        <a:spcBef>
                          <a:spcPts val="0"/>
                        </a:spcBef>
                        <a:spcAft>
                          <a:spcPts val="0"/>
                        </a:spcAft>
                        <a:buNone/>
                      </a:pPr>
                      <a:r>
                        <a:rPr lang="en" sz="1100">
                          <a:solidFill>
                            <a:srgbClr val="242424"/>
                          </a:solidFill>
                          <a:highlight>
                            <a:srgbClr val="FFFFFF"/>
                          </a:highlight>
                          <a:latin typeface="Calibri"/>
                          <a:ea typeface="Calibri"/>
                          <a:cs typeface="Calibri"/>
                          <a:sym typeface="Calibri"/>
                        </a:rPr>
                        <a:t>When the State or subgrantee receives the services.</a:t>
                      </a:r>
                      <a:endParaRPr sz="1100">
                        <a:solidFill>
                          <a:srgbClr val="242424"/>
                        </a:solidFill>
                        <a:highlight>
                          <a:srgbClr val="FFFFFF"/>
                        </a:highlight>
                        <a:latin typeface="Calibri"/>
                        <a:ea typeface="Calibri"/>
                        <a:cs typeface="Calibri"/>
                        <a:sym typeface="Calibri"/>
                      </a:endParaRPr>
                    </a:p>
                  </a:txBody>
                  <a:tcPr marL="101600" marR="101600" marT="50800" marB="50800">
                    <a:lnL w="9525" cap="flat" cmpd="sng">
                      <a:solidFill>
                        <a:srgbClr val="95B3D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94275">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(f) Travel</a:t>
                      </a:r>
                      <a:endParaRPr sz="1100">
                        <a:solidFill>
                          <a:srgbClr val="FFFFFF"/>
                        </a:solidFill>
                        <a:latin typeface="Calibri"/>
                        <a:ea typeface="Calibri"/>
                        <a:cs typeface="Calibri"/>
                        <a:sym typeface="Calibri"/>
                      </a:endParaRPr>
                    </a:p>
                  </a:txBody>
                  <a:tcPr marL="101600" marR="101600" marT="50800" marB="50800">
                    <a:lnL w="9525" cap="flat" cmpd="sng">
                      <a:solidFill>
                        <a:srgbClr val="CCCCCC"/>
                      </a:solidFill>
                      <a:prstDash val="solid"/>
                      <a:round/>
                      <a:headEnd type="none" w="sm" len="sm"/>
                      <a:tailEnd type="none" w="sm" len="sm"/>
                    </a:lnL>
                    <a:lnR w="9525" cap="flat" cmpd="sng">
                      <a:solidFill>
                        <a:srgbClr val="95B3D7"/>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82F40"/>
                    </a:solidFill>
                  </a:tcPr>
                </a:tc>
                <a:tc>
                  <a:txBody>
                    <a:bodyPr/>
                    <a:lstStyle/>
                    <a:p>
                      <a:pPr marL="0" lvl="0" indent="0" algn="l" rtl="0">
                        <a:lnSpc>
                          <a:spcPct val="106000"/>
                        </a:lnSpc>
                        <a:spcBef>
                          <a:spcPts val="0"/>
                        </a:spcBef>
                        <a:spcAft>
                          <a:spcPts val="0"/>
                        </a:spcAft>
                        <a:buNone/>
                      </a:pPr>
                      <a:r>
                        <a:rPr lang="en" sz="1100">
                          <a:solidFill>
                            <a:srgbClr val="242424"/>
                          </a:solidFill>
                          <a:highlight>
                            <a:srgbClr val="FFFFFF"/>
                          </a:highlight>
                          <a:latin typeface="Calibri"/>
                          <a:ea typeface="Calibri"/>
                          <a:cs typeface="Calibri"/>
                          <a:sym typeface="Calibri"/>
                        </a:rPr>
                        <a:t>When the travel is taken.</a:t>
                      </a:r>
                      <a:endParaRPr sz="1100">
                        <a:solidFill>
                          <a:srgbClr val="242424"/>
                        </a:solidFill>
                        <a:highlight>
                          <a:srgbClr val="FFFFFF"/>
                        </a:highlight>
                        <a:latin typeface="Calibri"/>
                        <a:ea typeface="Calibri"/>
                        <a:cs typeface="Calibri"/>
                        <a:sym typeface="Calibri"/>
                      </a:endParaRPr>
                    </a:p>
                  </a:txBody>
                  <a:tcPr marL="101600" marR="101600" marT="50800" marB="50800">
                    <a:lnL w="9525" cap="flat" cmpd="sng">
                      <a:solidFill>
                        <a:srgbClr val="95B3D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452900">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(g) Rental of real or personal property</a:t>
                      </a:r>
                      <a:endParaRPr sz="1100">
                        <a:solidFill>
                          <a:srgbClr val="FFFFFF"/>
                        </a:solidFill>
                        <a:latin typeface="Calibri"/>
                        <a:ea typeface="Calibri"/>
                        <a:cs typeface="Calibri"/>
                        <a:sym typeface="Calibri"/>
                      </a:endParaRPr>
                    </a:p>
                  </a:txBody>
                  <a:tcPr marL="101600" marR="101600" marT="50800" marB="50800">
                    <a:lnL w="9525" cap="flat" cmpd="sng">
                      <a:solidFill>
                        <a:srgbClr val="CCCCCC"/>
                      </a:solidFill>
                      <a:prstDash val="solid"/>
                      <a:round/>
                      <a:headEnd type="none" w="sm" len="sm"/>
                      <a:tailEnd type="none" w="sm" len="sm"/>
                    </a:lnL>
                    <a:lnR w="9525" cap="flat" cmpd="sng">
                      <a:solidFill>
                        <a:srgbClr val="95B3D7"/>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82F40"/>
                    </a:solidFill>
                  </a:tcPr>
                </a:tc>
                <a:tc>
                  <a:txBody>
                    <a:bodyPr/>
                    <a:lstStyle/>
                    <a:p>
                      <a:pPr marL="0" lvl="0" indent="0" algn="l" rtl="0">
                        <a:lnSpc>
                          <a:spcPct val="106000"/>
                        </a:lnSpc>
                        <a:spcBef>
                          <a:spcPts val="0"/>
                        </a:spcBef>
                        <a:spcAft>
                          <a:spcPts val="0"/>
                        </a:spcAft>
                        <a:buNone/>
                      </a:pPr>
                      <a:r>
                        <a:rPr lang="en" sz="1100">
                          <a:solidFill>
                            <a:srgbClr val="242424"/>
                          </a:solidFill>
                          <a:highlight>
                            <a:srgbClr val="FFFFFF"/>
                          </a:highlight>
                          <a:latin typeface="Calibri"/>
                          <a:ea typeface="Calibri"/>
                          <a:cs typeface="Calibri"/>
                          <a:sym typeface="Calibri"/>
                        </a:rPr>
                        <a:t>When the State or subgrantee uses the property.</a:t>
                      </a:r>
                      <a:endParaRPr sz="1100">
                        <a:solidFill>
                          <a:srgbClr val="242424"/>
                        </a:solidFill>
                        <a:highlight>
                          <a:srgbClr val="FFFFFF"/>
                        </a:highlight>
                        <a:latin typeface="Calibri"/>
                        <a:ea typeface="Calibri"/>
                        <a:cs typeface="Calibri"/>
                        <a:sym typeface="Calibri"/>
                      </a:endParaRPr>
                    </a:p>
                  </a:txBody>
                  <a:tcPr marL="101600" marR="101600" marT="50800" marB="50800">
                    <a:lnL w="9525" cap="flat" cmpd="sng">
                      <a:solidFill>
                        <a:srgbClr val="95B3D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870050">
                <a:tc>
                  <a:txBody>
                    <a:bodyPr/>
                    <a:lstStyle/>
                    <a:p>
                      <a:pPr marL="0" lvl="0" indent="0" algn="l" rtl="0">
                        <a:lnSpc>
                          <a:spcPct val="106000"/>
                        </a:lnSpc>
                        <a:spcBef>
                          <a:spcPts val="0"/>
                        </a:spcBef>
                        <a:spcAft>
                          <a:spcPts val="0"/>
                        </a:spcAft>
                        <a:buNone/>
                      </a:pPr>
                      <a:r>
                        <a:rPr lang="en" sz="1100">
                          <a:solidFill>
                            <a:srgbClr val="FFFFFF"/>
                          </a:solidFill>
                          <a:latin typeface="Calibri"/>
                          <a:ea typeface="Calibri"/>
                          <a:cs typeface="Calibri"/>
                          <a:sym typeface="Calibri"/>
                        </a:rPr>
                        <a:t>(h) A pre-agreement cost that was properly approved by the Secretary under the cost principles in </a:t>
                      </a:r>
                      <a:r>
                        <a:rPr lang="en" sz="1100" u="sng">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 CFR part 200</a:t>
                      </a:r>
                      <a:r>
                        <a:rPr lang="en" sz="1100">
                          <a:solidFill>
                            <a:srgbClr val="FFFFFF"/>
                          </a:solidFill>
                          <a:latin typeface="Calibri"/>
                          <a:ea typeface="Calibri"/>
                          <a:cs typeface="Calibri"/>
                          <a:sym typeface="Calibri"/>
                        </a:rPr>
                        <a:t>, Subpart E - Cost Principles</a:t>
                      </a:r>
                      <a:endParaRPr sz="1100">
                        <a:solidFill>
                          <a:srgbClr val="FFFFFF"/>
                        </a:solidFill>
                        <a:latin typeface="Calibri"/>
                        <a:ea typeface="Calibri"/>
                        <a:cs typeface="Calibri"/>
                        <a:sym typeface="Calibri"/>
                      </a:endParaRPr>
                    </a:p>
                  </a:txBody>
                  <a:tcPr marL="101600" marR="101600" marT="50800" marB="50800">
                    <a:lnL w="9525" cap="flat" cmpd="sng">
                      <a:solidFill>
                        <a:srgbClr val="CCCCCC"/>
                      </a:solidFill>
                      <a:prstDash val="solid"/>
                      <a:round/>
                      <a:headEnd type="none" w="sm" len="sm"/>
                      <a:tailEnd type="none" w="sm" len="sm"/>
                    </a:lnL>
                    <a:lnR w="9525" cap="flat" cmpd="sng">
                      <a:solidFill>
                        <a:srgbClr val="95B3D7"/>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82F40"/>
                    </a:solidFill>
                  </a:tcPr>
                </a:tc>
                <a:tc>
                  <a:txBody>
                    <a:bodyPr/>
                    <a:lstStyle/>
                    <a:p>
                      <a:pPr marL="0" lvl="0" indent="0" algn="l" rtl="0">
                        <a:lnSpc>
                          <a:spcPct val="106000"/>
                        </a:lnSpc>
                        <a:spcBef>
                          <a:spcPts val="0"/>
                        </a:spcBef>
                        <a:spcAft>
                          <a:spcPts val="0"/>
                        </a:spcAft>
                        <a:buNone/>
                      </a:pPr>
                      <a:r>
                        <a:rPr lang="en" sz="1100" dirty="0">
                          <a:solidFill>
                            <a:srgbClr val="242424"/>
                          </a:solidFill>
                          <a:highlight>
                            <a:srgbClr val="FFFFFF"/>
                          </a:highlight>
                          <a:latin typeface="Calibri"/>
                          <a:ea typeface="Calibri"/>
                          <a:cs typeface="Calibri"/>
                          <a:sym typeface="Calibri"/>
                        </a:rPr>
                        <a:t>On the first day of the grant or subgrant performance period.</a:t>
                      </a:r>
                      <a:endParaRPr sz="1100" dirty="0">
                        <a:solidFill>
                          <a:srgbClr val="242424"/>
                        </a:solidFill>
                        <a:highlight>
                          <a:srgbClr val="FFFFFF"/>
                        </a:highlight>
                        <a:latin typeface="Calibri"/>
                        <a:ea typeface="Calibri"/>
                        <a:cs typeface="Calibri"/>
                        <a:sym typeface="Calibri"/>
                      </a:endParaRPr>
                    </a:p>
                  </a:txBody>
                  <a:tcPr marL="101600" marR="101600" marT="50800" marB="50800">
                    <a:lnL w="9525" cap="flat" cmpd="sng">
                      <a:solidFill>
                        <a:srgbClr val="95B3D7"/>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2007caf2867_0_24"/>
          <p:cNvSpPr txBox="1">
            <a:spLocks noGrp="1"/>
          </p:cNvSpPr>
          <p:nvPr>
            <p:ph type="ctrTitle"/>
          </p:nvPr>
        </p:nvSpPr>
        <p:spPr>
          <a:xfrm>
            <a:off x="1269300" y="2272050"/>
            <a:ext cx="6605400" cy="5994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ESSER Reporting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2007caf2867_2_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sz="2200"/>
              <a:t>Reminders</a:t>
            </a:r>
            <a:endParaRPr sz="2200"/>
          </a:p>
        </p:txBody>
      </p:sp>
      <p:sp>
        <p:nvSpPr>
          <p:cNvPr id="562" name="Google Shape;562;g2007caf2867_2_0"/>
          <p:cNvSpPr txBox="1">
            <a:spLocks noGrp="1"/>
          </p:cNvSpPr>
          <p:nvPr>
            <p:ph type="body" idx="1"/>
          </p:nvPr>
        </p:nvSpPr>
        <p:spPr>
          <a:xfrm>
            <a:off x="628650" y="1097280"/>
            <a:ext cx="7886700" cy="3480600"/>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dirty="0"/>
              <a:t>CDE has created an </a:t>
            </a:r>
            <a:r>
              <a:rPr lang="en" sz="1800" u="sng" dirty="0">
                <a:solidFill>
                  <a:schemeClr val="hlink"/>
                </a:solidFill>
                <a:hlinkClick r:id="rId3"/>
              </a:rPr>
              <a:t>ESSER Grantee/Subgrantee Reporting webpage</a:t>
            </a:r>
            <a:r>
              <a:rPr lang="en" sz="1800" dirty="0"/>
              <a:t> to share resources, trainings, and data collection templates/surveys, to support grantees in successfully meeting these reporting requirements.</a:t>
            </a:r>
            <a:endParaRPr sz="1800" dirty="0"/>
          </a:p>
          <a:p>
            <a:pPr marL="914400" lvl="0" indent="-330200" algn="l" rtl="0">
              <a:lnSpc>
                <a:spcPct val="90000"/>
              </a:lnSpc>
              <a:spcBef>
                <a:spcPts val="1000"/>
              </a:spcBef>
              <a:spcAft>
                <a:spcPts val="0"/>
              </a:spcAft>
              <a:buSzPts val="1600"/>
              <a:buChar char="●"/>
            </a:pPr>
            <a:r>
              <a:rPr lang="en" sz="1600" dirty="0"/>
              <a:t>A recorded training, instructional manual, and links to surveys and data collection templates are available now on the website.</a:t>
            </a:r>
            <a:endParaRPr sz="1600" dirty="0"/>
          </a:p>
          <a:p>
            <a:pPr marL="0" lvl="0" indent="0" algn="l" rtl="0">
              <a:lnSpc>
                <a:spcPct val="90000"/>
              </a:lnSpc>
              <a:spcBef>
                <a:spcPts val="1000"/>
              </a:spcBef>
              <a:spcAft>
                <a:spcPts val="0"/>
              </a:spcAft>
              <a:buSzPts val="1800"/>
              <a:buNone/>
            </a:pPr>
            <a:r>
              <a:rPr lang="en" sz="1800" dirty="0"/>
              <a:t>CDE will also continue to dedicate time during upcoming Office Hours to provide updates and host Q&amp;A sessions concerning these reporting requirements:</a:t>
            </a:r>
            <a:endParaRPr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914400" lvl="0" indent="-330200" algn="l" rtl="0">
              <a:lnSpc>
                <a:spcPct val="90000"/>
              </a:lnSpc>
              <a:spcBef>
                <a:spcPts val="1000"/>
              </a:spcBef>
              <a:spcAft>
                <a:spcPts val="0"/>
              </a:spcAft>
              <a:buSzPts val="1600"/>
              <a:buChar char="●"/>
            </a:pPr>
            <a:r>
              <a:rPr lang="en"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March 30, 2023</a:t>
            </a:r>
            <a:endParaRPr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914400" lvl="0" indent="-330200" algn="l" rtl="0">
              <a:lnSpc>
                <a:spcPct val="90000"/>
              </a:lnSpc>
              <a:spcBef>
                <a:spcPts val="1000"/>
              </a:spcBef>
              <a:spcAft>
                <a:spcPts val="1000"/>
              </a:spcAft>
              <a:buSzPts val="1600"/>
              <a:buChar char="●"/>
            </a:pPr>
            <a:r>
              <a:rPr lang="en"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April 13, 2023</a:t>
            </a:r>
            <a:endParaRPr sz="1600" dirty="0"/>
          </a:p>
        </p:txBody>
      </p:sp>
      <p:sp>
        <p:nvSpPr>
          <p:cNvPr id="563" name="Google Shape;563;g2007caf2867_2_0"/>
          <p:cNvSpPr/>
          <p:nvPr/>
        </p:nvSpPr>
        <p:spPr>
          <a:xfrm>
            <a:off x="3961100" y="3233975"/>
            <a:ext cx="3715200" cy="1544400"/>
          </a:xfrm>
          <a:prstGeom prst="roundRect">
            <a:avLst>
              <a:gd name="adj" fmla="val 16667"/>
            </a:avLst>
          </a:prstGeom>
          <a:solidFill>
            <a:srgbClr val="C9DAF8"/>
          </a:solidFill>
          <a:ln w="9525" cap="flat" cmpd="sng">
            <a:solidFill>
              <a:srgbClr val="488BC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Contact: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Tina Negley (</a:t>
            </a:r>
            <a:r>
              <a:rPr lang="en" sz="1600" b="0" i="0" u="sng" strike="noStrike" cap="none">
                <a:solidFill>
                  <a:schemeClr val="hlink"/>
                </a:solidFill>
                <a:latin typeface="Arial"/>
                <a:ea typeface="Arial"/>
                <a:cs typeface="Arial"/>
                <a:sym typeface="Arial"/>
                <a:hlinkClick r:id="rId4"/>
              </a:rPr>
              <a:t>negley_t@cde.state.co.us</a:t>
            </a:r>
            <a:r>
              <a:rPr lang="en"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or</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Mackenzie Owens (</a:t>
            </a:r>
            <a:r>
              <a:rPr lang="en" sz="1600" b="0" i="0" u="sng" strike="noStrike" cap="none">
                <a:solidFill>
                  <a:schemeClr val="hlink"/>
                </a:solidFill>
                <a:latin typeface="Arial"/>
                <a:ea typeface="Arial"/>
                <a:cs typeface="Arial"/>
                <a:sym typeface="Arial"/>
                <a:hlinkClick r:id="rId5"/>
              </a:rPr>
              <a:t>owens_m@cde.state.co.us</a:t>
            </a:r>
            <a:r>
              <a:rPr lang="en"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
          <p:cNvSpPr txBox="1">
            <a:spLocks noGrp="1"/>
          </p:cNvSpPr>
          <p:nvPr>
            <p:ph type="ctrTitle"/>
          </p:nvPr>
        </p:nvSpPr>
        <p:spPr>
          <a:xfrm>
            <a:off x="685800" y="2277908"/>
            <a:ext cx="7772400" cy="587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200"/>
              <a:t>Looking Ahead… </a:t>
            </a:r>
            <a:endParaRPr sz="2200"/>
          </a:p>
        </p:txBody>
      </p:sp>
      <p:sp>
        <p:nvSpPr>
          <p:cNvPr id="574" name="Google Shape;574;p10"/>
          <p:cNvSpPr txBox="1">
            <a:spLocks noGrp="1"/>
          </p:cNvSpPr>
          <p:nvPr>
            <p:ph type="body" idx="1"/>
          </p:nvPr>
        </p:nvSpPr>
        <p:spPr>
          <a:xfrm>
            <a:off x="628650" y="1097288"/>
            <a:ext cx="4812000" cy="3480600"/>
          </a:xfrm>
          <a:prstGeom prst="rect">
            <a:avLst/>
          </a:prstGeom>
          <a:noFill/>
          <a:ln>
            <a:noFill/>
          </a:ln>
        </p:spPr>
        <p:txBody>
          <a:bodyPr spcFirstLastPara="1" wrap="square" lIns="0" tIns="0" rIns="0" bIns="34275" anchor="t" anchorCtr="0">
            <a:noAutofit/>
          </a:bodyPr>
          <a:lstStyle/>
          <a:p>
            <a:pPr marL="457200" lvl="0" indent="-342900" algn="l" rtl="0">
              <a:lnSpc>
                <a:spcPct val="90000"/>
              </a:lnSpc>
              <a:spcBef>
                <a:spcPts val="600"/>
              </a:spcBef>
              <a:spcAft>
                <a:spcPts val="0"/>
              </a:spcAft>
              <a:buSzPts val="1800"/>
              <a:buChar char="★"/>
            </a:pPr>
            <a:r>
              <a:rPr lang="en" sz="1800" dirty="0"/>
              <a:t>Upcoming Office Hours</a:t>
            </a:r>
            <a:endParaRPr sz="1800" dirty="0"/>
          </a:p>
          <a:p>
            <a:pPr marL="914400" lvl="1" indent="-311150" algn="l" rtl="0">
              <a:lnSpc>
                <a:spcPct val="90000"/>
              </a:lnSpc>
              <a:spcBef>
                <a:spcPts val="0"/>
              </a:spcBef>
              <a:spcAft>
                <a:spcPts val="0"/>
              </a:spcAft>
              <a:buSzPts val="1300"/>
              <a:buChar char="○"/>
            </a:pPr>
            <a:r>
              <a:rPr lang="en" sz="1800" dirty="0"/>
              <a:t>March 30</a:t>
            </a:r>
            <a:endParaRPr sz="1800" dirty="0"/>
          </a:p>
          <a:p>
            <a:pPr marL="1371600" lvl="2" indent="-298450" algn="l" rtl="0">
              <a:lnSpc>
                <a:spcPct val="90000"/>
              </a:lnSpc>
              <a:spcBef>
                <a:spcPts val="0"/>
              </a:spcBef>
              <a:spcAft>
                <a:spcPts val="0"/>
              </a:spcAft>
              <a:buSzPts val="1100"/>
              <a:buChar char="■"/>
            </a:pPr>
            <a:r>
              <a:rPr lang="en" sz="1800" dirty="0"/>
              <a:t>Free and Reduced Lunch</a:t>
            </a:r>
            <a:endParaRPr sz="1800" dirty="0"/>
          </a:p>
          <a:p>
            <a:pPr marL="1371600" lvl="2" indent="-298450" algn="l" rtl="0">
              <a:lnSpc>
                <a:spcPct val="90000"/>
              </a:lnSpc>
              <a:spcBef>
                <a:spcPts val="0"/>
              </a:spcBef>
              <a:spcAft>
                <a:spcPts val="0"/>
              </a:spcAft>
              <a:buSzPts val="1100"/>
              <a:buChar char="■"/>
            </a:pPr>
            <a:r>
              <a:rPr lang="en" sz="1800" dirty="0"/>
              <a:t>Stronger Connections Grant</a:t>
            </a:r>
          </a:p>
          <a:p>
            <a:pPr marL="1371600" lvl="2" indent="-298450" algn="l" rtl="0">
              <a:lnSpc>
                <a:spcPct val="90000"/>
              </a:lnSpc>
              <a:spcBef>
                <a:spcPts val="0"/>
              </a:spcBef>
              <a:spcAft>
                <a:spcPts val="0"/>
              </a:spcAft>
              <a:buSzPts val="1100"/>
              <a:buChar char="■"/>
            </a:pPr>
            <a:r>
              <a:rPr lang="en" sz="1800" dirty="0"/>
              <a:t>ESSER Reporting Q&amp;A</a:t>
            </a:r>
            <a:endParaRPr sz="1800" dirty="0"/>
          </a:p>
          <a:p>
            <a:pPr marL="914400" lvl="1" indent="-311150" algn="l" rtl="0">
              <a:lnSpc>
                <a:spcPct val="90000"/>
              </a:lnSpc>
              <a:spcBef>
                <a:spcPts val="0"/>
              </a:spcBef>
              <a:spcAft>
                <a:spcPts val="0"/>
              </a:spcAft>
              <a:buSzPts val="1300"/>
              <a:buChar char="○"/>
            </a:pPr>
            <a:r>
              <a:rPr lang="en" sz="1800" dirty="0"/>
              <a:t>April 13</a:t>
            </a:r>
          </a:p>
          <a:p>
            <a:pPr lvl="2" indent="-311150">
              <a:spcBef>
                <a:spcPts val="0"/>
              </a:spcBef>
              <a:buSzPts val="1300"/>
              <a:buChar char="○"/>
            </a:pPr>
            <a:r>
              <a:rPr lang="en" sz="1700" dirty="0"/>
              <a:t>ESSER Reporting Q&amp;A</a:t>
            </a:r>
            <a:endParaRPr sz="1700" dirty="0"/>
          </a:p>
          <a:p>
            <a:pPr marL="914400" lvl="1" indent="-311150" algn="l" rtl="0">
              <a:lnSpc>
                <a:spcPct val="90000"/>
              </a:lnSpc>
              <a:spcBef>
                <a:spcPts val="0"/>
              </a:spcBef>
              <a:spcAft>
                <a:spcPts val="0"/>
              </a:spcAft>
              <a:buSzPts val="1300"/>
              <a:buChar char="○"/>
            </a:pPr>
            <a:r>
              <a:rPr lang="en" sz="1800" dirty="0"/>
              <a:t>April 27</a:t>
            </a:r>
            <a:endParaRPr sz="1800" dirty="0"/>
          </a:p>
          <a:p>
            <a:pPr marL="1371600" lvl="2" indent="-298450" algn="l" rtl="0">
              <a:lnSpc>
                <a:spcPct val="90000"/>
              </a:lnSpc>
              <a:spcBef>
                <a:spcPts val="0"/>
              </a:spcBef>
              <a:spcAft>
                <a:spcPts val="0"/>
              </a:spcAft>
              <a:buSzPts val="1100"/>
              <a:buChar char="■"/>
            </a:pPr>
            <a:r>
              <a:rPr lang="en" sz="1800" dirty="0"/>
              <a:t>BruMan Training</a:t>
            </a:r>
            <a:endParaRPr sz="1800" dirty="0"/>
          </a:p>
          <a:p>
            <a:pPr marL="1371600" lvl="0" indent="0" algn="l" rtl="0">
              <a:lnSpc>
                <a:spcPct val="90000"/>
              </a:lnSpc>
              <a:spcBef>
                <a:spcPts val="600"/>
              </a:spcBef>
              <a:spcAft>
                <a:spcPts val="0"/>
              </a:spcAft>
              <a:buNone/>
            </a:pPr>
            <a:endParaRPr sz="1800" dirty="0"/>
          </a:p>
          <a:p>
            <a:pPr marL="457200" lvl="0" indent="-342900" algn="l" rtl="0">
              <a:lnSpc>
                <a:spcPct val="90000"/>
              </a:lnSpc>
              <a:spcBef>
                <a:spcPts val="600"/>
              </a:spcBef>
              <a:spcAft>
                <a:spcPts val="0"/>
              </a:spcAft>
              <a:buSzPts val="1800"/>
              <a:buChar char="★"/>
            </a:pPr>
            <a:r>
              <a:rPr lang="en" sz="1800" dirty="0"/>
              <a:t>Any requests for topics or questions?</a:t>
            </a:r>
            <a:endParaRPr sz="1800" dirty="0"/>
          </a:p>
          <a:p>
            <a:pPr marL="0" lvl="0" indent="0" algn="l" rtl="0">
              <a:lnSpc>
                <a:spcPct val="90000"/>
              </a:lnSpc>
              <a:spcBef>
                <a:spcPts val="600"/>
              </a:spcBef>
              <a:spcAft>
                <a:spcPts val="0"/>
              </a:spcAft>
              <a:buNone/>
            </a:pPr>
            <a:endParaRPr sz="1800" dirty="0"/>
          </a:p>
        </p:txBody>
      </p:sp>
      <p:sp>
        <p:nvSpPr>
          <p:cNvPr id="575" name="Google Shape;575;p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25</a:t>
            </a:fld>
            <a:endParaRPr/>
          </a:p>
        </p:txBody>
      </p:sp>
      <p:pic>
        <p:nvPicPr>
          <p:cNvPr id="576" name="Google Shape;576;p10" descr="Text, whiteboard&#10;&#10;Description automatically generated"/>
          <p:cNvPicPr preferRelativeResize="0"/>
          <p:nvPr/>
        </p:nvPicPr>
        <p:blipFill rotWithShape="1">
          <a:blip r:embed="rId3">
            <a:alphaModFix/>
          </a:blip>
          <a:srcRect/>
          <a:stretch/>
        </p:blipFill>
        <p:spPr>
          <a:xfrm>
            <a:off x="5894316" y="1963861"/>
            <a:ext cx="2621028" cy="1747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1"/>
          <p:cNvSpPr txBox="1">
            <a:spLocks noGrp="1"/>
          </p:cNvSpPr>
          <p:nvPr>
            <p:ph type="title"/>
          </p:nvPr>
        </p:nvSpPr>
        <p:spPr>
          <a:xfrm>
            <a:off x="223070" y="69435"/>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583" name="Google Shape;583;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26</a:t>
            </a:fld>
            <a:endParaRPr/>
          </a:p>
        </p:txBody>
      </p:sp>
      <p:graphicFrame>
        <p:nvGraphicFramePr>
          <p:cNvPr id="584" name="Google Shape;584;p11"/>
          <p:cNvGraphicFramePr/>
          <p:nvPr>
            <p:extLst>
              <p:ext uri="{D42A27DB-BD31-4B8C-83A1-F6EECF244321}">
                <p14:modId xmlns:p14="http://schemas.microsoft.com/office/powerpoint/2010/main" val="3050801595"/>
              </p:ext>
            </p:extLst>
          </p:nvPr>
        </p:nvGraphicFramePr>
        <p:xfrm>
          <a:off x="223069" y="697370"/>
          <a:ext cx="8768525" cy="4396720"/>
        </p:xfrm>
        <a:graphic>
          <a:graphicData uri="http://schemas.openxmlformats.org/drawingml/2006/table">
            <a:tbl>
              <a:tblPr firstRow="1">
                <a:noFill/>
                <a:tableStyleId>{40A9678C-D2A4-41D5-94AB-E96FD677255F}</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dirty="0">
                          <a:solidFill>
                            <a:schemeClr val="hlink"/>
                          </a:solidFill>
                          <a:latin typeface="Calibri"/>
                          <a:ea typeface="Calibri"/>
                          <a:cs typeface="Calibri"/>
                          <a:sym typeface="Calibri"/>
                          <a:hlinkClick r:id="rId4"/>
                        </a:rPr>
                        <a:t>Nazie Mohajeri-Nelson</a:t>
                      </a:r>
                      <a:r>
                        <a:rPr lang="en" sz="1000" u="none" strike="noStrike" cap="none" dirty="0">
                          <a:solidFill>
                            <a:schemeClr val="dk1"/>
                          </a:solidFill>
                          <a:latin typeface="Calibri"/>
                          <a:ea typeface="Calibri"/>
                          <a:cs typeface="Calibri"/>
                          <a:sym typeface="Calibri"/>
                        </a:rPr>
                        <a:t>, Executive Director of Federal Programs &amp; Supports Unit</a:t>
                      </a:r>
                      <a:endParaRPr sz="100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dirty="0">
                          <a:solidFill>
                            <a:schemeClr val="dk1"/>
                          </a:solidFill>
                          <a:latin typeface="Calibri"/>
                          <a:ea typeface="Calibri"/>
                          <a:cs typeface="Calibri"/>
                          <a:sym typeface="Calibri"/>
                        </a:rPr>
                        <a:t>Program Specialists</a:t>
                      </a:r>
                      <a:endParaRPr sz="1000" b="1" u="sng"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dirty="0">
                          <a:solidFill>
                            <a:schemeClr val="dk1"/>
                          </a:solidFill>
                          <a:latin typeface="Calibri"/>
                          <a:ea typeface="Calibri"/>
                          <a:cs typeface="Calibri"/>
                          <a:sym typeface="Calibri"/>
                        </a:rPr>
                        <a:t>Program Implementation Supervisor: </a:t>
                      </a:r>
                      <a:r>
                        <a:rPr lang="en" sz="1000" u="sng" strike="noStrike" cap="none" dirty="0">
                          <a:solidFill>
                            <a:schemeClr val="hlink"/>
                          </a:solidFill>
                          <a:latin typeface="Calibri"/>
                          <a:ea typeface="Calibri"/>
                          <a:cs typeface="Calibri"/>
                          <a:sym typeface="Calibri"/>
                          <a:hlinkClick r:id="rId5"/>
                        </a:rPr>
                        <a:t>Laura Meushaw</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Program Implementation Coordinator: </a:t>
                      </a:r>
                      <a:r>
                        <a:rPr lang="en" sz="1000" u="sng" strike="noStrike" cap="none" dirty="0">
                          <a:solidFill>
                            <a:schemeClr val="hlink"/>
                          </a:solidFill>
                          <a:latin typeface="Calibri"/>
                          <a:ea typeface="Calibri"/>
                          <a:cs typeface="Calibri"/>
                          <a:sym typeface="Calibri"/>
                          <a:hlinkClick r:id="rId6"/>
                        </a:rPr>
                        <a:t>Christina Adeboye Sullivan</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dirty="0">
                          <a:solidFill>
                            <a:schemeClr val="dk1"/>
                          </a:solidFill>
                          <a:latin typeface="Calibri"/>
                          <a:ea typeface="Calibri"/>
                          <a:cs typeface="Calibri"/>
                          <a:sym typeface="Calibri"/>
                        </a:rPr>
                        <a:t>Program Monitoring Supervisor: </a:t>
                      </a:r>
                      <a:r>
                        <a:rPr lang="en" sz="1000" u="sng" strike="noStrike" cap="none" dirty="0">
                          <a:solidFill>
                            <a:schemeClr val="hlink"/>
                          </a:solidFill>
                          <a:latin typeface="Calibri"/>
                          <a:ea typeface="Calibri"/>
                          <a:cs typeface="Calibri"/>
                          <a:sym typeface="Calibri"/>
                          <a:hlinkClick r:id="rId7"/>
                        </a:rPr>
                        <a:t>Tammy Giessinger</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ESEA/ESSER Monitoring Coordinator: </a:t>
                      </a:r>
                      <a:r>
                        <a:rPr lang="en" sz="1000" u="sng" strike="noStrike" cap="none" dirty="0">
                          <a:solidFill>
                            <a:schemeClr val="hlink"/>
                          </a:solidFill>
                          <a:latin typeface="Calibri"/>
                          <a:ea typeface="Calibri"/>
                          <a:cs typeface="Calibri"/>
                          <a:sym typeface="Calibri"/>
                          <a:hlinkClick r:id="rId8"/>
                        </a:rPr>
                        <a:t>Kristin Crumley</a:t>
                      </a:r>
                      <a:r>
                        <a:rPr lang="en" sz="1000" u="sng" strike="noStrike" cap="none" dirty="0">
                          <a:solidFill>
                            <a:schemeClr val="hlink"/>
                          </a:solidFill>
                          <a:latin typeface="Calibri"/>
                          <a:ea typeface="Calibri"/>
                          <a:cs typeface="Calibri"/>
                          <a:sym typeface="Calibri"/>
                        </a:rPr>
                        <a: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dirty="0">
                          <a:solidFill>
                            <a:schemeClr val="dk1"/>
                          </a:solidFill>
                          <a:latin typeface="Calibri"/>
                          <a:ea typeface="Calibri"/>
                          <a:cs typeface="Calibri"/>
                          <a:sym typeface="Calibri"/>
                        </a:rPr>
                        <a:t>Program Effectiveness Supervisor: </a:t>
                      </a:r>
                      <a:r>
                        <a:rPr lang="en" sz="1000" u="sng" strike="noStrike" cap="none" dirty="0">
                          <a:solidFill>
                            <a:schemeClr val="hlink"/>
                          </a:solidFill>
                          <a:latin typeface="Calibri"/>
                          <a:ea typeface="Calibri"/>
                          <a:cs typeface="Calibri"/>
                          <a:sym typeface="Calibri"/>
                          <a:hlinkClick r:id="rId9"/>
                        </a:rPr>
                        <a:t>Tina Negley</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dirty="0">
                          <a:solidFill>
                            <a:schemeClr val="dk1"/>
                          </a:solidFill>
                          <a:latin typeface="Calibri"/>
                          <a:ea typeface="Calibri"/>
                          <a:cs typeface="Calibri"/>
                          <a:sym typeface="Calibri"/>
                        </a:rPr>
                        <a:t>ESEA Programs Specialists</a:t>
                      </a:r>
                      <a:r>
                        <a:rPr lang="en" sz="1000" u="none" strike="noStrike" cap="none" dirty="0">
                          <a:solidFill>
                            <a:schemeClr val="dk1"/>
                          </a:solidFill>
                          <a:latin typeface="Calibri"/>
                          <a:ea typeface="Calibri"/>
                          <a:cs typeface="Calibri"/>
                          <a:sym typeface="Calibri"/>
                        </a:rPr>
                        <a:t> and </a:t>
                      </a:r>
                      <a:r>
                        <a:rPr lang="en" sz="1000" u="sng" strike="noStrike" cap="none" dirty="0">
                          <a:solidFill>
                            <a:schemeClr val="hlink"/>
                          </a:solidFill>
                          <a:latin typeface="Calibri"/>
                          <a:ea typeface="Calibri"/>
                          <a:cs typeface="Calibri"/>
                          <a:sym typeface="Calibri"/>
                          <a:hlinkClick r:id="rId10"/>
                        </a:rPr>
                        <a:t>ESEA Regional Contacts</a:t>
                      </a:r>
                      <a:r>
                        <a:rPr lang="en" sz="1000" u="none" strike="noStrike" cap="none" dirty="0">
                          <a:solidFill>
                            <a:schemeClr val="dk1"/>
                          </a:solidFill>
                          <a:latin typeface="Calibri"/>
                          <a:ea typeface="Calibri"/>
                          <a:cs typeface="Calibri"/>
                          <a:sym typeface="Calibri"/>
                        </a:rPr>
                        <a:t> </a:t>
                      </a:r>
                      <a:r>
                        <a:rPr lang="en" sz="1000" b="1" u="none" strike="noStrike" cap="none" dirty="0">
                          <a:solidFill>
                            <a:schemeClr val="dk1"/>
                          </a:solidFill>
                          <a:latin typeface="Calibri"/>
                          <a:ea typeface="Calibri"/>
                          <a:cs typeface="Calibri"/>
                          <a:sym typeface="Calibri"/>
                        </a:rPr>
                        <a:t>(assigned by district)</a:t>
                      </a:r>
                      <a:endParaRPr sz="1000" b="1"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 </a:t>
                      </a:r>
                      <a:r>
                        <a:rPr lang="en" sz="1000" u="sng" strike="noStrike" cap="none" dirty="0">
                          <a:solidFill>
                            <a:schemeClr val="hlink"/>
                          </a:solidFill>
                          <a:latin typeface="Calibri"/>
                          <a:ea typeface="Calibri"/>
                          <a:cs typeface="Calibri"/>
                          <a:sym typeface="Calibri"/>
                          <a:hlinkClick r:id="rId5"/>
                        </a:rPr>
                        <a:t>Laura Meushaw</a:t>
                      </a:r>
                      <a:r>
                        <a:rPr lang="en" sz="1000" u="none" strike="noStrike" cap="none" dirty="0">
                          <a:solidFill>
                            <a:schemeClr val="dk1"/>
                          </a:solidFill>
                          <a:latin typeface="Calibri"/>
                          <a:ea typeface="Calibri"/>
                          <a:cs typeface="Calibri"/>
                          <a:sym typeface="Calibri"/>
                        </a:rPr>
                        <a:t>, </a:t>
                      </a:r>
                      <a:r>
                        <a:rPr lang="en" sz="1000" u="sng" strike="noStrike" cap="none" dirty="0">
                          <a:solidFill>
                            <a:schemeClr val="hlink"/>
                          </a:solidFill>
                          <a:latin typeface="Calibri"/>
                          <a:ea typeface="Calibri"/>
                          <a:cs typeface="Calibri"/>
                          <a:sym typeface="Calibri"/>
                          <a:hlinkClick r:id="rId11"/>
                        </a:rPr>
                        <a:t>Evita Byrd</a:t>
                      </a:r>
                      <a:r>
                        <a:rPr lang="en" sz="1000" u="none" strike="noStrike" cap="none" dirty="0">
                          <a:solidFill>
                            <a:schemeClr val="dk1"/>
                          </a:solidFill>
                          <a:latin typeface="Calibri"/>
                          <a:ea typeface="Calibri"/>
                          <a:cs typeface="Calibri"/>
                          <a:sym typeface="Calibri"/>
                        </a:rPr>
                        <a:t>, </a:t>
                      </a:r>
                      <a:r>
                        <a:rPr lang="en" sz="1000" u="sng" strike="noStrike" cap="none" dirty="0">
                          <a:solidFill>
                            <a:schemeClr val="hlink"/>
                          </a:solidFill>
                          <a:latin typeface="Calibri"/>
                          <a:ea typeface="Calibri"/>
                          <a:cs typeface="Calibri"/>
                          <a:sym typeface="Calibri"/>
                          <a:hlinkClick r:id="rId12"/>
                        </a:rPr>
                        <a:t>Rachel Echsner</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II: </a:t>
                      </a:r>
                      <a:r>
                        <a:rPr lang="en" sz="1000" u="sng" strike="noStrike" cap="none" dirty="0">
                          <a:solidFill>
                            <a:schemeClr val="hlink"/>
                          </a:solidFill>
                          <a:latin typeface="Calibri"/>
                          <a:ea typeface="Calibri"/>
                          <a:cs typeface="Calibri"/>
                          <a:sym typeface="Calibri"/>
                          <a:hlinkClick r:id="rId13"/>
                        </a:rPr>
                        <a:t>Karen Bixler</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III: </a:t>
                      </a:r>
                      <a:r>
                        <a:rPr lang="en" sz="1000" u="sng" strike="noStrike" cap="none" dirty="0">
                          <a:solidFill>
                            <a:schemeClr val="hlink"/>
                          </a:solidFill>
                          <a:latin typeface="Calibri"/>
                          <a:ea typeface="Calibri"/>
                          <a:cs typeface="Calibri"/>
                          <a:sym typeface="Calibri"/>
                          <a:hlinkClick r:id="rId14"/>
                        </a:rPr>
                        <a:t>Rachel Temple</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IV: </a:t>
                      </a:r>
                      <a:r>
                        <a:rPr lang="en" sz="1000" u="sng" strike="noStrike" cap="none" dirty="0">
                          <a:solidFill>
                            <a:schemeClr val="hlink"/>
                          </a:solidFill>
                          <a:latin typeface="Calibri"/>
                          <a:ea typeface="Calibri"/>
                          <a:cs typeface="Calibri"/>
                          <a:sym typeface="Calibri"/>
                          <a:hlinkClick r:id="rId7"/>
                        </a:rPr>
                        <a:t>Tammy Giessinger</a:t>
                      </a:r>
                      <a:r>
                        <a:rPr lang="en" sz="1000" u="none" strike="noStrike" cap="none" dirty="0">
                          <a:solidFill>
                            <a:schemeClr val="dk1"/>
                          </a:solidFill>
                          <a:latin typeface="Calibri"/>
                          <a:ea typeface="Calibri"/>
                          <a:cs typeface="Calibri"/>
                          <a:sym typeface="Calibri"/>
                        </a:rPr>
                        <a:t>, </a:t>
                      </a:r>
                      <a:r>
                        <a:rPr lang="en" sz="1000" u="sng" strike="noStrike" cap="none" dirty="0">
                          <a:solidFill>
                            <a:schemeClr val="hlink"/>
                          </a:solidFill>
                          <a:latin typeface="Calibri"/>
                          <a:ea typeface="Calibri"/>
                          <a:cs typeface="Calibri"/>
                          <a:sym typeface="Calibri"/>
                          <a:hlinkClick r:id="rId15"/>
                        </a:rPr>
                        <a:t>Nathan Hickman</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V: </a:t>
                      </a:r>
                      <a:r>
                        <a:rPr lang="en" sz="1000" u="none" strike="noStrike" cap="none" dirty="0">
                          <a:solidFill>
                            <a:schemeClr val="dk1"/>
                          </a:solidFill>
                          <a:latin typeface="Calibri"/>
                          <a:ea typeface="Calibri"/>
                          <a:cs typeface="Calibri"/>
                          <a:sym typeface="Calibri"/>
                          <a:hlinkClick r:id="rId16"/>
                        </a:rPr>
                        <a:t>Melissa Chaffin</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ESSER Program Specialists</a:t>
                      </a:r>
                      <a:endParaRPr sz="1000" u="sng" strike="noStrike" cap="none" dirty="0">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7"/>
                        </a:rPr>
                        <a:t>Jonathan Schelke</a:t>
                      </a:r>
                      <a:endParaRPr sz="1000" u="none" strike="noStrike" cap="none" dirty="0"/>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8"/>
                        </a:rPr>
                        <a:t>Kim Boylan</a:t>
                      </a:r>
                      <a:endParaRPr sz="1000" u="none" strike="noStrike" cap="none" dirty="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9"/>
                        </a:rPr>
                        <a:t>Shannon Wilson</a:t>
                      </a:r>
                      <a:r>
                        <a:rPr lang="en" sz="1000" u="none" strike="noStrike" cap="none" dirty="0">
                          <a:solidFill>
                            <a:schemeClr val="dk1"/>
                          </a:solidFill>
                          <a:latin typeface="Calibri"/>
                          <a:ea typeface="Calibri"/>
                          <a:cs typeface="Calibri"/>
                          <a:sym typeface="Calibri"/>
                        </a:rPr>
                        <a: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ESEA and ESSER Data and Reporting Specialists</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9"/>
                        </a:rPr>
                        <a:t>Tina Negley</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0"/>
                        </a:rPr>
                        <a:t>Mary Shen</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1"/>
                        </a:rPr>
                        <a:t>Mackenzie Owens</a:t>
                      </a:r>
                      <a:endParaRPr sz="1000" u="none" strike="noStrike" cap="none" dirty="0">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dirty="0">
                          <a:solidFill>
                            <a:schemeClr val="hlink"/>
                          </a:solidFill>
                          <a:latin typeface="Calibri"/>
                          <a:ea typeface="Calibri"/>
                          <a:cs typeface="Calibri"/>
                          <a:sym typeface="Calibri"/>
                          <a:hlinkClick r:id="rId16"/>
                        </a:rPr>
                        <a:t>Melissa Chaffin</a:t>
                      </a:r>
                      <a:endParaRPr sz="1000" u="none" strike="noStrike" cap="none" dirty="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dirty="0">
                          <a:solidFill>
                            <a:schemeClr val="hlink"/>
                          </a:solidFill>
                          <a:latin typeface="Calibri"/>
                          <a:ea typeface="Calibri"/>
                          <a:cs typeface="Calibri"/>
                          <a:sym typeface="Calibri"/>
                          <a:hlinkClick r:id="rId22"/>
                        </a:rPr>
                        <a:t>Amy Carman</a:t>
                      </a:r>
                      <a:r>
                        <a:rPr lang="en" sz="1000" u="none" strike="noStrike" cap="none" dirty="0">
                          <a:solidFill>
                            <a:schemeClr val="dk1"/>
                          </a:solidFill>
                          <a:latin typeface="Calibri"/>
                          <a:ea typeface="Calibri"/>
                          <a:cs typeface="Calibri"/>
                          <a:sym typeface="Calibri"/>
                        </a:rPr>
                        <a:t>, Executive Director of School District Operations Unit</a:t>
                      </a:r>
                      <a:endParaRPr sz="100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dirty="0">
                          <a:solidFill>
                            <a:schemeClr val="dk1"/>
                          </a:solidFill>
                          <a:latin typeface="Calibri"/>
                          <a:ea typeface="Calibri"/>
                          <a:cs typeface="Calibri"/>
                          <a:sym typeface="Calibri"/>
                        </a:rPr>
                        <a:t>Fiscal Specialists</a:t>
                      </a:r>
                      <a:endParaRPr sz="1000" b="1" u="sng" strike="noStrike" cap="none" dirty="0">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dirty="0">
                          <a:solidFill>
                            <a:schemeClr val="hlink"/>
                          </a:solidFill>
                          <a:latin typeface="Calibri"/>
                          <a:ea typeface="Calibri"/>
                          <a:cs typeface="Calibri"/>
                          <a:sym typeface="Calibri"/>
                          <a:hlinkClick r:id="rId23"/>
                        </a:rPr>
                        <a:t>Jennifer Austin</a:t>
                      </a:r>
                      <a:r>
                        <a:rPr lang="en" sz="1000" u="none" strike="noStrike" cap="none" dirty="0">
                          <a:solidFill>
                            <a:schemeClr val="dk1"/>
                          </a:solidFill>
                          <a:latin typeface="Calibri"/>
                          <a:ea typeface="Calibri"/>
                          <a:cs typeface="Calibri"/>
                          <a:sym typeface="Calibri"/>
                        </a:rPr>
                        <a:t>, Director of Grants Fiscal Management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ESEA</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4"/>
                        </a:rPr>
                        <a:t>Robert Hawkins</a:t>
                      </a:r>
                      <a:r>
                        <a:rPr lang="en" sz="1000" u="none" strike="noStrike" cap="none" dirty="0">
                          <a:solidFill>
                            <a:schemeClr val="dk1"/>
                          </a:solidFill>
                          <a:latin typeface="Calibri"/>
                          <a:ea typeface="Calibri"/>
                          <a:cs typeface="Calibri"/>
                          <a:sym typeface="Calibri"/>
                        </a:rPr>
                        <a:t>, Grants Fiscal Analyst </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5"/>
                        </a:rPr>
                        <a:t>Steven Kaleda</a:t>
                      </a:r>
                      <a:r>
                        <a:rPr lang="en" sz="1000" u="none" strike="noStrike" cap="none" dirty="0">
                          <a:solidFill>
                            <a:schemeClr val="dk1"/>
                          </a:solidFill>
                          <a:latin typeface="Calibri"/>
                          <a:ea typeface="Calibri"/>
                          <a:cs typeface="Calibri"/>
                          <a:sym typeface="Calibri"/>
                        </a:rPr>
                        <a:t>, Grants Fiscal Analyst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ESSER Fiscal Specialist</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5"/>
                        </a:rPr>
                        <a:t>Steven Kaleda</a:t>
                      </a:r>
                      <a:r>
                        <a:rPr lang="en" sz="1000" u="none" strike="noStrike" cap="none" dirty="0">
                          <a:solidFill>
                            <a:schemeClr val="dk1"/>
                          </a:solidFill>
                          <a:latin typeface="Calibri"/>
                          <a:ea typeface="Calibri"/>
                          <a:cs typeface="Calibri"/>
                          <a:sym typeface="Calibri"/>
                        </a:rPr>
                        <a:t> Grants Fiscal Analyst</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ESSER Monitoring</a:t>
                      </a:r>
                      <a:endParaRPr sz="1000" b="1" u="sng"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6"/>
                        </a:rPr>
                        <a:t>Bill Parsley</a:t>
                      </a:r>
                      <a:r>
                        <a:rPr lang="en" sz="1000" u="none" strike="noStrike" cap="none" dirty="0">
                          <a:solidFill>
                            <a:schemeClr val="dk1"/>
                          </a:solidFill>
                          <a:latin typeface="Calibri"/>
                          <a:ea typeface="Calibri"/>
                          <a:cs typeface="Calibri"/>
                          <a:sym typeface="Calibri"/>
                        </a:rPr>
                        <a:t>, ESSER Fiscal Monitoring Supervisor </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7"/>
                        </a:rPr>
                        <a:t>Hilery Morris</a:t>
                      </a:r>
                      <a:r>
                        <a:rPr lang="en" sz="1000" u="none" strike="noStrike" cap="none" dirty="0">
                          <a:solidFill>
                            <a:schemeClr val="dk1"/>
                          </a:solidFill>
                          <a:latin typeface="Calibri"/>
                          <a:ea typeface="Calibri"/>
                          <a:cs typeface="Calibri"/>
                          <a:sym typeface="Calibri"/>
                        </a:rPr>
                        <a:t>, ESSER Fiscal Monitoring </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8"/>
                        </a:rPr>
                        <a:t>Kristina Jones</a:t>
                      </a:r>
                      <a:r>
                        <a:rPr lang="en" sz="1000" u="none" strike="noStrike" cap="none" dirty="0">
                          <a:solidFill>
                            <a:schemeClr val="dk1"/>
                          </a:solidFill>
                          <a:latin typeface="Calibri"/>
                          <a:ea typeface="Calibri"/>
                          <a:cs typeface="Calibri"/>
                          <a:sym typeface="Calibri"/>
                        </a:rPr>
                        <a:t>, Federal Fiscal Monitoring and Reporting Specialist</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9"/>
                        </a:rPr>
                        <a:t>Werner Hagemann</a:t>
                      </a:r>
                      <a:r>
                        <a:rPr lang="en" sz="1000" u="none" strike="noStrike" cap="none" dirty="0">
                          <a:solidFill>
                            <a:schemeClr val="dk1"/>
                          </a:solidFill>
                          <a:latin typeface="Calibri"/>
                          <a:ea typeface="Calibri"/>
                          <a:cs typeface="Calibri"/>
                          <a:sym typeface="Calibri"/>
                        </a:rPr>
                        <a:t>, ESSER Fiscal Monitoring Specialist</a:t>
                      </a:r>
                      <a:endParaRPr sz="1000" u="none" strike="noStrike" cap="none" dirty="0">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dirty="0">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dirty="0">
                          <a:solidFill>
                            <a:schemeClr val="dk1"/>
                          </a:solidFill>
                          <a:latin typeface="Calibri"/>
                          <a:ea typeface="Calibri"/>
                          <a:cs typeface="Calibri"/>
                          <a:sym typeface="Calibri"/>
                        </a:rPr>
                        <a:t>Application Systems Specialists</a:t>
                      </a:r>
                      <a:endParaRPr sz="1000" b="1"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dirty="0">
                          <a:solidFill>
                            <a:schemeClr val="hlink"/>
                          </a:solidFill>
                          <a:latin typeface="Calibri"/>
                          <a:ea typeface="Calibri"/>
                          <a:cs typeface="Calibri"/>
                          <a:sym typeface="Calibri"/>
                          <a:hlinkClick r:id="rId30"/>
                        </a:rPr>
                        <a:t>DeLilah Collins</a:t>
                      </a:r>
                      <a:r>
                        <a:rPr lang="en" sz="1000" u="none" strike="noStrike" cap="none" dirty="0">
                          <a:solidFill>
                            <a:schemeClr val="dk1"/>
                          </a:solidFill>
                          <a:latin typeface="Calibri"/>
                          <a:ea typeface="Calibri"/>
                          <a:cs typeface="Calibri"/>
                          <a:sym typeface="Calibri"/>
                        </a:rPr>
                        <a:t>, Director of Grants Program Administration</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dirty="0">
                          <a:solidFill>
                            <a:schemeClr val="dk1"/>
                          </a:solidFill>
                          <a:latin typeface="Calibri"/>
                          <a:ea typeface="Calibri"/>
                          <a:cs typeface="Calibri"/>
                          <a:sym typeface="Calibri"/>
                        </a:rPr>
                        <a:t>Online Applications Systems Technical Support</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31"/>
                        </a:rPr>
                        <a:t>Michelle Prael</a:t>
                      </a:r>
                      <a:endParaRPr sz="1000" u="none" strike="noStrike" cap="none" dirty="0">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
          <p:cNvSpPr txBox="1">
            <a:spLocks noGrp="1"/>
          </p:cNvSpPr>
          <p:nvPr>
            <p:ph type="ctrTitle"/>
          </p:nvPr>
        </p:nvSpPr>
        <p:spPr>
          <a:xfrm>
            <a:off x="685800" y="2301758"/>
            <a:ext cx="7772400" cy="540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and Reminders</a:t>
            </a:r>
            <a:endParaRPr/>
          </a:p>
        </p:txBody>
      </p:sp>
      <p:sp>
        <p:nvSpPr>
          <p:cNvPr id="387" name="Google Shape;387;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01e23db9b1_0_0"/>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Preliminary Allocations!</a:t>
            </a:r>
            <a:endParaRPr/>
          </a:p>
        </p:txBody>
      </p:sp>
      <p:sp>
        <p:nvSpPr>
          <p:cNvPr id="393" name="Google Shape;393;g201e23db9b1_0_0"/>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t>GFMU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01e23db9b1_0_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Preliminary Allocations Are Ready! </a:t>
            </a:r>
            <a:endParaRPr/>
          </a:p>
        </p:txBody>
      </p:sp>
      <p:sp>
        <p:nvSpPr>
          <p:cNvPr id="399" name="Google Shape;399;g201e23db9b1_0_7"/>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 sz="1800"/>
              <a:t>We are excited to announce the FY 2023-2024 Preliminary ESEA Allocations are ready and will be emailed out in the next few business days! </a:t>
            </a:r>
            <a:endParaRPr sz="1800"/>
          </a:p>
          <a:p>
            <a:pPr marL="0" lvl="0" indent="0" algn="l" rtl="0">
              <a:spcBef>
                <a:spcPts val="800"/>
              </a:spcBef>
              <a:spcAft>
                <a:spcPts val="0"/>
              </a:spcAft>
              <a:buNone/>
            </a:pPr>
            <a:endParaRPr sz="1800"/>
          </a:p>
          <a:p>
            <a:pPr marL="0" lvl="0" indent="0" algn="l" rtl="0">
              <a:spcBef>
                <a:spcPts val="800"/>
              </a:spcBef>
              <a:spcAft>
                <a:spcPts val="0"/>
              </a:spcAft>
              <a:buNone/>
            </a:pPr>
            <a:r>
              <a:rPr lang="en" sz="1800"/>
              <a:t>Several LEAs are seeing a more than 10% change. We typically make courtesy phone calls to affected LEAs. Unfortunately, we will not be able to make such calls and are therefore providing some of the information we would have shared on the calls. </a:t>
            </a:r>
            <a:endParaRPr sz="1800"/>
          </a:p>
          <a:p>
            <a:pPr marL="0" lvl="0" indent="0" algn="l" rtl="0">
              <a:spcBef>
                <a:spcPts val="800"/>
              </a:spcBef>
              <a:spcAft>
                <a:spcPts val="0"/>
              </a:spcAft>
              <a:buNone/>
            </a:pPr>
            <a:endParaRPr sz="1800"/>
          </a:p>
          <a:p>
            <a:pPr marL="0" lvl="0" indent="0" algn="l" rtl="0">
              <a:spcBef>
                <a:spcPts val="800"/>
              </a:spcBef>
              <a:spcAft>
                <a:spcPts val="0"/>
              </a:spcAft>
              <a:buNone/>
            </a:pPr>
            <a:r>
              <a:rPr lang="en" sz="1800"/>
              <a:t>If you have questions after allocations have been shared, please reach out to </a:t>
            </a:r>
            <a:r>
              <a:rPr lang="en" sz="1800" u="sng">
                <a:solidFill>
                  <a:schemeClr val="hlink"/>
                </a:solidFill>
                <a:hlinkClick r:id="rId3"/>
              </a:rPr>
              <a:t>Robert Hawkins,</a:t>
            </a:r>
            <a:r>
              <a:rPr lang="en" sz="1800"/>
              <a:t> </a:t>
            </a:r>
            <a:r>
              <a:rPr lang="en" sz="1800" u="sng">
                <a:solidFill>
                  <a:schemeClr val="hlink"/>
                </a:solidFill>
                <a:hlinkClick r:id="rId4"/>
              </a:rPr>
              <a:t>Steven Kaleda</a:t>
            </a:r>
            <a:r>
              <a:rPr lang="en" sz="1800"/>
              <a:t>, or your </a:t>
            </a:r>
            <a:r>
              <a:rPr lang="en" sz="1800" u="sng">
                <a:solidFill>
                  <a:schemeClr val="hlink"/>
                </a:solidFill>
                <a:hlinkClick r:id="rId5"/>
              </a:rPr>
              <a:t>ESEA Regional Contact</a:t>
            </a:r>
            <a:r>
              <a:rPr lang="en" sz="1800"/>
              <a:t>.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01e23db9b1_0_1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Title I, Part A</a:t>
            </a:r>
            <a:endParaRPr/>
          </a:p>
        </p:txBody>
      </p:sp>
      <p:sp>
        <p:nvSpPr>
          <p:cNvPr id="405" name="Google Shape;405;g201e23db9b1_0_14"/>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p>
            <a:pPr marL="457200" lvl="0" indent="-342900" algn="l" rtl="0">
              <a:lnSpc>
                <a:spcPct val="105000"/>
              </a:lnSpc>
              <a:spcBef>
                <a:spcPts val="0"/>
              </a:spcBef>
              <a:spcAft>
                <a:spcPts val="0"/>
              </a:spcAft>
              <a:buSzPts val="1800"/>
              <a:buFont typeface="Noto Sans Symbols"/>
              <a:buChar char="●"/>
            </a:pPr>
            <a:r>
              <a:rPr lang="en" sz="1800"/>
              <a:t>Title I allocations are primarily based on US Census Bureau estimates of 5-17 year olds identified as living in poverty (Formula Children) within the LEA area of attendance.</a:t>
            </a:r>
            <a:endParaRPr sz="1800"/>
          </a:p>
          <a:p>
            <a:pPr marL="457200" lvl="0" indent="-342900" algn="l" rtl="0">
              <a:lnSpc>
                <a:spcPct val="105000"/>
              </a:lnSpc>
              <a:spcBef>
                <a:spcPts val="0"/>
              </a:spcBef>
              <a:spcAft>
                <a:spcPts val="0"/>
              </a:spcAft>
              <a:buSzPts val="1800"/>
              <a:buFont typeface="Noto Sans Symbols"/>
              <a:buChar char="●"/>
            </a:pPr>
            <a:r>
              <a:rPr lang="en" sz="1800"/>
              <a:t>Census estimates used are 3 (three) years in arrears (e.g. 2020 estimates used for FY 22-23 allocations).</a:t>
            </a:r>
            <a:endParaRPr sz="1800"/>
          </a:p>
          <a:p>
            <a:pPr marL="457200" lvl="0" indent="-342900" algn="l" rtl="0">
              <a:lnSpc>
                <a:spcPct val="105000"/>
              </a:lnSpc>
              <a:spcBef>
                <a:spcPts val="0"/>
              </a:spcBef>
              <a:spcAft>
                <a:spcPts val="0"/>
              </a:spcAft>
              <a:buSzPts val="1800"/>
              <a:buFont typeface="Noto Sans Symbols"/>
              <a:buChar char="●"/>
            </a:pPr>
            <a:r>
              <a:rPr lang="en" sz="1800"/>
              <a:t>LEAs must individually qualify for each of the 4 (four) components (Basic, Concentration, Targeted, Education Finance Incentive Grant aka EFIG) annually with 10 (ten) Formula Children as the minimum qualifier for 3 (three) of the 4 (four) components of Title I.</a:t>
            </a:r>
            <a:endParaRPr sz="1800"/>
          </a:p>
          <a:p>
            <a:pPr marL="457200" lvl="0" indent="-342900" algn="l" rtl="0">
              <a:lnSpc>
                <a:spcPct val="105000"/>
              </a:lnSpc>
              <a:spcBef>
                <a:spcPts val="0"/>
              </a:spcBef>
              <a:spcAft>
                <a:spcPts val="0"/>
              </a:spcAft>
              <a:buSzPts val="1800"/>
              <a:buFont typeface="Calibri"/>
              <a:buChar char="●"/>
            </a:pPr>
            <a:r>
              <a:rPr lang="en" sz="1800"/>
              <a:t>Without initially qualifying, the Hold Harmless provision is not applicable. (exception: Concentration which applies Hold Harmless for 4 (four) consecutive years without regard to qualifying)</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01e23db9b1_1_0"/>
          <p:cNvSpPr txBox="1">
            <a:spLocks noGrp="1"/>
          </p:cNvSpPr>
          <p:nvPr>
            <p:ph type="title"/>
          </p:nvPr>
        </p:nvSpPr>
        <p:spPr>
          <a:xfrm>
            <a:off x="192024" y="144018"/>
            <a:ext cx="7886700" cy="3909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800"/>
              <a:buFont typeface="Arial"/>
              <a:buNone/>
            </a:pPr>
            <a:r>
              <a:rPr lang="en"/>
              <a:t>Title I, Part A Components</a:t>
            </a:r>
            <a:endParaRPr/>
          </a:p>
        </p:txBody>
      </p:sp>
      <p:graphicFrame>
        <p:nvGraphicFramePr>
          <p:cNvPr id="415" name="Google Shape;415;g201e23db9b1_1_0"/>
          <p:cNvGraphicFramePr/>
          <p:nvPr>
            <p:extLst>
              <p:ext uri="{D42A27DB-BD31-4B8C-83A1-F6EECF244321}">
                <p14:modId xmlns:p14="http://schemas.microsoft.com/office/powerpoint/2010/main" val="2711478096"/>
              </p:ext>
            </p:extLst>
          </p:nvPr>
        </p:nvGraphicFramePr>
        <p:xfrm>
          <a:off x="651413" y="886692"/>
          <a:ext cx="7841175" cy="3796331"/>
        </p:xfrm>
        <a:graphic>
          <a:graphicData uri="http://schemas.openxmlformats.org/drawingml/2006/table">
            <a:tbl>
              <a:tblPr firstRow="1">
                <a:noFill/>
                <a:tableStyleId>{F803A204-5649-4692-8497-51CB7589C954}</a:tableStyleId>
              </a:tblPr>
              <a:tblGrid>
                <a:gridCol w="2613725">
                  <a:extLst>
                    <a:ext uri="{9D8B030D-6E8A-4147-A177-3AD203B41FA5}">
                      <a16:colId xmlns:a16="http://schemas.microsoft.com/office/drawing/2014/main" val="20000"/>
                    </a:ext>
                  </a:extLst>
                </a:gridCol>
                <a:gridCol w="2613725">
                  <a:extLst>
                    <a:ext uri="{9D8B030D-6E8A-4147-A177-3AD203B41FA5}">
                      <a16:colId xmlns:a16="http://schemas.microsoft.com/office/drawing/2014/main" val="20001"/>
                    </a:ext>
                  </a:extLst>
                </a:gridCol>
                <a:gridCol w="2613725">
                  <a:extLst>
                    <a:ext uri="{9D8B030D-6E8A-4147-A177-3AD203B41FA5}">
                      <a16:colId xmlns:a16="http://schemas.microsoft.com/office/drawing/2014/main" val="20002"/>
                    </a:ext>
                  </a:extLst>
                </a:gridCol>
              </a:tblGrid>
              <a:tr h="718100">
                <a:tc>
                  <a:txBody>
                    <a:bodyPr/>
                    <a:lstStyle/>
                    <a:p>
                      <a:pPr marL="0" lvl="0" indent="0" algn="ctr" rtl="0">
                        <a:spcBef>
                          <a:spcPts val="0"/>
                        </a:spcBef>
                        <a:spcAft>
                          <a:spcPts val="0"/>
                        </a:spcAft>
                        <a:buNone/>
                      </a:pPr>
                      <a:r>
                        <a:rPr lang="en" sz="1200"/>
                        <a:t>Basic</a:t>
                      </a:r>
                      <a:endParaRPr sz="1200"/>
                    </a:p>
                  </a:txBody>
                  <a:tcPr marL="91425" marR="91425" marT="91425" marB="91425"/>
                </a:tc>
                <a:tc>
                  <a:txBody>
                    <a:bodyPr/>
                    <a:lstStyle/>
                    <a:p>
                      <a:pPr marL="0" lvl="0" indent="0" algn="ctr" rtl="0">
                        <a:spcBef>
                          <a:spcPts val="0"/>
                        </a:spcBef>
                        <a:spcAft>
                          <a:spcPts val="0"/>
                        </a:spcAft>
                        <a:buNone/>
                      </a:pPr>
                      <a:r>
                        <a:rPr lang="en" sz="1200"/>
                        <a:t>Must have at least 10</a:t>
                      </a:r>
                      <a:endParaRPr sz="1200"/>
                    </a:p>
                    <a:p>
                      <a:pPr marL="0" lvl="0" indent="0" algn="ctr" rtl="0">
                        <a:spcBef>
                          <a:spcPts val="0"/>
                        </a:spcBef>
                        <a:spcAft>
                          <a:spcPts val="0"/>
                        </a:spcAft>
                        <a:buNone/>
                      </a:pPr>
                      <a:r>
                        <a:rPr lang="en" sz="1200"/>
                        <a:t>formula children, </a:t>
                      </a:r>
                      <a:r>
                        <a:rPr lang="en" sz="1200" b="1"/>
                        <a:t>and</a:t>
                      </a:r>
                      <a:endParaRPr sz="1200" b="1"/>
                    </a:p>
                  </a:txBody>
                  <a:tcPr marL="91425" marR="91425" marT="91425" marB="91425"/>
                </a:tc>
                <a:tc>
                  <a:txBody>
                    <a:bodyPr/>
                    <a:lstStyle/>
                    <a:p>
                      <a:pPr marL="0" lvl="0" indent="0" algn="ctr" rtl="0">
                        <a:spcBef>
                          <a:spcPts val="0"/>
                        </a:spcBef>
                        <a:spcAft>
                          <a:spcPts val="0"/>
                        </a:spcAft>
                        <a:buNone/>
                      </a:pPr>
                      <a:r>
                        <a:rPr lang="en" sz="1200"/>
                        <a:t>formula children must </a:t>
                      </a:r>
                      <a:endParaRPr sz="1200"/>
                    </a:p>
                    <a:p>
                      <a:pPr marL="0" lvl="0" indent="0" algn="ctr" rtl="0">
                        <a:spcBef>
                          <a:spcPts val="0"/>
                        </a:spcBef>
                        <a:spcAft>
                          <a:spcPts val="0"/>
                        </a:spcAft>
                        <a:buNone/>
                      </a:pPr>
                      <a:r>
                        <a:rPr lang="en" sz="1200"/>
                        <a:t>exceed 2% of the LEA’s total </a:t>
                      </a:r>
                      <a:endParaRPr sz="1200"/>
                    </a:p>
                    <a:p>
                      <a:pPr marL="0" lvl="0" indent="0" algn="ctr" rtl="0">
                        <a:spcBef>
                          <a:spcPts val="0"/>
                        </a:spcBef>
                        <a:spcAft>
                          <a:spcPts val="0"/>
                        </a:spcAft>
                        <a:buNone/>
                      </a:pPr>
                      <a:r>
                        <a:rPr lang="en" sz="1200"/>
                        <a:t>5-17 population</a:t>
                      </a:r>
                      <a:endParaRPr sz="1200"/>
                    </a:p>
                  </a:txBody>
                  <a:tcPr marL="91425" marR="91425" marT="91425" marB="91425"/>
                </a:tc>
                <a:extLst>
                  <a:ext uri="{0D108BD9-81ED-4DB2-BD59-A6C34878D82A}">
                    <a16:rowId xmlns:a16="http://schemas.microsoft.com/office/drawing/2014/main" val="10000"/>
                  </a:ext>
                </a:extLst>
              </a:tr>
              <a:tr h="713825">
                <a:tc>
                  <a:txBody>
                    <a:bodyPr/>
                    <a:lstStyle/>
                    <a:p>
                      <a:pPr marL="0" lvl="0" indent="0" algn="ctr" rtl="0">
                        <a:spcBef>
                          <a:spcPts val="0"/>
                        </a:spcBef>
                        <a:spcAft>
                          <a:spcPts val="0"/>
                        </a:spcAft>
                        <a:buNone/>
                      </a:pPr>
                      <a:r>
                        <a:rPr lang="en" sz="1200"/>
                        <a:t>Concentrated</a:t>
                      </a:r>
                      <a:endParaRPr sz="1200"/>
                    </a:p>
                  </a:txBody>
                  <a:tcPr marL="91425" marR="91425" marT="91425" marB="91425"/>
                </a:tc>
                <a:tc>
                  <a:txBody>
                    <a:bodyPr/>
                    <a:lstStyle/>
                    <a:p>
                      <a:pPr marL="0" lvl="0" indent="0" algn="ctr" rtl="0">
                        <a:spcBef>
                          <a:spcPts val="0"/>
                        </a:spcBef>
                        <a:spcAft>
                          <a:spcPts val="0"/>
                        </a:spcAft>
                        <a:buNone/>
                      </a:pPr>
                      <a:r>
                        <a:rPr lang="en" sz="1200"/>
                        <a:t>Number of formula children</a:t>
                      </a:r>
                      <a:endParaRPr sz="1200"/>
                    </a:p>
                    <a:p>
                      <a:pPr marL="0" lvl="0" indent="0" algn="ctr" rtl="0">
                        <a:spcBef>
                          <a:spcPts val="0"/>
                        </a:spcBef>
                        <a:spcAft>
                          <a:spcPts val="0"/>
                        </a:spcAft>
                        <a:buNone/>
                      </a:pPr>
                      <a:r>
                        <a:rPr lang="en" sz="1200"/>
                        <a:t>must exceed 6,500, </a:t>
                      </a:r>
                      <a:r>
                        <a:rPr lang="en" sz="1200" b="1"/>
                        <a:t>or</a:t>
                      </a:r>
                      <a:endParaRPr sz="1200" b="1"/>
                    </a:p>
                  </a:txBody>
                  <a:tcPr marL="91425" marR="91425" marT="91425" marB="91425"/>
                </a:tc>
                <a:tc>
                  <a:txBody>
                    <a:bodyPr/>
                    <a:lstStyle/>
                    <a:p>
                      <a:pPr marL="0" lvl="0" indent="0" algn="ctr" rtl="0">
                        <a:spcBef>
                          <a:spcPts val="0"/>
                        </a:spcBef>
                        <a:spcAft>
                          <a:spcPts val="0"/>
                        </a:spcAft>
                        <a:buNone/>
                      </a:pPr>
                      <a:r>
                        <a:rPr lang="en" sz="1200"/>
                        <a:t>15% of the LEA’s total 5-17</a:t>
                      </a:r>
                      <a:endParaRPr sz="1200"/>
                    </a:p>
                    <a:p>
                      <a:pPr marL="0" lvl="0" indent="0" algn="ctr" rtl="0">
                        <a:spcBef>
                          <a:spcPts val="0"/>
                        </a:spcBef>
                        <a:spcAft>
                          <a:spcPts val="0"/>
                        </a:spcAft>
                        <a:buNone/>
                      </a:pPr>
                      <a:r>
                        <a:rPr lang="en" sz="1200"/>
                        <a:t>population</a:t>
                      </a:r>
                      <a:endParaRPr sz="1200"/>
                    </a:p>
                  </a:txBody>
                  <a:tcPr marL="91425" marR="91425" marT="91425" marB="91425"/>
                </a:tc>
                <a:extLst>
                  <a:ext uri="{0D108BD9-81ED-4DB2-BD59-A6C34878D82A}">
                    <a16:rowId xmlns:a16="http://schemas.microsoft.com/office/drawing/2014/main" val="10001"/>
                  </a:ext>
                </a:extLst>
              </a:tr>
              <a:tr h="713825">
                <a:tc>
                  <a:txBody>
                    <a:bodyPr/>
                    <a:lstStyle/>
                    <a:p>
                      <a:pPr marL="0" lvl="0" indent="0" algn="ctr" rtl="0">
                        <a:spcBef>
                          <a:spcPts val="0"/>
                        </a:spcBef>
                        <a:spcAft>
                          <a:spcPts val="0"/>
                        </a:spcAft>
                        <a:buNone/>
                      </a:pPr>
                      <a:r>
                        <a:rPr lang="en" sz="1200"/>
                        <a:t>Targeted</a:t>
                      </a:r>
                      <a:endParaRPr sz="1200"/>
                    </a:p>
                  </a:txBody>
                  <a:tcPr marL="91425" marR="91425" marT="91425" marB="91425"/>
                </a:tc>
                <a:tc>
                  <a:txBody>
                    <a:bodyPr/>
                    <a:lstStyle/>
                    <a:p>
                      <a:pPr marL="0" lvl="0" indent="0" algn="ctr" rtl="0">
                        <a:spcBef>
                          <a:spcPts val="0"/>
                        </a:spcBef>
                        <a:spcAft>
                          <a:spcPts val="0"/>
                        </a:spcAft>
                        <a:buNone/>
                      </a:pPr>
                      <a:r>
                        <a:rPr lang="en" sz="1200"/>
                        <a:t>Must have at least 10 </a:t>
                      </a:r>
                      <a:endParaRPr sz="1200"/>
                    </a:p>
                    <a:p>
                      <a:pPr marL="0" lvl="0" indent="0" algn="ctr" rtl="0">
                        <a:spcBef>
                          <a:spcPts val="0"/>
                        </a:spcBef>
                        <a:spcAft>
                          <a:spcPts val="0"/>
                        </a:spcAft>
                        <a:buNone/>
                      </a:pPr>
                      <a:r>
                        <a:rPr lang="en" sz="1200"/>
                        <a:t>formula children, </a:t>
                      </a:r>
                      <a:r>
                        <a:rPr lang="en" sz="1200" b="1"/>
                        <a:t>and</a:t>
                      </a:r>
                      <a:endParaRPr sz="1200" b="1"/>
                    </a:p>
                  </a:txBody>
                  <a:tcPr marL="91425" marR="91425" marT="91425" marB="91425"/>
                </a:tc>
                <a:tc>
                  <a:txBody>
                    <a:bodyPr/>
                    <a:lstStyle/>
                    <a:p>
                      <a:pPr marL="0" lvl="0" indent="0" algn="ctr" rtl="0">
                        <a:spcBef>
                          <a:spcPts val="0"/>
                        </a:spcBef>
                        <a:spcAft>
                          <a:spcPts val="0"/>
                        </a:spcAft>
                        <a:buNone/>
                      </a:pPr>
                      <a:r>
                        <a:rPr lang="en" sz="1200"/>
                        <a:t>equal or exceed 5% of the</a:t>
                      </a:r>
                      <a:endParaRPr sz="1200"/>
                    </a:p>
                    <a:p>
                      <a:pPr marL="0" lvl="0" indent="0" algn="ctr" rtl="0">
                        <a:spcBef>
                          <a:spcPts val="0"/>
                        </a:spcBef>
                        <a:spcAft>
                          <a:spcPts val="0"/>
                        </a:spcAft>
                        <a:buNone/>
                      </a:pPr>
                      <a:r>
                        <a:rPr lang="en" sz="1200"/>
                        <a:t>LEA’s total 5-17 population</a:t>
                      </a:r>
                      <a:endParaRPr sz="1200"/>
                    </a:p>
                  </a:txBody>
                  <a:tcPr marL="91425" marR="91425" marT="91425" marB="91425"/>
                </a:tc>
                <a:extLst>
                  <a:ext uri="{0D108BD9-81ED-4DB2-BD59-A6C34878D82A}">
                    <a16:rowId xmlns:a16="http://schemas.microsoft.com/office/drawing/2014/main" val="10002"/>
                  </a:ext>
                </a:extLst>
              </a:tr>
              <a:tr h="1597800">
                <a:tc>
                  <a:txBody>
                    <a:bodyPr/>
                    <a:lstStyle/>
                    <a:p>
                      <a:pPr marL="0" lvl="0" indent="0" algn="ctr" rtl="0">
                        <a:spcBef>
                          <a:spcPts val="0"/>
                        </a:spcBef>
                        <a:spcAft>
                          <a:spcPts val="0"/>
                        </a:spcAft>
                        <a:buNone/>
                      </a:pPr>
                      <a:r>
                        <a:rPr lang="en" sz="1200"/>
                        <a:t>Education Finance </a:t>
                      </a:r>
                      <a:endParaRPr sz="1200"/>
                    </a:p>
                    <a:p>
                      <a:pPr marL="0" lvl="0" indent="0" algn="ctr" rtl="0">
                        <a:spcBef>
                          <a:spcPts val="0"/>
                        </a:spcBef>
                        <a:spcAft>
                          <a:spcPts val="0"/>
                        </a:spcAft>
                        <a:buNone/>
                      </a:pPr>
                      <a:r>
                        <a:rPr lang="en" sz="1200"/>
                        <a:t>Incentive Grant (EFIG)</a:t>
                      </a:r>
                      <a:endParaRPr sz="1200"/>
                    </a:p>
                    <a:p>
                      <a:pPr marL="0" lvl="0" indent="0" algn="ctr" rtl="0">
                        <a:spcBef>
                          <a:spcPts val="0"/>
                        </a:spcBef>
                        <a:spcAft>
                          <a:spcPts val="0"/>
                        </a:spcAft>
                        <a:buNone/>
                      </a:pPr>
                      <a:endParaRPr sz="1200"/>
                    </a:p>
                  </a:txBody>
                  <a:tcPr marL="91425" marR="91425" marT="91425" marB="91425"/>
                </a:tc>
                <a:tc gridSpan="2">
                  <a:txBody>
                    <a:bodyPr/>
                    <a:lstStyle/>
                    <a:p>
                      <a:pPr marL="457200" lvl="0" indent="-304800" algn="l" rtl="0">
                        <a:lnSpc>
                          <a:spcPct val="115000"/>
                        </a:lnSpc>
                        <a:spcBef>
                          <a:spcPts val="0"/>
                        </a:spcBef>
                        <a:spcAft>
                          <a:spcPts val="0"/>
                        </a:spcAft>
                        <a:buClr>
                          <a:schemeClr val="dk1"/>
                        </a:buClr>
                        <a:buSzPts val="1200"/>
                        <a:buChar char="●"/>
                      </a:pPr>
                      <a:r>
                        <a:rPr lang="en" sz="1200" dirty="0">
                          <a:solidFill>
                            <a:schemeClr val="dk1"/>
                          </a:solidFill>
                          <a:highlight>
                            <a:srgbClr val="FFFFFF"/>
                          </a:highlight>
                        </a:rPr>
                        <a:t>Formula distributes funds to states based on (1) an effort factor that measures a State’s effort to provide financial support for education compared to its relative wealth as measured by its per capita income, and (2) an equity factor that measures the degree to which education expenditures vary among school districts within a State.</a:t>
                      </a:r>
                      <a:endParaRPr sz="1200" dirty="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highlight>
                            <a:srgbClr val="FFFFFF"/>
                          </a:highlight>
                        </a:rPr>
                        <a:t>LEA must have at least 10 formula children </a:t>
                      </a:r>
                      <a:r>
                        <a:rPr lang="en" sz="1200" i="1" dirty="0">
                          <a:solidFill>
                            <a:schemeClr val="dk1"/>
                          </a:solidFill>
                          <a:highlight>
                            <a:srgbClr val="FFFFFF"/>
                          </a:highlight>
                        </a:rPr>
                        <a:t>and</a:t>
                      </a:r>
                      <a:r>
                        <a:rPr lang="en" sz="1200" dirty="0">
                          <a:solidFill>
                            <a:schemeClr val="dk1"/>
                          </a:solidFill>
                          <a:highlight>
                            <a:srgbClr val="FFFFFF"/>
                          </a:highlight>
                        </a:rPr>
                        <a:t> equal or exceed 5% of the LEA’s total population ages 5 through 17.</a:t>
                      </a:r>
                      <a:endParaRPr sz="1200" dirty="0"/>
                    </a:p>
                  </a:txBody>
                  <a:tcPr marL="91425" marR="91425" marT="91425" marB="91425"/>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01e23db9b1_1_22"/>
          <p:cNvSpPr txBox="1">
            <a:spLocks noGrp="1"/>
          </p:cNvSpPr>
          <p:nvPr>
            <p:ph type="body" idx="1"/>
          </p:nvPr>
        </p:nvSpPr>
        <p:spPr>
          <a:xfrm>
            <a:off x="628650" y="901800"/>
            <a:ext cx="7886700" cy="3777769"/>
          </a:xfrm>
          <a:prstGeom prst="rect">
            <a:avLst/>
          </a:prstGeom>
          <a:noFill/>
          <a:ln>
            <a:noFill/>
          </a:ln>
        </p:spPr>
        <p:txBody>
          <a:bodyPr spcFirstLastPara="1" wrap="square" lIns="91425" tIns="45700" rIns="91425" bIns="45700" anchor="t" anchorCtr="0">
            <a:normAutofit/>
          </a:bodyPr>
          <a:lstStyle/>
          <a:p>
            <a:pPr marL="228600" lvl="0" indent="-190500" algn="l" rtl="0">
              <a:lnSpc>
                <a:spcPct val="90000"/>
              </a:lnSpc>
              <a:spcBef>
                <a:spcPts val="500"/>
              </a:spcBef>
              <a:spcAft>
                <a:spcPts val="0"/>
              </a:spcAft>
              <a:buSzPts val="1800"/>
              <a:buFont typeface="Calibri"/>
              <a:buChar char="•"/>
            </a:pPr>
            <a:r>
              <a:rPr lang="en" sz="1800">
                <a:latin typeface="Calibri"/>
                <a:ea typeface="Calibri"/>
                <a:cs typeface="Calibri"/>
                <a:sym typeface="Calibri"/>
              </a:rPr>
              <a:t>CDE to LEA Allocations</a:t>
            </a:r>
            <a:endParaRPr sz="1800">
              <a:latin typeface="Calibri"/>
              <a:ea typeface="Calibri"/>
              <a:cs typeface="Calibri"/>
              <a:sym typeface="Calibri"/>
            </a:endParaRPr>
          </a:p>
          <a:p>
            <a:pPr marL="685800" lvl="1" indent="-190500" algn="l" rtl="0">
              <a:lnSpc>
                <a:spcPct val="90000"/>
              </a:lnSpc>
              <a:spcBef>
                <a:spcPts val="500"/>
              </a:spcBef>
              <a:spcAft>
                <a:spcPts val="0"/>
              </a:spcAft>
              <a:buSzPts val="1400"/>
              <a:buChar char="•"/>
            </a:pPr>
            <a:r>
              <a:rPr lang="en" sz="1400" b="1">
                <a:latin typeface="Calibri"/>
                <a:ea typeface="Calibri"/>
                <a:cs typeface="Calibri"/>
                <a:sym typeface="Calibri"/>
              </a:rPr>
              <a:t>20%</a:t>
            </a:r>
            <a:r>
              <a:rPr lang="en" sz="1400">
                <a:latin typeface="Calibri"/>
                <a:ea typeface="Calibri"/>
                <a:cs typeface="Calibri"/>
                <a:sym typeface="Calibri"/>
              </a:rPr>
              <a:t> of funds allocated based on total 5-17 year old population within the LEA attendance area</a:t>
            </a:r>
            <a:endParaRPr sz="1400">
              <a:latin typeface="Calibri"/>
              <a:ea typeface="Calibri"/>
              <a:cs typeface="Calibri"/>
              <a:sym typeface="Calibri"/>
            </a:endParaRPr>
          </a:p>
          <a:p>
            <a:pPr marL="1143000" lvl="2" indent="-203200" algn="l" rtl="0">
              <a:lnSpc>
                <a:spcPct val="105000"/>
              </a:lnSpc>
              <a:spcBef>
                <a:spcPts val="0"/>
              </a:spcBef>
              <a:spcAft>
                <a:spcPts val="0"/>
              </a:spcAft>
              <a:buSzPts val="1400"/>
              <a:buFont typeface="Calibri"/>
              <a:buChar char="•"/>
            </a:pPr>
            <a:r>
              <a:rPr lang="en" sz="1400">
                <a:latin typeface="Calibri"/>
                <a:ea typeface="Calibri"/>
                <a:cs typeface="Calibri"/>
                <a:sym typeface="Calibri"/>
              </a:rPr>
              <a:t>Title II is distributed based on each LEA’s relative share, within the state, of Total 5-17 population and Formula Student count.</a:t>
            </a:r>
            <a:endParaRPr sz="1400">
              <a:latin typeface="Calibri"/>
              <a:ea typeface="Calibri"/>
              <a:cs typeface="Calibri"/>
              <a:sym typeface="Calibri"/>
            </a:endParaRPr>
          </a:p>
          <a:p>
            <a:pPr marL="685800" lvl="1" indent="-190500" algn="l" rtl="0">
              <a:lnSpc>
                <a:spcPct val="90000"/>
              </a:lnSpc>
              <a:spcBef>
                <a:spcPts val="500"/>
              </a:spcBef>
              <a:spcAft>
                <a:spcPts val="0"/>
              </a:spcAft>
              <a:buSzPts val="1400"/>
              <a:buChar char="•"/>
            </a:pPr>
            <a:r>
              <a:rPr lang="en" sz="1400" b="1">
                <a:latin typeface="Calibri"/>
                <a:ea typeface="Calibri"/>
                <a:cs typeface="Calibri"/>
                <a:sym typeface="Calibri"/>
              </a:rPr>
              <a:t>80% </a:t>
            </a:r>
            <a:r>
              <a:rPr lang="en" sz="1400">
                <a:latin typeface="Calibri"/>
                <a:ea typeface="Calibri"/>
                <a:cs typeface="Calibri"/>
                <a:sym typeface="Calibri"/>
              </a:rPr>
              <a:t>of funds based on formula student percentage</a:t>
            </a:r>
            <a:endParaRPr sz="1400">
              <a:latin typeface="Calibri"/>
              <a:ea typeface="Calibri"/>
              <a:cs typeface="Calibri"/>
              <a:sym typeface="Calibri"/>
            </a:endParaRPr>
          </a:p>
        </p:txBody>
      </p:sp>
      <p:sp>
        <p:nvSpPr>
          <p:cNvPr id="425" name="Google Shape;425;g201e23db9b1_1_22"/>
          <p:cNvSpPr txBox="1">
            <a:spLocks noGrp="1"/>
          </p:cNvSpPr>
          <p:nvPr>
            <p:ph type="title"/>
          </p:nvPr>
        </p:nvSpPr>
        <p:spPr>
          <a:xfrm>
            <a:off x="192024" y="144018"/>
            <a:ext cx="7886700" cy="3909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84848"/>
              <a:buFont typeface="Arial"/>
              <a:buNone/>
            </a:pPr>
            <a:r>
              <a:rPr lang="en"/>
              <a:t>Title II-A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01e23db9b1_1_32"/>
          <p:cNvSpPr txBox="1">
            <a:spLocks noGrp="1"/>
          </p:cNvSpPr>
          <p:nvPr>
            <p:ph type="body" idx="1"/>
          </p:nvPr>
        </p:nvSpPr>
        <p:spPr>
          <a:xfrm>
            <a:off x="628650" y="901800"/>
            <a:ext cx="7886700" cy="3777769"/>
          </a:xfrm>
          <a:prstGeom prst="rect">
            <a:avLst/>
          </a:prstGeom>
          <a:noFill/>
          <a:ln>
            <a:noFill/>
          </a:ln>
        </p:spPr>
        <p:txBody>
          <a:bodyPr spcFirstLastPara="1" wrap="square" lIns="91425" tIns="45700" rIns="91425" bIns="45700" anchor="t" anchorCtr="0">
            <a:normAutofit/>
          </a:bodyPr>
          <a:lstStyle/>
          <a:p>
            <a:pPr marL="228600" lvl="0" indent="-215900" algn="l" rtl="0">
              <a:lnSpc>
                <a:spcPct val="90000"/>
              </a:lnSpc>
              <a:spcBef>
                <a:spcPts val="1000"/>
              </a:spcBef>
              <a:spcAft>
                <a:spcPts val="0"/>
              </a:spcAft>
              <a:buClr>
                <a:srgbClr val="0D1E8E"/>
              </a:buClr>
              <a:buSzPts val="1800"/>
              <a:buFont typeface="Calibri"/>
              <a:buChar char="•"/>
            </a:pPr>
            <a:r>
              <a:rPr lang="en" sz="1800">
                <a:latin typeface="Calibri"/>
                <a:ea typeface="Calibri"/>
                <a:cs typeface="Calibri"/>
                <a:sym typeface="Calibri"/>
              </a:rPr>
              <a:t>The State’s allocation from USDE is based on the total number of English Learner (EL) students in Colorado, as compared to all EL students nationally, which determines the funding available to the State</a:t>
            </a:r>
            <a:endParaRPr sz="1800">
              <a:latin typeface="Calibri"/>
              <a:ea typeface="Calibri"/>
              <a:cs typeface="Calibri"/>
              <a:sym typeface="Calibri"/>
            </a:endParaRPr>
          </a:p>
          <a:p>
            <a:pPr marL="228600" lvl="0" indent="-215900" algn="l" rtl="0">
              <a:lnSpc>
                <a:spcPct val="90000"/>
              </a:lnSpc>
              <a:spcBef>
                <a:spcPts val="1000"/>
              </a:spcBef>
              <a:spcAft>
                <a:spcPts val="0"/>
              </a:spcAft>
              <a:buClr>
                <a:srgbClr val="0D1E8E"/>
              </a:buClr>
              <a:buSzPts val="1800"/>
              <a:buFont typeface="Calibri"/>
              <a:buChar char="•"/>
            </a:pPr>
            <a:r>
              <a:rPr lang="en" sz="1800">
                <a:latin typeface="Calibri"/>
                <a:ea typeface="Calibri"/>
                <a:cs typeface="Calibri"/>
                <a:sym typeface="Calibri"/>
              </a:rPr>
              <a:t>LEA funding eligibility is based on the number of EL students enrolled in the LEA</a:t>
            </a:r>
            <a:endParaRPr sz="1800">
              <a:latin typeface="Calibri"/>
              <a:ea typeface="Calibri"/>
              <a:cs typeface="Calibri"/>
              <a:sym typeface="Calibri"/>
            </a:endParaRPr>
          </a:p>
          <a:p>
            <a:pPr marL="685800" lvl="1" indent="-190500" algn="l" rtl="0">
              <a:lnSpc>
                <a:spcPct val="90000"/>
              </a:lnSpc>
              <a:spcBef>
                <a:spcPts val="500"/>
              </a:spcBef>
              <a:spcAft>
                <a:spcPts val="0"/>
              </a:spcAft>
              <a:buSzPts val="1400"/>
              <a:buFont typeface="Calibri"/>
              <a:buChar char="•"/>
            </a:pPr>
            <a:r>
              <a:rPr lang="en" sz="1400">
                <a:latin typeface="Calibri"/>
                <a:ea typeface="Calibri"/>
                <a:cs typeface="Calibri"/>
                <a:sym typeface="Calibri"/>
              </a:rPr>
              <a:t>October Count from the prior year</a:t>
            </a:r>
            <a:endParaRPr sz="1800">
              <a:latin typeface="Calibri"/>
              <a:ea typeface="Calibri"/>
              <a:cs typeface="Calibri"/>
              <a:sym typeface="Calibri"/>
            </a:endParaRPr>
          </a:p>
          <a:p>
            <a:pPr marL="228600" lvl="0" indent="-215900" algn="l" rtl="0">
              <a:lnSpc>
                <a:spcPct val="90000"/>
              </a:lnSpc>
              <a:spcBef>
                <a:spcPts val="1000"/>
              </a:spcBef>
              <a:spcAft>
                <a:spcPts val="0"/>
              </a:spcAft>
              <a:buClr>
                <a:srgbClr val="0D1E8E"/>
              </a:buClr>
              <a:buSzPts val="1800"/>
              <a:buFont typeface="Calibri"/>
              <a:buChar char="•"/>
            </a:pPr>
            <a:r>
              <a:rPr lang="en" sz="1800">
                <a:latin typeface="Calibri"/>
                <a:ea typeface="Calibri"/>
                <a:cs typeface="Calibri"/>
                <a:sym typeface="Calibri"/>
              </a:rPr>
              <a:t>State Allocation/Total State EL = Per Pupil $ Amount</a:t>
            </a:r>
            <a:endParaRPr sz="1800">
              <a:latin typeface="Calibri"/>
              <a:ea typeface="Calibri"/>
              <a:cs typeface="Calibri"/>
              <a:sym typeface="Calibri"/>
            </a:endParaRPr>
          </a:p>
          <a:p>
            <a:pPr marL="228600" lvl="0" indent="-215900" algn="l" rtl="0">
              <a:lnSpc>
                <a:spcPct val="90000"/>
              </a:lnSpc>
              <a:spcBef>
                <a:spcPts val="1000"/>
              </a:spcBef>
              <a:spcAft>
                <a:spcPts val="0"/>
              </a:spcAft>
              <a:buClr>
                <a:srgbClr val="0D1E8E"/>
              </a:buClr>
              <a:buSzPts val="1800"/>
              <a:buFont typeface="Calibri"/>
              <a:buChar char="•"/>
            </a:pPr>
            <a:r>
              <a:rPr lang="en" sz="1800">
                <a:latin typeface="Calibri"/>
                <a:ea typeface="Calibri"/>
                <a:cs typeface="Calibri"/>
                <a:sym typeface="Calibri"/>
              </a:rPr>
              <a:t>Per Pupil $ Amount * EL in LEA= LEA Allocation</a:t>
            </a:r>
            <a:endParaRPr sz="1800">
              <a:latin typeface="Calibri"/>
              <a:ea typeface="Calibri"/>
              <a:cs typeface="Calibri"/>
              <a:sym typeface="Calibri"/>
            </a:endParaRPr>
          </a:p>
        </p:txBody>
      </p:sp>
      <p:sp>
        <p:nvSpPr>
          <p:cNvPr id="431" name="Google Shape;431;g201e23db9b1_1_32"/>
          <p:cNvSpPr txBox="1">
            <a:spLocks noGrp="1"/>
          </p:cNvSpPr>
          <p:nvPr>
            <p:ph type="title"/>
          </p:nvPr>
        </p:nvSpPr>
        <p:spPr>
          <a:xfrm>
            <a:off x="192024" y="144018"/>
            <a:ext cx="7886700" cy="3909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800"/>
              <a:buFont typeface="Arial"/>
              <a:buNone/>
            </a:pPr>
            <a:r>
              <a:rPr lang="en"/>
              <a:t>Title III-A Allocation Process</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2880</Words>
  <Application>Microsoft Office PowerPoint</Application>
  <PresentationFormat>On-screen Show (16:9)</PresentationFormat>
  <Paragraphs>277</Paragraphs>
  <Slides>26</Slides>
  <Notes>26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Rockwell</vt:lpstr>
      <vt:lpstr>Roboto</vt:lpstr>
      <vt:lpstr>Trebuchet MS</vt:lpstr>
      <vt:lpstr>Arial</vt:lpstr>
      <vt:lpstr>Noto Sans Symbols</vt:lpstr>
      <vt:lpstr>Calibri</vt:lpstr>
      <vt:lpstr>Office Theme</vt:lpstr>
      <vt:lpstr>Simple Light</vt:lpstr>
      <vt:lpstr>Simple Light</vt:lpstr>
      <vt:lpstr>Office Theme</vt:lpstr>
      <vt:lpstr>CDE Office Hours</vt:lpstr>
      <vt:lpstr>ESSER Office Hours</vt:lpstr>
      <vt:lpstr>Updates and Reminders</vt:lpstr>
      <vt:lpstr>Preliminary Allocations!</vt:lpstr>
      <vt:lpstr>Preliminary Allocations Are Ready! </vt:lpstr>
      <vt:lpstr>Title I, Part A</vt:lpstr>
      <vt:lpstr>Title I, Part A Components</vt:lpstr>
      <vt:lpstr>Title II-A</vt:lpstr>
      <vt:lpstr>Title III-A Allocation Process</vt:lpstr>
      <vt:lpstr>Title III Set Aside Immigrant (SAI)</vt:lpstr>
      <vt:lpstr>Title IV</vt:lpstr>
      <vt:lpstr>Other ESEA and ESSER Updates and Reminders!</vt:lpstr>
      <vt:lpstr>Consolidated Application PAR Deadline</vt:lpstr>
      <vt:lpstr>23-24 Consolidated Application Updates</vt:lpstr>
      <vt:lpstr>Upcoming Regional Network Meetings and Consolidated Application Training</vt:lpstr>
      <vt:lpstr>ESSER Deadline Reminders</vt:lpstr>
      <vt:lpstr>Small Rural Schools Achievement Application </vt:lpstr>
      <vt:lpstr>Summer Programming Resources</vt:lpstr>
      <vt:lpstr>Summer Programming Resources </vt:lpstr>
      <vt:lpstr>Federal Funding Available to Support Summer Programming</vt:lpstr>
      <vt:lpstr>Timing</vt:lpstr>
      <vt:lpstr>ESSER Reporting</vt:lpstr>
      <vt:lpstr>Reminders</vt:lpstr>
      <vt:lpstr>Upcoming Meetings</vt:lpstr>
      <vt:lpstr>Looking Ahead…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7</cp:revision>
  <dcterms:modified xsi:type="dcterms:W3CDTF">2023-03-27T15:43:37Z</dcterms:modified>
</cp:coreProperties>
</file>