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slideLayouts/slideLayout168.xml" ContentType="application/vnd.openxmlformats-officedocument.presentationml.slideLayout+xml"/>
  <Override PartName="/ppt/theme/theme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1" r:id="rId1"/>
    <p:sldMasterId id="2147483832" r:id="rId2"/>
    <p:sldMasterId id="2147483833" r:id="rId3"/>
    <p:sldMasterId id="2147483834" r:id="rId4"/>
    <p:sldMasterId id="2147483835" r:id="rId5"/>
    <p:sldMasterId id="2147483836" r:id="rId6"/>
  </p:sldMasterIdLst>
  <p:notesMasterIdLst>
    <p:notesMasterId r:id="rId7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x="9144000" cy="5143500" type="screen16x9"/>
  <p:notesSz cx="6858000" cy="9144000"/>
  <p:embeddedFontLst>
    <p:embeddedFont>
      <p:font typeface="Century Schoolbook" panose="02040604050505020304" pitchFamily="18" charset="0"/>
      <p:regular r:id="rId79"/>
      <p:bold r:id="rId80"/>
      <p:italic r:id="rId81"/>
      <p:boldItalic r:id="rId82"/>
    </p:embeddedFont>
    <p:embeddedFont>
      <p:font typeface="Lato" panose="020F0502020204030203" pitchFamily="34" charset="0"/>
      <p:regular r:id="rId83"/>
      <p:bold r:id="rId84"/>
      <p:italic r:id="rId85"/>
      <p:boldItalic r:id="rId86"/>
    </p:embeddedFont>
    <p:embeddedFont>
      <p:font typeface="Roboto" panose="02000000000000000000" pitchFamily="2" charset="0"/>
      <p:regular r:id="rId87"/>
      <p:bold r:id="rId88"/>
      <p:italic r:id="rId89"/>
      <p:boldItalic r:id="rId90"/>
    </p:embeddedFont>
    <p:embeddedFont>
      <p:font typeface="Roboto Medium" panose="02000000000000000000" pitchFamily="2" charset="0"/>
      <p:regular r:id="rId91"/>
      <p:bold r:id="rId92"/>
      <p:italic r:id="rId93"/>
      <p:boldItalic r:id="rId94"/>
    </p:embeddedFont>
    <p:embeddedFont>
      <p:font typeface="Rockwell" panose="02060603020205020403" pitchFamily="18" charset="0"/>
      <p:regular r:id="rId95"/>
      <p:bold r:id="rId96"/>
      <p:italic r:id="rId97"/>
      <p:boldItalic r:id="rId98"/>
    </p:embeddedFont>
    <p:embeddedFont>
      <p:font typeface="Trebuchet MS" panose="020B060302020202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D825BF-2A12-4169-A26D-D0D7C6D7078A}">
  <a:tblStyle styleId="{3ED825BF-2A12-4169-A26D-D0D7C6D707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2C152D1-02C2-4B81-A416-A316876BD16A}" styleName="Table_1">
    <a:wholeTbl>
      <a:tcTxStyle b="off" i="off">
        <a:font>
          <a:latin typeface="Century Schoolbook"/>
          <a:ea typeface="Century Schoolbook"/>
          <a:cs typeface="Century School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entury Schoolbook"/>
          <a:ea typeface="Century Schoolbook"/>
          <a:cs typeface="Century Schoolbook"/>
        </a:font>
        <a:schemeClr val="lt1"/>
      </a:tcTxStyle>
      <a:tcStyle>
        <a:tcBdr/>
        <a:fill>
          <a:solidFill>
            <a:schemeClr val="accent1"/>
          </a:solidFill>
        </a:fill>
      </a:tcStyle>
    </a:lastCol>
    <a:firstCol>
      <a:tcTxStyle b="on" i="off">
        <a:font>
          <a:latin typeface="Century Schoolbook"/>
          <a:ea typeface="Century Schoolbook"/>
          <a:cs typeface="Century Schoolbook"/>
        </a:font>
        <a:schemeClr val="lt1"/>
      </a:tcTxStyle>
      <a:tcStyle>
        <a:tcBdr/>
        <a:fill>
          <a:solidFill>
            <a:schemeClr val="accent1"/>
          </a:solidFill>
        </a:fill>
      </a:tcStyle>
    </a:firstCol>
    <a:lastRow>
      <a:tcTxStyle b="on" i="off">
        <a:font>
          <a:latin typeface="Century Schoolbook"/>
          <a:ea typeface="Century Schoolbook"/>
          <a:cs typeface="Century School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Schoolbook"/>
          <a:ea typeface="Century Schoolbook"/>
          <a:cs typeface="Century School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218111D-4928-47EC-9032-CFC3857A489D}" styleName="Table_2">
    <a:wholeTbl>
      <a:tcTxStyle b="off" i="off">
        <a:font>
          <a:latin typeface="Century Schoolbook"/>
          <a:ea typeface="Century Schoolbook"/>
          <a:cs typeface="Century Schoolbook"/>
        </a:font>
        <a:schemeClr val="dk1"/>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dk1"/>
              </a:solidFill>
              <a:prstDash val="solid"/>
              <a:round/>
              <a:headEnd type="none" w="sm" len="sm"/>
              <a:tailEnd type="none" w="sm" len="sm"/>
            </a:ln>
          </a:top>
          <a:bottom>
            <a:ln w="9525" cap="flat" cmpd="sng">
              <a:solidFill>
                <a:schemeClr val="dk1"/>
              </a:solidFill>
              <a:prstDash val="solid"/>
              <a:round/>
              <a:headEnd type="none" w="sm" len="sm"/>
              <a:tailEnd type="none" w="sm" len="sm"/>
            </a:ln>
          </a:bottom>
        </a:tcBdr>
      </a:tcStyle>
    </a:band1H>
    <a:band2H>
      <a:tcTxStyle/>
      <a:tcStyle>
        <a:tcBdr/>
      </a:tcStyle>
    </a:band2H>
    <a:band1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1V>
    <a:band2V>
      <a:tcTxStyle/>
      <a:tcStyle>
        <a:tcBdr>
          <a:left>
            <a:ln w="9525" cap="flat" cmpd="sng">
              <a:solidFill>
                <a:schemeClr val="dk1"/>
              </a:solidFill>
              <a:prstDash val="solid"/>
              <a:round/>
              <a:headEnd type="none" w="sm" len="sm"/>
              <a:tailEnd type="none" w="sm" len="sm"/>
            </a:ln>
          </a:left>
          <a:right>
            <a:ln w="9525" cap="flat" cmpd="sng">
              <a:solidFill>
                <a:schemeClr val="dk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entury Schoolbook"/>
          <a:ea typeface="Century Schoolbook"/>
          <a:cs typeface="Century Schoolbook"/>
        </a:font>
        <a:schemeClr val="lt1"/>
      </a:tcTxStyle>
      <a:tcStyle>
        <a:tcBdr/>
        <a:fill>
          <a:solidFill>
            <a:schemeClr val="dk1"/>
          </a:solidFill>
        </a:fill>
      </a:tcStyle>
    </a:firstRow>
    <a:neCell>
      <a:tcTxStyle/>
      <a:tcStyle>
        <a:tcBdr/>
      </a:tcStyle>
    </a:neCell>
    <a:nwCell>
      <a:tcTxStyle/>
      <a:tcStyle>
        <a:tcBdr/>
      </a:tcStyle>
    </a:nwCell>
  </a:tblStyle>
  <a:tblStyle styleId="{DD33BFB6-0579-4149-A031-1D000D39044F}"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25FFC1-9C83-4D8D-8F1B-347FE79D0086}" styleName="Table_4">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58" autoAdjust="0"/>
  </p:normalViewPr>
  <p:slideViewPr>
    <p:cSldViewPr snapToGrid="0">
      <p:cViewPr varScale="1">
        <p:scale>
          <a:sx n="78" d="100"/>
          <a:sy n="78" d="100"/>
        </p:scale>
        <p:origin x="12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9.fntdata"/><Relationship Id="rId10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9.fntdata"/><Relationship Id="rId61" Type="http://schemas.openxmlformats.org/officeDocument/2006/relationships/slide" Target="slides/slide55.xml"/><Relationship Id="rId82" Type="http://schemas.openxmlformats.org/officeDocument/2006/relationships/font" Target="fonts/font4.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22.fntdata"/><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e.state.co.us/cdefisgrant/gfmsu_contacts_ne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33f431cce94_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33f431cce94_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33f431cce94_8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33f431cce94_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33f431cce94_8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33f431cce94_8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33f431cce94_8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33f431cce94_8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3f431cce94_8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33f431cce94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a:p>
            <a:pPr marL="0" lvl="0" indent="0" algn="l" rtl="0">
              <a:lnSpc>
                <a:spcPct val="150000"/>
              </a:lnSpc>
              <a:spcBef>
                <a:spcPts val="0"/>
              </a:spcBef>
              <a:spcAft>
                <a:spcPts val="0"/>
              </a:spcAft>
              <a:buNone/>
            </a:pPr>
            <a:r>
              <a:rPr lang="en" sz="1400">
                <a:solidFill>
                  <a:schemeClr val="dk1"/>
                </a:solidFill>
                <a:latin typeface="Roboto"/>
                <a:ea typeface="Roboto"/>
                <a:cs typeface="Roboto"/>
                <a:sym typeface="Roboto"/>
              </a:rPr>
              <a:t>A Title I, Part A schoolwide program is a comprehensive reform strategy designed to upgrade the entire educational program in a Title I school with a poverty percentage of 40% or more in order to improve the achievement of the lowest-achieving students.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33f431cce94_8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33f431cce94_8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a:p>
            <a:pPr marL="0" lvl="0" indent="0" algn="l" rtl="0">
              <a:lnSpc>
                <a:spcPct val="150000"/>
              </a:lnSpc>
              <a:spcBef>
                <a:spcPts val="0"/>
              </a:spcBef>
              <a:spcAft>
                <a:spcPts val="1200"/>
              </a:spcAft>
              <a:buClr>
                <a:schemeClr val="dk1"/>
              </a:buClr>
              <a:buSzPts val="1100"/>
              <a:buFont typeface="Arial"/>
              <a:buNone/>
            </a:pPr>
            <a:r>
              <a:rPr lang="en" sz="1400">
                <a:solidFill>
                  <a:schemeClr val="dk1"/>
                </a:solidFill>
                <a:highlight>
                  <a:schemeClr val="lt1"/>
                </a:highlight>
                <a:latin typeface="Roboto"/>
                <a:ea typeface="Roboto"/>
                <a:cs typeface="Roboto"/>
                <a:sym typeface="Roboto"/>
              </a:rPr>
              <a:t>Please note that LEAs must communicate with the </a:t>
            </a:r>
            <a:r>
              <a:rPr lang="en" sz="1400" u="sng">
                <a:solidFill>
                  <a:srgbClr val="0097A7"/>
                </a:solidFill>
                <a:highlight>
                  <a:schemeClr val="lt1"/>
                </a:highlight>
                <a:latin typeface="Roboto"/>
                <a:ea typeface="Roboto"/>
                <a:cs typeface="Roboto"/>
                <a:sym typeface="Roboto"/>
                <a:hlinkClick r:id="rId3">
                  <a:extLst>
                    <a:ext uri="{A12FA001-AC4F-418D-AE19-62706E023703}">
                      <ahyp:hlinkClr xmlns:ahyp="http://schemas.microsoft.com/office/drawing/2018/hyperlinkcolor" val="tx"/>
                    </a:ext>
                  </a:extLst>
                </a:hlinkClick>
              </a:rPr>
              <a:t>CDE Office of Grants Fiscal</a:t>
            </a:r>
            <a:r>
              <a:rPr lang="en" sz="1400">
                <a:solidFill>
                  <a:schemeClr val="dk1"/>
                </a:solidFill>
                <a:highlight>
                  <a:schemeClr val="lt1"/>
                </a:highlight>
                <a:latin typeface="Roboto"/>
                <a:ea typeface="Roboto"/>
                <a:cs typeface="Roboto"/>
                <a:sym typeface="Roboto"/>
              </a:rPr>
              <a:t> before submitting this waiver.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33f431cce94_8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33f431cce94_8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33f431cce94_8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33f431cce94_8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33f431cce94_8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33f431cce94_8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33f431cce94_8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33f431cce94_8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1" name="Google Shape;1531;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33f431cce94_8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33f431cce94_8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33f431cce94_8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33f431cce94_8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33f431cce94_8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33f431cce94_8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g33f431cce94_8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5" name="Google Shape;1675;g33f431cce94_8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g33f431cce94_8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2" name="Google Shape;1682;g33f431cce94_8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33f431cce94_8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33f431cce94_8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Melissa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33f431cce94_8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33f431cce94_8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g33f98fefd87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4" name="Google Shape;1704;g33f98fefd87_2_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Hello and welcome to the Elementary and Secondary Education Act, or ESEA, Levels of Evidence training. I am so glad you are joining me today as we walk through this important topic</a:t>
            </a:r>
            <a:endParaRPr/>
          </a:p>
          <a:p>
            <a:pPr marL="0" lvl="0" indent="0" algn="l" rtl="0">
              <a:spcBef>
                <a:spcPts val="0"/>
              </a:spcBef>
              <a:spcAft>
                <a:spcPts val="0"/>
              </a:spcAft>
              <a:buNone/>
            </a:pPr>
            <a:endParaRPr/>
          </a:p>
          <a:p>
            <a:pPr marL="0" lvl="0" indent="0" algn="l" rtl="0">
              <a:spcBef>
                <a:spcPts val="0"/>
              </a:spcBef>
              <a:spcAft>
                <a:spcPts val="0"/>
              </a:spcAft>
              <a:buNone/>
            </a:pPr>
            <a:r>
              <a:rPr lang="en"/>
              <a:t>My name is Jerry Ring and I am an ESEA Reporting and Evaluation Specialist at CDE and will be joined by my colleague Anna Rowan, an ESEA Evaluation and Research Analyst at CDE. This training is particularly relevant for local education agency federal programs grantees, as we will be discussing the levels of evidence that are recommended, and sometimes required, in federal program implementation. I appreciate you taking the time out of your busy schedule to learn more about this aspect of grant implementation, and my hope is that you will feel more confident in your understanding of evidence-based practices at the end of this hour.</a:t>
            </a:r>
            <a:endParaRPr/>
          </a:p>
          <a:p>
            <a:pPr marL="0" lvl="0" indent="0" algn="l" rtl="0">
              <a:spcBef>
                <a:spcPts val="0"/>
              </a:spcBef>
              <a:spcAft>
                <a:spcPts val="0"/>
              </a:spcAft>
              <a:buNone/>
            </a:pPr>
            <a:endParaRPr/>
          </a:p>
        </p:txBody>
      </p:sp>
      <p:sp>
        <p:nvSpPr>
          <p:cNvPr id="1705" name="Google Shape;1705;g33f98fefd87_2_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33f98fefd87_2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g33f98fefd87_2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Why is this training important? As you are preparing to complete your Consolidated Application, understanding the levels of evidence and how to determine whether a strategy or program is evidenced-based will be helpful to you as you determine what to implement at your LEA.</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solidFill>
                  <a:schemeClr val="dk1"/>
                </a:solidFill>
              </a:rPr>
              <a:t>This EBI presentation is a follow up to training to the Cons App training at the 2025 Winter RNM and a reminder that ESEA funds must (and in some cases should) be used for evidence-based intervention, how to select EBI, and what factors to consider. Links to the slide decks and </a:t>
            </a:r>
            <a:r>
              <a:rPr lang="en"/>
              <a:t>recordings from those sessions are provided here.</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the EASI grants and Title Programs have specific requirements related to evidence-based interventions.</a:t>
            </a:r>
            <a:endParaRPr/>
          </a:p>
        </p:txBody>
      </p:sp>
      <p:sp>
        <p:nvSpPr>
          <p:cNvPr id="1712" name="Google Shape;1712;g33f98fefd87_2_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33f98fefd87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g33f98fefd87_2_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is our agenda for today. </a:t>
            </a:r>
            <a:endParaRPr/>
          </a:p>
          <a:p>
            <a:pPr marL="0" lvl="0" indent="0" algn="l" rtl="0">
              <a:spcBef>
                <a:spcPts val="0"/>
              </a:spcBef>
              <a:spcAft>
                <a:spcPts val="0"/>
              </a:spcAft>
              <a:buNone/>
            </a:pPr>
            <a:endParaRPr/>
          </a:p>
          <a:p>
            <a:pPr marL="0" lvl="0" indent="0" algn="l" rtl="0">
              <a:spcBef>
                <a:spcPts val="0"/>
              </a:spcBef>
              <a:spcAft>
                <a:spcPts val="0"/>
              </a:spcAft>
              <a:buNone/>
            </a:pPr>
            <a:r>
              <a:rPr lang="en"/>
              <a:t>We will start with an introduction and warm-up, followed by an overview of the ESEA Levels of Evidence and requirements.</a:t>
            </a:r>
            <a:endParaRPr/>
          </a:p>
          <a:p>
            <a:pPr marL="0" lvl="0" indent="0" algn="l" rtl="0">
              <a:spcBef>
                <a:spcPts val="0"/>
              </a:spcBef>
              <a:spcAft>
                <a:spcPts val="0"/>
              </a:spcAft>
              <a:buNone/>
            </a:pPr>
            <a:r>
              <a:rPr lang="en"/>
              <a:t>Next, Anna will unpack the levels of evidence. After that, we will take a look at practices for selecting evidence-based interventions, and we will wrap up with a review of a few additional relevant resources.</a:t>
            </a:r>
            <a:endParaRPr/>
          </a:p>
          <a:p>
            <a:pPr marL="0" lvl="0" indent="0" algn="l" rtl="0">
              <a:spcBef>
                <a:spcPts val="0"/>
              </a:spcBef>
              <a:spcAft>
                <a:spcPts val="0"/>
              </a:spcAft>
              <a:buNone/>
            </a:pPr>
            <a:endParaRPr/>
          </a:p>
          <a:p>
            <a:pPr marL="0" lvl="0" indent="0" algn="l" rtl="0">
              <a:spcBef>
                <a:spcPts val="0"/>
              </a:spcBef>
              <a:spcAft>
                <a:spcPts val="0"/>
              </a:spcAft>
              <a:buNone/>
            </a:pPr>
            <a:r>
              <a:rPr lang="en"/>
              <a:t>We will also drop the slides for today’s event in the chat now for you to follow along with, as we have lots of great content we will be covering!</a:t>
            </a:r>
            <a:endParaRPr/>
          </a:p>
          <a:p>
            <a:pPr marL="0" lvl="0" indent="0" algn="l" rtl="0">
              <a:spcBef>
                <a:spcPts val="0"/>
              </a:spcBef>
              <a:spcAft>
                <a:spcPts val="0"/>
              </a:spcAft>
              <a:buNone/>
            </a:pPr>
            <a:endParaRPr/>
          </a:p>
        </p:txBody>
      </p:sp>
      <p:sp>
        <p:nvSpPr>
          <p:cNvPr id="1719" name="Google Shape;1719;g33f98fefd87_2_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7" name="Google Shape;1537;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33f98fefd87_2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g33f98fefd87_2_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also want to start by laying out what you can expect to take away from this training. By the end of this training, participants will be able to:</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
              <a:t>Identify where in the ESEA the levels of evidence are defined; </a:t>
            </a:r>
            <a:endParaRPr/>
          </a:p>
          <a:p>
            <a:pPr marL="228600" lvl="0" indent="-228600" algn="l" rtl="0">
              <a:spcBef>
                <a:spcPts val="0"/>
              </a:spcBef>
              <a:spcAft>
                <a:spcPts val="0"/>
              </a:spcAft>
              <a:buClr>
                <a:schemeClr val="dk1"/>
              </a:buClr>
              <a:buSzPts val="1200"/>
              <a:buFont typeface="Calibri"/>
              <a:buAutoNum type="arabicPeriod"/>
            </a:pPr>
            <a:r>
              <a:rPr lang="en"/>
              <a:t>Explain the four different levels of evidence and the criteria that define them; and</a:t>
            </a:r>
            <a:endParaRPr/>
          </a:p>
          <a:p>
            <a:pPr marL="228600" lvl="0" indent="-228600" algn="l" rtl="0">
              <a:spcBef>
                <a:spcPts val="0"/>
              </a:spcBef>
              <a:spcAft>
                <a:spcPts val="0"/>
              </a:spcAft>
              <a:buClr>
                <a:schemeClr val="dk1"/>
              </a:buClr>
              <a:buSzPts val="1200"/>
              <a:buFont typeface="Calibri"/>
              <a:buAutoNum type="arabicPeriod"/>
            </a:pPr>
            <a:r>
              <a:rPr lang="en"/>
              <a:t>Introduce the What Works Clearinghouse website that includes evidence-based practices and programs.</a:t>
            </a:r>
            <a:endParaRPr/>
          </a:p>
          <a:p>
            <a:pPr marL="0" lvl="0" indent="0" algn="l" rtl="0">
              <a:lnSpc>
                <a:spcPct val="115999"/>
              </a:lnSpc>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a:p>
        </p:txBody>
      </p:sp>
      <p:sp>
        <p:nvSpPr>
          <p:cNvPr id="1737" name="Google Shape;1737;g33f98fefd87_2_1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33f98fefd87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4" name="Google Shape;1754;g33f98fefd87_2_1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Before we dive into the content, we’re going to start with a pulse check activity to see where you are with this topic. </a:t>
            </a:r>
            <a:endParaRPr/>
          </a:p>
          <a:p>
            <a:pPr marL="0" lvl="0" indent="0" algn="l" rtl="0">
              <a:spcBef>
                <a:spcPts val="0"/>
              </a:spcBef>
              <a:spcAft>
                <a:spcPts val="0"/>
              </a:spcAft>
              <a:buNone/>
            </a:pPr>
            <a:endParaRPr/>
          </a:p>
          <a:p>
            <a:pPr marL="0" lvl="0" indent="0" algn="l" rtl="0">
              <a:spcBef>
                <a:spcPts val="0"/>
              </a:spcBef>
              <a:spcAft>
                <a:spcPts val="0"/>
              </a:spcAft>
              <a:buNone/>
            </a:pPr>
            <a:r>
              <a:rPr lang="en"/>
              <a:t>Please respond to the three poll questions you will see pop up. You have the option of selecting that you strongly agree, somewhat agree, or disagree (for now) with the following statements:</a:t>
            </a:r>
            <a:endParaRPr/>
          </a:p>
          <a:p>
            <a:pPr marL="171450" lvl="0" indent="-171450" algn="l" rtl="0">
              <a:spcBef>
                <a:spcPts val="0"/>
              </a:spcBef>
              <a:spcAft>
                <a:spcPts val="0"/>
              </a:spcAft>
              <a:buClr>
                <a:schemeClr val="dk1"/>
              </a:buClr>
              <a:buSzPts val="1200"/>
              <a:buFont typeface="Arial"/>
              <a:buChar char="•"/>
            </a:pPr>
            <a:r>
              <a:rPr lang="en"/>
              <a:t>I am confident in my general understanding of evidence-based practices.</a:t>
            </a:r>
            <a:endParaRPr/>
          </a:p>
          <a:p>
            <a:pPr marL="171450" lvl="0" indent="-171450" algn="l" rtl="0">
              <a:spcBef>
                <a:spcPts val="0"/>
              </a:spcBef>
              <a:spcAft>
                <a:spcPts val="0"/>
              </a:spcAft>
              <a:buClr>
                <a:schemeClr val="dk1"/>
              </a:buClr>
              <a:buSzPts val="1200"/>
              <a:buFont typeface="Arial"/>
              <a:buChar char="•"/>
            </a:pPr>
            <a:r>
              <a:rPr lang="en"/>
              <a:t>I am confident in my specific understanding of the four levels of evidence (Strong Evidence, Moderate Evidence, Promising Evidence, and Demonstrates a Rationale).</a:t>
            </a:r>
            <a:endParaRPr/>
          </a:p>
          <a:p>
            <a:pPr marL="171450" lvl="0" indent="-171450" algn="l" rtl="0">
              <a:spcBef>
                <a:spcPts val="0"/>
              </a:spcBef>
              <a:spcAft>
                <a:spcPts val="0"/>
              </a:spcAft>
              <a:buClr>
                <a:schemeClr val="dk1"/>
              </a:buClr>
              <a:buSzPts val="1200"/>
              <a:buFont typeface="Arial"/>
              <a:buChar char="•"/>
            </a:pPr>
            <a:r>
              <a:rPr lang="en"/>
              <a:t>I know where to find evidence-based interventions.</a:t>
            </a:r>
            <a:endParaRPr/>
          </a:p>
          <a:p>
            <a:pPr marL="0" lvl="0" indent="0" algn="l" rtl="0">
              <a:spcBef>
                <a:spcPts val="0"/>
              </a:spcBef>
              <a:spcAft>
                <a:spcPts val="0"/>
              </a:spcAft>
              <a:buNone/>
            </a:pPr>
            <a:endParaRPr/>
          </a:p>
          <a:p>
            <a:pPr marL="0" lvl="0" indent="0" algn="l" rtl="0">
              <a:spcBef>
                <a:spcPts val="0"/>
              </a:spcBef>
              <a:spcAft>
                <a:spcPts val="0"/>
              </a:spcAft>
              <a:buNone/>
            </a:pPr>
            <a:r>
              <a:rPr lang="en"/>
              <a:t>No matter how you answered, the goal of today’s training is to either build on or refresh your knowledge of what evidence-based programs/interventions are and why you should consider using them. I hope that when you leave this event, you will feel even better equipped to identify and select evidence-based practices.</a:t>
            </a:r>
            <a:endParaRPr/>
          </a:p>
          <a:p>
            <a:pPr marL="0" marR="0" lvl="0" indent="0" algn="l" rtl="0">
              <a:lnSpc>
                <a:spcPct val="115999"/>
              </a:lnSpc>
              <a:spcBef>
                <a:spcPts val="0"/>
              </a:spcBef>
              <a:spcAft>
                <a:spcPts val="0"/>
              </a:spcAft>
              <a:buNone/>
            </a:pPr>
            <a:endParaRPr sz="1800">
              <a:latin typeface="Calibri"/>
              <a:ea typeface="Calibri"/>
              <a:cs typeface="Calibri"/>
              <a:sym typeface="Calibri"/>
            </a:endParaRPr>
          </a:p>
        </p:txBody>
      </p:sp>
      <p:sp>
        <p:nvSpPr>
          <p:cNvPr id="1755" name="Google Shape;1755;g33f98fefd87_2_1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33f98fefd87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7" name="Google Shape;1767;g33f98fefd87_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 this section, we will begin by providing an overview of the ESEA Levels of Evidence, including the statutory requirements and definitions, and we will explore some of the different Title programs to which the levels of evidence apply. </a:t>
            </a:r>
            <a:endParaRPr/>
          </a:p>
          <a:p>
            <a:pPr marL="0" lvl="0" indent="0" algn="l" rtl="0">
              <a:spcBef>
                <a:spcPts val="0"/>
              </a:spcBef>
              <a:spcAft>
                <a:spcPts val="0"/>
              </a:spcAft>
              <a:buNone/>
            </a:pPr>
            <a:endParaRPr/>
          </a:p>
          <a:p>
            <a:pPr marL="0" lvl="0" indent="0" algn="l" rtl="0">
              <a:spcBef>
                <a:spcPts val="0"/>
              </a:spcBef>
              <a:spcAft>
                <a:spcPts val="0"/>
              </a:spcAft>
              <a:buNone/>
            </a:pPr>
            <a:r>
              <a:rPr lang="en"/>
              <a:t>As a reminder, the acronym ESEA refers to the Elementary and Secondary Education Act, which was signed into law in 1965 by President Lyndon Baines Johnson. The Every Student Succeeds Act, also referred to as ESSA, was signed by President Barack Obama in 2015 as a reauthorization of ESEA 50 years later. Outside of this presentation, you may see both the phrases “ESSA Levels of Evidence” and “ESEA Levels of Evidence” used interchangeably, as they refer to the same thing.</a:t>
            </a:r>
            <a:endParaRPr/>
          </a:p>
        </p:txBody>
      </p:sp>
      <p:sp>
        <p:nvSpPr>
          <p:cNvPr id="1768" name="Google Shape;1768;g33f98fefd87_2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33f98fefd87_2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g33f98fefd87_2_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The ESEA levels of evidence are defined in the General Provisions, which contain important information and requirements applicable across the ESEA. As you may know, the General Provisions apply to “covered programs,” or the programs authorized by the titles you see listed. </a:t>
            </a:r>
            <a:endParaRPr dirty="0"/>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Arial"/>
              <a:buChar char="•"/>
            </a:pPr>
            <a:r>
              <a:rPr lang="en" dirty="0"/>
              <a:t>Title I-A: Improving Basic Programs Operated by Local Educational Agencies</a:t>
            </a:r>
            <a:endParaRPr dirty="0"/>
          </a:p>
          <a:p>
            <a:pPr marL="171450" lvl="0" indent="-171450" algn="l" rtl="0">
              <a:spcBef>
                <a:spcPts val="0"/>
              </a:spcBef>
              <a:spcAft>
                <a:spcPts val="0"/>
              </a:spcAft>
              <a:buClr>
                <a:schemeClr val="dk1"/>
              </a:buClr>
              <a:buSzPts val="1200"/>
              <a:buFont typeface="Arial"/>
              <a:buChar char="•"/>
            </a:pPr>
            <a:r>
              <a:rPr lang="en" dirty="0"/>
              <a:t>Title I-C: Education of Migrant Children </a:t>
            </a:r>
            <a:endParaRPr dirty="0"/>
          </a:p>
          <a:p>
            <a:pPr marL="171450" lvl="0" indent="-171450" algn="l" rtl="0">
              <a:spcBef>
                <a:spcPts val="0"/>
              </a:spcBef>
              <a:spcAft>
                <a:spcPts val="0"/>
              </a:spcAft>
              <a:buClr>
                <a:schemeClr val="dk1"/>
              </a:buClr>
              <a:buSzPts val="1200"/>
              <a:buFont typeface="Arial"/>
              <a:buChar char="•"/>
            </a:pPr>
            <a:r>
              <a:rPr lang="en" dirty="0"/>
              <a:t>Title I-D: Prevention and Intervention Programs for Children and Youths Who Are Neglected, Delinquent, or At-Risk</a:t>
            </a:r>
            <a:endParaRPr dirty="0"/>
          </a:p>
          <a:p>
            <a:pPr marL="171450" lvl="0" indent="-171450" algn="l" rtl="0">
              <a:spcBef>
                <a:spcPts val="0"/>
              </a:spcBef>
              <a:spcAft>
                <a:spcPts val="0"/>
              </a:spcAft>
              <a:buClr>
                <a:schemeClr val="dk1"/>
              </a:buClr>
              <a:buSzPts val="1200"/>
              <a:buFont typeface="Arial"/>
              <a:buChar char="•"/>
            </a:pPr>
            <a:r>
              <a:rPr lang="en" dirty="0"/>
              <a:t>Title II-A: Supporting Effective Instruction</a:t>
            </a:r>
            <a:endParaRPr dirty="0"/>
          </a:p>
          <a:p>
            <a:pPr marL="171450" lvl="0" indent="-171450" algn="l" rtl="0">
              <a:spcBef>
                <a:spcPts val="0"/>
              </a:spcBef>
              <a:spcAft>
                <a:spcPts val="0"/>
              </a:spcAft>
              <a:buClr>
                <a:schemeClr val="dk1"/>
              </a:buClr>
              <a:buSzPts val="1200"/>
              <a:buFont typeface="Arial"/>
              <a:buChar char="•"/>
            </a:pPr>
            <a:r>
              <a:rPr lang="en" dirty="0"/>
              <a:t>Title III-A: English Language Acquisition, Enhancement, and Academic Achievement Act</a:t>
            </a:r>
            <a:endParaRPr dirty="0"/>
          </a:p>
          <a:p>
            <a:pPr marL="171450" lvl="0" indent="-171450" algn="l" rtl="0">
              <a:spcBef>
                <a:spcPts val="0"/>
              </a:spcBef>
              <a:spcAft>
                <a:spcPts val="0"/>
              </a:spcAft>
              <a:buClr>
                <a:schemeClr val="dk1"/>
              </a:buClr>
              <a:buSzPts val="1200"/>
              <a:buFont typeface="Arial"/>
              <a:buChar char="•"/>
            </a:pPr>
            <a:r>
              <a:rPr lang="en" dirty="0"/>
              <a:t>Title IV-A: Student Support and Academic Enrichment</a:t>
            </a:r>
            <a:endParaRPr dirty="0"/>
          </a:p>
          <a:p>
            <a:pPr marL="171450" lvl="0" indent="-171450" algn="l" rtl="0">
              <a:spcBef>
                <a:spcPts val="0"/>
              </a:spcBef>
              <a:spcAft>
                <a:spcPts val="0"/>
              </a:spcAft>
              <a:buClr>
                <a:schemeClr val="dk1"/>
              </a:buClr>
              <a:buSzPts val="1200"/>
              <a:buFont typeface="Arial"/>
              <a:buChar char="•"/>
            </a:pPr>
            <a:r>
              <a:rPr lang="en" dirty="0"/>
              <a:t>Title IV-B: 21st Century Community Learning Centers</a:t>
            </a:r>
            <a:endParaRPr dirty="0"/>
          </a:p>
          <a:p>
            <a:pPr marL="171450" lvl="0" indent="-171450" algn="l" rtl="0">
              <a:spcBef>
                <a:spcPts val="0"/>
              </a:spcBef>
              <a:spcAft>
                <a:spcPts val="0"/>
              </a:spcAft>
              <a:buClr>
                <a:schemeClr val="dk1"/>
              </a:buClr>
              <a:buSzPts val="1200"/>
              <a:buFont typeface="Arial"/>
              <a:buChar char="•"/>
            </a:pPr>
            <a:r>
              <a:rPr lang="en" dirty="0"/>
              <a:t>Title V-B, subpart 2: Rural and Low-Income School Program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Right now, we are only focusing on the evidence-based definitions laid out in the General Provisions; you don’t need to know more about the entirety of the General Provisions for today’s topic.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while defined in the General Provisions, the degree to which an authorized activity needs to meet a specific level of evidence is outlined in the section of the statute that authorizes the program.</a:t>
            </a:r>
            <a:endParaRPr dirty="0"/>
          </a:p>
        </p:txBody>
      </p:sp>
      <p:sp>
        <p:nvSpPr>
          <p:cNvPr id="1775" name="Google Shape;1775;g33f98fefd87_2_1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33f98fefd87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2" name="Google Shape;1782;g33f98fefd87_2_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definition for the ESEA Evidence-Based Levels is found in ESEA Section 8101 (21)(A)</a:t>
            </a:r>
            <a:r>
              <a:rPr lang="en" strike="noStrike">
                <a:solidFill>
                  <a:srgbClr val="F2F2F2"/>
                </a:solidFill>
              </a:rPr>
              <a:t>.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
              <a:t>(21) EVIDENCE-BASED.–</a:t>
            </a:r>
            <a:endParaRPr/>
          </a:p>
          <a:p>
            <a:pPr marL="0" lvl="0" indent="0" algn="l" rtl="0">
              <a:spcBef>
                <a:spcPts val="0"/>
              </a:spcBef>
              <a:spcAft>
                <a:spcPts val="0"/>
              </a:spcAft>
              <a:buNone/>
            </a:pPr>
            <a:r>
              <a:rPr lang="en"/>
              <a:t>(A) IN GENERAL.–Except as provided in subparagraph (B), the term “evidence-based,” when used with respect to a State, local educational agency, or school activity, means an activity, strategy, or intervention that—</a:t>
            </a:r>
            <a:endParaRPr/>
          </a:p>
          <a:p>
            <a:pPr marL="0" lvl="0" indent="0" algn="l" rtl="0">
              <a:spcBef>
                <a:spcPts val="0"/>
              </a:spcBef>
              <a:spcAft>
                <a:spcPts val="0"/>
              </a:spcAft>
              <a:buNone/>
            </a:pPr>
            <a:r>
              <a:rPr lang="en"/>
              <a:t>(i) </a:t>
            </a:r>
            <a:r>
              <a:rPr lang="en" b="1"/>
              <a:t>demonstrates a statistically significant effect on improving student outcomes or other relevant outcomes based on either </a:t>
            </a:r>
            <a:r>
              <a:rPr lang="en"/>
              <a:t>—</a:t>
            </a:r>
            <a:endParaRPr/>
          </a:p>
          <a:p>
            <a:pPr marL="0" lvl="0" indent="0" algn="l" rtl="0">
              <a:spcBef>
                <a:spcPts val="0"/>
              </a:spcBef>
              <a:spcAft>
                <a:spcPts val="0"/>
              </a:spcAft>
              <a:buNone/>
            </a:pPr>
            <a:r>
              <a:rPr lang="en"/>
              <a:t>(I) </a:t>
            </a:r>
            <a:r>
              <a:rPr lang="en" b="1"/>
              <a:t>strong evidence</a:t>
            </a:r>
            <a:r>
              <a:rPr lang="en"/>
              <a:t> from at least 1 well-designed and well-implemented experimental study; or</a:t>
            </a:r>
            <a:endParaRPr/>
          </a:p>
          <a:p>
            <a:pPr marL="0" lvl="0" indent="0" algn="l" rtl="0">
              <a:spcBef>
                <a:spcPts val="0"/>
              </a:spcBef>
              <a:spcAft>
                <a:spcPts val="0"/>
              </a:spcAft>
              <a:buNone/>
            </a:pPr>
            <a:r>
              <a:rPr lang="en"/>
              <a:t>(II) </a:t>
            </a:r>
            <a:r>
              <a:rPr lang="en" b="1"/>
              <a:t>moderate evidence</a:t>
            </a:r>
            <a:r>
              <a:rPr lang="en"/>
              <a:t> from at least 1 well-designed and well-implemented quasi-experimental study; or </a:t>
            </a:r>
            <a:endParaRPr/>
          </a:p>
          <a:p>
            <a:pPr marL="0" lvl="0" indent="0" algn="l" rtl="0">
              <a:spcBef>
                <a:spcPts val="0"/>
              </a:spcBef>
              <a:spcAft>
                <a:spcPts val="0"/>
              </a:spcAft>
              <a:buNone/>
            </a:pPr>
            <a:r>
              <a:rPr lang="en"/>
              <a:t>(III) </a:t>
            </a:r>
            <a:r>
              <a:rPr lang="en" b="1"/>
              <a:t>promising evidence</a:t>
            </a:r>
            <a:r>
              <a:rPr lang="en"/>
              <a:t> from at least 1 well-designed and well-implemented correlational study with statistical controls for selection bias; or </a:t>
            </a:r>
            <a:endParaRPr/>
          </a:p>
          <a:p>
            <a:pPr marL="0" lvl="0" indent="0" algn="l" rtl="0">
              <a:spcBef>
                <a:spcPts val="0"/>
              </a:spcBef>
              <a:spcAft>
                <a:spcPts val="0"/>
              </a:spcAft>
              <a:buNone/>
            </a:pPr>
            <a:r>
              <a:rPr lang="en"/>
              <a:t>(ii)(I) </a:t>
            </a:r>
            <a:r>
              <a:rPr lang="en" b="1"/>
              <a:t>demonstrates a rationale</a:t>
            </a:r>
            <a:r>
              <a:rPr lang="en"/>
              <a:t> based on high-quality research findings or positive evaluation that such activity, strategy, or intervention is likely to improve student outcomes or other relevant outcomes; and</a:t>
            </a:r>
            <a:endParaRPr/>
          </a:p>
          <a:p>
            <a:pPr marL="0" lvl="0" indent="0" algn="l" rtl="0">
              <a:spcBef>
                <a:spcPts val="0"/>
              </a:spcBef>
              <a:spcAft>
                <a:spcPts val="0"/>
              </a:spcAft>
              <a:buNone/>
            </a:pPr>
            <a:r>
              <a:rPr lang="en"/>
              <a:t>(II) includes ongoing efforts to examine the effects of such activity, strategy, or intervention.</a:t>
            </a:r>
            <a:endParaRPr/>
          </a:p>
          <a:p>
            <a:pPr marL="0" lvl="0" indent="0" algn="l" rtl="0">
              <a:spcBef>
                <a:spcPts val="0"/>
              </a:spcBef>
              <a:spcAft>
                <a:spcPts val="0"/>
              </a:spcAft>
              <a:buNone/>
            </a:pPr>
            <a:endParaRPr/>
          </a:p>
          <a:p>
            <a:pPr marL="0" lvl="0" indent="0" algn="l" rtl="0">
              <a:spcBef>
                <a:spcPts val="0"/>
              </a:spcBef>
              <a:spcAft>
                <a:spcPts val="0"/>
              </a:spcAft>
              <a:buNone/>
            </a:pPr>
            <a:r>
              <a:rPr lang="en"/>
              <a:t>I am going to further define the specific terminology later in the presentation, like “statistically significant”; define the types of studies, such as “experimental” and “correlational” studies; and provide you with a glossary of terms, as well as the criteria that goes into these four evidence levels. But for now, I just want to provide you with the information regarding where these levels can be found in the statute.  </a:t>
            </a:r>
            <a:endParaRPr/>
          </a:p>
        </p:txBody>
      </p:sp>
      <p:sp>
        <p:nvSpPr>
          <p:cNvPr id="1783" name="Google Shape;1783;g33f98fefd87_2_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33f98fefd87_2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9" name="Google Shape;1789;g33f98fefd87_2_1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 is a simplified look at each of the four levels, or tiers, for identifying the evidence base of interventions. Please note that these ‘Tiers’ are not the same as ‘Tiers ‘ as used when talking about Multi Tiered Systems of Support (MTSS). </a:t>
            </a:r>
            <a:endParaRPr/>
          </a:p>
          <a:p>
            <a:pPr marL="0" lvl="0" indent="0" algn="l" rtl="0">
              <a:spcBef>
                <a:spcPts val="0"/>
              </a:spcBef>
              <a:spcAft>
                <a:spcPts val="0"/>
              </a:spcAft>
              <a:buNone/>
            </a:pPr>
            <a:endParaRPr/>
          </a:p>
          <a:p>
            <a:pPr marL="0" lvl="0" indent="0" algn="l" rtl="0">
              <a:spcBef>
                <a:spcPts val="0"/>
              </a:spcBef>
              <a:spcAft>
                <a:spcPts val="0"/>
              </a:spcAft>
              <a:buNone/>
            </a:pPr>
            <a:r>
              <a:rPr lang="en"/>
              <a:t>The ESEA defines evidence-based interventions as being supported by certain criteria; some are similar within these categories, and some are distinct. The reason why it is important for federal program managers at the LEA level to understand these levels of evidence is so you can better understand the rigor of evidence associated with different types of interventions, and to explore whether they would work within your context, for your students.  </a:t>
            </a:r>
            <a:endParaRPr/>
          </a:p>
          <a:p>
            <a:pPr marL="0" lvl="0" indent="0" algn="l" rtl="0">
              <a:spcBef>
                <a:spcPts val="0"/>
              </a:spcBef>
              <a:spcAft>
                <a:spcPts val="0"/>
              </a:spcAft>
              <a:buNone/>
            </a:pPr>
            <a:endParaRPr/>
          </a:p>
          <a:p>
            <a:pPr marL="0" lvl="0" indent="0" algn="l" rtl="0">
              <a:spcBef>
                <a:spcPts val="0"/>
              </a:spcBef>
              <a:spcAft>
                <a:spcPts val="0"/>
              </a:spcAft>
              <a:buNone/>
            </a:pPr>
            <a:r>
              <a:rPr lang="en"/>
              <a:t>The tiers are as follows:</a:t>
            </a:r>
            <a:endParaRPr/>
          </a:p>
          <a:p>
            <a:pPr marL="171450" lvl="0" indent="-171450" algn="l" rtl="0">
              <a:spcBef>
                <a:spcPts val="0"/>
              </a:spcBef>
              <a:spcAft>
                <a:spcPts val="0"/>
              </a:spcAft>
              <a:buClr>
                <a:schemeClr val="dk1"/>
              </a:buClr>
              <a:buSzPts val="1200"/>
              <a:buFont typeface="Arial"/>
              <a:buChar char="•"/>
            </a:pPr>
            <a:r>
              <a:rPr lang="en"/>
              <a:t>Tier 1: Strong Evidence</a:t>
            </a:r>
            <a:endParaRPr/>
          </a:p>
          <a:p>
            <a:pPr marL="171450" lvl="0" indent="-171450" algn="l" rtl="0">
              <a:spcBef>
                <a:spcPts val="0"/>
              </a:spcBef>
              <a:spcAft>
                <a:spcPts val="0"/>
              </a:spcAft>
              <a:buClr>
                <a:schemeClr val="dk1"/>
              </a:buClr>
              <a:buSzPts val="1200"/>
              <a:buFont typeface="Arial"/>
              <a:buChar char="•"/>
            </a:pPr>
            <a:r>
              <a:rPr lang="en"/>
              <a:t>Tier 2: Moderate Evidence </a:t>
            </a:r>
            <a:endParaRPr/>
          </a:p>
          <a:p>
            <a:pPr marL="171450" lvl="0" indent="-171450" algn="l" rtl="0">
              <a:spcBef>
                <a:spcPts val="0"/>
              </a:spcBef>
              <a:spcAft>
                <a:spcPts val="0"/>
              </a:spcAft>
              <a:buClr>
                <a:schemeClr val="dk1"/>
              </a:buClr>
              <a:buSzPts val="1200"/>
              <a:buFont typeface="Arial"/>
              <a:buChar char="•"/>
            </a:pPr>
            <a:r>
              <a:rPr lang="en"/>
              <a:t>Tier 3: Promising Evidence </a:t>
            </a:r>
            <a:endParaRPr/>
          </a:p>
          <a:p>
            <a:pPr marL="171450" lvl="0" indent="-171450" algn="l" rtl="0">
              <a:spcBef>
                <a:spcPts val="0"/>
              </a:spcBef>
              <a:spcAft>
                <a:spcPts val="0"/>
              </a:spcAft>
              <a:buClr>
                <a:schemeClr val="dk1"/>
              </a:buClr>
              <a:buSzPts val="1200"/>
              <a:buFont typeface="Arial"/>
              <a:buChar char="•"/>
            </a:pPr>
            <a:r>
              <a:rPr lang="en"/>
              <a:t>Tier 4: Demonstrates a Rationale  </a:t>
            </a:r>
            <a:endParaRPr/>
          </a:p>
        </p:txBody>
      </p:sp>
      <p:sp>
        <p:nvSpPr>
          <p:cNvPr id="1790" name="Google Shape;1790;g33f98fefd87_2_1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35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33f98fefd87_2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g33f98fefd87_2_2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a:t>As I mentioned earlier, while the levels of evidence are defined in the General Provisions, the degree to which an authorized activity needs to meet a specific level of evidence is outlined in the section of the statute that authorizes the program. </a:t>
            </a:r>
            <a:endParaRPr/>
          </a:p>
          <a:p>
            <a:pPr marL="0" lvl="0" indent="0" algn="l" rtl="0">
              <a:spcBef>
                <a:spcPts val="0"/>
              </a:spcBef>
              <a:spcAft>
                <a:spcPts val="0"/>
              </a:spcAft>
              <a:buNone/>
            </a:pPr>
            <a:endParaRPr/>
          </a:p>
          <a:p>
            <a:pPr marL="0" lvl="0" indent="0" algn="l" rtl="0">
              <a:spcBef>
                <a:spcPts val="0"/>
              </a:spcBef>
              <a:spcAft>
                <a:spcPts val="0"/>
              </a:spcAft>
              <a:buNone/>
            </a:pPr>
            <a:r>
              <a:rPr lang="en"/>
              <a:t>Non-Regulatory Guidance is another source of information that is used to further clarify the degree to which activities must be evidence-based, as some Title programs </a:t>
            </a:r>
            <a:r>
              <a:rPr lang="en" b="1"/>
              <a:t>encourage </a:t>
            </a:r>
            <a:r>
              <a:rPr lang="en"/>
              <a:t>the use of evidence-based interventions while others, including several competitive grant programs and Title I, Section 1003 funds, </a:t>
            </a:r>
            <a:r>
              <a:rPr lang="en" b="1"/>
              <a:t>require </a:t>
            </a:r>
            <a:r>
              <a:rPr lang="en"/>
              <a:t>the use of evidence-based interventions that meet higher levels of evidence.</a:t>
            </a:r>
            <a:endParaRPr/>
          </a:p>
        </p:txBody>
      </p:sp>
      <p:sp>
        <p:nvSpPr>
          <p:cNvPr id="1815" name="Google Shape;1815;g33f98fefd87_2_2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33f98fefd87_2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1" name="Google Shape;1821;g33f98fefd87_2_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You can see here some example requirements from Title I-A, Title I-D, Title II-A, Title III-A, Title IV-A, and the American Rescue Plan. Please note that these are not exhaustive but are shown to demonstrate some of the different examples of requirements within Titles.</a:t>
            </a:r>
            <a:endParaRPr/>
          </a:p>
          <a:p>
            <a:pPr marL="0" lvl="0" indent="0" algn="l" rtl="0">
              <a:spcBef>
                <a:spcPts val="0"/>
              </a:spcBef>
              <a:spcAft>
                <a:spcPts val="0"/>
              </a:spcAft>
              <a:buNone/>
            </a:pPr>
            <a:endParaRPr/>
          </a:p>
          <a:p>
            <a:pPr marL="0" lvl="0" indent="0" algn="l" rtl="0">
              <a:spcBef>
                <a:spcPts val="0"/>
              </a:spcBef>
              <a:spcAft>
                <a:spcPts val="0"/>
              </a:spcAft>
              <a:buNone/>
            </a:pPr>
            <a:r>
              <a:rPr lang="en"/>
              <a:t>Requirements also relate to other programs you are familiar with such as Title I, Part A Section 1003 or the Empowering Action for School Improvement (EASI) grants</a:t>
            </a:r>
            <a:endParaRPr/>
          </a:p>
        </p:txBody>
      </p:sp>
      <p:sp>
        <p:nvSpPr>
          <p:cNvPr id="1822" name="Google Shape;1822;g33f98fefd87_2_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33f98fefd87_2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9" name="Google Shape;1829;g33f98fefd87_2_2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As discussed, Section 8101(21)(A) of the ESEA defines an evidence-based intervention as being supported by strong evidence, moderate evidence, promising evidence, or evidence that demonstrates a rationale. Some ESEA programs </a:t>
            </a:r>
            <a:r>
              <a:rPr lang="en" b="1"/>
              <a:t>encourage</a:t>
            </a:r>
            <a:r>
              <a:rPr lang="en"/>
              <a:t> the use of “evidence-based” interventions, while others </a:t>
            </a:r>
            <a:r>
              <a:rPr lang="en" b="1"/>
              <a:t>require</a:t>
            </a:r>
            <a:r>
              <a:rPr lang="en"/>
              <a:t> the use of “evidence-based” interventions that meet higher levels of evidence.</a:t>
            </a:r>
            <a:endParaRPr/>
          </a:p>
          <a:p>
            <a:pPr marL="0" lvl="0" indent="0" algn="l" rtl="0">
              <a:spcBef>
                <a:spcPts val="0"/>
              </a:spcBef>
              <a:spcAft>
                <a:spcPts val="0"/>
              </a:spcAft>
              <a:buNone/>
            </a:pPr>
            <a:endParaRPr/>
          </a:p>
          <a:p>
            <a:pPr marL="0" lvl="0" indent="0" algn="l" rtl="0">
              <a:spcBef>
                <a:spcPts val="0"/>
              </a:spcBef>
              <a:spcAft>
                <a:spcPts val="0"/>
              </a:spcAft>
              <a:buNone/>
            </a:pPr>
            <a:r>
              <a:rPr lang="en"/>
              <a:t>Programs have distinct requirements depending on their authorizing statute.  </a:t>
            </a:r>
            <a:endParaRPr/>
          </a:p>
          <a:p>
            <a:pPr marL="171450" lvl="0" indent="-171450" algn="l" rtl="0">
              <a:spcBef>
                <a:spcPts val="0"/>
              </a:spcBef>
              <a:spcAft>
                <a:spcPts val="0"/>
              </a:spcAft>
              <a:buClr>
                <a:schemeClr val="dk1"/>
              </a:buClr>
              <a:buSzPts val="1200"/>
              <a:buFont typeface="Arial"/>
              <a:buChar char="•"/>
            </a:pPr>
            <a:r>
              <a:rPr lang="en"/>
              <a:t>Statutory language outlines required (</a:t>
            </a:r>
            <a:r>
              <a:rPr lang="en" i="1"/>
              <a:t>must implement</a:t>
            </a:r>
            <a:r>
              <a:rPr lang="en"/>
              <a:t>) and allowable (</a:t>
            </a:r>
            <a:r>
              <a:rPr lang="en" i="1"/>
              <a:t>may implement</a:t>
            </a:r>
            <a:r>
              <a:rPr lang="en"/>
              <a:t>) activities. </a:t>
            </a:r>
            <a:endParaRPr/>
          </a:p>
          <a:p>
            <a:pPr marL="171450" lvl="0" indent="-171450" algn="l" rtl="0">
              <a:spcBef>
                <a:spcPts val="0"/>
              </a:spcBef>
              <a:spcAft>
                <a:spcPts val="0"/>
              </a:spcAft>
              <a:buClr>
                <a:schemeClr val="dk1"/>
              </a:buClr>
              <a:buSzPts val="1200"/>
              <a:buFont typeface="Arial"/>
              <a:buChar char="•"/>
            </a:pPr>
            <a:r>
              <a:rPr lang="en"/>
              <a:t>Statutory language will indicate for which activities (either required or allowable) there is an evidence-based requirement.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0" name="Google Shape;1830;g33f98fefd87_2_2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33f98fefd87_2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6" name="Google Shape;1836;g33f98fefd87_2_2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Whether a requirement for a Title program or not, the use of evidence-based practices and interventions is strongly recommended by the U.S. Department of Education (ED). But why?</a:t>
            </a:r>
            <a:endParaRPr/>
          </a:p>
          <a:p>
            <a:pPr marL="0" lvl="0" indent="0" algn="l" rtl="0">
              <a:spcBef>
                <a:spcPts val="0"/>
              </a:spcBef>
              <a:spcAft>
                <a:spcPts val="0"/>
              </a:spcAft>
              <a:buNone/>
            </a:pPr>
            <a:endParaRPr/>
          </a:p>
          <a:p>
            <a:pPr marL="0" lvl="0" indent="0" algn="l" rtl="0">
              <a:spcBef>
                <a:spcPts val="0"/>
              </a:spcBef>
              <a:spcAft>
                <a:spcPts val="0"/>
              </a:spcAft>
              <a:buNone/>
            </a:pPr>
            <a:r>
              <a:rPr lang="en"/>
              <a:t>Utilizing evidence-based practices provides high-quality interventions to students to improve their outcomes with these significant investments from Congress and ED. </a:t>
            </a:r>
            <a:endParaRPr/>
          </a:p>
          <a:p>
            <a:pPr marL="0" lvl="0" indent="0" algn="l" rtl="0">
              <a:spcBef>
                <a:spcPts val="0"/>
              </a:spcBef>
              <a:spcAft>
                <a:spcPts val="0"/>
              </a:spcAft>
              <a:buNone/>
            </a:pPr>
            <a:endParaRPr/>
          </a:p>
          <a:p>
            <a:pPr marL="0" lvl="0" indent="0" algn="l" rtl="0">
              <a:spcBef>
                <a:spcPts val="0"/>
              </a:spcBef>
              <a:spcAft>
                <a:spcPts val="0"/>
              </a:spcAft>
              <a:buNone/>
            </a:pPr>
            <a:r>
              <a:rPr lang="en"/>
              <a:t>ED released a helpful document for this process in September 2016, revised in 2023—the Non-Regulatory Guidance: Using Evidence to Strengthen Education Investments. We are dropping that link in the chat for you now. </a:t>
            </a:r>
            <a:endParaRPr/>
          </a:p>
          <a:p>
            <a:pPr marL="0" lvl="0" indent="0" algn="l" rtl="0">
              <a:spcBef>
                <a:spcPts val="0"/>
              </a:spcBef>
              <a:spcAft>
                <a:spcPts val="0"/>
              </a:spcAft>
              <a:buNone/>
            </a:pPr>
            <a:endParaRPr/>
          </a:p>
          <a:p>
            <a:pPr marL="0" lvl="0" indent="0" algn="l" rtl="0">
              <a:spcBef>
                <a:spcPts val="0"/>
              </a:spcBef>
              <a:spcAft>
                <a:spcPts val="0"/>
              </a:spcAft>
              <a:buNone/>
            </a:pPr>
            <a:r>
              <a:rPr lang="en"/>
              <a:t>This Non-Regulatory Guidance provides these five steps for you as decision-makers to use to help strengthen the effectiveness of these investments. Let’s review each of the five steps collectively. </a:t>
            </a:r>
            <a:endParaRPr/>
          </a:p>
          <a:p>
            <a:pPr marL="0" lvl="0" indent="0" algn="l" rtl="0">
              <a:spcBef>
                <a:spcPts val="0"/>
              </a:spcBef>
              <a:spcAft>
                <a:spcPts val="0"/>
              </a:spcAft>
              <a:buNone/>
            </a:pPr>
            <a:endParaRPr/>
          </a:p>
          <a:p>
            <a:pPr marL="0" lvl="0" indent="0" algn="l" rtl="0">
              <a:spcBef>
                <a:spcPts val="0"/>
              </a:spcBef>
              <a:spcAft>
                <a:spcPts val="0"/>
              </a:spcAft>
              <a:buNone/>
            </a:pPr>
            <a:r>
              <a:rPr lang="en"/>
              <a:t>Today we’re focusing mainly on this second step, </a:t>
            </a:r>
            <a:r>
              <a:rPr lang="en" i="1"/>
              <a:t>Selecting Relevant, Evidence-Based Interventions</a:t>
            </a:r>
            <a:r>
              <a:rPr lang="en"/>
              <a:t>. It’s important for you to understand that in addition to enhancing the use of evidence-based interventions, these five steps are really a continuous improvement process that can and should be used across any of the programs, activities, and interventions you offer.  </a:t>
            </a:r>
            <a:endParaRPr/>
          </a:p>
          <a:p>
            <a:pPr marL="0" lvl="0" indent="0" algn="l" rtl="0">
              <a:spcBef>
                <a:spcPts val="0"/>
              </a:spcBef>
              <a:spcAft>
                <a:spcPts val="0"/>
              </a:spcAft>
              <a:buNone/>
            </a:pPr>
            <a:endParaRPr i="0"/>
          </a:p>
          <a:p>
            <a:pPr marL="171450" lvl="0" indent="-171450" algn="l" rtl="0">
              <a:spcBef>
                <a:spcPts val="0"/>
              </a:spcBef>
              <a:spcAft>
                <a:spcPts val="0"/>
              </a:spcAft>
              <a:buClr>
                <a:schemeClr val="dk1"/>
              </a:buClr>
              <a:buSzPts val="1200"/>
              <a:buFont typeface="Arial"/>
              <a:buChar char="•"/>
            </a:pPr>
            <a:r>
              <a:rPr lang="en" i="0"/>
              <a:t>Before you can select relevant interventions, you must first identify needs. To do </a:t>
            </a:r>
            <a:r>
              <a:rPr lang="en"/>
              <a:t>this</a:t>
            </a:r>
            <a:r>
              <a:rPr lang="en" i="0"/>
              <a:t>, you must examine data</a:t>
            </a:r>
            <a:r>
              <a:rPr lang="en"/>
              <a:t>; </a:t>
            </a:r>
            <a:r>
              <a:rPr lang="en" i="0"/>
              <a:t>understand the root causes of these needs</a:t>
            </a:r>
            <a:r>
              <a:rPr lang="en"/>
              <a:t>; engage </a:t>
            </a:r>
            <a:r>
              <a:rPr lang="en" i="0"/>
              <a:t>a variety of stakeholders such as students, families, educators, and other partners</a:t>
            </a:r>
            <a:r>
              <a:rPr lang="en"/>
              <a:t>; </a:t>
            </a:r>
            <a:r>
              <a:rPr lang="en" i="0"/>
              <a:t>and then prioritize needs. It’s also important to examine </a:t>
            </a:r>
            <a:r>
              <a:rPr lang="en"/>
              <a:t>assets as </a:t>
            </a:r>
            <a:r>
              <a:rPr lang="en" i="0"/>
              <a:t>well so that you do not duplicate efforts</a:t>
            </a:r>
            <a:r>
              <a:rPr lang="en"/>
              <a:t>. </a:t>
            </a:r>
            <a:endParaRPr i="0"/>
          </a:p>
          <a:p>
            <a:pPr marL="0" lvl="0" indent="0" algn="l" rtl="0">
              <a:spcBef>
                <a:spcPts val="0"/>
              </a:spcBef>
              <a:spcAft>
                <a:spcPts val="0"/>
              </a:spcAft>
              <a:buNone/>
            </a:pPr>
            <a:r>
              <a:rPr lang="en"/>
              <a:t> </a:t>
            </a:r>
            <a:endParaRPr/>
          </a:p>
          <a:p>
            <a:pPr marL="171450" lvl="0" indent="-171450" algn="l" rtl="0">
              <a:spcBef>
                <a:spcPts val="0"/>
              </a:spcBef>
              <a:spcAft>
                <a:spcPts val="0"/>
              </a:spcAft>
              <a:buClr>
                <a:schemeClr val="dk1"/>
              </a:buClr>
              <a:buSzPts val="1200"/>
              <a:buFont typeface="Arial"/>
              <a:buChar char="•"/>
            </a:pPr>
            <a:r>
              <a:rPr lang="en"/>
              <a:t>After identifying needs, the next step is determining the interventions that will best serve the needs AND that you have the capacity to implement. Local capacity cannot be understated when selecting interventions, because it is a significant predictor of the success of an intervention. What do we mean by local capacity? Capacity refers to available funding, staff resources, staff skills, and support for interventions. ALL of these factors should be considered when searching for and selecting evidence-based interventions. </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
              <a:t>Though we won’t spend a lot of time discussing how to plan for, implement, and then examine and reflect upon how the intervention is working, these steps promote the continuous improvement of evidence-based interventions that can help support better outcomes for students. And we’ll also see how this ties specifically into Tier 4: Demonstrates a Rationale level of evidence, since assessing and reassessing program implementation is a part of that process.</a:t>
            </a:r>
            <a:endParaRPr/>
          </a:p>
          <a:p>
            <a:pPr marL="0" lvl="0" indent="0" algn="l" rtl="0">
              <a:spcBef>
                <a:spcPts val="0"/>
              </a:spcBef>
              <a:spcAft>
                <a:spcPts val="0"/>
              </a:spcAft>
              <a:buNone/>
            </a:pPr>
            <a:endParaRPr/>
          </a:p>
          <a:p>
            <a:pPr marL="0" lvl="0" indent="0" algn="l" rtl="0">
              <a:spcBef>
                <a:spcPts val="0"/>
              </a:spcBef>
              <a:spcAft>
                <a:spcPts val="0"/>
              </a:spcAft>
              <a:buNone/>
            </a:pPr>
            <a:r>
              <a:rPr lang="en"/>
              <a:t>So again, understanding how the tiers of evidence-based interventions work, and where to find evidence-based interventions to use are important as you aim for the most effective interventions and hopefully the strongest improvements of student outcomes.</a:t>
            </a:r>
            <a:endParaRPr/>
          </a:p>
        </p:txBody>
      </p:sp>
      <p:sp>
        <p:nvSpPr>
          <p:cNvPr id="1837" name="Google Shape;1837;g33f98fefd87_2_2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33faa217fb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33faa217f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3f98fefd87_2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5" name="Google Shape;1855;g33f98fefd87_2_2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I’ll pause now for a brief knowledge check to ensure we’re all tracking. You should see three questions pop up on your screen —go ahead and answer them with what you believe are the correct responses, then we’ll review together.</a:t>
            </a:r>
            <a:endParaRPr/>
          </a:p>
          <a:p>
            <a:pPr marL="0" lvl="0" indent="0" algn="l" rtl="0">
              <a:spcBef>
                <a:spcPts val="0"/>
              </a:spcBef>
              <a:spcAft>
                <a:spcPts val="0"/>
              </a:spcAft>
              <a:buNone/>
            </a:pPr>
            <a:endParaRPr/>
          </a:p>
          <a:p>
            <a:pPr marL="0" lvl="0" indent="0" algn="l" rtl="0">
              <a:spcBef>
                <a:spcPts val="0"/>
              </a:spcBef>
              <a:spcAft>
                <a:spcPts val="0"/>
              </a:spcAft>
              <a:buNone/>
            </a:pPr>
            <a:r>
              <a:rPr lang="en" b="1"/>
              <a:t>Where are the levels of evidence defined for ESEA?</a:t>
            </a:r>
            <a:endParaRPr/>
          </a:p>
          <a:p>
            <a:pPr marL="171450" lvl="0" indent="-171450" algn="l" rtl="0">
              <a:spcBef>
                <a:spcPts val="0"/>
              </a:spcBef>
              <a:spcAft>
                <a:spcPts val="0"/>
              </a:spcAft>
              <a:buClr>
                <a:schemeClr val="dk1"/>
              </a:buClr>
              <a:buSzPts val="1200"/>
              <a:buFont typeface="Arial"/>
              <a:buChar char="•"/>
            </a:pPr>
            <a:r>
              <a:rPr lang="en"/>
              <a:t>Title IV, Part A statute</a:t>
            </a:r>
            <a:endParaRPr/>
          </a:p>
          <a:p>
            <a:pPr marL="171450" lvl="0" indent="-171450" algn="l" rtl="0">
              <a:spcBef>
                <a:spcPts val="0"/>
              </a:spcBef>
              <a:spcAft>
                <a:spcPts val="0"/>
              </a:spcAft>
              <a:buClr>
                <a:schemeClr val="dk1"/>
              </a:buClr>
              <a:buSzPts val="1200"/>
              <a:buFont typeface="Arial"/>
              <a:buChar char="•"/>
            </a:pPr>
            <a:r>
              <a:rPr lang="en"/>
              <a:t>Each individual program’s statute</a:t>
            </a:r>
            <a:endParaRPr/>
          </a:p>
          <a:p>
            <a:pPr marL="171450" lvl="0" indent="-171450" algn="l" rtl="0">
              <a:spcBef>
                <a:spcPts val="0"/>
              </a:spcBef>
              <a:spcAft>
                <a:spcPts val="0"/>
              </a:spcAft>
              <a:buClr>
                <a:schemeClr val="dk1"/>
              </a:buClr>
              <a:buSzPts val="1200"/>
              <a:buFont typeface="Arial"/>
              <a:buChar char="•"/>
            </a:pPr>
            <a:r>
              <a:rPr lang="en" i="1"/>
              <a:t>Title VIII General Provisions</a:t>
            </a:r>
            <a:endParaRPr/>
          </a:p>
          <a:p>
            <a:pPr marL="171450" lvl="0" indent="-171450" algn="l" rtl="0">
              <a:spcBef>
                <a:spcPts val="0"/>
              </a:spcBef>
              <a:spcAft>
                <a:spcPts val="0"/>
              </a:spcAft>
              <a:buClr>
                <a:schemeClr val="dk1"/>
              </a:buClr>
              <a:buSzPts val="1200"/>
              <a:buFont typeface="Arial"/>
              <a:buChar char="•"/>
            </a:pPr>
            <a:r>
              <a:rPr lang="en"/>
              <a:t>Definitions are left up to the SEA to determine</a:t>
            </a:r>
            <a:endParaRPr/>
          </a:p>
          <a:p>
            <a:pPr marL="0" lvl="0" indent="0" algn="l" rtl="0">
              <a:spcBef>
                <a:spcPts val="0"/>
              </a:spcBef>
              <a:spcAft>
                <a:spcPts val="0"/>
              </a:spcAft>
              <a:buNone/>
            </a:pPr>
            <a:endParaRPr/>
          </a:p>
          <a:p>
            <a:pPr marL="0" lvl="0" indent="0" algn="l" rtl="0">
              <a:spcBef>
                <a:spcPts val="0"/>
              </a:spcBef>
              <a:spcAft>
                <a:spcPts val="0"/>
              </a:spcAft>
              <a:buNone/>
            </a:pPr>
            <a:r>
              <a:rPr lang="en"/>
              <a:t>The answer is “Title VIII, General Provisions” as we learned about in the beginning of this section.</a:t>
            </a:r>
            <a:endParaRPr/>
          </a:p>
          <a:p>
            <a:pPr marL="0" lvl="0" indent="0" algn="l" rtl="0">
              <a:spcBef>
                <a:spcPts val="0"/>
              </a:spcBef>
              <a:spcAft>
                <a:spcPts val="0"/>
              </a:spcAft>
              <a:buNone/>
            </a:pPr>
            <a:endParaRPr/>
          </a:p>
          <a:p>
            <a:pPr marL="0" lvl="0" indent="0" algn="l" rtl="0">
              <a:spcBef>
                <a:spcPts val="0"/>
              </a:spcBef>
              <a:spcAft>
                <a:spcPts val="0"/>
              </a:spcAft>
              <a:buNone/>
            </a:pPr>
            <a:r>
              <a:rPr lang="en" b="1"/>
              <a:t>True/False: Each title program must utilize evidence-based interventions for all activities. </a:t>
            </a:r>
            <a:endParaRPr/>
          </a:p>
          <a:p>
            <a:pPr marL="0" lvl="0" indent="0" algn="l" rtl="0">
              <a:spcBef>
                <a:spcPts val="0"/>
              </a:spcBef>
              <a:spcAft>
                <a:spcPts val="0"/>
              </a:spcAft>
              <a:buNone/>
            </a:pPr>
            <a:endParaRPr/>
          </a:p>
          <a:p>
            <a:pPr marL="0" lvl="0" indent="0" algn="l" rtl="0">
              <a:spcBef>
                <a:spcPts val="0"/>
              </a:spcBef>
              <a:spcAft>
                <a:spcPts val="0"/>
              </a:spcAft>
              <a:buNone/>
            </a:pPr>
            <a:r>
              <a:rPr lang="en" b="0"/>
              <a:t>This is false. Evidence-based requirements are determined by the specific statute for each </a:t>
            </a:r>
            <a:r>
              <a:rPr lang="en"/>
              <a:t>title </a:t>
            </a:r>
            <a:r>
              <a:rPr lang="en" b="0"/>
              <a:t>program.</a:t>
            </a:r>
            <a:endParaRPr/>
          </a:p>
          <a:p>
            <a:pPr marL="0" lvl="0" indent="0" algn="l" rtl="0">
              <a:spcBef>
                <a:spcPts val="0"/>
              </a:spcBef>
              <a:spcAft>
                <a:spcPts val="0"/>
              </a:spcAft>
              <a:buNone/>
            </a:pPr>
            <a:endParaRPr/>
          </a:p>
          <a:p>
            <a:pPr marL="0" lvl="0" indent="0" algn="l" rtl="0">
              <a:spcBef>
                <a:spcPts val="0"/>
              </a:spcBef>
              <a:spcAft>
                <a:spcPts val="0"/>
              </a:spcAft>
              <a:buNone/>
            </a:pPr>
            <a:r>
              <a:rPr lang="en" b="1"/>
              <a:t>True/False: Even when not required, evidence-based interventions are recommended. </a:t>
            </a:r>
            <a:endParaRPr/>
          </a:p>
          <a:p>
            <a:pPr marL="0" lvl="0" indent="0" algn="l" rtl="0">
              <a:spcBef>
                <a:spcPts val="0"/>
              </a:spcBef>
              <a:spcAft>
                <a:spcPts val="0"/>
              </a:spcAft>
              <a:buNone/>
            </a:pPr>
            <a:endParaRPr/>
          </a:p>
          <a:p>
            <a:pPr marL="0" lvl="0" indent="0" algn="l" rtl="0">
              <a:spcBef>
                <a:spcPts val="0"/>
              </a:spcBef>
              <a:spcAft>
                <a:spcPts val="0"/>
              </a:spcAft>
              <a:buNone/>
            </a:pPr>
            <a:r>
              <a:rPr lang="en" b="0"/>
              <a:t>This is true! And a large reason why we’re discussing it today.</a:t>
            </a:r>
            <a:endParaRPr/>
          </a:p>
        </p:txBody>
      </p:sp>
      <p:sp>
        <p:nvSpPr>
          <p:cNvPr id="1856" name="Google Shape;1856;g33f98fefd87_2_2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33f98fefd87_2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g33f98fefd87_2_2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Now that we have seen where these levels of evidence come from (the General Provisions in Title VIII) and when they are required (dependent on the specific title and its statutory language), let’s spend some time unpacking what these levels of evidence are.</a:t>
            </a:r>
            <a:endParaRPr/>
          </a:p>
        </p:txBody>
      </p:sp>
      <p:sp>
        <p:nvSpPr>
          <p:cNvPr id="1867" name="Google Shape;1867;g33f98fefd87_2_2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33f98fefd87_2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3" name="Google Shape;1873;g33f98fefd87_2_2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As we saw in Section 8101(21)(A), the ESEA statute defines an evidence-based intervention as being supported by four levels of evidence: strong evidence, moderate evidence, promising evidence, or evidence that demonstrates a rationale. These are referred to as the four</a:t>
            </a:r>
            <a:r>
              <a:rPr lang="en" b="1"/>
              <a:t> </a:t>
            </a:r>
            <a:r>
              <a:rPr lang="en" b="0"/>
              <a:t>levels</a:t>
            </a:r>
            <a:r>
              <a:rPr lang="en"/>
              <a:t>,</a:t>
            </a:r>
            <a:r>
              <a:rPr lang="en" b="0"/>
              <a:t> or </a:t>
            </a:r>
            <a:r>
              <a:rPr lang="en" b="1"/>
              <a:t>tiers</a:t>
            </a:r>
            <a:r>
              <a:rPr lang="en"/>
              <a:t>, of evidence.  </a:t>
            </a:r>
            <a:endParaRPr/>
          </a:p>
          <a:p>
            <a:pPr marL="0" lvl="0" indent="0" algn="l" rtl="0">
              <a:spcBef>
                <a:spcPts val="0"/>
              </a:spcBef>
              <a:spcAft>
                <a:spcPts val="0"/>
              </a:spcAft>
              <a:buNone/>
            </a:pPr>
            <a:endParaRPr/>
          </a:p>
          <a:p>
            <a:pPr marL="0" lvl="0" indent="0" algn="l" rtl="0">
              <a:spcBef>
                <a:spcPts val="0"/>
              </a:spcBef>
              <a:spcAft>
                <a:spcPts val="0"/>
              </a:spcAft>
              <a:buNone/>
            </a:pPr>
            <a:r>
              <a:rPr lang="en"/>
              <a:t>It’s important to understand the criteria that are used to determine these four levels of evidence.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four criteria, or elements, used to explain and understand these four levels of evidence. Shown here, these criteria are the study design, the study sample (including the participants), the outcomes produced by the interventions, and how these evidence levels are rated based on the What Works Clearinghouse Standards. If you haven’t spent a lot of time navigating the What Works Clearinghouse, it can seem intimidating, but once you understand what it is and how to use it, it can be a game changer. That’s because, essentially, the What Works Clearinghouse has done all the hard work for you by using rigorous standards to review the evidence of effectiveness for a number of different education interventions and rate them, and it also provides a wealth of information from the studies, including the settings and populations! We’ll spend more time on the What Works Clearinghouse later.</a:t>
            </a:r>
            <a:endParaRPr/>
          </a:p>
        </p:txBody>
      </p:sp>
      <p:sp>
        <p:nvSpPr>
          <p:cNvPr id="1874" name="Google Shape;1874;g33f98fefd87_2_2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42</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33f98fefd87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2" name="Google Shape;1892;g33f98fefd87_2_2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 is a glossary to introduce some key terms that will help you understand those first three criteria: study design, sample, and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Beginning with the terms under the Study Design section, you will see the three different types of studies commonly talked about when determining the evidence-based intervention level or tier. </a:t>
            </a:r>
            <a:endParaRPr/>
          </a:p>
          <a:p>
            <a:pPr marL="171450" lvl="0" indent="-171450" algn="l" rtl="0">
              <a:spcBef>
                <a:spcPts val="0"/>
              </a:spcBef>
              <a:spcAft>
                <a:spcPts val="0"/>
              </a:spcAft>
              <a:buClr>
                <a:schemeClr val="dk1"/>
              </a:buClr>
              <a:buSzPts val="1200"/>
              <a:buFont typeface="Arial"/>
              <a:buChar char="•"/>
            </a:pPr>
            <a:r>
              <a:rPr lang="en" b="1"/>
              <a:t>Experimental Study</a:t>
            </a:r>
            <a:r>
              <a:rPr lang="en"/>
              <a:t>:</a:t>
            </a:r>
            <a:r>
              <a:rPr lang="en" b="1"/>
              <a:t> </a:t>
            </a:r>
            <a:r>
              <a:rPr lang="en"/>
              <a:t>A rigorous study in which participants are randomly assigned to a treatment or control group.</a:t>
            </a:r>
            <a:endParaRPr/>
          </a:p>
          <a:p>
            <a:pPr marL="171450" lvl="0" indent="-171450" algn="l" rtl="0">
              <a:spcBef>
                <a:spcPts val="0"/>
              </a:spcBef>
              <a:spcAft>
                <a:spcPts val="0"/>
              </a:spcAft>
              <a:buClr>
                <a:schemeClr val="dk1"/>
              </a:buClr>
              <a:buSzPts val="1200"/>
              <a:buFont typeface="Arial"/>
              <a:buChar char="•"/>
            </a:pPr>
            <a:r>
              <a:rPr lang="en" b="1"/>
              <a:t>Quasi-experimental Study</a:t>
            </a:r>
            <a:r>
              <a:rPr lang="en"/>
              <a:t>:</a:t>
            </a:r>
            <a:r>
              <a:rPr lang="en" b="1"/>
              <a:t> </a:t>
            </a:r>
            <a:r>
              <a:rPr lang="en"/>
              <a:t>A rigorous study in which participants are not randomly selected or randomly assigned to intervention or control groups. This means that the intervention and control groups may not have identical characteristics, but they may be similar in important respects (e.g., two different classes of students). These types of studies do not meet the standard of a true experimental randomized control trial, but they can still help researchers study the impacts of an intervention and try to infer causation. </a:t>
            </a:r>
            <a:endParaRPr/>
          </a:p>
          <a:p>
            <a:pPr marL="171450" lvl="0" indent="-171450" algn="l" rtl="0">
              <a:spcBef>
                <a:spcPts val="0"/>
              </a:spcBef>
              <a:spcAft>
                <a:spcPts val="0"/>
              </a:spcAft>
              <a:buClr>
                <a:schemeClr val="dk1"/>
              </a:buClr>
              <a:buSzPts val="1200"/>
              <a:buFont typeface="Arial"/>
              <a:buChar char="•"/>
            </a:pPr>
            <a:r>
              <a:rPr lang="en" b="1"/>
              <a:t>Correlational Study</a:t>
            </a:r>
            <a:r>
              <a:rPr lang="en"/>
              <a:t>:</a:t>
            </a:r>
            <a:r>
              <a:rPr lang="en" b="1"/>
              <a:t> </a:t>
            </a:r>
            <a:r>
              <a:rPr lang="en"/>
              <a:t>A nonexperimental study where a relationship between the variables is examined without looking for causation. Instead of causation, these look at the correlation or the strength of the relationship between an intervention and the outcomes. </a:t>
            </a:r>
            <a:endParaRPr/>
          </a:p>
          <a:p>
            <a:pPr marL="0" lvl="0" indent="0" algn="l" rtl="0">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 b="0"/>
              <a:t>Next, let’s review a few key terms related to Sample</a:t>
            </a:r>
            <a:r>
              <a:rPr lang="en"/>
              <a:t>. </a:t>
            </a:r>
            <a:endParaRPr b="0"/>
          </a:p>
          <a:p>
            <a:pPr marL="171450" lvl="0" indent="-171450" algn="l" rtl="0">
              <a:spcBef>
                <a:spcPts val="0"/>
              </a:spcBef>
              <a:spcAft>
                <a:spcPts val="0"/>
              </a:spcAft>
              <a:buClr>
                <a:schemeClr val="dk1"/>
              </a:buClr>
              <a:buSzPts val="1200"/>
              <a:buFont typeface="Arial"/>
              <a:buChar char="•"/>
            </a:pPr>
            <a:r>
              <a:rPr lang="en" b="1"/>
              <a:t>Sample</a:t>
            </a:r>
            <a:r>
              <a:rPr lang="en"/>
              <a:t>: A set of individuals selected from a larger population to participate in a study.</a:t>
            </a:r>
            <a:endParaRPr/>
          </a:p>
          <a:p>
            <a:pPr marL="171450" lvl="0" indent="-171450" algn="l" rtl="0">
              <a:spcBef>
                <a:spcPts val="0"/>
              </a:spcBef>
              <a:spcAft>
                <a:spcPts val="0"/>
              </a:spcAft>
              <a:buClr>
                <a:schemeClr val="dk1"/>
              </a:buClr>
              <a:buSzPts val="1200"/>
              <a:buFont typeface="Arial"/>
              <a:buChar char="•"/>
            </a:pPr>
            <a:r>
              <a:rPr lang="en" b="1"/>
              <a:t>Control Group</a:t>
            </a:r>
            <a:r>
              <a:rPr lang="en"/>
              <a:t>:</a:t>
            </a:r>
            <a:r>
              <a:rPr lang="en" b="1"/>
              <a:t> </a:t>
            </a:r>
            <a:r>
              <a:rPr lang="en"/>
              <a:t>The group that does not receive the intervention, or receives a different intervention, or conducts “business as usual.”</a:t>
            </a:r>
            <a:endParaRPr/>
          </a:p>
          <a:p>
            <a:pPr marL="171450" lvl="0" indent="-171450" algn="l" rtl="0">
              <a:spcBef>
                <a:spcPts val="0"/>
              </a:spcBef>
              <a:spcAft>
                <a:spcPts val="0"/>
              </a:spcAft>
              <a:buClr>
                <a:schemeClr val="dk1"/>
              </a:buClr>
              <a:buSzPts val="1200"/>
              <a:buFont typeface="Arial"/>
              <a:buChar char="•"/>
            </a:pPr>
            <a:r>
              <a:rPr lang="en" b="1"/>
              <a:t>Intervention Group</a:t>
            </a:r>
            <a:r>
              <a:rPr lang="en"/>
              <a:t>:</a:t>
            </a:r>
            <a:r>
              <a:rPr lang="en" b="1"/>
              <a:t> </a:t>
            </a:r>
            <a:r>
              <a:rPr lang="en"/>
              <a:t>The group that receives the intervention that is being studied. </a:t>
            </a:r>
            <a:endParaRPr/>
          </a:p>
          <a:p>
            <a:pPr marL="171450" lvl="0" indent="-95250" algn="l" rtl="0">
              <a:spcBef>
                <a:spcPts val="0"/>
              </a:spcBef>
              <a:spcAft>
                <a:spcPts val="0"/>
              </a:spcAft>
              <a:buClr>
                <a:schemeClr val="dk1"/>
              </a:buClr>
              <a:buSzPts val="1200"/>
              <a:buFont typeface="Noto Sans Symbols"/>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33f98fefd87_2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8" name="Google Shape;1898;g33f98fefd87_2_2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Continuing with a few more terms related to Sample, we have:</a:t>
            </a:r>
            <a:endParaRPr/>
          </a:p>
          <a:p>
            <a:pPr marL="171450" lvl="0" indent="-171450" algn="l" rtl="0">
              <a:spcBef>
                <a:spcPts val="0"/>
              </a:spcBef>
              <a:spcAft>
                <a:spcPts val="0"/>
              </a:spcAft>
              <a:buClr>
                <a:schemeClr val="dk1"/>
              </a:buClr>
              <a:buSzPts val="1200"/>
              <a:buFont typeface="Arial"/>
              <a:buChar char="•"/>
            </a:pPr>
            <a:r>
              <a:rPr lang="en" b="1"/>
              <a:t>Random Assignment</a:t>
            </a:r>
            <a:r>
              <a:rPr lang="en"/>
              <a:t>:</a:t>
            </a:r>
            <a:r>
              <a:rPr lang="en" b="1"/>
              <a:t> </a:t>
            </a:r>
            <a:r>
              <a:rPr lang="en"/>
              <a:t>Participants from the sample are randomized into different treatment groups. Each participant has an equal chance of being placed in the control or intervention group. </a:t>
            </a:r>
            <a:endParaRPr/>
          </a:p>
          <a:p>
            <a:pPr marL="171450" lvl="0" indent="-171450" algn="l" rtl="0">
              <a:spcBef>
                <a:spcPts val="0"/>
              </a:spcBef>
              <a:spcAft>
                <a:spcPts val="0"/>
              </a:spcAft>
              <a:buClr>
                <a:schemeClr val="dk1"/>
              </a:buClr>
              <a:buSzPts val="1200"/>
              <a:buFont typeface="Arial"/>
              <a:buChar char="•"/>
            </a:pPr>
            <a:r>
              <a:rPr lang="en" b="1"/>
              <a:t>Random Selection/Sampling</a:t>
            </a:r>
            <a:r>
              <a:rPr lang="en"/>
              <a:t>: Participants are randomly selected from the population, a process that ensures that the sample is unbiased and representative of the population. </a:t>
            </a:r>
            <a:endParaRPr/>
          </a:p>
          <a:p>
            <a:pPr marL="0" lvl="0" indent="0" algn="l" rtl="0">
              <a:spcBef>
                <a:spcPts val="0"/>
              </a:spcBef>
              <a:spcAft>
                <a:spcPts val="0"/>
              </a:spcAft>
              <a:buNone/>
            </a:pPr>
            <a:endParaRPr/>
          </a:p>
          <a:p>
            <a:pPr marL="0" lvl="0" indent="0" algn="l" rtl="0">
              <a:spcBef>
                <a:spcPts val="0"/>
              </a:spcBef>
              <a:spcAft>
                <a:spcPts val="0"/>
              </a:spcAft>
              <a:buNone/>
            </a:pPr>
            <a:r>
              <a:rPr lang="en"/>
              <a:t>And finally, we have three key terms related to Outcomes that it is helpful to know. </a:t>
            </a:r>
            <a:endParaRPr/>
          </a:p>
          <a:p>
            <a:pPr marL="171450" lvl="0" indent="-171450" algn="l" rtl="0">
              <a:spcBef>
                <a:spcPts val="0"/>
              </a:spcBef>
              <a:spcAft>
                <a:spcPts val="0"/>
              </a:spcAft>
              <a:buClr>
                <a:schemeClr val="dk1"/>
              </a:buClr>
              <a:buSzPts val="1200"/>
              <a:buFont typeface="Arial"/>
              <a:buChar char="•"/>
            </a:pPr>
            <a:r>
              <a:rPr lang="en" b="1"/>
              <a:t>Causation</a:t>
            </a:r>
            <a:r>
              <a:rPr lang="en"/>
              <a:t>:</a:t>
            </a:r>
            <a:r>
              <a:rPr lang="en" b="1"/>
              <a:t> </a:t>
            </a:r>
            <a:r>
              <a:rPr lang="en"/>
              <a:t>The claim that an intervention, activity, or program is responsible for the reported outcome or outcomes (a cause-and-effect relationship). Only experimental studies demonstrate causation with confidence.</a:t>
            </a:r>
            <a:endParaRPr/>
          </a:p>
          <a:p>
            <a:pPr marL="171450" lvl="0" indent="-171450" algn="l" rtl="0">
              <a:spcBef>
                <a:spcPts val="0"/>
              </a:spcBef>
              <a:spcAft>
                <a:spcPts val="0"/>
              </a:spcAft>
              <a:buClr>
                <a:schemeClr val="dk1"/>
              </a:buClr>
              <a:buSzPts val="1200"/>
              <a:buFont typeface="Arial"/>
              <a:buChar char="•"/>
            </a:pPr>
            <a:r>
              <a:rPr lang="en" b="1"/>
              <a:t>Correlation</a:t>
            </a:r>
            <a:r>
              <a:rPr lang="en"/>
              <a:t>:</a:t>
            </a:r>
            <a:r>
              <a:rPr lang="en" b="1"/>
              <a:t> </a:t>
            </a:r>
            <a:r>
              <a:rPr lang="en"/>
              <a:t>A relationship between two or more variables or outcomes that is not known to be causal.</a:t>
            </a:r>
            <a:endParaRPr/>
          </a:p>
          <a:p>
            <a:pPr marL="171450" lvl="0" indent="-171450" algn="l" rtl="0">
              <a:spcBef>
                <a:spcPts val="0"/>
              </a:spcBef>
              <a:spcAft>
                <a:spcPts val="0"/>
              </a:spcAft>
              <a:buClr>
                <a:schemeClr val="dk1"/>
              </a:buClr>
              <a:buSzPts val="1200"/>
              <a:buFont typeface="Arial"/>
              <a:buChar char="•"/>
            </a:pPr>
            <a:r>
              <a:rPr lang="en" b="1"/>
              <a:t>Statistical Significance</a:t>
            </a:r>
            <a:r>
              <a:rPr lang="en"/>
              <a:t>:</a:t>
            </a:r>
            <a:r>
              <a:rPr lang="en" b="1"/>
              <a:t> </a:t>
            </a:r>
            <a:r>
              <a:rPr lang="en"/>
              <a:t>A measure of the likelihood that the result is true and did not occur due to chance. </a:t>
            </a:r>
            <a:r>
              <a:rPr lang="en" b="0"/>
              <a:t>Statistical</a:t>
            </a:r>
            <a:r>
              <a:rPr lang="en"/>
              <a:t>ly significant study results indicate that outcome findings are not random and may have resulted from the applied intervention. We’ll take a closer look at this term on the next slide.</a:t>
            </a:r>
            <a:endParaRPr/>
          </a:p>
          <a:p>
            <a:pPr marL="0" lvl="0" indent="0" algn="l" rtl="0">
              <a:spcBef>
                <a:spcPts val="0"/>
              </a:spcBef>
              <a:spcAft>
                <a:spcPts val="0"/>
              </a:spcAft>
              <a:buNone/>
            </a:pPr>
            <a:endParaRPr/>
          </a:p>
          <a:p>
            <a:pPr marL="0" lvl="0" indent="0" algn="l" rtl="0">
              <a:spcBef>
                <a:spcPts val="0"/>
              </a:spcBef>
              <a:spcAft>
                <a:spcPts val="0"/>
              </a:spcAft>
              <a:buNone/>
            </a:pPr>
            <a:r>
              <a:rPr lang="en"/>
              <a:t>I know these were a lot of terms I read through quickly, but remember: these slides are available for you to save and reference!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1899" name="Google Shape;1899;g33f98fefd87_2_2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44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33f98fefd87_2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5" name="Google Shape;1905;g33f98fefd87_2_3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Before we get into the tiers of evidence, I want to spend another moment talking about statistical significance, which, again, is related to the outcomes of a study. </a:t>
            </a:r>
            <a:endParaRPr/>
          </a:p>
          <a:p>
            <a:pPr marL="0" lvl="0" indent="0" algn="l" rtl="0">
              <a:spcBef>
                <a:spcPts val="0"/>
              </a:spcBef>
              <a:spcAft>
                <a:spcPts val="0"/>
              </a:spcAft>
              <a:buNone/>
            </a:pPr>
            <a:endParaRPr cap="none"/>
          </a:p>
          <a:p>
            <a:pPr marL="0" lvl="0" indent="0" algn="l" rtl="0">
              <a:spcBef>
                <a:spcPts val="0"/>
              </a:spcBef>
              <a:spcAft>
                <a:spcPts val="0"/>
              </a:spcAft>
              <a:buNone/>
            </a:pPr>
            <a:r>
              <a:rPr lang="en"/>
              <a:t>As I shared on the last slide, </a:t>
            </a:r>
            <a:r>
              <a:rPr lang="en" i="0" cap="none"/>
              <a:t>statistically significant </a:t>
            </a:r>
            <a:r>
              <a:rPr lang="en"/>
              <a:t>study </a:t>
            </a:r>
            <a:r>
              <a:rPr lang="en" i="0" cap="none"/>
              <a:t>results</a:t>
            </a:r>
            <a:r>
              <a:rPr lang="en"/>
              <a:t> indicate </a:t>
            </a:r>
            <a:r>
              <a:rPr lang="en" i="0" cap="none"/>
              <a:t>that </a:t>
            </a:r>
            <a:r>
              <a:rPr lang="en"/>
              <a:t>outcome findings </a:t>
            </a:r>
            <a:r>
              <a:rPr lang="en" i="0" cap="none"/>
              <a:t>are not random and may have resulted from the applied intervention.</a:t>
            </a:r>
            <a:endParaRPr i="0"/>
          </a:p>
          <a:p>
            <a:pPr marL="0" lvl="0" indent="0" algn="l" rtl="0">
              <a:spcBef>
                <a:spcPts val="0"/>
              </a:spcBef>
              <a:spcAft>
                <a:spcPts val="0"/>
              </a:spcAft>
              <a:buNone/>
            </a:pPr>
            <a:endParaRPr/>
          </a:p>
          <a:p>
            <a:pPr marL="0" lvl="0" indent="0" algn="l" rtl="0">
              <a:spcBef>
                <a:spcPts val="0"/>
              </a:spcBef>
              <a:spcAft>
                <a:spcPts val="0"/>
              </a:spcAft>
              <a:buNone/>
            </a:pPr>
            <a:r>
              <a:rPr lang="en"/>
              <a:t>However, a common misconception is that interventions that demonstrate statistical significance and strong levels of evidence are always the best and will produce the largest impacts in student outcomes. In fact, saying something is statistically significant does not indicate the magnitude of the positive result.</a:t>
            </a:r>
            <a:r>
              <a:rPr lang="en" b="0"/>
              <a:t> It just means the researchers are confident that differences noted before and after the intervention or between populations are likely not random and, therefore, most likely a result of the intervention.</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This is a reminder that context is extremely important in determining if an intervention will be successful in a new setting and with a new population. In other words, just because it worked well in one place, does not guarantee it will work in another place. </a:t>
            </a:r>
            <a:endParaRPr/>
          </a:p>
          <a:p>
            <a:pPr marL="0" lvl="0" indent="0" algn="l" rtl="0">
              <a:spcBef>
                <a:spcPts val="24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06" name="Google Shape;1906;g33f98fefd87_2_3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45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33f98fefd87_2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2" name="Google Shape;1922;g33f98fefd87_2_3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Let’s walk through these levels with these definitions now.</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Level of Evidence is defined as Tier 1, which shows Strong Evidence that an intervention caused the improvement in an important outcome as shown by at least one well-designed, well-implemented experimental study (this terminology comes directly from the statute). Let’s break this down by going through each of the four criteria for Tier 1. </a:t>
            </a:r>
            <a:endParaRPr/>
          </a:p>
          <a:p>
            <a:pPr marL="0" lvl="0" indent="0" algn="l" rtl="0">
              <a:spcBef>
                <a:spcPts val="0"/>
              </a:spcBef>
              <a:spcAft>
                <a:spcPts val="0"/>
              </a:spcAft>
              <a:buNone/>
            </a:pPr>
            <a:endParaRPr/>
          </a:p>
          <a:p>
            <a:pPr marL="0" lvl="0" indent="0" algn="l" rtl="0">
              <a:spcBef>
                <a:spcPts val="0"/>
              </a:spcBef>
              <a:spcAft>
                <a:spcPts val="0"/>
              </a:spcAft>
              <a:buNone/>
            </a:pPr>
            <a:r>
              <a:rPr lang="en"/>
              <a:t>Study Design—The first criteria is the design of the study. </a:t>
            </a:r>
            <a:endParaRPr/>
          </a:p>
          <a:p>
            <a:pPr marL="171450" lvl="0" indent="-171450" algn="l" rtl="0">
              <a:spcBef>
                <a:spcPts val="0"/>
              </a:spcBef>
              <a:spcAft>
                <a:spcPts val="0"/>
              </a:spcAft>
              <a:buClr>
                <a:schemeClr val="dk1"/>
              </a:buClr>
              <a:buSzPts val="1200"/>
              <a:buFont typeface="Arial"/>
              <a:buChar char="•"/>
            </a:pPr>
            <a:r>
              <a:rPr lang="en"/>
              <a:t>Studies in the Tier 1: Strong Evidence category are considered experimental and usually done by a randomized control trial, which is the gold standard in research. These types of studies ensure the researchers have control over many aspects of the study design so they can make causal inferences, which we’ll talk about when we get to the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Sample—The second criteria relates to the sample, or the population, that is included in the study of an intervention.  </a:t>
            </a:r>
            <a:endParaRPr/>
          </a:p>
          <a:p>
            <a:pPr marL="171450" lvl="0" indent="-171450" algn="l" rtl="0">
              <a:spcBef>
                <a:spcPts val="0"/>
              </a:spcBef>
              <a:spcAft>
                <a:spcPts val="0"/>
              </a:spcAft>
              <a:buClr>
                <a:schemeClr val="dk1"/>
              </a:buClr>
              <a:buSzPts val="1200"/>
              <a:buFont typeface="Arial"/>
              <a:buChar char="•"/>
            </a:pPr>
            <a:r>
              <a:rPr lang="en"/>
              <a:t>Keep in mind that a defining factor not only for Tier 1, but for Tiers 1 through 3 are how participants are selected or assigned to the study.    </a:t>
            </a:r>
            <a:endParaRPr/>
          </a:p>
          <a:p>
            <a:pPr marL="171450" lvl="0" indent="-171450" algn="l" rtl="0">
              <a:spcBef>
                <a:spcPts val="0"/>
              </a:spcBef>
              <a:spcAft>
                <a:spcPts val="0"/>
              </a:spcAft>
              <a:buClr>
                <a:schemeClr val="dk1"/>
              </a:buClr>
              <a:buSzPts val="1200"/>
              <a:buFont typeface="Arial"/>
              <a:buChar char="•"/>
            </a:pPr>
            <a:r>
              <a:rPr lang="en"/>
              <a:t>For interventions to be considered as Tier 1: Strong Evidence, the Non-Regulatory Guidance indicates that the sample must include a large, multi-site sample, with overlapping populations </a:t>
            </a:r>
            <a:r>
              <a:rPr lang="en" b="1"/>
              <a:t>AND </a:t>
            </a:r>
            <a:r>
              <a:rPr lang="en"/>
              <a:t>settings. So, what exactly does that mean? Well, the Non-Regulatory Guidance cites another governing directive that you may be familiar with called EDGAR, which defines a </a:t>
            </a:r>
            <a:r>
              <a:rPr lang="en" u="sng"/>
              <a:t>large sample as more than 350 participants</a:t>
            </a:r>
            <a:r>
              <a:rPr lang="en"/>
              <a:t>. Multisite means more than one site, and the sample must overlap with the population, meaning the types of students, AND the setting, such as rural or urban, being served by the intervention. So, for Tier 1, the sample must meet both the overlapping of populations AND settings. </a:t>
            </a:r>
            <a:endParaRPr/>
          </a:p>
          <a:p>
            <a:pPr marL="171450" lvl="0" indent="-171450" algn="l" rtl="0">
              <a:spcBef>
                <a:spcPts val="0"/>
              </a:spcBef>
              <a:spcAft>
                <a:spcPts val="0"/>
              </a:spcAft>
              <a:buClr>
                <a:schemeClr val="dk1"/>
              </a:buClr>
              <a:buSzPts val="1200"/>
              <a:buFont typeface="Arial"/>
              <a:buChar char="•"/>
            </a:pPr>
            <a:r>
              <a:rPr lang="en"/>
              <a:t>Another key component about the population(s) being served is the way they are included in the study. For experimental/randomized control trials, the population of students receiving the intervention must be randomly assigned to either a control group that does not receive the intervention or a treatment group that does receive the intervention. </a:t>
            </a:r>
            <a:endParaRPr/>
          </a:p>
          <a:p>
            <a:pPr marL="0" lvl="0" indent="0" algn="l" rtl="0">
              <a:spcBef>
                <a:spcPts val="0"/>
              </a:spcBef>
              <a:spcAft>
                <a:spcPts val="0"/>
              </a:spcAft>
              <a:buNone/>
            </a:pPr>
            <a:endParaRPr/>
          </a:p>
          <a:p>
            <a:pPr marL="0" lvl="0" indent="0" algn="l" rtl="0">
              <a:spcBef>
                <a:spcPts val="0"/>
              </a:spcBef>
              <a:spcAft>
                <a:spcPts val="0"/>
              </a:spcAft>
              <a:buNone/>
            </a:pPr>
            <a:r>
              <a:rPr lang="en"/>
              <a:t>Outcomes—The third criteria for determining if intervention studies fall within Tier 1 is the outcomes produced for the population served.  </a:t>
            </a:r>
            <a:endParaRPr/>
          </a:p>
          <a:p>
            <a:pPr marL="171450" lvl="0" indent="-171450" algn="l" rtl="0">
              <a:spcBef>
                <a:spcPts val="0"/>
              </a:spcBef>
              <a:spcAft>
                <a:spcPts val="0"/>
              </a:spcAft>
              <a:buClr>
                <a:schemeClr val="dk1"/>
              </a:buClr>
              <a:buSzPts val="1200"/>
              <a:buFont typeface="Arial"/>
              <a:buChar char="•"/>
            </a:pPr>
            <a:r>
              <a:rPr lang="en"/>
              <a:t>Interventions in this tier must demonstrate a positive effect on student outcomes, and they must be statistically significant, which as we said earlier means that researchers </a:t>
            </a:r>
            <a:r>
              <a:rPr lang="en" i="0"/>
              <a:t>can </a:t>
            </a:r>
            <a:r>
              <a:rPr lang="en"/>
              <a:t>be confident </a:t>
            </a:r>
            <a:r>
              <a:rPr lang="en" i="0"/>
              <a:t>that the results are not random and may have resulted from </a:t>
            </a:r>
            <a:r>
              <a:rPr lang="en"/>
              <a:t>the applied </a:t>
            </a:r>
            <a:r>
              <a:rPr lang="en" i="0"/>
              <a:t>intervention</a:t>
            </a:r>
            <a:r>
              <a:rPr lang="en" i="1"/>
              <a:t>.</a:t>
            </a:r>
            <a:r>
              <a:rPr lang="en"/>
              <a:t>  </a:t>
            </a:r>
            <a:endParaRPr/>
          </a:p>
          <a:p>
            <a:pPr marL="171450" lvl="0" indent="-171450" algn="l" rtl="0">
              <a:spcBef>
                <a:spcPts val="0"/>
              </a:spcBef>
              <a:spcAft>
                <a:spcPts val="0"/>
              </a:spcAft>
              <a:buClr>
                <a:schemeClr val="dk1"/>
              </a:buClr>
              <a:buSzPts val="1200"/>
              <a:buFont typeface="Arial"/>
              <a:buChar char="•"/>
            </a:pPr>
            <a:r>
              <a:rPr lang="en"/>
              <a:t>You may have heard the term “causal relationships,” which essentially means that the intervention caused the positive effect in outcomes, and Tier 1 is the only tier that can make these causal claims of strong evidence. </a:t>
            </a:r>
            <a:endParaRPr/>
          </a:p>
          <a:p>
            <a:pPr marL="0" lvl="0" indent="0" algn="l" rtl="0">
              <a:spcBef>
                <a:spcPts val="0"/>
              </a:spcBef>
              <a:spcAft>
                <a:spcPts val="0"/>
              </a:spcAft>
              <a:buNone/>
            </a:pPr>
            <a:endParaRPr/>
          </a:p>
          <a:p>
            <a:pPr marL="0" lvl="0" indent="0" algn="l" rtl="0">
              <a:spcBef>
                <a:spcPts val="0"/>
              </a:spcBef>
              <a:spcAft>
                <a:spcPts val="0"/>
              </a:spcAft>
              <a:buNone/>
            </a:pPr>
            <a:r>
              <a:rPr lang="en"/>
              <a:t>What Works Clearinghouse Standards—The last criteria involves the What Works Clearinghouse Evidence of Effectiveness Standards. </a:t>
            </a:r>
            <a:r>
              <a:rPr lang="en" b="0" i="0"/>
              <a:t>We will learn more about these a bit later when we discuss interventions found in the Clearinghouse, but what you need to know is that</a:t>
            </a:r>
            <a:r>
              <a:rPr lang="en" b="1" i="1"/>
              <a:t> </a:t>
            </a:r>
            <a:r>
              <a:rPr lang="en"/>
              <a:t>Tier 1 status must meet What Works Clearinghouse standards without reservations, which means there were no issues with the study and that there was evidence of a causal link. </a:t>
            </a:r>
            <a:endParaRPr/>
          </a:p>
          <a:p>
            <a:pPr marL="0" lvl="0" indent="0" algn="l" rtl="0">
              <a:spcBef>
                <a:spcPts val="0"/>
              </a:spcBef>
              <a:spcAft>
                <a:spcPts val="0"/>
              </a:spcAft>
              <a:buNone/>
            </a:pPr>
            <a:endParaRPr/>
          </a:p>
        </p:txBody>
      </p:sp>
      <p:sp>
        <p:nvSpPr>
          <p:cNvPr id="1923" name="Google Shape;1923;g33f98fefd87_2_3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46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33f98fefd87_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6" name="Google Shape;1946;g33f98fefd87_2_343:notes"/>
          <p:cNvSpPr txBox="1">
            <a:spLocks noGrp="1"/>
          </p:cNvSpPr>
          <p:nvPr>
            <p:ph type="body" idx="1"/>
          </p:nvPr>
        </p:nvSpPr>
        <p:spPr>
          <a:xfrm>
            <a:off x="685800" y="4400550"/>
            <a:ext cx="5486400" cy="330221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second Level of Evidence is labeled as Tier 2, which shows Moderate Evidence by at least one well-designed, well-implemented </a:t>
            </a:r>
            <a:r>
              <a:rPr lang="en" b="0"/>
              <a:t>quasi-experimental study</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Study Design—A quasi-experimental study design does not meet the standard of a true experimental randomized control trial, but it can still help researchers study the impacts of an intervention and try to infer causation. </a:t>
            </a:r>
            <a:endParaRPr/>
          </a:p>
          <a:p>
            <a:pPr marL="171450" lvl="0" indent="-171450" algn="l" rtl="0">
              <a:spcBef>
                <a:spcPts val="0"/>
              </a:spcBef>
              <a:spcAft>
                <a:spcPts val="0"/>
              </a:spcAft>
              <a:buClr>
                <a:schemeClr val="dk1"/>
              </a:buClr>
              <a:buSzPts val="1200"/>
              <a:buFont typeface="Arial"/>
              <a:buChar char="•"/>
            </a:pPr>
            <a:r>
              <a:rPr lang="en"/>
              <a:t>In this type of study, one of the main distinctions is that there is a comparison group that is similar to the treatment group. </a:t>
            </a:r>
            <a:endParaRPr/>
          </a:p>
          <a:p>
            <a:pPr marL="171450" lvl="0" indent="-171450" algn="l" rtl="0">
              <a:spcBef>
                <a:spcPts val="0"/>
              </a:spcBef>
              <a:spcAft>
                <a:spcPts val="0"/>
              </a:spcAft>
              <a:buClr>
                <a:schemeClr val="dk1"/>
              </a:buClr>
              <a:buSzPts val="1200"/>
              <a:buFont typeface="Arial"/>
              <a:buChar char="•"/>
            </a:pPr>
            <a:r>
              <a:rPr lang="en"/>
              <a:t>The quasi-experimental design attempts to compare the outcomes for these two groups that are matched closely on the basis of some criteria. </a:t>
            </a:r>
            <a:endParaRPr/>
          </a:p>
          <a:p>
            <a:pPr marL="0" lvl="0" indent="0" algn="l" rtl="0">
              <a:spcBef>
                <a:spcPts val="0"/>
              </a:spcBef>
              <a:spcAft>
                <a:spcPts val="0"/>
              </a:spcAft>
              <a:buNone/>
            </a:pPr>
            <a:endParaRPr/>
          </a:p>
          <a:p>
            <a:pPr marL="0" lvl="0" indent="0" algn="l" rtl="0">
              <a:spcBef>
                <a:spcPts val="0"/>
              </a:spcBef>
              <a:spcAft>
                <a:spcPts val="0"/>
              </a:spcAft>
              <a:buNone/>
            </a:pPr>
            <a:r>
              <a:rPr lang="en"/>
              <a:t>Sample—The sample criteria here that are similar to Tier 1 are that it must include a large, multi-site sample. So, more than 350 participants, and more than one site.  </a:t>
            </a:r>
            <a:endParaRPr/>
          </a:p>
          <a:p>
            <a:pPr marL="171450" lvl="0" indent="-171450" algn="l" rtl="0">
              <a:spcBef>
                <a:spcPts val="0"/>
              </a:spcBef>
              <a:spcAft>
                <a:spcPts val="0"/>
              </a:spcAft>
              <a:buClr>
                <a:schemeClr val="dk1"/>
              </a:buClr>
              <a:buSzPts val="1200"/>
              <a:buFont typeface="Arial"/>
              <a:buChar char="•"/>
            </a:pPr>
            <a:r>
              <a:rPr lang="en"/>
              <a:t>However, one key distinction in Tier 2 sampling is with the overlapping requirement. In this case, the sample must overlap with either the populations </a:t>
            </a:r>
            <a:r>
              <a:rPr lang="en" b="1"/>
              <a:t>OR </a:t>
            </a:r>
            <a:r>
              <a:rPr lang="en"/>
              <a:t>the settings. One or the other, not both. Again, this speaks a little bit to the difference in rigor between these two types of studies. </a:t>
            </a:r>
            <a:endParaRPr/>
          </a:p>
          <a:p>
            <a:pPr marL="171450" lvl="0" indent="-171450" algn="l" rtl="0">
              <a:spcBef>
                <a:spcPts val="0"/>
              </a:spcBef>
              <a:spcAft>
                <a:spcPts val="0"/>
              </a:spcAft>
              <a:buClr>
                <a:schemeClr val="dk1"/>
              </a:buClr>
              <a:buSzPts val="1200"/>
              <a:buFont typeface="Arial"/>
              <a:buChar char="•"/>
            </a:pPr>
            <a:r>
              <a:rPr lang="en"/>
              <a:t>Another one of the key differences in the sample criteria for Tier 2 is the assignment of participants. In quasi-experimental design, participants are NOT randomly assigned to treatment and control groups; they are split by some other means. Two groups are formed, but it is through various, non-random processes. </a:t>
            </a:r>
            <a:endParaRPr/>
          </a:p>
          <a:p>
            <a:pPr marL="171450" lvl="0" indent="-171450" algn="l" rtl="0">
              <a:spcBef>
                <a:spcPts val="0"/>
              </a:spcBef>
              <a:spcAft>
                <a:spcPts val="0"/>
              </a:spcAft>
              <a:buClr>
                <a:schemeClr val="dk1"/>
              </a:buClr>
              <a:buSzPts val="1200"/>
              <a:buFont typeface="Arial"/>
              <a:buChar char="•"/>
            </a:pPr>
            <a:r>
              <a:rPr lang="en"/>
              <a:t>For example, student demographics and prior achievement levels are a good way to think about how groups might be formed or matched, in order for researchers to statistically control the differences between the two groups. </a:t>
            </a:r>
            <a:endParaRPr/>
          </a:p>
          <a:p>
            <a:pPr marL="0" lvl="0" indent="0" algn="l" rtl="0">
              <a:spcBef>
                <a:spcPts val="0"/>
              </a:spcBef>
              <a:spcAft>
                <a:spcPts val="0"/>
              </a:spcAft>
              <a:buNone/>
            </a:pPr>
            <a:endParaRPr/>
          </a:p>
          <a:p>
            <a:pPr marL="0" lvl="0" indent="0" algn="l" rtl="0">
              <a:spcBef>
                <a:spcPts val="0"/>
              </a:spcBef>
              <a:spcAft>
                <a:spcPts val="0"/>
              </a:spcAft>
              <a:buNone/>
            </a:pPr>
            <a:r>
              <a:rPr lang="en"/>
              <a:t>Outcomes—The third criteria for determining if intervention studies fall within Tier 2 is the outcomes produced for the population served. These are the same as they were for Tier 1. </a:t>
            </a:r>
            <a:endParaRPr/>
          </a:p>
          <a:p>
            <a:pPr marL="171450" lvl="0" indent="-171450" algn="l" rtl="0">
              <a:spcBef>
                <a:spcPts val="0"/>
              </a:spcBef>
              <a:spcAft>
                <a:spcPts val="0"/>
              </a:spcAft>
              <a:buClr>
                <a:schemeClr val="dk1"/>
              </a:buClr>
              <a:buSzPts val="1200"/>
              <a:buFont typeface="Arial"/>
              <a:buChar char="•"/>
            </a:pPr>
            <a:r>
              <a:rPr lang="en"/>
              <a:t>The outcomes must have a positive and statistically significant effect on student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What Works Clearinghouse Standards—There are slight differences in the What Works Clearinghouse Evidence of Effectiveness Standards for Tier 2.  </a:t>
            </a:r>
            <a:endParaRPr/>
          </a:p>
          <a:p>
            <a:pPr marL="171450" lvl="0" indent="-171450" algn="l" rtl="0">
              <a:spcBef>
                <a:spcPts val="0"/>
              </a:spcBef>
              <a:spcAft>
                <a:spcPts val="0"/>
              </a:spcAft>
              <a:buClr>
                <a:schemeClr val="dk1"/>
              </a:buClr>
              <a:buSzPts val="1200"/>
              <a:buFont typeface="Arial"/>
              <a:buChar char="•"/>
            </a:pPr>
            <a:r>
              <a:rPr lang="en"/>
              <a:t>They can either meet the What Works Clearinghouse standards WITH or WITHOUT reservations. </a:t>
            </a:r>
            <a:endParaRPr/>
          </a:p>
          <a:p>
            <a:pPr marL="171450" lvl="0" indent="-171450" algn="l" rtl="0">
              <a:spcBef>
                <a:spcPts val="0"/>
              </a:spcBef>
              <a:spcAft>
                <a:spcPts val="0"/>
              </a:spcAft>
              <a:buClr>
                <a:schemeClr val="dk1"/>
              </a:buClr>
              <a:buSzPts val="1200"/>
              <a:buFont typeface="Arial"/>
              <a:buChar char="•"/>
            </a:pPr>
            <a:r>
              <a:rPr lang="en"/>
              <a:t>There are several factors that determine these ratings, but the main thing you need to know is that a well-implemented, quasi-experimental design study with positive, statistically significant findings that meet the sample criteria can meet Tier 2: Moderate Evidence of effectiveness </a:t>
            </a:r>
            <a:r>
              <a:rPr lang="en" b="1"/>
              <a:t>WITHOUT </a:t>
            </a:r>
            <a:r>
              <a:rPr lang="en"/>
              <a:t>any reservations, meaning there were no issues with the quasi-experimental design study. </a:t>
            </a:r>
            <a:endParaRPr/>
          </a:p>
          <a:p>
            <a:pPr marL="171450" lvl="0" indent="-171450" algn="l" rtl="0">
              <a:spcBef>
                <a:spcPts val="0"/>
              </a:spcBef>
              <a:spcAft>
                <a:spcPts val="0"/>
              </a:spcAft>
              <a:buClr>
                <a:schemeClr val="dk1"/>
              </a:buClr>
              <a:buSzPts val="1200"/>
              <a:buFont typeface="Arial"/>
              <a:buChar char="•"/>
            </a:pPr>
            <a:r>
              <a:rPr lang="en"/>
              <a:t>However, in some cases, Tier 2 could include both randomized control trial studies or even quasi-experimental design studies that may have had some sort of issue that requires caution. These issues could be with the sampling, such as attrition, in other words when participants dropped out or left the study, so these interventions are given the Tier 2 status of Meets Standards but </a:t>
            </a:r>
            <a:r>
              <a:rPr lang="en" b="1"/>
              <a:t>WITH </a:t>
            </a:r>
            <a:r>
              <a:rPr lang="en"/>
              <a:t>reservations.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In Tier 2, you see some of that overlap among the four criteria that we talked about such as the outcomes, but you also see some of the differences in the study design, sample, and What Works Clearinghouse standards when comparing to Tier 1. </a:t>
            </a:r>
            <a:endParaRPr/>
          </a:p>
          <a:p>
            <a:pPr marL="457200" lvl="1" indent="0" algn="l" rtl="0">
              <a:spcBef>
                <a:spcPts val="0"/>
              </a:spcBef>
              <a:spcAft>
                <a:spcPts val="0"/>
              </a:spcAft>
              <a:buNone/>
            </a:pPr>
            <a:endParaRPr/>
          </a:p>
        </p:txBody>
      </p:sp>
      <p:sp>
        <p:nvSpPr>
          <p:cNvPr id="1947" name="Google Shape;1947;g33f98fefd87_2_3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47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g33f98fefd87_2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0" name="Google Shape;1970;g33f98fefd87_2_3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third Level of Evidence is Tier 3, which shows Promising Evidence by at least ONE well-designed, well-implemented correlational </a:t>
            </a:r>
            <a:r>
              <a:rPr lang="en" b="0"/>
              <a:t>study</a:t>
            </a:r>
            <a:r>
              <a:rPr lang="en"/>
              <a:t>. There are several key differences with this standard, as you can see. </a:t>
            </a:r>
            <a:endParaRPr/>
          </a:p>
          <a:p>
            <a:pPr marL="0" lvl="0" indent="0" algn="l" rtl="0">
              <a:spcBef>
                <a:spcPts val="0"/>
              </a:spcBef>
              <a:spcAft>
                <a:spcPts val="0"/>
              </a:spcAft>
              <a:buNone/>
            </a:pPr>
            <a:endParaRPr/>
          </a:p>
          <a:p>
            <a:pPr marL="0" lvl="0" indent="0" algn="l" rtl="0">
              <a:spcBef>
                <a:spcPts val="0"/>
              </a:spcBef>
              <a:spcAft>
                <a:spcPts val="0"/>
              </a:spcAft>
              <a:buNone/>
            </a:pPr>
            <a:r>
              <a:rPr lang="en"/>
              <a:t>Study Design—First, the study design is a correlational study design, which is not experimental like the others, and therefore cannot infer causation, rather correlation, or the relationship between an intervention and the outcomes. </a:t>
            </a:r>
            <a:endParaRPr/>
          </a:p>
          <a:p>
            <a:pPr marL="171450" lvl="0" indent="-171450" algn="l" rtl="0">
              <a:spcBef>
                <a:spcPts val="0"/>
              </a:spcBef>
              <a:spcAft>
                <a:spcPts val="0"/>
              </a:spcAft>
              <a:buClr>
                <a:schemeClr val="dk1"/>
              </a:buClr>
              <a:buSzPts val="1200"/>
              <a:buFont typeface="Arial"/>
              <a:buChar char="•"/>
            </a:pPr>
            <a:r>
              <a:rPr lang="en"/>
              <a:t>In a correlational study with statistical controls for selection bias (such as socioeconomic status or gender), the strength of the relationship between two similar groups is examined. </a:t>
            </a:r>
            <a:endParaRPr/>
          </a:p>
          <a:p>
            <a:pPr marL="171450" lvl="0" indent="-171450" algn="l" rtl="0">
              <a:spcBef>
                <a:spcPts val="0"/>
              </a:spcBef>
              <a:spcAft>
                <a:spcPts val="0"/>
              </a:spcAft>
              <a:buClr>
                <a:schemeClr val="dk1"/>
              </a:buClr>
              <a:buSzPts val="1200"/>
              <a:buFont typeface="Arial"/>
              <a:buChar char="•"/>
            </a:pPr>
            <a:r>
              <a:rPr lang="en"/>
              <a:t>The groups may look similar to one another, but there could also be differences in the classrooms that are not accounted for like they would be in the more rigorous studies. Nonetheless, these studies use some sort of random sampling or other analytic methods to help account for or reduce the differences between the two groups. </a:t>
            </a:r>
            <a:endParaRPr/>
          </a:p>
          <a:p>
            <a:pPr marL="0" lvl="0" indent="0" algn="l" rtl="0">
              <a:spcBef>
                <a:spcPts val="0"/>
              </a:spcBef>
              <a:spcAft>
                <a:spcPts val="0"/>
              </a:spcAft>
              <a:buNone/>
            </a:pPr>
            <a:endParaRPr/>
          </a:p>
          <a:p>
            <a:pPr marL="0" lvl="0" indent="0" algn="l" rtl="0">
              <a:spcBef>
                <a:spcPts val="0"/>
              </a:spcBef>
              <a:spcAft>
                <a:spcPts val="0"/>
              </a:spcAft>
              <a:buNone/>
            </a:pPr>
            <a:r>
              <a:rPr lang="en"/>
              <a:t>Sample—For Tier 3: Promising Evidence, you will see a primary difference here that the large, multi-site sample of a certain number of participants at more than one site is NOT required.</a:t>
            </a:r>
            <a:endParaRPr/>
          </a:p>
          <a:p>
            <a:pPr marL="0" lvl="0" indent="0" algn="l" rtl="0">
              <a:spcBef>
                <a:spcPts val="0"/>
              </a:spcBef>
              <a:spcAft>
                <a:spcPts val="0"/>
              </a:spcAft>
              <a:buNone/>
            </a:pPr>
            <a:endParaRPr/>
          </a:p>
          <a:p>
            <a:pPr marL="0" lvl="0" indent="0" algn="l" rtl="0">
              <a:spcBef>
                <a:spcPts val="0"/>
              </a:spcBef>
              <a:spcAft>
                <a:spcPts val="0"/>
              </a:spcAft>
              <a:buNone/>
            </a:pPr>
            <a:r>
              <a:rPr lang="en"/>
              <a:t>Outcomes—The Non-Regulatory Guidance says for studies be considered Tier 3, it is similar to the other Tiers 1 and 2 in that it must show a positive and statistically significant effect on student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What Works Clearinghouse Standards—The other key difference for Tier 3 studies is that they are not rated within the What Works Clearinghouse Evidence of Effectiveness Standards. </a:t>
            </a:r>
            <a:endParaRPr/>
          </a:p>
          <a:p>
            <a:pPr marL="171450" lvl="0" indent="-171450" algn="l" rtl="0">
              <a:spcBef>
                <a:spcPts val="0"/>
              </a:spcBef>
              <a:spcAft>
                <a:spcPts val="0"/>
              </a:spcAft>
              <a:buClr>
                <a:schemeClr val="dk1"/>
              </a:buClr>
              <a:buSzPts val="1200"/>
              <a:buFont typeface="Arial"/>
              <a:buChar char="•"/>
            </a:pPr>
            <a:r>
              <a:rPr lang="en"/>
              <a:t>However, using Tier 3 is still acceptable if there are no other Tier 1 or Tier 2 studies that meet your needs.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A correlational study with statistical controls for selection bias is designed to examine the strength of the relationship (not the causal relationship) between an intervention and a student outcome by comparing two similar groups.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In an example correlational study, researchers may look at how two classrooms with similar characteristics perform on a reading assessment after one of the classes (the treatment group) participates in a new reading program. While the researcher is looking at outcomes in classrooms that look similar, there may be other important differences between the classrooms (e.g., previous reading assessment scores) that are not accounted for but would be in more rigorous studies like experimental studies or quasi-experimental design. These types of studies cannot meet What Works Clearinghouse standards.</a:t>
            </a:r>
            <a:endParaRPr/>
          </a:p>
        </p:txBody>
      </p:sp>
      <p:sp>
        <p:nvSpPr>
          <p:cNvPr id="1971" name="Google Shape;1971;g33f98fefd87_2_3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48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33f98fefd87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4" name="Google Shape;1994;g33f98fefd87_2_3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u="none" strike="noStrike">
                <a:solidFill>
                  <a:srgbClr val="444444"/>
                </a:solidFill>
                <a:highlight>
                  <a:srgbClr val="F5F5F5"/>
                </a:highlight>
              </a:rPr>
              <a:t>We just covered a lot of dense information in unpacking Tiers </a:t>
            </a:r>
            <a:r>
              <a:rPr lang="en">
                <a:solidFill>
                  <a:srgbClr val="444444"/>
                </a:solidFill>
                <a:highlight>
                  <a:srgbClr val="F5F5F5"/>
                </a:highlight>
              </a:rPr>
              <a:t>1–3</a:t>
            </a:r>
            <a:r>
              <a:rPr lang="en" b="0" i="0" u="none" strike="noStrike">
                <a:solidFill>
                  <a:srgbClr val="444444"/>
                </a:solidFill>
                <a:highlight>
                  <a:srgbClr val="F5F5F5"/>
                </a:highlight>
              </a:rPr>
              <a:t>! </a:t>
            </a:r>
            <a:r>
              <a:rPr lang="en">
                <a:solidFill>
                  <a:srgbClr val="444444"/>
                </a:solidFill>
                <a:highlight>
                  <a:srgbClr val="F5F5F5"/>
                </a:highlight>
              </a:rPr>
              <a:t>Let’s </a:t>
            </a:r>
            <a:r>
              <a:rPr lang="en" b="0" i="0" u="none" strike="noStrike">
                <a:solidFill>
                  <a:srgbClr val="444444"/>
                </a:solidFill>
                <a:highlight>
                  <a:srgbClr val="F5F5F5"/>
                </a:highlight>
              </a:rPr>
              <a:t>pause for a moment to </a:t>
            </a:r>
            <a:r>
              <a:rPr lang="en">
                <a:solidFill>
                  <a:srgbClr val="444444"/>
                </a:solidFill>
                <a:highlight>
                  <a:srgbClr val="F5F5F5"/>
                </a:highlight>
              </a:rPr>
              <a:t>check in </a:t>
            </a:r>
            <a:r>
              <a:rPr lang="en" b="0" i="0" u="none" strike="noStrike">
                <a:solidFill>
                  <a:srgbClr val="444444"/>
                </a:solidFill>
                <a:highlight>
                  <a:srgbClr val="F5F5F5"/>
                </a:highlight>
              </a:rPr>
              <a:t>on how we are tracking</a:t>
            </a:r>
            <a:r>
              <a:rPr lang="en">
                <a:solidFill>
                  <a:srgbClr val="444444"/>
                </a:solidFill>
                <a:highlight>
                  <a:srgbClr val="F5F5F5"/>
                </a:highlight>
              </a:rPr>
              <a:t>.  </a:t>
            </a:r>
            <a:endParaRPr b="0" i="0">
              <a:solidFill>
                <a:srgbClr val="444444"/>
              </a:solidFill>
              <a:highlight>
                <a:srgbClr val="F5F5F5"/>
              </a:highlight>
            </a:endParaRPr>
          </a:p>
          <a:p>
            <a:pPr marL="0" lvl="0" indent="0" algn="l" rtl="0">
              <a:spcBef>
                <a:spcPts val="0"/>
              </a:spcBef>
              <a:spcAft>
                <a:spcPts val="0"/>
              </a:spcAft>
              <a:buNone/>
            </a:pPr>
            <a:endParaRPr b="0" i="0">
              <a:solidFill>
                <a:srgbClr val="444444"/>
              </a:solidFill>
              <a:highlight>
                <a:srgbClr val="F5F5F5"/>
              </a:highlight>
            </a:endParaRPr>
          </a:p>
          <a:p>
            <a:pPr marL="0" lvl="0" indent="0" algn="l" rtl="0">
              <a:spcBef>
                <a:spcPts val="0"/>
              </a:spcBef>
              <a:spcAft>
                <a:spcPts val="0"/>
              </a:spcAft>
              <a:buNone/>
            </a:pPr>
            <a:r>
              <a:rPr lang="en" b="0" i="0" u="none" strike="noStrike">
                <a:solidFill>
                  <a:srgbClr val="444444"/>
                </a:solidFill>
                <a:highlight>
                  <a:srgbClr val="F5F5F5"/>
                </a:highlight>
              </a:rPr>
              <a:t>You’re about to see two knowledge check questions </a:t>
            </a:r>
            <a:r>
              <a:rPr lang="en">
                <a:solidFill>
                  <a:srgbClr val="444444"/>
                </a:solidFill>
                <a:highlight>
                  <a:srgbClr val="F5F5F5"/>
                </a:highlight>
              </a:rPr>
              <a:t>pop up regarding some of </a:t>
            </a:r>
            <a:r>
              <a:rPr lang="en" b="0" i="0" u="none" strike="noStrike">
                <a:solidFill>
                  <a:srgbClr val="444444"/>
                </a:solidFill>
                <a:highlight>
                  <a:srgbClr val="F5F5F5"/>
                </a:highlight>
              </a:rPr>
              <a:t>the evidence requirements. Select </a:t>
            </a:r>
            <a:r>
              <a:rPr lang="en">
                <a:solidFill>
                  <a:srgbClr val="444444"/>
                </a:solidFill>
                <a:highlight>
                  <a:srgbClr val="F5F5F5"/>
                </a:highlight>
              </a:rPr>
              <a:t>what </a:t>
            </a:r>
            <a:r>
              <a:rPr lang="en" b="0" i="0" u="none" strike="noStrike">
                <a:solidFill>
                  <a:srgbClr val="444444"/>
                </a:solidFill>
                <a:highlight>
                  <a:srgbClr val="F5F5F5"/>
                </a:highlight>
              </a:rPr>
              <a:t>you believe is correct, and then we’ll discuss</a:t>
            </a:r>
            <a:r>
              <a:rPr lang="en">
                <a:solidFill>
                  <a:srgbClr val="444444"/>
                </a:solidFill>
                <a:highlight>
                  <a:srgbClr val="F5F5F5"/>
                </a:highlight>
              </a:rPr>
              <a:t>.  </a:t>
            </a:r>
            <a:endParaRPr b="0" i="0">
              <a:solidFill>
                <a:srgbClr val="444444"/>
              </a:solidFill>
              <a:highlight>
                <a:srgbClr val="F5F5F5"/>
              </a:highlight>
            </a:endParaRPr>
          </a:p>
          <a:p>
            <a:pPr marL="0" lvl="0" indent="0" algn="l" rtl="0">
              <a:spcBef>
                <a:spcPts val="0"/>
              </a:spcBef>
              <a:spcAft>
                <a:spcPts val="0"/>
              </a:spcAft>
              <a:buNone/>
            </a:pPr>
            <a:endParaRPr b="0" i="0">
              <a:solidFill>
                <a:srgbClr val="444444"/>
              </a:solidFill>
              <a:highlight>
                <a:srgbClr val="F5F5F5"/>
              </a:highlight>
            </a:endParaRPr>
          </a:p>
          <a:p>
            <a:pPr marL="0" lvl="0" indent="0" algn="l" rtl="0">
              <a:spcBef>
                <a:spcPts val="0"/>
              </a:spcBef>
              <a:spcAft>
                <a:spcPts val="0"/>
              </a:spcAft>
              <a:buNone/>
            </a:pPr>
            <a:r>
              <a:rPr lang="en" b="0" i="0">
                <a:solidFill>
                  <a:srgbClr val="444444"/>
                </a:solidFill>
                <a:highlight>
                  <a:srgbClr val="F5F5F5"/>
                </a:highlight>
              </a:rPr>
              <a:t>Let’s look at the first question</a:t>
            </a:r>
            <a:r>
              <a:rPr lang="en">
                <a:solidFill>
                  <a:srgbClr val="444444"/>
                </a:solidFill>
                <a:highlight>
                  <a:srgbClr val="F5F5F5"/>
                </a:highlight>
              </a:rPr>
              <a:t>—</a:t>
            </a:r>
            <a:r>
              <a:rPr lang="en" b="0" i="0" u="none" strike="noStrike">
                <a:solidFill>
                  <a:srgbClr val="444444"/>
                </a:solidFill>
                <a:highlight>
                  <a:srgbClr val="F5F5F5"/>
                </a:highlight>
              </a:rPr>
              <a:t>Which of the following are criteria for ESEA’s Tier </a:t>
            </a:r>
            <a:r>
              <a:rPr lang="en">
                <a:solidFill>
                  <a:srgbClr val="444444"/>
                </a:solidFill>
                <a:highlight>
                  <a:srgbClr val="F5F5F5"/>
                </a:highlight>
              </a:rPr>
              <a:t>1–4: </a:t>
            </a:r>
            <a:r>
              <a:rPr lang="en" b="0" i="0" u="none" strike="noStrike">
                <a:solidFill>
                  <a:srgbClr val="444444"/>
                </a:solidFill>
                <a:highlight>
                  <a:srgbClr val="F5F5F5"/>
                </a:highlight>
              </a:rPr>
              <a:t>Evidence Levels? The </a:t>
            </a:r>
            <a:r>
              <a:rPr lang="en">
                <a:solidFill>
                  <a:srgbClr val="444444"/>
                </a:solidFill>
                <a:highlight>
                  <a:srgbClr val="F5F5F5"/>
                </a:highlight>
              </a:rPr>
              <a:t>answer </a:t>
            </a:r>
            <a:r>
              <a:rPr lang="en" b="0" i="0" u="none" strike="noStrike">
                <a:solidFill>
                  <a:srgbClr val="444444"/>
                </a:solidFill>
                <a:highlight>
                  <a:srgbClr val="F5F5F5"/>
                </a:highlight>
              </a:rPr>
              <a:t>here </a:t>
            </a:r>
            <a:r>
              <a:rPr lang="en">
                <a:solidFill>
                  <a:srgbClr val="444444"/>
                </a:solidFill>
                <a:highlight>
                  <a:srgbClr val="F5F5F5"/>
                </a:highlight>
              </a:rPr>
              <a:t>is </a:t>
            </a:r>
            <a:r>
              <a:rPr lang="en" b="0" i="0" u="none" strike="noStrike">
                <a:solidFill>
                  <a:srgbClr val="444444"/>
                </a:solidFill>
                <a:highlight>
                  <a:srgbClr val="F5F5F5"/>
                </a:highlight>
              </a:rPr>
              <a:t>both the What Works Clearinghouse standards and sample</a:t>
            </a:r>
            <a:r>
              <a:rPr lang="en">
                <a:solidFill>
                  <a:srgbClr val="444444"/>
                </a:solidFill>
                <a:highlight>
                  <a:srgbClr val="F5F5F5"/>
                </a:highlight>
              </a:rPr>
              <a:t> </a:t>
            </a:r>
            <a:r>
              <a:rPr lang="en" b="0" i="0">
                <a:solidFill>
                  <a:srgbClr val="444444"/>
                </a:solidFill>
                <a:highlight>
                  <a:srgbClr val="F5F5F5"/>
                </a:highlight>
              </a:rPr>
              <a:t>. Language and timing are not criteria.</a:t>
            </a:r>
            <a:endParaRPr/>
          </a:p>
          <a:p>
            <a:pPr marL="0" lvl="0" indent="0" algn="l" rtl="0">
              <a:spcBef>
                <a:spcPts val="0"/>
              </a:spcBef>
              <a:spcAft>
                <a:spcPts val="0"/>
              </a:spcAft>
              <a:buNone/>
            </a:pPr>
            <a:endParaRPr b="0" i="0">
              <a:solidFill>
                <a:srgbClr val="444444"/>
              </a:solidFill>
              <a:highlight>
                <a:srgbClr val="F5F5F5"/>
              </a:highlight>
            </a:endParaRPr>
          </a:p>
          <a:p>
            <a:pPr marL="0" lvl="0" indent="0" algn="l" rtl="0">
              <a:spcBef>
                <a:spcPts val="0"/>
              </a:spcBef>
              <a:spcAft>
                <a:spcPts val="0"/>
              </a:spcAft>
              <a:buNone/>
            </a:pPr>
            <a:r>
              <a:rPr lang="en" b="0" i="0">
                <a:solidFill>
                  <a:srgbClr val="444444"/>
                </a:solidFill>
                <a:highlight>
                  <a:srgbClr val="F5F5F5"/>
                </a:highlight>
              </a:rPr>
              <a:t>The second question </a:t>
            </a:r>
            <a:r>
              <a:rPr lang="en">
                <a:solidFill>
                  <a:srgbClr val="444444"/>
                </a:solidFill>
                <a:highlight>
                  <a:srgbClr val="F5F5F5"/>
                </a:highlight>
              </a:rPr>
              <a:t>is asking </a:t>
            </a:r>
            <a:r>
              <a:rPr lang="en" b="0" i="0">
                <a:solidFill>
                  <a:srgbClr val="444444"/>
                </a:solidFill>
                <a:highlight>
                  <a:srgbClr val="F5F5F5"/>
                </a:highlight>
              </a:rPr>
              <a:t>you which criteria have the same requirement for Tiers </a:t>
            </a:r>
            <a:r>
              <a:rPr lang="en">
                <a:solidFill>
                  <a:srgbClr val="444444"/>
                </a:solidFill>
                <a:highlight>
                  <a:srgbClr val="F5F5F5"/>
                </a:highlight>
              </a:rPr>
              <a:t>1–3</a:t>
            </a:r>
            <a:r>
              <a:rPr lang="en" b="0" i="0">
                <a:solidFill>
                  <a:srgbClr val="444444"/>
                </a:solidFill>
                <a:highlight>
                  <a:srgbClr val="F5F5F5"/>
                </a:highlight>
              </a:rPr>
              <a:t>. That would be outcomes. </a:t>
            </a:r>
            <a:r>
              <a:rPr lang="en" b="0" i="0" u="none" strike="noStrike">
                <a:solidFill>
                  <a:srgbClr val="444444"/>
                </a:solidFill>
                <a:highlight>
                  <a:srgbClr val="F5F5F5"/>
                </a:highlight>
              </a:rPr>
              <a:t>In all </a:t>
            </a:r>
            <a:r>
              <a:rPr lang="en">
                <a:solidFill>
                  <a:srgbClr val="444444"/>
                </a:solidFill>
                <a:highlight>
                  <a:srgbClr val="F5F5F5"/>
                </a:highlight>
              </a:rPr>
              <a:t>three tiers </a:t>
            </a:r>
            <a:r>
              <a:rPr lang="en" b="0" i="0" u="none" strike="noStrike">
                <a:solidFill>
                  <a:srgbClr val="444444"/>
                </a:solidFill>
                <a:highlight>
                  <a:srgbClr val="F5F5F5"/>
                </a:highlight>
              </a:rPr>
              <a:t>or levels of evidence</a:t>
            </a:r>
            <a:r>
              <a:rPr lang="en">
                <a:solidFill>
                  <a:srgbClr val="444444"/>
                </a:solidFill>
                <a:highlight>
                  <a:srgbClr val="F5F5F5"/>
                </a:highlight>
              </a:rPr>
              <a:t>, the </a:t>
            </a:r>
            <a:r>
              <a:rPr lang="en" b="0" i="0" u="none" strike="noStrike">
                <a:solidFill>
                  <a:srgbClr val="444444"/>
                </a:solidFill>
                <a:highlight>
                  <a:srgbClr val="F5F5F5"/>
                </a:highlight>
              </a:rPr>
              <a:t>interventions must show a positive and statistically significant effect on student outcomes</a:t>
            </a:r>
            <a:r>
              <a:rPr lang="en">
                <a:solidFill>
                  <a:srgbClr val="444444"/>
                </a:solidFill>
                <a:highlight>
                  <a:srgbClr val="F5F5F5"/>
                </a:highlight>
              </a:rPr>
              <a:t>. </a:t>
            </a:r>
            <a:endParaRPr/>
          </a:p>
          <a:p>
            <a:pPr marL="0" lvl="0" indent="0" algn="l" rtl="0">
              <a:spcBef>
                <a:spcPts val="0"/>
              </a:spcBef>
              <a:spcAft>
                <a:spcPts val="0"/>
              </a:spcAft>
              <a:buNone/>
            </a:pPr>
            <a:r>
              <a:rPr lang="en" b="0" i="0">
                <a:solidFill>
                  <a:srgbClr val="444444"/>
                </a:solidFill>
                <a:highlight>
                  <a:srgbClr val="F5F5F5"/>
                </a:highlight>
                <a:latin typeface="Calibri"/>
                <a:ea typeface="Calibri"/>
                <a:cs typeface="Calibri"/>
                <a:sym typeface="Calibri"/>
              </a:rPr>
              <a:t>​​</a:t>
            </a:r>
            <a:endParaRPr/>
          </a:p>
        </p:txBody>
      </p:sp>
      <p:sp>
        <p:nvSpPr>
          <p:cNvPr id="1995" name="Google Shape;1995;g33f98fefd87_2_38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33f431cce94_4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9" name="Google Shape;1549;g33f431cce94_4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33f98fefd87_2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5" name="Google Shape;2005;g33f98fefd87_2_3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fourth Level of Evidence is defined as Tier 4: Demonstrates a Rationale. This tier has more differences than the other levels, as you can see. Before we dive into the differences, let’s discuss why you would use Tier 4. </a:t>
            </a:r>
            <a:endParaRPr/>
          </a:p>
          <a:p>
            <a:pPr marL="0" lvl="0" indent="0" algn="l" rtl="0">
              <a:spcBef>
                <a:spcPts val="0"/>
              </a:spcBef>
              <a:spcAft>
                <a:spcPts val="0"/>
              </a:spcAft>
              <a:buNone/>
            </a:pPr>
            <a:endParaRPr/>
          </a:p>
          <a:p>
            <a:pPr marL="0" lvl="0" indent="0" algn="l" rtl="0">
              <a:spcBef>
                <a:spcPts val="0"/>
              </a:spcBef>
              <a:spcAft>
                <a:spcPts val="0"/>
              </a:spcAft>
              <a:buNone/>
            </a:pPr>
            <a:r>
              <a:rPr lang="en"/>
              <a:t>Tier 4 gives education leaders the flexibility to design and test new interventions, with some caveats. </a:t>
            </a:r>
            <a:endParaRPr/>
          </a:p>
          <a:p>
            <a:pPr marL="0" lvl="0" indent="0" algn="l" rtl="0">
              <a:spcBef>
                <a:spcPts val="0"/>
              </a:spcBef>
              <a:spcAft>
                <a:spcPts val="0"/>
              </a:spcAft>
              <a:buNone/>
            </a:pPr>
            <a:endParaRPr/>
          </a:p>
          <a:p>
            <a:pPr marL="0" lvl="0" indent="0" algn="l" rtl="0">
              <a:spcBef>
                <a:spcPts val="0"/>
              </a:spcBef>
              <a:spcAft>
                <a:spcPts val="0"/>
              </a:spcAft>
              <a:buNone/>
            </a:pPr>
            <a:r>
              <a:rPr lang="en"/>
              <a:t>These interventions must be informed by research and seem reasonably likely to succeed, but they don’t yet have the kind of evidence that would place them in Tiers 1–3. Selected interventions may not meet the required evidence base, but when implemented, evaluated, and refined, they may prove to be effective. Simply put, </a:t>
            </a:r>
            <a:r>
              <a:rPr lang="en" b="1"/>
              <a:t>Tier 4 allows you to identify interventions, study their implementation, measure their effects, and modify them to fit your local context</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In many cases, using Tier 4 evidence requires more work than selecting an evidence-based intervention in the higher tiers, because it often includes taking pieces from different models and creating your own intervention and then studying the intervention’s effectiveness. However, working within Tier 4 actually allows you to contribute to the evidence base by gathering evidence of the effectiveness of the intervention, so that it could eventually meet the requirements for the higher levels of evidence. </a:t>
            </a:r>
            <a:endParaRPr/>
          </a:p>
          <a:p>
            <a:pPr marL="0" lvl="0" indent="0" algn="l" rtl="0">
              <a:spcBef>
                <a:spcPts val="0"/>
              </a:spcBef>
              <a:spcAft>
                <a:spcPts val="0"/>
              </a:spcAft>
              <a:buNone/>
            </a:pPr>
            <a:endParaRPr/>
          </a:p>
          <a:p>
            <a:pPr marL="0" lvl="0" indent="0" algn="l" rtl="0">
              <a:spcBef>
                <a:spcPts val="0"/>
              </a:spcBef>
              <a:spcAft>
                <a:spcPts val="0"/>
              </a:spcAft>
              <a:buNone/>
            </a:pPr>
            <a:r>
              <a:rPr lang="en"/>
              <a:t>Study Design—First, the key difference in this study design is that there isn’t an actual experimental or correlational study.</a:t>
            </a:r>
            <a:endParaRPr/>
          </a:p>
          <a:p>
            <a:pPr marL="171450" lvl="0" indent="-171450" algn="l" rtl="0">
              <a:spcBef>
                <a:spcPts val="0"/>
              </a:spcBef>
              <a:spcAft>
                <a:spcPts val="0"/>
              </a:spcAft>
              <a:buClr>
                <a:schemeClr val="dk1"/>
              </a:buClr>
              <a:buSzPts val="1200"/>
              <a:buFont typeface="Arial"/>
              <a:buChar char="•"/>
            </a:pPr>
            <a:r>
              <a:rPr lang="en"/>
              <a:t>Instead, this tier is based on high-quality research findings or a positive evaluation that is supported by a well-specified logic model or theory of action that is informed by research or an evaluation.</a:t>
            </a:r>
            <a:endParaRPr/>
          </a:p>
          <a:p>
            <a:pPr marL="171450" lvl="0" indent="-171450" algn="l" rtl="0">
              <a:spcBef>
                <a:spcPts val="0"/>
              </a:spcBef>
              <a:spcAft>
                <a:spcPts val="0"/>
              </a:spcAft>
              <a:buClr>
                <a:schemeClr val="dk1"/>
              </a:buClr>
              <a:buSzPts val="1200"/>
              <a:buFont typeface="Arial"/>
              <a:buChar char="•"/>
            </a:pPr>
            <a:r>
              <a:rPr lang="en"/>
              <a:t>You see that there must still be a research base for Tier 4, but it does not have to be from a rigorous study design.  </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
              <a:t>Sample—Because there is not a rigorous study design for Tier 4, there is no sample population or sampling requirement. </a:t>
            </a:r>
            <a:endParaRPr/>
          </a:p>
          <a:p>
            <a:pPr marL="0" lvl="0" indent="0" algn="l" rtl="0">
              <a:spcBef>
                <a:spcPts val="0"/>
              </a:spcBef>
              <a:spcAft>
                <a:spcPts val="0"/>
              </a:spcAft>
              <a:buNone/>
            </a:pPr>
            <a:endParaRPr/>
          </a:p>
          <a:p>
            <a:pPr marL="0" lvl="0" indent="0" algn="l" rtl="0">
              <a:spcBef>
                <a:spcPts val="0"/>
              </a:spcBef>
              <a:spcAft>
                <a:spcPts val="0"/>
              </a:spcAft>
              <a:buNone/>
            </a:pPr>
            <a:r>
              <a:rPr lang="en"/>
              <a:t>Outcomes—While a rigorous study design is not required for Tier 4, there must still be some effort underway to determine the effectiveness of the intervention’s outcomes to inform stakeholders about the success of that intervention. The Non-Regulatory Guidance specifies that interventions with little to no evidence should at least demonstrate a rationale for how they will achieve their intended goals and be examined to understand how they are working to improve outcomes within the specific context. </a:t>
            </a:r>
            <a:endParaRPr/>
          </a:p>
          <a:p>
            <a:pPr marL="0" lvl="0" indent="0" algn="l" rtl="0">
              <a:spcBef>
                <a:spcPts val="0"/>
              </a:spcBef>
              <a:spcAft>
                <a:spcPts val="0"/>
              </a:spcAft>
              <a:buNone/>
            </a:pPr>
            <a:endParaRPr/>
          </a:p>
          <a:p>
            <a:pPr marL="0" lvl="0" indent="0" algn="l" rtl="0">
              <a:spcBef>
                <a:spcPts val="0"/>
              </a:spcBef>
              <a:spcAft>
                <a:spcPts val="0"/>
              </a:spcAft>
              <a:buNone/>
            </a:pPr>
            <a:r>
              <a:rPr lang="en"/>
              <a:t>What Works Clearinghouse Standards—Tier 4 studies are not rated within the What Works Clearinghouse Evidence of Effectiveness Standards, because, again, there is not an evidence base for these interventions. You are building them as you implement and evaluate your interventions, which can then contribute to the evidence base.</a:t>
            </a:r>
            <a:r>
              <a:rPr lang="en" i="1"/>
              <a:t> </a:t>
            </a:r>
            <a:endParaRPr/>
          </a:p>
        </p:txBody>
      </p:sp>
      <p:sp>
        <p:nvSpPr>
          <p:cNvPr id="2006" name="Google Shape;2006;g33f98fefd87_2_399:notes"/>
          <p:cNvSpPr txBox="1">
            <a:spLocks noGrp="1"/>
          </p:cNvSpPr>
          <p:nvPr>
            <p:ph type="sldNum" idx="12"/>
          </p:nvPr>
        </p:nvSpPr>
        <p:spPr>
          <a:xfrm>
            <a:off x="6172199" y="8685213"/>
            <a:ext cx="684213"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33f98fefd87_2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9" name="Google Shape;2029;g33f98fefd87_2_422:notes"/>
          <p:cNvSpPr txBox="1">
            <a:spLocks noGrp="1"/>
          </p:cNvSpPr>
          <p:nvPr>
            <p:ph type="body" idx="1"/>
          </p:nvPr>
        </p:nvSpPr>
        <p:spPr>
          <a:xfrm>
            <a:off x="685800" y="4400550"/>
            <a:ext cx="5486400" cy="33324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As I said, using Tier 4 evidence-based practices takes quite a bit of planning and information gathering up front and over time in order to evaluate the effectiveness of the intervention, because you are assessing both the quality of the intervention and the implementation process to ensure there is fidelity in the implementation. </a:t>
            </a:r>
            <a:endParaRPr/>
          </a:p>
          <a:p>
            <a:pPr marL="0" lvl="0" indent="0" algn="l" rtl="0">
              <a:spcBef>
                <a:spcPts val="0"/>
              </a:spcBef>
              <a:spcAft>
                <a:spcPts val="0"/>
              </a:spcAft>
              <a:buNone/>
            </a:pPr>
            <a:endParaRPr/>
          </a:p>
          <a:p>
            <a:pPr marL="0" lvl="0" indent="0" algn="l" rtl="0">
              <a:spcBef>
                <a:spcPts val="0"/>
              </a:spcBef>
              <a:spcAft>
                <a:spcPts val="0"/>
              </a:spcAft>
              <a:buNone/>
            </a:pPr>
            <a:r>
              <a:rPr lang="en"/>
              <a:t>Remember, there are two key requirements for Tier 4: </a:t>
            </a:r>
            <a:endParaRPr/>
          </a:p>
          <a:p>
            <a:pPr marL="171450" lvl="0" indent="-171450" algn="l" rtl="0">
              <a:spcBef>
                <a:spcPts val="0"/>
              </a:spcBef>
              <a:spcAft>
                <a:spcPts val="0"/>
              </a:spcAft>
              <a:buClr>
                <a:schemeClr val="dk1"/>
              </a:buClr>
              <a:buSzPts val="1200"/>
              <a:buFont typeface="Arial"/>
              <a:buChar char="•"/>
            </a:pPr>
            <a:r>
              <a:rPr lang="en"/>
              <a:t>First, there must be a research-backed method that explains how the intervention could improve outcomes. This could be done through a logic model, theory of action, or some other literature review that describes this. </a:t>
            </a:r>
            <a:endParaRPr/>
          </a:p>
          <a:p>
            <a:pPr marL="171450" lvl="0" indent="-171450" algn="l" rtl="0">
              <a:spcBef>
                <a:spcPts val="0"/>
              </a:spcBef>
              <a:spcAft>
                <a:spcPts val="0"/>
              </a:spcAft>
              <a:buClr>
                <a:schemeClr val="dk1"/>
              </a:buClr>
              <a:buSzPts val="1200"/>
              <a:buFont typeface="Arial"/>
              <a:buChar char="•"/>
            </a:pPr>
            <a:r>
              <a:rPr lang="en"/>
              <a:t>Second, there must be an effort to study and evaluate these anticipated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Let’s take a look at a tool that helps meet the first requirement. </a:t>
            </a:r>
            <a:endParaRPr/>
          </a:p>
          <a:p>
            <a:pPr marL="0" lvl="0" indent="0" algn="l" rtl="0">
              <a:spcBef>
                <a:spcPts val="0"/>
              </a:spcBef>
              <a:spcAft>
                <a:spcPts val="0"/>
              </a:spcAft>
              <a:buNone/>
            </a:pPr>
            <a:endParaRPr/>
          </a:p>
          <a:p>
            <a:pPr marL="0" lvl="0" indent="0" algn="l" rtl="0">
              <a:spcBef>
                <a:spcPts val="0"/>
              </a:spcBef>
              <a:spcAft>
                <a:spcPts val="0"/>
              </a:spcAft>
              <a:buNone/>
            </a:pPr>
            <a:r>
              <a:rPr lang="en"/>
              <a:t>Logic models, as you may be familiar with, are very useful tools because they map out how the inputs and activities associated with selected evidence-based practices will lead to the intended outputs and outcomes over time. You can also use your logic model components to help inform the continuous improvement process when evaluating the intervention. </a:t>
            </a:r>
            <a:endParaRPr/>
          </a:p>
          <a:p>
            <a:pPr marL="0" lvl="0" indent="0" algn="l" rtl="0">
              <a:spcBef>
                <a:spcPts val="0"/>
              </a:spcBef>
              <a:spcAft>
                <a:spcPts val="0"/>
              </a:spcAft>
              <a:buNone/>
            </a:pPr>
            <a:endParaRPr/>
          </a:p>
          <a:p>
            <a:pPr marL="0" lvl="0" indent="0" algn="l" rtl="0">
              <a:spcBef>
                <a:spcPts val="0"/>
              </a:spcBef>
              <a:spcAft>
                <a:spcPts val="0"/>
              </a:spcAft>
              <a:buNone/>
            </a:pPr>
            <a:r>
              <a:rPr lang="en"/>
              <a:t>Let’s briefly review the common elements of logic models. </a:t>
            </a:r>
            <a:endParaRPr/>
          </a:p>
          <a:p>
            <a:pPr marL="171450" lvl="0" indent="-171450" algn="l" rtl="0">
              <a:spcBef>
                <a:spcPts val="0"/>
              </a:spcBef>
              <a:spcAft>
                <a:spcPts val="0"/>
              </a:spcAft>
              <a:buClr>
                <a:schemeClr val="dk1"/>
              </a:buClr>
              <a:buSzPts val="1200"/>
              <a:buFont typeface="Arial"/>
              <a:buChar char="•"/>
            </a:pPr>
            <a:r>
              <a:rPr lang="en"/>
              <a:t>Inputs are the resources you will have for the intervention, so things like money/funding, instructional materials, and staff; basically, any investments that you are putting into the intervention.  </a:t>
            </a:r>
            <a:endParaRPr/>
          </a:p>
          <a:p>
            <a:pPr marL="171450" lvl="0" indent="-171450" algn="l" rtl="0">
              <a:spcBef>
                <a:spcPts val="0"/>
              </a:spcBef>
              <a:spcAft>
                <a:spcPts val="0"/>
              </a:spcAft>
              <a:buClr>
                <a:schemeClr val="dk1"/>
              </a:buClr>
              <a:buSzPts val="1200"/>
              <a:buFont typeface="Arial"/>
              <a:buChar char="•"/>
            </a:pPr>
            <a:r>
              <a:rPr lang="en"/>
              <a:t>Activities describe what you will do as a part of the intervention.</a:t>
            </a:r>
            <a:endParaRPr/>
          </a:p>
          <a:p>
            <a:pPr marL="171450" lvl="0" indent="-171450" algn="l" rtl="0">
              <a:spcBef>
                <a:spcPts val="0"/>
              </a:spcBef>
              <a:spcAft>
                <a:spcPts val="0"/>
              </a:spcAft>
              <a:buClr>
                <a:schemeClr val="dk1"/>
              </a:buClr>
              <a:buSzPts val="1200"/>
              <a:buFont typeface="Arial"/>
              <a:buChar char="•"/>
            </a:pPr>
            <a:r>
              <a:rPr lang="en"/>
              <a:t>The outputs are the tangible results the intervention will put out. These are usually expressed in numbers, such as the number of students who pass an assessment, or the number of teachers trained. </a:t>
            </a:r>
            <a:endParaRPr/>
          </a:p>
          <a:p>
            <a:pPr marL="171450" lvl="0" indent="-171450" algn="l" rtl="0">
              <a:spcBef>
                <a:spcPts val="0"/>
              </a:spcBef>
              <a:spcAft>
                <a:spcPts val="0"/>
              </a:spcAft>
              <a:buClr>
                <a:schemeClr val="dk1"/>
              </a:buClr>
              <a:buSzPts val="1200"/>
              <a:buFont typeface="Arial"/>
              <a:buChar char="•"/>
            </a:pPr>
            <a:r>
              <a:rPr lang="en"/>
              <a:t>Finally, the outcomes are the measurable changes that demonstrate the success of an intervention; so, the percentage of student who demonstrate a change in knowledge or behavior. These can be broken down into short-term, mid-term, and long-term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I will be sharing more resources at the end of the presentation that provide information for further learning in some of these areas, including evaluation and logic models.</a:t>
            </a:r>
            <a:endParaRPr/>
          </a:p>
        </p:txBody>
      </p:sp>
      <p:sp>
        <p:nvSpPr>
          <p:cNvPr id="2030" name="Google Shape;2030;g33f98fefd87_2_422:notes"/>
          <p:cNvSpPr txBox="1">
            <a:spLocks noGrp="1"/>
          </p:cNvSpPr>
          <p:nvPr>
            <p:ph type="sldNum" idx="12"/>
          </p:nvPr>
        </p:nvSpPr>
        <p:spPr>
          <a:xfrm>
            <a:off x="5952683" y="8685213"/>
            <a:ext cx="90373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33f98fefd87_2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3" name="Google Shape;2043;g33f98fefd87_2_4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second requirement of Tier 4: Demonstrates a Rationale is to study the effects and outcomes of the intervention. You must produce evidence to support claims that an intervention will achieve the intended outputs and produce the desired outcomes.</a:t>
            </a:r>
            <a:endParaRPr/>
          </a:p>
          <a:p>
            <a:pPr marL="0" lvl="0" indent="0" algn="l" rtl="0">
              <a:spcBef>
                <a:spcPts val="0"/>
              </a:spcBef>
              <a:spcAft>
                <a:spcPts val="0"/>
              </a:spcAft>
              <a:buNone/>
            </a:pPr>
            <a:endParaRPr/>
          </a:p>
          <a:p>
            <a:pPr marL="0" lvl="0" indent="0" algn="l" rtl="0">
              <a:spcBef>
                <a:spcPts val="0"/>
              </a:spcBef>
              <a:spcAft>
                <a:spcPts val="0"/>
              </a:spcAft>
              <a:buNone/>
            </a:pPr>
            <a:r>
              <a:rPr lang="en"/>
              <a:t>It is important to understand that studying the effects of an intervention is not a one-time thing. You have to continuously monitor the implementation, assess and reassess that implementation, and then refine as needed. You must conduct this process in a continuous feedback loop. </a:t>
            </a:r>
            <a:endParaRPr/>
          </a:p>
          <a:p>
            <a:pPr marL="0" lvl="0" indent="0" algn="l" rtl="0">
              <a:spcBef>
                <a:spcPts val="0"/>
              </a:spcBef>
              <a:spcAft>
                <a:spcPts val="0"/>
              </a:spcAft>
              <a:buNone/>
            </a:pPr>
            <a:endParaRPr/>
          </a:p>
          <a:p>
            <a:pPr marL="0" lvl="0" indent="0" algn="l" rtl="0">
              <a:spcBef>
                <a:spcPts val="0"/>
              </a:spcBef>
              <a:spcAft>
                <a:spcPts val="0"/>
              </a:spcAft>
              <a:buNone/>
            </a:pPr>
            <a:r>
              <a:rPr lang="en"/>
              <a:t>This process requires constant data collection, analyzing the data, and documenting your efforts along the way as changes are needed. As I said previously, developing a logic model can help you to determine the data you need to collect along the way to measure the outcomes. </a:t>
            </a:r>
            <a:endParaRPr/>
          </a:p>
          <a:p>
            <a:pPr marL="0" lvl="0" indent="0" algn="l" rtl="0">
              <a:spcBef>
                <a:spcPts val="0"/>
              </a:spcBef>
              <a:spcAft>
                <a:spcPts val="0"/>
              </a:spcAft>
              <a:buNone/>
            </a:pPr>
            <a:endParaRPr/>
          </a:p>
          <a:p>
            <a:pPr marL="0" lvl="0" indent="0" algn="l" rtl="0">
              <a:spcBef>
                <a:spcPts val="0"/>
              </a:spcBef>
              <a:spcAft>
                <a:spcPts val="0"/>
              </a:spcAft>
              <a:buNone/>
            </a:pPr>
            <a:r>
              <a:rPr lang="en"/>
              <a:t>Again, if you choose to innovate and help build the evidence base, there is much thought that has to go into the process of how you will do that. Evaluations are typically done either internally or externally with a qualified program evaluator, depending on LEA setup.  </a:t>
            </a:r>
            <a:endParaRPr/>
          </a:p>
          <a:p>
            <a:pPr marL="0" lvl="0" indent="0" algn="l" rtl="0">
              <a:spcBef>
                <a:spcPts val="0"/>
              </a:spcBef>
              <a:spcAft>
                <a:spcPts val="0"/>
              </a:spcAft>
              <a:buNone/>
            </a:pPr>
            <a:endParaRPr/>
          </a:p>
          <a:p>
            <a:pPr marL="0" lvl="0" indent="0" algn="l" rtl="0">
              <a:spcBef>
                <a:spcPts val="0"/>
              </a:spcBef>
              <a:spcAft>
                <a:spcPts val="0"/>
              </a:spcAft>
              <a:buNone/>
            </a:pPr>
            <a:r>
              <a:rPr lang="en"/>
              <a:t>Evaluators should be involved early on in the planning so they can help you determine the outcomes and metrics to collect in order to inform the outcomes. There are different types of evaluations, and an evaluator can help you to determine the scope. </a:t>
            </a:r>
            <a:endParaRPr/>
          </a:p>
          <a:p>
            <a:pPr marL="0" lvl="0" indent="0" algn="l" rtl="0">
              <a:spcBef>
                <a:spcPts val="0"/>
              </a:spcBef>
              <a:spcAft>
                <a:spcPts val="0"/>
              </a:spcAft>
              <a:buNone/>
            </a:pPr>
            <a:endParaRPr/>
          </a:p>
          <a:p>
            <a:pPr marL="0" lvl="0" indent="0" algn="l" rtl="0">
              <a:spcBef>
                <a:spcPts val="0"/>
              </a:spcBef>
              <a:spcAft>
                <a:spcPts val="0"/>
              </a:spcAft>
              <a:buNone/>
            </a:pPr>
            <a:r>
              <a:rPr lang="en"/>
              <a:t>You may choose to evaluate the implementation aspects of an intervention via a process evaluation, or you may seek to determine outcomes via an outcome evaluation, which according to Tier 4, is what must be studied. You can always do both types of evaluation, which will provide a more complete picture of your program. But remember for Tier 4, determining the outcomes of an intervention is what is required. </a:t>
            </a:r>
            <a:endParaRPr/>
          </a:p>
          <a:p>
            <a:pPr marL="171450" lvl="0" indent="-95250" algn="l" rtl="0">
              <a:spcBef>
                <a:spcPts val="240"/>
              </a:spcBef>
              <a:spcAft>
                <a:spcPts val="0"/>
              </a:spcAft>
              <a:buClr>
                <a:schemeClr val="dk1"/>
              </a:buClr>
              <a:buSzPts val="1200"/>
              <a:buFont typeface="Arial"/>
              <a:buNone/>
            </a:pPr>
            <a:endParaRPr/>
          </a:p>
        </p:txBody>
      </p:sp>
      <p:sp>
        <p:nvSpPr>
          <p:cNvPr id="2044" name="Google Shape;2044;g33f98fefd87_2_4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33f98fefd87_2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2" name="Google Shape;2062;g33f98fefd87_2_4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Now we are going to pause briefly and look at the four tiers collectively so you can see the similarities and differences. Hopefully this table can help provide a quick, at-a-glance synopsis of criteria requirements these tiers have in common and what makes them unique.</a:t>
            </a:r>
            <a:endParaRPr/>
          </a:p>
          <a:p>
            <a:pPr marL="0" lvl="0" indent="0" algn="l" rtl="0">
              <a:spcBef>
                <a:spcPts val="0"/>
              </a:spcBef>
              <a:spcAft>
                <a:spcPts val="0"/>
              </a:spcAft>
              <a:buNone/>
            </a:pPr>
            <a:endParaRPr/>
          </a:p>
          <a:p>
            <a:pPr marL="0" lvl="0" indent="0" algn="l" rtl="0">
              <a:spcBef>
                <a:spcPts val="0"/>
              </a:spcBef>
              <a:spcAft>
                <a:spcPts val="0"/>
              </a:spcAft>
              <a:buNone/>
            </a:pPr>
            <a:r>
              <a:rPr lang="en"/>
              <a:t>Along the left side of the table, you can see the four criteria we discussed in the beginning of the section, and across the top are our four tiers of evidence.</a:t>
            </a:r>
            <a:endParaRPr/>
          </a:p>
          <a:p>
            <a:pPr marL="0" lvl="0" indent="0" algn="l" rtl="0">
              <a:spcBef>
                <a:spcPts val="0"/>
              </a:spcBef>
              <a:spcAft>
                <a:spcPts val="0"/>
              </a:spcAft>
              <a:buNone/>
            </a:pPr>
            <a:endParaRPr/>
          </a:p>
          <a:p>
            <a:pPr marL="0" lvl="0" indent="0" algn="l" rtl="0">
              <a:spcBef>
                <a:spcPts val="0"/>
              </a:spcBef>
              <a:spcAft>
                <a:spcPts val="0"/>
              </a:spcAft>
              <a:buNone/>
            </a:pPr>
            <a:r>
              <a:rPr lang="en"/>
              <a:t>This can be a helpful reference point, so remember these slides are available to you!</a:t>
            </a:r>
            <a:endParaRPr/>
          </a:p>
          <a:p>
            <a:pPr marL="0" lvl="0" indent="0" algn="l" rtl="0">
              <a:spcBef>
                <a:spcPts val="0"/>
              </a:spcBef>
              <a:spcAft>
                <a:spcPts val="0"/>
              </a:spcAft>
              <a:buNone/>
            </a:pPr>
            <a:endParaRPr/>
          </a:p>
        </p:txBody>
      </p:sp>
      <p:sp>
        <p:nvSpPr>
          <p:cNvPr id="2063" name="Google Shape;2063;g33f98fefd87_2_4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33f98fefd87_2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g33f98fefd87_2_4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rgbClr val="444444"/>
                </a:solidFill>
                <a:highlight>
                  <a:srgbClr val="F5F5F5"/>
                </a:highlight>
              </a:rPr>
              <a:t>Let’s conduct another brief knowledge check </a:t>
            </a:r>
            <a:r>
              <a:rPr lang="en" b="0" i="0" u="none" strike="noStrike">
                <a:solidFill>
                  <a:srgbClr val="444444"/>
                </a:solidFill>
                <a:highlight>
                  <a:srgbClr val="F5F5F5"/>
                </a:highlight>
              </a:rPr>
              <a:t>to </a:t>
            </a:r>
            <a:r>
              <a:rPr lang="en">
                <a:solidFill>
                  <a:srgbClr val="444444"/>
                </a:solidFill>
                <a:highlight>
                  <a:srgbClr val="F5F5F5"/>
                </a:highlight>
              </a:rPr>
              <a:t>see </a:t>
            </a:r>
            <a:r>
              <a:rPr lang="en" b="0" i="0" u="none" strike="noStrike">
                <a:solidFill>
                  <a:srgbClr val="444444"/>
                </a:solidFill>
                <a:highlight>
                  <a:srgbClr val="F5F5F5"/>
                </a:highlight>
              </a:rPr>
              <a:t>how we are </a:t>
            </a:r>
            <a:r>
              <a:rPr lang="en">
                <a:solidFill>
                  <a:srgbClr val="444444"/>
                </a:solidFill>
                <a:highlight>
                  <a:srgbClr val="F5F5F5"/>
                </a:highlight>
              </a:rPr>
              <a:t>all doing</a:t>
            </a:r>
            <a:r>
              <a:rPr lang="en" b="0" i="0" u="none" strike="noStrike">
                <a:solidFill>
                  <a:srgbClr val="444444"/>
                </a:solidFill>
                <a:highlight>
                  <a:srgbClr val="F5F5F5"/>
                </a:highlight>
              </a:rPr>
              <a:t>. </a:t>
            </a:r>
            <a:r>
              <a:rPr lang="en">
                <a:solidFill>
                  <a:srgbClr val="444444"/>
                </a:solidFill>
                <a:highlight>
                  <a:srgbClr val="F5F5F5"/>
                </a:highlight>
              </a:rPr>
              <a:t>Read over </a:t>
            </a:r>
            <a:r>
              <a:rPr lang="en" b="0" i="0" u="none" strike="noStrike">
                <a:solidFill>
                  <a:srgbClr val="444444"/>
                </a:solidFill>
                <a:highlight>
                  <a:srgbClr val="F5F5F5"/>
                </a:highlight>
              </a:rPr>
              <a:t>the two questions </a:t>
            </a:r>
            <a:r>
              <a:rPr lang="en">
                <a:solidFill>
                  <a:srgbClr val="444444"/>
                </a:solidFill>
                <a:highlight>
                  <a:srgbClr val="F5F5F5"/>
                </a:highlight>
              </a:rPr>
              <a:t>that will </a:t>
            </a:r>
            <a:r>
              <a:rPr lang="en" b="0" i="0" u="none" strike="noStrike">
                <a:solidFill>
                  <a:srgbClr val="444444"/>
                </a:solidFill>
                <a:highlight>
                  <a:srgbClr val="F5F5F5"/>
                </a:highlight>
              </a:rPr>
              <a:t>pop up </a:t>
            </a:r>
            <a:r>
              <a:rPr lang="en">
                <a:solidFill>
                  <a:srgbClr val="444444"/>
                </a:solidFill>
                <a:highlight>
                  <a:srgbClr val="F5F5F5"/>
                </a:highlight>
              </a:rPr>
              <a:t>on your screen, make your selections</a:t>
            </a:r>
            <a:r>
              <a:rPr lang="en" b="0" i="0" u="none" strike="noStrike">
                <a:solidFill>
                  <a:srgbClr val="444444"/>
                </a:solidFill>
                <a:highlight>
                  <a:srgbClr val="F5F5F5"/>
                </a:highlight>
              </a:rPr>
              <a:t>, and then </a:t>
            </a:r>
            <a:r>
              <a:rPr lang="en">
                <a:solidFill>
                  <a:srgbClr val="444444"/>
                </a:solidFill>
                <a:highlight>
                  <a:srgbClr val="F5F5F5"/>
                </a:highlight>
              </a:rPr>
              <a:t>we will </a:t>
            </a:r>
            <a:r>
              <a:rPr lang="en" b="0" i="0" u="none" strike="noStrike">
                <a:solidFill>
                  <a:srgbClr val="444444"/>
                </a:solidFill>
                <a:highlight>
                  <a:srgbClr val="F5F5F5"/>
                </a:highlight>
              </a:rPr>
              <a:t>discuss</a:t>
            </a:r>
            <a:r>
              <a:rPr lang="en">
                <a:solidFill>
                  <a:srgbClr val="444444"/>
                </a:solidFill>
                <a:highlight>
                  <a:srgbClr val="F5F5F5"/>
                </a:highlight>
              </a:rPr>
              <a:t> together. </a:t>
            </a:r>
            <a:endParaRPr b="0" i="0">
              <a:solidFill>
                <a:srgbClr val="444444"/>
              </a:solidFill>
              <a:highlight>
                <a:srgbClr val="F5F5F5"/>
              </a:highlight>
            </a:endParaRPr>
          </a:p>
          <a:p>
            <a:pPr marL="0" lvl="0" indent="0" algn="l" rtl="0">
              <a:spcBef>
                <a:spcPts val="0"/>
              </a:spcBef>
              <a:spcAft>
                <a:spcPts val="0"/>
              </a:spcAft>
              <a:buNone/>
            </a:pPr>
            <a:endParaRPr b="0" i="0">
              <a:solidFill>
                <a:srgbClr val="444444"/>
              </a:solidFill>
              <a:highlight>
                <a:srgbClr val="F5F5F5"/>
              </a:highlight>
            </a:endParaRPr>
          </a:p>
          <a:p>
            <a:pPr marL="0" lvl="0" indent="0" algn="l" rtl="0">
              <a:spcBef>
                <a:spcPts val="0"/>
              </a:spcBef>
              <a:spcAft>
                <a:spcPts val="0"/>
              </a:spcAft>
              <a:buNone/>
            </a:pPr>
            <a:r>
              <a:rPr lang="en" b="0" i="0">
                <a:solidFill>
                  <a:srgbClr val="444444"/>
                </a:solidFill>
                <a:highlight>
                  <a:srgbClr val="F5F5F5"/>
                </a:highlight>
              </a:rPr>
              <a:t>Let’s examine the correct answers together. Question 1 </a:t>
            </a:r>
            <a:r>
              <a:rPr lang="en">
                <a:solidFill>
                  <a:srgbClr val="444444"/>
                </a:solidFill>
                <a:highlight>
                  <a:srgbClr val="F5F5F5"/>
                </a:highlight>
              </a:rPr>
              <a:t>is asking </a:t>
            </a:r>
            <a:r>
              <a:rPr lang="en" b="0" i="0">
                <a:solidFill>
                  <a:srgbClr val="444444"/>
                </a:solidFill>
                <a:highlight>
                  <a:srgbClr val="F5F5F5"/>
                </a:highlight>
              </a:rPr>
              <a:t>which tier of evidence requires ongoing efforts to examine the intervention’s effects. That is, of course, what we just talked about</a:t>
            </a:r>
            <a:r>
              <a:rPr lang="en">
                <a:solidFill>
                  <a:srgbClr val="444444"/>
                </a:solidFill>
                <a:highlight>
                  <a:srgbClr val="F5F5F5"/>
                </a:highlight>
              </a:rPr>
              <a:t>—</a:t>
            </a:r>
            <a:r>
              <a:rPr lang="en" b="0" i="0">
                <a:solidFill>
                  <a:srgbClr val="444444"/>
                </a:solidFill>
                <a:highlight>
                  <a:srgbClr val="F5F5F5"/>
                </a:highlight>
              </a:rPr>
              <a:t>Tier 4</a:t>
            </a:r>
            <a:r>
              <a:rPr lang="en">
                <a:solidFill>
                  <a:srgbClr val="444444"/>
                </a:solidFill>
                <a:highlight>
                  <a:srgbClr val="F5F5F5"/>
                </a:highlight>
              </a:rPr>
              <a:t>: </a:t>
            </a:r>
            <a:r>
              <a:rPr lang="en" b="0" i="0">
                <a:solidFill>
                  <a:srgbClr val="444444"/>
                </a:solidFill>
                <a:highlight>
                  <a:srgbClr val="F5F5F5"/>
                </a:highlight>
              </a:rPr>
              <a:t>Demonstrates a Rationale, </a:t>
            </a:r>
            <a:r>
              <a:rPr lang="en">
                <a:solidFill>
                  <a:srgbClr val="444444"/>
                </a:solidFill>
                <a:highlight>
                  <a:srgbClr val="F5F5F5"/>
                </a:highlight>
              </a:rPr>
              <a:t>with the need to conduct ongoing evaluations to determine if the intervention is effective as you build </a:t>
            </a:r>
            <a:r>
              <a:rPr lang="en" b="0" i="0" u="none" strike="noStrike">
                <a:solidFill>
                  <a:srgbClr val="444444"/>
                </a:solidFill>
                <a:highlight>
                  <a:srgbClr val="F5F5F5"/>
                </a:highlight>
              </a:rPr>
              <a:t>the </a:t>
            </a:r>
            <a:r>
              <a:rPr lang="en">
                <a:solidFill>
                  <a:srgbClr val="444444"/>
                </a:solidFill>
                <a:highlight>
                  <a:srgbClr val="F5F5F5"/>
                </a:highlight>
              </a:rPr>
              <a:t>evidence base yourself</a:t>
            </a:r>
            <a:r>
              <a:rPr lang="en" b="0" i="0">
                <a:solidFill>
                  <a:srgbClr val="444444"/>
                </a:solidFill>
                <a:highlight>
                  <a:srgbClr val="F5F5F5"/>
                </a:highlight>
              </a:rPr>
              <a:t>. The second question </a:t>
            </a:r>
            <a:r>
              <a:rPr lang="en">
                <a:solidFill>
                  <a:srgbClr val="444444"/>
                </a:solidFill>
                <a:highlight>
                  <a:srgbClr val="F5F5F5"/>
                </a:highlight>
              </a:rPr>
              <a:t>is asking </a:t>
            </a:r>
            <a:r>
              <a:rPr lang="en" b="0" i="0">
                <a:solidFill>
                  <a:srgbClr val="444444"/>
                </a:solidFill>
                <a:highlight>
                  <a:srgbClr val="F5F5F5"/>
                </a:highlight>
              </a:rPr>
              <a:t>which tier requires a randomized control trial; that is Tier 1</a:t>
            </a:r>
            <a:r>
              <a:rPr lang="en">
                <a:solidFill>
                  <a:srgbClr val="444444"/>
                </a:solidFill>
                <a:highlight>
                  <a:srgbClr val="F5F5F5"/>
                </a:highlight>
              </a:rPr>
              <a:t>: </a:t>
            </a:r>
            <a:r>
              <a:rPr lang="en" b="0" i="0">
                <a:solidFill>
                  <a:srgbClr val="444444"/>
                </a:solidFill>
                <a:highlight>
                  <a:srgbClr val="F5F5F5"/>
                </a:highlight>
              </a:rPr>
              <a:t>Strong Evidence.</a:t>
            </a:r>
            <a:r>
              <a:rPr lang="en">
                <a:solidFill>
                  <a:srgbClr val="444444"/>
                </a:solidFill>
                <a:highlight>
                  <a:srgbClr val="F5F5F5"/>
                </a:highlight>
              </a:rPr>
              <a:t> </a:t>
            </a:r>
            <a:endParaRPr/>
          </a:p>
        </p:txBody>
      </p:sp>
      <p:sp>
        <p:nvSpPr>
          <p:cNvPr id="2070" name="Google Shape;2070;g33f98fefd87_2_4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33f98fefd87_2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0" name="Google Shape;2080;g33f98fefd87_2_4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Now that we have a big-picture perspective of all four ESEA Levels of Evidence and the criteria for them to be designated in these tiers, and now that we have seen some of the similarities and the differences between them, I want to take a moment to remind you that even though an intervention may have either strong or moderate evidence, that intervention still </a:t>
            </a:r>
            <a:r>
              <a:rPr lang="en" b="1"/>
              <a:t>MAY NOT </a:t>
            </a:r>
            <a:r>
              <a:rPr lang="en"/>
              <a:t>be successful for your specific context. </a:t>
            </a:r>
            <a:endParaRPr/>
          </a:p>
          <a:p>
            <a:pPr marL="0" lvl="0" indent="0" algn="l" rtl="0">
              <a:spcBef>
                <a:spcPts val="0"/>
              </a:spcBef>
              <a:spcAft>
                <a:spcPts val="0"/>
              </a:spcAft>
              <a:buNone/>
            </a:pPr>
            <a:endParaRPr/>
          </a:p>
          <a:p>
            <a:pPr marL="0" lvl="0" indent="0" algn="l" rtl="0">
              <a:spcBef>
                <a:spcPts val="0"/>
              </a:spcBef>
              <a:spcAft>
                <a:spcPts val="0"/>
              </a:spcAft>
              <a:buNone/>
            </a:pPr>
            <a:r>
              <a:rPr lang="en"/>
              <a:t>It is important that you consider the context of these studies, the populations they have served, and/or the setting that these interventions were used in. To do that, you have to dig deeper. When you start diving into the What Works Clearinghouse you don’t just want to look at the Tier 1 and Tier 2 interventions and the What Works Clearinghouse ratings, you should also make note of both the setting and sample population to determine if they are similar to yours. Interventions that have demonstrated Tier 1: Strong Evidence, for example, may not be as effective if the contexts and sample populations are different from those in your local conditions or context.</a:t>
            </a:r>
            <a:endParaRPr/>
          </a:p>
          <a:p>
            <a:pPr marL="0" marR="0" lvl="0" indent="0" algn="l" rtl="0">
              <a:lnSpc>
                <a:spcPct val="100000"/>
              </a:lnSpc>
              <a:spcBef>
                <a:spcPts val="0"/>
              </a:spcBef>
              <a:spcAft>
                <a:spcPts val="0"/>
              </a:spcAft>
              <a:buNone/>
            </a:pPr>
            <a:endParaRPr/>
          </a:p>
        </p:txBody>
      </p:sp>
      <p:sp>
        <p:nvSpPr>
          <p:cNvPr id="2081" name="Google Shape;2081;g33f98fefd87_2_4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55</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33f98fefd87_2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8" name="Google Shape;2088;g33f98fefd87_2_4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have spent time discussing where the levels of evidence come from, why they are recommended or in some cases required, and what each of the four levels of evidence entails. We are going to take a few minutes now to learn a bit more about the selection process for evidence-based interventions, including a high-quality resource for sourcing them. </a:t>
            </a:r>
            <a:endParaRPr/>
          </a:p>
        </p:txBody>
      </p:sp>
      <p:sp>
        <p:nvSpPr>
          <p:cNvPr id="2089" name="Google Shape;2089;g33f98fefd87_2_4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33f98fefd87_2_4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5" name="Google Shape;2095;g33f98fefd87_2_4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rgbClr val="000000"/>
                </a:solidFill>
              </a:rPr>
              <a:t>We’ll start this section with a pulse check specifically related to the What Works Clearinghouse. Of course, I’ve already been talking about them quite a bit today, but I would love to know how familiar you are with using the What Works Clearinghouse.</a:t>
            </a:r>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a:solidFill>
                  <a:srgbClr val="000000"/>
                </a:solidFill>
              </a:rPr>
              <a:t>These poll questions will pop up momentarily, and I will give you 1–2 minutes to select your answers.</a:t>
            </a:r>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a:solidFill>
                  <a:srgbClr val="000000"/>
                </a:solidFill>
              </a:rPr>
              <a:t>The questions are as follows: </a:t>
            </a:r>
            <a:endParaRPr/>
          </a:p>
          <a:p>
            <a:pPr marL="171450" lvl="0" indent="-171450" algn="l" rtl="0">
              <a:spcBef>
                <a:spcPts val="0"/>
              </a:spcBef>
              <a:spcAft>
                <a:spcPts val="0"/>
              </a:spcAft>
              <a:buClr>
                <a:srgbClr val="000000"/>
              </a:buClr>
              <a:buSzPts val="1200"/>
              <a:buFont typeface="Arial"/>
              <a:buChar char="•"/>
            </a:pPr>
            <a:r>
              <a:rPr lang="en">
                <a:solidFill>
                  <a:srgbClr val="000000"/>
                </a:solidFill>
              </a:rPr>
              <a:t>Before today, had you heard of the What Works Clearinghouse? You can respond by selecting “yes,” “no,” or “unsure.”</a:t>
            </a:r>
            <a:endParaRPr/>
          </a:p>
          <a:p>
            <a:pPr marL="171450" lvl="0" indent="-171450" algn="l" rtl="0">
              <a:spcBef>
                <a:spcPts val="0"/>
              </a:spcBef>
              <a:spcAft>
                <a:spcPts val="0"/>
              </a:spcAft>
              <a:buClr>
                <a:srgbClr val="000000"/>
              </a:buClr>
              <a:buSzPts val="1200"/>
              <a:buFont typeface="Arial"/>
              <a:buChar char="•"/>
            </a:pPr>
            <a:r>
              <a:rPr lang="en">
                <a:solidFill>
                  <a:srgbClr val="000000"/>
                </a:solidFill>
              </a:rPr>
              <a:t>Have you used the What Works Clearinghouse to search for interventions? Again, you can respond by selecting “yes,” “no,” or “unsure.” </a:t>
            </a:r>
            <a:endParaRPr/>
          </a:p>
          <a:p>
            <a:pPr marL="0" lvl="0" indent="0" algn="l" rtl="0">
              <a:spcBef>
                <a:spcPts val="0"/>
              </a:spcBef>
              <a:spcAft>
                <a:spcPts val="0"/>
              </a:spcAft>
              <a:buNone/>
            </a:pPr>
            <a:endParaRPr>
              <a:solidFill>
                <a:srgbClr val="000000"/>
              </a:solidFill>
            </a:endParaRPr>
          </a:p>
          <a:p>
            <a:pPr marL="0" lvl="0" indent="0" algn="l" rtl="0">
              <a:spcBef>
                <a:spcPts val="0"/>
              </a:spcBef>
              <a:spcAft>
                <a:spcPts val="0"/>
              </a:spcAft>
              <a:buNone/>
            </a:pPr>
            <a:r>
              <a:rPr lang="en">
                <a:solidFill>
                  <a:srgbClr val="000000"/>
                </a:solidFill>
              </a:rPr>
              <a:t>No matter what you answered to both of these questions, I hope you will learn a little bit more about the What Works Clearinghouse and how it can serve you and your work.</a:t>
            </a:r>
            <a:endParaRPr/>
          </a:p>
          <a:p>
            <a:pPr marL="0" lvl="0" indent="0" algn="l" rtl="0">
              <a:spcBef>
                <a:spcPts val="0"/>
              </a:spcBef>
              <a:spcAft>
                <a:spcPts val="0"/>
              </a:spcAft>
              <a:buNone/>
            </a:pPr>
            <a:endParaRPr>
              <a:solidFill>
                <a:srgbClr val="000000"/>
              </a:solidFill>
            </a:endParaRPr>
          </a:p>
        </p:txBody>
      </p:sp>
      <p:sp>
        <p:nvSpPr>
          <p:cNvPr id="2096" name="Google Shape;2096;g33f98fefd87_2_4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33f98fefd87_2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6" name="Google Shape;2106;g33f98fefd87_2_4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While there are several different resources that you can use to search for evidence-based practices, we will focus now on one that is likely the most familiar, the What Works Clearinghouse. </a:t>
            </a:r>
            <a:endParaRPr/>
          </a:p>
          <a:p>
            <a:pPr marL="0" lvl="0" indent="0" algn="l" rtl="0">
              <a:spcBef>
                <a:spcPts val="0"/>
              </a:spcBef>
              <a:spcAft>
                <a:spcPts val="0"/>
              </a:spcAft>
              <a:buNone/>
            </a:pPr>
            <a:endParaRPr/>
          </a:p>
          <a:p>
            <a:pPr marL="0" lvl="0" indent="0" algn="l" rtl="0">
              <a:spcBef>
                <a:spcPts val="0"/>
              </a:spcBef>
              <a:spcAft>
                <a:spcPts val="0"/>
              </a:spcAft>
              <a:buNone/>
            </a:pPr>
            <a:r>
              <a:rPr lang="en"/>
              <a:t>The What Works Clearinghouse is an IES initiative within ED. Within the What Works Clearinghouse, panels of experts review education research using a set of rigorous design standards and protocols to identify well-designed, well-implemented research studies and then summarize the findings.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The What Works Clearinghouse has done the work to help educators identify and select evidence-based practices, which is why it is such a recommended resource for you!</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Arial"/>
              <a:buNone/>
            </a:pPr>
            <a:endParaRPr/>
          </a:p>
        </p:txBody>
      </p:sp>
      <p:sp>
        <p:nvSpPr>
          <p:cNvPr id="2107" name="Google Shape;2107;g33f98fefd87_2_4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33f98fefd87_2_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3" name="Google Shape;2113;g33f98fefd87_2_4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What Works Clearinghouse has three different types of products that you can use to search for evidence-based practices: (1) practice guides, (2) intervention reports, and (3) individual study reviews. Each of these resource types contains evidence-based practices that educators can choose from. </a:t>
            </a:r>
            <a:endParaRPr/>
          </a:p>
          <a:p>
            <a:pPr marL="0" lvl="0" indent="0" algn="l" rtl="0">
              <a:spcBef>
                <a:spcPts val="0"/>
              </a:spcBef>
              <a:spcAft>
                <a:spcPts val="0"/>
              </a:spcAft>
              <a:buNone/>
            </a:pPr>
            <a:endParaRPr/>
          </a:p>
          <a:p>
            <a:pPr marL="0" lvl="0" indent="0" algn="l" rtl="0">
              <a:lnSpc>
                <a:spcPct val="100000"/>
              </a:lnSpc>
              <a:spcBef>
                <a:spcPts val="0"/>
              </a:spcBef>
              <a:spcAft>
                <a:spcPts val="0"/>
              </a:spcAft>
              <a:buClr>
                <a:schemeClr val="dk1"/>
              </a:buClr>
              <a:buSzPts val="1200"/>
              <a:buFont typeface="Calibri"/>
              <a:buNone/>
            </a:pPr>
            <a:r>
              <a:rPr lang="en" b="1"/>
              <a:t>Practice guides </a:t>
            </a:r>
            <a:r>
              <a:rPr lang="en"/>
              <a:t>present evidence-based recommendations for educators to improve student outcomes. Practice guides can include things like how-to guides, tips, examples, and solutions to potential roadblocks. </a:t>
            </a:r>
            <a:endParaRPr/>
          </a:p>
          <a:p>
            <a:pPr marL="171450" lvl="0" indent="-171450" algn="l" rtl="0">
              <a:spcBef>
                <a:spcPts val="0"/>
              </a:spcBef>
              <a:spcAft>
                <a:spcPts val="0"/>
              </a:spcAft>
              <a:buClr>
                <a:schemeClr val="dk1"/>
              </a:buClr>
              <a:buSzPts val="1200"/>
              <a:buFont typeface="Arial"/>
              <a:buChar char="•"/>
            </a:pPr>
            <a:r>
              <a:rPr lang="en"/>
              <a:t>Practice guides are based on reviews of research, combining research with the experiences of practitioners and the opinions of a panel of nationally recognized experts.</a:t>
            </a:r>
            <a:endParaRPr/>
          </a:p>
          <a:p>
            <a:pPr marL="171450" lvl="0" indent="-171450" algn="l" rtl="0">
              <a:spcBef>
                <a:spcPts val="0"/>
              </a:spcBef>
              <a:spcAft>
                <a:spcPts val="0"/>
              </a:spcAft>
              <a:buClr>
                <a:schemeClr val="dk1"/>
              </a:buClr>
              <a:buSzPts val="1200"/>
              <a:buFont typeface="Arial"/>
              <a:buChar char="•"/>
            </a:pPr>
            <a:r>
              <a:rPr lang="en"/>
              <a:t>While practice guides may use evidence from “branded” or commercial products, they don’t focus on them; what’s important to note about practice guides is that they include specific recommendations and examples for educators to improve outcomes!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b="1"/>
              <a:t>Intervention reports</a:t>
            </a:r>
            <a:r>
              <a:rPr lang="en"/>
              <a:t> provide a summary of findings of the highest-quality research on an intervention or practice in education. These can include findings, effectiveness ratings, information regarding context, and evidence tiers. </a:t>
            </a:r>
            <a:endParaRPr/>
          </a:p>
          <a:p>
            <a:pPr marL="171450" lvl="0" indent="-171450" algn="l" rtl="0">
              <a:spcBef>
                <a:spcPts val="0"/>
              </a:spcBef>
              <a:spcAft>
                <a:spcPts val="0"/>
              </a:spcAft>
              <a:buClr>
                <a:schemeClr val="dk1"/>
              </a:buClr>
              <a:buSzPts val="1200"/>
              <a:buFont typeface="Arial"/>
              <a:buChar char="•"/>
            </a:pPr>
            <a:r>
              <a:rPr lang="en"/>
              <a:t>Intervention reports focus on a specific intervention (remember, that can be a policy, program, or practice) and include a systematic review of the evidence for the specific intervention. These interventions are quite often branded products.</a:t>
            </a:r>
            <a:endParaRPr/>
          </a:p>
          <a:p>
            <a:pPr marL="171450" lvl="0" indent="-171450" algn="l" rtl="0">
              <a:spcBef>
                <a:spcPts val="0"/>
              </a:spcBef>
              <a:spcAft>
                <a:spcPts val="0"/>
              </a:spcAft>
              <a:buClr>
                <a:schemeClr val="dk1"/>
              </a:buClr>
              <a:buSzPts val="1200"/>
              <a:buFont typeface="Arial"/>
              <a:buChar char="•"/>
            </a:pPr>
            <a:r>
              <a:rPr lang="en"/>
              <a:t>These show how and where the intervention was implemented. </a:t>
            </a:r>
            <a:endParaRPr/>
          </a:p>
          <a:p>
            <a:pPr marL="171450" lvl="0" indent="-171450" algn="l" rtl="0">
              <a:spcBef>
                <a:spcPts val="0"/>
              </a:spcBef>
              <a:spcAft>
                <a:spcPts val="0"/>
              </a:spcAft>
              <a:buClr>
                <a:schemeClr val="dk1"/>
              </a:buClr>
              <a:buSzPts val="1200"/>
              <a:buFont typeface="Arial"/>
              <a:buChar char="•"/>
            </a:pPr>
            <a:r>
              <a:rPr lang="en"/>
              <a:t>These indicate whether the intervention was effective at improving important student outcomes.</a:t>
            </a:r>
            <a:endParaRPr/>
          </a:p>
          <a:p>
            <a:pPr marL="0" lvl="0" indent="0" algn="l" rtl="0">
              <a:spcBef>
                <a:spcPts val="0"/>
              </a:spcBef>
              <a:spcAft>
                <a:spcPts val="0"/>
              </a:spcAft>
              <a:buNone/>
            </a:pPr>
            <a:endParaRPr/>
          </a:p>
          <a:p>
            <a:pPr marL="0" lvl="0" indent="0" algn="l" rtl="0">
              <a:spcBef>
                <a:spcPts val="0"/>
              </a:spcBef>
              <a:spcAft>
                <a:spcPts val="0"/>
              </a:spcAft>
              <a:buNone/>
            </a:pPr>
            <a:r>
              <a:rPr lang="en" b="1"/>
              <a:t>Reviews of individual studies</a:t>
            </a:r>
            <a:r>
              <a:rPr lang="en"/>
              <a:t> deliver summaries of studies that have been reviewed by the What Works Clearinghouse and include a look at a single study and its ratings.</a:t>
            </a:r>
            <a:endParaRPr/>
          </a:p>
          <a:p>
            <a:pPr marL="171450" lvl="0" indent="-171450" algn="l" rtl="0">
              <a:spcBef>
                <a:spcPts val="0"/>
              </a:spcBef>
              <a:spcAft>
                <a:spcPts val="0"/>
              </a:spcAft>
              <a:buClr>
                <a:schemeClr val="dk1"/>
              </a:buClr>
              <a:buSzPts val="1200"/>
              <a:buFont typeface="Arial"/>
              <a:buChar char="•"/>
            </a:pPr>
            <a:r>
              <a:rPr lang="en"/>
              <a:t>These are reviews of individual studies about education practices, products, programs, and policies.</a:t>
            </a:r>
            <a:endParaRPr/>
          </a:p>
          <a:p>
            <a:pPr marL="171450" lvl="0" indent="-171450" algn="l" rtl="0">
              <a:spcBef>
                <a:spcPts val="0"/>
              </a:spcBef>
              <a:spcAft>
                <a:spcPts val="0"/>
              </a:spcAft>
              <a:buClr>
                <a:schemeClr val="dk1"/>
              </a:buClr>
              <a:buSzPts val="1200"/>
              <a:buFont typeface="Arial"/>
              <a:buChar char="•"/>
            </a:pPr>
            <a:r>
              <a:rPr lang="en"/>
              <a:t>These reviews are compiled by reviewers who evaluate the studies based on rigorous statistical and methodological standards.</a:t>
            </a:r>
            <a:endParaRPr/>
          </a:p>
          <a:p>
            <a:pPr marL="171450" lvl="0" indent="-171450" algn="l" rtl="0">
              <a:spcBef>
                <a:spcPts val="0"/>
              </a:spcBef>
              <a:spcAft>
                <a:spcPts val="0"/>
              </a:spcAft>
              <a:buClr>
                <a:schemeClr val="dk1"/>
              </a:buClr>
              <a:buSzPts val="1200"/>
              <a:buFont typeface="Arial"/>
              <a:buChar char="•"/>
            </a:pPr>
            <a:r>
              <a:rPr lang="en"/>
              <a:t>They provide an in-depth look at an individual study and its ratings as well as the context, setting, and population studied.</a:t>
            </a:r>
            <a:endParaRPr/>
          </a:p>
          <a:p>
            <a:pPr marL="171450" lvl="0" indent="-171450" algn="l" rtl="0">
              <a:spcBef>
                <a:spcPts val="0"/>
              </a:spcBef>
              <a:spcAft>
                <a:spcPts val="0"/>
              </a:spcAft>
              <a:buClr>
                <a:schemeClr val="dk1"/>
              </a:buClr>
              <a:buSzPts val="1200"/>
              <a:buFont typeface="Arial"/>
              <a:buChar char="•"/>
            </a:pPr>
            <a:r>
              <a:rPr lang="en"/>
              <a:t>These reviews are often the building blocks for the other What Works Clearinghouse products, such as the practice guides and intervention reports just described.</a:t>
            </a:r>
            <a:endParaRPr/>
          </a:p>
          <a:p>
            <a:pPr marL="0" lvl="0" indent="0" algn="l" rtl="0">
              <a:spcBef>
                <a:spcPts val="240"/>
              </a:spcBef>
              <a:spcAft>
                <a:spcPts val="0"/>
              </a:spcAft>
              <a:buNone/>
            </a:pPr>
            <a:endParaRPr/>
          </a:p>
          <a:p>
            <a:pPr marL="0" lvl="0" indent="0" algn="l" rtl="0">
              <a:spcBef>
                <a:spcPts val="240"/>
              </a:spcBef>
              <a:spcAft>
                <a:spcPts val="0"/>
              </a:spcAft>
              <a:buNone/>
            </a:pPr>
            <a:r>
              <a:rPr lang="en"/>
              <a:t>Just a note on the difference between evidence-based strategies and evidence-based programs. The Practice Guides and Interventon Repoerts help identify evidence-based strategies, the Study reviews help identify evidence-based programs</a:t>
            </a:r>
            <a:endParaRPr/>
          </a:p>
        </p:txBody>
      </p:sp>
      <p:sp>
        <p:nvSpPr>
          <p:cNvPr id="2114" name="Google Shape;2114;g33f98fefd87_2_498:notes"/>
          <p:cNvSpPr txBox="1">
            <a:spLocks noGrp="1"/>
          </p:cNvSpPr>
          <p:nvPr>
            <p:ph type="sldNum" idx="12"/>
          </p:nvPr>
        </p:nvSpPr>
        <p:spPr>
          <a:xfrm>
            <a:off x="6346299" y="8685213"/>
            <a:ext cx="510114"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330c02b7194_0_1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330c02b7194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 Melissa, Nathan, Rachel</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33f98fefd87_2_5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0" name="Google Shape;2120;g33f98fefd87_2_5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Finally, let’s revisit the What Works Clearinghouse ratings. We described these terms earlier when we discussed the criteria used for the ESEA levels of evidence. Knowing what we do now, let’s dive in just a little more. It is important to note here that these ratings involve the rigor of the study of an intervention; there are specific criteria related to the study design, sample population, and whether the study met the design standards based on the specific protocols used to rate eligible studies. </a:t>
            </a:r>
            <a:endParaRPr/>
          </a:p>
          <a:p>
            <a:pPr marL="0" lvl="0" indent="0" algn="l" rtl="0">
              <a:spcBef>
                <a:spcPts val="0"/>
              </a:spcBef>
              <a:spcAft>
                <a:spcPts val="0"/>
              </a:spcAft>
              <a:buNone/>
            </a:pPr>
            <a:endParaRPr/>
          </a:p>
          <a:p>
            <a:pPr marL="0" lvl="0" indent="0" algn="l" rtl="0">
              <a:spcBef>
                <a:spcPts val="0"/>
              </a:spcBef>
              <a:spcAft>
                <a:spcPts val="0"/>
              </a:spcAft>
              <a:buNone/>
            </a:pPr>
            <a:r>
              <a:rPr lang="en"/>
              <a:t>Again, an expert panel reviews and summarizes the quality of educational studies to determine whether they meet the What Works Clearinghouse Standards With or Without Reservations, or if they do not meet the What Works Clearinghouse Standards. </a:t>
            </a:r>
            <a:endParaRPr/>
          </a:p>
          <a:p>
            <a:pPr marL="0" lvl="0" indent="0" algn="l" rtl="0">
              <a:spcBef>
                <a:spcPts val="0"/>
              </a:spcBef>
              <a:spcAft>
                <a:spcPts val="0"/>
              </a:spcAft>
              <a:buNone/>
            </a:pPr>
            <a:endParaRPr/>
          </a:p>
          <a:p>
            <a:pPr marL="0" lvl="0" indent="0" algn="l" rtl="0">
              <a:spcBef>
                <a:spcPts val="0"/>
              </a:spcBef>
              <a:spcAft>
                <a:spcPts val="0"/>
              </a:spcAft>
              <a:buNone/>
            </a:pPr>
            <a:r>
              <a:rPr lang="en" b="1"/>
              <a:t>Meets What Works Clearinghouse Standards Without Reservations</a:t>
            </a:r>
            <a:r>
              <a:rPr lang="en"/>
              <a:t> </a:t>
            </a:r>
            <a:endParaRPr/>
          </a:p>
          <a:p>
            <a:pPr marL="0" lvl="0" indent="0" algn="l" rtl="0">
              <a:spcBef>
                <a:spcPts val="0"/>
              </a:spcBef>
              <a:spcAft>
                <a:spcPts val="0"/>
              </a:spcAft>
              <a:buClr>
                <a:schemeClr val="dk1"/>
              </a:buClr>
              <a:buSzPts val="1200"/>
              <a:buFont typeface="Calibri"/>
              <a:buNone/>
            </a:pPr>
            <a:r>
              <a:rPr lang="en"/>
              <a:t>To achieve this rating, the study must meet these criteria, which should look familiar to you:</a:t>
            </a:r>
            <a:endParaRPr/>
          </a:p>
          <a:p>
            <a:pPr marL="171450" lvl="0" indent="-171450" algn="l" rtl="0">
              <a:spcBef>
                <a:spcPts val="0"/>
              </a:spcBef>
              <a:spcAft>
                <a:spcPts val="0"/>
              </a:spcAft>
              <a:buClr>
                <a:schemeClr val="dk1"/>
              </a:buClr>
              <a:buSzPts val="1200"/>
              <a:buFont typeface="Arial"/>
              <a:buChar char="•"/>
            </a:pPr>
            <a:r>
              <a:rPr lang="en"/>
              <a:t>The study must be a well-designed randomized controlled trial experimental design, which is the gold standard, that uses random sampling of a treatment and a control group.</a:t>
            </a:r>
            <a:endParaRPr/>
          </a:p>
          <a:p>
            <a:pPr marL="171450" lvl="0" indent="-171450" algn="l" rtl="0">
              <a:spcBef>
                <a:spcPts val="0"/>
              </a:spcBef>
              <a:spcAft>
                <a:spcPts val="0"/>
              </a:spcAft>
              <a:buClr>
                <a:schemeClr val="dk1"/>
              </a:buClr>
              <a:buSzPts val="1200"/>
              <a:buFont typeface="Arial"/>
              <a:buChar char="•"/>
            </a:pPr>
            <a:r>
              <a:rPr lang="en"/>
              <a:t>It must be well implemented, meaning there were no issues with sample attrition where participants drop out of the study. </a:t>
            </a:r>
            <a:endParaRPr/>
          </a:p>
          <a:p>
            <a:pPr marL="0" lvl="0" indent="0" algn="l" rtl="0">
              <a:spcBef>
                <a:spcPts val="0"/>
              </a:spcBef>
              <a:spcAft>
                <a:spcPts val="0"/>
              </a:spcAft>
              <a:buNone/>
            </a:pPr>
            <a:r>
              <a:rPr lang="en"/>
              <a:t>These studies have the highest degree of confidence that the intervention caused the outcome. There are very specific study design criteria the reviewers are looking for in studies to achieve this rating, which is the highest level a study can be rated. </a:t>
            </a:r>
            <a:endParaRPr/>
          </a:p>
          <a:p>
            <a:pPr marL="0" lvl="0" indent="0" algn="l" rtl="0">
              <a:spcBef>
                <a:spcPts val="0"/>
              </a:spcBef>
              <a:spcAft>
                <a:spcPts val="0"/>
              </a:spcAft>
              <a:buNone/>
            </a:pPr>
            <a:endParaRPr/>
          </a:p>
          <a:p>
            <a:pPr marL="0" lvl="0" indent="0" algn="l" rtl="0">
              <a:spcBef>
                <a:spcPts val="0"/>
              </a:spcBef>
              <a:spcAft>
                <a:spcPts val="0"/>
              </a:spcAft>
              <a:buNone/>
            </a:pPr>
            <a:r>
              <a:rPr lang="en" b="1"/>
              <a:t>Meets What Works Clearinghouse Standards With Reservations</a:t>
            </a:r>
            <a:endParaRPr/>
          </a:p>
          <a:p>
            <a:pPr marL="0" lvl="0" indent="0" algn="l" rtl="0">
              <a:spcBef>
                <a:spcPts val="0"/>
              </a:spcBef>
              <a:spcAft>
                <a:spcPts val="0"/>
              </a:spcAft>
              <a:buNone/>
            </a:pPr>
            <a:r>
              <a:rPr lang="en"/>
              <a:t>To achieve this rating, the study design is either a strong quasi-experimental design or it could include a randomized controlled trials study. Because of the natural limitations of quasi-experimental design, including that it does not use random sampling, the study cannot rise to the level of meets without reservations. If it is a well implemented and designed quasi-experimental study, this is the highest rating it could achieve in the What Works Clearinghouse.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Additionally, a randomized control trial study that may have had design, implementation, or sample issues could be assigned this rating if it had the other key elements.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
              <a:t>These studies have a lower degree of confidence that the intervention caused the outcome, as the outcome could have been attributed to something else, hence this rating. </a:t>
            </a:r>
            <a:endParaRPr/>
          </a:p>
          <a:p>
            <a:pPr marL="0" lvl="0" indent="0" algn="l" rtl="0">
              <a:spcBef>
                <a:spcPts val="0"/>
              </a:spcBef>
              <a:spcAft>
                <a:spcPts val="0"/>
              </a:spcAft>
              <a:buNone/>
            </a:pPr>
            <a:endParaRPr/>
          </a:p>
          <a:p>
            <a:pPr marL="0" lvl="0" indent="0" algn="l" rtl="0">
              <a:spcBef>
                <a:spcPts val="0"/>
              </a:spcBef>
              <a:spcAft>
                <a:spcPts val="0"/>
              </a:spcAft>
              <a:buNone/>
            </a:pPr>
            <a:r>
              <a:rPr lang="en" b="1"/>
              <a:t>Does Not Meet What Works Clearinghouse Standards </a:t>
            </a:r>
            <a:endParaRPr/>
          </a:p>
          <a:p>
            <a:pPr marL="0" lvl="0" indent="0" algn="l" rtl="0">
              <a:spcBef>
                <a:spcPts val="0"/>
              </a:spcBef>
              <a:spcAft>
                <a:spcPts val="0"/>
              </a:spcAft>
              <a:buNone/>
            </a:pPr>
            <a:r>
              <a:rPr lang="en" b="0"/>
              <a:t>T</a:t>
            </a:r>
            <a:r>
              <a:rPr lang="en"/>
              <a:t>his is the lowest rating that is reserved for any type of study design that did not meet the rigorous criteria standards, including the sample and population requirements, and/or had multiple issues. These are studies that do not provide sufficient evidence that the intervention caused the outcome. Therefore, it cannot meet the standards. </a:t>
            </a:r>
            <a:endParaRPr/>
          </a:p>
        </p:txBody>
      </p:sp>
      <p:sp>
        <p:nvSpPr>
          <p:cNvPr id="2121" name="Google Shape;2121;g33f98fefd87_2_504:notes"/>
          <p:cNvSpPr txBox="1">
            <a:spLocks noGrp="1"/>
          </p:cNvSpPr>
          <p:nvPr>
            <p:ph type="sldNum" idx="12"/>
          </p:nvPr>
        </p:nvSpPr>
        <p:spPr>
          <a:xfrm>
            <a:off x="6231241" y="8685213"/>
            <a:ext cx="625171"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33f98fefd87_2_5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9" name="Google Shape;2139;g33f98fefd87_2_5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There are a few key features to be aware of on this home page: </a:t>
            </a:r>
            <a:endParaRPr/>
          </a:p>
          <a:p>
            <a:pPr marL="171450" lvl="0" indent="-171450" algn="l" rtl="0">
              <a:spcBef>
                <a:spcPts val="0"/>
              </a:spcBef>
              <a:spcAft>
                <a:spcPts val="0"/>
              </a:spcAft>
              <a:buClr>
                <a:schemeClr val="dk1"/>
              </a:buClr>
              <a:buSzPts val="1200"/>
              <a:buFont typeface="Arial"/>
              <a:buChar char="•"/>
            </a:pPr>
            <a:r>
              <a:rPr lang="en"/>
              <a:t>The menu at the top is, of course, the easiest way to navigate the site.</a:t>
            </a:r>
            <a:endParaRPr/>
          </a:p>
          <a:p>
            <a:pPr marL="171450" lvl="0" indent="-171450" algn="l" rtl="0">
              <a:spcBef>
                <a:spcPts val="0"/>
              </a:spcBef>
              <a:spcAft>
                <a:spcPts val="0"/>
              </a:spcAft>
              <a:buClr>
                <a:schemeClr val="dk1"/>
              </a:buClr>
              <a:buSzPts val="1200"/>
              <a:buFont typeface="Arial"/>
              <a:buChar char="•"/>
            </a:pPr>
            <a:r>
              <a:rPr lang="en"/>
              <a:t>The gray “Search the WWC” box shows the product types we discussed (including downloadable data from study reviews as well), and also has fields you can use to search.</a:t>
            </a:r>
            <a:endParaRPr/>
          </a:p>
          <a:p>
            <a:pPr marL="628650" lvl="1" indent="-171450" algn="l" rtl="0">
              <a:spcBef>
                <a:spcPts val="0"/>
              </a:spcBef>
              <a:spcAft>
                <a:spcPts val="0"/>
              </a:spcAft>
              <a:buClr>
                <a:schemeClr val="dk1"/>
              </a:buClr>
              <a:buSzPts val="1200"/>
              <a:buFont typeface="Arial"/>
              <a:buChar char="•"/>
            </a:pPr>
            <a:r>
              <a:rPr lang="en"/>
              <a:t>As you see, the first field is “keyword,” helpful if you have something very specific you’re looking for.</a:t>
            </a:r>
            <a:endParaRPr/>
          </a:p>
          <a:p>
            <a:pPr marL="628650" lvl="1" indent="-171450" algn="l" rtl="0">
              <a:spcBef>
                <a:spcPts val="0"/>
              </a:spcBef>
              <a:spcAft>
                <a:spcPts val="0"/>
              </a:spcAft>
              <a:buClr>
                <a:schemeClr val="dk1"/>
              </a:buClr>
              <a:buSzPts val="1200"/>
              <a:buFont typeface="Arial"/>
              <a:buChar char="•"/>
            </a:pPr>
            <a:r>
              <a:rPr lang="en"/>
              <a:t>You could choose to search by topic, which includes areas by subject (e.g., literacy, STEM) and student population (e.g., students with disabilities, English learners).</a:t>
            </a:r>
            <a:endParaRPr/>
          </a:p>
          <a:p>
            <a:pPr marL="628650" lvl="1" indent="-171450" algn="l" rtl="0">
              <a:spcBef>
                <a:spcPts val="0"/>
              </a:spcBef>
              <a:spcAft>
                <a:spcPts val="0"/>
              </a:spcAft>
              <a:buClr>
                <a:schemeClr val="dk1"/>
              </a:buClr>
              <a:buSzPts val="1200"/>
              <a:buFont typeface="Arial"/>
              <a:buChar char="•"/>
            </a:pPr>
            <a:r>
              <a:rPr lang="en"/>
              <a:t>The third search option would be to narrow down the results based on grade level.</a:t>
            </a:r>
            <a:endParaRPr/>
          </a:p>
          <a:p>
            <a:pPr marL="628650" lvl="1" indent="-171450" algn="l" rtl="0">
              <a:spcBef>
                <a:spcPts val="0"/>
              </a:spcBef>
              <a:spcAft>
                <a:spcPts val="0"/>
              </a:spcAft>
              <a:buClr>
                <a:schemeClr val="dk1"/>
              </a:buClr>
              <a:buSzPts val="1200"/>
              <a:buFont typeface="Arial"/>
              <a:buChar char="•"/>
            </a:pPr>
            <a:r>
              <a:rPr lang="en"/>
              <a:t>Additionally on the home page is the “What’s New” section, highlighting new resources and reports.</a:t>
            </a:r>
            <a:endParaRPr/>
          </a:p>
          <a:p>
            <a:pPr marL="914400" lvl="2" indent="0" algn="l" rtl="0">
              <a:spcBef>
                <a:spcPts val="0"/>
              </a:spcBef>
              <a:spcAft>
                <a:spcPts val="0"/>
              </a:spcAft>
              <a:buNone/>
            </a:pPr>
            <a:endParaRPr/>
          </a:p>
        </p:txBody>
      </p:sp>
      <p:sp>
        <p:nvSpPr>
          <p:cNvPr id="2140" name="Google Shape;2140;g33f98fefd87_2_5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g33f98fefd87_2_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7" name="Google Shape;2147;g33f98fefd87_2_5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are going to wrap up our time together today with some resources that you can access and review for further learning. We encourage you to bookmark these resources and return to them whenever you are working through evidence-based matters.</a:t>
            </a:r>
            <a:endParaRPr/>
          </a:p>
        </p:txBody>
      </p:sp>
      <p:sp>
        <p:nvSpPr>
          <p:cNvPr id="2148" name="Google Shape;2148;g33f98fefd87_2_5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33f98fefd87_2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g33f98fefd87_2_5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333333"/>
                </a:solidFill>
                <a:latin typeface="Arial"/>
                <a:ea typeface="Arial"/>
                <a:cs typeface="Arial"/>
                <a:sym typeface="Arial"/>
              </a:rPr>
              <a:t>CDE has created a number of strategy guides to help schools and districts better understand what research says about strategies that are commonly used in Unified Improvement Planning. We have organized these strategy guides based on the 4 Domains of Rapid School Improvement. These guides can be used for strategy selection or to determine areas of focus and action plans. More will be added as they are created.</a:t>
            </a:r>
            <a:endParaRPr/>
          </a:p>
        </p:txBody>
      </p:sp>
      <p:sp>
        <p:nvSpPr>
          <p:cNvPr id="2155" name="Google Shape;2155;g33f98fefd87_2_5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33f98fefd87_2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2" name="Google Shape;2162;g33f98fefd87_2_5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First, we want to highlight three resources related to what we have been talking about today from the T4PA Center, which is the technical assistance center that operates on behalf of ED to provide support for implementing Title IV, Part A.</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 b="1"/>
              <a:t>Selecting Evidence-Based Programs and Practices for Title IV, Part A</a:t>
            </a:r>
            <a:r>
              <a:rPr lang="en"/>
              <a:t>:</a:t>
            </a:r>
            <a:r>
              <a:rPr lang="en" b="1"/>
              <a:t> </a:t>
            </a:r>
            <a:r>
              <a:rPr lang="en"/>
              <a:t>This resource guide provides information on evidence-based program requirements in the Title IV, Part A statute and provides a starting point for identifying and selecting interventions, curricula, and other resources with a credible research base.</a:t>
            </a:r>
            <a:endParaRPr/>
          </a:p>
          <a:p>
            <a:pPr marL="171450" lvl="0" indent="-171450" algn="l" rtl="0">
              <a:spcBef>
                <a:spcPts val="0"/>
              </a:spcBef>
              <a:spcAft>
                <a:spcPts val="0"/>
              </a:spcAft>
              <a:buClr>
                <a:schemeClr val="dk1"/>
              </a:buClr>
              <a:buSzPts val="1200"/>
              <a:buFont typeface="Arial"/>
              <a:buChar char="•"/>
            </a:pPr>
            <a:r>
              <a:rPr lang="en" b="1"/>
              <a:t>Assisting LEAs With the Use of Evidence-Based Practices and Programs</a:t>
            </a:r>
            <a:r>
              <a:rPr lang="en"/>
              <a:t>: This information sheet describes best practices for identifying, selecting, and implementing evidence-based practices and programs</a:t>
            </a:r>
            <a:r>
              <a:rPr lang="en" b="0" i="0"/>
              <a:t>.</a:t>
            </a:r>
            <a:endParaRPr/>
          </a:p>
          <a:p>
            <a:pPr marL="171450" lvl="0" indent="-171450" algn="l" rtl="0">
              <a:spcBef>
                <a:spcPts val="0"/>
              </a:spcBef>
              <a:spcAft>
                <a:spcPts val="0"/>
              </a:spcAft>
              <a:buClr>
                <a:schemeClr val="dk1"/>
              </a:buClr>
              <a:buSzPts val="1200"/>
              <a:buFont typeface="Arial"/>
              <a:buChar char="•"/>
            </a:pPr>
            <a:r>
              <a:rPr lang="en" b="1"/>
              <a:t>Evaluation Guide</a:t>
            </a:r>
            <a:r>
              <a:rPr lang="en" b="0" i="0"/>
              <a:t>: This guide prompts you to think about desired outcomes</a:t>
            </a:r>
            <a:r>
              <a:rPr lang="en"/>
              <a:t>,</a:t>
            </a:r>
            <a:r>
              <a:rPr lang="en" b="0" i="0"/>
              <a:t> then work backward to identify the programs, projects, or interventions that will best serve those outcomes. This is particularly helpful for efforts in Tier 4: Demonstrates a </a:t>
            </a:r>
            <a:r>
              <a:rPr lang="en"/>
              <a:t>Rationale</a:t>
            </a:r>
            <a:r>
              <a:rPr lang="en" b="0" i="0"/>
              <a:t>.</a:t>
            </a:r>
            <a:r>
              <a:rPr lang="en"/>
              <a:t> </a:t>
            </a:r>
            <a:endParaRPr/>
          </a:p>
        </p:txBody>
      </p:sp>
      <p:sp>
        <p:nvSpPr>
          <p:cNvPr id="2163" name="Google Shape;2163;g33f98fefd87_2_5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33f98fefd87_2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g33f98fefd87_2_5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 are some additional resources in the various areas of evidence-based practices and programs that are linked in the slides. I encourage you to explore some of or all of these resources as you and your teams continue using evidence-based practices.</a:t>
            </a:r>
            <a:endParaRPr/>
          </a:p>
        </p:txBody>
      </p:sp>
      <p:sp>
        <p:nvSpPr>
          <p:cNvPr id="2172" name="Google Shape;2172;g33f98fefd87_2_5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33f98fefd87_2_5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g33f98fefd87_2_5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 are the training objectives we saw at the beginning of our time together. I hope that you agree that together we met these objectives, and you can reflect on just how much you learned in such a short time! </a:t>
            </a:r>
            <a:endParaRPr/>
          </a:p>
        </p:txBody>
      </p:sp>
      <p:sp>
        <p:nvSpPr>
          <p:cNvPr id="2191" name="Google Shape;2191;g33f98fefd87_2_5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33f98fefd87_2_5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8" name="Google Shape;2208;g33f98fefd87_2_5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Does anyone have any questions, thoughts, or comments as we close out?</a:t>
            </a:r>
            <a:endParaRPr/>
          </a:p>
        </p:txBody>
      </p:sp>
      <p:sp>
        <p:nvSpPr>
          <p:cNvPr id="2209" name="Google Shape;2209;g33f98fefd87_2_5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33f98fefd87_2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3" name="Google Shape;2223;g33f98fefd87_2_5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Thank you again for coming to this training on the ESEA Levels of Evidence! We have provided our contact information for any follow-up questions or comments, and invite you to reach out.</a:t>
            </a:r>
            <a:endParaRPr/>
          </a:p>
        </p:txBody>
      </p:sp>
      <p:sp>
        <p:nvSpPr>
          <p:cNvPr id="2224" name="Google Shape;2224;g33f98fefd87_2_5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33f431cce94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1" name="Google Shape;1561;g33f431cce94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Evita</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1" name="Google Shape;2241;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33f431cce94_8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33f431cce94_8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Evita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33f431cce94_8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33f431cce94_8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Evita</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48"/>
        <p:cNvGrpSpPr/>
        <p:nvPr/>
      </p:nvGrpSpPr>
      <p:grpSpPr>
        <a:xfrm>
          <a:off x="0" y="0"/>
          <a:ext cx="0" cy="0"/>
          <a:chOff x="0" y="0"/>
          <a:chExt cx="0" cy="0"/>
        </a:xfrm>
      </p:grpSpPr>
      <p:sp>
        <p:nvSpPr>
          <p:cNvPr id="849" name="Google Shape;849;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0" name="Google Shape;850;p103"/>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10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52" name="Google Shape;852;p103"/>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53" name="Google Shape;853;p103"/>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54" name="Google Shape;854;p103"/>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55" name="Google Shape;855;p103"/>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6" name="Google Shape;856;p103"/>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7" name="Google Shape;857;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8" name="Google Shape;858;p103"/>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59"/>
        <p:cNvGrpSpPr/>
        <p:nvPr/>
      </p:nvGrpSpPr>
      <p:grpSpPr>
        <a:xfrm>
          <a:off x="0" y="0"/>
          <a:ext cx="0" cy="0"/>
          <a:chOff x="0" y="0"/>
          <a:chExt cx="0" cy="0"/>
        </a:xfrm>
      </p:grpSpPr>
      <p:pic>
        <p:nvPicPr>
          <p:cNvPr id="860" name="Google Shape;860;p10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61" name="Google Shape;861;p10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62" name="Google Shape;862;p10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3" name="Google Shape;863;p10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64" name="Google Shape;864;p10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65" name="Google Shape;865;p104"/>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74" name="Google Shape;874;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5" name="Google Shape;875;p10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76"/>
        <p:cNvGrpSpPr/>
        <p:nvPr/>
      </p:nvGrpSpPr>
      <p:grpSpPr>
        <a:xfrm>
          <a:off x="0" y="0"/>
          <a:ext cx="0" cy="0"/>
          <a:chOff x="0" y="0"/>
          <a:chExt cx="0" cy="0"/>
        </a:xfrm>
      </p:grpSpPr>
      <p:pic>
        <p:nvPicPr>
          <p:cNvPr id="877" name="Google Shape;877;p10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78" name="Google Shape;878;p10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79" name="Google Shape;879;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0" name="Google Shape;880;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81"/>
        <p:cNvGrpSpPr/>
        <p:nvPr/>
      </p:nvGrpSpPr>
      <p:grpSpPr>
        <a:xfrm>
          <a:off x="0" y="0"/>
          <a:ext cx="0" cy="0"/>
          <a:chOff x="0" y="0"/>
          <a:chExt cx="0" cy="0"/>
        </a:xfrm>
      </p:grpSpPr>
      <p:pic>
        <p:nvPicPr>
          <p:cNvPr id="882" name="Google Shape;882;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3" name="Google Shape;883;p10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84" name="Google Shape;884;p107"/>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85" name="Google Shape;885;p107"/>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86" name="Google Shape;886;p107"/>
          <p:cNvGrpSpPr/>
          <p:nvPr/>
        </p:nvGrpSpPr>
        <p:grpSpPr>
          <a:xfrm>
            <a:off x="308400" y="1062325"/>
            <a:ext cx="1006800" cy="1003500"/>
            <a:chOff x="308400" y="1076275"/>
            <a:chExt cx="1006800" cy="1003500"/>
          </a:xfrm>
        </p:grpSpPr>
        <p:sp>
          <p:nvSpPr>
            <p:cNvPr id="887" name="Google Shape;887;p107"/>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10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89" name="Google Shape;889;p107"/>
          <p:cNvGrpSpPr/>
          <p:nvPr/>
        </p:nvGrpSpPr>
        <p:grpSpPr>
          <a:xfrm>
            <a:off x="308400" y="2150613"/>
            <a:ext cx="1006800" cy="1003500"/>
            <a:chOff x="308400" y="2218825"/>
            <a:chExt cx="1006800" cy="1003500"/>
          </a:xfrm>
        </p:grpSpPr>
        <p:sp>
          <p:nvSpPr>
            <p:cNvPr id="890" name="Google Shape;890;p107"/>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10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892" name="Google Shape;892;p107"/>
          <p:cNvGrpSpPr/>
          <p:nvPr/>
        </p:nvGrpSpPr>
        <p:grpSpPr>
          <a:xfrm>
            <a:off x="308400" y="3238900"/>
            <a:ext cx="1006800" cy="1003500"/>
            <a:chOff x="308400" y="1076275"/>
            <a:chExt cx="1006800" cy="1003500"/>
          </a:xfrm>
        </p:grpSpPr>
        <p:sp>
          <p:nvSpPr>
            <p:cNvPr id="893" name="Google Shape;893;p107"/>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10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95" name="Google Shape;895;p10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96" name="Google Shape;896;p107"/>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97" name="Google Shape;897;p107"/>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98" name="Google Shape;89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9" name="Google Shape;899;p107"/>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0"/>
        <p:cNvGrpSpPr/>
        <p:nvPr/>
      </p:nvGrpSpPr>
      <p:grpSpPr>
        <a:xfrm>
          <a:off x="0" y="0"/>
          <a:ext cx="0" cy="0"/>
          <a:chOff x="0" y="0"/>
          <a:chExt cx="0" cy="0"/>
        </a:xfrm>
      </p:grpSpPr>
      <p:pic>
        <p:nvPicPr>
          <p:cNvPr id="901" name="Google Shape;90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02" name="Google Shape;902;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3" name="Google Shape;903;p108"/>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04" name="Google Shape;904;p10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05" name="Google Shape;905;p108"/>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06" name="Google Shape;906;p10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07" name="Google Shape;907;p10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08" name="Google Shape;908;p10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09" name="Google Shape;909;p10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0" name="Google Shape;910;p10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11" name="Google Shape;911;p108"/>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12" name="Google Shape;912;p108"/>
          <p:cNvGrpSpPr/>
          <p:nvPr/>
        </p:nvGrpSpPr>
        <p:grpSpPr>
          <a:xfrm>
            <a:off x="311700" y="3548650"/>
            <a:ext cx="8363900" cy="646200"/>
            <a:chOff x="375100" y="3396250"/>
            <a:chExt cx="8363900" cy="646200"/>
          </a:xfrm>
        </p:grpSpPr>
        <p:sp>
          <p:nvSpPr>
            <p:cNvPr id="913" name="Google Shape;913;p10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0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10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10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10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18" name="Google Shape;918;p10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19" name="Google Shape;919;p10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0" name="Google Shape;920;p10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21" name="Google Shape;921;p108"/>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22" name="Google Shape;922;p108"/>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23" name="Google Shape;923;p108"/>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24" name="Google Shape;924;p108"/>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25" name="Google Shape;925;p10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26" name="Google Shape;926;p10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27" name="Google Shape;927;p108"/>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28"/>
        <p:cNvGrpSpPr/>
        <p:nvPr/>
      </p:nvGrpSpPr>
      <p:grpSpPr>
        <a:xfrm>
          <a:off x="0" y="0"/>
          <a:ext cx="0" cy="0"/>
          <a:chOff x="0" y="0"/>
          <a:chExt cx="0" cy="0"/>
        </a:xfrm>
      </p:grpSpPr>
      <p:pic>
        <p:nvPicPr>
          <p:cNvPr id="929" name="Google Shape;929;p10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0" name="Google Shape;930;p1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1" name="Google Shape;931;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2" name="Google Shape;932;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3" name="Google Shape;933;p10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34"/>
        <p:cNvGrpSpPr/>
        <p:nvPr/>
      </p:nvGrpSpPr>
      <p:grpSpPr>
        <a:xfrm>
          <a:off x="0" y="0"/>
          <a:ext cx="0" cy="0"/>
          <a:chOff x="0" y="0"/>
          <a:chExt cx="0" cy="0"/>
        </a:xfrm>
      </p:grpSpPr>
      <p:pic>
        <p:nvPicPr>
          <p:cNvPr id="935" name="Google Shape;935;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6" name="Google Shape;936;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7" name="Google Shape;937;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8" name="Google Shape;938;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9" name="Google Shape;939;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0"/>
        <p:cNvGrpSpPr/>
        <p:nvPr/>
      </p:nvGrpSpPr>
      <p:grpSpPr>
        <a:xfrm>
          <a:off x="0" y="0"/>
          <a:ext cx="0" cy="0"/>
          <a:chOff x="0" y="0"/>
          <a:chExt cx="0" cy="0"/>
        </a:xfrm>
      </p:grpSpPr>
      <p:pic>
        <p:nvPicPr>
          <p:cNvPr id="941" name="Google Shape;941;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2" name="Google Shape;942;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3" name="Google Shape;943;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4" name="Google Shape;944;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5" name="Google Shape;945;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46"/>
        <p:cNvGrpSpPr/>
        <p:nvPr/>
      </p:nvGrpSpPr>
      <p:grpSpPr>
        <a:xfrm>
          <a:off x="0" y="0"/>
          <a:ext cx="0" cy="0"/>
          <a:chOff x="0" y="0"/>
          <a:chExt cx="0" cy="0"/>
        </a:xfrm>
      </p:grpSpPr>
      <p:pic>
        <p:nvPicPr>
          <p:cNvPr id="947" name="Google Shape;947;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8" name="Google Shape;948;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9" name="Google Shape;949;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0" name="Google Shape;950;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1" name="Google Shape;951;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52"/>
        <p:cNvGrpSpPr/>
        <p:nvPr/>
      </p:nvGrpSpPr>
      <p:grpSpPr>
        <a:xfrm>
          <a:off x="0" y="0"/>
          <a:ext cx="0" cy="0"/>
          <a:chOff x="0" y="0"/>
          <a:chExt cx="0" cy="0"/>
        </a:xfrm>
      </p:grpSpPr>
      <p:pic>
        <p:nvPicPr>
          <p:cNvPr id="953" name="Google Shape;953;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4" name="Google Shape;954;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5" name="Google Shape;955;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6" name="Google Shape;956;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7" name="Google Shape;957;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58"/>
        <p:cNvGrpSpPr/>
        <p:nvPr/>
      </p:nvGrpSpPr>
      <p:grpSpPr>
        <a:xfrm>
          <a:off x="0" y="0"/>
          <a:ext cx="0" cy="0"/>
          <a:chOff x="0" y="0"/>
          <a:chExt cx="0" cy="0"/>
        </a:xfrm>
      </p:grpSpPr>
      <p:pic>
        <p:nvPicPr>
          <p:cNvPr id="959" name="Google Shape;959;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0" name="Google Shape;960;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1" name="Google Shape;961;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2" name="Google Shape;962;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3" name="Google Shape;963;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64"/>
        <p:cNvGrpSpPr/>
        <p:nvPr/>
      </p:nvGrpSpPr>
      <p:grpSpPr>
        <a:xfrm>
          <a:off x="0" y="0"/>
          <a:ext cx="0" cy="0"/>
          <a:chOff x="0" y="0"/>
          <a:chExt cx="0" cy="0"/>
        </a:xfrm>
      </p:grpSpPr>
      <p:pic>
        <p:nvPicPr>
          <p:cNvPr id="965" name="Google Shape;965;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6" name="Google Shape;966;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7" name="Google Shape;967;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8" name="Google Shape;968;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9" name="Google Shape;969;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0"/>
        <p:cNvGrpSpPr/>
        <p:nvPr/>
      </p:nvGrpSpPr>
      <p:grpSpPr>
        <a:xfrm>
          <a:off x="0" y="0"/>
          <a:ext cx="0" cy="0"/>
          <a:chOff x="0" y="0"/>
          <a:chExt cx="0" cy="0"/>
        </a:xfrm>
      </p:grpSpPr>
      <p:pic>
        <p:nvPicPr>
          <p:cNvPr id="971" name="Google Shape;971;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2" name="Google Shape;972;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3" name="Google Shape;973;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4" name="Google Shape;974;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5" name="Google Shape;975;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76"/>
        <p:cNvGrpSpPr/>
        <p:nvPr/>
      </p:nvGrpSpPr>
      <p:grpSpPr>
        <a:xfrm>
          <a:off x="0" y="0"/>
          <a:ext cx="0" cy="0"/>
          <a:chOff x="0" y="0"/>
          <a:chExt cx="0" cy="0"/>
        </a:xfrm>
      </p:grpSpPr>
      <p:pic>
        <p:nvPicPr>
          <p:cNvPr id="977" name="Google Shape;977;p11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8" name="Google Shape;978;p11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9" name="Google Shape;979;p11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0" name="Google Shape;980;p11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81" name="Google Shape;981;p11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82" name="Google Shape;982;p11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83" name="Google Shape;983;p11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84" name="Google Shape;984;p11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8"/>
        <p:cNvGrpSpPr/>
        <p:nvPr/>
      </p:nvGrpSpPr>
      <p:grpSpPr>
        <a:xfrm>
          <a:off x="0" y="0"/>
          <a:ext cx="0" cy="0"/>
          <a:chOff x="0" y="0"/>
          <a:chExt cx="0" cy="0"/>
        </a:xfrm>
      </p:grpSpPr>
      <p:sp>
        <p:nvSpPr>
          <p:cNvPr id="999" name="Google Shape;999;p1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0" name="Google Shape;1000;p1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1" name="Google Shape;1001;p1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2" name="Google Shape;1002;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3"/>
        <p:cNvGrpSpPr/>
        <p:nvPr/>
      </p:nvGrpSpPr>
      <p:grpSpPr>
        <a:xfrm>
          <a:off x="0" y="0"/>
          <a:ext cx="0" cy="0"/>
          <a:chOff x="0" y="0"/>
          <a:chExt cx="0" cy="0"/>
        </a:xfrm>
      </p:grpSpPr>
      <p:sp>
        <p:nvSpPr>
          <p:cNvPr id="1004" name="Google Shape;1004;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5" name="Google Shape;1005;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06"/>
        <p:cNvGrpSpPr/>
        <p:nvPr/>
      </p:nvGrpSpPr>
      <p:grpSpPr>
        <a:xfrm>
          <a:off x="0" y="0"/>
          <a:ext cx="0" cy="0"/>
          <a:chOff x="0" y="0"/>
          <a:chExt cx="0" cy="0"/>
        </a:xfrm>
      </p:grpSpPr>
      <p:sp>
        <p:nvSpPr>
          <p:cNvPr id="1007" name="Google Shape;1007;p1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08" name="Google Shape;1008;p1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9" name="Google Shape;1009;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0"/>
        <p:cNvGrpSpPr/>
        <p:nvPr/>
      </p:nvGrpSpPr>
      <p:grpSpPr>
        <a:xfrm>
          <a:off x="0" y="0"/>
          <a:ext cx="0" cy="0"/>
          <a:chOff x="0" y="0"/>
          <a:chExt cx="0" cy="0"/>
        </a:xfrm>
      </p:grpSpPr>
      <p:sp>
        <p:nvSpPr>
          <p:cNvPr id="1011" name="Google Shape;1011;p1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12" name="Google Shape;1012;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3"/>
        <p:cNvGrpSpPr/>
        <p:nvPr/>
      </p:nvGrpSpPr>
      <p:grpSpPr>
        <a:xfrm>
          <a:off x="0" y="0"/>
          <a:ext cx="0" cy="0"/>
          <a:chOff x="0" y="0"/>
          <a:chExt cx="0" cy="0"/>
        </a:xfrm>
      </p:grpSpPr>
      <p:sp>
        <p:nvSpPr>
          <p:cNvPr id="1014" name="Google Shape;1014;p1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16" name="Google Shape;1016;p1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7" name="Google Shape;1017;p1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18" name="Google Shape;1018;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9"/>
        <p:cNvGrpSpPr/>
        <p:nvPr/>
      </p:nvGrpSpPr>
      <p:grpSpPr>
        <a:xfrm>
          <a:off x="0" y="0"/>
          <a:ext cx="0" cy="0"/>
          <a:chOff x="0" y="0"/>
          <a:chExt cx="0" cy="0"/>
        </a:xfrm>
      </p:grpSpPr>
      <p:sp>
        <p:nvSpPr>
          <p:cNvPr id="1020" name="Google Shape;1020;p1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21" name="Google Shape;1021;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2"/>
        <p:cNvGrpSpPr/>
        <p:nvPr/>
      </p:nvGrpSpPr>
      <p:grpSpPr>
        <a:xfrm>
          <a:off x="0" y="0"/>
          <a:ext cx="0" cy="0"/>
          <a:chOff x="0" y="0"/>
          <a:chExt cx="0" cy="0"/>
        </a:xfrm>
      </p:grpSpPr>
      <p:sp>
        <p:nvSpPr>
          <p:cNvPr id="1023" name="Google Shape;1023;p1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24" name="Google Shape;1024;p1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25" name="Google Shape;1025;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6"/>
        <p:cNvGrpSpPr/>
        <p:nvPr/>
      </p:nvGrpSpPr>
      <p:grpSpPr>
        <a:xfrm>
          <a:off x="0" y="0"/>
          <a:ext cx="0" cy="0"/>
          <a:chOff x="0" y="0"/>
          <a:chExt cx="0" cy="0"/>
        </a:xfrm>
      </p:grpSpPr>
      <p:pic>
        <p:nvPicPr>
          <p:cNvPr id="1027" name="Google Shape;1027;p12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28" name="Google Shape;1028;p12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9" name="Google Shape;1029;p12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0" name="Google Shape;1030;p12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31" name="Google Shape;1031;p12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36"/>
        <p:cNvGrpSpPr/>
        <p:nvPr/>
      </p:nvGrpSpPr>
      <p:grpSpPr>
        <a:xfrm>
          <a:off x="0" y="0"/>
          <a:ext cx="0" cy="0"/>
          <a:chOff x="0" y="0"/>
          <a:chExt cx="0" cy="0"/>
        </a:xfrm>
      </p:grpSpPr>
      <p:sp>
        <p:nvSpPr>
          <p:cNvPr id="1037" name="Google Shape;1037;p12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38" name="Google Shape;1038;p12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39" name="Google Shape;1039;p12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40" name="Google Shape;1040;p12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41" name="Google Shape;1041;p12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42" name="Google Shape;1042;p1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43" name="Google Shape;1043;p1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44" name="Google Shape;1044;p1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45" name="Google Shape;1045;p1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046"/>
        <p:cNvGrpSpPr/>
        <p:nvPr/>
      </p:nvGrpSpPr>
      <p:grpSpPr>
        <a:xfrm>
          <a:off x="0" y="0"/>
          <a:ext cx="0" cy="0"/>
          <a:chOff x="0" y="0"/>
          <a:chExt cx="0" cy="0"/>
        </a:xfrm>
      </p:grpSpPr>
      <p:pic>
        <p:nvPicPr>
          <p:cNvPr id="1047" name="Google Shape;1047;p13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48" name="Google Shape;1048;p13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9" name="Google Shape;1049;p1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50" name="Google Shape;1050;p1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51" name="Google Shape;1051;p1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52"/>
        <p:cNvGrpSpPr/>
        <p:nvPr/>
      </p:nvGrpSpPr>
      <p:grpSpPr>
        <a:xfrm>
          <a:off x="0" y="0"/>
          <a:ext cx="0" cy="0"/>
          <a:chOff x="0" y="0"/>
          <a:chExt cx="0" cy="0"/>
        </a:xfrm>
      </p:grpSpPr>
      <p:pic>
        <p:nvPicPr>
          <p:cNvPr id="1053" name="Google Shape;1053;p13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4" name="Google Shape;1054;p13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55" name="Google Shape;1055;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56" name="Google Shape;1056;p1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7" name="Google Shape;1057;p13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058"/>
        <p:cNvGrpSpPr/>
        <p:nvPr/>
      </p:nvGrpSpPr>
      <p:grpSpPr>
        <a:xfrm>
          <a:off x="0" y="0"/>
          <a:ext cx="0" cy="0"/>
          <a:chOff x="0" y="0"/>
          <a:chExt cx="0" cy="0"/>
        </a:xfrm>
      </p:grpSpPr>
      <p:sp>
        <p:nvSpPr>
          <p:cNvPr id="1059" name="Google Shape;1059;p1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60" name="Google Shape;1060;p1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61" name="Google Shape;1061;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2"/>
        <p:cNvGrpSpPr/>
        <p:nvPr/>
      </p:nvGrpSpPr>
      <p:grpSpPr>
        <a:xfrm>
          <a:off x="0" y="0"/>
          <a:ext cx="0" cy="0"/>
          <a:chOff x="0" y="0"/>
          <a:chExt cx="0" cy="0"/>
        </a:xfrm>
      </p:grpSpPr>
      <p:sp>
        <p:nvSpPr>
          <p:cNvPr id="1063" name="Google Shape;1063;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064"/>
        <p:cNvGrpSpPr/>
        <p:nvPr/>
      </p:nvGrpSpPr>
      <p:grpSpPr>
        <a:xfrm>
          <a:off x="0" y="0"/>
          <a:ext cx="0" cy="0"/>
          <a:chOff x="0" y="0"/>
          <a:chExt cx="0" cy="0"/>
        </a:xfrm>
      </p:grpSpPr>
      <p:pic>
        <p:nvPicPr>
          <p:cNvPr id="1065" name="Google Shape;1065;p13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6" name="Google Shape;1066;p13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67" name="Google Shape;1067;p1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68" name="Google Shape;1068;p1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9" name="Google Shape;1069;p1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70"/>
        <p:cNvGrpSpPr/>
        <p:nvPr/>
      </p:nvGrpSpPr>
      <p:grpSpPr>
        <a:xfrm>
          <a:off x="0" y="0"/>
          <a:ext cx="0" cy="0"/>
          <a:chOff x="0" y="0"/>
          <a:chExt cx="0" cy="0"/>
        </a:xfrm>
      </p:grpSpPr>
      <p:pic>
        <p:nvPicPr>
          <p:cNvPr id="1071" name="Google Shape;1071;p13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72" name="Google Shape;1072;p13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73" name="Google Shape;1073;p1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74" name="Google Shape;1074;p13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75" name="Google Shape;1075;p1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076"/>
        <p:cNvGrpSpPr/>
        <p:nvPr/>
      </p:nvGrpSpPr>
      <p:grpSpPr>
        <a:xfrm>
          <a:off x="0" y="0"/>
          <a:ext cx="0" cy="0"/>
          <a:chOff x="0" y="0"/>
          <a:chExt cx="0" cy="0"/>
        </a:xfrm>
      </p:grpSpPr>
      <p:pic>
        <p:nvPicPr>
          <p:cNvPr id="1077" name="Google Shape;1077;p13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78" name="Google Shape;1078;p1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79" name="Google Shape;1079;p1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0" name="Google Shape;1080;p1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81" name="Google Shape;1081;p1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82"/>
        <p:cNvGrpSpPr/>
        <p:nvPr/>
      </p:nvGrpSpPr>
      <p:grpSpPr>
        <a:xfrm>
          <a:off x="0" y="0"/>
          <a:ext cx="0" cy="0"/>
          <a:chOff x="0" y="0"/>
          <a:chExt cx="0" cy="0"/>
        </a:xfrm>
      </p:grpSpPr>
      <p:pic>
        <p:nvPicPr>
          <p:cNvPr id="1083" name="Google Shape;1083;p13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84" name="Google Shape;1084;p1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85" name="Google Shape;1085;p1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6" name="Google Shape;1086;p1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87" name="Google Shape;1087;p1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88"/>
        <p:cNvGrpSpPr/>
        <p:nvPr/>
      </p:nvGrpSpPr>
      <p:grpSpPr>
        <a:xfrm>
          <a:off x="0" y="0"/>
          <a:ext cx="0" cy="0"/>
          <a:chOff x="0" y="0"/>
          <a:chExt cx="0" cy="0"/>
        </a:xfrm>
      </p:grpSpPr>
      <p:sp>
        <p:nvSpPr>
          <p:cNvPr id="1089" name="Google Shape;1089;p13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38"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1" name="Google Shape;1091;p138"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092" name="Google Shape;1092;p13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093" name="Google Shape;1093;p138"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094" name="Google Shape;1094;p13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5" name="Google Shape;1095;p13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6" name="Google Shape;1096;p1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97" name="Google Shape;1097;p1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98"/>
        <p:cNvGrpSpPr/>
        <p:nvPr/>
      </p:nvGrpSpPr>
      <p:grpSpPr>
        <a:xfrm>
          <a:off x="0" y="0"/>
          <a:ext cx="0" cy="0"/>
          <a:chOff x="0" y="0"/>
          <a:chExt cx="0" cy="0"/>
        </a:xfrm>
      </p:grpSpPr>
      <p:sp>
        <p:nvSpPr>
          <p:cNvPr id="1099" name="Google Shape;1099;p1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00" name="Google Shape;1100;p13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01" name="Google Shape;1101;p139"/>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02" name="Google Shape;1102;p13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103" name="Google Shape;1103;p139"/>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04" name="Google Shape;1104;p139"/>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105" name="Google Shape;1105;p139"/>
          <p:cNvGrpSpPr/>
          <p:nvPr/>
        </p:nvGrpSpPr>
        <p:grpSpPr>
          <a:xfrm>
            <a:off x="308400" y="1062325"/>
            <a:ext cx="1006800" cy="1003500"/>
            <a:chOff x="308400" y="1076275"/>
            <a:chExt cx="1006800" cy="1003500"/>
          </a:xfrm>
        </p:grpSpPr>
        <p:sp>
          <p:nvSpPr>
            <p:cNvPr id="1106" name="Google Shape;1106;p13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3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08" name="Google Shape;1108;p139"/>
          <p:cNvGrpSpPr/>
          <p:nvPr/>
        </p:nvGrpSpPr>
        <p:grpSpPr>
          <a:xfrm>
            <a:off x="308400" y="2150613"/>
            <a:ext cx="1006800" cy="1003500"/>
            <a:chOff x="308400" y="2218825"/>
            <a:chExt cx="1006800" cy="1003500"/>
          </a:xfrm>
        </p:grpSpPr>
        <p:sp>
          <p:nvSpPr>
            <p:cNvPr id="1109" name="Google Shape;1109;p13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3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111" name="Google Shape;1111;p139"/>
          <p:cNvGrpSpPr/>
          <p:nvPr/>
        </p:nvGrpSpPr>
        <p:grpSpPr>
          <a:xfrm>
            <a:off x="308400" y="3238900"/>
            <a:ext cx="1006800" cy="1003500"/>
            <a:chOff x="308400" y="1076275"/>
            <a:chExt cx="1006800" cy="1003500"/>
          </a:xfrm>
        </p:grpSpPr>
        <p:sp>
          <p:nvSpPr>
            <p:cNvPr id="1112" name="Google Shape;1112;p13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3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14" name="Google Shape;1114;p13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15" name="Google Shape;1115;p139"/>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116" name="Google Shape;1116;p13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117" name="Google Shape;1117;p13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118" name="Google Shape;1118;p1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9" name="Google Shape;1119;p13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120"/>
        <p:cNvGrpSpPr/>
        <p:nvPr/>
      </p:nvGrpSpPr>
      <p:grpSpPr>
        <a:xfrm>
          <a:off x="0" y="0"/>
          <a:ext cx="0" cy="0"/>
          <a:chOff x="0" y="0"/>
          <a:chExt cx="0" cy="0"/>
        </a:xfrm>
      </p:grpSpPr>
      <p:sp>
        <p:nvSpPr>
          <p:cNvPr id="1121" name="Google Shape;1121;p14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23" name="Google Shape;1123;p14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124" name="Google Shape;1124;p14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25" name="Google Shape;1125;p1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26" name="Google Shape;1126;p14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127"/>
        <p:cNvGrpSpPr/>
        <p:nvPr/>
      </p:nvGrpSpPr>
      <p:grpSpPr>
        <a:xfrm>
          <a:off x="0" y="0"/>
          <a:ext cx="0" cy="0"/>
          <a:chOff x="0" y="0"/>
          <a:chExt cx="0" cy="0"/>
        </a:xfrm>
      </p:grpSpPr>
      <p:sp>
        <p:nvSpPr>
          <p:cNvPr id="1128" name="Google Shape;1128;p14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130" name="Google Shape;1130;p14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131" name="Google Shape;1131;p14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1132" name="Google Shape;1132;p141" descr="&quot;&quot;"/>
          <p:cNvCxnSpPr/>
          <p:nvPr/>
        </p:nvCxnSpPr>
        <p:spPr>
          <a:xfrm>
            <a:off x="0" y="918350"/>
            <a:ext cx="7479600" cy="0"/>
          </a:xfrm>
          <a:prstGeom prst="straightConnector1">
            <a:avLst/>
          </a:prstGeom>
          <a:noFill/>
          <a:ln w="19050" cap="flat" cmpd="sng">
            <a:solidFill>
              <a:schemeClr val="accent4"/>
            </a:solidFill>
            <a:prstDash val="solid"/>
            <a:round/>
            <a:headEnd type="none" w="sm" len="sm"/>
            <a:tailEnd type="none" w="sm" len="sm"/>
          </a:ln>
        </p:spPr>
      </p:cxnSp>
      <p:sp>
        <p:nvSpPr>
          <p:cNvPr id="1133" name="Google Shape;1133;p1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34" name="Google Shape;1134;p14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35" name="Google Shape;1135;p14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36" name="Google Shape;1136;p1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137"/>
        <p:cNvGrpSpPr/>
        <p:nvPr/>
      </p:nvGrpSpPr>
      <p:grpSpPr>
        <a:xfrm>
          <a:off x="0" y="0"/>
          <a:ext cx="0" cy="0"/>
          <a:chOff x="0" y="0"/>
          <a:chExt cx="0" cy="0"/>
        </a:xfrm>
      </p:grpSpPr>
      <p:pic>
        <p:nvPicPr>
          <p:cNvPr id="1138" name="Google Shape;1138;p14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9" name="Google Shape;1139;p1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40" name="Google Shape;1140;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41" name="Google Shape;1141;p1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42" name="Google Shape;1142;p1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43"/>
        <p:cNvGrpSpPr/>
        <p:nvPr/>
      </p:nvGrpSpPr>
      <p:grpSpPr>
        <a:xfrm>
          <a:off x="0" y="0"/>
          <a:ext cx="0" cy="0"/>
          <a:chOff x="0" y="0"/>
          <a:chExt cx="0" cy="0"/>
        </a:xfrm>
      </p:grpSpPr>
      <p:pic>
        <p:nvPicPr>
          <p:cNvPr id="1144" name="Google Shape;1144;p14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45" name="Google Shape;1145;p1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46" name="Google Shape;1146;p1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47" name="Google Shape;1147;p143"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148" name="Google Shape;1148;p1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49"/>
        <p:cNvGrpSpPr/>
        <p:nvPr/>
      </p:nvGrpSpPr>
      <p:grpSpPr>
        <a:xfrm>
          <a:off x="0" y="0"/>
          <a:ext cx="0" cy="0"/>
          <a:chOff x="0" y="0"/>
          <a:chExt cx="0" cy="0"/>
        </a:xfrm>
      </p:grpSpPr>
      <p:sp>
        <p:nvSpPr>
          <p:cNvPr id="1150" name="Google Shape;1150;p1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51" name="Google Shape;1151;p1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53" name="Google Shape;1153;p1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54" name="Google Shape;1154;p1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155" name="Google Shape;1155;p1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56" name="Google Shape;1156;p1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57" name="Google Shape;1157;p1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58"/>
        <p:cNvGrpSpPr/>
        <p:nvPr/>
      </p:nvGrpSpPr>
      <p:grpSpPr>
        <a:xfrm>
          <a:off x="0" y="0"/>
          <a:ext cx="0" cy="0"/>
          <a:chOff x="0" y="0"/>
          <a:chExt cx="0" cy="0"/>
        </a:xfrm>
      </p:grpSpPr>
      <p:pic>
        <p:nvPicPr>
          <p:cNvPr id="1159" name="Google Shape;1159;p1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60" name="Google Shape;1160;p1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61" name="Google Shape;1161;p1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62" name="Google Shape;1162;p1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63" name="Google Shape;1163;p145"/>
          <p:cNvGrpSpPr/>
          <p:nvPr/>
        </p:nvGrpSpPr>
        <p:grpSpPr>
          <a:xfrm>
            <a:off x="308400" y="1062325"/>
            <a:ext cx="1006800" cy="1003500"/>
            <a:chOff x="308400" y="1076275"/>
            <a:chExt cx="1006800" cy="1003500"/>
          </a:xfrm>
        </p:grpSpPr>
        <p:sp>
          <p:nvSpPr>
            <p:cNvPr id="1164" name="Google Shape;1164;p1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66" name="Google Shape;1166;p145"/>
          <p:cNvGrpSpPr/>
          <p:nvPr/>
        </p:nvGrpSpPr>
        <p:grpSpPr>
          <a:xfrm>
            <a:off x="308400" y="2150613"/>
            <a:ext cx="1006800" cy="1003500"/>
            <a:chOff x="308400" y="2218825"/>
            <a:chExt cx="1006800" cy="1003500"/>
          </a:xfrm>
        </p:grpSpPr>
        <p:sp>
          <p:nvSpPr>
            <p:cNvPr id="1167" name="Google Shape;1167;p1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169" name="Google Shape;1169;p145"/>
          <p:cNvGrpSpPr/>
          <p:nvPr/>
        </p:nvGrpSpPr>
        <p:grpSpPr>
          <a:xfrm>
            <a:off x="308400" y="3238900"/>
            <a:ext cx="1006800" cy="1003500"/>
            <a:chOff x="308400" y="1076275"/>
            <a:chExt cx="1006800" cy="1003500"/>
          </a:xfrm>
        </p:grpSpPr>
        <p:sp>
          <p:nvSpPr>
            <p:cNvPr id="1170" name="Google Shape;1170;p1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72" name="Google Shape;1172;p1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73" name="Google Shape;1173;p1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174" name="Google Shape;1174;p1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175" name="Google Shape;1175;p1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6" name="Google Shape;1176;p1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177" name="Google Shape;1177;p1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178" name="Google Shape;1178;p1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179"/>
        <p:cNvGrpSpPr/>
        <p:nvPr/>
      </p:nvGrpSpPr>
      <p:grpSpPr>
        <a:xfrm>
          <a:off x="0" y="0"/>
          <a:ext cx="0" cy="0"/>
          <a:chOff x="0" y="0"/>
          <a:chExt cx="0" cy="0"/>
        </a:xfrm>
      </p:grpSpPr>
      <p:pic>
        <p:nvPicPr>
          <p:cNvPr id="1180" name="Google Shape;1180;p1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81" name="Google Shape;1181;p1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82" name="Google Shape;1182;p1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183" name="Google Shape;1183;p1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84" name="Google Shape;1184;p1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85" name="Google Shape;1185;p1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86" name="Google Shape;1186;p1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87" name="Google Shape;1187;p1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88" name="Google Shape;1188;p1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189" name="Google Shape;1189;p146"/>
          <p:cNvGrpSpPr/>
          <p:nvPr/>
        </p:nvGrpSpPr>
        <p:grpSpPr>
          <a:xfrm>
            <a:off x="311700" y="3548650"/>
            <a:ext cx="8363900" cy="646200"/>
            <a:chOff x="375100" y="3396250"/>
            <a:chExt cx="8363900" cy="646200"/>
          </a:xfrm>
        </p:grpSpPr>
        <p:sp>
          <p:nvSpPr>
            <p:cNvPr id="1190" name="Google Shape;1190;p1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1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195" name="Google Shape;1195;p1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196" name="Google Shape;1196;p1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197" name="Google Shape;1197;p1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198" name="Google Shape;1198;p1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199" name="Google Shape;1199;p1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200" name="Google Shape;1200;p1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201" name="Google Shape;1201;p1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202" name="Google Shape;1202;p1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203" name="Google Shape;1203;p1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204" name="Google Shape;1204;p1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205" name="Google Shape;1205;p1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06" name="Google Shape;1206;p1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07" name="Google Shape;1207;p1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208"/>
        <p:cNvGrpSpPr/>
        <p:nvPr/>
      </p:nvGrpSpPr>
      <p:grpSpPr>
        <a:xfrm>
          <a:off x="0" y="0"/>
          <a:ext cx="0" cy="0"/>
          <a:chOff x="0" y="0"/>
          <a:chExt cx="0" cy="0"/>
        </a:xfrm>
      </p:grpSpPr>
      <p:pic>
        <p:nvPicPr>
          <p:cNvPr id="1209" name="Google Shape;1209;p1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10" name="Google Shape;1210;p1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11" name="Google Shape;1211;p1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12" name="Google Shape;1212;p1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13" name="Google Shape;1213;p1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14" name="Google Shape;1214;p1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15" name="Google Shape;1215;p1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6" name="Google Shape;1216;p1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17" name="Google Shape;1217;p1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18"/>
        <p:cNvGrpSpPr/>
        <p:nvPr/>
      </p:nvGrpSpPr>
      <p:grpSpPr>
        <a:xfrm>
          <a:off x="0" y="0"/>
          <a:ext cx="0" cy="0"/>
          <a:chOff x="0" y="0"/>
          <a:chExt cx="0" cy="0"/>
        </a:xfrm>
      </p:grpSpPr>
      <p:pic>
        <p:nvPicPr>
          <p:cNvPr id="1219" name="Google Shape;1219;p1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20" name="Google Shape;1220;p1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21" name="Google Shape;1221;p1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22" name="Google Shape;1222;p1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23" name="Google Shape;1223;p1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24" name="Google Shape;1224;p1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5" name="Google Shape;1225;p1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6" name="Google Shape;1226;p1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27"/>
        <p:cNvGrpSpPr/>
        <p:nvPr/>
      </p:nvGrpSpPr>
      <p:grpSpPr>
        <a:xfrm>
          <a:off x="0" y="0"/>
          <a:ext cx="0" cy="0"/>
          <a:chOff x="0" y="0"/>
          <a:chExt cx="0" cy="0"/>
        </a:xfrm>
      </p:grpSpPr>
      <p:pic>
        <p:nvPicPr>
          <p:cNvPr id="1228" name="Google Shape;1228;p1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9" name="Google Shape;1229;p1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0" name="Google Shape;1230;p1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31" name="Google Shape;1231;p1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2" name="Google Shape;1232;p1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33"/>
        <p:cNvGrpSpPr/>
        <p:nvPr/>
      </p:nvGrpSpPr>
      <p:grpSpPr>
        <a:xfrm>
          <a:off x="0" y="0"/>
          <a:ext cx="0" cy="0"/>
          <a:chOff x="0" y="0"/>
          <a:chExt cx="0" cy="0"/>
        </a:xfrm>
      </p:grpSpPr>
      <p:pic>
        <p:nvPicPr>
          <p:cNvPr id="1234" name="Google Shape;1234;p1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5" name="Google Shape;1235;p1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6" name="Google Shape;1236;p1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37" name="Google Shape;1237;p1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8" name="Google Shape;1238;p1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39"/>
        <p:cNvGrpSpPr/>
        <p:nvPr/>
      </p:nvGrpSpPr>
      <p:grpSpPr>
        <a:xfrm>
          <a:off x="0" y="0"/>
          <a:ext cx="0" cy="0"/>
          <a:chOff x="0" y="0"/>
          <a:chExt cx="0" cy="0"/>
        </a:xfrm>
      </p:grpSpPr>
      <p:pic>
        <p:nvPicPr>
          <p:cNvPr id="1240" name="Google Shape;1240;p1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1" name="Google Shape;1241;p1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2" name="Google Shape;1242;p1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43" name="Google Shape;1243;p1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44" name="Google Shape;1244;p1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45"/>
        <p:cNvGrpSpPr/>
        <p:nvPr/>
      </p:nvGrpSpPr>
      <p:grpSpPr>
        <a:xfrm>
          <a:off x="0" y="0"/>
          <a:ext cx="0" cy="0"/>
          <a:chOff x="0" y="0"/>
          <a:chExt cx="0" cy="0"/>
        </a:xfrm>
      </p:grpSpPr>
      <p:pic>
        <p:nvPicPr>
          <p:cNvPr id="1246" name="Google Shape;1246;p1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7" name="Google Shape;1247;p1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8" name="Google Shape;1248;p1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49" name="Google Shape;1249;p1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0" name="Google Shape;1250;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51"/>
        <p:cNvGrpSpPr/>
        <p:nvPr/>
      </p:nvGrpSpPr>
      <p:grpSpPr>
        <a:xfrm>
          <a:off x="0" y="0"/>
          <a:ext cx="0" cy="0"/>
          <a:chOff x="0" y="0"/>
          <a:chExt cx="0" cy="0"/>
        </a:xfrm>
      </p:grpSpPr>
      <p:pic>
        <p:nvPicPr>
          <p:cNvPr id="1252" name="Google Shape;1252;p1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3" name="Google Shape;1253;p1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4" name="Google Shape;1254;p1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55" name="Google Shape;1255;p1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6" name="Google Shape;1256;p1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57"/>
        <p:cNvGrpSpPr/>
        <p:nvPr/>
      </p:nvGrpSpPr>
      <p:grpSpPr>
        <a:xfrm>
          <a:off x="0" y="0"/>
          <a:ext cx="0" cy="0"/>
          <a:chOff x="0" y="0"/>
          <a:chExt cx="0" cy="0"/>
        </a:xfrm>
      </p:grpSpPr>
      <p:pic>
        <p:nvPicPr>
          <p:cNvPr id="1258" name="Google Shape;1258;p1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p1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0" name="Google Shape;1260;p1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1" name="Google Shape;1261;p1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2" name="Google Shape;1262;p1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63"/>
        <p:cNvGrpSpPr/>
        <p:nvPr/>
      </p:nvGrpSpPr>
      <p:grpSpPr>
        <a:xfrm>
          <a:off x="0" y="0"/>
          <a:ext cx="0" cy="0"/>
          <a:chOff x="0" y="0"/>
          <a:chExt cx="0" cy="0"/>
        </a:xfrm>
      </p:grpSpPr>
      <p:pic>
        <p:nvPicPr>
          <p:cNvPr id="1264" name="Google Shape;1264;p1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5" name="Google Shape;1265;p1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6" name="Google Shape;1266;p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67" name="Google Shape;1267;p1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8" name="Google Shape;1268;p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69"/>
        <p:cNvGrpSpPr/>
        <p:nvPr/>
      </p:nvGrpSpPr>
      <p:grpSpPr>
        <a:xfrm>
          <a:off x="0" y="0"/>
          <a:ext cx="0" cy="0"/>
          <a:chOff x="0" y="0"/>
          <a:chExt cx="0" cy="0"/>
        </a:xfrm>
      </p:grpSpPr>
      <p:pic>
        <p:nvPicPr>
          <p:cNvPr id="1270" name="Google Shape;1270;p1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1" name="Google Shape;1271;p1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72" name="Google Shape;1272;p1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73" name="Google Shape;1273;p1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74" name="Google Shape;1274;p1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75"/>
        <p:cNvGrpSpPr/>
        <p:nvPr/>
      </p:nvGrpSpPr>
      <p:grpSpPr>
        <a:xfrm>
          <a:off x="0" y="0"/>
          <a:ext cx="0" cy="0"/>
          <a:chOff x="0" y="0"/>
          <a:chExt cx="0" cy="0"/>
        </a:xfrm>
      </p:grpSpPr>
      <p:sp>
        <p:nvSpPr>
          <p:cNvPr id="1276" name="Google Shape;1276;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77" name="Google Shape;1277;p1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78" name="Google Shape;1278;p15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279" name="Google Shape;1279;p15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280" name="Google Shape;1280;p15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281" name="Google Shape;1281;p15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282" name="Google Shape;1282;p15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283" name="Google Shape;1283;p15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84" name="Google Shape;1284;p15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85" name="Google Shape;1285;p15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286" name="Google Shape;1286;p157"/>
          <p:cNvGrpSpPr/>
          <p:nvPr/>
        </p:nvGrpSpPr>
        <p:grpSpPr>
          <a:xfrm>
            <a:off x="311700" y="3548650"/>
            <a:ext cx="8363900" cy="646200"/>
            <a:chOff x="375100" y="3396250"/>
            <a:chExt cx="8363900" cy="646200"/>
          </a:xfrm>
        </p:grpSpPr>
        <p:sp>
          <p:nvSpPr>
            <p:cNvPr id="1287" name="Google Shape;1287;p15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5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5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5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5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92" name="Google Shape;1292;p15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93" name="Google Shape;1293;p15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294" name="Google Shape;1294;p15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295" name="Google Shape;1295;p15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296" name="Google Shape;1296;p15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297" name="Google Shape;1297;p15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298" name="Google Shape;1298;p15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299" name="Google Shape;1299;p15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00" name="Google Shape;1300;p15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01" name="Google Shape;1301;p15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02" name="Google Shape;1302;p1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3" name="Google Shape;1303;p1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304"/>
        <p:cNvGrpSpPr/>
        <p:nvPr/>
      </p:nvGrpSpPr>
      <p:grpSpPr>
        <a:xfrm>
          <a:off x="0" y="0"/>
          <a:ext cx="0" cy="0"/>
          <a:chOff x="0" y="0"/>
          <a:chExt cx="0" cy="0"/>
        </a:xfrm>
      </p:grpSpPr>
      <p:pic>
        <p:nvPicPr>
          <p:cNvPr id="1305" name="Google Shape;1305;p1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6" name="Google Shape;1306;p15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07" name="Google Shape;1307;p1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8" name="Google Shape;1308;p1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09" name="Google Shape;1309;p1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10"/>
        <p:cNvGrpSpPr/>
        <p:nvPr/>
      </p:nvGrpSpPr>
      <p:grpSpPr>
        <a:xfrm>
          <a:off x="0" y="0"/>
          <a:ext cx="0" cy="0"/>
          <a:chOff x="0" y="0"/>
          <a:chExt cx="0" cy="0"/>
        </a:xfrm>
      </p:grpSpPr>
      <p:pic>
        <p:nvPicPr>
          <p:cNvPr id="1311" name="Google Shape;1311;p159"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12" name="Google Shape;1312;p159"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3" name="Google Shape;1313;p159"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14" name="Google Shape;1314;p159"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15" name="Google Shape;1315;p159"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16" name="Google Shape;1316;p159"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17" name="Google Shape;1317;p159"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18" name="Google Shape;1318;p159"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19" name="Google Shape;1319;p1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20"/>
        <p:cNvGrpSpPr/>
        <p:nvPr/>
      </p:nvGrpSpPr>
      <p:grpSpPr>
        <a:xfrm>
          <a:off x="0" y="0"/>
          <a:ext cx="0" cy="0"/>
          <a:chOff x="0" y="0"/>
          <a:chExt cx="0" cy="0"/>
        </a:xfrm>
      </p:grpSpPr>
      <p:pic>
        <p:nvPicPr>
          <p:cNvPr id="1321" name="Google Shape;1321;p160"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2" name="Google Shape;1322;p160"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3" name="Google Shape;1323;p160"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24" name="Google Shape;1324;p160"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25" name="Google Shape;1325;p160"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6" name="Google Shape;1326;p160"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7" name="Google Shape;1327;p160"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8" name="Google Shape;1328;p160"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29" name="Google Shape;1329;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30"/>
        <p:cNvGrpSpPr/>
        <p:nvPr/>
      </p:nvGrpSpPr>
      <p:grpSpPr>
        <a:xfrm>
          <a:off x="0" y="0"/>
          <a:ext cx="0" cy="0"/>
          <a:chOff x="0" y="0"/>
          <a:chExt cx="0" cy="0"/>
        </a:xfrm>
      </p:grpSpPr>
      <p:pic>
        <p:nvPicPr>
          <p:cNvPr id="1331" name="Google Shape;1331;p161"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32" name="Google Shape;1332;p161"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33" name="Google Shape;1333;p161"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334" name="Google Shape;1334;p1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35"/>
        <p:cNvGrpSpPr/>
        <p:nvPr/>
      </p:nvGrpSpPr>
      <p:grpSpPr>
        <a:xfrm>
          <a:off x="0" y="0"/>
          <a:ext cx="0" cy="0"/>
          <a:chOff x="0" y="0"/>
          <a:chExt cx="0" cy="0"/>
        </a:xfrm>
      </p:grpSpPr>
      <p:sp>
        <p:nvSpPr>
          <p:cNvPr id="1336" name="Google Shape;1336;p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37" name="Google Shape;1337;p1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38" name="Google Shape;1338;p1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39" name="Google Shape;1339;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0"/>
        <p:cNvGrpSpPr/>
        <p:nvPr/>
      </p:nvGrpSpPr>
      <p:grpSpPr>
        <a:xfrm>
          <a:off x="0" y="0"/>
          <a:ext cx="0" cy="0"/>
          <a:chOff x="0" y="0"/>
          <a:chExt cx="0" cy="0"/>
        </a:xfrm>
      </p:grpSpPr>
      <p:sp>
        <p:nvSpPr>
          <p:cNvPr id="1341" name="Google Shape;1341;p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2" name="Google Shape;1342;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3"/>
        <p:cNvGrpSpPr/>
        <p:nvPr/>
      </p:nvGrpSpPr>
      <p:grpSpPr>
        <a:xfrm>
          <a:off x="0" y="0"/>
          <a:ext cx="0" cy="0"/>
          <a:chOff x="0" y="0"/>
          <a:chExt cx="0" cy="0"/>
        </a:xfrm>
      </p:grpSpPr>
      <p:sp>
        <p:nvSpPr>
          <p:cNvPr id="1344" name="Google Shape;1344;p1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45" name="Google Shape;1345;p1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6" name="Google Shape;1346;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7"/>
        <p:cNvGrpSpPr/>
        <p:nvPr/>
      </p:nvGrpSpPr>
      <p:grpSpPr>
        <a:xfrm>
          <a:off x="0" y="0"/>
          <a:ext cx="0" cy="0"/>
          <a:chOff x="0" y="0"/>
          <a:chExt cx="0" cy="0"/>
        </a:xfrm>
      </p:grpSpPr>
      <p:sp>
        <p:nvSpPr>
          <p:cNvPr id="1348" name="Google Shape;1348;p1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49" name="Google Shape;1349;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0"/>
        <p:cNvGrpSpPr/>
        <p:nvPr/>
      </p:nvGrpSpPr>
      <p:grpSpPr>
        <a:xfrm>
          <a:off x="0" y="0"/>
          <a:ext cx="0" cy="0"/>
          <a:chOff x="0" y="0"/>
          <a:chExt cx="0" cy="0"/>
        </a:xfrm>
      </p:grpSpPr>
      <p:sp>
        <p:nvSpPr>
          <p:cNvPr id="1351" name="Google Shape;1351;p1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53" name="Google Shape;1353;p1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4" name="Google Shape;1354;p1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55" name="Google Shape;1355;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6"/>
        <p:cNvGrpSpPr/>
        <p:nvPr/>
      </p:nvGrpSpPr>
      <p:grpSpPr>
        <a:xfrm>
          <a:off x="0" y="0"/>
          <a:ext cx="0" cy="0"/>
          <a:chOff x="0" y="0"/>
          <a:chExt cx="0" cy="0"/>
        </a:xfrm>
      </p:grpSpPr>
      <p:sp>
        <p:nvSpPr>
          <p:cNvPr id="1357" name="Google Shape;1357;p1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58" name="Google Shape;1358;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9"/>
        <p:cNvGrpSpPr/>
        <p:nvPr/>
      </p:nvGrpSpPr>
      <p:grpSpPr>
        <a:xfrm>
          <a:off x="0" y="0"/>
          <a:ext cx="0" cy="0"/>
          <a:chOff x="0" y="0"/>
          <a:chExt cx="0" cy="0"/>
        </a:xfrm>
      </p:grpSpPr>
      <p:sp>
        <p:nvSpPr>
          <p:cNvPr id="1360" name="Google Shape;1360;p1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61" name="Google Shape;1361;p1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62" name="Google Shape;1362;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363"/>
        <p:cNvGrpSpPr/>
        <p:nvPr/>
      </p:nvGrpSpPr>
      <p:grpSpPr>
        <a:xfrm>
          <a:off x="0" y="0"/>
          <a:ext cx="0" cy="0"/>
          <a:chOff x="0" y="0"/>
          <a:chExt cx="0" cy="0"/>
        </a:xfrm>
      </p:grpSpPr>
      <p:sp>
        <p:nvSpPr>
          <p:cNvPr id="1364" name="Google Shape;1364;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65" name="Google Shape;1365;p16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66" name="Google Shape;1366;p1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67" name="Google Shape;1367;p16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68" name="Google Shape;1368;p16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369" name="Google Shape;1369;p16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70" name="Google Shape;1370;p16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1" name="Google Shape;1371;p16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72" name="Google Shape;1372;p16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73" name="Google Shape;1373;p16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374" name="Google Shape;1374;p16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375" name="Google Shape;1375;p169"/>
          <p:cNvGrpSpPr/>
          <p:nvPr/>
        </p:nvGrpSpPr>
        <p:grpSpPr>
          <a:xfrm>
            <a:off x="311700" y="3548650"/>
            <a:ext cx="8363900" cy="646200"/>
            <a:chOff x="375100" y="3396250"/>
            <a:chExt cx="8363900" cy="646200"/>
          </a:xfrm>
        </p:grpSpPr>
        <p:sp>
          <p:nvSpPr>
            <p:cNvPr id="1376" name="Google Shape;1376;p16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6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6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6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6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381" name="Google Shape;1381;p16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382" name="Google Shape;1382;p16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83" name="Google Shape;1383;p16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84" name="Google Shape;1384;p16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85" name="Google Shape;1385;p16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86" name="Google Shape;1386;p16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87" name="Google Shape;1387;p16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88" name="Google Shape;1388;p16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89" name="Google Shape;1389;p16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90" name="Google Shape;1390;p16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91" name="Google Shape;1391;p1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92" name="Google Shape;1392;p1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lide with image - Blue 1">
  <p:cSld name="1_Slide with image - Blue 2">
    <p:spTree>
      <p:nvGrpSpPr>
        <p:cNvPr id="1" name="Shape 1393"/>
        <p:cNvGrpSpPr/>
        <p:nvPr/>
      </p:nvGrpSpPr>
      <p:grpSpPr>
        <a:xfrm>
          <a:off x="0" y="0"/>
          <a:ext cx="0" cy="0"/>
          <a:chOff x="0" y="0"/>
          <a:chExt cx="0" cy="0"/>
        </a:xfrm>
      </p:grpSpPr>
      <p:pic>
        <p:nvPicPr>
          <p:cNvPr id="1394" name="Google Shape;1394;p1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395" name="Google Shape;1395;p170" descr="&quot;&quot;"/>
          <p:cNvCxnSpPr/>
          <p:nvPr/>
        </p:nvCxnSpPr>
        <p:spPr>
          <a:xfrm>
            <a:off x="0" y="835800"/>
            <a:ext cx="7479600" cy="0"/>
          </a:xfrm>
          <a:prstGeom prst="straightConnector1">
            <a:avLst/>
          </a:prstGeom>
          <a:noFill/>
          <a:ln w="19050" cap="flat" cmpd="sng">
            <a:solidFill>
              <a:srgbClr val="488BC9"/>
            </a:solidFill>
            <a:prstDash val="solid"/>
            <a:round/>
            <a:headEnd type="none" w="sm" len="sm"/>
            <a:tailEnd type="none" w="sm" len="sm"/>
          </a:ln>
        </p:spPr>
      </p:cxnSp>
      <p:sp>
        <p:nvSpPr>
          <p:cNvPr id="1396" name="Google Shape;1396;p170"/>
          <p:cNvSpPr txBox="1">
            <a:spLocks noGrp="1"/>
          </p:cNvSpPr>
          <p:nvPr>
            <p:ph type="title"/>
          </p:nvPr>
        </p:nvSpPr>
        <p:spPr>
          <a:xfrm>
            <a:off x="123875" y="59988"/>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rgbClr val="0B617E"/>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97" name="Google Shape;1397;p170"/>
          <p:cNvSpPr txBox="1">
            <a:spLocks noGrp="1"/>
          </p:cNvSpPr>
          <p:nvPr>
            <p:ph type="body" idx="1"/>
          </p:nvPr>
        </p:nvSpPr>
        <p:spPr>
          <a:xfrm>
            <a:off x="311700" y="1152475"/>
            <a:ext cx="8245200" cy="28569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398" name="Google Shape;1398;p1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399" name="Google Shape;1399;p1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400"/>
        <p:cNvGrpSpPr/>
        <p:nvPr/>
      </p:nvGrpSpPr>
      <p:grpSpPr>
        <a:xfrm>
          <a:off x="0" y="0"/>
          <a:ext cx="0" cy="0"/>
          <a:chOff x="0" y="0"/>
          <a:chExt cx="0" cy="0"/>
        </a:xfrm>
      </p:grpSpPr>
      <p:sp>
        <p:nvSpPr>
          <p:cNvPr id="1401" name="Google Shape;1401;p17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402" name="Google Shape;1402;p17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03" name="Google Shape;1403;p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17365D"/>
        </a:solidFill>
        <a:effectLst/>
      </p:bgPr>
    </p:bg>
    <p:spTree>
      <p:nvGrpSpPr>
        <p:cNvPr id="1" name="Shape 1411"/>
        <p:cNvGrpSpPr/>
        <p:nvPr/>
      </p:nvGrpSpPr>
      <p:grpSpPr>
        <a:xfrm>
          <a:off x="0" y="0"/>
          <a:ext cx="0" cy="0"/>
          <a:chOff x="0" y="0"/>
          <a:chExt cx="0" cy="0"/>
        </a:xfrm>
      </p:grpSpPr>
      <p:sp>
        <p:nvSpPr>
          <p:cNvPr id="1412" name="Google Shape;1412;p173"/>
          <p:cNvSpPr txBox="1">
            <a:spLocks noGrp="1"/>
          </p:cNvSpPr>
          <p:nvPr>
            <p:ph type="ctr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3" name="Google Shape;1413;p173"/>
          <p:cNvSpPr txBox="1">
            <a:spLocks noGrp="1"/>
          </p:cNvSpPr>
          <p:nvPr>
            <p:ph type="subTitle" idx="1"/>
          </p:nvPr>
        </p:nvSpPr>
        <p:spPr>
          <a:xfrm>
            <a:off x="946404" y="3600450"/>
            <a:ext cx="7063740" cy="1268730"/>
          </a:xfrm>
          <a:prstGeom prst="rect">
            <a:avLst/>
          </a:prstGeom>
          <a:noFill/>
          <a:ln>
            <a:noFill/>
          </a:ln>
        </p:spPr>
        <p:txBody>
          <a:bodyPr spcFirstLastPara="1" wrap="square" lIns="68575" tIns="34275" rIns="68575" bIns="34275" anchor="t" anchorCtr="0">
            <a:normAutofit/>
          </a:bodyPr>
          <a:lstStyle>
            <a:lvl1pPr lvl="0" algn="l">
              <a:lnSpc>
                <a:spcPct val="95000"/>
              </a:lnSpc>
              <a:spcBef>
                <a:spcPts val="1100"/>
              </a:spcBef>
              <a:spcAft>
                <a:spcPts val="0"/>
              </a:spcAft>
              <a:buSzPts val="1300"/>
              <a:buNone/>
              <a:defRPr sz="1700">
                <a:solidFill>
                  <a:srgbClr val="BFBFBF"/>
                </a:solidFill>
                <a:latin typeface="Calibri"/>
                <a:ea typeface="Calibri"/>
                <a:cs typeface="Calibri"/>
                <a:sym typeface="Calibri"/>
              </a:defRPr>
            </a:lvl1pPr>
            <a:lvl2pPr lvl="1" algn="ctr">
              <a:lnSpc>
                <a:spcPct val="90000"/>
              </a:lnSpc>
              <a:spcBef>
                <a:spcPts val="200"/>
              </a:spcBef>
              <a:spcAft>
                <a:spcPts val="0"/>
              </a:spcAft>
              <a:buSzPts val="1700"/>
              <a:buNone/>
              <a:defRPr sz="1700"/>
            </a:lvl2pPr>
            <a:lvl3pPr lvl="2" algn="ctr">
              <a:lnSpc>
                <a:spcPct val="90000"/>
              </a:lnSpc>
              <a:spcBef>
                <a:spcPts val="200"/>
              </a:spcBef>
              <a:spcAft>
                <a:spcPts val="0"/>
              </a:spcAft>
              <a:buSzPts val="1700"/>
              <a:buNone/>
              <a:defRPr sz="1700"/>
            </a:lvl3pPr>
            <a:lvl4pPr lvl="3" algn="ctr">
              <a:lnSpc>
                <a:spcPct val="90000"/>
              </a:lnSpc>
              <a:spcBef>
                <a:spcPts val="200"/>
              </a:spcBef>
              <a:spcAft>
                <a:spcPts val="0"/>
              </a:spcAft>
              <a:buSzPts val="1500"/>
              <a:buNone/>
              <a:defRPr sz="1500"/>
            </a:lvl4pPr>
            <a:lvl5pPr lvl="4" algn="ctr">
              <a:lnSpc>
                <a:spcPct val="90000"/>
              </a:lnSpc>
              <a:spcBef>
                <a:spcPts val="200"/>
              </a:spcBef>
              <a:spcAft>
                <a:spcPts val="0"/>
              </a:spcAft>
              <a:buSzPts val="1500"/>
              <a:buNone/>
              <a:defRPr sz="1500"/>
            </a:lvl5pPr>
            <a:lvl6pPr lvl="5" algn="ctr">
              <a:lnSpc>
                <a:spcPct val="90000"/>
              </a:lnSpc>
              <a:spcBef>
                <a:spcPts val="200"/>
              </a:spcBef>
              <a:spcAft>
                <a:spcPts val="0"/>
              </a:spcAft>
              <a:buSzPts val="1500"/>
              <a:buNone/>
              <a:defRPr sz="1500"/>
            </a:lvl6pPr>
            <a:lvl7pPr lvl="6" algn="ctr">
              <a:lnSpc>
                <a:spcPct val="90000"/>
              </a:lnSpc>
              <a:spcBef>
                <a:spcPts val="200"/>
              </a:spcBef>
              <a:spcAft>
                <a:spcPts val="0"/>
              </a:spcAft>
              <a:buSzPts val="1500"/>
              <a:buNone/>
              <a:defRPr sz="1500"/>
            </a:lvl7pPr>
            <a:lvl8pPr lvl="7" algn="ctr">
              <a:lnSpc>
                <a:spcPct val="90000"/>
              </a:lnSpc>
              <a:spcBef>
                <a:spcPts val="200"/>
              </a:spcBef>
              <a:spcAft>
                <a:spcPts val="0"/>
              </a:spcAft>
              <a:buSzPts val="1500"/>
              <a:buNone/>
              <a:defRPr sz="1500"/>
            </a:lvl8pPr>
            <a:lvl9pPr lvl="8" algn="ctr">
              <a:lnSpc>
                <a:spcPct val="90000"/>
              </a:lnSpc>
              <a:spcBef>
                <a:spcPts val="200"/>
              </a:spcBef>
              <a:spcAft>
                <a:spcPts val="200"/>
              </a:spcAft>
              <a:buSzPts val="1500"/>
              <a:buNone/>
              <a:defRPr sz="1500"/>
            </a:lvl9pPr>
          </a:lstStyle>
          <a:p>
            <a:endParaRPr/>
          </a:p>
        </p:txBody>
      </p:sp>
      <p:sp>
        <p:nvSpPr>
          <p:cNvPr id="1414" name="Google Shape;1414;p173"/>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rgbClr val="7F7F7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5" name="Google Shape;1415;p173"/>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A5A5A5"/>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6" name="Google Shape;1416;p173"/>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1pPr>
            <a:lvl2pPr marL="0" lvl="1"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2pPr>
            <a:lvl3pPr marL="0" lvl="2"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3pPr>
            <a:lvl4pPr marL="0" lvl="3"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4pPr>
            <a:lvl5pPr marL="0" lvl="4"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5pPr>
            <a:lvl6pPr marL="0" lvl="5"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6pPr>
            <a:lvl7pPr marL="0" lvl="6"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7pPr>
            <a:lvl8pPr marL="0" lvl="7"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8pPr>
            <a:lvl9pPr marL="0" lvl="8"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
        <p:nvSpPr>
          <p:cNvPr id="1417" name="Google Shape;1417;p173"/>
          <p:cNvSpPr/>
          <p:nvPr/>
        </p:nvSpPr>
        <p:spPr>
          <a:xfrm>
            <a:off x="0" y="0"/>
            <a:ext cx="3429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5"/>
        <p:cNvGrpSpPr/>
        <p:nvPr/>
      </p:nvGrpSpPr>
      <p:grpSpPr>
        <a:xfrm>
          <a:off x="0" y="0"/>
          <a:ext cx="0" cy="0"/>
          <a:chOff x="0" y="0"/>
          <a:chExt cx="0" cy="0"/>
        </a:xfrm>
      </p:grpSpPr>
      <p:sp>
        <p:nvSpPr>
          <p:cNvPr id="1426" name="Google Shape;1426;p175"/>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3300"/>
              <a:buFont typeface="Calibri"/>
              <a:buNone/>
              <a:defRPr>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27" name="Google Shape;1427;p175"/>
          <p:cNvSpPr txBox="1">
            <a:spLocks noGrp="1"/>
          </p:cNvSpPr>
          <p:nvPr>
            <p:ph type="body" idx="1"/>
          </p:nvPr>
        </p:nvSpPr>
        <p:spPr>
          <a:xfrm>
            <a:off x="946404" y="1371600"/>
            <a:ext cx="6446520" cy="3263503"/>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a:latin typeface="Calibri"/>
                <a:ea typeface="Calibri"/>
                <a:cs typeface="Calibri"/>
                <a:sym typeface="Calibri"/>
              </a:defRPr>
            </a:lvl1pPr>
            <a:lvl2pPr marL="914400" lvl="1" indent="-304800" algn="l">
              <a:lnSpc>
                <a:spcPct val="90000"/>
              </a:lnSpc>
              <a:spcBef>
                <a:spcPts val="200"/>
              </a:spcBef>
              <a:spcAft>
                <a:spcPts val="0"/>
              </a:spcAft>
              <a:buSzPts val="1200"/>
              <a:buChar char="●"/>
              <a:defRPr>
                <a:latin typeface="Calibri"/>
                <a:ea typeface="Calibri"/>
                <a:cs typeface="Calibri"/>
                <a:sym typeface="Calibri"/>
              </a:defRPr>
            </a:lvl2pPr>
            <a:lvl3pPr marL="1371600" lvl="2" indent="-298450" algn="l">
              <a:lnSpc>
                <a:spcPct val="90000"/>
              </a:lnSpc>
              <a:spcBef>
                <a:spcPts val="200"/>
              </a:spcBef>
              <a:spcAft>
                <a:spcPts val="0"/>
              </a:spcAft>
              <a:buSzPts val="1100"/>
              <a:buChar char="●"/>
              <a:defRPr>
                <a:latin typeface="Calibri"/>
                <a:ea typeface="Calibri"/>
                <a:cs typeface="Calibri"/>
                <a:sym typeface="Calibri"/>
              </a:defRPr>
            </a:lvl3pPr>
            <a:lvl4pPr marL="1828800" lvl="3" indent="-298450" algn="l">
              <a:lnSpc>
                <a:spcPct val="90000"/>
              </a:lnSpc>
              <a:spcBef>
                <a:spcPts val="200"/>
              </a:spcBef>
              <a:spcAft>
                <a:spcPts val="0"/>
              </a:spcAft>
              <a:buSzPts val="1100"/>
              <a:buChar char="●"/>
              <a:defRPr>
                <a:latin typeface="Calibri"/>
                <a:ea typeface="Calibri"/>
                <a:cs typeface="Calibri"/>
                <a:sym typeface="Calibri"/>
              </a:defRPr>
            </a:lvl4pPr>
            <a:lvl5pPr marL="2286000" lvl="4" indent="-298450" algn="l">
              <a:lnSpc>
                <a:spcPct val="90000"/>
              </a:lnSpc>
              <a:spcBef>
                <a:spcPts val="200"/>
              </a:spcBef>
              <a:spcAft>
                <a:spcPts val="0"/>
              </a:spcAft>
              <a:buSzPts val="1100"/>
              <a:buChar char="●"/>
              <a:defRPr>
                <a:latin typeface="Calibri"/>
                <a:ea typeface="Calibri"/>
                <a:cs typeface="Calibri"/>
                <a:sym typeface="Calibri"/>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428" name="Google Shape;1428;p175"/>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9" name="Google Shape;1429;p175"/>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0" name="Google Shape;1430;p175"/>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1"/>
        <p:cNvGrpSpPr/>
        <p:nvPr/>
      </p:nvGrpSpPr>
      <p:grpSpPr>
        <a:xfrm>
          <a:off x="0" y="0"/>
          <a:ext cx="0" cy="0"/>
          <a:chOff x="0" y="0"/>
          <a:chExt cx="0" cy="0"/>
        </a:xfrm>
      </p:grpSpPr>
      <p:sp>
        <p:nvSpPr>
          <p:cNvPr id="1432" name="Google Shape;1432;p176"/>
          <p:cNvSpPr txBox="1">
            <a:spLocks noGrp="1"/>
          </p:cNvSpPr>
          <p:nvPr>
            <p:ph type="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dk1"/>
              </a:buClr>
              <a:buSzPts val="5400"/>
              <a:buFont typeface="Calibri"/>
              <a:buNone/>
              <a:defRPr sz="5400" b="0">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33" name="Google Shape;1433;p176"/>
          <p:cNvSpPr txBox="1">
            <a:spLocks noGrp="1"/>
          </p:cNvSpPr>
          <p:nvPr>
            <p:ph type="body" idx="1"/>
          </p:nvPr>
        </p:nvSpPr>
        <p:spPr>
          <a:xfrm>
            <a:off x="946404" y="3600450"/>
            <a:ext cx="7063740" cy="1268730"/>
          </a:xfrm>
          <a:prstGeom prst="rect">
            <a:avLst/>
          </a:prstGeom>
          <a:noFill/>
          <a:ln>
            <a:noFill/>
          </a:ln>
        </p:spPr>
        <p:txBody>
          <a:bodyPr spcFirstLastPara="1" wrap="square" lIns="68575" tIns="34275" rIns="68575" bIns="34275" anchor="t" anchorCtr="0">
            <a:normAutofit/>
          </a:bodyPr>
          <a:lstStyle>
            <a:lvl1pPr marL="457200" lvl="0" indent="-228600" algn="l">
              <a:lnSpc>
                <a:spcPct val="95000"/>
              </a:lnSpc>
              <a:spcBef>
                <a:spcPts val="1100"/>
              </a:spcBef>
              <a:spcAft>
                <a:spcPts val="0"/>
              </a:spcAft>
              <a:buSzPts val="1300"/>
              <a:buNone/>
              <a:defRPr sz="1700">
                <a:solidFill>
                  <a:srgbClr val="595959"/>
                </a:solidFill>
                <a:latin typeface="Calibri"/>
                <a:ea typeface="Calibri"/>
                <a:cs typeface="Calibri"/>
                <a:sym typeface="Calibri"/>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200"/>
              </a:spcBef>
              <a:spcAft>
                <a:spcPts val="0"/>
              </a:spcAft>
              <a:buSzPts val="1200"/>
              <a:buNone/>
              <a:defRPr sz="1200">
                <a:solidFill>
                  <a:srgbClr val="888888"/>
                </a:solidFill>
              </a:defRPr>
            </a:lvl3pPr>
            <a:lvl4pPr marL="1828800" lvl="3" indent="-228600" algn="l">
              <a:lnSpc>
                <a:spcPct val="90000"/>
              </a:lnSpc>
              <a:spcBef>
                <a:spcPts val="200"/>
              </a:spcBef>
              <a:spcAft>
                <a:spcPts val="0"/>
              </a:spcAft>
              <a:buSzPts val="1100"/>
              <a:buNone/>
              <a:defRPr sz="1100">
                <a:solidFill>
                  <a:srgbClr val="888888"/>
                </a:solidFill>
              </a:defRPr>
            </a:lvl4pPr>
            <a:lvl5pPr marL="2286000" lvl="4" indent="-228600" algn="l">
              <a:lnSpc>
                <a:spcPct val="90000"/>
              </a:lnSpc>
              <a:spcBef>
                <a:spcPts val="200"/>
              </a:spcBef>
              <a:spcAft>
                <a:spcPts val="0"/>
              </a:spcAft>
              <a:buSzPts val="1100"/>
              <a:buNone/>
              <a:defRPr sz="1100">
                <a:solidFill>
                  <a:srgbClr val="888888"/>
                </a:solidFill>
              </a:defRPr>
            </a:lvl5pPr>
            <a:lvl6pPr marL="2743200" lvl="5" indent="-228600" algn="l">
              <a:lnSpc>
                <a:spcPct val="90000"/>
              </a:lnSpc>
              <a:spcBef>
                <a:spcPts val="200"/>
              </a:spcBef>
              <a:spcAft>
                <a:spcPts val="0"/>
              </a:spcAft>
              <a:buSzPts val="1100"/>
              <a:buNone/>
              <a:defRPr sz="1100">
                <a:solidFill>
                  <a:srgbClr val="888888"/>
                </a:solidFill>
              </a:defRPr>
            </a:lvl6pPr>
            <a:lvl7pPr marL="3200400" lvl="6" indent="-228600" algn="l">
              <a:lnSpc>
                <a:spcPct val="90000"/>
              </a:lnSpc>
              <a:spcBef>
                <a:spcPts val="200"/>
              </a:spcBef>
              <a:spcAft>
                <a:spcPts val="0"/>
              </a:spcAft>
              <a:buSzPts val="1100"/>
              <a:buNone/>
              <a:defRPr sz="1100">
                <a:solidFill>
                  <a:srgbClr val="888888"/>
                </a:solidFill>
              </a:defRPr>
            </a:lvl7pPr>
            <a:lvl8pPr marL="3657600" lvl="7" indent="-228600" algn="l">
              <a:lnSpc>
                <a:spcPct val="90000"/>
              </a:lnSpc>
              <a:spcBef>
                <a:spcPts val="200"/>
              </a:spcBef>
              <a:spcAft>
                <a:spcPts val="0"/>
              </a:spcAft>
              <a:buSzPts val="1100"/>
              <a:buNone/>
              <a:defRPr sz="1100">
                <a:solidFill>
                  <a:srgbClr val="888888"/>
                </a:solidFill>
              </a:defRPr>
            </a:lvl8pPr>
            <a:lvl9pPr marL="4114800" lvl="8" indent="-228600" algn="l">
              <a:lnSpc>
                <a:spcPct val="90000"/>
              </a:lnSpc>
              <a:spcBef>
                <a:spcPts val="200"/>
              </a:spcBef>
              <a:spcAft>
                <a:spcPts val="200"/>
              </a:spcAft>
              <a:buSzPts val="1100"/>
              <a:buNone/>
              <a:defRPr sz="1100">
                <a:solidFill>
                  <a:srgbClr val="888888"/>
                </a:solidFill>
              </a:defRPr>
            </a:lvl9pPr>
          </a:lstStyle>
          <a:p>
            <a:endParaRPr/>
          </a:p>
        </p:txBody>
      </p:sp>
      <p:sp>
        <p:nvSpPr>
          <p:cNvPr id="1434" name="Google Shape;1434;p176"/>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5" name="Google Shape;1435;p176"/>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6" name="Google Shape;1436;p176"/>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1437" name="Google Shape;1437;p176"/>
          <p:cNvSpPr/>
          <p:nvPr/>
        </p:nvSpPr>
        <p:spPr>
          <a:xfrm>
            <a:off x="0" y="0"/>
            <a:ext cx="3429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footer artwork only">
  <p:cSld name="footer artwork only">
    <p:spTree>
      <p:nvGrpSpPr>
        <p:cNvPr id="1" name="Shape 1438"/>
        <p:cNvGrpSpPr/>
        <p:nvPr/>
      </p:nvGrpSpPr>
      <p:grpSpPr>
        <a:xfrm>
          <a:off x="0" y="0"/>
          <a:ext cx="0" cy="0"/>
          <a:chOff x="0" y="0"/>
          <a:chExt cx="0" cy="0"/>
        </a:xfrm>
      </p:grpSpPr>
      <p:sp>
        <p:nvSpPr>
          <p:cNvPr id="1439" name="Google Shape;1439;p177"/>
          <p:cNvSpPr txBox="1">
            <a:spLocks noGrp="1"/>
          </p:cNvSpPr>
          <p:nvPr>
            <p:ph type="title"/>
          </p:nvPr>
        </p:nvSpPr>
        <p:spPr>
          <a:xfrm>
            <a:off x="381000" y="171450"/>
            <a:ext cx="8229600" cy="57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415364"/>
              </a:buClr>
              <a:buSzPts val="3300"/>
              <a:buFont typeface="Calibri"/>
              <a:buNone/>
              <a:defRPr>
                <a:solidFill>
                  <a:srgbClr val="41536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40" name="Google Shape;1440;p177"/>
          <p:cNvSpPr txBox="1">
            <a:spLocks noGrp="1"/>
          </p:cNvSpPr>
          <p:nvPr>
            <p:ph type="body" idx="1"/>
          </p:nvPr>
        </p:nvSpPr>
        <p:spPr>
          <a:xfrm>
            <a:off x="457200" y="1020683"/>
            <a:ext cx="8229600" cy="2925622"/>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441" name="Google Shape;1441;p177"/>
          <p:cNvSpPr txBox="1"/>
          <p:nvPr/>
        </p:nvSpPr>
        <p:spPr>
          <a:xfrm>
            <a:off x="8827770" y="4843773"/>
            <a:ext cx="26714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b="0" i="0" u="none" strike="noStrike" cap="none">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
        <p:nvSpPr>
          <p:cNvPr id="1442" name="Google Shape;1442;p177"/>
          <p:cNvSpPr txBox="1"/>
          <p:nvPr/>
        </p:nvSpPr>
        <p:spPr>
          <a:xfrm>
            <a:off x="8942070" y="4958073"/>
            <a:ext cx="138548"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a:solidFill>
                <a:schemeClr val="dk1"/>
              </a:solidFill>
              <a:latin typeface="Calibri"/>
              <a:ea typeface="Calibri"/>
              <a:cs typeface="Calibri"/>
              <a:sym typeface="Calibri"/>
            </a:endParaRPr>
          </a:p>
        </p:txBody>
      </p:sp>
      <p:sp>
        <p:nvSpPr>
          <p:cNvPr id="1443" name="Google Shape;1443;p177"/>
          <p:cNvSpPr txBox="1"/>
          <p:nvPr/>
        </p:nvSpPr>
        <p:spPr>
          <a:xfrm>
            <a:off x="8827874" y="4860621"/>
            <a:ext cx="26714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Contact page">
  <p:cSld name="Contact page">
    <p:bg>
      <p:bgPr>
        <a:solidFill>
          <a:schemeClr val="lt1"/>
        </a:solidFill>
        <a:effectLst/>
      </p:bgPr>
    </p:bg>
    <p:spTree>
      <p:nvGrpSpPr>
        <p:cNvPr id="1" name="Shape 1444"/>
        <p:cNvGrpSpPr/>
        <p:nvPr/>
      </p:nvGrpSpPr>
      <p:grpSpPr>
        <a:xfrm>
          <a:off x="0" y="0"/>
          <a:ext cx="0" cy="0"/>
          <a:chOff x="0" y="0"/>
          <a:chExt cx="0" cy="0"/>
        </a:xfrm>
      </p:grpSpPr>
      <p:sp>
        <p:nvSpPr>
          <p:cNvPr id="1445" name="Google Shape;1445;p178"/>
          <p:cNvSpPr/>
          <p:nvPr/>
        </p:nvSpPr>
        <p:spPr>
          <a:xfrm>
            <a:off x="0" y="1672341"/>
            <a:ext cx="9144000" cy="2628900"/>
          </a:xfrm>
          <a:prstGeom prst="rect">
            <a:avLst/>
          </a:prstGeom>
          <a:solidFill>
            <a:srgbClr val="17365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u="sng">
              <a:solidFill>
                <a:schemeClr val="lt1"/>
              </a:solidFill>
              <a:latin typeface="Calibri"/>
              <a:ea typeface="Calibri"/>
              <a:cs typeface="Calibri"/>
              <a:sym typeface="Calibri"/>
            </a:endParaRPr>
          </a:p>
        </p:txBody>
      </p:sp>
      <p:sp>
        <p:nvSpPr>
          <p:cNvPr id="1446" name="Google Shape;1446;p178"/>
          <p:cNvSpPr/>
          <p:nvPr/>
        </p:nvSpPr>
        <p:spPr>
          <a:xfrm rot="10800000" flipH="1">
            <a:off x="-9145" y="6043"/>
            <a:ext cx="9166163" cy="1657350"/>
          </a:xfrm>
          <a:custGeom>
            <a:avLst/>
            <a:gdLst/>
            <a:ahLst/>
            <a:cxnLst/>
            <a:rect l="l" t="t" r="r" b="b"/>
            <a:pathLst>
              <a:path w="2448" h="773" extrusionOk="0">
                <a:moveTo>
                  <a:pt x="0" y="0"/>
                </a:moveTo>
                <a:cubicBezTo>
                  <a:pt x="0" y="178"/>
                  <a:pt x="0" y="178"/>
                  <a:pt x="0" y="178"/>
                </a:cubicBezTo>
                <a:cubicBezTo>
                  <a:pt x="167" y="157"/>
                  <a:pt x="342" y="146"/>
                  <a:pt x="523" y="146"/>
                </a:cubicBezTo>
                <a:cubicBezTo>
                  <a:pt x="1385" y="146"/>
                  <a:pt x="2125" y="404"/>
                  <a:pt x="2448" y="773"/>
                </a:cubicBezTo>
                <a:cubicBezTo>
                  <a:pt x="2448" y="0"/>
                  <a:pt x="2448" y="0"/>
                  <a:pt x="2448"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1447" name="Google Shape;1447;p178"/>
          <p:cNvSpPr/>
          <p:nvPr/>
        </p:nvSpPr>
        <p:spPr>
          <a:xfrm>
            <a:off x="-1" y="4229100"/>
            <a:ext cx="9157017" cy="85725"/>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448" name="Google Shape;1448;p178"/>
          <p:cNvSpPr/>
          <p:nvPr/>
        </p:nvSpPr>
        <p:spPr>
          <a:xfrm>
            <a:off x="-9145" y="5065776"/>
            <a:ext cx="9157017" cy="85725"/>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449" name="Google Shape;1449;p178"/>
          <p:cNvSpPr txBox="1"/>
          <p:nvPr/>
        </p:nvSpPr>
        <p:spPr>
          <a:xfrm>
            <a:off x="1257300" y="1898579"/>
            <a:ext cx="6324600" cy="969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1">
                <a:solidFill>
                  <a:schemeClr val="lt1"/>
                </a:solidFill>
                <a:latin typeface="Calibri"/>
                <a:ea typeface="Calibri"/>
                <a:cs typeface="Calibri"/>
                <a:sym typeface="Calibri"/>
              </a:rPr>
              <a:t>CONTACT US</a:t>
            </a:r>
            <a:endParaRPr sz="1100"/>
          </a:p>
          <a:p>
            <a:pPr marL="0" marR="0" lvl="0" indent="0" algn="l" rtl="0">
              <a:spcBef>
                <a:spcPts val="900"/>
              </a:spcBef>
              <a:spcAft>
                <a:spcPts val="0"/>
              </a:spcAft>
              <a:buNone/>
            </a:pPr>
            <a:endParaRPr sz="1400" b="1">
              <a:solidFill>
                <a:schemeClr val="lt1"/>
              </a:solidFill>
              <a:latin typeface="Calibri"/>
              <a:ea typeface="Calibri"/>
              <a:cs typeface="Calibri"/>
              <a:sym typeface="Calibri"/>
            </a:endParaRPr>
          </a:p>
          <a:p>
            <a:pPr marL="0" marR="0" lvl="0" indent="0" algn="ctr" rtl="0">
              <a:spcBef>
                <a:spcPts val="0"/>
              </a:spcBef>
              <a:spcAft>
                <a:spcPts val="0"/>
              </a:spcAft>
              <a:buNone/>
            </a:pPr>
            <a:r>
              <a:rPr lang="en" sz="1400" b="1">
                <a:solidFill>
                  <a:schemeClr val="lt1"/>
                </a:solidFill>
                <a:latin typeface="Calibri"/>
                <a:ea typeface="Calibri"/>
                <a:cs typeface="Calibri"/>
                <a:sym typeface="Calibri"/>
              </a:rPr>
              <a:t>         </a:t>
            </a:r>
            <a:endParaRPr sz="1100"/>
          </a:p>
        </p:txBody>
      </p:sp>
      <p:sp>
        <p:nvSpPr>
          <p:cNvPr id="1450" name="Google Shape;1450;p178"/>
          <p:cNvSpPr txBox="1"/>
          <p:nvPr/>
        </p:nvSpPr>
        <p:spPr>
          <a:xfrm>
            <a:off x="8827874" y="4860621"/>
            <a:ext cx="26714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chemeClr val="dk1"/>
                </a:solidFill>
                <a:latin typeface="Calibri"/>
                <a:ea typeface="Calibri"/>
                <a:cs typeface="Calibri"/>
                <a:sym typeface="Calibri"/>
              </a:rPr>
              <a:t>‹#›</a:t>
            </a:fld>
            <a:endParaRPr sz="800">
              <a:solidFill>
                <a:schemeClr val="dk1"/>
              </a:solidFill>
              <a:latin typeface="Calibri"/>
              <a:ea typeface="Calibri"/>
              <a:cs typeface="Calibri"/>
              <a:sym typeface="Calibri"/>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17365D"/>
        </a:solidFill>
        <a:effectLst/>
      </p:bgPr>
    </p:bg>
    <p:spTree>
      <p:nvGrpSpPr>
        <p:cNvPr id="1" name="Shape 1451"/>
        <p:cNvGrpSpPr/>
        <p:nvPr/>
      </p:nvGrpSpPr>
      <p:grpSpPr>
        <a:xfrm>
          <a:off x="0" y="0"/>
          <a:ext cx="0" cy="0"/>
          <a:chOff x="0" y="0"/>
          <a:chExt cx="0" cy="0"/>
        </a:xfrm>
      </p:grpSpPr>
      <p:sp>
        <p:nvSpPr>
          <p:cNvPr id="1452" name="Google Shape;1452;p179"/>
          <p:cNvSpPr txBox="1">
            <a:spLocks noGrp="1"/>
          </p:cNvSpPr>
          <p:nvPr>
            <p:ph type="ctr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chemeClr val="lt1"/>
              </a:buClr>
              <a:buSzPts val="5400"/>
              <a:buFont typeface="Calibri"/>
              <a:buNone/>
              <a:defRPr sz="5400">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53" name="Google Shape;1453;p179"/>
          <p:cNvSpPr txBox="1">
            <a:spLocks noGrp="1"/>
          </p:cNvSpPr>
          <p:nvPr>
            <p:ph type="subTitle" idx="1"/>
          </p:nvPr>
        </p:nvSpPr>
        <p:spPr>
          <a:xfrm>
            <a:off x="946404" y="3600450"/>
            <a:ext cx="7063740" cy="1268730"/>
          </a:xfrm>
          <a:prstGeom prst="rect">
            <a:avLst/>
          </a:prstGeom>
          <a:noFill/>
          <a:ln>
            <a:noFill/>
          </a:ln>
        </p:spPr>
        <p:txBody>
          <a:bodyPr spcFirstLastPara="1" wrap="square" lIns="68575" tIns="34275" rIns="68575" bIns="34275" anchor="t" anchorCtr="0">
            <a:normAutofit/>
          </a:bodyPr>
          <a:lstStyle>
            <a:lvl1pPr lvl="0" algn="l">
              <a:lnSpc>
                <a:spcPct val="95000"/>
              </a:lnSpc>
              <a:spcBef>
                <a:spcPts val="1100"/>
              </a:spcBef>
              <a:spcAft>
                <a:spcPts val="0"/>
              </a:spcAft>
              <a:buSzPts val="1300"/>
              <a:buNone/>
              <a:defRPr sz="1700">
                <a:solidFill>
                  <a:srgbClr val="BFBFBF"/>
                </a:solidFill>
                <a:latin typeface="Calibri"/>
                <a:ea typeface="Calibri"/>
                <a:cs typeface="Calibri"/>
                <a:sym typeface="Calibri"/>
              </a:defRPr>
            </a:lvl1pPr>
            <a:lvl2pPr lvl="1" algn="ctr">
              <a:lnSpc>
                <a:spcPct val="90000"/>
              </a:lnSpc>
              <a:spcBef>
                <a:spcPts val="200"/>
              </a:spcBef>
              <a:spcAft>
                <a:spcPts val="0"/>
              </a:spcAft>
              <a:buSzPts val="1700"/>
              <a:buNone/>
              <a:defRPr sz="1700"/>
            </a:lvl2pPr>
            <a:lvl3pPr lvl="2" algn="ctr">
              <a:lnSpc>
                <a:spcPct val="90000"/>
              </a:lnSpc>
              <a:spcBef>
                <a:spcPts val="200"/>
              </a:spcBef>
              <a:spcAft>
                <a:spcPts val="0"/>
              </a:spcAft>
              <a:buSzPts val="1700"/>
              <a:buNone/>
              <a:defRPr sz="1700"/>
            </a:lvl3pPr>
            <a:lvl4pPr lvl="3" algn="ctr">
              <a:lnSpc>
                <a:spcPct val="90000"/>
              </a:lnSpc>
              <a:spcBef>
                <a:spcPts val="200"/>
              </a:spcBef>
              <a:spcAft>
                <a:spcPts val="0"/>
              </a:spcAft>
              <a:buSzPts val="1500"/>
              <a:buNone/>
              <a:defRPr sz="1500"/>
            </a:lvl4pPr>
            <a:lvl5pPr lvl="4" algn="ctr">
              <a:lnSpc>
                <a:spcPct val="90000"/>
              </a:lnSpc>
              <a:spcBef>
                <a:spcPts val="200"/>
              </a:spcBef>
              <a:spcAft>
                <a:spcPts val="0"/>
              </a:spcAft>
              <a:buSzPts val="1500"/>
              <a:buNone/>
              <a:defRPr sz="1500"/>
            </a:lvl5pPr>
            <a:lvl6pPr lvl="5" algn="ctr">
              <a:lnSpc>
                <a:spcPct val="90000"/>
              </a:lnSpc>
              <a:spcBef>
                <a:spcPts val="200"/>
              </a:spcBef>
              <a:spcAft>
                <a:spcPts val="0"/>
              </a:spcAft>
              <a:buSzPts val="1500"/>
              <a:buNone/>
              <a:defRPr sz="1500"/>
            </a:lvl6pPr>
            <a:lvl7pPr lvl="6" algn="ctr">
              <a:lnSpc>
                <a:spcPct val="90000"/>
              </a:lnSpc>
              <a:spcBef>
                <a:spcPts val="200"/>
              </a:spcBef>
              <a:spcAft>
                <a:spcPts val="0"/>
              </a:spcAft>
              <a:buSzPts val="1500"/>
              <a:buNone/>
              <a:defRPr sz="1500"/>
            </a:lvl7pPr>
            <a:lvl8pPr lvl="7" algn="ctr">
              <a:lnSpc>
                <a:spcPct val="90000"/>
              </a:lnSpc>
              <a:spcBef>
                <a:spcPts val="200"/>
              </a:spcBef>
              <a:spcAft>
                <a:spcPts val="0"/>
              </a:spcAft>
              <a:buSzPts val="1500"/>
              <a:buNone/>
              <a:defRPr sz="1500"/>
            </a:lvl8pPr>
            <a:lvl9pPr lvl="8" algn="ctr">
              <a:lnSpc>
                <a:spcPct val="90000"/>
              </a:lnSpc>
              <a:spcBef>
                <a:spcPts val="200"/>
              </a:spcBef>
              <a:spcAft>
                <a:spcPts val="200"/>
              </a:spcAft>
              <a:buSzPts val="1500"/>
              <a:buNone/>
              <a:defRPr sz="1500"/>
            </a:lvl9pPr>
          </a:lstStyle>
          <a:p>
            <a:endParaRPr/>
          </a:p>
        </p:txBody>
      </p:sp>
      <p:sp>
        <p:nvSpPr>
          <p:cNvPr id="1454" name="Google Shape;1454;p179"/>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solidFill>
                  <a:srgbClr val="7F7F7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5" name="Google Shape;1455;p179"/>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A5A5A5"/>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6" name="Google Shape;1456;p179"/>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1pPr>
            <a:lvl2pPr marL="0" lvl="1"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2pPr>
            <a:lvl3pPr marL="0" lvl="2"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3pPr>
            <a:lvl4pPr marL="0" lvl="3"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4pPr>
            <a:lvl5pPr marL="0" lvl="4"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5pPr>
            <a:lvl6pPr marL="0" lvl="5"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6pPr>
            <a:lvl7pPr marL="0" lvl="6"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7pPr>
            <a:lvl8pPr marL="0" lvl="7"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8pPr>
            <a:lvl9pPr marL="0" lvl="8" indent="0" algn="ctr">
              <a:spcBef>
                <a:spcPts val="0"/>
              </a:spcBef>
              <a:buNone/>
              <a:defRPr sz="2700" b="0" i="0" u="none" strike="noStrike" cap="none">
                <a:solidFill>
                  <a:srgbClr val="A5A5A5"/>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
        <p:nvSpPr>
          <p:cNvPr id="1457" name="Google Shape;1457;p179"/>
          <p:cNvSpPr/>
          <p:nvPr/>
        </p:nvSpPr>
        <p:spPr>
          <a:xfrm>
            <a:off x="0" y="0"/>
            <a:ext cx="3429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58"/>
        <p:cNvGrpSpPr/>
        <p:nvPr/>
      </p:nvGrpSpPr>
      <p:grpSpPr>
        <a:xfrm>
          <a:off x="0" y="0"/>
          <a:ext cx="0" cy="0"/>
          <a:chOff x="0" y="0"/>
          <a:chExt cx="0" cy="0"/>
        </a:xfrm>
      </p:grpSpPr>
      <p:sp>
        <p:nvSpPr>
          <p:cNvPr id="1459" name="Google Shape;1459;p180"/>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0" name="Google Shape;1460;p180"/>
          <p:cNvSpPr txBox="1">
            <a:spLocks noGrp="1"/>
          </p:cNvSpPr>
          <p:nvPr>
            <p:ph type="body" idx="1"/>
          </p:nvPr>
        </p:nvSpPr>
        <p:spPr>
          <a:xfrm>
            <a:off x="946404" y="1371600"/>
            <a:ext cx="3360420" cy="3263503"/>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sz="1400"/>
            </a:lvl1pPr>
            <a:lvl2pPr marL="914400" lvl="1" indent="-304800" algn="l">
              <a:lnSpc>
                <a:spcPct val="90000"/>
              </a:lnSpc>
              <a:spcBef>
                <a:spcPts val="200"/>
              </a:spcBef>
              <a:spcAft>
                <a:spcPts val="0"/>
              </a:spcAft>
              <a:buSzPts val="1200"/>
              <a:buChar char="●"/>
              <a:defRPr sz="1200"/>
            </a:lvl2pPr>
            <a:lvl3pPr marL="1371600" lvl="2" indent="-298450" algn="l">
              <a:lnSpc>
                <a:spcPct val="90000"/>
              </a:lnSpc>
              <a:spcBef>
                <a:spcPts val="200"/>
              </a:spcBef>
              <a:spcAft>
                <a:spcPts val="0"/>
              </a:spcAft>
              <a:buSzPts val="1100"/>
              <a:buChar char="●"/>
              <a:defRPr sz="11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61" name="Google Shape;1461;p180"/>
          <p:cNvSpPr txBox="1">
            <a:spLocks noGrp="1"/>
          </p:cNvSpPr>
          <p:nvPr>
            <p:ph type="body" idx="2"/>
          </p:nvPr>
        </p:nvSpPr>
        <p:spPr>
          <a:xfrm>
            <a:off x="4594860" y="1371600"/>
            <a:ext cx="3360420" cy="3263503"/>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sz="1400"/>
            </a:lvl1pPr>
            <a:lvl2pPr marL="914400" lvl="1" indent="-304800" algn="l">
              <a:lnSpc>
                <a:spcPct val="90000"/>
              </a:lnSpc>
              <a:spcBef>
                <a:spcPts val="200"/>
              </a:spcBef>
              <a:spcAft>
                <a:spcPts val="0"/>
              </a:spcAft>
              <a:buSzPts val="1200"/>
              <a:buChar char="●"/>
              <a:defRPr sz="1200"/>
            </a:lvl2pPr>
            <a:lvl3pPr marL="1371600" lvl="2" indent="-298450" algn="l">
              <a:lnSpc>
                <a:spcPct val="90000"/>
              </a:lnSpc>
              <a:spcBef>
                <a:spcPts val="200"/>
              </a:spcBef>
              <a:spcAft>
                <a:spcPts val="0"/>
              </a:spcAft>
              <a:buSzPts val="1100"/>
              <a:buChar char="●"/>
              <a:defRPr sz="11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62" name="Google Shape;1462;p180"/>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3" name="Google Shape;1463;p180"/>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4" name="Google Shape;1464;p180"/>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5"/>
        <p:cNvGrpSpPr/>
        <p:nvPr/>
      </p:nvGrpSpPr>
      <p:grpSpPr>
        <a:xfrm>
          <a:off x="0" y="0"/>
          <a:ext cx="0" cy="0"/>
          <a:chOff x="0" y="0"/>
          <a:chExt cx="0" cy="0"/>
        </a:xfrm>
      </p:grpSpPr>
      <p:sp>
        <p:nvSpPr>
          <p:cNvPr id="1466" name="Google Shape;1466;p181"/>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7" name="Google Shape;1467;p181"/>
          <p:cNvSpPr txBox="1">
            <a:spLocks noGrp="1"/>
          </p:cNvSpPr>
          <p:nvPr>
            <p:ph type="body" idx="1"/>
          </p:nvPr>
        </p:nvSpPr>
        <p:spPr>
          <a:xfrm>
            <a:off x="946404" y="1285241"/>
            <a:ext cx="3360420" cy="548640"/>
          </a:xfrm>
          <a:prstGeom prst="rect">
            <a:avLst/>
          </a:prstGeom>
          <a:noFill/>
          <a:ln>
            <a:noFill/>
          </a:ln>
        </p:spPr>
        <p:txBody>
          <a:bodyPr spcFirstLastPara="1" wrap="square" lIns="68575" tIns="34275" rIns="68575" bIns="34275" anchor="b" anchorCtr="0">
            <a:normAutofit/>
          </a:bodyPr>
          <a:lstStyle>
            <a:lvl1pPr marL="457200" lvl="0" indent="-228600" algn="l">
              <a:lnSpc>
                <a:spcPct val="95000"/>
              </a:lnSpc>
              <a:spcBef>
                <a:spcPts val="0"/>
              </a:spcBef>
              <a:spcAft>
                <a:spcPts val="0"/>
              </a:spcAft>
              <a:buSzPts val="1200"/>
              <a:buNone/>
              <a:defRPr sz="1500" b="0">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200"/>
              </a:spcBef>
              <a:spcAft>
                <a:spcPts val="0"/>
              </a:spcAft>
              <a:buSzPts val="1400"/>
              <a:buNone/>
              <a:defRPr sz="1400" b="1"/>
            </a:lvl3pPr>
            <a:lvl4pPr marL="1828800" lvl="3" indent="-228600" algn="l">
              <a:lnSpc>
                <a:spcPct val="90000"/>
              </a:lnSpc>
              <a:spcBef>
                <a:spcPts val="200"/>
              </a:spcBef>
              <a:spcAft>
                <a:spcPts val="0"/>
              </a:spcAft>
              <a:buSzPts val="1200"/>
              <a:buNone/>
              <a:defRPr sz="1200" b="1"/>
            </a:lvl4pPr>
            <a:lvl5pPr marL="2286000" lvl="4" indent="-228600" algn="l">
              <a:lnSpc>
                <a:spcPct val="90000"/>
              </a:lnSpc>
              <a:spcBef>
                <a:spcPts val="200"/>
              </a:spcBef>
              <a:spcAft>
                <a:spcPts val="0"/>
              </a:spcAft>
              <a:buSzPts val="1200"/>
              <a:buNone/>
              <a:defRPr sz="1200" b="1"/>
            </a:lvl5pPr>
            <a:lvl6pPr marL="2743200" lvl="5" indent="-228600" algn="l">
              <a:lnSpc>
                <a:spcPct val="90000"/>
              </a:lnSpc>
              <a:spcBef>
                <a:spcPts val="200"/>
              </a:spcBef>
              <a:spcAft>
                <a:spcPts val="0"/>
              </a:spcAft>
              <a:buSzPts val="1200"/>
              <a:buNone/>
              <a:defRPr sz="1200" b="1"/>
            </a:lvl6pPr>
            <a:lvl7pPr marL="3200400" lvl="6" indent="-228600" algn="l">
              <a:lnSpc>
                <a:spcPct val="90000"/>
              </a:lnSpc>
              <a:spcBef>
                <a:spcPts val="200"/>
              </a:spcBef>
              <a:spcAft>
                <a:spcPts val="0"/>
              </a:spcAft>
              <a:buSzPts val="1200"/>
              <a:buNone/>
              <a:defRPr sz="1200" b="1"/>
            </a:lvl7pPr>
            <a:lvl8pPr marL="3657600" lvl="7" indent="-228600" algn="l">
              <a:lnSpc>
                <a:spcPct val="90000"/>
              </a:lnSpc>
              <a:spcBef>
                <a:spcPts val="200"/>
              </a:spcBef>
              <a:spcAft>
                <a:spcPts val="0"/>
              </a:spcAft>
              <a:buSzPts val="1200"/>
              <a:buNone/>
              <a:defRPr sz="1200" b="1"/>
            </a:lvl8pPr>
            <a:lvl9pPr marL="4114800" lvl="8" indent="-228600" algn="l">
              <a:lnSpc>
                <a:spcPct val="90000"/>
              </a:lnSpc>
              <a:spcBef>
                <a:spcPts val="200"/>
              </a:spcBef>
              <a:spcAft>
                <a:spcPts val="200"/>
              </a:spcAft>
              <a:buSzPts val="1200"/>
              <a:buNone/>
              <a:defRPr sz="1200" b="1"/>
            </a:lvl9pPr>
          </a:lstStyle>
          <a:p>
            <a:endParaRPr/>
          </a:p>
        </p:txBody>
      </p:sp>
      <p:sp>
        <p:nvSpPr>
          <p:cNvPr id="1468" name="Google Shape;1468;p181"/>
          <p:cNvSpPr txBox="1">
            <a:spLocks noGrp="1"/>
          </p:cNvSpPr>
          <p:nvPr>
            <p:ph type="body" idx="2"/>
          </p:nvPr>
        </p:nvSpPr>
        <p:spPr>
          <a:xfrm>
            <a:off x="946404" y="1880663"/>
            <a:ext cx="3360420" cy="2748488"/>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sz="1400"/>
            </a:lvl1pPr>
            <a:lvl2pPr marL="914400" lvl="1" indent="-304800" algn="l">
              <a:lnSpc>
                <a:spcPct val="90000"/>
              </a:lnSpc>
              <a:spcBef>
                <a:spcPts val="200"/>
              </a:spcBef>
              <a:spcAft>
                <a:spcPts val="0"/>
              </a:spcAft>
              <a:buSzPts val="1200"/>
              <a:buChar char="●"/>
              <a:defRPr sz="1200"/>
            </a:lvl2pPr>
            <a:lvl3pPr marL="1371600" lvl="2" indent="-298450" algn="l">
              <a:lnSpc>
                <a:spcPct val="90000"/>
              </a:lnSpc>
              <a:spcBef>
                <a:spcPts val="200"/>
              </a:spcBef>
              <a:spcAft>
                <a:spcPts val="0"/>
              </a:spcAft>
              <a:buSzPts val="1100"/>
              <a:buChar char="●"/>
              <a:defRPr sz="11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69" name="Google Shape;1469;p181"/>
          <p:cNvSpPr txBox="1">
            <a:spLocks noGrp="1"/>
          </p:cNvSpPr>
          <p:nvPr>
            <p:ph type="body" idx="3"/>
          </p:nvPr>
        </p:nvSpPr>
        <p:spPr>
          <a:xfrm>
            <a:off x="4594860" y="1285241"/>
            <a:ext cx="3360420" cy="548640"/>
          </a:xfrm>
          <a:prstGeom prst="rect">
            <a:avLst/>
          </a:prstGeom>
          <a:noFill/>
          <a:ln>
            <a:noFill/>
          </a:ln>
        </p:spPr>
        <p:txBody>
          <a:bodyPr spcFirstLastPara="1" wrap="square" lIns="68575" tIns="34275" rIns="68575" bIns="34275" anchor="b" anchorCtr="0">
            <a:normAutofit/>
          </a:bodyPr>
          <a:lstStyle>
            <a:lvl1pPr marL="457200" lvl="0" indent="-228600" algn="l">
              <a:lnSpc>
                <a:spcPct val="95000"/>
              </a:lnSpc>
              <a:spcBef>
                <a:spcPts val="0"/>
              </a:spcBef>
              <a:spcAft>
                <a:spcPts val="0"/>
              </a:spcAft>
              <a:buSzPts val="1200"/>
              <a:buNone/>
              <a:defRPr sz="1500" b="0">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200"/>
              </a:spcBef>
              <a:spcAft>
                <a:spcPts val="0"/>
              </a:spcAft>
              <a:buSzPts val="1400"/>
              <a:buNone/>
              <a:defRPr sz="1400" b="1"/>
            </a:lvl3pPr>
            <a:lvl4pPr marL="1828800" lvl="3" indent="-228600" algn="l">
              <a:lnSpc>
                <a:spcPct val="90000"/>
              </a:lnSpc>
              <a:spcBef>
                <a:spcPts val="200"/>
              </a:spcBef>
              <a:spcAft>
                <a:spcPts val="0"/>
              </a:spcAft>
              <a:buSzPts val="1200"/>
              <a:buNone/>
              <a:defRPr sz="1200" b="1"/>
            </a:lvl4pPr>
            <a:lvl5pPr marL="2286000" lvl="4" indent="-228600" algn="l">
              <a:lnSpc>
                <a:spcPct val="90000"/>
              </a:lnSpc>
              <a:spcBef>
                <a:spcPts val="200"/>
              </a:spcBef>
              <a:spcAft>
                <a:spcPts val="0"/>
              </a:spcAft>
              <a:buSzPts val="1200"/>
              <a:buNone/>
              <a:defRPr sz="1200" b="1"/>
            </a:lvl5pPr>
            <a:lvl6pPr marL="2743200" lvl="5" indent="-228600" algn="l">
              <a:lnSpc>
                <a:spcPct val="90000"/>
              </a:lnSpc>
              <a:spcBef>
                <a:spcPts val="200"/>
              </a:spcBef>
              <a:spcAft>
                <a:spcPts val="0"/>
              </a:spcAft>
              <a:buSzPts val="1200"/>
              <a:buNone/>
              <a:defRPr sz="1200" b="1"/>
            </a:lvl6pPr>
            <a:lvl7pPr marL="3200400" lvl="6" indent="-228600" algn="l">
              <a:lnSpc>
                <a:spcPct val="90000"/>
              </a:lnSpc>
              <a:spcBef>
                <a:spcPts val="200"/>
              </a:spcBef>
              <a:spcAft>
                <a:spcPts val="0"/>
              </a:spcAft>
              <a:buSzPts val="1200"/>
              <a:buNone/>
              <a:defRPr sz="1200" b="1"/>
            </a:lvl7pPr>
            <a:lvl8pPr marL="3657600" lvl="7" indent="-228600" algn="l">
              <a:lnSpc>
                <a:spcPct val="90000"/>
              </a:lnSpc>
              <a:spcBef>
                <a:spcPts val="200"/>
              </a:spcBef>
              <a:spcAft>
                <a:spcPts val="0"/>
              </a:spcAft>
              <a:buSzPts val="1200"/>
              <a:buNone/>
              <a:defRPr sz="1200" b="1"/>
            </a:lvl8pPr>
            <a:lvl9pPr marL="4114800" lvl="8" indent="-228600" algn="l">
              <a:lnSpc>
                <a:spcPct val="90000"/>
              </a:lnSpc>
              <a:spcBef>
                <a:spcPts val="200"/>
              </a:spcBef>
              <a:spcAft>
                <a:spcPts val="200"/>
              </a:spcAft>
              <a:buSzPts val="1200"/>
              <a:buNone/>
              <a:defRPr sz="1200" b="1"/>
            </a:lvl9pPr>
          </a:lstStyle>
          <a:p>
            <a:endParaRPr/>
          </a:p>
        </p:txBody>
      </p:sp>
      <p:sp>
        <p:nvSpPr>
          <p:cNvPr id="1470" name="Google Shape;1470;p181"/>
          <p:cNvSpPr txBox="1">
            <a:spLocks noGrp="1"/>
          </p:cNvSpPr>
          <p:nvPr>
            <p:ph type="body" idx="4"/>
          </p:nvPr>
        </p:nvSpPr>
        <p:spPr>
          <a:xfrm>
            <a:off x="4594860" y="1880663"/>
            <a:ext cx="3360420" cy="2748488"/>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sz="1400"/>
            </a:lvl1pPr>
            <a:lvl2pPr marL="914400" lvl="1" indent="-304800" algn="l">
              <a:lnSpc>
                <a:spcPct val="90000"/>
              </a:lnSpc>
              <a:spcBef>
                <a:spcPts val="200"/>
              </a:spcBef>
              <a:spcAft>
                <a:spcPts val="0"/>
              </a:spcAft>
              <a:buSzPts val="1200"/>
              <a:buChar char="●"/>
              <a:defRPr sz="1200"/>
            </a:lvl2pPr>
            <a:lvl3pPr marL="1371600" lvl="2" indent="-298450" algn="l">
              <a:lnSpc>
                <a:spcPct val="90000"/>
              </a:lnSpc>
              <a:spcBef>
                <a:spcPts val="200"/>
              </a:spcBef>
              <a:spcAft>
                <a:spcPts val="0"/>
              </a:spcAft>
              <a:buSzPts val="1100"/>
              <a:buChar char="●"/>
              <a:defRPr sz="11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71" name="Google Shape;1471;p181"/>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2" name="Google Shape;1472;p181"/>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3" name="Google Shape;1473;p181"/>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4"/>
        <p:cNvGrpSpPr/>
        <p:nvPr/>
      </p:nvGrpSpPr>
      <p:grpSpPr>
        <a:xfrm>
          <a:off x="0" y="0"/>
          <a:ext cx="0" cy="0"/>
          <a:chOff x="0" y="0"/>
          <a:chExt cx="0" cy="0"/>
        </a:xfrm>
      </p:grpSpPr>
      <p:sp>
        <p:nvSpPr>
          <p:cNvPr id="1475" name="Google Shape;1475;p182"/>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6" name="Google Shape;1476;p182"/>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7" name="Google Shape;1477;p182"/>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8" name="Google Shape;1478;p182"/>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9"/>
        <p:cNvGrpSpPr/>
        <p:nvPr/>
      </p:nvGrpSpPr>
      <p:grpSpPr>
        <a:xfrm>
          <a:off x="0" y="0"/>
          <a:ext cx="0" cy="0"/>
          <a:chOff x="0" y="0"/>
          <a:chExt cx="0" cy="0"/>
        </a:xfrm>
      </p:grpSpPr>
      <p:sp>
        <p:nvSpPr>
          <p:cNvPr id="1480" name="Google Shape;1480;p183"/>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1" name="Google Shape;1481;p183"/>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2" name="Google Shape;1482;p183"/>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83"/>
        <p:cNvGrpSpPr/>
        <p:nvPr/>
      </p:nvGrpSpPr>
      <p:grpSpPr>
        <a:xfrm>
          <a:off x="0" y="0"/>
          <a:ext cx="0" cy="0"/>
          <a:chOff x="0" y="0"/>
          <a:chExt cx="0" cy="0"/>
        </a:xfrm>
      </p:grpSpPr>
      <p:sp>
        <p:nvSpPr>
          <p:cNvPr id="1484" name="Google Shape;1484;p184"/>
          <p:cNvSpPr txBox="1">
            <a:spLocks noGrp="1"/>
          </p:cNvSpPr>
          <p:nvPr>
            <p:ph type="title"/>
          </p:nvPr>
        </p:nvSpPr>
        <p:spPr>
          <a:xfrm>
            <a:off x="630936" y="342900"/>
            <a:ext cx="2400300" cy="1200148"/>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85" name="Google Shape;1485;p184"/>
          <p:cNvSpPr txBox="1">
            <a:spLocks noGrp="1"/>
          </p:cNvSpPr>
          <p:nvPr>
            <p:ph type="body" idx="1"/>
          </p:nvPr>
        </p:nvSpPr>
        <p:spPr>
          <a:xfrm>
            <a:off x="3378200" y="514350"/>
            <a:ext cx="4559300" cy="4114800"/>
          </a:xfrm>
          <a:prstGeom prst="rect">
            <a:avLst/>
          </a:prstGeom>
          <a:noFill/>
          <a:ln>
            <a:noFill/>
          </a:ln>
        </p:spPr>
        <p:txBody>
          <a:bodyPr spcFirstLastPara="1" wrap="square" lIns="68575" tIns="34275" rIns="68575" bIns="34275" anchor="t" anchorCtr="0">
            <a:normAutofit/>
          </a:bodyPr>
          <a:lstStyle>
            <a:lvl1pPr marL="457200" lvl="0" indent="-304800" algn="l">
              <a:lnSpc>
                <a:spcPct val="95000"/>
              </a:lnSpc>
              <a:spcBef>
                <a:spcPts val="1100"/>
              </a:spcBef>
              <a:spcAft>
                <a:spcPts val="0"/>
              </a:spcAft>
              <a:buSzPts val="1200"/>
              <a:buChar char="•"/>
              <a:defRPr sz="1500"/>
            </a:lvl1pPr>
            <a:lvl2pPr marL="914400" lvl="1" indent="-317500" algn="l">
              <a:lnSpc>
                <a:spcPct val="90000"/>
              </a:lnSpc>
              <a:spcBef>
                <a:spcPts val="200"/>
              </a:spcBef>
              <a:spcAft>
                <a:spcPts val="0"/>
              </a:spcAft>
              <a:buSzPts val="1400"/>
              <a:buChar char="●"/>
              <a:defRPr sz="1400"/>
            </a:lvl2pPr>
            <a:lvl3pPr marL="1371600" lvl="2" indent="-304800" algn="l">
              <a:lnSpc>
                <a:spcPct val="90000"/>
              </a:lnSpc>
              <a:spcBef>
                <a:spcPts val="200"/>
              </a:spcBef>
              <a:spcAft>
                <a:spcPts val="0"/>
              </a:spcAft>
              <a:buSzPts val="1200"/>
              <a:buChar char="●"/>
              <a:defRPr sz="1200"/>
            </a:lvl3pPr>
            <a:lvl4pPr marL="1828800" lvl="3" indent="-298450" algn="l">
              <a:lnSpc>
                <a:spcPct val="90000"/>
              </a:lnSpc>
              <a:spcBef>
                <a:spcPts val="200"/>
              </a:spcBef>
              <a:spcAft>
                <a:spcPts val="0"/>
              </a:spcAft>
              <a:buSzPts val="1100"/>
              <a:buChar char="●"/>
              <a:defRPr sz="1100"/>
            </a:lvl4pPr>
            <a:lvl5pPr marL="2286000" lvl="4" indent="-298450" algn="l">
              <a:lnSpc>
                <a:spcPct val="90000"/>
              </a:lnSpc>
              <a:spcBef>
                <a:spcPts val="200"/>
              </a:spcBef>
              <a:spcAft>
                <a:spcPts val="0"/>
              </a:spcAft>
              <a:buSzPts val="1100"/>
              <a:buChar char="●"/>
              <a:defRPr sz="1100"/>
            </a:lvl5pPr>
            <a:lvl6pPr marL="2743200" lvl="5" indent="-298450" algn="l">
              <a:lnSpc>
                <a:spcPct val="90000"/>
              </a:lnSpc>
              <a:spcBef>
                <a:spcPts val="200"/>
              </a:spcBef>
              <a:spcAft>
                <a:spcPts val="0"/>
              </a:spcAft>
              <a:buSzPts val="1100"/>
              <a:buChar char="●"/>
              <a:defRPr sz="1100"/>
            </a:lvl6pPr>
            <a:lvl7pPr marL="3200400" lvl="6" indent="-298450" algn="l">
              <a:lnSpc>
                <a:spcPct val="90000"/>
              </a:lnSpc>
              <a:spcBef>
                <a:spcPts val="200"/>
              </a:spcBef>
              <a:spcAft>
                <a:spcPts val="0"/>
              </a:spcAft>
              <a:buSzPts val="1100"/>
              <a:buChar char="●"/>
              <a:defRPr sz="1100"/>
            </a:lvl7pPr>
            <a:lvl8pPr marL="3657600" lvl="7" indent="-298450" algn="l">
              <a:lnSpc>
                <a:spcPct val="90000"/>
              </a:lnSpc>
              <a:spcBef>
                <a:spcPts val="200"/>
              </a:spcBef>
              <a:spcAft>
                <a:spcPts val="0"/>
              </a:spcAft>
              <a:buSzPts val="1100"/>
              <a:buChar char="●"/>
              <a:defRPr sz="1100"/>
            </a:lvl8pPr>
            <a:lvl9pPr marL="4114800" lvl="8" indent="-298450" algn="l">
              <a:lnSpc>
                <a:spcPct val="90000"/>
              </a:lnSpc>
              <a:spcBef>
                <a:spcPts val="200"/>
              </a:spcBef>
              <a:spcAft>
                <a:spcPts val="200"/>
              </a:spcAft>
              <a:buSzPts val="1100"/>
              <a:buChar char="●"/>
              <a:defRPr sz="1100"/>
            </a:lvl9pPr>
          </a:lstStyle>
          <a:p>
            <a:endParaRPr/>
          </a:p>
        </p:txBody>
      </p:sp>
      <p:sp>
        <p:nvSpPr>
          <p:cNvPr id="1486" name="Google Shape;1486;p184"/>
          <p:cNvSpPr txBox="1">
            <a:spLocks noGrp="1"/>
          </p:cNvSpPr>
          <p:nvPr>
            <p:ph type="body" idx="2"/>
          </p:nvPr>
        </p:nvSpPr>
        <p:spPr>
          <a:xfrm>
            <a:off x="630936" y="1574801"/>
            <a:ext cx="2400300" cy="2857501"/>
          </a:xfrm>
          <a:prstGeom prst="rect">
            <a:avLst/>
          </a:prstGeom>
          <a:noFill/>
          <a:ln>
            <a:noFill/>
          </a:ln>
        </p:spPr>
        <p:txBody>
          <a:bodyPr spcFirstLastPara="1" wrap="square" lIns="68575" tIns="34275" rIns="68575" bIns="34275" anchor="t" anchorCtr="0">
            <a:normAutofit/>
          </a:bodyPr>
          <a:lstStyle>
            <a:lvl1pPr marL="457200" lvl="0" indent="-228600" algn="l">
              <a:lnSpc>
                <a:spcPct val="114000"/>
              </a:lnSpc>
              <a:spcBef>
                <a:spcPts val="600"/>
              </a:spcBef>
              <a:spcAft>
                <a:spcPts val="0"/>
              </a:spcAft>
              <a:buSzPts val="800"/>
              <a:buNone/>
              <a:defRPr sz="1000"/>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200"/>
              </a:spcBef>
              <a:spcAft>
                <a:spcPts val="0"/>
              </a:spcAft>
              <a:buSzPts val="800"/>
              <a:buNone/>
              <a:defRPr sz="800"/>
            </a:lvl3pPr>
            <a:lvl4pPr marL="1828800" lvl="3" indent="-228600" algn="l">
              <a:lnSpc>
                <a:spcPct val="90000"/>
              </a:lnSpc>
              <a:spcBef>
                <a:spcPts val="200"/>
              </a:spcBef>
              <a:spcAft>
                <a:spcPts val="0"/>
              </a:spcAft>
              <a:buSzPts val="700"/>
              <a:buNone/>
              <a:defRPr sz="700"/>
            </a:lvl4pPr>
            <a:lvl5pPr marL="2286000" lvl="4" indent="-228600" algn="l">
              <a:lnSpc>
                <a:spcPct val="90000"/>
              </a:lnSpc>
              <a:spcBef>
                <a:spcPts val="200"/>
              </a:spcBef>
              <a:spcAft>
                <a:spcPts val="0"/>
              </a:spcAft>
              <a:buSzPts val="700"/>
              <a:buNone/>
              <a:defRPr sz="700"/>
            </a:lvl5pPr>
            <a:lvl6pPr marL="2743200" lvl="5" indent="-228600" algn="l">
              <a:lnSpc>
                <a:spcPct val="90000"/>
              </a:lnSpc>
              <a:spcBef>
                <a:spcPts val="200"/>
              </a:spcBef>
              <a:spcAft>
                <a:spcPts val="0"/>
              </a:spcAft>
              <a:buSzPts val="700"/>
              <a:buNone/>
              <a:defRPr sz="700"/>
            </a:lvl6pPr>
            <a:lvl7pPr marL="3200400" lvl="6" indent="-228600" algn="l">
              <a:lnSpc>
                <a:spcPct val="90000"/>
              </a:lnSpc>
              <a:spcBef>
                <a:spcPts val="200"/>
              </a:spcBef>
              <a:spcAft>
                <a:spcPts val="0"/>
              </a:spcAft>
              <a:buSzPts val="700"/>
              <a:buNone/>
              <a:defRPr sz="700"/>
            </a:lvl7pPr>
            <a:lvl8pPr marL="3657600" lvl="7" indent="-228600" algn="l">
              <a:lnSpc>
                <a:spcPct val="90000"/>
              </a:lnSpc>
              <a:spcBef>
                <a:spcPts val="200"/>
              </a:spcBef>
              <a:spcAft>
                <a:spcPts val="0"/>
              </a:spcAft>
              <a:buSzPts val="700"/>
              <a:buNone/>
              <a:defRPr sz="700"/>
            </a:lvl8pPr>
            <a:lvl9pPr marL="4114800" lvl="8" indent="-228600" algn="l">
              <a:lnSpc>
                <a:spcPct val="90000"/>
              </a:lnSpc>
              <a:spcBef>
                <a:spcPts val="200"/>
              </a:spcBef>
              <a:spcAft>
                <a:spcPts val="200"/>
              </a:spcAft>
              <a:buSzPts val="700"/>
              <a:buNone/>
              <a:defRPr sz="700"/>
            </a:lvl9pPr>
          </a:lstStyle>
          <a:p>
            <a:endParaRPr/>
          </a:p>
        </p:txBody>
      </p:sp>
      <p:sp>
        <p:nvSpPr>
          <p:cNvPr id="1487" name="Google Shape;1487;p184"/>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8" name="Google Shape;1488;p184"/>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9" name="Google Shape;1489;p184"/>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0"/>
        <p:cNvGrpSpPr/>
        <p:nvPr/>
      </p:nvGrpSpPr>
      <p:grpSpPr>
        <a:xfrm>
          <a:off x="0" y="0"/>
          <a:ext cx="0" cy="0"/>
          <a:chOff x="0" y="0"/>
          <a:chExt cx="0" cy="0"/>
        </a:xfrm>
      </p:grpSpPr>
      <p:sp>
        <p:nvSpPr>
          <p:cNvPr id="1491" name="Google Shape;1491;p185"/>
          <p:cNvSpPr/>
          <p:nvPr/>
        </p:nvSpPr>
        <p:spPr>
          <a:xfrm>
            <a:off x="0" y="3829050"/>
            <a:ext cx="8469630" cy="1314450"/>
          </a:xfrm>
          <a:prstGeom prst="rect">
            <a:avLst/>
          </a:prstGeom>
          <a:solidFill>
            <a:srgbClr val="0000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92" name="Google Shape;1492;p185"/>
          <p:cNvSpPr txBox="1">
            <a:spLocks noGrp="1"/>
          </p:cNvSpPr>
          <p:nvPr>
            <p:ph type="title"/>
          </p:nvPr>
        </p:nvSpPr>
        <p:spPr>
          <a:xfrm>
            <a:off x="685800" y="3943350"/>
            <a:ext cx="7486650" cy="685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2100"/>
              <a:buFont typeface="Calibri"/>
              <a:buNone/>
              <a:defRPr sz="2100" b="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93" name="Google Shape;1493;p185"/>
          <p:cNvSpPr>
            <a:spLocks noGrp="1"/>
          </p:cNvSpPr>
          <p:nvPr>
            <p:ph type="pic" idx="2"/>
          </p:nvPr>
        </p:nvSpPr>
        <p:spPr>
          <a:xfrm>
            <a:off x="0" y="0"/>
            <a:ext cx="8469630" cy="3846692"/>
          </a:xfrm>
          <a:prstGeom prst="rect">
            <a:avLst/>
          </a:prstGeom>
          <a:solidFill>
            <a:schemeClr val="accent1"/>
          </a:solidFill>
          <a:ln>
            <a:noFill/>
          </a:ln>
        </p:spPr>
      </p:sp>
      <p:sp>
        <p:nvSpPr>
          <p:cNvPr id="1494" name="Google Shape;1494;p185"/>
          <p:cNvSpPr txBox="1">
            <a:spLocks noGrp="1"/>
          </p:cNvSpPr>
          <p:nvPr>
            <p:ph type="body" idx="1"/>
          </p:nvPr>
        </p:nvSpPr>
        <p:spPr>
          <a:xfrm>
            <a:off x="685800" y="4581442"/>
            <a:ext cx="7486650" cy="447758"/>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600"/>
              </a:spcBef>
              <a:spcAft>
                <a:spcPts val="0"/>
              </a:spcAft>
              <a:buSzPts val="800"/>
              <a:buNone/>
              <a:defRPr sz="1000">
                <a:solidFill>
                  <a:srgbClr val="D8D8D8"/>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200"/>
              </a:spcBef>
              <a:spcAft>
                <a:spcPts val="0"/>
              </a:spcAft>
              <a:buSzPts val="800"/>
              <a:buNone/>
              <a:defRPr sz="800"/>
            </a:lvl3pPr>
            <a:lvl4pPr marL="1828800" lvl="3" indent="-228600" algn="l">
              <a:lnSpc>
                <a:spcPct val="90000"/>
              </a:lnSpc>
              <a:spcBef>
                <a:spcPts val="200"/>
              </a:spcBef>
              <a:spcAft>
                <a:spcPts val="0"/>
              </a:spcAft>
              <a:buSzPts val="700"/>
              <a:buNone/>
              <a:defRPr sz="700"/>
            </a:lvl4pPr>
            <a:lvl5pPr marL="2286000" lvl="4" indent="-228600" algn="l">
              <a:lnSpc>
                <a:spcPct val="90000"/>
              </a:lnSpc>
              <a:spcBef>
                <a:spcPts val="200"/>
              </a:spcBef>
              <a:spcAft>
                <a:spcPts val="0"/>
              </a:spcAft>
              <a:buSzPts val="700"/>
              <a:buNone/>
              <a:defRPr sz="700"/>
            </a:lvl5pPr>
            <a:lvl6pPr marL="2743200" lvl="5" indent="-228600" algn="l">
              <a:lnSpc>
                <a:spcPct val="90000"/>
              </a:lnSpc>
              <a:spcBef>
                <a:spcPts val="200"/>
              </a:spcBef>
              <a:spcAft>
                <a:spcPts val="0"/>
              </a:spcAft>
              <a:buSzPts val="700"/>
              <a:buNone/>
              <a:defRPr sz="700"/>
            </a:lvl6pPr>
            <a:lvl7pPr marL="3200400" lvl="6" indent="-228600" algn="l">
              <a:lnSpc>
                <a:spcPct val="90000"/>
              </a:lnSpc>
              <a:spcBef>
                <a:spcPts val="200"/>
              </a:spcBef>
              <a:spcAft>
                <a:spcPts val="0"/>
              </a:spcAft>
              <a:buSzPts val="700"/>
              <a:buNone/>
              <a:defRPr sz="700"/>
            </a:lvl7pPr>
            <a:lvl8pPr marL="3657600" lvl="7" indent="-228600" algn="l">
              <a:lnSpc>
                <a:spcPct val="90000"/>
              </a:lnSpc>
              <a:spcBef>
                <a:spcPts val="200"/>
              </a:spcBef>
              <a:spcAft>
                <a:spcPts val="0"/>
              </a:spcAft>
              <a:buSzPts val="700"/>
              <a:buNone/>
              <a:defRPr sz="700"/>
            </a:lvl8pPr>
            <a:lvl9pPr marL="4114800" lvl="8" indent="-228600" algn="l">
              <a:lnSpc>
                <a:spcPct val="90000"/>
              </a:lnSpc>
              <a:spcBef>
                <a:spcPts val="200"/>
              </a:spcBef>
              <a:spcAft>
                <a:spcPts val="200"/>
              </a:spcAft>
              <a:buSzPts val="700"/>
              <a:buNone/>
              <a:defRPr sz="700"/>
            </a:lvl9pPr>
          </a:lstStyle>
          <a:p>
            <a:endParaRPr/>
          </a:p>
        </p:txBody>
      </p:sp>
      <p:sp>
        <p:nvSpPr>
          <p:cNvPr id="1495" name="Google Shape;1495;p185"/>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6" name="Google Shape;1496;p185"/>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7" name="Google Shape;1497;p185"/>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8"/>
        <p:cNvGrpSpPr/>
        <p:nvPr/>
      </p:nvGrpSpPr>
      <p:grpSpPr>
        <a:xfrm>
          <a:off x="0" y="0"/>
          <a:ext cx="0" cy="0"/>
          <a:chOff x="0" y="0"/>
          <a:chExt cx="0" cy="0"/>
        </a:xfrm>
      </p:grpSpPr>
      <p:sp>
        <p:nvSpPr>
          <p:cNvPr id="1499" name="Google Shape;1499;p186"/>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0" name="Google Shape;1500;p186"/>
          <p:cNvSpPr txBox="1">
            <a:spLocks noGrp="1"/>
          </p:cNvSpPr>
          <p:nvPr>
            <p:ph type="body" idx="1"/>
          </p:nvPr>
        </p:nvSpPr>
        <p:spPr>
          <a:xfrm rot="5400000">
            <a:off x="2537913" y="-219909"/>
            <a:ext cx="3263503" cy="6446520"/>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501" name="Google Shape;1501;p186"/>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2" name="Google Shape;1502;p186"/>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3" name="Google Shape;1503;p186"/>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4"/>
        <p:cNvGrpSpPr/>
        <p:nvPr/>
      </p:nvGrpSpPr>
      <p:grpSpPr>
        <a:xfrm>
          <a:off x="0" y="0"/>
          <a:ext cx="0" cy="0"/>
          <a:chOff x="0" y="0"/>
          <a:chExt cx="0" cy="0"/>
        </a:xfrm>
      </p:grpSpPr>
      <p:sp>
        <p:nvSpPr>
          <p:cNvPr id="1505" name="Google Shape;1505;p187"/>
          <p:cNvSpPr txBox="1">
            <a:spLocks noGrp="1"/>
          </p:cNvSpPr>
          <p:nvPr>
            <p:ph type="title"/>
          </p:nvPr>
        </p:nvSpPr>
        <p:spPr>
          <a:xfrm rot="5400000">
            <a:off x="5203627" y="1568648"/>
            <a:ext cx="4423172" cy="1857375"/>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6" name="Google Shape;1506;p187"/>
          <p:cNvSpPr txBox="1">
            <a:spLocks noGrp="1"/>
          </p:cNvSpPr>
          <p:nvPr>
            <p:ph type="body" idx="1"/>
          </p:nvPr>
        </p:nvSpPr>
        <p:spPr>
          <a:xfrm rot="5400000">
            <a:off x="1260277" y="-403027"/>
            <a:ext cx="4423172" cy="5800725"/>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507" name="Google Shape;1507;p187"/>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8" name="Google Shape;1508;p187"/>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9" name="Google Shape;1509;p187"/>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1_Title with Text and Photo">
  <p:cSld name="1_Title with Text and Photo">
    <p:bg>
      <p:bgPr>
        <a:solidFill>
          <a:schemeClr val="lt1"/>
        </a:solidFill>
        <a:effectLst/>
      </p:bgPr>
    </p:bg>
    <p:spTree>
      <p:nvGrpSpPr>
        <p:cNvPr id="1" name="Shape 1510"/>
        <p:cNvGrpSpPr/>
        <p:nvPr/>
      </p:nvGrpSpPr>
      <p:grpSpPr>
        <a:xfrm>
          <a:off x="0" y="0"/>
          <a:ext cx="0" cy="0"/>
          <a:chOff x="0" y="0"/>
          <a:chExt cx="0" cy="0"/>
        </a:xfrm>
      </p:grpSpPr>
      <p:sp>
        <p:nvSpPr>
          <p:cNvPr id="1511" name="Google Shape;1511;p188"/>
          <p:cNvSpPr/>
          <p:nvPr/>
        </p:nvSpPr>
        <p:spPr>
          <a:xfrm>
            <a:off x="0" y="1"/>
            <a:ext cx="9144000" cy="1371599"/>
          </a:xfrm>
          <a:custGeom>
            <a:avLst/>
            <a:gdLst/>
            <a:ahLst/>
            <a:cxnLst/>
            <a:rect l="l" t="t" r="r" b="b"/>
            <a:pathLst>
              <a:path w="2448" h="1003" extrusionOk="0">
                <a:moveTo>
                  <a:pt x="2448" y="323"/>
                </a:moveTo>
                <a:cubicBezTo>
                  <a:pt x="2448" y="0"/>
                  <a:pt x="2448" y="0"/>
                  <a:pt x="2448" y="0"/>
                </a:cubicBezTo>
                <a:cubicBezTo>
                  <a:pt x="0" y="0"/>
                  <a:pt x="0" y="0"/>
                  <a:pt x="0" y="0"/>
                </a:cubicBezTo>
                <a:cubicBezTo>
                  <a:pt x="0" y="990"/>
                  <a:pt x="0" y="990"/>
                  <a:pt x="0" y="990"/>
                </a:cubicBezTo>
                <a:cubicBezTo>
                  <a:pt x="111" y="998"/>
                  <a:pt x="225" y="1003"/>
                  <a:pt x="341" y="1003"/>
                </a:cubicBezTo>
                <a:cubicBezTo>
                  <a:pt x="1286" y="1003"/>
                  <a:pt x="2097" y="723"/>
                  <a:pt x="2448" y="323"/>
                </a:cubicBezTo>
                <a:close/>
              </a:path>
            </a:pathLst>
          </a:custGeom>
          <a:solidFill>
            <a:srgbClr val="41536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1512" name="Google Shape;1512;p188"/>
          <p:cNvSpPr txBox="1">
            <a:spLocks noGrp="1"/>
          </p:cNvSpPr>
          <p:nvPr>
            <p:ph type="title"/>
          </p:nvPr>
        </p:nvSpPr>
        <p:spPr>
          <a:xfrm>
            <a:off x="313944" y="171450"/>
            <a:ext cx="8229600" cy="5143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13" name="Google Shape;1513;p188"/>
          <p:cNvSpPr txBox="1">
            <a:spLocks noGrp="1"/>
          </p:cNvSpPr>
          <p:nvPr>
            <p:ph type="subTitle" idx="1"/>
          </p:nvPr>
        </p:nvSpPr>
        <p:spPr>
          <a:xfrm>
            <a:off x="313944" y="685800"/>
            <a:ext cx="8229600" cy="342900"/>
          </a:xfrm>
          <a:prstGeom prst="rect">
            <a:avLst/>
          </a:prstGeom>
          <a:noFill/>
          <a:ln>
            <a:noFill/>
          </a:ln>
        </p:spPr>
        <p:txBody>
          <a:bodyPr spcFirstLastPara="1" wrap="square" lIns="68575" tIns="34275" rIns="68575" bIns="34275" anchor="t" anchorCtr="0">
            <a:normAutofit/>
          </a:bodyPr>
          <a:lstStyle>
            <a:lvl1pPr lvl="0" algn="l">
              <a:lnSpc>
                <a:spcPct val="95000"/>
              </a:lnSpc>
              <a:spcBef>
                <a:spcPts val="1100"/>
              </a:spcBef>
              <a:spcAft>
                <a:spcPts val="0"/>
              </a:spcAft>
              <a:buSzPts val="1100"/>
              <a:buNone/>
              <a:defRPr sz="1400" cap="none">
                <a:solidFill>
                  <a:schemeClr val="lt1"/>
                </a:solidFill>
              </a:defRPr>
            </a:lvl1pPr>
            <a:lvl2pPr lvl="1" algn="ctr">
              <a:lnSpc>
                <a:spcPct val="90000"/>
              </a:lnSpc>
              <a:spcBef>
                <a:spcPts val="200"/>
              </a:spcBef>
              <a:spcAft>
                <a:spcPts val="0"/>
              </a:spcAft>
              <a:buSzPts val="1200"/>
              <a:buNone/>
              <a:defRPr>
                <a:solidFill>
                  <a:srgbClr val="888888"/>
                </a:solidFill>
              </a:defRPr>
            </a:lvl2pPr>
            <a:lvl3pPr lvl="2" algn="ctr">
              <a:lnSpc>
                <a:spcPct val="90000"/>
              </a:lnSpc>
              <a:spcBef>
                <a:spcPts val="200"/>
              </a:spcBef>
              <a:spcAft>
                <a:spcPts val="0"/>
              </a:spcAft>
              <a:buSzPts val="1100"/>
              <a:buNone/>
              <a:defRPr>
                <a:solidFill>
                  <a:srgbClr val="888888"/>
                </a:solidFill>
              </a:defRPr>
            </a:lvl3pPr>
            <a:lvl4pPr lvl="3" algn="ctr">
              <a:lnSpc>
                <a:spcPct val="90000"/>
              </a:lnSpc>
              <a:spcBef>
                <a:spcPts val="200"/>
              </a:spcBef>
              <a:spcAft>
                <a:spcPts val="0"/>
              </a:spcAft>
              <a:buSzPts val="1100"/>
              <a:buNone/>
              <a:defRPr>
                <a:solidFill>
                  <a:srgbClr val="888888"/>
                </a:solidFill>
              </a:defRPr>
            </a:lvl4pPr>
            <a:lvl5pPr lvl="4" algn="ctr">
              <a:lnSpc>
                <a:spcPct val="90000"/>
              </a:lnSpc>
              <a:spcBef>
                <a:spcPts val="200"/>
              </a:spcBef>
              <a:spcAft>
                <a:spcPts val="0"/>
              </a:spcAft>
              <a:buSzPts val="1100"/>
              <a:buNone/>
              <a:defRPr>
                <a:solidFill>
                  <a:srgbClr val="888888"/>
                </a:solidFill>
              </a:defRPr>
            </a:lvl5pPr>
            <a:lvl6pPr lvl="5" algn="ctr">
              <a:lnSpc>
                <a:spcPct val="90000"/>
              </a:lnSpc>
              <a:spcBef>
                <a:spcPts val="200"/>
              </a:spcBef>
              <a:spcAft>
                <a:spcPts val="0"/>
              </a:spcAft>
              <a:buSzPts val="1100"/>
              <a:buNone/>
              <a:defRPr>
                <a:solidFill>
                  <a:srgbClr val="888888"/>
                </a:solidFill>
              </a:defRPr>
            </a:lvl6pPr>
            <a:lvl7pPr lvl="6" algn="ctr">
              <a:lnSpc>
                <a:spcPct val="90000"/>
              </a:lnSpc>
              <a:spcBef>
                <a:spcPts val="200"/>
              </a:spcBef>
              <a:spcAft>
                <a:spcPts val="0"/>
              </a:spcAft>
              <a:buSzPts val="1100"/>
              <a:buNone/>
              <a:defRPr>
                <a:solidFill>
                  <a:srgbClr val="888888"/>
                </a:solidFill>
              </a:defRPr>
            </a:lvl7pPr>
            <a:lvl8pPr lvl="7" algn="ctr">
              <a:lnSpc>
                <a:spcPct val="90000"/>
              </a:lnSpc>
              <a:spcBef>
                <a:spcPts val="200"/>
              </a:spcBef>
              <a:spcAft>
                <a:spcPts val="0"/>
              </a:spcAft>
              <a:buSzPts val="1100"/>
              <a:buNone/>
              <a:defRPr>
                <a:solidFill>
                  <a:srgbClr val="888888"/>
                </a:solidFill>
              </a:defRPr>
            </a:lvl8pPr>
            <a:lvl9pPr lvl="8" algn="ctr">
              <a:lnSpc>
                <a:spcPct val="90000"/>
              </a:lnSpc>
              <a:spcBef>
                <a:spcPts val="200"/>
              </a:spcBef>
              <a:spcAft>
                <a:spcPts val="200"/>
              </a:spcAft>
              <a:buSzPts val="1100"/>
              <a:buNone/>
              <a:defRPr>
                <a:solidFill>
                  <a:srgbClr val="888888"/>
                </a:solidFill>
              </a:defRPr>
            </a:lvl9pPr>
          </a:lstStyle>
          <a:p>
            <a:endParaRPr/>
          </a:p>
        </p:txBody>
      </p:sp>
      <p:sp>
        <p:nvSpPr>
          <p:cNvPr id="1514" name="Google Shape;1514;p188"/>
          <p:cNvSpPr txBox="1">
            <a:spLocks noGrp="1"/>
          </p:cNvSpPr>
          <p:nvPr>
            <p:ph type="body" idx="2"/>
          </p:nvPr>
        </p:nvSpPr>
        <p:spPr>
          <a:xfrm>
            <a:off x="320040" y="1570481"/>
            <a:ext cx="8229600" cy="2514601"/>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515" name="Google Shape;1515;p188"/>
          <p:cNvSpPr txBox="1"/>
          <p:nvPr/>
        </p:nvSpPr>
        <p:spPr>
          <a:xfrm>
            <a:off x="8827770" y="4843773"/>
            <a:ext cx="26714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chemeClr val="lt1"/>
                </a:solidFill>
                <a:latin typeface="Century Schoolbook"/>
                <a:ea typeface="Century Schoolbook"/>
                <a:cs typeface="Century Schoolbook"/>
                <a:sym typeface="Century Schoolbook"/>
              </a:rPr>
              <a:t>‹#›</a:t>
            </a:fld>
            <a:endParaRPr sz="800">
              <a:solidFill>
                <a:schemeClr val="lt1"/>
              </a:solidFill>
              <a:latin typeface="Century Schoolbook"/>
              <a:ea typeface="Century Schoolbook"/>
              <a:cs typeface="Century Schoolbook"/>
              <a:sym typeface="Century Schoolbook"/>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Title with Text and Photo">
  <p:cSld name="Title with Text and Photo">
    <p:bg>
      <p:bgPr>
        <a:solidFill>
          <a:schemeClr val="lt1"/>
        </a:solidFill>
        <a:effectLst/>
      </p:bgPr>
    </p:bg>
    <p:spTree>
      <p:nvGrpSpPr>
        <p:cNvPr id="1" name="Shape 1516"/>
        <p:cNvGrpSpPr/>
        <p:nvPr/>
      </p:nvGrpSpPr>
      <p:grpSpPr>
        <a:xfrm>
          <a:off x="0" y="0"/>
          <a:ext cx="0" cy="0"/>
          <a:chOff x="0" y="0"/>
          <a:chExt cx="0" cy="0"/>
        </a:xfrm>
      </p:grpSpPr>
      <p:sp>
        <p:nvSpPr>
          <p:cNvPr id="1517" name="Google Shape;1517;p189"/>
          <p:cNvSpPr/>
          <p:nvPr/>
        </p:nvSpPr>
        <p:spPr>
          <a:xfrm>
            <a:off x="0" y="1"/>
            <a:ext cx="9144000" cy="1371599"/>
          </a:xfrm>
          <a:custGeom>
            <a:avLst/>
            <a:gdLst/>
            <a:ahLst/>
            <a:cxnLst/>
            <a:rect l="l" t="t" r="r" b="b"/>
            <a:pathLst>
              <a:path w="2448" h="1003" extrusionOk="0">
                <a:moveTo>
                  <a:pt x="2448" y="323"/>
                </a:moveTo>
                <a:cubicBezTo>
                  <a:pt x="2448" y="0"/>
                  <a:pt x="2448" y="0"/>
                  <a:pt x="2448" y="0"/>
                </a:cubicBezTo>
                <a:cubicBezTo>
                  <a:pt x="0" y="0"/>
                  <a:pt x="0" y="0"/>
                  <a:pt x="0" y="0"/>
                </a:cubicBezTo>
                <a:cubicBezTo>
                  <a:pt x="0" y="990"/>
                  <a:pt x="0" y="990"/>
                  <a:pt x="0" y="990"/>
                </a:cubicBezTo>
                <a:cubicBezTo>
                  <a:pt x="111" y="998"/>
                  <a:pt x="225" y="1003"/>
                  <a:pt x="341" y="1003"/>
                </a:cubicBezTo>
                <a:cubicBezTo>
                  <a:pt x="1286" y="1003"/>
                  <a:pt x="2097" y="723"/>
                  <a:pt x="2448" y="323"/>
                </a:cubicBezTo>
                <a:close/>
              </a:path>
            </a:pathLst>
          </a:custGeom>
          <a:solidFill>
            <a:srgbClr val="41536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1518" name="Google Shape;1518;p189"/>
          <p:cNvSpPr txBox="1">
            <a:spLocks noGrp="1"/>
          </p:cNvSpPr>
          <p:nvPr>
            <p:ph type="title"/>
          </p:nvPr>
        </p:nvSpPr>
        <p:spPr>
          <a:xfrm>
            <a:off x="313944" y="171450"/>
            <a:ext cx="8229600" cy="5143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700"/>
              <a:buFont typeface="Calibri"/>
              <a:buNone/>
              <a:defRPr sz="27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19" name="Google Shape;1519;p189"/>
          <p:cNvSpPr txBox="1">
            <a:spLocks noGrp="1"/>
          </p:cNvSpPr>
          <p:nvPr>
            <p:ph type="subTitle" idx="1"/>
          </p:nvPr>
        </p:nvSpPr>
        <p:spPr>
          <a:xfrm>
            <a:off x="313944" y="685800"/>
            <a:ext cx="8229600" cy="342900"/>
          </a:xfrm>
          <a:prstGeom prst="rect">
            <a:avLst/>
          </a:prstGeom>
          <a:noFill/>
          <a:ln>
            <a:noFill/>
          </a:ln>
        </p:spPr>
        <p:txBody>
          <a:bodyPr spcFirstLastPara="1" wrap="square" lIns="68575" tIns="34275" rIns="68575" bIns="34275" anchor="t" anchorCtr="0">
            <a:normAutofit/>
          </a:bodyPr>
          <a:lstStyle>
            <a:lvl1pPr lvl="0" algn="l">
              <a:lnSpc>
                <a:spcPct val="95000"/>
              </a:lnSpc>
              <a:spcBef>
                <a:spcPts val="1100"/>
              </a:spcBef>
              <a:spcAft>
                <a:spcPts val="0"/>
              </a:spcAft>
              <a:buSzPts val="1100"/>
              <a:buNone/>
              <a:defRPr sz="1400" cap="none">
                <a:solidFill>
                  <a:schemeClr val="lt1"/>
                </a:solidFill>
              </a:defRPr>
            </a:lvl1pPr>
            <a:lvl2pPr lvl="1" algn="ctr">
              <a:lnSpc>
                <a:spcPct val="90000"/>
              </a:lnSpc>
              <a:spcBef>
                <a:spcPts val="200"/>
              </a:spcBef>
              <a:spcAft>
                <a:spcPts val="0"/>
              </a:spcAft>
              <a:buSzPts val="1200"/>
              <a:buNone/>
              <a:defRPr>
                <a:solidFill>
                  <a:srgbClr val="888888"/>
                </a:solidFill>
              </a:defRPr>
            </a:lvl2pPr>
            <a:lvl3pPr lvl="2" algn="ctr">
              <a:lnSpc>
                <a:spcPct val="90000"/>
              </a:lnSpc>
              <a:spcBef>
                <a:spcPts val="200"/>
              </a:spcBef>
              <a:spcAft>
                <a:spcPts val="0"/>
              </a:spcAft>
              <a:buSzPts val="1100"/>
              <a:buNone/>
              <a:defRPr>
                <a:solidFill>
                  <a:srgbClr val="888888"/>
                </a:solidFill>
              </a:defRPr>
            </a:lvl3pPr>
            <a:lvl4pPr lvl="3" algn="ctr">
              <a:lnSpc>
                <a:spcPct val="90000"/>
              </a:lnSpc>
              <a:spcBef>
                <a:spcPts val="200"/>
              </a:spcBef>
              <a:spcAft>
                <a:spcPts val="0"/>
              </a:spcAft>
              <a:buSzPts val="1100"/>
              <a:buNone/>
              <a:defRPr>
                <a:solidFill>
                  <a:srgbClr val="888888"/>
                </a:solidFill>
              </a:defRPr>
            </a:lvl4pPr>
            <a:lvl5pPr lvl="4" algn="ctr">
              <a:lnSpc>
                <a:spcPct val="90000"/>
              </a:lnSpc>
              <a:spcBef>
                <a:spcPts val="200"/>
              </a:spcBef>
              <a:spcAft>
                <a:spcPts val="0"/>
              </a:spcAft>
              <a:buSzPts val="1100"/>
              <a:buNone/>
              <a:defRPr>
                <a:solidFill>
                  <a:srgbClr val="888888"/>
                </a:solidFill>
              </a:defRPr>
            </a:lvl5pPr>
            <a:lvl6pPr lvl="5" algn="ctr">
              <a:lnSpc>
                <a:spcPct val="90000"/>
              </a:lnSpc>
              <a:spcBef>
                <a:spcPts val="200"/>
              </a:spcBef>
              <a:spcAft>
                <a:spcPts val="0"/>
              </a:spcAft>
              <a:buSzPts val="1100"/>
              <a:buNone/>
              <a:defRPr>
                <a:solidFill>
                  <a:srgbClr val="888888"/>
                </a:solidFill>
              </a:defRPr>
            </a:lvl6pPr>
            <a:lvl7pPr lvl="6" algn="ctr">
              <a:lnSpc>
                <a:spcPct val="90000"/>
              </a:lnSpc>
              <a:spcBef>
                <a:spcPts val="200"/>
              </a:spcBef>
              <a:spcAft>
                <a:spcPts val="0"/>
              </a:spcAft>
              <a:buSzPts val="1100"/>
              <a:buNone/>
              <a:defRPr>
                <a:solidFill>
                  <a:srgbClr val="888888"/>
                </a:solidFill>
              </a:defRPr>
            </a:lvl7pPr>
            <a:lvl8pPr lvl="7" algn="ctr">
              <a:lnSpc>
                <a:spcPct val="90000"/>
              </a:lnSpc>
              <a:spcBef>
                <a:spcPts val="200"/>
              </a:spcBef>
              <a:spcAft>
                <a:spcPts val="0"/>
              </a:spcAft>
              <a:buSzPts val="1100"/>
              <a:buNone/>
              <a:defRPr>
                <a:solidFill>
                  <a:srgbClr val="888888"/>
                </a:solidFill>
              </a:defRPr>
            </a:lvl8pPr>
            <a:lvl9pPr lvl="8" algn="ctr">
              <a:lnSpc>
                <a:spcPct val="90000"/>
              </a:lnSpc>
              <a:spcBef>
                <a:spcPts val="200"/>
              </a:spcBef>
              <a:spcAft>
                <a:spcPts val="200"/>
              </a:spcAft>
              <a:buSzPts val="1100"/>
              <a:buNone/>
              <a:defRPr>
                <a:solidFill>
                  <a:srgbClr val="888888"/>
                </a:solidFill>
              </a:defRPr>
            </a:lvl9pPr>
          </a:lstStyle>
          <a:p>
            <a:endParaRPr/>
          </a:p>
        </p:txBody>
      </p:sp>
      <p:sp>
        <p:nvSpPr>
          <p:cNvPr id="1520" name="Google Shape;1520;p189"/>
          <p:cNvSpPr txBox="1">
            <a:spLocks noGrp="1"/>
          </p:cNvSpPr>
          <p:nvPr>
            <p:ph type="body" idx="2"/>
          </p:nvPr>
        </p:nvSpPr>
        <p:spPr>
          <a:xfrm>
            <a:off x="320040" y="1570481"/>
            <a:ext cx="8229600" cy="2514601"/>
          </a:xfrm>
          <a:prstGeom prst="rect">
            <a:avLst/>
          </a:prstGeom>
          <a:noFill/>
          <a:ln>
            <a:noFill/>
          </a:ln>
        </p:spPr>
        <p:txBody>
          <a:bodyPr spcFirstLastPara="1" wrap="square" lIns="68575" tIns="34275" rIns="68575" bIns="34275" anchor="t" anchorCtr="0">
            <a:normAutofit/>
          </a:bodyPr>
          <a:lstStyle>
            <a:lvl1pPr marL="457200" lvl="0" indent="-298450" algn="l">
              <a:lnSpc>
                <a:spcPct val="95000"/>
              </a:lnSpc>
              <a:spcBef>
                <a:spcPts val="1100"/>
              </a:spcBef>
              <a:spcAft>
                <a:spcPts val="0"/>
              </a:spcAft>
              <a:buSzPts val="11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90000"/>
              </a:lnSpc>
              <a:spcBef>
                <a:spcPts val="200"/>
              </a:spcBef>
              <a:spcAft>
                <a:spcPts val="0"/>
              </a:spcAft>
              <a:buSzPts val="1400"/>
              <a:buChar char="●"/>
              <a:defRPr/>
            </a:lvl4pPr>
            <a:lvl5pPr marL="2286000" lvl="4" indent="-317500" algn="l">
              <a:lnSpc>
                <a:spcPct val="9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200"/>
              </a:spcBef>
              <a:spcAft>
                <a:spcPts val="0"/>
              </a:spcAft>
              <a:buSzPts val="1400"/>
              <a:buChar char="●"/>
              <a:defRPr/>
            </a:lvl7pPr>
            <a:lvl8pPr marL="3657600" lvl="7" indent="-317500" algn="l">
              <a:lnSpc>
                <a:spcPct val="90000"/>
              </a:lnSpc>
              <a:spcBef>
                <a:spcPts val="200"/>
              </a:spcBef>
              <a:spcAft>
                <a:spcPts val="0"/>
              </a:spcAft>
              <a:buSzPts val="1400"/>
              <a:buChar char="●"/>
              <a:defRPr/>
            </a:lvl8pPr>
            <a:lvl9pPr marL="4114800" lvl="8" indent="-317500" algn="l">
              <a:lnSpc>
                <a:spcPct val="90000"/>
              </a:lnSpc>
              <a:spcBef>
                <a:spcPts val="200"/>
              </a:spcBef>
              <a:spcAft>
                <a:spcPts val="200"/>
              </a:spcAft>
              <a:buSzPts val="1400"/>
              <a:buChar char="●"/>
              <a:defRPr/>
            </a:lvl9pPr>
          </a:lstStyle>
          <a:p>
            <a:endParaRPr/>
          </a:p>
        </p:txBody>
      </p:sp>
      <p:sp>
        <p:nvSpPr>
          <p:cNvPr id="1521" name="Google Shape;1521;p189"/>
          <p:cNvSpPr/>
          <p:nvPr/>
        </p:nvSpPr>
        <p:spPr>
          <a:xfrm>
            <a:off x="0" y="4005072"/>
            <a:ext cx="9144000" cy="1143000"/>
          </a:xfrm>
          <a:custGeom>
            <a:avLst/>
            <a:gdLst/>
            <a:ahLst/>
            <a:cxnLst/>
            <a:rect l="l" t="t" r="r" b="b"/>
            <a:pathLst>
              <a:path w="2448" h="1285" extrusionOk="0">
                <a:moveTo>
                  <a:pt x="1912" y="503"/>
                </a:moveTo>
                <a:cubicBezTo>
                  <a:pt x="1331" y="503"/>
                  <a:pt x="800" y="397"/>
                  <a:pt x="396" y="223"/>
                </a:cubicBezTo>
                <a:cubicBezTo>
                  <a:pt x="245" y="158"/>
                  <a:pt x="112" y="83"/>
                  <a:pt x="0" y="0"/>
                </a:cubicBezTo>
                <a:cubicBezTo>
                  <a:pt x="0" y="1285"/>
                  <a:pt x="0" y="1285"/>
                  <a:pt x="0" y="1285"/>
                </a:cubicBezTo>
                <a:cubicBezTo>
                  <a:pt x="2448" y="1285"/>
                  <a:pt x="2448" y="1285"/>
                  <a:pt x="2448" y="1285"/>
                </a:cubicBezTo>
                <a:cubicBezTo>
                  <a:pt x="2448" y="472"/>
                  <a:pt x="2448" y="472"/>
                  <a:pt x="2448" y="472"/>
                </a:cubicBezTo>
                <a:cubicBezTo>
                  <a:pt x="2276" y="493"/>
                  <a:pt x="2097" y="503"/>
                  <a:pt x="1912" y="503"/>
                </a:cubicBezTo>
                <a:close/>
              </a:path>
            </a:pathLst>
          </a:custGeom>
          <a:gradFill>
            <a:gsLst>
              <a:gs pos="0">
                <a:srgbClr val="B6BCA4">
                  <a:alpha val="60784"/>
                </a:srgbClr>
              </a:gs>
              <a:gs pos="50000">
                <a:srgbClr val="B6BCA4">
                  <a:alpha val="60784"/>
                </a:srgbClr>
              </a:gs>
              <a:gs pos="100000">
                <a:srgbClr val="5F99AF"/>
              </a:gs>
            </a:gsLst>
            <a:lin ang="0"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pic>
        <p:nvPicPr>
          <p:cNvPr id="1522" name="Google Shape;1522;p189"/>
          <p:cNvPicPr preferRelativeResize="0"/>
          <p:nvPr/>
        </p:nvPicPr>
        <p:blipFill rotWithShape="1">
          <a:blip r:embed="rId2">
            <a:alphaModFix/>
          </a:blip>
          <a:srcRect/>
          <a:stretch/>
        </p:blipFill>
        <p:spPr>
          <a:xfrm>
            <a:off x="285750" y="4367288"/>
            <a:ext cx="1123187" cy="635624"/>
          </a:xfrm>
          <a:prstGeom prst="rect">
            <a:avLst/>
          </a:prstGeom>
          <a:noFill/>
          <a:ln>
            <a:noFill/>
          </a:ln>
        </p:spPr>
      </p:pic>
      <p:sp>
        <p:nvSpPr>
          <p:cNvPr id="1523" name="Google Shape;1523;p189"/>
          <p:cNvSpPr txBox="1"/>
          <p:nvPr/>
        </p:nvSpPr>
        <p:spPr>
          <a:xfrm>
            <a:off x="8827770" y="4843773"/>
            <a:ext cx="267141"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chemeClr val="lt1"/>
                </a:solidFill>
                <a:latin typeface="Century Schoolbook"/>
                <a:ea typeface="Century Schoolbook"/>
                <a:cs typeface="Century Schoolbook"/>
                <a:sym typeface="Century Schoolbook"/>
              </a:rPr>
              <a:t>‹#›</a:t>
            </a:fld>
            <a:endParaRPr sz="800">
              <a:solidFill>
                <a:schemeClr val="lt1"/>
              </a:solidFill>
              <a:latin typeface="Century Schoolbook"/>
              <a:ea typeface="Century Schoolbook"/>
              <a:cs typeface="Century Schoolbook"/>
              <a:sym typeface="Century Schoolboo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56"/>
        <p:cNvGrpSpPr/>
        <p:nvPr/>
      </p:nvGrpSpPr>
      <p:grpSpPr>
        <a:xfrm>
          <a:off x="0" y="0"/>
          <a:ext cx="0" cy="0"/>
          <a:chOff x="0" y="0"/>
          <a:chExt cx="0" cy="0"/>
        </a:xfrm>
      </p:grpSpPr>
      <p:sp>
        <p:nvSpPr>
          <p:cNvPr id="357" name="Google Shape;357;p4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58" name="Google Shape;358;p47"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9" name="Google Shape;359;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0" name="Google Shape;360;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1" name="Google Shape;361;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2" name="Google Shape;362;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3" name="Google Shape;363;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64" name="Google Shape;364;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5" name="Google Shape;365;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66"/>
        <p:cNvGrpSpPr/>
        <p:nvPr/>
      </p:nvGrpSpPr>
      <p:grpSpPr>
        <a:xfrm>
          <a:off x="0" y="0"/>
          <a:ext cx="0" cy="0"/>
          <a:chOff x="0" y="0"/>
          <a:chExt cx="0" cy="0"/>
        </a:xfrm>
      </p:grpSpPr>
      <p:sp>
        <p:nvSpPr>
          <p:cNvPr id="367" name="Google Shape;367;p4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8"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p48"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0" name="Google Shape;370;p4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71" name="Google Shape;371;p48"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72" name="Google Shape;372;p4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3" name="Google Shape;373;p4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4" name="Google Shape;37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75" name="Google Shape;375;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76"/>
        <p:cNvGrpSpPr/>
        <p:nvPr/>
      </p:nvGrpSpPr>
      <p:grpSpPr>
        <a:xfrm>
          <a:off x="0" y="0"/>
          <a:ext cx="0" cy="0"/>
          <a:chOff x="0" y="0"/>
          <a:chExt cx="0" cy="0"/>
        </a:xfrm>
      </p:grpSpPr>
      <p:sp>
        <p:nvSpPr>
          <p:cNvPr id="377" name="Google Shape;37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8" name="Google Shape;378;p4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9" name="Google Shape;379;p49"/>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0" name="Google Shape;380;p4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81" name="Google Shape;381;p49"/>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82" name="Google Shape;382;p49"/>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83" name="Google Shape;383;p49"/>
          <p:cNvGrpSpPr/>
          <p:nvPr/>
        </p:nvGrpSpPr>
        <p:grpSpPr>
          <a:xfrm>
            <a:off x="308400" y="1062325"/>
            <a:ext cx="1006800" cy="1003500"/>
            <a:chOff x="308400" y="1076275"/>
            <a:chExt cx="1006800" cy="1003500"/>
          </a:xfrm>
        </p:grpSpPr>
        <p:sp>
          <p:nvSpPr>
            <p:cNvPr id="384" name="Google Shape;384;p4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86" name="Google Shape;386;p49"/>
          <p:cNvGrpSpPr/>
          <p:nvPr/>
        </p:nvGrpSpPr>
        <p:grpSpPr>
          <a:xfrm>
            <a:off x="308400" y="2150613"/>
            <a:ext cx="1006800" cy="1003500"/>
            <a:chOff x="308400" y="2218825"/>
            <a:chExt cx="1006800" cy="1003500"/>
          </a:xfrm>
        </p:grpSpPr>
        <p:sp>
          <p:nvSpPr>
            <p:cNvPr id="387" name="Google Shape;387;p4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89" name="Google Shape;389;p49"/>
          <p:cNvGrpSpPr/>
          <p:nvPr/>
        </p:nvGrpSpPr>
        <p:grpSpPr>
          <a:xfrm>
            <a:off x="308400" y="3238900"/>
            <a:ext cx="1006800" cy="1003500"/>
            <a:chOff x="308400" y="1076275"/>
            <a:chExt cx="1006800" cy="1003500"/>
          </a:xfrm>
        </p:grpSpPr>
        <p:sp>
          <p:nvSpPr>
            <p:cNvPr id="390" name="Google Shape;390;p4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92" name="Google Shape;392;p4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93" name="Google Shape;393;p49"/>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94" name="Google Shape;394;p4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95" name="Google Shape;395;p4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96" name="Google Shape;396;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7" name="Google Shape;397;p4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
        <p:nvSpPr>
          <p:cNvPr id="399" name="Google Shape;39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0"/>
        <p:cNvGrpSpPr/>
        <p:nvPr/>
      </p:nvGrpSpPr>
      <p:grpSpPr>
        <a:xfrm>
          <a:off x="0" y="0"/>
          <a:ext cx="0" cy="0"/>
          <a:chOff x="0" y="0"/>
          <a:chExt cx="0" cy="0"/>
        </a:xfrm>
      </p:grpSpPr>
      <p:pic>
        <p:nvPicPr>
          <p:cNvPr id="401" name="Google Shape;401;p51"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2" name="Google Shape;402;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3" name="Google Shape;40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4" name="Google Shape;404;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5" name="Google Shape;405;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06"/>
        <p:cNvGrpSpPr/>
        <p:nvPr/>
      </p:nvGrpSpPr>
      <p:grpSpPr>
        <a:xfrm>
          <a:off x="0" y="0"/>
          <a:ext cx="0" cy="0"/>
          <a:chOff x="0" y="0"/>
          <a:chExt cx="0" cy="0"/>
        </a:xfrm>
      </p:grpSpPr>
      <p:pic>
        <p:nvPicPr>
          <p:cNvPr id="407" name="Google Shape;407;p5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8" name="Google Shape;408;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9" name="Google Shape;409;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0" name="Google Shape;410;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1" name="Google Shape;411;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12"/>
        <p:cNvGrpSpPr/>
        <p:nvPr/>
      </p:nvGrpSpPr>
      <p:grpSpPr>
        <a:xfrm>
          <a:off x="0" y="0"/>
          <a:ext cx="0" cy="0"/>
          <a:chOff x="0" y="0"/>
          <a:chExt cx="0" cy="0"/>
        </a:xfrm>
      </p:grpSpPr>
      <p:pic>
        <p:nvPicPr>
          <p:cNvPr id="413" name="Google Shape;413;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4" name="Google Shape;414;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5" name="Google Shape;415;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6" name="Google Shape;416;p53"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17" name="Google Shape;417;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18"/>
        <p:cNvGrpSpPr/>
        <p:nvPr/>
      </p:nvGrpSpPr>
      <p:grpSpPr>
        <a:xfrm>
          <a:off x="0" y="0"/>
          <a:ext cx="0" cy="0"/>
          <a:chOff x="0" y="0"/>
          <a:chExt cx="0" cy="0"/>
        </a:xfrm>
      </p:grpSpPr>
      <p:pic>
        <p:nvPicPr>
          <p:cNvPr id="419" name="Google Shape;419;p5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0" name="Google Shape;420;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1" name="Google Shape;421;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22" name="Google Shape;422;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3" name="Google Shape;423;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24"/>
        <p:cNvGrpSpPr/>
        <p:nvPr/>
      </p:nvGrpSpPr>
      <p:grpSpPr>
        <a:xfrm>
          <a:off x="0" y="0"/>
          <a:ext cx="0" cy="0"/>
          <a:chOff x="0" y="0"/>
          <a:chExt cx="0" cy="0"/>
        </a:xfrm>
      </p:grpSpPr>
      <p:pic>
        <p:nvPicPr>
          <p:cNvPr id="425" name="Google Shape;425;p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6" name="Google Shape;426;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7" name="Google Shape;427;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28" name="Google Shape;428;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9" name="Google Shape;429;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0"/>
        <p:cNvGrpSpPr/>
        <p:nvPr/>
      </p:nvGrpSpPr>
      <p:grpSpPr>
        <a:xfrm>
          <a:off x="0" y="0"/>
          <a:ext cx="0" cy="0"/>
          <a:chOff x="0" y="0"/>
          <a:chExt cx="0" cy="0"/>
        </a:xfrm>
      </p:grpSpPr>
      <p:pic>
        <p:nvPicPr>
          <p:cNvPr id="431" name="Google Shape;431;p56"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2" name="Google Shape;432;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3" name="Google Shape;433;p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4" name="Google Shape;434;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5" name="Google Shape;435;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36"/>
        <p:cNvGrpSpPr/>
        <p:nvPr/>
      </p:nvGrpSpPr>
      <p:grpSpPr>
        <a:xfrm>
          <a:off x="0" y="0"/>
          <a:ext cx="0" cy="0"/>
          <a:chOff x="0" y="0"/>
          <a:chExt cx="0" cy="0"/>
        </a:xfrm>
      </p:grpSpPr>
      <p:pic>
        <p:nvPicPr>
          <p:cNvPr id="437" name="Google Shape;437;p5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8" name="Google Shape;438;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9" name="Google Shape;439;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0" name="Google Shape;440;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1" name="Google Shape;441;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42"/>
        <p:cNvGrpSpPr/>
        <p:nvPr/>
      </p:nvGrpSpPr>
      <p:grpSpPr>
        <a:xfrm>
          <a:off x="0" y="0"/>
          <a:ext cx="0" cy="0"/>
          <a:chOff x="0" y="0"/>
          <a:chExt cx="0" cy="0"/>
        </a:xfrm>
      </p:grpSpPr>
      <p:pic>
        <p:nvPicPr>
          <p:cNvPr id="443" name="Google Shape;443;p58"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4" name="Google Shape;444;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5" name="Google Shape;445;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6" name="Google Shape;446;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7" name="Google Shape;447;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48"/>
        <p:cNvGrpSpPr/>
        <p:nvPr/>
      </p:nvGrpSpPr>
      <p:grpSpPr>
        <a:xfrm>
          <a:off x="0" y="0"/>
          <a:ext cx="0" cy="0"/>
          <a:chOff x="0" y="0"/>
          <a:chExt cx="0" cy="0"/>
        </a:xfrm>
      </p:grpSpPr>
      <p:sp>
        <p:nvSpPr>
          <p:cNvPr id="449" name="Google Shape;44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0" name="Google Shape;450;p59"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52" name="Google Shape;452;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53" name="Google Shape;453;p59"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54" name="Google Shape;454;p59"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55" name="Google Shape;455;p59"/>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56" name="Google Shape;456;p59"/>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57"/>
        <p:cNvGrpSpPr/>
        <p:nvPr/>
      </p:nvGrpSpPr>
      <p:grpSpPr>
        <a:xfrm>
          <a:off x="0" y="0"/>
          <a:ext cx="0" cy="0"/>
          <a:chOff x="0" y="0"/>
          <a:chExt cx="0" cy="0"/>
        </a:xfrm>
      </p:grpSpPr>
      <p:pic>
        <p:nvPicPr>
          <p:cNvPr id="458" name="Google Shape;458;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9" name="Google Shape;459;p6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0" name="Google Shape;460;p6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61" name="Google Shape;461;p6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62" name="Google Shape;462;p60"/>
          <p:cNvGrpSpPr/>
          <p:nvPr/>
        </p:nvGrpSpPr>
        <p:grpSpPr>
          <a:xfrm>
            <a:off x="308400" y="1062325"/>
            <a:ext cx="1006800" cy="1003500"/>
            <a:chOff x="308400" y="1076275"/>
            <a:chExt cx="1006800" cy="1003500"/>
          </a:xfrm>
        </p:grpSpPr>
        <p:sp>
          <p:nvSpPr>
            <p:cNvPr id="463" name="Google Shape;463;p6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6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65" name="Google Shape;465;p60"/>
          <p:cNvGrpSpPr/>
          <p:nvPr/>
        </p:nvGrpSpPr>
        <p:grpSpPr>
          <a:xfrm>
            <a:off x="308400" y="2150613"/>
            <a:ext cx="1006800" cy="1003500"/>
            <a:chOff x="308400" y="2218825"/>
            <a:chExt cx="1006800" cy="1003500"/>
          </a:xfrm>
        </p:grpSpPr>
        <p:sp>
          <p:nvSpPr>
            <p:cNvPr id="466" name="Google Shape;466;p6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6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68" name="Google Shape;468;p60"/>
          <p:cNvGrpSpPr/>
          <p:nvPr/>
        </p:nvGrpSpPr>
        <p:grpSpPr>
          <a:xfrm>
            <a:off x="308400" y="3238900"/>
            <a:ext cx="1006800" cy="1003500"/>
            <a:chOff x="308400" y="1076275"/>
            <a:chExt cx="1006800" cy="1003500"/>
          </a:xfrm>
        </p:grpSpPr>
        <p:sp>
          <p:nvSpPr>
            <p:cNvPr id="469" name="Google Shape;469;p6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6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71" name="Google Shape;471;p6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72" name="Google Shape;472;p6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73" name="Google Shape;473;p6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74" name="Google Shape;474;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5" name="Google Shape;475;p6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76" name="Google Shape;476;p6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77" name="Google Shape;477;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78"/>
        <p:cNvGrpSpPr/>
        <p:nvPr/>
      </p:nvGrpSpPr>
      <p:grpSpPr>
        <a:xfrm>
          <a:off x="0" y="0"/>
          <a:ext cx="0" cy="0"/>
          <a:chOff x="0" y="0"/>
          <a:chExt cx="0" cy="0"/>
        </a:xfrm>
      </p:grpSpPr>
      <p:pic>
        <p:nvPicPr>
          <p:cNvPr id="479" name="Google Shape;479;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0" name="Google Shape;480;p6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81" name="Google Shape;481;p61"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82" name="Google Shape;482;p6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83" name="Google Shape;483;p6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84" name="Google Shape;484;p6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85" name="Google Shape;485;p6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86" name="Google Shape;486;p6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87" name="Google Shape;487;p61"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88" name="Google Shape;488;p61"/>
          <p:cNvGrpSpPr/>
          <p:nvPr/>
        </p:nvGrpSpPr>
        <p:grpSpPr>
          <a:xfrm>
            <a:off x="311700" y="3548650"/>
            <a:ext cx="8363900" cy="646200"/>
            <a:chOff x="375100" y="3396250"/>
            <a:chExt cx="8363900" cy="646200"/>
          </a:xfrm>
        </p:grpSpPr>
        <p:sp>
          <p:nvSpPr>
            <p:cNvPr id="489" name="Google Shape;489;p6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6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6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6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6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94" name="Google Shape;494;p6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95" name="Google Shape;495;p6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96" name="Google Shape;496;p6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97" name="Google Shape;497;p61"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8" name="Google Shape;498;p61"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9" name="Google Shape;499;p61"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0" name="Google Shape;500;p61"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01" name="Google Shape;501;p6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02" name="Google Shape;502;p6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03" name="Google Shape;503;p61"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04" name="Google Shape;504;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5" name="Google Shape;505;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6" name="Google Shape;50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07"/>
        <p:cNvGrpSpPr/>
        <p:nvPr/>
      </p:nvGrpSpPr>
      <p:grpSpPr>
        <a:xfrm>
          <a:off x="0" y="0"/>
          <a:ext cx="0" cy="0"/>
          <a:chOff x="0" y="0"/>
          <a:chExt cx="0" cy="0"/>
        </a:xfrm>
      </p:grpSpPr>
      <p:pic>
        <p:nvPicPr>
          <p:cNvPr id="508" name="Google Shape;50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9" name="Google Shape;509;p6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0" name="Google Shape;510;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1" name="Google Shape;511;p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2" name="Google Shape;512;p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13" name="Google Shape;513;p62"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14" name="Google Shape;514;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5" name="Google Shape;515;p6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16" name="Google Shape;516;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17"/>
        <p:cNvGrpSpPr/>
        <p:nvPr/>
      </p:nvGrpSpPr>
      <p:grpSpPr>
        <a:xfrm>
          <a:off x="0" y="0"/>
          <a:ext cx="0" cy="0"/>
          <a:chOff x="0" y="0"/>
          <a:chExt cx="0" cy="0"/>
        </a:xfrm>
      </p:grpSpPr>
      <p:pic>
        <p:nvPicPr>
          <p:cNvPr id="518" name="Google Shape;518;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9" name="Google Shape;519;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0" name="Google Shape;520;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2" name="Google Shape;522;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26"/>
        <p:cNvGrpSpPr/>
        <p:nvPr/>
      </p:nvGrpSpPr>
      <p:grpSpPr>
        <a:xfrm>
          <a:off x="0" y="0"/>
          <a:ext cx="0" cy="0"/>
          <a:chOff x="0" y="0"/>
          <a:chExt cx="0" cy="0"/>
        </a:xfrm>
      </p:grpSpPr>
      <p:pic>
        <p:nvPicPr>
          <p:cNvPr id="527" name="Google Shape;527;p64"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8" name="Google Shape;528;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9" name="Google Shape;529;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0" name="Google Shape;530;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1" name="Google Shape;531;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32"/>
        <p:cNvGrpSpPr/>
        <p:nvPr/>
      </p:nvGrpSpPr>
      <p:grpSpPr>
        <a:xfrm>
          <a:off x="0" y="0"/>
          <a:ext cx="0" cy="0"/>
          <a:chOff x="0" y="0"/>
          <a:chExt cx="0" cy="0"/>
        </a:xfrm>
      </p:grpSpPr>
      <p:pic>
        <p:nvPicPr>
          <p:cNvPr id="533" name="Google Shape;533;p6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4" name="Google Shape;534;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5" name="Google Shape;535;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6" name="Google Shape;536;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7" name="Google Shape;537;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38"/>
        <p:cNvGrpSpPr/>
        <p:nvPr/>
      </p:nvGrpSpPr>
      <p:grpSpPr>
        <a:xfrm>
          <a:off x="0" y="0"/>
          <a:ext cx="0" cy="0"/>
          <a:chOff x="0" y="0"/>
          <a:chExt cx="0" cy="0"/>
        </a:xfrm>
      </p:grpSpPr>
      <p:pic>
        <p:nvPicPr>
          <p:cNvPr id="539" name="Google Shape;539;p66"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0" name="Google Shape;540;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1" name="Google Shape;541;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2" name="Google Shape;542;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3" name="Google Shape;543;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44"/>
        <p:cNvGrpSpPr/>
        <p:nvPr/>
      </p:nvGrpSpPr>
      <p:grpSpPr>
        <a:xfrm>
          <a:off x="0" y="0"/>
          <a:ext cx="0" cy="0"/>
          <a:chOff x="0" y="0"/>
          <a:chExt cx="0" cy="0"/>
        </a:xfrm>
      </p:grpSpPr>
      <p:pic>
        <p:nvPicPr>
          <p:cNvPr id="545" name="Google Shape;545;p67"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6" name="Google Shape;546;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7" name="Google Shape;547;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8" name="Google Shape;548;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9" name="Google Shape;549;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0"/>
        <p:cNvGrpSpPr/>
        <p:nvPr/>
      </p:nvGrpSpPr>
      <p:grpSpPr>
        <a:xfrm>
          <a:off x="0" y="0"/>
          <a:ext cx="0" cy="0"/>
          <a:chOff x="0" y="0"/>
          <a:chExt cx="0" cy="0"/>
        </a:xfrm>
      </p:grpSpPr>
      <p:pic>
        <p:nvPicPr>
          <p:cNvPr id="551" name="Google Shape;551;p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2" name="Google Shape;552;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3" name="Google Shape;553;p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4" name="Google Shape;554;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5" name="Google Shape;555;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56"/>
        <p:cNvGrpSpPr/>
        <p:nvPr/>
      </p:nvGrpSpPr>
      <p:grpSpPr>
        <a:xfrm>
          <a:off x="0" y="0"/>
          <a:ext cx="0" cy="0"/>
          <a:chOff x="0" y="0"/>
          <a:chExt cx="0" cy="0"/>
        </a:xfrm>
      </p:grpSpPr>
      <p:pic>
        <p:nvPicPr>
          <p:cNvPr id="557" name="Google Shape;557;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8" name="Google Shape;558;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9" name="Google Shape;559;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0" name="Google Shape;560;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1" name="Google Shape;561;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62"/>
        <p:cNvGrpSpPr/>
        <p:nvPr/>
      </p:nvGrpSpPr>
      <p:grpSpPr>
        <a:xfrm>
          <a:off x="0" y="0"/>
          <a:ext cx="0" cy="0"/>
          <a:chOff x="0" y="0"/>
          <a:chExt cx="0" cy="0"/>
        </a:xfrm>
      </p:grpSpPr>
      <p:pic>
        <p:nvPicPr>
          <p:cNvPr id="563" name="Google Shape;563;p7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4" name="Google Shape;564;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5" name="Google Shape;565;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6" name="Google Shape;566;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7" name="Google Shape;567;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68"/>
        <p:cNvGrpSpPr/>
        <p:nvPr/>
      </p:nvGrpSpPr>
      <p:grpSpPr>
        <a:xfrm>
          <a:off x="0" y="0"/>
          <a:ext cx="0" cy="0"/>
          <a:chOff x="0" y="0"/>
          <a:chExt cx="0" cy="0"/>
        </a:xfrm>
      </p:grpSpPr>
      <p:pic>
        <p:nvPicPr>
          <p:cNvPr id="569" name="Google Shape;569;p7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0" name="Google Shape;570;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1" name="Google Shape;571;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2" name="Google Shape;572;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3" name="Google Shape;573;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74"/>
        <p:cNvGrpSpPr/>
        <p:nvPr/>
      </p:nvGrpSpPr>
      <p:grpSpPr>
        <a:xfrm>
          <a:off x="0" y="0"/>
          <a:ext cx="0" cy="0"/>
          <a:chOff x="0" y="0"/>
          <a:chExt cx="0" cy="0"/>
        </a:xfrm>
      </p:grpSpPr>
      <p:sp>
        <p:nvSpPr>
          <p:cNvPr id="575" name="Google Shape;575;p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7" name="Google Shape;577;p7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8" name="Google Shape;578;p7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79" name="Google Shape;579;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0" name="Google Shape;580;p7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81"/>
        <p:cNvGrpSpPr/>
        <p:nvPr/>
      </p:nvGrpSpPr>
      <p:grpSpPr>
        <a:xfrm>
          <a:off x="0" y="0"/>
          <a:ext cx="0" cy="0"/>
          <a:chOff x="0" y="0"/>
          <a:chExt cx="0" cy="0"/>
        </a:xfrm>
      </p:grpSpPr>
      <p:sp>
        <p:nvSpPr>
          <p:cNvPr id="582" name="Google Shape;582;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84" name="Google Shape;584;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85" name="Google Shape;585;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86" name="Google Shape;586;p73"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87" name="Google Shape;587;p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88" name="Google Shape;588;p7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89" name="Google Shape;589;p7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0" name="Google Shape;590;p73"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91" name="Google Shape;591;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92"/>
        <p:cNvGrpSpPr/>
        <p:nvPr/>
      </p:nvGrpSpPr>
      <p:grpSpPr>
        <a:xfrm>
          <a:off x="0" y="0"/>
          <a:ext cx="0" cy="0"/>
          <a:chOff x="0" y="0"/>
          <a:chExt cx="0" cy="0"/>
        </a:xfrm>
      </p:grpSpPr>
      <p:sp>
        <p:nvSpPr>
          <p:cNvPr id="593" name="Google Shape;593;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94" name="Google Shape;594;p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95" name="Google Shape;595;p7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96" name="Google Shape;596;p7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97" name="Google Shape;597;p7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98" name="Google Shape;598;p7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99" name="Google Shape;599;p7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0" name="Google Shape;600;p7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01" name="Google Shape;601;p7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02" name="Google Shape;602;p7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03" name="Google Shape;603;p74"/>
          <p:cNvGrpSpPr/>
          <p:nvPr/>
        </p:nvGrpSpPr>
        <p:grpSpPr>
          <a:xfrm>
            <a:off x="311700" y="3548650"/>
            <a:ext cx="8363900" cy="646200"/>
            <a:chOff x="375100" y="3396250"/>
            <a:chExt cx="8363900" cy="646200"/>
          </a:xfrm>
        </p:grpSpPr>
        <p:sp>
          <p:nvSpPr>
            <p:cNvPr id="604" name="Google Shape;604;p7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09" name="Google Shape;609;p7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0" name="Google Shape;610;p7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11" name="Google Shape;611;p7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12" name="Google Shape;612;p7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13" name="Google Shape;613;p7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14" name="Google Shape;614;p7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15" name="Google Shape;615;p7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16" name="Google Shape;616;p7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17" name="Google Shape;617;p7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18" name="Google Shape;618;p7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19" name="Google Shape;619;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0" name="Google Shape;620;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21"/>
        <p:cNvGrpSpPr/>
        <p:nvPr/>
      </p:nvGrpSpPr>
      <p:grpSpPr>
        <a:xfrm>
          <a:off x="0" y="0"/>
          <a:ext cx="0" cy="0"/>
          <a:chOff x="0" y="0"/>
          <a:chExt cx="0" cy="0"/>
        </a:xfrm>
      </p:grpSpPr>
      <p:pic>
        <p:nvPicPr>
          <p:cNvPr id="622" name="Google Shape;622;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23" name="Google Shape;623;p7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24" name="Google Shape;624;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5" name="Google Shape;625;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26" name="Google Shape;626;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27"/>
        <p:cNvGrpSpPr/>
        <p:nvPr/>
      </p:nvGrpSpPr>
      <p:grpSpPr>
        <a:xfrm>
          <a:off x="0" y="0"/>
          <a:ext cx="0" cy="0"/>
          <a:chOff x="0" y="0"/>
          <a:chExt cx="0" cy="0"/>
        </a:xfrm>
      </p:grpSpPr>
      <p:pic>
        <p:nvPicPr>
          <p:cNvPr id="628" name="Google Shape;628;p76"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9" name="Google Shape;629;p76"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0" name="Google Shape;630;p76"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1" name="Google Shape;631;p76"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2" name="Google Shape;632;p76"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3" name="Google Shape;633;p76"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4" name="Google Shape;634;p76"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5" name="Google Shape;635;p76"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36" name="Google Shape;636;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37"/>
        <p:cNvGrpSpPr/>
        <p:nvPr/>
      </p:nvGrpSpPr>
      <p:grpSpPr>
        <a:xfrm>
          <a:off x="0" y="0"/>
          <a:ext cx="0" cy="0"/>
          <a:chOff x="0" y="0"/>
          <a:chExt cx="0" cy="0"/>
        </a:xfrm>
      </p:grpSpPr>
      <p:pic>
        <p:nvPicPr>
          <p:cNvPr id="638" name="Google Shape;638;p77"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9" name="Google Shape;639;p77"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0" name="Google Shape;640;p77"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1" name="Google Shape;641;p77"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2" name="Google Shape;642;p77"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3" name="Google Shape;643;p77"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4" name="Google Shape;644;p77"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5" name="Google Shape;645;p77"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6" name="Google Shape;646;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47"/>
        <p:cNvGrpSpPr/>
        <p:nvPr/>
      </p:nvGrpSpPr>
      <p:grpSpPr>
        <a:xfrm>
          <a:off x="0" y="0"/>
          <a:ext cx="0" cy="0"/>
          <a:chOff x="0" y="0"/>
          <a:chExt cx="0" cy="0"/>
        </a:xfrm>
      </p:grpSpPr>
      <p:pic>
        <p:nvPicPr>
          <p:cNvPr id="648" name="Google Shape;648;p78"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51" name="Google Shape;651;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2"/>
        <p:cNvGrpSpPr/>
        <p:nvPr/>
      </p:nvGrpSpPr>
      <p:grpSpPr>
        <a:xfrm>
          <a:off x="0" y="0"/>
          <a:ext cx="0" cy="0"/>
          <a:chOff x="0" y="0"/>
          <a:chExt cx="0" cy="0"/>
        </a:xfrm>
      </p:grpSpPr>
      <p:sp>
        <p:nvSpPr>
          <p:cNvPr id="653" name="Google Shape;653;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4" name="Google Shape;654;p7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5" name="Google Shape;655;p7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6" name="Google Shape;656;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7"/>
        <p:cNvGrpSpPr/>
        <p:nvPr/>
      </p:nvGrpSpPr>
      <p:grpSpPr>
        <a:xfrm>
          <a:off x="0" y="0"/>
          <a:ext cx="0" cy="0"/>
          <a:chOff x="0" y="0"/>
          <a:chExt cx="0" cy="0"/>
        </a:xfrm>
      </p:grpSpPr>
      <p:sp>
        <p:nvSpPr>
          <p:cNvPr id="658" name="Google Shape;658;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9" name="Google Shape;659;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0"/>
        <p:cNvGrpSpPr/>
        <p:nvPr/>
      </p:nvGrpSpPr>
      <p:grpSpPr>
        <a:xfrm>
          <a:off x="0" y="0"/>
          <a:ext cx="0" cy="0"/>
          <a:chOff x="0" y="0"/>
          <a:chExt cx="0" cy="0"/>
        </a:xfrm>
      </p:grpSpPr>
      <p:sp>
        <p:nvSpPr>
          <p:cNvPr id="661" name="Google Shape;661;p8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62" name="Google Shape;662;p8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3" name="Google Shape;663;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4"/>
        <p:cNvGrpSpPr/>
        <p:nvPr/>
      </p:nvGrpSpPr>
      <p:grpSpPr>
        <a:xfrm>
          <a:off x="0" y="0"/>
          <a:ext cx="0" cy="0"/>
          <a:chOff x="0" y="0"/>
          <a:chExt cx="0" cy="0"/>
        </a:xfrm>
      </p:grpSpPr>
      <p:sp>
        <p:nvSpPr>
          <p:cNvPr id="665" name="Google Shape;665;p8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6" name="Google Shape;666;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7"/>
        <p:cNvGrpSpPr/>
        <p:nvPr/>
      </p:nvGrpSpPr>
      <p:grpSpPr>
        <a:xfrm>
          <a:off x="0" y="0"/>
          <a:ext cx="0" cy="0"/>
          <a:chOff x="0" y="0"/>
          <a:chExt cx="0" cy="0"/>
        </a:xfrm>
      </p:grpSpPr>
      <p:sp>
        <p:nvSpPr>
          <p:cNvPr id="668" name="Google Shape;668;p8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8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0" name="Google Shape;670;p8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71" name="Google Shape;671;p8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72" name="Google Shape;672;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3"/>
        <p:cNvGrpSpPr/>
        <p:nvPr/>
      </p:nvGrpSpPr>
      <p:grpSpPr>
        <a:xfrm>
          <a:off x="0" y="0"/>
          <a:ext cx="0" cy="0"/>
          <a:chOff x="0" y="0"/>
          <a:chExt cx="0" cy="0"/>
        </a:xfrm>
      </p:grpSpPr>
      <p:sp>
        <p:nvSpPr>
          <p:cNvPr id="674" name="Google Shape;674;p8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75" name="Google Shape;675;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6"/>
        <p:cNvGrpSpPr/>
        <p:nvPr/>
      </p:nvGrpSpPr>
      <p:grpSpPr>
        <a:xfrm>
          <a:off x="0" y="0"/>
          <a:ext cx="0" cy="0"/>
          <a:chOff x="0" y="0"/>
          <a:chExt cx="0" cy="0"/>
        </a:xfrm>
      </p:grpSpPr>
      <p:sp>
        <p:nvSpPr>
          <p:cNvPr id="677" name="Google Shape;677;p8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8" name="Google Shape;678;p8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9" name="Google Shape;679;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0"/>
        <p:cNvGrpSpPr/>
        <p:nvPr/>
      </p:nvGrpSpPr>
      <p:grpSpPr>
        <a:xfrm>
          <a:off x="0" y="0"/>
          <a:ext cx="0" cy="0"/>
          <a:chOff x="0" y="0"/>
          <a:chExt cx="0" cy="0"/>
        </a:xfrm>
      </p:grpSpPr>
      <p:sp>
        <p:nvSpPr>
          <p:cNvPr id="681" name="Google Shape;681;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2" name="Google Shape;682;p8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83" name="Google Shape;683;p8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84" name="Google Shape;684;p8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85" name="Google Shape;685;p8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86" name="Google Shape;686;p8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87" name="Google Shape;687;p8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88" name="Google Shape;688;p8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89" name="Google Shape;689;p8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0" name="Google Shape;690;p8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91" name="Google Shape;691;p8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92" name="Google Shape;692;p86"/>
          <p:cNvGrpSpPr/>
          <p:nvPr/>
        </p:nvGrpSpPr>
        <p:grpSpPr>
          <a:xfrm>
            <a:off x="311700" y="3548650"/>
            <a:ext cx="8363900" cy="646200"/>
            <a:chOff x="375100" y="3396250"/>
            <a:chExt cx="8363900" cy="646200"/>
          </a:xfrm>
        </p:grpSpPr>
        <p:sp>
          <p:nvSpPr>
            <p:cNvPr id="693" name="Google Shape;693;p8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8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8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8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8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98" name="Google Shape;698;p8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99" name="Google Shape;699;p8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0" name="Google Shape;700;p8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01" name="Google Shape;701;p8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02" name="Google Shape;702;p8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03" name="Google Shape;703;p8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04" name="Google Shape;704;p8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05" name="Google Shape;705;p8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06" name="Google Shape;706;p8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07" name="Google Shape;707;p8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08" name="Google Shape;708;p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9" name="Google Shape;709;p8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14"/>
        <p:cNvGrpSpPr/>
        <p:nvPr/>
      </p:nvGrpSpPr>
      <p:grpSpPr>
        <a:xfrm>
          <a:off x="0" y="0"/>
          <a:ext cx="0" cy="0"/>
          <a:chOff x="0" y="0"/>
          <a:chExt cx="0" cy="0"/>
        </a:xfrm>
      </p:grpSpPr>
      <p:sp>
        <p:nvSpPr>
          <p:cNvPr id="715" name="Google Shape;715;p88"/>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7" name="Google Shape;717;p88"/>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18" name="Google Shape;718;p88"/>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19" name="Google Shape;719;p8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0" name="Google Shape;720;p88"/>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21" name="Google Shape;721;p8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2" name="Google Shape;722;p8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3" name="Google Shape;723;p8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24"/>
        <p:cNvGrpSpPr/>
        <p:nvPr/>
      </p:nvGrpSpPr>
      <p:grpSpPr>
        <a:xfrm>
          <a:off x="0" y="0"/>
          <a:ext cx="0" cy="0"/>
          <a:chOff x="0" y="0"/>
          <a:chExt cx="0" cy="0"/>
        </a:xfrm>
      </p:grpSpPr>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7" name="Google Shape;727;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28" name="Google Shape;728;p8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9" name="Google Shape;729;p8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0" name="Google Shape;730;p8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3" name="Google Shape;733;p8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34"/>
        <p:cNvGrpSpPr/>
        <p:nvPr/>
      </p:nvGrpSpPr>
      <p:grpSpPr>
        <a:xfrm>
          <a:off x="0" y="0"/>
          <a:ext cx="0" cy="0"/>
          <a:chOff x="0" y="0"/>
          <a:chExt cx="0" cy="0"/>
        </a:xfrm>
      </p:grpSpPr>
      <p:pic>
        <p:nvPicPr>
          <p:cNvPr id="735" name="Google Shape;735;p9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6" name="Google Shape;736;p9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7" name="Google Shape;737;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8" name="Google Shape;738;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39"/>
        <p:cNvGrpSpPr/>
        <p:nvPr/>
      </p:nvGrpSpPr>
      <p:grpSpPr>
        <a:xfrm>
          <a:off x="0" y="0"/>
          <a:ext cx="0" cy="0"/>
          <a:chOff x="0" y="0"/>
          <a:chExt cx="0" cy="0"/>
        </a:xfrm>
      </p:grpSpPr>
      <p:sp>
        <p:nvSpPr>
          <p:cNvPr id="740" name="Google Shape;740;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1" name="Google Shape;741;p9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42" name="Google Shape;742;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43" name="Google Shape;743;p9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44" name="Google Shape;744;p91"/>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45" name="Google Shape;745;p9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46" name="Google Shape;746;p9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47" name="Google Shape;747;p9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8" name="Google Shape;748;p9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49" name="Google Shape;749;p91"/>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0"/>
        <p:cNvGrpSpPr/>
        <p:nvPr/>
      </p:nvGrpSpPr>
      <p:grpSpPr>
        <a:xfrm>
          <a:off x="0" y="0"/>
          <a:ext cx="0" cy="0"/>
          <a:chOff x="0" y="0"/>
          <a:chExt cx="0" cy="0"/>
        </a:xfrm>
      </p:grpSpPr>
      <p:pic>
        <p:nvPicPr>
          <p:cNvPr id="751" name="Google Shape;751;p9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2" name="Google Shape;752;p9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53" name="Google Shape;753;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4" name="Google Shape;754;p9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5"/>
        <p:cNvGrpSpPr/>
        <p:nvPr/>
      </p:nvGrpSpPr>
      <p:grpSpPr>
        <a:xfrm>
          <a:off x="0" y="0"/>
          <a:ext cx="0" cy="0"/>
          <a:chOff x="0" y="0"/>
          <a:chExt cx="0" cy="0"/>
        </a:xfrm>
      </p:grpSpPr>
      <p:sp>
        <p:nvSpPr>
          <p:cNvPr id="756" name="Google Shape;756;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57"/>
        <p:cNvGrpSpPr/>
        <p:nvPr/>
      </p:nvGrpSpPr>
      <p:grpSpPr>
        <a:xfrm>
          <a:off x="0" y="0"/>
          <a:ext cx="0" cy="0"/>
          <a:chOff x="0" y="0"/>
          <a:chExt cx="0" cy="0"/>
        </a:xfrm>
      </p:grpSpPr>
      <p:sp>
        <p:nvSpPr>
          <p:cNvPr id="758" name="Google Shape;758;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9" name="Google Shape;759;p9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0" name="Google Shape;760;p9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61" name="Google Shape;761;p9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62" name="Google Shape;762;p9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64"/>
        <p:cNvGrpSpPr/>
        <p:nvPr/>
      </p:nvGrpSpPr>
      <p:grpSpPr>
        <a:xfrm>
          <a:off x="0" y="0"/>
          <a:ext cx="0" cy="0"/>
          <a:chOff x="0" y="0"/>
          <a:chExt cx="0" cy="0"/>
        </a:xfrm>
      </p:grpSpPr>
      <p:sp>
        <p:nvSpPr>
          <p:cNvPr id="765" name="Google Shape;765;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6" name="Google Shape;766;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7" name="Google Shape;767;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68" name="Google Shape;768;p9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69" name="Google Shape;769;p9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0" name="Google Shape;770;p9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71" name="Google Shape;771;p95"/>
          <p:cNvGrpSpPr/>
          <p:nvPr/>
        </p:nvGrpSpPr>
        <p:grpSpPr>
          <a:xfrm>
            <a:off x="308400" y="1062325"/>
            <a:ext cx="1006800" cy="1003500"/>
            <a:chOff x="308400" y="1076275"/>
            <a:chExt cx="1006800" cy="1003500"/>
          </a:xfrm>
        </p:grpSpPr>
        <p:sp>
          <p:nvSpPr>
            <p:cNvPr id="772" name="Google Shape;772;p95"/>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9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74" name="Google Shape;774;p95"/>
          <p:cNvGrpSpPr/>
          <p:nvPr/>
        </p:nvGrpSpPr>
        <p:grpSpPr>
          <a:xfrm>
            <a:off x="308400" y="2150613"/>
            <a:ext cx="1006800" cy="1003500"/>
            <a:chOff x="308400" y="2218825"/>
            <a:chExt cx="1006800" cy="1003500"/>
          </a:xfrm>
        </p:grpSpPr>
        <p:sp>
          <p:nvSpPr>
            <p:cNvPr id="775" name="Google Shape;775;p95"/>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9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77" name="Google Shape;777;p95"/>
          <p:cNvGrpSpPr/>
          <p:nvPr/>
        </p:nvGrpSpPr>
        <p:grpSpPr>
          <a:xfrm>
            <a:off x="308400" y="3238900"/>
            <a:ext cx="1006800" cy="1003500"/>
            <a:chOff x="308400" y="1076275"/>
            <a:chExt cx="1006800" cy="1003500"/>
          </a:xfrm>
        </p:grpSpPr>
        <p:sp>
          <p:nvSpPr>
            <p:cNvPr id="778" name="Google Shape;778;p95"/>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9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0" name="Google Shape;780;p9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81" name="Google Shape;781;p95"/>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82" name="Google Shape;782;p9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83" name="Google Shape;783;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4" name="Google Shape;784;p95"/>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85" name="Google Shape;785;p9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86"/>
        <p:cNvGrpSpPr/>
        <p:nvPr/>
      </p:nvGrpSpPr>
      <p:grpSpPr>
        <a:xfrm>
          <a:off x="0" y="0"/>
          <a:ext cx="0" cy="0"/>
          <a:chOff x="0" y="0"/>
          <a:chExt cx="0" cy="0"/>
        </a:xfrm>
      </p:grpSpPr>
      <p:sp>
        <p:nvSpPr>
          <p:cNvPr id="787" name="Google Shape;787;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8" name="Google Shape;788;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89" name="Google Shape;789;p9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0" name="Google Shape;790;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1" name="Google Shape;791;p96"/>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92" name="Google Shape;792;p96"/>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93" name="Google Shape;793;p9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94" name="Google Shape;794;p9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795" name="Google Shape;795;p9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96" name="Google Shape;796;p9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97" name="Google Shape;797;p9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98" name="Google Shape;798;p96"/>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99" name="Google Shape;799;p96"/>
          <p:cNvGrpSpPr/>
          <p:nvPr/>
        </p:nvGrpSpPr>
        <p:grpSpPr>
          <a:xfrm>
            <a:off x="311700" y="3548650"/>
            <a:ext cx="8363900" cy="646200"/>
            <a:chOff x="375100" y="3396250"/>
            <a:chExt cx="8363900" cy="646200"/>
          </a:xfrm>
        </p:grpSpPr>
        <p:sp>
          <p:nvSpPr>
            <p:cNvPr id="800" name="Google Shape;800;p9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9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9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9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9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05" name="Google Shape;805;p9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06" name="Google Shape;806;p9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07" name="Google Shape;807;p9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08" name="Google Shape;808;p96"/>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9" name="Google Shape;809;p96"/>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0" name="Google Shape;810;p9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11" name="Google Shape;811;p9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12" name="Google Shape;812;p9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13" name="Google Shape;813;p9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14" name="Google Shape;814;p96"/>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15"/>
        <p:cNvGrpSpPr/>
        <p:nvPr/>
      </p:nvGrpSpPr>
      <p:grpSpPr>
        <a:xfrm>
          <a:off x="0" y="0"/>
          <a:ext cx="0" cy="0"/>
          <a:chOff x="0" y="0"/>
          <a:chExt cx="0" cy="0"/>
        </a:xfrm>
      </p:grpSpPr>
      <p:pic>
        <p:nvPicPr>
          <p:cNvPr id="816" name="Google Shape;816;p9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7" name="Google Shape;817;p9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8" name="Google Shape;818;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9" name="Google Shape;81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0" name="Google Shape;820;p9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21"/>
        <p:cNvGrpSpPr/>
        <p:nvPr/>
      </p:nvGrpSpPr>
      <p:grpSpPr>
        <a:xfrm>
          <a:off x="0" y="0"/>
          <a:ext cx="0" cy="0"/>
          <a:chOff x="0" y="0"/>
          <a:chExt cx="0" cy="0"/>
        </a:xfrm>
      </p:grpSpPr>
      <p:pic>
        <p:nvPicPr>
          <p:cNvPr id="822" name="Google Shape;822;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3" name="Google Shape;823;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4" name="Google Shape;824;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5" name="Google Shape;825;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6" name="Google Shape;826;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27"/>
        <p:cNvGrpSpPr/>
        <p:nvPr/>
      </p:nvGrpSpPr>
      <p:grpSpPr>
        <a:xfrm>
          <a:off x="0" y="0"/>
          <a:ext cx="0" cy="0"/>
          <a:chOff x="0" y="0"/>
          <a:chExt cx="0" cy="0"/>
        </a:xfrm>
      </p:grpSpPr>
      <p:pic>
        <p:nvPicPr>
          <p:cNvPr id="828" name="Google Shape;828;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9" name="Google Shape;829;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0" name="Google Shape;830;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1" name="Google Shape;831;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2" name="Google Shape;832;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33"/>
        <p:cNvGrpSpPr/>
        <p:nvPr/>
      </p:nvGrpSpPr>
      <p:grpSpPr>
        <a:xfrm>
          <a:off x="0" y="0"/>
          <a:ext cx="0" cy="0"/>
          <a:chOff x="0" y="0"/>
          <a:chExt cx="0" cy="0"/>
        </a:xfrm>
      </p:grpSpPr>
      <p:pic>
        <p:nvPicPr>
          <p:cNvPr id="834" name="Google Shape;834;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5" name="Google Shape;835;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6" name="Google Shape;836;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7" name="Google Shape;837;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8"/>
        <p:cNvGrpSpPr/>
        <p:nvPr/>
      </p:nvGrpSpPr>
      <p:grpSpPr>
        <a:xfrm>
          <a:off x="0" y="0"/>
          <a:ext cx="0" cy="0"/>
          <a:chOff x="0" y="0"/>
          <a:chExt cx="0" cy="0"/>
        </a:xfrm>
      </p:grpSpPr>
      <p:pic>
        <p:nvPicPr>
          <p:cNvPr id="839" name="Google Shape;839;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0" name="Google Shape;840;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1" name="Google Shape;841;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2" name="Google Shape;842;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43"/>
        <p:cNvGrpSpPr/>
        <p:nvPr/>
      </p:nvGrpSpPr>
      <p:grpSpPr>
        <a:xfrm>
          <a:off x="0" y="0"/>
          <a:ext cx="0" cy="0"/>
          <a:chOff x="0" y="0"/>
          <a:chExt cx="0" cy="0"/>
        </a:xfrm>
      </p:grpSpPr>
      <p:pic>
        <p:nvPicPr>
          <p:cNvPr id="844" name="Google Shape;844;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5" name="Google Shape;845;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6" name="Google Shape;846;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7" name="Google Shape;847;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41"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theme" Target="../theme/theme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8" Type="http://schemas.openxmlformats.org/officeDocument/2006/relationships/slideLayout" Target="../slideLayouts/slideLayout132.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6" Type="http://schemas.openxmlformats.org/officeDocument/2006/relationships/theme" Target="../theme/theme6.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4" name="Google Shape;354;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55" name="Google Shape;35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0"/>
        <p:cNvGrpSpPr/>
        <p:nvPr/>
      </p:nvGrpSpPr>
      <p:grpSpPr>
        <a:xfrm>
          <a:off x="0" y="0"/>
          <a:ext cx="0" cy="0"/>
          <a:chOff x="0" y="0"/>
          <a:chExt cx="0" cy="0"/>
        </a:xfrm>
      </p:grpSpPr>
      <p:sp>
        <p:nvSpPr>
          <p:cNvPr id="711" name="Google Shape;711;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12" name="Google Shape;712;p8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13" name="Google Shape;713;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32"/>
        <p:cNvGrpSpPr/>
        <p:nvPr/>
      </p:nvGrpSpPr>
      <p:grpSpPr>
        <a:xfrm>
          <a:off x="0" y="0"/>
          <a:ext cx="0" cy="0"/>
          <a:chOff x="0" y="0"/>
          <a:chExt cx="0" cy="0"/>
        </a:xfrm>
      </p:grpSpPr>
      <p:sp>
        <p:nvSpPr>
          <p:cNvPr id="1033" name="Google Shape;1033;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34" name="Google Shape;1034;p1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35" name="Google Shape;1035;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04"/>
        <p:cNvGrpSpPr/>
        <p:nvPr/>
      </p:nvGrpSpPr>
      <p:grpSpPr>
        <a:xfrm>
          <a:off x="0" y="0"/>
          <a:ext cx="0" cy="0"/>
          <a:chOff x="0" y="0"/>
          <a:chExt cx="0" cy="0"/>
        </a:xfrm>
      </p:grpSpPr>
      <p:sp>
        <p:nvSpPr>
          <p:cNvPr id="1405" name="Google Shape;1405;p172"/>
          <p:cNvSpPr/>
          <p:nvPr/>
        </p:nvSpPr>
        <p:spPr>
          <a:xfrm>
            <a:off x="8469630" y="0"/>
            <a:ext cx="685800" cy="5143500"/>
          </a:xfrm>
          <a:prstGeom prst="rect">
            <a:avLst/>
          </a:prstGeom>
          <a:solidFill>
            <a:srgbClr val="C4BD9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06" name="Google Shape;1406;p172"/>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07" name="Google Shape;1407;p172"/>
          <p:cNvSpPr txBox="1">
            <a:spLocks noGrp="1"/>
          </p:cNvSpPr>
          <p:nvPr>
            <p:ph type="body" idx="1"/>
          </p:nvPr>
        </p:nvSpPr>
        <p:spPr>
          <a:xfrm>
            <a:off x="946404" y="1371600"/>
            <a:ext cx="6446520" cy="3263503"/>
          </a:xfrm>
          <a:prstGeom prst="rect">
            <a:avLst/>
          </a:prstGeom>
          <a:noFill/>
          <a:ln>
            <a:noFill/>
          </a:ln>
        </p:spPr>
        <p:txBody>
          <a:bodyPr spcFirstLastPara="1" wrap="square" lIns="68575" tIns="34275" rIns="68575" bIns="34275" anchor="t" anchorCtr="0">
            <a:normAutofit/>
          </a:bodyPr>
          <a:lstStyle>
            <a:lvl1pPr marL="457200" marR="0" lvl="0" indent="-298450" algn="l" rtl="0">
              <a:lnSpc>
                <a:spcPct val="95000"/>
              </a:lnSpc>
              <a:spcBef>
                <a:spcPts val="1100"/>
              </a:spcBef>
              <a:spcAft>
                <a:spcPts val="0"/>
              </a:spcAft>
              <a:buClr>
                <a:schemeClr val="accent1"/>
              </a:buClr>
              <a:buSzPts val="1100"/>
              <a:buFont typeface="Arial"/>
              <a:buChar char="•"/>
              <a:defRPr sz="1400" b="0" i="0" u="none" strike="noStrike" cap="none">
                <a:solidFill>
                  <a:schemeClr val="lt1"/>
                </a:solidFill>
                <a:latin typeface="Calibri"/>
                <a:ea typeface="Calibri"/>
                <a:cs typeface="Calibri"/>
                <a:sym typeface="Calibri"/>
              </a:defRPr>
            </a:lvl1pPr>
            <a:lvl2pPr marL="914400" marR="0" lvl="1"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FEFEFE"/>
                </a:solidFill>
                <a:latin typeface="Calibri"/>
                <a:ea typeface="Calibri"/>
                <a:cs typeface="Calibri"/>
                <a:sym typeface="Calibri"/>
              </a:defRPr>
            </a:lvl2pPr>
            <a:lvl3pPr marL="1371600" marR="0" lvl="2"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FEFEFE"/>
                </a:solidFill>
                <a:latin typeface="Calibri"/>
                <a:ea typeface="Calibri"/>
                <a:cs typeface="Calibri"/>
                <a:sym typeface="Calibri"/>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FEFEFE"/>
                </a:solidFill>
                <a:latin typeface="Calibri"/>
                <a:ea typeface="Calibri"/>
                <a:cs typeface="Calibri"/>
                <a:sym typeface="Calibri"/>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FEFEFE"/>
                </a:solidFill>
                <a:latin typeface="Calibri"/>
                <a:ea typeface="Calibri"/>
                <a:cs typeface="Calibri"/>
                <a:sym typeface="Calibri"/>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FEFEFE"/>
                </a:solidFill>
                <a:latin typeface="Century Schoolbook"/>
                <a:ea typeface="Century Schoolbook"/>
                <a:cs typeface="Century Schoolbook"/>
                <a:sym typeface="Century Schoolbook"/>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FEFEFE"/>
                </a:solidFill>
                <a:latin typeface="Century Schoolbook"/>
                <a:ea typeface="Century Schoolbook"/>
                <a:cs typeface="Century Schoolbook"/>
                <a:sym typeface="Century Schoolbook"/>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FEFEFE"/>
                </a:solidFill>
                <a:latin typeface="Century Schoolbook"/>
                <a:ea typeface="Century Schoolbook"/>
                <a:cs typeface="Century Schoolbook"/>
                <a:sym typeface="Century Schoolbook"/>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FEFEFE"/>
                </a:solidFill>
                <a:latin typeface="Century Schoolbook"/>
                <a:ea typeface="Century Schoolbook"/>
                <a:cs typeface="Century Schoolbook"/>
                <a:sym typeface="Century Schoolbook"/>
              </a:defRPr>
            </a:lvl9pPr>
          </a:lstStyle>
          <a:p>
            <a:endParaRPr/>
          </a:p>
        </p:txBody>
      </p:sp>
      <p:sp>
        <p:nvSpPr>
          <p:cNvPr id="1408" name="Google Shape;1408;p172"/>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BFAF8"/>
                </a:solidFill>
                <a:latin typeface="Century Schoolbook"/>
                <a:ea typeface="Century Schoolbook"/>
                <a:cs typeface="Century Schoolbook"/>
                <a:sym typeface="Century Schoolbook"/>
              </a:defRPr>
            </a:lvl1pPr>
            <a:lvl2pPr marR="0" lvl="1"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409" name="Google Shape;1409;p172"/>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BFAF8"/>
                </a:solidFill>
                <a:latin typeface="Century Schoolbook"/>
                <a:ea typeface="Century Schoolbook"/>
                <a:cs typeface="Century Schoolbook"/>
                <a:sym typeface="Century Schoolbook"/>
              </a:defRPr>
            </a:lvl1pPr>
            <a:lvl2pPr marR="0" lvl="1"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100"/>
              <a:buNone/>
              <a:defRPr sz="14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410" name="Google Shape;1410;p172"/>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marR="0" lvl="0"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1pPr>
            <a:lvl2pPr marL="0" marR="0" lvl="1"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2pPr>
            <a:lvl3pPr marL="0" marR="0" lvl="2"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3pPr>
            <a:lvl4pPr marL="0" marR="0" lvl="3"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4pPr>
            <a:lvl5pPr marL="0" marR="0" lvl="4"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5pPr>
            <a:lvl6pPr marL="0" marR="0" lvl="5"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6pPr>
            <a:lvl7pPr marL="0" marR="0" lvl="6"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7pPr>
            <a:lvl8pPr marL="0" marR="0" lvl="7"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8pPr>
            <a:lvl9pPr marL="0" marR="0" lvl="8" indent="0" algn="ctr" rtl="0">
              <a:spcBef>
                <a:spcPts val="0"/>
              </a:spcBef>
              <a:buNone/>
              <a:defRPr sz="2700" b="0" i="0" u="none" strike="noStrike" cap="none">
                <a:solidFill>
                  <a:srgbClr val="F4F3EC"/>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1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8"/>
        <p:cNvGrpSpPr/>
        <p:nvPr/>
      </p:nvGrpSpPr>
      <p:grpSpPr>
        <a:xfrm>
          <a:off x="0" y="0"/>
          <a:ext cx="0" cy="0"/>
          <a:chOff x="0" y="0"/>
          <a:chExt cx="0" cy="0"/>
        </a:xfrm>
      </p:grpSpPr>
      <p:sp>
        <p:nvSpPr>
          <p:cNvPr id="1419" name="Google Shape;1419;p174"/>
          <p:cNvSpPr/>
          <p:nvPr/>
        </p:nvSpPr>
        <p:spPr>
          <a:xfrm>
            <a:off x="8469630" y="0"/>
            <a:ext cx="685800" cy="5143500"/>
          </a:xfrm>
          <a:prstGeom prst="rect">
            <a:avLst/>
          </a:prstGeom>
          <a:solidFill>
            <a:srgbClr val="17365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20" name="Google Shape;1420;p174"/>
          <p:cNvSpPr txBox="1">
            <a:spLocks noGrp="1"/>
          </p:cNvSpPr>
          <p:nvPr>
            <p:ph type="title"/>
          </p:nvPr>
        </p:nvSpPr>
        <p:spPr>
          <a:xfrm>
            <a:off x="946404" y="274320"/>
            <a:ext cx="7269480" cy="994172"/>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21" name="Google Shape;1421;p174"/>
          <p:cNvSpPr txBox="1">
            <a:spLocks noGrp="1"/>
          </p:cNvSpPr>
          <p:nvPr>
            <p:ph type="body" idx="1"/>
          </p:nvPr>
        </p:nvSpPr>
        <p:spPr>
          <a:xfrm>
            <a:off x="946404" y="1371600"/>
            <a:ext cx="6446520" cy="3263503"/>
          </a:xfrm>
          <a:prstGeom prst="rect">
            <a:avLst/>
          </a:prstGeom>
          <a:noFill/>
          <a:ln>
            <a:noFill/>
          </a:ln>
        </p:spPr>
        <p:txBody>
          <a:bodyPr spcFirstLastPara="1" wrap="square" lIns="68575" tIns="34275" rIns="68575" bIns="34275" anchor="t" anchorCtr="0">
            <a:normAutofit/>
          </a:bodyPr>
          <a:lstStyle>
            <a:lvl1pPr marL="457200" marR="0" lvl="0" indent="-298450" algn="l" rtl="0">
              <a:lnSpc>
                <a:spcPct val="95000"/>
              </a:lnSpc>
              <a:spcBef>
                <a:spcPts val="1100"/>
              </a:spcBef>
              <a:spcAft>
                <a:spcPts val="0"/>
              </a:spcAft>
              <a:buClr>
                <a:schemeClr val="accent1"/>
              </a:buClr>
              <a:buSzPts val="11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90000"/>
              </a:lnSpc>
              <a:spcBef>
                <a:spcPts val="200"/>
              </a:spcBef>
              <a:spcAft>
                <a:spcPts val="0"/>
              </a:spcAft>
              <a:buClr>
                <a:schemeClr val="accent1"/>
              </a:buClr>
              <a:buSzPts val="1200"/>
              <a:buFont typeface="Noto Sans Symbols"/>
              <a:buChar char="●"/>
              <a:defRPr sz="1200" b="0" i="0" u="none" strike="noStrike" cap="none">
                <a:solidFill>
                  <a:srgbClr val="262626"/>
                </a:solidFill>
                <a:latin typeface="Calibri"/>
                <a:ea typeface="Calibri"/>
                <a:cs typeface="Calibri"/>
                <a:sym typeface="Calibri"/>
              </a:defRPr>
            </a:lvl2pPr>
            <a:lvl3pPr marL="1371600" marR="0" lvl="2"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262626"/>
                </a:solidFill>
                <a:latin typeface="Calibri"/>
                <a:ea typeface="Calibri"/>
                <a:cs typeface="Calibri"/>
                <a:sym typeface="Calibri"/>
              </a:defRPr>
            </a:lvl3pPr>
            <a:lvl4pPr marL="1828800" marR="0" lvl="3"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262626"/>
                </a:solidFill>
                <a:latin typeface="Calibri"/>
                <a:ea typeface="Calibri"/>
                <a:cs typeface="Calibri"/>
                <a:sym typeface="Calibri"/>
              </a:defRPr>
            </a:lvl4pPr>
            <a:lvl5pPr marL="2286000" marR="0" lvl="4"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262626"/>
                </a:solidFill>
                <a:latin typeface="Calibri"/>
                <a:ea typeface="Calibri"/>
                <a:cs typeface="Calibri"/>
                <a:sym typeface="Calibri"/>
              </a:defRPr>
            </a:lvl5pPr>
            <a:lvl6pPr marL="2743200" marR="0" lvl="5"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262626"/>
                </a:solidFill>
                <a:latin typeface="Century Schoolbook"/>
                <a:ea typeface="Century Schoolbook"/>
                <a:cs typeface="Century Schoolbook"/>
                <a:sym typeface="Century Schoolbook"/>
              </a:defRPr>
            </a:lvl6pPr>
            <a:lvl7pPr marL="3200400" marR="0" lvl="6"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262626"/>
                </a:solidFill>
                <a:latin typeface="Century Schoolbook"/>
                <a:ea typeface="Century Schoolbook"/>
                <a:cs typeface="Century Schoolbook"/>
                <a:sym typeface="Century Schoolbook"/>
              </a:defRPr>
            </a:lvl7pPr>
            <a:lvl8pPr marL="3657600" marR="0" lvl="7" indent="-298450" algn="l" rtl="0">
              <a:lnSpc>
                <a:spcPct val="90000"/>
              </a:lnSpc>
              <a:spcBef>
                <a:spcPts val="200"/>
              </a:spcBef>
              <a:spcAft>
                <a:spcPts val="0"/>
              </a:spcAft>
              <a:buClr>
                <a:schemeClr val="accent1"/>
              </a:buClr>
              <a:buSzPts val="1100"/>
              <a:buFont typeface="Noto Sans Symbols"/>
              <a:buChar char="●"/>
              <a:defRPr sz="1100" b="0" i="0" u="none" strike="noStrike" cap="none">
                <a:solidFill>
                  <a:srgbClr val="262626"/>
                </a:solidFill>
                <a:latin typeface="Century Schoolbook"/>
                <a:ea typeface="Century Schoolbook"/>
                <a:cs typeface="Century Schoolbook"/>
                <a:sym typeface="Century Schoolbook"/>
              </a:defRPr>
            </a:lvl8pPr>
            <a:lvl9pPr marL="4114800" marR="0" lvl="8" indent="-298450" algn="l" rtl="0">
              <a:lnSpc>
                <a:spcPct val="90000"/>
              </a:lnSpc>
              <a:spcBef>
                <a:spcPts val="200"/>
              </a:spcBef>
              <a:spcAft>
                <a:spcPts val="200"/>
              </a:spcAft>
              <a:buClr>
                <a:schemeClr val="accent1"/>
              </a:buClr>
              <a:buSzPts val="1100"/>
              <a:buFont typeface="Noto Sans Symbols"/>
              <a:buChar char="●"/>
              <a:defRPr sz="1100" b="0" i="0" u="none" strike="noStrike" cap="none">
                <a:solidFill>
                  <a:srgbClr val="262626"/>
                </a:solidFill>
                <a:latin typeface="Century Schoolbook"/>
                <a:ea typeface="Century Schoolbook"/>
                <a:cs typeface="Century Schoolbook"/>
                <a:sym typeface="Century Schoolbook"/>
              </a:defRPr>
            </a:lvl9pPr>
          </a:lstStyle>
          <a:p>
            <a:endParaRPr/>
          </a:p>
        </p:txBody>
      </p:sp>
      <p:sp>
        <p:nvSpPr>
          <p:cNvPr id="1422" name="Google Shape;1422;p174"/>
          <p:cNvSpPr txBox="1">
            <a:spLocks noGrp="1"/>
          </p:cNvSpPr>
          <p:nvPr>
            <p:ph type="dt" idx="10"/>
          </p:nvPr>
        </p:nvSpPr>
        <p:spPr>
          <a:xfrm rot="-5400000">
            <a:off x="8098157" y="748903"/>
            <a:ext cx="1428749" cy="273844"/>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C5D8F1"/>
                </a:solidFill>
                <a:latin typeface="Century Schoolbook"/>
                <a:ea typeface="Century Schoolbook"/>
                <a:cs typeface="Century Schoolbook"/>
                <a:sym typeface="Century Schoolbook"/>
              </a:defRPr>
            </a:lvl1pPr>
            <a:lvl2pPr marR="0" lvl="1"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23" name="Google Shape;1423;p174"/>
          <p:cNvSpPr txBox="1">
            <a:spLocks noGrp="1"/>
          </p:cNvSpPr>
          <p:nvPr>
            <p:ph type="ftr" idx="11"/>
          </p:nvPr>
        </p:nvSpPr>
        <p:spPr>
          <a:xfrm rot="-5400000">
            <a:off x="7469506" y="3034903"/>
            <a:ext cx="268605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C5D8F1"/>
                </a:solidFill>
                <a:latin typeface="Century Schoolbook"/>
                <a:ea typeface="Century Schoolbook"/>
                <a:cs typeface="Century Schoolbook"/>
                <a:sym typeface="Century Schoolbook"/>
              </a:defRPr>
            </a:lvl1pPr>
            <a:lvl2pPr marR="0" lvl="1"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100"/>
              <a:buNone/>
              <a:defRPr sz="14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24" name="Google Shape;1424;p174"/>
          <p:cNvSpPr txBox="1">
            <a:spLocks noGrp="1"/>
          </p:cNvSpPr>
          <p:nvPr>
            <p:ph type="sldNum" idx="12"/>
          </p:nvPr>
        </p:nvSpPr>
        <p:spPr>
          <a:xfrm>
            <a:off x="8469630" y="4629150"/>
            <a:ext cx="685800" cy="445294"/>
          </a:xfrm>
          <a:prstGeom prst="rect">
            <a:avLst/>
          </a:prstGeom>
          <a:noFill/>
          <a:ln>
            <a:noFill/>
          </a:ln>
        </p:spPr>
        <p:txBody>
          <a:bodyPr spcFirstLastPara="1" wrap="square" lIns="34275" tIns="34275" rIns="34275" bIns="34275" anchor="ctr" anchorCtr="0">
            <a:normAutofit/>
          </a:bodyPr>
          <a:lstStyle>
            <a:lvl1pPr marL="0" marR="0" lvl="0"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1pPr>
            <a:lvl2pPr marL="0" marR="0" lvl="1"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2pPr>
            <a:lvl3pPr marL="0" marR="0" lvl="2"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3pPr>
            <a:lvl4pPr marL="0" marR="0" lvl="3"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4pPr>
            <a:lvl5pPr marL="0" marR="0" lvl="4"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5pPr>
            <a:lvl6pPr marL="0" marR="0" lvl="5"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6pPr>
            <a:lvl7pPr marL="0" marR="0" lvl="6"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7pPr>
            <a:lvl8pPr marL="0" marR="0" lvl="7"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8pPr>
            <a:lvl9pPr marL="0" marR="0" lvl="8" indent="0" algn="ctr" rtl="0">
              <a:spcBef>
                <a:spcPts val="0"/>
              </a:spcBef>
              <a:buNone/>
              <a:defRPr sz="2700" b="0" i="0" u="none" strike="noStrike" cap="none">
                <a:solidFill>
                  <a:srgbClr val="538CD5"/>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cde.state.co.us/fedprograms/consappwaivers" TargetMode="External"/><Relationship Id="rId3" Type="http://schemas.openxmlformats.org/officeDocument/2006/relationships/hyperlink" Target="https://app.smartsheet.com/b/form/36ebd88929a5484fb9de7f7d63075bdd" TargetMode="External"/><Relationship Id="rId7" Type="http://schemas.openxmlformats.org/officeDocument/2006/relationships/hyperlink" Target="https://app.smartsheet.com/sheets/9JjhH5HpjPWxp9RQg6GJ86Q92P5mX42JXH2Vrx41/forms/3004850096960" TargetMode="External"/><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hyperlink" Target="https://app.smartsheet.com/b/form/67df580a4d174295964187b93fa8b2bc" TargetMode="External"/><Relationship Id="rId5" Type="http://schemas.openxmlformats.org/officeDocument/2006/relationships/hyperlink" Target="https://app.smartsheet.com/b/form/24450adbd4be4640b9bd75b2ae23c1c8" TargetMode="External"/><Relationship Id="rId4" Type="http://schemas.openxmlformats.org/officeDocument/2006/relationships/hyperlink" Target="https://app.smartsheet.com/b/form/2540944106c64790bc7739cc768bcc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hyperlink" Target="https://app.smartsheet.com/b/form/36ebd88929a5484fb9de7f7d63075bdd" TargetMode="External"/><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hyperlink" Target="https://www.cde.state.co.us/fedprograms/tiadm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pp.smartsheet.com/b/form/2540944106c64790bc7739cc768bcc00" TargetMode="External"/><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hyperlink" Target="https://www.cde.state.co.us/fedprograms/ti/a_sw"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pp.smartsheet.com/b/form/24450adbd4be4640b9bd75b2ae23c1c8" TargetMode="External"/><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hyperlink" Target="https://app.smartsheet.com/b/form/67df580a4d174295964187b93fa8b2bc" TargetMode="External"/><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hyperlink" Target="https://app.smartsheet.com/sheets/9JjhH5HpjPWxp9RQg6GJ86Q92P5mX42JXH2Vrx41/forms/3004850096960" TargetMode="External"/><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8.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e.state.co.us/fedprograms/eseaofficehoursppt02272025" TargetMode="External"/><Relationship Id="rId2" Type="http://schemas.openxmlformats.org/officeDocument/2006/relationships/notesSlide" Target="../notesSlides/notesSlide28.xml"/><Relationship Id="rId1" Type="http://schemas.openxmlformats.org/officeDocument/2006/relationships/slideLayout" Target="../slideLayouts/slideLayout169.xml"/><Relationship Id="rId4" Type="http://schemas.openxmlformats.org/officeDocument/2006/relationships/hyperlink" Target="https://www.cde.state.co.us/fedprograms/02272025_eseaofficehour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9.xml"/></Relationships>
</file>

<file path=ppt/slides/_rels/slide34.xml.rels><?xml version="1.0" encoding="UTF-8" standalone="yes"?>
<Relationships xmlns="http://schemas.openxmlformats.org/package/2006/relationships"><Relationship Id="rId3" Type="http://schemas.openxmlformats.org/officeDocument/2006/relationships/hyperlink" Target="https://t4pacenter.ed.gov/T4PAStatutes.aspx" TargetMode="External"/><Relationship Id="rId2" Type="http://schemas.openxmlformats.org/officeDocument/2006/relationships/notesSlide" Target="../notesSlides/notesSlide34.xml"/><Relationship Id="rId1" Type="http://schemas.openxmlformats.org/officeDocument/2006/relationships/slideLayout" Target="../slideLayouts/slideLayout1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9.xml"/></Relationships>
</file>

<file path=ppt/slides/_rels/slide39.xml.rels><?xml version="1.0" encoding="UTF-8" standalone="yes"?>
<Relationships xmlns="http://schemas.openxmlformats.org/package/2006/relationships"><Relationship Id="rId3" Type="http://schemas.openxmlformats.org/officeDocument/2006/relationships/hyperlink" Target="https://www2.ed.gov/fund/grant/about/discretionary/2023-non-regulatory-guidance-evidence.pdf" TargetMode="External"/><Relationship Id="rId2" Type="http://schemas.openxmlformats.org/officeDocument/2006/relationships/notesSlide" Target="../notesSlides/notesSlide39.xml"/><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3" Type="http://schemas.openxmlformats.org/officeDocument/2006/relationships/hyperlink" Target="https://www.ed.gov/about/news/press-release/us-department-of-education-initiates-reduction-force"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hyperlink" Target="http://t1.info.ed.gov/r/?id=h2327438,1d7b5bd,1d7a971" TargetMode="External"/><Relationship Id="rId4" Type="http://schemas.openxmlformats.org/officeDocument/2006/relationships/hyperlink" Target="http://t1.info.ed.gov/r/?id=h2327438,1d7b5bd,1d7a97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9.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69.xm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gains/gains-training-0" TargetMode="External"/><Relationship Id="rId2" Type="http://schemas.openxmlformats.org/officeDocument/2006/relationships/notesSlide" Target="../notesSlides/notesSlide5.xml"/><Relationship Id="rId1" Type="http://schemas.openxmlformats.org/officeDocument/2006/relationships/slideLayout" Target="../slideLayouts/slideLayout125.xml"/><Relationship Id="rId4" Type="http://schemas.openxmlformats.org/officeDocument/2006/relationships/hyperlink" Target="https://vimeo.com/1029034923?share=copy"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169.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6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9.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6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9.xml"/></Relationships>
</file>

<file path=ppt/slides/_rels/slide61.xml.rels><?xml version="1.0" encoding="UTF-8" standalone="yes"?>
<Relationships xmlns="http://schemas.openxmlformats.org/package/2006/relationships"><Relationship Id="rId3" Type="http://schemas.openxmlformats.org/officeDocument/2006/relationships/hyperlink" Target="https://ies.ed.gov/ncee/wwc/" TargetMode="External"/><Relationship Id="rId2" Type="http://schemas.openxmlformats.org/officeDocument/2006/relationships/notesSlide" Target="../notesSlides/notesSlide61.xml"/><Relationship Id="rId1" Type="http://schemas.openxmlformats.org/officeDocument/2006/relationships/slideLayout" Target="../slideLayouts/slideLayout169.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0.xml"/></Relationships>
</file>

<file path=ppt/slides/_rels/slide63.xml.rels><?xml version="1.0" encoding="UTF-8" standalone="yes"?>
<Relationships xmlns="http://schemas.openxmlformats.org/package/2006/relationships"><Relationship Id="rId3" Type="http://schemas.openxmlformats.org/officeDocument/2006/relationships/hyperlink" Target="https://www.cde.state.co.us/uip/strategyguides" TargetMode="External"/><Relationship Id="rId2" Type="http://schemas.openxmlformats.org/officeDocument/2006/relationships/notesSlide" Target="../notesSlides/notesSlide63.xml"/><Relationship Id="rId1" Type="http://schemas.openxmlformats.org/officeDocument/2006/relationships/slideLayout" Target="../slideLayouts/slideLayout168.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t4pacenter.ed.gov/docs/T4PAselectingEBPs2_508C.pdf" TargetMode="External"/><Relationship Id="rId7" Type="http://schemas.openxmlformats.org/officeDocument/2006/relationships/hyperlink" Target="https://t4pacenter.ed.gov/Docs/ProductResource/EvaluationGuide508C.pdf" TargetMode="External"/><Relationship Id="rId2" Type="http://schemas.openxmlformats.org/officeDocument/2006/relationships/notesSlide" Target="../notesSlides/notesSlide64.xml"/><Relationship Id="rId1" Type="http://schemas.openxmlformats.org/officeDocument/2006/relationships/slideLayout" Target="../slideLayouts/slideLayout169.xml"/><Relationship Id="rId6" Type="http://schemas.openxmlformats.org/officeDocument/2006/relationships/image" Target="../media/image65.png"/><Relationship Id="rId5" Type="http://schemas.openxmlformats.org/officeDocument/2006/relationships/hyperlink" Target="https://t4pacenter.ed.gov/docs/ResourceLibrary/T4PA_Assisting_LEAs_with_Evidence-based_Practices_508c.pdf" TargetMode="Externa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8" Type="http://schemas.openxmlformats.org/officeDocument/2006/relationships/hyperlink" Target="https://ies.ed.gov/ncee/edlabs/regions/midwest/pdf/eventhandout/ESSA-Clearinghouse-Crosswalk-Jan2018-508.pdf" TargetMode="External"/><Relationship Id="rId3" Type="http://schemas.openxmlformats.org/officeDocument/2006/relationships/hyperlink" Target="https://ies.ed.gov/ncee/edlabs/regions/midwest/blogs/understanding-essa-evidence-tiers-video.aspx" TargetMode="External"/><Relationship Id="rId7" Type="http://schemas.openxmlformats.org/officeDocument/2006/relationships/hyperlink" Target="https://ies.ed.gov/ncee/wwc/Resources/AboutWWC" TargetMode="External"/><Relationship Id="rId2" Type="http://schemas.openxmlformats.org/officeDocument/2006/relationships/notesSlide" Target="../notesSlides/notesSlide65.xml"/><Relationship Id="rId1" Type="http://schemas.openxmlformats.org/officeDocument/2006/relationships/slideLayout" Target="../slideLayouts/slideLayout169.xml"/><Relationship Id="rId6" Type="http://schemas.openxmlformats.org/officeDocument/2006/relationships/hyperlink" Target="https://ies.ed.gov/ncee/wwc/essa" TargetMode="External"/><Relationship Id="rId5" Type="http://schemas.openxmlformats.org/officeDocument/2006/relationships/hyperlink" Target="https://ies.ed.gov/ncee/rel/Products/Publication/4005" TargetMode="External"/><Relationship Id="rId10" Type="http://schemas.openxmlformats.org/officeDocument/2006/relationships/hyperlink" Target="https://ies.ed.gov/ncee/edlabs/regions/northeast/pdf/rel_2015057.pdf" TargetMode="External"/><Relationship Id="rId4" Type="http://schemas.openxmlformats.org/officeDocument/2006/relationships/hyperlink" Target="https://www2.ed.gov/fund/grant/about/discretionary/2023-non-regulatory-guidance-evidence.pdf" TargetMode="External"/><Relationship Id="rId9" Type="http://schemas.openxmlformats.org/officeDocument/2006/relationships/hyperlink" Target="https://ies.ed.gov/ncee/edlabs/regions/pacific/pdf/REL_2014025.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collins_d@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Austin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morris_h@cde.state.co.us" TargetMode="External"/><Relationship Id="rId2" Type="http://schemas.openxmlformats.org/officeDocument/2006/relationships/notesSlide" Target="../notesSlides/notesSlide71.xml"/><Relationship Id="rId16" Type="http://schemas.openxmlformats.org/officeDocument/2006/relationships/hyperlink" Target="mailto:miller-curley_s@cde.state.co.us" TargetMode="External"/><Relationship Id="rId20" Type="http://schemas.openxmlformats.org/officeDocument/2006/relationships/hyperlink" Target="mailto:ring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20parsley_b@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Kaleda_s@cde.state.co.us" TargetMode="External"/><Relationship Id="rId28" Type="http://schemas.openxmlformats.org/officeDocument/2006/relationships/hyperlink" Target="mailto:prael_m@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haffin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Hawkins_r@cde.state.co.us" TargetMode="External"/><Relationship Id="rId27" Type="http://schemas.openxmlformats.org/officeDocument/2006/relationships/hyperlink" Target="mailto:hollingshead_j@cde.state.co.u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fedprograms/ov/ef"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9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March 13,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Current Waivers</a:t>
            </a:r>
            <a:endParaRPr/>
          </a:p>
        </p:txBody>
      </p:sp>
      <p:sp>
        <p:nvSpPr>
          <p:cNvPr id="1588" name="Google Shape;1588;p199"/>
          <p:cNvSpPr txBox="1">
            <a:spLocks noGrp="1"/>
          </p:cNvSpPr>
          <p:nvPr>
            <p:ph type="body" idx="1"/>
          </p:nvPr>
        </p:nvSpPr>
        <p:spPr>
          <a:xfrm>
            <a:off x="311700" y="1151275"/>
            <a:ext cx="8493300" cy="2986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dirty="0"/>
              <a:t>Consolidated Application Waivers</a:t>
            </a:r>
            <a:endParaRPr sz="1400" dirty="0"/>
          </a:p>
          <a:p>
            <a:pPr marL="457200" lvl="0" indent="-317500" algn="l" rtl="0">
              <a:lnSpc>
                <a:spcPct val="150000"/>
              </a:lnSpc>
              <a:spcBef>
                <a:spcPts val="0"/>
              </a:spcBef>
              <a:spcAft>
                <a:spcPts val="0"/>
              </a:spcAft>
              <a:buSzPts val="1400"/>
              <a:buChar char="●"/>
            </a:pPr>
            <a:r>
              <a:rPr lang="en" sz="1400" dirty="0"/>
              <a:t>Consolidated Application Extension Request (GAINS)</a:t>
            </a:r>
            <a:endParaRPr sz="1400" dirty="0"/>
          </a:p>
          <a:p>
            <a:pPr marL="457200" lvl="0" indent="-317500" algn="l" rtl="0">
              <a:lnSpc>
                <a:spcPct val="150000"/>
              </a:lnSpc>
              <a:spcBef>
                <a:spcPts val="0"/>
              </a:spcBef>
              <a:spcAft>
                <a:spcPts val="0"/>
              </a:spcAft>
              <a:buSzPts val="1400"/>
              <a:buChar char="●"/>
            </a:pPr>
            <a:r>
              <a:rPr lang="en" sz="1400" u="sng" dirty="0">
                <a:solidFill>
                  <a:schemeClr val="accent1">
                    <a:lumMod val="75000"/>
                  </a:schemeClr>
                </a:solidFill>
                <a:hlinkClick r:id="rId3">
                  <a:extLst>
                    <a:ext uri="{A12FA001-AC4F-418D-AE19-62706E023703}">
                      <ahyp:hlinkClr xmlns:ahyp="http://schemas.microsoft.com/office/drawing/2018/hyperlinkcolor" val="tx"/>
                    </a:ext>
                  </a:extLst>
                </a:hlinkClick>
              </a:rPr>
              <a:t>Title I, Part A District Level Activities Waiver</a:t>
            </a:r>
            <a:endParaRPr sz="1400" dirty="0">
              <a:solidFill>
                <a:schemeClr val="accent1">
                  <a:lumMod val="75000"/>
                </a:schemeClr>
              </a:solidFill>
            </a:endParaRPr>
          </a:p>
          <a:p>
            <a:pPr marL="457200" lvl="0" indent="-317500" algn="l" rtl="0">
              <a:lnSpc>
                <a:spcPct val="150000"/>
              </a:lnSpc>
              <a:spcBef>
                <a:spcPts val="0"/>
              </a:spcBef>
              <a:spcAft>
                <a:spcPts val="0"/>
              </a:spcAft>
              <a:buSzPts val="1400"/>
              <a:buChar char="●"/>
            </a:pPr>
            <a:r>
              <a:rPr lang="en" sz="1400" u="sng" dirty="0">
                <a:solidFill>
                  <a:schemeClr val="accent1">
                    <a:lumMod val="75000"/>
                  </a:schemeClr>
                </a:solidFill>
                <a:hlinkClick r:id="rId4">
                  <a:extLst>
                    <a:ext uri="{A12FA001-AC4F-418D-AE19-62706E023703}">
                      <ahyp:hlinkClr xmlns:ahyp="http://schemas.microsoft.com/office/drawing/2018/hyperlinkcolor" val="tx"/>
                    </a:ext>
                  </a:extLst>
                </a:hlinkClick>
              </a:rPr>
              <a:t>Title I, Part A Schoolwide Waiver</a:t>
            </a:r>
            <a:endParaRPr sz="1400" dirty="0">
              <a:solidFill>
                <a:schemeClr val="accent1">
                  <a:lumMod val="75000"/>
                </a:schemeClr>
              </a:solidFill>
            </a:endParaRPr>
          </a:p>
          <a:p>
            <a:pPr marL="0" lvl="0" indent="0" algn="l" rtl="0">
              <a:lnSpc>
                <a:spcPct val="150000"/>
              </a:lnSpc>
              <a:spcBef>
                <a:spcPts val="0"/>
              </a:spcBef>
              <a:spcAft>
                <a:spcPts val="0"/>
              </a:spcAft>
              <a:buNone/>
            </a:pPr>
            <a:endParaRPr sz="1400" dirty="0"/>
          </a:p>
          <a:p>
            <a:pPr marL="0" lvl="0" indent="0" algn="l" rtl="0">
              <a:lnSpc>
                <a:spcPct val="150000"/>
              </a:lnSpc>
              <a:spcBef>
                <a:spcPts val="0"/>
              </a:spcBef>
              <a:spcAft>
                <a:spcPts val="0"/>
              </a:spcAft>
              <a:buNone/>
            </a:pPr>
            <a:r>
              <a:rPr lang="en" sz="1400" dirty="0"/>
              <a:t>Ed-Flex Waivers</a:t>
            </a:r>
            <a:endParaRPr sz="1400" dirty="0"/>
          </a:p>
          <a:p>
            <a:pPr marL="457200" lvl="0" indent="-317500" algn="l" rtl="0">
              <a:lnSpc>
                <a:spcPct val="150000"/>
              </a:lnSpc>
              <a:spcBef>
                <a:spcPts val="0"/>
              </a:spcBef>
              <a:spcAft>
                <a:spcPts val="0"/>
              </a:spcAft>
              <a:buClr>
                <a:srgbClr val="333333"/>
              </a:buClr>
              <a:buSzPts val="1400"/>
              <a:buFont typeface="Arial"/>
              <a:buChar char="●"/>
            </a:pPr>
            <a:r>
              <a:rPr lang="en" sz="1400" u="sng" dirty="0">
                <a:solidFill>
                  <a:schemeClr val="accent1">
                    <a:lumMod val="75000"/>
                  </a:schemeClr>
                </a:solidFill>
                <a:highlight>
                  <a:srgbClr val="FFFFFF"/>
                </a:highlight>
                <a:hlinkClick r:id="rId5">
                  <a:extLst>
                    <a:ext uri="{A12FA001-AC4F-418D-AE19-62706E023703}">
                      <ahyp:hlinkClr xmlns:ahyp="http://schemas.microsoft.com/office/drawing/2018/hyperlinkcolor" val="tx"/>
                    </a:ext>
                  </a:extLst>
                </a:hlinkClick>
              </a:rPr>
              <a:t>Title I, Part A 15% Carryover Waiver</a:t>
            </a:r>
            <a:endParaRPr sz="1400" dirty="0">
              <a:solidFill>
                <a:schemeClr val="accent1">
                  <a:lumMod val="75000"/>
                </a:schemeClr>
              </a:solidFill>
              <a:highlight>
                <a:srgbClr val="FFFFFF"/>
              </a:highlight>
            </a:endParaRPr>
          </a:p>
          <a:p>
            <a:pPr marL="457200" lvl="0" indent="-317500" algn="l" rtl="0">
              <a:lnSpc>
                <a:spcPct val="150000"/>
              </a:lnSpc>
              <a:spcBef>
                <a:spcPts val="0"/>
              </a:spcBef>
              <a:spcAft>
                <a:spcPts val="0"/>
              </a:spcAft>
              <a:buClr>
                <a:srgbClr val="333333"/>
              </a:buClr>
              <a:buSzPts val="1400"/>
              <a:buFont typeface="Roboto"/>
              <a:buChar char="●"/>
            </a:pPr>
            <a:r>
              <a:rPr lang="en" sz="1400" dirty="0">
                <a:solidFill>
                  <a:srgbClr val="403F3B"/>
                </a:solidFill>
                <a:highlight>
                  <a:srgbClr val="FFFFFF"/>
                </a:highlight>
              </a:rPr>
              <a:t>NEW </a:t>
            </a:r>
            <a:r>
              <a:rPr lang="en" sz="1400" u="sng" dirty="0">
                <a:solidFill>
                  <a:schemeClr val="accent1">
                    <a:lumMod val="75000"/>
                  </a:schemeClr>
                </a:solidFill>
                <a:highlight>
                  <a:srgbClr val="FFFFFF"/>
                </a:highlight>
                <a:hlinkClick r:id="rId6">
                  <a:extLst>
                    <a:ext uri="{A12FA001-AC4F-418D-AE19-62706E023703}">
                      <ahyp:hlinkClr xmlns:ahyp="http://schemas.microsoft.com/office/drawing/2018/hyperlinkcolor" val="tx"/>
                    </a:ext>
                  </a:extLst>
                </a:hlinkClick>
              </a:rPr>
              <a:t>Title IV, Part A Apportionment Waiver</a:t>
            </a:r>
            <a:endParaRPr sz="1400" dirty="0">
              <a:solidFill>
                <a:schemeClr val="accent1">
                  <a:lumMod val="75000"/>
                </a:schemeClr>
              </a:solidFill>
              <a:highlight>
                <a:srgbClr val="FFFFFF"/>
              </a:highlight>
            </a:endParaRPr>
          </a:p>
          <a:p>
            <a:pPr marL="457200" lvl="0" indent="-317500" algn="l" rtl="0">
              <a:lnSpc>
                <a:spcPct val="150000"/>
              </a:lnSpc>
              <a:spcBef>
                <a:spcPts val="0"/>
              </a:spcBef>
              <a:spcAft>
                <a:spcPts val="0"/>
              </a:spcAft>
              <a:buClr>
                <a:srgbClr val="333333"/>
              </a:buClr>
              <a:buSzPts val="1400"/>
              <a:buFont typeface="Arial"/>
              <a:buChar char="●"/>
            </a:pPr>
            <a:r>
              <a:rPr lang="en" sz="1400" dirty="0">
                <a:highlight>
                  <a:srgbClr val="FFFFFF"/>
                </a:highlight>
              </a:rPr>
              <a:t>NEW </a:t>
            </a:r>
            <a:r>
              <a:rPr lang="en" sz="1400" u="sng" dirty="0">
                <a:solidFill>
                  <a:schemeClr val="accent1">
                    <a:lumMod val="75000"/>
                  </a:schemeClr>
                </a:solidFill>
                <a:highlight>
                  <a:schemeClr val="lt1"/>
                </a:highlight>
                <a:hlinkClick r:id="rId7">
                  <a:extLst>
                    <a:ext uri="{A12FA001-AC4F-418D-AE19-62706E023703}">
                      <ahyp:hlinkClr xmlns:ahyp="http://schemas.microsoft.com/office/drawing/2018/hyperlinkcolor" val="tx"/>
                    </a:ext>
                  </a:extLst>
                </a:hlinkClick>
              </a:rPr>
              <a:t>Title IV, Part A Effective Use of Technology Infrastructure Maximum Waiver</a:t>
            </a:r>
            <a:endParaRPr sz="1400" dirty="0">
              <a:solidFill>
                <a:schemeClr val="accent1">
                  <a:lumMod val="75000"/>
                </a:schemeClr>
              </a:solidFill>
              <a:highlight>
                <a:srgbClr val="FFFFFF"/>
              </a:highlight>
            </a:endParaRPr>
          </a:p>
          <a:p>
            <a:pPr marL="0" lvl="0" indent="0" algn="l" rtl="0">
              <a:lnSpc>
                <a:spcPct val="150000"/>
              </a:lnSpc>
              <a:spcBef>
                <a:spcPts val="1200"/>
              </a:spcBef>
              <a:spcAft>
                <a:spcPts val="1200"/>
              </a:spcAft>
              <a:buNone/>
            </a:pPr>
            <a:endParaRPr sz="1400" dirty="0">
              <a:highlight>
                <a:srgbClr val="FFFFFF"/>
              </a:highlight>
            </a:endParaRPr>
          </a:p>
        </p:txBody>
      </p:sp>
      <p:sp>
        <p:nvSpPr>
          <p:cNvPr id="1589" name="Google Shape;1589;p199"/>
          <p:cNvSpPr/>
          <p:nvPr/>
        </p:nvSpPr>
        <p:spPr>
          <a:xfrm>
            <a:off x="5474825" y="1834700"/>
            <a:ext cx="2791200" cy="10932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u="sng" dirty="0">
                <a:solidFill>
                  <a:schemeClr val="accent1">
                    <a:lumMod val="75000"/>
                  </a:schemeClr>
                </a:solidFill>
                <a:hlinkClick r:id="rId8">
                  <a:extLst>
                    <a:ext uri="{A12FA001-AC4F-418D-AE19-62706E023703}">
                      <ahyp:hlinkClr xmlns:ahyp="http://schemas.microsoft.com/office/drawing/2018/hyperlinkcolor" val="tx"/>
                    </a:ext>
                  </a:extLst>
                </a:hlinkClick>
              </a:rPr>
              <a:t>CDE Waiver Website</a:t>
            </a:r>
            <a:endParaRPr dirty="0">
              <a:solidFill>
                <a:schemeClr val="accent1">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20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Consolidated Application Extension Request Waiver</a:t>
            </a:r>
            <a:endParaRPr/>
          </a:p>
        </p:txBody>
      </p:sp>
      <p:sp>
        <p:nvSpPr>
          <p:cNvPr id="1595" name="Google Shape;1595;p200"/>
          <p:cNvSpPr txBox="1">
            <a:spLocks noGrp="1"/>
          </p:cNvSpPr>
          <p:nvPr>
            <p:ph type="body" idx="1"/>
          </p:nvPr>
        </p:nvSpPr>
        <p:spPr>
          <a:xfrm>
            <a:off x="311700" y="1171950"/>
            <a:ext cx="80646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dirty="0">
                <a:solidFill>
                  <a:srgbClr val="333333"/>
                </a:solidFill>
                <a:highlight>
                  <a:srgbClr val="FFFFFF"/>
                </a:highlight>
              </a:rPr>
              <a:t>All Consolidated Application Extension Requests will be submitted through GAINS. </a:t>
            </a:r>
            <a:endParaRPr sz="1500" dirty="0"/>
          </a:p>
        </p:txBody>
      </p:sp>
      <p:pic>
        <p:nvPicPr>
          <p:cNvPr id="1596" name="Google Shape;1596;p200" descr="The GAINS lefthand navigation menu with the &quot;Application Supplement&quot; menu highlighted, which is the seventh option down."/>
          <p:cNvPicPr preferRelativeResize="0"/>
          <p:nvPr/>
        </p:nvPicPr>
        <p:blipFill rotWithShape="1">
          <a:blip r:embed="rId3">
            <a:alphaModFix/>
          </a:blip>
          <a:srcRect l="-8500" r="8500"/>
          <a:stretch/>
        </p:blipFill>
        <p:spPr>
          <a:xfrm>
            <a:off x="87549" y="1696813"/>
            <a:ext cx="1584225" cy="3168475"/>
          </a:xfrm>
          <a:prstGeom prst="rect">
            <a:avLst/>
          </a:prstGeom>
          <a:noFill/>
          <a:ln>
            <a:noFill/>
          </a:ln>
        </p:spPr>
      </p:pic>
      <p:cxnSp>
        <p:nvCxnSpPr>
          <p:cNvPr id="1597" name="Google Shape;1597;p200">
            <a:extLst>
              <a:ext uri="{C183D7F6-B498-43B3-948B-1728B52AA6E4}">
                <adec:decorative xmlns:adec="http://schemas.microsoft.com/office/drawing/2017/decorative" val="1"/>
              </a:ext>
            </a:extLst>
          </p:cNvPr>
          <p:cNvCxnSpPr/>
          <p:nvPr/>
        </p:nvCxnSpPr>
        <p:spPr>
          <a:xfrm>
            <a:off x="1327372" y="3220487"/>
            <a:ext cx="475500" cy="4800"/>
          </a:xfrm>
          <a:prstGeom prst="straightConnector1">
            <a:avLst/>
          </a:prstGeom>
          <a:noFill/>
          <a:ln w="38100" cap="flat" cmpd="sng">
            <a:solidFill>
              <a:schemeClr val="dk2"/>
            </a:solidFill>
            <a:prstDash val="solid"/>
            <a:round/>
            <a:headEnd type="none" w="med" len="med"/>
            <a:tailEnd type="triangle" w="med" len="med"/>
          </a:ln>
        </p:spPr>
      </p:cxnSp>
      <p:pic>
        <p:nvPicPr>
          <p:cNvPr id="1598" name="Google Shape;1598;p200" descr="The application supplements main menu with the second option, ESEA Consolidated Application Extension Request, highlighted."/>
          <p:cNvPicPr preferRelativeResize="0"/>
          <p:nvPr/>
        </p:nvPicPr>
        <p:blipFill>
          <a:blip r:embed="rId4">
            <a:alphaModFix/>
          </a:blip>
          <a:stretch>
            <a:fillRect/>
          </a:stretch>
        </p:blipFill>
        <p:spPr>
          <a:xfrm>
            <a:off x="1799550" y="1696813"/>
            <a:ext cx="3497525" cy="1864125"/>
          </a:xfrm>
          <a:prstGeom prst="rect">
            <a:avLst/>
          </a:prstGeom>
          <a:noFill/>
          <a:ln>
            <a:noFill/>
          </a:ln>
        </p:spPr>
      </p:pic>
      <p:pic>
        <p:nvPicPr>
          <p:cNvPr id="1599" name="Google Shape;1599;p200" descr="The ESEA Consolidated Application Extension Request Sections main page with the ESEA Consolidated Application Extension Request option highlighted under the description header."/>
          <p:cNvPicPr preferRelativeResize="0"/>
          <p:nvPr/>
        </p:nvPicPr>
        <p:blipFill>
          <a:blip r:embed="rId5">
            <a:alphaModFix/>
          </a:blip>
          <a:stretch>
            <a:fillRect/>
          </a:stretch>
        </p:blipFill>
        <p:spPr>
          <a:xfrm>
            <a:off x="5603149" y="1696828"/>
            <a:ext cx="3325374" cy="2644600"/>
          </a:xfrm>
          <a:prstGeom prst="rect">
            <a:avLst/>
          </a:prstGeom>
          <a:noFill/>
          <a:ln>
            <a:noFill/>
          </a:ln>
        </p:spPr>
      </p:pic>
      <p:cxnSp>
        <p:nvCxnSpPr>
          <p:cNvPr id="1600" name="Google Shape;1600;p200">
            <a:extLst>
              <a:ext uri="{C183D7F6-B498-43B3-948B-1728B52AA6E4}">
                <adec:decorative xmlns:adec="http://schemas.microsoft.com/office/drawing/2017/decorative" val="1"/>
              </a:ext>
            </a:extLst>
          </p:cNvPr>
          <p:cNvCxnSpPr/>
          <p:nvPr/>
        </p:nvCxnSpPr>
        <p:spPr>
          <a:xfrm>
            <a:off x="5041772" y="3110262"/>
            <a:ext cx="475500" cy="4800"/>
          </a:xfrm>
          <a:prstGeom prst="straightConnector1">
            <a:avLst/>
          </a:prstGeom>
          <a:noFill/>
          <a:ln w="38100" cap="flat" cmpd="sng">
            <a:solidFill>
              <a:schemeClr val="dk2"/>
            </a:solidFill>
            <a:prstDash val="solid"/>
            <a:round/>
            <a:headEnd type="none" w="med" len="med"/>
            <a:tailEnd type="triangle" w="med" len="med"/>
          </a:ln>
        </p:spPr>
      </p:cxnSp>
      <p:sp>
        <p:nvSpPr>
          <p:cNvPr id="1601" name="Google Shape;1601;p200"/>
          <p:cNvSpPr txBox="1"/>
          <p:nvPr/>
        </p:nvSpPr>
        <p:spPr>
          <a:xfrm>
            <a:off x="7650075" y="179850"/>
            <a:ext cx="1211100" cy="992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2"/>
                </a:solidFill>
                <a:latin typeface="Roboto Medium"/>
                <a:ea typeface="Roboto Medium"/>
                <a:cs typeface="Roboto Medium"/>
                <a:sym typeface="Roboto Medium"/>
              </a:rPr>
              <a:t>ConsAppDue Date: June 30</a:t>
            </a:r>
            <a:endParaRPr sz="1800" dirty="0">
              <a:solidFill>
                <a:schemeClr val="dk2"/>
              </a:solidFill>
              <a:latin typeface="Roboto Medium"/>
              <a:ea typeface="Roboto Medium"/>
              <a:cs typeface="Roboto Medium"/>
              <a:sym typeface="Roboto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2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Extension Request Waiver, continued</a:t>
            </a:r>
            <a:endParaRPr/>
          </a:p>
        </p:txBody>
      </p:sp>
      <p:pic>
        <p:nvPicPr>
          <p:cNvPr id="1607" name="Google Shape;1607;p201" descr="The ESEA Consolidated Application Extension Request main page, showing fields for an extension explanation, submission date, and certification."/>
          <p:cNvPicPr preferRelativeResize="0"/>
          <p:nvPr/>
        </p:nvPicPr>
        <p:blipFill>
          <a:blip r:embed="rId3">
            <a:alphaModFix/>
          </a:blip>
          <a:stretch>
            <a:fillRect/>
          </a:stretch>
        </p:blipFill>
        <p:spPr>
          <a:xfrm>
            <a:off x="99525" y="998800"/>
            <a:ext cx="8944950" cy="2576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2" name="Google Shape;1612;p2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Title I, Part A District Level Set Asides Waiver </a:t>
            </a:r>
            <a:endParaRPr dirty="0"/>
          </a:p>
          <a:p>
            <a:pPr marL="0" lvl="0" indent="0" algn="l" rtl="0">
              <a:spcBef>
                <a:spcPts val="0"/>
              </a:spcBef>
              <a:spcAft>
                <a:spcPts val="0"/>
              </a:spcAft>
              <a:buNone/>
            </a:pPr>
            <a:r>
              <a:rPr lang="en" sz="1200" dirty="0"/>
              <a:t>(formerly District Managed Activities) </a:t>
            </a:r>
            <a:endParaRPr sz="1200" dirty="0"/>
          </a:p>
        </p:txBody>
      </p:sp>
      <p:sp>
        <p:nvSpPr>
          <p:cNvPr id="1613" name="Google Shape;1613;p202"/>
          <p:cNvSpPr txBox="1">
            <a:spLocks noGrp="1"/>
          </p:cNvSpPr>
          <p:nvPr>
            <p:ph type="body" idx="1"/>
          </p:nvPr>
        </p:nvSpPr>
        <p:spPr>
          <a:xfrm>
            <a:off x="311700" y="941175"/>
            <a:ext cx="7548000" cy="3514800"/>
          </a:xfrm>
          <a:prstGeom prst="rect">
            <a:avLst/>
          </a:prstGeom>
        </p:spPr>
        <p:txBody>
          <a:bodyPr spcFirstLastPara="1" wrap="square" lIns="91425" tIns="91425" rIns="91425" bIns="91425" anchor="t" anchorCtr="0">
            <a:noAutofit/>
          </a:bodyPr>
          <a:lstStyle/>
          <a:p>
            <a:pPr marL="457200" lvl="0" indent="-320675" algn="l" rtl="0">
              <a:lnSpc>
                <a:spcPct val="100000"/>
              </a:lnSpc>
              <a:spcBef>
                <a:spcPts val="0"/>
              </a:spcBef>
              <a:spcAft>
                <a:spcPts val="1200"/>
              </a:spcAft>
              <a:buSzPts val="1450"/>
              <a:buChar char="●"/>
            </a:pPr>
            <a:r>
              <a:rPr lang="en" sz="1450" b="1" dirty="0"/>
              <a:t>Who</a:t>
            </a:r>
            <a:r>
              <a:rPr lang="en" sz="1450" dirty="0"/>
              <a:t>: LEAs who receive Title I, Part A funds</a:t>
            </a:r>
            <a:endParaRPr sz="1450" dirty="0"/>
          </a:p>
          <a:p>
            <a:pPr marL="457200" lvl="0" indent="-320675" algn="l" rtl="0">
              <a:lnSpc>
                <a:spcPct val="100000"/>
              </a:lnSpc>
              <a:spcBef>
                <a:spcPts val="0"/>
              </a:spcBef>
              <a:spcAft>
                <a:spcPts val="1200"/>
              </a:spcAft>
              <a:buSzPts val="1450"/>
              <a:buChar char="●"/>
            </a:pPr>
            <a:r>
              <a:rPr lang="en" sz="1450" b="1" dirty="0"/>
              <a:t>What</a:t>
            </a:r>
            <a:r>
              <a:rPr lang="en" sz="1450" dirty="0"/>
              <a:t>: LEAs that propose to exceed the 20% limitation for the use of District Level Activities (formerly District Managed Activities or DMA) are required to apply for a waiver.</a:t>
            </a:r>
            <a:endParaRPr sz="1450" dirty="0"/>
          </a:p>
          <a:p>
            <a:pPr marL="457200" lvl="0" indent="-320675" algn="l" rtl="0">
              <a:lnSpc>
                <a:spcPct val="100000"/>
              </a:lnSpc>
              <a:spcBef>
                <a:spcPts val="0"/>
              </a:spcBef>
              <a:spcAft>
                <a:spcPts val="1200"/>
              </a:spcAft>
              <a:buSzPts val="1450"/>
              <a:buChar char="●"/>
            </a:pPr>
            <a:r>
              <a:rPr lang="en" sz="1450" b="1" dirty="0"/>
              <a:t>When</a:t>
            </a:r>
            <a:r>
              <a:rPr lang="en" sz="1450" dirty="0"/>
              <a:t>: Submit the waiver annually with the ESEA Consolidated Application by June 30.</a:t>
            </a:r>
            <a:endParaRPr sz="1450" dirty="0"/>
          </a:p>
          <a:p>
            <a:pPr marL="457200" lvl="0" indent="-320675" algn="l" rtl="0">
              <a:lnSpc>
                <a:spcPct val="100000"/>
              </a:lnSpc>
              <a:spcBef>
                <a:spcPts val="0"/>
              </a:spcBef>
              <a:spcAft>
                <a:spcPts val="1200"/>
              </a:spcAft>
              <a:buSzPts val="1450"/>
              <a:buChar char="●"/>
            </a:pPr>
            <a:r>
              <a:rPr lang="en" sz="1450" b="1" dirty="0"/>
              <a:t>Where</a:t>
            </a:r>
            <a:r>
              <a:rPr lang="en" sz="1450" dirty="0"/>
              <a:t>: </a:t>
            </a:r>
            <a:r>
              <a:rPr lang="en" sz="1400" dirty="0"/>
              <a:t>Submit the waiver via the </a:t>
            </a:r>
            <a:r>
              <a:rPr lang="en" sz="1450" u="sng" dirty="0">
                <a:solidFill>
                  <a:schemeClr val="accent1">
                    <a:lumMod val="75000"/>
                  </a:schemeClr>
                </a:solidFill>
                <a:hlinkClick r:id="rId3">
                  <a:extLst>
                    <a:ext uri="{A12FA001-AC4F-418D-AE19-62706E023703}">
                      <ahyp:hlinkClr xmlns:ahyp="http://schemas.microsoft.com/office/drawing/2018/hyperlinkcolor" val="tx"/>
                    </a:ext>
                  </a:extLst>
                </a:hlinkClick>
              </a:rPr>
              <a:t>online form</a:t>
            </a:r>
            <a:r>
              <a:rPr lang="en" sz="1450" dirty="0"/>
              <a:t>.</a:t>
            </a:r>
            <a:endParaRPr sz="1450" dirty="0"/>
          </a:p>
          <a:p>
            <a:pPr marL="457200" lvl="0" indent="-320675" algn="l" rtl="0">
              <a:lnSpc>
                <a:spcPct val="100000"/>
              </a:lnSpc>
              <a:spcBef>
                <a:spcPts val="0"/>
              </a:spcBef>
              <a:spcAft>
                <a:spcPts val="1200"/>
              </a:spcAft>
              <a:buSzPts val="1450"/>
              <a:buChar char="●"/>
            </a:pPr>
            <a:r>
              <a:rPr lang="en" sz="1450" b="1" dirty="0"/>
              <a:t>Why</a:t>
            </a:r>
            <a:r>
              <a:rPr lang="en" sz="1450" dirty="0"/>
              <a:t>: Based on data, the LEA has </a:t>
            </a:r>
            <a:r>
              <a:rPr lang="en" sz="1450" dirty="0">
                <a:highlight>
                  <a:schemeClr val="lt1"/>
                </a:highlight>
              </a:rPr>
              <a:t>determined that additional district level activities would be more effective than school level activities. Please see the </a:t>
            </a:r>
            <a:r>
              <a:rPr lang="en" sz="1450" u="sng" dirty="0">
                <a:solidFill>
                  <a:schemeClr val="accent1">
                    <a:lumMod val="75000"/>
                  </a:schemeClr>
                </a:solidFill>
                <a:highlight>
                  <a:schemeClr val="lt1"/>
                </a:highlight>
                <a:hlinkClick r:id="rId4">
                  <a:extLst>
                    <a:ext uri="{A12FA001-AC4F-418D-AE19-62706E023703}">
                      <ahyp:hlinkClr xmlns:ahyp="http://schemas.microsoft.com/office/drawing/2018/hyperlinkcolor" val="tx"/>
                    </a:ext>
                  </a:extLst>
                </a:hlinkClick>
              </a:rPr>
              <a:t>District Level Set-Asides website</a:t>
            </a:r>
            <a:r>
              <a:rPr lang="en" sz="1450" dirty="0">
                <a:highlight>
                  <a:schemeClr val="lt1"/>
                </a:highlight>
              </a:rPr>
              <a:t> for examples. </a:t>
            </a:r>
            <a:endParaRPr sz="1450" dirty="0">
              <a:highlight>
                <a:schemeClr val="lt1"/>
              </a:highlight>
            </a:endParaRPr>
          </a:p>
          <a:p>
            <a:pPr marL="0" lvl="0" indent="0" algn="l" rtl="0">
              <a:lnSpc>
                <a:spcPct val="150000"/>
              </a:lnSpc>
              <a:spcBef>
                <a:spcPts val="0"/>
              </a:spcBef>
              <a:spcAft>
                <a:spcPts val="0"/>
              </a:spcAft>
              <a:buNone/>
            </a:pPr>
            <a:endParaRPr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 Part A Schoolwide Waiver</a:t>
            </a:r>
            <a:endParaRPr sz="1200"/>
          </a:p>
        </p:txBody>
      </p:sp>
      <p:sp>
        <p:nvSpPr>
          <p:cNvPr id="1619" name="Google Shape;1619;p203"/>
          <p:cNvSpPr txBox="1">
            <a:spLocks noGrp="1"/>
          </p:cNvSpPr>
          <p:nvPr>
            <p:ph type="body" idx="1"/>
          </p:nvPr>
        </p:nvSpPr>
        <p:spPr>
          <a:xfrm>
            <a:off x="311700" y="941175"/>
            <a:ext cx="7671900" cy="3426600"/>
          </a:xfrm>
          <a:prstGeom prst="rect">
            <a:avLst/>
          </a:prstGeom>
        </p:spPr>
        <p:txBody>
          <a:bodyPr spcFirstLastPara="1" wrap="square" lIns="91425" tIns="91425" rIns="91425" bIns="91425" anchor="t" anchorCtr="0">
            <a:noAutofit/>
          </a:bodyPr>
          <a:lstStyle/>
          <a:p>
            <a:pPr marL="457200" lvl="0" indent="-320675" algn="l" rtl="0">
              <a:lnSpc>
                <a:spcPct val="100000"/>
              </a:lnSpc>
              <a:spcBef>
                <a:spcPts val="0"/>
              </a:spcBef>
              <a:spcAft>
                <a:spcPts val="1200"/>
              </a:spcAft>
              <a:buSzPts val="1450"/>
              <a:buChar char="●"/>
            </a:pPr>
            <a:r>
              <a:rPr lang="en" sz="1450" b="1" dirty="0"/>
              <a:t>Who: </a:t>
            </a:r>
            <a:r>
              <a:rPr lang="en" sz="1450" dirty="0"/>
              <a:t>LEAs who receive Title I, Part A funds</a:t>
            </a:r>
            <a:endParaRPr sz="1450" b="1" dirty="0"/>
          </a:p>
          <a:p>
            <a:pPr marL="457200" lvl="0" indent="-320675" algn="l" rtl="0">
              <a:lnSpc>
                <a:spcPct val="100000"/>
              </a:lnSpc>
              <a:spcBef>
                <a:spcPts val="0"/>
              </a:spcBef>
              <a:spcAft>
                <a:spcPts val="1200"/>
              </a:spcAft>
              <a:buSzPts val="1450"/>
              <a:buChar char="●"/>
            </a:pPr>
            <a:r>
              <a:rPr lang="en" sz="1450" b="1" dirty="0"/>
              <a:t>What: </a:t>
            </a:r>
            <a:r>
              <a:rPr lang="en" sz="1450" dirty="0"/>
              <a:t>ESSA allows schools in which less than 40% of the students are from low-income families to</a:t>
            </a:r>
            <a:r>
              <a:rPr lang="en" sz="1450" dirty="0">
                <a:uFill>
                  <a:noFill/>
                </a:uFill>
                <a:hlinkClick r:id="rId3"/>
              </a:rPr>
              <a:t> </a:t>
            </a:r>
            <a:r>
              <a:rPr lang="en" sz="1450" dirty="0"/>
              <a:t>apply for a waiver to be eligible to operate a schoolwide program. </a:t>
            </a:r>
            <a:r>
              <a:rPr lang="en" sz="1450" dirty="0">
                <a:highlight>
                  <a:schemeClr val="lt1"/>
                </a:highlight>
              </a:rPr>
              <a:t>(ESSA §1008(1)(a)(1)(B))</a:t>
            </a:r>
            <a:endParaRPr sz="1450" b="1" dirty="0"/>
          </a:p>
          <a:p>
            <a:pPr marL="457200" lvl="0" indent="-320675" algn="l" rtl="0">
              <a:lnSpc>
                <a:spcPct val="100000"/>
              </a:lnSpc>
              <a:spcBef>
                <a:spcPts val="0"/>
              </a:spcBef>
              <a:spcAft>
                <a:spcPts val="1200"/>
              </a:spcAft>
              <a:buSzPts val="1450"/>
              <a:buChar char="●"/>
            </a:pPr>
            <a:r>
              <a:rPr lang="en" sz="1450" b="1" dirty="0"/>
              <a:t>When: </a:t>
            </a:r>
            <a:r>
              <a:rPr lang="en" sz="1450" dirty="0"/>
              <a:t>Submit the waiver with the ESEA Consolidated Application by June 30, at the beginning of each three-year application cycle.</a:t>
            </a:r>
            <a:endParaRPr sz="1450" dirty="0"/>
          </a:p>
          <a:p>
            <a:pPr marL="457200" lvl="0" indent="-320675" algn="l" rtl="0">
              <a:lnSpc>
                <a:spcPct val="100000"/>
              </a:lnSpc>
              <a:spcBef>
                <a:spcPts val="0"/>
              </a:spcBef>
              <a:spcAft>
                <a:spcPts val="1200"/>
              </a:spcAft>
              <a:buSzPts val="1450"/>
              <a:buChar char="●"/>
            </a:pPr>
            <a:r>
              <a:rPr lang="en" sz="1450" b="1" dirty="0"/>
              <a:t>Where: </a:t>
            </a:r>
            <a:r>
              <a:rPr lang="en" sz="1400" dirty="0"/>
              <a:t>Submit the waiver via the </a:t>
            </a:r>
            <a:r>
              <a:rPr lang="en" sz="1450" u="sng" dirty="0">
                <a:solidFill>
                  <a:schemeClr val="accent1">
                    <a:lumMod val="75000"/>
                  </a:schemeClr>
                </a:solidFill>
                <a:hlinkClick r:id="rId3">
                  <a:extLst>
                    <a:ext uri="{A12FA001-AC4F-418D-AE19-62706E023703}">
                      <ahyp:hlinkClr xmlns:ahyp="http://schemas.microsoft.com/office/drawing/2018/hyperlinkcolor" val="tx"/>
                    </a:ext>
                  </a:extLst>
                </a:hlinkClick>
              </a:rPr>
              <a:t>online form</a:t>
            </a:r>
            <a:r>
              <a:rPr lang="en" sz="1450" dirty="0"/>
              <a:t>.</a:t>
            </a:r>
            <a:endParaRPr sz="1450" dirty="0"/>
          </a:p>
          <a:p>
            <a:pPr marL="457200" lvl="0" indent="-320675" algn="l" rtl="0">
              <a:lnSpc>
                <a:spcPct val="100000"/>
              </a:lnSpc>
              <a:spcBef>
                <a:spcPts val="0"/>
              </a:spcBef>
              <a:spcAft>
                <a:spcPts val="1200"/>
              </a:spcAft>
              <a:buSzPts val="1450"/>
              <a:buChar char="●"/>
            </a:pPr>
            <a:r>
              <a:rPr lang="en" sz="1450" b="1" dirty="0"/>
              <a:t>Why: </a:t>
            </a:r>
            <a:r>
              <a:rPr lang="en" sz="1450" dirty="0"/>
              <a:t>Based on data, the LEA has </a:t>
            </a:r>
            <a:r>
              <a:rPr lang="en" sz="1450" dirty="0">
                <a:highlight>
                  <a:schemeClr val="lt1"/>
                </a:highlight>
              </a:rPr>
              <a:t>determined that schoolwide programming would increase student achievement more than targeted assistance programming. Please see the </a:t>
            </a:r>
            <a:r>
              <a:rPr lang="en" sz="1450" u="sng" dirty="0">
                <a:solidFill>
                  <a:schemeClr val="accent1">
                    <a:lumMod val="75000"/>
                  </a:schemeClr>
                </a:solidFill>
                <a:highlight>
                  <a:schemeClr val="lt1"/>
                </a:highlight>
                <a:hlinkClick r:id="rId4">
                  <a:extLst>
                    <a:ext uri="{A12FA001-AC4F-418D-AE19-62706E023703}">
                      <ahyp:hlinkClr xmlns:ahyp="http://schemas.microsoft.com/office/drawing/2018/hyperlinkcolor" val="tx"/>
                    </a:ext>
                  </a:extLst>
                </a:hlinkClick>
              </a:rPr>
              <a:t>Title I, Part A Schoolwide Programs website</a:t>
            </a:r>
            <a:r>
              <a:rPr lang="en" sz="1450" dirty="0">
                <a:solidFill>
                  <a:schemeClr val="accent1">
                    <a:lumMod val="75000"/>
                  </a:schemeClr>
                </a:solidFill>
                <a:highlight>
                  <a:schemeClr val="lt1"/>
                </a:highlight>
              </a:rPr>
              <a:t> </a:t>
            </a:r>
            <a:r>
              <a:rPr lang="en" sz="1450" dirty="0">
                <a:highlight>
                  <a:schemeClr val="lt1"/>
                </a:highlight>
              </a:rPr>
              <a:t>for examples.</a:t>
            </a:r>
            <a:endParaRPr sz="1450" dirty="0">
              <a:highlight>
                <a:schemeClr val="lt1"/>
              </a:highlight>
            </a:endParaRPr>
          </a:p>
          <a:p>
            <a:pPr marL="0" lvl="0" indent="0" algn="l" rtl="0">
              <a:spcBef>
                <a:spcPts val="0"/>
              </a:spcBef>
              <a:spcAft>
                <a:spcPts val="0"/>
              </a:spcAft>
              <a:buNone/>
            </a:pPr>
            <a:endParaRPr sz="1450" dirty="0">
              <a:highlight>
                <a:schemeClr val="lt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2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ED Flex Title I, Part A 15% Carryover Waiver</a:t>
            </a:r>
            <a:endParaRPr sz="1200"/>
          </a:p>
        </p:txBody>
      </p:sp>
      <p:sp>
        <p:nvSpPr>
          <p:cNvPr id="1625" name="Google Shape;1625;p204"/>
          <p:cNvSpPr txBox="1">
            <a:spLocks noGrp="1"/>
          </p:cNvSpPr>
          <p:nvPr>
            <p:ph type="body" idx="1"/>
          </p:nvPr>
        </p:nvSpPr>
        <p:spPr>
          <a:xfrm>
            <a:off x="311700" y="1065025"/>
            <a:ext cx="7836900" cy="3271500"/>
          </a:xfrm>
          <a:prstGeom prst="rect">
            <a:avLst/>
          </a:prstGeom>
        </p:spPr>
        <p:txBody>
          <a:bodyPr spcFirstLastPara="1" wrap="square" lIns="91425" tIns="91425" rIns="91425" bIns="91425" anchor="t" anchorCtr="0">
            <a:noAutofit/>
          </a:bodyPr>
          <a:lstStyle/>
          <a:p>
            <a:pPr marL="457200" lvl="0" indent="-320675" algn="l" rtl="0">
              <a:lnSpc>
                <a:spcPct val="100000"/>
              </a:lnSpc>
              <a:spcBef>
                <a:spcPts val="0"/>
              </a:spcBef>
              <a:spcAft>
                <a:spcPts val="1200"/>
              </a:spcAft>
              <a:buSzPts val="1450"/>
              <a:buChar char="●"/>
            </a:pPr>
            <a:r>
              <a:rPr lang="en" sz="1450" b="1" dirty="0"/>
              <a:t>Who: </a:t>
            </a:r>
            <a:r>
              <a:rPr lang="en" sz="1450" dirty="0"/>
              <a:t>LEAs who receive Title I, Part A funds and CDE Office of Grants Fiscal has confirmed that the LEA has more than 15% carryover for one year’s Title I, Part A allocation</a:t>
            </a:r>
            <a:endParaRPr sz="1450" b="1" dirty="0"/>
          </a:p>
          <a:p>
            <a:pPr marL="457200" lvl="0" indent="-320675" algn="l" rtl="0">
              <a:lnSpc>
                <a:spcPct val="100000"/>
              </a:lnSpc>
              <a:spcBef>
                <a:spcPts val="0"/>
              </a:spcBef>
              <a:spcAft>
                <a:spcPts val="1200"/>
              </a:spcAft>
              <a:buSzPts val="1450"/>
              <a:buChar char="●"/>
            </a:pPr>
            <a:r>
              <a:rPr lang="en" sz="1450" b="1" dirty="0"/>
              <a:t>What: </a:t>
            </a:r>
            <a:r>
              <a:rPr lang="en" sz="1450" dirty="0">
                <a:highlight>
                  <a:schemeClr val="lt1"/>
                </a:highlight>
              </a:rPr>
              <a:t>LEAs that receive $50,000 or more in Title I, Part A per fiscal year may not carry over more than 15% of funds into the next fiscal year. However, ESSA stipulates that the State (i.e., CDE) may waive this requirement once every three years. (ESEA §6339</a:t>
            </a:r>
            <a:r>
              <a:rPr lang="en" sz="1450" dirty="0">
                <a:solidFill>
                  <a:srgbClr val="32434F"/>
                </a:solidFill>
                <a:highlight>
                  <a:schemeClr val="lt1"/>
                </a:highlight>
              </a:rPr>
              <a:t>)</a:t>
            </a:r>
            <a:endParaRPr sz="1450" b="1" dirty="0"/>
          </a:p>
          <a:p>
            <a:pPr marL="457200" lvl="0" indent="-320675" algn="l" rtl="0">
              <a:lnSpc>
                <a:spcPct val="100000"/>
              </a:lnSpc>
              <a:spcBef>
                <a:spcPts val="0"/>
              </a:spcBef>
              <a:spcAft>
                <a:spcPts val="1200"/>
              </a:spcAft>
              <a:buSzPts val="1450"/>
              <a:buChar char="●"/>
            </a:pPr>
            <a:r>
              <a:rPr lang="en" sz="1450" b="1" dirty="0"/>
              <a:t>When: </a:t>
            </a:r>
            <a:r>
              <a:rPr lang="en" sz="1450" dirty="0"/>
              <a:t>When notified by CDE Grants Fiscal or Federal Program and Supports; typically after annual financial reports (AFRs) have been reviewed by Grants Fiscal</a:t>
            </a:r>
            <a:endParaRPr sz="1450" dirty="0"/>
          </a:p>
          <a:p>
            <a:pPr marL="457200" lvl="0" indent="-320675" algn="l" rtl="0">
              <a:lnSpc>
                <a:spcPct val="100000"/>
              </a:lnSpc>
              <a:spcBef>
                <a:spcPts val="0"/>
              </a:spcBef>
              <a:spcAft>
                <a:spcPts val="1200"/>
              </a:spcAft>
              <a:buSzPts val="1450"/>
              <a:buChar char="●"/>
            </a:pPr>
            <a:r>
              <a:rPr lang="en" sz="1450" b="1" dirty="0"/>
              <a:t>Where: </a:t>
            </a:r>
            <a:r>
              <a:rPr lang="en" sz="1400" dirty="0"/>
              <a:t>Submit waivers via the</a:t>
            </a:r>
            <a:r>
              <a:rPr lang="en" sz="1400" dirty="0">
                <a:latin typeface="Lato"/>
                <a:ea typeface="Lato"/>
                <a:cs typeface="Lato"/>
                <a:sym typeface="Lato"/>
              </a:rPr>
              <a:t> </a:t>
            </a:r>
            <a:r>
              <a:rPr lang="en" sz="1450" u="sng" dirty="0">
                <a:solidFill>
                  <a:schemeClr val="hlink"/>
                </a:solidFill>
                <a:hlinkClick r:id="rId3"/>
              </a:rPr>
              <a:t>online form</a:t>
            </a:r>
            <a:r>
              <a:rPr lang="en" sz="1450" dirty="0">
                <a:highlight>
                  <a:schemeClr val="lt1"/>
                </a:highlight>
              </a:rPr>
              <a:t>.</a:t>
            </a:r>
            <a:endParaRPr sz="1450" dirty="0">
              <a:highlight>
                <a:schemeClr val="lt1"/>
              </a:highlight>
            </a:endParaRPr>
          </a:p>
          <a:p>
            <a:pPr marL="457200" lvl="0" indent="0" algn="l" rtl="0">
              <a:lnSpc>
                <a:spcPct val="150000"/>
              </a:lnSpc>
              <a:spcBef>
                <a:spcPts val="0"/>
              </a:spcBef>
              <a:spcAft>
                <a:spcPts val="1200"/>
              </a:spcAft>
              <a:buNone/>
            </a:pPr>
            <a:endParaRPr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20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Title IV Apportionment Requirement</a:t>
            </a:r>
            <a:endParaRPr/>
          </a:p>
        </p:txBody>
      </p:sp>
      <p:pic>
        <p:nvPicPr>
          <p:cNvPr id="1631" name="Google Shape;1631;p205" descr="The funding percentage appropriation requirements. For allocations greater than $30,000, at least 20% must go to well rounded education, at least 20% must go to safe schools, and no more than 60% allocated to all three priorities including technology. For allocations below $30,000, funds can be spent on activities in at least one of the aforementioned categories, but cannot spend more than 15% on technologies."/>
          <p:cNvPicPr preferRelativeResize="0"/>
          <p:nvPr/>
        </p:nvPicPr>
        <p:blipFill>
          <a:blip r:embed="rId3">
            <a:alphaModFix/>
          </a:blip>
          <a:stretch>
            <a:fillRect/>
          </a:stretch>
        </p:blipFill>
        <p:spPr>
          <a:xfrm>
            <a:off x="526100" y="958325"/>
            <a:ext cx="6356024" cy="3550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20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Ed-Flex Title IV, Part A Apportionment Waiver</a:t>
            </a:r>
            <a:endParaRPr dirty="0"/>
          </a:p>
        </p:txBody>
      </p:sp>
      <p:sp>
        <p:nvSpPr>
          <p:cNvPr id="1637" name="Google Shape;1637;p206"/>
          <p:cNvSpPr txBox="1">
            <a:spLocks noGrp="1"/>
          </p:cNvSpPr>
          <p:nvPr>
            <p:ph type="body" idx="1"/>
          </p:nvPr>
        </p:nvSpPr>
        <p:spPr>
          <a:xfrm>
            <a:off x="311700" y="924675"/>
            <a:ext cx="8043300" cy="3376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Clr>
                <a:schemeClr val="dk1"/>
              </a:buClr>
              <a:buSzPts val="1100"/>
              <a:buFont typeface="Arial"/>
              <a:buNone/>
            </a:pPr>
            <a:r>
              <a:rPr lang="en" sz="1400" b="1" dirty="0"/>
              <a:t>Who</a:t>
            </a:r>
            <a:r>
              <a:rPr lang="en" sz="1400" dirty="0"/>
              <a:t>: LEAs with a Title IV, Part A allocation of $30,000 or more</a:t>
            </a:r>
            <a:endParaRPr sz="1400" dirty="0"/>
          </a:p>
          <a:p>
            <a:pPr marL="0" lvl="0" indent="0" algn="l" rtl="0">
              <a:lnSpc>
                <a:spcPct val="100000"/>
              </a:lnSpc>
              <a:spcBef>
                <a:spcPts val="0"/>
              </a:spcBef>
              <a:spcAft>
                <a:spcPts val="1200"/>
              </a:spcAft>
              <a:buClr>
                <a:schemeClr val="dk1"/>
              </a:buClr>
              <a:buSzPts val="1100"/>
              <a:buFont typeface="Arial"/>
              <a:buNone/>
            </a:pPr>
            <a:r>
              <a:rPr lang="en" sz="1400" b="1" dirty="0"/>
              <a:t>What</a:t>
            </a:r>
            <a:r>
              <a:rPr lang="en" sz="1400" dirty="0"/>
              <a:t>: If an LEA’s budget does not meet the minimum apportionment requirements, then the LEA may apply to waive that requirement as long as the underlying purposes of the statutory requirements for Title IV, Part A are still met (i.e., purpose of Title IV and allowability of activities).</a:t>
            </a:r>
            <a:endParaRPr sz="1400" dirty="0"/>
          </a:p>
          <a:p>
            <a:pPr marL="0" lvl="0" indent="0" algn="l" rtl="0">
              <a:lnSpc>
                <a:spcPct val="100000"/>
              </a:lnSpc>
              <a:spcBef>
                <a:spcPts val="0"/>
              </a:spcBef>
              <a:buClr>
                <a:schemeClr val="dk1"/>
              </a:buClr>
              <a:buSzPts val="1100"/>
              <a:buFont typeface="Arial"/>
              <a:buNone/>
            </a:pPr>
            <a:r>
              <a:rPr lang="en" sz="1400" b="1" dirty="0"/>
              <a:t>When</a:t>
            </a:r>
            <a:r>
              <a:rPr lang="en" sz="1400" dirty="0"/>
              <a:t>: </a:t>
            </a:r>
            <a:endParaRPr sz="1400" dirty="0"/>
          </a:p>
          <a:p>
            <a:pPr marL="457200" lvl="0" indent="-317500" algn="l" rtl="0">
              <a:lnSpc>
                <a:spcPct val="100000"/>
              </a:lnSpc>
              <a:spcBef>
                <a:spcPts val="0"/>
              </a:spcBef>
              <a:buSzPts val="1400"/>
              <a:buFont typeface="Roboto"/>
              <a:buChar char="●"/>
            </a:pPr>
            <a:r>
              <a:rPr lang="en" sz="1400" dirty="0"/>
              <a:t>Ideally, LEAs will consider waivers in the initial planning of the Title IV budget according to their needs assessment.</a:t>
            </a:r>
            <a:endParaRPr sz="1400" dirty="0"/>
          </a:p>
          <a:p>
            <a:pPr marL="457200" lvl="0" indent="-317500" algn="l" rtl="0">
              <a:lnSpc>
                <a:spcPct val="100000"/>
              </a:lnSpc>
              <a:spcBef>
                <a:spcPts val="0"/>
              </a:spcBef>
              <a:spcAft>
                <a:spcPts val="1200"/>
              </a:spcAft>
              <a:buSzPts val="1400"/>
              <a:buFont typeface="Roboto"/>
              <a:buChar char="●"/>
            </a:pPr>
            <a:r>
              <a:rPr lang="en" sz="1400" dirty="0"/>
              <a:t>Waivers apply to one Federal fiscal year (July 1 to June 30) and are accepted on a rolling basis. </a:t>
            </a:r>
            <a:endParaRPr sz="1400" dirty="0"/>
          </a:p>
          <a:p>
            <a:pPr marL="0" lvl="0" indent="0" algn="l" rtl="0">
              <a:lnSpc>
                <a:spcPct val="100000"/>
              </a:lnSpc>
              <a:spcBef>
                <a:spcPts val="0"/>
              </a:spcBef>
              <a:spcAft>
                <a:spcPts val="1200"/>
              </a:spcAft>
              <a:buClr>
                <a:schemeClr val="dk1"/>
              </a:buClr>
              <a:buSzPts val="1100"/>
              <a:buFont typeface="Arial"/>
              <a:buNone/>
            </a:pPr>
            <a:r>
              <a:rPr lang="en" sz="1400" b="1" dirty="0"/>
              <a:t>Where</a:t>
            </a:r>
            <a:r>
              <a:rPr lang="en" sz="1400" dirty="0"/>
              <a:t>: Submit waivers via </a:t>
            </a:r>
            <a:r>
              <a:rPr lang="en" sz="1400" u="sng" dirty="0">
                <a:solidFill>
                  <a:schemeClr val="accent5"/>
                </a:solidFill>
                <a:hlinkClick r:id="rId3">
                  <a:extLst>
                    <a:ext uri="{A12FA001-AC4F-418D-AE19-62706E023703}">
                      <ahyp:hlinkClr xmlns:ahyp="http://schemas.microsoft.com/office/drawing/2018/hyperlinkcolor" val="tx"/>
                    </a:ext>
                  </a:extLst>
                </a:hlinkClick>
              </a:rPr>
              <a:t>the online form</a:t>
            </a:r>
            <a:r>
              <a:rPr lang="en" sz="1400" dirty="0"/>
              <a:t>.</a:t>
            </a:r>
            <a:endParaRPr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p2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Waiver Narratives and Public Comment</a:t>
            </a:r>
            <a:br>
              <a:rPr lang="en" dirty="0"/>
            </a:br>
            <a:r>
              <a:rPr lang="en" sz="1400" i="1" dirty="0"/>
              <a:t>Ed-Flex Title IV, Part A Apportionment Waiver</a:t>
            </a:r>
            <a:endParaRPr sz="1400" i="1" dirty="0"/>
          </a:p>
        </p:txBody>
      </p:sp>
      <p:pic>
        <p:nvPicPr>
          <p:cNvPr id="1644" name="Google Shape;1644;p207" descr="The narratives section for the Ed-FLes Title IV, Part A apportionment waiver that includes fields for the rationale and evaluation."/>
          <p:cNvPicPr preferRelativeResize="0"/>
          <p:nvPr/>
        </p:nvPicPr>
        <p:blipFill rotWithShape="1">
          <a:blip r:embed="rId3">
            <a:alphaModFix/>
          </a:blip>
          <a:srcRect b="26996"/>
          <a:stretch/>
        </p:blipFill>
        <p:spPr>
          <a:xfrm>
            <a:off x="311700" y="1431009"/>
            <a:ext cx="3648075" cy="1703600"/>
          </a:xfrm>
          <a:prstGeom prst="rect">
            <a:avLst/>
          </a:prstGeom>
          <a:noFill/>
          <a:ln w="9525" cap="flat" cmpd="sng">
            <a:solidFill>
              <a:schemeClr val="dk2"/>
            </a:solidFill>
            <a:prstDash val="solid"/>
            <a:round/>
            <a:headEnd type="none" w="sm" len="sm"/>
            <a:tailEnd type="none" w="sm" len="sm"/>
          </a:ln>
        </p:spPr>
      </p:pic>
      <p:pic>
        <p:nvPicPr>
          <p:cNvPr id="1643" name="Google Shape;1643;p207" descr="The public notice and comment section for the Ed-FLes Title IV, Part A apportionment waiver where districts must check that they've met all four requirements."/>
          <p:cNvPicPr preferRelativeResize="0"/>
          <p:nvPr/>
        </p:nvPicPr>
        <p:blipFill>
          <a:blip r:embed="rId4">
            <a:alphaModFix/>
          </a:blip>
          <a:stretch>
            <a:fillRect/>
          </a:stretch>
        </p:blipFill>
        <p:spPr>
          <a:xfrm>
            <a:off x="4177025" y="1382688"/>
            <a:ext cx="3657600" cy="18002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2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Apportionment Waiver Example #1 </a:t>
            </a:r>
            <a:endParaRPr/>
          </a:p>
        </p:txBody>
      </p:sp>
      <p:sp>
        <p:nvSpPr>
          <p:cNvPr id="1651" name="Google Shape;1651;p208"/>
          <p:cNvSpPr txBox="1"/>
          <p:nvPr/>
        </p:nvSpPr>
        <p:spPr>
          <a:xfrm>
            <a:off x="426350" y="912138"/>
            <a:ext cx="565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School District 0000</a:t>
            </a:r>
            <a:endParaRPr sz="1300" b="1">
              <a:solidFill>
                <a:schemeClr val="accent1"/>
              </a:solidFill>
              <a:latin typeface="Lato"/>
              <a:ea typeface="Lato"/>
              <a:cs typeface="Lato"/>
              <a:sym typeface="Lato"/>
            </a:endParaRPr>
          </a:p>
        </p:txBody>
      </p:sp>
      <p:graphicFrame>
        <p:nvGraphicFramePr>
          <p:cNvPr id="1652" name="Google Shape;1652;p208"/>
          <p:cNvGraphicFramePr/>
          <p:nvPr>
            <p:extLst>
              <p:ext uri="{D42A27DB-BD31-4B8C-83A1-F6EECF244321}">
                <p14:modId xmlns:p14="http://schemas.microsoft.com/office/powerpoint/2010/main" val="807681068"/>
              </p:ext>
            </p:extLst>
          </p:nvPr>
        </p:nvGraphicFramePr>
        <p:xfrm>
          <a:off x="426338" y="1381538"/>
          <a:ext cx="7648825" cy="2849850"/>
        </p:xfrm>
        <a:graphic>
          <a:graphicData uri="http://schemas.openxmlformats.org/drawingml/2006/table">
            <a:tbl>
              <a:tblPr firstRow="1">
                <a:noFill/>
                <a:tableStyleId>{3ED825BF-2A12-4169-A26D-D0D7C6D7078A}</a:tableStyleId>
              </a:tblPr>
              <a:tblGrid>
                <a:gridCol w="1844900">
                  <a:extLst>
                    <a:ext uri="{9D8B030D-6E8A-4147-A177-3AD203B41FA5}">
                      <a16:colId xmlns:a16="http://schemas.microsoft.com/office/drawing/2014/main" val="20000"/>
                    </a:ext>
                  </a:extLst>
                </a:gridCol>
                <a:gridCol w="58039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50">
                          <a:latin typeface="Roboto"/>
                          <a:ea typeface="Roboto"/>
                          <a:cs typeface="Roboto"/>
                          <a:sym typeface="Roboto"/>
                        </a:rPr>
                        <a:t>Title IV Allocation </a:t>
                      </a:r>
                      <a:endParaRPr sz="125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250">
                          <a:latin typeface="Roboto"/>
                          <a:ea typeface="Roboto"/>
                          <a:cs typeface="Roboto"/>
                          <a:sym typeface="Roboto"/>
                        </a:rPr>
                        <a:t>$450,000</a:t>
                      </a:r>
                      <a:endParaRPr sz="1250">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50">
                          <a:latin typeface="Roboto"/>
                          <a:ea typeface="Roboto"/>
                          <a:cs typeface="Roboto"/>
                          <a:sym typeface="Roboto"/>
                        </a:rPr>
                        <a:t>Needs Assessment </a:t>
                      </a:r>
                      <a:endParaRPr sz="125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250" dirty="0">
                          <a:latin typeface="Roboto"/>
                          <a:ea typeface="Roboto"/>
                          <a:cs typeface="Roboto"/>
                          <a:sym typeface="Roboto"/>
                        </a:rPr>
                        <a:t>Through stakeholder engagement processes, school MTSS data review, and student feedback surveys, it was determined that additional mental health supports are needed districtwide. The LEA decided that all four Federally-identified schools and six additional middle and high schools with high levels of low-income students that also reported the highest need for mental health supports would receive an additional 0.5 FTE counselor as well as fund additional professional development at each site for staff in regards to mental health supports. Through feedback related to stakeholder engagement efforts and public posting of ESEA plans, it was determined that this need was more urgent and to be prioritized over all other potential Title IV funding uses. </a:t>
                      </a:r>
                      <a:endParaRPr sz="1250" dirty="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50" dirty="0">
                          <a:latin typeface="Roboto"/>
                          <a:ea typeface="Roboto"/>
                          <a:cs typeface="Roboto"/>
                          <a:sym typeface="Roboto"/>
                        </a:rPr>
                        <a:t>Need for a waiver</a:t>
                      </a:r>
                      <a:endParaRPr sz="1250" dirty="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250" dirty="0">
                          <a:latin typeface="Roboto"/>
                          <a:ea typeface="Roboto"/>
                          <a:cs typeface="Roboto"/>
                          <a:sym typeface="Roboto"/>
                        </a:rPr>
                        <a:t>All funds will be budgeted within the Safe and Healthy Students function code. </a:t>
                      </a:r>
                      <a:endParaRPr sz="1250" dirty="0">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91"/>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ESEA/ESSER Office Hours</a:t>
            </a:r>
            <a:endParaRPr dirty="0"/>
          </a:p>
        </p:txBody>
      </p:sp>
      <p:sp>
        <p:nvSpPr>
          <p:cNvPr id="1534" name="Google Shape;1534;p191"/>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lnSpc>
                <a:spcPct val="115000"/>
              </a:lnSpc>
              <a:spcBef>
                <a:spcPts val="0"/>
              </a:spcBef>
              <a:spcAft>
                <a:spcPts val="0"/>
              </a:spcAft>
              <a:buSzPts val="1600"/>
              <a:buChar char="●"/>
            </a:pPr>
            <a:r>
              <a:rPr lang="en" dirty="0"/>
              <a:t>Updates and Reminders</a:t>
            </a:r>
            <a:endParaRPr dirty="0"/>
          </a:p>
          <a:p>
            <a:pPr marL="457200" lvl="0" indent="-330200" algn="l" rtl="0">
              <a:lnSpc>
                <a:spcPct val="115000"/>
              </a:lnSpc>
              <a:spcBef>
                <a:spcPts val="0"/>
              </a:spcBef>
              <a:spcAft>
                <a:spcPts val="0"/>
              </a:spcAft>
              <a:buSzPts val="1600"/>
              <a:buChar char="●"/>
            </a:pPr>
            <a:r>
              <a:rPr lang="en" dirty="0"/>
              <a:t>Waiver Overview</a:t>
            </a:r>
            <a:endParaRPr dirty="0"/>
          </a:p>
          <a:p>
            <a:pPr marL="457200" lvl="0" indent="-330200" algn="l" rtl="0">
              <a:lnSpc>
                <a:spcPct val="115000"/>
              </a:lnSpc>
              <a:spcBef>
                <a:spcPts val="0"/>
              </a:spcBef>
              <a:spcAft>
                <a:spcPts val="0"/>
              </a:spcAft>
              <a:buSzPts val="1600"/>
              <a:buChar char="●"/>
            </a:pPr>
            <a:r>
              <a:rPr lang="en" dirty="0"/>
              <a:t>EBI Training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2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Apportionment Waiver Example #2</a:t>
            </a:r>
            <a:endParaRPr/>
          </a:p>
        </p:txBody>
      </p:sp>
      <p:sp>
        <p:nvSpPr>
          <p:cNvPr id="1659" name="Google Shape;1659;p209"/>
          <p:cNvSpPr txBox="1"/>
          <p:nvPr/>
        </p:nvSpPr>
        <p:spPr>
          <a:xfrm>
            <a:off x="426350" y="967650"/>
            <a:ext cx="565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School District 0000</a:t>
            </a:r>
            <a:endParaRPr sz="1300" b="1">
              <a:solidFill>
                <a:schemeClr val="accent1"/>
              </a:solidFill>
              <a:latin typeface="Lato"/>
              <a:ea typeface="Lato"/>
              <a:cs typeface="Lato"/>
              <a:sym typeface="Lato"/>
            </a:endParaRPr>
          </a:p>
        </p:txBody>
      </p:sp>
      <p:graphicFrame>
        <p:nvGraphicFramePr>
          <p:cNvPr id="1660" name="Google Shape;1660;p209"/>
          <p:cNvGraphicFramePr/>
          <p:nvPr>
            <p:extLst>
              <p:ext uri="{D42A27DB-BD31-4B8C-83A1-F6EECF244321}">
                <p14:modId xmlns:p14="http://schemas.microsoft.com/office/powerpoint/2010/main" val="3025562200"/>
              </p:ext>
            </p:extLst>
          </p:nvPr>
        </p:nvGraphicFramePr>
        <p:xfrm>
          <a:off x="426350" y="1437050"/>
          <a:ext cx="7648825" cy="2834550"/>
        </p:xfrm>
        <a:graphic>
          <a:graphicData uri="http://schemas.openxmlformats.org/drawingml/2006/table">
            <a:tbl>
              <a:tblPr firstRow="1">
                <a:noFill/>
                <a:tableStyleId>{3ED825BF-2A12-4169-A26D-D0D7C6D7078A}</a:tableStyleId>
              </a:tblPr>
              <a:tblGrid>
                <a:gridCol w="1865950">
                  <a:extLst>
                    <a:ext uri="{9D8B030D-6E8A-4147-A177-3AD203B41FA5}">
                      <a16:colId xmlns:a16="http://schemas.microsoft.com/office/drawing/2014/main" val="20000"/>
                    </a:ext>
                  </a:extLst>
                </a:gridCol>
                <a:gridCol w="57828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Title IV Allocation </a:t>
                      </a:r>
                      <a:endParaRPr/>
                    </a:p>
                  </a:txBody>
                  <a:tcPr marL="91425" marR="91425" marT="91425" marB="91425"/>
                </a:tc>
                <a:tc>
                  <a:txBody>
                    <a:bodyPr/>
                    <a:lstStyle/>
                    <a:p>
                      <a:pPr marL="0" lvl="0" indent="0" algn="l" rtl="0">
                        <a:spcBef>
                          <a:spcPts val="0"/>
                        </a:spcBef>
                        <a:spcAft>
                          <a:spcPts val="0"/>
                        </a:spcAft>
                        <a:buNone/>
                      </a:pPr>
                      <a:r>
                        <a:rPr lang="en"/>
                        <a:t>$45,000</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Needs Assessment </a:t>
                      </a:r>
                      <a:endParaRPr/>
                    </a:p>
                  </a:txBody>
                  <a:tcPr marL="91425" marR="91425" marT="91425" marB="91425"/>
                </a:tc>
                <a:tc>
                  <a:txBody>
                    <a:bodyPr/>
                    <a:lstStyle/>
                    <a:p>
                      <a:pPr marL="0" lvl="0" indent="0" algn="l" rtl="0">
                        <a:spcBef>
                          <a:spcPts val="0"/>
                        </a:spcBef>
                        <a:spcAft>
                          <a:spcPts val="0"/>
                        </a:spcAft>
                        <a:buNone/>
                      </a:pPr>
                      <a:r>
                        <a:rPr lang="en" sz="1200" dirty="0"/>
                        <a:t>The LEA conducted a needs assessment using the UIP process. Through a review of the LEA’s curriculum, it was determined that the LEA was lacking in postsecondary education and career awareness and</a:t>
                      </a:r>
                      <a:endParaRPr sz="1200" dirty="0"/>
                    </a:p>
                    <a:p>
                      <a:pPr marL="0" lvl="0" indent="0" algn="l" rtl="0">
                        <a:spcBef>
                          <a:spcPts val="0"/>
                        </a:spcBef>
                        <a:spcAft>
                          <a:spcPts val="0"/>
                        </a:spcAft>
                        <a:buNone/>
                      </a:pPr>
                      <a:r>
                        <a:rPr lang="en" sz="1200" dirty="0"/>
                        <a:t>exploration activities. It was decided that purchasing an online concurrent enrollment license and career exploration tools as well as professional development for staff to implement these online tools would be most beneficial for students.</a:t>
                      </a:r>
                      <a:endParaRPr sz="12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Need for a waiver</a:t>
                      </a:r>
                      <a:endParaRPr/>
                    </a:p>
                  </a:txBody>
                  <a:tcPr marL="91425" marR="91425" marT="91425" marB="91425"/>
                </a:tc>
                <a:tc>
                  <a:txBody>
                    <a:bodyPr/>
                    <a:lstStyle/>
                    <a:p>
                      <a:pPr marL="0" lvl="0" indent="0" algn="l" rtl="0">
                        <a:spcBef>
                          <a:spcPts val="0"/>
                        </a:spcBef>
                        <a:spcAft>
                          <a:spcPts val="0"/>
                        </a:spcAft>
                        <a:buNone/>
                      </a:pPr>
                      <a:r>
                        <a:rPr lang="en" sz="1300" dirty="0"/>
                        <a:t>$35,000 (77%) will be budgeted in Well-Rounded Education for concurrent enrollment and career exploration tools and $10,000 (23%) will be budgeted in Effective Use of Technology for staff PD to implement these tools. </a:t>
                      </a:r>
                      <a:r>
                        <a:rPr lang="en" sz="1300" b="1" dirty="0"/>
                        <a:t>0% budgeted in Safe and Healthy Students necessitates a waiver.</a:t>
                      </a:r>
                      <a:r>
                        <a:rPr lang="en" sz="1300" dirty="0"/>
                        <a:t> </a:t>
                      </a:r>
                      <a:endParaRPr sz="13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10"/>
          <p:cNvSpPr txBox="1">
            <a:spLocks noGrp="1"/>
          </p:cNvSpPr>
          <p:nvPr>
            <p:ph type="title"/>
          </p:nvPr>
        </p:nvSpPr>
        <p:spPr>
          <a:xfrm>
            <a:off x="311700" y="105100"/>
            <a:ext cx="80022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Title IV Effective Use of Technology 15% Infrastructure Maximum</a:t>
            </a:r>
            <a:endParaRPr/>
          </a:p>
        </p:txBody>
      </p:sp>
      <p:sp>
        <p:nvSpPr>
          <p:cNvPr id="1666" name="Google Shape;1666;p210"/>
          <p:cNvSpPr txBox="1"/>
          <p:nvPr/>
        </p:nvSpPr>
        <p:spPr>
          <a:xfrm>
            <a:off x="115800" y="920700"/>
            <a:ext cx="8198100" cy="301618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1200"/>
              </a:spcAft>
              <a:buClr>
                <a:schemeClr val="dk1"/>
              </a:buClr>
              <a:buSzPts val="1400"/>
              <a:buFont typeface="Roboto"/>
              <a:buChar char="●"/>
            </a:pPr>
            <a:r>
              <a:rPr lang="en" i="1" dirty="0">
                <a:solidFill>
                  <a:schemeClr val="dk1"/>
                </a:solidFill>
                <a:highlight>
                  <a:schemeClr val="lt1"/>
                </a:highlight>
                <a:latin typeface="Roboto"/>
                <a:ea typeface="Roboto"/>
                <a:cs typeface="Roboto"/>
                <a:sym typeface="Roboto"/>
              </a:rPr>
              <a:t>LEAs shall use a portion of such funds to improve the use of technology to improve the academic achievement, academic growth, and digital literacy of all students, including by meeting the needs of such agency or consortium that are identified in the needs assessment. (ESEA section 4109(a)).</a:t>
            </a:r>
            <a:endParaRPr i="1" dirty="0">
              <a:solidFill>
                <a:schemeClr val="dk1"/>
              </a:solidFill>
              <a:highlight>
                <a:schemeClr val="lt1"/>
              </a:highlight>
              <a:latin typeface="Roboto"/>
              <a:ea typeface="Roboto"/>
              <a:cs typeface="Roboto"/>
              <a:sym typeface="Roboto"/>
            </a:endParaRPr>
          </a:p>
          <a:p>
            <a:pPr marL="457200" lvl="0" indent="-317500" algn="l" rtl="0">
              <a:spcBef>
                <a:spcPts val="0"/>
              </a:spcBef>
              <a:spcAft>
                <a:spcPts val="1200"/>
              </a:spcAft>
              <a:buClr>
                <a:schemeClr val="dk1"/>
              </a:buClr>
              <a:buSzPts val="1400"/>
              <a:buFont typeface="Lato"/>
              <a:buChar char="●"/>
            </a:pPr>
            <a:r>
              <a:rPr lang="en" dirty="0">
                <a:solidFill>
                  <a:schemeClr val="dk1"/>
                </a:solidFill>
                <a:highlight>
                  <a:schemeClr val="lt1"/>
                </a:highlight>
                <a:latin typeface="Roboto"/>
                <a:ea typeface="Roboto"/>
                <a:cs typeface="Roboto"/>
                <a:sym typeface="Roboto"/>
              </a:rPr>
              <a:t>(b) SPECIAL RULE.—A local educational agency, or consortium of such agencies, </a:t>
            </a:r>
            <a:r>
              <a:rPr lang="en" b="1" dirty="0">
                <a:solidFill>
                  <a:schemeClr val="dk1"/>
                </a:solidFill>
                <a:highlight>
                  <a:schemeClr val="lt1"/>
                </a:highlight>
                <a:latin typeface="Roboto"/>
                <a:ea typeface="Roboto"/>
                <a:cs typeface="Roboto"/>
                <a:sym typeface="Roboto"/>
              </a:rPr>
              <a:t>shall not use more than 15 percent of funds for purchasing technology infrastructure</a:t>
            </a:r>
            <a:r>
              <a:rPr lang="en" dirty="0">
                <a:solidFill>
                  <a:schemeClr val="dk1"/>
                </a:solidFill>
                <a:highlight>
                  <a:schemeClr val="lt1"/>
                </a:highlight>
                <a:latin typeface="Roboto"/>
                <a:ea typeface="Roboto"/>
                <a:cs typeface="Roboto"/>
                <a:sym typeface="Roboto"/>
              </a:rPr>
              <a:t> as described in subsection (a)(2)(B), which shall include technology infrastructure purchased for the activities under subsection (a)(4)(A).</a:t>
            </a:r>
            <a:endParaRPr dirty="0">
              <a:solidFill>
                <a:schemeClr val="dk1"/>
              </a:solidFill>
              <a:latin typeface="Roboto"/>
              <a:ea typeface="Roboto"/>
              <a:cs typeface="Roboto"/>
              <a:sym typeface="Roboto"/>
            </a:endParaRPr>
          </a:p>
          <a:p>
            <a:pPr marL="457200" lvl="0" indent="-317500" algn="l" rtl="0">
              <a:spcBef>
                <a:spcPts val="0"/>
              </a:spcBef>
              <a:spcAft>
                <a:spcPts val="1200"/>
              </a:spcAft>
              <a:buClr>
                <a:schemeClr val="dk1"/>
              </a:buClr>
              <a:buSzPts val="1400"/>
              <a:buFont typeface="Lato"/>
              <a:buChar char="●"/>
            </a:pPr>
            <a:r>
              <a:rPr lang="en" dirty="0">
                <a:solidFill>
                  <a:schemeClr val="dk1"/>
                </a:solidFill>
                <a:latin typeface="Roboto"/>
                <a:ea typeface="Roboto"/>
                <a:cs typeface="Roboto"/>
                <a:sym typeface="Roboto"/>
              </a:rPr>
              <a:t>To clarify, LEAs or consortiums of LEAs may not spend more than 15 percent of funding in this content area on </a:t>
            </a:r>
            <a:r>
              <a:rPr lang="en" b="1" dirty="0">
                <a:solidFill>
                  <a:schemeClr val="dk1"/>
                </a:solidFill>
                <a:latin typeface="Roboto"/>
                <a:ea typeface="Roboto"/>
                <a:cs typeface="Roboto"/>
                <a:sym typeface="Roboto"/>
              </a:rPr>
              <a:t>devices, equipment, software applications, platforms, digital instructional resources and/or other one-time IT purchases.</a:t>
            </a:r>
            <a:r>
              <a:rPr lang="en" dirty="0">
                <a:solidFill>
                  <a:schemeClr val="dk1"/>
                </a:solidFill>
                <a:latin typeface="Roboto"/>
                <a:ea typeface="Roboto"/>
                <a:cs typeface="Roboto"/>
                <a:sym typeface="Roboto"/>
              </a:rPr>
              <a:t> (ESEA section 4109(b)).</a:t>
            </a:r>
            <a:endParaRPr dirty="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21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Ed-Flex Title IV, Part A Effective Use of Technology </a:t>
            </a:r>
            <a:endParaRPr dirty="0"/>
          </a:p>
          <a:p>
            <a:pPr marL="0" lvl="0" indent="0" algn="l" rtl="0">
              <a:spcBef>
                <a:spcPts val="0"/>
              </a:spcBef>
              <a:spcAft>
                <a:spcPts val="0"/>
              </a:spcAft>
              <a:buClr>
                <a:schemeClr val="dk1"/>
              </a:buClr>
              <a:buSzPts val="1100"/>
              <a:buFont typeface="Arial"/>
              <a:buNone/>
            </a:pPr>
            <a:r>
              <a:rPr lang="en" dirty="0"/>
              <a:t>Infrastructure Maximum Waiver </a:t>
            </a:r>
            <a:endParaRPr dirty="0"/>
          </a:p>
        </p:txBody>
      </p:sp>
      <p:sp>
        <p:nvSpPr>
          <p:cNvPr id="1672" name="Google Shape;1672;p211"/>
          <p:cNvSpPr txBox="1">
            <a:spLocks noGrp="1"/>
          </p:cNvSpPr>
          <p:nvPr>
            <p:ph type="body" idx="1"/>
          </p:nvPr>
        </p:nvSpPr>
        <p:spPr>
          <a:xfrm>
            <a:off x="311700" y="965950"/>
            <a:ext cx="8167200" cy="322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Clr>
                <a:schemeClr val="dk1"/>
              </a:buClr>
              <a:buSzPts val="1100"/>
              <a:buFont typeface="Arial"/>
              <a:buNone/>
            </a:pPr>
            <a:r>
              <a:rPr lang="en" sz="1400" b="1" dirty="0"/>
              <a:t>Who</a:t>
            </a:r>
            <a:r>
              <a:rPr lang="en" sz="1400" dirty="0"/>
              <a:t>: LEAs with </a:t>
            </a:r>
            <a:r>
              <a:rPr lang="en" sz="1400" b="1" dirty="0"/>
              <a:t>any </a:t>
            </a:r>
            <a:r>
              <a:rPr lang="en" sz="1400" dirty="0"/>
              <a:t>Title IV, Part A allocation amount</a:t>
            </a:r>
            <a:endParaRPr sz="1400" dirty="0"/>
          </a:p>
          <a:p>
            <a:pPr marL="0" lvl="0" indent="0" algn="l" rtl="0">
              <a:lnSpc>
                <a:spcPct val="100000"/>
              </a:lnSpc>
              <a:spcBef>
                <a:spcPts val="0"/>
              </a:spcBef>
              <a:spcAft>
                <a:spcPts val="1200"/>
              </a:spcAft>
              <a:buClr>
                <a:schemeClr val="dk1"/>
              </a:buClr>
              <a:buSzPts val="1100"/>
              <a:buFont typeface="Arial"/>
              <a:buNone/>
            </a:pPr>
            <a:r>
              <a:rPr lang="en" sz="1400" b="1" dirty="0"/>
              <a:t>What</a:t>
            </a:r>
            <a:r>
              <a:rPr lang="en" sz="1400" dirty="0"/>
              <a:t>: If an LEA budgets or submits a request for reimbursement that exceeds the 15% maximum on infrastructure, then the LEA may apply to waive that requirement as long as the underlying purposes of the statutory requirements for Title IV, Part A are still met (i.e., purpose of Title IV and allowability of activities).</a:t>
            </a:r>
            <a:endParaRPr sz="1400" dirty="0"/>
          </a:p>
          <a:p>
            <a:pPr marL="0" lvl="0" indent="0" algn="l" rtl="0">
              <a:lnSpc>
                <a:spcPct val="100000"/>
              </a:lnSpc>
              <a:spcBef>
                <a:spcPts val="0"/>
              </a:spcBef>
              <a:buClr>
                <a:schemeClr val="dk1"/>
              </a:buClr>
              <a:buSzPts val="1100"/>
              <a:buFont typeface="Arial"/>
              <a:buNone/>
            </a:pPr>
            <a:r>
              <a:rPr lang="en" sz="1400" b="1" dirty="0"/>
              <a:t>When</a:t>
            </a:r>
            <a:r>
              <a:rPr lang="en" sz="1400" dirty="0"/>
              <a:t>:</a:t>
            </a:r>
            <a:endParaRPr sz="1400" dirty="0"/>
          </a:p>
          <a:p>
            <a:pPr marL="457200" lvl="0" indent="-317500" algn="l" rtl="0">
              <a:lnSpc>
                <a:spcPct val="100000"/>
              </a:lnSpc>
              <a:spcBef>
                <a:spcPts val="0"/>
              </a:spcBef>
              <a:buSzPts val="1400"/>
              <a:buFont typeface="Roboto"/>
              <a:buChar char="●"/>
            </a:pPr>
            <a:r>
              <a:rPr lang="en" sz="1400" dirty="0"/>
              <a:t>Ideally, LEAs will consider waivers in the initial planning of the Title IV budget according to their needs assessment.</a:t>
            </a:r>
            <a:endParaRPr sz="1400" dirty="0"/>
          </a:p>
          <a:p>
            <a:pPr marL="457200" lvl="0" indent="-317500" algn="l" rtl="0">
              <a:lnSpc>
                <a:spcPct val="100000"/>
              </a:lnSpc>
              <a:spcBef>
                <a:spcPts val="0"/>
              </a:spcBef>
              <a:spcAft>
                <a:spcPts val="1200"/>
              </a:spcAft>
              <a:buSzPts val="1400"/>
              <a:buFont typeface="Roboto"/>
              <a:buChar char="●"/>
            </a:pPr>
            <a:r>
              <a:rPr lang="en" sz="1400" dirty="0"/>
              <a:t>Waivers apply to one Federal fiscal year (July 1 to June 30) and are accepted on a rolling basis. </a:t>
            </a:r>
            <a:endParaRPr sz="1400" dirty="0"/>
          </a:p>
          <a:p>
            <a:pPr marL="0" lvl="0" indent="0" algn="l" rtl="0">
              <a:lnSpc>
                <a:spcPct val="100000"/>
              </a:lnSpc>
              <a:spcBef>
                <a:spcPts val="0"/>
              </a:spcBef>
              <a:spcAft>
                <a:spcPts val="1200"/>
              </a:spcAft>
              <a:buClr>
                <a:schemeClr val="dk1"/>
              </a:buClr>
              <a:buSzPts val="1100"/>
              <a:buFont typeface="Arial"/>
              <a:buNone/>
            </a:pPr>
            <a:r>
              <a:rPr lang="en" sz="1400" b="1" dirty="0"/>
              <a:t>Where</a:t>
            </a:r>
            <a:r>
              <a:rPr lang="en" sz="1400" dirty="0"/>
              <a:t>: Submit waivers via </a:t>
            </a:r>
            <a:r>
              <a:rPr lang="en" sz="1400" u="sng" dirty="0">
                <a:solidFill>
                  <a:schemeClr val="accent5"/>
                </a:solidFill>
                <a:hlinkClick r:id="rId3">
                  <a:extLst>
                    <a:ext uri="{A12FA001-AC4F-418D-AE19-62706E023703}">
                      <ahyp:hlinkClr xmlns:ahyp="http://schemas.microsoft.com/office/drawing/2018/hyperlinkcolor" val="tx"/>
                    </a:ext>
                  </a:extLst>
                </a:hlinkClick>
              </a:rPr>
              <a:t>the online form</a:t>
            </a:r>
            <a:r>
              <a:rPr lang="en" sz="1400" dirty="0"/>
              <a:t>.</a:t>
            </a:r>
            <a:endParaRPr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2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Waiver Narratives and Public Comment</a:t>
            </a:r>
            <a:br>
              <a:rPr lang="en" dirty="0"/>
            </a:br>
            <a:r>
              <a:rPr lang="en-US" sz="1400" i="1" dirty="0"/>
              <a:t>Ed-Flex Title IV, Part A Effective Use of Technology Infrastructure Maximum Waiver</a:t>
            </a:r>
            <a:endParaRPr sz="1400" i="1" dirty="0"/>
          </a:p>
        </p:txBody>
      </p:sp>
      <p:pic>
        <p:nvPicPr>
          <p:cNvPr id="1678" name="Google Shape;1678;p212" descr="The narratives section for the Ed-FLes Title IV, Part A Effective Use of Technology Infrastructure Maximum Waiver that includes a field for rationale and evaluation."/>
          <p:cNvPicPr preferRelativeResize="0"/>
          <p:nvPr/>
        </p:nvPicPr>
        <p:blipFill rotWithShape="1">
          <a:blip r:embed="rId3">
            <a:alphaModFix/>
          </a:blip>
          <a:srcRect b="26008"/>
          <a:stretch/>
        </p:blipFill>
        <p:spPr>
          <a:xfrm>
            <a:off x="389850" y="1513138"/>
            <a:ext cx="3705225" cy="1691500"/>
          </a:xfrm>
          <a:prstGeom prst="rect">
            <a:avLst/>
          </a:prstGeom>
          <a:noFill/>
          <a:ln w="9525" cap="flat" cmpd="sng">
            <a:solidFill>
              <a:schemeClr val="dk2"/>
            </a:solidFill>
            <a:prstDash val="solid"/>
            <a:round/>
            <a:headEnd type="none" w="sm" len="sm"/>
            <a:tailEnd type="none" w="sm" len="sm"/>
          </a:ln>
        </p:spPr>
      </p:pic>
      <p:pic>
        <p:nvPicPr>
          <p:cNvPr id="1679" name="Google Shape;1679;p212" descr="The public notice and comment section for the Ed-FLes Title IV, Part A Effective Use of Technology Infrastructure Maximum Waiver where districts must check that they've met all four requirements."/>
          <p:cNvPicPr preferRelativeResize="0"/>
          <p:nvPr/>
        </p:nvPicPr>
        <p:blipFill>
          <a:blip r:embed="rId4">
            <a:alphaModFix/>
          </a:blip>
          <a:stretch>
            <a:fillRect/>
          </a:stretch>
        </p:blipFill>
        <p:spPr>
          <a:xfrm>
            <a:off x="4340500" y="1420675"/>
            <a:ext cx="3676650" cy="18764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213"/>
          <p:cNvSpPr txBox="1">
            <a:spLocks noGrp="1"/>
          </p:cNvSpPr>
          <p:nvPr>
            <p:ph type="title"/>
          </p:nvPr>
        </p:nvSpPr>
        <p:spPr>
          <a:xfrm>
            <a:off x="272450" y="129850"/>
            <a:ext cx="79914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888"/>
              <a:t>Effective Use of Technology Infrastructure Maximum Waiver Example</a:t>
            </a:r>
            <a:endParaRPr/>
          </a:p>
        </p:txBody>
      </p:sp>
      <p:sp>
        <p:nvSpPr>
          <p:cNvPr id="1686" name="Google Shape;1686;p213"/>
          <p:cNvSpPr txBox="1"/>
          <p:nvPr/>
        </p:nvSpPr>
        <p:spPr>
          <a:xfrm>
            <a:off x="501063" y="950275"/>
            <a:ext cx="565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School District 0000</a:t>
            </a:r>
            <a:endParaRPr sz="1300" b="1">
              <a:solidFill>
                <a:schemeClr val="accent1"/>
              </a:solidFill>
              <a:latin typeface="Lato"/>
              <a:ea typeface="Lato"/>
              <a:cs typeface="Lato"/>
              <a:sym typeface="Lato"/>
            </a:endParaRPr>
          </a:p>
        </p:txBody>
      </p:sp>
      <p:graphicFrame>
        <p:nvGraphicFramePr>
          <p:cNvPr id="1687" name="Google Shape;1687;p213"/>
          <p:cNvGraphicFramePr/>
          <p:nvPr>
            <p:extLst>
              <p:ext uri="{D42A27DB-BD31-4B8C-83A1-F6EECF244321}">
                <p14:modId xmlns:p14="http://schemas.microsoft.com/office/powerpoint/2010/main" val="815894165"/>
              </p:ext>
            </p:extLst>
          </p:nvPr>
        </p:nvGraphicFramePr>
        <p:xfrm>
          <a:off x="501063" y="1419675"/>
          <a:ext cx="7648825" cy="2773590"/>
        </p:xfrm>
        <a:graphic>
          <a:graphicData uri="http://schemas.openxmlformats.org/drawingml/2006/table">
            <a:tbl>
              <a:tblPr firstRow="1">
                <a:noFill/>
                <a:tableStyleId>{3ED825BF-2A12-4169-A26D-D0D7C6D7078A}</a:tableStyleId>
              </a:tblPr>
              <a:tblGrid>
                <a:gridCol w="1812650">
                  <a:extLst>
                    <a:ext uri="{9D8B030D-6E8A-4147-A177-3AD203B41FA5}">
                      <a16:colId xmlns:a16="http://schemas.microsoft.com/office/drawing/2014/main" val="20000"/>
                    </a:ext>
                  </a:extLst>
                </a:gridCol>
                <a:gridCol w="58361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t>Title IV Allocation </a:t>
                      </a:r>
                      <a:endParaRPr/>
                    </a:p>
                  </a:txBody>
                  <a:tcPr marL="91425" marR="91425" marT="91425" marB="91425"/>
                </a:tc>
                <a:tc>
                  <a:txBody>
                    <a:bodyPr/>
                    <a:lstStyle/>
                    <a:p>
                      <a:pPr marL="0" lvl="0" indent="0" algn="l" rtl="0">
                        <a:spcBef>
                          <a:spcPts val="0"/>
                        </a:spcBef>
                        <a:spcAft>
                          <a:spcPts val="0"/>
                        </a:spcAft>
                        <a:buNone/>
                      </a:pPr>
                      <a:r>
                        <a:rPr lang="en"/>
                        <a:t>$10,000</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Needs Assessment </a:t>
                      </a:r>
                      <a:endParaRPr/>
                    </a:p>
                  </a:txBody>
                  <a:tcPr marL="91425" marR="91425" marT="91425" marB="91425"/>
                </a:tc>
                <a:tc>
                  <a:txBody>
                    <a:bodyPr/>
                    <a:lstStyle/>
                    <a:p>
                      <a:pPr marL="0" lvl="0" indent="0" algn="l" rtl="0">
                        <a:spcBef>
                          <a:spcPts val="0"/>
                        </a:spcBef>
                        <a:spcAft>
                          <a:spcPts val="0"/>
                        </a:spcAft>
                        <a:buNone/>
                      </a:pPr>
                      <a:r>
                        <a:rPr lang="en" sz="1200"/>
                        <a:t>The LEA conducted a needs assessment using the UIP process. It was determined that the LEA was lacking in teacher’s abilities to personalize learning to improve academic achievement. The LEA decided to budget funds for professional development for teachers to better understand and utilize their digital curriculum in order to personalize lessons for students. It was also determined that an additional software purchase would be necessary to enable teachers to access professional development and customization tools. </a:t>
                      </a:r>
                      <a:endParaRPr sz="12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Need for a waiver</a:t>
                      </a:r>
                      <a:endParaRPr/>
                    </a:p>
                  </a:txBody>
                  <a:tcPr marL="91425" marR="91425" marT="91425" marB="91425"/>
                </a:tc>
                <a:tc>
                  <a:txBody>
                    <a:bodyPr/>
                    <a:lstStyle/>
                    <a:p>
                      <a:pPr marL="0" lvl="0" indent="0" algn="l" rtl="0">
                        <a:spcBef>
                          <a:spcPts val="0"/>
                        </a:spcBef>
                        <a:spcAft>
                          <a:spcPts val="0"/>
                        </a:spcAft>
                        <a:buNone/>
                      </a:pPr>
                      <a:r>
                        <a:rPr lang="en" sz="1200" dirty="0"/>
                        <a:t>$7,000 (70%) budgeted in Effective Use of Technology for professional development and $3,000 (30%) to purchase additional software for access to PD and lesson customization. </a:t>
                      </a:r>
                      <a:r>
                        <a:rPr lang="en" sz="1200" b="1" dirty="0"/>
                        <a:t>This $3,000 (30%) expenditure would count as infrastructure and be subject to the 15% infrastructure maximum rule.</a:t>
                      </a:r>
                      <a:endParaRPr sz="1200" b="1"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2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State Waiver Reporting</a:t>
            </a:r>
            <a:endParaRPr dirty="0"/>
          </a:p>
        </p:txBody>
      </p:sp>
      <p:sp>
        <p:nvSpPr>
          <p:cNvPr id="1693" name="Google Shape;1693;p214"/>
          <p:cNvSpPr txBox="1">
            <a:spLocks noGrp="1"/>
          </p:cNvSpPr>
          <p:nvPr>
            <p:ph type="body" idx="1"/>
          </p:nvPr>
        </p:nvSpPr>
        <p:spPr>
          <a:xfrm>
            <a:off x="217450" y="1084000"/>
            <a:ext cx="5369700" cy="310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 sz="1500" dirty="0"/>
              <a:t>States with an approved Ed-Flex application must complete the </a:t>
            </a:r>
            <a:r>
              <a:rPr lang="en" sz="1500" b="1" dirty="0"/>
              <a:t>Ed-Flex Annual Reporting Template</a:t>
            </a:r>
            <a:r>
              <a:rPr lang="en" sz="1500" dirty="0"/>
              <a:t> each year (due in December). Reporting requirements include:</a:t>
            </a:r>
            <a:endParaRPr sz="1500" dirty="0"/>
          </a:p>
          <a:p>
            <a:pPr marL="457200" lvl="0" indent="-323850" algn="l" rtl="0">
              <a:lnSpc>
                <a:spcPct val="100000"/>
              </a:lnSpc>
              <a:spcBef>
                <a:spcPts val="0"/>
              </a:spcBef>
              <a:spcAft>
                <a:spcPts val="600"/>
              </a:spcAft>
              <a:buSzPts val="1500"/>
              <a:buChar char="●"/>
            </a:pPr>
            <a:r>
              <a:rPr lang="en" sz="1500" dirty="0"/>
              <a:t>Number, specific type, and duration of waivers granted to each LEA</a:t>
            </a:r>
            <a:endParaRPr sz="1500" dirty="0"/>
          </a:p>
          <a:p>
            <a:pPr marL="457200" lvl="0" indent="-323850" algn="l" rtl="0">
              <a:lnSpc>
                <a:spcPct val="100000"/>
              </a:lnSpc>
              <a:spcBef>
                <a:spcPts val="0"/>
              </a:spcBef>
              <a:spcAft>
                <a:spcPts val="600"/>
              </a:spcAft>
              <a:buSzPts val="1500"/>
              <a:buChar char="●"/>
            </a:pPr>
            <a:r>
              <a:rPr lang="en" sz="1500" dirty="0"/>
              <a:t>Effect of waivers on the implementation of State and local educational reforms</a:t>
            </a:r>
            <a:endParaRPr sz="1500" dirty="0"/>
          </a:p>
          <a:p>
            <a:pPr marL="457200" lvl="0" indent="-323850" algn="l" rtl="0">
              <a:lnSpc>
                <a:spcPct val="100000"/>
              </a:lnSpc>
              <a:spcBef>
                <a:spcPts val="0"/>
              </a:spcBef>
              <a:spcAft>
                <a:spcPts val="600"/>
              </a:spcAft>
              <a:buSzPts val="1500"/>
              <a:buChar char="●"/>
            </a:pPr>
            <a:r>
              <a:rPr lang="en" sz="1500" dirty="0"/>
              <a:t>Relationship of waivers to school and student performance</a:t>
            </a:r>
            <a:endParaRPr sz="1500" dirty="0"/>
          </a:p>
          <a:p>
            <a:pPr marL="0" lvl="0" indent="0" algn="l" rtl="0">
              <a:lnSpc>
                <a:spcPct val="150000"/>
              </a:lnSpc>
              <a:spcBef>
                <a:spcPts val="0"/>
              </a:spcBef>
              <a:spcAft>
                <a:spcPts val="0"/>
              </a:spcAft>
              <a:buNone/>
            </a:pPr>
            <a:endParaRPr sz="1500" dirty="0"/>
          </a:p>
          <a:p>
            <a:pPr marL="0" lvl="0" indent="0" algn="l" rtl="0">
              <a:lnSpc>
                <a:spcPct val="150000"/>
              </a:lnSpc>
              <a:spcBef>
                <a:spcPts val="0"/>
              </a:spcBef>
              <a:spcAft>
                <a:spcPts val="0"/>
              </a:spcAft>
              <a:buNone/>
            </a:pPr>
            <a:endParaRPr sz="1500" dirty="0"/>
          </a:p>
        </p:txBody>
      </p:sp>
      <p:sp>
        <p:nvSpPr>
          <p:cNvPr id="1694" name="Google Shape;1694;p214"/>
          <p:cNvSpPr/>
          <p:nvPr/>
        </p:nvSpPr>
        <p:spPr>
          <a:xfrm>
            <a:off x="5764150" y="1789950"/>
            <a:ext cx="2704500" cy="1563600"/>
          </a:xfrm>
          <a:prstGeom prst="round1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latin typeface="Roboto"/>
                <a:ea typeface="Roboto"/>
                <a:cs typeface="Roboto"/>
                <a:sym typeface="Roboto"/>
              </a:rPr>
              <a:t>CDE collects data through the local waiver application.</a:t>
            </a:r>
            <a:endParaRPr sz="1500" dirty="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21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Questions</a:t>
            </a:r>
            <a:endParaRPr dirty="0"/>
          </a:p>
        </p:txBody>
      </p:sp>
      <p:sp>
        <p:nvSpPr>
          <p:cNvPr id="1700" name="Google Shape;1700;p215"/>
          <p:cNvSpPr txBox="1">
            <a:spLocks noGrp="1"/>
          </p:cNvSpPr>
          <p:nvPr>
            <p:ph type="body" idx="1"/>
          </p:nvPr>
        </p:nvSpPr>
        <p:spPr>
          <a:xfrm>
            <a:off x="311700" y="1895375"/>
            <a:ext cx="3995700" cy="12840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dirty="0"/>
              <a:t>Reach out to your </a:t>
            </a:r>
            <a:r>
              <a:rPr lang="en" u="sng" dirty="0">
                <a:solidFill>
                  <a:schemeClr val="hlink"/>
                </a:solidFill>
                <a:hlinkClick r:id="rId3"/>
              </a:rPr>
              <a:t>ESEA Regional Contact</a:t>
            </a:r>
            <a:r>
              <a:rPr lang="en" dirty="0"/>
              <a:t> as you plan if and when to use waivers.</a:t>
            </a:r>
            <a:endParaRPr dirty="0"/>
          </a:p>
        </p:txBody>
      </p:sp>
      <p:pic>
        <p:nvPicPr>
          <p:cNvPr id="1701" name="Google Shape;1701;p21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775050" y="1520050"/>
            <a:ext cx="2704545" cy="1659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216"/>
          <p:cNvSpPr txBox="1">
            <a:spLocks noGrp="1"/>
          </p:cNvSpPr>
          <p:nvPr>
            <p:ph type="ctrTitle"/>
          </p:nvPr>
        </p:nvSpPr>
        <p:spPr>
          <a:xfrm>
            <a:off x="528637" y="784646"/>
            <a:ext cx="8086724" cy="1457325"/>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85000"/>
              </a:lnSpc>
              <a:spcBef>
                <a:spcPts val="0"/>
              </a:spcBef>
              <a:spcAft>
                <a:spcPts val="0"/>
              </a:spcAft>
              <a:buClr>
                <a:schemeClr val="lt1"/>
              </a:buClr>
              <a:buSzPts val="4100"/>
              <a:buFont typeface="Calibri"/>
              <a:buNone/>
            </a:pPr>
            <a:r>
              <a:rPr lang="en" sz="4100" b="1" dirty="0">
                <a:latin typeface="Roboto" panose="02000000000000000000" pitchFamily="2" charset="0"/>
                <a:ea typeface="Roboto" panose="02000000000000000000" pitchFamily="2" charset="0"/>
                <a:cs typeface="Roboto" panose="02000000000000000000" pitchFamily="2" charset="0"/>
                <a:sym typeface="Calibri"/>
              </a:rPr>
              <a:t>Elementary and Secondary Education Act (ESEA) Levels of Evidence Training</a:t>
            </a:r>
            <a:endParaRPr sz="4100" b="1" dirty="0">
              <a:latin typeface="Roboto" panose="02000000000000000000" pitchFamily="2" charset="0"/>
              <a:ea typeface="Roboto" panose="02000000000000000000" pitchFamily="2" charset="0"/>
              <a:cs typeface="Roboto" panose="02000000000000000000" pitchFamily="2" charset="0"/>
            </a:endParaRPr>
          </a:p>
        </p:txBody>
      </p:sp>
      <p:sp>
        <p:nvSpPr>
          <p:cNvPr id="1708" name="Google Shape;1708;p216"/>
          <p:cNvSpPr txBox="1">
            <a:spLocks noGrp="1"/>
          </p:cNvSpPr>
          <p:nvPr>
            <p:ph type="subTitle" idx="1"/>
          </p:nvPr>
        </p:nvSpPr>
        <p:spPr>
          <a:xfrm>
            <a:off x="2311003" y="2639250"/>
            <a:ext cx="4521994" cy="1017548"/>
          </a:xfrm>
          <a:prstGeom prst="rect">
            <a:avLst/>
          </a:prstGeom>
          <a:noFill/>
          <a:ln>
            <a:noFill/>
          </a:ln>
        </p:spPr>
        <p:txBody>
          <a:bodyPr spcFirstLastPara="1" wrap="square" lIns="68575" tIns="34275" rIns="68575" bIns="34275" anchor="t" anchorCtr="0">
            <a:normAutofit/>
          </a:bodyPr>
          <a:lstStyle/>
          <a:p>
            <a:pPr marL="0" lvl="0" indent="0" algn="ctr" rtl="0">
              <a:lnSpc>
                <a:spcPct val="95000"/>
              </a:lnSpc>
              <a:spcBef>
                <a:spcPts val="0"/>
              </a:spcBef>
              <a:spcAft>
                <a:spcPts val="0"/>
              </a:spcAft>
              <a:buSzPts val="1700"/>
              <a:buNone/>
            </a:pPr>
            <a:r>
              <a:rPr lang="en" sz="2100" b="1" dirty="0">
                <a:solidFill>
                  <a:schemeClr val="lt1"/>
                </a:solidFill>
                <a:latin typeface="Roboto" panose="02000000000000000000" pitchFamily="2" charset="0"/>
                <a:ea typeface="Roboto" panose="02000000000000000000" pitchFamily="2" charset="0"/>
                <a:cs typeface="Roboto" panose="02000000000000000000" pitchFamily="2" charset="0"/>
                <a:sym typeface="Calibri"/>
              </a:rPr>
              <a:t>ESEA Office Hours</a:t>
            </a:r>
            <a:endParaRPr dirty="0">
              <a:latin typeface="Roboto" panose="02000000000000000000" pitchFamily="2" charset="0"/>
              <a:ea typeface="Roboto" panose="02000000000000000000" pitchFamily="2" charset="0"/>
              <a:cs typeface="Roboto" panose="02000000000000000000" pitchFamily="2" charset="0"/>
            </a:endParaRPr>
          </a:p>
          <a:p>
            <a:pPr marL="0" lvl="0" indent="0" algn="ctr" rtl="0">
              <a:lnSpc>
                <a:spcPct val="95000"/>
              </a:lnSpc>
              <a:spcBef>
                <a:spcPts val="1200"/>
              </a:spcBef>
              <a:spcAft>
                <a:spcPts val="0"/>
              </a:spcAft>
              <a:buSzPts val="1700"/>
              <a:buNone/>
            </a:pPr>
            <a:r>
              <a:rPr lang="en" sz="2100" b="1" dirty="0">
                <a:solidFill>
                  <a:schemeClr val="lt1"/>
                </a:solidFill>
                <a:latin typeface="Roboto" panose="02000000000000000000" pitchFamily="2" charset="0"/>
                <a:ea typeface="Roboto" panose="02000000000000000000" pitchFamily="2" charset="0"/>
                <a:cs typeface="Roboto" panose="02000000000000000000" pitchFamily="2" charset="0"/>
              </a:rPr>
              <a:t>March 13, 2025</a:t>
            </a:r>
            <a:endParaRPr sz="2100" b="1" dirty="0">
              <a:solidFill>
                <a:schemeClr val="lt1"/>
              </a:solidFill>
              <a:latin typeface="Roboto" panose="02000000000000000000" pitchFamily="2" charset="0"/>
              <a:ea typeface="Roboto" panose="02000000000000000000" pitchFamily="2" charset="0"/>
              <a:cs typeface="Roboto" panose="02000000000000000000" pitchFamily="2" charset="0"/>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217"/>
          <p:cNvSpPr txBox="1">
            <a:spLocks noGrp="1"/>
          </p:cNvSpPr>
          <p:nvPr>
            <p:ph type="title"/>
          </p:nvPr>
        </p:nvSpPr>
        <p:spPr>
          <a:xfrm>
            <a:off x="285096" y="241663"/>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Why are the ESEA levels of evidence important?</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715" name="Google Shape;1715;p217"/>
          <p:cNvSpPr txBox="1">
            <a:spLocks noGrp="1"/>
          </p:cNvSpPr>
          <p:nvPr>
            <p:ph type="body" idx="1"/>
          </p:nvPr>
        </p:nvSpPr>
        <p:spPr>
          <a:xfrm>
            <a:off x="946400" y="1444700"/>
            <a:ext cx="6446400" cy="3190500"/>
          </a:xfrm>
          <a:prstGeom prst="rect">
            <a:avLst/>
          </a:prstGeom>
          <a:noFill/>
          <a:ln>
            <a:noFill/>
          </a:ln>
        </p:spPr>
        <p:txBody>
          <a:bodyPr spcFirstLastPara="1" wrap="square" lIns="68575" tIns="34275" rIns="68575" bIns="34275" anchor="t" anchorCtr="0">
            <a:normAutofit/>
          </a:bodyPr>
          <a:lstStyle/>
          <a:p>
            <a:pPr marL="139700" lvl="0" indent="-146050" algn="l" rtl="0">
              <a:lnSpc>
                <a:spcPct val="95000"/>
              </a:lnSpc>
              <a:spcBef>
                <a:spcPts val="0"/>
              </a:spcBef>
              <a:spcAft>
                <a:spcPts val="0"/>
              </a:spcAft>
              <a:buSzPts val="1700"/>
              <a:buChar char="●"/>
            </a:pPr>
            <a:r>
              <a:rPr lang="en" sz="2100" dirty="0"/>
              <a:t>Consolidated Applications</a:t>
            </a:r>
            <a:endParaRPr sz="2100" dirty="0"/>
          </a:p>
          <a:p>
            <a:pPr marL="457200" lvl="1" indent="-247650" algn="l" rtl="0">
              <a:lnSpc>
                <a:spcPct val="95000"/>
              </a:lnSpc>
              <a:spcBef>
                <a:spcPts val="0"/>
              </a:spcBef>
              <a:spcAft>
                <a:spcPts val="0"/>
              </a:spcAft>
              <a:buSzPts val="2100"/>
              <a:buChar char="○"/>
            </a:pPr>
            <a:r>
              <a:rPr lang="en" sz="2100" dirty="0"/>
              <a:t>Winter 2025 RNM (2/27/25 and 3/4/25)</a:t>
            </a:r>
            <a:endParaRPr sz="2100" dirty="0"/>
          </a:p>
          <a:p>
            <a:pPr marL="685800" lvl="2" indent="-304800" algn="l" rtl="0">
              <a:lnSpc>
                <a:spcPct val="95000"/>
              </a:lnSpc>
              <a:spcBef>
                <a:spcPts val="0"/>
              </a:spcBef>
              <a:spcAft>
                <a:spcPts val="0"/>
              </a:spcAft>
              <a:buSzPts val="2100"/>
              <a:buChar char="■"/>
            </a:pPr>
            <a:r>
              <a:rPr lang="en" sz="2100" u="sng" dirty="0">
                <a:solidFill>
                  <a:schemeClr val="hlink"/>
                </a:solidFill>
                <a:hlinkClick r:id="rId3"/>
              </a:rPr>
              <a:t>PowerPoint Slides</a:t>
            </a:r>
            <a:r>
              <a:rPr lang="en" sz="2100" dirty="0"/>
              <a:t> and </a:t>
            </a:r>
            <a:r>
              <a:rPr lang="en" sz="2100" u="sng" dirty="0">
                <a:solidFill>
                  <a:schemeClr val="hlink"/>
                </a:solidFill>
                <a:hlinkClick r:id="rId4"/>
              </a:rPr>
              <a:t>Recording </a:t>
            </a:r>
            <a:endParaRPr sz="2100" dirty="0"/>
          </a:p>
          <a:p>
            <a:pPr marL="139700" lvl="0" indent="-146050" algn="l" rtl="0">
              <a:lnSpc>
                <a:spcPct val="95000"/>
              </a:lnSpc>
              <a:spcBef>
                <a:spcPts val="1200"/>
              </a:spcBef>
              <a:spcAft>
                <a:spcPts val="0"/>
              </a:spcAft>
              <a:buSzPts val="1700"/>
              <a:buChar char="●"/>
            </a:pPr>
            <a:r>
              <a:rPr lang="en" sz="2100" dirty="0"/>
              <a:t>Empowering Action for School Improvement (EASI) grants</a:t>
            </a:r>
            <a:endParaRPr dirty="0"/>
          </a:p>
          <a:p>
            <a:pPr marL="139700" lvl="0" indent="-146050" algn="l" rtl="0">
              <a:lnSpc>
                <a:spcPct val="95000"/>
              </a:lnSpc>
              <a:spcBef>
                <a:spcPts val="1200"/>
              </a:spcBef>
              <a:spcAft>
                <a:spcPts val="0"/>
              </a:spcAft>
              <a:buSzPts val="1700"/>
              <a:buChar char="●"/>
            </a:pPr>
            <a:r>
              <a:rPr lang="en" sz="2100" dirty="0"/>
              <a:t>Title Programs</a:t>
            </a:r>
            <a:endParaRPr dirty="0"/>
          </a:p>
          <a:p>
            <a:pPr marL="139700" lvl="0" indent="-76200" algn="l" rtl="0">
              <a:lnSpc>
                <a:spcPct val="95000"/>
              </a:lnSpc>
              <a:spcBef>
                <a:spcPts val="1200"/>
              </a:spcBef>
              <a:spcAft>
                <a:spcPts val="0"/>
              </a:spcAft>
              <a:buSzPts val="11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33" name="Google Shape;1733;p218"/>
          <p:cNvSpPr txBox="1">
            <a:spLocks noGrp="1"/>
          </p:cNvSpPr>
          <p:nvPr>
            <p:ph type="title"/>
          </p:nvPr>
        </p:nvSpPr>
        <p:spPr>
          <a:xfrm>
            <a:off x="620554" y="185738"/>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Agenda</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721" name="Google Shape;1721;p218" descr="Agenda as follows: Introduction and Warmup, ESEA Levels of Evidence Overview, Unpacking the Levels of Evidence, Selecting Evidence-Based Interventions, and Additional Resources">
            <a:extLst>
              <a:ext uri="{C183D7F6-B498-43B3-948B-1728B52AA6E4}">
                <adec:decorative xmlns:adec="http://schemas.microsoft.com/office/drawing/2017/decorative" val="0"/>
              </a:ext>
            </a:extLst>
          </p:cNvPr>
          <p:cNvGrpSpPr/>
          <p:nvPr/>
        </p:nvGrpSpPr>
        <p:grpSpPr>
          <a:xfrm>
            <a:off x="383270" y="420769"/>
            <a:ext cx="7744046" cy="4301960"/>
            <a:chOff x="3026" y="0"/>
            <a:chExt cx="10325395" cy="5735947"/>
          </a:xfrm>
        </p:grpSpPr>
        <p:sp>
          <p:nvSpPr>
            <p:cNvPr id="1722" name="Google Shape;1722;p218"/>
            <p:cNvSpPr/>
            <p:nvPr/>
          </p:nvSpPr>
          <p:spPr>
            <a:xfrm>
              <a:off x="774858" y="0"/>
              <a:ext cx="8781731" cy="5735947"/>
            </a:xfrm>
            <a:prstGeom prst="rightArrow">
              <a:avLst>
                <a:gd name="adj1" fmla="val 50000"/>
                <a:gd name="adj2" fmla="val 50000"/>
              </a:avLst>
            </a:prstGeom>
            <a:solidFill>
              <a:srgbClr val="E7CFC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3" name="Google Shape;1723;p218"/>
            <p:cNvSpPr/>
            <p:nvPr/>
          </p:nvSpPr>
          <p:spPr>
            <a:xfrm>
              <a:off x="3026" y="1720784"/>
              <a:ext cx="1822128" cy="2294378"/>
            </a:xfrm>
            <a:prstGeom prst="roundRect">
              <a:avLst>
                <a:gd name="adj" fmla="val 16667"/>
              </a:avLst>
            </a:prstGeom>
            <a:solidFill>
              <a:srgbClr val="BF504D"/>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4" name="Google Shape;1724;p218"/>
            <p:cNvSpPr txBox="1"/>
            <p:nvPr/>
          </p:nvSpPr>
          <p:spPr>
            <a:xfrm>
              <a:off x="91975" y="1809733"/>
              <a:ext cx="1644230" cy="21164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n" sz="1500" b="1" i="0" u="none" strike="noStrike" cap="none" dirty="0">
                  <a:solidFill>
                    <a:schemeClr val="dk1"/>
                  </a:solidFill>
                  <a:latin typeface="Calibri"/>
                  <a:ea typeface="Calibri"/>
                  <a:cs typeface="Calibri"/>
                  <a:sym typeface="Calibri"/>
                </a:rPr>
                <a:t>Introduction &amp; Warmup</a:t>
              </a:r>
              <a:endParaRPr sz="1100" dirty="0"/>
            </a:p>
          </p:txBody>
        </p:sp>
        <p:sp>
          <p:nvSpPr>
            <p:cNvPr id="1725" name="Google Shape;1725;p218"/>
            <p:cNvSpPr/>
            <p:nvPr/>
          </p:nvSpPr>
          <p:spPr>
            <a:xfrm>
              <a:off x="2128843" y="1720784"/>
              <a:ext cx="1822128" cy="2294378"/>
            </a:xfrm>
            <a:prstGeom prst="roundRect">
              <a:avLst>
                <a:gd name="adj" fmla="val 16667"/>
              </a:avLst>
            </a:prstGeom>
            <a:solidFill>
              <a:srgbClr val="BD754F"/>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6" name="Google Shape;1726;p218"/>
            <p:cNvSpPr txBox="1"/>
            <p:nvPr/>
          </p:nvSpPr>
          <p:spPr>
            <a:xfrm>
              <a:off x="2217792" y="1809733"/>
              <a:ext cx="1644230" cy="21164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n" sz="1500" b="1" i="0" u="none" strike="noStrike" cap="none" dirty="0">
                  <a:solidFill>
                    <a:schemeClr val="dk1"/>
                  </a:solidFill>
                  <a:latin typeface="Calibri"/>
                  <a:ea typeface="Calibri"/>
                  <a:cs typeface="Calibri"/>
                  <a:sym typeface="Calibri"/>
                </a:rPr>
                <a:t>ESEA Levels of Evidence Overview &amp; Requirements</a:t>
              </a:r>
              <a:endParaRPr sz="1100" dirty="0"/>
            </a:p>
          </p:txBody>
        </p:sp>
        <p:sp>
          <p:nvSpPr>
            <p:cNvPr id="1727" name="Google Shape;1727;p218"/>
            <p:cNvSpPr/>
            <p:nvPr/>
          </p:nvSpPr>
          <p:spPr>
            <a:xfrm>
              <a:off x="4254660" y="1720784"/>
              <a:ext cx="1822128" cy="2294378"/>
            </a:xfrm>
            <a:prstGeom prst="roundRect">
              <a:avLst>
                <a:gd name="adj" fmla="val 16667"/>
              </a:avLst>
            </a:prstGeom>
            <a:solidFill>
              <a:srgbClr val="BB9952"/>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8" name="Google Shape;1728;p218"/>
            <p:cNvSpPr txBox="1"/>
            <p:nvPr/>
          </p:nvSpPr>
          <p:spPr>
            <a:xfrm>
              <a:off x="4343609" y="1809733"/>
              <a:ext cx="1644230" cy="21164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n" sz="1500" b="1" i="0" u="none" strike="noStrike" cap="none">
                  <a:solidFill>
                    <a:schemeClr val="dk1"/>
                  </a:solidFill>
                  <a:latin typeface="Calibri"/>
                  <a:ea typeface="Calibri"/>
                  <a:cs typeface="Calibri"/>
                  <a:sym typeface="Calibri"/>
                </a:rPr>
                <a:t>Unpacking the Levels of Evidence</a:t>
              </a:r>
              <a:endParaRPr sz="1100"/>
            </a:p>
          </p:txBody>
        </p:sp>
        <p:sp>
          <p:nvSpPr>
            <p:cNvPr id="1729" name="Google Shape;1729;p218"/>
            <p:cNvSpPr/>
            <p:nvPr/>
          </p:nvSpPr>
          <p:spPr>
            <a:xfrm>
              <a:off x="6380476" y="1720784"/>
              <a:ext cx="1822128" cy="2294378"/>
            </a:xfrm>
            <a:prstGeom prst="roundRect">
              <a:avLst>
                <a:gd name="adj" fmla="val 16667"/>
              </a:avLst>
            </a:prstGeom>
            <a:solidFill>
              <a:srgbClr val="BABA55"/>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0" name="Google Shape;1730;p218"/>
            <p:cNvSpPr txBox="1"/>
            <p:nvPr/>
          </p:nvSpPr>
          <p:spPr>
            <a:xfrm>
              <a:off x="6469425" y="1809733"/>
              <a:ext cx="1644230" cy="21164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n" sz="1500" b="1" i="0" u="none" strike="noStrike" cap="none">
                  <a:solidFill>
                    <a:schemeClr val="dk1"/>
                  </a:solidFill>
                  <a:latin typeface="Calibri"/>
                  <a:ea typeface="Calibri"/>
                  <a:cs typeface="Calibri"/>
                  <a:sym typeface="Calibri"/>
                </a:rPr>
                <a:t>Selecting Evidence-</a:t>
              </a:r>
              <a:endParaRPr sz="1500" b="1" i="0" u="none" strike="noStrike" cap="none">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500"/>
                <a:buFont typeface="Calibri"/>
                <a:buNone/>
              </a:pPr>
              <a:r>
                <a:rPr lang="en" sz="1500" b="1" i="0" u="none" strike="noStrike" cap="none">
                  <a:solidFill>
                    <a:schemeClr val="dk1"/>
                  </a:solidFill>
                  <a:latin typeface="Calibri"/>
                  <a:ea typeface="Calibri"/>
                  <a:cs typeface="Calibri"/>
                  <a:sym typeface="Calibri"/>
                </a:rPr>
                <a:t>Based Interventions</a:t>
              </a:r>
              <a:endParaRPr sz="1500" b="1" i="0" u="none" strike="noStrike" cap="none">
                <a:solidFill>
                  <a:schemeClr val="dk1"/>
                </a:solidFill>
                <a:latin typeface="Calibri"/>
                <a:ea typeface="Calibri"/>
                <a:cs typeface="Calibri"/>
                <a:sym typeface="Calibri"/>
              </a:endParaRPr>
            </a:p>
          </p:txBody>
        </p:sp>
        <p:sp>
          <p:nvSpPr>
            <p:cNvPr id="1731" name="Google Shape;1731;p218"/>
            <p:cNvSpPr/>
            <p:nvPr/>
          </p:nvSpPr>
          <p:spPr>
            <a:xfrm>
              <a:off x="8506293" y="1720784"/>
              <a:ext cx="1822128" cy="2294378"/>
            </a:xfrm>
            <a:prstGeom prst="roundRect">
              <a:avLst>
                <a:gd name="adj" fmla="val 16667"/>
              </a:avLst>
            </a:prstGeom>
            <a:solidFill>
              <a:srgbClr val="99B958"/>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2" name="Google Shape;1732;p218"/>
            <p:cNvSpPr txBox="1"/>
            <p:nvPr/>
          </p:nvSpPr>
          <p:spPr>
            <a:xfrm>
              <a:off x="8595242" y="1809733"/>
              <a:ext cx="1644230" cy="21164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n" sz="1500" b="1" i="0" u="none" strike="noStrike" cap="none">
                  <a:solidFill>
                    <a:schemeClr val="dk1"/>
                  </a:solidFill>
                  <a:latin typeface="Calibri"/>
                  <a:ea typeface="Calibri"/>
                  <a:cs typeface="Calibri"/>
                  <a:sym typeface="Calibri"/>
                </a:rPr>
                <a:t>Additional Resources</a:t>
              </a:r>
              <a:endParaRPr sz="110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92"/>
          <p:cNvSpPr txBox="1">
            <a:spLocks noGrp="1"/>
          </p:cNvSpPr>
          <p:nvPr>
            <p:ph type="title"/>
          </p:nvPr>
        </p:nvSpPr>
        <p:spPr>
          <a:xfrm>
            <a:off x="0" y="3361600"/>
            <a:ext cx="9144000" cy="666600"/>
          </a:xfrm>
          <a:prstGeom prst="rect">
            <a:avLst/>
          </a:prstGeom>
          <a:solidFill>
            <a:srgbClr val="E265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219"/>
          <p:cNvSpPr txBox="1">
            <a:spLocks noGrp="1"/>
          </p:cNvSpPr>
          <p:nvPr>
            <p:ph type="title"/>
          </p:nvPr>
        </p:nvSpPr>
        <p:spPr>
          <a:xfrm>
            <a:off x="534924" y="260033"/>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Training Objectives</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740" name="Google Shape;1740;p219"/>
          <p:cNvSpPr txBox="1">
            <a:spLocks noGrp="1"/>
          </p:cNvSpPr>
          <p:nvPr>
            <p:ph type="body" idx="1"/>
          </p:nvPr>
        </p:nvSpPr>
        <p:spPr>
          <a:xfrm>
            <a:off x="534924" y="1371600"/>
            <a:ext cx="7269480" cy="3263503"/>
          </a:xfrm>
          <a:prstGeom prst="rect">
            <a:avLst/>
          </a:prstGeom>
          <a:noFill/>
          <a:ln>
            <a:noFill/>
          </a:ln>
        </p:spPr>
        <p:txBody>
          <a:bodyPr spcFirstLastPara="1" wrap="square" lIns="68575" tIns="34275" rIns="68575" bIns="34275" anchor="t" anchorCtr="0">
            <a:normAutofit/>
          </a:bodyPr>
          <a:lstStyle/>
          <a:p>
            <a:pPr marL="0" lvl="0" indent="0" algn="l" rtl="0">
              <a:lnSpc>
                <a:spcPct val="95000"/>
              </a:lnSpc>
              <a:spcBef>
                <a:spcPts val="0"/>
              </a:spcBef>
              <a:spcAft>
                <a:spcPts val="0"/>
              </a:spcAft>
              <a:buSzPts val="1900"/>
              <a:buNone/>
            </a:pPr>
            <a:r>
              <a:rPr lang="en" sz="2400" dirty="0">
                <a:latin typeface="Calibri"/>
                <a:ea typeface="Calibri"/>
                <a:cs typeface="Calibri"/>
                <a:sym typeface="Calibri"/>
              </a:rPr>
              <a:t>At the end of this training, participants will be able to:</a:t>
            </a:r>
            <a:endParaRPr dirty="0"/>
          </a:p>
        </p:txBody>
      </p:sp>
      <p:grpSp>
        <p:nvGrpSpPr>
          <p:cNvPr id="1741" name="Google Shape;1741;p219" descr="Identify where in the ESEA the levels of evidence are defined; Explain the four different levels of evidence and the criteria that define them; and Introduce the What Works Clearinghouse (WWC) website that includes evidence-based practices and programs."/>
          <p:cNvGrpSpPr/>
          <p:nvPr/>
        </p:nvGrpSpPr>
        <p:grpSpPr>
          <a:xfrm>
            <a:off x="-2994770" y="1220206"/>
            <a:ext cx="10756611" cy="4204329"/>
            <a:chOff x="-4706258" y="-721423"/>
            <a:chExt cx="14342148" cy="5605772"/>
          </a:xfrm>
        </p:grpSpPr>
        <p:sp>
          <p:nvSpPr>
            <p:cNvPr id="1742" name="Google Shape;1742;p219"/>
            <p:cNvSpPr/>
            <p:nvPr/>
          </p:nvSpPr>
          <p:spPr>
            <a:xfrm>
              <a:off x="-4706258" y="-721423"/>
              <a:ext cx="5605772" cy="5605772"/>
            </a:xfrm>
            <a:prstGeom prst="blockArc">
              <a:avLst>
                <a:gd name="adj1" fmla="val 18900000"/>
                <a:gd name="adj2" fmla="val 2700000"/>
                <a:gd name="adj3" fmla="val 385"/>
              </a:avLst>
            </a:prstGeom>
            <a:noFill/>
            <a:ln w="13950"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3" name="Google Shape;1743;p219"/>
            <p:cNvSpPr/>
            <p:nvPr/>
          </p:nvSpPr>
          <p:spPr>
            <a:xfrm>
              <a:off x="578513" y="416292"/>
              <a:ext cx="9057377" cy="832585"/>
            </a:xfrm>
            <a:prstGeom prst="rect">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4" name="Google Shape;1744;p219"/>
            <p:cNvSpPr txBox="1"/>
            <p:nvPr/>
          </p:nvSpPr>
          <p:spPr>
            <a:xfrm>
              <a:off x="578513" y="416292"/>
              <a:ext cx="9057377" cy="832585"/>
            </a:xfrm>
            <a:prstGeom prst="rect">
              <a:avLst/>
            </a:prstGeom>
            <a:noFill/>
            <a:ln>
              <a:noFill/>
            </a:ln>
          </p:spPr>
          <p:txBody>
            <a:bodyPr spcFirstLastPara="1" wrap="square" lIns="495650" tIns="47625" rIns="47625" bIns="47625" anchor="ctr" anchorCtr="0">
              <a:noAutofit/>
            </a:bodyPr>
            <a:lstStyle/>
            <a:p>
              <a:pPr marL="0" marR="0" lvl="0" indent="0" algn="l" rtl="0">
                <a:lnSpc>
                  <a:spcPct val="90000"/>
                </a:lnSpc>
                <a:spcBef>
                  <a:spcPts val="0"/>
                </a:spcBef>
                <a:spcAft>
                  <a:spcPts val="0"/>
                </a:spcAft>
                <a:buClr>
                  <a:schemeClr val="dk1"/>
                </a:buClr>
                <a:buSzPts val="1900"/>
                <a:buFont typeface="Century Schoolbook"/>
                <a:buNone/>
              </a:pPr>
              <a:r>
                <a:rPr lang="en" sz="1900" b="0" i="0" u="none" strike="noStrike" cap="none" dirty="0">
                  <a:solidFill>
                    <a:schemeClr val="dk1"/>
                  </a:solidFill>
                  <a:latin typeface="Calibri"/>
                  <a:ea typeface="Calibri"/>
                  <a:cs typeface="Calibri"/>
                  <a:sym typeface="Calibri"/>
                </a:rPr>
                <a:t>Identify where in the ESEA the levels of evidence are defined; </a:t>
              </a:r>
              <a:endParaRPr sz="1900" b="0" i="0" u="none" strike="noStrike" cap="none" dirty="0">
                <a:solidFill>
                  <a:schemeClr val="dk1"/>
                </a:solidFill>
                <a:latin typeface="Calibri"/>
                <a:ea typeface="Calibri"/>
                <a:cs typeface="Calibri"/>
                <a:sym typeface="Calibri"/>
              </a:endParaRPr>
            </a:p>
          </p:txBody>
        </p:sp>
        <p:sp>
          <p:nvSpPr>
            <p:cNvPr id="1745" name="Google Shape;1745;p219"/>
            <p:cNvSpPr/>
            <p:nvPr/>
          </p:nvSpPr>
          <p:spPr>
            <a:xfrm>
              <a:off x="58147" y="312219"/>
              <a:ext cx="1040731" cy="1040731"/>
            </a:xfrm>
            <a:prstGeom prst="ellipse">
              <a:avLst/>
            </a:prstGeom>
            <a:solidFill>
              <a:schemeClr val="lt1"/>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6" name="Google Shape;1746;p219"/>
            <p:cNvSpPr/>
            <p:nvPr/>
          </p:nvSpPr>
          <p:spPr>
            <a:xfrm>
              <a:off x="881158" y="1665170"/>
              <a:ext cx="8754732" cy="832585"/>
            </a:xfrm>
            <a:prstGeom prst="rect">
              <a:avLst/>
            </a:prstGeom>
            <a:solidFill>
              <a:srgbClr val="5DAEA5"/>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7" name="Google Shape;1747;p219"/>
            <p:cNvSpPr txBox="1"/>
            <p:nvPr/>
          </p:nvSpPr>
          <p:spPr>
            <a:xfrm>
              <a:off x="881158" y="1665170"/>
              <a:ext cx="8754732" cy="832585"/>
            </a:xfrm>
            <a:prstGeom prst="rect">
              <a:avLst/>
            </a:prstGeom>
            <a:noFill/>
            <a:ln>
              <a:noFill/>
            </a:ln>
          </p:spPr>
          <p:txBody>
            <a:bodyPr spcFirstLastPara="1" wrap="square" lIns="495650" tIns="47625" rIns="47625" bIns="47625" anchor="ctr" anchorCtr="0">
              <a:noAutofit/>
            </a:bodyPr>
            <a:lstStyle/>
            <a:p>
              <a:pPr marL="0" marR="0" lvl="0" indent="0" algn="l" rtl="0">
                <a:lnSpc>
                  <a:spcPct val="90000"/>
                </a:lnSpc>
                <a:spcBef>
                  <a:spcPts val="0"/>
                </a:spcBef>
                <a:spcAft>
                  <a:spcPts val="0"/>
                </a:spcAft>
                <a:buClr>
                  <a:schemeClr val="dk1"/>
                </a:buClr>
                <a:buSzPts val="1900"/>
                <a:buFont typeface="Century Schoolbook"/>
                <a:buNone/>
              </a:pPr>
              <a:r>
                <a:rPr lang="en" sz="1900" b="0" i="0" u="none" strike="noStrike" cap="none" dirty="0">
                  <a:solidFill>
                    <a:schemeClr val="dk1"/>
                  </a:solidFill>
                  <a:latin typeface="Calibri"/>
                  <a:ea typeface="Calibri"/>
                  <a:cs typeface="Calibri"/>
                  <a:sym typeface="Calibri"/>
                </a:rPr>
                <a:t>Explain the four different levels of evidence and the criteria that define them; and</a:t>
              </a:r>
              <a:endParaRPr sz="1900" b="0" i="0" u="none" strike="noStrike" cap="none" dirty="0">
                <a:solidFill>
                  <a:schemeClr val="dk1"/>
                </a:solidFill>
                <a:latin typeface="Calibri"/>
                <a:ea typeface="Calibri"/>
                <a:cs typeface="Calibri"/>
                <a:sym typeface="Calibri"/>
              </a:endParaRPr>
            </a:p>
          </p:txBody>
        </p:sp>
        <p:sp>
          <p:nvSpPr>
            <p:cNvPr id="1748" name="Google Shape;1748;p219"/>
            <p:cNvSpPr/>
            <p:nvPr/>
          </p:nvSpPr>
          <p:spPr>
            <a:xfrm>
              <a:off x="360792" y="1561097"/>
              <a:ext cx="1040731" cy="1040731"/>
            </a:xfrm>
            <a:prstGeom prst="ellipse">
              <a:avLst/>
            </a:prstGeom>
            <a:solidFill>
              <a:schemeClr val="lt1"/>
            </a:solidFill>
            <a:ln w="13950" cap="flat" cmpd="sng">
              <a:solidFill>
                <a:srgbClr val="5DAEA5"/>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9" name="Google Shape;1749;p219"/>
            <p:cNvSpPr/>
            <p:nvPr/>
          </p:nvSpPr>
          <p:spPr>
            <a:xfrm>
              <a:off x="578513" y="2914048"/>
              <a:ext cx="9057377" cy="832585"/>
            </a:xfrm>
            <a:prstGeom prst="rect">
              <a:avLst/>
            </a:prstGeom>
            <a:solidFill>
              <a:srgbClr val="7F63A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0" name="Google Shape;1750;p219"/>
            <p:cNvSpPr txBox="1"/>
            <p:nvPr/>
          </p:nvSpPr>
          <p:spPr>
            <a:xfrm>
              <a:off x="578513" y="2914048"/>
              <a:ext cx="9057377" cy="832585"/>
            </a:xfrm>
            <a:prstGeom prst="rect">
              <a:avLst/>
            </a:prstGeom>
            <a:noFill/>
            <a:ln>
              <a:noFill/>
            </a:ln>
          </p:spPr>
          <p:txBody>
            <a:bodyPr spcFirstLastPara="1" wrap="square" lIns="495650" tIns="47625" rIns="47625" bIns="47625" anchor="ctr" anchorCtr="0">
              <a:noAutofit/>
            </a:bodyPr>
            <a:lstStyle/>
            <a:p>
              <a:pPr marL="0" marR="0" lvl="0" indent="0" algn="l" rtl="0">
                <a:lnSpc>
                  <a:spcPct val="90000"/>
                </a:lnSpc>
                <a:spcBef>
                  <a:spcPts val="0"/>
                </a:spcBef>
                <a:spcAft>
                  <a:spcPts val="0"/>
                </a:spcAft>
                <a:buClr>
                  <a:schemeClr val="dk1"/>
                </a:buClr>
                <a:buSzPts val="1900"/>
                <a:buFont typeface="Century Schoolbook"/>
                <a:buNone/>
              </a:pPr>
              <a:r>
                <a:rPr lang="en" sz="1900" b="0" i="0" u="none" strike="noStrike" cap="none" dirty="0">
                  <a:solidFill>
                    <a:schemeClr val="dk1"/>
                  </a:solidFill>
                  <a:latin typeface="Calibri"/>
                  <a:ea typeface="Calibri"/>
                  <a:cs typeface="Calibri"/>
                  <a:sym typeface="Calibri"/>
                </a:rPr>
                <a:t>Introduce the What Works Clearinghouse (WWC) website that includes evidence-based practices and programs.</a:t>
              </a:r>
              <a:endParaRPr sz="1900" b="0" i="0" u="none" strike="noStrike" cap="none" dirty="0">
                <a:solidFill>
                  <a:schemeClr val="dk1"/>
                </a:solidFill>
                <a:latin typeface="Calibri"/>
                <a:ea typeface="Calibri"/>
                <a:cs typeface="Calibri"/>
                <a:sym typeface="Calibri"/>
              </a:endParaRPr>
            </a:p>
          </p:txBody>
        </p:sp>
        <p:sp>
          <p:nvSpPr>
            <p:cNvPr id="1751" name="Google Shape;1751;p219"/>
            <p:cNvSpPr/>
            <p:nvPr/>
          </p:nvSpPr>
          <p:spPr>
            <a:xfrm>
              <a:off x="58147" y="2809975"/>
              <a:ext cx="1040731" cy="1040731"/>
            </a:xfrm>
            <a:prstGeom prst="ellipse">
              <a:avLst/>
            </a:prstGeom>
            <a:solidFill>
              <a:schemeClr val="lt1"/>
            </a:solidFill>
            <a:ln w="13950" cap="flat" cmpd="sng">
              <a:solidFill>
                <a:srgbClr val="7F63A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220"/>
          <p:cNvSpPr txBox="1">
            <a:spLocks noGrp="1"/>
          </p:cNvSpPr>
          <p:nvPr>
            <p:ph type="title"/>
          </p:nvPr>
        </p:nvSpPr>
        <p:spPr>
          <a:xfrm>
            <a:off x="534924" y="307016"/>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Warmup/Pulse Check</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758" name="Google Shape;1758;p220" descr="In red, I am confident in my general understanding of evidence-based practices. In green, I am confident in my specific understanding of the four levels of evidence (Strong Evidence, Moderate Evidence, Promising Evidence, and Demonstrates a Rationale). In purple,"/>
          <p:cNvGrpSpPr/>
          <p:nvPr/>
        </p:nvGrpSpPr>
        <p:grpSpPr>
          <a:xfrm>
            <a:off x="534924" y="1354183"/>
            <a:ext cx="7529513" cy="3227924"/>
            <a:chOff x="0" y="70660"/>
            <a:chExt cx="10039350" cy="4303898"/>
          </a:xfrm>
        </p:grpSpPr>
        <p:sp>
          <p:nvSpPr>
            <p:cNvPr id="1759" name="Google Shape;1759;p220"/>
            <p:cNvSpPr/>
            <p:nvPr/>
          </p:nvSpPr>
          <p:spPr>
            <a:xfrm>
              <a:off x="0" y="70660"/>
              <a:ext cx="10039350" cy="1386632"/>
            </a:xfrm>
            <a:prstGeom prst="roundRect">
              <a:avLst>
                <a:gd name="adj" fmla="val 16667"/>
              </a:avLst>
            </a:prstGeom>
            <a:solidFill>
              <a:srgbClr val="BF504D"/>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0" name="Google Shape;1760;p220"/>
            <p:cNvSpPr txBox="1"/>
            <p:nvPr/>
          </p:nvSpPr>
          <p:spPr>
            <a:xfrm>
              <a:off x="67690" y="138350"/>
              <a:ext cx="9903970" cy="1251252"/>
            </a:xfrm>
            <a:prstGeom prst="rect">
              <a:avLst/>
            </a:prstGeom>
            <a:noFill/>
            <a:ln>
              <a:noFill/>
            </a:ln>
          </p:spPr>
          <p:txBody>
            <a:bodyPr spcFirstLastPara="1" wrap="square" lIns="71450" tIns="71450" rIns="71450" bIns="714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 sz="1900" b="1" i="0" u="none" strike="noStrike" cap="none" dirty="0">
                  <a:solidFill>
                    <a:schemeClr val="dk1"/>
                  </a:solidFill>
                  <a:latin typeface="Calibri"/>
                  <a:ea typeface="Calibri"/>
                  <a:cs typeface="Calibri"/>
                  <a:sym typeface="Calibri"/>
                </a:rPr>
                <a:t>I am confident in my general understanding of evidence-based practices.</a:t>
              </a:r>
              <a:endParaRPr sz="1100" dirty="0"/>
            </a:p>
          </p:txBody>
        </p:sp>
        <p:sp>
          <p:nvSpPr>
            <p:cNvPr id="1761" name="Google Shape;1761;p220"/>
            <p:cNvSpPr/>
            <p:nvPr/>
          </p:nvSpPr>
          <p:spPr>
            <a:xfrm>
              <a:off x="0" y="1529293"/>
              <a:ext cx="10039350" cy="1386632"/>
            </a:xfrm>
            <a:prstGeom prst="roundRect">
              <a:avLst>
                <a:gd name="adj" fmla="val 16667"/>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2" name="Google Shape;1762;p220"/>
            <p:cNvSpPr txBox="1"/>
            <p:nvPr/>
          </p:nvSpPr>
          <p:spPr>
            <a:xfrm>
              <a:off x="67690" y="1596983"/>
              <a:ext cx="9903970" cy="1251252"/>
            </a:xfrm>
            <a:prstGeom prst="rect">
              <a:avLst/>
            </a:prstGeom>
            <a:noFill/>
            <a:ln>
              <a:noFill/>
            </a:ln>
          </p:spPr>
          <p:txBody>
            <a:bodyPr spcFirstLastPara="1" wrap="square" lIns="71450" tIns="71450" rIns="71450" bIns="714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 sz="1900" b="1" i="0" u="none" strike="noStrike" cap="none" dirty="0">
                  <a:solidFill>
                    <a:schemeClr val="dk1"/>
                  </a:solidFill>
                  <a:latin typeface="Calibri"/>
                  <a:ea typeface="Calibri"/>
                  <a:cs typeface="Calibri"/>
                  <a:sym typeface="Calibri"/>
                </a:rPr>
                <a:t>I am confident in my specific understanding of the four levels of evidence (Strong Evidence, Moderate Evidence, Promising Evidence, and Demonstrates a Rationale).</a:t>
              </a:r>
              <a:endParaRPr sz="1100" dirty="0"/>
            </a:p>
          </p:txBody>
        </p:sp>
        <p:sp>
          <p:nvSpPr>
            <p:cNvPr id="1763" name="Google Shape;1763;p220"/>
            <p:cNvSpPr/>
            <p:nvPr/>
          </p:nvSpPr>
          <p:spPr>
            <a:xfrm>
              <a:off x="0" y="2987926"/>
              <a:ext cx="10039350" cy="1386632"/>
            </a:xfrm>
            <a:prstGeom prst="roundRect">
              <a:avLst>
                <a:gd name="adj" fmla="val 16667"/>
              </a:avLst>
            </a:prstGeom>
            <a:solidFill>
              <a:schemeClr val="accent4"/>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4" name="Google Shape;1764;p220"/>
            <p:cNvSpPr txBox="1"/>
            <p:nvPr/>
          </p:nvSpPr>
          <p:spPr>
            <a:xfrm>
              <a:off x="67690" y="3055616"/>
              <a:ext cx="9903970" cy="1251252"/>
            </a:xfrm>
            <a:prstGeom prst="rect">
              <a:avLst/>
            </a:prstGeom>
            <a:noFill/>
            <a:ln>
              <a:noFill/>
            </a:ln>
          </p:spPr>
          <p:txBody>
            <a:bodyPr spcFirstLastPara="1" wrap="square" lIns="71450" tIns="71450" rIns="71450" bIns="7145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 sz="1900" b="1" i="0" u="none" strike="noStrike" cap="none" dirty="0">
                  <a:solidFill>
                    <a:schemeClr val="dk1"/>
                  </a:solidFill>
                  <a:latin typeface="Calibri"/>
                  <a:ea typeface="Calibri"/>
                  <a:cs typeface="Calibri"/>
                  <a:sym typeface="Calibri"/>
                </a:rPr>
                <a:t>I know where to find evidence-based interventions.</a:t>
              </a:r>
              <a:endParaRPr sz="1100"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21"/>
          <p:cNvSpPr txBox="1">
            <a:spLocks noGrp="1"/>
          </p:cNvSpPr>
          <p:nvPr>
            <p:ph type="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300"/>
              <a:buFont typeface="Calibri"/>
              <a:buNone/>
            </a:pPr>
            <a:r>
              <a:rPr lang="en" sz="3300" dirty="0">
                <a:latin typeface="Roboto" panose="02000000000000000000" pitchFamily="2" charset="0"/>
                <a:ea typeface="Roboto" panose="02000000000000000000" pitchFamily="2" charset="0"/>
                <a:cs typeface="Roboto" panose="02000000000000000000" pitchFamily="2" charset="0"/>
                <a:sym typeface="Calibri"/>
              </a:rPr>
              <a:t>ESEA Levels of Evidence Overview &amp; Requirements</a:t>
            </a:r>
            <a:endParaRPr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222"/>
          <p:cNvSpPr txBox="1">
            <a:spLocks noGrp="1"/>
          </p:cNvSpPr>
          <p:nvPr>
            <p:ph type="title"/>
          </p:nvPr>
        </p:nvSpPr>
        <p:spPr>
          <a:xfrm>
            <a:off x="435893" y="285750"/>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ESEA Levels of Evidence</a:t>
            </a:r>
            <a:br>
              <a:rPr lang="en" dirty="0">
                <a:latin typeface="Roboto" panose="02000000000000000000" pitchFamily="2" charset="0"/>
                <a:ea typeface="Roboto" panose="02000000000000000000" pitchFamily="2" charset="0"/>
                <a:cs typeface="Roboto" panose="02000000000000000000" pitchFamily="2" charset="0"/>
              </a:rPr>
            </a:br>
            <a:r>
              <a:rPr lang="en" sz="1400" i="1" dirty="0">
                <a:latin typeface="Roboto" panose="02000000000000000000" pitchFamily="2" charset="0"/>
                <a:ea typeface="Roboto" panose="02000000000000000000" pitchFamily="2" charset="0"/>
                <a:cs typeface="Roboto" panose="02000000000000000000" pitchFamily="2" charset="0"/>
              </a:rPr>
              <a:t>Title Programs</a:t>
            </a:r>
            <a:endParaRPr sz="1400" i="1" dirty="0">
              <a:latin typeface="Roboto" panose="02000000000000000000" pitchFamily="2" charset="0"/>
              <a:ea typeface="Roboto" panose="02000000000000000000" pitchFamily="2" charset="0"/>
              <a:cs typeface="Roboto" panose="02000000000000000000" pitchFamily="2" charset="0"/>
            </a:endParaRPr>
          </a:p>
        </p:txBody>
      </p:sp>
      <p:sp>
        <p:nvSpPr>
          <p:cNvPr id="1778" name="Google Shape;1778;p222"/>
          <p:cNvSpPr txBox="1">
            <a:spLocks noGrp="1"/>
          </p:cNvSpPr>
          <p:nvPr>
            <p:ph type="body" idx="1"/>
          </p:nvPr>
        </p:nvSpPr>
        <p:spPr>
          <a:xfrm>
            <a:off x="435893" y="1279921"/>
            <a:ext cx="8272211" cy="560910"/>
          </a:xfrm>
          <a:prstGeom prst="rect">
            <a:avLst/>
          </a:prstGeom>
          <a:noFill/>
          <a:ln>
            <a:noFill/>
          </a:ln>
        </p:spPr>
        <p:txBody>
          <a:bodyPr spcFirstLastPara="1" wrap="square" lIns="68575" tIns="34275" rIns="68575" bIns="34275" anchor="t" anchorCtr="0">
            <a:normAutofit/>
          </a:bodyPr>
          <a:lstStyle/>
          <a:p>
            <a:pPr marL="0" lvl="0" indent="0" algn="l" rtl="0">
              <a:lnSpc>
                <a:spcPct val="95000"/>
              </a:lnSpc>
              <a:spcBef>
                <a:spcPts val="0"/>
              </a:spcBef>
              <a:spcAft>
                <a:spcPts val="0"/>
              </a:spcAft>
              <a:buSzPts val="1200"/>
              <a:buNone/>
            </a:pPr>
            <a:r>
              <a:rPr lang="en" sz="1500" dirty="0">
                <a:latin typeface="Calibri"/>
                <a:ea typeface="Calibri"/>
                <a:cs typeface="Calibri"/>
                <a:sym typeface="Calibri"/>
              </a:rPr>
              <a:t>The levels of evidence are defined in Title VIII—General Provisions. The General Provisions apply to “covered programs,” or the programs authorized by:</a:t>
            </a:r>
            <a:endParaRPr sz="1200" dirty="0">
              <a:latin typeface="Calibri"/>
              <a:ea typeface="Calibri"/>
              <a:cs typeface="Calibri"/>
              <a:sym typeface="Calibri"/>
            </a:endParaRPr>
          </a:p>
          <a:p>
            <a:pPr marL="203200" lvl="1" indent="0" algn="l" rtl="0">
              <a:lnSpc>
                <a:spcPct val="90000"/>
              </a:lnSpc>
              <a:spcBef>
                <a:spcPts val="400"/>
              </a:spcBef>
              <a:spcAft>
                <a:spcPts val="0"/>
              </a:spcAft>
              <a:buSzPts val="1800"/>
              <a:buNone/>
            </a:pPr>
            <a:endParaRPr sz="1800" dirty="0">
              <a:latin typeface="Calibri"/>
              <a:ea typeface="Calibri"/>
              <a:cs typeface="Calibri"/>
              <a:sym typeface="Calibri"/>
            </a:endParaRPr>
          </a:p>
        </p:txBody>
      </p:sp>
      <p:sp>
        <p:nvSpPr>
          <p:cNvPr id="1779" name="Google Shape;1779;p222"/>
          <p:cNvSpPr txBox="1"/>
          <p:nvPr/>
        </p:nvSpPr>
        <p:spPr>
          <a:xfrm>
            <a:off x="435893" y="1840832"/>
            <a:ext cx="7757612" cy="3116238"/>
          </a:xfrm>
          <a:prstGeom prst="rect">
            <a:avLst/>
          </a:prstGeom>
          <a:noFill/>
          <a:ln w="19050" cap="flat" cmpd="sng">
            <a:solidFill>
              <a:schemeClr val="accent6"/>
            </a:solidFill>
            <a:prstDash val="solid"/>
            <a:round/>
            <a:headEnd type="none" w="sm" len="sm"/>
            <a:tailEnd type="none" w="sm" len="sm"/>
          </a:ln>
        </p:spPr>
        <p:txBody>
          <a:bodyPr spcFirstLastPara="1" wrap="square" lIns="68575" tIns="34275" rIns="68575" bIns="34275" anchor="t" anchorCtr="0">
            <a:spAutoFit/>
          </a:bodyPr>
          <a:lstStyle/>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I-A</a:t>
            </a:r>
            <a:r>
              <a:rPr lang="en" sz="1800" b="0" i="0" u="none" strike="noStrike" cap="none" dirty="0">
                <a:solidFill>
                  <a:schemeClr val="dk1"/>
                </a:solidFill>
                <a:latin typeface="Calibri"/>
                <a:ea typeface="Calibri"/>
                <a:cs typeface="Calibri"/>
                <a:sym typeface="Calibri"/>
              </a:rPr>
              <a:t>: Improving Basic Programs Operated by Local Educational Agencies</a:t>
            </a:r>
            <a:endParaRPr sz="1100" dirty="0"/>
          </a:p>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I-C</a:t>
            </a:r>
            <a:r>
              <a:rPr lang="en" sz="1800" b="0" i="0" u="none" strike="noStrike" cap="none" dirty="0">
                <a:solidFill>
                  <a:schemeClr val="dk1"/>
                </a:solidFill>
                <a:latin typeface="Calibri"/>
                <a:ea typeface="Calibri"/>
                <a:cs typeface="Calibri"/>
                <a:sym typeface="Calibri"/>
              </a:rPr>
              <a:t>: Education of Migrant Children </a:t>
            </a:r>
            <a:endParaRPr sz="1100" dirty="0"/>
          </a:p>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I-D</a:t>
            </a:r>
            <a:r>
              <a:rPr lang="en" sz="1800" b="0" i="0" u="none" strike="noStrike" cap="none" dirty="0">
                <a:solidFill>
                  <a:schemeClr val="dk1"/>
                </a:solidFill>
                <a:latin typeface="Calibri"/>
                <a:ea typeface="Calibri"/>
                <a:cs typeface="Calibri"/>
                <a:sym typeface="Calibri"/>
              </a:rPr>
              <a:t>: Prevention and Intervention Programs for Children and Youths Who Are Neglected, Delinquent, or at-Risk</a:t>
            </a:r>
            <a:endParaRPr sz="1100" dirty="0"/>
          </a:p>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II-A</a:t>
            </a:r>
            <a:r>
              <a:rPr lang="en" sz="1800" b="0" i="0" u="none" strike="noStrike" cap="none" dirty="0">
                <a:solidFill>
                  <a:schemeClr val="dk1"/>
                </a:solidFill>
                <a:latin typeface="Calibri"/>
                <a:ea typeface="Calibri"/>
                <a:cs typeface="Calibri"/>
                <a:sym typeface="Calibri"/>
              </a:rPr>
              <a:t>: Supporting Effective Instruction</a:t>
            </a:r>
            <a:endParaRPr sz="1100" dirty="0"/>
          </a:p>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III-A</a:t>
            </a:r>
            <a:r>
              <a:rPr lang="en" sz="1800" b="0" i="0" u="none" strike="noStrike" cap="none" dirty="0">
                <a:solidFill>
                  <a:schemeClr val="dk1"/>
                </a:solidFill>
                <a:latin typeface="Calibri"/>
                <a:ea typeface="Calibri"/>
                <a:cs typeface="Calibri"/>
                <a:sym typeface="Calibri"/>
              </a:rPr>
              <a:t>: English Language Acquisition, Enhancement, and Academic Achievement Act</a:t>
            </a:r>
            <a:endParaRPr sz="1100" dirty="0"/>
          </a:p>
          <a:p>
            <a:pPr marL="254000" marR="0" lvl="0" indent="-254000" algn="l" rtl="0">
              <a:spcBef>
                <a:spcPts val="0"/>
              </a:spcBef>
              <a:spcAft>
                <a:spcPts val="0"/>
              </a:spcAft>
              <a:buClr>
                <a:srgbClr val="538CD5"/>
              </a:buClr>
              <a:buSzPts val="1800"/>
              <a:buFont typeface="Arial"/>
              <a:buChar char="•"/>
            </a:pPr>
            <a:r>
              <a:rPr lang="en" sz="1800" b="1" i="0" u="none" strike="noStrike" cap="none" dirty="0">
                <a:solidFill>
                  <a:srgbClr val="538CD5"/>
                </a:solidFill>
                <a:latin typeface="Calibri"/>
                <a:ea typeface="Calibri"/>
                <a:cs typeface="Calibri"/>
                <a:sym typeface="Calibri"/>
              </a:rPr>
              <a:t>Title IV-A: </a:t>
            </a:r>
            <a:r>
              <a:rPr lang="en" sz="1800" b="0" i="0" u="none" strike="noStrike" cap="none" dirty="0">
                <a:solidFill>
                  <a:schemeClr val="dk1"/>
                </a:solidFill>
                <a:latin typeface="Calibri"/>
                <a:ea typeface="Calibri"/>
                <a:cs typeface="Calibri"/>
                <a:sym typeface="Calibri"/>
              </a:rPr>
              <a:t>Student Support and Academic Enrichment</a:t>
            </a:r>
            <a:endParaRPr sz="1100" dirty="0"/>
          </a:p>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IV-B</a:t>
            </a:r>
            <a:r>
              <a:rPr lang="en" sz="1800" b="0" i="0" u="none" strike="noStrike" cap="none" dirty="0">
                <a:solidFill>
                  <a:schemeClr val="dk1"/>
                </a:solidFill>
                <a:latin typeface="Calibri"/>
                <a:ea typeface="Calibri"/>
                <a:cs typeface="Calibri"/>
                <a:sym typeface="Calibri"/>
              </a:rPr>
              <a:t>: 21st Century Community Learning Centers</a:t>
            </a:r>
            <a:endParaRPr sz="1100" dirty="0"/>
          </a:p>
          <a:p>
            <a:pPr marL="254000" marR="0" lvl="0" indent="-254000" algn="l" rtl="0">
              <a:spcBef>
                <a:spcPts val="0"/>
              </a:spcBef>
              <a:spcAft>
                <a:spcPts val="0"/>
              </a:spcAft>
              <a:buClr>
                <a:schemeClr val="accent1"/>
              </a:buClr>
              <a:buSzPts val="1800"/>
              <a:buFont typeface="Arial"/>
              <a:buChar char="•"/>
            </a:pPr>
            <a:r>
              <a:rPr lang="en" sz="1800" b="1" i="0" u="none" strike="noStrike" cap="none" dirty="0">
                <a:solidFill>
                  <a:schemeClr val="accent1"/>
                </a:solidFill>
                <a:latin typeface="Calibri"/>
                <a:ea typeface="Calibri"/>
                <a:cs typeface="Calibri"/>
                <a:sym typeface="Calibri"/>
              </a:rPr>
              <a:t>Title V-B, subpart 2</a:t>
            </a:r>
            <a:r>
              <a:rPr lang="en" sz="1800" b="0" i="0" u="none" strike="noStrike" cap="none" dirty="0">
                <a:solidFill>
                  <a:schemeClr val="dk1"/>
                </a:solidFill>
                <a:latin typeface="Calibri"/>
                <a:ea typeface="Calibri"/>
                <a:cs typeface="Calibri"/>
                <a:sym typeface="Calibri"/>
              </a:rPr>
              <a:t>: Rural and Low-Income School Program</a:t>
            </a:r>
            <a:endParaRPr sz="1800" b="0" i="0" u="none" strike="noStrike" cap="none" dirty="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1785" name="Google Shape;1785;p223"/>
          <p:cNvSpPr txBox="1">
            <a:spLocks noGrp="1"/>
          </p:cNvSpPr>
          <p:nvPr>
            <p:ph type="title"/>
          </p:nvPr>
        </p:nvSpPr>
        <p:spPr>
          <a:xfrm>
            <a:off x="525780" y="274320"/>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ESEA Levels of Evidence Statute</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786" name="Google Shape;1786;p223"/>
          <p:cNvSpPr txBox="1">
            <a:spLocks noGrp="1"/>
          </p:cNvSpPr>
          <p:nvPr>
            <p:ph type="body" idx="1"/>
          </p:nvPr>
        </p:nvSpPr>
        <p:spPr>
          <a:xfrm>
            <a:off x="525780" y="1268492"/>
            <a:ext cx="7269479" cy="3600689"/>
          </a:xfrm>
          <a:prstGeom prst="rect">
            <a:avLst/>
          </a:prstGeom>
          <a:noFill/>
          <a:ln>
            <a:noFill/>
          </a:ln>
        </p:spPr>
        <p:txBody>
          <a:bodyPr spcFirstLastPara="1" wrap="square" lIns="68575" tIns="34275" rIns="68575" bIns="34275" anchor="t" anchorCtr="0">
            <a:normAutofit fontScale="77500" lnSpcReduction="20000"/>
          </a:bodyPr>
          <a:lstStyle/>
          <a:p>
            <a:pPr marL="139700" lvl="0" indent="-139700" algn="l" rtl="0">
              <a:lnSpc>
                <a:spcPct val="95000"/>
              </a:lnSpc>
              <a:spcBef>
                <a:spcPts val="0"/>
              </a:spcBef>
              <a:spcAft>
                <a:spcPts val="0"/>
              </a:spcAft>
              <a:buSzPct val="80000"/>
              <a:buNone/>
            </a:pPr>
            <a:r>
              <a:rPr lang="en" sz="3000" b="1" u="sng" dirty="0">
                <a:solidFill>
                  <a:schemeClr val="hlink"/>
                </a:solidFill>
                <a:latin typeface="Calibri"/>
                <a:ea typeface="Calibri"/>
                <a:cs typeface="Calibri"/>
                <a:sym typeface="Calibri"/>
                <a:hlinkClick r:id="rId3"/>
              </a:rPr>
              <a:t>ESEA Section 8101</a:t>
            </a:r>
            <a:endParaRPr sz="3000" b="1" dirty="0">
              <a:solidFill>
                <a:schemeClr val="dk2"/>
              </a:solidFill>
              <a:latin typeface="Calibri"/>
              <a:ea typeface="Calibri"/>
              <a:cs typeface="Calibri"/>
              <a:sym typeface="Calibri"/>
            </a:endParaRPr>
          </a:p>
          <a:p>
            <a:pPr marL="0" lvl="0" indent="0" algn="l" rtl="0">
              <a:lnSpc>
                <a:spcPct val="95000"/>
              </a:lnSpc>
              <a:spcBef>
                <a:spcPts val="1200"/>
              </a:spcBef>
              <a:spcAft>
                <a:spcPts val="0"/>
              </a:spcAft>
              <a:buSzPct val="81481"/>
              <a:buNone/>
            </a:pPr>
            <a:r>
              <a:rPr lang="en" sz="2700" dirty="0">
                <a:latin typeface="Calibri"/>
                <a:ea typeface="Calibri"/>
                <a:cs typeface="Calibri"/>
                <a:sym typeface="Calibri"/>
              </a:rPr>
              <a:t>(21) EVIDENCE-BASED.–</a:t>
            </a:r>
            <a:endParaRPr sz="2300" dirty="0">
              <a:latin typeface="Calibri"/>
              <a:ea typeface="Calibri"/>
              <a:cs typeface="Calibri"/>
              <a:sym typeface="Calibri"/>
            </a:endParaRPr>
          </a:p>
          <a:p>
            <a:pPr marL="304800" lvl="1" indent="0" algn="l" rtl="0">
              <a:lnSpc>
                <a:spcPct val="90000"/>
              </a:lnSpc>
              <a:spcBef>
                <a:spcPts val="400"/>
              </a:spcBef>
              <a:spcAft>
                <a:spcPts val="0"/>
              </a:spcAft>
              <a:buSzPct val="100000"/>
              <a:buNone/>
            </a:pPr>
            <a:r>
              <a:rPr lang="en" sz="2000" dirty="0">
                <a:solidFill>
                  <a:schemeClr val="dk1"/>
                </a:solidFill>
                <a:latin typeface="Calibri"/>
                <a:ea typeface="Calibri"/>
                <a:cs typeface="Calibri"/>
                <a:sym typeface="Calibri"/>
              </a:rPr>
              <a:t>(A) IN GENERAL.–Except as provided in subparagraph (B), the term “evidence-based</a:t>
            </a:r>
            <a:r>
              <a:rPr lang="en" sz="2000" dirty="0">
                <a:solidFill>
                  <a:schemeClr val="dk1"/>
                </a:solidFill>
              </a:rPr>
              <a:t>,”</a:t>
            </a:r>
            <a:r>
              <a:rPr lang="en" sz="2000" dirty="0">
                <a:solidFill>
                  <a:schemeClr val="dk1"/>
                </a:solidFill>
                <a:latin typeface="Calibri"/>
                <a:ea typeface="Calibri"/>
                <a:cs typeface="Calibri"/>
                <a:sym typeface="Calibri"/>
              </a:rPr>
              <a:t> when used with respect to a state, local educational agency, or school activity, means an activity, strategy, or intervention that—</a:t>
            </a:r>
            <a:endParaRPr dirty="0"/>
          </a:p>
          <a:p>
            <a:pPr marL="596900" lvl="2" indent="0" algn="l" rtl="0">
              <a:lnSpc>
                <a:spcPct val="90000"/>
              </a:lnSpc>
              <a:spcBef>
                <a:spcPts val="500"/>
              </a:spcBef>
              <a:spcAft>
                <a:spcPts val="0"/>
              </a:spcAft>
              <a:buSzPct val="100000"/>
              <a:buNone/>
            </a:pPr>
            <a:r>
              <a:rPr lang="en" sz="2000" dirty="0">
                <a:solidFill>
                  <a:schemeClr val="dk1"/>
                </a:solidFill>
                <a:latin typeface="Calibri"/>
                <a:ea typeface="Calibri"/>
                <a:cs typeface="Calibri"/>
                <a:sym typeface="Calibri"/>
              </a:rPr>
              <a:t>(i)</a:t>
            </a:r>
            <a:r>
              <a:rPr lang="en" sz="2000" dirty="0">
                <a:latin typeface="Calibri"/>
                <a:ea typeface="Calibri"/>
                <a:cs typeface="Calibri"/>
                <a:sym typeface="Calibri"/>
              </a:rPr>
              <a:t> </a:t>
            </a:r>
            <a:r>
              <a:rPr lang="en" sz="2000" b="1" dirty="0">
                <a:solidFill>
                  <a:srgbClr val="5F497A"/>
                </a:solidFill>
                <a:latin typeface="Calibri"/>
                <a:ea typeface="Calibri"/>
                <a:cs typeface="Calibri"/>
                <a:sym typeface="Calibri"/>
              </a:rPr>
              <a:t>demonstrates a statistically significant effect on improving student outcomes or other relevant outcomes based on</a:t>
            </a:r>
            <a:r>
              <a:rPr lang="en" sz="2000" dirty="0">
                <a:solidFill>
                  <a:schemeClr val="dk1"/>
                </a:solidFill>
                <a:latin typeface="Calibri"/>
                <a:ea typeface="Calibri"/>
                <a:cs typeface="Calibri"/>
                <a:sym typeface="Calibri"/>
              </a:rPr>
              <a:t>—</a:t>
            </a:r>
            <a:endParaRPr dirty="0"/>
          </a:p>
          <a:p>
            <a:pPr marL="939800" lvl="3" indent="0" algn="l" rtl="0">
              <a:lnSpc>
                <a:spcPct val="90000"/>
              </a:lnSpc>
              <a:spcBef>
                <a:spcPts val="500"/>
              </a:spcBef>
              <a:spcAft>
                <a:spcPts val="0"/>
              </a:spcAft>
              <a:buSzPct val="100000"/>
              <a:buNone/>
            </a:pPr>
            <a:r>
              <a:rPr lang="en" sz="1700" dirty="0">
                <a:solidFill>
                  <a:schemeClr val="dk1"/>
                </a:solidFill>
                <a:latin typeface="Calibri"/>
                <a:ea typeface="Calibri"/>
                <a:cs typeface="Calibri"/>
                <a:sym typeface="Calibri"/>
              </a:rPr>
              <a:t>(I)</a:t>
            </a:r>
            <a:r>
              <a:rPr lang="en" sz="1700" dirty="0">
                <a:latin typeface="Calibri"/>
                <a:ea typeface="Calibri"/>
                <a:cs typeface="Calibri"/>
                <a:sym typeface="Calibri"/>
              </a:rPr>
              <a:t> </a:t>
            </a:r>
            <a:r>
              <a:rPr lang="en" sz="1700" b="1" dirty="0">
                <a:solidFill>
                  <a:srgbClr val="5F497A"/>
                </a:solidFill>
                <a:latin typeface="Calibri"/>
                <a:ea typeface="Calibri"/>
                <a:cs typeface="Calibri"/>
                <a:sym typeface="Calibri"/>
              </a:rPr>
              <a:t>strong evidence</a:t>
            </a:r>
            <a:r>
              <a:rPr lang="en" sz="1700" dirty="0">
                <a:solidFill>
                  <a:srgbClr val="5F497A"/>
                </a:solidFill>
                <a:latin typeface="Calibri"/>
                <a:ea typeface="Calibri"/>
                <a:cs typeface="Calibri"/>
                <a:sym typeface="Calibri"/>
              </a:rPr>
              <a:t> </a:t>
            </a:r>
            <a:r>
              <a:rPr lang="en" sz="1700" dirty="0">
                <a:solidFill>
                  <a:schemeClr val="dk1"/>
                </a:solidFill>
                <a:latin typeface="Calibri"/>
                <a:ea typeface="Calibri"/>
                <a:cs typeface="Calibri"/>
                <a:sym typeface="Calibri"/>
              </a:rPr>
              <a:t>from at least 1 well-designed and well-implemented experimental study</a:t>
            </a:r>
            <a:endParaRPr dirty="0"/>
          </a:p>
          <a:p>
            <a:pPr marL="939800" lvl="3" indent="0" algn="l" rtl="0">
              <a:lnSpc>
                <a:spcPct val="90000"/>
              </a:lnSpc>
              <a:spcBef>
                <a:spcPts val="500"/>
              </a:spcBef>
              <a:spcAft>
                <a:spcPts val="0"/>
              </a:spcAft>
              <a:buSzPct val="100000"/>
              <a:buNone/>
            </a:pPr>
            <a:r>
              <a:rPr lang="en" sz="1700" dirty="0">
                <a:solidFill>
                  <a:schemeClr val="dk1"/>
                </a:solidFill>
                <a:latin typeface="Calibri"/>
                <a:ea typeface="Calibri"/>
                <a:cs typeface="Calibri"/>
                <a:sym typeface="Calibri"/>
              </a:rPr>
              <a:t>(II) </a:t>
            </a:r>
            <a:r>
              <a:rPr lang="en" sz="1700" b="1" dirty="0">
                <a:solidFill>
                  <a:srgbClr val="5F497A"/>
                </a:solidFill>
                <a:latin typeface="Calibri"/>
                <a:ea typeface="Calibri"/>
                <a:cs typeface="Calibri"/>
                <a:sym typeface="Calibri"/>
              </a:rPr>
              <a:t>moderate evidence</a:t>
            </a:r>
            <a:r>
              <a:rPr lang="en" sz="1700" dirty="0">
                <a:solidFill>
                  <a:srgbClr val="5F497A"/>
                </a:solidFill>
                <a:latin typeface="Calibri"/>
                <a:ea typeface="Calibri"/>
                <a:cs typeface="Calibri"/>
                <a:sym typeface="Calibri"/>
              </a:rPr>
              <a:t> </a:t>
            </a:r>
            <a:r>
              <a:rPr lang="en" sz="1700" dirty="0">
                <a:solidFill>
                  <a:schemeClr val="dk1"/>
                </a:solidFill>
                <a:latin typeface="Calibri"/>
                <a:ea typeface="Calibri"/>
                <a:cs typeface="Calibri"/>
                <a:sym typeface="Calibri"/>
              </a:rPr>
              <a:t>from at least 1 well-designed and well-implemented quasi-experimental study; or </a:t>
            </a:r>
            <a:endParaRPr dirty="0"/>
          </a:p>
          <a:p>
            <a:pPr marL="939800" lvl="3" indent="0" algn="l" rtl="0">
              <a:lnSpc>
                <a:spcPct val="90000"/>
              </a:lnSpc>
              <a:spcBef>
                <a:spcPts val="500"/>
              </a:spcBef>
              <a:spcAft>
                <a:spcPts val="0"/>
              </a:spcAft>
              <a:buSzPct val="100000"/>
              <a:buNone/>
            </a:pPr>
            <a:r>
              <a:rPr lang="en" sz="1700" dirty="0">
                <a:solidFill>
                  <a:schemeClr val="dk1"/>
                </a:solidFill>
                <a:latin typeface="Calibri"/>
                <a:ea typeface="Calibri"/>
                <a:cs typeface="Calibri"/>
                <a:sym typeface="Calibri"/>
              </a:rPr>
              <a:t>(III) </a:t>
            </a:r>
            <a:r>
              <a:rPr lang="en" sz="1700" b="1" dirty="0">
                <a:solidFill>
                  <a:srgbClr val="5F497A"/>
                </a:solidFill>
                <a:latin typeface="Calibri"/>
                <a:ea typeface="Calibri"/>
                <a:cs typeface="Calibri"/>
                <a:sym typeface="Calibri"/>
              </a:rPr>
              <a:t>promising evidence</a:t>
            </a:r>
            <a:r>
              <a:rPr lang="en" sz="1700" dirty="0">
                <a:solidFill>
                  <a:srgbClr val="5F497A"/>
                </a:solidFill>
                <a:latin typeface="Calibri"/>
                <a:ea typeface="Calibri"/>
                <a:cs typeface="Calibri"/>
                <a:sym typeface="Calibri"/>
              </a:rPr>
              <a:t> </a:t>
            </a:r>
            <a:r>
              <a:rPr lang="en" sz="1700" dirty="0">
                <a:solidFill>
                  <a:schemeClr val="dk1"/>
                </a:solidFill>
                <a:latin typeface="Calibri"/>
                <a:ea typeface="Calibri"/>
                <a:cs typeface="Calibri"/>
                <a:sym typeface="Calibri"/>
              </a:rPr>
              <a:t>from at least 1 well-designed and well-implemented correlational study with statistical controls for selection bias; or </a:t>
            </a:r>
            <a:endParaRPr dirty="0"/>
          </a:p>
          <a:p>
            <a:pPr marL="596900" lvl="2" indent="0" algn="l" rtl="0">
              <a:lnSpc>
                <a:spcPct val="90000"/>
              </a:lnSpc>
              <a:spcBef>
                <a:spcPts val="500"/>
              </a:spcBef>
              <a:spcAft>
                <a:spcPts val="0"/>
              </a:spcAft>
              <a:buSzPct val="100000"/>
              <a:buNone/>
            </a:pPr>
            <a:r>
              <a:rPr lang="en" sz="2000" dirty="0">
                <a:solidFill>
                  <a:schemeClr val="dk1"/>
                </a:solidFill>
                <a:latin typeface="Calibri"/>
                <a:ea typeface="Calibri"/>
                <a:cs typeface="Calibri"/>
                <a:sym typeface="Calibri"/>
              </a:rPr>
              <a:t>(ii)(I) </a:t>
            </a:r>
            <a:r>
              <a:rPr lang="en" sz="2000" b="1" dirty="0">
                <a:solidFill>
                  <a:srgbClr val="5F497A"/>
                </a:solidFill>
                <a:latin typeface="Calibri"/>
                <a:ea typeface="Calibri"/>
                <a:cs typeface="Calibri"/>
                <a:sym typeface="Calibri"/>
              </a:rPr>
              <a:t>demonstrates a rationale</a:t>
            </a:r>
            <a:r>
              <a:rPr lang="en" sz="2000" dirty="0">
                <a:solidFill>
                  <a:srgbClr val="5F497A"/>
                </a:solidFill>
                <a:latin typeface="Calibri"/>
                <a:ea typeface="Calibri"/>
                <a:cs typeface="Calibri"/>
                <a:sym typeface="Calibri"/>
              </a:rPr>
              <a:t> </a:t>
            </a:r>
            <a:r>
              <a:rPr lang="en" sz="2000" dirty="0">
                <a:solidFill>
                  <a:schemeClr val="dk1"/>
                </a:solidFill>
                <a:latin typeface="Calibri"/>
                <a:ea typeface="Calibri"/>
                <a:cs typeface="Calibri"/>
                <a:sym typeface="Calibri"/>
              </a:rPr>
              <a:t>based on high-quality research findings or positive evaluation that such activity, strategy, or intervention is likely to improve student outcomes or other relevant outcomes; and</a:t>
            </a:r>
            <a:endParaRPr dirty="0"/>
          </a:p>
          <a:p>
            <a:pPr marL="939800" lvl="3" indent="-139700" algn="l" rtl="0">
              <a:lnSpc>
                <a:spcPct val="90000"/>
              </a:lnSpc>
              <a:spcBef>
                <a:spcPts val="500"/>
              </a:spcBef>
              <a:spcAft>
                <a:spcPts val="0"/>
              </a:spcAft>
              <a:buSzPct val="100000"/>
              <a:buNone/>
            </a:pPr>
            <a:r>
              <a:rPr lang="en" sz="1700" dirty="0">
                <a:solidFill>
                  <a:schemeClr val="dk1"/>
                </a:solidFill>
                <a:latin typeface="Calibri"/>
                <a:ea typeface="Calibri"/>
                <a:cs typeface="Calibri"/>
                <a:sym typeface="Calibri"/>
              </a:rPr>
              <a:t>(II) includes ongoing efforts to examine the effects of such activity, strategy, or intervention.</a:t>
            </a:r>
            <a:endParaRPr dirty="0"/>
          </a:p>
          <a:p>
            <a:pPr marL="0" lvl="0" indent="0" algn="l" rtl="0">
              <a:lnSpc>
                <a:spcPct val="95000"/>
              </a:lnSpc>
              <a:spcBef>
                <a:spcPts val="1300"/>
              </a:spcBef>
              <a:spcAft>
                <a:spcPts val="0"/>
              </a:spcAft>
              <a:buSzPct val="78571"/>
              <a:buNone/>
            </a:pPr>
            <a:endParaRPr dirty="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1"/>
        <p:cNvGrpSpPr/>
        <p:nvPr/>
      </p:nvGrpSpPr>
      <p:grpSpPr>
        <a:xfrm>
          <a:off x="0" y="0"/>
          <a:ext cx="0" cy="0"/>
          <a:chOff x="0" y="0"/>
          <a:chExt cx="0" cy="0"/>
        </a:xfrm>
      </p:grpSpPr>
      <p:sp>
        <p:nvSpPr>
          <p:cNvPr id="1792" name="Google Shape;1792;p224"/>
          <p:cNvSpPr txBox="1">
            <a:spLocks noGrp="1"/>
          </p:cNvSpPr>
          <p:nvPr>
            <p:ph type="title"/>
          </p:nvPr>
        </p:nvSpPr>
        <p:spPr>
          <a:xfrm>
            <a:off x="603305" y="266677"/>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ESEA Levels of Evidence</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793" name="Google Shape;1793;p224" descr="Graphic showing 4 tiers of evidence. Tier 1 is Strong Evidence, Tier 2 is Moderate Evidence, Tier 3 is Promising Evidence, and Tier 4 is Demonstrates a Rationale."/>
          <p:cNvGrpSpPr/>
          <p:nvPr/>
        </p:nvGrpSpPr>
        <p:grpSpPr>
          <a:xfrm>
            <a:off x="-1115144" y="1057968"/>
            <a:ext cx="8032411" cy="3511035"/>
            <a:chOff x="-2443695" y="61916"/>
            <a:chExt cx="11107105" cy="5657587"/>
          </a:xfrm>
        </p:grpSpPr>
        <p:grpSp>
          <p:nvGrpSpPr>
            <p:cNvPr id="1794" name="Google Shape;1794;p224"/>
            <p:cNvGrpSpPr/>
            <p:nvPr/>
          </p:nvGrpSpPr>
          <p:grpSpPr>
            <a:xfrm>
              <a:off x="-2443695" y="61916"/>
              <a:ext cx="11107105" cy="5657587"/>
              <a:chOff x="-4749876" y="-728054"/>
              <a:chExt cx="11107105" cy="5657587"/>
            </a:xfrm>
          </p:grpSpPr>
          <p:sp>
            <p:nvSpPr>
              <p:cNvPr id="1795" name="Google Shape;1795;p224"/>
              <p:cNvSpPr/>
              <p:nvPr/>
            </p:nvSpPr>
            <p:spPr>
              <a:xfrm>
                <a:off x="-4749876" y="-728054"/>
                <a:ext cx="5657587" cy="5657587"/>
              </a:xfrm>
              <a:prstGeom prst="blockArc">
                <a:avLst>
                  <a:gd name="adj1" fmla="val 18900000"/>
                  <a:gd name="adj2" fmla="val 2700000"/>
                  <a:gd name="adj3" fmla="val 382"/>
                </a:avLst>
              </a:prstGeom>
              <a:noFill/>
              <a:ln w="13950" cap="flat" cmpd="sng">
                <a:solidFill>
                  <a:srgbClr val="BF504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6" name="Google Shape;1796;p224"/>
              <p:cNvSpPr/>
              <p:nvPr/>
            </p:nvSpPr>
            <p:spPr>
              <a:xfrm>
                <a:off x="475389" y="323009"/>
                <a:ext cx="5881839" cy="646355"/>
              </a:xfrm>
              <a:prstGeom prst="rect">
                <a:avLst/>
              </a:prstGeom>
              <a:solidFill>
                <a:srgbClr val="BF504D"/>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7" name="Google Shape;1797;p224"/>
              <p:cNvSpPr txBox="1"/>
              <p:nvPr/>
            </p:nvSpPr>
            <p:spPr>
              <a:xfrm>
                <a:off x="475389" y="323009"/>
                <a:ext cx="5881839" cy="646355"/>
              </a:xfrm>
              <a:prstGeom prst="rect">
                <a:avLst/>
              </a:prstGeom>
              <a:noFill/>
              <a:ln>
                <a:noFill/>
              </a:ln>
            </p:spPr>
            <p:txBody>
              <a:bodyPr spcFirstLastPara="1" wrap="square" lIns="384775" tIns="68575" rIns="68575" bIns="68575"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 sz="2700" b="0" i="0" u="none" strike="noStrike" cap="none">
                    <a:solidFill>
                      <a:schemeClr val="dk1"/>
                    </a:solidFill>
                    <a:latin typeface="Calibri"/>
                    <a:ea typeface="Calibri"/>
                    <a:cs typeface="Calibri"/>
                    <a:sym typeface="Calibri"/>
                  </a:rPr>
                  <a:t>Strong Evidence</a:t>
                </a:r>
                <a:endParaRPr sz="1100"/>
              </a:p>
            </p:txBody>
          </p:sp>
          <p:sp>
            <p:nvSpPr>
              <p:cNvPr id="1798" name="Google Shape;1798;p224"/>
              <p:cNvSpPr/>
              <p:nvPr/>
            </p:nvSpPr>
            <p:spPr>
              <a:xfrm>
                <a:off x="71417" y="242215"/>
                <a:ext cx="807944" cy="807944"/>
              </a:xfrm>
              <a:prstGeom prst="ellipse">
                <a:avLst/>
              </a:prstGeom>
              <a:solidFill>
                <a:schemeClr val="lt1"/>
              </a:solidFill>
              <a:ln w="13950" cap="flat" cmpd="sng">
                <a:solidFill>
                  <a:srgbClr val="BF504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9" name="Google Shape;1799;p224"/>
              <p:cNvSpPr/>
              <p:nvPr/>
            </p:nvSpPr>
            <p:spPr>
              <a:xfrm>
                <a:off x="845960" y="1292711"/>
                <a:ext cx="5511269" cy="646355"/>
              </a:xfrm>
              <a:prstGeom prst="rect">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0" name="Google Shape;1800;p224"/>
              <p:cNvSpPr txBox="1"/>
              <p:nvPr/>
            </p:nvSpPr>
            <p:spPr>
              <a:xfrm>
                <a:off x="845960" y="1292711"/>
                <a:ext cx="5511269" cy="646355"/>
              </a:xfrm>
              <a:prstGeom prst="rect">
                <a:avLst/>
              </a:prstGeom>
              <a:noFill/>
              <a:ln>
                <a:noFill/>
              </a:ln>
            </p:spPr>
            <p:txBody>
              <a:bodyPr spcFirstLastPara="1" wrap="square" lIns="384775" tIns="68575" rIns="68575" bIns="68575"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 sz="2700" b="0" i="0" u="none" strike="noStrike" cap="none">
                    <a:solidFill>
                      <a:schemeClr val="dk1"/>
                    </a:solidFill>
                    <a:latin typeface="Calibri"/>
                    <a:ea typeface="Calibri"/>
                    <a:cs typeface="Calibri"/>
                    <a:sym typeface="Calibri"/>
                  </a:rPr>
                  <a:t>Moderate Evidence</a:t>
                </a:r>
                <a:endParaRPr sz="1100"/>
              </a:p>
            </p:txBody>
          </p:sp>
          <p:sp>
            <p:nvSpPr>
              <p:cNvPr id="1801" name="Google Shape;1801;p224"/>
              <p:cNvSpPr/>
              <p:nvPr/>
            </p:nvSpPr>
            <p:spPr>
              <a:xfrm>
                <a:off x="441987" y="1211916"/>
                <a:ext cx="807944" cy="807944"/>
              </a:xfrm>
              <a:prstGeom prst="ellipse">
                <a:avLst/>
              </a:prstGeom>
              <a:solidFill>
                <a:schemeClr val="lt1"/>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2" name="Google Shape;1802;p224"/>
              <p:cNvSpPr/>
              <p:nvPr/>
            </p:nvSpPr>
            <p:spPr>
              <a:xfrm>
                <a:off x="845960" y="2262412"/>
                <a:ext cx="5511269" cy="646355"/>
              </a:xfrm>
              <a:prstGeom prst="rect">
                <a:avLst/>
              </a:prstGeom>
              <a:solidFill>
                <a:schemeClr val="accent4"/>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3" name="Google Shape;1803;p224"/>
              <p:cNvSpPr txBox="1"/>
              <p:nvPr/>
            </p:nvSpPr>
            <p:spPr>
              <a:xfrm>
                <a:off x="845960" y="2262412"/>
                <a:ext cx="5511269" cy="646355"/>
              </a:xfrm>
              <a:prstGeom prst="rect">
                <a:avLst/>
              </a:prstGeom>
              <a:noFill/>
              <a:ln>
                <a:noFill/>
              </a:ln>
            </p:spPr>
            <p:txBody>
              <a:bodyPr spcFirstLastPara="1" wrap="square" lIns="384775" tIns="68575" rIns="68575" bIns="68575"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 sz="2700" b="0" i="0" u="none" strike="noStrike" cap="none">
                    <a:solidFill>
                      <a:schemeClr val="dk1"/>
                    </a:solidFill>
                    <a:latin typeface="Calibri"/>
                    <a:ea typeface="Calibri"/>
                    <a:cs typeface="Calibri"/>
                    <a:sym typeface="Calibri"/>
                  </a:rPr>
                  <a:t>Promising Evidence</a:t>
                </a:r>
                <a:endParaRPr sz="1100"/>
              </a:p>
            </p:txBody>
          </p:sp>
          <p:sp>
            <p:nvSpPr>
              <p:cNvPr id="1804" name="Google Shape;1804;p224"/>
              <p:cNvSpPr/>
              <p:nvPr/>
            </p:nvSpPr>
            <p:spPr>
              <a:xfrm>
                <a:off x="441987" y="2181617"/>
                <a:ext cx="807944" cy="807944"/>
              </a:xfrm>
              <a:prstGeom prst="ellipse">
                <a:avLst/>
              </a:prstGeom>
              <a:solidFill>
                <a:schemeClr val="lt1"/>
              </a:solidFill>
              <a:ln w="13950"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5" name="Google Shape;1805;p224"/>
              <p:cNvSpPr/>
              <p:nvPr/>
            </p:nvSpPr>
            <p:spPr>
              <a:xfrm>
                <a:off x="475389" y="3232113"/>
                <a:ext cx="5881839" cy="646355"/>
              </a:xfrm>
              <a:prstGeom prst="rect">
                <a:avLst/>
              </a:prstGeom>
              <a:solidFill>
                <a:srgbClr val="49ACC5"/>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6" name="Google Shape;1806;p224"/>
              <p:cNvSpPr txBox="1"/>
              <p:nvPr/>
            </p:nvSpPr>
            <p:spPr>
              <a:xfrm>
                <a:off x="475389" y="3232113"/>
                <a:ext cx="5881839" cy="646355"/>
              </a:xfrm>
              <a:prstGeom prst="rect">
                <a:avLst/>
              </a:prstGeom>
              <a:noFill/>
              <a:ln>
                <a:noFill/>
              </a:ln>
            </p:spPr>
            <p:txBody>
              <a:bodyPr spcFirstLastPara="1" wrap="square" lIns="384775" tIns="68575" rIns="68575" bIns="68575"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 sz="2400" b="0" i="0" u="none" strike="noStrike" cap="none">
                    <a:solidFill>
                      <a:schemeClr val="dk1"/>
                    </a:solidFill>
                    <a:latin typeface="Calibri"/>
                    <a:ea typeface="Calibri"/>
                    <a:cs typeface="Calibri"/>
                    <a:sym typeface="Calibri"/>
                  </a:rPr>
                  <a:t>Demonstrates a Rationale</a:t>
                </a:r>
                <a:endParaRPr sz="800"/>
              </a:p>
            </p:txBody>
          </p:sp>
          <p:sp>
            <p:nvSpPr>
              <p:cNvPr id="1807" name="Google Shape;1807;p224"/>
              <p:cNvSpPr/>
              <p:nvPr/>
            </p:nvSpPr>
            <p:spPr>
              <a:xfrm>
                <a:off x="71417" y="3151319"/>
                <a:ext cx="807944" cy="807944"/>
              </a:xfrm>
              <a:prstGeom prst="ellipse">
                <a:avLst/>
              </a:prstGeom>
              <a:solidFill>
                <a:schemeClr val="lt1"/>
              </a:solidFill>
              <a:ln w="13950" cap="flat" cmpd="sng">
                <a:solidFill>
                  <a:srgbClr val="49ACC5"/>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1808" name="Google Shape;1808;p224"/>
            <p:cNvSpPr txBox="1"/>
            <p:nvPr/>
          </p:nvSpPr>
          <p:spPr>
            <a:xfrm>
              <a:off x="2393260" y="1014236"/>
              <a:ext cx="776700" cy="806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rgbClr val="000000"/>
                  </a:solidFill>
                  <a:latin typeface="Calibri"/>
                  <a:ea typeface="Calibri"/>
                  <a:cs typeface="Calibri"/>
                  <a:sym typeface="Calibri"/>
                </a:rPr>
                <a:t>Tier 1</a:t>
              </a:r>
              <a:endParaRPr sz="1400" b="1" i="0" u="none" strike="noStrike" cap="none">
                <a:solidFill>
                  <a:srgbClr val="000000"/>
                </a:solidFill>
                <a:latin typeface="Calibri"/>
                <a:ea typeface="Calibri"/>
                <a:cs typeface="Calibri"/>
                <a:sym typeface="Calibri"/>
              </a:endParaRPr>
            </a:p>
          </p:txBody>
        </p:sp>
        <p:sp>
          <p:nvSpPr>
            <p:cNvPr id="1809" name="Google Shape;1809;p224"/>
            <p:cNvSpPr txBox="1"/>
            <p:nvPr/>
          </p:nvSpPr>
          <p:spPr>
            <a:xfrm>
              <a:off x="2763833" y="2005406"/>
              <a:ext cx="776700" cy="806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rgbClr val="000000"/>
                  </a:solidFill>
                  <a:latin typeface="Calibri"/>
                  <a:ea typeface="Calibri"/>
                  <a:cs typeface="Calibri"/>
                  <a:sym typeface="Calibri"/>
                </a:rPr>
                <a:t>Tier 2</a:t>
              </a:r>
              <a:endParaRPr sz="1400" b="1" i="0" u="none" strike="noStrike" cap="none">
                <a:solidFill>
                  <a:srgbClr val="000000"/>
                </a:solidFill>
                <a:latin typeface="Calibri"/>
                <a:ea typeface="Calibri"/>
                <a:cs typeface="Calibri"/>
                <a:sym typeface="Calibri"/>
              </a:endParaRPr>
            </a:p>
          </p:txBody>
        </p:sp>
        <p:sp>
          <p:nvSpPr>
            <p:cNvPr id="1810" name="Google Shape;1810;p224"/>
            <p:cNvSpPr txBox="1"/>
            <p:nvPr/>
          </p:nvSpPr>
          <p:spPr>
            <a:xfrm>
              <a:off x="2763893" y="3026244"/>
              <a:ext cx="776700" cy="806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rgbClr val="000000"/>
                  </a:solidFill>
                  <a:latin typeface="Calibri"/>
                  <a:ea typeface="Calibri"/>
                  <a:cs typeface="Calibri"/>
                  <a:sym typeface="Calibri"/>
                </a:rPr>
                <a:t>Tier 3</a:t>
              </a:r>
              <a:endParaRPr sz="1400" b="1" i="0" u="none" strike="noStrike" cap="none">
                <a:solidFill>
                  <a:srgbClr val="000000"/>
                </a:solidFill>
                <a:latin typeface="Calibri"/>
                <a:ea typeface="Calibri"/>
                <a:cs typeface="Calibri"/>
                <a:sym typeface="Calibri"/>
              </a:endParaRPr>
            </a:p>
          </p:txBody>
        </p:sp>
        <p:sp>
          <p:nvSpPr>
            <p:cNvPr id="1811" name="Google Shape;1811;p224"/>
            <p:cNvSpPr txBox="1"/>
            <p:nvPr/>
          </p:nvSpPr>
          <p:spPr>
            <a:xfrm>
              <a:off x="2393281" y="3939566"/>
              <a:ext cx="776700" cy="806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1" i="0" u="none" strike="noStrike" cap="none">
                  <a:solidFill>
                    <a:srgbClr val="000000"/>
                  </a:solidFill>
                  <a:latin typeface="Calibri"/>
                  <a:ea typeface="Calibri"/>
                  <a:cs typeface="Calibri"/>
                  <a:sym typeface="Calibri"/>
                </a:rPr>
                <a:t>Tier 4</a:t>
              </a:r>
              <a:endParaRPr sz="1400" b="1" i="0" u="none" strike="noStrike" cap="none">
                <a:solidFill>
                  <a:srgbClr val="000000"/>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25"/>
          <p:cNvSpPr txBox="1">
            <a:spLocks noGrp="1"/>
          </p:cNvSpPr>
          <p:nvPr>
            <p:ph type="title"/>
          </p:nvPr>
        </p:nvSpPr>
        <p:spPr>
          <a:xfrm>
            <a:off x="534924" y="304137"/>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Requirements by Program</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818" name="Google Shape;1818;p225"/>
          <p:cNvSpPr txBox="1">
            <a:spLocks noGrp="1"/>
          </p:cNvSpPr>
          <p:nvPr>
            <p:ph type="body" idx="1"/>
          </p:nvPr>
        </p:nvSpPr>
        <p:spPr>
          <a:xfrm>
            <a:off x="946404" y="1784915"/>
            <a:ext cx="6446520" cy="1388904"/>
          </a:xfrm>
          <a:prstGeom prst="rect">
            <a:avLst/>
          </a:prstGeom>
          <a:solidFill>
            <a:schemeClr val="accent4"/>
          </a:solidFill>
          <a:ln>
            <a:noFill/>
          </a:ln>
        </p:spPr>
        <p:txBody>
          <a:bodyPr spcFirstLastPara="1" wrap="square" lIns="68575" tIns="34275" rIns="68575" bIns="34275" anchor="t" anchorCtr="0">
            <a:normAutofit/>
          </a:bodyPr>
          <a:lstStyle/>
          <a:p>
            <a:pPr marL="0" lvl="0" indent="0" algn="ctr" rtl="0">
              <a:lnSpc>
                <a:spcPct val="95000"/>
              </a:lnSpc>
              <a:spcBef>
                <a:spcPts val="0"/>
              </a:spcBef>
              <a:spcAft>
                <a:spcPts val="0"/>
              </a:spcAft>
              <a:buSzPts val="1700"/>
              <a:buNone/>
            </a:pPr>
            <a:r>
              <a:rPr lang="en" sz="2100" dirty="0">
                <a:solidFill>
                  <a:schemeClr val="lt1"/>
                </a:solidFill>
                <a:latin typeface="Calibri"/>
                <a:ea typeface="Calibri"/>
                <a:cs typeface="Calibri"/>
                <a:sym typeface="Calibri"/>
              </a:rPr>
              <a:t>While the levels of evidence are defined in the General Provisions, the degree to which an authorized activity needs to meet a specific level of evidence is outlined in the section of the statute that authorizes the program. </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3"/>
        <p:cNvGrpSpPr/>
        <p:nvPr/>
      </p:nvGrpSpPr>
      <p:grpSpPr>
        <a:xfrm>
          <a:off x="0" y="0"/>
          <a:ext cx="0" cy="0"/>
          <a:chOff x="0" y="0"/>
          <a:chExt cx="0" cy="0"/>
        </a:xfrm>
      </p:grpSpPr>
      <p:sp>
        <p:nvSpPr>
          <p:cNvPr id="1824" name="Google Shape;1824;p226">
            <a:extLst>
              <a:ext uri="{C183D7F6-B498-43B3-948B-1728B52AA6E4}">
                <adec:decorative xmlns:adec="http://schemas.microsoft.com/office/drawing/2017/decorative" val="1"/>
              </a:ext>
            </a:extLst>
          </p:cNvPr>
          <p:cNvSpPr/>
          <p:nvPr/>
        </p:nvSpPr>
        <p:spPr>
          <a:xfrm>
            <a:off x="8469630" y="0"/>
            <a:ext cx="685800" cy="5143500"/>
          </a:xfrm>
          <a:prstGeom prst="rect">
            <a:avLst/>
          </a:prstGeom>
          <a:solidFill>
            <a:srgbClr val="17365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825" name="Google Shape;1825;p226"/>
          <p:cNvSpPr txBox="1">
            <a:spLocks noGrp="1"/>
          </p:cNvSpPr>
          <p:nvPr>
            <p:ph type="title"/>
          </p:nvPr>
        </p:nvSpPr>
        <p:spPr>
          <a:xfrm>
            <a:off x="453892" y="304138"/>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Selected Requirements by Programs</a:t>
            </a:r>
            <a:endParaRPr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1826" name="Google Shape;1826;p226"/>
          <p:cNvGraphicFramePr/>
          <p:nvPr/>
        </p:nvGraphicFramePr>
        <p:xfrm>
          <a:off x="544168" y="1298309"/>
          <a:ext cx="7179200" cy="3418025"/>
        </p:xfrm>
        <a:graphic>
          <a:graphicData uri="http://schemas.openxmlformats.org/drawingml/2006/table">
            <a:tbl>
              <a:tblPr firstRow="1" bandRow="1">
                <a:noFill/>
                <a:tableStyleId>{92C152D1-02C2-4B81-A416-A316876BD16A}</a:tableStyleId>
              </a:tblPr>
              <a:tblGrid>
                <a:gridCol w="2452650">
                  <a:extLst>
                    <a:ext uri="{9D8B030D-6E8A-4147-A177-3AD203B41FA5}">
                      <a16:colId xmlns:a16="http://schemas.microsoft.com/office/drawing/2014/main" val="20000"/>
                    </a:ext>
                  </a:extLst>
                </a:gridCol>
                <a:gridCol w="1045025">
                  <a:extLst>
                    <a:ext uri="{9D8B030D-6E8A-4147-A177-3AD203B41FA5}">
                      <a16:colId xmlns:a16="http://schemas.microsoft.com/office/drawing/2014/main" val="20001"/>
                    </a:ext>
                  </a:extLst>
                </a:gridCol>
                <a:gridCol w="3681525">
                  <a:extLst>
                    <a:ext uri="{9D8B030D-6E8A-4147-A177-3AD203B41FA5}">
                      <a16:colId xmlns:a16="http://schemas.microsoft.com/office/drawing/2014/main" val="20002"/>
                    </a:ext>
                  </a:extLst>
                </a:gridCol>
              </a:tblGrid>
              <a:tr h="277800">
                <a:tc>
                  <a:txBody>
                    <a:bodyPr/>
                    <a:lstStyle/>
                    <a:p>
                      <a:pPr marL="0" marR="0" lvl="0" indent="0" algn="ctr" rtl="0">
                        <a:spcBef>
                          <a:spcPts val="0"/>
                        </a:spcBef>
                        <a:spcAft>
                          <a:spcPts val="0"/>
                        </a:spcAft>
                        <a:buNone/>
                      </a:pPr>
                      <a:r>
                        <a:rPr lang="en" sz="1100" u="none" strike="noStrike" cap="none">
                          <a:solidFill>
                            <a:schemeClr val="dk1"/>
                          </a:solidFill>
                          <a:latin typeface="Calibri"/>
                          <a:ea typeface="Calibri"/>
                          <a:cs typeface="Calibri"/>
                          <a:sym typeface="Calibri"/>
                        </a:rPr>
                        <a:t>Program</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Clr>
                          <a:schemeClr val="dk1"/>
                        </a:buClr>
                        <a:buSzPts val="1100"/>
                        <a:buFont typeface="Calibri"/>
                        <a:buNone/>
                      </a:pPr>
                      <a:r>
                        <a:rPr lang="en" sz="1100" u="none" strike="noStrike" cap="none">
                          <a:solidFill>
                            <a:schemeClr val="dk1"/>
                          </a:solidFill>
                          <a:latin typeface="Calibri"/>
                          <a:ea typeface="Calibri"/>
                          <a:cs typeface="Calibri"/>
                          <a:sym typeface="Calibri"/>
                        </a:rPr>
                        <a:t>Title </a:t>
                      </a:r>
                      <a:endParaRPr sz="1100" u="none" strike="noStrike" cap="none">
                        <a:solidFill>
                          <a:schemeClr val="dk1"/>
                        </a:solidFill>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Clr>
                          <a:schemeClr val="dk1"/>
                        </a:buClr>
                        <a:buSzPts val="1100"/>
                        <a:buFont typeface="Calibri"/>
                        <a:buNone/>
                      </a:pPr>
                      <a:r>
                        <a:rPr lang="en" sz="1100" u="none" strike="noStrike" cap="none">
                          <a:solidFill>
                            <a:schemeClr val="dk1"/>
                          </a:solidFill>
                          <a:latin typeface="Calibri"/>
                          <a:ea typeface="Calibri"/>
                          <a:cs typeface="Calibri"/>
                          <a:sym typeface="Calibri"/>
                        </a:rPr>
                        <a:t>Examples of Requirements</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25150">
                <a:tc>
                  <a:txBody>
                    <a:bodyPr/>
                    <a:lstStyle/>
                    <a:p>
                      <a:pPr marL="0" marR="0" lvl="0" indent="0" algn="ctr" rtl="0">
                        <a:spcBef>
                          <a:spcPts val="0"/>
                        </a:spcBef>
                        <a:spcAft>
                          <a:spcPts val="0"/>
                        </a:spcAft>
                        <a:buClr>
                          <a:schemeClr val="dk1"/>
                        </a:buClr>
                        <a:buSzPts val="900"/>
                        <a:buFont typeface="Calibri"/>
                        <a:buNone/>
                      </a:pPr>
                      <a:r>
                        <a:rPr lang="en" sz="900" b="0" i="0" u="none" strike="noStrike" cap="none">
                          <a:latin typeface="Calibri"/>
                          <a:ea typeface="Calibri"/>
                          <a:cs typeface="Calibri"/>
                          <a:sym typeface="Calibri"/>
                        </a:rPr>
                        <a:t>Improving Basic Programs Operated by Local Education Agencies (LEAs)</a:t>
                      </a:r>
                      <a:endParaRPr sz="9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tc>
                  <a:txBody>
                    <a:bodyPr/>
                    <a:lstStyle/>
                    <a:p>
                      <a:pPr marL="0" marR="0" lvl="0" indent="0" algn="ctr" rtl="0">
                        <a:spcBef>
                          <a:spcPts val="0"/>
                        </a:spcBef>
                        <a:spcAft>
                          <a:spcPts val="0"/>
                        </a:spcAft>
                        <a:buClr>
                          <a:schemeClr val="dk1"/>
                        </a:buClr>
                        <a:buSzPts val="1100"/>
                        <a:buFont typeface="Calibri"/>
                        <a:buNone/>
                      </a:pPr>
                      <a:r>
                        <a:rPr lang="en" sz="1100" b="0" i="0" u="none" strike="noStrike" cap="none">
                          <a:latin typeface="Calibri"/>
                          <a:ea typeface="Calibri"/>
                          <a:cs typeface="Calibri"/>
                          <a:sym typeface="Calibri"/>
                        </a:rPr>
                        <a:t>Title I-A</a:t>
                      </a:r>
                      <a:endParaRPr sz="11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tc>
                  <a:txBody>
                    <a:bodyPr/>
                    <a:lstStyle/>
                    <a:p>
                      <a:pPr marL="0" marR="0" lvl="0" indent="0" algn="ctr" rtl="0">
                        <a:spcBef>
                          <a:spcPts val="0"/>
                        </a:spcBef>
                        <a:spcAft>
                          <a:spcPts val="0"/>
                        </a:spcAft>
                        <a:buClr>
                          <a:schemeClr val="dk1"/>
                        </a:buClr>
                        <a:buSzPts val="1100"/>
                        <a:buFont typeface="Calibri"/>
                        <a:buNone/>
                      </a:pPr>
                      <a:r>
                        <a:rPr lang="en" sz="1100" u="none" strike="noStrike" cap="none">
                          <a:latin typeface="Calibri"/>
                          <a:ea typeface="Calibri"/>
                          <a:cs typeface="Calibri"/>
                          <a:sym typeface="Calibri"/>
                        </a:rPr>
                        <a:t>Support and </a:t>
                      </a:r>
                      <a:r>
                        <a:rPr lang="en" sz="1100" u="none" strike="noStrike" cap="none">
                          <a:solidFill>
                            <a:schemeClr val="dk1"/>
                          </a:solidFill>
                          <a:latin typeface="Calibri"/>
                          <a:ea typeface="Calibri"/>
                          <a:cs typeface="Calibri"/>
                          <a:sym typeface="Calibri"/>
                        </a:rPr>
                        <a:t>improvement plans for identified schools</a:t>
                      </a:r>
                      <a:endParaRPr sz="1100" u="none" strike="noStrike" cap="none">
                        <a:solidFill>
                          <a:schemeClr val="dk1"/>
                        </a:solidFill>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extLst>
                  <a:ext uri="{0D108BD9-81ED-4DB2-BD59-A6C34878D82A}">
                    <a16:rowId xmlns:a16="http://schemas.microsoft.com/office/drawing/2014/main" val="10001"/>
                  </a:ext>
                </a:extLst>
              </a:tr>
              <a:tr h="593525">
                <a:tc>
                  <a:txBody>
                    <a:bodyPr/>
                    <a:lstStyle/>
                    <a:p>
                      <a:pPr marL="0" marR="0" lvl="0" indent="0" algn="ctr" rtl="0">
                        <a:spcBef>
                          <a:spcPts val="0"/>
                        </a:spcBef>
                        <a:spcAft>
                          <a:spcPts val="0"/>
                        </a:spcAft>
                        <a:buClr>
                          <a:schemeClr val="dk1"/>
                        </a:buClr>
                        <a:buSzPts val="900"/>
                        <a:buFont typeface="Calibri"/>
                        <a:buNone/>
                      </a:pPr>
                      <a:r>
                        <a:rPr lang="en" sz="900" u="none" strike="noStrike" cap="none">
                          <a:latin typeface="Calibri"/>
                          <a:ea typeface="Calibri"/>
                          <a:cs typeface="Calibri"/>
                          <a:sym typeface="Calibri"/>
                        </a:rPr>
                        <a:t>Prevention and Intervention Programs for Children and Youth Who Are Neglected, Delinquent, or at Risk</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100"/>
                        <a:buFont typeface="Calibri"/>
                        <a:buNone/>
                      </a:pPr>
                      <a:r>
                        <a:rPr lang="en" sz="1100" b="0" i="0" u="none" strike="noStrike" cap="none">
                          <a:latin typeface="Calibri"/>
                          <a:ea typeface="Calibri"/>
                          <a:cs typeface="Calibri"/>
                          <a:sym typeface="Calibri"/>
                        </a:rPr>
                        <a:t>Title I-D</a:t>
                      </a:r>
                      <a:endParaRPr sz="11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100"/>
                        <a:buFont typeface="Calibri"/>
                        <a:buNone/>
                      </a:pPr>
                      <a:r>
                        <a:rPr lang="en" sz="1100" u="none" strike="noStrike" cap="none">
                          <a:latin typeface="Calibri"/>
                          <a:ea typeface="Calibri"/>
                          <a:cs typeface="Calibri"/>
                          <a:sym typeface="Calibri"/>
                        </a:rPr>
                        <a:t>Evidence-based services and interventions designed to keep such youth in school</a:t>
                      </a:r>
                      <a:endParaRPr sz="11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93525">
                <a:tc>
                  <a:txBody>
                    <a:bodyPr/>
                    <a:lstStyle/>
                    <a:p>
                      <a:pPr marL="0" marR="0" lvl="0" indent="0" algn="ctr" rtl="0">
                        <a:spcBef>
                          <a:spcPts val="0"/>
                        </a:spcBef>
                        <a:spcAft>
                          <a:spcPts val="0"/>
                        </a:spcAft>
                        <a:buClr>
                          <a:schemeClr val="dk1"/>
                        </a:buClr>
                        <a:buSzPts val="900"/>
                        <a:buFont typeface="Calibri"/>
                        <a:buNone/>
                      </a:pPr>
                      <a:r>
                        <a:rPr lang="en" sz="900" b="0" u="none" strike="noStrike" cap="none">
                          <a:latin typeface="Calibri"/>
                          <a:ea typeface="Calibri"/>
                          <a:cs typeface="Calibri"/>
                          <a:sym typeface="Calibri"/>
                        </a:rPr>
                        <a:t>Preparing, Training, and Recruiting High-Quality Teacher, Principals, or Other School Leaders </a:t>
                      </a:r>
                      <a:endParaRPr sz="900" b="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tc>
                  <a:txBody>
                    <a:bodyPr/>
                    <a:lstStyle/>
                    <a:p>
                      <a:pPr marL="0" marR="0" lvl="0" indent="0" algn="ctr" rtl="0">
                        <a:spcBef>
                          <a:spcPts val="0"/>
                        </a:spcBef>
                        <a:spcAft>
                          <a:spcPts val="0"/>
                        </a:spcAft>
                        <a:buClr>
                          <a:schemeClr val="dk1"/>
                        </a:buClr>
                        <a:buSzPts val="1100"/>
                        <a:buFont typeface="Calibri"/>
                        <a:buNone/>
                      </a:pPr>
                      <a:r>
                        <a:rPr lang="en" sz="1100" b="0" i="0" u="none" strike="noStrike" cap="none">
                          <a:latin typeface="Calibri"/>
                          <a:ea typeface="Calibri"/>
                          <a:cs typeface="Calibri"/>
                          <a:sym typeface="Calibri"/>
                        </a:rPr>
                        <a:t>Title II-A</a:t>
                      </a:r>
                      <a:endParaRPr sz="11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tc>
                  <a:txBody>
                    <a:bodyPr/>
                    <a:lstStyle/>
                    <a:p>
                      <a:pPr marL="0" marR="0" lvl="0" indent="0" algn="ctr" rtl="0">
                        <a:spcBef>
                          <a:spcPts val="0"/>
                        </a:spcBef>
                        <a:spcAft>
                          <a:spcPts val="0"/>
                        </a:spcAft>
                        <a:buClr>
                          <a:schemeClr val="dk1"/>
                        </a:buClr>
                        <a:buSzPts val="1100"/>
                        <a:buFont typeface="Calibri"/>
                        <a:buNone/>
                      </a:pPr>
                      <a:r>
                        <a:rPr lang="en" sz="1100" u="none" strike="noStrike" cap="none">
                          <a:latin typeface="Calibri"/>
                          <a:ea typeface="Calibri"/>
                          <a:cs typeface="Calibri"/>
                          <a:sym typeface="Calibri"/>
                        </a:rPr>
                        <a:t>Providing high-quality, personalized professional development that is evidence-based</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extLst>
                  <a:ext uri="{0D108BD9-81ED-4DB2-BD59-A6C34878D82A}">
                    <a16:rowId xmlns:a16="http://schemas.microsoft.com/office/drawing/2014/main" val="10003"/>
                  </a:ext>
                </a:extLst>
              </a:tr>
              <a:tr h="593525">
                <a:tc>
                  <a:txBody>
                    <a:bodyPr/>
                    <a:lstStyle/>
                    <a:p>
                      <a:pPr marL="0" marR="0" lvl="0" indent="0" algn="ctr" rtl="0">
                        <a:spcBef>
                          <a:spcPts val="0"/>
                        </a:spcBef>
                        <a:spcAft>
                          <a:spcPts val="0"/>
                        </a:spcAft>
                        <a:buClr>
                          <a:schemeClr val="dk1"/>
                        </a:buClr>
                        <a:buSzPts val="900"/>
                        <a:buFont typeface="Calibri"/>
                        <a:buNone/>
                      </a:pPr>
                      <a:r>
                        <a:rPr lang="en" sz="900" b="0" i="0" u="none" strike="noStrike" cap="none">
                          <a:latin typeface="Calibri"/>
                          <a:ea typeface="Calibri"/>
                          <a:cs typeface="Calibri"/>
                          <a:sym typeface="Calibri"/>
                        </a:rPr>
                        <a:t>English Language Acquisition, Language Enhancement, and Academic Achievement Act</a:t>
                      </a:r>
                      <a:endParaRPr sz="9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100"/>
                        <a:buFont typeface="Calibri"/>
                        <a:buNone/>
                      </a:pPr>
                      <a:r>
                        <a:rPr lang="en" sz="1100" b="0" i="0" u="none" strike="noStrike" cap="none">
                          <a:latin typeface="Calibri"/>
                          <a:ea typeface="Calibri"/>
                          <a:cs typeface="Calibri"/>
                          <a:sym typeface="Calibri"/>
                        </a:rPr>
                        <a:t>Title III-A</a:t>
                      </a:r>
                      <a:endParaRPr sz="11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100"/>
                        <a:buFont typeface="Calibri"/>
                        <a:buNone/>
                      </a:pPr>
                      <a:r>
                        <a:rPr lang="en" sz="1100" u="none" strike="noStrike" cap="none">
                          <a:latin typeface="Calibri"/>
                          <a:ea typeface="Calibri"/>
                          <a:cs typeface="Calibri"/>
                          <a:sym typeface="Calibri"/>
                        </a:rPr>
                        <a:t>No statutory requirements</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67250">
                <a:tc>
                  <a:txBody>
                    <a:bodyPr/>
                    <a:lstStyle/>
                    <a:p>
                      <a:pPr marL="0" marR="0" lvl="0" indent="0" algn="ctr" rtl="0">
                        <a:spcBef>
                          <a:spcPts val="0"/>
                        </a:spcBef>
                        <a:spcAft>
                          <a:spcPts val="0"/>
                        </a:spcAft>
                        <a:buClr>
                          <a:schemeClr val="dk1"/>
                        </a:buClr>
                        <a:buSzPts val="900"/>
                        <a:buFont typeface="Calibri"/>
                        <a:buNone/>
                      </a:pPr>
                      <a:r>
                        <a:rPr lang="en" sz="900" b="0" u="none" strike="noStrike" cap="none">
                          <a:latin typeface="Calibri"/>
                          <a:ea typeface="Calibri"/>
                          <a:cs typeface="Calibri"/>
                          <a:sym typeface="Calibri"/>
                        </a:rPr>
                        <a:t>Student Support and Academic Enrichment Grants</a:t>
                      </a:r>
                      <a:endParaRPr sz="900" b="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tc>
                  <a:txBody>
                    <a:bodyPr/>
                    <a:lstStyle/>
                    <a:p>
                      <a:pPr marL="0" marR="0" lvl="0" indent="0" algn="ctr" rtl="0">
                        <a:spcBef>
                          <a:spcPts val="0"/>
                        </a:spcBef>
                        <a:spcAft>
                          <a:spcPts val="0"/>
                        </a:spcAft>
                        <a:buClr>
                          <a:schemeClr val="dk1"/>
                        </a:buClr>
                        <a:buSzPts val="1100"/>
                        <a:buFont typeface="Calibri"/>
                        <a:buNone/>
                      </a:pPr>
                      <a:r>
                        <a:rPr lang="en" sz="1100" b="0" u="none" strike="noStrike" cap="none">
                          <a:latin typeface="Calibri"/>
                          <a:ea typeface="Calibri"/>
                          <a:cs typeface="Calibri"/>
                          <a:sym typeface="Calibri"/>
                        </a:rPr>
                        <a:t>Title IV-A</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tc>
                  <a:txBody>
                    <a:bodyPr/>
                    <a:lstStyle/>
                    <a:p>
                      <a:pPr marL="0" marR="0" lvl="0" indent="0" algn="ctr" rtl="0">
                        <a:spcBef>
                          <a:spcPts val="0"/>
                        </a:spcBef>
                        <a:spcAft>
                          <a:spcPts val="0"/>
                        </a:spcAft>
                        <a:buClr>
                          <a:schemeClr val="dk1"/>
                        </a:buClr>
                        <a:buSzPts val="1100"/>
                        <a:buFont typeface="Calibri"/>
                        <a:buNone/>
                      </a:pPr>
                      <a:r>
                        <a:rPr lang="en" sz="1100" b="0" u="none" strike="noStrike" cap="none">
                          <a:latin typeface="Calibri"/>
                          <a:ea typeface="Calibri"/>
                          <a:cs typeface="Calibri"/>
                          <a:sym typeface="Calibri"/>
                        </a:rPr>
                        <a:t>Drug and violence prevention activities and programs that are evidence-based </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alpha val="9803"/>
                      </a:schemeClr>
                    </a:solidFill>
                  </a:tcPr>
                </a:tc>
                <a:extLst>
                  <a:ext uri="{0D108BD9-81ED-4DB2-BD59-A6C34878D82A}">
                    <a16:rowId xmlns:a16="http://schemas.microsoft.com/office/drawing/2014/main" val="10005"/>
                  </a:ext>
                </a:extLst>
              </a:tr>
              <a:tr h="467250">
                <a:tc>
                  <a:txBody>
                    <a:bodyPr/>
                    <a:lstStyle/>
                    <a:p>
                      <a:pPr marL="0" marR="0" lvl="0" indent="0" algn="ctr" rtl="0">
                        <a:spcBef>
                          <a:spcPts val="0"/>
                        </a:spcBef>
                        <a:spcAft>
                          <a:spcPts val="0"/>
                        </a:spcAft>
                        <a:buClr>
                          <a:schemeClr val="dk1"/>
                        </a:buClr>
                        <a:buSzPts val="900"/>
                        <a:buFont typeface="Calibri"/>
                        <a:buNone/>
                      </a:pPr>
                      <a:r>
                        <a:rPr lang="en" sz="900" u="none" strike="noStrike" cap="none">
                          <a:latin typeface="Calibri"/>
                          <a:ea typeface="Calibri"/>
                          <a:cs typeface="Calibri"/>
                          <a:sym typeface="Calibri"/>
                        </a:rPr>
                        <a:t>American Rescue Plan (ARP)</a:t>
                      </a:r>
                      <a:endParaRPr sz="900" u="none" strike="noStrike" cap="none">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100"/>
                        <a:buFont typeface="Calibri"/>
                        <a:buNone/>
                      </a:pPr>
                      <a:r>
                        <a:rPr lang="en" sz="1100" b="0" i="0" u="none" strike="noStrike" cap="none">
                          <a:latin typeface="Calibri"/>
                          <a:ea typeface="Calibri"/>
                          <a:cs typeface="Calibri"/>
                          <a:sym typeface="Calibri"/>
                        </a:rPr>
                        <a:t>ARP </a:t>
                      </a:r>
                      <a:r>
                        <a:rPr lang="en" sz="1100" u="none" strike="noStrike" cap="none">
                          <a:latin typeface="Calibri"/>
                          <a:ea typeface="Calibri"/>
                          <a:cs typeface="Calibri"/>
                          <a:sym typeface="Calibri"/>
                        </a:rPr>
                        <a:t>Act of 2021 </a:t>
                      </a:r>
                      <a:endParaRPr sz="1100"/>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100"/>
                        <a:buFont typeface="Calibri"/>
                        <a:buNone/>
                      </a:pPr>
                      <a:r>
                        <a:rPr lang="en" sz="1100" b="0" u="none" strike="noStrike" cap="none" dirty="0">
                          <a:solidFill>
                            <a:schemeClr val="dk1"/>
                          </a:solidFill>
                          <a:latin typeface="Calibri"/>
                          <a:ea typeface="Calibri"/>
                          <a:cs typeface="Calibri"/>
                          <a:sym typeface="Calibri"/>
                        </a:rPr>
                        <a:t>Evidence-based activities to address learning loss</a:t>
                      </a:r>
                      <a:endParaRPr sz="1100" u="none" strike="noStrike" cap="none" dirty="0">
                        <a:latin typeface="Calibri"/>
                        <a:ea typeface="Calibri"/>
                        <a:cs typeface="Calibri"/>
                        <a:sym typeface="Calibri"/>
                      </a:endParaRPr>
                    </a:p>
                  </a:txBody>
                  <a:tcPr marL="51950" marR="51950" marT="25975" marB="259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Google Shape;1832;p227"/>
          <p:cNvSpPr txBox="1">
            <a:spLocks noGrp="1"/>
          </p:cNvSpPr>
          <p:nvPr>
            <p:ph type="title"/>
          </p:nvPr>
        </p:nvSpPr>
        <p:spPr>
          <a:xfrm>
            <a:off x="534924" y="266866"/>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Requirements by Programs</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833" name="Google Shape;1833;p227"/>
          <p:cNvSpPr txBox="1">
            <a:spLocks noGrp="1"/>
          </p:cNvSpPr>
          <p:nvPr>
            <p:ph type="body" idx="1"/>
          </p:nvPr>
        </p:nvSpPr>
        <p:spPr>
          <a:xfrm>
            <a:off x="534924" y="1349236"/>
            <a:ext cx="7269480" cy="2350894"/>
          </a:xfrm>
          <a:prstGeom prst="rect">
            <a:avLst/>
          </a:prstGeom>
          <a:noFill/>
          <a:ln>
            <a:noFill/>
          </a:ln>
        </p:spPr>
        <p:txBody>
          <a:bodyPr spcFirstLastPara="1" wrap="square" lIns="68575" tIns="34275" rIns="68575" bIns="34275" anchor="t" anchorCtr="0">
            <a:normAutofit/>
          </a:bodyPr>
          <a:lstStyle/>
          <a:p>
            <a:pPr marL="139700" lvl="0" indent="-133350" algn="l" rtl="0">
              <a:lnSpc>
                <a:spcPct val="95000"/>
              </a:lnSpc>
              <a:spcBef>
                <a:spcPts val="0"/>
              </a:spcBef>
              <a:spcAft>
                <a:spcPts val="0"/>
              </a:spcAft>
              <a:buSzPts val="1300"/>
              <a:buChar char="•"/>
            </a:pPr>
            <a:r>
              <a:rPr lang="en" sz="1700" dirty="0"/>
              <a:t>Some ESEA programs </a:t>
            </a:r>
            <a:r>
              <a:rPr lang="en" sz="1700" b="1" u="sng" dirty="0">
                <a:solidFill>
                  <a:srgbClr val="E36C09"/>
                </a:solidFill>
              </a:rPr>
              <a:t>encourage</a:t>
            </a:r>
            <a:r>
              <a:rPr lang="en" sz="1700" dirty="0"/>
              <a:t> the use of evidence-based interventions, while others </a:t>
            </a:r>
            <a:r>
              <a:rPr lang="en" sz="1700" b="1" u="sng" dirty="0">
                <a:solidFill>
                  <a:srgbClr val="E36C09"/>
                </a:solidFill>
              </a:rPr>
              <a:t>require</a:t>
            </a:r>
            <a:r>
              <a:rPr lang="en" sz="1700" dirty="0"/>
              <a:t> the use of evidence-based interventions that meet higher levels of evidence.</a:t>
            </a:r>
            <a:endParaRPr dirty="0"/>
          </a:p>
          <a:p>
            <a:pPr marL="139700" lvl="0" indent="-133350" algn="l" rtl="0">
              <a:lnSpc>
                <a:spcPct val="95000"/>
              </a:lnSpc>
              <a:spcBef>
                <a:spcPts val="900"/>
              </a:spcBef>
              <a:spcAft>
                <a:spcPts val="0"/>
              </a:spcAft>
              <a:buSzPts val="1300"/>
              <a:buChar char="•"/>
            </a:pPr>
            <a:r>
              <a:rPr lang="en" sz="1700" dirty="0"/>
              <a:t>Programs have distinct requirements depending on the authorizing statute.  </a:t>
            </a:r>
            <a:endParaRPr dirty="0"/>
          </a:p>
          <a:p>
            <a:pPr marL="342900" lvl="1" indent="-139700" algn="l" rtl="0">
              <a:lnSpc>
                <a:spcPct val="90000"/>
              </a:lnSpc>
              <a:spcBef>
                <a:spcPts val="900"/>
              </a:spcBef>
              <a:spcAft>
                <a:spcPts val="0"/>
              </a:spcAft>
              <a:buSzPts val="1400"/>
              <a:buFont typeface="Noto Sans Symbols"/>
              <a:buChar char="▪"/>
            </a:pPr>
            <a:r>
              <a:rPr lang="en" sz="1400" dirty="0">
                <a:solidFill>
                  <a:schemeClr val="dk1"/>
                </a:solidFill>
              </a:rPr>
              <a:t>Statutory language outlines required (</a:t>
            </a:r>
            <a:r>
              <a:rPr lang="en" sz="1400" i="1" dirty="0">
                <a:solidFill>
                  <a:schemeClr val="dk1"/>
                </a:solidFill>
              </a:rPr>
              <a:t>must implement</a:t>
            </a:r>
            <a:r>
              <a:rPr lang="en" sz="1400" dirty="0">
                <a:solidFill>
                  <a:schemeClr val="dk1"/>
                </a:solidFill>
              </a:rPr>
              <a:t>) and allowable (</a:t>
            </a:r>
            <a:r>
              <a:rPr lang="en" sz="1400" i="1" dirty="0">
                <a:solidFill>
                  <a:schemeClr val="dk1"/>
                </a:solidFill>
              </a:rPr>
              <a:t>may implement</a:t>
            </a:r>
            <a:r>
              <a:rPr lang="en" sz="1400" dirty="0">
                <a:solidFill>
                  <a:schemeClr val="dk1"/>
                </a:solidFill>
              </a:rPr>
              <a:t>) activities.  </a:t>
            </a:r>
            <a:endParaRPr dirty="0"/>
          </a:p>
          <a:p>
            <a:pPr marL="342900" lvl="1" indent="-139700" algn="l" rtl="0">
              <a:lnSpc>
                <a:spcPct val="90000"/>
              </a:lnSpc>
              <a:spcBef>
                <a:spcPts val="900"/>
              </a:spcBef>
              <a:spcAft>
                <a:spcPts val="0"/>
              </a:spcAft>
              <a:buSzPts val="1400"/>
              <a:buFont typeface="Noto Sans Symbols"/>
              <a:buChar char="▪"/>
            </a:pPr>
            <a:r>
              <a:rPr lang="en" sz="1400" dirty="0">
                <a:solidFill>
                  <a:schemeClr val="dk1"/>
                </a:solidFill>
              </a:rPr>
              <a:t>Statutory language will indicate which activities (either required or allowable) have an evidence-based requirement.</a:t>
            </a:r>
            <a:endParaRPr dirty="0"/>
          </a:p>
          <a:p>
            <a:pPr marL="0" lvl="0" indent="0" algn="l" rtl="0">
              <a:lnSpc>
                <a:spcPct val="95000"/>
              </a:lnSpc>
              <a:spcBef>
                <a:spcPts val="1500"/>
              </a:spcBef>
              <a:spcAft>
                <a:spcPts val="0"/>
              </a:spcAft>
              <a:buSzPts val="1100"/>
              <a:buNone/>
            </a:pPr>
            <a:endParaRPr dirty="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p228"/>
          <p:cNvSpPr txBox="1">
            <a:spLocks noGrp="1"/>
          </p:cNvSpPr>
          <p:nvPr>
            <p:ph type="title"/>
          </p:nvPr>
        </p:nvSpPr>
        <p:spPr>
          <a:xfrm>
            <a:off x="534829" y="274320"/>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000"/>
              <a:buFont typeface="Calibri"/>
              <a:buNone/>
            </a:pPr>
            <a:r>
              <a:rPr lang="en" sz="3000" dirty="0">
                <a:latin typeface="Roboto" panose="02000000000000000000" pitchFamily="2" charset="0"/>
                <a:ea typeface="Roboto" panose="02000000000000000000" pitchFamily="2" charset="0"/>
                <a:cs typeface="Roboto" panose="02000000000000000000" pitchFamily="2" charset="0"/>
                <a:sym typeface="Calibri"/>
              </a:rPr>
              <a:t>Strengthening the Effectiveness of ESEA Investments</a:t>
            </a:r>
            <a:endParaRPr sz="3000" dirty="0">
              <a:latin typeface="Roboto" panose="02000000000000000000" pitchFamily="2" charset="0"/>
              <a:ea typeface="Roboto" panose="02000000000000000000" pitchFamily="2" charset="0"/>
              <a:cs typeface="Roboto" panose="02000000000000000000" pitchFamily="2" charset="0"/>
            </a:endParaRPr>
          </a:p>
        </p:txBody>
      </p:sp>
      <p:grpSp>
        <p:nvGrpSpPr>
          <p:cNvPr id="1840" name="Google Shape;1840;p228" descr="The cycle of investments, starting with selecting relevent, evidence-based interventions, planning for implementation, implementing, examining and reflecting, and finally identifying local needs."/>
          <p:cNvGrpSpPr/>
          <p:nvPr/>
        </p:nvGrpSpPr>
        <p:grpSpPr>
          <a:xfrm>
            <a:off x="2093255" y="1381783"/>
            <a:ext cx="4152625" cy="3281800"/>
            <a:chOff x="1528945" y="-26179"/>
            <a:chExt cx="5536833" cy="4375733"/>
          </a:xfrm>
        </p:grpSpPr>
        <p:sp>
          <p:nvSpPr>
            <p:cNvPr id="1841" name="Google Shape;1841;p228"/>
            <p:cNvSpPr/>
            <p:nvPr/>
          </p:nvSpPr>
          <p:spPr>
            <a:xfrm>
              <a:off x="2138992" y="-26179"/>
              <a:ext cx="4316739" cy="4316739"/>
            </a:xfrm>
            <a:custGeom>
              <a:avLst/>
              <a:gdLst/>
              <a:ahLst/>
              <a:cxnLst/>
              <a:rect l="l" t="t" r="r" b="b"/>
              <a:pathLst>
                <a:path w="120000" h="120000" extrusionOk="0">
                  <a:moveTo>
                    <a:pt x="79231" y="6961"/>
                  </a:moveTo>
                  <a:lnTo>
                    <a:pt x="79231" y="6961"/>
                  </a:lnTo>
                  <a:cubicBezTo>
                    <a:pt x="103213" y="15656"/>
                    <a:pt x="118377" y="39363"/>
                    <a:pt x="116215" y="64781"/>
                  </a:cubicBezTo>
                  <a:cubicBezTo>
                    <a:pt x="114053" y="90199"/>
                    <a:pt x="95104" y="111005"/>
                    <a:pt x="69998" y="115525"/>
                  </a:cubicBezTo>
                  <a:cubicBezTo>
                    <a:pt x="44891" y="120046"/>
                    <a:pt x="19875" y="107157"/>
                    <a:pt x="8983" y="84089"/>
                  </a:cubicBezTo>
                  <a:cubicBezTo>
                    <a:pt x="-1909" y="61021"/>
                    <a:pt x="4034" y="33514"/>
                    <a:pt x="23477" y="16999"/>
                  </a:cubicBezTo>
                  <a:lnTo>
                    <a:pt x="21423" y="14083"/>
                  </a:lnTo>
                  <a:lnTo>
                    <a:pt x="29428" y="16594"/>
                  </a:lnTo>
                  <a:lnTo>
                    <a:pt x="29379" y="25379"/>
                  </a:lnTo>
                  <a:lnTo>
                    <a:pt x="27326" y="22464"/>
                  </a:lnTo>
                  <a:lnTo>
                    <a:pt x="27326" y="22464"/>
                  </a:lnTo>
                  <a:cubicBezTo>
                    <a:pt x="10395" y="37201"/>
                    <a:pt x="5426" y="61448"/>
                    <a:pt x="15194" y="81657"/>
                  </a:cubicBezTo>
                  <a:cubicBezTo>
                    <a:pt x="24962" y="101866"/>
                    <a:pt x="47050" y="113035"/>
                    <a:pt x="69116" y="108923"/>
                  </a:cubicBezTo>
                  <a:cubicBezTo>
                    <a:pt x="91182" y="104812"/>
                    <a:pt x="107765" y="86437"/>
                    <a:pt x="109599" y="64067"/>
                  </a:cubicBezTo>
                  <a:cubicBezTo>
                    <a:pt x="111433" y="41696"/>
                    <a:pt x="98065" y="20866"/>
                    <a:pt x="76963" y="13215"/>
                  </a:cubicBezTo>
                  <a:close/>
                </a:path>
              </a:pathLst>
            </a:custGeom>
            <a:solidFill>
              <a:srgbClr val="CFD7E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2" name="Google Shape;1842;p228"/>
            <p:cNvSpPr/>
            <p:nvPr/>
          </p:nvSpPr>
          <p:spPr>
            <a:xfrm>
              <a:off x="3279676" y="1782"/>
              <a:ext cx="2035371" cy="1017685"/>
            </a:xfrm>
            <a:prstGeom prst="roundRect">
              <a:avLst>
                <a:gd name="adj" fmla="val 16667"/>
              </a:avLst>
            </a:prstGeom>
            <a:solidFill>
              <a:schemeClr val="accent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3" name="Google Shape;1843;p228"/>
            <p:cNvSpPr txBox="1"/>
            <p:nvPr/>
          </p:nvSpPr>
          <p:spPr>
            <a:xfrm>
              <a:off x="3329355" y="51461"/>
              <a:ext cx="1936013" cy="918327"/>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b="1">
                  <a:solidFill>
                    <a:schemeClr val="dk1"/>
                  </a:solidFill>
                  <a:latin typeface="Calibri"/>
                  <a:ea typeface="Calibri"/>
                  <a:cs typeface="Calibri"/>
                  <a:sym typeface="Calibri"/>
                </a:rPr>
                <a:t>Identify Local Needs</a:t>
              </a:r>
              <a:endParaRPr sz="1100"/>
            </a:p>
          </p:txBody>
        </p:sp>
        <p:sp>
          <p:nvSpPr>
            <p:cNvPr id="1844" name="Google Shape;1844;p228"/>
            <p:cNvSpPr/>
            <p:nvPr/>
          </p:nvSpPr>
          <p:spPr>
            <a:xfrm>
              <a:off x="5030407" y="1273762"/>
              <a:ext cx="2035371" cy="1017685"/>
            </a:xfrm>
            <a:prstGeom prst="roundRect">
              <a:avLst>
                <a:gd name="adj" fmla="val 16667"/>
              </a:avLst>
            </a:prstGeom>
            <a:solidFill>
              <a:schemeClr val="accent6"/>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5" name="Google Shape;1845;p228"/>
            <p:cNvSpPr txBox="1"/>
            <p:nvPr/>
          </p:nvSpPr>
          <p:spPr>
            <a:xfrm>
              <a:off x="5080086" y="1323441"/>
              <a:ext cx="1936013" cy="918327"/>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b="1">
                  <a:solidFill>
                    <a:schemeClr val="dk1"/>
                  </a:solidFill>
                  <a:latin typeface="Calibri"/>
                  <a:ea typeface="Calibri"/>
                  <a:cs typeface="Calibri"/>
                  <a:sym typeface="Calibri"/>
                </a:rPr>
                <a:t>Select Relevant, Evidence-Based Interventions</a:t>
              </a:r>
              <a:endParaRPr sz="1100"/>
            </a:p>
          </p:txBody>
        </p:sp>
        <p:sp>
          <p:nvSpPr>
            <p:cNvPr id="1846" name="Google Shape;1846;p228"/>
            <p:cNvSpPr/>
            <p:nvPr/>
          </p:nvSpPr>
          <p:spPr>
            <a:xfrm>
              <a:off x="4361687" y="3331869"/>
              <a:ext cx="2035371" cy="1017685"/>
            </a:xfrm>
            <a:prstGeom prst="roundRect">
              <a:avLst>
                <a:gd name="adj" fmla="val 16667"/>
              </a:avLst>
            </a:prstGeom>
            <a:solidFill>
              <a:schemeClr val="accent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7" name="Google Shape;1847;p228"/>
            <p:cNvSpPr txBox="1"/>
            <p:nvPr/>
          </p:nvSpPr>
          <p:spPr>
            <a:xfrm>
              <a:off x="4411366" y="3381548"/>
              <a:ext cx="1936013" cy="918327"/>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b="1">
                  <a:solidFill>
                    <a:schemeClr val="dk1"/>
                  </a:solidFill>
                  <a:latin typeface="Calibri"/>
                  <a:ea typeface="Calibri"/>
                  <a:cs typeface="Calibri"/>
                  <a:sym typeface="Calibri"/>
                </a:rPr>
                <a:t>Plan for Implementation</a:t>
              </a:r>
              <a:endParaRPr sz="1100"/>
            </a:p>
          </p:txBody>
        </p:sp>
        <p:sp>
          <p:nvSpPr>
            <p:cNvPr id="1848" name="Google Shape;1848;p228"/>
            <p:cNvSpPr/>
            <p:nvPr/>
          </p:nvSpPr>
          <p:spPr>
            <a:xfrm>
              <a:off x="2197665" y="3331869"/>
              <a:ext cx="2035371" cy="1017685"/>
            </a:xfrm>
            <a:prstGeom prst="roundRect">
              <a:avLst>
                <a:gd name="adj" fmla="val 16667"/>
              </a:avLst>
            </a:prstGeom>
            <a:solidFill>
              <a:schemeClr val="accent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9" name="Google Shape;1849;p228"/>
            <p:cNvSpPr txBox="1"/>
            <p:nvPr/>
          </p:nvSpPr>
          <p:spPr>
            <a:xfrm>
              <a:off x="2247344" y="3381548"/>
              <a:ext cx="1936013" cy="918327"/>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b="1">
                  <a:solidFill>
                    <a:schemeClr val="dk1"/>
                  </a:solidFill>
                  <a:latin typeface="Calibri"/>
                  <a:ea typeface="Calibri"/>
                  <a:cs typeface="Calibri"/>
                  <a:sym typeface="Calibri"/>
                </a:rPr>
                <a:t>Implement</a:t>
              </a:r>
              <a:endParaRPr sz="1100"/>
            </a:p>
          </p:txBody>
        </p:sp>
        <p:sp>
          <p:nvSpPr>
            <p:cNvPr id="1850" name="Google Shape;1850;p228"/>
            <p:cNvSpPr/>
            <p:nvPr/>
          </p:nvSpPr>
          <p:spPr>
            <a:xfrm>
              <a:off x="1528945" y="1273762"/>
              <a:ext cx="2035371" cy="1017685"/>
            </a:xfrm>
            <a:prstGeom prst="roundRect">
              <a:avLst>
                <a:gd name="adj" fmla="val 16667"/>
              </a:avLst>
            </a:prstGeom>
            <a:solidFill>
              <a:schemeClr val="accent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1" name="Google Shape;1851;p228"/>
            <p:cNvSpPr txBox="1"/>
            <p:nvPr/>
          </p:nvSpPr>
          <p:spPr>
            <a:xfrm>
              <a:off x="1578624" y="1323441"/>
              <a:ext cx="1936013" cy="918327"/>
            </a:xfrm>
            <a:prstGeom prst="rect">
              <a:avLst/>
            </a:prstGeom>
            <a:noFill/>
            <a:ln>
              <a:noFill/>
            </a:ln>
          </p:spPr>
          <p:txBody>
            <a:bodyPr spcFirstLastPara="1" wrap="square" lIns="51425" tIns="51425" rIns="51425" bIns="5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b="1">
                  <a:solidFill>
                    <a:schemeClr val="dk1"/>
                  </a:solidFill>
                  <a:latin typeface="Calibri"/>
                  <a:ea typeface="Calibri"/>
                  <a:cs typeface="Calibri"/>
                  <a:sym typeface="Calibri"/>
                </a:rPr>
                <a:t>Examine and Reflect</a:t>
              </a:r>
              <a:endParaRPr sz="1100"/>
            </a:p>
          </p:txBody>
        </p:sp>
      </p:grpSp>
      <p:sp>
        <p:nvSpPr>
          <p:cNvPr id="1852" name="Google Shape;1852;p228"/>
          <p:cNvSpPr/>
          <p:nvPr/>
        </p:nvSpPr>
        <p:spPr>
          <a:xfrm>
            <a:off x="6208294" y="4393221"/>
            <a:ext cx="2165684" cy="612934"/>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u="sng">
                <a:solidFill>
                  <a:schemeClr val="hlink"/>
                </a:solidFill>
                <a:latin typeface="Calibri"/>
                <a:ea typeface="Calibri"/>
                <a:cs typeface="Calibri"/>
                <a:sym typeface="Calibri"/>
                <a:hlinkClick r:id="rId3"/>
              </a:rPr>
              <a:t>Non-Regulatory Guidance: Using Evidence to Strengthen Education Investments</a:t>
            </a:r>
            <a:endParaRPr sz="1100">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U.S. Department of Education Initiates Reduction in Force (RIF)</a:t>
            </a:r>
            <a:endParaRPr/>
          </a:p>
        </p:txBody>
      </p:sp>
      <p:sp>
        <p:nvSpPr>
          <p:cNvPr id="1545" name="Google Shape;1545;p193"/>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March 11, 2025 - </a:t>
            </a:r>
            <a:r>
              <a:rPr lang="en" u="sng" dirty="0">
                <a:solidFill>
                  <a:schemeClr val="hlink"/>
                </a:solidFill>
                <a:hlinkClick r:id="rId3"/>
              </a:rPr>
              <a:t>ED Press Release</a:t>
            </a:r>
            <a:endParaRPr dirty="0"/>
          </a:p>
          <a:p>
            <a:pPr marL="457200" lvl="0" indent="-330200" algn="l" rtl="0">
              <a:spcBef>
                <a:spcPts val="0"/>
              </a:spcBef>
              <a:spcAft>
                <a:spcPts val="0"/>
              </a:spcAft>
              <a:buSzPts val="1600"/>
              <a:buChar char="●"/>
            </a:pPr>
            <a:r>
              <a:rPr lang="en" dirty="0"/>
              <a:t>4,133 ⇒ 2,183 (drop of 1,950) employees</a:t>
            </a:r>
            <a:endParaRPr dirty="0"/>
          </a:p>
          <a:p>
            <a:pPr marL="914400" lvl="1" indent="-314325" algn="l" rtl="0">
              <a:lnSpc>
                <a:spcPct val="144444"/>
              </a:lnSpc>
              <a:spcBef>
                <a:spcPts val="0"/>
              </a:spcBef>
              <a:spcAft>
                <a:spcPts val="0"/>
              </a:spcAft>
              <a:buClr>
                <a:srgbClr val="393939"/>
              </a:buClr>
              <a:buSzPts val="1350"/>
              <a:buFont typeface="Arial"/>
              <a:buChar char="○"/>
            </a:pPr>
            <a:r>
              <a:rPr lang="en" sz="1350" dirty="0">
                <a:solidFill>
                  <a:srgbClr val="393939"/>
                </a:solidFill>
                <a:highlight>
                  <a:srgbClr val="FFFFFF"/>
                </a:highlight>
                <a:latin typeface="Arial"/>
                <a:ea typeface="Arial"/>
                <a:cs typeface="Arial"/>
                <a:sym typeface="Arial"/>
              </a:rPr>
              <a:t>259 employees accepted the </a:t>
            </a:r>
            <a:r>
              <a:rPr lang="en" sz="1350" u="sng" dirty="0">
                <a:solidFill>
                  <a:srgbClr val="09828B"/>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Deferred Resignation Program</a:t>
            </a:r>
            <a:r>
              <a:rPr lang="en" sz="1350" dirty="0">
                <a:solidFill>
                  <a:srgbClr val="393939"/>
                </a:solidFill>
                <a:highlight>
                  <a:srgbClr val="FFFFFF"/>
                </a:highlight>
                <a:latin typeface="Arial"/>
                <a:ea typeface="Arial"/>
                <a:cs typeface="Arial"/>
                <a:sym typeface="Arial"/>
              </a:rPr>
              <a:t> </a:t>
            </a:r>
            <a:endParaRPr sz="1350" dirty="0">
              <a:solidFill>
                <a:srgbClr val="393939"/>
              </a:solidFill>
              <a:highlight>
                <a:srgbClr val="FFFFFF"/>
              </a:highlight>
              <a:latin typeface="Arial"/>
              <a:ea typeface="Arial"/>
              <a:cs typeface="Arial"/>
              <a:sym typeface="Arial"/>
            </a:endParaRPr>
          </a:p>
          <a:p>
            <a:pPr marL="914400" lvl="1" indent="-314325" algn="l" rtl="0">
              <a:lnSpc>
                <a:spcPct val="144444"/>
              </a:lnSpc>
              <a:spcBef>
                <a:spcPts val="0"/>
              </a:spcBef>
              <a:spcAft>
                <a:spcPts val="0"/>
              </a:spcAft>
              <a:buClr>
                <a:srgbClr val="393939"/>
              </a:buClr>
              <a:buSzPts val="1350"/>
              <a:buFont typeface="Arial"/>
              <a:buChar char="○"/>
            </a:pPr>
            <a:r>
              <a:rPr lang="en" sz="1350" dirty="0">
                <a:solidFill>
                  <a:srgbClr val="393939"/>
                </a:solidFill>
                <a:highlight>
                  <a:srgbClr val="FFFFFF"/>
                </a:highlight>
                <a:latin typeface="Arial"/>
                <a:ea typeface="Arial"/>
                <a:cs typeface="Arial"/>
                <a:sym typeface="Arial"/>
              </a:rPr>
              <a:t>313 employees accepted the </a:t>
            </a:r>
            <a:r>
              <a:rPr lang="en" sz="1350" u="sng" dirty="0">
                <a:solidFill>
                  <a:srgbClr val="09828B"/>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Voluntary Separation Incentive Payment</a:t>
            </a:r>
            <a:r>
              <a:rPr lang="en" sz="1350" dirty="0">
                <a:solidFill>
                  <a:srgbClr val="393939"/>
                </a:solidFill>
                <a:highlight>
                  <a:srgbClr val="FFFFFF"/>
                </a:highlight>
                <a:latin typeface="Arial"/>
                <a:ea typeface="Arial"/>
                <a:cs typeface="Arial"/>
                <a:sym typeface="Arial"/>
              </a:rPr>
              <a:t> </a:t>
            </a:r>
            <a:endParaRPr sz="1350" dirty="0">
              <a:solidFill>
                <a:srgbClr val="393939"/>
              </a:solidFill>
              <a:highlight>
                <a:srgbClr val="FFFFFF"/>
              </a:highlight>
              <a:latin typeface="Arial"/>
              <a:ea typeface="Arial"/>
              <a:cs typeface="Arial"/>
              <a:sym typeface="Arial"/>
            </a:endParaRPr>
          </a:p>
          <a:p>
            <a:pPr marL="914400" lvl="1" indent="-317500" algn="l" rtl="0">
              <a:spcBef>
                <a:spcPts val="0"/>
              </a:spcBef>
              <a:spcAft>
                <a:spcPts val="0"/>
              </a:spcAft>
              <a:buSzPts val="1400"/>
              <a:buChar char="○"/>
            </a:pPr>
            <a:r>
              <a:rPr lang="en" dirty="0"/>
              <a:t>1,378 administrative leave as of Friday, March 21, 2025</a:t>
            </a:r>
            <a:endParaRPr dirty="0"/>
          </a:p>
          <a:p>
            <a:pPr marL="457200" lvl="0" indent="-330200" algn="l" rtl="0">
              <a:spcBef>
                <a:spcPts val="0"/>
              </a:spcBef>
              <a:spcAft>
                <a:spcPts val="0"/>
              </a:spcAft>
              <a:buSzPts val="1600"/>
              <a:buChar char="●"/>
            </a:pPr>
            <a:r>
              <a:rPr lang="en" dirty="0"/>
              <a:t>“</a:t>
            </a:r>
            <a:r>
              <a:rPr lang="en" sz="1350" dirty="0">
                <a:solidFill>
                  <a:srgbClr val="393939"/>
                </a:solidFill>
                <a:highlight>
                  <a:srgbClr val="FFFFFF"/>
                </a:highlight>
                <a:latin typeface="Arial"/>
                <a:ea typeface="Arial"/>
                <a:cs typeface="Arial"/>
                <a:sym typeface="Arial"/>
              </a:rPr>
              <a:t>The Department of Education will continue to deliver on all statutory programs that fall under the agency’s purview, including formula funding, student loans, Pell Grants, funding for special needs students, and competitive grantmaking.” </a:t>
            </a:r>
            <a:endParaRPr sz="1350" dirty="0">
              <a:solidFill>
                <a:srgbClr val="393939"/>
              </a:solidFill>
              <a:highlight>
                <a:srgbClr val="FFFFFF"/>
              </a:highlight>
              <a:latin typeface="Arial"/>
              <a:ea typeface="Arial"/>
              <a:cs typeface="Arial"/>
              <a:sym typeface="Arial"/>
            </a:endParaRPr>
          </a:p>
          <a:p>
            <a:pPr marL="457200" lvl="0" indent="-314325" algn="l" rtl="0">
              <a:spcBef>
                <a:spcPts val="0"/>
              </a:spcBef>
              <a:spcAft>
                <a:spcPts val="0"/>
              </a:spcAft>
              <a:buClr>
                <a:srgbClr val="393939"/>
              </a:buClr>
              <a:buSzPts val="1350"/>
              <a:buFont typeface="Arial"/>
              <a:buChar char="●"/>
            </a:pPr>
            <a:r>
              <a:rPr lang="en" sz="1350" dirty="0">
                <a:solidFill>
                  <a:srgbClr val="393939"/>
                </a:solidFill>
                <a:highlight>
                  <a:srgbClr val="FFFFFF"/>
                </a:highlight>
                <a:latin typeface="Arial"/>
                <a:ea typeface="Arial"/>
                <a:cs typeface="Arial"/>
                <a:sym typeface="Arial"/>
              </a:rPr>
              <a:t>All departments are impacted; requiring significant re-organization of work</a:t>
            </a:r>
            <a:endParaRPr sz="1350" dirty="0">
              <a:solidFill>
                <a:srgbClr val="393939"/>
              </a:solidFill>
              <a:highlight>
                <a:srgbClr val="FFFFFF"/>
              </a:highlight>
              <a:latin typeface="Arial"/>
              <a:ea typeface="Arial"/>
              <a:cs typeface="Arial"/>
              <a:sym typeface="Arial"/>
            </a:endParaRPr>
          </a:p>
        </p:txBody>
      </p:sp>
      <p:sp>
        <p:nvSpPr>
          <p:cNvPr id="1546" name="Google Shape;1546;p19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7"/>
        <p:cNvGrpSpPr/>
        <p:nvPr/>
      </p:nvGrpSpPr>
      <p:grpSpPr>
        <a:xfrm>
          <a:off x="0" y="0"/>
          <a:ext cx="0" cy="0"/>
          <a:chOff x="0" y="0"/>
          <a:chExt cx="0" cy="0"/>
        </a:xfrm>
      </p:grpSpPr>
      <p:sp>
        <p:nvSpPr>
          <p:cNvPr id="1858" name="Google Shape;1858;p229">
            <a:extLst>
              <a:ext uri="{C183D7F6-B498-43B3-948B-1728B52AA6E4}">
                <adec:decorative xmlns:adec="http://schemas.microsoft.com/office/drawing/2017/decorative" val="1"/>
              </a:ext>
            </a:extLst>
          </p:cNvPr>
          <p:cNvSpPr/>
          <p:nvPr/>
        </p:nvSpPr>
        <p:spPr>
          <a:xfrm>
            <a:off x="0" y="0"/>
            <a:ext cx="8469631"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859" name="Google Shape;1859;p229">
            <a:extLst>
              <a:ext uri="{C183D7F6-B498-43B3-948B-1728B52AA6E4}">
                <adec:decorative xmlns:adec="http://schemas.microsoft.com/office/drawing/2017/decorative" val="1"/>
              </a:ext>
            </a:extLst>
          </p:cNvPr>
          <p:cNvSpPr/>
          <p:nvPr/>
        </p:nvSpPr>
        <p:spPr>
          <a:xfrm>
            <a:off x="4578523" y="0"/>
            <a:ext cx="3891106" cy="5149096"/>
          </a:xfrm>
          <a:prstGeom prst="rect">
            <a:avLst/>
          </a:prstGeom>
          <a:solidFill>
            <a:srgbClr val="36609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860" name="Google Shape;1860;p229"/>
          <p:cNvSpPr txBox="1">
            <a:spLocks noGrp="1"/>
          </p:cNvSpPr>
          <p:nvPr>
            <p:ph type="title"/>
          </p:nvPr>
        </p:nvSpPr>
        <p:spPr>
          <a:xfrm>
            <a:off x="4820408" y="482526"/>
            <a:ext cx="3432974" cy="403225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2700"/>
              <a:buFont typeface="Calibri"/>
              <a:buNone/>
            </a:pPr>
            <a:r>
              <a:rPr lang="en" sz="2700" dirty="0">
                <a:solidFill>
                  <a:srgbClr val="FFFFFF"/>
                </a:solidFill>
                <a:latin typeface="Roboto" panose="02000000000000000000" pitchFamily="2" charset="0"/>
                <a:ea typeface="Roboto" panose="02000000000000000000" pitchFamily="2" charset="0"/>
                <a:cs typeface="Roboto" panose="02000000000000000000" pitchFamily="2" charset="0"/>
                <a:sym typeface="Calibri"/>
              </a:rPr>
              <a:t>Knowledge Check #1</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861" name="Google Shape;1861;p229"/>
          <p:cNvSpPr txBox="1">
            <a:spLocks noGrp="1"/>
          </p:cNvSpPr>
          <p:nvPr>
            <p:ph type="body" idx="1"/>
          </p:nvPr>
        </p:nvSpPr>
        <p:spPr>
          <a:xfrm>
            <a:off x="482599" y="479802"/>
            <a:ext cx="3891106" cy="4183896"/>
          </a:xfrm>
          <a:prstGeom prst="rect">
            <a:avLst/>
          </a:prstGeom>
          <a:noFill/>
          <a:ln>
            <a:noFill/>
          </a:ln>
        </p:spPr>
        <p:txBody>
          <a:bodyPr spcFirstLastPara="1" wrap="square" lIns="68575" tIns="34275" rIns="68575" bIns="34275" anchor="ctr" anchorCtr="0">
            <a:normAutofit/>
          </a:bodyPr>
          <a:lstStyle/>
          <a:p>
            <a:pPr marL="0" lvl="0" indent="0" algn="l" rtl="0">
              <a:lnSpc>
                <a:spcPct val="95000"/>
              </a:lnSpc>
              <a:spcBef>
                <a:spcPts val="0"/>
              </a:spcBef>
              <a:spcAft>
                <a:spcPts val="0"/>
              </a:spcAft>
              <a:buSzPts val="1400"/>
              <a:buNone/>
            </a:pPr>
            <a:r>
              <a:rPr lang="en" sz="1800" b="1" dirty="0">
                <a:solidFill>
                  <a:schemeClr val="accent2"/>
                </a:solidFill>
              </a:rPr>
              <a:t>Where are the levels of evidence defined for ESEA?</a:t>
            </a:r>
            <a:endParaRPr dirty="0"/>
          </a:p>
          <a:p>
            <a:pPr marL="342900" lvl="1" indent="-133350" algn="l" rtl="0">
              <a:lnSpc>
                <a:spcPct val="90000"/>
              </a:lnSpc>
              <a:spcBef>
                <a:spcPts val="400"/>
              </a:spcBef>
              <a:spcAft>
                <a:spcPts val="0"/>
              </a:spcAft>
              <a:buClr>
                <a:schemeClr val="accent2"/>
              </a:buClr>
              <a:buSzPts val="1500"/>
              <a:buChar char="●"/>
            </a:pPr>
            <a:r>
              <a:rPr lang="en" sz="1500" dirty="0">
                <a:solidFill>
                  <a:schemeClr val="accent2"/>
                </a:solidFill>
              </a:rPr>
              <a:t>Title IV, Part A statute</a:t>
            </a:r>
            <a:endParaRPr dirty="0"/>
          </a:p>
          <a:p>
            <a:pPr marL="342900" lvl="1" indent="-133350" algn="l" rtl="0">
              <a:lnSpc>
                <a:spcPct val="90000"/>
              </a:lnSpc>
              <a:spcBef>
                <a:spcPts val="500"/>
              </a:spcBef>
              <a:spcAft>
                <a:spcPts val="0"/>
              </a:spcAft>
              <a:buClr>
                <a:schemeClr val="accent2"/>
              </a:buClr>
              <a:buSzPts val="1500"/>
              <a:buChar char="●"/>
            </a:pPr>
            <a:r>
              <a:rPr lang="en" sz="1500" dirty="0">
                <a:solidFill>
                  <a:schemeClr val="accent2"/>
                </a:solidFill>
              </a:rPr>
              <a:t>Each individual program’s statute</a:t>
            </a:r>
            <a:endParaRPr dirty="0"/>
          </a:p>
          <a:p>
            <a:pPr marL="342900" lvl="1" indent="-133350" algn="l" rtl="0">
              <a:lnSpc>
                <a:spcPct val="90000"/>
              </a:lnSpc>
              <a:spcBef>
                <a:spcPts val="500"/>
              </a:spcBef>
              <a:spcAft>
                <a:spcPts val="0"/>
              </a:spcAft>
              <a:buClr>
                <a:schemeClr val="accent2"/>
              </a:buClr>
              <a:buSzPts val="1500"/>
              <a:buChar char="●"/>
            </a:pPr>
            <a:r>
              <a:rPr lang="en" sz="1500" dirty="0">
                <a:solidFill>
                  <a:schemeClr val="accent2"/>
                </a:solidFill>
              </a:rPr>
              <a:t>Title VIII General Provisions</a:t>
            </a:r>
            <a:endParaRPr dirty="0"/>
          </a:p>
          <a:p>
            <a:pPr marL="342900" lvl="1" indent="-133350" algn="l" rtl="0">
              <a:lnSpc>
                <a:spcPct val="90000"/>
              </a:lnSpc>
              <a:spcBef>
                <a:spcPts val="500"/>
              </a:spcBef>
              <a:spcAft>
                <a:spcPts val="0"/>
              </a:spcAft>
              <a:buClr>
                <a:schemeClr val="accent2"/>
              </a:buClr>
              <a:buSzPts val="1500"/>
              <a:buChar char="●"/>
            </a:pPr>
            <a:r>
              <a:rPr lang="en" sz="1500" dirty="0">
                <a:solidFill>
                  <a:schemeClr val="accent2"/>
                </a:solidFill>
              </a:rPr>
              <a:t>Definitions are left up to the SEA to determine</a:t>
            </a:r>
            <a:endParaRPr dirty="0"/>
          </a:p>
          <a:p>
            <a:pPr marL="0" lvl="0" indent="0" algn="l" rtl="0">
              <a:lnSpc>
                <a:spcPct val="95000"/>
              </a:lnSpc>
              <a:spcBef>
                <a:spcPts val="1300"/>
              </a:spcBef>
              <a:spcAft>
                <a:spcPts val="0"/>
              </a:spcAft>
              <a:buSzPts val="1400"/>
              <a:buNone/>
            </a:pPr>
            <a:r>
              <a:rPr lang="en" sz="1800" b="1" dirty="0">
                <a:solidFill>
                  <a:srgbClr val="E36C09"/>
                </a:solidFill>
              </a:rPr>
              <a:t>True/False: Each title program must utilize evidence-based interventions for all activities.</a:t>
            </a:r>
            <a:endParaRPr dirty="0"/>
          </a:p>
          <a:p>
            <a:pPr marL="0" lvl="0" indent="0" algn="l" rtl="0">
              <a:lnSpc>
                <a:spcPct val="95000"/>
              </a:lnSpc>
              <a:spcBef>
                <a:spcPts val="1200"/>
              </a:spcBef>
              <a:spcAft>
                <a:spcPts val="0"/>
              </a:spcAft>
              <a:buSzPts val="1400"/>
              <a:buNone/>
            </a:pPr>
            <a:r>
              <a:rPr lang="en" sz="1800" b="1" dirty="0">
                <a:solidFill>
                  <a:srgbClr val="366092"/>
                </a:solidFill>
              </a:rPr>
              <a:t>True/False: Even when not required, evidence-based interventions are recommended.</a:t>
            </a:r>
            <a:endParaRPr dirty="0"/>
          </a:p>
        </p:txBody>
      </p:sp>
      <p:sp>
        <p:nvSpPr>
          <p:cNvPr id="1862" name="Google Shape;1862;p229">
            <a:extLst>
              <a:ext uri="{C183D7F6-B498-43B3-948B-1728B52AA6E4}">
                <adec:decorative xmlns:adec="http://schemas.microsoft.com/office/drawing/2017/decorative" val="1"/>
              </a:ext>
            </a:extLst>
          </p:cNvPr>
          <p:cNvSpPr/>
          <p:nvPr/>
        </p:nvSpPr>
        <p:spPr>
          <a:xfrm>
            <a:off x="8458200" y="0"/>
            <a:ext cx="685800" cy="5143500"/>
          </a:xfrm>
          <a:prstGeom prst="rect">
            <a:avLst/>
          </a:prstGeom>
          <a:solidFill>
            <a:srgbClr val="17365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pic>
        <p:nvPicPr>
          <p:cNvPr id="1863" name="Google Shape;1863;p2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8276" y="2571750"/>
            <a:ext cx="1371600" cy="1371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230"/>
          <p:cNvSpPr txBox="1">
            <a:spLocks noGrp="1"/>
          </p:cNvSpPr>
          <p:nvPr>
            <p:ph type="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5400"/>
              <a:buFont typeface="Calibri"/>
              <a:buNone/>
            </a:pPr>
            <a:r>
              <a:rPr lang="en" sz="3300" dirty="0">
                <a:latin typeface="Roboto" panose="02000000000000000000" pitchFamily="2" charset="0"/>
                <a:ea typeface="Roboto" panose="02000000000000000000" pitchFamily="2" charset="0"/>
                <a:cs typeface="Roboto" panose="02000000000000000000" pitchFamily="2" charset="0"/>
              </a:rPr>
              <a:t>Unpacking the Levels of Evidence</a:t>
            </a:r>
            <a:endParaRPr sz="33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231"/>
          <p:cNvSpPr txBox="1">
            <a:spLocks noGrp="1"/>
          </p:cNvSpPr>
          <p:nvPr>
            <p:ph type="title"/>
          </p:nvPr>
        </p:nvSpPr>
        <p:spPr>
          <a:xfrm>
            <a:off x="671513" y="494110"/>
            <a:ext cx="6696395" cy="945527"/>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Criteria for ESEA’s Four Evidence Levels</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877" name="Google Shape;1877;p231" descr="Evidence Levels in all Tiers, which include study design, sample, outcomes, and WWC standards."/>
          <p:cNvGrpSpPr/>
          <p:nvPr/>
        </p:nvGrpSpPr>
        <p:grpSpPr>
          <a:xfrm>
            <a:off x="1475612" y="1887218"/>
            <a:ext cx="5088194" cy="2762171"/>
            <a:chOff x="0" y="0"/>
            <a:chExt cx="6784259" cy="3682895"/>
          </a:xfrm>
        </p:grpSpPr>
        <p:sp>
          <p:nvSpPr>
            <p:cNvPr id="1878" name="Google Shape;1878;p231"/>
            <p:cNvSpPr/>
            <p:nvPr/>
          </p:nvSpPr>
          <p:spPr>
            <a:xfrm>
              <a:off x="0" y="0"/>
              <a:ext cx="6784259" cy="1104868"/>
            </a:xfrm>
            <a:prstGeom prst="rect">
              <a:avLst/>
            </a:prstGeom>
            <a:solidFill>
              <a:srgbClr val="B74C4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9" name="Google Shape;1879;p231"/>
            <p:cNvSpPr txBox="1"/>
            <p:nvPr/>
          </p:nvSpPr>
          <p:spPr>
            <a:xfrm>
              <a:off x="0" y="0"/>
              <a:ext cx="6784259" cy="1104868"/>
            </a:xfrm>
            <a:prstGeom prst="rect">
              <a:avLst/>
            </a:prstGeom>
            <a:noFill/>
            <a:ln>
              <a:noFill/>
            </a:ln>
          </p:spPr>
          <p:txBody>
            <a:bodyPr spcFirstLastPara="1" wrap="square" lIns="131450" tIns="131450" rIns="131450" bIns="131450" anchor="ctr" anchorCtr="0">
              <a:noAutofit/>
            </a:bodyPr>
            <a:lstStyle/>
            <a:p>
              <a:pPr marL="0" marR="0" lvl="0" indent="0" algn="ctr" rtl="0">
                <a:lnSpc>
                  <a:spcPct val="90000"/>
                </a:lnSpc>
                <a:spcBef>
                  <a:spcPts val="0"/>
                </a:spcBef>
                <a:spcAft>
                  <a:spcPts val="0"/>
                </a:spcAft>
                <a:buClr>
                  <a:schemeClr val="dk1"/>
                </a:buClr>
                <a:buSzPts val="3500"/>
                <a:buFont typeface="Calibri"/>
                <a:buNone/>
              </a:pPr>
              <a:r>
                <a:rPr lang="en" sz="3500" dirty="0">
                  <a:solidFill>
                    <a:schemeClr val="dk1"/>
                  </a:solidFill>
                  <a:latin typeface="Calibri"/>
                  <a:ea typeface="Calibri"/>
                  <a:cs typeface="Calibri"/>
                  <a:sym typeface="Calibri"/>
                </a:rPr>
                <a:t>Evidence Levels (Tiers 1-4)</a:t>
              </a:r>
              <a:endParaRPr sz="1100" dirty="0"/>
            </a:p>
          </p:txBody>
        </p:sp>
        <p:sp>
          <p:nvSpPr>
            <p:cNvPr id="1880" name="Google Shape;1880;p231"/>
            <p:cNvSpPr/>
            <p:nvPr/>
          </p:nvSpPr>
          <p:spPr>
            <a:xfrm>
              <a:off x="0" y="1104868"/>
              <a:ext cx="1696064" cy="2320224"/>
            </a:xfrm>
            <a:prstGeom prst="rect">
              <a:avLst/>
            </a:prstGeom>
            <a:solidFill>
              <a:schemeClr val="accent4"/>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1" name="Google Shape;1881;p231"/>
            <p:cNvSpPr txBox="1"/>
            <p:nvPr/>
          </p:nvSpPr>
          <p:spPr>
            <a:xfrm>
              <a:off x="0" y="1104868"/>
              <a:ext cx="1696064" cy="232022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 sz="2100">
                  <a:solidFill>
                    <a:schemeClr val="dk1"/>
                  </a:solidFill>
                  <a:latin typeface="Calibri"/>
                  <a:ea typeface="Calibri"/>
                  <a:cs typeface="Calibri"/>
                  <a:sym typeface="Calibri"/>
                </a:rPr>
                <a:t>Study Design</a:t>
              </a:r>
              <a:endParaRPr sz="1100"/>
            </a:p>
          </p:txBody>
        </p:sp>
        <p:sp>
          <p:nvSpPr>
            <p:cNvPr id="1882" name="Google Shape;1882;p231"/>
            <p:cNvSpPr/>
            <p:nvPr/>
          </p:nvSpPr>
          <p:spPr>
            <a:xfrm>
              <a:off x="1696064" y="1104868"/>
              <a:ext cx="1696064" cy="2320224"/>
            </a:xfrm>
            <a:prstGeom prst="rect">
              <a:avLst/>
            </a:prstGeom>
            <a:solidFill>
              <a:srgbClr val="BC8250"/>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3" name="Google Shape;1883;p231"/>
            <p:cNvSpPr txBox="1"/>
            <p:nvPr/>
          </p:nvSpPr>
          <p:spPr>
            <a:xfrm>
              <a:off x="1696064" y="1104868"/>
              <a:ext cx="1696064" cy="232022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 sz="2100">
                  <a:solidFill>
                    <a:schemeClr val="dk1"/>
                  </a:solidFill>
                  <a:latin typeface="Calibri"/>
                  <a:ea typeface="Calibri"/>
                  <a:cs typeface="Calibri"/>
                  <a:sym typeface="Calibri"/>
                </a:rPr>
                <a:t>Sample</a:t>
              </a:r>
              <a:endParaRPr sz="1100"/>
            </a:p>
          </p:txBody>
        </p:sp>
        <p:sp>
          <p:nvSpPr>
            <p:cNvPr id="1884" name="Google Shape;1884;p231"/>
            <p:cNvSpPr/>
            <p:nvPr/>
          </p:nvSpPr>
          <p:spPr>
            <a:xfrm>
              <a:off x="3392129" y="1104868"/>
              <a:ext cx="1696064" cy="2320224"/>
            </a:xfrm>
            <a:prstGeom prst="rect">
              <a:avLst/>
            </a:prstGeom>
            <a:solidFill>
              <a:srgbClr val="BBB054"/>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5" name="Google Shape;1885;p231"/>
            <p:cNvSpPr txBox="1"/>
            <p:nvPr/>
          </p:nvSpPr>
          <p:spPr>
            <a:xfrm>
              <a:off x="3392129" y="1104868"/>
              <a:ext cx="1696064" cy="232022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 sz="2100">
                  <a:solidFill>
                    <a:schemeClr val="dk1"/>
                  </a:solidFill>
                  <a:latin typeface="Calibri"/>
                  <a:ea typeface="Calibri"/>
                  <a:cs typeface="Calibri"/>
                  <a:sym typeface="Calibri"/>
                </a:rPr>
                <a:t>Outcomes</a:t>
              </a:r>
              <a:endParaRPr sz="1100"/>
            </a:p>
          </p:txBody>
        </p:sp>
        <p:sp>
          <p:nvSpPr>
            <p:cNvPr id="1886" name="Google Shape;1886;p231"/>
            <p:cNvSpPr/>
            <p:nvPr/>
          </p:nvSpPr>
          <p:spPr>
            <a:xfrm>
              <a:off x="5088194" y="1104868"/>
              <a:ext cx="1696064" cy="2320224"/>
            </a:xfrm>
            <a:prstGeom prst="rect">
              <a:avLst/>
            </a:prstGeom>
            <a:solidFill>
              <a:srgbClr val="99B958"/>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7" name="Google Shape;1887;p231"/>
            <p:cNvSpPr txBox="1"/>
            <p:nvPr/>
          </p:nvSpPr>
          <p:spPr>
            <a:xfrm>
              <a:off x="5088194" y="1104868"/>
              <a:ext cx="1696064" cy="2320224"/>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 sz="2100">
                  <a:solidFill>
                    <a:schemeClr val="dk1"/>
                  </a:solidFill>
                  <a:latin typeface="Calibri"/>
                  <a:ea typeface="Calibri"/>
                  <a:cs typeface="Calibri"/>
                  <a:sym typeface="Calibri"/>
                </a:rPr>
                <a:t>WWC Standards</a:t>
              </a:r>
              <a:endParaRPr sz="1100"/>
            </a:p>
          </p:txBody>
        </p:sp>
        <p:sp>
          <p:nvSpPr>
            <p:cNvPr id="1888" name="Google Shape;1888;p231"/>
            <p:cNvSpPr/>
            <p:nvPr/>
          </p:nvSpPr>
          <p:spPr>
            <a:xfrm>
              <a:off x="0" y="3425093"/>
              <a:ext cx="6784259" cy="257802"/>
            </a:xfrm>
            <a:prstGeom prst="rect">
              <a:avLst/>
            </a:prstGeom>
            <a:solidFill>
              <a:srgbClr val="B74C4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232"/>
          <p:cNvSpPr txBox="1">
            <a:spLocks noGrp="1"/>
          </p:cNvSpPr>
          <p:nvPr>
            <p:ph type="title"/>
          </p:nvPr>
        </p:nvSpPr>
        <p:spPr>
          <a:xfrm>
            <a:off x="534829" y="245745"/>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Glossary of Terms</a:t>
            </a:r>
            <a:endParaRPr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1895" name="Google Shape;1895;p232"/>
          <p:cNvGraphicFramePr/>
          <p:nvPr/>
        </p:nvGraphicFramePr>
        <p:xfrm>
          <a:off x="468775" y="1189299"/>
          <a:ext cx="7543775" cy="3802520"/>
        </p:xfrm>
        <a:graphic>
          <a:graphicData uri="http://schemas.openxmlformats.org/drawingml/2006/table">
            <a:tbl>
              <a:tblPr firstRow="1" bandRow="1">
                <a:noFill/>
                <a:tableStyleId>{A218111D-4928-47EC-9032-CFC3857A489D}</a:tableStyleId>
              </a:tblPr>
              <a:tblGrid>
                <a:gridCol w="1206650">
                  <a:extLst>
                    <a:ext uri="{9D8B030D-6E8A-4147-A177-3AD203B41FA5}">
                      <a16:colId xmlns:a16="http://schemas.microsoft.com/office/drawing/2014/main" val="20000"/>
                    </a:ext>
                  </a:extLst>
                </a:gridCol>
                <a:gridCol w="6337125">
                  <a:extLst>
                    <a:ext uri="{9D8B030D-6E8A-4147-A177-3AD203B41FA5}">
                      <a16:colId xmlns:a16="http://schemas.microsoft.com/office/drawing/2014/main" val="20001"/>
                    </a:ext>
                  </a:extLst>
                </a:gridCol>
              </a:tblGrid>
              <a:tr h="278125">
                <a:tc>
                  <a:txBody>
                    <a:bodyPr/>
                    <a:lstStyle/>
                    <a:p>
                      <a:pPr marL="0" marR="0" lvl="0" indent="0" algn="ctr" rtl="0">
                        <a:lnSpc>
                          <a:spcPct val="100000"/>
                        </a:lnSpc>
                        <a:spcBef>
                          <a:spcPts val="0"/>
                        </a:spcBef>
                        <a:spcAft>
                          <a:spcPts val="0"/>
                        </a:spcAft>
                        <a:buClr>
                          <a:schemeClr val="lt1"/>
                        </a:buClr>
                        <a:buSzPts val="1400"/>
                        <a:buFont typeface="Calibri"/>
                        <a:buNone/>
                      </a:pPr>
                      <a:r>
                        <a:rPr lang="en" sz="1400" b="1" u="none" strike="noStrike" cap="none">
                          <a:solidFill>
                            <a:schemeClr val="lt1"/>
                          </a:solidFill>
                          <a:latin typeface="Calibri"/>
                          <a:ea typeface="Calibri"/>
                          <a:cs typeface="Calibri"/>
                          <a:sym typeface="Calibri"/>
                        </a:rPr>
                        <a:t>Type</a:t>
                      </a:r>
                      <a:endParaRPr sz="1100"/>
                    </a:p>
                  </a:txBody>
                  <a:tcPr marL="68600" marR="68600" marT="34300" marB="34300">
                    <a:lnB w="9525" cap="flat" cmpd="sng">
                      <a:solidFill>
                        <a:srgbClr val="000000">
                          <a:alpha val="0"/>
                        </a:srgbClr>
                      </a:solidFill>
                      <a:prstDash val="solid"/>
                      <a:round/>
                      <a:headEnd type="none" w="sm" len="sm"/>
                      <a:tailEnd type="none" w="sm" len="sm"/>
                    </a:lnB>
                    <a:solidFill>
                      <a:srgbClr val="17365D"/>
                    </a:solidFill>
                  </a:tcPr>
                </a:tc>
                <a:tc>
                  <a:txBody>
                    <a:bodyPr/>
                    <a:lstStyle/>
                    <a:p>
                      <a:pPr marL="0" marR="0" lvl="0" indent="0" algn="ctr" rtl="0">
                        <a:spcBef>
                          <a:spcPts val="0"/>
                        </a:spcBef>
                        <a:spcAft>
                          <a:spcPts val="0"/>
                        </a:spcAft>
                        <a:buNone/>
                      </a:pPr>
                      <a:r>
                        <a:rPr lang="en" sz="1400" b="1" u="none" strike="noStrike" cap="none">
                          <a:solidFill>
                            <a:schemeClr val="lt1"/>
                          </a:solidFill>
                          <a:latin typeface="Calibri"/>
                          <a:ea typeface="Calibri"/>
                          <a:cs typeface="Calibri"/>
                          <a:sym typeface="Calibri"/>
                        </a:rPr>
                        <a:t>Definition</a:t>
                      </a:r>
                      <a:endParaRPr sz="1400" u="none" strike="noStrike" cap="none"/>
                    </a:p>
                  </a:txBody>
                  <a:tcPr marL="68600" marR="68600" marT="34300" marB="34300">
                    <a:solidFill>
                      <a:srgbClr val="17365D"/>
                    </a:solidFill>
                  </a:tcP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endParaRPr sz="14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 sz="1400" b="1" i="0" u="none" strike="noStrike">
                          <a:solidFill>
                            <a:srgbClr val="000000"/>
                          </a:solidFill>
                          <a:latin typeface="Calibri"/>
                          <a:ea typeface="Calibri"/>
                          <a:cs typeface="Calibri"/>
                          <a:sym typeface="Calibri"/>
                        </a:rPr>
                        <a:t>Experimental Study: </a:t>
                      </a:r>
                      <a:r>
                        <a:rPr lang="en" sz="1400" b="0" i="0" u="none" strike="noStrike">
                          <a:solidFill>
                            <a:srgbClr val="000000"/>
                          </a:solidFill>
                          <a:latin typeface="Calibri"/>
                          <a:ea typeface="Calibri"/>
                          <a:cs typeface="Calibri"/>
                          <a:sym typeface="Calibri"/>
                        </a:rPr>
                        <a:t>A rigorous study in which participants are randomly assigned to a treatment or control group.</a:t>
                      </a:r>
                      <a:endParaRPr sz="14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1"/>
                  </a:ext>
                </a:extLst>
              </a:tr>
              <a:tr h="278125">
                <a:tc>
                  <a:txBody>
                    <a:bodyPr/>
                    <a:lstStyle/>
                    <a:p>
                      <a:pPr marL="0" marR="0" lvl="0" indent="0" algn="l" rtl="0">
                        <a:spcBef>
                          <a:spcPts val="0"/>
                        </a:spcBef>
                        <a:spcAft>
                          <a:spcPts val="0"/>
                        </a:spcAft>
                        <a:buNone/>
                      </a:pPr>
                      <a:endParaRPr sz="1400"/>
                    </a:p>
                    <a:p>
                      <a:pPr marL="0" marR="0" lvl="0" indent="0" algn="l" rtl="0">
                        <a:spcBef>
                          <a:spcPts val="0"/>
                        </a:spcBef>
                        <a:spcAft>
                          <a:spcPts val="0"/>
                        </a:spcAft>
                        <a:buNone/>
                      </a:pPr>
                      <a:endParaRPr sz="1400"/>
                    </a:p>
                    <a:p>
                      <a:pPr marL="0" marR="0" lvl="0" indent="0" algn="ctr" rtl="0">
                        <a:spcBef>
                          <a:spcPts val="0"/>
                        </a:spcBef>
                        <a:spcAft>
                          <a:spcPts val="0"/>
                        </a:spcAft>
                        <a:buNone/>
                      </a:pPr>
                      <a:r>
                        <a:rPr lang="en" sz="1500" b="1">
                          <a:latin typeface="Calibri"/>
                          <a:ea typeface="Calibri"/>
                          <a:cs typeface="Calibri"/>
                          <a:sym typeface="Calibri"/>
                        </a:rPr>
                        <a:t>Study Design</a:t>
                      </a:r>
                      <a:endParaRPr sz="11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 sz="1400" b="1" i="0" u="none" strike="noStrike">
                          <a:solidFill>
                            <a:srgbClr val="000000"/>
                          </a:solidFill>
                          <a:latin typeface="Calibri"/>
                          <a:ea typeface="Calibri"/>
                          <a:cs typeface="Calibri"/>
                          <a:sym typeface="Calibri"/>
                        </a:rPr>
                        <a:t>Quasi-Experimental Study: </a:t>
                      </a:r>
                      <a:r>
                        <a:rPr lang="en" sz="1400" b="0" i="0" u="none" strike="noStrike">
                          <a:solidFill>
                            <a:srgbClr val="000000"/>
                          </a:solidFill>
                          <a:latin typeface="Calibri"/>
                          <a:ea typeface="Calibri"/>
                          <a:cs typeface="Calibri"/>
                          <a:sym typeface="Calibri"/>
                        </a:rPr>
                        <a:t>A rigorous study in which participants are not randomly selected. At baseline, intervention and control groups may not have similar characteristics. </a:t>
                      </a:r>
                      <a:endParaRPr sz="1100"/>
                    </a:p>
                    <a:p>
                      <a:pPr marL="0" marR="0" lvl="0" indent="0" algn="l" rtl="0">
                        <a:lnSpc>
                          <a:spcPct val="100000"/>
                        </a:lnSpc>
                        <a:spcBef>
                          <a:spcPts val="0"/>
                        </a:spcBef>
                        <a:spcAft>
                          <a:spcPts val="0"/>
                        </a:spcAft>
                        <a:buClr>
                          <a:schemeClr val="dk1"/>
                        </a:buClr>
                        <a:buSzPts val="800"/>
                        <a:buFont typeface="Century Schoolbook"/>
                        <a:buNone/>
                      </a:pPr>
                      <a:endParaRPr sz="8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Calibri"/>
                        <a:buNone/>
                      </a:pPr>
                      <a:r>
                        <a:rPr lang="en" sz="1400" b="0" i="0" u="none" strike="noStrike">
                          <a:solidFill>
                            <a:srgbClr val="000000"/>
                          </a:solidFill>
                          <a:latin typeface="Calibri"/>
                          <a:ea typeface="Calibri"/>
                          <a:cs typeface="Calibri"/>
                          <a:sym typeface="Calibri"/>
                        </a:rPr>
                        <a:t>A study using a design that approximates an experimental design by identifying a comparison group similar to the treatment group in important respects.</a:t>
                      </a:r>
                      <a:endParaRPr sz="14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278125">
                <a:tc>
                  <a:txBody>
                    <a:bodyPr/>
                    <a:lstStyle/>
                    <a:p>
                      <a:pPr marL="0" marR="0" lvl="0" indent="0" algn="l" rtl="0">
                        <a:spcBef>
                          <a:spcPts val="0"/>
                        </a:spcBef>
                        <a:spcAft>
                          <a:spcPts val="0"/>
                        </a:spcAft>
                        <a:buNone/>
                      </a:pPr>
                      <a:endParaRPr sz="14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 sz="1400" b="1" i="0" u="none" strike="noStrike">
                          <a:solidFill>
                            <a:srgbClr val="000000"/>
                          </a:solidFill>
                          <a:latin typeface="Calibri"/>
                          <a:ea typeface="Calibri"/>
                          <a:cs typeface="Calibri"/>
                          <a:sym typeface="Calibri"/>
                        </a:rPr>
                        <a:t>Correlational Study: </a:t>
                      </a:r>
                      <a:r>
                        <a:rPr lang="en" sz="1400" b="0" i="0" u="none" strike="noStrike">
                          <a:solidFill>
                            <a:srgbClr val="000000"/>
                          </a:solidFill>
                          <a:latin typeface="Calibri"/>
                          <a:ea typeface="Calibri"/>
                          <a:cs typeface="Calibri"/>
                          <a:sym typeface="Calibri"/>
                        </a:rPr>
                        <a:t>A nonexperimental study in which a relationship between the variables is examined without looking for causation</a:t>
                      </a:r>
                      <a:endParaRPr sz="14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278125">
                <a:tc>
                  <a:txBody>
                    <a:bodyPr/>
                    <a:lstStyle/>
                    <a:p>
                      <a:pPr marL="0" marR="0" lvl="0" indent="0" algn="l" rtl="0">
                        <a:spcBef>
                          <a:spcPts val="0"/>
                        </a:spcBef>
                        <a:spcAft>
                          <a:spcPts val="0"/>
                        </a:spcAft>
                        <a:buNone/>
                      </a:pPr>
                      <a:endParaRPr sz="14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 sz="1400" b="1" i="0" u="none" strike="noStrike">
                          <a:solidFill>
                            <a:srgbClr val="000000"/>
                          </a:solidFill>
                          <a:latin typeface="Calibri"/>
                          <a:ea typeface="Calibri"/>
                          <a:cs typeface="Calibri"/>
                          <a:sym typeface="Calibri"/>
                        </a:rPr>
                        <a:t>Sample:</a:t>
                      </a:r>
                      <a:r>
                        <a:rPr lang="en" sz="1400" b="0" i="0" u="none" strike="noStrike">
                          <a:solidFill>
                            <a:srgbClr val="000000"/>
                          </a:solidFill>
                          <a:latin typeface="Calibri"/>
                          <a:ea typeface="Calibri"/>
                          <a:cs typeface="Calibri"/>
                          <a:sym typeface="Calibri"/>
                        </a:rPr>
                        <a:t> A set of individuals from a larger population selected to participate in a study.</a:t>
                      </a:r>
                      <a:endParaRPr sz="14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278125">
                <a:tc>
                  <a:txBody>
                    <a:bodyPr/>
                    <a:lstStyle/>
                    <a:p>
                      <a:pPr marL="0" marR="0" lvl="0" indent="0" algn="ctr" rtl="0">
                        <a:spcBef>
                          <a:spcPts val="0"/>
                        </a:spcBef>
                        <a:spcAft>
                          <a:spcPts val="0"/>
                        </a:spcAft>
                        <a:buNone/>
                      </a:pPr>
                      <a:r>
                        <a:rPr lang="en" sz="1500" b="1">
                          <a:latin typeface="Calibri"/>
                          <a:ea typeface="Calibri"/>
                          <a:cs typeface="Calibri"/>
                          <a:sym typeface="Calibri"/>
                        </a:rPr>
                        <a:t>Sample</a:t>
                      </a:r>
                      <a:endParaRPr sz="11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 sz="1400" b="1">
                          <a:latin typeface="Calibri"/>
                          <a:ea typeface="Calibri"/>
                          <a:cs typeface="Calibri"/>
                          <a:sym typeface="Calibri"/>
                        </a:rPr>
                        <a:t>Control Group: </a:t>
                      </a:r>
                      <a:r>
                        <a:rPr lang="en" sz="1400">
                          <a:latin typeface="Calibri"/>
                          <a:ea typeface="Calibri"/>
                          <a:cs typeface="Calibri"/>
                          <a:sym typeface="Calibri"/>
                        </a:rPr>
                        <a:t>The group that does not receive the intervention, receives a different intervention, or conducts “business as usual.”</a:t>
                      </a:r>
                      <a:endParaRPr sz="11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r h="278125">
                <a:tc>
                  <a:txBody>
                    <a:bodyPr/>
                    <a:lstStyle/>
                    <a:p>
                      <a:pPr marL="0" marR="0" lvl="0" indent="0" algn="l" rtl="0">
                        <a:spcBef>
                          <a:spcPts val="0"/>
                        </a:spcBef>
                        <a:spcAft>
                          <a:spcPts val="0"/>
                        </a:spcAft>
                        <a:buNone/>
                      </a:pPr>
                      <a:endParaRPr sz="14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Calibri"/>
                        <a:buNone/>
                      </a:pPr>
                      <a:r>
                        <a:rPr lang="en" sz="1400" b="1" i="0" u="none" strike="noStrike">
                          <a:solidFill>
                            <a:srgbClr val="000000"/>
                          </a:solidFill>
                          <a:latin typeface="Calibri"/>
                          <a:ea typeface="Calibri"/>
                          <a:cs typeface="Calibri"/>
                          <a:sym typeface="Calibri"/>
                        </a:rPr>
                        <a:t>Intervention Group: </a:t>
                      </a:r>
                      <a:r>
                        <a:rPr lang="en" sz="1400" b="0" i="0" u="none" strike="noStrike">
                          <a:solidFill>
                            <a:srgbClr val="000000"/>
                          </a:solidFill>
                          <a:latin typeface="Calibri"/>
                          <a:ea typeface="Calibri"/>
                          <a:cs typeface="Calibri"/>
                          <a:sym typeface="Calibri"/>
                        </a:rPr>
                        <a:t>The group that receives the intervention under study. </a:t>
                      </a:r>
                      <a:endParaRPr sz="14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233"/>
          <p:cNvSpPr txBox="1">
            <a:spLocks noGrp="1"/>
          </p:cNvSpPr>
          <p:nvPr>
            <p:ph type="title"/>
          </p:nvPr>
        </p:nvSpPr>
        <p:spPr>
          <a:xfrm>
            <a:off x="534829" y="245745"/>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Glossary of Terms, con’t</a:t>
            </a:r>
            <a:endParaRPr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1902" name="Google Shape;1902;p233"/>
          <p:cNvGraphicFramePr/>
          <p:nvPr/>
        </p:nvGraphicFramePr>
        <p:xfrm>
          <a:off x="486136" y="1206661"/>
          <a:ext cx="7578500" cy="3398640"/>
        </p:xfrm>
        <a:graphic>
          <a:graphicData uri="http://schemas.openxmlformats.org/drawingml/2006/table">
            <a:tbl>
              <a:tblPr firstRow="1" bandRow="1">
                <a:noFill/>
                <a:tableStyleId>{A218111D-4928-47EC-9032-CFC3857A489D}</a:tableStyleId>
              </a:tblPr>
              <a:tblGrid>
                <a:gridCol w="1180600">
                  <a:extLst>
                    <a:ext uri="{9D8B030D-6E8A-4147-A177-3AD203B41FA5}">
                      <a16:colId xmlns:a16="http://schemas.microsoft.com/office/drawing/2014/main" val="20000"/>
                    </a:ext>
                  </a:extLst>
                </a:gridCol>
                <a:gridCol w="6397900">
                  <a:extLst>
                    <a:ext uri="{9D8B030D-6E8A-4147-A177-3AD203B41FA5}">
                      <a16:colId xmlns:a16="http://schemas.microsoft.com/office/drawing/2014/main" val="20001"/>
                    </a:ext>
                  </a:extLst>
                </a:gridCol>
              </a:tblGrid>
              <a:tr h="278125">
                <a:tc>
                  <a:txBody>
                    <a:bodyPr/>
                    <a:lstStyle/>
                    <a:p>
                      <a:pPr marL="0" marR="0" lvl="0" indent="0" algn="ctr" rtl="0">
                        <a:spcBef>
                          <a:spcPts val="0"/>
                        </a:spcBef>
                        <a:spcAft>
                          <a:spcPts val="0"/>
                        </a:spcAft>
                        <a:buNone/>
                      </a:pPr>
                      <a:r>
                        <a:rPr lang="en" sz="1400">
                          <a:latin typeface="Calibri"/>
                          <a:ea typeface="Calibri"/>
                          <a:cs typeface="Calibri"/>
                          <a:sym typeface="Calibri"/>
                        </a:rPr>
                        <a:t>Type</a:t>
                      </a:r>
                      <a:endParaRPr sz="1100"/>
                    </a:p>
                  </a:txBody>
                  <a:tcPr marL="68600" marR="68600" marT="34300" marB="34300">
                    <a:lnB w="12700" cap="flat" cmpd="sng">
                      <a:solidFill>
                        <a:schemeClr val="dk1"/>
                      </a:solidFill>
                      <a:prstDash val="solid"/>
                      <a:round/>
                      <a:headEnd type="none" w="sm" len="sm"/>
                      <a:tailEnd type="none" w="sm" len="sm"/>
                    </a:lnB>
                    <a:solidFill>
                      <a:srgbClr val="17365D"/>
                    </a:solidFill>
                  </a:tcPr>
                </a:tc>
                <a:tc>
                  <a:txBody>
                    <a:bodyPr/>
                    <a:lstStyle/>
                    <a:p>
                      <a:pPr marL="0" marR="0" lvl="0" indent="0" algn="ctr" rtl="0">
                        <a:spcBef>
                          <a:spcPts val="0"/>
                        </a:spcBef>
                        <a:spcAft>
                          <a:spcPts val="0"/>
                        </a:spcAft>
                        <a:buNone/>
                      </a:pPr>
                      <a:r>
                        <a:rPr lang="en" sz="1400">
                          <a:latin typeface="Calibri"/>
                          <a:ea typeface="Calibri"/>
                          <a:cs typeface="Calibri"/>
                          <a:sym typeface="Calibri"/>
                        </a:rPr>
                        <a:t>Definition</a:t>
                      </a:r>
                      <a:endParaRPr sz="1100"/>
                    </a:p>
                  </a:txBody>
                  <a:tcPr marL="68600" marR="68600" marT="34300" marB="34300">
                    <a:solidFill>
                      <a:srgbClr val="17365D"/>
                    </a:solidFill>
                  </a:tcPr>
                </a:tc>
                <a:extLst>
                  <a:ext uri="{0D108BD9-81ED-4DB2-BD59-A6C34878D82A}">
                    <a16:rowId xmlns:a16="http://schemas.microsoft.com/office/drawing/2014/main" val="10000"/>
                  </a:ext>
                </a:extLst>
              </a:tr>
              <a:tr h="278125">
                <a:tc>
                  <a:txBody>
                    <a:bodyPr/>
                    <a:lstStyle/>
                    <a:p>
                      <a:pPr marL="0" marR="0" lvl="0" indent="0" algn="ctr" rtl="0">
                        <a:lnSpc>
                          <a:spcPct val="100000"/>
                        </a:lnSpc>
                        <a:spcBef>
                          <a:spcPts val="0"/>
                        </a:spcBef>
                        <a:spcAft>
                          <a:spcPts val="0"/>
                        </a:spcAft>
                        <a:buClr>
                          <a:schemeClr val="dk1"/>
                        </a:buClr>
                        <a:buSzPts val="1500"/>
                        <a:buFont typeface="Calibri"/>
                        <a:buNone/>
                      </a:pPr>
                      <a:r>
                        <a:rPr lang="en" sz="1500" b="1">
                          <a:latin typeface="Calibri"/>
                          <a:ea typeface="Calibri"/>
                          <a:cs typeface="Calibri"/>
                          <a:sym typeface="Calibri"/>
                        </a:rPr>
                        <a:t>Sample</a:t>
                      </a:r>
                      <a:endParaRPr sz="1100"/>
                    </a:p>
                  </a:txBody>
                  <a:tcPr marL="68600" marR="68600" marT="34300" marB="34300" anchor="b">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 sz="1400" b="1">
                          <a:latin typeface="Calibri"/>
                          <a:ea typeface="Calibri"/>
                          <a:cs typeface="Calibri"/>
                          <a:sym typeface="Calibri"/>
                        </a:rPr>
                        <a:t>Random Assignment: </a:t>
                      </a:r>
                      <a:r>
                        <a:rPr lang="en" sz="1400" b="0">
                          <a:latin typeface="Calibri"/>
                          <a:ea typeface="Calibri"/>
                          <a:cs typeface="Calibri"/>
                          <a:sym typeface="Calibri"/>
                        </a:rPr>
                        <a:t>Participants from the sample are randomized into different treatment groups. Each participant has an equal chance of being placed in the control or intervention group. </a:t>
                      </a:r>
                      <a:endParaRPr sz="11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1"/>
                  </a:ext>
                </a:extLst>
              </a:tr>
              <a:tr h="278125">
                <a:tc>
                  <a:txBody>
                    <a:bodyPr/>
                    <a:lstStyle/>
                    <a:p>
                      <a:pPr marL="0" marR="0" lvl="0" indent="0" algn="ctr" rtl="0">
                        <a:spcBef>
                          <a:spcPts val="0"/>
                        </a:spcBef>
                        <a:spcAft>
                          <a:spcPts val="0"/>
                        </a:spcAft>
                        <a:buNone/>
                      </a:pPr>
                      <a:endParaRPr sz="1500" b="1">
                        <a:latin typeface="Calibri"/>
                        <a:ea typeface="Calibri"/>
                        <a:cs typeface="Calibri"/>
                        <a:sym typeface="Calibri"/>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 sz="1400" b="1">
                          <a:latin typeface="Calibri"/>
                          <a:ea typeface="Calibri"/>
                          <a:cs typeface="Calibri"/>
                          <a:sym typeface="Calibri"/>
                        </a:rPr>
                        <a:t>Random Selection/Sampling: </a:t>
                      </a:r>
                      <a:r>
                        <a:rPr lang="en" sz="1400">
                          <a:latin typeface="Calibri"/>
                          <a:ea typeface="Calibri"/>
                          <a:cs typeface="Calibri"/>
                          <a:sym typeface="Calibri"/>
                        </a:rPr>
                        <a:t>Participants are randomly selected from the population, a process that ensures that the sample is unbiased and representative of the population. </a:t>
                      </a:r>
                      <a:endParaRPr sz="11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278125">
                <a:tc>
                  <a:txBody>
                    <a:bodyPr/>
                    <a:lstStyle/>
                    <a:p>
                      <a:pPr marL="0" marR="0" lvl="0" indent="0" algn="l" rtl="0">
                        <a:spcBef>
                          <a:spcPts val="0"/>
                        </a:spcBef>
                        <a:spcAft>
                          <a:spcPts val="0"/>
                        </a:spcAft>
                        <a:buNone/>
                      </a:pPr>
                      <a:endParaRPr sz="1400">
                        <a:latin typeface="Calibri"/>
                        <a:ea typeface="Calibri"/>
                        <a:cs typeface="Calibri"/>
                        <a:sym typeface="Calibri"/>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 sz="1400" b="1">
                          <a:latin typeface="Calibri"/>
                          <a:ea typeface="Calibri"/>
                          <a:cs typeface="Calibri"/>
                          <a:sym typeface="Calibri"/>
                        </a:rPr>
                        <a:t>Causation: </a:t>
                      </a:r>
                      <a:r>
                        <a:rPr lang="en" sz="1400">
                          <a:latin typeface="Calibri"/>
                          <a:ea typeface="Calibri"/>
                          <a:cs typeface="Calibri"/>
                          <a:sym typeface="Calibri"/>
                        </a:rPr>
                        <a:t>The claim that an intervention, activity, or program is responsible for the reported outcome or outcomes (a cause-and-effect relationship). Only experimental studies demonstrate causation with confidence. </a:t>
                      </a:r>
                      <a:endParaRPr sz="11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278125">
                <a:tc>
                  <a:txBody>
                    <a:bodyPr/>
                    <a:lstStyle/>
                    <a:p>
                      <a:pPr marL="0" marR="0" lvl="0" indent="0" algn="ctr" rtl="0">
                        <a:spcBef>
                          <a:spcPts val="0"/>
                        </a:spcBef>
                        <a:spcAft>
                          <a:spcPts val="0"/>
                        </a:spcAft>
                        <a:buNone/>
                      </a:pPr>
                      <a:r>
                        <a:rPr lang="en" sz="1500" b="1">
                          <a:latin typeface="Calibri"/>
                          <a:ea typeface="Calibri"/>
                          <a:cs typeface="Calibri"/>
                          <a:sym typeface="Calibri"/>
                        </a:rPr>
                        <a:t>Outcomes</a:t>
                      </a:r>
                      <a:endParaRPr sz="1100"/>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 sz="1400" b="1">
                          <a:latin typeface="Calibri"/>
                          <a:ea typeface="Calibri"/>
                          <a:cs typeface="Calibri"/>
                          <a:sym typeface="Calibri"/>
                        </a:rPr>
                        <a:t>Correlation: </a:t>
                      </a:r>
                      <a:r>
                        <a:rPr lang="en" sz="1400">
                          <a:latin typeface="Calibri"/>
                          <a:ea typeface="Calibri"/>
                          <a:cs typeface="Calibri"/>
                          <a:sym typeface="Calibri"/>
                        </a:rPr>
                        <a:t>A relationship between two or more variables or outcomes that is not known to be causal.</a:t>
                      </a:r>
                      <a:endParaRPr sz="11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278125">
                <a:tc>
                  <a:txBody>
                    <a:bodyPr/>
                    <a:lstStyle/>
                    <a:p>
                      <a:pPr marL="0" marR="0" lvl="0" indent="0" algn="l" rtl="0">
                        <a:spcBef>
                          <a:spcPts val="0"/>
                        </a:spcBef>
                        <a:spcAft>
                          <a:spcPts val="0"/>
                        </a:spcAft>
                        <a:buNone/>
                      </a:pPr>
                      <a:endParaRPr sz="1400">
                        <a:latin typeface="Calibri"/>
                        <a:ea typeface="Calibri"/>
                        <a:cs typeface="Calibri"/>
                        <a:sym typeface="Calibri"/>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libri"/>
                        <a:buNone/>
                      </a:pPr>
                      <a:r>
                        <a:rPr lang="en" sz="1400" b="1">
                          <a:latin typeface="Calibri"/>
                          <a:ea typeface="Calibri"/>
                          <a:cs typeface="Calibri"/>
                          <a:sym typeface="Calibri"/>
                        </a:rPr>
                        <a:t>Statistical Significance: </a:t>
                      </a:r>
                      <a:r>
                        <a:rPr lang="en" sz="1400" b="0">
                          <a:latin typeface="Calibri"/>
                          <a:ea typeface="Calibri"/>
                          <a:cs typeface="Calibri"/>
                          <a:sym typeface="Calibri"/>
                        </a:rPr>
                        <a:t>Statistical</a:t>
                      </a:r>
                      <a:r>
                        <a:rPr lang="en" sz="1400">
                          <a:latin typeface="Calibri"/>
                          <a:ea typeface="Calibri"/>
                          <a:cs typeface="Calibri"/>
                          <a:sym typeface="Calibri"/>
                        </a:rPr>
                        <a:t>ly significant study results indicate that outcome findings are not random and may have resulted from the applied intervention.</a:t>
                      </a:r>
                      <a:endParaRPr sz="1100"/>
                    </a:p>
                  </a:txBody>
                  <a:tcPr marL="68600" marR="68600" marT="34300" marB="34300">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234"/>
          <p:cNvSpPr txBox="1">
            <a:spLocks noGrp="1"/>
          </p:cNvSpPr>
          <p:nvPr>
            <p:ph type="title"/>
          </p:nvPr>
        </p:nvSpPr>
        <p:spPr>
          <a:xfrm>
            <a:off x="456795" y="713004"/>
            <a:ext cx="8001405" cy="994171"/>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300"/>
              <a:buFont typeface="Calibri"/>
              <a:buNone/>
            </a:pPr>
            <a:r>
              <a:rPr lang="en" sz="3200" dirty="0">
                <a:latin typeface="Roboto" panose="02000000000000000000" pitchFamily="2" charset="0"/>
                <a:ea typeface="Roboto" panose="02000000000000000000" pitchFamily="2" charset="0"/>
                <a:cs typeface="Roboto" panose="02000000000000000000" pitchFamily="2" charset="0"/>
                <a:sym typeface="Calibri"/>
              </a:rPr>
              <a:t>Important Definition: Statistical Significance</a:t>
            </a:r>
            <a:endParaRPr sz="3200" dirty="0">
              <a:latin typeface="Roboto" panose="02000000000000000000" pitchFamily="2" charset="0"/>
              <a:ea typeface="Roboto" panose="02000000000000000000" pitchFamily="2" charset="0"/>
              <a:cs typeface="Roboto" panose="02000000000000000000" pitchFamily="2" charset="0"/>
            </a:endParaRPr>
          </a:p>
        </p:txBody>
      </p:sp>
      <p:sp>
        <p:nvSpPr>
          <p:cNvPr id="1909" name="Google Shape;1909;p234"/>
          <p:cNvSpPr txBox="1">
            <a:spLocks noGrp="1"/>
          </p:cNvSpPr>
          <p:nvPr>
            <p:ph type="body" idx="1"/>
          </p:nvPr>
        </p:nvSpPr>
        <p:spPr>
          <a:xfrm>
            <a:off x="1279292" y="1710061"/>
            <a:ext cx="6446520" cy="130495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400"/>
              <a:buNone/>
            </a:pPr>
            <a:r>
              <a:rPr lang="en" sz="1700" b="0" dirty="0">
                <a:latin typeface="Calibri"/>
                <a:ea typeface="Calibri"/>
                <a:cs typeface="Calibri"/>
                <a:sym typeface="Calibri"/>
              </a:rPr>
              <a:t>Statistical</a:t>
            </a:r>
            <a:r>
              <a:rPr lang="en" sz="1700" dirty="0">
                <a:latin typeface="Calibri"/>
                <a:ea typeface="Calibri"/>
                <a:cs typeface="Calibri"/>
                <a:sym typeface="Calibri"/>
              </a:rPr>
              <a:t>ly significant study results indicate that outcome findings are not random and may have resulted from the applied intervention.</a:t>
            </a:r>
            <a:endParaRPr sz="900" i="1" cap="none" dirty="0">
              <a:latin typeface="Calibri"/>
              <a:ea typeface="Calibri"/>
              <a:cs typeface="Calibri"/>
              <a:sym typeface="Calibri"/>
            </a:endParaRPr>
          </a:p>
          <a:p>
            <a:pPr marL="139700" lvl="0" indent="-88900" algn="l" rtl="0">
              <a:lnSpc>
                <a:spcPct val="90000"/>
              </a:lnSpc>
              <a:spcBef>
                <a:spcPts val="1200"/>
              </a:spcBef>
              <a:spcAft>
                <a:spcPts val="0"/>
              </a:spcAft>
              <a:buSzPts val="800"/>
              <a:buNone/>
            </a:pPr>
            <a:endParaRPr sz="1000" cap="none" dirty="0">
              <a:latin typeface="Calibri"/>
              <a:ea typeface="Calibri"/>
              <a:cs typeface="Calibri"/>
              <a:sym typeface="Calibri"/>
            </a:endParaRPr>
          </a:p>
        </p:txBody>
      </p:sp>
      <p:grpSp>
        <p:nvGrpSpPr>
          <p:cNvPr id="1910" name="Google Shape;1910;p234" descr="Graph showing misconception and reality about statistical significance"/>
          <p:cNvGrpSpPr/>
          <p:nvPr/>
        </p:nvGrpSpPr>
        <p:grpSpPr>
          <a:xfrm>
            <a:off x="1437175" y="2571750"/>
            <a:ext cx="6269649" cy="1878111"/>
            <a:chOff x="1121103" y="3425859"/>
            <a:chExt cx="8359532" cy="2504148"/>
          </a:xfrm>
        </p:grpSpPr>
        <p:grpSp>
          <p:nvGrpSpPr>
            <p:cNvPr id="1911" name="Google Shape;1911;p234"/>
            <p:cNvGrpSpPr/>
            <p:nvPr/>
          </p:nvGrpSpPr>
          <p:grpSpPr>
            <a:xfrm>
              <a:off x="1121103" y="3840124"/>
              <a:ext cx="8359532" cy="2089883"/>
              <a:chOff x="1633" y="226458"/>
              <a:chExt cx="8359532" cy="2089883"/>
            </a:xfrm>
          </p:grpSpPr>
          <p:sp>
            <p:nvSpPr>
              <p:cNvPr id="1912" name="Google Shape;1912;p234"/>
              <p:cNvSpPr/>
              <p:nvPr/>
            </p:nvSpPr>
            <p:spPr>
              <a:xfrm>
                <a:off x="1633" y="226458"/>
                <a:ext cx="3483138" cy="2089883"/>
              </a:xfrm>
              <a:prstGeom prst="roundRect">
                <a:avLst>
                  <a:gd name="adj" fmla="val 10000"/>
                </a:avLst>
              </a:prstGeom>
              <a:solidFill>
                <a:srgbClr val="BF504D"/>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3" name="Google Shape;1913;p234"/>
              <p:cNvSpPr txBox="1"/>
              <p:nvPr/>
            </p:nvSpPr>
            <p:spPr>
              <a:xfrm>
                <a:off x="62844" y="287669"/>
                <a:ext cx="3360716" cy="1967461"/>
              </a:xfrm>
              <a:prstGeom prst="rect">
                <a:avLst/>
              </a:prstGeom>
              <a:noFill/>
              <a:ln>
                <a:noFill/>
              </a:ln>
            </p:spPr>
            <p:txBody>
              <a:bodyPr spcFirstLastPara="1" wrap="square" lIns="54275" tIns="54275" rIns="54275" bIns="542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b="0">
                    <a:solidFill>
                      <a:schemeClr val="dk1"/>
                    </a:solidFill>
                    <a:latin typeface="Calibri"/>
                    <a:ea typeface="Calibri"/>
                    <a:cs typeface="Calibri"/>
                    <a:sym typeface="Calibri"/>
                  </a:rPr>
                  <a:t>Interventions</a:t>
                </a:r>
                <a:r>
                  <a:rPr lang="en" sz="1400">
                    <a:solidFill>
                      <a:schemeClr val="dk1"/>
                    </a:solidFill>
                    <a:latin typeface="Calibri"/>
                    <a:ea typeface="Calibri"/>
                    <a:cs typeface="Calibri"/>
                    <a:sym typeface="Calibri"/>
                  </a:rPr>
                  <a:t> that demonstrate statistical significance and strong levels of evidence are always the best and will produce the largest impacts in student outcomes. </a:t>
                </a:r>
                <a:endParaRPr sz="1400" b="1">
                  <a:solidFill>
                    <a:schemeClr val="dk1"/>
                  </a:solidFill>
                  <a:latin typeface="Calibri"/>
                  <a:ea typeface="Calibri"/>
                  <a:cs typeface="Calibri"/>
                  <a:sym typeface="Calibri"/>
                </a:endParaRPr>
              </a:p>
            </p:txBody>
          </p:sp>
          <p:sp>
            <p:nvSpPr>
              <p:cNvPr id="1914" name="Google Shape;1914;p234"/>
              <p:cNvSpPr/>
              <p:nvPr/>
            </p:nvSpPr>
            <p:spPr>
              <a:xfrm>
                <a:off x="3833086" y="839491"/>
                <a:ext cx="738425" cy="863818"/>
              </a:xfrm>
              <a:prstGeom prst="rightArrow">
                <a:avLst>
                  <a:gd name="adj1" fmla="val 60000"/>
                  <a:gd name="adj2" fmla="val 50000"/>
                </a:avLst>
              </a:prstGeom>
              <a:solidFill>
                <a:schemeClr val="accent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5" name="Google Shape;1915;p234"/>
              <p:cNvSpPr txBox="1"/>
              <p:nvPr/>
            </p:nvSpPr>
            <p:spPr>
              <a:xfrm>
                <a:off x="3833086" y="1012255"/>
                <a:ext cx="516898" cy="51829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100"/>
                  <a:buFont typeface="Century Schoolbook"/>
                  <a:buNone/>
                </a:pPr>
                <a:endParaRPr sz="1100">
                  <a:solidFill>
                    <a:schemeClr val="dk1"/>
                  </a:solidFill>
                  <a:latin typeface="Century Schoolbook"/>
                  <a:ea typeface="Century Schoolbook"/>
                  <a:cs typeface="Century Schoolbook"/>
                  <a:sym typeface="Century Schoolbook"/>
                </a:endParaRPr>
              </a:p>
            </p:txBody>
          </p:sp>
          <p:sp>
            <p:nvSpPr>
              <p:cNvPr id="1916" name="Google Shape;1916;p234"/>
              <p:cNvSpPr/>
              <p:nvPr/>
            </p:nvSpPr>
            <p:spPr>
              <a:xfrm>
                <a:off x="4878027" y="226458"/>
                <a:ext cx="3483138" cy="2089883"/>
              </a:xfrm>
              <a:prstGeom prst="roundRect">
                <a:avLst>
                  <a:gd name="adj" fmla="val 10000"/>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7" name="Google Shape;1917;p234"/>
              <p:cNvSpPr txBox="1"/>
              <p:nvPr/>
            </p:nvSpPr>
            <p:spPr>
              <a:xfrm>
                <a:off x="4939238" y="287669"/>
                <a:ext cx="3360716" cy="1967461"/>
              </a:xfrm>
              <a:prstGeom prst="rect">
                <a:avLst/>
              </a:prstGeom>
              <a:noFill/>
              <a:ln>
                <a:noFill/>
              </a:ln>
            </p:spPr>
            <p:txBody>
              <a:bodyPr spcFirstLastPara="1" wrap="square" lIns="54275" tIns="54275" rIns="54275" bIns="542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400">
                    <a:solidFill>
                      <a:schemeClr val="dk1"/>
                    </a:solidFill>
                    <a:latin typeface="Calibri"/>
                    <a:ea typeface="Calibri"/>
                    <a:cs typeface="Calibri"/>
                    <a:sym typeface="Calibri"/>
                  </a:rPr>
                  <a:t>Context is extremely important in determining whether an intervention will be successful in a new setting and with a new population. </a:t>
                </a:r>
                <a:endParaRPr sz="1100"/>
              </a:p>
            </p:txBody>
          </p:sp>
        </p:grpSp>
        <p:sp>
          <p:nvSpPr>
            <p:cNvPr id="1918" name="Google Shape;1918;p234"/>
            <p:cNvSpPr txBox="1"/>
            <p:nvPr/>
          </p:nvSpPr>
          <p:spPr>
            <a:xfrm>
              <a:off x="1535563" y="3429000"/>
              <a:ext cx="2743200" cy="369332"/>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 sz="1400" b="1" i="0" u="none" strike="noStrike" cap="none">
                  <a:solidFill>
                    <a:srgbClr val="000000"/>
                  </a:solidFill>
                  <a:latin typeface="Calibri"/>
                  <a:ea typeface="Calibri"/>
                  <a:cs typeface="Calibri"/>
                  <a:sym typeface="Calibri"/>
                </a:rPr>
                <a:t>Common Misconception</a:t>
              </a:r>
              <a:endParaRPr sz="1400" b="1" i="0" u="none" strike="noStrike" cap="none">
                <a:solidFill>
                  <a:srgbClr val="000000"/>
                </a:solidFill>
                <a:latin typeface="Arial"/>
                <a:ea typeface="Arial"/>
                <a:cs typeface="Arial"/>
                <a:sym typeface="Arial"/>
              </a:endParaRPr>
            </a:p>
          </p:txBody>
        </p:sp>
        <p:sp>
          <p:nvSpPr>
            <p:cNvPr id="1919" name="Google Shape;1919;p234"/>
            <p:cNvSpPr txBox="1"/>
            <p:nvPr/>
          </p:nvSpPr>
          <p:spPr>
            <a:xfrm>
              <a:off x="6395834" y="3425859"/>
              <a:ext cx="2743200" cy="369332"/>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 sz="1400" b="1" i="0" u="none" strike="noStrike" cap="none">
                  <a:solidFill>
                    <a:srgbClr val="000000"/>
                  </a:solidFill>
                  <a:latin typeface="Calibri"/>
                  <a:ea typeface="Calibri"/>
                  <a:cs typeface="Calibri"/>
                  <a:sym typeface="Calibri"/>
                </a:rPr>
                <a:t>Reality</a:t>
              </a:r>
              <a:endParaRPr sz="1400" b="1" i="0" u="none" strike="noStrike" cap="non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Google Shape;1925;p235"/>
          <p:cNvSpPr txBox="1">
            <a:spLocks noGrp="1"/>
          </p:cNvSpPr>
          <p:nvPr>
            <p:ph type="title"/>
          </p:nvPr>
        </p:nvSpPr>
        <p:spPr>
          <a:xfrm>
            <a:off x="478187" y="198115"/>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Tier 1: Strong Evidence</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927" name="Google Shape;1927;p235" descr="The criteria for strong evidence (tier 1) within the study design, the sample, the outcomes, and the WWC standards."/>
          <p:cNvGrpSpPr/>
          <p:nvPr/>
        </p:nvGrpSpPr>
        <p:grpSpPr>
          <a:xfrm>
            <a:off x="881301" y="1194014"/>
            <a:ext cx="6463252" cy="3568860"/>
            <a:chOff x="0" y="23023"/>
            <a:chExt cx="8617669" cy="4758480"/>
          </a:xfrm>
        </p:grpSpPr>
        <p:sp>
          <p:nvSpPr>
            <p:cNvPr id="1928" name="Google Shape;1928;p235"/>
            <p:cNvSpPr/>
            <p:nvPr/>
          </p:nvSpPr>
          <p:spPr>
            <a:xfrm>
              <a:off x="0" y="200143"/>
              <a:ext cx="8617669" cy="850500"/>
            </a:xfrm>
            <a:prstGeom prst="rect">
              <a:avLst/>
            </a:prstGeom>
            <a:solidFill>
              <a:schemeClr val="lt1">
                <a:alpha val="89803"/>
              </a:schemeClr>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9" name="Google Shape;1929;p235"/>
            <p:cNvSpPr txBox="1"/>
            <p:nvPr/>
          </p:nvSpPr>
          <p:spPr>
            <a:xfrm>
              <a:off x="0" y="200143"/>
              <a:ext cx="8617669" cy="8505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Experimental</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Randomized control trial</a:t>
              </a:r>
              <a:endParaRPr sz="1100"/>
            </a:p>
          </p:txBody>
        </p:sp>
        <p:sp>
          <p:nvSpPr>
            <p:cNvPr id="1930" name="Google Shape;1930;p235"/>
            <p:cNvSpPr/>
            <p:nvPr/>
          </p:nvSpPr>
          <p:spPr>
            <a:xfrm>
              <a:off x="430883" y="23023"/>
              <a:ext cx="6032368" cy="354240"/>
            </a:xfrm>
            <a:prstGeom prst="roundRect">
              <a:avLst>
                <a:gd name="adj" fmla="val 16667"/>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1" name="Google Shape;1931;p235"/>
            <p:cNvSpPr txBox="1"/>
            <p:nvPr/>
          </p:nvSpPr>
          <p:spPr>
            <a:xfrm>
              <a:off x="448176" y="4031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Study Design</a:t>
              </a:r>
              <a:endParaRPr sz="1100"/>
            </a:p>
          </p:txBody>
        </p:sp>
        <p:sp>
          <p:nvSpPr>
            <p:cNvPr id="1932" name="Google Shape;1932;p235"/>
            <p:cNvSpPr/>
            <p:nvPr/>
          </p:nvSpPr>
          <p:spPr>
            <a:xfrm>
              <a:off x="0" y="1292563"/>
              <a:ext cx="8617669" cy="1077300"/>
            </a:xfrm>
            <a:prstGeom prst="rect">
              <a:avLst/>
            </a:prstGeom>
            <a:solidFill>
              <a:schemeClr val="lt1">
                <a:alpha val="89803"/>
              </a:schemeClr>
            </a:solidFill>
            <a:ln w="13950" cap="flat" cmpd="sng">
              <a:solidFill>
                <a:srgbClr val="5BB27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3" name="Google Shape;1933;p235"/>
            <p:cNvSpPr txBox="1"/>
            <p:nvPr/>
          </p:nvSpPr>
          <p:spPr>
            <a:xfrm>
              <a:off x="0" y="1292563"/>
              <a:ext cx="8617669" cy="10773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dirty="0">
                  <a:solidFill>
                    <a:schemeClr val="dk1"/>
                  </a:solidFill>
                  <a:latin typeface="Calibri"/>
                  <a:ea typeface="Calibri"/>
                  <a:cs typeface="Calibri"/>
                  <a:sym typeface="Calibri"/>
                </a:rPr>
                <a:t>Large, multi-site sample, overlapping with populations </a:t>
              </a:r>
              <a:r>
                <a:rPr lang="en" sz="1200" b="1" i="0" u="none" strike="noStrike" cap="none" dirty="0">
                  <a:solidFill>
                    <a:schemeClr val="dk1"/>
                  </a:solidFill>
                  <a:latin typeface="Calibri"/>
                  <a:ea typeface="Calibri"/>
                  <a:cs typeface="Calibri"/>
                  <a:sym typeface="Calibri"/>
                </a:rPr>
                <a:t>and</a:t>
              </a:r>
              <a:r>
                <a:rPr lang="en" sz="1200" b="0" i="0" u="none" strike="noStrike" cap="none" dirty="0">
                  <a:solidFill>
                    <a:schemeClr val="dk1"/>
                  </a:solidFill>
                  <a:latin typeface="Calibri"/>
                  <a:ea typeface="Calibri"/>
                  <a:cs typeface="Calibri"/>
                  <a:sym typeface="Calibri"/>
                </a:rPr>
                <a:t> settings proposed to receive the intervention</a:t>
              </a:r>
              <a:endParaRPr sz="1100" dirty="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dirty="0">
                  <a:solidFill>
                    <a:schemeClr val="dk1"/>
                  </a:solidFill>
                  <a:latin typeface="Calibri"/>
                  <a:ea typeface="Calibri"/>
                  <a:cs typeface="Calibri"/>
                  <a:sym typeface="Calibri"/>
                </a:rPr>
                <a:t>Random assignment</a:t>
              </a:r>
              <a:endParaRPr sz="1100" dirty="0"/>
            </a:p>
          </p:txBody>
        </p:sp>
        <p:sp>
          <p:nvSpPr>
            <p:cNvPr id="1934" name="Google Shape;1934;p235"/>
            <p:cNvSpPr/>
            <p:nvPr/>
          </p:nvSpPr>
          <p:spPr>
            <a:xfrm>
              <a:off x="430883" y="1115443"/>
              <a:ext cx="6032368" cy="354240"/>
            </a:xfrm>
            <a:prstGeom prst="roundRect">
              <a:avLst>
                <a:gd name="adj" fmla="val 16667"/>
              </a:avLst>
            </a:prstGeom>
            <a:solidFill>
              <a:srgbClr val="5BB27B"/>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5" name="Google Shape;1935;p235"/>
            <p:cNvSpPr txBox="1"/>
            <p:nvPr/>
          </p:nvSpPr>
          <p:spPr>
            <a:xfrm>
              <a:off x="448176" y="113273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Sample</a:t>
              </a:r>
              <a:endParaRPr sz="1100"/>
            </a:p>
          </p:txBody>
        </p:sp>
        <p:sp>
          <p:nvSpPr>
            <p:cNvPr id="1936" name="Google Shape;1936;p235"/>
            <p:cNvSpPr/>
            <p:nvPr/>
          </p:nvSpPr>
          <p:spPr>
            <a:xfrm>
              <a:off x="0" y="2611783"/>
              <a:ext cx="8617669" cy="1077300"/>
            </a:xfrm>
            <a:prstGeom prst="rect">
              <a:avLst/>
            </a:prstGeom>
            <a:solidFill>
              <a:schemeClr val="lt1">
                <a:alpha val="89803"/>
              </a:schemeClr>
            </a:solidFill>
            <a:ln w="13950" cap="flat" cmpd="sng">
              <a:solidFill>
                <a:srgbClr val="5F8AA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7" name="Google Shape;1937;p235"/>
            <p:cNvSpPr txBox="1"/>
            <p:nvPr/>
          </p:nvSpPr>
          <p:spPr>
            <a:xfrm>
              <a:off x="0" y="2611783"/>
              <a:ext cx="8617669" cy="10773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Positive</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Statistically significant and favorable effect on a student outcome or other relevant outcome</a:t>
              </a:r>
              <a:endParaRPr sz="1100"/>
            </a:p>
          </p:txBody>
        </p:sp>
        <p:sp>
          <p:nvSpPr>
            <p:cNvPr id="1938" name="Google Shape;1938;p235"/>
            <p:cNvSpPr/>
            <p:nvPr/>
          </p:nvSpPr>
          <p:spPr>
            <a:xfrm>
              <a:off x="430883" y="2434663"/>
              <a:ext cx="6032368" cy="354240"/>
            </a:xfrm>
            <a:prstGeom prst="roundRect">
              <a:avLst>
                <a:gd name="adj" fmla="val 16667"/>
              </a:avLst>
            </a:prstGeom>
            <a:solidFill>
              <a:srgbClr val="5F8AA9"/>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9" name="Google Shape;1939;p235"/>
            <p:cNvSpPr txBox="1"/>
            <p:nvPr/>
          </p:nvSpPr>
          <p:spPr>
            <a:xfrm>
              <a:off x="448176" y="245195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Outcomes</a:t>
              </a:r>
              <a:endParaRPr sz="1100"/>
            </a:p>
          </p:txBody>
        </p:sp>
        <p:sp>
          <p:nvSpPr>
            <p:cNvPr id="1940" name="Google Shape;1940;p235"/>
            <p:cNvSpPr/>
            <p:nvPr/>
          </p:nvSpPr>
          <p:spPr>
            <a:xfrm>
              <a:off x="0" y="3931003"/>
              <a:ext cx="8617669" cy="850500"/>
            </a:xfrm>
            <a:prstGeom prst="rect">
              <a:avLst/>
            </a:prstGeom>
            <a:solidFill>
              <a:schemeClr val="lt1">
                <a:alpha val="89803"/>
              </a:schemeClr>
            </a:solidFill>
            <a:ln w="13950" cap="flat" cmpd="sng">
              <a:solidFill>
                <a:srgbClr val="7F63A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1" name="Google Shape;1941;p235"/>
            <p:cNvSpPr txBox="1"/>
            <p:nvPr/>
          </p:nvSpPr>
          <p:spPr>
            <a:xfrm>
              <a:off x="0" y="3931003"/>
              <a:ext cx="8617669" cy="8505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Meets without reservations</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The equivalent quality for making causal inferences</a:t>
              </a:r>
              <a:endParaRPr sz="1100"/>
            </a:p>
          </p:txBody>
        </p:sp>
        <p:sp>
          <p:nvSpPr>
            <p:cNvPr id="1942" name="Google Shape;1942;p235"/>
            <p:cNvSpPr/>
            <p:nvPr/>
          </p:nvSpPr>
          <p:spPr>
            <a:xfrm>
              <a:off x="430883" y="3753883"/>
              <a:ext cx="6032368" cy="354240"/>
            </a:xfrm>
            <a:prstGeom prst="roundRect">
              <a:avLst>
                <a:gd name="adj" fmla="val 16667"/>
              </a:avLst>
            </a:prstGeom>
            <a:solidFill>
              <a:srgbClr val="7F63A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3" name="Google Shape;1943;p235"/>
            <p:cNvSpPr txBox="1"/>
            <p:nvPr/>
          </p:nvSpPr>
          <p:spPr>
            <a:xfrm>
              <a:off x="448176" y="377117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WWC Standards</a:t>
              </a:r>
              <a:endParaRPr sz="1100"/>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236"/>
          <p:cNvSpPr txBox="1">
            <a:spLocks noGrp="1"/>
          </p:cNvSpPr>
          <p:nvPr>
            <p:ph type="title"/>
          </p:nvPr>
        </p:nvSpPr>
        <p:spPr>
          <a:xfrm>
            <a:off x="444403" y="152344"/>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Tier 2: Moderate Evidence </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951" name="Google Shape;1951;p236" descr="The criteria for moderate evidence (tier 2) within the study design, the sample, the outcomes, and the WWC standards."/>
          <p:cNvGrpSpPr/>
          <p:nvPr/>
        </p:nvGrpSpPr>
        <p:grpSpPr>
          <a:xfrm>
            <a:off x="847517" y="1163782"/>
            <a:ext cx="6463252" cy="3568860"/>
            <a:chOff x="0" y="23023"/>
            <a:chExt cx="8617669" cy="4758480"/>
          </a:xfrm>
        </p:grpSpPr>
        <p:sp>
          <p:nvSpPr>
            <p:cNvPr id="1952" name="Google Shape;1952;p236"/>
            <p:cNvSpPr/>
            <p:nvPr/>
          </p:nvSpPr>
          <p:spPr>
            <a:xfrm>
              <a:off x="0" y="200143"/>
              <a:ext cx="8617669" cy="850500"/>
            </a:xfrm>
            <a:prstGeom prst="rect">
              <a:avLst/>
            </a:prstGeom>
            <a:solidFill>
              <a:schemeClr val="lt1">
                <a:alpha val="89803"/>
              </a:schemeClr>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3" name="Google Shape;1953;p236"/>
            <p:cNvSpPr txBox="1"/>
            <p:nvPr/>
          </p:nvSpPr>
          <p:spPr>
            <a:xfrm>
              <a:off x="0" y="200143"/>
              <a:ext cx="8617669" cy="8505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Quasi-experimental</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Comparison group similar to treatment group</a:t>
              </a:r>
              <a:endParaRPr sz="1100"/>
            </a:p>
          </p:txBody>
        </p:sp>
        <p:sp>
          <p:nvSpPr>
            <p:cNvPr id="1954" name="Google Shape;1954;p236"/>
            <p:cNvSpPr/>
            <p:nvPr/>
          </p:nvSpPr>
          <p:spPr>
            <a:xfrm>
              <a:off x="430883" y="23023"/>
              <a:ext cx="6032368" cy="354240"/>
            </a:xfrm>
            <a:prstGeom prst="roundRect">
              <a:avLst>
                <a:gd name="adj" fmla="val 16667"/>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5" name="Google Shape;1955;p236"/>
            <p:cNvSpPr txBox="1"/>
            <p:nvPr/>
          </p:nvSpPr>
          <p:spPr>
            <a:xfrm>
              <a:off x="448176" y="4031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Study Design</a:t>
              </a:r>
              <a:endParaRPr sz="1100"/>
            </a:p>
          </p:txBody>
        </p:sp>
        <p:sp>
          <p:nvSpPr>
            <p:cNvPr id="1956" name="Google Shape;1956;p236"/>
            <p:cNvSpPr/>
            <p:nvPr/>
          </p:nvSpPr>
          <p:spPr>
            <a:xfrm>
              <a:off x="0" y="1292563"/>
              <a:ext cx="8617669" cy="1077300"/>
            </a:xfrm>
            <a:prstGeom prst="rect">
              <a:avLst/>
            </a:prstGeom>
            <a:solidFill>
              <a:schemeClr val="lt1">
                <a:alpha val="89803"/>
              </a:schemeClr>
            </a:solidFill>
            <a:ln w="13950" cap="flat" cmpd="sng">
              <a:solidFill>
                <a:srgbClr val="5BB27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7" name="Google Shape;1957;p236"/>
            <p:cNvSpPr txBox="1"/>
            <p:nvPr/>
          </p:nvSpPr>
          <p:spPr>
            <a:xfrm>
              <a:off x="0" y="1292563"/>
              <a:ext cx="8617669" cy="10773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Large, multi-site, overlapping with populations </a:t>
              </a:r>
              <a:r>
                <a:rPr lang="en" sz="1200" b="1" i="0" u="none" strike="noStrike" cap="none">
                  <a:solidFill>
                    <a:schemeClr val="dk1"/>
                  </a:solidFill>
                  <a:latin typeface="Calibri"/>
                  <a:ea typeface="Calibri"/>
                  <a:cs typeface="Calibri"/>
                  <a:sym typeface="Calibri"/>
                </a:rPr>
                <a:t>or</a:t>
              </a:r>
              <a:r>
                <a:rPr lang="en" sz="1200" b="0" i="0" u="none" strike="noStrike" cap="none">
                  <a:solidFill>
                    <a:schemeClr val="dk1"/>
                  </a:solidFill>
                  <a:latin typeface="Calibri"/>
                  <a:ea typeface="Calibri"/>
                  <a:cs typeface="Calibri"/>
                  <a:sym typeface="Calibri"/>
                </a:rPr>
                <a:t> settings proposed to receive the intervention</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Non-random assignment</a:t>
              </a:r>
              <a:endParaRPr sz="1100"/>
            </a:p>
          </p:txBody>
        </p:sp>
        <p:sp>
          <p:nvSpPr>
            <p:cNvPr id="1958" name="Google Shape;1958;p236"/>
            <p:cNvSpPr/>
            <p:nvPr/>
          </p:nvSpPr>
          <p:spPr>
            <a:xfrm>
              <a:off x="430883" y="1115443"/>
              <a:ext cx="6032368" cy="354240"/>
            </a:xfrm>
            <a:prstGeom prst="roundRect">
              <a:avLst>
                <a:gd name="adj" fmla="val 16667"/>
              </a:avLst>
            </a:prstGeom>
            <a:solidFill>
              <a:srgbClr val="5BB27B"/>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9" name="Google Shape;1959;p236"/>
            <p:cNvSpPr txBox="1"/>
            <p:nvPr/>
          </p:nvSpPr>
          <p:spPr>
            <a:xfrm>
              <a:off x="448176" y="113273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Sample</a:t>
              </a:r>
              <a:endParaRPr sz="1100"/>
            </a:p>
          </p:txBody>
        </p:sp>
        <p:sp>
          <p:nvSpPr>
            <p:cNvPr id="1960" name="Google Shape;1960;p236"/>
            <p:cNvSpPr/>
            <p:nvPr/>
          </p:nvSpPr>
          <p:spPr>
            <a:xfrm>
              <a:off x="0" y="2611783"/>
              <a:ext cx="8617669" cy="1077300"/>
            </a:xfrm>
            <a:prstGeom prst="rect">
              <a:avLst/>
            </a:prstGeom>
            <a:solidFill>
              <a:schemeClr val="lt1">
                <a:alpha val="89803"/>
              </a:schemeClr>
            </a:solidFill>
            <a:ln w="13950" cap="flat" cmpd="sng">
              <a:solidFill>
                <a:srgbClr val="5F8AA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1" name="Google Shape;1961;p236"/>
            <p:cNvSpPr txBox="1"/>
            <p:nvPr/>
          </p:nvSpPr>
          <p:spPr>
            <a:xfrm>
              <a:off x="0" y="2611783"/>
              <a:ext cx="8617669" cy="10773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Positive</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Statistically significant and favorable effect on a student outcome or other relevant outcome</a:t>
              </a:r>
              <a:endParaRPr sz="1100"/>
            </a:p>
          </p:txBody>
        </p:sp>
        <p:sp>
          <p:nvSpPr>
            <p:cNvPr id="1962" name="Google Shape;1962;p236"/>
            <p:cNvSpPr/>
            <p:nvPr/>
          </p:nvSpPr>
          <p:spPr>
            <a:xfrm>
              <a:off x="430883" y="2434663"/>
              <a:ext cx="6032368" cy="354240"/>
            </a:xfrm>
            <a:prstGeom prst="roundRect">
              <a:avLst>
                <a:gd name="adj" fmla="val 16667"/>
              </a:avLst>
            </a:prstGeom>
            <a:solidFill>
              <a:srgbClr val="5F8AA9"/>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3" name="Google Shape;1963;p236"/>
            <p:cNvSpPr txBox="1"/>
            <p:nvPr/>
          </p:nvSpPr>
          <p:spPr>
            <a:xfrm>
              <a:off x="448176" y="245195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Outcomes</a:t>
              </a:r>
              <a:endParaRPr sz="1100"/>
            </a:p>
          </p:txBody>
        </p:sp>
        <p:sp>
          <p:nvSpPr>
            <p:cNvPr id="1964" name="Google Shape;1964;p236"/>
            <p:cNvSpPr/>
            <p:nvPr/>
          </p:nvSpPr>
          <p:spPr>
            <a:xfrm>
              <a:off x="0" y="3931003"/>
              <a:ext cx="8617669" cy="850500"/>
            </a:xfrm>
            <a:prstGeom prst="rect">
              <a:avLst/>
            </a:prstGeom>
            <a:solidFill>
              <a:schemeClr val="lt1">
                <a:alpha val="89803"/>
              </a:schemeClr>
            </a:solidFill>
            <a:ln w="13950" cap="flat" cmpd="sng">
              <a:solidFill>
                <a:srgbClr val="7F63A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5" name="Google Shape;1965;p236"/>
            <p:cNvSpPr txBox="1"/>
            <p:nvPr/>
          </p:nvSpPr>
          <p:spPr>
            <a:xfrm>
              <a:off x="0" y="3931003"/>
              <a:ext cx="8617669" cy="850500"/>
            </a:xfrm>
            <a:prstGeom prst="rect">
              <a:avLst/>
            </a:prstGeom>
            <a:noFill/>
            <a:ln>
              <a:noFill/>
            </a:ln>
          </p:spPr>
          <p:txBody>
            <a:bodyPr spcFirstLastPara="1" wrap="square" lIns="501625" tIns="18745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Meets with or without reservations</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The equivalent quality for making causal inferences</a:t>
              </a:r>
              <a:endParaRPr sz="1100"/>
            </a:p>
          </p:txBody>
        </p:sp>
        <p:sp>
          <p:nvSpPr>
            <p:cNvPr id="1966" name="Google Shape;1966;p236"/>
            <p:cNvSpPr/>
            <p:nvPr/>
          </p:nvSpPr>
          <p:spPr>
            <a:xfrm>
              <a:off x="430883" y="3753883"/>
              <a:ext cx="6032368" cy="354240"/>
            </a:xfrm>
            <a:prstGeom prst="roundRect">
              <a:avLst>
                <a:gd name="adj" fmla="val 16667"/>
              </a:avLst>
            </a:prstGeom>
            <a:solidFill>
              <a:srgbClr val="7F63A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7" name="Google Shape;1967;p236"/>
            <p:cNvSpPr txBox="1"/>
            <p:nvPr/>
          </p:nvSpPr>
          <p:spPr>
            <a:xfrm>
              <a:off x="448176" y="3771176"/>
              <a:ext cx="5997782" cy="319654"/>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WWC Standards</a:t>
              </a:r>
              <a:endParaRPr sz="1100"/>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sp>
        <p:nvSpPr>
          <p:cNvPr id="1973" name="Google Shape;1973;p237"/>
          <p:cNvSpPr txBox="1">
            <a:spLocks noGrp="1"/>
          </p:cNvSpPr>
          <p:nvPr>
            <p:ph type="title"/>
          </p:nvPr>
        </p:nvSpPr>
        <p:spPr>
          <a:xfrm>
            <a:off x="486883" y="218774"/>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Tier 3: Promising Evidence </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1975" name="Google Shape;1975;p237" descr="The criteria for promising evidence (tier 3) within the study design, the sample, the outcomes, and the WWC standards."/>
          <p:cNvGrpSpPr/>
          <p:nvPr/>
        </p:nvGrpSpPr>
        <p:grpSpPr>
          <a:xfrm>
            <a:off x="889997" y="1273670"/>
            <a:ext cx="6463252" cy="3492180"/>
            <a:chOff x="0" y="74143"/>
            <a:chExt cx="8617669" cy="4656240"/>
          </a:xfrm>
        </p:grpSpPr>
        <p:sp>
          <p:nvSpPr>
            <p:cNvPr id="1976" name="Google Shape;1976;p237"/>
            <p:cNvSpPr/>
            <p:nvPr/>
          </p:nvSpPr>
          <p:spPr>
            <a:xfrm>
              <a:off x="0" y="310303"/>
              <a:ext cx="8617669" cy="932400"/>
            </a:xfrm>
            <a:prstGeom prst="rect">
              <a:avLst/>
            </a:prstGeom>
            <a:solidFill>
              <a:schemeClr val="lt1">
                <a:alpha val="89803"/>
              </a:schemeClr>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7" name="Google Shape;1977;p237"/>
            <p:cNvSpPr txBox="1"/>
            <p:nvPr/>
          </p:nvSpPr>
          <p:spPr>
            <a:xfrm>
              <a:off x="0" y="310303"/>
              <a:ext cx="8617669" cy="932400"/>
            </a:xfrm>
            <a:prstGeom prst="rect">
              <a:avLst/>
            </a:prstGeom>
            <a:noFill/>
            <a:ln>
              <a:noFill/>
            </a:ln>
          </p:spPr>
          <p:txBody>
            <a:bodyPr spcFirstLastPara="1" wrap="square" lIns="501625" tIns="249925"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Correlational with statistical controls for selection bias</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Randomized selection</a:t>
              </a:r>
              <a:endParaRPr sz="1100"/>
            </a:p>
          </p:txBody>
        </p:sp>
        <p:sp>
          <p:nvSpPr>
            <p:cNvPr id="1978" name="Google Shape;1978;p237"/>
            <p:cNvSpPr/>
            <p:nvPr/>
          </p:nvSpPr>
          <p:spPr>
            <a:xfrm>
              <a:off x="430883" y="74143"/>
              <a:ext cx="6032368" cy="472320"/>
            </a:xfrm>
            <a:prstGeom prst="roundRect">
              <a:avLst>
                <a:gd name="adj" fmla="val 16667"/>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9" name="Google Shape;1979;p237"/>
            <p:cNvSpPr txBox="1"/>
            <p:nvPr/>
          </p:nvSpPr>
          <p:spPr>
            <a:xfrm>
              <a:off x="453940" y="97200"/>
              <a:ext cx="5986254" cy="426206"/>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Arial"/>
                <a:buNone/>
              </a:pPr>
              <a:r>
                <a:rPr lang="en" sz="1500" b="1">
                  <a:solidFill>
                    <a:schemeClr val="dk1"/>
                  </a:solidFill>
                  <a:latin typeface="Arial"/>
                  <a:ea typeface="Arial"/>
                  <a:cs typeface="Arial"/>
                  <a:sym typeface="Arial"/>
                </a:rPr>
                <a:t>Study Design</a:t>
              </a:r>
              <a:endParaRPr sz="1500" b="1">
                <a:solidFill>
                  <a:schemeClr val="dk1"/>
                </a:solidFill>
                <a:latin typeface="Century Schoolbook"/>
                <a:ea typeface="Century Schoolbook"/>
                <a:cs typeface="Century Schoolbook"/>
                <a:sym typeface="Century Schoolbook"/>
              </a:endParaRPr>
            </a:p>
          </p:txBody>
        </p:sp>
        <p:sp>
          <p:nvSpPr>
            <p:cNvPr id="1980" name="Google Shape;1980;p237"/>
            <p:cNvSpPr/>
            <p:nvPr/>
          </p:nvSpPr>
          <p:spPr>
            <a:xfrm>
              <a:off x="0" y="1565263"/>
              <a:ext cx="8617669" cy="680400"/>
            </a:xfrm>
            <a:prstGeom prst="rect">
              <a:avLst/>
            </a:prstGeom>
            <a:solidFill>
              <a:schemeClr val="lt1">
                <a:alpha val="89803"/>
              </a:schemeClr>
            </a:solidFill>
            <a:ln w="13950" cap="flat" cmpd="sng">
              <a:solidFill>
                <a:srgbClr val="5BB27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1" name="Google Shape;1981;p237"/>
            <p:cNvSpPr txBox="1"/>
            <p:nvPr/>
          </p:nvSpPr>
          <p:spPr>
            <a:xfrm>
              <a:off x="0" y="1565263"/>
              <a:ext cx="8617669" cy="680400"/>
            </a:xfrm>
            <a:prstGeom prst="rect">
              <a:avLst/>
            </a:prstGeom>
            <a:noFill/>
            <a:ln>
              <a:noFill/>
            </a:ln>
          </p:spPr>
          <p:txBody>
            <a:bodyPr spcFirstLastPara="1" wrap="square" lIns="501625" tIns="249925"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N/A</a:t>
              </a:r>
              <a:endParaRPr sz="1100"/>
            </a:p>
          </p:txBody>
        </p:sp>
        <p:sp>
          <p:nvSpPr>
            <p:cNvPr id="1982" name="Google Shape;1982;p237"/>
            <p:cNvSpPr/>
            <p:nvPr/>
          </p:nvSpPr>
          <p:spPr>
            <a:xfrm>
              <a:off x="430883" y="1329103"/>
              <a:ext cx="6032368" cy="472320"/>
            </a:xfrm>
            <a:prstGeom prst="roundRect">
              <a:avLst>
                <a:gd name="adj" fmla="val 16667"/>
              </a:avLst>
            </a:prstGeom>
            <a:solidFill>
              <a:srgbClr val="5BB27B"/>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3" name="Google Shape;1983;p237"/>
            <p:cNvSpPr txBox="1"/>
            <p:nvPr/>
          </p:nvSpPr>
          <p:spPr>
            <a:xfrm>
              <a:off x="453940" y="1352160"/>
              <a:ext cx="5986254" cy="426206"/>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Sample</a:t>
              </a:r>
              <a:endParaRPr sz="1100"/>
            </a:p>
          </p:txBody>
        </p:sp>
        <p:sp>
          <p:nvSpPr>
            <p:cNvPr id="1984" name="Google Shape;1984;p237"/>
            <p:cNvSpPr/>
            <p:nvPr/>
          </p:nvSpPr>
          <p:spPr>
            <a:xfrm>
              <a:off x="0" y="2568223"/>
              <a:ext cx="8617669" cy="1159200"/>
            </a:xfrm>
            <a:prstGeom prst="rect">
              <a:avLst/>
            </a:prstGeom>
            <a:solidFill>
              <a:schemeClr val="lt1">
                <a:alpha val="89803"/>
              </a:schemeClr>
            </a:solidFill>
            <a:ln w="13950" cap="flat" cmpd="sng">
              <a:solidFill>
                <a:srgbClr val="5F8AA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5" name="Google Shape;1985;p237"/>
            <p:cNvSpPr txBox="1"/>
            <p:nvPr/>
          </p:nvSpPr>
          <p:spPr>
            <a:xfrm>
              <a:off x="0" y="2568223"/>
              <a:ext cx="8617669" cy="1159200"/>
            </a:xfrm>
            <a:prstGeom prst="rect">
              <a:avLst/>
            </a:prstGeom>
            <a:noFill/>
            <a:ln>
              <a:noFill/>
            </a:ln>
          </p:spPr>
          <p:txBody>
            <a:bodyPr spcFirstLastPara="1" wrap="square" lIns="501625" tIns="249925"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Positive</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Statistically significant and favorable effect on a student outcome or other relevant outcome </a:t>
              </a:r>
              <a:endParaRPr sz="1100"/>
            </a:p>
          </p:txBody>
        </p:sp>
        <p:sp>
          <p:nvSpPr>
            <p:cNvPr id="1986" name="Google Shape;1986;p237"/>
            <p:cNvSpPr/>
            <p:nvPr/>
          </p:nvSpPr>
          <p:spPr>
            <a:xfrm>
              <a:off x="430883" y="2332063"/>
              <a:ext cx="6032368" cy="472320"/>
            </a:xfrm>
            <a:prstGeom prst="roundRect">
              <a:avLst>
                <a:gd name="adj" fmla="val 16667"/>
              </a:avLst>
            </a:prstGeom>
            <a:solidFill>
              <a:srgbClr val="5F8AA9"/>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7" name="Google Shape;1987;p237"/>
            <p:cNvSpPr txBox="1"/>
            <p:nvPr/>
          </p:nvSpPr>
          <p:spPr>
            <a:xfrm>
              <a:off x="453940" y="2355120"/>
              <a:ext cx="5986254" cy="426206"/>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Outcomes</a:t>
              </a:r>
              <a:endParaRPr sz="1100"/>
            </a:p>
          </p:txBody>
        </p:sp>
        <p:sp>
          <p:nvSpPr>
            <p:cNvPr id="1988" name="Google Shape;1988;p237"/>
            <p:cNvSpPr/>
            <p:nvPr/>
          </p:nvSpPr>
          <p:spPr>
            <a:xfrm>
              <a:off x="0" y="4049983"/>
              <a:ext cx="8617669" cy="680400"/>
            </a:xfrm>
            <a:prstGeom prst="rect">
              <a:avLst/>
            </a:prstGeom>
            <a:solidFill>
              <a:schemeClr val="lt1">
                <a:alpha val="89803"/>
              </a:schemeClr>
            </a:solidFill>
            <a:ln w="13950" cap="flat" cmpd="sng">
              <a:solidFill>
                <a:srgbClr val="7F63A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9" name="Google Shape;1989;p237"/>
            <p:cNvSpPr txBox="1"/>
            <p:nvPr/>
          </p:nvSpPr>
          <p:spPr>
            <a:xfrm>
              <a:off x="0" y="4049983"/>
              <a:ext cx="8617669" cy="680400"/>
            </a:xfrm>
            <a:prstGeom prst="rect">
              <a:avLst/>
            </a:prstGeom>
            <a:noFill/>
            <a:ln>
              <a:noFill/>
            </a:ln>
          </p:spPr>
          <p:txBody>
            <a:bodyPr spcFirstLastPara="1" wrap="square" lIns="501625" tIns="249925"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N/A</a:t>
              </a:r>
              <a:endParaRPr sz="1100"/>
            </a:p>
          </p:txBody>
        </p:sp>
        <p:sp>
          <p:nvSpPr>
            <p:cNvPr id="1990" name="Google Shape;1990;p237"/>
            <p:cNvSpPr/>
            <p:nvPr/>
          </p:nvSpPr>
          <p:spPr>
            <a:xfrm>
              <a:off x="430883" y="3813823"/>
              <a:ext cx="6032368" cy="472320"/>
            </a:xfrm>
            <a:prstGeom prst="roundRect">
              <a:avLst>
                <a:gd name="adj" fmla="val 16667"/>
              </a:avLst>
            </a:prstGeom>
            <a:solidFill>
              <a:srgbClr val="7F63A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1" name="Google Shape;1991;p237"/>
            <p:cNvSpPr txBox="1"/>
            <p:nvPr/>
          </p:nvSpPr>
          <p:spPr>
            <a:xfrm>
              <a:off x="453940" y="3836880"/>
              <a:ext cx="5986254" cy="426206"/>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WWC Standards</a:t>
              </a:r>
              <a:endParaRPr sz="110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6"/>
        <p:cNvGrpSpPr/>
        <p:nvPr/>
      </p:nvGrpSpPr>
      <p:grpSpPr>
        <a:xfrm>
          <a:off x="0" y="0"/>
          <a:ext cx="0" cy="0"/>
          <a:chOff x="0" y="0"/>
          <a:chExt cx="0" cy="0"/>
        </a:xfrm>
      </p:grpSpPr>
      <p:sp>
        <p:nvSpPr>
          <p:cNvPr id="1997" name="Google Shape;1997;p238">
            <a:extLst>
              <a:ext uri="{C183D7F6-B498-43B3-948B-1728B52AA6E4}">
                <adec:decorative xmlns:adec="http://schemas.microsoft.com/office/drawing/2017/decorative" val="1"/>
              </a:ext>
            </a:extLst>
          </p:cNvPr>
          <p:cNvSpPr/>
          <p:nvPr/>
        </p:nvSpPr>
        <p:spPr>
          <a:xfrm>
            <a:off x="0" y="0"/>
            <a:ext cx="8469631"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998" name="Google Shape;1998;p238">
            <a:extLst>
              <a:ext uri="{C183D7F6-B498-43B3-948B-1728B52AA6E4}">
                <adec:decorative xmlns:adec="http://schemas.microsoft.com/office/drawing/2017/decorative" val="1"/>
              </a:ext>
            </a:extLst>
          </p:cNvPr>
          <p:cNvSpPr/>
          <p:nvPr/>
        </p:nvSpPr>
        <p:spPr>
          <a:xfrm>
            <a:off x="4578523" y="0"/>
            <a:ext cx="3891106" cy="5149096"/>
          </a:xfrm>
          <a:prstGeom prst="rect">
            <a:avLst/>
          </a:prstGeom>
          <a:solidFill>
            <a:srgbClr val="36609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1999" name="Google Shape;1999;p238"/>
          <p:cNvSpPr txBox="1">
            <a:spLocks noGrp="1"/>
          </p:cNvSpPr>
          <p:nvPr>
            <p:ph type="title"/>
          </p:nvPr>
        </p:nvSpPr>
        <p:spPr>
          <a:xfrm>
            <a:off x="4808170" y="475910"/>
            <a:ext cx="3420384" cy="403225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2700"/>
              <a:buFont typeface="Calibri"/>
              <a:buNone/>
            </a:pPr>
            <a:r>
              <a:rPr lang="en" sz="2700" dirty="0">
                <a:solidFill>
                  <a:srgbClr val="FFFFFF"/>
                </a:solidFill>
                <a:latin typeface="Roboto" panose="02000000000000000000" pitchFamily="2" charset="0"/>
                <a:ea typeface="Roboto" panose="02000000000000000000" pitchFamily="2" charset="0"/>
                <a:cs typeface="Roboto" panose="02000000000000000000" pitchFamily="2" charset="0"/>
                <a:sym typeface="Calibri"/>
              </a:rPr>
              <a:t>Knowledge Check #2</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000" name="Google Shape;2000;p238">
            <a:extLst>
              <a:ext uri="{C183D7F6-B498-43B3-948B-1728B52AA6E4}">
                <adec:decorative xmlns:adec="http://schemas.microsoft.com/office/drawing/2017/decorative" val="1"/>
              </a:ext>
            </a:extLst>
          </p:cNvPr>
          <p:cNvSpPr/>
          <p:nvPr/>
        </p:nvSpPr>
        <p:spPr>
          <a:xfrm>
            <a:off x="8458200" y="0"/>
            <a:ext cx="685800" cy="5143500"/>
          </a:xfrm>
          <a:prstGeom prst="rect">
            <a:avLst/>
          </a:prstGeom>
          <a:solidFill>
            <a:srgbClr val="17365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001" name="Google Shape;2001;p238"/>
          <p:cNvSpPr/>
          <p:nvPr/>
        </p:nvSpPr>
        <p:spPr>
          <a:xfrm>
            <a:off x="546413" y="475910"/>
            <a:ext cx="3723107" cy="419168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2"/>
              </a:buClr>
              <a:buSzPts val="1800"/>
              <a:buFont typeface="Arial"/>
              <a:buNone/>
            </a:pPr>
            <a:r>
              <a:rPr lang="en" sz="1800" b="1">
                <a:solidFill>
                  <a:schemeClr val="accent2"/>
                </a:solidFill>
                <a:latin typeface="Calibri"/>
                <a:ea typeface="Calibri"/>
                <a:cs typeface="Calibri"/>
                <a:sym typeface="Calibri"/>
              </a:rPr>
              <a:t>Which of the following are criteria for ESEA’s Tier 1-4 Evidence Levels? (Select all that apply)</a:t>
            </a:r>
            <a:endParaRPr sz="1100"/>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WWC standards</a:t>
            </a:r>
            <a:endParaRPr sz="1100"/>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Language</a:t>
            </a:r>
            <a:endParaRPr sz="1100"/>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Sample</a:t>
            </a:r>
            <a:endParaRPr sz="1100"/>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Timing</a:t>
            </a:r>
            <a:endParaRPr sz="1100"/>
          </a:p>
          <a:p>
            <a:pPr marL="342900" marR="0" lvl="1" indent="0" algn="l" rtl="0">
              <a:lnSpc>
                <a:spcPct val="90000"/>
              </a:lnSpc>
              <a:spcBef>
                <a:spcPts val="200"/>
              </a:spcBef>
              <a:spcAft>
                <a:spcPts val="0"/>
              </a:spcAft>
              <a:buClr>
                <a:schemeClr val="dk2"/>
              </a:buClr>
              <a:buSzPts val="1200"/>
              <a:buFont typeface="Arial"/>
              <a:buNone/>
            </a:pPr>
            <a:endParaRPr sz="1200" b="0" i="0" u="none" strike="noStrike" cap="none">
              <a:solidFill>
                <a:schemeClr val="accent2"/>
              </a:solidFill>
              <a:latin typeface="Calibri"/>
              <a:ea typeface="Calibri"/>
              <a:cs typeface="Calibri"/>
              <a:sym typeface="Calibri"/>
            </a:endParaRPr>
          </a:p>
          <a:p>
            <a:pPr marL="0" marR="0" lvl="0" indent="0" algn="l" rtl="0">
              <a:lnSpc>
                <a:spcPct val="90000"/>
              </a:lnSpc>
              <a:spcBef>
                <a:spcPts val="400"/>
              </a:spcBef>
              <a:spcAft>
                <a:spcPts val="0"/>
              </a:spcAft>
              <a:buClr>
                <a:srgbClr val="E36C09"/>
              </a:buClr>
              <a:buSzPts val="1800"/>
              <a:buFont typeface="Arial"/>
              <a:buNone/>
            </a:pPr>
            <a:r>
              <a:rPr lang="en" sz="1800" b="1">
                <a:solidFill>
                  <a:srgbClr val="E36C09"/>
                </a:solidFill>
                <a:latin typeface="Calibri"/>
                <a:ea typeface="Calibri"/>
                <a:cs typeface="Calibri"/>
                <a:sym typeface="Calibri"/>
              </a:rPr>
              <a:t>Tier 1 (Strong Evidence), Tier 2 (Moderate Evidence), and Tier 3 (Promising Evidence) have the same requirements for ______. (Select one)​</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Study Design​</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Sample​</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Outcomes​</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WWC Standards</a:t>
            </a:r>
            <a:endParaRPr sz="1100"/>
          </a:p>
          <a:p>
            <a:pPr marL="558800" marR="0" lvl="1" indent="-139700" algn="l" rtl="0">
              <a:lnSpc>
                <a:spcPct val="90000"/>
              </a:lnSpc>
              <a:spcBef>
                <a:spcPts val="200"/>
              </a:spcBef>
              <a:spcAft>
                <a:spcPts val="0"/>
              </a:spcAft>
              <a:buClr>
                <a:schemeClr val="dk2"/>
              </a:buClr>
              <a:buSzPts val="1200"/>
              <a:buFont typeface="Arial"/>
              <a:buNone/>
            </a:pPr>
            <a:endParaRPr sz="1200" b="0" i="0" u="none" strike="noStrike" cap="none">
              <a:solidFill>
                <a:schemeClr val="accent2"/>
              </a:solidFill>
              <a:latin typeface="Calibri"/>
              <a:ea typeface="Calibri"/>
              <a:cs typeface="Calibri"/>
              <a:sym typeface="Calibri"/>
            </a:endParaRPr>
          </a:p>
        </p:txBody>
      </p:sp>
      <p:pic>
        <p:nvPicPr>
          <p:cNvPr id="2002" name="Google Shape;2002;p2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8276" y="2571750"/>
            <a:ext cx="1371600" cy="137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9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Updates and Reminders</a:t>
            </a:r>
            <a:endParaRPr/>
          </a:p>
        </p:txBody>
      </p:sp>
      <p:sp>
        <p:nvSpPr>
          <p:cNvPr id="1552" name="Google Shape;1552;p194"/>
          <p:cNvSpPr txBox="1">
            <a:spLocks noGrp="1"/>
          </p:cNvSpPr>
          <p:nvPr>
            <p:ph type="body" idx="1"/>
          </p:nvPr>
        </p:nvSpPr>
        <p:spPr>
          <a:xfrm>
            <a:off x="311700" y="1152475"/>
            <a:ext cx="71679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dirty="0"/>
              <a:t>Requesting Reimbursement - in GAINS</a:t>
            </a:r>
            <a:endParaRPr dirty="0"/>
          </a:p>
          <a:p>
            <a:pPr marL="914400" marR="0" lvl="1" indent="-317500" algn="l" rtl="0">
              <a:lnSpc>
                <a:spcPct val="115000"/>
              </a:lnSpc>
              <a:spcBef>
                <a:spcPts val="0"/>
              </a:spcBef>
              <a:spcAft>
                <a:spcPts val="0"/>
              </a:spcAft>
              <a:buSzPts val="1400"/>
              <a:buChar char="○"/>
            </a:pPr>
            <a:r>
              <a:rPr lang="en" sz="1400" dirty="0"/>
              <a:t>Office Hours Materials</a:t>
            </a:r>
            <a:endParaRPr sz="1400" dirty="0"/>
          </a:p>
          <a:p>
            <a:pPr marL="1371600" lvl="0" indent="-295275" algn="l" rtl="0">
              <a:lnSpc>
                <a:spcPct val="115000"/>
              </a:lnSpc>
              <a:spcBef>
                <a:spcPts val="0"/>
              </a:spcBef>
              <a:spcAft>
                <a:spcPts val="0"/>
              </a:spcAft>
              <a:buClr>
                <a:srgbClr val="333333"/>
              </a:buClr>
              <a:buSzPts val="1050"/>
              <a:buFont typeface="Arial"/>
              <a:buChar char="●"/>
            </a:pPr>
            <a:r>
              <a:rPr lang="en" sz="1050" u="sng" dirty="0">
                <a:solidFill>
                  <a:schemeClr val="accent1">
                    <a:lumMod val="75000"/>
                  </a:schemeClr>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Grants Fiscal Training on Fund Requests PowerPoint</a:t>
            </a:r>
            <a:endParaRPr sz="1050" u="sng" dirty="0">
              <a:solidFill>
                <a:schemeClr val="accent1">
                  <a:lumMod val="75000"/>
                </a:schemeClr>
              </a:solidFill>
              <a:highlight>
                <a:srgbClr val="FFFFFF"/>
              </a:highlight>
              <a:latin typeface="Arial"/>
              <a:ea typeface="Arial"/>
              <a:cs typeface="Arial"/>
              <a:sym typeface="Arial"/>
            </a:endParaRPr>
          </a:p>
          <a:p>
            <a:pPr marL="1371600" lvl="0" indent="-295275" algn="l" rtl="0">
              <a:lnSpc>
                <a:spcPct val="115000"/>
              </a:lnSpc>
              <a:spcBef>
                <a:spcPts val="0"/>
              </a:spcBef>
              <a:spcAft>
                <a:spcPts val="0"/>
              </a:spcAft>
              <a:buClr>
                <a:srgbClr val="333333"/>
              </a:buClr>
              <a:buSzPts val="1050"/>
              <a:buFont typeface="Arial"/>
              <a:buChar char="●"/>
            </a:pPr>
            <a:r>
              <a:rPr lang="en" sz="1050" u="sng" dirty="0">
                <a:solidFill>
                  <a:schemeClr val="accent1">
                    <a:lumMod val="75000"/>
                  </a:schemeClr>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Grants Fiscal Training on Fund Requests Recording</a:t>
            </a:r>
            <a:endParaRPr sz="1050" u="sng" dirty="0">
              <a:solidFill>
                <a:schemeClr val="accent1">
                  <a:lumMod val="75000"/>
                </a:schemeClr>
              </a:solidFill>
              <a:highlight>
                <a:srgbClr val="FFFFFF"/>
              </a:highlight>
              <a:latin typeface="Arial"/>
              <a:ea typeface="Arial"/>
              <a:cs typeface="Arial"/>
              <a:sym typeface="Arial"/>
            </a:endParaRPr>
          </a:p>
          <a:p>
            <a:pPr marL="914400" lvl="1" indent="-317500" algn="l" rtl="0">
              <a:lnSpc>
                <a:spcPct val="115000"/>
              </a:lnSpc>
              <a:spcBef>
                <a:spcPts val="0"/>
              </a:spcBef>
              <a:spcAft>
                <a:spcPts val="0"/>
              </a:spcAft>
              <a:buSzPts val="1400"/>
              <a:buChar char="○"/>
            </a:pPr>
            <a:r>
              <a:rPr lang="en" dirty="0"/>
              <a:t>Submit requests monthly! </a:t>
            </a:r>
            <a:endParaRPr dirty="0"/>
          </a:p>
          <a:p>
            <a:pPr marL="457200" lvl="0" indent="-330200" algn="l" rtl="0">
              <a:spcBef>
                <a:spcPts val="0"/>
              </a:spcBef>
              <a:spcAft>
                <a:spcPts val="0"/>
              </a:spcAft>
              <a:buSzPts val="1600"/>
              <a:buChar char="●"/>
            </a:pPr>
            <a:r>
              <a:rPr lang="en" dirty="0"/>
              <a:t>Current Funding</a:t>
            </a:r>
            <a:endParaRPr dirty="0"/>
          </a:p>
          <a:p>
            <a:pPr marL="914400" lvl="1" indent="-317500" algn="l" rtl="0">
              <a:spcBef>
                <a:spcPts val="0"/>
              </a:spcBef>
              <a:spcAft>
                <a:spcPts val="0"/>
              </a:spcAft>
              <a:buSzPts val="1400"/>
              <a:buChar char="○"/>
            </a:pPr>
            <a:r>
              <a:rPr lang="en" dirty="0"/>
              <a:t>School Year 2024-2025 </a:t>
            </a:r>
            <a:endParaRPr dirty="0"/>
          </a:p>
          <a:p>
            <a:pPr marL="457200" lvl="0" indent="-330200" algn="l" rtl="0">
              <a:spcBef>
                <a:spcPts val="0"/>
              </a:spcBef>
              <a:spcAft>
                <a:spcPts val="0"/>
              </a:spcAft>
              <a:buSzPts val="1600"/>
              <a:buChar char="●"/>
            </a:pPr>
            <a:r>
              <a:rPr lang="en" dirty="0"/>
              <a:t>Continuing Resolution</a:t>
            </a:r>
            <a:endParaRPr dirty="0"/>
          </a:p>
          <a:p>
            <a:pPr marL="0" lvl="0" indent="0" algn="l" rtl="0">
              <a:lnSpc>
                <a:spcPct val="115000"/>
              </a:lnSpc>
              <a:spcBef>
                <a:spcPts val="0"/>
              </a:spcBef>
              <a:spcAft>
                <a:spcPts val="0"/>
              </a:spcAft>
              <a:buSzPts val="1600"/>
              <a:buNone/>
            </a:pPr>
            <a:endParaRPr dirty="0"/>
          </a:p>
        </p:txBody>
      </p:sp>
      <p:sp>
        <p:nvSpPr>
          <p:cNvPr id="1553" name="Google Shape;1553;p1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239"/>
          <p:cNvSpPr txBox="1">
            <a:spLocks noGrp="1"/>
          </p:cNvSpPr>
          <p:nvPr>
            <p:ph type="title"/>
          </p:nvPr>
        </p:nvSpPr>
        <p:spPr>
          <a:xfrm>
            <a:off x="435705" y="235478"/>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Tier 4: Demonstrates a Rationale</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2010" name="Google Shape;2010;p239" descr="The criteria for demonstartes a rationale (tier 4) within the study design, the sample, the outcomes, and the WWC standards."/>
          <p:cNvGrpSpPr/>
          <p:nvPr/>
        </p:nvGrpSpPr>
        <p:grpSpPr>
          <a:xfrm>
            <a:off x="838819" y="1288910"/>
            <a:ext cx="6463252" cy="3484873"/>
            <a:chOff x="0" y="79014"/>
            <a:chExt cx="8617669" cy="4646497"/>
          </a:xfrm>
        </p:grpSpPr>
        <p:sp>
          <p:nvSpPr>
            <p:cNvPr id="2011" name="Google Shape;2011;p239"/>
            <p:cNvSpPr/>
            <p:nvPr/>
          </p:nvSpPr>
          <p:spPr>
            <a:xfrm>
              <a:off x="0" y="359454"/>
              <a:ext cx="8617669" cy="1017450"/>
            </a:xfrm>
            <a:prstGeom prst="rect">
              <a:avLst/>
            </a:prstGeom>
            <a:solidFill>
              <a:schemeClr val="lt1">
                <a:alpha val="89803"/>
              </a:schemeClr>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2" name="Google Shape;2012;p239"/>
            <p:cNvSpPr txBox="1"/>
            <p:nvPr/>
          </p:nvSpPr>
          <p:spPr>
            <a:xfrm>
              <a:off x="0" y="359454"/>
              <a:ext cx="8617669" cy="1017450"/>
            </a:xfrm>
            <a:prstGeom prst="rect">
              <a:avLst/>
            </a:prstGeom>
            <a:noFill/>
            <a:ln>
              <a:noFill/>
            </a:ln>
          </p:spPr>
          <p:txBody>
            <a:bodyPr spcFirstLastPara="1" wrap="square" lIns="501625" tIns="29680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High-quality research findings or positive evaluation </a:t>
              </a:r>
              <a:endParaRPr sz="1100"/>
            </a:p>
            <a:p>
              <a:pPr marL="127000" marR="0" lvl="1" indent="-127000" algn="l" rtl="0">
                <a:lnSpc>
                  <a:spcPct val="90000"/>
                </a:lnSpc>
                <a:spcBef>
                  <a:spcPts val="20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Well-specified logic model informed by research or an evaluation</a:t>
              </a:r>
              <a:endParaRPr sz="1100"/>
            </a:p>
          </p:txBody>
        </p:sp>
        <p:sp>
          <p:nvSpPr>
            <p:cNvPr id="2013" name="Google Shape;2013;p239"/>
            <p:cNvSpPr/>
            <p:nvPr/>
          </p:nvSpPr>
          <p:spPr>
            <a:xfrm>
              <a:off x="430883" y="79014"/>
              <a:ext cx="6032368" cy="560880"/>
            </a:xfrm>
            <a:prstGeom prst="roundRect">
              <a:avLst>
                <a:gd name="adj" fmla="val 16667"/>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4" name="Google Shape;2014;p239"/>
            <p:cNvSpPr txBox="1"/>
            <p:nvPr/>
          </p:nvSpPr>
          <p:spPr>
            <a:xfrm>
              <a:off x="458263" y="106394"/>
              <a:ext cx="5977608" cy="506120"/>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Study Design</a:t>
              </a:r>
              <a:endParaRPr sz="1100"/>
            </a:p>
          </p:txBody>
        </p:sp>
        <p:sp>
          <p:nvSpPr>
            <p:cNvPr id="2015" name="Google Shape;2015;p239"/>
            <p:cNvSpPr/>
            <p:nvPr/>
          </p:nvSpPr>
          <p:spPr>
            <a:xfrm>
              <a:off x="0" y="1701201"/>
              <a:ext cx="8617669" cy="733162"/>
            </a:xfrm>
            <a:prstGeom prst="rect">
              <a:avLst/>
            </a:prstGeom>
            <a:solidFill>
              <a:schemeClr val="lt1">
                <a:alpha val="89803"/>
              </a:schemeClr>
            </a:solidFill>
            <a:ln w="13950" cap="flat" cmpd="sng">
              <a:solidFill>
                <a:srgbClr val="5BB27B"/>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6" name="Google Shape;2016;p239"/>
            <p:cNvSpPr txBox="1"/>
            <p:nvPr/>
          </p:nvSpPr>
          <p:spPr>
            <a:xfrm>
              <a:off x="0" y="1701201"/>
              <a:ext cx="8617669" cy="733162"/>
            </a:xfrm>
            <a:prstGeom prst="rect">
              <a:avLst/>
            </a:prstGeom>
            <a:noFill/>
            <a:ln>
              <a:noFill/>
            </a:ln>
          </p:spPr>
          <p:txBody>
            <a:bodyPr spcFirstLastPara="1" wrap="square" lIns="501625" tIns="29680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N/A</a:t>
              </a:r>
              <a:endParaRPr sz="1100"/>
            </a:p>
          </p:txBody>
        </p:sp>
        <p:sp>
          <p:nvSpPr>
            <p:cNvPr id="2017" name="Google Shape;2017;p239"/>
            <p:cNvSpPr/>
            <p:nvPr/>
          </p:nvSpPr>
          <p:spPr>
            <a:xfrm>
              <a:off x="430883" y="1479504"/>
              <a:ext cx="6032368" cy="560880"/>
            </a:xfrm>
            <a:prstGeom prst="roundRect">
              <a:avLst>
                <a:gd name="adj" fmla="val 16667"/>
              </a:avLst>
            </a:prstGeom>
            <a:solidFill>
              <a:srgbClr val="5BB27B"/>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8" name="Google Shape;2018;p239"/>
            <p:cNvSpPr txBox="1"/>
            <p:nvPr/>
          </p:nvSpPr>
          <p:spPr>
            <a:xfrm>
              <a:off x="458263" y="1506884"/>
              <a:ext cx="5977608" cy="506120"/>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Sample</a:t>
              </a:r>
              <a:endParaRPr sz="1100"/>
            </a:p>
          </p:txBody>
        </p:sp>
        <p:sp>
          <p:nvSpPr>
            <p:cNvPr id="2019" name="Google Shape;2019;p239"/>
            <p:cNvSpPr/>
            <p:nvPr/>
          </p:nvSpPr>
          <p:spPr>
            <a:xfrm>
              <a:off x="0" y="2876147"/>
              <a:ext cx="8617669" cy="733162"/>
            </a:xfrm>
            <a:prstGeom prst="rect">
              <a:avLst/>
            </a:prstGeom>
            <a:solidFill>
              <a:schemeClr val="lt1">
                <a:alpha val="89803"/>
              </a:schemeClr>
            </a:solidFill>
            <a:ln w="13950" cap="flat" cmpd="sng">
              <a:solidFill>
                <a:srgbClr val="5F8AA9"/>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0" name="Google Shape;2020;p239"/>
            <p:cNvSpPr txBox="1"/>
            <p:nvPr/>
          </p:nvSpPr>
          <p:spPr>
            <a:xfrm>
              <a:off x="0" y="2876147"/>
              <a:ext cx="8617669" cy="733162"/>
            </a:xfrm>
            <a:prstGeom prst="rect">
              <a:avLst/>
            </a:prstGeom>
            <a:noFill/>
            <a:ln>
              <a:noFill/>
            </a:ln>
          </p:spPr>
          <p:txBody>
            <a:bodyPr spcFirstLastPara="1" wrap="square" lIns="501625" tIns="29680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Research-supported innovations designed to improve an important outcome</a:t>
              </a:r>
              <a:endParaRPr sz="1100"/>
            </a:p>
          </p:txBody>
        </p:sp>
        <p:sp>
          <p:nvSpPr>
            <p:cNvPr id="2021" name="Google Shape;2021;p239"/>
            <p:cNvSpPr/>
            <p:nvPr/>
          </p:nvSpPr>
          <p:spPr>
            <a:xfrm>
              <a:off x="430883" y="2595707"/>
              <a:ext cx="6032368" cy="560880"/>
            </a:xfrm>
            <a:prstGeom prst="roundRect">
              <a:avLst>
                <a:gd name="adj" fmla="val 16667"/>
              </a:avLst>
            </a:prstGeom>
            <a:solidFill>
              <a:srgbClr val="5F8AA9"/>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2" name="Google Shape;2022;p239"/>
            <p:cNvSpPr txBox="1"/>
            <p:nvPr/>
          </p:nvSpPr>
          <p:spPr>
            <a:xfrm>
              <a:off x="458263" y="2623087"/>
              <a:ext cx="5977608" cy="506120"/>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Outcomes</a:t>
              </a:r>
              <a:endParaRPr sz="1100"/>
            </a:p>
          </p:txBody>
        </p:sp>
        <p:sp>
          <p:nvSpPr>
            <p:cNvPr id="2023" name="Google Shape;2023;p239"/>
            <p:cNvSpPr/>
            <p:nvPr/>
          </p:nvSpPr>
          <p:spPr>
            <a:xfrm>
              <a:off x="0" y="3992349"/>
              <a:ext cx="8617669" cy="733162"/>
            </a:xfrm>
            <a:prstGeom prst="rect">
              <a:avLst/>
            </a:prstGeom>
            <a:solidFill>
              <a:schemeClr val="lt1">
                <a:alpha val="89803"/>
              </a:schemeClr>
            </a:solidFill>
            <a:ln w="13950" cap="flat" cmpd="sng">
              <a:solidFill>
                <a:srgbClr val="7F63A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4" name="Google Shape;2024;p239"/>
            <p:cNvSpPr txBox="1"/>
            <p:nvPr/>
          </p:nvSpPr>
          <p:spPr>
            <a:xfrm>
              <a:off x="0" y="3992349"/>
              <a:ext cx="8617669" cy="733162"/>
            </a:xfrm>
            <a:prstGeom prst="rect">
              <a:avLst/>
            </a:prstGeom>
            <a:noFill/>
            <a:ln>
              <a:noFill/>
            </a:ln>
          </p:spPr>
          <p:txBody>
            <a:bodyPr spcFirstLastPara="1" wrap="square" lIns="501625" tIns="296800" rIns="501625" bIns="85325" anchor="t" anchorCtr="0">
              <a:noAutofit/>
            </a:bodyPr>
            <a:lstStyle/>
            <a:p>
              <a:pPr marL="127000" marR="0" lvl="1" indent="-127000" algn="l" rtl="0">
                <a:lnSpc>
                  <a:spcPct val="90000"/>
                </a:lnSpc>
                <a:spcBef>
                  <a:spcPts val="0"/>
                </a:spcBef>
                <a:spcAft>
                  <a:spcPts val="0"/>
                </a:spcAft>
                <a:buClr>
                  <a:schemeClr val="dk1"/>
                </a:buClr>
                <a:buSzPts val="1200"/>
                <a:buFont typeface="Calibri"/>
                <a:buChar char="•"/>
              </a:pPr>
              <a:r>
                <a:rPr lang="en" sz="1200" b="0" i="0" u="none" strike="noStrike" cap="none">
                  <a:solidFill>
                    <a:schemeClr val="dk1"/>
                  </a:solidFill>
                  <a:latin typeface="Calibri"/>
                  <a:ea typeface="Calibri"/>
                  <a:cs typeface="Calibri"/>
                  <a:sym typeface="Calibri"/>
                </a:rPr>
                <a:t>N/A</a:t>
              </a:r>
              <a:endParaRPr sz="1100"/>
            </a:p>
          </p:txBody>
        </p:sp>
        <p:sp>
          <p:nvSpPr>
            <p:cNvPr id="2025" name="Google Shape;2025;p239"/>
            <p:cNvSpPr/>
            <p:nvPr/>
          </p:nvSpPr>
          <p:spPr>
            <a:xfrm>
              <a:off x="430883" y="3711909"/>
              <a:ext cx="6032368" cy="560880"/>
            </a:xfrm>
            <a:prstGeom prst="roundRect">
              <a:avLst>
                <a:gd name="adj" fmla="val 16667"/>
              </a:avLst>
            </a:prstGeom>
            <a:solidFill>
              <a:srgbClr val="7F63A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6" name="Google Shape;2026;p239"/>
            <p:cNvSpPr txBox="1"/>
            <p:nvPr/>
          </p:nvSpPr>
          <p:spPr>
            <a:xfrm>
              <a:off x="458263" y="3739289"/>
              <a:ext cx="5977608" cy="506120"/>
            </a:xfrm>
            <a:prstGeom prst="rect">
              <a:avLst/>
            </a:prstGeom>
            <a:noFill/>
            <a:ln>
              <a:noFill/>
            </a:ln>
          </p:spPr>
          <p:txBody>
            <a:bodyPr spcFirstLastPara="1" wrap="square" lIns="171000" tIns="0" rIns="17100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 sz="1500" b="1">
                  <a:solidFill>
                    <a:schemeClr val="dk1"/>
                  </a:solidFill>
                  <a:latin typeface="Calibri"/>
                  <a:ea typeface="Calibri"/>
                  <a:cs typeface="Calibri"/>
                  <a:sym typeface="Calibri"/>
                </a:rPr>
                <a:t>WWC Standards</a:t>
              </a:r>
              <a:endParaRPr sz="110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240"/>
          <p:cNvSpPr txBox="1">
            <a:spLocks noGrp="1"/>
          </p:cNvSpPr>
          <p:nvPr>
            <p:ph type="title"/>
          </p:nvPr>
        </p:nvSpPr>
        <p:spPr>
          <a:xfrm>
            <a:off x="489959" y="344055"/>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Demonstrates a Rationale: Common Logic Model Elements</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034" name="Google Shape;2034;p240"/>
          <p:cNvSpPr/>
          <p:nvPr/>
        </p:nvSpPr>
        <p:spPr>
          <a:xfrm>
            <a:off x="2724978" y="1704646"/>
            <a:ext cx="3175553" cy="41528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b="1">
                <a:solidFill>
                  <a:schemeClr val="lt1"/>
                </a:solidFill>
                <a:latin typeface="Calibri"/>
                <a:ea typeface="Calibri"/>
                <a:cs typeface="Calibri"/>
                <a:sym typeface="Calibri"/>
              </a:rPr>
              <a:t>Problem Statement </a:t>
            </a:r>
            <a:endParaRPr sz="1100"/>
          </a:p>
        </p:txBody>
      </p:sp>
      <p:graphicFrame>
        <p:nvGraphicFramePr>
          <p:cNvPr id="2035" name="Google Shape;2035;p240"/>
          <p:cNvGraphicFramePr/>
          <p:nvPr>
            <p:extLst>
              <p:ext uri="{D42A27DB-BD31-4B8C-83A1-F6EECF244321}">
                <p14:modId xmlns:p14="http://schemas.microsoft.com/office/powerpoint/2010/main" val="2517192399"/>
              </p:ext>
            </p:extLst>
          </p:nvPr>
        </p:nvGraphicFramePr>
        <p:xfrm>
          <a:off x="489959" y="2486345"/>
          <a:ext cx="7493100" cy="1188760"/>
        </p:xfrm>
        <a:graphic>
          <a:graphicData uri="http://schemas.openxmlformats.org/drawingml/2006/table">
            <a:tbl>
              <a:tblPr firstRow="1">
                <a:noFill/>
                <a:tableStyleId>{DD33BFB6-0579-4149-A031-1D000D39044F}</a:tableStyleId>
              </a:tblPr>
              <a:tblGrid>
                <a:gridCol w="1873275">
                  <a:extLst>
                    <a:ext uri="{9D8B030D-6E8A-4147-A177-3AD203B41FA5}">
                      <a16:colId xmlns:a16="http://schemas.microsoft.com/office/drawing/2014/main" val="20000"/>
                    </a:ext>
                  </a:extLst>
                </a:gridCol>
                <a:gridCol w="1873275">
                  <a:extLst>
                    <a:ext uri="{9D8B030D-6E8A-4147-A177-3AD203B41FA5}">
                      <a16:colId xmlns:a16="http://schemas.microsoft.com/office/drawing/2014/main" val="20001"/>
                    </a:ext>
                  </a:extLst>
                </a:gridCol>
                <a:gridCol w="1873275">
                  <a:extLst>
                    <a:ext uri="{9D8B030D-6E8A-4147-A177-3AD203B41FA5}">
                      <a16:colId xmlns:a16="http://schemas.microsoft.com/office/drawing/2014/main" val="20002"/>
                    </a:ext>
                  </a:extLst>
                </a:gridCol>
                <a:gridCol w="1873275">
                  <a:extLst>
                    <a:ext uri="{9D8B030D-6E8A-4147-A177-3AD203B41FA5}">
                      <a16:colId xmlns:a16="http://schemas.microsoft.com/office/drawing/2014/main" val="20003"/>
                    </a:ext>
                  </a:extLst>
                </a:gridCol>
              </a:tblGrid>
              <a:tr h="180975">
                <a:tc>
                  <a:txBody>
                    <a:bodyPr/>
                    <a:lstStyle/>
                    <a:p>
                      <a:pPr marL="0" marR="0" lvl="0" indent="0" algn="l" rtl="0">
                        <a:spcBef>
                          <a:spcPts val="0"/>
                        </a:spcBef>
                        <a:spcAft>
                          <a:spcPts val="0"/>
                        </a:spcAft>
                        <a:buNone/>
                      </a:pPr>
                      <a:r>
                        <a:rPr lang="en" sz="1400" b="1" i="0">
                          <a:solidFill>
                            <a:srgbClr val="FFFFFF"/>
                          </a:solidFill>
                          <a:latin typeface="Calibri"/>
                          <a:ea typeface="Calibri"/>
                          <a:cs typeface="Calibri"/>
                          <a:sym typeface="Calibri"/>
                        </a:rPr>
                        <a:t>Inputs​</a:t>
                      </a:r>
                      <a:endParaRPr sz="1400" b="1" i="0">
                        <a:solidFill>
                          <a:srgbClr val="FFFFFF"/>
                        </a:solidFill>
                        <a:latin typeface="Calibri"/>
                        <a:ea typeface="Calibri"/>
                        <a:cs typeface="Calibri"/>
                        <a:sym typeface="Calibri"/>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solidFill>
                      <a:schemeClr val="accent1"/>
                    </a:solidFill>
                  </a:tcPr>
                </a:tc>
                <a:tc>
                  <a:txBody>
                    <a:bodyPr/>
                    <a:lstStyle/>
                    <a:p>
                      <a:pPr marL="0" marR="0" lvl="0" indent="0" algn="l" rtl="0">
                        <a:spcBef>
                          <a:spcPts val="0"/>
                        </a:spcBef>
                        <a:spcAft>
                          <a:spcPts val="0"/>
                        </a:spcAft>
                        <a:buNone/>
                      </a:pPr>
                      <a:r>
                        <a:rPr lang="en" sz="1400" b="1" i="0">
                          <a:solidFill>
                            <a:srgbClr val="FFFFFF"/>
                          </a:solidFill>
                          <a:latin typeface="Calibri"/>
                          <a:ea typeface="Calibri"/>
                          <a:cs typeface="Calibri"/>
                          <a:sym typeface="Calibri"/>
                        </a:rPr>
                        <a:t>Activities​</a:t>
                      </a:r>
                      <a:endParaRPr sz="1400" b="1" i="0">
                        <a:solidFill>
                          <a:srgbClr val="FFFFFF"/>
                        </a:solidFill>
                        <a:latin typeface="Calibri"/>
                        <a:ea typeface="Calibri"/>
                        <a:cs typeface="Calibri"/>
                        <a:sym typeface="Calibri"/>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solidFill>
                      <a:schemeClr val="accent1"/>
                    </a:solidFill>
                  </a:tcPr>
                </a:tc>
                <a:tc>
                  <a:txBody>
                    <a:bodyPr/>
                    <a:lstStyle/>
                    <a:p>
                      <a:pPr marL="0" marR="0" lvl="0" indent="0" algn="l" rtl="0">
                        <a:spcBef>
                          <a:spcPts val="0"/>
                        </a:spcBef>
                        <a:spcAft>
                          <a:spcPts val="0"/>
                        </a:spcAft>
                        <a:buNone/>
                      </a:pPr>
                      <a:r>
                        <a:rPr lang="en" sz="1400" b="1" i="0">
                          <a:solidFill>
                            <a:srgbClr val="FFFFFF"/>
                          </a:solidFill>
                          <a:latin typeface="Calibri"/>
                          <a:ea typeface="Calibri"/>
                          <a:cs typeface="Calibri"/>
                          <a:sym typeface="Calibri"/>
                        </a:rPr>
                        <a:t>Outputs​</a:t>
                      </a:r>
                      <a:endParaRPr sz="1400" b="1" i="0">
                        <a:solidFill>
                          <a:srgbClr val="FFFFFF"/>
                        </a:solidFill>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solidFill>
                      <a:schemeClr val="accent1"/>
                    </a:solidFill>
                  </a:tcPr>
                </a:tc>
                <a:tc>
                  <a:txBody>
                    <a:bodyPr/>
                    <a:lstStyle/>
                    <a:p>
                      <a:pPr marL="0" marR="0" lvl="0" indent="0" algn="l" rtl="0">
                        <a:spcBef>
                          <a:spcPts val="0"/>
                        </a:spcBef>
                        <a:spcAft>
                          <a:spcPts val="0"/>
                        </a:spcAft>
                        <a:buNone/>
                      </a:pPr>
                      <a:r>
                        <a:rPr lang="en" sz="1400" b="1" i="0">
                          <a:solidFill>
                            <a:srgbClr val="FFFFFF"/>
                          </a:solidFill>
                          <a:latin typeface="Calibri"/>
                          <a:ea typeface="Calibri"/>
                          <a:cs typeface="Calibri"/>
                          <a:sym typeface="Calibri"/>
                        </a:rPr>
                        <a:t>Outcomes ​</a:t>
                      </a:r>
                      <a:endParaRPr sz="1400" b="1" i="0">
                        <a:solidFill>
                          <a:srgbClr val="FFFFFF"/>
                        </a:solidFill>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80975">
                <a:tc>
                  <a:txBody>
                    <a:bodyPr/>
                    <a:lstStyle/>
                    <a:p>
                      <a:pPr marL="0" marR="0" lvl="0" indent="0" algn="l" rtl="0">
                        <a:spcBef>
                          <a:spcPts val="0"/>
                        </a:spcBef>
                        <a:spcAft>
                          <a:spcPts val="0"/>
                        </a:spcAft>
                        <a:buNone/>
                      </a:pPr>
                      <a:r>
                        <a:rPr lang="en" sz="1100" b="0" i="0">
                          <a:solidFill>
                            <a:srgbClr val="000000"/>
                          </a:solidFill>
                          <a:latin typeface="Calibri"/>
                          <a:ea typeface="Calibri"/>
                          <a:cs typeface="Calibri"/>
                          <a:sym typeface="Calibri"/>
                        </a:rPr>
                        <a:t>Resources, contributions, investments into program</a:t>
                      </a:r>
                      <a:endParaRPr sz="1400" b="0" i="0">
                        <a:solidFill>
                          <a:srgbClr val="000000"/>
                        </a:solidFill>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100" b="0" i="0">
                          <a:solidFill>
                            <a:srgbClr val="000000"/>
                          </a:solidFill>
                          <a:latin typeface="Calibri"/>
                          <a:ea typeface="Calibri"/>
                          <a:cs typeface="Calibri"/>
                          <a:sym typeface="Calibri"/>
                        </a:rPr>
                        <a:t>Describes what you will do</a:t>
                      </a:r>
                      <a:endParaRPr sz="1400" b="0" i="0">
                        <a:solidFill>
                          <a:srgbClr val="000000"/>
                        </a:solidFill>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100" b="0" i="0">
                          <a:solidFill>
                            <a:srgbClr val="000000"/>
                          </a:solidFill>
                          <a:latin typeface="Calibri"/>
                          <a:ea typeface="Calibri"/>
                          <a:cs typeface="Calibri"/>
                          <a:sym typeface="Calibri"/>
                        </a:rPr>
                        <a:t>Observable products, services, or events that result from your activities</a:t>
                      </a:r>
                      <a:endParaRPr sz="1400" b="0" i="0">
                        <a:solidFill>
                          <a:srgbClr val="000000"/>
                        </a:solidFill>
                        <a:latin typeface="Calibri"/>
                        <a:ea typeface="Calibri"/>
                        <a:cs typeface="Calibri"/>
                        <a:sym typeface="Calibri"/>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100" b="0" i="0" dirty="0">
                          <a:solidFill>
                            <a:srgbClr val="000000"/>
                          </a:solidFill>
                          <a:latin typeface="Calibri"/>
                          <a:ea typeface="Calibri"/>
                          <a:cs typeface="Calibri"/>
                          <a:sym typeface="Calibri"/>
                        </a:rPr>
                        <a:t>Can include short-, mid-, and/or long-term outcomes. Describes measurable changes in knowledge, behavior, or skills ​</a:t>
                      </a:r>
                      <a:endParaRPr sz="1400" b="0" i="0" dirty="0">
                        <a:solidFill>
                          <a:srgbClr val="000000"/>
                        </a:solidFill>
                        <a:latin typeface="Calibri"/>
                        <a:ea typeface="Calibri"/>
                        <a:cs typeface="Calibri"/>
                        <a:sym typeface="Calibri"/>
                      </a:endParaRPr>
                    </a:p>
                  </a:txBody>
                  <a:tcPr marL="68600" marR="68600" marT="34300" marB="34300">
                    <a:lnL w="13325" cap="flat" cmpd="sng">
                      <a:solidFill>
                        <a:srgbClr val="000000"/>
                      </a:solidFill>
                      <a:prstDash val="solid"/>
                      <a:round/>
                      <a:headEnd type="none" w="sm" len="sm"/>
                      <a:tailEnd type="none" w="sm" len="sm"/>
                    </a:lnL>
                    <a:lnR w="13325" cap="flat" cmpd="sng">
                      <a:solidFill>
                        <a:srgbClr val="000000"/>
                      </a:solidFill>
                      <a:prstDash val="solid"/>
                      <a:round/>
                      <a:headEnd type="none" w="sm" len="sm"/>
                      <a:tailEnd type="none" w="sm" len="sm"/>
                    </a:lnR>
                    <a:lnT w="13325" cap="flat" cmpd="sng">
                      <a:solidFill>
                        <a:srgbClr val="000000"/>
                      </a:solidFill>
                      <a:prstDash val="solid"/>
                      <a:round/>
                      <a:headEnd type="none" w="sm" len="sm"/>
                      <a:tailEnd type="none" w="sm" len="sm"/>
                    </a:lnT>
                    <a:lnB w="133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33" name="Google Shape;2033;p240" descr="Set of assumptions in logic model"/>
          <p:cNvSpPr/>
          <p:nvPr/>
        </p:nvSpPr>
        <p:spPr>
          <a:xfrm rot="5400000">
            <a:off x="3980981" y="785100"/>
            <a:ext cx="579300" cy="6526200"/>
          </a:xfrm>
          <a:prstGeom prst="rightBrace">
            <a:avLst>
              <a:gd name="adj1" fmla="val 8333"/>
              <a:gd name="adj2" fmla="val 50000"/>
            </a:avLst>
          </a:prstGeom>
          <a:noFill/>
          <a:ln w="17125" cap="flat" cmpd="sng">
            <a:solidFill>
              <a:schemeClr val="dk1">
                <a:alpha val="94901"/>
              </a:schemeClr>
            </a:solidFill>
            <a:prstDash val="solid"/>
            <a:round/>
            <a:headEnd type="none" w="sm" len="sm"/>
            <a:tailEnd type="none" w="sm" len="sm"/>
          </a:ln>
          <a:effectLst>
            <a:outerShdw blurRad="50800" dist="15240" dir="5400000" algn="tl" rotWithShape="0">
              <a:srgbClr val="000000">
                <a:alpha val="7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grpSp>
        <p:nvGrpSpPr>
          <p:cNvPr id="2036" name="Google Shape;2036;p240">
            <a:extLst>
              <a:ext uri="{C183D7F6-B498-43B3-948B-1728B52AA6E4}">
                <adec:decorative xmlns:adec="http://schemas.microsoft.com/office/drawing/2017/decorative" val="1"/>
              </a:ext>
            </a:extLst>
          </p:cNvPr>
          <p:cNvGrpSpPr/>
          <p:nvPr/>
        </p:nvGrpSpPr>
        <p:grpSpPr>
          <a:xfrm>
            <a:off x="1910756" y="2534577"/>
            <a:ext cx="4157613" cy="165985"/>
            <a:chOff x="2534027" y="3327124"/>
            <a:chExt cx="5543484" cy="221314"/>
          </a:xfrm>
        </p:grpSpPr>
        <p:sp>
          <p:nvSpPr>
            <p:cNvPr id="2037" name="Google Shape;2037;p240"/>
            <p:cNvSpPr/>
            <p:nvPr/>
          </p:nvSpPr>
          <p:spPr>
            <a:xfrm>
              <a:off x="2534027" y="3327124"/>
              <a:ext cx="552174" cy="221314"/>
            </a:xfrm>
            <a:prstGeom prst="rightArrow">
              <a:avLst>
                <a:gd name="adj1" fmla="val 50000"/>
                <a:gd name="adj2" fmla="val 50000"/>
              </a:avLst>
            </a:prstGeom>
            <a:solidFill>
              <a:schemeClr val="accent6"/>
            </a:solidFill>
            <a:ln w="1395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038" name="Google Shape;2038;p240"/>
            <p:cNvSpPr/>
            <p:nvPr/>
          </p:nvSpPr>
          <p:spPr>
            <a:xfrm>
              <a:off x="5029682" y="3327124"/>
              <a:ext cx="552174" cy="221314"/>
            </a:xfrm>
            <a:prstGeom prst="rightArrow">
              <a:avLst>
                <a:gd name="adj1" fmla="val 50000"/>
                <a:gd name="adj2" fmla="val 50000"/>
              </a:avLst>
            </a:prstGeom>
            <a:solidFill>
              <a:schemeClr val="accent6"/>
            </a:solidFill>
            <a:ln w="1395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039" name="Google Shape;2039;p240"/>
            <p:cNvSpPr/>
            <p:nvPr/>
          </p:nvSpPr>
          <p:spPr>
            <a:xfrm>
              <a:off x="7525337" y="3327124"/>
              <a:ext cx="552174" cy="221314"/>
            </a:xfrm>
            <a:prstGeom prst="rightArrow">
              <a:avLst>
                <a:gd name="adj1" fmla="val 50000"/>
                <a:gd name="adj2" fmla="val 50000"/>
              </a:avLst>
            </a:prstGeom>
            <a:solidFill>
              <a:schemeClr val="accent6"/>
            </a:solidFill>
            <a:ln w="13950"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grpSp>
      <p:sp>
        <p:nvSpPr>
          <p:cNvPr id="2040" name="Google Shape;2040;p240"/>
          <p:cNvSpPr txBox="1"/>
          <p:nvPr/>
        </p:nvSpPr>
        <p:spPr>
          <a:xfrm>
            <a:off x="3399116" y="4337861"/>
            <a:ext cx="1743000" cy="392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100">
                <a:solidFill>
                  <a:schemeClr val="dk1"/>
                </a:solidFill>
                <a:latin typeface="Arial"/>
                <a:ea typeface="Arial"/>
                <a:cs typeface="Arial"/>
                <a:sym typeface="Arial"/>
              </a:rPr>
              <a:t>Assumptions</a:t>
            </a:r>
            <a:endParaRPr sz="21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241"/>
          <p:cNvSpPr txBox="1">
            <a:spLocks noGrp="1"/>
          </p:cNvSpPr>
          <p:nvPr>
            <p:ph type="title"/>
          </p:nvPr>
        </p:nvSpPr>
        <p:spPr>
          <a:xfrm>
            <a:off x="446520" y="290437"/>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000000"/>
              </a:buClr>
              <a:buSzPts val="3300"/>
              <a:buFont typeface="Calibri"/>
              <a:buNone/>
            </a:pPr>
            <a:r>
              <a:rPr lang="en"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Demonstrates</a:t>
            </a:r>
            <a:r>
              <a:rPr lang="en" dirty="0">
                <a:latin typeface="Roboto" panose="02000000000000000000" pitchFamily="2" charset="0"/>
                <a:ea typeface="Roboto" panose="02000000000000000000" pitchFamily="2" charset="0"/>
                <a:cs typeface="Roboto" panose="02000000000000000000" pitchFamily="2" charset="0"/>
                <a:sym typeface="Calibri"/>
              </a:rPr>
              <a:t> a Rationale: Evaluations</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047" name="Google Shape;2047;p241"/>
          <p:cNvSpPr txBox="1"/>
          <p:nvPr/>
        </p:nvSpPr>
        <p:spPr>
          <a:xfrm>
            <a:off x="446520" y="1806777"/>
            <a:ext cx="4028573" cy="2276538"/>
          </a:xfrm>
          <a:prstGeom prst="rect">
            <a:avLst/>
          </a:prstGeom>
          <a:noFill/>
          <a:ln>
            <a:noFill/>
          </a:ln>
        </p:spPr>
        <p:txBody>
          <a:bodyPr spcFirstLastPara="1" wrap="square" lIns="68575" tIns="34275" rIns="68575" bIns="34275" anchor="t" anchorCtr="0">
            <a:normAutofit lnSpcReduction="10000"/>
          </a:bodyPr>
          <a:lstStyle/>
          <a:p>
            <a:pPr marL="0" marR="0" lvl="0" indent="0" algn="l" rtl="0">
              <a:spcBef>
                <a:spcPts val="0"/>
              </a:spcBef>
              <a:spcAft>
                <a:spcPts val="0"/>
              </a:spcAft>
              <a:buClr>
                <a:schemeClr val="dk2"/>
              </a:buClr>
              <a:buSzPts val="1800"/>
              <a:buFont typeface="Arial"/>
              <a:buNone/>
            </a:pPr>
            <a:r>
              <a:rPr lang="en" sz="1800" b="1">
                <a:solidFill>
                  <a:schemeClr val="dk2"/>
                </a:solidFill>
                <a:latin typeface="Calibri"/>
                <a:ea typeface="Calibri"/>
                <a:cs typeface="Calibri"/>
                <a:sym typeface="Calibri"/>
              </a:rPr>
              <a:t>Process Evaluations </a:t>
            </a:r>
            <a:r>
              <a:rPr lang="en" sz="1800">
                <a:solidFill>
                  <a:schemeClr val="dk2"/>
                </a:solidFill>
                <a:latin typeface="Calibri"/>
                <a:ea typeface="Calibri"/>
                <a:cs typeface="Calibri"/>
                <a:sym typeface="Calibri"/>
              </a:rPr>
              <a:t>focus on the implementation process and strive to uncover whether the program is going according to plan. </a:t>
            </a:r>
            <a:endParaRPr sz="1100"/>
          </a:p>
          <a:p>
            <a:pPr marL="0" marR="0" lvl="0" indent="0" algn="l" rtl="0">
              <a:spcBef>
                <a:spcPts val="400"/>
              </a:spcBef>
              <a:spcAft>
                <a:spcPts val="0"/>
              </a:spcAft>
              <a:buClr>
                <a:schemeClr val="dk2"/>
              </a:buClr>
              <a:buSzPts val="1800"/>
              <a:buFont typeface="Arial"/>
              <a:buNone/>
            </a:pPr>
            <a:endParaRPr sz="1800">
              <a:solidFill>
                <a:schemeClr val="dk2"/>
              </a:solidFill>
              <a:latin typeface="Calibri"/>
              <a:ea typeface="Calibri"/>
              <a:cs typeface="Calibri"/>
              <a:sym typeface="Calibri"/>
            </a:endParaRPr>
          </a:p>
          <a:p>
            <a:pPr marL="0" marR="0" lvl="0" indent="0" algn="l" rtl="0">
              <a:spcBef>
                <a:spcPts val="400"/>
              </a:spcBef>
              <a:spcAft>
                <a:spcPts val="0"/>
              </a:spcAft>
              <a:buClr>
                <a:schemeClr val="dk2"/>
              </a:buClr>
              <a:buSzPts val="1800"/>
              <a:buFont typeface="Arial"/>
              <a:buNone/>
            </a:pPr>
            <a:r>
              <a:rPr lang="en" sz="1800" b="1">
                <a:solidFill>
                  <a:schemeClr val="dk2"/>
                </a:solidFill>
                <a:latin typeface="Calibri"/>
                <a:ea typeface="Calibri"/>
                <a:cs typeface="Calibri"/>
                <a:sym typeface="Calibri"/>
              </a:rPr>
              <a:t>Outcome Evaluations </a:t>
            </a:r>
            <a:r>
              <a:rPr lang="en" sz="1800">
                <a:solidFill>
                  <a:schemeClr val="dk2"/>
                </a:solidFill>
                <a:latin typeface="Calibri"/>
                <a:ea typeface="Calibri"/>
                <a:cs typeface="Calibri"/>
                <a:sym typeface="Calibri"/>
              </a:rPr>
              <a:t>determine the degree to which a program achieves its stated goals and objectives.</a:t>
            </a:r>
            <a:endParaRPr sz="1800">
              <a:solidFill>
                <a:schemeClr val="dk2"/>
              </a:solidFill>
              <a:latin typeface="Calibri"/>
              <a:ea typeface="Calibri"/>
              <a:cs typeface="Calibri"/>
              <a:sym typeface="Calibri"/>
            </a:endParaRPr>
          </a:p>
        </p:txBody>
      </p:sp>
      <p:grpSp>
        <p:nvGrpSpPr>
          <p:cNvPr id="2048" name="Google Shape;2048;p241">
            <a:extLst>
              <a:ext uri="{C183D7F6-B498-43B3-948B-1728B52AA6E4}">
                <adec:decorative xmlns:adec="http://schemas.microsoft.com/office/drawing/2017/decorative" val="1"/>
              </a:ext>
            </a:extLst>
          </p:cNvPr>
          <p:cNvGrpSpPr/>
          <p:nvPr/>
        </p:nvGrpSpPr>
        <p:grpSpPr>
          <a:xfrm>
            <a:off x="4861861" y="1603583"/>
            <a:ext cx="3374292" cy="2665594"/>
            <a:chOff x="2389146" y="-22147"/>
            <a:chExt cx="4499056" cy="3554126"/>
          </a:xfrm>
        </p:grpSpPr>
        <p:sp>
          <p:nvSpPr>
            <p:cNvPr id="2049" name="Google Shape;2049;p241"/>
            <p:cNvSpPr/>
            <p:nvPr/>
          </p:nvSpPr>
          <p:spPr>
            <a:xfrm>
              <a:off x="2887368" y="-22147"/>
              <a:ext cx="3502612" cy="3502612"/>
            </a:xfrm>
            <a:custGeom>
              <a:avLst/>
              <a:gdLst/>
              <a:ahLst/>
              <a:cxnLst/>
              <a:rect l="l" t="t" r="r" b="b"/>
              <a:pathLst>
                <a:path w="120000" h="120000" extrusionOk="0">
                  <a:moveTo>
                    <a:pt x="79317" y="6992"/>
                  </a:moveTo>
                  <a:lnTo>
                    <a:pt x="79317" y="6992"/>
                  </a:lnTo>
                  <a:cubicBezTo>
                    <a:pt x="103264" y="15719"/>
                    <a:pt x="118386" y="39417"/>
                    <a:pt x="116212" y="64812"/>
                  </a:cubicBezTo>
                  <a:cubicBezTo>
                    <a:pt x="114039" y="90207"/>
                    <a:pt x="95108" y="110990"/>
                    <a:pt x="70026" y="115520"/>
                  </a:cubicBezTo>
                  <a:cubicBezTo>
                    <a:pt x="44944" y="120050"/>
                    <a:pt x="19941" y="107200"/>
                    <a:pt x="9021" y="84170"/>
                  </a:cubicBezTo>
                  <a:cubicBezTo>
                    <a:pt x="-1898" y="61139"/>
                    <a:pt x="3980" y="33648"/>
                    <a:pt x="23362" y="17097"/>
                  </a:cubicBezTo>
                  <a:lnTo>
                    <a:pt x="21300" y="14186"/>
                  </a:lnTo>
                  <a:lnTo>
                    <a:pt x="29313" y="16676"/>
                  </a:lnTo>
                  <a:lnTo>
                    <a:pt x="29287" y="25461"/>
                  </a:lnTo>
                  <a:lnTo>
                    <a:pt x="27226" y="22551"/>
                  </a:lnTo>
                  <a:cubicBezTo>
                    <a:pt x="10350" y="37320"/>
                    <a:pt x="5437" y="61553"/>
                    <a:pt x="15229" y="81728"/>
                  </a:cubicBezTo>
                  <a:cubicBezTo>
                    <a:pt x="25020" y="101904"/>
                    <a:pt x="47097" y="113038"/>
                    <a:pt x="69141" y="108918"/>
                  </a:cubicBezTo>
                  <a:cubicBezTo>
                    <a:pt x="91186" y="104799"/>
                    <a:pt x="107752" y="86444"/>
                    <a:pt x="109597" y="64094"/>
                  </a:cubicBezTo>
                  <a:cubicBezTo>
                    <a:pt x="111441" y="41744"/>
                    <a:pt x="98110" y="20921"/>
                    <a:pt x="77039" y="13243"/>
                  </a:cubicBezTo>
                  <a:close/>
                </a:path>
              </a:pathLst>
            </a:custGeom>
            <a:solidFill>
              <a:srgbClr val="DDE5D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0" name="Google Shape;2050;p241"/>
            <p:cNvSpPr/>
            <p:nvPr/>
          </p:nvSpPr>
          <p:spPr>
            <a:xfrm>
              <a:off x="3809693" y="958"/>
              <a:ext cx="1657963" cy="828981"/>
            </a:xfrm>
            <a:prstGeom prst="roundRect">
              <a:avLst>
                <a:gd name="adj" fmla="val 16667"/>
              </a:avLst>
            </a:prstGeom>
            <a:solidFill>
              <a:schemeClr val="accent3"/>
            </a:solidFill>
            <a:ln w="171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1" name="Google Shape;2051;p241"/>
            <p:cNvSpPr txBox="1"/>
            <p:nvPr/>
          </p:nvSpPr>
          <p:spPr>
            <a:xfrm>
              <a:off x="3850161" y="41426"/>
              <a:ext cx="1577027" cy="748045"/>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 sz="1600" b="1">
                  <a:solidFill>
                    <a:schemeClr val="dk1"/>
                  </a:solidFill>
                  <a:latin typeface="Calibri"/>
                  <a:ea typeface="Calibri"/>
                  <a:cs typeface="Calibri"/>
                  <a:sym typeface="Calibri"/>
                </a:rPr>
                <a:t>Assess</a:t>
              </a:r>
              <a:endParaRPr sz="1100"/>
            </a:p>
          </p:txBody>
        </p:sp>
        <p:sp>
          <p:nvSpPr>
            <p:cNvPr id="2052" name="Google Shape;2052;p241"/>
            <p:cNvSpPr/>
            <p:nvPr/>
          </p:nvSpPr>
          <p:spPr>
            <a:xfrm>
              <a:off x="5230239" y="1033045"/>
              <a:ext cx="1657963" cy="828981"/>
            </a:xfrm>
            <a:prstGeom prst="roundRect">
              <a:avLst>
                <a:gd name="adj" fmla="val 16667"/>
              </a:avLst>
            </a:prstGeom>
            <a:solidFill>
              <a:schemeClr val="accent3"/>
            </a:solidFill>
            <a:ln w="171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3" name="Google Shape;2053;p241"/>
            <p:cNvSpPr txBox="1"/>
            <p:nvPr/>
          </p:nvSpPr>
          <p:spPr>
            <a:xfrm>
              <a:off x="5270707" y="1073513"/>
              <a:ext cx="1577027" cy="748045"/>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 sz="1600" b="1">
                  <a:solidFill>
                    <a:schemeClr val="dk1"/>
                  </a:solidFill>
                  <a:latin typeface="Calibri"/>
                  <a:ea typeface="Calibri"/>
                  <a:cs typeface="Calibri"/>
                  <a:sym typeface="Calibri"/>
                </a:rPr>
                <a:t>Target</a:t>
              </a:r>
              <a:endParaRPr sz="1100"/>
            </a:p>
          </p:txBody>
        </p:sp>
        <p:sp>
          <p:nvSpPr>
            <p:cNvPr id="2054" name="Google Shape;2054;p241"/>
            <p:cNvSpPr/>
            <p:nvPr/>
          </p:nvSpPr>
          <p:spPr>
            <a:xfrm>
              <a:off x="4687639" y="2702998"/>
              <a:ext cx="1657963" cy="828981"/>
            </a:xfrm>
            <a:prstGeom prst="roundRect">
              <a:avLst>
                <a:gd name="adj" fmla="val 16667"/>
              </a:avLst>
            </a:prstGeom>
            <a:solidFill>
              <a:schemeClr val="accent3"/>
            </a:solidFill>
            <a:ln w="171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5" name="Google Shape;2055;p241"/>
            <p:cNvSpPr txBox="1"/>
            <p:nvPr/>
          </p:nvSpPr>
          <p:spPr>
            <a:xfrm>
              <a:off x="4728107" y="2743466"/>
              <a:ext cx="1577027" cy="748045"/>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 sz="1600" b="1">
                  <a:solidFill>
                    <a:schemeClr val="dk1"/>
                  </a:solidFill>
                  <a:latin typeface="Calibri"/>
                  <a:ea typeface="Calibri"/>
                  <a:cs typeface="Calibri"/>
                  <a:sym typeface="Calibri"/>
                </a:rPr>
                <a:t>Plan</a:t>
              </a:r>
              <a:endParaRPr sz="1100"/>
            </a:p>
          </p:txBody>
        </p:sp>
        <p:sp>
          <p:nvSpPr>
            <p:cNvPr id="2056" name="Google Shape;2056;p241"/>
            <p:cNvSpPr/>
            <p:nvPr/>
          </p:nvSpPr>
          <p:spPr>
            <a:xfrm>
              <a:off x="2931746" y="2702998"/>
              <a:ext cx="1657963" cy="828981"/>
            </a:xfrm>
            <a:prstGeom prst="roundRect">
              <a:avLst>
                <a:gd name="adj" fmla="val 16667"/>
              </a:avLst>
            </a:prstGeom>
            <a:solidFill>
              <a:schemeClr val="accent3"/>
            </a:solidFill>
            <a:ln w="171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7" name="Google Shape;2057;p241"/>
            <p:cNvSpPr txBox="1"/>
            <p:nvPr/>
          </p:nvSpPr>
          <p:spPr>
            <a:xfrm>
              <a:off x="2972214" y="2743466"/>
              <a:ext cx="1577027" cy="748045"/>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 sz="1600" b="1">
                  <a:solidFill>
                    <a:schemeClr val="dk1"/>
                  </a:solidFill>
                  <a:latin typeface="Calibri"/>
                  <a:ea typeface="Calibri"/>
                  <a:cs typeface="Calibri"/>
                  <a:sym typeface="Calibri"/>
                </a:rPr>
                <a:t>Deliver &amp; Monitor</a:t>
              </a:r>
              <a:endParaRPr sz="1100"/>
            </a:p>
          </p:txBody>
        </p:sp>
        <p:sp>
          <p:nvSpPr>
            <p:cNvPr id="2058" name="Google Shape;2058;p241"/>
            <p:cNvSpPr/>
            <p:nvPr/>
          </p:nvSpPr>
          <p:spPr>
            <a:xfrm>
              <a:off x="2389146" y="1033045"/>
              <a:ext cx="1657963" cy="828981"/>
            </a:xfrm>
            <a:prstGeom prst="roundRect">
              <a:avLst>
                <a:gd name="adj" fmla="val 16667"/>
              </a:avLst>
            </a:prstGeom>
            <a:solidFill>
              <a:schemeClr val="accent3"/>
            </a:solidFill>
            <a:ln w="171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9" name="Google Shape;2059;p241"/>
            <p:cNvSpPr txBox="1"/>
            <p:nvPr/>
          </p:nvSpPr>
          <p:spPr>
            <a:xfrm>
              <a:off x="2429614" y="1073513"/>
              <a:ext cx="1577027" cy="748045"/>
            </a:xfrm>
            <a:prstGeom prst="rect">
              <a:avLst/>
            </a:prstGeom>
            <a:noFill/>
            <a:ln>
              <a:noFill/>
            </a:ln>
          </p:spPr>
          <p:txBody>
            <a:bodyPr spcFirstLastPara="1" wrap="square" lIns="60000" tIns="60000" rIns="60000" bIns="60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 sz="1600" b="1">
                  <a:solidFill>
                    <a:schemeClr val="dk1"/>
                  </a:solidFill>
                  <a:latin typeface="Calibri"/>
                  <a:ea typeface="Calibri"/>
                  <a:cs typeface="Calibri"/>
                  <a:sym typeface="Calibri"/>
                </a:rPr>
                <a:t>Evaluate</a:t>
              </a:r>
              <a:endParaRPr sz="1100"/>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242"/>
          <p:cNvSpPr txBox="1">
            <a:spLocks noGrp="1"/>
          </p:cNvSpPr>
          <p:nvPr>
            <p:ph type="title"/>
          </p:nvPr>
        </p:nvSpPr>
        <p:spPr>
          <a:xfrm>
            <a:off x="381000" y="-571500"/>
            <a:ext cx="8229600" cy="5715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415364"/>
              </a:buClr>
              <a:buSzPts val="1800"/>
              <a:buFont typeface="Calibri"/>
              <a:buNone/>
            </a:pPr>
            <a:r>
              <a:rPr lang="en" sz="1800" dirty="0"/>
              <a:t>Overview of Criteria for the different Levels of Evidence</a:t>
            </a:r>
            <a:endParaRPr dirty="0"/>
          </a:p>
        </p:txBody>
      </p:sp>
      <p:graphicFrame>
        <p:nvGraphicFramePr>
          <p:cNvPr id="2066" name="Google Shape;2066;p242"/>
          <p:cNvGraphicFramePr/>
          <p:nvPr>
            <p:extLst>
              <p:ext uri="{D42A27DB-BD31-4B8C-83A1-F6EECF244321}">
                <p14:modId xmlns:p14="http://schemas.microsoft.com/office/powerpoint/2010/main" val="3655802539"/>
              </p:ext>
            </p:extLst>
          </p:nvPr>
        </p:nvGraphicFramePr>
        <p:xfrm>
          <a:off x="190893" y="102175"/>
          <a:ext cx="8762213" cy="4939150"/>
        </p:xfrm>
        <a:graphic>
          <a:graphicData uri="http://schemas.openxmlformats.org/drawingml/2006/table">
            <a:tbl>
              <a:tblPr firstRow="1" bandRow="1">
                <a:noFill/>
                <a:tableStyleId>{92C152D1-02C2-4B81-A416-A316876BD16A}</a:tableStyleId>
              </a:tblPr>
              <a:tblGrid>
                <a:gridCol w="1049448">
                  <a:extLst>
                    <a:ext uri="{9D8B030D-6E8A-4147-A177-3AD203B41FA5}">
                      <a16:colId xmlns:a16="http://schemas.microsoft.com/office/drawing/2014/main" val="20000"/>
                    </a:ext>
                  </a:extLst>
                </a:gridCol>
                <a:gridCol w="1868021">
                  <a:extLst>
                    <a:ext uri="{9D8B030D-6E8A-4147-A177-3AD203B41FA5}">
                      <a16:colId xmlns:a16="http://schemas.microsoft.com/office/drawing/2014/main" val="20001"/>
                    </a:ext>
                  </a:extLst>
                </a:gridCol>
                <a:gridCol w="1708085">
                  <a:extLst>
                    <a:ext uri="{9D8B030D-6E8A-4147-A177-3AD203B41FA5}">
                      <a16:colId xmlns:a16="http://schemas.microsoft.com/office/drawing/2014/main" val="20002"/>
                    </a:ext>
                  </a:extLst>
                </a:gridCol>
                <a:gridCol w="2140882">
                  <a:extLst>
                    <a:ext uri="{9D8B030D-6E8A-4147-A177-3AD203B41FA5}">
                      <a16:colId xmlns:a16="http://schemas.microsoft.com/office/drawing/2014/main" val="20003"/>
                    </a:ext>
                  </a:extLst>
                </a:gridCol>
                <a:gridCol w="1995777">
                  <a:extLst>
                    <a:ext uri="{9D8B030D-6E8A-4147-A177-3AD203B41FA5}">
                      <a16:colId xmlns:a16="http://schemas.microsoft.com/office/drawing/2014/main" val="20004"/>
                    </a:ext>
                  </a:extLst>
                </a:gridCol>
              </a:tblGrid>
              <a:tr h="351825">
                <a:tc>
                  <a:txBody>
                    <a:bodyPr/>
                    <a:lstStyle/>
                    <a:p>
                      <a:pPr marL="0" marR="0" lvl="0" indent="0" algn="ctr" rtl="0">
                        <a:spcBef>
                          <a:spcPts val="0"/>
                        </a:spcBef>
                        <a:spcAft>
                          <a:spcPts val="0"/>
                        </a:spcAft>
                        <a:buClr>
                          <a:schemeClr val="dk1"/>
                        </a:buClr>
                        <a:buSzPts val="1100"/>
                        <a:buFont typeface="Calibri"/>
                        <a:buNone/>
                      </a:pPr>
                      <a:r>
                        <a:rPr lang="en" sz="1100">
                          <a:solidFill>
                            <a:schemeClr val="dk1"/>
                          </a:solidFill>
                          <a:latin typeface="Calibri"/>
                          <a:ea typeface="Calibri"/>
                          <a:cs typeface="Calibri"/>
                          <a:sym typeface="Calibri"/>
                        </a:rPr>
                        <a:t>Criteria</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spcBef>
                          <a:spcPts val="0"/>
                        </a:spcBef>
                        <a:spcAft>
                          <a:spcPts val="0"/>
                        </a:spcAft>
                        <a:buNone/>
                      </a:pPr>
                      <a:r>
                        <a:rPr lang="en" sz="1100">
                          <a:solidFill>
                            <a:schemeClr val="dk1"/>
                          </a:solidFill>
                          <a:latin typeface="Calibri"/>
                          <a:ea typeface="Calibri"/>
                          <a:cs typeface="Calibri"/>
                          <a:sym typeface="Calibri"/>
                        </a:rPr>
                        <a:t>Tier 1: Strong Evidence</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38CD5"/>
                    </a:solidFill>
                  </a:tcPr>
                </a:tc>
                <a:tc>
                  <a:txBody>
                    <a:bodyPr/>
                    <a:lstStyle/>
                    <a:p>
                      <a:pPr marL="0" marR="0" lvl="0" indent="0" algn="ctr" rtl="0">
                        <a:spcBef>
                          <a:spcPts val="0"/>
                        </a:spcBef>
                        <a:spcAft>
                          <a:spcPts val="0"/>
                        </a:spcAft>
                        <a:buNone/>
                      </a:pPr>
                      <a:r>
                        <a:rPr lang="en" sz="1100">
                          <a:solidFill>
                            <a:schemeClr val="dk1"/>
                          </a:solidFill>
                          <a:latin typeface="Calibri"/>
                          <a:ea typeface="Calibri"/>
                          <a:cs typeface="Calibri"/>
                          <a:sym typeface="Calibri"/>
                        </a:rPr>
                        <a:t>Tier 2: Moderate Evidence </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ctr" rtl="0">
                        <a:spcBef>
                          <a:spcPts val="0"/>
                        </a:spcBef>
                        <a:spcAft>
                          <a:spcPts val="0"/>
                        </a:spcAft>
                        <a:buNone/>
                      </a:pPr>
                      <a:r>
                        <a:rPr lang="en" sz="1100" dirty="0">
                          <a:solidFill>
                            <a:schemeClr val="dk1"/>
                          </a:solidFill>
                          <a:latin typeface="Calibri"/>
                          <a:ea typeface="Calibri"/>
                          <a:cs typeface="Calibri"/>
                          <a:sym typeface="Calibri"/>
                        </a:rPr>
                        <a:t>Tier 3: Promising Evidence</a:t>
                      </a:r>
                      <a:endParaRPr sz="1100" dirty="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60000"/>
                        <a:lumOff val="40000"/>
                      </a:schemeClr>
                    </a:solidFill>
                  </a:tcPr>
                </a:tc>
                <a:tc>
                  <a:txBody>
                    <a:bodyPr/>
                    <a:lstStyle/>
                    <a:p>
                      <a:pPr marL="0" marR="0" lvl="0" indent="0" algn="ctr" rtl="0">
                        <a:spcBef>
                          <a:spcPts val="0"/>
                        </a:spcBef>
                        <a:spcAft>
                          <a:spcPts val="0"/>
                        </a:spcAft>
                        <a:buNone/>
                      </a:pPr>
                      <a:r>
                        <a:rPr lang="en" sz="1100">
                          <a:solidFill>
                            <a:schemeClr val="dk1"/>
                          </a:solidFill>
                          <a:latin typeface="Calibri"/>
                          <a:ea typeface="Calibri"/>
                          <a:cs typeface="Calibri"/>
                          <a:sym typeface="Calibri"/>
                        </a:rPr>
                        <a:t>Tier 4: Demonstrates a Rationale </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312725">
                <a:tc>
                  <a:txBody>
                    <a:bodyPr/>
                    <a:lstStyle/>
                    <a:p>
                      <a:pPr marL="0" marR="0" lvl="0" indent="0" algn="ctr" rtl="0">
                        <a:lnSpc>
                          <a:spcPct val="100000"/>
                        </a:lnSpc>
                        <a:spcBef>
                          <a:spcPts val="0"/>
                        </a:spcBef>
                        <a:spcAft>
                          <a:spcPts val="0"/>
                        </a:spcAft>
                        <a:buClr>
                          <a:schemeClr val="dk1"/>
                        </a:buClr>
                        <a:buSzPts val="1100"/>
                        <a:buFont typeface="Calibri"/>
                        <a:buNone/>
                      </a:pPr>
                      <a:r>
                        <a:rPr lang="en" sz="1100" b="1" i="0">
                          <a:solidFill>
                            <a:schemeClr val="dk1"/>
                          </a:solidFill>
                          <a:latin typeface="Calibri"/>
                          <a:ea typeface="Calibri"/>
                          <a:cs typeface="Calibri"/>
                          <a:sym typeface="Calibri"/>
                        </a:rPr>
                        <a:t>Study Design</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Experimental </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Quasi-experimental</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i="0">
                          <a:solidFill>
                            <a:schemeClr val="dk1"/>
                          </a:solidFill>
                          <a:latin typeface="Calibri"/>
                          <a:ea typeface="Calibri"/>
                          <a:cs typeface="Calibri"/>
                          <a:sym typeface="Calibri"/>
                        </a:rPr>
                        <a:t>Correlational with statistical controls for selection bias</a:t>
                      </a:r>
                      <a:endParaRPr sz="100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High-quality research findings or positive evaluation </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1"/>
                  </a:ext>
                </a:extLst>
              </a:tr>
              <a:tr h="693850">
                <a:tc>
                  <a:txBody>
                    <a:bodyPr/>
                    <a:lstStyle/>
                    <a:p>
                      <a:pPr marL="0" marR="0" lvl="0" indent="0" algn="ctr" rtl="0">
                        <a:spcBef>
                          <a:spcPts val="0"/>
                        </a:spcBef>
                        <a:spcAft>
                          <a:spcPts val="0"/>
                        </a:spcAft>
                        <a:buNone/>
                      </a:pPr>
                      <a:r>
                        <a:rPr lang="en" sz="1100" b="1" i="0">
                          <a:solidFill>
                            <a:schemeClr val="dk1"/>
                          </a:solidFill>
                          <a:latin typeface="Calibri"/>
                          <a:ea typeface="Calibri"/>
                          <a:cs typeface="Calibri"/>
                          <a:sym typeface="Calibri"/>
                        </a:rPr>
                        <a:t>Study</a:t>
                      </a:r>
                      <a:r>
                        <a:rPr lang="en" sz="1400">
                          <a:solidFill>
                            <a:schemeClr val="dk1"/>
                          </a:solidFill>
                        </a:rPr>
                        <a:t> </a:t>
                      </a:r>
                      <a:r>
                        <a:rPr lang="en" sz="1100" b="1" i="0">
                          <a:solidFill>
                            <a:schemeClr val="dk1"/>
                          </a:solidFill>
                          <a:latin typeface="Calibri"/>
                          <a:ea typeface="Calibri"/>
                          <a:cs typeface="Calibri"/>
                          <a:sym typeface="Calibri"/>
                        </a:rPr>
                        <a:t>Design</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spcBef>
                          <a:spcPts val="0"/>
                        </a:spcBef>
                        <a:spcAft>
                          <a:spcPts val="0"/>
                        </a:spcAft>
                        <a:buClr>
                          <a:schemeClr val="dk1"/>
                        </a:buClr>
                        <a:buSzPts val="1000"/>
                        <a:buFont typeface="Calibri"/>
                        <a:buNone/>
                      </a:pPr>
                      <a:r>
                        <a:rPr lang="en" sz="1000" i="0">
                          <a:solidFill>
                            <a:schemeClr val="dk1"/>
                          </a:solidFill>
                          <a:latin typeface="Calibri"/>
                          <a:ea typeface="Calibri"/>
                          <a:cs typeface="Calibri"/>
                          <a:sym typeface="Calibri"/>
                        </a:rPr>
                        <a:t>One well-designed and well-implemented study on the intervention</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i="0">
                          <a:solidFill>
                            <a:schemeClr val="dk1"/>
                          </a:solidFill>
                          <a:latin typeface="Calibri"/>
                          <a:ea typeface="Calibri"/>
                          <a:cs typeface="Calibri"/>
                          <a:sym typeface="Calibri"/>
                        </a:rPr>
                        <a:t>One well-designed and well-implemented study on the intervention</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i="0">
                          <a:solidFill>
                            <a:schemeClr val="dk1"/>
                          </a:solidFill>
                          <a:latin typeface="Calibri"/>
                          <a:ea typeface="Calibri"/>
                          <a:cs typeface="Calibri"/>
                          <a:sym typeface="Calibri"/>
                        </a:rPr>
                        <a:t>One well-designed and well implemented study on the intervention</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Well-specified logic model informed by research or an evaluation that suggests how the intervention is likely to improve relevant outcomes </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2"/>
                  </a:ext>
                </a:extLst>
              </a:tr>
              <a:tr h="693850">
                <a:tc>
                  <a:txBody>
                    <a:bodyPr/>
                    <a:lstStyle/>
                    <a:p>
                      <a:pPr marL="0" marR="0" lvl="0" indent="0" algn="ctr" rtl="0">
                        <a:spcBef>
                          <a:spcPts val="0"/>
                        </a:spcBef>
                        <a:spcAft>
                          <a:spcPts val="0"/>
                        </a:spcAft>
                        <a:buClr>
                          <a:schemeClr val="dk1"/>
                        </a:buClr>
                        <a:buSzPts val="1100"/>
                        <a:buFont typeface="Calibri"/>
                        <a:buNone/>
                      </a:pPr>
                      <a:r>
                        <a:rPr lang="en" sz="1100" b="1" i="0">
                          <a:solidFill>
                            <a:schemeClr val="dk1"/>
                          </a:solidFill>
                          <a:latin typeface="Calibri"/>
                          <a:ea typeface="Calibri"/>
                          <a:cs typeface="Calibri"/>
                          <a:sym typeface="Calibri"/>
                        </a:rPr>
                        <a:t>Sample</a:t>
                      </a:r>
                      <a:endParaRPr sz="110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A large sample size of 350 or more participants</a:t>
                      </a:r>
                      <a:endParaRPr sz="1100"/>
                    </a:p>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Multi-site sample (i.e., more than one site)</a:t>
                      </a:r>
                      <a:endParaRPr sz="1000" i="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spcBef>
                          <a:spcPts val="0"/>
                        </a:spcBef>
                        <a:spcAft>
                          <a:spcPts val="0"/>
                        </a:spcAft>
                        <a:buNone/>
                      </a:pPr>
                      <a:r>
                        <a:rPr lang="en" sz="1000">
                          <a:latin typeface="Calibri"/>
                          <a:ea typeface="Calibri"/>
                          <a:cs typeface="Calibri"/>
                          <a:sym typeface="Calibri"/>
                        </a:rPr>
                        <a:t>A large sample size of 350 or more participants</a:t>
                      </a:r>
                      <a:endParaRPr sz="1100"/>
                    </a:p>
                    <a:p>
                      <a:pPr marL="0" marR="0" lvl="0" indent="0" algn="ctr" rtl="0">
                        <a:spcBef>
                          <a:spcPts val="0"/>
                        </a:spcBef>
                        <a:spcAft>
                          <a:spcPts val="0"/>
                        </a:spcAft>
                        <a:buNone/>
                      </a:pPr>
                      <a:r>
                        <a:rPr lang="en" sz="1000">
                          <a:latin typeface="Calibri"/>
                          <a:ea typeface="Calibri"/>
                          <a:cs typeface="Calibri"/>
                          <a:sym typeface="Calibri"/>
                        </a:rPr>
                        <a:t>Multi-site sample (i.e., more than one site)</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Uses sampling and/or analytic methods to reduce or account for differences between the intervention group and a comparison group</a:t>
                      </a:r>
                      <a:endParaRPr sz="100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 sz="1000" dirty="0">
                          <a:solidFill>
                            <a:schemeClr val="dk1"/>
                          </a:solidFill>
                          <a:latin typeface="Calibri"/>
                          <a:ea typeface="Calibri"/>
                          <a:cs typeface="Calibri"/>
                          <a:sym typeface="Calibri"/>
                        </a:rPr>
                        <a:t>N/A</a:t>
                      </a:r>
                      <a:endParaRPr sz="1100" dirty="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3"/>
                  </a:ext>
                </a:extLst>
              </a:tr>
              <a:tr h="693850">
                <a:tc>
                  <a:txBody>
                    <a:bodyPr/>
                    <a:lstStyle/>
                    <a:p>
                      <a:pPr marL="0" marR="0" lvl="0" indent="0" algn="ctr" rtl="0">
                        <a:spcBef>
                          <a:spcPts val="0"/>
                        </a:spcBef>
                        <a:spcAft>
                          <a:spcPts val="0"/>
                        </a:spcAft>
                        <a:buNone/>
                      </a:pPr>
                      <a:r>
                        <a:rPr lang="en" sz="1100" b="1" i="0">
                          <a:solidFill>
                            <a:schemeClr val="dk1"/>
                          </a:solidFill>
                          <a:latin typeface="Calibri"/>
                          <a:ea typeface="Calibri"/>
                          <a:cs typeface="Calibri"/>
                          <a:sym typeface="Calibri"/>
                        </a:rPr>
                        <a:t>Sample</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i="0">
                          <a:solidFill>
                            <a:schemeClr val="dk1"/>
                          </a:solidFill>
                          <a:latin typeface="Calibri"/>
                          <a:ea typeface="Calibri"/>
                          <a:cs typeface="Calibri"/>
                          <a:sym typeface="Calibri"/>
                        </a:rPr>
                        <a:t>Overlapping populations </a:t>
                      </a:r>
                      <a:r>
                        <a:rPr lang="en" sz="1000" b="1" i="0">
                          <a:solidFill>
                            <a:schemeClr val="dk1"/>
                          </a:solidFill>
                          <a:latin typeface="Calibri"/>
                          <a:ea typeface="Calibri"/>
                          <a:cs typeface="Calibri"/>
                          <a:sym typeface="Calibri"/>
                        </a:rPr>
                        <a:t>and</a:t>
                      </a:r>
                      <a:r>
                        <a:rPr lang="en" sz="1000" i="0">
                          <a:solidFill>
                            <a:schemeClr val="dk1"/>
                          </a:solidFill>
                          <a:latin typeface="Calibri"/>
                          <a:ea typeface="Calibri"/>
                          <a:cs typeface="Calibri"/>
                          <a:sym typeface="Calibri"/>
                        </a:rPr>
                        <a:t> settings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spcBef>
                          <a:spcPts val="0"/>
                        </a:spcBef>
                        <a:spcAft>
                          <a:spcPts val="0"/>
                        </a:spcAft>
                        <a:buNone/>
                      </a:pPr>
                      <a:r>
                        <a:rPr lang="en" sz="1000" i="0">
                          <a:solidFill>
                            <a:schemeClr val="dk1"/>
                          </a:solidFill>
                          <a:latin typeface="Calibri"/>
                          <a:ea typeface="Calibri"/>
                          <a:cs typeface="Calibri"/>
                          <a:sym typeface="Calibri"/>
                        </a:rPr>
                        <a:t>Overlapping populations </a:t>
                      </a:r>
                      <a:r>
                        <a:rPr lang="en" sz="1000" b="1" i="0">
                          <a:solidFill>
                            <a:schemeClr val="dk1"/>
                          </a:solidFill>
                          <a:latin typeface="Calibri"/>
                          <a:ea typeface="Calibri"/>
                          <a:cs typeface="Calibri"/>
                          <a:sym typeface="Calibri"/>
                        </a:rPr>
                        <a:t>or</a:t>
                      </a:r>
                      <a:r>
                        <a:rPr lang="en" sz="1000" i="0">
                          <a:solidFill>
                            <a:schemeClr val="dk1"/>
                          </a:solidFill>
                          <a:latin typeface="Calibri"/>
                          <a:ea typeface="Calibri"/>
                          <a:cs typeface="Calibri"/>
                          <a:sym typeface="Calibri"/>
                        </a:rPr>
                        <a:t> settings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Uses sampling and/or analytic methods to reduce or account for differences between the intervention group and a comparison group</a:t>
                      </a:r>
                      <a:endParaRPr sz="100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a:solidFill>
                            <a:schemeClr val="dk1"/>
                          </a:solidFill>
                          <a:latin typeface="Calibri"/>
                          <a:ea typeface="Calibri"/>
                          <a:cs typeface="Calibri"/>
                          <a:sym typeface="Calibri"/>
                        </a:rPr>
                        <a:t>N/A</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4"/>
                  </a:ext>
                </a:extLst>
              </a:tr>
              <a:tr h="693850">
                <a:tc>
                  <a:txBody>
                    <a:bodyPr/>
                    <a:lstStyle/>
                    <a:p>
                      <a:pPr marL="0" marR="0" lvl="0" indent="0" algn="ctr" rtl="0">
                        <a:spcBef>
                          <a:spcPts val="0"/>
                        </a:spcBef>
                        <a:spcAft>
                          <a:spcPts val="0"/>
                        </a:spcAft>
                        <a:buNone/>
                      </a:pPr>
                      <a:r>
                        <a:rPr lang="en" sz="1100" b="1" i="0">
                          <a:solidFill>
                            <a:schemeClr val="dk1"/>
                          </a:solidFill>
                          <a:latin typeface="Calibri"/>
                          <a:ea typeface="Calibri"/>
                          <a:cs typeface="Calibri"/>
                          <a:sym typeface="Calibri"/>
                        </a:rPr>
                        <a:t>Sample</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Random assignment to treatment/control group</a:t>
                      </a:r>
                      <a:endParaRPr sz="100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 Matching or statistically controlling differences between groups rather than random assignment</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dirty="0">
                          <a:solidFill>
                            <a:schemeClr val="dk1"/>
                          </a:solidFill>
                          <a:latin typeface="Calibri"/>
                          <a:ea typeface="Calibri"/>
                          <a:cs typeface="Calibri"/>
                          <a:sym typeface="Calibri"/>
                        </a:rPr>
                        <a:t>Uses sampling and/or analytic methods to reduce or account for differences between the intervention group and a comparison group</a:t>
                      </a:r>
                      <a:endParaRPr sz="1000" dirty="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900">
                          <a:solidFill>
                            <a:schemeClr val="dk1"/>
                          </a:solidFill>
                          <a:latin typeface="Calibri"/>
                          <a:ea typeface="Calibri"/>
                          <a:cs typeface="Calibri"/>
                          <a:sym typeface="Calibri"/>
                        </a:rPr>
                        <a:t>N/A</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5"/>
                  </a:ext>
                </a:extLst>
              </a:tr>
              <a:tr h="566800">
                <a:tc>
                  <a:txBody>
                    <a:bodyPr/>
                    <a:lstStyle/>
                    <a:p>
                      <a:pPr marL="0" marR="0" lvl="0" indent="0" algn="ctr" rtl="0">
                        <a:lnSpc>
                          <a:spcPct val="100000"/>
                        </a:lnSpc>
                        <a:spcBef>
                          <a:spcPts val="0"/>
                        </a:spcBef>
                        <a:spcAft>
                          <a:spcPts val="0"/>
                        </a:spcAft>
                        <a:buClr>
                          <a:schemeClr val="dk1"/>
                        </a:buClr>
                        <a:buSzPts val="1100"/>
                        <a:buFont typeface="Calibri"/>
                        <a:buNone/>
                      </a:pPr>
                      <a:r>
                        <a:rPr lang="en" sz="1100" b="1" i="0">
                          <a:solidFill>
                            <a:schemeClr val="dk1"/>
                          </a:solidFill>
                          <a:latin typeface="Calibri"/>
                          <a:ea typeface="Calibri"/>
                          <a:cs typeface="Calibri"/>
                          <a:sym typeface="Calibri"/>
                        </a:rPr>
                        <a:t>Outcomes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A statistically significant and positive (i.e., favorable) effect on a student outcome or other relevant outcome</a:t>
                      </a:r>
                      <a:endParaRPr sz="1000" i="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spcBef>
                          <a:spcPts val="0"/>
                        </a:spcBef>
                        <a:spcAft>
                          <a:spcPts val="0"/>
                        </a:spcAft>
                        <a:buNone/>
                      </a:pPr>
                      <a:r>
                        <a:rPr lang="en" sz="1000" b="0" i="0" u="none" strike="noStrike" dirty="0">
                          <a:solidFill>
                            <a:schemeClr val="dk1"/>
                          </a:solidFill>
                          <a:latin typeface="Calibri"/>
                          <a:ea typeface="Calibri"/>
                          <a:cs typeface="Calibri"/>
                          <a:sym typeface="Calibri"/>
                        </a:rPr>
                        <a:t>A statistically significant and positive (i.e., favorable) effect on a student outcome or other relevant outcome</a:t>
                      </a:r>
                      <a:endParaRPr sz="1400" dirty="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spcBef>
                          <a:spcPts val="0"/>
                        </a:spcBef>
                        <a:spcAft>
                          <a:spcPts val="0"/>
                        </a:spcAft>
                        <a:buNone/>
                      </a:pPr>
                      <a:r>
                        <a:rPr lang="en" sz="1000" b="0" i="0" u="none" strike="noStrike">
                          <a:solidFill>
                            <a:schemeClr val="dk1"/>
                          </a:solidFill>
                          <a:latin typeface="Calibri"/>
                          <a:ea typeface="Calibri"/>
                          <a:cs typeface="Calibri"/>
                          <a:sym typeface="Calibri"/>
                        </a:rPr>
                        <a:t>A statistically significant and positive (i.e., favorable) effect on a student outcome or other relevant outcome</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Research-supported innovations designed to improve an important outcome</a:t>
                      </a:r>
                      <a:endParaRPr sz="1000" i="0">
                        <a:solidFill>
                          <a:schemeClr val="dk1"/>
                        </a:solidFill>
                        <a:latin typeface="Calibri"/>
                        <a:ea typeface="Calibri"/>
                        <a:cs typeface="Calibri"/>
                        <a:sym typeface="Calibri"/>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6"/>
                  </a:ext>
                </a:extLst>
              </a:tr>
              <a:tr h="498400">
                <a:tc>
                  <a:txBody>
                    <a:bodyPr/>
                    <a:lstStyle/>
                    <a:p>
                      <a:pPr marL="0" marR="0" lvl="0" indent="0" algn="ctr" rtl="0">
                        <a:spcBef>
                          <a:spcPts val="0"/>
                        </a:spcBef>
                        <a:spcAft>
                          <a:spcPts val="0"/>
                        </a:spcAft>
                        <a:buClr>
                          <a:schemeClr val="dk1"/>
                        </a:buClr>
                        <a:buSzPts val="1100"/>
                        <a:buFont typeface="Calibri"/>
                        <a:buNone/>
                      </a:pPr>
                      <a:r>
                        <a:rPr lang="en" sz="1100" b="1" i="0">
                          <a:solidFill>
                            <a:schemeClr val="dk1"/>
                          </a:solidFill>
                          <a:latin typeface="Calibri"/>
                          <a:ea typeface="Calibri"/>
                          <a:cs typeface="Calibri"/>
                          <a:sym typeface="Calibri"/>
                        </a:rPr>
                        <a:t>What Works Clearinghouse Standards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A5A5A5"/>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a:solidFill>
                            <a:schemeClr val="dk1"/>
                          </a:solidFill>
                          <a:latin typeface="Calibri"/>
                          <a:ea typeface="Calibri"/>
                          <a:cs typeface="Calibri"/>
                          <a:sym typeface="Calibri"/>
                        </a:rPr>
                        <a:t>Meets without reservations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alpha val="9803"/>
                      </a:schemeClr>
                    </a:solidFill>
                  </a:tcPr>
                </a:tc>
                <a:tc>
                  <a:txBody>
                    <a:bodyPr/>
                    <a:lstStyle/>
                    <a:p>
                      <a:pPr marL="0" marR="0" lvl="0" indent="0" algn="ctr" rtl="0">
                        <a:lnSpc>
                          <a:spcPct val="100000"/>
                        </a:lnSpc>
                        <a:spcBef>
                          <a:spcPts val="0"/>
                        </a:spcBef>
                        <a:spcAft>
                          <a:spcPts val="0"/>
                        </a:spcAft>
                        <a:buClr>
                          <a:schemeClr val="dk1"/>
                        </a:buClr>
                        <a:buSzPts val="1000"/>
                        <a:buFont typeface="Calibri"/>
                        <a:buNone/>
                      </a:pPr>
                      <a:r>
                        <a:rPr lang="en" sz="1000" b="0" i="0" u="none" strike="noStrike" dirty="0">
                          <a:solidFill>
                            <a:schemeClr val="dk1"/>
                          </a:solidFill>
                          <a:latin typeface="Calibri"/>
                          <a:ea typeface="Calibri"/>
                          <a:cs typeface="Calibri"/>
                          <a:sym typeface="Calibri"/>
                        </a:rPr>
                        <a:t>Meets with or without reservations</a:t>
                      </a:r>
                      <a:endParaRPr sz="1100" dirty="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2"/>
                    </a:solidFill>
                  </a:tcPr>
                </a:tc>
                <a:tc>
                  <a:txBody>
                    <a:bodyPr/>
                    <a:lstStyle/>
                    <a:p>
                      <a:pPr marL="0" marR="0" lvl="0" indent="0" algn="ctr" rtl="0">
                        <a:spcBef>
                          <a:spcPts val="0"/>
                        </a:spcBef>
                        <a:spcAft>
                          <a:spcPts val="0"/>
                        </a:spcAft>
                        <a:buNone/>
                      </a:pPr>
                      <a:r>
                        <a:rPr lang="en" sz="1000" b="0" i="0" u="none" strike="noStrike" dirty="0">
                          <a:solidFill>
                            <a:schemeClr val="dk1"/>
                          </a:solidFill>
                          <a:latin typeface="Calibri"/>
                          <a:ea typeface="Calibri"/>
                          <a:cs typeface="Calibri"/>
                          <a:sym typeface="Calibri"/>
                        </a:rPr>
                        <a:t>N/A</a:t>
                      </a:r>
                      <a:endParaRPr sz="1400" dirty="0">
                        <a:solidFill>
                          <a:schemeClr val="dk1"/>
                        </a:solidFill>
                      </a:endParaRPr>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Clr>
                          <a:schemeClr val="dk1"/>
                        </a:buClr>
                        <a:buSzPts val="1000"/>
                        <a:buFont typeface="Calibri"/>
                        <a:buNone/>
                      </a:pPr>
                      <a:r>
                        <a:rPr lang="en" sz="1000" dirty="0">
                          <a:solidFill>
                            <a:schemeClr val="dk1"/>
                          </a:solidFill>
                          <a:latin typeface="Calibri"/>
                          <a:ea typeface="Calibri"/>
                          <a:cs typeface="Calibri"/>
                          <a:sym typeface="Calibri"/>
                        </a:rPr>
                        <a:t>N/A</a:t>
                      </a:r>
                      <a:endParaRPr sz="1100" dirty="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9803"/>
                      </a:scheme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1"/>
        <p:cNvGrpSpPr/>
        <p:nvPr/>
      </p:nvGrpSpPr>
      <p:grpSpPr>
        <a:xfrm>
          <a:off x="0" y="0"/>
          <a:ext cx="0" cy="0"/>
          <a:chOff x="0" y="0"/>
          <a:chExt cx="0" cy="0"/>
        </a:xfrm>
      </p:grpSpPr>
      <p:sp>
        <p:nvSpPr>
          <p:cNvPr id="2072" name="Google Shape;2072;p243">
            <a:extLst>
              <a:ext uri="{C183D7F6-B498-43B3-948B-1728B52AA6E4}">
                <adec:decorative xmlns:adec="http://schemas.microsoft.com/office/drawing/2017/decorative" val="1"/>
              </a:ext>
            </a:extLst>
          </p:cNvPr>
          <p:cNvSpPr/>
          <p:nvPr/>
        </p:nvSpPr>
        <p:spPr>
          <a:xfrm>
            <a:off x="0" y="0"/>
            <a:ext cx="8469631" cy="514350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073" name="Google Shape;2073;p243">
            <a:extLst>
              <a:ext uri="{C183D7F6-B498-43B3-948B-1728B52AA6E4}">
                <adec:decorative xmlns:adec="http://schemas.microsoft.com/office/drawing/2017/decorative" val="1"/>
              </a:ext>
            </a:extLst>
          </p:cNvPr>
          <p:cNvSpPr/>
          <p:nvPr/>
        </p:nvSpPr>
        <p:spPr>
          <a:xfrm>
            <a:off x="4578523" y="0"/>
            <a:ext cx="3891106" cy="5149096"/>
          </a:xfrm>
          <a:prstGeom prst="rect">
            <a:avLst/>
          </a:prstGeom>
          <a:solidFill>
            <a:srgbClr val="36609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074" name="Google Shape;2074;p243"/>
          <p:cNvSpPr txBox="1">
            <a:spLocks noGrp="1"/>
          </p:cNvSpPr>
          <p:nvPr>
            <p:ph type="title"/>
          </p:nvPr>
        </p:nvSpPr>
        <p:spPr>
          <a:xfrm>
            <a:off x="4819524" y="494590"/>
            <a:ext cx="3397675" cy="403225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2700"/>
              <a:buFont typeface="Calibri"/>
              <a:buNone/>
            </a:pPr>
            <a:r>
              <a:rPr lang="en" sz="2700" dirty="0">
                <a:solidFill>
                  <a:srgbClr val="FFFFFF"/>
                </a:solidFill>
                <a:latin typeface="Roboto" panose="02000000000000000000" pitchFamily="2" charset="0"/>
                <a:ea typeface="Roboto" panose="02000000000000000000" pitchFamily="2" charset="0"/>
                <a:cs typeface="Roboto" panose="02000000000000000000" pitchFamily="2" charset="0"/>
                <a:sym typeface="Calibri"/>
              </a:rPr>
              <a:t>Knowledge Check #3</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075" name="Google Shape;2075;p243">
            <a:extLst>
              <a:ext uri="{C183D7F6-B498-43B3-948B-1728B52AA6E4}">
                <adec:decorative xmlns:adec="http://schemas.microsoft.com/office/drawing/2017/decorative" val="1"/>
              </a:ext>
            </a:extLst>
          </p:cNvPr>
          <p:cNvSpPr/>
          <p:nvPr/>
        </p:nvSpPr>
        <p:spPr>
          <a:xfrm>
            <a:off x="8458200" y="0"/>
            <a:ext cx="685800" cy="5143500"/>
          </a:xfrm>
          <a:prstGeom prst="rect">
            <a:avLst/>
          </a:prstGeom>
          <a:solidFill>
            <a:srgbClr val="17365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076" name="Google Shape;2076;p243"/>
          <p:cNvSpPr/>
          <p:nvPr/>
        </p:nvSpPr>
        <p:spPr>
          <a:xfrm>
            <a:off x="569122" y="494590"/>
            <a:ext cx="3710063" cy="41543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C54B38"/>
              </a:buClr>
              <a:buSzPts val="1800"/>
              <a:buFont typeface="Arial"/>
              <a:buNone/>
            </a:pPr>
            <a:r>
              <a:rPr lang="en" sz="1800" b="1">
                <a:solidFill>
                  <a:srgbClr val="C54B38"/>
                </a:solidFill>
                <a:latin typeface="Calibri"/>
                <a:ea typeface="Calibri"/>
                <a:cs typeface="Calibri"/>
                <a:sym typeface="Calibri"/>
              </a:rPr>
              <a:t>Which tier of evidence requires ongoing efforts to examine the intervention’s effects?</a:t>
            </a:r>
            <a:endParaRPr sz="1800">
              <a:solidFill>
                <a:srgbClr val="C54B38"/>
              </a:solidFill>
              <a:latin typeface="Calibri"/>
              <a:ea typeface="Calibri"/>
              <a:cs typeface="Calibri"/>
              <a:sym typeface="Calibri"/>
            </a:endParaRPr>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Tier 1: Strong Evidence</a:t>
            </a:r>
            <a:endParaRPr sz="1500" b="0" i="0" u="none" strike="noStrike" cap="none">
              <a:solidFill>
                <a:schemeClr val="accent2"/>
              </a:solidFill>
              <a:latin typeface="Calibri"/>
              <a:ea typeface="Calibri"/>
              <a:cs typeface="Calibri"/>
              <a:sym typeface="Calibri"/>
            </a:endParaRPr>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Tier 2: Moderate Evidence</a:t>
            </a:r>
            <a:endParaRPr sz="1500" b="0" i="0" u="none" strike="noStrike" cap="none">
              <a:solidFill>
                <a:schemeClr val="accent2"/>
              </a:solidFill>
              <a:latin typeface="Calibri"/>
              <a:ea typeface="Calibri"/>
              <a:cs typeface="Calibri"/>
              <a:sym typeface="Calibri"/>
            </a:endParaRPr>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Tier 3: Promising Evidence</a:t>
            </a:r>
            <a:endParaRPr sz="1500" b="0" i="0" u="none" strike="noStrike" cap="none">
              <a:solidFill>
                <a:schemeClr val="accent2"/>
              </a:solidFill>
              <a:latin typeface="Calibri"/>
              <a:ea typeface="Calibri"/>
              <a:cs typeface="Calibri"/>
              <a:sym typeface="Calibri"/>
            </a:endParaRPr>
          </a:p>
          <a:p>
            <a:pPr marL="558800" marR="0" lvl="1" indent="-209550" algn="l" rtl="0">
              <a:lnSpc>
                <a:spcPct val="90000"/>
              </a:lnSpc>
              <a:spcBef>
                <a:spcPts val="300"/>
              </a:spcBef>
              <a:spcAft>
                <a:spcPts val="0"/>
              </a:spcAft>
              <a:buClr>
                <a:schemeClr val="accent2"/>
              </a:buClr>
              <a:buSzPts val="1500"/>
              <a:buFont typeface="Arial"/>
              <a:buChar char="•"/>
            </a:pPr>
            <a:r>
              <a:rPr lang="en" sz="1500" b="0" i="0" u="none" strike="noStrike" cap="none">
                <a:solidFill>
                  <a:schemeClr val="accent2"/>
                </a:solidFill>
                <a:latin typeface="Calibri"/>
                <a:ea typeface="Calibri"/>
                <a:cs typeface="Calibri"/>
                <a:sym typeface="Calibri"/>
              </a:rPr>
              <a:t>Tier 4: Demonstrates a Rationale</a:t>
            </a:r>
            <a:endParaRPr sz="1100"/>
          </a:p>
          <a:p>
            <a:pPr marL="342900" marR="0" lvl="1" indent="0" algn="l" rtl="0">
              <a:lnSpc>
                <a:spcPct val="90000"/>
              </a:lnSpc>
              <a:spcBef>
                <a:spcPts val="300"/>
              </a:spcBef>
              <a:spcAft>
                <a:spcPts val="0"/>
              </a:spcAft>
              <a:buClr>
                <a:schemeClr val="dk2"/>
              </a:buClr>
              <a:buSzPts val="1500"/>
              <a:buFont typeface="Arial"/>
              <a:buNone/>
            </a:pPr>
            <a:endParaRPr sz="1500" b="0" i="0" u="none" strike="noStrike" cap="none">
              <a:solidFill>
                <a:schemeClr val="accent2"/>
              </a:solidFill>
              <a:latin typeface="Calibri"/>
              <a:ea typeface="Calibri"/>
              <a:cs typeface="Calibri"/>
              <a:sym typeface="Calibri"/>
            </a:endParaRPr>
          </a:p>
          <a:p>
            <a:pPr marL="0" marR="0" lvl="0" indent="0" algn="l" rtl="0">
              <a:lnSpc>
                <a:spcPct val="90000"/>
              </a:lnSpc>
              <a:spcBef>
                <a:spcPts val="400"/>
              </a:spcBef>
              <a:spcAft>
                <a:spcPts val="0"/>
              </a:spcAft>
              <a:buClr>
                <a:srgbClr val="E36C09"/>
              </a:buClr>
              <a:buSzPts val="1800"/>
              <a:buFont typeface="Arial"/>
              <a:buNone/>
            </a:pPr>
            <a:r>
              <a:rPr lang="en" sz="1800" b="1">
                <a:solidFill>
                  <a:srgbClr val="E36C09"/>
                </a:solidFill>
                <a:latin typeface="Calibri"/>
                <a:ea typeface="Calibri"/>
                <a:cs typeface="Calibri"/>
                <a:sym typeface="Calibri"/>
              </a:rPr>
              <a:t>Which tier of evidence involves a randomized control trial, the gold standard in research?</a:t>
            </a:r>
            <a:endParaRPr sz="1800">
              <a:solidFill>
                <a:srgbClr val="E36C09"/>
              </a:solidFill>
              <a:latin typeface="Calibri"/>
              <a:ea typeface="Calibri"/>
              <a:cs typeface="Calibri"/>
              <a:sym typeface="Calibri"/>
            </a:endParaRPr>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Tier 1: Strong Evidence</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Tier 2: Moderate Evidence</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Tier 3: Promising Evidence</a:t>
            </a:r>
            <a:endParaRPr sz="1100"/>
          </a:p>
          <a:p>
            <a:pPr marL="558800" marR="0" lvl="1" indent="-209550" algn="l" rtl="0">
              <a:lnSpc>
                <a:spcPct val="90000"/>
              </a:lnSpc>
              <a:spcBef>
                <a:spcPts val="300"/>
              </a:spcBef>
              <a:spcAft>
                <a:spcPts val="0"/>
              </a:spcAft>
              <a:buClr>
                <a:srgbClr val="E36C09"/>
              </a:buClr>
              <a:buSzPts val="1500"/>
              <a:buFont typeface="Arial"/>
              <a:buChar char="•"/>
            </a:pPr>
            <a:r>
              <a:rPr lang="en" sz="1500" b="0" i="0" u="none" strike="noStrike" cap="none">
                <a:solidFill>
                  <a:srgbClr val="E36C09"/>
                </a:solidFill>
                <a:latin typeface="Calibri"/>
                <a:ea typeface="Calibri"/>
                <a:cs typeface="Calibri"/>
                <a:sym typeface="Calibri"/>
              </a:rPr>
              <a:t>Tier 4: Demonstrates a Rationale</a:t>
            </a:r>
            <a:endParaRPr sz="1100"/>
          </a:p>
          <a:p>
            <a:pPr marL="342900" marR="0" lvl="1" indent="0" algn="l" rtl="0">
              <a:lnSpc>
                <a:spcPct val="90000"/>
              </a:lnSpc>
              <a:spcBef>
                <a:spcPts val="300"/>
              </a:spcBef>
              <a:spcAft>
                <a:spcPts val="0"/>
              </a:spcAft>
              <a:buClr>
                <a:schemeClr val="dk2"/>
              </a:buClr>
              <a:buSzPts val="1400"/>
              <a:buFont typeface="Arial"/>
              <a:buNone/>
            </a:pPr>
            <a:endParaRPr sz="1400" b="0" i="0" u="none" strike="noStrike" cap="none">
              <a:solidFill>
                <a:schemeClr val="accent2"/>
              </a:solidFill>
              <a:latin typeface="Calibri"/>
              <a:ea typeface="Calibri"/>
              <a:cs typeface="Calibri"/>
              <a:sym typeface="Calibri"/>
            </a:endParaRPr>
          </a:p>
          <a:p>
            <a:pPr marL="558800" marR="0" lvl="1" indent="-127000" algn="l" rtl="0">
              <a:lnSpc>
                <a:spcPct val="90000"/>
              </a:lnSpc>
              <a:spcBef>
                <a:spcPts val="300"/>
              </a:spcBef>
              <a:spcAft>
                <a:spcPts val="0"/>
              </a:spcAft>
              <a:buClr>
                <a:schemeClr val="dk2"/>
              </a:buClr>
              <a:buSzPts val="1400"/>
              <a:buFont typeface="Arial"/>
              <a:buNone/>
            </a:pPr>
            <a:endParaRPr sz="1400" b="0" i="0" u="none" strike="noStrike" cap="none">
              <a:solidFill>
                <a:schemeClr val="accent2"/>
              </a:solidFill>
              <a:latin typeface="Calibri"/>
              <a:ea typeface="Calibri"/>
              <a:cs typeface="Calibri"/>
              <a:sym typeface="Calibri"/>
            </a:endParaRPr>
          </a:p>
        </p:txBody>
      </p:sp>
      <p:pic>
        <p:nvPicPr>
          <p:cNvPr id="2077" name="Google Shape;2077;p2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8276" y="2571750"/>
            <a:ext cx="1371600" cy="1371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p244"/>
          <p:cNvSpPr txBox="1">
            <a:spLocks noGrp="1"/>
          </p:cNvSpPr>
          <p:nvPr>
            <p:ph type="title"/>
          </p:nvPr>
        </p:nvSpPr>
        <p:spPr>
          <a:xfrm>
            <a:off x="534924" y="223409"/>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Caution: Consider the Context</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084" name="Google Shape;2084;p244"/>
          <p:cNvSpPr txBox="1">
            <a:spLocks noGrp="1"/>
          </p:cNvSpPr>
          <p:nvPr>
            <p:ph type="body" idx="1"/>
          </p:nvPr>
        </p:nvSpPr>
        <p:spPr>
          <a:xfrm>
            <a:off x="1530732" y="3683957"/>
            <a:ext cx="6082536" cy="1163945"/>
          </a:xfrm>
          <a:prstGeom prst="rect">
            <a:avLst/>
          </a:prstGeom>
          <a:noFill/>
          <a:ln>
            <a:noFill/>
          </a:ln>
        </p:spPr>
        <p:txBody>
          <a:bodyPr spcFirstLastPara="1" wrap="square" lIns="68575" tIns="34275" rIns="68575" bIns="34275" anchor="t" anchorCtr="0">
            <a:noAutofit/>
          </a:bodyPr>
          <a:lstStyle/>
          <a:p>
            <a:pPr marL="0" lvl="0" indent="0" algn="ctr" rtl="0">
              <a:lnSpc>
                <a:spcPct val="110000"/>
              </a:lnSpc>
              <a:spcBef>
                <a:spcPts val="0"/>
              </a:spcBef>
              <a:spcAft>
                <a:spcPts val="0"/>
              </a:spcAft>
              <a:buSzPts val="1700"/>
              <a:buNone/>
            </a:pPr>
            <a:r>
              <a:rPr lang="en" sz="2100">
                <a:solidFill>
                  <a:schemeClr val="dk2"/>
                </a:solidFill>
                <a:latin typeface="Calibri"/>
                <a:ea typeface="Calibri"/>
                <a:cs typeface="Calibri"/>
                <a:sym typeface="Calibri"/>
              </a:rPr>
              <a:t>Context is extremely important in determining whether an intervention will be successful in a new setting and with a new population. </a:t>
            </a:r>
            <a:endParaRPr/>
          </a:p>
        </p:txBody>
      </p:sp>
      <p:pic>
        <p:nvPicPr>
          <p:cNvPr id="2085" name="Google Shape;2085;p24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250670" y="1100747"/>
            <a:ext cx="2642661" cy="26553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sp>
        <p:nvSpPr>
          <p:cNvPr id="2091" name="Google Shape;2091;p245"/>
          <p:cNvSpPr txBox="1">
            <a:spLocks noGrp="1"/>
          </p:cNvSpPr>
          <p:nvPr>
            <p:ph type="title"/>
          </p:nvPr>
        </p:nvSpPr>
        <p:spPr>
          <a:xfrm>
            <a:off x="946404" y="569214"/>
            <a:ext cx="7063740" cy="3031236"/>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5400"/>
              <a:buFont typeface="Calibri"/>
              <a:buNone/>
            </a:pPr>
            <a:r>
              <a:rPr lang="en" sz="3300" dirty="0">
                <a:latin typeface="Roboto" panose="02000000000000000000" pitchFamily="2" charset="0"/>
                <a:ea typeface="Roboto" panose="02000000000000000000" pitchFamily="2" charset="0"/>
                <a:cs typeface="Roboto" panose="02000000000000000000" pitchFamily="2" charset="0"/>
              </a:rPr>
              <a:t>Selecting Evidence-Based Interventions</a:t>
            </a:r>
            <a:endParaRPr sz="33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246"/>
          <p:cNvSpPr txBox="1">
            <a:spLocks noGrp="1"/>
          </p:cNvSpPr>
          <p:nvPr>
            <p:ph type="title"/>
          </p:nvPr>
        </p:nvSpPr>
        <p:spPr>
          <a:xfrm>
            <a:off x="678047" y="281774"/>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Pulse Check</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2099" name="Google Shape;2099;p246" descr="In red, before today, had you hear of the What Works Clearinghouse? In orange, have you used the What Works Clearinghouse to search for interventions?"/>
          <p:cNvGrpSpPr/>
          <p:nvPr/>
        </p:nvGrpSpPr>
        <p:grpSpPr>
          <a:xfrm>
            <a:off x="621046" y="1773926"/>
            <a:ext cx="7383482" cy="2044725"/>
            <a:chOff x="0" y="960"/>
            <a:chExt cx="9844642" cy="2726300"/>
          </a:xfrm>
        </p:grpSpPr>
        <p:sp>
          <p:nvSpPr>
            <p:cNvPr id="2100" name="Google Shape;2100;p246"/>
            <p:cNvSpPr/>
            <p:nvPr/>
          </p:nvSpPr>
          <p:spPr>
            <a:xfrm>
              <a:off x="0" y="960"/>
              <a:ext cx="9844642" cy="1356308"/>
            </a:xfrm>
            <a:prstGeom prst="roundRect">
              <a:avLst>
                <a:gd name="adj" fmla="val 16667"/>
              </a:avLst>
            </a:prstGeom>
            <a:solidFill>
              <a:srgbClr val="C54B38"/>
            </a:solidFill>
            <a:ln w="13950" cap="flat" cmpd="sng">
              <a:solidFill>
                <a:srgbClr val="C54B38"/>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1" name="Google Shape;2101;p246"/>
            <p:cNvSpPr txBox="1"/>
            <p:nvPr/>
          </p:nvSpPr>
          <p:spPr>
            <a:xfrm>
              <a:off x="66209" y="67169"/>
              <a:ext cx="9712224" cy="1223890"/>
            </a:xfrm>
            <a:prstGeom prst="rect">
              <a:avLst/>
            </a:prstGeom>
            <a:noFill/>
            <a:ln>
              <a:noFill/>
            </a:ln>
          </p:spPr>
          <p:txBody>
            <a:bodyPr spcFirstLastPara="1" wrap="square" lIns="102875" tIns="102875" rIns="102875" bIns="102875"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 sz="2700">
                  <a:solidFill>
                    <a:schemeClr val="dk1"/>
                  </a:solidFill>
                  <a:latin typeface="Calibri"/>
                  <a:ea typeface="Calibri"/>
                  <a:cs typeface="Calibri"/>
                  <a:sym typeface="Calibri"/>
                </a:rPr>
                <a:t>Before today, had you heard of the What Works Clearinghouse?</a:t>
              </a:r>
              <a:endParaRPr sz="1100"/>
            </a:p>
          </p:txBody>
        </p:sp>
        <p:sp>
          <p:nvSpPr>
            <p:cNvPr id="2102" name="Google Shape;2102;p246"/>
            <p:cNvSpPr/>
            <p:nvPr/>
          </p:nvSpPr>
          <p:spPr>
            <a:xfrm>
              <a:off x="0" y="1370952"/>
              <a:ext cx="9844642" cy="1356308"/>
            </a:xfrm>
            <a:prstGeom prst="roundRect">
              <a:avLst>
                <a:gd name="adj" fmla="val 16667"/>
              </a:avLst>
            </a:prstGeom>
            <a:solidFill>
              <a:srgbClr val="E18B46"/>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3" name="Google Shape;2103;p246"/>
            <p:cNvSpPr txBox="1"/>
            <p:nvPr/>
          </p:nvSpPr>
          <p:spPr>
            <a:xfrm>
              <a:off x="66209" y="1437161"/>
              <a:ext cx="9712224" cy="1223890"/>
            </a:xfrm>
            <a:prstGeom prst="rect">
              <a:avLst/>
            </a:prstGeom>
            <a:noFill/>
            <a:ln>
              <a:noFill/>
            </a:ln>
          </p:spPr>
          <p:txBody>
            <a:bodyPr spcFirstLastPara="1" wrap="square" lIns="102875" tIns="102875" rIns="102875" bIns="102875" anchor="ctr" anchorCtr="0">
              <a:noAutofit/>
            </a:bodyPr>
            <a:lstStyle/>
            <a:p>
              <a:pPr marL="0" marR="0" lvl="0" indent="0" algn="l" rtl="0">
                <a:lnSpc>
                  <a:spcPct val="90000"/>
                </a:lnSpc>
                <a:spcBef>
                  <a:spcPts val="0"/>
                </a:spcBef>
                <a:spcAft>
                  <a:spcPts val="0"/>
                </a:spcAft>
                <a:buClr>
                  <a:schemeClr val="dk1"/>
                </a:buClr>
                <a:buSzPts val="2700"/>
                <a:buFont typeface="Calibri"/>
                <a:buNone/>
              </a:pPr>
              <a:r>
                <a:rPr lang="en" sz="2700">
                  <a:solidFill>
                    <a:schemeClr val="dk1"/>
                  </a:solidFill>
                  <a:latin typeface="Calibri"/>
                  <a:ea typeface="Calibri"/>
                  <a:cs typeface="Calibri"/>
                  <a:sym typeface="Calibri"/>
                </a:rPr>
                <a:t>Have you used the What Works Clearinghouse to search for interventions?</a:t>
              </a:r>
              <a:endParaRPr sz="1100"/>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sp>
        <p:nvSpPr>
          <p:cNvPr id="2109" name="Google Shape;2109;p247"/>
          <p:cNvSpPr txBox="1">
            <a:spLocks noGrp="1"/>
          </p:cNvSpPr>
          <p:nvPr>
            <p:ph type="title"/>
          </p:nvPr>
        </p:nvSpPr>
        <p:spPr>
          <a:xfrm>
            <a:off x="685501" y="274320"/>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What Works Clearinghouse (WWC)</a:t>
            </a:r>
            <a:endParaRPr dirty="0">
              <a:latin typeface="Roboto" panose="02000000000000000000" pitchFamily="2" charset="0"/>
              <a:ea typeface="Roboto" panose="02000000000000000000" pitchFamily="2" charset="0"/>
              <a:cs typeface="Roboto" panose="02000000000000000000" pitchFamily="2" charset="0"/>
            </a:endParaRPr>
          </a:p>
          <a:p>
            <a:pPr marL="0" lvl="0" indent="0" algn="l" rtl="0">
              <a:lnSpc>
                <a:spcPct val="90000"/>
              </a:lnSpc>
              <a:spcBef>
                <a:spcPts val="0"/>
              </a:spcBef>
              <a:spcAft>
                <a:spcPts val="0"/>
              </a:spcAft>
              <a:buClr>
                <a:schemeClr val="dk1"/>
              </a:buClr>
              <a:buSzPts val="3300"/>
              <a:buFont typeface="Calibri"/>
              <a:buNone/>
            </a:pPr>
            <a:endParaRPr dirty="0"/>
          </a:p>
        </p:txBody>
      </p:sp>
      <p:pic>
        <p:nvPicPr>
          <p:cNvPr id="2110" name="Google Shape;2110;p247" descr="What Works Clearinghouse webpage"/>
          <p:cNvPicPr preferRelativeResize="0"/>
          <p:nvPr/>
        </p:nvPicPr>
        <p:blipFill rotWithShape="1">
          <a:blip r:embed="rId3">
            <a:alphaModFix/>
          </a:blip>
          <a:srcRect/>
          <a:stretch/>
        </p:blipFill>
        <p:spPr>
          <a:xfrm>
            <a:off x="1846946" y="1160207"/>
            <a:ext cx="5450109" cy="3600688"/>
          </a:xfrm>
          <a:prstGeom prst="rect">
            <a:avLst/>
          </a:prstGeom>
          <a:noFill/>
          <a:ln w="9525" cap="flat" cmpd="sng">
            <a:solidFill>
              <a:srgbClr val="415364"/>
            </a:solidFill>
            <a:prstDash val="solid"/>
            <a:round/>
            <a:headEnd type="none" w="sm" len="sm"/>
            <a:tailEnd type="none" w="sm" len="sm"/>
          </a:ln>
          <a:effectLst>
            <a:outerShdw blurRad="50800" dist="38100" dir="2700000" algn="tl" rotWithShape="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248"/>
          <p:cNvSpPr txBox="1">
            <a:spLocks noGrp="1"/>
          </p:cNvSpPr>
          <p:nvPr>
            <p:ph type="title"/>
          </p:nvPr>
        </p:nvSpPr>
        <p:spPr>
          <a:xfrm>
            <a:off x="633322" y="266865"/>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WWC Product Types</a:t>
            </a:r>
            <a:endParaRPr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2117" name="Google Shape;2117;p248"/>
          <p:cNvGraphicFramePr/>
          <p:nvPr/>
        </p:nvGraphicFramePr>
        <p:xfrm>
          <a:off x="1045040" y="1468506"/>
          <a:ext cx="6446025" cy="3229650"/>
        </p:xfrm>
        <a:graphic>
          <a:graphicData uri="http://schemas.openxmlformats.org/drawingml/2006/table">
            <a:tbl>
              <a:tblPr firstRow="1" bandRow="1">
                <a:noFill/>
                <a:tableStyleId>{92C152D1-02C2-4B81-A416-A316876BD16A}</a:tableStyleId>
              </a:tblPr>
              <a:tblGrid>
                <a:gridCol w="2148675">
                  <a:extLst>
                    <a:ext uri="{9D8B030D-6E8A-4147-A177-3AD203B41FA5}">
                      <a16:colId xmlns:a16="http://schemas.microsoft.com/office/drawing/2014/main" val="20000"/>
                    </a:ext>
                  </a:extLst>
                </a:gridCol>
                <a:gridCol w="2148675">
                  <a:extLst>
                    <a:ext uri="{9D8B030D-6E8A-4147-A177-3AD203B41FA5}">
                      <a16:colId xmlns:a16="http://schemas.microsoft.com/office/drawing/2014/main" val="20001"/>
                    </a:ext>
                  </a:extLst>
                </a:gridCol>
                <a:gridCol w="2148675">
                  <a:extLst>
                    <a:ext uri="{9D8B030D-6E8A-4147-A177-3AD203B41FA5}">
                      <a16:colId xmlns:a16="http://schemas.microsoft.com/office/drawing/2014/main" val="20002"/>
                    </a:ext>
                  </a:extLst>
                </a:gridCol>
              </a:tblGrid>
              <a:tr h="347250">
                <a:tc>
                  <a:txBody>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Practice Guides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solidFill>
                  </a:tcPr>
                </a:tc>
                <a:tc>
                  <a:txBody>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Intervention Reports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solidFill>
                  </a:tcPr>
                </a:tc>
                <a:tc>
                  <a:txBody>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Individual Study Reviews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1397725">
                <a:tc>
                  <a:txBody>
                    <a:bodyPr/>
                    <a:lstStyle/>
                    <a:p>
                      <a:pPr marL="0" marR="0" lvl="0" indent="0" algn="ctr" rtl="0">
                        <a:spcBef>
                          <a:spcPts val="0"/>
                        </a:spcBef>
                        <a:spcAft>
                          <a:spcPts val="0"/>
                        </a:spcAft>
                        <a:buClr>
                          <a:schemeClr val="dk1"/>
                        </a:buClr>
                        <a:buSzPts val="1400"/>
                        <a:buFont typeface="Calibri"/>
                        <a:buNone/>
                      </a:pPr>
                      <a:r>
                        <a:rPr lang="en" sz="1400">
                          <a:latin typeface="Calibri"/>
                          <a:ea typeface="Calibri"/>
                          <a:cs typeface="Calibri"/>
                          <a:sym typeface="Calibri"/>
                        </a:rPr>
                        <a:t>Present evidence-based recommendations for educators to improve student outcomes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12156"/>
                      </a:schemeClr>
                    </a:solidFill>
                  </a:tcPr>
                </a:tc>
                <a:tc>
                  <a:txBody>
                    <a:bodyPr/>
                    <a:lstStyle/>
                    <a:p>
                      <a:pPr marL="0" marR="0" lvl="0" indent="0" algn="ctr" rtl="0">
                        <a:spcBef>
                          <a:spcPts val="0"/>
                        </a:spcBef>
                        <a:spcAft>
                          <a:spcPts val="0"/>
                        </a:spcAft>
                        <a:buNone/>
                      </a:pPr>
                      <a:r>
                        <a:rPr lang="en" sz="1400">
                          <a:latin typeface="Calibri"/>
                          <a:ea typeface="Calibri"/>
                          <a:cs typeface="Calibri"/>
                          <a:sym typeface="Calibri"/>
                        </a:rPr>
                        <a:t>Provide a summary of findings of the highest-quality research on an intervention or practice in education</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alpha val="12156"/>
                      </a:schemeClr>
                    </a:solidFill>
                  </a:tcPr>
                </a:tc>
                <a:tc>
                  <a:txBody>
                    <a:bodyPr/>
                    <a:lstStyle/>
                    <a:p>
                      <a:pPr marL="0" marR="0" lvl="0" indent="0" algn="ctr" rtl="0">
                        <a:spcBef>
                          <a:spcPts val="0"/>
                        </a:spcBef>
                        <a:spcAft>
                          <a:spcPts val="0"/>
                        </a:spcAft>
                        <a:buNone/>
                      </a:pPr>
                      <a:r>
                        <a:rPr lang="en" sz="1400">
                          <a:latin typeface="Calibri"/>
                          <a:ea typeface="Calibri"/>
                          <a:cs typeface="Calibri"/>
                          <a:sym typeface="Calibri"/>
                        </a:rPr>
                        <a:t>Deliver summaries of studies that have been reviewed by the WWC</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alpha val="12156"/>
                      </a:schemeClr>
                    </a:solidFill>
                  </a:tcPr>
                </a:tc>
                <a:extLst>
                  <a:ext uri="{0D108BD9-81ED-4DB2-BD59-A6C34878D82A}">
                    <a16:rowId xmlns:a16="http://schemas.microsoft.com/office/drawing/2014/main" val="10001"/>
                  </a:ext>
                </a:extLst>
              </a:tr>
              <a:tr h="1484675">
                <a:tc>
                  <a:txBody>
                    <a:bodyPr/>
                    <a:lstStyle/>
                    <a:p>
                      <a:pPr marL="0" marR="0" lvl="0" indent="0" algn="ctr" rtl="0">
                        <a:spcBef>
                          <a:spcPts val="0"/>
                        </a:spcBef>
                        <a:spcAft>
                          <a:spcPts val="0"/>
                        </a:spcAft>
                        <a:buNone/>
                      </a:pPr>
                      <a:r>
                        <a:rPr lang="en" sz="1400">
                          <a:latin typeface="Calibri"/>
                          <a:ea typeface="Calibri"/>
                          <a:cs typeface="Calibri"/>
                          <a:sym typeface="Calibri"/>
                        </a:rPr>
                        <a:t>Include how-to guides, tips, examples, and solutions to potential roadblocks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6">
                        <a:alpha val="12156"/>
                      </a:schemeClr>
                    </a:solidFill>
                  </a:tcPr>
                </a:tc>
                <a:tc>
                  <a:txBody>
                    <a:bodyPr/>
                    <a:lstStyle/>
                    <a:p>
                      <a:pPr marL="0" marR="0" lvl="0" indent="0" algn="ctr" rtl="0">
                        <a:spcBef>
                          <a:spcPts val="0"/>
                        </a:spcBef>
                        <a:spcAft>
                          <a:spcPts val="0"/>
                        </a:spcAft>
                        <a:buNone/>
                      </a:pPr>
                      <a:r>
                        <a:rPr lang="en" sz="1400">
                          <a:latin typeface="Calibri"/>
                          <a:ea typeface="Calibri"/>
                          <a:cs typeface="Calibri"/>
                          <a:sym typeface="Calibri"/>
                        </a:rPr>
                        <a:t>Include findings, effectiveness ratings, information regarding context, and evidence tiers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1">
                        <a:alpha val="12156"/>
                      </a:schemeClr>
                    </a:solidFill>
                  </a:tcPr>
                </a:tc>
                <a:tc>
                  <a:txBody>
                    <a:bodyPr/>
                    <a:lstStyle/>
                    <a:p>
                      <a:pPr marL="0" marR="0" lvl="0" indent="0" algn="ctr" rtl="0">
                        <a:spcBef>
                          <a:spcPts val="0"/>
                        </a:spcBef>
                        <a:spcAft>
                          <a:spcPts val="0"/>
                        </a:spcAft>
                        <a:buNone/>
                      </a:pPr>
                      <a:r>
                        <a:rPr lang="en" sz="1400">
                          <a:latin typeface="Calibri"/>
                          <a:ea typeface="Calibri"/>
                          <a:cs typeface="Calibri"/>
                          <a:sym typeface="Calibri"/>
                        </a:rPr>
                        <a:t>Include a look at a single study and its ratings</a:t>
                      </a:r>
                      <a:endParaRPr sz="1100"/>
                    </a:p>
                  </a:txBody>
                  <a:tcPr marL="68600" marR="6860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4">
                        <a:alpha val="12156"/>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195"/>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Waiver Overview</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249"/>
          <p:cNvSpPr txBox="1">
            <a:spLocks noGrp="1"/>
          </p:cNvSpPr>
          <p:nvPr>
            <p:ph type="title" idx="4294967295"/>
          </p:nvPr>
        </p:nvSpPr>
        <p:spPr>
          <a:xfrm>
            <a:off x="633322" y="266865"/>
            <a:ext cx="7269480" cy="994172"/>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dk1"/>
              </a:buClr>
              <a:buSzPts val="3300"/>
              <a:buFont typeface="Calibri"/>
              <a:buNone/>
            </a:pPr>
            <a:r>
              <a:rPr lang="en" sz="33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WWC Ratings</a:t>
            </a:r>
            <a:endParaRPr sz="33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grpSp>
        <p:nvGrpSpPr>
          <p:cNvPr id="2124" name="Google Shape;2124;p249" descr="The three rating levels, including 1. meets WWC standards without reservation, 2. meets WWC standards with reservations, and 3. does not meet WWC standards."/>
          <p:cNvGrpSpPr/>
          <p:nvPr/>
        </p:nvGrpSpPr>
        <p:grpSpPr>
          <a:xfrm>
            <a:off x="462251" y="1613139"/>
            <a:ext cx="7881770" cy="2544275"/>
            <a:chOff x="3286" y="154985"/>
            <a:chExt cx="10509027" cy="3392367"/>
          </a:xfrm>
        </p:grpSpPr>
        <p:sp>
          <p:nvSpPr>
            <p:cNvPr id="2125" name="Google Shape;2125;p249"/>
            <p:cNvSpPr/>
            <p:nvPr/>
          </p:nvSpPr>
          <p:spPr>
            <a:xfrm>
              <a:off x="3286" y="154985"/>
              <a:ext cx="3203971" cy="795597"/>
            </a:xfrm>
            <a:prstGeom prst="rect">
              <a:avLst/>
            </a:prstGeom>
            <a:solidFill>
              <a:srgbClr val="BF504D"/>
            </a:solidFill>
            <a:ln w="9525" cap="flat" cmpd="sng">
              <a:solidFill>
                <a:srgbClr val="BF504D"/>
              </a:solidFill>
              <a:prstDash val="solid"/>
              <a:round/>
              <a:headEnd type="none" w="sm" len="sm"/>
              <a:tailEnd type="none" w="sm" len="sm"/>
            </a:ln>
            <a:effectLst>
              <a:outerShdw blurRad="50800" dist="15240" dir="5400000" algn="tl" rotWithShape="0">
                <a:srgbClr val="000000">
                  <a:alpha val="74901"/>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6" name="Google Shape;2126;p249"/>
            <p:cNvSpPr txBox="1"/>
            <p:nvPr/>
          </p:nvSpPr>
          <p:spPr>
            <a:xfrm>
              <a:off x="3286" y="154985"/>
              <a:ext cx="3203971" cy="795597"/>
            </a:xfrm>
            <a:prstGeom prst="rect">
              <a:avLst/>
            </a:prstGeom>
            <a:noFill/>
            <a:ln>
              <a:noFill/>
            </a:ln>
          </p:spPr>
          <p:txBody>
            <a:bodyPr spcFirstLastPara="1" wrap="square" lIns="117350" tIns="67050" rIns="117350" bIns="67050"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Meets WWC Standards Without Reservations</a:t>
              </a:r>
              <a:endParaRPr sz="1100"/>
            </a:p>
          </p:txBody>
        </p:sp>
        <p:sp>
          <p:nvSpPr>
            <p:cNvPr id="2127" name="Google Shape;2127;p249"/>
            <p:cNvSpPr/>
            <p:nvPr/>
          </p:nvSpPr>
          <p:spPr>
            <a:xfrm>
              <a:off x="3286" y="950583"/>
              <a:ext cx="3203971" cy="2596769"/>
            </a:xfrm>
            <a:prstGeom prst="rect">
              <a:avLst/>
            </a:prstGeom>
            <a:solidFill>
              <a:srgbClr val="E7CFCF">
                <a:alpha val="89803"/>
              </a:srgbClr>
            </a:solidFill>
            <a:ln w="9525" cap="flat" cmpd="sng">
              <a:solidFill>
                <a:srgbClr val="E7CFCF">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8" name="Google Shape;2128;p249"/>
            <p:cNvSpPr txBox="1"/>
            <p:nvPr/>
          </p:nvSpPr>
          <p:spPr>
            <a:xfrm>
              <a:off x="3286" y="950583"/>
              <a:ext cx="3203971" cy="2596769"/>
            </a:xfrm>
            <a:prstGeom prst="rect">
              <a:avLst/>
            </a:prstGeom>
            <a:noFill/>
            <a:ln>
              <a:noFill/>
            </a:ln>
          </p:spPr>
          <p:txBody>
            <a:bodyPr spcFirstLastPara="1" wrap="square" lIns="88000" tIns="88000" rIns="117350" bIns="132000" anchor="t" anchorCtr="0">
              <a:noAutofit/>
            </a:bodyPr>
            <a:lstStyle/>
            <a:p>
              <a:pPr marL="177800" marR="0" lvl="1" indent="-177800" algn="l" rtl="0">
                <a:lnSpc>
                  <a:spcPct val="90000"/>
                </a:lnSpc>
                <a:spcBef>
                  <a:spcPts val="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Well-designed </a:t>
              </a:r>
              <a:endParaRPr sz="1000"/>
            </a:p>
            <a:p>
              <a:pPr marL="177800" marR="0" lvl="1" indent="-177800" algn="l" rtl="0">
                <a:lnSpc>
                  <a:spcPct val="90000"/>
                </a:lnSpc>
                <a:spcBef>
                  <a:spcPts val="20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Randomized control trial, regression discontinuity design, or single-case design</a:t>
              </a:r>
              <a:endParaRPr sz="1000"/>
            </a:p>
            <a:p>
              <a:pPr marL="177800" marR="0" lvl="1" indent="-177800" algn="l" rtl="0">
                <a:lnSpc>
                  <a:spcPct val="90000"/>
                </a:lnSpc>
                <a:spcBef>
                  <a:spcPts val="20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No problems with sample attrition </a:t>
              </a:r>
              <a:endParaRPr sz="1000"/>
            </a:p>
          </p:txBody>
        </p:sp>
        <p:sp>
          <p:nvSpPr>
            <p:cNvPr id="2129" name="Google Shape;2129;p249"/>
            <p:cNvSpPr/>
            <p:nvPr/>
          </p:nvSpPr>
          <p:spPr>
            <a:xfrm>
              <a:off x="3655814" y="154985"/>
              <a:ext cx="3203971" cy="795597"/>
            </a:xfrm>
            <a:prstGeom prst="rect">
              <a:avLst/>
            </a:prstGeom>
            <a:solidFill>
              <a:schemeClr val="accent3"/>
            </a:solidFill>
            <a:ln w="9525" cap="flat" cmpd="sng">
              <a:solidFill>
                <a:schemeClr val="accent3"/>
              </a:solidFill>
              <a:prstDash val="solid"/>
              <a:round/>
              <a:headEnd type="none" w="sm" len="sm"/>
              <a:tailEnd type="none" w="sm" len="sm"/>
            </a:ln>
            <a:effectLst>
              <a:outerShdw blurRad="50800" dist="15240" dir="5400000" algn="tl" rotWithShape="0">
                <a:srgbClr val="000000">
                  <a:alpha val="74901"/>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0" name="Google Shape;2130;p249"/>
            <p:cNvSpPr txBox="1"/>
            <p:nvPr/>
          </p:nvSpPr>
          <p:spPr>
            <a:xfrm>
              <a:off x="3655814" y="154985"/>
              <a:ext cx="3203971" cy="795597"/>
            </a:xfrm>
            <a:prstGeom prst="rect">
              <a:avLst/>
            </a:prstGeom>
            <a:noFill/>
            <a:ln>
              <a:noFill/>
            </a:ln>
          </p:spPr>
          <p:txBody>
            <a:bodyPr spcFirstLastPara="1" wrap="square" lIns="117350" tIns="67050" rIns="117350" bIns="67050"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Meets WWC Standards with Reservations</a:t>
              </a:r>
              <a:endParaRPr sz="1100"/>
            </a:p>
          </p:txBody>
        </p:sp>
        <p:sp>
          <p:nvSpPr>
            <p:cNvPr id="2131" name="Google Shape;2131;p249"/>
            <p:cNvSpPr/>
            <p:nvPr/>
          </p:nvSpPr>
          <p:spPr>
            <a:xfrm>
              <a:off x="3655814" y="950583"/>
              <a:ext cx="3203971" cy="2596769"/>
            </a:xfrm>
            <a:prstGeom prst="rect">
              <a:avLst/>
            </a:prstGeom>
            <a:solidFill>
              <a:srgbClr val="DDE5D0">
                <a:alpha val="89803"/>
              </a:srgbClr>
            </a:solidFill>
            <a:ln w="9525" cap="flat" cmpd="sng">
              <a:solidFill>
                <a:srgbClr val="DDE5D0">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2" name="Google Shape;2132;p249"/>
            <p:cNvSpPr txBox="1"/>
            <p:nvPr/>
          </p:nvSpPr>
          <p:spPr>
            <a:xfrm>
              <a:off x="3655814" y="950583"/>
              <a:ext cx="3203971" cy="2596769"/>
            </a:xfrm>
            <a:prstGeom prst="rect">
              <a:avLst/>
            </a:prstGeom>
            <a:noFill/>
            <a:ln>
              <a:noFill/>
            </a:ln>
          </p:spPr>
          <p:txBody>
            <a:bodyPr spcFirstLastPara="1" wrap="square" lIns="88000" tIns="88000" rIns="117350" bIns="132000" anchor="t" anchorCtr="0">
              <a:noAutofit/>
            </a:bodyPr>
            <a:lstStyle/>
            <a:p>
              <a:pPr marL="177800" marR="0" lvl="1" indent="-177800" algn="l" rtl="0">
                <a:lnSpc>
                  <a:spcPct val="90000"/>
                </a:lnSpc>
                <a:spcBef>
                  <a:spcPts val="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Strong quasi-experimental or single-case</a:t>
              </a:r>
              <a:endParaRPr sz="1000"/>
            </a:p>
            <a:p>
              <a:pPr marL="177800" marR="0" lvl="1" indent="-177800" algn="l" rtl="0">
                <a:lnSpc>
                  <a:spcPct val="90000"/>
                </a:lnSpc>
                <a:spcBef>
                  <a:spcPts val="20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Experimental study not as well implemented</a:t>
              </a:r>
              <a:endParaRPr sz="1000"/>
            </a:p>
            <a:p>
              <a:pPr marL="177800" marR="0" lvl="1" indent="-177800" algn="l" rtl="0">
                <a:lnSpc>
                  <a:spcPct val="90000"/>
                </a:lnSpc>
                <a:spcBef>
                  <a:spcPts val="20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Control trial with attrition issues</a:t>
              </a:r>
              <a:endParaRPr sz="1000"/>
            </a:p>
          </p:txBody>
        </p:sp>
        <p:sp>
          <p:nvSpPr>
            <p:cNvPr id="2133" name="Google Shape;2133;p249"/>
            <p:cNvSpPr/>
            <p:nvPr/>
          </p:nvSpPr>
          <p:spPr>
            <a:xfrm>
              <a:off x="7308342" y="154985"/>
              <a:ext cx="3203971" cy="795597"/>
            </a:xfrm>
            <a:prstGeom prst="rect">
              <a:avLst/>
            </a:prstGeom>
            <a:solidFill>
              <a:schemeClr val="accent4"/>
            </a:solidFill>
            <a:ln w="9525" cap="flat" cmpd="sng">
              <a:solidFill>
                <a:schemeClr val="accent4"/>
              </a:solidFill>
              <a:prstDash val="solid"/>
              <a:round/>
              <a:headEnd type="none" w="sm" len="sm"/>
              <a:tailEnd type="none" w="sm" len="sm"/>
            </a:ln>
            <a:effectLst>
              <a:outerShdw blurRad="50800" dist="15240" dir="5400000" algn="tl" rotWithShape="0">
                <a:srgbClr val="000000">
                  <a:alpha val="74901"/>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4" name="Google Shape;2134;p249"/>
            <p:cNvSpPr txBox="1"/>
            <p:nvPr/>
          </p:nvSpPr>
          <p:spPr>
            <a:xfrm>
              <a:off x="7308342" y="154985"/>
              <a:ext cx="3203971" cy="795597"/>
            </a:xfrm>
            <a:prstGeom prst="rect">
              <a:avLst/>
            </a:prstGeom>
            <a:noFill/>
            <a:ln>
              <a:noFill/>
            </a:ln>
          </p:spPr>
          <p:txBody>
            <a:bodyPr spcFirstLastPara="1" wrap="square" lIns="117350" tIns="67050" rIns="117350" bIns="67050"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a:solidFill>
                    <a:schemeClr val="dk1"/>
                  </a:solidFill>
                  <a:latin typeface="Calibri"/>
                  <a:ea typeface="Calibri"/>
                  <a:cs typeface="Calibri"/>
                  <a:sym typeface="Calibri"/>
                </a:rPr>
                <a:t>Does Not Meet WWC Standards</a:t>
              </a:r>
              <a:endParaRPr sz="1100"/>
            </a:p>
          </p:txBody>
        </p:sp>
        <p:sp>
          <p:nvSpPr>
            <p:cNvPr id="2135" name="Google Shape;2135;p249"/>
            <p:cNvSpPr/>
            <p:nvPr/>
          </p:nvSpPr>
          <p:spPr>
            <a:xfrm>
              <a:off x="7308342" y="950583"/>
              <a:ext cx="3203971" cy="2596769"/>
            </a:xfrm>
            <a:prstGeom prst="rect">
              <a:avLst/>
            </a:prstGeom>
            <a:solidFill>
              <a:srgbClr val="D7D1DF">
                <a:alpha val="89803"/>
              </a:srgbClr>
            </a:solidFill>
            <a:ln w="9525" cap="flat" cmpd="sng">
              <a:solidFill>
                <a:srgbClr val="D7D1DF">
                  <a:alpha val="89803"/>
                </a:srgbClr>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6" name="Google Shape;2136;p249"/>
            <p:cNvSpPr txBox="1"/>
            <p:nvPr/>
          </p:nvSpPr>
          <p:spPr>
            <a:xfrm>
              <a:off x="7308342" y="950583"/>
              <a:ext cx="3203971" cy="2596769"/>
            </a:xfrm>
            <a:prstGeom prst="rect">
              <a:avLst/>
            </a:prstGeom>
            <a:noFill/>
            <a:ln>
              <a:noFill/>
            </a:ln>
          </p:spPr>
          <p:txBody>
            <a:bodyPr spcFirstLastPara="1" wrap="square" lIns="88000" tIns="88000" rIns="117350" bIns="132000" anchor="t" anchorCtr="0">
              <a:noAutofit/>
            </a:bodyPr>
            <a:lstStyle/>
            <a:p>
              <a:pPr marL="177800" marR="0" lvl="1" indent="-177800" algn="l" rtl="0">
                <a:lnSpc>
                  <a:spcPct val="90000"/>
                </a:lnSpc>
                <a:spcBef>
                  <a:spcPts val="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Baseline equivalence between groups not established</a:t>
              </a:r>
              <a:endParaRPr sz="1000"/>
            </a:p>
            <a:p>
              <a:pPr marL="177800" marR="0" lvl="1" indent="-177800" algn="l" rtl="0">
                <a:lnSpc>
                  <a:spcPct val="90000"/>
                </a:lnSpc>
                <a:spcBef>
                  <a:spcPts val="20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Potential confounding variables</a:t>
              </a:r>
              <a:endParaRPr sz="1000"/>
            </a:p>
            <a:p>
              <a:pPr marL="177800" marR="0" lvl="1" indent="-177800" algn="l" rtl="0">
                <a:lnSpc>
                  <a:spcPct val="90000"/>
                </a:lnSpc>
                <a:spcBef>
                  <a:spcPts val="200"/>
                </a:spcBef>
                <a:spcAft>
                  <a:spcPts val="0"/>
                </a:spcAft>
                <a:buClr>
                  <a:schemeClr val="dk1"/>
                </a:buClr>
                <a:buSzPts val="1600"/>
                <a:buFont typeface="Calibri"/>
                <a:buChar char="•"/>
              </a:pPr>
              <a:r>
                <a:rPr lang="en" sz="1600" b="0" i="0" u="none" strike="noStrike" cap="none">
                  <a:solidFill>
                    <a:schemeClr val="dk1"/>
                  </a:solidFill>
                  <a:latin typeface="Calibri"/>
                  <a:ea typeface="Calibri"/>
                  <a:cs typeface="Calibri"/>
                  <a:sym typeface="Calibri"/>
                </a:rPr>
                <a:t>Outcomes do not meet WWC requirements</a:t>
              </a:r>
              <a:endParaRPr sz="1000"/>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250"/>
          <p:cNvSpPr txBox="1">
            <a:spLocks noGrp="1"/>
          </p:cNvSpPr>
          <p:nvPr>
            <p:ph type="title"/>
          </p:nvPr>
        </p:nvSpPr>
        <p:spPr>
          <a:xfrm>
            <a:off x="500073" y="199776"/>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Exploring the WWC Website</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143" name="Google Shape;2143;p250"/>
          <p:cNvSpPr>
            <a:spLocks noGrp="1"/>
          </p:cNvSpPr>
          <p:nvPr>
            <p:ph type="body" idx="1"/>
          </p:nvPr>
        </p:nvSpPr>
        <p:spPr>
          <a:xfrm>
            <a:off x="702139" y="2183455"/>
            <a:ext cx="2929857" cy="1714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68575" tIns="34275" rIns="68575" bIns="34275" anchor="ctr" anchorCtr="0">
            <a:normAutofit/>
          </a:bodyPr>
          <a:lstStyle/>
          <a:p>
            <a:pPr marL="0" lvl="0" indent="0" algn="ctr" rtl="0">
              <a:lnSpc>
                <a:spcPct val="95000"/>
              </a:lnSpc>
              <a:spcBef>
                <a:spcPts val="0"/>
              </a:spcBef>
              <a:spcAft>
                <a:spcPts val="0"/>
              </a:spcAft>
              <a:buSzPts val="1300"/>
              <a:buNone/>
            </a:pPr>
            <a:r>
              <a:rPr lang="en" sz="1700" b="1">
                <a:latin typeface="Calibri"/>
                <a:ea typeface="Calibri"/>
                <a:cs typeface="Calibri"/>
                <a:sym typeface="Calibri"/>
              </a:rPr>
              <a:t>What Works Clearinghouse: </a:t>
            </a:r>
            <a:r>
              <a:rPr lang="en" sz="17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https://ies.ed.gov/ncee/wwc/</a:t>
            </a:r>
            <a:endParaRPr sz="1700">
              <a:solidFill>
                <a:srgbClr val="1155CC"/>
              </a:solidFill>
              <a:latin typeface="Calibri"/>
              <a:ea typeface="Calibri"/>
              <a:cs typeface="Calibri"/>
              <a:sym typeface="Calibri"/>
            </a:endParaRPr>
          </a:p>
        </p:txBody>
      </p:sp>
      <p:pic>
        <p:nvPicPr>
          <p:cNvPr id="2144" name="Google Shape;2144;p250" descr="A screenshot of a website&#10;&#10;Link to What Works Clearinghouse"/>
          <p:cNvPicPr preferRelativeResize="0"/>
          <p:nvPr/>
        </p:nvPicPr>
        <p:blipFill rotWithShape="1">
          <a:blip r:embed="rId4">
            <a:alphaModFix/>
          </a:blip>
          <a:srcRect/>
          <a:stretch/>
        </p:blipFill>
        <p:spPr>
          <a:xfrm>
            <a:off x="4052042" y="1371601"/>
            <a:ext cx="4062783" cy="3338208"/>
          </a:xfrm>
          <a:prstGeom prst="rect">
            <a:avLst/>
          </a:prstGeom>
          <a:noFill/>
          <a:ln w="9525" cap="flat" cmpd="sng">
            <a:solidFill>
              <a:srgbClr val="415364"/>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251"/>
          <p:cNvSpPr txBox="1">
            <a:spLocks noGrp="1"/>
          </p:cNvSpPr>
          <p:nvPr>
            <p:ph type="title"/>
          </p:nvPr>
        </p:nvSpPr>
        <p:spPr>
          <a:xfrm>
            <a:off x="868275" y="625033"/>
            <a:ext cx="7063740" cy="205523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5400"/>
              <a:buFont typeface="Calibri"/>
              <a:buNone/>
            </a:pPr>
            <a:r>
              <a:rPr lang="en" sz="3300" dirty="0">
                <a:latin typeface="Roboto" panose="02000000000000000000" pitchFamily="2" charset="0"/>
                <a:ea typeface="Roboto" panose="02000000000000000000" pitchFamily="2" charset="0"/>
                <a:cs typeface="Roboto" panose="02000000000000000000" pitchFamily="2" charset="0"/>
              </a:rPr>
              <a:t>Additional Resources</a:t>
            </a:r>
            <a:endParaRPr sz="33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p252"/>
          <p:cNvSpPr txBox="1">
            <a:spLocks noGrp="1"/>
          </p:cNvSpPr>
          <p:nvPr>
            <p:ph type="ctrTitle"/>
          </p:nvPr>
        </p:nvSpPr>
        <p:spPr>
          <a:xfrm>
            <a:off x="4571999" y="569214"/>
            <a:ext cx="4208171" cy="1604095"/>
          </a:xfrm>
          <a:prstGeom prst="rect">
            <a:avLst/>
          </a:prstGeom>
          <a:noFill/>
          <a:ln>
            <a:noFill/>
          </a:ln>
        </p:spPr>
        <p:txBody>
          <a:bodyPr spcFirstLastPara="1" wrap="square" lIns="68575" tIns="34275" rIns="68575" bIns="34275" anchor="b" anchorCtr="0">
            <a:normAutofit fontScale="90000"/>
          </a:bodyPr>
          <a:lstStyle/>
          <a:p>
            <a:pPr marL="0" lvl="0" indent="0" algn="l" rtl="0">
              <a:lnSpc>
                <a:spcPct val="85000"/>
              </a:lnSpc>
              <a:spcBef>
                <a:spcPts val="0"/>
              </a:spcBef>
              <a:spcAft>
                <a:spcPts val="0"/>
              </a:spcAft>
              <a:buClr>
                <a:srgbClr val="FFFFFF"/>
              </a:buClr>
              <a:buSzPct val="100000"/>
              <a:buFont typeface="Calibri"/>
              <a:buNone/>
            </a:pPr>
            <a:r>
              <a:rPr lang="en" sz="5000" dirty="0">
                <a:solidFill>
                  <a:srgbClr val="FFFFFF"/>
                </a:solidFill>
                <a:latin typeface="Roboto" panose="02000000000000000000" pitchFamily="2" charset="0"/>
                <a:ea typeface="Roboto" panose="02000000000000000000" pitchFamily="2" charset="0"/>
                <a:cs typeface="Roboto" panose="02000000000000000000" pitchFamily="2" charset="0"/>
              </a:rPr>
              <a:t>CDE </a:t>
            </a:r>
            <a:br>
              <a:rPr lang="en" sz="5000" dirty="0">
                <a:solidFill>
                  <a:srgbClr val="FFFFFF"/>
                </a:solidFill>
                <a:latin typeface="Roboto" panose="02000000000000000000" pitchFamily="2" charset="0"/>
                <a:ea typeface="Roboto" panose="02000000000000000000" pitchFamily="2" charset="0"/>
                <a:cs typeface="Roboto" panose="02000000000000000000" pitchFamily="2" charset="0"/>
              </a:rPr>
            </a:br>
            <a:r>
              <a:rPr lang="en" sz="5000" dirty="0">
                <a:solidFill>
                  <a:srgbClr val="FFFFFF"/>
                </a:solidFill>
                <a:latin typeface="Roboto" panose="02000000000000000000" pitchFamily="2" charset="0"/>
                <a:ea typeface="Roboto" panose="02000000000000000000" pitchFamily="2" charset="0"/>
                <a:cs typeface="Roboto" panose="02000000000000000000" pitchFamily="2" charset="0"/>
              </a:rPr>
              <a:t>Strategy Guides</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2158" name="Google Shape;2158;p252"/>
          <p:cNvSpPr txBox="1">
            <a:spLocks noGrp="1"/>
          </p:cNvSpPr>
          <p:nvPr>
            <p:ph type="subTitle" idx="1"/>
          </p:nvPr>
        </p:nvSpPr>
        <p:spPr>
          <a:xfrm>
            <a:off x="4572000" y="2438021"/>
            <a:ext cx="4208172" cy="1268730"/>
          </a:xfrm>
          <a:prstGeom prst="rect">
            <a:avLst/>
          </a:prstGeom>
          <a:noFill/>
          <a:ln>
            <a:noFill/>
          </a:ln>
        </p:spPr>
        <p:txBody>
          <a:bodyPr spcFirstLastPara="1" wrap="square" lIns="68575" tIns="34275" rIns="68575" bIns="34275" anchor="t" anchorCtr="0">
            <a:normAutofit/>
          </a:bodyPr>
          <a:lstStyle/>
          <a:p>
            <a:pPr marL="0" lvl="0" indent="0" algn="l" rtl="0">
              <a:lnSpc>
                <a:spcPct val="95000"/>
              </a:lnSpc>
              <a:spcBef>
                <a:spcPts val="0"/>
              </a:spcBef>
              <a:spcAft>
                <a:spcPts val="0"/>
              </a:spcAft>
              <a:buSzPts val="1300"/>
              <a:buNone/>
            </a:pPr>
            <a:r>
              <a:rPr lang="en" sz="1500" b="1" u="sng">
                <a:solidFill>
                  <a:schemeClr val="lt1"/>
                </a:solidFill>
                <a:hlinkClick r:id="rId3">
                  <a:extLst>
                    <a:ext uri="{A12FA001-AC4F-418D-AE19-62706E023703}">
                      <ahyp:hlinkClr xmlns:ahyp="http://schemas.microsoft.com/office/drawing/2018/hyperlinkcolor" val="tx"/>
                    </a:ext>
                  </a:extLst>
                </a:hlinkClick>
              </a:rPr>
              <a:t>https://www.cde.state.co.us/uip/strategyguides</a:t>
            </a:r>
            <a:endParaRPr sz="1500" b="1">
              <a:solidFill>
                <a:schemeClr val="lt1"/>
              </a:solidFill>
            </a:endParaRPr>
          </a:p>
          <a:p>
            <a:pPr marL="0" lvl="0" indent="0" algn="l" rtl="0">
              <a:lnSpc>
                <a:spcPct val="95000"/>
              </a:lnSpc>
              <a:spcBef>
                <a:spcPts val="1200"/>
              </a:spcBef>
              <a:spcAft>
                <a:spcPts val="0"/>
              </a:spcAft>
              <a:buSzPts val="1300"/>
              <a:buNone/>
            </a:pPr>
            <a:endParaRPr sz="1500">
              <a:solidFill>
                <a:schemeClr val="lt1"/>
              </a:solidFill>
            </a:endParaRPr>
          </a:p>
        </p:txBody>
      </p:sp>
      <p:pic>
        <p:nvPicPr>
          <p:cNvPr id="2159" name="Google Shape;2159;p252" descr="Table of links to CDE strategy guides"/>
          <p:cNvPicPr preferRelativeResize="0">
            <a:picLocks noGrp="1"/>
          </p:cNvPicPr>
          <p:nvPr>
            <p:ph type="body" idx="4294967295"/>
          </p:nvPr>
        </p:nvPicPr>
        <p:blipFill rotWithShape="1">
          <a:blip r:embed="rId4">
            <a:alphaModFix/>
          </a:blip>
          <a:srcRect/>
          <a:stretch/>
        </p:blipFill>
        <p:spPr>
          <a:xfrm>
            <a:off x="610718" y="276735"/>
            <a:ext cx="3572374" cy="43225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sp>
        <p:nvSpPr>
          <p:cNvPr id="2165" name="Google Shape;2165;p253"/>
          <p:cNvSpPr txBox="1">
            <a:spLocks noGrp="1"/>
          </p:cNvSpPr>
          <p:nvPr>
            <p:ph type="title"/>
          </p:nvPr>
        </p:nvSpPr>
        <p:spPr>
          <a:xfrm>
            <a:off x="530856" y="244502"/>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T4PA Center Resources</a:t>
            </a:r>
            <a:endParaRPr dirty="0">
              <a:latin typeface="Roboto" panose="02000000000000000000" pitchFamily="2" charset="0"/>
              <a:ea typeface="Roboto" panose="02000000000000000000" pitchFamily="2" charset="0"/>
              <a:cs typeface="Roboto" panose="02000000000000000000" pitchFamily="2" charset="0"/>
            </a:endParaRPr>
          </a:p>
        </p:txBody>
      </p:sp>
      <p:pic>
        <p:nvPicPr>
          <p:cNvPr id="2166" name="Google Shape;2166;p253" descr="Images of resources from Title IV, Part A Technical Assistance Center ">
            <a:hlinkClick r:id="rId3"/>
          </p:cNvPr>
          <p:cNvPicPr preferRelativeResize="0"/>
          <p:nvPr/>
        </p:nvPicPr>
        <p:blipFill rotWithShape="1">
          <a:blip r:embed="rId4">
            <a:alphaModFix/>
          </a:blip>
          <a:srcRect/>
          <a:stretch/>
        </p:blipFill>
        <p:spPr>
          <a:xfrm>
            <a:off x="669316" y="1422779"/>
            <a:ext cx="2179496" cy="2747502"/>
          </a:xfrm>
          <a:prstGeom prst="rect">
            <a:avLst/>
          </a:prstGeom>
          <a:noFill/>
          <a:ln>
            <a:noFill/>
          </a:ln>
          <a:effectLst>
            <a:outerShdw blurRad="50800" dist="38100" dir="2700000" algn="tl" rotWithShape="0">
              <a:srgbClr val="000000">
                <a:alpha val="40000"/>
              </a:srgbClr>
            </a:outerShdw>
          </a:effectLst>
        </p:spPr>
      </p:pic>
      <p:pic>
        <p:nvPicPr>
          <p:cNvPr id="2167" name="Google Shape;2167;p253" descr="Images of resources from Title IV, Part A Technical Assistance Center ">
            <a:hlinkClick r:id="rId5"/>
          </p:cNvPr>
          <p:cNvPicPr preferRelativeResize="0"/>
          <p:nvPr/>
        </p:nvPicPr>
        <p:blipFill rotWithShape="1">
          <a:blip r:embed="rId6">
            <a:alphaModFix/>
          </a:blip>
          <a:srcRect/>
          <a:stretch/>
        </p:blipFill>
        <p:spPr>
          <a:xfrm>
            <a:off x="3231475" y="1430219"/>
            <a:ext cx="2179496" cy="2732623"/>
          </a:xfrm>
          <a:prstGeom prst="rect">
            <a:avLst/>
          </a:prstGeom>
          <a:noFill/>
          <a:ln>
            <a:noFill/>
          </a:ln>
          <a:effectLst>
            <a:outerShdw blurRad="50800" dist="38100" dir="2700000" algn="tl" rotWithShape="0">
              <a:srgbClr val="000000">
                <a:alpha val="40000"/>
              </a:srgbClr>
            </a:outerShdw>
          </a:effectLst>
        </p:spPr>
      </p:pic>
      <p:pic>
        <p:nvPicPr>
          <p:cNvPr id="2168" name="Google Shape;2168;p253" descr="Images of resources from Title IV, Part A Technical Assistance Center ">
            <a:hlinkClick r:id="rId7"/>
          </p:cNvPr>
          <p:cNvPicPr preferRelativeResize="0"/>
          <p:nvPr/>
        </p:nvPicPr>
        <p:blipFill rotWithShape="1">
          <a:blip r:embed="rId8">
            <a:alphaModFix/>
          </a:blip>
          <a:srcRect/>
          <a:stretch/>
        </p:blipFill>
        <p:spPr>
          <a:xfrm>
            <a:off x="5793632" y="1431386"/>
            <a:ext cx="2179496" cy="273029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254"/>
          <p:cNvSpPr txBox="1">
            <a:spLocks noGrp="1"/>
          </p:cNvSpPr>
          <p:nvPr>
            <p:ph type="title"/>
          </p:nvPr>
        </p:nvSpPr>
        <p:spPr>
          <a:xfrm>
            <a:off x="558778" y="207231"/>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sym typeface="Calibri"/>
              </a:rPr>
              <a:t>Additional Resources</a:t>
            </a:r>
            <a:br>
              <a:rPr lang="en" dirty="0">
                <a:latin typeface="Roboto" panose="02000000000000000000" pitchFamily="2" charset="0"/>
                <a:ea typeface="Roboto" panose="02000000000000000000" pitchFamily="2" charset="0"/>
                <a:cs typeface="Roboto" panose="02000000000000000000" pitchFamily="2" charset="0"/>
                <a:sym typeface="Calibri"/>
              </a:rPr>
            </a:br>
            <a:r>
              <a:rPr lang="en" sz="1400" i="1" dirty="0">
                <a:latin typeface="Roboto" panose="02000000000000000000" pitchFamily="2" charset="0"/>
                <a:ea typeface="Roboto" panose="02000000000000000000" pitchFamily="2" charset="0"/>
                <a:cs typeface="Roboto" panose="02000000000000000000" pitchFamily="2" charset="0"/>
                <a:sym typeface="Calibri"/>
              </a:rPr>
              <a:t>Helpful</a:t>
            </a:r>
            <a:r>
              <a:rPr lang="en" sz="1400" i="1" dirty="0">
                <a:latin typeface="Roboto" panose="02000000000000000000" pitchFamily="2" charset="0"/>
                <a:ea typeface="Roboto" panose="02000000000000000000" pitchFamily="2" charset="0"/>
                <a:cs typeface="Roboto" panose="02000000000000000000" pitchFamily="2" charset="0"/>
              </a:rPr>
              <a:t> </a:t>
            </a:r>
            <a:r>
              <a:rPr lang="en" sz="1400" i="1" dirty="0">
                <a:latin typeface="Roboto" panose="02000000000000000000" pitchFamily="2" charset="0"/>
                <a:ea typeface="Roboto" panose="02000000000000000000" pitchFamily="2" charset="0"/>
                <a:cs typeface="Roboto" panose="02000000000000000000" pitchFamily="2" charset="0"/>
                <a:sym typeface="Calibri"/>
              </a:rPr>
              <a:t>Links</a:t>
            </a:r>
            <a:endParaRPr sz="1400" i="1" dirty="0">
              <a:latin typeface="Roboto" panose="02000000000000000000" pitchFamily="2" charset="0"/>
              <a:ea typeface="Roboto" panose="02000000000000000000" pitchFamily="2" charset="0"/>
              <a:cs typeface="Roboto" panose="02000000000000000000" pitchFamily="2" charset="0"/>
            </a:endParaRPr>
          </a:p>
        </p:txBody>
      </p:sp>
      <p:grpSp>
        <p:nvGrpSpPr>
          <p:cNvPr id="2175" name="Google Shape;2175;p254" descr="Additional resource links for ESEA Tiers of Evidence, Indentifying and Selecting EBPs, and building evidence."/>
          <p:cNvGrpSpPr/>
          <p:nvPr/>
        </p:nvGrpSpPr>
        <p:grpSpPr>
          <a:xfrm>
            <a:off x="442481" y="1476464"/>
            <a:ext cx="7300102" cy="3292501"/>
            <a:chOff x="1" y="421"/>
            <a:chExt cx="9733469" cy="4390001"/>
          </a:xfrm>
        </p:grpSpPr>
        <p:sp>
          <p:nvSpPr>
            <p:cNvPr id="2176" name="Google Shape;2176;p254"/>
            <p:cNvSpPr/>
            <p:nvPr/>
          </p:nvSpPr>
          <p:spPr>
            <a:xfrm rot="5400000">
              <a:off x="-238301" y="238723"/>
              <a:ext cx="1588679" cy="1112075"/>
            </a:xfrm>
            <a:prstGeom prst="chevron">
              <a:avLst>
                <a:gd name="adj" fmla="val 50000"/>
              </a:avLst>
            </a:prstGeom>
            <a:solidFill>
              <a:srgbClr val="BF504D"/>
            </a:solidFill>
            <a:ln w="13950" cap="flat" cmpd="sng">
              <a:solidFill>
                <a:srgbClr val="BF504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7" name="Google Shape;2177;p254"/>
            <p:cNvSpPr txBox="1"/>
            <p:nvPr/>
          </p:nvSpPr>
          <p:spPr>
            <a:xfrm>
              <a:off x="2" y="556459"/>
              <a:ext cx="1112075" cy="47660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dk1"/>
                </a:buClr>
                <a:buSzPts val="900"/>
                <a:buFont typeface="Calibri"/>
                <a:buNone/>
              </a:pPr>
              <a:r>
                <a:rPr lang="en" sz="900" b="1">
                  <a:solidFill>
                    <a:schemeClr val="dk1"/>
                  </a:solidFill>
                  <a:latin typeface="Calibri"/>
                  <a:ea typeface="Calibri"/>
                  <a:cs typeface="Calibri"/>
                  <a:sym typeface="Calibri"/>
                </a:rPr>
                <a:t>ESEA Tiers of Evidence</a:t>
              </a:r>
              <a:endParaRPr sz="1100"/>
            </a:p>
          </p:txBody>
        </p:sp>
        <p:sp>
          <p:nvSpPr>
            <p:cNvPr id="2178" name="Google Shape;2178;p254"/>
            <p:cNvSpPr/>
            <p:nvPr/>
          </p:nvSpPr>
          <p:spPr>
            <a:xfrm rot="5400000">
              <a:off x="4906452" y="-3793954"/>
              <a:ext cx="1032641" cy="8621395"/>
            </a:xfrm>
            <a:prstGeom prst="round2SameRect">
              <a:avLst>
                <a:gd name="adj1" fmla="val 16667"/>
                <a:gd name="adj2" fmla="val 0"/>
              </a:avLst>
            </a:prstGeom>
            <a:solidFill>
              <a:schemeClr val="lt1">
                <a:alpha val="89803"/>
              </a:schemeClr>
            </a:solidFill>
            <a:ln w="13950" cap="flat" cmpd="sng">
              <a:solidFill>
                <a:srgbClr val="BF504D"/>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9" name="Google Shape;2179;p254"/>
            <p:cNvSpPr txBox="1"/>
            <p:nvPr/>
          </p:nvSpPr>
          <p:spPr>
            <a:xfrm>
              <a:off x="1112076" y="50831"/>
              <a:ext cx="8570986" cy="931823"/>
            </a:xfrm>
            <a:prstGeom prst="rect">
              <a:avLst/>
            </a:prstGeom>
            <a:noFill/>
            <a:ln>
              <a:noFill/>
            </a:ln>
          </p:spPr>
          <p:txBody>
            <a:bodyPr spcFirstLastPara="1" wrap="square" lIns="101350" tIns="9050" rIns="9050" bIns="9050" anchor="ctr" anchorCtr="0">
              <a:noAutofit/>
            </a:bodyPr>
            <a:lstStyle/>
            <a:p>
              <a:pPr marL="127000" marR="0" lvl="1" indent="-127000" algn="l" rtl="0">
                <a:lnSpc>
                  <a:spcPct val="90000"/>
                </a:lnSpc>
                <a:spcBef>
                  <a:spcPts val="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3"/>
                </a:rPr>
                <a:t>Understanding the ESSA Tiers of Evidence</a:t>
              </a:r>
              <a:endParaRPr sz="1400" b="0" i="0" u="none" strike="noStrike" cap="none">
                <a:solidFill>
                  <a:srgbClr val="538CD5"/>
                </a:solidFill>
                <a:latin typeface="Calibri"/>
                <a:ea typeface="Calibri"/>
                <a:cs typeface="Calibri"/>
                <a:sym typeface="Calibri"/>
              </a:endParaRPr>
            </a:p>
            <a:p>
              <a:pPr marL="127000" marR="0" lvl="1" indent="-127000" algn="l" rtl="0">
                <a:lnSpc>
                  <a:spcPct val="90000"/>
                </a:lnSpc>
                <a:spcBef>
                  <a:spcPts val="20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4"/>
                </a:rPr>
                <a:t>Non-Regulatory Guidance: Using Evidence to Strengthen Education Investments</a:t>
              </a:r>
              <a:endParaRPr sz="1400" b="0" i="0" u="none" strike="noStrike" cap="none">
                <a:solidFill>
                  <a:srgbClr val="538CD5"/>
                </a:solidFill>
                <a:latin typeface="Calibri"/>
                <a:ea typeface="Calibri"/>
                <a:cs typeface="Calibri"/>
                <a:sym typeface="Calibri"/>
              </a:endParaRPr>
            </a:p>
            <a:p>
              <a:pPr marL="127000" marR="0" lvl="1" indent="-127000" algn="l" rtl="0">
                <a:lnSpc>
                  <a:spcPct val="90000"/>
                </a:lnSpc>
                <a:spcBef>
                  <a:spcPts val="20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5"/>
                </a:rPr>
                <a:t>Continuous Improvement in Education: A Toolkit for Schools and Districts</a:t>
              </a:r>
              <a:endParaRPr sz="1400" b="0" i="0" u="none" strike="noStrike" cap="none">
                <a:solidFill>
                  <a:srgbClr val="538CD5"/>
                </a:solidFill>
                <a:latin typeface="Calibri"/>
                <a:ea typeface="Calibri"/>
                <a:cs typeface="Calibri"/>
                <a:sym typeface="Calibri"/>
              </a:endParaRPr>
            </a:p>
          </p:txBody>
        </p:sp>
        <p:sp>
          <p:nvSpPr>
            <p:cNvPr id="2180" name="Google Shape;2180;p254"/>
            <p:cNvSpPr/>
            <p:nvPr/>
          </p:nvSpPr>
          <p:spPr>
            <a:xfrm rot="5400000">
              <a:off x="-238301" y="1633585"/>
              <a:ext cx="1588679" cy="1112075"/>
            </a:xfrm>
            <a:prstGeom prst="chevron">
              <a:avLst>
                <a:gd name="adj" fmla="val 50000"/>
              </a:avLst>
            </a:prstGeom>
            <a:solidFill>
              <a:schemeClr val="accent3"/>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1" name="Google Shape;2181;p254"/>
            <p:cNvSpPr txBox="1"/>
            <p:nvPr/>
          </p:nvSpPr>
          <p:spPr>
            <a:xfrm>
              <a:off x="2" y="1951321"/>
              <a:ext cx="1112075" cy="476604"/>
            </a:xfrm>
            <a:prstGeom prst="rect">
              <a:avLst/>
            </a:prstGeom>
            <a:noFill/>
            <a:ln>
              <a:noFill/>
            </a:ln>
          </p:spPr>
          <p:txBody>
            <a:bodyPr spcFirstLastPara="1" wrap="square" lIns="5700" tIns="5700" rIns="5700" bIns="5700" anchor="ctr" anchorCtr="0">
              <a:noAutofit/>
            </a:bodyPr>
            <a:lstStyle/>
            <a:p>
              <a:pPr marL="0" marR="0" lvl="0" indent="0" algn="ctr" rtl="0">
                <a:lnSpc>
                  <a:spcPct val="90000"/>
                </a:lnSpc>
                <a:spcBef>
                  <a:spcPts val="0"/>
                </a:spcBef>
                <a:spcAft>
                  <a:spcPts val="0"/>
                </a:spcAft>
                <a:buClr>
                  <a:schemeClr val="dk1"/>
                </a:buClr>
                <a:buSzPts val="900"/>
                <a:buFont typeface="Calibri"/>
                <a:buNone/>
              </a:pPr>
              <a:r>
                <a:rPr lang="en" sz="900">
                  <a:solidFill>
                    <a:schemeClr val="dk1"/>
                  </a:solidFill>
                  <a:latin typeface="Calibri"/>
                  <a:ea typeface="Calibri"/>
                  <a:cs typeface="Calibri"/>
                  <a:sym typeface="Calibri"/>
                </a:rPr>
                <a:t>Identifying and Selecting EBPs</a:t>
              </a:r>
              <a:endParaRPr sz="1100"/>
            </a:p>
          </p:txBody>
        </p:sp>
        <p:sp>
          <p:nvSpPr>
            <p:cNvPr id="2182" name="Google Shape;2182;p254"/>
            <p:cNvSpPr/>
            <p:nvPr/>
          </p:nvSpPr>
          <p:spPr>
            <a:xfrm rot="5400000">
              <a:off x="4906452" y="-2399092"/>
              <a:ext cx="1032641" cy="8621395"/>
            </a:xfrm>
            <a:prstGeom prst="round2SameRect">
              <a:avLst>
                <a:gd name="adj1" fmla="val 16667"/>
                <a:gd name="adj2" fmla="val 0"/>
              </a:avLst>
            </a:prstGeom>
            <a:solidFill>
              <a:schemeClr val="lt1">
                <a:alpha val="89803"/>
              </a:schemeClr>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3" name="Google Shape;2183;p254"/>
            <p:cNvSpPr txBox="1"/>
            <p:nvPr/>
          </p:nvSpPr>
          <p:spPr>
            <a:xfrm>
              <a:off x="1112076" y="1445693"/>
              <a:ext cx="8570986" cy="931823"/>
            </a:xfrm>
            <a:prstGeom prst="rect">
              <a:avLst/>
            </a:prstGeom>
            <a:noFill/>
            <a:ln>
              <a:noFill/>
            </a:ln>
          </p:spPr>
          <p:txBody>
            <a:bodyPr spcFirstLastPara="1" wrap="square" lIns="101350" tIns="9050" rIns="9050" bIns="9050" anchor="ctr" anchorCtr="0">
              <a:noAutofit/>
            </a:bodyPr>
            <a:lstStyle/>
            <a:p>
              <a:pPr marL="127000" marR="0" lvl="1" indent="-127000" algn="l" rtl="0">
                <a:lnSpc>
                  <a:spcPct val="90000"/>
                </a:lnSpc>
                <a:spcBef>
                  <a:spcPts val="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6"/>
                </a:rPr>
                <a:t>Using the WWC to Find ESSA Tiers of Evidence</a:t>
              </a:r>
              <a:r>
                <a:rPr lang="en" sz="1400" b="0" i="0" u="none" strike="noStrike" cap="none">
                  <a:solidFill>
                    <a:srgbClr val="538CD5"/>
                  </a:solidFill>
                  <a:latin typeface="Calibri"/>
                  <a:ea typeface="Calibri"/>
                  <a:cs typeface="Calibri"/>
                  <a:sym typeface="Calibri"/>
                </a:rPr>
                <a:t> </a:t>
              </a:r>
              <a:endParaRPr sz="1100"/>
            </a:p>
            <a:p>
              <a:pPr marL="127000" marR="0" lvl="1" indent="-127000" algn="l" rtl="0">
                <a:lnSpc>
                  <a:spcPct val="90000"/>
                </a:lnSpc>
                <a:spcBef>
                  <a:spcPts val="20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7"/>
                </a:rPr>
                <a:t>WWC Resources</a:t>
              </a:r>
              <a:endParaRPr sz="1400" b="0" i="0" u="none" strike="noStrike" cap="none">
                <a:solidFill>
                  <a:srgbClr val="538CD5"/>
                </a:solidFill>
                <a:latin typeface="Calibri"/>
                <a:ea typeface="Calibri"/>
                <a:cs typeface="Calibri"/>
                <a:sym typeface="Calibri"/>
              </a:endParaRPr>
            </a:p>
            <a:p>
              <a:pPr marL="127000" marR="0" lvl="1" indent="-127000" algn="l" rtl="0">
                <a:lnSpc>
                  <a:spcPct val="90000"/>
                </a:lnSpc>
                <a:spcBef>
                  <a:spcPts val="20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8"/>
                </a:rPr>
                <a:t>Aligning Evidence-Based Clearinghouses with the ESSA Tiers of Evidence</a:t>
              </a:r>
              <a:endParaRPr sz="1400" b="0" i="0" u="none" strike="noStrike" cap="none">
                <a:solidFill>
                  <a:srgbClr val="538CD5"/>
                </a:solidFill>
                <a:latin typeface="Calibri"/>
                <a:ea typeface="Calibri"/>
                <a:cs typeface="Calibri"/>
                <a:sym typeface="Calibri"/>
              </a:endParaRPr>
            </a:p>
          </p:txBody>
        </p:sp>
        <p:sp>
          <p:nvSpPr>
            <p:cNvPr id="2184" name="Google Shape;2184;p254"/>
            <p:cNvSpPr/>
            <p:nvPr/>
          </p:nvSpPr>
          <p:spPr>
            <a:xfrm rot="5400000">
              <a:off x="-244100" y="3034246"/>
              <a:ext cx="1600277" cy="1112075"/>
            </a:xfrm>
            <a:prstGeom prst="chevron">
              <a:avLst>
                <a:gd name="adj" fmla="val 50000"/>
              </a:avLst>
            </a:prstGeom>
            <a:solidFill>
              <a:schemeClr val="accent4"/>
            </a:solidFill>
            <a:ln w="13950"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5" name="Google Shape;2185;p254"/>
            <p:cNvSpPr txBox="1"/>
            <p:nvPr/>
          </p:nvSpPr>
          <p:spPr>
            <a:xfrm>
              <a:off x="2" y="3346183"/>
              <a:ext cx="1112075" cy="488202"/>
            </a:xfrm>
            <a:prstGeom prst="rect">
              <a:avLst/>
            </a:prstGeom>
            <a:noFill/>
            <a:ln>
              <a:noFill/>
            </a:ln>
          </p:spPr>
          <p:txBody>
            <a:bodyPr spcFirstLastPara="1" wrap="square" lIns="5225" tIns="5225" rIns="5225" bIns="5225" anchor="ctr" anchorCtr="0">
              <a:noAutofit/>
            </a:bodyPr>
            <a:lstStyle/>
            <a:p>
              <a:pPr marL="0" marR="0" lvl="0" indent="0" algn="ctr" rtl="0">
                <a:lnSpc>
                  <a:spcPct val="90000"/>
                </a:lnSpc>
                <a:spcBef>
                  <a:spcPts val="0"/>
                </a:spcBef>
                <a:spcAft>
                  <a:spcPts val="0"/>
                </a:spcAft>
                <a:buClr>
                  <a:schemeClr val="dk1"/>
                </a:buClr>
                <a:buSzPts val="800"/>
                <a:buFont typeface="Calibri"/>
                <a:buNone/>
              </a:pPr>
              <a:r>
                <a:rPr lang="en" sz="800">
                  <a:solidFill>
                    <a:schemeClr val="dk1"/>
                  </a:solidFill>
                  <a:latin typeface="Calibri"/>
                  <a:ea typeface="Calibri"/>
                  <a:cs typeface="Calibri"/>
                  <a:sym typeface="Calibri"/>
                </a:rPr>
                <a:t>Building Evidence</a:t>
              </a:r>
              <a:endParaRPr sz="1100"/>
            </a:p>
          </p:txBody>
        </p:sp>
        <p:sp>
          <p:nvSpPr>
            <p:cNvPr id="2186" name="Google Shape;2186;p254"/>
            <p:cNvSpPr/>
            <p:nvPr/>
          </p:nvSpPr>
          <p:spPr>
            <a:xfrm rot="5400000">
              <a:off x="4906452" y="-998432"/>
              <a:ext cx="1032641" cy="8621395"/>
            </a:xfrm>
            <a:prstGeom prst="round2SameRect">
              <a:avLst>
                <a:gd name="adj1" fmla="val 16667"/>
                <a:gd name="adj2" fmla="val 0"/>
              </a:avLst>
            </a:prstGeom>
            <a:solidFill>
              <a:schemeClr val="lt1">
                <a:alpha val="89803"/>
              </a:schemeClr>
            </a:solidFill>
            <a:ln w="13950"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7" name="Google Shape;2187;p254"/>
            <p:cNvSpPr txBox="1"/>
            <p:nvPr/>
          </p:nvSpPr>
          <p:spPr>
            <a:xfrm>
              <a:off x="1112076" y="2846353"/>
              <a:ext cx="8570986" cy="931823"/>
            </a:xfrm>
            <a:prstGeom prst="rect">
              <a:avLst/>
            </a:prstGeom>
            <a:noFill/>
            <a:ln>
              <a:noFill/>
            </a:ln>
          </p:spPr>
          <p:txBody>
            <a:bodyPr spcFirstLastPara="1" wrap="square" lIns="101350" tIns="9050" rIns="9050" bIns="9050" anchor="ctr" anchorCtr="0">
              <a:noAutofit/>
            </a:bodyPr>
            <a:lstStyle/>
            <a:p>
              <a:pPr marL="127000" marR="0" lvl="1" indent="-127000" algn="l" rtl="0">
                <a:lnSpc>
                  <a:spcPct val="90000"/>
                </a:lnSpc>
                <a:spcBef>
                  <a:spcPts val="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9"/>
                </a:rPr>
                <a:t>Logic Models: A Tool for Effective Program Planning, Collaboration, and Monitoring</a:t>
              </a:r>
              <a:endParaRPr sz="1400" b="0" i="0" u="none" strike="noStrike" cap="none">
                <a:solidFill>
                  <a:srgbClr val="538CD5"/>
                </a:solidFill>
                <a:latin typeface="Calibri"/>
                <a:ea typeface="Calibri"/>
                <a:cs typeface="Calibri"/>
                <a:sym typeface="Calibri"/>
              </a:endParaRPr>
            </a:p>
            <a:p>
              <a:pPr marL="127000" marR="0" lvl="1" indent="-127000" algn="l" rtl="0">
                <a:lnSpc>
                  <a:spcPct val="90000"/>
                </a:lnSpc>
                <a:spcBef>
                  <a:spcPts val="200"/>
                </a:spcBef>
                <a:spcAft>
                  <a:spcPts val="0"/>
                </a:spcAft>
                <a:buClr>
                  <a:srgbClr val="538CD5"/>
                </a:buClr>
                <a:buSzPts val="1400"/>
                <a:buFont typeface="Calibri"/>
                <a:buChar char="•"/>
              </a:pPr>
              <a:r>
                <a:rPr lang="en" sz="1400" b="0" i="0" u="sng" strike="noStrike" cap="none">
                  <a:solidFill>
                    <a:schemeClr val="hlink"/>
                  </a:solidFill>
                  <a:latin typeface="Calibri"/>
                  <a:ea typeface="Calibri"/>
                  <a:cs typeface="Calibri"/>
                  <a:sym typeface="Calibri"/>
                  <a:hlinkClick r:id="rId10"/>
                </a:rPr>
                <a:t>Logic Models for Program Design, Implementation, and Evaluation: Workshop Toolkit</a:t>
              </a:r>
              <a:endParaRPr sz="1400" b="0" i="0" u="none" strike="noStrike" cap="none">
                <a:solidFill>
                  <a:srgbClr val="538CD5"/>
                </a:solidFill>
                <a:latin typeface="Calibri"/>
                <a:ea typeface="Calibri"/>
                <a:cs typeface="Calibri"/>
                <a:sym typeface="Calibri"/>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255"/>
          <p:cNvSpPr txBox="1">
            <a:spLocks noGrp="1"/>
          </p:cNvSpPr>
          <p:nvPr>
            <p:ph type="title"/>
          </p:nvPr>
        </p:nvSpPr>
        <p:spPr>
          <a:xfrm>
            <a:off x="534924" y="169959"/>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Training Objectives</a:t>
            </a:r>
            <a:br>
              <a:rPr lang="en" dirty="0">
                <a:latin typeface="Roboto" panose="02000000000000000000" pitchFamily="2" charset="0"/>
                <a:ea typeface="Roboto" panose="02000000000000000000" pitchFamily="2" charset="0"/>
                <a:cs typeface="Roboto" panose="02000000000000000000" pitchFamily="2" charset="0"/>
              </a:rPr>
            </a:br>
            <a:r>
              <a:rPr lang="en" sz="1400" i="1" dirty="0">
                <a:latin typeface="Roboto" panose="02000000000000000000" pitchFamily="2" charset="0"/>
                <a:ea typeface="Roboto" panose="02000000000000000000" pitchFamily="2" charset="0"/>
                <a:cs typeface="Roboto" panose="02000000000000000000" pitchFamily="2" charset="0"/>
              </a:rPr>
              <a:t>Reminder</a:t>
            </a:r>
            <a:endParaRPr sz="1400" i="1" dirty="0">
              <a:latin typeface="Roboto" panose="02000000000000000000" pitchFamily="2" charset="0"/>
              <a:ea typeface="Roboto" panose="02000000000000000000" pitchFamily="2" charset="0"/>
              <a:cs typeface="Roboto" panose="02000000000000000000" pitchFamily="2" charset="0"/>
            </a:endParaRPr>
          </a:p>
        </p:txBody>
      </p:sp>
      <p:sp>
        <p:nvSpPr>
          <p:cNvPr id="2194" name="Google Shape;2194;p255"/>
          <p:cNvSpPr txBox="1"/>
          <p:nvPr/>
        </p:nvSpPr>
        <p:spPr>
          <a:xfrm>
            <a:off x="534924" y="1371600"/>
            <a:ext cx="7269480" cy="3263503"/>
          </a:xfrm>
          <a:prstGeom prst="rect">
            <a:avLst/>
          </a:prstGeom>
          <a:noFill/>
          <a:ln>
            <a:noFill/>
          </a:ln>
        </p:spPr>
        <p:txBody>
          <a:bodyPr spcFirstLastPara="1" wrap="square" lIns="68575" tIns="34275" rIns="68575" bIns="34275" anchor="t" anchorCtr="0">
            <a:normAutofit/>
          </a:bodyPr>
          <a:lstStyle/>
          <a:p>
            <a:pPr marL="0" marR="0" lvl="0" indent="0" algn="l" rtl="0">
              <a:lnSpc>
                <a:spcPct val="95000"/>
              </a:lnSpc>
              <a:spcBef>
                <a:spcPts val="0"/>
              </a:spcBef>
              <a:spcAft>
                <a:spcPts val="0"/>
              </a:spcAft>
              <a:buClr>
                <a:schemeClr val="accent1"/>
              </a:buClr>
              <a:buSzPts val="1900"/>
              <a:buFont typeface="Arial"/>
              <a:buNone/>
            </a:pPr>
            <a:r>
              <a:rPr lang="en" sz="2400">
                <a:solidFill>
                  <a:schemeClr val="dk1"/>
                </a:solidFill>
                <a:latin typeface="Calibri"/>
                <a:ea typeface="Calibri"/>
                <a:cs typeface="Calibri"/>
                <a:sym typeface="Calibri"/>
              </a:rPr>
              <a:t>At the end of this training, participants will be able to:</a:t>
            </a:r>
            <a:endParaRPr sz="1100"/>
          </a:p>
        </p:txBody>
      </p:sp>
      <p:grpSp>
        <p:nvGrpSpPr>
          <p:cNvPr id="2195" name="Google Shape;2195;p255" descr="Identify where in the ESEA the levels of evidence are defined; Explain the four different levels of evidence and the criteria that define them; and Utilize the What Works Clearinghouse website to search for evidence-based practices and programs."/>
          <p:cNvGrpSpPr/>
          <p:nvPr/>
        </p:nvGrpSpPr>
        <p:grpSpPr>
          <a:xfrm>
            <a:off x="-2994770" y="1220206"/>
            <a:ext cx="10756611" cy="4204329"/>
            <a:chOff x="-4706258" y="-721423"/>
            <a:chExt cx="14342148" cy="5605772"/>
          </a:xfrm>
        </p:grpSpPr>
        <p:sp>
          <p:nvSpPr>
            <p:cNvPr id="2196" name="Google Shape;2196;p255"/>
            <p:cNvSpPr/>
            <p:nvPr/>
          </p:nvSpPr>
          <p:spPr>
            <a:xfrm>
              <a:off x="-4706258" y="-721423"/>
              <a:ext cx="5605772" cy="5605772"/>
            </a:xfrm>
            <a:prstGeom prst="blockArc">
              <a:avLst>
                <a:gd name="adj1" fmla="val 18900000"/>
                <a:gd name="adj2" fmla="val 2700000"/>
                <a:gd name="adj3" fmla="val 385"/>
              </a:avLst>
            </a:prstGeom>
            <a:noFill/>
            <a:ln w="13950" cap="flat" cmpd="sng">
              <a:solidFill>
                <a:schemeClr val="accent4"/>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97" name="Google Shape;2197;p255"/>
            <p:cNvSpPr/>
            <p:nvPr/>
          </p:nvSpPr>
          <p:spPr>
            <a:xfrm>
              <a:off x="578513" y="416292"/>
              <a:ext cx="9057377" cy="832585"/>
            </a:xfrm>
            <a:prstGeom prst="rect">
              <a:avLst/>
            </a:prstGeom>
            <a:solidFill>
              <a:schemeClr val="accent3"/>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98" name="Google Shape;2198;p255"/>
            <p:cNvSpPr txBox="1"/>
            <p:nvPr/>
          </p:nvSpPr>
          <p:spPr>
            <a:xfrm>
              <a:off x="578513" y="416292"/>
              <a:ext cx="9057377" cy="832585"/>
            </a:xfrm>
            <a:prstGeom prst="rect">
              <a:avLst/>
            </a:prstGeom>
            <a:noFill/>
            <a:ln>
              <a:noFill/>
            </a:ln>
          </p:spPr>
          <p:txBody>
            <a:bodyPr spcFirstLastPara="1" wrap="square" lIns="495650" tIns="47625" rIns="47625" bIns="47625" anchor="ctr" anchorCtr="0">
              <a:noAutofit/>
            </a:bodyPr>
            <a:lstStyle/>
            <a:p>
              <a:pPr marL="0" marR="0" lvl="0" indent="0" algn="l" rtl="0">
                <a:lnSpc>
                  <a:spcPct val="90000"/>
                </a:lnSpc>
                <a:spcBef>
                  <a:spcPts val="0"/>
                </a:spcBef>
                <a:spcAft>
                  <a:spcPts val="0"/>
                </a:spcAft>
                <a:buClr>
                  <a:schemeClr val="dk1"/>
                </a:buClr>
                <a:buSzPts val="1900"/>
                <a:buFont typeface="Century Schoolbook"/>
                <a:buNone/>
              </a:pPr>
              <a:r>
                <a:rPr lang="en" sz="1900">
                  <a:solidFill>
                    <a:schemeClr val="dk1"/>
                  </a:solidFill>
                  <a:latin typeface="Calibri"/>
                  <a:ea typeface="Calibri"/>
                  <a:cs typeface="Calibri"/>
                  <a:sym typeface="Calibri"/>
                </a:rPr>
                <a:t>Identify where in the ESEA the levels of evidence are defined; </a:t>
              </a:r>
              <a:endParaRPr sz="1900">
                <a:solidFill>
                  <a:schemeClr val="dk1"/>
                </a:solidFill>
                <a:latin typeface="Calibri"/>
                <a:ea typeface="Calibri"/>
                <a:cs typeface="Calibri"/>
                <a:sym typeface="Calibri"/>
              </a:endParaRPr>
            </a:p>
          </p:txBody>
        </p:sp>
        <p:sp>
          <p:nvSpPr>
            <p:cNvPr id="2199" name="Google Shape;2199;p255"/>
            <p:cNvSpPr/>
            <p:nvPr/>
          </p:nvSpPr>
          <p:spPr>
            <a:xfrm>
              <a:off x="58147" y="312219"/>
              <a:ext cx="1040731" cy="1040731"/>
            </a:xfrm>
            <a:prstGeom prst="ellipse">
              <a:avLst/>
            </a:prstGeom>
            <a:solidFill>
              <a:schemeClr val="lt1"/>
            </a:solidFill>
            <a:ln w="13950" cap="flat" cmpd="sng">
              <a:solidFill>
                <a:schemeClr val="accent3"/>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0" name="Google Shape;2200;p255"/>
            <p:cNvSpPr/>
            <p:nvPr/>
          </p:nvSpPr>
          <p:spPr>
            <a:xfrm>
              <a:off x="881158" y="1665170"/>
              <a:ext cx="8754732" cy="832585"/>
            </a:xfrm>
            <a:prstGeom prst="rect">
              <a:avLst/>
            </a:prstGeom>
            <a:solidFill>
              <a:srgbClr val="5DAEA5"/>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1" name="Google Shape;2201;p255"/>
            <p:cNvSpPr txBox="1"/>
            <p:nvPr/>
          </p:nvSpPr>
          <p:spPr>
            <a:xfrm>
              <a:off x="881158" y="1665170"/>
              <a:ext cx="8754732" cy="832585"/>
            </a:xfrm>
            <a:prstGeom prst="rect">
              <a:avLst/>
            </a:prstGeom>
            <a:noFill/>
            <a:ln>
              <a:noFill/>
            </a:ln>
          </p:spPr>
          <p:txBody>
            <a:bodyPr spcFirstLastPara="1" wrap="square" lIns="495650" tIns="47625" rIns="47625" bIns="47625" anchor="ctr" anchorCtr="0">
              <a:noAutofit/>
            </a:bodyPr>
            <a:lstStyle/>
            <a:p>
              <a:pPr marL="0" marR="0" lvl="0" indent="0" algn="l" rtl="0">
                <a:lnSpc>
                  <a:spcPct val="90000"/>
                </a:lnSpc>
                <a:spcBef>
                  <a:spcPts val="0"/>
                </a:spcBef>
                <a:spcAft>
                  <a:spcPts val="0"/>
                </a:spcAft>
                <a:buClr>
                  <a:schemeClr val="dk1"/>
                </a:buClr>
                <a:buSzPts val="1900"/>
                <a:buFont typeface="Century Schoolbook"/>
                <a:buNone/>
              </a:pPr>
              <a:r>
                <a:rPr lang="en" sz="1900">
                  <a:solidFill>
                    <a:schemeClr val="dk1"/>
                  </a:solidFill>
                  <a:latin typeface="Calibri"/>
                  <a:ea typeface="Calibri"/>
                  <a:cs typeface="Calibri"/>
                  <a:sym typeface="Calibri"/>
                </a:rPr>
                <a:t>Explain the four different levels of evidence and the criteria that define them; and</a:t>
              </a:r>
              <a:endParaRPr sz="1900">
                <a:solidFill>
                  <a:schemeClr val="dk1"/>
                </a:solidFill>
                <a:latin typeface="Calibri"/>
                <a:ea typeface="Calibri"/>
                <a:cs typeface="Calibri"/>
                <a:sym typeface="Calibri"/>
              </a:endParaRPr>
            </a:p>
          </p:txBody>
        </p:sp>
        <p:sp>
          <p:nvSpPr>
            <p:cNvPr id="2202" name="Google Shape;2202;p255"/>
            <p:cNvSpPr/>
            <p:nvPr/>
          </p:nvSpPr>
          <p:spPr>
            <a:xfrm>
              <a:off x="360792" y="1561097"/>
              <a:ext cx="1040731" cy="1040731"/>
            </a:xfrm>
            <a:prstGeom prst="ellipse">
              <a:avLst/>
            </a:prstGeom>
            <a:solidFill>
              <a:schemeClr val="lt1"/>
            </a:solidFill>
            <a:ln w="13950" cap="flat" cmpd="sng">
              <a:solidFill>
                <a:srgbClr val="5DAEA5"/>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3" name="Google Shape;2203;p255"/>
            <p:cNvSpPr/>
            <p:nvPr/>
          </p:nvSpPr>
          <p:spPr>
            <a:xfrm>
              <a:off x="578513" y="2914048"/>
              <a:ext cx="9057377" cy="832585"/>
            </a:xfrm>
            <a:prstGeom prst="rect">
              <a:avLst/>
            </a:prstGeom>
            <a:solidFill>
              <a:srgbClr val="7F63A1"/>
            </a:solidFill>
            <a:ln w="1395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4" name="Google Shape;2204;p255"/>
            <p:cNvSpPr txBox="1"/>
            <p:nvPr/>
          </p:nvSpPr>
          <p:spPr>
            <a:xfrm>
              <a:off x="578513" y="2914048"/>
              <a:ext cx="9057377" cy="832585"/>
            </a:xfrm>
            <a:prstGeom prst="rect">
              <a:avLst/>
            </a:prstGeom>
            <a:noFill/>
            <a:ln>
              <a:noFill/>
            </a:ln>
          </p:spPr>
          <p:txBody>
            <a:bodyPr spcFirstLastPara="1" wrap="square" lIns="495650" tIns="47625" rIns="47625" bIns="47625" anchor="ctr" anchorCtr="0">
              <a:noAutofit/>
            </a:bodyPr>
            <a:lstStyle/>
            <a:p>
              <a:pPr marL="0" marR="0" lvl="0" indent="0" algn="l" rtl="0">
                <a:lnSpc>
                  <a:spcPct val="90000"/>
                </a:lnSpc>
                <a:spcBef>
                  <a:spcPts val="0"/>
                </a:spcBef>
                <a:spcAft>
                  <a:spcPts val="0"/>
                </a:spcAft>
                <a:buClr>
                  <a:schemeClr val="dk1"/>
                </a:buClr>
                <a:buSzPts val="1900"/>
                <a:buFont typeface="Century Schoolbook"/>
                <a:buNone/>
              </a:pPr>
              <a:r>
                <a:rPr lang="en" sz="1900" dirty="0">
                  <a:solidFill>
                    <a:schemeClr val="dk1"/>
                  </a:solidFill>
                  <a:latin typeface="Calibri"/>
                  <a:ea typeface="Calibri"/>
                  <a:cs typeface="Calibri"/>
                  <a:sym typeface="Calibri"/>
                </a:rPr>
                <a:t>Utilize the What Works Clearinghouse website to search for evidence-based practices and programs.</a:t>
              </a:r>
              <a:endParaRPr sz="1900" dirty="0">
                <a:solidFill>
                  <a:schemeClr val="dk1"/>
                </a:solidFill>
                <a:latin typeface="Calibri"/>
                <a:ea typeface="Calibri"/>
                <a:cs typeface="Calibri"/>
                <a:sym typeface="Calibri"/>
              </a:endParaRPr>
            </a:p>
          </p:txBody>
        </p:sp>
        <p:sp>
          <p:nvSpPr>
            <p:cNvPr id="2205" name="Google Shape;2205;p255"/>
            <p:cNvSpPr/>
            <p:nvPr/>
          </p:nvSpPr>
          <p:spPr>
            <a:xfrm>
              <a:off x="58147" y="2809975"/>
              <a:ext cx="1040731" cy="1040731"/>
            </a:xfrm>
            <a:prstGeom prst="ellipse">
              <a:avLst/>
            </a:prstGeom>
            <a:solidFill>
              <a:schemeClr val="lt1"/>
            </a:solidFill>
            <a:ln w="13950" cap="flat" cmpd="sng">
              <a:solidFill>
                <a:srgbClr val="7F63A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256"/>
          <p:cNvSpPr txBox="1">
            <a:spLocks noGrp="1"/>
          </p:cNvSpPr>
          <p:nvPr>
            <p:ph type="title"/>
          </p:nvPr>
        </p:nvSpPr>
        <p:spPr>
          <a:xfrm>
            <a:off x="534924" y="259412"/>
            <a:ext cx="7269480" cy="994172"/>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300"/>
              <a:buFont typeface="Calibri"/>
              <a:buNone/>
            </a:pPr>
            <a:r>
              <a:rPr lang="en" dirty="0">
                <a:latin typeface="Roboto" panose="02000000000000000000" pitchFamily="2" charset="0"/>
                <a:ea typeface="Roboto" panose="02000000000000000000" pitchFamily="2" charset="0"/>
                <a:cs typeface="Roboto" panose="02000000000000000000" pitchFamily="2" charset="0"/>
              </a:rPr>
              <a:t>Questions?</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2212" name="Google Shape;2212;p256">
            <a:extLst>
              <a:ext uri="{C183D7F6-B498-43B3-948B-1728B52AA6E4}">
                <adec:decorative xmlns:adec="http://schemas.microsoft.com/office/drawing/2017/decorative" val="1"/>
              </a:ext>
            </a:extLst>
          </p:cNvPr>
          <p:cNvGrpSpPr/>
          <p:nvPr/>
        </p:nvGrpSpPr>
        <p:grpSpPr>
          <a:xfrm>
            <a:off x="2629622" y="1458120"/>
            <a:ext cx="3080084" cy="2959769"/>
            <a:chOff x="3506161" y="1671444"/>
            <a:chExt cx="4106779" cy="3946358"/>
          </a:xfrm>
        </p:grpSpPr>
        <p:sp>
          <p:nvSpPr>
            <p:cNvPr id="2213" name="Google Shape;2213;p256"/>
            <p:cNvSpPr/>
            <p:nvPr/>
          </p:nvSpPr>
          <p:spPr>
            <a:xfrm>
              <a:off x="3506161" y="1671444"/>
              <a:ext cx="4106779" cy="3946358"/>
            </a:xfrm>
            <a:prstGeom prst="roundRect">
              <a:avLst>
                <a:gd name="adj" fmla="val 16667"/>
              </a:avLst>
            </a:prstGeom>
            <a:solidFill>
              <a:schemeClr val="accent6"/>
            </a:solidFill>
            <a:ln w="1395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entury Schoolbook"/>
                <a:ea typeface="Century Schoolbook"/>
                <a:cs typeface="Century Schoolbook"/>
                <a:sym typeface="Century Schoolbook"/>
              </a:endParaRPr>
            </a:p>
          </p:txBody>
        </p:sp>
        <p:sp>
          <p:nvSpPr>
            <p:cNvPr id="2214" name="Google Shape;2214;p256"/>
            <p:cNvSpPr/>
            <p:nvPr/>
          </p:nvSpPr>
          <p:spPr>
            <a:xfrm>
              <a:off x="5484584" y="3693095"/>
              <a:ext cx="541264" cy="541264"/>
            </a:xfrm>
            <a:custGeom>
              <a:avLst/>
              <a:gdLst/>
              <a:ahLst/>
              <a:cxnLst/>
              <a:rect l="l" t="t" r="r" b="b"/>
              <a:pathLst>
                <a:path w="541264" h="541264" extrusionOk="0">
                  <a:moveTo>
                    <a:pt x="270632" y="60140"/>
                  </a:moveTo>
                  <a:cubicBezTo>
                    <a:pt x="386884" y="60140"/>
                    <a:pt x="481124" y="154381"/>
                    <a:pt x="481124" y="270632"/>
                  </a:cubicBezTo>
                  <a:cubicBezTo>
                    <a:pt x="481124" y="386884"/>
                    <a:pt x="386884" y="481124"/>
                    <a:pt x="270632" y="481124"/>
                  </a:cubicBezTo>
                  <a:cubicBezTo>
                    <a:pt x="154381" y="481124"/>
                    <a:pt x="60140" y="386884"/>
                    <a:pt x="60140" y="270632"/>
                  </a:cubicBezTo>
                  <a:cubicBezTo>
                    <a:pt x="60306" y="154450"/>
                    <a:pt x="154450" y="60306"/>
                    <a:pt x="270632" y="60140"/>
                  </a:cubicBezTo>
                  <a:moveTo>
                    <a:pt x="270632" y="0"/>
                  </a:moveTo>
                  <a:cubicBezTo>
                    <a:pt x="121165" y="0"/>
                    <a:pt x="0" y="121165"/>
                    <a:pt x="0" y="270632"/>
                  </a:cubicBezTo>
                  <a:cubicBezTo>
                    <a:pt x="0" y="420099"/>
                    <a:pt x="121165" y="541264"/>
                    <a:pt x="270632" y="541264"/>
                  </a:cubicBezTo>
                  <a:cubicBezTo>
                    <a:pt x="420099" y="541264"/>
                    <a:pt x="541264" y="420099"/>
                    <a:pt x="541264" y="270632"/>
                  </a:cubicBezTo>
                  <a:cubicBezTo>
                    <a:pt x="541264" y="121165"/>
                    <a:pt x="420099" y="0"/>
                    <a:pt x="27063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2215" name="Google Shape;2215;p256"/>
            <p:cNvSpPr/>
            <p:nvPr/>
          </p:nvSpPr>
          <p:spPr>
            <a:xfrm>
              <a:off x="5213410" y="4306167"/>
              <a:ext cx="1083701" cy="542016"/>
            </a:xfrm>
            <a:custGeom>
              <a:avLst/>
              <a:gdLst/>
              <a:ahLst/>
              <a:cxnLst/>
              <a:rect l="l" t="t" r="r" b="b"/>
              <a:pathLst>
                <a:path w="1083701" h="542016" extrusionOk="0">
                  <a:moveTo>
                    <a:pt x="1083701" y="541926"/>
                  </a:moveTo>
                  <a:lnTo>
                    <a:pt x="1023561" y="541926"/>
                  </a:lnTo>
                  <a:lnTo>
                    <a:pt x="1023561" y="285968"/>
                  </a:lnTo>
                  <a:cubicBezTo>
                    <a:pt x="1024574" y="255194"/>
                    <a:pt x="1010114" y="225957"/>
                    <a:pt x="985041" y="208086"/>
                  </a:cubicBezTo>
                  <a:cubicBezTo>
                    <a:pt x="914496" y="152862"/>
                    <a:pt x="832732" y="113729"/>
                    <a:pt x="745471" y="93428"/>
                  </a:cubicBezTo>
                  <a:cubicBezTo>
                    <a:pt x="679070" y="73392"/>
                    <a:pt x="610321" y="62170"/>
                    <a:pt x="540994" y="60050"/>
                  </a:cubicBezTo>
                  <a:cubicBezTo>
                    <a:pt x="472990" y="60348"/>
                    <a:pt x="405455" y="71360"/>
                    <a:pt x="340876" y="92677"/>
                  </a:cubicBezTo>
                  <a:cubicBezTo>
                    <a:pt x="253943" y="116333"/>
                    <a:pt x="171957" y="155391"/>
                    <a:pt x="98811" y="207996"/>
                  </a:cubicBezTo>
                  <a:cubicBezTo>
                    <a:pt x="74544" y="226690"/>
                    <a:pt x="60273" y="255546"/>
                    <a:pt x="60140" y="286178"/>
                  </a:cubicBezTo>
                  <a:lnTo>
                    <a:pt x="60140" y="542016"/>
                  </a:lnTo>
                  <a:lnTo>
                    <a:pt x="0" y="542016"/>
                  </a:lnTo>
                  <a:lnTo>
                    <a:pt x="0" y="285968"/>
                  </a:lnTo>
                  <a:cubicBezTo>
                    <a:pt x="352" y="236361"/>
                    <a:pt x="23674" y="189719"/>
                    <a:pt x="63148" y="159673"/>
                  </a:cubicBezTo>
                  <a:cubicBezTo>
                    <a:pt x="141820" y="102940"/>
                    <a:pt x="230028" y="60778"/>
                    <a:pt x="323586" y="35182"/>
                  </a:cubicBezTo>
                  <a:cubicBezTo>
                    <a:pt x="393953" y="12061"/>
                    <a:pt x="467526" y="187"/>
                    <a:pt x="541595" y="0"/>
                  </a:cubicBezTo>
                  <a:cubicBezTo>
                    <a:pt x="615893" y="2126"/>
                    <a:pt x="689586" y="14025"/>
                    <a:pt x="760777" y="35393"/>
                  </a:cubicBezTo>
                  <a:cubicBezTo>
                    <a:pt x="855496" y="57542"/>
                    <a:pt x="944257" y="100056"/>
                    <a:pt x="1020885" y="159974"/>
                  </a:cubicBezTo>
                  <a:cubicBezTo>
                    <a:pt x="1061534" y="189232"/>
                    <a:pt x="1085022" y="236746"/>
                    <a:pt x="1083581" y="28681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2216" name="Google Shape;2216;p256"/>
            <p:cNvSpPr/>
            <p:nvPr/>
          </p:nvSpPr>
          <p:spPr>
            <a:xfrm>
              <a:off x="4748404" y="3271360"/>
              <a:ext cx="541264" cy="541264"/>
            </a:xfrm>
            <a:custGeom>
              <a:avLst/>
              <a:gdLst/>
              <a:ahLst/>
              <a:cxnLst/>
              <a:rect l="l" t="t" r="r" b="b"/>
              <a:pathLst>
                <a:path w="541264" h="541264" extrusionOk="0">
                  <a:moveTo>
                    <a:pt x="270632" y="60140"/>
                  </a:moveTo>
                  <a:cubicBezTo>
                    <a:pt x="386884" y="60140"/>
                    <a:pt x="481124" y="154381"/>
                    <a:pt x="481124" y="270632"/>
                  </a:cubicBezTo>
                  <a:cubicBezTo>
                    <a:pt x="481124" y="386884"/>
                    <a:pt x="386884" y="481124"/>
                    <a:pt x="270632" y="481124"/>
                  </a:cubicBezTo>
                  <a:cubicBezTo>
                    <a:pt x="154381" y="481124"/>
                    <a:pt x="60140" y="386884"/>
                    <a:pt x="60140" y="270632"/>
                  </a:cubicBezTo>
                  <a:cubicBezTo>
                    <a:pt x="60306" y="154450"/>
                    <a:pt x="154450" y="60306"/>
                    <a:pt x="270632" y="60140"/>
                  </a:cubicBezTo>
                  <a:moveTo>
                    <a:pt x="270632" y="0"/>
                  </a:moveTo>
                  <a:cubicBezTo>
                    <a:pt x="121165" y="0"/>
                    <a:pt x="0" y="121165"/>
                    <a:pt x="0" y="270632"/>
                  </a:cubicBezTo>
                  <a:cubicBezTo>
                    <a:pt x="0" y="420099"/>
                    <a:pt x="121165" y="541264"/>
                    <a:pt x="270632" y="541264"/>
                  </a:cubicBezTo>
                  <a:cubicBezTo>
                    <a:pt x="420099" y="541264"/>
                    <a:pt x="541264" y="420099"/>
                    <a:pt x="541264" y="270632"/>
                  </a:cubicBezTo>
                  <a:cubicBezTo>
                    <a:pt x="541264" y="121165"/>
                    <a:pt x="420099" y="0"/>
                    <a:pt x="27063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2217" name="Google Shape;2217;p256"/>
            <p:cNvSpPr/>
            <p:nvPr/>
          </p:nvSpPr>
          <p:spPr>
            <a:xfrm>
              <a:off x="4477020" y="3884372"/>
              <a:ext cx="969133" cy="542076"/>
            </a:xfrm>
            <a:custGeom>
              <a:avLst/>
              <a:gdLst/>
              <a:ahLst/>
              <a:cxnLst/>
              <a:rect l="l" t="t" r="r" b="b"/>
              <a:pathLst>
                <a:path w="969133" h="542076" extrusionOk="0">
                  <a:moveTo>
                    <a:pt x="949017" y="111079"/>
                  </a:moveTo>
                  <a:cubicBezTo>
                    <a:pt x="890623" y="76390"/>
                    <a:pt x="827247" y="50873"/>
                    <a:pt x="761108" y="35423"/>
                  </a:cubicBezTo>
                  <a:cubicBezTo>
                    <a:pt x="689926" y="14022"/>
                    <a:pt x="616226" y="2111"/>
                    <a:pt x="541926" y="0"/>
                  </a:cubicBezTo>
                  <a:cubicBezTo>
                    <a:pt x="467776" y="168"/>
                    <a:pt x="394119" y="12052"/>
                    <a:pt x="323676" y="35212"/>
                  </a:cubicBezTo>
                  <a:cubicBezTo>
                    <a:pt x="230082" y="60766"/>
                    <a:pt x="141838" y="102921"/>
                    <a:pt x="63148" y="159673"/>
                  </a:cubicBezTo>
                  <a:cubicBezTo>
                    <a:pt x="23674" y="189719"/>
                    <a:pt x="355" y="236361"/>
                    <a:pt x="0" y="285968"/>
                  </a:cubicBezTo>
                  <a:lnTo>
                    <a:pt x="0" y="542076"/>
                  </a:lnTo>
                  <a:lnTo>
                    <a:pt x="60140" y="542076"/>
                  </a:lnTo>
                  <a:lnTo>
                    <a:pt x="60140" y="286178"/>
                  </a:lnTo>
                  <a:cubicBezTo>
                    <a:pt x="60273" y="255546"/>
                    <a:pt x="74544" y="226691"/>
                    <a:pt x="98811" y="207996"/>
                  </a:cubicBezTo>
                  <a:cubicBezTo>
                    <a:pt x="171957" y="155400"/>
                    <a:pt x="253943" y="116354"/>
                    <a:pt x="340876" y="92707"/>
                  </a:cubicBezTo>
                  <a:cubicBezTo>
                    <a:pt x="405542" y="71369"/>
                    <a:pt x="473170" y="60369"/>
                    <a:pt x="541264" y="60110"/>
                  </a:cubicBezTo>
                  <a:cubicBezTo>
                    <a:pt x="610594" y="62230"/>
                    <a:pt x="679344" y="73465"/>
                    <a:pt x="745742" y="93518"/>
                  </a:cubicBezTo>
                  <a:cubicBezTo>
                    <a:pt x="826366" y="112369"/>
                    <a:pt x="902351" y="147320"/>
                    <a:pt x="969134" y="196268"/>
                  </a:cubicBezTo>
                  <a:cubicBezTo>
                    <a:pt x="958654" y="168899"/>
                    <a:pt x="951888" y="140248"/>
                    <a:pt x="949017" y="11107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2218" name="Google Shape;2218;p256"/>
            <p:cNvSpPr/>
            <p:nvPr/>
          </p:nvSpPr>
          <p:spPr>
            <a:xfrm>
              <a:off x="5364291" y="2441812"/>
              <a:ext cx="1261217" cy="1156230"/>
            </a:xfrm>
            <a:custGeom>
              <a:avLst/>
              <a:gdLst/>
              <a:ahLst/>
              <a:cxnLst/>
              <a:rect l="l" t="t" r="r" b="b"/>
              <a:pathLst>
                <a:path w="1261217" h="1156230" extrusionOk="0">
                  <a:moveTo>
                    <a:pt x="1197890" y="60140"/>
                  </a:moveTo>
                  <a:cubicBezTo>
                    <a:pt x="1199682" y="60207"/>
                    <a:pt x="1201096" y="61686"/>
                    <a:pt x="1201077" y="63478"/>
                  </a:cubicBezTo>
                  <a:lnTo>
                    <a:pt x="1201077" y="838960"/>
                  </a:lnTo>
                  <a:cubicBezTo>
                    <a:pt x="1201117" y="840580"/>
                    <a:pt x="1199968" y="841985"/>
                    <a:pt x="1198371" y="842267"/>
                  </a:cubicBezTo>
                  <a:lnTo>
                    <a:pt x="467063" y="842267"/>
                  </a:lnTo>
                  <a:lnTo>
                    <a:pt x="449382" y="860310"/>
                  </a:lnTo>
                  <a:lnTo>
                    <a:pt x="303120" y="1009157"/>
                  </a:lnTo>
                  <a:lnTo>
                    <a:pt x="303120" y="842207"/>
                  </a:lnTo>
                  <a:lnTo>
                    <a:pt x="62949" y="842207"/>
                  </a:lnTo>
                  <a:cubicBezTo>
                    <a:pt x="61536" y="842207"/>
                    <a:pt x="59942" y="840553"/>
                    <a:pt x="59942" y="837997"/>
                  </a:cubicBezTo>
                  <a:lnTo>
                    <a:pt x="59942" y="63148"/>
                  </a:lnTo>
                  <a:cubicBezTo>
                    <a:pt x="59912" y="61695"/>
                    <a:pt x="60925" y="60429"/>
                    <a:pt x="62348" y="60140"/>
                  </a:cubicBezTo>
                  <a:lnTo>
                    <a:pt x="1197890" y="60140"/>
                  </a:lnTo>
                  <a:moveTo>
                    <a:pt x="1198371" y="0"/>
                  </a:moveTo>
                  <a:lnTo>
                    <a:pt x="62558" y="0"/>
                  </a:lnTo>
                  <a:cubicBezTo>
                    <a:pt x="27788" y="331"/>
                    <a:pt x="-172" y="28707"/>
                    <a:pt x="12" y="63478"/>
                  </a:cubicBezTo>
                  <a:lnTo>
                    <a:pt x="12" y="837997"/>
                  </a:lnTo>
                  <a:cubicBezTo>
                    <a:pt x="-659" y="872864"/>
                    <a:pt x="27060" y="901674"/>
                    <a:pt x="61927" y="902348"/>
                  </a:cubicBezTo>
                  <a:lnTo>
                    <a:pt x="242980" y="902348"/>
                  </a:lnTo>
                  <a:lnTo>
                    <a:pt x="242980" y="1156231"/>
                  </a:lnTo>
                  <a:lnTo>
                    <a:pt x="492292" y="902348"/>
                  </a:lnTo>
                  <a:lnTo>
                    <a:pt x="1198371" y="902348"/>
                  </a:lnTo>
                  <a:cubicBezTo>
                    <a:pt x="1233178" y="902017"/>
                    <a:pt x="1261221" y="873709"/>
                    <a:pt x="1261218" y="838900"/>
                  </a:cubicBezTo>
                  <a:lnTo>
                    <a:pt x="1261218" y="63478"/>
                  </a:lnTo>
                  <a:cubicBezTo>
                    <a:pt x="1261221" y="28665"/>
                    <a:pt x="1233184" y="346"/>
                    <a:pt x="1198371"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2219" name="Google Shape;2219;p256"/>
            <p:cNvSpPr/>
            <p:nvPr/>
          </p:nvSpPr>
          <p:spPr>
            <a:xfrm>
              <a:off x="5801023" y="2588348"/>
              <a:ext cx="376906" cy="452764"/>
            </a:xfrm>
            <a:custGeom>
              <a:avLst/>
              <a:gdLst/>
              <a:ahLst/>
              <a:cxnLst/>
              <a:rect l="l" t="t" r="r" b="b"/>
              <a:pathLst>
                <a:path w="376906" h="452764" extrusionOk="0">
                  <a:moveTo>
                    <a:pt x="190845" y="298"/>
                  </a:moveTo>
                  <a:lnTo>
                    <a:pt x="187839" y="298"/>
                  </a:lnTo>
                  <a:cubicBezTo>
                    <a:pt x="180829" y="-99"/>
                    <a:pt x="173799" y="-99"/>
                    <a:pt x="166789" y="298"/>
                  </a:cubicBezTo>
                  <a:cubicBezTo>
                    <a:pt x="71494" y="6017"/>
                    <a:pt x="-2193" y="86118"/>
                    <a:pt x="50" y="181561"/>
                  </a:cubicBezTo>
                  <a:lnTo>
                    <a:pt x="50" y="185230"/>
                  </a:lnTo>
                  <a:lnTo>
                    <a:pt x="60491" y="185230"/>
                  </a:lnTo>
                  <a:lnTo>
                    <a:pt x="60491" y="181411"/>
                  </a:lnTo>
                  <a:cubicBezTo>
                    <a:pt x="60392" y="176864"/>
                    <a:pt x="60551" y="172318"/>
                    <a:pt x="60972" y="167789"/>
                  </a:cubicBezTo>
                  <a:cubicBezTo>
                    <a:pt x="66304" y="107056"/>
                    <a:pt x="117279" y="60534"/>
                    <a:pt x="178246" y="60769"/>
                  </a:cubicBezTo>
                  <a:cubicBezTo>
                    <a:pt x="181521" y="60739"/>
                    <a:pt x="184792" y="60889"/>
                    <a:pt x="188049" y="61220"/>
                  </a:cubicBezTo>
                  <a:lnTo>
                    <a:pt x="192830" y="61220"/>
                  </a:lnTo>
                  <a:cubicBezTo>
                    <a:pt x="262031" y="62423"/>
                    <a:pt x="317189" y="119427"/>
                    <a:pt x="316118" y="188628"/>
                  </a:cubicBezTo>
                  <a:cubicBezTo>
                    <a:pt x="316118" y="258150"/>
                    <a:pt x="264788" y="304879"/>
                    <a:pt x="188440" y="304879"/>
                  </a:cubicBezTo>
                  <a:lnTo>
                    <a:pt x="158370" y="304879"/>
                  </a:lnTo>
                  <a:lnTo>
                    <a:pt x="158370" y="452765"/>
                  </a:lnTo>
                  <a:lnTo>
                    <a:pt x="218991" y="452765"/>
                  </a:lnTo>
                  <a:lnTo>
                    <a:pt x="218991" y="363576"/>
                  </a:lnTo>
                  <a:lnTo>
                    <a:pt x="228253" y="362434"/>
                  </a:lnTo>
                  <a:cubicBezTo>
                    <a:pt x="315399" y="351699"/>
                    <a:pt x="379891" y="276138"/>
                    <a:pt x="376800" y="188387"/>
                  </a:cubicBezTo>
                  <a:lnTo>
                    <a:pt x="376800" y="184237"/>
                  </a:lnTo>
                  <a:cubicBezTo>
                    <a:pt x="375357" y="82468"/>
                    <a:pt x="292624" y="631"/>
                    <a:pt x="190845" y="29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sp>
          <p:nvSpPr>
            <p:cNvPr id="2220" name="Google Shape;2220;p256"/>
            <p:cNvSpPr/>
            <p:nvPr/>
          </p:nvSpPr>
          <p:spPr>
            <a:xfrm>
              <a:off x="5940154" y="3094818"/>
              <a:ext cx="98755" cy="98750"/>
            </a:xfrm>
            <a:custGeom>
              <a:avLst/>
              <a:gdLst/>
              <a:ahLst/>
              <a:cxnLst/>
              <a:rect l="l" t="t" r="r" b="b"/>
              <a:pathLst>
                <a:path w="98755" h="98750" extrusionOk="0">
                  <a:moveTo>
                    <a:pt x="49399" y="98751"/>
                  </a:moveTo>
                  <a:cubicBezTo>
                    <a:pt x="22129" y="98766"/>
                    <a:pt x="12" y="76670"/>
                    <a:pt x="0" y="49399"/>
                  </a:cubicBezTo>
                  <a:cubicBezTo>
                    <a:pt x="-15" y="22132"/>
                    <a:pt x="22081" y="15"/>
                    <a:pt x="49348" y="0"/>
                  </a:cubicBezTo>
                  <a:cubicBezTo>
                    <a:pt x="76357" y="-15"/>
                    <a:pt x="98366" y="21678"/>
                    <a:pt x="98745" y="48684"/>
                  </a:cubicBezTo>
                  <a:cubicBezTo>
                    <a:pt x="99298" y="75780"/>
                    <a:pt x="77777" y="98194"/>
                    <a:pt x="50680" y="98748"/>
                  </a:cubicBezTo>
                  <a:cubicBezTo>
                    <a:pt x="50623" y="98748"/>
                    <a:pt x="50569" y="98751"/>
                    <a:pt x="50512" y="9875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6" name="Google Shape;2226;p257"/>
          <p:cNvSpPr txBox="1">
            <a:spLocks noGrp="1"/>
          </p:cNvSpPr>
          <p:nvPr>
            <p:ph type="title" idx="4294967295"/>
          </p:nvPr>
        </p:nvSpPr>
        <p:spPr>
          <a:xfrm>
            <a:off x="1263794" y="2571750"/>
            <a:ext cx="6616411" cy="1131049"/>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chemeClr val="lt1"/>
                </a:solidFill>
                <a:effectLst/>
                <a:uLnTx/>
                <a:uFillTx/>
                <a:latin typeface="Calibri"/>
                <a:ea typeface="Calibri"/>
                <a:cs typeface="Calibri"/>
                <a:sym typeface="Calibri"/>
              </a:rPr>
              <a:t>Anna Rowan</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400" b="1" i="0" u="none" strike="noStrike" kern="0" cap="none" spc="0" normalizeH="0" baseline="0" noProof="0" dirty="0">
                <a:ln>
                  <a:noFill/>
                </a:ln>
                <a:solidFill>
                  <a:schemeClr val="lt1"/>
                </a:solidFill>
                <a:effectLst/>
                <a:uLnTx/>
                <a:uFillTx/>
                <a:latin typeface="Trebuchet MS"/>
                <a:ea typeface="Trebuchet MS"/>
                <a:cs typeface="Trebuchet MS"/>
                <a:sym typeface="Trebuchet MS"/>
              </a:rPr>
              <a:t>ESEA Program Evaluator and Research Analyst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chemeClr val="lt1"/>
                </a:solidFill>
                <a:effectLst/>
                <a:uLnTx/>
                <a:uFillTx/>
                <a:latin typeface="Calibri"/>
                <a:ea typeface="Calibri"/>
                <a:cs typeface="Calibri"/>
                <a:sym typeface="Calibri"/>
              </a:rPr>
              <a:t>Jerry Ring</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chemeClr val="lt1"/>
                </a:solidFill>
                <a:effectLst/>
                <a:uLnTx/>
                <a:uFillTx/>
                <a:latin typeface="Calibri"/>
                <a:ea typeface="Calibri"/>
                <a:cs typeface="Calibri"/>
                <a:sym typeface="Calibri"/>
              </a:rPr>
              <a:t>ESEA Reporting and Program Evaluation Specialist</a:t>
            </a:r>
            <a:endParaRPr kumimoji="0" lang="en-US" sz="15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p258"/>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Types of Waivers</a:t>
            </a:r>
            <a:endParaRPr/>
          </a:p>
        </p:txBody>
      </p:sp>
      <p:cxnSp>
        <p:nvCxnSpPr>
          <p:cNvPr id="1564" name="Google Shape;1564;p196">
            <a:extLst>
              <a:ext uri="{C183D7F6-B498-43B3-948B-1728B52AA6E4}">
                <adec:decorative xmlns:adec="http://schemas.microsoft.com/office/drawing/2017/decorative" val="1"/>
              </a:ext>
            </a:extLst>
          </p:cNvPr>
          <p:cNvCxnSpPr>
            <a:stCxn id="1565" idx="2"/>
            <a:endCxn id="1566" idx="0"/>
          </p:cNvCxnSpPr>
          <p:nvPr/>
        </p:nvCxnSpPr>
        <p:spPr>
          <a:xfrm rot="-5400000" flipH="1">
            <a:off x="4450829" y="1446550"/>
            <a:ext cx="1136400" cy="2238900"/>
          </a:xfrm>
          <a:prstGeom prst="bentConnector3">
            <a:avLst>
              <a:gd name="adj1" fmla="val 50008"/>
            </a:avLst>
          </a:prstGeom>
          <a:noFill/>
          <a:ln w="19050" cap="flat" cmpd="sng">
            <a:solidFill>
              <a:srgbClr val="C2C2C2"/>
            </a:solidFill>
            <a:prstDash val="solid"/>
            <a:miter lim="8000"/>
            <a:headEnd type="none" w="sm" len="sm"/>
            <a:tailEnd type="none" w="sm" len="sm"/>
          </a:ln>
        </p:spPr>
      </p:cxnSp>
      <p:cxnSp>
        <p:nvCxnSpPr>
          <p:cNvPr id="1567" name="Google Shape;1567;p196">
            <a:extLst>
              <a:ext uri="{C183D7F6-B498-43B3-948B-1728B52AA6E4}">
                <adec:decorative xmlns:adec="http://schemas.microsoft.com/office/drawing/2017/decorative" val="1"/>
              </a:ext>
            </a:extLst>
          </p:cNvPr>
          <p:cNvCxnSpPr>
            <a:stCxn id="1568" idx="0"/>
            <a:endCxn id="1565" idx="2"/>
          </p:cNvCxnSpPr>
          <p:nvPr/>
        </p:nvCxnSpPr>
        <p:spPr>
          <a:xfrm rot="-5400000">
            <a:off x="2211825" y="1446583"/>
            <a:ext cx="1136400" cy="2238900"/>
          </a:xfrm>
          <a:prstGeom prst="bentConnector3">
            <a:avLst>
              <a:gd name="adj1" fmla="val 50008"/>
            </a:avLst>
          </a:prstGeom>
          <a:noFill/>
          <a:ln w="19050" cap="flat" cmpd="sng">
            <a:solidFill>
              <a:srgbClr val="C2C2C2"/>
            </a:solidFill>
            <a:prstDash val="solid"/>
            <a:miter lim="8000"/>
            <a:headEnd type="none" w="sm" len="sm"/>
            <a:tailEnd type="none" w="sm" len="sm"/>
          </a:ln>
        </p:spPr>
      </p:cxnSp>
      <p:sp>
        <p:nvSpPr>
          <p:cNvPr id="1565" name="Google Shape;1565;p196"/>
          <p:cNvSpPr txBox="1"/>
          <p:nvPr/>
        </p:nvSpPr>
        <p:spPr>
          <a:xfrm>
            <a:off x="2925479" y="1355500"/>
            <a:ext cx="1948200" cy="6423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A7291E"/>
                </a:solidFill>
                <a:latin typeface="Roboto"/>
                <a:ea typeface="Roboto"/>
                <a:cs typeface="Roboto"/>
                <a:sym typeface="Roboto"/>
              </a:rPr>
              <a:t>ESEA Waivers</a:t>
            </a:r>
            <a:endParaRPr sz="1000" dirty="0">
              <a:solidFill>
                <a:srgbClr val="A7291E"/>
              </a:solidFill>
              <a:latin typeface="Roboto"/>
              <a:ea typeface="Roboto"/>
              <a:cs typeface="Roboto"/>
              <a:sym typeface="Roboto"/>
            </a:endParaRPr>
          </a:p>
        </p:txBody>
      </p:sp>
      <p:sp>
        <p:nvSpPr>
          <p:cNvPr id="1568" name="Google Shape;1568;p196"/>
          <p:cNvSpPr txBox="1"/>
          <p:nvPr/>
        </p:nvSpPr>
        <p:spPr>
          <a:xfrm>
            <a:off x="687975" y="3134233"/>
            <a:ext cx="1945200" cy="6423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91E"/>
                </a:solidFill>
                <a:latin typeface="Roboto"/>
                <a:ea typeface="Roboto"/>
                <a:cs typeface="Roboto"/>
                <a:sym typeface="Roboto"/>
              </a:rPr>
              <a:t>Consolidated Application Waivers</a:t>
            </a:r>
            <a:endParaRPr sz="1000">
              <a:solidFill>
                <a:srgbClr val="A7291E"/>
              </a:solidFill>
              <a:latin typeface="Roboto"/>
              <a:ea typeface="Roboto"/>
              <a:cs typeface="Roboto"/>
              <a:sym typeface="Roboto"/>
            </a:endParaRPr>
          </a:p>
        </p:txBody>
      </p:sp>
      <p:sp>
        <p:nvSpPr>
          <p:cNvPr id="1566" name="Google Shape;1566;p196"/>
          <p:cNvSpPr txBox="1"/>
          <p:nvPr/>
        </p:nvSpPr>
        <p:spPr>
          <a:xfrm>
            <a:off x="5166020" y="3134233"/>
            <a:ext cx="1945200" cy="642300"/>
          </a:xfrm>
          <a:prstGeom prst="rect">
            <a:avLst/>
          </a:prstGeom>
          <a:noFill/>
          <a:ln w="19050" cap="flat" cmpd="sng">
            <a:solidFill>
              <a:srgbClr val="A729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91E"/>
                </a:solidFill>
                <a:latin typeface="Roboto"/>
                <a:ea typeface="Roboto"/>
                <a:cs typeface="Roboto"/>
                <a:sym typeface="Roboto"/>
              </a:rPr>
              <a:t>Ed-Flex Waivers</a:t>
            </a:r>
            <a:endParaRPr sz="1000">
              <a:solidFill>
                <a:srgbClr val="A7291E"/>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2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2237" name="Google Shape;2237;p25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March 27</a:t>
            </a:r>
            <a:endParaRPr sz="1600" b="1" dirty="0"/>
          </a:p>
          <a:p>
            <a:pPr marL="914400" lvl="1" indent="-330200" algn="l" rtl="0">
              <a:lnSpc>
                <a:spcPct val="90000"/>
              </a:lnSpc>
              <a:spcBef>
                <a:spcPts val="600"/>
              </a:spcBef>
              <a:spcAft>
                <a:spcPts val="0"/>
              </a:spcAft>
              <a:buSzPts val="1600"/>
              <a:buFont typeface="Arial"/>
              <a:buChar char="•"/>
            </a:pPr>
            <a:r>
              <a:rPr lang="en" sz="1600" b="1" dirty="0"/>
              <a:t>April 10</a:t>
            </a:r>
            <a:endParaRPr sz="1600" b="1" dirty="0"/>
          </a:p>
          <a:p>
            <a:pPr marL="1371600" lvl="2" indent="-330200" algn="l" rtl="0">
              <a:lnSpc>
                <a:spcPct val="90000"/>
              </a:lnSpc>
              <a:spcBef>
                <a:spcPts val="600"/>
              </a:spcBef>
              <a:spcAft>
                <a:spcPts val="0"/>
              </a:spcAft>
              <a:buSzPts val="1600"/>
              <a:buFont typeface="Arial"/>
              <a:buChar char="•"/>
            </a:pPr>
            <a:r>
              <a:rPr lang="en" sz="1600" dirty="0"/>
              <a:t>Rural District &amp; BOCES Office Hours</a:t>
            </a:r>
            <a:endParaRPr sz="1600" dirty="0"/>
          </a:p>
        </p:txBody>
      </p:sp>
      <p:pic>
        <p:nvPicPr>
          <p:cNvPr id="2238" name="Google Shape;2238;p2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260"/>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2244" name="Google Shape;2244;p260"/>
          <p:cNvGraphicFramePr/>
          <p:nvPr/>
        </p:nvGraphicFramePr>
        <p:xfrm>
          <a:off x="107018" y="513645"/>
          <a:ext cx="8481000" cy="4168825"/>
        </p:xfrm>
        <a:graphic>
          <a:graphicData uri="http://schemas.openxmlformats.org/drawingml/2006/table">
            <a:tbl>
              <a:tblPr firstRow="1">
                <a:noFill/>
                <a:tableStyleId>{F625FFC1-9C83-4D8D-8F1B-347FE79D0086}</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9"/>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0"/>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1"/>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4"/>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6"/>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8"/>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97"/>
          <p:cNvSpPr txBox="1">
            <a:spLocks noGrp="1"/>
          </p:cNvSpPr>
          <p:nvPr>
            <p:ph type="title"/>
          </p:nvPr>
        </p:nvSpPr>
        <p:spPr>
          <a:xfrm>
            <a:off x="311700" y="105100"/>
            <a:ext cx="79752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a:t>Ed-Flex and State Responsibilities</a:t>
            </a:r>
            <a:endParaRPr/>
          </a:p>
        </p:txBody>
      </p:sp>
      <p:sp>
        <p:nvSpPr>
          <p:cNvPr id="1574" name="Google Shape;1574;p197"/>
          <p:cNvSpPr txBox="1">
            <a:spLocks noGrp="1"/>
          </p:cNvSpPr>
          <p:nvPr>
            <p:ph type="body" idx="1"/>
          </p:nvPr>
        </p:nvSpPr>
        <p:spPr>
          <a:xfrm>
            <a:off x="443650" y="1152475"/>
            <a:ext cx="79065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500" u="sng" dirty="0">
                <a:solidFill>
                  <a:schemeClr val="hlink"/>
                </a:solidFill>
                <a:hlinkClick r:id="rId3"/>
              </a:rPr>
              <a:t>Educational Flexibility (Ed-Flex)</a:t>
            </a:r>
            <a:r>
              <a:rPr lang="en" sz="1500" dirty="0"/>
              <a:t> allows States</a:t>
            </a:r>
            <a:r>
              <a:rPr lang="en" sz="1500" dirty="0">
                <a:highlight>
                  <a:schemeClr val="lt1"/>
                </a:highlight>
              </a:rPr>
              <a:t> to waive </a:t>
            </a:r>
            <a:r>
              <a:rPr lang="en" sz="1500" b="1" dirty="0">
                <a:highlight>
                  <a:schemeClr val="lt1"/>
                </a:highlight>
              </a:rPr>
              <a:t>certain </a:t>
            </a:r>
            <a:r>
              <a:rPr lang="en" sz="1500" dirty="0">
                <a:highlight>
                  <a:schemeClr val="lt1"/>
                </a:highlight>
              </a:rPr>
              <a:t>requirements of Federal statute or regulations that may impede an LEA’s efforts to reform and improve education, without first having to submit those waivers to the U.S. Department of Education for review and approval.</a:t>
            </a:r>
            <a:r>
              <a:rPr lang="en" sz="1500" dirty="0"/>
              <a:t>  </a:t>
            </a:r>
            <a:endParaRPr sz="1500" dirty="0"/>
          </a:p>
          <a:p>
            <a:pPr marL="0" lvl="0" indent="0" algn="l" rtl="0">
              <a:lnSpc>
                <a:spcPct val="100000"/>
              </a:lnSpc>
              <a:spcBef>
                <a:spcPts val="1000"/>
              </a:spcBef>
              <a:spcAft>
                <a:spcPts val="1200"/>
              </a:spcAft>
              <a:buNone/>
            </a:pPr>
            <a:r>
              <a:rPr lang="en" sz="1500" dirty="0"/>
              <a:t>Ed-Flex States are responsible for holding LEAs and schools, that are operating under a waiver, accountable for the performance of students affected by the waiver through </a:t>
            </a:r>
            <a:r>
              <a:rPr lang="en" sz="1500" b="1" dirty="0"/>
              <a:t>annual monitoring </a:t>
            </a:r>
            <a:r>
              <a:rPr lang="en" sz="1500" dirty="0"/>
              <a:t>and </a:t>
            </a:r>
            <a:r>
              <a:rPr lang="en" sz="1500" b="1" dirty="0"/>
              <a:t>evaluation </a:t>
            </a:r>
            <a:r>
              <a:rPr lang="en" sz="1500" dirty="0"/>
              <a:t>of performance toward educational goals outlined in the local waiver application (20 U.S.C. § 5891b(a)(4)(D)).  </a:t>
            </a:r>
            <a:endParaRPr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Prohibited Ed-Flex Waivers</a:t>
            </a:r>
            <a:endParaRPr/>
          </a:p>
        </p:txBody>
      </p:sp>
      <p:sp>
        <p:nvSpPr>
          <p:cNvPr id="1582" name="Google Shape;1582;p198"/>
          <p:cNvSpPr txBox="1"/>
          <p:nvPr/>
        </p:nvSpPr>
        <p:spPr>
          <a:xfrm>
            <a:off x="296125" y="1143000"/>
            <a:ext cx="5664600" cy="415500"/>
          </a:xfrm>
          <a:prstGeom prst="rect">
            <a:avLst/>
          </a:prstGeom>
          <a:noFill/>
          <a:ln>
            <a:noFill/>
          </a:ln>
        </p:spPr>
        <p:txBody>
          <a:bodyPr spcFirstLastPara="1" wrap="square" lIns="91425" tIns="91425" rIns="91425" bIns="91425" anchor="t" anchorCtr="0">
            <a:spAutoFit/>
          </a:bodyPr>
          <a:lstStyle/>
          <a:p>
            <a:pPr marL="0" marR="63500" lvl="0" indent="0" algn="l" rtl="0">
              <a:lnSpc>
                <a:spcPct val="150000"/>
              </a:lnSpc>
              <a:spcBef>
                <a:spcPts val="0"/>
              </a:spcBef>
              <a:spcAft>
                <a:spcPts val="800"/>
              </a:spcAft>
              <a:buClr>
                <a:schemeClr val="dk1"/>
              </a:buClr>
              <a:buSzPts val="1100"/>
              <a:buFont typeface="Arial"/>
              <a:buNone/>
            </a:pPr>
            <a:r>
              <a:rPr lang="en" sz="1500" dirty="0">
                <a:solidFill>
                  <a:srgbClr val="001D35"/>
                </a:solidFill>
                <a:highlight>
                  <a:schemeClr val="lt1"/>
                </a:highlight>
                <a:latin typeface="Roboto"/>
                <a:ea typeface="Roboto"/>
                <a:cs typeface="Roboto"/>
                <a:sym typeface="Roboto"/>
              </a:rPr>
              <a:t>R</a:t>
            </a:r>
            <a:r>
              <a:rPr lang="en" sz="1500" dirty="0">
                <a:solidFill>
                  <a:schemeClr val="dk1"/>
                </a:solidFill>
                <a:highlight>
                  <a:schemeClr val="lt1"/>
                </a:highlight>
                <a:latin typeface="Roboto"/>
                <a:ea typeface="Roboto"/>
                <a:cs typeface="Roboto"/>
                <a:sym typeface="Roboto"/>
              </a:rPr>
              <a:t>equirements related to the following </a:t>
            </a:r>
            <a:r>
              <a:rPr lang="en" sz="1500" b="1" dirty="0">
                <a:solidFill>
                  <a:srgbClr val="FF0000"/>
                </a:solidFill>
                <a:highlight>
                  <a:schemeClr val="lt1"/>
                </a:highlight>
                <a:latin typeface="Roboto"/>
                <a:ea typeface="Roboto"/>
                <a:cs typeface="Roboto"/>
                <a:sym typeface="Roboto"/>
              </a:rPr>
              <a:t>cannot be waived</a:t>
            </a:r>
            <a:r>
              <a:rPr lang="en" sz="1500" dirty="0">
                <a:solidFill>
                  <a:srgbClr val="001D35"/>
                </a:solidFill>
                <a:highlight>
                  <a:schemeClr val="lt1"/>
                </a:highlight>
                <a:latin typeface="Roboto"/>
                <a:ea typeface="Roboto"/>
                <a:cs typeface="Roboto"/>
                <a:sym typeface="Roboto"/>
              </a:rPr>
              <a:t>: </a:t>
            </a:r>
            <a:endParaRPr sz="1800" dirty="0">
              <a:solidFill>
                <a:schemeClr val="dk2"/>
              </a:solidFill>
            </a:endParaRPr>
          </a:p>
        </p:txBody>
      </p:sp>
      <p:sp>
        <p:nvSpPr>
          <p:cNvPr id="1580" name="Google Shape;1580;p198"/>
          <p:cNvSpPr txBox="1">
            <a:spLocks noGrp="1"/>
          </p:cNvSpPr>
          <p:nvPr>
            <p:ph type="body" idx="1"/>
          </p:nvPr>
        </p:nvSpPr>
        <p:spPr>
          <a:xfrm>
            <a:off x="311700" y="1558500"/>
            <a:ext cx="4498500" cy="2741100"/>
          </a:xfrm>
          <a:prstGeom prst="rect">
            <a:avLst/>
          </a:prstGeom>
        </p:spPr>
        <p:txBody>
          <a:bodyPr spcFirstLastPara="1" wrap="square" lIns="91425" tIns="91425" rIns="91425" bIns="91425" anchor="t" anchorCtr="0">
            <a:normAutofit/>
          </a:bodyPr>
          <a:lstStyle/>
          <a:p>
            <a:pPr marL="457200" marR="63500" lvl="0" indent="-323850" algn="l" rtl="0">
              <a:lnSpc>
                <a:spcPct val="150000"/>
              </a:lnSpc>
              <a:spcBef>
                <a:spcPts val="800"/>
              </a:spcBef>
              <a:spcAft>
                <a:spcPts val="0"/>
              </a:spcAft>
              <a:buClr>
                <a:srgbClr val="001D35"/>
              </a:buClr>
              <a:buSzPts val="1500"/>
              <a:buChar char="●"/>
            </a:pPr>
            <a:r>
              <a:rPr lang="en" sz="1500" dirty="0">
                <a:solidFill>
                  <a:srgbClr val="001D35"/>
                </a:solidFill>
                <a:highlight>
                  <a:srgbClr val="FFFFFF"/>
                </a:highlight>
              </a:rPr>
              <a:t>Parental participation and involvement</a:t>
            </a:r>
            <a:endParaRPr sz="15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rgbClr val="FFFFFF"/>
                </a:highlight>
              </a:rPr>
              <a:t>School improvement</a:t>
            </a:r>
            <a:endParaRPr sz="15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Maintenance of effort</a:t>
            </a:r>
            <a:endParaRPr sz="15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Comparability of services</a:t>
            </a:r>
            <a:endParaRPr sz="15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Supplement, not supplant</a:t>
            </a:r>
            <a:endParaRPr sz="15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State plans, standards, assessments, and accountability</a:t>
            </a:r>
            <a:endParaRPr sz="1500" dirty="0">
              <a:solidFill>
                <a:srgbClr val="001D35"/>
              </a:solidFill>
              <a:highlight>
                <a:schemeClr val="lt1"/>
              </a:highlight>
            </a:endParaRPr>
          </a:p>
        </p:txBody>
      </p:sp>
      <p:sp>
        <p:nvSpPr>
          <p:cNvPr id="1581" name="Google Shape;1581;p198"/>
          <p:cNvSpPr txBox="1">
            <a:spLocks noGrp="1"/>
          </p:cNvSpPr>
          <p:nvPr>
            <p:ph type="body" idx="1"/>
          </p:nvPr>
        </p:nvSpPr>
        <p:spPr>
          <a:xfrm>
            <a:off x="4731550" y="1143000"/>
            <a:ext cx="4695900" cy="3103200"/>
          </a:xfrm>
          <a:prstGeom prst="rect">
            <a:avLst/>
          </a:prstGeom>
        </p:spPr>
        <p:txBody>
          <a:bodyPr spcFirstLastPara="1" wrap="square" lIns="91425" tIns="91425" rIns="91425" bIns="91425" anchor="t" anchorCtr="0">
            <a:normAutofit/>
          </a:bodyPr>
          <a:lstStyle/>
          <a:p>
            <a:pPr marL="0" marR="63500" lvl="0" indent="0" algn="l" rtl="0">
              <a:lnSpc>
                <a:spcPct val="150000"/>
              </a:lnSpc>
              <a:spcBef>
                <a:spcPts val="0"/>
              </a:spcBef>
              <a:spcAft>
                <a:spcPts val="0"/>
              </a:spcAft>
              <a:buClr>
                <a:schemeClr val="dk1"/>
              </a:buClr>
              <a:buSzPts val="1100"/>
              <a:buFont typeface="Arial"/>
              <a:buNone/>
            </a:pPr>
            <a:endParaRPr sz="1500" dirty="0">
              <a:solidFill>
                <a:srgbClr val="001D35"/>
              </a:solidFill>
              <a:highlight>
                <a:srgbClr val="FFFFFF"/>
              </a:highlight>
            </a:endParaRPr>
          </a:p>
          <a:p>
            <a:pPr marL="457200" marR="63500" lvl="0" indent="-323850" algn="l" rtl="0">
              <a:lnSpc>
                <a:spcPct val="150000"/>
              </a:lnSpc>
              <a:spcBef>
                <a:spcPts val="800"/>
              </a:spcBef>
              <a:spcAft>
                <a:spcPts val="0"/>
              </a:spcAft>
              <a:buClr>
                <a:srgbClr val="001D35"/>
              </a:buClr>
              <a:buSzPts val="1500"/>
              <a:buChar char="●"/>
            </a:pPr>
            <a:r>
              <a:rPr lang="en" sz="1500" dirty="0">
                <a:solidFill>
                  <a:srgbClr val="001D35"/>
                </a:solidFill>
                <a:highlight>
                  <a:srgbClr val="FFFFFF"/>
                </a:highlight>
              </a:rPr>
              <a:t>Equitable services to non-public schools</a:t>
            </a:r>
            <a:endParaRPr sz="15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rgbClr val="FFFFFF"/>
                </a:highlight>
              </a:rPr>
              <a:t>Distribution of funds to States or LEAs</a:t>
            </a:r>
            <a:endParaRPr sz="1500" dirty="0">
              <a:solidFill>
                <a:srgbClr val="001D35"/>
              </a:solidFill>
              <a:highlight>
                <a:srgbClr val="FFFFFF"/>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Health, safety, and civil rights</a:t>
            </a:r>
            <a:endParaRPr sz="15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Individuals with Disabilities Education Act (IDEA)</a:t>
            </a:r>
            <a:endParaRPr sz="1500" dirty="0">
              <a:solidFill>
                <a:srgbClr val="001D35"/>
              </a:solidFill>
              <a:highlight>
                <a:schemeClr val="lt1"/>
              </a:highlight>
            </a:endParaRPr>
          </a:p>
          <a:p>
            <a:pPr marL="457200" marR="63500" lvl="0" indent="-323850" algn="l" rtl="0">
              <a:lnSpc>
                <a:spcPct val="150000"/>
              </a:lnSpc>
              <a:spcBef>
                <a:spcPts val="0"/>
              </a:spcBef>
              <a:spcAft>
                <a:spcPts val="0"/>
              </a:spcAft>
              <a:buClr>
                <a:srgbClr val="001D35"/>
              </a:buClr>
              <a:buSzPts val="1500"/>
              <a:buChar char="●"/>
            </a:pPr>
            <a:r>
              <a:rPr lang="en" sz="1500" dirty="0">
                <a:solidFill>
                  <a:srgbClr val="001D35"/>
                </a:solidFill>
                <a:highlight>
                  <a:schemeClr val="lt1"/>
                </a:highlight>
              </a:rPr>
              <a:t>Any requirements for Title III</a:t>
            </a:r>
            <a:endParaRPr sz="1500" dirty="0">
              <a:solidFill>
                <a:srgbClr val="001D35"/>
              </a:solidFill>
              <a:highlight>
                <a:schemeClr val="lt1"/>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iew">
  <a:themeElements>
    <a:clrScheme name="Office 2007 - 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iew">
  <a:themeElements>
    <a:clrScheme name="Office 2007 - 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13032</Words>
  <Application>Microsoft Office PowerPoint</Application>
  <PresentationFormat>On-screen Show (16:9)</PresentationFormat>
  <Paragraphs>914</Paragraphs>
  <Slides>71</Slides>
  <Notes>71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71</vt:i4>
      </vt:variant>
    </vt:vector>
  </HeadingPairs>
  <TitlesOfParts>
    <vt:vector size="86" baseType="lpstr">
      <vt:lpstr>Calibri</vt:lpstr>
      <vt:lpstr>Trebuchet MS</vt:lpstr>
      <vt:lpstr>Lato</vt:lpstr>
      <vt:lpstr>Rockwell</vt:lpstr>
      <vt:lpstr>Century Schoolbook</vt:lpstr>
      <vt:lpstr>Roboto</vt:lpstr>
      <vt:lpstr>Noto Sans Symbols</vt:lpstr>
      <vt:lpstr>Arial</vt:lpstr>
      <vt:lpstr>Roboto Medium</vt:lpstr>
      <vt:lpstr>Simple Light</vt:lpstr>
      <vt:lpstr>Simple Light</vt:lpstr>
      <vt:lpstr>Simple Light</vt:lpstr>
      <vt:lpstr>Simple Light</vt:lpstr>
      <vt:lpstr>View</vt:lpstr>
      <vt:lpstr>View</vt:lpstr>
      <vt:lpstr>CDE ESEA and ESSER Office Hours  March 13, 2025</vt:lpstr>
      <vt:lpstr>ESEA/ESSER Office Hours</vt:lpstr>
      <vt:lpstr>ESEA &amp; ESSER Reminders and Updates</vt:lpstr>
      <vt:lpstr>U.S. Department of Education Initiates Reduction in Force (RIF)</vt:lpstr>
      <vt:lpstr>Updates and Reminders</vt:lpstr>
      <vt:lpstr>Waiver Overview</vt:lpstr>
      <vt:lpstr>Types of Waivers</vt:lpstr>
      <vt:lpstr>Ed-Flex and State Responsibilities</vt:lpstr>
      <vt:lpstr>Prohibited Ed-Flex Waivers</vt:lpstr>
      <vt:lpstr>Current Waivers</vt:lpstr>
      <vt:lpstr>Consolidated Application Extension Request Waiver</vt:lpstr>
      <vt:lpstr>Extension Request Waiver, continued</vt:lpstr>
      <vt:lpstr>Title I, Part A District Level Set Asides Waiver  (formerly District Managed Activities) </vt:lpstr>
      <vt:lpstr>Title I, Part A Schoolwide Waiver</vt:lpstr>
      <vt:lpstr>ED Flex Title I, Part A 15% Carryover Waiver</vt:lpstr>
      <vt:lpstr>Title IV Apportionment Requirement</vt:lpstr>
      <vt:lpstr>Ed-Flex Title IV, Part A Apportionment Waiver</vt:lpstr>
      <vt:lpstr>Waiver Narratives and Public Comment Ed-Flex Title IV, Part A Apportionment Waiver</vt:lpstr>
      <vt:lpstr>Apportionment Waiver Example #1 </vt:lpstr>
      <vt:lpstr>Apportionment Waiver Example #2</vt:lpstr>
      <vt:lpstr>Title IV Effective Use of Technology 15% Infrastructure Maximum</vt:lpstr>
      <vt:lpstr>Ed-Flex Title IV, Part A Effective Use of Technology  Infrastructure Maximum Waiver </vt:lpstr>
      <vt:lpstr>Waiver Narratives and Public Comment Ed-Flex Title IV, Part A Effective Use of Technology Infrastructure Maximum Waiver</vt:lpstr>
      <vt:lpstr>Effective Use of Technology Infrastructure Maximum Waiver Example</vt:lpstr>
      <vt:lpstr>State Waiver Reporting</vt:lpstr>
      <vt:lpstr>Questions</vt:lpstr>
      <vt:lpstr>Elementary and Secondary Education Act (ESEA) Levels of Evidence Training</vt:lpstr>
      <vt:lpstr>Why are the ESEA levels of evidence important?</vt:lpstr>
      <vt:lpstr>Agenda</vt:lpstr>
      <vt:lpstr>Training Objectives</vt:lpstr>
      <vt:lpstr>Warmup/Pulse Check</vt:lpstr>
      <vt:lpstr>ESEA Levels of Evidence Overview &amp; Requirements</vt:lpstr>
      <vt:lpstr>ESEA Levels of Evidence Title Programs</vt:lpstr>
      <vt:lpstr>ESEA Levels of Evidence Statute</vt:lpstr>
      <vt:lpstr>ESEA Levels of Evidence</vt:lpstr>
      <vt:lpstr>Requirements by Program</vt:lpstr>
      <vt:lpstr>Selected Requirements by Programs</vt:lpstr>
      <vt:lpstr>Requirements by Programs</vt:lpstr>
      <vt:lpstr>Strengthening the Effectiveness of ESEA Investments</vt:lpstr>
      <vt:lpstr>Knowledge Check #1</vt:lpstr>
      <vt:lpstr>Unpacking the Levels of Evidence</vt:lpstr>
      <vt:lpstr>Criteria for ESEA’s Four Evidence Levels</vt:lpstr>
      <vt:lpstr>Glossary of Terms</vt:lpstr>
      <vt:lpstr>Glossary of Terms, con’t</vt:lpstr>
      <vt:lpstr>Important Definition: Statistical Significance</vt:lpstr>
      <vt:lpstr>Tier 1: Strong Evidence</vt:lpstr>
      <vt:lpstr>Tier 2: Moderate Evidence </vt:lpstr>
      <vt:lpstr>Tier 3: Promising Evidence </vt:lpstr>
      <vt:lpstr>Knowledge Check #2</vt:lpstr>
      <vt:lpstr>Tier 4: Demonstrates a Rationale</vt:lpstr>
      <vt:lpstr>Demonstrates a Rationale: Common Logic Model Elements</vt:lpstr>
      <vt:lpstr>Demonstrates a Rationale: Evaluations</vt:lpstr>
      <vt:lpstr>Overview of Criteria for the different Levels of Evidence</vt:lpstr>
      <vt:lpstr>Knowledge Check #3</vt:lpstr>
      <vt:lpstr>Caution: Consider the Context</vt:lpstr>
      <vt:lpstr>Selecting Evidence-Based Interventions</vt:lpstr>
      <vt:lpstr>Pulse Check</vt:lpstr>
      <vt:lpstr>What Works Clearinghouse (WWC) </vt:lpstr>
      <vt:lpstr>WWC Product Types</vt:lpstr>
      <vt:lpstr>WWC Ratings</vt:lpstr>
      <vt:lpstr>Exploring the WWC Website</vt:lpstr>
      <vt:lpstr>Additional Resources</vt:lpstr>
      <vt:lpstr>CDE  Strategy Guides</vt:lpstr>
      <vt:lpstr>T4PA Center Resources</vt:lpstr>
      <vt:lpstr>Additional Resources Helpful Links</vt:lpstr>
      <vt:lpstr>Training Objectives Reminder</vt:lpstr>
      <vt:lpstr>Questions?</vt:lpstr>
      <vt:lpstr>Anna Rowan ESEA Program Evaluator and Research Analyst Jerry Ring ESEA Reporting and Program Evaluation Specialist</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5</cp:revision>
  <dcterms:modified xsi:type="dcterms:W3CDTF">2025-03-13T17:24:16Z</dcterms:modified>
</cp:coreProperties>
</file>