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hUuLIwsapu6/KqU5xRZgL+E16i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591DE7-2152-470B-A1C3-28EBDF73B855}">
  <a:tblStyle styleId="{7B591DE7-2152-470B-A1C3-28EBDF73B85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b65832c4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b65832c4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Clr>
                <a:schemeClr val="dk1"/>
              </a:buClr>
              <a:buSzPts val="1100"/>
              <a:buFont typeface="Arial"/>
              <a:buNone/>
            </a:pPr>
            <a:endParaRPr sz="5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b65832c41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b65832c41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b65832c41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b65832c41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b65832c41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b65832c4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b65832c4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b65832c4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b65832c414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b65832c41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b65832c41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b65832c41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f3987780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f3987780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Mackenzie, Jonathan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b65832c414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b65832c41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b65832c414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b65832c41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b65832c414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1b65832c41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b65832c414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b65832c41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b65832c414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b65832c41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b65832c414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b65832c41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b65832c414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b65832c414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f13020561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g1f130205618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7" name="Google Shape;3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Nzie </a:t>
            </a:r>
            <a:endParaRPr dirty="0"/>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10bc0678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10bc0678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be53a181b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g1be53a181b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f0837efa9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1f0837efa9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b65832c4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b65832c4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f39877800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f3987780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be53a181b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1be53a181b5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1176"/>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4"/>
        <p:cNvGrpSpPr/>
        <p:nvPr/>
      </p:nvGrpSpPr>
      <p:grpSpPr>
        <a:xfrm>
          <a:off x="0" y="0"/>
          <a:ext cx="0" cy="0"/>
          <a:chOff x="0" y="0"/>
          <a:chExt cx="0" cy="0"/>
        </a:xfrm>
      </p:grpSpPr>
      <p:pic>
        <p:nvPicPr>
          <p:cNvPr id="105" name="Google Shape;10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6" name="Google Shape;10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2"/>
        <p:cNvGrpSpPr/>
        <p:nvPr/>
      </p:nvGrpSpPr>
      <p:grpSpPr>
        <a:xfrm>
          <a:off x="0" y="0"/>
          <a:ext cx="0" cy="0"/>
          <a:chOff x="0" y="0"/>
          <a:chExt cx="0" cy="0"/>
        </a:xfrm>
      </p:grpSpPr>
      <p:pic>
        <p:nvPicPr>
          <p:cNvPr id="113" name="Google Shape;113;g1a8cf35707a_0_4"/>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4" name="Google Shape;114;g1a8cf35707a_0_4"/>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a8cf35707a_0_4"/>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16"/>
        <p:cNvGrpSpPr/>
        <p:nvPr/>
      </p:nvGrpSpPr>
      <p:grpSpPr>
        <a:xfrm>
          <a:off x="0" y="0"/>
          <a:ext cx="0" cy="0"/>
          <a:chOff x="0" y="0"/>
          <a:chExt cx="0" cy="0"/>
        </a:xfrm>
      </p:grpSpPr>
      <p:pic>
        <p:nvPicPr>
          <p:cNvPr id="117" name="Google Shape;117;g19f0dcf8920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18" name="Google Shape;118;g19f0dcf8920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19" name="Google Shape;119;g19f0dcf8920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20" name="Google Shape;120;g19f0dcf8920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21" name="Google Shape;121;g19f0dcf8920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22" name="Google Shape;122;g19f0dcf8920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pic>
        <p:nvPicPr>
          <p:cNvPr id="124" name="Google Shape;124;g1a8cf35707a_0_8"/>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25" name="Google Shape;125;g1a8cf35707a_0_8"/>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g1a8cf35707a_0_8"/>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7" name="Google Shape;127;g1a8cf35707a_0_8"/>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8" name="Google Shape;128;g1a8cf35707a_0_8"/>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g19f0dcf8920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1" name="Google Shape;131;g19f0dcf8920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2" name="Google Shape;132;g19f0dcf8920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g19f0dcf8920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5" name="Google Shape;135;g19f0dcf8920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g19f0dcf8920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8" name="Google Shape;138;g19f0dcf8920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39" name="Google Shape;139;g19f0dcf8920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g19f0dcf8920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2" name="Google Shape;142;g19f0dcf8920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3" name="Google Shape;143;g19f0dcf8920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44" name="Google Shape;144;g19f0dcf8920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g19f0dcf8920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g19f0dcf8920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8"/>
        <p:cNvGrpSpPr/>
        <p:nvPr/>
      </p:nvGrpSpPr>
      <p:grpSpPr>
        <a:xfrm>
          <a:off x="0" y="0"/>
          <a:ext cx="0" cy="0"/>
          <a:chOff x="0" y="0"/>
          <a:chExt cx="0" cy="0"/>
        </a:xfrm>
      </p:grpSpPr>
      <p:sp>
        <p:nvSpPr>
          <p:cNvPr id="149" name="Google Shape;149;g19f0dcf8920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0" name="Google Shape;150;g19f0dcf8920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1" name="Google Shape;151;g19f0dcf8920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2"/>
        <p:cNvGrpSpPr/>
        <p:nvPr/>
      </p:nvGrpSpPr>
      <p:grpSpPr>
        <a:xfrm>
          <a:off x="0" y="0"/>
          <a:ext cx="0" cy="0"/>
          <a:chOff x="0" y="0"/>
          <a:chExt cx="0" cy="0"/>
        </a:xfrm>
      </p:grpSpPr>
      <p:sp>
        <p:nvSpPr>
          <p:cNvPr id="153" name="Google Shape;153;g19f0dcf8920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54" name="Google Shape;154;g19f0dcf8920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5"/>
        <p:cNvGrpSpPr/>
        <p:nvPr/>
      </p:nvGrpSpPr>
      <p:grpSpPr>
        <a:xfrm>
          <a:off x="0" y="0"/>
          <a:ext cx="0" cy="0"/>
          <a:chOff x="0" y="0"/>
          <a:chExt cx="0" cy="0"/>
        </a:xfrm>
      </p:grpSpPr>
      <p:sp>
        <p:nvSpPr>
          <p:cNvPr id="156" name="Google Shape;156;g19f0dcf8920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9f0dcf8920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8" name="Google Shape;158;g19f0dcf8920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9" name="Google Shape;159;g19f0dcf8920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0" name="Google Shape;160;g19f0dcf8920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g19f0dcf8920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63" name="Google Shape;163;g19f0dcf8920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g19f0dcf8920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6" name="Google Shape;166;g19f0dcf8920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67" name="Google Shape;167;g19f0dcf8920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g19f0dcf8920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0"/>
        <p:cNvGrpSpPr/>
        <p:nvPr/>
      </p:nvGrpSpPr>
      <p:grpSpPr>
        <a:xfrm>
          <a:off x="0" y="0"/>
          <a:ext cx="0" cy="0"/>
          <a:chOff x="0" y="0"/>
          <a:chExt cx="0" cy="0"/>
        </a:xfrm>
      </p:grpSpPr>
      <p:sp>
        <p:nvSpPr>
          <p:cNvPr id="171" name="Google Shape;171;g1a8cf35707a_0_14"/>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g1a8cf35707a_0_14"/>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3" name="Google Shape;173;g1a8cf35707a_0_14"/>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74" name="Google Shape;174;g1a8cf35707a_0_1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75" name="Google Shape;175;g1a8cf35707a_0_14"/>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76" name="Google Shape;176;g1a8cf35707a_0_1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pic>
        <p:nvPicPr>
          <p:cNvPr id="178" name="Google Shape;178;g1a8cf35707a_0_21"/>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9" name="Google Shape;179;g1a8cf35707a_0_21"/>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a8cf35707a_0_21"/>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1"/>
        <p:cNvGrpSpPr/>
        <p:nvPr/>
      </p:nvGrpSpPr>
      <p:grpSpPr>
        <a:xfrm>
          <a:off x="0" y="0"/>
          <a:ext cx="0" cy="0"/>
          <a:chOff x="0" y="0"/>
          <a:chExt cx="0" cy="0"/>
        </a:xfrm>
      </p:grpSpPr>
      <p:pic>
        <p:nvPicPr>
          <p:cNvPr id="182" name="Google Shape;182;g1a8cf35707a_0_2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3" name="Google Shape;183;g1a8cf35707a_0_2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a8cf35707a_0_2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85"/>
        <p:cNvGrpSpPr/>
        <p:nvPr/>
      </p:nvGrpSpPr>
      <p:grpSpPr>
        <a:xfrm>
          <a:off x="0" y="0"/>
          <a:ext cx="0" cy="0"/>
          <a:chOff x="0" y="0"/>
          <a:chExt cx="0" cy="0"/>
        </a:xfrm>
      </p:grpSpPr>
      <p:pic>
        <p:nvPicPr>
          <p:cNvPr id="186" name="Google Shape;186;g1a8cf35707a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7" name="Google Shape;187;g1a8cf35707a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g1a8cf35707a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9" name="Google Shape;189;g1a8cf35707a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0" name="Google Shape;190;g1a8cf35707a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1" name="Google Shape;191;g1a8cf35707a_0_29"/>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2"/>
        <p:cNvGrpSpPr/>
        <p:nvPr/>
      </p:nvGrpSpPr>
      <p:grpSpPr>
        <a:xfrm>
          <a:off x="0" y="0"/>
          <a:ext cx="0" cy="0"/>
          <a:chOff x="0" y="0"/>
          <a:chExt cx="0" cy="0"/>
        </a:xfrm>
      </p:grpSpPr>
      <p:pic>
        <p:nvPicPr>
          <p:cNvPr id="193" name="Google Shape;193;g1a8cf35707a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4" name="Google Shape;194;g1a8cf35707a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g1a8cf35707a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6" name="Google Shape;196;g1a8cf35707a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7" name="Google Shape;197;g1a8cf35707a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8" name="Google Shape;198;g1a8cf35707a_0_36"/>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9"/>
        <p:cNvGrpSpPr/>
        <p:nvPr/>
      </p:nvGrpSpPr>
      <p:grpSpPr>
        <a:xfrm>
          <a:off x="0" y="0"/>
          <a:ext cx="0" cy="0"/>
          <a:chOff x="0" y="0"/>
          <a:chExt cx="0" cy="0"/>
        </a:xfrm>
      </p:grpSpPr>
      <p:pic>
        <p:nvPicPr>
          <p:cNvPr id="200" name="Google Shape;200;g1a8cf35707a_0_43"/>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a8cf35707a_0_43"/>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a8cf35707a_0_43"/>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a8cf35707a_0_43"/>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a8cf35707a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a8cf35707a_0_43"/>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6"/>
        <p:cNvGrpSpPr/>
        <p:nvPr/>
      </p:nvGrpSpPr>
      <p:grpSpPr>
        <a:xfrm>
          <a:off x="0" y="0"/>
          <a:ext cx="0" cy="0"/>
          <a:chOff x="0" y="0"/>
          <a:chExt cx="0" cy="0"/>
        </a:xfrm>
      </p:grpSpPr>
      <p:pic>
        <p:nvPicPr>
          <p:cNvPr id="207" name="Google Shape;207;g1a8cf35707a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a8cf35707a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a8cf35707a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a8cf35707a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a8cf35707a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a8cf35707a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3"/>
        <p:cNvGrpSpPr/>
        <p:nvPr/>
      </p:nvGrpSpPr>
      <p:grpSpPr>
        <a:xfrm>
          <a:off x="0" y="0"/>
          <a:ext cx="0" cy="0"/>
          <a:chOff x="0" y="0"/>
          <a:chExt cx="0" cy="0"/>
        </a:xfrm>
      </p:grpSpPr>
      <p:pic>
        <p:nvPicPr>
          <p:cNvPr id="214" name="Google Shape;214;g1a8cf35707a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a8cf35707a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a8cf35707a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a8cf35707a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a8cf35707a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a8cf35707a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g19f0dcf8920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0" name="Google Shape;110;g19f0dcf8920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1" name="Google Shape;111;g19f0dcf8920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pcenternetwork.org/sites/default/files/The%20Investment%20Grid-Linking%20Costs%20and%20Outcomes.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mpcenternetwork.org/sites/default/files/Evaluating%20the%20Impact%20of%20ARP%20ESSER%20Program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de.state.co.us/fedprograms/progevaltraining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pcenternetwork.org/resources/resource/7436/what-can-esser-spending-data-tell-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ompcenternetwork.org/resources/resource/7483/esser-spending-connecting-investments-and-outcom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2.ed.gov/policy/gen/guid/secletter/221206.html"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ompcenternetwork.org/focus-topics/topic/7476/strategic-use-summer-and-afterschool-set-asides-community-resources" TargetMode="External"/><Relationship Id="rId3" Type="http://schemas.openxmlformats.org/officeDocument/2006/relationships/hyperlink" Target="https://www2.ed.gov/documents/coronavirus/reopening-2.pdf" TargetMode="External"/><Relationship Id="rId7" Type="http://schemas.openxmlformats.org/officeDocument/2006/relationships/hyperlink" Target="https://compcenternetwork.org/national-center/summer-learning-enrichment-collaborative"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s://ies.ed.gov/ncee/wwc/Intervention/1043" TargetMode="External"/><Relationship Id="rId5" Type="http://schemas.openxmlformats.org/officeDocument/2006/relationships/hyperlink" Target="https://ies.ed.gov/ncee/wwc/Docs/InterventionReports/wwc_careeracademies_092215.pdf" TargetMode="External"/><Relationship Id="rId4" Type="http://schemas.openxmlformats.org/officeDocument/2006/relationships/hyperlink" Target="https://eric.ed.gov/?id=ED59083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y4y.ed.gov/stemchallenge/overview"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hyperlink" Target="https://ies.ed.gov/ncee/edlabs/regions/central/events/covid-learning-gaps-personalized.asp" TargetMode="External"/><Relationship Id="rId3" Type="http://schemas.openxmlformats.org/officeDocument/2006/relationships/hyperlink" Target="https://docs.google.com/document/d/1HwMF-8sGWZGo5s7Ve5UH8JX0jIVAI0uaLt6SeXhd4MI/edit?usp=sharing" TargetMode="External"/><Relationship Id="rId7" Type="http://schemas.openxmlformats.org/officeDocument/2006/relationships/hyperlink" Target="https://ies.ed.gov/ncee/edlabs/regions/central/pdf/RELCentral-WebinarHandout_Using-Assessment-to-Identify-COVID19-Learning-Gaps.pdf"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hyperlink" Target="https://ies.ed.gov/ncee/edlabs/regions/central/events/covid-learning-gaps-assessment.asp" TargetMode="External"/><Relationship Id="rId5" Type="http://schemas.openxmlformats.org/officeDocument/2006/relationships/hyperlink" Target="https://ies.ed.gov/ncee/edlabs/regions/midwest/training-and-coaching/covid-19-learning-changes-toolkit.aspx" TargetMode="External"/><Relationship Id="rId10" Type="http://schemas.openxmlformats.org/officeDocument/2006/relationships/hyperlink" Target="https://www.youtube.com/watch?v=ZKx-zvA12V0&amp;feature=youtu.be" TargetMode="External"/><Relationship Id="rId4" Type="http://schemas.openxmlformats.org/officeDocument/2006/relationships/hyperlink" Target="https://ies.ed.gov/ncee/edlabs/projects/project.asp?projectID=4585" TargetMode="External"/><Relationship Id="rId9" Type="http://schemas.openxmlformats.org/officeDocument/2006/relationships/hyperlink" Target="https://ies.ed.gov/ncee/edlabs/regions/central/pdf/REL-Centrl-PersnlzedLearn-508.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bixler_k@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Kaleda_s@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echsner_r@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Hawkins_r@cde.state.co.us" TargetMode="External"/><Relationship Id="rId2" Type="http://schemas.openxmlformats.org/officeDocument/2006/relationships/notesSlide" Target="../notesSlides/notesSlide28.xml"/><Relationship Id="rId16" Type="http://schemas.openxmlformats.org/officeDocument/2006/relationships/hyperlink" Target="mailto:Wilson_s@cde.state.co.us" TargetMode="External"/><Relationship Id="rId20" Type="http://schemas.openxmlformats.org/officeDocument/2006/relationships/hyperlink" Target="mailto:shen_m@cde.state.co.us" TargetMode="External"/><Relationship Id="rId29" Type="http://schemas.openxmlformats.org/officeDocument/2006/relationships/hyperlink" Target="mailto:jones_kristina@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mailto:byrd_e@cde.state.co.us" TargetMode="External"/><Relationship Id="rId24" Type="http://schemas.openxmlformats.org/officeDocument/2006/relationships/hyperlink" Target="mailto:Austin_j@cde.state.co.us" TargetMode="External"/><Relationship Id="rId32" Type="http://schemas.openxmlformats.org/officeDocument/2006/relationships/hyperlink" Target="mailto:prael_m@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hickman_n@cde.state.co.us" TargetMode="External"/><Relationship Id="rId23" Type="http://schemas.openxmlformats.org/officeDocument/2006/relationships/hyperlink" Target="mailto:carman_a@cde.state.co.us" TargetMode="External"/><Relationship Id="rId28" Type="http://schemas.openxmlformats.org/officeDocument/2006/relationships/hyperlink" Target="mailto:morris_h@cde.state.co.us" TargetMode="External"/><Relationship Id="rId10" Type="http://schemas.openxmlformats.org/officeDocument/2006/relationships/hyperlink" Target="https://www.cde.state.co.us/fedprograms/regionalcontactspage" TargetMode="External"/><Relationship Id="rId19" Type="http://schemas.openxmlformats.org/officeDocument/2006/relationships/hyperlink" Target="mailto:wilson_s@cde.state.co.us" TargetMode="External"/><Relationship Id="rId31"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temple_r@cde.state.co.us" TargetMode="External"/><Relationship Id="rId22" Type="http://schemas.openxmlformats.org/officeDocument/2006/relationships/hyperlink" Target="mailto:chaffin_m@cde.state.co.us" TargetMode="External"/><Relationship Id="rId27" Type="http://schemas.openxmlformats.org/officeDocument/2006/relationships/hyperlink" Target="mailto:parsley_b@cde.state.co.us" TargetMode="External"/><Relationship Id="rId30" Type="http://schemas.openxmlformats.org/officeDocument/2006/relationships/hyperlink" Target="mailto:hagemann_w@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ested.zoom.us/meeting/register/tJ0uf-qqrzgtH9RcLofiXFUt4xkbvQcnkfE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fedprograms/esearegionalnetworkingmeet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de.state.co.us/caresact/essergrantee/subgranteereport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fedprograms/esser3-leapla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sz="2400"/>
              <a:t>CDE Office </a:t>
            </a:r>
            <a:r>
              <a:rPr lang="en" sz="24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Hours</a:t>
            </a:r>
            <a:endParaRPr sz="2400"/>
          </a:p>
        </p:txBody>
      </p:sp>
      <p:sp>
        <p:nvSpPr>
          <p:cNvPr id="225" name="Google Shape;225;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February 23, 2023</a:t>
            </a:r>
            <a:endParaRPr sz="1400"/>
          </a:p>
        </p:txBody>
      </p:sp>
      <p:sp>
        <p:nvSpPr>
          <p:cNvPr id="226" name="Google Shape;226;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b65832c414_0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Overview</a:t>
            </a:r>
            <a:endParaRPr/>
          </a:p>
        </p:txBody>
      </p:sp>
      <p:sp>
        <p:nvSpPr>
          <p:cNvPr id="283" name="Google Shape;283;g1b65832c414_0_0"/>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The National Comprehensive Center and a panel of practitioners have provided four tools that recipients can use to better implement and monitor ARP funds. These tools will help states and districts track financial and outcome data and determine if interventions are making a difference for the students who need them the most.</a:t>
            </a:r>
            <a:endParaRPr/>
          </a:p>
          <a:p>
            <a:pPr marL="0" lvl="0" indent="0" algn="l" rtl="0">
              <a:spcBef>
                <a:spcPts val="600"/>
              </a:spcBef>
              <a:spcAft>
                <a:spcPts val="0"/>
              </a:spcAft>
              <a:buNone/>
            </a:pPr>
            <a:r>
              <a:rPr lang="en"/>
              <a:t>The tools can help:</a:t>
            </a:r>
            <a:endParaRPr/>
          </a:p>
          <a:p>
            <a:pPr marL="457200" lvl="0" indent="-342900" algn="l" rtl="0">
              <a:spcBef>
                <a:spcPts val="600"/>
              </a:spcBef>
              <a:spcAft>
                <a:spcPts val="0"/>
              </a:spcAft>
              <a:buSzPts val="1800"/>
              <a:buChar char="•"/>
            </a:pPr>
            <a:r>
              <a:rPr lang="en"/>
              <a:t>Assess progress on activities at the state and local level</a:t>
            </a:r>
            <a:endParaRPr/>
          </a:p>
          <a:p>
            <a:pPr marL="457200" lvl="0" indent="-342900" algn="l" rtl="0">
              <a:spcBef>
                <a:spcPts val="0"/>
              </a:spcBef>
              <a:spcAft>
                <a:spcPts val="0"/>
              </a:spcAft>
              <a:buSzPts val="1800"/>
              <a:buChar char="•"/>
            </a:pPr>
            <a:r>
              <a:rPr lang="en"/>
              <a:t>Identify and prioritize districts most in need of support</a:t>
            </a:r>
            <a:endParaRPr/>
          </a:p>
          <a:p>
            <a:pPr marL="457200" lvl="0" indent="-342900" algn="l" rtl="0">
              <a:spcBef>
                <a:spcPts val="0"/>
              </a:spcBef>
              <a:spcAft>
                <a:spcPts val="0"/>
              </a:spcAft>
              <a:buSzPts val="1800"/>
              <a:buChar char="•"/>
            </a:pPr>
            <a:r>
              <a:rPr lang="en"/>
              <a:t>Evaluate existing ARP-funded interventions to inform future decisions</a:t>
            </a:r>
            <a:endParaRPr/>
          </a:p>
          <a:p>
            <a:pPr marL="457200" lvl="0" indent="-342900" algn="l" rtl="0">
              <a:spcBef>
                <a:spcPts val="0"/>
              </a:spcBef>
              <a:spcAft>
                <a:spcPts val="0"/>
              </a:spcAft>
              <a:buSzPts val="1800"/>
              <a:buChar char="•"/>
            </a:pPr>
            <a:r>
              <a:rPr lang="en"/>
              <a:t>Track short-, medium-, and long-term outcomes for common interventions and communicate their impact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b65832c414_0_5"/>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Investment Grid: Linking Costs and Outcomes</a:t>
            </a:r>
            <a:endParaRPr/>
          </a:p>
        </p:txBody>
      </p:sp>
      <p:sp>
        <p:nvSpPr>
          <p:cNvPr id="289" name="Google Shape;289;g1b65832c414_0_5"/>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The </a:t>
            </a:r>
            <a:r>
              <a:rPr lang="en" u="sng">
                <a:solidFill>
                  <a:schemeClr val="hlink"/>
                </a:solidFill>
                <a:hlinkClick r:id="rId3"/>
              </a:rPr>
              <a:t>investment grid</a:t>
            </a:r>
            <a:r>
              <a:rPr lang="en"/>
              <a:t> can help leaders assess current investments and finalize spending plans to do the most for students. Customize this tool to compare investments of different strategies and dosages for a particular evidence-based intervention or across different interventions for the same students. In addition to financial costs, the tool requires consideration of desired outcomes and risks.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b65832c414_0_1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Investment Grid Example</a:t>
            </a:r>
            <a:endParaRPr/>
          </a:p>
        </p:txBody>
      </p:sp>
      <p:pic>
        <p:nvPicPr>
          <p:cNvPr id="296" name="Google Shape;296;g1b65832c414_0_10" descr="Investment grid example"/>
          <p:cNvPicPr preferRelativeResize="0"/>
          <p:nvPr/>
        </p:nvPicPr>
        <p:blipFill>
          <a:blip r:embed="rId3">
            <a:alphaModFix/>
          </a:blip>
          <a:stretch>
            <a:fillRect/>
          </a:stretch>
        </p:blipFill>
        <p:spPr>
          <a:xfrm>
            <a:off x="898675" y="1019375"/>
            <a:ext cx="6864275" cy="3996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1b65832c414_0_16"/>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Evaluating the Impact of ARP-Funded Programs Using Logic Models</a:t>
            </a:r>
            <a:endParaRPr/>
          </a:p>
        </p:txBody>
      </p:sp>
      <p:sp>
        <p:nvSpPr>
          <p:cNvPr id="302" name="Google Shape;302;g1b65832c414_0_16"/>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This </a:t>
            </a:r>
            <a:r>
              <a:rPr lang="en" u="sng">
                <a:solidFill>
                  <a:schemeClr val="hlink"/>
                </a:solidFill>
                <a:hlinkClick r:id="rId3"/>
              </a:rPr>
              <a:t>logic model</a:t>
            </a:r>
            <a:r>
              <a:rPr lang="en"/>
              <a:t> can help SEAs and LEAs understand the impact of learning-recovery activities by defining a challenge, implementing an intervention, and articulating the intended outcomes of ARP-funded programs. Provided is a logic model on high-dosage tutoring, accompanied by example statements that illustrate how to use a logic model to communicate with stakeholders as well as a blank logic model template with communication prompts for SEAs and LEAs to personalize.</a:t>
            </a:r>
            <a:endParaRPr/>
          </a:p>
          <a:p>
            <a:pPr marL="0" lvl="0" indent="0" algn="l" rtl="0">
              <a:spcBef>
                <a:spcPts val="600"/>
              </a:spcBef>
              <a:spcAft>
                <a:spcPts val="0"/>
              </a:spcAft>
              <a:buNone/>
            </a:pPr>
            <a:endParaRPr/>
          </a:p>
          <a:p>
            <a:pPr marL="0" lvl="0" indent="0" algn="l" rtl="0">
              <a:spcBef>
                <a:spcPts val="600"/>
              </a:spcBef>
              <a:spcAft>
                <a:spcPts val="0"/>
              </a:spcAft>
              <a:buNone/>
            </a:pPr>
            <a:r>
              <a:rPr lang="en"/>
              <a:t>CDE has also worked with our Regional Educational Laboratory to create training modules, available on CDE’s </a:t>
            </a:r>
            <a:r>
              <a:rPr lang="en" u="sng">
                <a:solidFill>
                  <a:schemeClr val="hlink"/>
                </a:solidFill>
                <a:hlinkClick r:id="rId4"/>
              </a:rPr>
              <a:t>Program Evaluation Training website</a:t>
            </a:r>
            <a:r>
              <a:rPr lang="en"/>
              <a:t>, on how to develop a logic model.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1b65832c414_0_21"/>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Logic Model Example: High Dosage Tutoring</a:t>
            </a:r>
            <a:endParaRPr/>
          </a:p>
        </p:txBody>
      </p:sp>
      <p:pic>
        <p:nvPicPr>
          <p:cNvPr id="309" name="Google Shape;309;g1b65832c414_0_21" descr="Logic model example"/>
          <p:cNvPicPr preferRelativeResize="0"/>
          <p:nvPr/>
        </p:nvPicPr>
        <p:blipFill>
          <a:blip r:embed="rId3">
            <a:alphaModFix/>
          </a:blip>
          <a:stretch>
            <a:fillRect/>
          </a:stretch>
        </p:blipFill>
        <p:spPr>
          <a:xfrm>
            <a:off x="988732" y="987400"/>
            <a:ext cx="6657693" cy="397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b65832c414_0_27"/>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Logic Model Communication Examples</a:t>
            </a:r>
            <a:endParaRPr/>
          </a:p>
        </p:txBody>
      </p:sp>
      <p:sp>
        <p:nvSpPr>
          <p:cNvPr id="315" name="Google Shape;315;g1b65832c414_0_27"/>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Here is an example of how you can use the logic model to communicate with stakeholders about the need for the intervention, what you are doing, and what you expect to achieve.</a:t>
            </a:r>
            <a:endParaRPr/>
          </a:p>
          <a:p>
            <a:pPr marL="457200" lvl="0" indent="-342900" algn="l" rtl="0">
              <a:spcBef>
                <a:spcPts val="600"/>
              </a:spcBef>
              <a:spcAft>
                <a:spcPts val="0"/>
              </a:spcAft>
              <a:buSzPts val="1800"/>
              <a:buChar char="•"/>
            </a:pPr>
            <a:r>
              <a:rPr lang="en" b="1"/>
              <a:t>Example Statement:</a:t>
            </a:r>
            <a:r>
              <a:rPr lang="en"/>
              <a:t> Our district found that multilingual-learner students need support to increase science achievement. To address this challenge, we are investing in evidence-based, high-dosage tutoring in STEM for high school multilingual learners. The tutoring will have a 1:1 student-teacher ratio, will take place 3x per week for 36 weeks and will be provided during the school day. We will ensure that this approach is meeting the needs of multilingual learners by tracking some key metrics, such as # participants, # tutors, # multilingual tutors representing the student population, and the # tutor–parent connections (text, email, phone), among other things.</a:t>
            </a:r>
            <a:endParaRPr/>
          </a:p>
          <a:p>
            <a:pPr marL="0" lvl="0" indent="0" algn="l" rtl="0">
              <a:spcBef>
                <a:spcPts val="600"/>
              </a:spcBef>
              <a:spcAft>
                <a:spcPts val="0"/>
              </a:spcAft>
              <a:buNone/>
            </a:pPr>
            <a:r>
              <a:rPr lang="en"/>
              <a:t>Here is an example of a way you might use the logic model to respond to key questions from stakeholders.</a:t>
            </a:r>
            <a:endParaRPr/>
          </a:p>
          <a:p>
            <a:pPr marL="457200" lvl="0" indent="-342900" algn="l" rtl="0">
              <a:spcBef>
                <a:spcPts val="600"/>
              </a:spcBef>
              <a:spcAft>
                <a:spcPts val="0"/>
              </a:spcAft>
              <a:buSzPts val="1800"/>
              <a:buChar char="•"/>
            </a:pPr>
            <a:r>
              <a:rPr lang="en" b="1"/>
              <a:t>Example Question:</a:t>
            </a:r>
            <a:r>
              <a:rPr lang="en"/>
              <a:t> We see your intervention is really focused on building relationships with the tutor. Why? Our students need to accelerate their learning—shouldn’t you be more focused on grades and test scores?</a:t>
            </a:r>
            <a:endParaRPr/>
          </a:p>
          <a:p>
            <a:pPr marL="457200" lvl="0" indent="-342900" algn="l" rtl="0">
              <a:spcBef>
                <a:spcPts val="0"/>
              </a:spcBef>
              <a:spcAft>
                <a:spcPts val="0"/>
              </a:spcAft>
              <a:buSzPts val="1800"/>
              <a:buChar char="•"/>
            </a:pPr>
            <a:r>
              <a:rPr lang="en" b="1"/>
              <a:t>Example Answer:</a:t>
            </a:r>
            <a:r>
              <a:rPr lang="en"/>
              <a:t> Developing a consistent, trusting relationship with a tutor is the first step toward Accelerated Learning. A trusted tutor develops a strong understanding of students’ learning needs and can facilitate better relationships with teachers as well.</a:t>
            </a:r>
            <a:endParaRPr/>
          </a:p>
          <a:p>
            <a:pPr marL="0" lvl="0" indent="0" algn="l" rtl="0">
              <a:spcBef>
                <a:spcPts val="6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b65832c414_0_32"/>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Making the Most of ESSER Funding</a:t>
            </a:r>
            <a:endParaRPr/>
          </a:p>
        </p:txBody>
      </p:sp>
      <p:sp>
        <p:nvSpPr>
          <p:cNvPr id="321" name="Google Shape;321;g1b65832c414_0_32"/>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National Center in partnership with Edunomics Lab at Georgetown University is hosting a series of webinars focused on how states and districts can make the most of their Elementary and Secondary School Emergency Relief (ESSER) fund spending.</a:t>
            </a:r>
            <a:endParaRPr/>
          </a:p>
          <a:p>
            <a:pPr marL="0" lvl="0" indent="0" algn="l" rtl="0">
              <a:spcBef>
                <a:spcPts val="600"/>
              </a:spcBef>
              <a:spcAft>
                <a:spcPts val="0"/>
              </a:spcAft>
              <a:buNone/>
            </a:pPr>
            <a:endParaRPr/>
          </a:p>
          <a:p>
            <a:pPr marL="0" lvl="0" indent="0" algn="l" rtl="0">
              <a:spcBef>
                <a:spcPts val="600"/>
              </a:spcBef>
              <a:spcAft>
                <a:spcPts val="0"/>
              </a:spcAft>
              <a:buNone/>
            </a:pPr>
            <a:r>
              <a:rPr lang="en"/>
              <a:t>These include:</a:t>
            </a:r>
            <a:endParaRPr/>
          </a:p>
          <a:p>
            <a:pPr marL="457200" lvl="0" indent="-342900" algn="l" rtl="0">
              <a:spcBef>
                <a:spcPts val="600"/>
              </a:spcBef>
              <a:spcAft>
                <a:spcPts val="0"/>
              </a:spcAft>
              <a:buSzPts val="1800"/>
              <a:buChar char="•"/>
            </a:pPr>
            <a:r>
              <a:rPr lang="en" u="sng">
                <a:solidFill>
                  <a:schemeClr val="hlink"/>
                </a:solidFill>
                <a:hlinkClick r:id="rId3"/>
              </a:rPr>
              <a:t>What Can ESSER Spending Data Tell Us</a:t>
            </a:r>
            <a:endParaRPr/>
          </a:p>
          <a:p>
            <a:pPr marL="457200" lvl="0" indent="-342900" algn="l" rtl="0">
              <a:spcBef>
                <a:spcPts val="0"/>
              </a:spcBef>
              <a:spcAft>
                <a:spcPts val="0"/>
              </a:spcAft>
              <a:buSzPts val="1800"/>
              <a:buChar char="•"/>
            </a:pPr>
            <a:r>
              <a:rPr lang="en" u="sng">
                <a:solidFill>
                  <a:schemeClr val="hlink"/>
                </a:solidFill>
                <a:hlinkClick r:id="rId4"/>
              </a:rPr>
              <a:t>ESSER Spending: Connecting Investments and Outcomes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f398778008_0_0"/>
          <p:cNvSpPr txBox="1">
            <a:spLocks noGrp="1"/>
          </p:cNvSpPr>
          <p:nvPr>
            <p:ph type="ctrTitle"/>
          </p:nvPr>
        </p:nvSpPr>
        <p:spPr>
          <a:xfrm>
            <a:off x="685800" y="1946787"/>
            <a:ext cx="7772400" cy="1753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Using Federal Funds to Support STEM Education Strategies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b65832c414_0_9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Background</a:t>
            </a:r>
            <a:endParaRPr/>
          </a:p>
        </p:txBody>
      </p:sp>
      <p:sp>
        <p:nvSpPr>
          <p:cNvPr id="332" name="Google Shape;332;g1b65832c414_0_9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400">
                <a:solidFill>
                  <a:schemeClr val="dk1"/>
                </a:solidFill>
              </a:rPr>
              <a:t>The USDE has released</a:t>
            </a:r>
            <a:r>
              <a:rPr lang="en" sz="1400"/>
              <a:t> </a:t>
            </a:r>
            <a:r>
              <a:rPr lang="en" sz="1400" u="sng">
                <a:solidFill>
                  <a:schemeClr val="hlink"/>
                </a:solidFill>
                <a:hlinkClick r:id="rId3"/>
              </a:rPr>
              <a:t>new guidance</a:t>
            </a:r>
            <a:r>
              <a:rPr lang="en" sz="1400">
                <a:solidFill>
                  <a:schemeClr val="dk1"/>
                </a:solidFill>
              </a:rPr>
              <a:t> regarding how Federal funds can support science, technology, engineering, and mathematics (STEM) education. The COVID-19 pandemic has presented an immense set of challenges for educating our students. Despite the efforts of educators from across the country, early indications suggest many students fell behind in their academic achievement, including in STEM subjects.</a:t>
            </a:r>
            <a:endParaRPr sz="14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b65832c414_0_9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Categories</a:t>
            </a:r>
            <a:endParaRPr/>
          </a:p>
        </p:txBody>
      </p:sp>
      <p:sp>
        <p:nvSpPr>
          <p:cNvPr id="338" name="Google Shape;338;g1b65832c414_0_9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 sz="1400">
                <a:solidFill>
                  <a:schemeClr val="dk1"/>
                </a:solidFill>
                <a:highlight>
                  <a:schemeClr val="lt1"/>
                </a:highlight>
              </a:rPr>
              <a:t>The following examples and resources fall into three categories:</a:t>
            </a:r>
            <a:endParaRPr sz="1400">
              <a:solidFill>
                <a:schemeClr val="dk1"/>
              </a:solidFill>
              <a:highlight>
                <a:schemeClr val="lt1"/>
              </a:highlight>
            </a:endParaRPr>
          </a:p>
          <a:p>
            <a:pPr marL="914400" marR="444500" lvl="0" indent="-317500" algn="l" rtl="0">
              <a:lnSpc>
                <a:spcPct val="115000"/>
              </a:lnSpc>
              <a:spcBef>
                <a:spcPts val="1200"/>
              </a:spcBef>
              <a:spcAft>
                <a:spcPts val="0"/>
              </a:spcAft>
              <a:buClr>
                <a:schemeClr val="dk1"/>
              </a:buClr>
              <a:buSzPts val="1400"/>
              <a:buAutoNum type="arabicPeriod"/>
            </a:pPr>
            <a:r>
              <a:rPr lang="en" sz="1400">
                <a:solidFill>
                  <a:schemeClr val="dk1"/>
                </a:solidFill>
                <a:highlight>
                  <a:schemeClr val="lt1"/>
                </a:highlight>
              </a:rPr>
              <a:t>Implement STEM learning acceleration programs that support students who have been disproportionately impacted by COVID-19.</a:t>
            </a:r>
            <a:endParaRPr sz="1400" baseline="30000">
              <a:solidFill>
                <a:schemeClr val="dk1"/>
              </a:solidFill>
              <a:highlight>
                <a:schemeClr val="lt1"/>
              </a:highlight>
            </a:endParaRPr>
          </a:p>
          <a:p>
            <a:pPr marL="914400" marR="444500" lvl="0" indent="-317500" algn="l" rtl="0">
              <a:lnSpc>
                <a:spcPct val="115000"/>
              </a:lnSpc>
              <a:spcBef>
                <a:spcPts val="0"/>
              </a:spcBef>
              <a:spcAft>
                <a:spcPts val="0"/>
              </a:spcAft>
              <a:buClr>
                <a:schemeClr val="dk1"/>
              </a:buClr>
              <a:buSzPts val="1400"/>
              <a:buAutoNum type="arabicPeriod"/>
            </a:pPr>
            <a:r>
              <a:rPr lang="en" sz="1400">
                <a:solidFill>
                  <a:schemeClr val="dk1"/>
                </a:solidFill>
                <a:highlight>
                  <a:schemeClr val="lt1"/>
                </a:highlight>
              </a:rPr>
              <a:t>Redesign STEM courses and learning experiences to promote diversity, equity, and inclusion in STEM.</a:t>
            </a:r>
            <a:endParaRPr sz="1400">
              <a:solidFill>
                <a:schemeClr val="dk1"/>
              </a:solidFill>
              <a:highlight>
                <a:schemeClr val="lt1"/>
              </a:highlight>
            </a:endParaRPr>
          </a:p>
          <a:p>
            <a:pPr marL="914400" marR="444500" lvl="0" indent="-317500" algn="l" rtl="0">
              <a:lnSpc>
                <a:spcPct val="115000"/>
              </a:lnSpc>
              <a:spcBef>
                <a:spcPts val="0"/>
              </a:spcBef>
              <a:spcAft>
                <a:spcPts val="0"/>
              </a:spcAft>
              <a:buClr>
                <a:schemeClr val="dk1"/>
              </a:buClr>
              <a:buSzPts val="1400"/>
              <a:buAutoNum type="arabicPeriod"/>
            </a:pPr>
            <a:r>
              <a:rPr lang="en" sz="1400">
                <a:solidFill>
                  <a:schemeClr val="dk1"/>
                </a:solidFill>
                <a:highlight>
                  <a:schemeClr val="lt1"/>
                </a:highlight>
              </a:rPr>
              <a:t>Increase students’ equitable access to STEM courses and experiences, including out-of- school time (OST) programs, dual enrollment, STEM-themed schools, and career pathways.</a:t>
            </a:r>
            <a:endParaRPr sz="1400">
              <a:solidFill>
                <a:schemeClr val="dk1"/>
              </a:solidFill>
              <a:highlight>
                <a:schemeClr val="lt1"/>
              </a:highlight>
            </a:endParaRPr>
          </a:p>
          <a:p>
            <a:pPr marL="0" marR="444500" lvl="0" indent="0" algn="l" rtl="0">
              <a:lnSpc>
                <a:spcPct val="115000"/>
              </a:lnSpc>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200"/>
              <a:t>ESSER Office Hours</a:t>
            </a:r>
            <a:endParaRPr sz="2200"/>
          </a:p>
        </p:txBody>
      </p:sp>
      <p:sp>
        <p:nvSpPr>
          <p:cNvPr id="233" name="Google Shape;233;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sz="1800"/>
          </a:p>
          <a:p>
            <a:pPr marL="457200" lvl="0" indent="-342900" algn="l" rtl="0">
              <a:lnSpc>
                <a:spcPct val="90000"/>
              </a:lnSpc>
              <a:spcBef>
                <a:spcPts val="0"/>
              </a:spcBef>
              <a:spcAft>
                <a:spcPts val="0"/>
              </a:spcAft>
              <a:buSzPts val="1800"/>
              <a:buChar char="•"/>
            </a:pPr>
            <a:r>
              <a:rPr lang="en" sz="1800"/>
              <a:t>Updates and Reminders</a:t>
            </a:r>
            <a:endParaRPr sz="1800"/>
          </a:p>
          <a:p>
            <a:pPr marL="457200" lvl="0" indent="-342900" algn="l" rtl="0">
              <a:lnSpc>
                <a:spcPct val="90000"/>
              </a:lnSpc>
              <a:spcBef>
                <a:spcPts val="0"/>
              </a:spcBef>
              <a:spcAft>
                <a:spcPts val="0"/>
              </a:spcAft>
              <a:buSzPts val="1800"/>
              <a:buChar char="•"/>
            </a:pPr>
            <a:r>
              <a:rPr lang="en" sz="1800">
                <a:highlight>
                  <a:srgbClr val="FFFFFF"/>
                </a:highlight>
              </a:rPr>
              <a:t>Tools to Examine ARP Funded Interventions</a:t>
            </a:r>
            <a:endParaRPr sz="1800">
              <a:highlight>
                <a:srgbClr val="FFFFFF"/>
              </a:highlight>
            </a:endParaRPr>
          </a:p>
          <a:p>
            <a:pPr marL="457200" lvl="0" indent="-342900" algn="l" rtl="0">
              <a:lnSpc>
                <a:spcPct val="90000"/>
              </a:lnSpc>
              <a:spcBef>
                <a:spcPts val="0"/>
              </a:spcBef>
              <a:spcAft>
                <a:spcPts val="0"/>
              </a:spcAft>
              <a:buSzPts val="1800"/>
              <a:buChar char="•"/>
            </a:pPr>
            <a:r>
              <a:rPr lang="en" sz="1800">
                <a:highlight>
                  <a:srgbClr val="FFFFFF"/>
                </a:highlight>
              </a:rPr>
              <a:t>Using Federal Funds to Support STEM Strategies</a:t>
            </a:r>
            <a:endParaRPr sz="1800"/>
          </a:p>
          <a:p>
            <a:pPr marL="0" lvl="0" indent="0" algn="l" rtl="0">
              <a:lnSpc>
                <a:spcPct val="90000"/>
              </a:lnSpc>
              <a:spcBef>
                <a:spcPts val="0"/>
              </a:spcBef>
              <a:spcAft>
                <a:spcPts val="0"/>
              </a:spcAft>
              <a:buNone/>
            </a:pPr>
            <a:endParaRPr sz="1600"/>
          </a:p>
        </p:txBody>
      </p:sp>
      <p:sp>
        <p:nvSpPr>
          <p:cNvPr id="234" name="Google Shape;234;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1b65832c414_0_10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STEM Learning Acceleration Programs</a:t>
            </a:r>
            <a:endParaRPr/>
          </a:p>
        </p:txBody>
      </p:sp>
      <p:sp>
        <p:nvSpPr>
          <p:cNvPr id="344" name="Google Shape;344;g1b65832c414_0_10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marR="63500" lvl="0" indent="0" algn="l" rtl="0">
              <a:lnSpc>
                <a:spcPct val="115000"/>
              </a:lnSpc>
              <a:spcBef>
                <a:spcPts val="0"/>
              </a:spcBef>
              <a:spcAft>
                <a:spcPts val="0"/>
              </a:spcAft>
              <a:buClr>
                <a:schemeClr val="dk1"/>
              </a:buClr>
              <a:buSzPts val="1100"/>
              <a:buFont typeface="Arial"/>
              <a:buNone/>
            </a:pPr>
            <a:r>
              <a:rPr lang="en" sz="1300" b="1">
                <a:solidFill>
                  <a:schemeClr val="dk1"/>
                </a:solidFill>
              </a:rPr>
              <a:t>I.   Implement STEM learning acceleration programs that support students who have been disproportionately impacted by COVID-19</a:t>
            </a:r>
            <a:endParaRPr sz="1300" b="1">
              <a:solidFill>
                <a:schemeClr val="dk1"/>
              </a:solidFill>
            </a:endParaRPr>
          </a:p>
          <a:p>
            <a:pPr marL="0" marR="44450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228600" marR="25400" lvl="0" indent="0" algn="l" rtl="0">
              <a:lnSpc>
                <a:spcPct val="115000"/>
              </a:lnSpc>
              <a:spcBef>
                <a:spcPts val="0"/>
              </a:spcBef>
              <a:spcAft>
                <a:spcPts val="0"/>
              </a:spcAft>
              <a:buClr>
                <a:schemeClr val="dk1"/>
              </a:buClr>
              <a:buSzPts val="1100"/>
              <a:buFont typeface="Arial"/>
              <a:buNone/>
            </a:pPr>
            <a:r>
              <a:rPr lang="en" sz="1300">
                <a:solidFill>
                  <a:schemeClr val="dk1"/>
                </a:solidFill>
              </a:rPr>
              <a:t>Some examples of learning acceleration that are particularly relevant for STEM learning include:</a:t>
            </a:r>
            <a:endParaRPr sz="1300">
              <a:solidFill>
                <a:schemeClr val="dk1"/>
              </a:solidFill>
            </a:endParaRPr>
          </a:p>
          <a:p>
            <a:pPr marL="914400" lvl="0" indent="-311150" algn="l" rtl="0">
              <a:lnSpc>
                <a:spcPct val="115000"/>
              </a:lnSpc>
              <a:spcBef>
                <a:spcPts val="1200"/>
              </a:spcBef>
              <a:spcAft>
                <a:spcPts val="0"/>
              </a:spcAft>
              <a:buSzPts val="1300"/>
              <a:buAutoNum type="alphaUcPeriod"/>
            </a:pPr>
            <a:r>
              <a:rPr lang="en" sz="1300">
                <a:solidFill>
                  <a:schemeClr val="dk1"/>
                </a:solidFill>
              </a:rPr>
              <a:t>High-impact, evidence-based tutoring (see page 21 in</a:t>
            </a:r>
            <a:r>
              <a:rPr lang="en" sz="1300">
                <a:solidFill>
                  <a:schemeClr val="dk1"/>
                </a:solidFill>
                <a:uFill>
                  <a:noFill/>
                </a:uFill>
                <a:hlinkClick r:id="rId3">
                  <a:extLst>
                    <a:ext uri="{A12FA001-AC4F-418D-AE19-62706E023703}">
                      <ahyp:hlinkClr xmlns:ahyp="http://schemas.microsoft.com/office/drawing/2018/hyperlinkcolor" val="tx"/>
                    </a:ext>
                  </a:extLst>
                </a:hlinkClick>
              </a:rPr>
              <a:t> </a:t>
            </a:r>
            <a:r>
              <a:rPr lang="en" sz="1300" u="sng">
                <a:solidFill>
                  <a:srgbClr val="1155CC"/>
                </a:solidFill>
                <a:hlinkClick r:id="rId3">
                  <a:extLst>
                    <a:ext uri="{A12FA001-AC4F-418D-AE19-62706E023703}">
                      <ahyp:hlinkClr xmlns:ahyp="http://schemas.microsoft.com/office/drawing/2018/hyperlinkcolor" val="tx"/>
                    </a:ext>
                  </a:extLst>
                </a:hlinkClick>
              </a:rPr>
              <a:t>ED’s COVID Handbook Volume 2</a:t>
            </a:r>
            <a:r>
              <a:rPr lang="en" sz="1300">
                <a:solidFill>
                  <a:schemeClr val="dk1"/>
                </a:solidFill>
              </a:rPr>
              <a:t>)</a:t>
            </a:r>
            <a:endParaRPr sz="1300">
              <a:solidFill>
                <a:schemeClr val="dk1"/>
              </a:solidFill>
            </a:endParaRPr>
          </a:p>
          <a:p>
            <a:pPr marL="914400" lvl="0" indent="-311150" algn="l" rtl="0">
              <a:lnSpc>
                <a:spcPct val="115000"/>
              </a:lnSpc>
              <a:spcBef>
                <a:spcPts val="0"/>
              </a:spcBef>
              <a:spcAft>
                <a:spcPts val="0"/>
              </a:spcAft>
              <a:buSzPts val="1300"/>
              <a:buAutoNum type="alphaUcPeriod"/>
            </a:pPr>
            <a:r>
              <a:rPr lang="en" sz="1300" u="sng">
                <a:solidFill>
                  <a:srgbClr val="1155CC"/>
                </a:solidFill>
                <a:hlinkClick r:id="rId4">
                  <a:extLst>
                    <a:ext uri="{A12FA001-AC4F-418D-AE19-62706E023703}">
                      <ahyp:hlinkClr xmlns:ahyp="http://schemas.microsoft.com/office/drawing/2018/hyperlinkcolor" val="tx"/>
                    </a:ext>
                  </a:extLst>
                </a:hlinkClick>
              </a:rPr>
              <a:t>Project/problem-based learning</a:t>
            </a:r>
            <a:endParaRPr sz="1300">
              <a:solidFill>
                <a:schemeClr val="dk1"/>
              </a:solidFill>
            </a:endParaRPr>
          </a:p>
          <a:p>
            <a:pPr marL="914400" lvl="0" indent="-311150" algn="l" rtl="0">
              <a:lnSpc>
                <a:spcPct val="115000"/>
              </a:lnSpc>
              <a:spcBef>
                <a:spcPts val="0"/>
              </a:spcBef>
              <a:spcAft>
                <a:spcPts val="0"/>
              </a:spcAft>
              <a:buSzPts val="1300"/>
              <a:buAutoNum type="alphaUcPeriod"/>
            </a:pPr>
            <a:r>
              <a:rPr lang="en" sz="1300">
                <a:solidFill>
                  <a:schemeClr val="dk1"/>
                </a:solidFill>
              </a:rPr>
              <a:t>Work-based learning and</a:t>
            </a:r>
            <a:r>
              <a:rPr lang="en" sz="1300">
                <a:solidFill>
                  <a:schemeClr val="dk1"/>
                </a:solidFill>
                <a:uFill>
                  <a:noFill/>
                </a:uFill>
                <a:hlinkClick r:id="rId5">
                  <a:extLst>
                    <a:ext uri="{A12FA001-AC4F-418D-AE19-62706E023703}">
                      <ahyp:hlinkClr xmlns:ahyp="http://schemas.microsoft.com/office/drawing/2018/hyperlinkcolor" val="tx"/>
                    </a:ext>
                  </a:extLst>
                </a:hlinkClick>
              </a:rPr>
              <a:t> </a:t>
            </a:r>
            <a:r>
              <a:rPr lang="en" sz="1300" u="sng">
                <a:solidFill>
                  <a:srgbClr val="1155CC"/>
                </a:solidFill>
                <a:hlinkClick r:id="rId5">
                  <a:extLst>
                    <a:ext uri="{A12FA001-AC4F-418D-AE19-62706E023703}">
                      <ahyp:hlinkClr xmlns:ahyp="http://schemas.microsoft.com/office/drawing/2018/hyperlinkcolor" val="tx"/>
                    </a:ext>
                  </a:extLst>
                </a:hlinkClick>
              </a:rPr>
              <a:t>career academies</a:t>
            </a:r>
            <a:endParaRPr sz="1300">
              <a:solidFill>
                <a:schemeClr val="dk1"/>
              </a:solidFill>
            </a:endParaRPr>
          </a:p>
          <a:p>
            <a:pPr marL="914400" lvl="0" indent="-311150" algn="l" rtl="0">
              <a:lnSpc>
                <a:spcPct val="115000"/>
              </a:lnSpc>
              <a:spcBef>
                <a:spcPts val="0"/>
              </a:spcBef>
              <a:spcAft>
                <a:spcPts val="0"/>
              </a:spcAft>
              <a:buSzPts val="1300"/>
              <a:buAutoNum type="alphaUcPeriod"/>
            </a:pPr>
            <a:r>
              <a:rPr lang="en" sz="1300">
                <a:solidFill>
                  <a:schemeClr val="dk1"/>
                </a:solidFill>
              </a:rPr>
              <a:t>Access to rigorous coursework such as</a:t>
            </a:r>
            <a:r>
              <a:rPr lang="en" sz="1300">
                <a:solidFill>
                  <a:schemeClr val="dk1"/>
                </a:solidFill>
                <a:uFill>
                  <a:noFill/>
                </a:uFill>
                <a:hlinkClick r:id="rId6">
                  <a:extLst>
                    <a:ext uri="{A12FA001-AC4F-418D-AE19-62706E023703}">
                      <ahyp:hlinkClr xmlns:ahyp="http://schemas.microsoft.com/office/drawing/2018/hyperlinkcolor" val="tx"/>
                    </a:ext>
                  </a:extLst>
                </a:hlinkClick>
              </a:rPr>
              <a:t> </a:t>
            </a:r>
            <a:r>
              <a:rPr lang="en" sz="1300" u="sng">
                <a:solidFill>
                  <a:srgbClr val="1155CC"/>
                </a:solidFill>
                <a:hlinkClick r:id="rId6">
                  <a:extLst>
                    <a:ext uri="{A12FA001-AC4F-418D-AE19-62706E023703}">
                      <ahyp:hlinkClr xmlns:ahyp="http://schemas.microsoft.com/office/drawing/2018/hyperlinkcolor" val="tx"/>
                    </a:ext>
                  </a:extLst>
                </a:hlinkClick>
              </a:rPr>
              <a:t>dual enrollment</a:t>
            </a:r>
            <a:r>
              <a:rPr lang="en" sz="1300">
                <a:solidFill>
                  <a:schemeClr val="dk1"/>
                </a:solidFill>
              </a:rPr>
              <a:t> or AP course-taking</a:t>
            </a:r>
            <a:endParaRPr sz="1300">
              <a:solidFill>
                <a:schemeClr val="dk1"/>
              </a:solidFill>
            </a:endParaRPr>
          </a:p>
          <a:p>
            <a:pPr marL="914400" lvl="0" indent="-311150" algn="l" rtl="0">
              <a:lnSpc>
                <a:spcPct val="115000"/>
              </a:lnSpc>
              <a:spcBef>
                <a:spcPts val="0"/>
              </a:spcBef>
              <a:spcAft>
                <a:spcPts val="0"/>
              </a:spcAft>
              <a:buSzPts val="1300"/>
              <a:buAutoNum type="alphaUcPeriod"/>
            </a:pPr>
            <a:r>
              <a:rPr lang="en" sz="1300" u="sng">
                <a:solidFill>
                  <a:srgbClr val="1155CC"/>
                </a:solidFill>
                <a:hlinkClick r:id="rId7">
                  <a:extLst>
                    <a:ext uri="{A12FA001-AC4F-418D-AE19-62706E023703}">
                      <ahyp:hlinkClr xmlns:ahyp="http://schemas.microsoft.com/office/drawing/2018/hyperlinkcolor" val="tx"/>
                    </a:ext>
                  </a:extLst>
                </a:hlinkClick>
              </a:rPr>
              <a:t>Summer learning and enrichment</a:t>
            </a:r>
            <a:endParaRPr sz="1300">
              <a:solidFill>
                <a:schemeClr val="dk1"/>
              </a:solidFill>
            </a:endParaRPr>
          </a:p>
          <a:p>
            <a:pPr marL="914400" lvl="0" indent="-311150" algn="l" rtl="0">
              <a:lnSpc>
                <a:spcPct val="115000"/>
              </a:lnSpc>
              <a:spcBef>
                <a:spcPts val="0"/>
              </a:spcBef>
              <a:spcAft>
                <a:spcPts val="0"/>
              </a:spcAft>
              <a:buSzPts val="1300"/>
              <a:buAutoNum type="alphaUcPeriod"/>
            </a:pPr>
            <a:r>
              <a:rPr lang="en" sz="1300" u="sng">
                <a:solidFill>
                  <a:srgbClr val="1155CC"/>
                </a:solidFill>
                <a:hlinkClick r:id="rId8">
                  <a:extLst>
                    <a:ext uri="{A12FA001-AC4F-418D-AE19-62706E023703}">
                      <ahyp:hlinkClr xmlns:ahyp="http://schemas.microsoft.com/office/drawing/2018/hyperlinkcolor" val="tx"/>
                    </a:ext>
                  </a:extLst>
                </a:hlinkClick>
              </a:rPr>
              <a:t>Comprehensive afterschool programs</a:t>
            </a:r>
            <a:endParaRPr sz="2000"/>
          </a:p>
          <a:p>
            <a:pPr marL="0" lvl="0" indent="0" algn="l" rtl="0">
              <a:spcBef>
                <a:spcPts val="12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1b65832c414_0_10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Redesigning STEM Courses</a:t>
            </a:r>
            <a:endParaRPr/>
          </a:p>
        </p:txBody>
      </p:sp>
      <p:sp>
        <p:nvSpPr>
          <p:cNvPr id="350" name="Google Shape;350;g1b65832c414_0_10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300" b="1">
                <a:solidFill>
                  <a:schemeClr val="dk1"/>
                </a:solidFill>
              </a:rPr>
              <a:t>II.</a:t>
            </a:r>
            <a:r>
              <a:rPr lang="en" sz="1300">
                <a:solidFill>
                  <a:schemeClr val="dk1"/>
                </a:solidFill>
              </a:rPr>
              <a:t>   </a:t>
            </a:r>
            <a:r>
              <a:rPr lang="en" sz="1300" b="1">
                <a:solidFill>
                  <a:schemeClr val="dk1"/>
                </a:solidFill>
              </a:rPr>
              <a:t>Redesign STEM courses, learning experiences, and assessments to promote diversity, equity, and inclusion in STEM</a:t>
            </a:r>
            <a:endParaRPr sz="1300">
              <a:solidFill>
                <a:schemeClr val="dk1"/>
              </a:solidFill>
            </a:endParaRPr>
          </a:p>
          <a:p>
            <a:pPr marL="457200" marR="25400" lvl="0" indent="-311150" algn="l" rtl="0">
              <a:lnSpc>
                <a:spcPct val="115000"/>
              </a:lnSpc>
              <a:spcBef>
                <a:spcPts val="1200"/>
              </a:spcBef>
              <a:spcAft>
                <a:spcPts val="0"/>
              </a:spcAft>
              <a:buSzPts val="1300"/>
              <a:buAutoNum type="alphaUcPeriod"/>
            </a:pPr>
            <a:r>
              <a:rPr lang="en" sz="1300">
                <a:solidFill>
                  <a:schemeClr val="dk1"/>
                </a:solidFill>
              </a:rPr>
              <a:t>LEAs can use ARP ESSER funds, as well as funds from Title I schoolwide programs, Title II, Part A and Title IV, Part A, to redesign STEM teaching and learning experiences to ensure that all student groups are able to participate equitably, particularly those that faced additional barriers to participation during the pandemic.</a:t>
            </a:r>
            <a:endParaRPr sz="1300">
              <a:solidFill>
                <a:schemeClr val="dk1"/>
              </a:solidFill>
            </a:endParaRPr>
          </a:p>
          <a:p>
            <a:pPr marL="457200" marR="25400" lvl="0" indent="-311150" algn="l" rtl="0">
              <a:lnSpc>
                <a:spcPct val="115000"/>
              </a:lnSpc>
              <a:spcBef>
                <a:spcPts val="0"/>
              </a:spcBef>
              <a:spcAft>
                <a:spcPts val="0"/>
              </a:spcAft>
              <a:buSzPts val="1300"/>
              <a:buAutoNum type="alphaUcPeriod"/>
            </a:pPr>
            <a:r>
              <a:rPr lang="en" sz="1300">
                <a:solidFill>
                  <a:schemeClr val="dk1"/>
                </a:solidFill>
              </a:rPr>
              <a:t>LEAs can use Perkins V funding to develop comprehensive STEM career pathways and programs of study, including career guidance and counseling, instructor compensation, professional development, career and technical student organization advisor costs, equipment, and technical skill assessments. </a:t>
            </a:r>
            <a:endParaRPr sz="1300">
              <a:solidFill>
                <a:schemeClr val="dk1"/>
              </a:solidFill>
            </a:endParaRPr>
          </a:p>
          <a:p>
            <a:pPr marL="0" lvl="0" indent="0" algn="l" rtl="0">
              <a:spcBef>
                <a:spcPts val="8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1b65832c414_0_11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Increase Students’ Equitable Access to STEM Courses 1</a:t>
            </a:r>
            <a:endParaRPr/>
          </a:p>
        </p:txBody>
      </p:sp>
      <p:sp>
        <p:nvSpPr>
          <p:cNvPr id="356" name="Google Shape;356;g1b65832c414_0_11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fontScale="92500" lnSpcReduction="10000"/>
          </a:bodyPr>
          <a:lstStyle/>
          <a:p>
            <a:pPr marL="0" marR="63500" lvl="0" indent="0" algn="l" rtl="0">
              <a:lnSpc>
                <a:spcPct val="115000"/>
              </a:lnSpc>
              <a:spcBef>
                <a:spcPts val="0"/>
              </a:spcBef>
              <a:spcAft>
                <a:spcPts val="0"/>
              </a:spcAft>
              <a:buClr>
                <a:schemeClr val="dk1"/>
              </a:buClr>
              <a:buSzPct val="100000"/>
              <a:buFont typeface="Arial"/>
              <a:buNone/>
            </a:pPr>
            <a:r>
              <a:rPr lang="en" sz="1100" b="1">
                <a:solidFill>
                  <a:schemeClr val="dk1"/>
                </a:solidFill>
              </a:rPr>
              <a:t>III.  </a:t>
            </a:r>
            <a:r>
              <a:rPr lang="en" sz="1100">
                <a:solidFill>
                  <a:schemeClr val="dk1"/>
                </a:solidFill>
              </a:rPr>
              <a:t> </a:t>
            </a:r>
            <a:r>
              <a:rPr lang="en" sz="1100" b="1">
                <a:solidFill>
                  <a:schemeClr val="dk1"/>
                </a:solidFill>
              </a:rPr>
              <a:t>Increase students’ equitable access to STEM courses and experiences, including Out of School Time (OST) programs, dual enrollment, STEM-themed schools, and career pathways</a:t>
            </a:r>
            <a:endParaRPr sz="1100" b="1">
              <a:solidFill>
                <a:schemeClr val="dk1"/>
              </a:solidFill>
            </a:endParaRPr>
          </a:p>
          <a:p>
            <a:pPr marL="457200" marR="165100" lvl="0" indent="-293211" algn="l" rtl="0">
              <a:lnSpc>
                <a:spcPct val="115000"/>
              </a:lnSpc>
              <a:spcBef>
                <a:spcPts val="1200"/>
              </a:spcBef>
              <a:spcAft>
                <a:spcPts val="0"/>
              </a:spcAft>
              <a:buSzPct val="100000"/>
              <a:buAutoNum type="alphaUcPeriod"/>
            </a:pPr>
            <a:r>
              <a:rPr lang="en" sz="1100">
                <a:solidFill>
                  <a:schemeClr val="dk1"/>
                </a:solidFill>
              </a:rPr>
              <a:t>Increase access to rigorous STEM coursework for all students.</a:t>
            </a:r>
            <a:endParaRPr sz="1100">
              <a:solidFill>
                <a:schemeClr val="dk1"/>
              </a:solidFill>
            </a:endParaRPr>
          </a:p>
          <a:p>
            <a:pPr marL="457200" marR="25400" lvl="0" indent="0" algn="l" rtl="0">
              <a:lnSpc>
                <a:spcPct val="115000"/>
              </a:lnSpc>
              <a:spcBef>
                <a:spcPts val="0"/>
              </a:spcBef>
              <a:spcAft>
                <a:spcPts val="0"/>
              </a:spcAft>
              <a:buClr>
                <a:schemeClr val="dk1"/>
              </a:buClr>
              <a:buSzPct val="100000"/>
              <a:buFont typeface="Arial"/>
              <a:buNone/>
            </a:pPr>
            <a:r>
              <a:rPr lang="en" sz="1100">
                <a:solidFill>
                  <a:schemeClr val="dk1"/>
                </a:solidFill>
              </a:rPr>
              <a:t> </a:t>
            </a:r>
            <a:endParaRPr sz="1100">
              <a:solidFill>
                <a:schemeClr val="dk1"/>
              </a:solidFill>
            </a:endParaRPr>
          </a:p>
          <a:p>
            <a:pPr marL="457200" marR="25400" lvl="0" indent="0" algn="l" rtl="0">
              <a:lnSpc>
                <a:spcPct val="115000"/>
              </a:lnSpc>
              <a:spcBef>
                <a:spcPts val="0"/>
              </a:spcBef>
              <a:spcAft>
                <a:spcPts val="0"/>
              </a:spcAft>
              <a:buClr>
                <a:schemeClr val="dk1"/>
              </a:buClr>
              <a:buSzPct val="100000"/>
              <a:buFont typeface="Arial"/>
              <a:buNone/>
            </a:pPr>
            <a:r>
              <a:rPr lang="en" sz="1100">
                <a:solidFill>
                  <a:schemeClr val="dk1"/>
                </a:solidFill>
              </a:rPr>
              <a:t>Depending on the student population served, program funds (see potential options below) can be used to support dual or concurrent enrollment programs, early college high school models, or other methods to increase access to rigorous STEM coursework and enhance career and college readiness. Schools and LEAs can use Federal funds to support STEM coursework for:</a:t>
            </a:r>
            <a:endParaRPr sz="1100">
              <a:solidFill>
                <a:schemeClr val="dk1"/>
              </a:solidFill>
            </a:endParaRPr>
          </a:p>
          <a:p>
            <a:pPr marL="914400" marR="25400" lvl="0" indent="-293211" algn="l" rtl="0">
              <a:lnSpc>
                <a:spcPct val="115000"/>
              </a:lnSpc>
              <a:spcBef>
                <a:spcPts val="0"/>
              </a:spcBef>
              <a:spcAft>
                <a:spcPts val="0"/>
              </a:spcAft>
              <a:buSzPct val="100000"/>
              <a:buAutoNum type="arabicPeriod"/>
            </a:pPr>
            <a:r>
              <a:rPr lang="en" sz="1100">
                <a:solidFill>
                  <a:schemeClr val="dk1"/>
                </a:solidFill>
              </a:rPr>
              <a:t>Students who are members of underrepresented groups in STEM. </a:t>
            </a:r>
            <a:endParaRPr sz="1100">
              <a:solidFill>
                <a:schemeClr val="dk1"/>
              </a:solidFill>
            </a:endParaRPr>
          </a:p>
          <a:p>
            <a:pPr marL="914400" marR="25400" lvl="0" indent="-293211" algn="l" rtl="0">
              <a:lnSpc>
                <a:spcPct val="115000"/>
              </a:lnSpc>
              <a:spcBef>
                <a:spcPts val="0"/>
              </a:spcBef>
              <a:spcAft>
                <a:spcPts val="0"/>
              </a:spcAft>
              <a:buSzPct val="100000"/>
              <a:buAutoNum type="arabicPeriod"/>
            </a:pPr>
            <a:r>
              <a:rPr lang="en" sz="1100">
                <a:solidFill>
                  <a:schemeClr val="dk1"/>
                </a:solidFill>
              </a:rPr>
              <a:t>Students attending a school operating a Title I schoolwide program</a:t>
            </a:r>
            <a:endParaRPr sz="1100">
              <a:solidFill>
                <a:schemeClr val="dk1"/>
              </a:solidFill>
            </a:endParaRPr>
          </a:p>
          <a:p>
            <a:pPr marL="914400" marR="25400" lvl="0" indent="-293211" algn="l" rtl="0">
              <a:lnSpc>
                <a:spcPct val="115000"/>
              </a:lnSpc>
              <a:spcBef>
                <a:spcPts val="0"/>
              </a:spcBef>
              <a:spcAft>
                <a:spcPts val="0"/>
              </a:spcAft>
              <a:buSzPct val="100000"/>
              <a:buAutoNum type="arabicPeriod"/>
            </a:pPr>
            <a:r>
              <a:rPr lang="en" sz="1100">
                <a:solidFill>
                  <a:schemeClr val="dk1"/>
                </a:solidFill>
              </a:rPr>
              <a:t>Students identified as failing, or most at risk of failing, to meet the challenging State academic standards who are attending a school operating a Title I targeted assistance program.</a:t>
            </a:r>
            <a:endParaRPr sz="1100">
              <a:solidFill>
                <a:schemeClr val="dk1"/>
              </a:solidFill>
            </a:endParaRPr>
          </a:p>
          <a:p>
            <a:pPr marL="914400" marR="25400" lvl="0" indent="-293211" algn="l" rtl="0">
              <a:lnSpc>
                <a:spcPct val="115000"/>
              </a:lnSpc>
              <a:spcBef>
                <a:spcPts val="0"/>
              </a:spcBef>
              <a:spcAft>
                <a:spcPts val="0"/>
              </a:spcAft>
              <a:buSzPct val="100000"/>
              <a:buAutoNum type="arabicPeriod"/>
            </a:pPr>
            <a:r>
              <a:rPr lang="en" sz="1100">
                <a:solidFill>
                  <a:schemeClr val="dk1"/>
                </a:solidFill>
              </a:rPr>
              <a:t>Supplemental English language acquisition activities in STEM courses for English learners.</a:t>
            </a:r>
            <a:endParaRPr sz="1100">
              <a:solidFill>
                <a:schemeClr val="dk1"/>
              </a:solidFill>
            </a:endParaRPr>
          </a:p>
          <a:p>
            <a:pPr marL="914400" marR="25400" lvl="0" indent="-293211" algn="l" rtl="0">
              <a:lnSpc>
                <a:spcPct val="115000"/>
              </a:lnSpc>
              <a:spcBef>
                <a:spcPts val="0"/>
              </a:spcBef>
              <a:spcAft>
                <a:spcPts val="0"/>
              </a:spcAft>
              <a:buSzPct val="100000"/>
              <a:buAutoNum type="arabicPeriod"/>
            </a:pPr>
            <a:r>
              <a:rPr lang="en" sz="1100">
                <a:solidFill>
                  <a:schemeClr val="dk1"/>
                </a:solidFill>
              </a:rPr>
              <a:t>Supplemental early college high school or dual or concurrent enrollment programs or courses designed to support English learners’ success in postsecondary education.</a:t>
            </a:r>
            <a:endParaRPr sz="1100">
              <a:solidFill>
                <a:schemeClr val="dk1"/>
              </a:solidFill>
            </a:endParaRPr>
          </a:p>
          <a:p>
            <a:pPr marL="914400" marR="25400" lvl="0" indent="-293211" algn="l" rtl="0">
              <a:lnSpc>
                <a:spcPct val="115000"/>
              </a:lnSpc>
              <a:spcBef>
                <a:spcPts val="0"/>
              </a:spcBef>
              <a:spcAft>
                <a:spcPts val="0"/>
              </a:spcAft>
              <a:buSzPct val="100000"/>
              <a:buAutoNum type="arabicPeriod"/>
            </a:pPr>
            <a:r>
              <a:rPr lang="en" sz="1100">
                <a:solidFill>
                  <a:schemeClr val="dk1"/>
                </a:solidFill>
              </a:rPr>
              <a:t>IDEA-eligible children with disabilities who require STEM coursework in order to receive a free appropriate public education, or who need additional services and supports in STEM courses to access the general education curriculum.</a:t>
            </a:r>
            <a:endParaRPr sz="1100">
              <a:solidFill>
                <a:schemeClr val="dk1"/>
              </a:solidFill>
            </a:endParaRPr>
          </a:p>
          <a:p>
            <a:pPr marL="0" lvl="0" indent="0" algn="l" rtl="0">
              <a:spcBef>
                <a:spcPts val="8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1b65832c414_0_117"/>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Increase Students’ Equitable Access to STEM Courses 2</a:t>
            </a:r>
            <a:endParaRPr/>
          </a:p>
        </p:txBody>
      </p:sp>
      <p:sp>
        <p:nvSpPr>
          <p:cNvPr id="362" name="Google Shape;362;g1b65832c414_0_117"/>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marR="25400" lvl="0" indent="457200" algn="l" rtl="0">
              <a:lnSpc>
                <a:spcPct val="115000"/>
              </a:lnSpc>
              <a:spcBef>
                <a:spcPts val="0"/>
              </a:spcBef>
              <a:spcAft>
                <a:spcPts val="0"/>
              </a:spcAft>
              <a:buClr>
                <a:schemeClr val="dk1"/>
              </a:buClr>
              <a:buSzPts val="1100"/>
              <a:buFont typeface="Arial"/>
              <a:buNone/>
            </a:pPr>
            <a:r>
              <a:rPr lang="en" sz="1100">
                <a:solidFill>
                  <a:schemeClr val="dk1"/>
                </a:solidFill>
              </a:rPr>
              <a:t>B.   Increase access to Out of School Time (OST) and expanded learning programs in STEM.</a:t>
            </a:r>
            <a:endParaRPr sz="1100">
              <a:solidFill>
                <a:schemeClr val="dk1"/>
              </a:solidFill>
            </a:endParaRPr>
          </a:p>
          <a:p>
            <a:pPr marL="0" marR="25400" lvl="0" indent="457200" algn="l" rtl="0">
              <a:lnSpc>
                <a:spcPct val="115000"/>
              </a:lnSpc>
              <a:spcBef>
                <a:spcPts val="0"/>
              </a:spcBef>
              <a:spcAft>
                <a:spcPts val="0"/>
              </a:spcAft>
              <a:buClr>
                <a:schemeClr val="dk1"/>
              </a:buClr>
              <a:buSzPts val="1100"/>
              <a:buFont typeface="Arial"/>
              <a:buNone/>
            </a:pPr>
            <a:endParaRPr sz="1100">
              <a:solidFill>
                <a:schemeClr val="dk1"/>
              </a:solidFill>
            </a:endParaRPr>
          </a:p>
          <a:p>
            <a:pPr marL="914400" marR="25400" lvl="0" indent="-298450" algn="l" rtl="0">
              <a:lnSpc>
                <a:spcPct val="115000"/>
              </a:lnSpc>
              <a:spcBef>
                <a:spcPts val="0"/>
              </a:spcBef>
              <a:spcAft>
                <a:spcPts val="0"/>
              </a:spcAft>
              <a:buSzPts val="1100"/>
              <a:buAutoNum type="arabicPeriod"/>
            </a:pPr>
            <a:r>
              <a:rPr lang="en" sz="1100">
                <a:solidFill>
                  <a:schemeClr val="dk1"/>
                </a:solidFill>
              </a:rPr>
              <a:t>LEAs can use funds from the Department’s 21</a:t>
            </a:r>
            <a:r>
              <a:rPr lang="en" sz="1100" baseline="30000">
                <a:solidFill>
                  <a:schemeClr val="dk1"/>
                </a:solidFill>
              </a:rPr>
              <a:t>st</a:t>
            </a:r>
            <a:r>
              <a:rPr lang="en" sz="1100">
                <a:solidFill>
                  <a:schemeClr val="dk1"/>
                </a:solidFill>
              </a:rPr>
              <a:t> Century Community Learning Centers program to provide high-quality STEM and computer science activities to students in Out of School Time learning settings and as part of expanded learning programs. Eligible entities can use funds to carry out programs that foster innovation in learning by supporting non-traditional STEM education teaching methods that can emphasize hands-on, experiential learning.</a:t>
            </a:r>
            <a:endParaRPr sz="1100">
              <a:solidFill>
                <a:schemeClr val="dk1"/>
              </a:solidFill>
            </a:endParaRPr>
          </a:p>
          <a:p>
            <a:pPr marL="1371600" marR="25400" lvl="1" indent="-298450" algn="l" rtl="0">
              <a:lnSpc>
                <a:spcPct val="115000"/>
              </a:lnSpc>
              <a:spcBef>
                <a:spcPts val="0"/>
              </a:spcBef>
              <a:spcAft>
                <a:spcPts val="0"/>
              </a:spcAft>
              <a:buSzPts val="1100"/>
              <a:buAutoNum type="alphaLcPeriod"/>
            </a:pPr>
            <a:r>
              <a:rPr lang="en" sz="1100" b="1">
                <a:solidFill>
                  <a:schemeClr val="dk1"/>
                </a:solidFill>
              </a:rPr>
              <a:t>Technical Assistance Resource</a:t>
            </a:r>
            <a:r>
              <a:rPr lang="en" sz="1100">
                <a:solidFill>
                  <a:schemeClr val="dk1"/>
                </a:solidFill>
              </a:rPr>
              <a:t>:</a:t>
            </a:r>
            <a:r>
              <a:rPr lang="en" sz="1100">
                <a:solidFill>
                  <a:schemeClr val="dk1"/>
                </a:solidFill>
                <a:uFill>
                  <a:noFill/>
                </a:uFill>
                <a:hlinkClick r:id="rId3">
                  <a:extLst>
                    <a:ext uri="{A12FA001-AC4F-418D-AE19-62706E023703}">
                      <ahyp:hlinkClr xmlns:ahyp="http://schemas.microsoft.com/office/drawing/2018/hyperlinkcolor" val="tx"/>
                    </a:ext>
                  </a:extLst>
                </a:hlinkClick>
              </a:rPr>
              <a:t> </a:t>
            </a:r>
            <a:r>
              <a:rPr lang="en" sz="1100" u="sng">
                <a:solidFill>
                  <a:srgbClr val="1155CC"/>
                </a:solidFill>
                <a:hlinkClick r:id="rId3">
                  <a:extLst>
                    <a:ext uri="{A12FA001-AC4F-418D-AE19-62706E023703}">
                      <ahyp:hlinkClr xmlns:ahyp="http://schemas.microsoft.com/office/drawing/2018/hyperlinkcolor" val="tx"/>
                    </a:ext>
                  </a:extLst>
                </a:hlinkClick>
              </a:rPr>
              <a:t>YouforYouth (Y4Y) STEM</a:t>
            </a:r>
            <a:r>
              <a:rPr lang="en" sz="1100">
                <a:solidFill>
                  <a:schemeClr val="dk1"/>
                </a:solidFill>
              </a:rPr>
              <a:t> is a free, online professional learning and technical assistance website for 21</a:t>
            </a:r>
            <a:r>
              <a:rPr lang="en" sz="1100" baseline="30000">
                <a:solidFill>
                  <a:schemeClr val="dk1"/>
                </a:solidFill>
              </a:rPr>
              <a:t>st</a:t>
            </a:r>
            <a:r>
              <a:rPr lang="en" sz="1100">
                <a:solidFill>
                  <a:schemeClr val="dk1"/>
                </a:solidFill>
              </a:rPr>
              <a:t> Century Community Learning Centers and other OST providers.</a:t>
            </a:r>
            <a:endParaRPr sz="1100">
              <a:solidFill>
                <a:schemeClr val="dk1"/>
              </a:solidFill>
            </a:endParaRPr>
          </a:p>
          <a:p>
            <a:pPr marL="914400" marR="25400" lvl="0" indent="-298450" algn="l" rtl="0">
              <a:lnSpc>
                <a:spcPct val="115000"/>
              </a:lnSpc>
              <a:spcBef>
                <a:spcPts val="0"/>
              </a:spcBef>
              <a:spcAft>
                <a:spcPts val="0"/>
              </a:spcAft>
              <a:buSzPts val="1100"/>
              <a:buAutoNum type="arabicPeriod"/>
            </a:pPr>
            <a:r>
              <a:rPr lang="en" sz="1100">
                <a:solidFill>
                  <a:schemeClr val="dk1"/>
                </a:solidFill>
              </a:rPr>
              <a:t>Schools operating eligible targeted assistance school programs can use Title I, Part A resources to support students identified as failing, or most at risk of failing, through expanded learning time, before- and after-school programs, and summer programs and opportunities.</a:t>
            </a:r>
            <a:endParaRPr sz="1100">
              <a:solidFill>
                <a:schemeClr val="dk1"/>
              </a:solidFill>
            </a:endParaRPr>
          </a:p>
          <a:p>
            <a:pPr marL="914400" marR="25400" lvl="0" indent="-298450" algn="l" rtl="0">
              <a:lnSpc>
                <a:spcPct val="115000"/>
              </a:lnSpc>
              <a:spcBef>
                <a:spcPts val="0"/>
              </a:spcBef>
              <a:spcAft>
                <a:spcPts val="0"/>
              </a:spcAft>
              <a:buSzPts val="1100"/>
              <a:buAutoNum type="arabicPeriod"/>
            </a:pPr>
            <a:r>
              <a:rPr lang="en" sz="1100">
                <a:solidFill>
                  <a:schemeClr val="dk1"/>
                </a:solidFill>
              </a:rPr>
              <a:t>Eligible entities may use Title IV, Part A funds to support the participation of low-income students in nonprofit competitions related to STEM subjects, such as robotics, science research, invention, mathematics, computer science, and technology competitions.</a:t>
            </a:r>
            <a:endParaRPr sz="1100">
              <a:solidFill>
                <a:schemeClr val="dk1"/>
              </a:solidFill>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b65832c414_0_122"/>
          <p:cNvSpPr txBox="1">
            <a:spLocks noGrp="1"/>
          </p:cNvSpPr>
          <p:nvPr>
            <p:ph type="title"/>
          </p:nvPr>
        </p:nvSpPr>
        <p:spPr>
          <a:xfrm>
            <a:off x="332674" y="153882"/>
            <a:ext cx="6048900" cy="673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Additional Resources</a:t>
            </a:r>
            <a:endParaRPr/>
          </a:p>
        </p:txBody>
      </p:sp>
      <p:sp>
        <p:nvSpPr>
          <p:cNvPr id="368" name="Google Shape;368;g1b65832c414_0_122"/>
          <p:cNvSpPr txBox="1">
            <a:spLocks noGrp="1"/>
          </p:cNvSpPr>
          <p:nvPr>
            <p:ph type="body" idx="1"/>
          </p:nvPr>
        </p:nvSpPr>
        <p:spPr>
          <a:xfrm>
            <a:off x="628650" y="1165860"/>
            <a:ext cx="7886700" cy="3263400"/>
          </a:xfrm>
          <a:prstGeom prst="rect">
            <a:avLst/>
          </a:prstGeom>
        </p:spPr>
        <p:txBody>
          <a:bodyPr spcFirstLastPara="1" wrap="square" lIns="0" tIns="0" rIns="0" bIns="0" anchor="t" anchorCtr="0">
            <a:normAutofit/>
          </a:bodyPr>
          <a:lstStyle/>
          <a:p>
            <a:pPr marL="0" lvl="0" indent="0" algn="l" rtl="0">
              <a:spcBef>
                <a:spcPts val="800"/>
              </a:spcBef>
              <a:spcAft>
                <a:spcPts val="0"/>
              </a:spcAft>
              <a:buNone/>
            </a:pPr>
            <a:r>
              <a:rPr lang="en" sz="1400">
                <a:solidFill>
                  <a:schemeClr val="dk1"/>
                </a:solidFill>
              </a:rPr>
              <a:t>Please find additional resources </a:t>
            </a:r>
            <a:r>
              <a:rPr lang="en" sz="1400" u="sng">
                <a:solidFill>
                  <a:schemeClr val="hlink"/>
                </a:solidFill>
                <a:hlinkClick r:id="rId3"/>
              </a:rPr>
              <a:t>here</a:t>
            </a:r>
            <a:r>
              <a:rPr lang="en" sz="1400">
                <a:solidFill>
                  <a:schemeClr val="dk1"/>
                </a:solidFill>
              </a:rPr>
              <a:t>, including:</a:t>
            </a:r>
            <a:endParaRPr sz="1400">
              <a:solidFill>
                <a:schemeClr val="dk1"/>
              </a:solidFill>
            </a:endParaRPr>
          </a:p>
          <a:p>
            <a:pPr marL="457200" lvl="0" indent="-317500" algn="l" rtl="0">
              <a:lnSpc>
                <a:spcPct val="115000"/>
              </a:lnSpc>
              <a:spcBef>
                <a:spcPts val="0"/>
              </a:spcBef>
              <a:spcAft>
                <a:spcPts val="0"/>
              </a:spcAft>
              <a:buSzPts val="1400"/>
              <a:buAutoNum type="arabicPeriod"/>
            </a:pPr>
            <a:r>
              <a:rPr lang="en" sz="1400">
                <a:solidFill>
                  <a:schemeClr val="dk1"/>
                </a:solidFill>
              </a:rPr>
              <a:t>Regional Educational Laboratory (REL) Northeast and Islands </a:t>
            </a:r>
            <a:r>
              <a:rPr lang="en" sz="1400" u="sng">
                <a:solidFill>
                  <a:srgbClr val="1155CC"/>
                </a:solidFill>
                <a:hlinkClick r:id="rId4">
                  <a:extLst>
                    <a:ext uri="{A12FA001-AC4F-418D-AE19-62706E023703}">
                      <ahyp:hlinkClr xmlns:ahyp="http://schemas.microsoft.com/office/drawing/2018/hyperlinkcolor" val="tx"/>
                    </a:ext>
                  </a:extLst>
                </a:hlinkClick>
              </a:rPr>
              <a:t>Creating and Using Performance Assessments: An Online Course for Practitioners</a:t>
            </a:r>
            <a:r>
              <a:rPr lang="en" sz="1400">
                <a:solidFill>
                  <a:schemeClr val="dk1"/>
                </a:solidFill>
              </a:rPr>
              <a:t> </a:t>
            </a:r>
            <a:endParaRPr sz="1400">
              <a:solidFill>
                <a:schemeClr val="dk1"/>
              </a:solidFill>
            </a:endParaRPr>
          </a:p>
          <a:p>
            <a:pPr marL="457200" lvl="0" indent="-317500" algn="l" rtl="0">
              <a:lnSpc>
                <a:spcPct val="115000"/>
              </a:lnSpc>
              <a:spcBef>
                <a:spcPts val="0"/>
              </a:spcBef>
              <a:spcAft>
                <a:spcPts val="0"/>
              </a:spcAft>
              <a:buSzPts val="1400"/>
              <a:buAutoNum type="arabicPeriod"/>
            </a:pPr>
            <a:r>
              <a:rPr lang="en" sz="1400">
                <a:solidFill>
                  <a:schemeClr val="dk1"/>
                </a:solidFill>
              </a:rPr>
              <a:t>REL Midwest </a:t>
            </a:r>
            <a:r>
              <a:rPr lang="en" sz="1400" u="sng">
                <a:solidFill>
                  <a:srgbClr val="1155CC"/>
                </a:solidFill>
                <a:hlinkClick r:id="rId5">
                  <a:extLst>
                    <a:ext uri="{A12FA001-AC4F-418D-AE19-62706E023703}">
                      <ahyp:hlinkClr xmlns:ahyp="http://schemas.microsoft.com/office/drawing/2018/hyperlinkcolor" val="tx"/>
                    </a:ext>
                  </a:extLst>
                </a:hlinkClick>
              </a:rPr>
              <a:t>Toolkit for Assessing Learning Changes After COVID-19 School Closures</a:t>
            </a:r>
            <a:endParaRPr sz="1400" u="sng">
              <a:solidFill>
                <a:srgbClr val="1155CC"/>
              </a:solidFill>
            </a:endParaRPr>
          </a:p>
          <a:p>
            <a:pPr marL="457200" lvl="0" indent="-317500" algn="l" rtl="0">
              <a:lnSpc>
                <a:spcPct val="115000"/>
              </a:lnSpc>
              <a:spcBef>
                <a:spcPts val="0"/>
              </a:spcBef>
              <a:spcAft>
                <a:spcPts val="0"/>
              </a:spcAft>
              <a:buSzPts val="1400"/>
              <a:buAutoNum type="arabicPeriod"/>
            </a:pPr>
            <a:r>
              <a:rPr lang="en" sz="1400">
                <a:solidFill>
                  <a:schemeClr val="dk1"/>
                </a:solidFill>
              </a:rPr>
              <a:t>REL Central Using Assessments to Identify and Address COVID-19 Learning Gaps </a:t>
            </a:r>
            <a:r>
              <a:rPr lang="en" sz="1400" u="sng">
                <a:solidFill>
                  <a:srgbClr val="1155CC"/>
                </a:solidFill>
                <a:hlinkClick r:id="rId6">
                  <a:extLst>
                    <a:ext uri="{A12FA001-AC4F-418D-AE19-62706E023703}">
                      <ahyp:hlinkClr xmlns:ahyp="http://schemas.microsoft.com/office/drawing/2018/hyperlinkcolor" val="tx"/>
                    </a:ext>
                  </a:extLst>
                </a:hlinkClick>
              </a:rPr>
              <a:t>Virtual Presentation</a:t>
            </a:r>
            <a:r>
              <a:rPr lang="en" sz="1400" u="sng">
                <a:solidFill>
                  <a:srgbClr val="1155CC"/>
                </a:solidFill>
              </a:rPr>
              <a:t> </a:t>
            </a:r>
            <a:r>
              <a:rPr lang="en" sz="1400">
                <a:solidFill>
                  <a:schemeClr val="dk1"/>
                </a:solidFill>
              </a:rPr>
              <a:t>and</a:t>
            </a:r>
            <a:r>
              <a:rPr lang="en" sz="1400">
                <a:solidFill>
                  <a:schemeClr val="dk1"/>
                </a:solidFill>
                <a:uFill>
                  <a:noFill/>
                </a:uFill>
                <a:hlinkClick r:id="rId7">
                  <a:extLst>
                    <a:ext uri="{A12FA001-AC4F-418D-AE19-62706E023703}">
                      <ahyp:hlinkClr xmlns:ahyp="http://schemas.microsoft.com/office/drawing/2018/hyperlinkcolor" val="tx"/>
                    </a:ext>
                  </a:extLst>
                </a:hlinkClick>
              </a:rPr>
              <a:t> </a:t>
            </a:r>
            <a:r>
              <a:rPr lang="en" sz="1400" u="sng">
                <a:solidFill>
                  <a:srgbClr val="1155CC"/>
                </a:solidFill>
                <a:hlinkClick r:id="rId7">
                  <a:extLst>
                    <a:ext uri="{A12FA001-AC4F-418D-AE19-62706E023703}">
                      <ahyp:hlinkClr xmlns:ahyp="http://schemas.microsoft.com/office/drawing/2018/hyperlinkcolor" val="tx"/>
                    </a:ext>
                  </a:extLst>
                </a:hlinkClick>
              </a:rPr>
              <a:t>Handout</a:t>
            </a:r>
            <a:endParaRPr sz="1400" u="sng">
              <a:solidFill>
                <a:srgbClr val="1155CC"/>
              </a:solidFill>
            </a:endParaRPr>
          </a:p>
          <a:p>
            <a:pPr marL="457200" lvl="0" indent="-317500" algn="l" rtl="0">
              <a:lnSpc>
                <a:spcPct val="115000"/>
              </a:lnSpc>
              <a:spcBef>
                <a:spcPts val="0"/>
              </a:spcBef>
              <a:spcAft>
                <a:spcPts val="0"/>
              </a:spcAft>
              <a:buSzPts val="1400"/>
              <a:buAutoNum type="arabicPeriod"/>
            </a:pPr>
            <a:r>
              <a:rPr lang="en" sz="1400">
                <a:solidFill>
                  <a:schemeClr val="dk1"/>
                </a:solidFill>
              </a:rPr>
              <a:t>REL Central Personalizing Instruction to Address COVID-19 Learning Gaps </a:t>
            </a:r>
            <a:r>
              <a:rPr lang="en" sz="1400" u="sng">
                <a:solidFill>
                  <a:srgbClr val="1155CC"/>
                </a:solidFill>
                <a:hlinkClick r:id="rId8">
                  <a:extLst>
                    <a:ext uri="{A12FA001-AC4F-418D-AE19-62706E023703}">
                      <ahyp:hlinkClr xmlns:ahyp="http://schemas.microsoft.com/office/drawing/2018/hyperlinkcolor" val="tx"/>
                    </a:ext>
                  </a:extLst>
                </a:hlinkClick>
              </a:rPr>
              <a:t>Virtual Chat</a:t>
            </a:r>
            <a:r>
              <a:rPr lang="en" sz="1400" u="sng">
                <a:solidFill>
                  <a:srgbClr val="1155CC"/>
                </a:solidFill>
              </a:rPr>
              <a:t> </a:t>
            </a:r>
            <a:r>
              <a:rPr lang="en" sz="1400">
                <a:solidFill>
                  <a:schemeClr val="dk1"/>
                </a:solidFill>
              </a:rPr>
              <a:t>and</a:t>
            </a:r>
            <a:r>
              <a:rPr lang="en" sz="1400">
                <a:solidFill>
                  <a:schemeClr val="dk1"/>
                </a:solidFill>
                <a:uFill>
                  <a:noFill/>
                </a:uFill>
                <a:hlinkClick r:id="rId9">
                  <a:extLst>
                    <a:ext uri="{A12FA001-AC4F-418D-AE19-62706E023703}">
                      <ahyp:hlinkClr xmlns:ahyp="http://schemas.microsoft.com/office/drawing/2018/hyperlinkcolor" val="tx"/>
                    </a:ext>
                  </a:extLst>
                </a:hlinkClick>
              </a:rPr>
              <a:t> </a:t>
            </a:r>
            <a:r>
              <a:rPr lang="en" sz="1400" u="sng">
                <a:solidFill>
                  <a:srgbClr val="1155CC"/>
                </a:solidFill>
                <a:hlinkClick r:id="rId9">
                  <a:extLst>
                    <a:ext uri="{A12FA001-AC4F-418D-AE19-62706E023703}">
                      <ahyp:hlinkClr xmlns:ahyp="http://schemas.microsoft.com/office/drawing/2018/hyperlinkcolor" val="tx"/>
                    </a:ext>
                  </a:extLst>
                </a:hlinkClick>
              </a:rPr>
              <a:t>Handout</a:t>
            </a:r>
            <a:endParaRPr sz="1400" u="sng">
              <a:solidFill>
                <a:srgbClr val="1155CC"/>
              </a:solidFill>
            </a:endParaRPr>
          </a:p>
          <a:p>
            <a:pPr marL="457200" lvl="0" indent="-317500" algn="l" rtl="0">
              <a:lnSpc>
                <a:spcPct val="115000"/>
              </a:lnSpc>
              <a:spcBef>
                <a:spcPts val="0"/>
              </a:spcBef>
              <a:spcAft>
                <a:spcPts val="0"/>
              </a:spcAft>
              <a:buSzPts val="1400"/>
              <a:buAutoNum type="arabicPeriod"/>
            </a:pPr>
            <a:r>
              <a:rPr lang="en" sz="1400" u="sng">
                <a:solidFill>
                  <a:srgbClr val="1155CC"/>
                </a:solidFill>
                <a:hlinkClick r:id="rId10">
                  <a:extLst>
                    <a:ext uri="{A12FA001-AC4F-418D-AE19-62706E023703}">
                      <ahyp:hlinkClr xmlns:ahyp="http://schemas.microsoft.com/office/drawing/2018/hyperlinkcolor" val="tx"/>
                    </a:ext>
                  </a:extLst>
                </a:hlinkClick>
              </a:rPr>
              <a:t>ED Games Expo: Remote Tutoring to Accelerate Learning featuring AmeriCorps and Institute of Education Sciences (IES) Grantees</a:t>
            </a:r>
            <a:endParaRPr sz="1400">
              <a:solidFill>
                <a:schemeClr val="dk1"/>
              </a:solidFill>
            </a:endParaRPr>
          </a:p>
          <a:p>
            <a:pPr marL="0" lvl="0" indent="0" algn="l" rtl="0">
              <a:spcBef>
                <a:spcPts val="12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f130205618_3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200"/>
              <a:t>Open Q &amp; A</a:t>
            </a:r>
            <a:endParaRPr sz="2200"/>
          </a:p>
        </p:txBody>
      </p:sp>
      <p:pic>
        <p:nvPicPr>
          <p:cNvPr id="374" name="Google Shape;374;g1f130205618_3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94763" y="1652750"/>
            <a:ext cx="3554475" cy="2369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9"/>
          <p:cNvSpPr txBox="1">
            <a:spLocks noGrp="1"/>
          </p:cNvSpPr>
          <p:nvPr>
            <p:ph type="ctrTitle"/>
          </p:nvPr>
        </p:nvSpPr>
        <p:spPr>
          <a:xfrm>
            <a:off x="685800" y="2277908"/>
            <a:ext cx="7772400" cy="587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2200"/>
              <a:t>Looking Ahead… </a:t>
            </a:r>
            <a:endParaRPr sz="2200"/>
          </a:p>
        </p:txBody>
      </p:sp>
      <p:sp>
        <p:nvSpPr>
          <p:cNvPr id="385" name="Google Shape;385;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sz="1800"/>
          </a:p>
          <a:p>
            <a:pPr marL="457200" lvl="0" indent="-368300" algn="l" rtl="0">
              <a:lnSpc>
                <a:spcPct val="90000"/>
              </a:lnSpc>
              <a:spcBef>
                <a:spcPts val="600"/>
              </a:spcBef>
              <a:spcAft>
                <a:spcPts val="0"/>
              </a:spcAft>
              <a:buSzPts val="2200"/>
              <a:buChar char="•"/>
            </a:pPr>
            <a:r>
              <a:rPr lang="en" sz="1800"/>
              <a:t>Any requests for topics or questions?</a:t>
            </a:r>
            <a:endParaRPr sz="1800"/>
          </a:p>
          <a:p>
            <a:pPr marL="0" lvl="0" indent="0" algn="l" rtl="0">
              <a:lnSpc>
                <a:spcPct val="90000"/>
              </a:lnSpc>
              <a:spcBef>
                <a:spcPts val="600"/>
              </a:spcBef>
              <a:spcAft>
                <a:spcPts val="0"/>
              </a:spcAft>
              <a:buSzPts val="1800"/>
              <a:buNone/>
            </a:pPr>
            <a:endParaRPr sz="1800"/>
          </a:p>
          <a:p>
            <a:pPr marL="0" lvl="0" indent="0" algn="l" rtl="0">
              <a:lnSpc>
                <a:spcPct val="90000"/>
              </a:lnSpc>
              <a:spcBef>
                <a:spcPts val="600"/>
              </a:spcBef>
              <a:spcAft>
                <a:spcPts val="0"/>
              </a:spcAft>
              <a:buSzPts val="1800"/>
              <a:buNone/>
            </a:pPr>
            <a:r>
              <a:rPr lang="en" sz="1800"/>
              <a:t>March Changes!</a:t>
            </a:r>
            <a:endParaRPr sz="1800"/>
          </a:p>
          <a:p>
            <a:pPr marL="457200" lvl="0" indent="-368300" algn="l" rtl="0">
              <a:lnSpc>
                <a:spcPct val="90000"/>
              </a:lnSpc>
              <a:spcBef>
                <a:spcPts val="600"/>
              </a:spcBef>
              <a:spcAft>
                <a:spcPts val="0"/>
              </a:spcAft>
              <a:buSzPts val="2200"/>
              <a:buChar char="•"/>
            </a:pPr>
            <a:r>
              <a:rPr lang="en" sz="1800"/>
              <a:t>March 16</a:t>
            </a:r>
            <a:endParaRPr sz="1800"/>
          </a:p>
          <a:p>
            <a:pPr marL="457200" lvl="0" indent="-342900" algn="l" rtl="0">
              <a:lnSpc>
                <a:spcPct val="90000"/>
              </a:lnSpc>
              <a:spcBef>
                <a:spcPts val="600"/>
              </a:spcBef>
              <a:spcAft>
                <a:spcPts val="0"/>
              </a:spcAft>
              <a:buSzPts val="1800"/>
              <a:buChar char="•"/>
            </a:pPr>
            <a:r>
              <a:rPr lang="en" sz="1800"/>
              <a:t>March 30</a:t>
            </a:r>
            <a:endParaRPr sz="1800"/>
          </a:p>
        </p:txBody>
      </p:sp>
      <p:sp>
        <p:nvSpPr>
          <p:cNvPr id="386" name="Google Shape;386;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27</a:t>
            </a:fld>
            <a:endParaRPr/>
          </a:p>
        </p:txBody>
      </p:sp>
      <p:pic>
        <p:nvPicPr>
          <p:cNvPr id="387" name="Google Shape;387;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1"/>
          <p:cNvSpPr txBox="1">
            <a:spLocks noGrp="1"/>
          </p:cNvSpPr>
          <p:nvPr>
            <p:ph type="title"/>
          </p:nvPr>
        </p:nvSpPr>
        <p:spPr>
          <a:xfrm>
            <a:off x="223070" y="69435"/>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394" name="Google Shape;394;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28</a:t>
            </a:fld>
            <a:endParaRPr/>
          </a:p>
        </p:txBody>
      </p:sp>
      <p:graphicFrame>
        <p:nvGraphicFramePr>
          <p:cNvPr id="395" name="Google Shape;395;p11"/>
          <p:cNvGraphicFramePr/>
          <p:nvPr/>
        </p:nvGraphicFramePr>
        <p:xfrm>
          <a:off x="223069" y="697370"/>
          <a:ext cx="8768525" cy="4396720"/>
        </p:xfrm>
        <a:graphic>
          <a:graphicData uri="http://schemas.openxmlformats.org/drawingml/2006/table">
            <a:tbl>
              <a:tblPr firstRow="1">
                <a:noFill/>
                <a:tableStyleId>{7B591DE7-2152-470B-A1C3-28EBDF73B855}</a:tableStyleId>
              </a:tblPr>
              <a:tblGrid>
                <a:gridCol w="4667000">
                  <a:extLst>
                    <a:ext uri="{9D8B030D-6E8A-4147-A177-3AD203B41FA5}">
                      <a16:colId xmlns:a16="http://schemas.microsoft.com/office/drawing/2014/main" val="20000"/>
                    </a:ext>
                  </a:extLst>
                </a:gridCol>
                <a:gridCol w="4101525">
                  <a:extLst>
                    <a:ext uri="{9D8B030D-6E8A-4147-A177-3AD203B41FA5}">
                      <a16:colId xmlns:a16="http://schemas.microsoft.com/office/drawing/2014/main" val="20001"/>
                    </a:ext>
                  </a:extLst>
                </a:gridCol>
              </a:tblGrid>
              <a:tr h="4300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848250">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Program Implementation Coordinator: </a:t>
                      </a:r>
                      <a:r>
                        <a:rPr lang="en" sz="1000" u="sng" strike="noStrike" cap="none">
                          <a:solidFill>
                            <a:schemeClr val="hlink"/>
                          </a:solidFill>
                          <a:latin typeface="Calibri"/>
                          <a:ea typeface="Calibri"/>
                          <a:cs typeface="Calibri"/>
                          <a:sym typeface="Calibri"/>
                          <a:hlinkClick r:id="rId6"/>
                        </a:rPr>
                        <a:t>Christina Adeboye Sullivan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7"/>
                        </a:rPr>
                        <a:t>Tammy Giessinger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ESEA/ESSER Monitoring Coordinator: </a:t>
                      </a:r>
                      <a:r>
                        <a:rPr lang="en" sz="1000" u="sng" strike="noStrike" cap="none">
                          <a:solidFill>
                            <a:schemeClr val="hlink"/>
                          </a:solidFill>
                          <a:latin typeface="Calibri"/>
                          <a:ea typeface="Calibri"/>
                          <a:cs typeface="Calibri"/>
                          <a:sym typeface="Calibri"/>
                          <a:hlinkClick r:id="rId8"/>
                        </a:rPr>
                        <a:t>Kristin Crumley</a:t>
                      </a:r>
                      <a:r>
                        <a:rPr lang="en" sz="1000" u="sng" strike="noStrike" cap="none">
                          <a:solidFill>
                            <a:schemeClr val="hlink"/>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10"/>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2"/>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3"/>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4"/>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7"/>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5"/>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6"/>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9"/>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endParaRPr sz="1000" u="none" strike="noStrike" cap="none">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000" u="sng" strike="noStrike" cap="none">
                          <a:solidFill>
                            <a:schemeClr val="hlink"/>
                          </a:solidFill>
                          <a:latin typeface="Calibri"/>
                          <a:ea typeface="Calibri"/>
                          <a:cs typeface="Calibri"/>
                          <a:sym typeface="Calibri"/>
                          <a:hlinkClick r:id="rId22"/>
                        </a:rPr>
                        <a:t>Melissa Chaffin</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Amy Carman</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4"/>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0"/>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1"/>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2"/>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ctrTitle"/>
          </p:nvPr>
        </p:nvSpPr>
        <p:spPr>
          <a:xfrm>
            <a:off x="685800" y="2301758"/>
            <a:ext cx="7772400" cy="540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and Reminders</a:t>
            </a:r>
            <a:endParaRPr/>
          </a:p>
        </p:txBody>
      </p:sp>
      <p:sp>
        <p:nvSpPr>
          <p:cNvPr id="240" name="Google Shape;240;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10bc06780f_0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Wester Educational Equity Assistance Center</a:t>
            </a:r>
            <a:endParaRPr/>
          </a:p>
        </p:txBody>
      </p:sp>
      <p:sp>
        <p:nvSpPr>
          <p:cNvPr id="246" name="Google Shape;246;g210bc06780f_0_0"/>
          <p:cNvSpPr txBox="1">
            <a:spLocks noGrp="1"/>
          </p:cNvSpPr>
          <p:nvPr>
            <p:ph type="body" idx="1"/>
          </p:nvPr>
        </p:nvSpPr>
        <p:spPr>
          <a:xfrm>
            <a:off x="245200" y="1097275"/>
            <a:ext cx="85908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a:t>Training Opportunity: Organizing a District Team to Address Chronic Absenteeism</a:t>
            </a:r>
            <a:endParaRPr/>
          </a:p>
          <a:p>
            <a:pPr marL="0" lvl="0" indent="0" algn="l" rtl="0">
              <a:spcBef>
                <a:spcPts val="600"/>
              </a:spcBef>
              <a:spcAft>
                <a:spcPts val="0"/>
              </a:spcAft>
              <a:buNone/>
            </a:pPr>
            <a:endParaRPr/>
          </a:p>
          <a:p>
            <a:pPr marL="0" lvl="0" indent="0" algn="l" rtl="0">
              <a:spcBef>
                <a:spcPts val="600"/>
              </a:spcBef>
              <a:spcAft>
                <a:spcPts val="0"/>
              </a:spcAft>
              <a:buNone/>
            </a:pPr>
            <a:r>
              <a:rPr lang="en" b="1"/>
              <a:t>Date and Time</a:t>
            </a:r>
            <a:r>
              <a:rPr lang="en"/>
              <a:t>: Monday, February 27, 2023; 12:30-2:00 p.m. (PT)</a:t>
            </a:r>
            <a:endParaRPr/>
          </a:p>
          <a:p>
            <a:pPr marL="0" lvl="0" indent="0" algn="l" rtl="0">
              <a:spcBef>
                <a:spcPts val="600"/>
              </a:spcBef>
              <a:spcAft>
                <a:spcPts val="0"/>
              </a:spcAft>
              <a:buClr>
                <a:schemeClr val="dk1"/>
              </a:buClr>
              <a:buSzPts val="1100"/>
              <a:buFont typeface="Arial"/>
              <a:buNone/>
            </a:pPr>
            <a:r>
              <a:rPr lang="en"/>
              <a:t>Session Overview</a:t>
            </a:r>
            <a:endParaRPr/>
          </a:p>
          <a:p>
            <a:pPr marL="457200" lvl="0" indent="0" algn="l" rtl="0">
              <a:spcBef>
                <a:spcPts val="600"/>
              </a:spcBef>
              <a:spcAft>
                <a:spcPts val="0"/>
              </a:spcAft>
              <a:buClr>
                <a:schemeClr val="dk1"/>
              </a:buClr>
              <a:buSzPts val="1100"/>
              <a:buFont typeface="Arial"/>
              <a:buNone/>
            </a:pPr>
            <a:r>
              <a:rPr lang="en"/>
              <a:t>Districts play a key role in supporting and sustaining effective practice at the school level by building key systemic ingredients for reducing chronic absence. This webinar offers examples of districts that are designing more just and equitable systems to improve attendance and engagement. Participants will have access to Attendance Works’ district self-assessment as a reflection and planning tool.</a:t>
            </a:r>
            <a:endParaRPr/>
          </a:p>
          <a:p>
            <a:pPr marL="457200" lvl="0" indent="0" algn="l" rtl="0">
              <a:spcBef>
                <a:spcPts val="600"/>
              </a:spcBef>
              <a:spcAft>
                <a:spcPts val="0"/>
              </a:spcAft>
              <a:buClr>
                <a:schemeClr val="dk1"/>
              </a:buClr>
              <a:buSzPts val="1100"/>
              <a:buFont typeface="Arial"/>
              <a:buNone/>
            </a:pPr>
            <a:r>
              <a:rPr lang="en"/>
              <a:t>Participants will:</a:t>
            </a:r>
            <a:endParaRPr/>
          </a:p>
          <a:p>
            <a:pPr marL="914400" lvl="0" indent="0" algn="l" rtl="0">
              <a:spcBef>
                <a:spcPts val="600"/>
              </a:spcBef>
              <a:spcAft>
                <a:spcPts val="0"/>
              </a:spcAft>
              <a:buClr>
                <a:schemeClr val="dk1"/>
              </a:buClr>
              <a:buSzPts val="1100"/>
              <a:buFont typeface="Arial"/>
              <a:buNone/>
            </a:pPr>
            <a:r>
              <a:rPr lang="en"/>
              <a:t>• Learn about the six ingredients for taking a systemic approach to reducing chronic absence</a:t>
            </a:r>
            <a:endParaRPr/>
          </a:p>
          <a:p>
            <a:pPr marL="914400" lvl="0" indent="0" algn="l" rtl="0">
              <a:spcBef>
                <a:spcPts val="600"/>
              </a:spcBef>
              <a:spcAft>
                <a:spcPts val="0"/>
              </a:spcAft>
              <a:buClr>
                <a:schemeClr val="dk1"/>
              </a:buClr>
              <a:buSzPts val="1100"/>
              <a:buFont typeface="Arial"/>
              <a:buNone/>
            </a:pPr>
            <a:r>
              <a:rPr lang="en"/>
              <a:t>• Understand best practices that promote a positive culture of attendance and early intervention</a:t>
            </a:r>
            <a:endParaRPr/>
          </a:p>
          <a:p>
            <a:pPr marL="914400" lvl="0" indent="0" algn="l" rtl="0">
              <a:spcBef>
                <a:spcPts val="600"/>
              </a:spcBef>
              <a:spcAft>
                <a:spcPts val="0"/>
              </a:spcAft>
              <a:buClr>
                <a:schemeClr val="dk1"/>
              </a:buClr>
              <a:buSzPts val="1100"/>
              <a:buFont typeface="Arial"/>
              <a:buNone/>
            </a:pPr>
            <a:r>
              <a:rPr lang="en"/>
              <a:t>• Gain insight into specific ways districts have designed equitable systems to improve attendance</a:t>
            </a:r>
            <a:endParaRPr/>
          </a:p>
          <a:p>
            <a:pPr marL="0" lvl="0" indent="0" algn="l" rtl="0">
              <a:spcBef>
                <a:spcPts val="600"/>
              </a:spcBef>
              <a:spcAft>
                <a:spcPts val="0"/>
              </a:spcAft>
              <a:buNone/>
            </a:pPr>
            <a:r>
              <a:rPr lang="en" b="1" u="sng">
                <a:solidFill>
                  <a:schemeClr val="hlink"/>
                </a:solidFill>
                <a:hlinkClick r:id="rId3"/>
              </a:rPr>
              <a:t>Register for the second in a six-part webinar series</a:t>
            </a:r>
            <a:r>
              <a:rPr lang="en"/>
              <a:t> hosted by the Western Educational Equity Assistance Center (WEEAC) at WestEd.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1be53a181b5_0_96" descr="Consolidated application process to plan, implement and evaluate processes."/>
          <p:cNvPicPr preferRelativeResize="0"/>
          <p:nvPr/>
        </p:nvPicPr>
        <p:blipFill rotWithShape="1">
          <a:blip r:embed="rId3">
            <a:alphaModFix/>
          </a:blip>
          <a:srcRect/>
          <a:stretch/>
        </p:blipFill>
        <p:spPr>
          <a:xfrm>
            <a:off x="5029525" y="1766150"/>
            <a:ext cx="3970025" cy="2441575"/>
          </a:xfrm>
          <a:prstGeom prst="rect">
            <a:avLst/>
          </a:prstGeom>
          <a:noFill/>
          <a:ln>
            <a:noFill/>
          </a:ln>
        </p:spPr>
      </p:pic>
      <p:sp>
        <p:nvSpPr>
          <p:cNvPr id="252" name="Google Shape;252;g1be53a181b5_0_96"/>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Upcoming Regional Network Meetings</a:t>
            </a:r>
            <a:endParaRPr sz="2200"/>
          </a:p>
        </p:txBody>
      </p:sp>
      <p:sp>
        <p:nvSpPr>
          <p:cNvPr id="253" name="Google Shape;253;g1be53a181b5_0_96"/>
          <p:cNvSpPr txBox="1">
            <a:spLocks noGrp="1"/>
          </p:cNvSpPr>
          <p:nvPr>
            <p:ph type="body" idx="1"/>
          </p:nvPr>
        </p:nvSpPr>
        <p:spPr>
          <a:xfrm>
            <a:off x="245200" y="1096350"/>
            <a:ext cx="5631900" cy="39867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b="1"/>
              <a:t>Content:</a:t>
            </a:r>
            <a:r>
              <a:rPr lang="en"/>
              <a:t> The Winter RNMs will focus on supporting LEAs in creating a Consolidated Application that is driven by student needs and will result in improved student outcomes. </a:t>
            </a:r>
            <a:endParaRPr/>
          </a:p>
          <a:p>
            <a:pPr marL="0" lvl="0" indent="0" algn="l" rtl="0">
              <a:lnSpc>
                <a:spcPct val="90000"/>
              </a:lnSpc>
              <a:spcBef>
                <a:spcPts val="600"/>
              </a:spcBef>
              <a:spcAft>
                <a:spcPts val="0"/>
              </a:spcAft>
              <a:buSzPts val="1800"/>
              <a:buNone/>
            </a:pPr>
            <a:endParaRPr sz="800"/>
          </a:p>
          <a:p>
            <a:pPr marL="0" lvl="0" indent="0" algn="l" rtl="0">
              <a:lnSpc>
                <a:spcPct val="90000"/>
              </a:lnSpc>
              <a:spcBef>
                <a:spcPts val="600"/>
              </a:spcBef>
              <a:spcAft>
                <a:spcPts val="0"/>
              </a:spcAft>
              <a:buSzPts val="1800"/>
              <a:buNone/>
            </a:pPr>
            <a:r>
              <a:rPr lang="en" b="1"/>
              <a:t>Target Audience: </a:t>
            </a:r>
            <a:r>
              <a:rPr lang="en"/>
              <a:t>LEA staff or school leaders who support the development of the Consolidated Application or manage federal programs. This training will be specifically helpful for anyone new to managing the Consolidated Application or wanting to learn more about allowable uses of federal funds.</a:t>
            </a:r>
            <a:endParaRPr/>
          </a:p>
          <a:p>
            <a:pPr marL="457200" lvl="0" indent="0" algn="l" rtl="0">
              <a:lnSpc>
                <a:spcPct val="90000"/>
              </a:lnSpc>
              <a:spcBef>
                <a:spcPts val="0"/>
              </a:spcBef>
              <a:spcAft>
                <a:spcPts val="0"/>
              </a:spcAft>
              <a:buSzPts val="1800"/>
              <a:buNone/>
            </a:pPr>
            <a:endParaRPr/>
          </a:p>
          <a:p>
            <a:pPr marL="0" lvl="0" indent="0" algn="l" rtl="0">
              <a:lnSpc>
                <a:spcPct val="90000"/>
              </a:lnSpc>
              <a:spcBef>
                <a:spcPts val="600"/>
              </a:spcBef>
              <a:spcAft>
                <a:spcPts val="0"/>
              </a:spcAft>
              <a:buSzPts val="1800"/>
              <a:buNone/>
            </a:pPr>
            <a:r>
              <a:rPr lang="en" b="1"/>
              <a:t>RNM Objectives:</a:t>
            </a:r>
            <a:endParaRPr b="1"/>
          </a:p>
          <a:p>
            <a:pPr marL="457200" lvl="0" indent="-317500" algn="l" rtl="0">
              <a:lnSpc>
                <a:spcPct val="100000"/>
              </a:lnSpc>
              <a:spcBef>
                <a:spcPts val="0"/>
              </a:spcBef>
              <a:spcAft>
                <a:spcPts val="0"/>
              </a:spcAft>
              <a:buSzPts val="1400"/>
              <a:buChar char="•"/>
            </a:pPr>
            <a:r>
              <a:rPr lang="en"/>
              <a:t>Understand </a:t>
            </a:r>
            <a:r>
              <a:rPr lang="en" b="1"/>
              <a:t>important updates</a:t>
            </a:r>
            <a:r>
              <a:rPr lang="en"/>
              <a:t> from FPSU, including the 23-24 Consolidated Application </a:t>
            </a:r>
            <a:endParaRPr/>
          </a:p>
          <a:p>
            <a:pPr marL="457200" lvl="0" indent="-317500" algn="l" rtl="0">
              <a:lnSpc>
                <a:spcPct val="100000"/>
              </a:lnSpc>
              <a:spcBef>
                <a:spcPts val="0"/>
              </a:spcBef>
              <a:spcAft>
                <a:spcPts val="0"/>
              </a:spcAft>
              <a:buSzPts val="1400"/>
              <a:buChar char="•"/>
            </a:pPr>
            <a:r>
              <a:rPr lang="en"/>
              <a:t>Know the </a:t>
            </a:r>
            <a:r>
              <a:rPr lang="en" b="1"/>
              <a:t>steps to plan for and implement</a:t>
            </a:r>
            <a:r>
              <a:rPr lang="en"/>
              <a:t> activities that respond to student needs using federal funds </a:t>
            </a:r>
            <a:endParaRPr/>
          </a:p>
          <a:p>
            <a:pPr marL="457200" lvl="0" indent="-317500" algn="l" rtl="0">
              <a:lnSpc>
                <a:spcPct val="100000"/>
              </a:lnSpc>
              <a:spcBef>
                <a:spcPts val="0"/>
              </a:spcBef>
              <a:spcAft>
                <a:spcPts val="0"/>
              </a:spcAft>
              <a:buSzPts val="1400"/>
              <a:buChar char="•"/>
            </a:pPr>
            <a:r>
              <a:rPr lang="en"/>
              <a:t>Build knowledge of </a:t>
            </a:r>
            <a:r>
              <a:rPr lang="en" b="1"/>
              <a:t>allowable uses</a:t>
            </a:r>
            <a:r>
              <a:rPr lang="en"/>
              <a:t> of federal funds</a:t>
            </a:r>
            <a:endParaRPr/>
          </a:p>
          <a:p>
            <a:pPr marL="457200" lvl="0" indent="-317500" algn="l" rtl="0">
              <a:lnSpc>
                <a:spcPct val="100000"/>
              </a:lnSpc>
              <a:spcBef>
                <a:spcPts val="0"/>
              </a:spcBef>
              <a:spcAft>
                <a:spcPts val="0"/>
              </a:spcAft>
              <a:buSzPts val="1400"/>
              <a:buChar char="•"/>
            </a:pPr>
            <a:r>
              <a:rPr lang="en"/>
              <a:t>Identify </a:t>
            </a:r>
            <a:r>
              <a:rPr lang="en" b="1"/>
              <a:t>evidence-based interventions</a:t>
            </a:r>
            <a:r>
              <a:rPr lang="en"/>
              <a:t> to meet student needs</a:t>
            </a:r>
            <a:endParaRPr/>
          </a:p>
          <a:p>
            <a:pPr marL="457200" lvl="0" indent="-317500" algn="l" rtl="0">
              <a:lnSpc>
                <a:spcPct val="100000"/>
              </a:lnSpc>
              <a:spcBef>
                <a:spcPts val="0"/>
              </a:spcBef>
              <a:spcAft>
                <a:spcPts val="0"/>
              </a:spcAft>
              <a:buSzPts val="1400"/>
              <a:buChar char="•"/>
            </a:pPr>
            <a:r>
              <a:rPr lang="en" b="1"/>
              <a:t>Reflect</a:t>
            </a:r>
            <a:r>
              <a:rPr lang="en"/>
              <a:t> on past programming and </a:t>
            </a:r>
            <a:r>
              <a:rPr lang="en" b="1"/>
              <a:t>plan </a:t>
            </a:r>
            <a:r>
              <a:rPr lang="en"/>
              <a:t>for future activities using federal funds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f0837efa96_1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sz="2200"/>
              <a:t>Upcoming Regional Network Meetings</a:t>
            </a:r>
            <a:endParaRPr sz="2200"/>
          </a:p>
        </p:txBody>
      </p:sp>
      <p:sp>
        <p:nvSpPr>
          <p:cNvPr id="259" name="Google Shape;259;g1f0837efa96_1_0"/>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Font typeface="Arial"/>
              <a:buNone/>
            </a:pPr>
            <a:r>
              <a:rPr lang="en" sz="1600" b="1"/>
              <a:t>Dates and Locations: </a:t>
            </a:r>
            <a:endParaRPr sz="1600"/>
          </a:p>
          <a:p>
            <a:pPr marL="457200" lvl="0" indent="-355600" algn="l" rtl="0">
              <a:lnSpc>
                <a:spcPct val="90000"/>
              </a:lnSpc>
              <a:spcBef>
                <a:spcPts val="0"/>
              </a:spcBef>
              <a:spcAft>
                <a:spcPts val="0"/>
              </a:spcAft>
              <a:buSzPts val="2000"/>
              <a:buChar char="•"/>
            </a:pPr>
            <a:r>
              <a:rPr lang="en" sz="1600"/>
              <a:t>Greeley-Evans Family Center: Tuesday, February 28</a:t>
            </a:r>
            <a:r>
              <a:rPr lang="en" sz="1600" baseline="30000"/>
              <a:t>th</a:t>
            </a:r>
            <a:r>
              <a:rPr lang="en" sz="1600"/>
              <a:t>, 2023, 12:30-3:30pm </a:t>
            </a:r>
            <a:endParaRPr sz="1600"/>
          </a:p>
          <a:p>
            <a:pPr marL="457200" lvl="0" indent="-355600" algn="l" rtl="0">
              <a:lnSpc>
                <a:spcPct val="90000"/>
              </a:lnSpc>
              <a:spcBef>
                <a:spcPts val="0"/>
              </a:spcBef>
              <a:spcAft>
                <a:spcPts val="0"/>
              </a:spcAft>
              <a:buSzPts val="2000"/>
              <a:buChar char="•"/>
            </a:pPr>
            <a:r>
              <a:rPr lang="en" sz="1600"/>
              <a:t>Summit RE-1 Professional Development Building: Wednesday, March 1</a:t>
            </a:r>
            <a:r>
              <a:rPr lang="en" sz="1600" baseline="30000"/>
              <a:t>st</a:t>
            </a:r>
            <a:r>
              <a:rPr lang="en" sz="1600"/>
              <a:t> 2023, 12:30-3:30pm</a:t>
            </a:r>
            <a:endParaRPr sz="1600"/>
          </a:p>
          <a:p>
            <a:pPr marL="457200" lvl="0" indent="-355600" algn="l" rtl="0">
              <a:lnSpc>
                <a:spcPct val="90000"/>
              </a:lnSpc>
              <a:spcBef>
                <a:spcPts val="0"/>
              </a:spcBef>
              <a:spcAft>
                <a:spcPts val="0"/>
              </a:spcAft>
              <a:buSzPts val="2000"/>
              <a:buChar char="•"/>
            </a:pPr>
            <a:r>
              <a:rPr lang="en" sz="1600"/>
              <a:t>Pueblo 60 Board Room at the Administration Office: Tuesday, March 7</a:t>
            </a:r>
            <a:r>
              <a:rPr lang="en" sz="1600" baseline="30000"/>
              <a:t>th</a:t>
            </a:r>
            <a:r>
              <a:rPr lang="en" sz="1600"/>
              <a:t>, 2023, 12:30-3:30pm</a:t>
            </a:r>
            <a:endParaRPr sz="1600"/>
          </a:p>
          <a:p>
            <a:pPr marL="457200" lvl="0" indent="-355600" algn="l" rtl="0">
              <a:lnSpc>
                <a:spcPct val="90000"/>
              </a:lnSpc>
              <a:spcBef>
                <a:spcPts val="0"/>
              </a:spcBef>
              <a:spcAft>
                <a:spcPts val="0"/>
              </a:spcAft>
              <a:buSzPts val="2000"/>
              <a:buChar char="•"/>
            </a:pPr>
            <a:r>
              <a:rPr lang="en" sz="1600"/>
              <a:t>Virtual Session: Thursday, March 9</a:t>
            </a:r>
            <a:r>
              <a:rPr lang="en" sz="1600" baseline="30000"/>
              <a:t>th</a:t>
            </a:r>
            <a:r>
              <a:rPr lang="en" sz="1600"/>
              <a:t>, 2023, 12:30-3:30 pm</a:t>
            </a:r>
            <a:endParaRPr sz="1250">
              <a:solidFill>
                <a:srgbClr val="333333"/>
              </a:solidFill>
              <a:highlight>
                <a:srgbClr val="FFFFFF"/>
              </a:highlight>
              <a:latin typeface="Arial"/>
              <a:ea typeface="Arial"/>
              <a:cs typeface="Arial"/>
              <a:sym typeface="Arial"/>
            </a:endParaRPr>
          </a:p>
          <a:p>
            <a:pPr marL="457200" lvl="0" indent="0" algn="l" rtl="0">
              <a:lnSpc>
                <a:spcPct val="90000"/>
              </a:lnSpc>
              <a:spcBef>
                <a:spcPts val="0"/>
              </a:spcBef>
              <a:spcAft>
                <a:spcPts val="0"/>
              </a:spcAft>
              <a:buSzPts val="1800"/>
              <a:buNone/>
            </a:pPr>
            <a:endParaRPr sz="1600"/>
          </a:p>
          <a:p>
            <a:pPr marL="0" lvl="0" indent="0" algn="l" rtl="0">
              <a:lnSpc>
                <a:spcPct val="90000"/>
              </a:lnSpc>
              <a:spcBef>
                <a:spcPts val="600"/>
              </a:spcBef>
              <a:spcAft>
                <a:spcPts val="0"/>
              </a:spcAft>
              <a:buSzPts val="1800"/>
              <a:buNone/>
            </a:pPr>
            <a:r>
              <a:rPr lang="en" sz="1600"/>
              <a:t>See full details and registration links at the </a:t>
            </a:r>
            <a:r>
              <a:rPr lang="en" sz="1600" u="sng">
                <a:solidFill>
                  <a:schemeClr val="hlink"/>
                </a:solidFill>
                <a:hlinkClick r:id="rId3"/>
              </a:rPr>
              <a:t>RNM webpage</a:t>
            </a:r>
            <a:endParaRPr sz="1600"/>
          </a:p>
          <a:p>
            <a:pPr marL="0" lvl="0" indent="0" algn="l" rtl="0">
              <a:lnSpc>
                <a:spcPct val="90000"/>
              </a:lnSpc>
              <a:spcBef>
                <a:spcPts val="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b65832c414_1_0"/>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ESSER Reporting Requirements</a:t>
            </a:r>
            <a:endParaRPr/>
          </a:p>
        </p:txBody>
      </p:sp>
      <p:sp>
        <p:nvSpPr>
          <p:cNvPr id="265" name="Google Shape;265;g1b65832c414_1_0"/>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0"/>
              </a:spcBef>
              <a:spcAft>
                <a:spcPts val="0"/>
              </a:spcAft>
              <a:buClr>
                <a:schemeClr val="dk1"/>
              </a:buClr>
              <a:buSzPts val="1800"/>
              <a:buFont typeface="Arial"/>
              <a:buNone/>
            </a:pPr>
            <a:r>
              <a:rPr lang="en" sz="1800"/>
              <a:t>The U.S. Department of Education has been authorized by Congress to collect data from all ESSER I, II, and III grantees, including but not limited to the uses and impact of funds. CDE is able to use the ESSER I, II, and III applications to provide the vast majority of the requested data on behalf of our grantees, with the exception of the following data points:</a:t>
            </a:r>
            <a:endParaRPr sz="1800"/>
          </a:p>
          <a:p>
            <a:pPr marL="914400" lvl="0" indent="-330200" algn="l" rtl="0">
              <a:spcBef>
                <a:spcPts val="1000"/>
              </a:spcBef>
              <a:spcAft>
                <a:spcPts val="0"/>
              </a:spcAft>
              <a:buSzPts val="1600"/>
              <a:buChar char="●"/>
            </a:pPr>
            <a:r>
              <a:rPr lang="en" sz="1600"/>
              <a:t>How students with poor attendance or participation have been re-engaged;</a:t>
            </a:r>
            <a:endParaRPr sz="1600"/>
          </a:p>
          <a:p>
            <a:pPr marL="914400" lvl="0" indent="-330200" algn="l" rtl="0">
              <a:spcBef>
                <a:spcPts val="1000"/>
              </a:spcBef>
              <a:spcAft>
                <a:spcPts val="0"/>
              </a:spcAft>
              <a:buSzPts val="1600"/>
              <a:buChar char="●"/>
            </a:pPr>
            <a:r>
              <a:rPr lang="en" sz="1600"/>
              <a:t>How school level allocations were determined; and</a:t>
            </a:r>
            <a:endParaRPr sz="1600"/>
          </a:p>
          <a:p>
            <a:pPr marL="914400" lvl="0" indent="-330200" algn="l" rtl="0">
              <a:spcBef>
                <a:spcPts val="1000"/>
              </a:spcBef>
              <a:spcAft>
                <a:spcPts val="0"/>
              </a:spcAft>
              <a:buSzPts val="1600"/>
              <a:buChar char="●"/>
            </a:pPr>
            <a:r>
              <a:rPr lang="en" sz="1600"/>
              <a:t>LEA participation in ESSER activities.</a:t>
            </a:r>
            <a:endParaRPr sz="1600"/>
          </a:p>
          <a:p>
            <a:pPr marL="0" lvl="0" indent="0" algn="l" rtl="0">
              <a:spcBef>
                <a:spcPts val="1000"/>
              </a:spcBef>
              <a:spcAft>
                <a:spcPts val="0"/>
              </a:spcAft>
              <a:buNone/>
            </a:pPr>
            <a:r>
              <a:rPr lang="en" sz="1800"/>
              <a:t>CDE has created an </a:t>
            </a:r>
            <a:r>
              <a:rPr lang="en" sz="1800" u="sng">
                <a:solidFill>
                  <a:schemeClr val="hlink"/>
                </a:solidFill>
                <a:hlinkClick r:id="rId3"/>
              </a:rPr>
              <a:t>ESSER Grantee/Subgrantee Reporting webpage</a:t>
            </a:r>
            <a:r>
              <a:rPr lang="en" sz="1800"/>
              <a:t> to share resources, trainings, and data collection templates/surveys, to support grantees in successfully meeting these reporting requirements.</a:t>
            </a:r>
            <a:endParaRPr sz="1800"/>
          </a:p>
          <a:p>
            <a:pPr marL="914400" lvl="0" indent="-330200" algn="l" rtl="0">
              <a:spcBef>
                <a:spcPts val="1000"/>
              </a:spcBef>
              <a:spcAft>
                <a:spcPts val="0"/>
              </a:spcAft>
              <a:buSzPts val="1600"/>
              <a:buChar char="●"/>
            </a:pPr>
            <a:r>
              <a:rPr lang="en" sz="1600"/>
              <a:t>A recorded training, instructional manual, and links to surveys and data collection templates are available now on the website.</a:t>
            </a:r>
            <a:endParaRPr sz="1600"/>
          </a:p>
          <a:p>
            <a:pPr marL="0" lvl="0" indent="0" algn="l" rtl="0">
              <a:spcBef>
                <a:spcPts val="1000"/>
              </a:spcBef>
              <a:spcAft>
                <a:spcPts val="1000"/>
              </a:spcAft>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f398778008_0_9"/>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Safe Return to In-Person Instruction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Plans</a:t>
            </a:r>
            <a:endParaRPr/>
          </a:p>
        </p:txBody>
      </p:sp>
      <p:sp>
        <p:nvSpPr>
          <p:cNvPr id="271" name="Google Shape;271;g1f398778008_0_9"/>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ctr" rtl="0">
              <a:spcBef>
                <a:spcPts val="600"/>
              </a:spcBef>
              <a:spcAft>
                <a:spcPts val="0"/>
              </a:spcAft>
              <a:buNone/>
            </a:pPr>
            <a:r>
              <a:rPr lang="en" sz="1800"/>
              <a:t>Reminder for ARP-ESSER III Safe Return to In-Person Instruction Plans</a:t>
            </a:r>
            <a:endParaRPr sz="1800"/>
          </a:p>
          <a:p>
            <a:pPr marL="0" lvl="0" indent="0" algn="ctr" rtl="0">
              <a:spcBef>
                <a:spcPts val="600"/>
              </a:spcBef>
              <a:spcAft>
                <a:spcPts val="0"/>
              </a:spcAft>
              <a:buNone/>
            </a:pPr>
            <a:endParaRPr/>
          </a:p>
          <a:p>
            <a:pPr marL="457200" lvl="0" indent="-323850" algn="l" rtl="0">
              <a:spcBef>
                <a:spcPts val="600"/>
              </a:spcBef>
              <a:spcAft>
                <a:spcPts val="0"/>
              </a:spcAft>
              <a:buSzPts val="1500"/>
              <a:buChar char="•"/>
            </a:pPr>
            <a:r>
              <a:rPr lang="en" sz="1500"/>
              <a:t>Plans must be posted on the LEA’s website through the end of the grant award period.</a:t>
            </a:r>
            <a:endParaRPr sz="1500"/>
          </a:p>
          <a:p>
            <a:pPr marL="457200" lvl="0" indent="-323850" algn="l" rtl="0">
              <a:spcBef>
                <a:spcPts val="0"/>
              </a:spcBef>
              <a:spcAft>
                <a:spcPts val="0"/>
              </a:spcAft>
              <a:buSzPts val="1500"/>
              <a:buChar char="•"/>
            </a:pPr>
            <a:r>
              <a:rPr lang="en" sz="1500"/>
              <a:t>Plans must be reviewed and updated (if needed) at least every 6 months. </a:t>
            </a:r>
            <a:endParaRPr sz="1500"/>
          </a:p>
          <a:p>
            <a:pPr marL="914400" lvl="1" indent="-323850" algn="l" rtl="0">
              <a:spcBef>
                <a:spcPts val="0"/>
              </a:spcBef>
              <a:spcAft>
                <a:spcPts val="0"/>
              </a:spcAft>
              <a:buSzPts val="1500"/>
              <a:buChar char="•"/>
            </a:pPr>
            <a:r>
              <a:rPr lang="en" sz="1500"/>
              <a:t>Best practice is to document when plans are reviewed and updated.</a:t>
            </a:r>
            <a:endParaRPr sz="1500"/>
          </a:p>
          <a:p>
            <a:pPr marL="457200" lvl="0" indent="-323850" algn="l" rtl="0">
              <a:spcBef>
                <a:spcPts val="0"/>
              </a:spcBef>
              <a:spcAft>
                <a:spcPts val="0"/>
              </a:spcAft>
              <a:buSzPts val="1500"/>
              <a:buChar char="•"/>
            </a:pPr>
            <a:r>
              <a:rPr lang="en" sz="1500"/>
              <a:t>CDE needs to have the link to your LEA’s plan on the CDE website. Check to see if yours is posted and current </a:t>
            </a:r>
            <a:r>
              <a:rPr lang="en" sz="1500" u="sng">
                <a:solidFill>
                  <a:schemeClr val="hlink"/>
                </a:solidFill>
                <a:hlinkClick r:id="rId3"/>
              </a:rPr>
              <a:t>here</a:t>
            </a:r>
            <a:r>
              <a:rPr lang="en" sz="1500"/>
              <a:t>. </a:t>
            </a:r>
            <a:endParaRPr sz="1500"/>
          </a:p>
        </p:txBody>
      </p:sp>
      <p:pic>
        <p:nvPicPr>
          <p:cNvPr id="272" name="Google Shape;272;g1f398778008_0_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124200" y="2850800"/>
            <a:ext cx="2895600" cy="158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be53a181b5_0_103"/>
          <p:cNvSpPr txBox="1">
            <a:spLocks noGrp="1"/>
          </p:cNvSpPr>
          <p:nvPr>
            <p:ph type="ctrTitle"/>
          </p:nvPr>
        </p:nvSpPr>
        <p:spPr>
          <a:xfrm>
            <a:off x="1269300" y="2272050"/>
            <a:ext cx="6605400" cy="5994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Tools to Examine ARP Funded Interventions</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2468</Words>
  <Application>Microsoft Office PowerPoint</Application>
  <PresentationFormat>On-screen Show (16:9)</PresentationFormat>
  <Paragraphs>192</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Rockwell</vt:lpstr>
      <vt:lpstr>Office Theme</vt:lpstr>
      <vt:lpstr>Simple Light</vt:lpstr>
      <vt:lpstr>CDE Office Hours</vt:lpstr>
      <vt:lpstr>ESSER Office Hours</vt:lpstr>
      <vt:lpstr>Updates and Reminders</vt:lpstr>
      <vt:lpstr>Wester Educational Equity Assistance Center</vt:lpstr>
      <vt:lpstr>Upcoming Regional Network Meetings</vt:lpstr>
      <vt:lpstr>Upcoming Regional Network Meetings</vt:lpstr>
      <vt:lpstr>ESSER Reporting Requirements</vt:lpstr>
      <vt:lpstr>Safe Return to In-Person Instruction Plans</vt:lpstr>
      <vt:lpstr>Tools to Examine ARP Funded Interventions</vt:lpstr>
      <vt:lpstr>Overview</vt:lpstr>
      <vt:lpstr>The Investment Grid: Linking Costs and Outcomes</vt:lpstr>
      <vt:lpstr>Investment Grid Example</vt:lpstr>
      <vt:lpstr>Evaluating the Impact of ARP-Funded Programs Using Logic Models</vt:lpstr>
      <vt:lpstr>Logic Model Example: High Dosage Tutoring</vt:lpstr>
      <vt:lpstr>Logic Model Communication Examples</vt:lpstr>
      <vt:lpstr>Making the Most of ESSER Funding</vt:lpstr>
      <vt:lpstr>Using Federal Funds to Support STEM Education Strategies</vt:lpstr>
      <vt:lpstr>Background</vt:lpstr>
      <vt:lpstr>Categories</vt:lpstr>
      <vt:lpstr>STEM Learning Acceleration Programs</vt:lpstr>
      <vt:lpstr>Redesigning STEM Courses</vt:lpstr>
      <vt:lpstr>Increase Students’ Equitable Access to STEM Courses 1</vt:lpstr>
      <vt:lpstr>Increase Students’ Equitable Access to STEM Courses 2</vt:lpstr>
      <vt:lpstr>Additional Resources</vt:lpstr>
      <vt:lpstr>Open Q &amp; A</vt:lpstr>
      <vt:lpstr>Upcoming Meetings</vt:lpstr>
      <vt:lpstr>Looking Ahead…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cp:revision>
  <dcterms:modified xsi:type="dcterms:W3CDTF">2023-02-28T19:40:10Z</dcterms:modified>
</cp:coreProperties>
</file>