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3500" type="screen16x9"/>
  <p:notesSz cx="6858000" cy="9144000"/>
  <p:embeddedFontLst>
    <p:embeddedFont>
      <p:font typeface="Raleway" pitchFamily="2" charset="0"/>
      <p:regular r:id="rId49"/>
      <p:bold r:id="rId50"/>
      <p:italic r:id="rId51"/>
      <p:boldItalic r:id="rId52"/>
    </p:embeddedFont>
    <p:embeddedFont>
      <p:font typeface="Rockwell" panose="02060603020205020403"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69840A-BE67-4646-A41C-312CD9E7DF15}">
  <a:tblStyle styleId="{4169840A-BE67-4646-A41C-312CD9E7DF1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09" autoAdjust="0"/>
  </p:normalViewPr>
  <p:slideViewPr>
    <p:cSldViewPr snapToGrid="0">
      <p:cViewPr varScale="1">
        <p:scale>
          <a:sx n="140" d="100"/>
          <a:sy n="140" d="100"/>
        </p:scale>
        <p:origin x="132" y="4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691888b2bf_2_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691888b2bf_2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91888b2bf_2_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2691888b2bf_2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91888b2bf_2_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2691888b2bf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91888b2bf_2_4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g2691888b2bf_2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91888b2bf_2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g2691888b2bf_2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691888b2bf_2_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691888b2bf_2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9343bcc9f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69343bcc9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69343bcc9f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69343bcc9f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69343bcc9f_5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69343bcc9f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69343bcc9f_5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69343bcc9f_5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6" name="Google Shape;416;g269343bcc9f_5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endParaRPr dirty="0"/>
          </a:p>
        </p:txBody>
      </p:sp>
      <p:sp>
        <p:nvSpPr>
          <p:cNvPr id="296" name="Google Shape;296;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69343bcc9f_5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69343bcc9f_5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4" name="Google Shape;424;g269343bcc9f_5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69343bcc9f_5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69343bcc9f_5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69343bcc9f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69343bcc9f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69343bcc9f_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69343bcc9f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69343bcc9f_5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69343bcc9f_5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69343bcc9f_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69343bcc9f_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69343bcc9f_5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69343bcc9f_5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69343bcc9f_5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69343bcc9f_5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69343bcc9f_5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69343bcc9f_5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69343bcc9f_5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69343bcc9f_5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e141cf1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ae141cf1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69343bcc9f_5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69343bcc9f_5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9343bcc9f_5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69343bcc9f_5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69343bcc9f_5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269343bcc9f_5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69343bcc9f_5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69343bcc9f_5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69343bcc9f_5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69343bcc9f_5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69343bcc9f_5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69343bcc9f_5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38" name="Google Shape;538;g269343bcc9f_5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269343bcc9f_5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269343bcc9f_5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69343bcc9f_5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269343bcc9f_5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69343bcc9f_5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69343bcc9f_5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69343bcc9f_5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69343bcc9f_5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0" name="Google Shape;310;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692059ec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4" name="Google Shape;574;g2692059ec7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692059ec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2692059ec7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a61b11ef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87" name="Google Shape;587;g2a61b11ef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90566a25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2690566a25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a614d2c371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a614d2c371_3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91888b2b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2691888b2bf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91888b2bf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7" name="Google Shape;337;g2691888b2bf_2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691888b2bf_2_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2691888b2bf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a:stretch/>
        </p:blipFill>
        <p:spPr>
          <a:xfrm>
            <a:off x="0" y="0"/>
            <a:ext cx="6858000" cy="5143499"/>
          </a:xfrm>
          <a:prstGeom prst="rect">
            <a:avLst/>
          </a:prstGeom>
          <a:noFill/>
          <a:ln>
            <a:noFill/>
          </a:ln>
        </p:spPr>
      </p:pic>
      <p:sp>
        <p:nvSpPr>
          <p:cNvPr id="103" name="Google Shape;103;p21"/>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5"/>
        <p:cNvGrpSpPr/>
        <p:nvPr/>
      </p:nvGrpSpPr>
      <p:grpSpPr>
        <a:xfrm>
          <a:off x="0" y="0"/>
          <a:ext cx="0" cy="0"/>
          <a:chOff x="0" y="0"/>
          <a:chExt cx="0" cy="0"/>
        </a:xfrm>
      </p:grpSpPr>
      <p:pic>
        <p:nvPicPr>
          <p:cNvPr id="106" name="Google Shape;106;p22"/>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07" name="Google Shape;107;p2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2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9" name="Google Shape;119;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0" name="Google Shape;120;p2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1" name="Google Shape;121;p24"/>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pic>
        <p:nvPicPr>
          <p:cNvPr id="123" name="Google Shape;123;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4" name="Google Shape;124;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6" name="Google Shape;126;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7" name="Google Shape;127;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0" name="Google Shape;130;p26"/>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4" name="Google Shape;134;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6" name="Google Shape;136;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7" name="Google Shape;137;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8" name="Google Shape;138;p2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9"/>
        <p:cNvGrpSpPr/>
        <p:nvPr/>
      </p:nvGrpSpPr>
      <p:grpSpPr>
        <a:xfrm>
          <a:off x="0" y="0"/>
          <a:ext cx="0" cy="0"/>
          <a:chOff x="0" y="0"/>
          <a:chExt cx="0" cy="0"/>
        </a:xfrm>
      </p:grpSpPr>
      <p:pic>
        <p:nvPicPr>
          <p:cNvPr id="140" name="Google Shape;140;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1" name="Google Shape;141;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3" name="Google Shape;143;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4" name="Google Shape;144;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5" name="Google Shape;145;p28"/>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8" name="Google Shape;148;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0" name="Google Shape;150;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1" name="Google Shape;151;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2" name="Google Shape;152;p29"/>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pic>
        <p:nvPicPr>
          <p:cNvPr id="154" name="Google Shape;154;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5" name="Google Shape;155;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7" name="Google Shape;157;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8" name="Google Shape;158;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9" name="Google Shape;159;p30"/>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0"/>
        <p:cNvGrpSpPr/>
        <p:nvPr/>
      </p:nvGrpSpPr>
      <p:grpSpPr>
        <a:xfrm>
          <a:off x="0" y="0"/>
          <a:ext cx="0" cy="0"/>
          <a:chOff x="0" y="0"/>
          <a:chExt cx="0" cy="0"/>
        </a:xfrm>
      </p:grpSpPr>
      <p:pic>
        <p:nvPicPr>
          <p:cNvPr id="161" name="Google Shape;161;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2" name="Google Shape;162;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4" name="Google Shape;164;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5" name="Google Shape;165;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6" name="Google Shape;166;p3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7"/>
        <p:cNvGrpSpPr/>
        <p:nvPr/>
      </p:nvGrpSpPr>
      <p:grpSpPr>
        <a:xfrm>
          <a:off x="0" y="0"/>
          <a:ext cx="0" cy="0"/>
          <a:chOff x="0" y="0"/>
          <a:chExt cx="0" cy="0"/>
        </a:xfrm>
      </p:grpSpPr>
      <p:pic>
        <p:nvPicPr>
          <p:cNvPr id="168" name="Google Shape;168;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9" name="Google Shape;169;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2" name="Google Shape;172;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4"/>
        <p:cNvGrpSpPr/>
        <p:nvPr/>
      </p:nvGrpSpPr>
      <p:grpSpPr>
        <a:xfrm>
          <a:off x="0" y="0"/>
          <a:ext cx="0" cy="0"/>
          <a:chOff x="0" y="0"/>
          <a:chExt cx="0" cy="0"/>
        </a:xfrm>
      </p:grpSpPr>
      <p:sp>
        <p:nvSpPr>
          <p:cNvPr id="175" name="Google Shape;175;p33"/>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33"/>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7" name="Google Shape;177;p33"/>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8" name="Google Shape;178;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9" name="Google Shape;179;p3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80" name="Google Shape;180;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4"/>
        <p:cNvGrpSpPr/>
        <p:nvPr/>
      </p:nvGrpSpPr>
      <p:grpSpPr>
        <a:xfrm>
          <a:off x="0" y="0"/>
          <a:ext cx="0" cy="0"/>
          <a:chOff x="0" y="0"/>
          <a:chExt cx="0" cy="0"/>
        </a:xfrm>
      </p:grpSpPr>
      <p:sp>
        <p:nvSpPr>
          <p:cNvPr id="185" name="Google Shape;185;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6"/>
        <p:cNvGrpSpPr/>
        <p:nvPr/>
      </p:nvGrpSpPr>
      <p:grpSpPr>
        <a:xfrm>
          <a:off x="0" y="0"/>
          <a:ext cx="0" cy="0"/>
          <a:chOff x="0" y="0"/>
          <a:chExt cx="0" cy="0"/>
        </a:xfrm>
      </p:grpSpPr>
      <p:pic>
        <p:nvPicPr>
          <p:cNvPr id="187" name="Google Shape;187;p3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8" name="Google Shape;188;p3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93" name="Google Shape;193;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4"/>
        <p:cNvGrpSpPr/>
        <p:nvPr/>
      </p:nvGrpSpPr>
      <p:grpSpPr>
        <a:xfrm>
          <a:off x="0" y="0"/>
          <a:ext cx="0" cy="0"/>
          <a:chOff x="0" y="0"/>
          <a:chExt cx="0" cy="0"/>
        </a:xfrm>
      </p:grpSpPr>
      <p:pic>
        <p:nvPicPr>
          <p:cNvPr id="195" name="Google Shape;195;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6" name="Google Shape;196;p3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40"/>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4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4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 name="Google Shape;208;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9" name="Google Shape;209;p40"/>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10" name="Google Shape;210;p40"/>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pic>
        <p:nvPicPr>
          <p:cNvPr id="212" name="Google Shape;212;p4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3" name="Google Shape;213;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 name="Google Shape;214;p4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5" name="Google Shape;215;p4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6" name="Google Shape;216;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7"/>
        <p:cNvGrpSpPr/>
        <p:nvPr/>
      </p:nvGrpSpPr>
      <p:grpSpPr>
        <a:xfrm>
          <a:off x="0" y="0"/>
          <a:ext cx="0" cy="0"/>
          <a:chOff x="0" y="0"/>
          <a:chExt cx="0" cy="0"/>
        </a:xfrm>
      </p:grpSpPr>
      <p:pic>
        <p:nvPicPr>
          <p:cNvPr id="218" name="Google Shape;218;p4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9" name="Google Shape;219;p4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4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21"/>
        <p:cNvGrpSpPr/>
        <p:nvPr/>
      </p:nvGrpSpPr>
      <p:grpSpPr>
        <a:xfrm>
          <a:off x="0" y="0"/>
          <a:ext cx="0" cy="0"/>
          <a:chOff x="0" y="0"/>
          <a:chExt cx="0" cy="0"/>
        </a:xfrm>
      </p:grpSpPr>
      <p:pic>
        <p:nvPicPr>
          <p:cNvPr id="222" name="Google Shape;222;p43"/>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23" name="Google Shape;223;p43"/>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43"/>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5"/>
        <p:cNvGrpSpPr/>
        <p:nvPr/>
      </p:nvGrpSpPr>
      <p:grpSpPr>
        <a:xfrm>
          <a:off x="0" y="0"/>
          <a:ext cx="0" cy="0"/>
          <a:chOff x="0" y="0"/>
          <a:chExt cx="0" cy="0"/>
        </a:xfrm>
      </p:grpSpPr>
      <p:pic>
        <p:nvPicPr>
          <p:cNvPr id="226" name="Google Shape;226;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7" name="Google Shape;227;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9" name="Google Shape;229;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0" name="Google Shape;230;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1" name="Google Shape;231;p4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2"/>
        <p:cNvGrpSpPr/>
        <p:nvPr/>
      </p:nvGrpSpPr>
      <p:grpSpPr>
        <a:xfrm>
          <a:off x="0" y="0"/>
          <a:ext cx="0" cy="0"/>
          <a:chOff x="0" y="0"/>
          <a:chExt cx="0" cy="0"/>
        </a:xfrm>
      </p:grpSpPr>
      <p:pic>
        <p:nvPicPr>
          <p:cNvPr id="233" name="Google Shape;233;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4" name="Google Shape;234;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6" name="Google Shape;236;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7" name="Google Shape;237;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8" name="Google Shape;238;p4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9"/>
        <p:cNvGrpSpPr/>
        <p:nvPr/>
      </p:nvGrpSpPr>
      <p:grpSpPr>
        <a:xfrm>
          <a:off x="0" y="0"/>
          <a:ext cx="0" cy="0"/>
          <a:chOff x="0" y="0"/>
          <a:chExt cx="0" cy="0"/>
        </a:xfrm>
      </p:grpSpPr>
      <p:pic>
        <p:nvPicPr>
          <p:cNvPr id="240" name="Google Shape;240;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1" name="Google Shape;241;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3" name="Google Shape;243;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4" name="Google Shape;24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5" name="Google Shape;245;p4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6"/>
        <p:cNvGrpSpPr/>
        <p:nvPr/>
      </p:nvGrpSpPr>
      <p:grpSpPr>
        <a:xfrm>
          <a:off x="0" y="0"/>
          <a:ext cx="0" cy="0"/>
          <a:chOff x="0" y="0"/>
          <a:chExt cx="0" cy="0"/>
        </a:xfrm>
      </p:grpSpPr>
      <p:pic>
        <p:nvPicPr>
          <p:cNvPr id="247" name="Google Shape;247;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8" name="Google Shape;248;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0" name="Google Shape;250;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1" name="Google Shape;251;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2" name="Google Shape;252;p4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5" name="Google Shape;255;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4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7" name="Google Shape;257;p4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8" name="Google Shape;258;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9" name="Google Shape;259;p4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60"/>
        <p:cNvGrpSpPr/>
        <p:nvPr/>
      </p:nvGrpSpPr>
      <p:grpSpPr>
        <a:xfrm>
          <a:off x="0" y="0"/>
          <a:ext cx="0" cy="0"/>
          <a:chOff x="0" y="0"/>
          <a:chExt cx="0" cy="0"/>
        </a:xfrm>
      </p:grpSpPr>
      <p:pic>
        <p:nvPicPr>
          <p:cNvPr id="261" name="Google Shape;261;p4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2" name="Google Shape;262;p4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4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4" name="Google Shape;264;p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65" name="Google Shape;265;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6" name="Google Shape;266;p4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7"/>
        <p:cNvGrpSpPr/>
        <p:nvPr/>
      </p:nvGrpSpPr>
      <p:grpSpPr>
        <a:xfrm>
          <a:off x="0" y="0"/>
          <a:ext cx="0" cy="0"/>
          <a:chOff x="0" y="0"/>
          <a:chExt cx="0" cy="0"/>
        </a:xfrm>
      </p:grpSpPr>
      <p:sp>
        <p:nvSpPr>
          <p:cNvPr id="268" name="Google Shape;268;p5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5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0" name="Google Shape;270;p5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71" name="Google Shape;271;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2" name="Google Shape;272;p5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73" name="Google Shape;273;p5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4"/>
        <p:cNvGrpSpPr/>
        <p:nvPr/>
      </p:nvGrpSpPr>
      <p:grpSpPr>
        <a:xfrm>
          <a:off x="0" y="0"/>
          <a:ext cx="0" cy="0"/>
          <a:chOff x="0" y="0"/>
          <a:chExt cx="0" cy="0"/>
        </a:xfrm>
      </p:grpSpPr>
      <p:sp>
        <p:nvSpPr>
          <p:cNvPr id="275" name="Google Shape;275;p5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7"/>
        <p:cNvGrpSpPr/>
        <p:nvPr/>
      </p:nvGrpSpPr>
      <p:grpSpPr>
        <a:xfrm>
          <a:off x="0" y="0"/>
          <a:ext cx="0" cy="0"/>
          <a:chOff x="0" y="0"/>
          <a:chExt cx="0" cy="0"/>
        </a:xfrm>
      </p:grpSpPr>
      <p:sp>
        <p:nvSpPr>
          <p:cNvPr id="278" name="Google Shape;278;p5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82" name="Google Shape;282;p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83"/>
        <p:cNvGrpSpPr/>
        <p:nvPr/>
      </p:nvGrpSpPr>
      <p:grpSpPr>
        <a:xfrm>
          <a:off x="0" y="0"/>
          <a:ext cx="0" cy="0"/>
          <a:chOff x="0" y="0"/>
          <a:chExt cx="0" cy="0"/>
        </a:xfrm>
      </p:grpSpPr>
      <p:pic>
        <p:nvPicPr>
          <p:cNvPr id="284" name="Google Shape;284;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85" name="Google Shape;285;p5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Google Shape;200;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2" name="Google Shape;202;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3" name="Google Shape;203;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fedprograms/statereportcard"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mailto:negley_t@cde.state.co.us" TargetMode="External"/><Relationship Id="rId5" Type="http://schemas.openxmlformats.org/officeDocument/2006/relationships/hyperlink" Target="mailto:chaffin_m@cde.state.co.us" TargetMode="External"/><Relationship Id="rId4" Type="http://schemas.openxmlformats.org/officeDocument/2006/relationships/hyperlink" Target="https://www.cde.state.co.us/fedprograms/localreportcar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instruction-state-grants-title-ii-part-a/resources/"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mailto:miller-curley_s@cde.state.co.us" TargetMode="Externa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hyperlink" Target="https://oese.ed.gov/offices/office-of-formula-grants/school-support-and-accountability/instruction-state-grants-title-ii-part-a/resources/" TargetMode="External"/><Relationship Id="rId5" Type="http://schemas.openxmlformats.org/officeDocument/2006/relationships/hyperlink" Target="https://www.cde.state.co.us/fedprograms/tii/index" TargetMode="External"/><Relationship Id="rId4" Type="http://schemas.openxmlformats.org/officeDocument/2006/relationships/hyperlink" Target="mailto:echsner_r@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fedprograms/essaplanningrequirements" TargetMode="External"/><Relationship Id="rId2" Type="http://schemas.openxmlformats.org/officeDocument/2006/relationships/notesSlide" Target="../notesSlides/notesSlide41.xml"/><Relationship Id="rId1" Type="http://schemas.openxmlformats.org/officeDocument/2006/relationships/slideLayout" Target="../slideLayouts/slideLayout38.xml"/><Relationship Id="rId4" Type="http://schemas.openxmlformats.org/officeDocument/2006/relationships/hyperlink" Target="mailto:UIPhelp@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Hawkins_r@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Austin_j@cde.state.co.us" TargetMode="External"/><Relationship Id="rId2" Type="http://schemas.openxmlformats.org/officeDocument/2006/relationships/notesSlide" Target="../notesSlides/notesSlide44.xml"/><Relationship Id="rId16" Type="http://schemas.openxmlformats.org/officeDocument/2006/relationships/hyperlink" Target="mailto:temple_r@cde.state.co.us" TargetMode="External"/><Relationship Id="rId20" Type="http://schemas.openxmlformats.org/officeDocument/2006/relationships/hyperlink" Target="mailto:penn_n@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3.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carman_a@cde.state.co.us" TargetMode="External"/><Relationship Id="rId32" Type="http://schemas.openxmlformats.org/officeDocument/2006/relationships/hyperlink" Target="mailto:prael_m@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ring_j@cde.state.co.us" TargetMode="External"/><Relationship Id="rId28" Type="http://schemas.openxmlformats.org/officeDocument/2006/relationships/hyperlink" Target="mailto:morris_h@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Kaleda_s@cde.state.co.us" TargetMode="External"/><Relationship Id="rId30" Type="http://schemas.openxmlformats.org/officeDocument/2006/relationships/hyperlink" Target="mailto:hagemann_w@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forms/d/e/1FAIpQLScxN_LKlbB5x5LteLmgHtWHaoBBTcEICaf3uEgQwxuKFsVvzQ/viewform?usp=sf_link"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us02web.zoom.us/meeting/register/tZElduigqjIiHtco0gPljBZyDSsnSYn4o6m9"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17.jpg"/><Relationship Id="rId4" Type="http://schemas.openxmlformats.org/officeDocument/2006/relationships/hyperlink" Target="https://us02web.zoom.us/meeting/register/tZ0rdOChpjwoGdaiKcL4DSLQWt2U2Vbb4yt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292" name="Google Shape;292;p55"/>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February 15, 2024</a:t>
            </a:r>
            <a:endParaRPr sz="2300">
              <a:latin typeface="Raleway"/>
              <a:ea typeface="Raleway"/>
              <a:cs typeface="Raleway"/>
              <a:sym typeface="Raleway"/>
            </a:endParaRPr>
          </a:p>
        </p:txBody>
      </p:sp>
      <p:sp>
        <p:nvSpPr>
          <p:cNvPr id="293" name="Google Shape;293;p5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Required Student Groups</a:t>
            </a:r>
            <a:endParaRPr sz="2100" dirty="0">
              <a:latin typeface="Raleway"/>
              <a:ea typeface="Raleway"/>
              <a:cs typeface="Raleway"/>
              <a:sym typeface="Raleway"/>
            </a:endParaRPr>
          </a:p>
        </p:txBody>
      </p:sp>
      <p:sp>
        <p:nvSpPr>
          <p:cNvPr id="354" name="Google Shape;354;p64"/>
          <p:cNvSpPr txBox="1">
            <a:spLocks noGrp="1"/>
          </p:cNvSpPr>
          <p:nvPr>
            <p:ph type="body" idx="4294967295"/>
          </p:nvPr>
        </p:nvSpPr>
        <p:spPr>
          <a:xfrm>
            <a:off x="628650" y="1049785"/>
            <a:ext cx="7886700" cy="32634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All students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Racial/ethnic groups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Gender</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Disability status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English proficiency status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Free/reduced meal eligibility</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Migrant status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Homeless status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Status as a child in foster care</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Military-connected status</a:t>
            </a:r>
            <a:endParaRPr dirty="0">
              <a:solidFill>
                <a:schemeClr val="tx1"/>
              </a:solidFill>
              <a:latin typeface="Raleway"/>
              <a:ea typeface="Raleway"/>
              <a:cs typeface="Raleway"/>
              <a:sym typeface="Raleway"/>
            </a:endParaRPr>
          </a:p>
        </p:txBody>
      </p:sp>
      <p:sp>
        <p:nvSpPr>
          <p:cNvPr id="355" name="Google Shape;355;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Required Data Elements</a:t>
            </a:r>
            <a:endParaRPr sz="2100" dirty="0">
              <a:latin typeface="Raleway"/>
              <a:ea typeface="Raleway"/>
              <a:cs typeface="Raleway"/>
              <a:sym typeface="Raleway"/>
            </a:endParaRPr>
          </a:p>
        </p:txBody>
      </p:sp>
      <p:sp>
        <p:nvSpPr>
          <p:cNvPr id="361" name="Google Shape;361;p65"/>
          <p:cNvSpPr txBox="1">
            <a:spLocks noGrp="1"/>
          </p:cNvSpPr>
          <p:nvPr>
            <p:ph type="body" idx="4294967295"/>
          </p:nvPr>
        </p:nvSpPr>
        <p:spPr>
          <a:xfrm>
            <a:off x="521700" y="1074000"/>
            <a:ext cx="81006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Description and results of accountability system under ESSA, including:</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Minimum number of students for use in accountability system.</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Long-term goals and measures of interim progress.</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Indicators and methodology used to identify schools for, and exit from, support and improvement.</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Schools identified for Comprehensive, Targeted, or Additional Support &amp; Improvement.</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Student achievement (by proficiency level)</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English language arts (ELA), math, and science</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Student academic growth</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English language arts (ELA) and math</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High school graduation rates</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4-year and 7-year adjusted cohorts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English language proficiency</a:t>
            </a:r>
            <a:endParaRPr dirty="0">
              <a:solidFill>
                <a:schemeClr val="tx1"/>
              </a:solidFill>
              <a:latin typeface="Raleway"/>
              <a:ea typeface="Raleway"/>
              <a:cs typeface="Raleway"/>
              <a:sym typeface="Raleway"/>
            </a:endParaRPr>
          </a:p>
        </p:txBody>
      </p:sp>
      <p:sp>
        <p:nvSpPr>
          <p:cNvPr id="362" name="Google Shape;362;p65">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Required Data Elements, Part 2</a:t>
            </a:r>
            <a:endParaRPr sz="2100" dirty="0">
              <a:latin typeface="Raleway"/>
              <a:ea typeface="Raleway"/>
              <a:cs typeface="Raleway"/>
              <a:sym typeface="Raleway"/>
            </a:endParaRPr>
          </a:p>
        </p:txBody>
      </p:sp>
      <p:sp>
        <p:nvSpPr>
          <p:cNvPr id="368" name="Google Shape;368;p66"/>
          <p:cNvSpPr txBox="1">
            <a:spLocks noGrp="1"/>
          </p:cNvSpPr>
          <p:nvPr>
            <p:ph type="body" idx="4294967295"/>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Other indicator(s) of school quality or student success</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Chronic absenteeism rates (elementary and middle)</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Dropout rates (high)</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Progress toward meeting long-term goals and interim targets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Assessment participation rates</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Percentages of students taking an alternate assessment</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Select elements from the Civil Rights Data Collection (CRDC)</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Measures of school quality, climate, and safety</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Student enrollment</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Professional qualifications of educators</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Inexperienced</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Teaching with emergency/provisional credentials</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Not teaching in the subject/field for which they are certified/licensed</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Per-pupil expenditures of Federal, State, and local funds</a:t>
            </a:r>
            <a:endParaRPr dirty="0">
              <a:solidFill>
                <a:schemeClr val="tx1"/>
              </a:solidFill>
              <a:latin typeface="Raleway"/>
              <a:ea typeface="Raleway"/>
              <a:cs typeface="Raleway"/>
              <a:sym typeface="Raleway"/>
            </a:endParaRPr>
          </a:p>
        </p:txBody>
      </p:sp>
      <p:sp>
        <p:nvSpPr>
          <p:cNvPr id="369" name="Google Shape;369;p66">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Required Data Elements, Part 3</a:t>
            </a:r>
            <a:endParaRPr sz="2100" dirty="0">
              <a:latin typeface="Raleway"/>
              <a:ea typeface="Raleway"/>
              <a:cs typeface="Raleway"/>
              <a:sym typeface="Raleway"/>
            </a:endParaRPr>
          </a:p>
        </p:txBody>
      </p:sp>
      <p:sp>
        <p:nvSpPr>
          <p:cNvPr id="375" name="Google Shape;375;p67"/>
          <p:cNvSpPr txBox="1">
            <a:spLocks noGrp="1"/>
          </p:cNvSpPr>
          <p:nvPr>
            <p:ph type="body" idx="4294967295"/>
          </p:nvPr>
        </p:nvSpPr>
        <p:spPr>
          <a:xfrm>
            <a:off x="628650" y="1049773"/>
            <a:ext cx="7886700" cy="3939900"/>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Results on the National Assessment of Educational Progress (NAEP)</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Reading and math</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Grades 4 and 8</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Rate at which graduates enrolled, for the first academic year, in programs of postsecondary education</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Any additional information the State or LEA believes will best provide parents, students, and other members of the public with information regarding the progress of each school</a:t>
            </a:r>
            <a:endParaRPr dirty="0">
              <a:solidFill>
                <a:schemeClr val="tx1"/>
              </a:solidFill>
              <a:latin typeface="Raleway"/>
              <a:ea typeface="Raleway"/>
              <a:cs typeface="Raleway"/>
              <a:sym typeface="Raleway"/>
            </a:endParaRPr>
          </a:p>
        </p:txBody>
      </p:sp>
      <p:sp>
        <p:nvSpPr>
          <p:cNvPr id="376" name="Google Shape;376;p67">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LEA Report Cards</a:t>
            </a:r>
            <a:endParaRPr sz="2100" dirty="0">
              <a:latin typeface="Raleway"/>
              <a:ea typeface="Raleway"/>
              <a:cs typeface="Raleway"/>
              <a:sym typeface="Raleway"/>
            </a:endParaRPr>
          </a:p>
        </p:txBody>
      </p:sp>
      <p:sp>
        <p:nvSpPr>
          <p:cNvPr id="382" name="Google Shape;382;p68"/>
          <p:cNvSpPr txBox="1">
            <a:spLocks noGrp="1"/>
          </p:cNvSpPr>
          <p:nvPr>
            <p:ph type="body" idx="4294967295"/>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800"/>
              <a:buNone/>
            </a:pPr>
            <a:r>
              <a:rPr lang="en" dirty="0">
                <a:solidFill>
                  <a:schemeClr val="tx1"/>
                </a:solidFill>
                <a:latin typeface="Raleway"/>
                <a:ea typeface="Raleway"/>
                <a:cs typeface="Raleway"/>
                <a:sym typeface="Raleway"/>
              </a:rPr>
              <a:t>Each Local Educational Agency (LEA) that accepts funds under ESSA, shall prepare and disseminate to the public a local report card that is concise and widely accessible, in a language parents can understand. </a:t>
            </a:r>
            <a:r>
              <a:rPr lang="en" b="1" dirty="0">
                <a:solidFill>
                  <a:schemeClr val="tx1"/>
                </a:solidFill>
                <a:latin typeface="Raleway"/>
                <a:ea typeface="Raleway"/>
                <a:cs typeface="Raleway"/>
                <a:sym typeface="Raleway"/>
              </a:rPr>
              <a:t>ESSA</a:t>
            </a:r>
            <a:r>
              <a:rPr lang="en" dirty="0">
                <a:solidFill>
                  <a:schemeClr val="tx1"/>
                </a:solidFill>
                <a:latin typeface="Raleway"/>
                <a:ea typeface="Raleway"/>
                <a:cs typeface="Raleway"/>
                <a:sym typeface="Raleway"/>
              </a:rPr>
              <a:t> </a:t>
            </a:r>
            <a:r>
              <a:rPr lang="en" b="1" dirty="0">
                <a:solidFill>
                  <a:schemeClr val="tx1"/>
                </a:solidFill>
                <a:latin typeface="Raleway"/>
                <a:ea typeface="Raleway"/>
                <a:cs typeface="Raleway"/>
                <a:sym typeface="Raleway"/>
              </a:rPr>
              <a:t>§1111(h)(2)</a:t>
            </a:r>
            <a:endParaRPr b="1" dirty="0">
              <a:solidFill>
                <a:schemeClr val="tx1"/>
              </a:solidFill>
              <a:latin typeface="Raleway"/>
              <a:ea typeface="Raleway"/>
              <a:cs typeface="Raleway"/>
              <a:sym typeface="Raleway"/>
            </a:endParaRPr>
          </a:p>
          <a:p>
            <a:pPr marL="0" lvl="0" indent="0" algn="l" rtl="0">
              <a:lnSpc>
                <a:spcPct val="100000"/>
              </a:lnSpc>
              <a:spcBef>
                <a:spcPts val="0"/>
              </a:spcBef>
              <a:spcAft>
                <a:spcPts val="0"/>
              </a:spcAft>
              <a:buSzPts val="1800"/>
              <a:buNone/>
            </a:pPr>
            <a:endParaRPr sz="1600" dirty="0">
              <a:solidFill>
                <a:schemeClr val="tx1"/>
              </a:solidFill>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dirty="0">
                <a:solidFill>
                  <a:schemeClr val="tx1"/>
                </a:solidFill>
                <a:latin typeface="Raleway"/>
                <a:ea typeface="Raleway"/>
                <a:cs typeface="Raleway"/>
                <a:sym typeface="Raleway"/>
              </a:rPr>
              <a:t>Must include the same data elements as the SEA Report Card.</a:t>
            </a:r>
            <a:endParaRPr sz="1600" dirty="0">
              <a:solidFill>
                <a:schemeClr val="tx1"/>
              </a:solidFill>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dirty="0">
                <a:solidFill>
                  <a:schemeClr val="tx1"/>
                </a:solidFill>
                <a:latin typeface="Raleway"/>
                <a:ea typeface="Raleway"/>
                <a:cs typeface="Raleway"/>
                <a:sym typeface="Raleway"/>
              </a:rPr>
              <a:t>Must compare LEA to the State.</a:t>
            </a:r>
            <a:endParaRPr sz="1600" dirty="0">
              <a:solidFill>
                <a:schemeClr val="tx1"/>
              </a:solidFill>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dirty="0">
                <a:solidFill>
                  <a:schemeClr val="tx1"/>
                </a:solidFill>
                <a:latin typeface="Raleway"/>
                <a:ea typeface="Raleway"/>
                <a:cs typeface="Raleway"/>
                <a:sym typeface="Raleway"/>
              </a:rPr>
              <a:t>Must compare all schools in the LEA to the LEA and State.</a:t>
            </a:r>
            <a:endParaRPr sz="1600" dirty="0">
              <a:solidFill>
                <a:schemeClr val="tx1"/>
              </a:solidFill>
              <a:latin typeface="Raleway"/>
              <a:ea typeface="Raleway"/>
              <a:cs typeface="Raleway"/>
              <a:sym typeface="Raleway"/>
            </a:endParaRPr>
          </a:p>
          <a:p>
            <a:pPr marL="457200" lvl="0" indent="-330200" algn="l" rtl="0">
              <a:lnSpc>
                <a:spcPct val="100000"/>
              </a:lnSpc>
              <a:spcBef>
                <a:spcPts val="0"/>
              </a:spcBef>
              <a:spcAft>
                <a:spcPts val="0"/>
              </a:spcAft>
              <a:buSzPts val="1600"/>
              <a:buFont typeface="Raleway"/>
              <a:buChar char="•"/>
            </a:pPr>
            <a:r>
              <a:rPr lang="en" sz="1600" dirty="0">
                <a:solidFill>
                  <a:schemeClr val="tx1"/>
                </a:solidFill>
                <a:latin typeface="Raleway"/>
                <a:ea typeface="Raleway"/>
                <a:cs typeface="Raleway"/>
                <a:sym typeface="Raleway"/>
              </a:rPr>
              <a:t>Should include other LEA-determined information that will best provide parents, students, and other members of the public with information regarding the progress of each school.</a:t>
            </a:r>
            <a:endParaRPr sz="1600" dirty="0">
              <a:solidFill>
                <a:schemeClr val="tx1"/>
              </a:solidFill>
              <a:latin typeface="Raleway"/>
              <a:ea typeface="Raleway"/>
              <a:cs typeface="Raleway"/>
              <a:sym typeface="Raleway"/>
            </a:endParaRPr>
          </a:p>
        </p:txBody>
      </p:sp>
      <p:sp>
        <p:nvSpPr>
          <p:cNvPr id="383" name="Google Shape;383;p6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ESSA State and Local Report Resources</a:t>
            </a:r>
            <a:endParaRPr sz="2100" dirty="0">
              <a:latin typeface="Raleway"/>
              <a:ea typeface="Raleway"/>
              <a:cs typeface="Raleway"/>
              <a:sym typeface="Raleway"/>
            </a:endParaRPr>
          </a:p>
        </p:txBody>
      </p:sp>
      <p:sp>
        <p:nvSpPr>
          <p:cNvPr id="389" name="Google Shape;389;p69"/>
          <p:cNvSpPr txBox="1">
            <a:spLocks noGrp="1"/>
          </p:cNvSpPr>
          <p:nvPr>
            <p:ph type="body" idx="4294967295"/>
          </p:nvPr>
        </p:nvSpPr>
        <p:spPr>
          <a:xfrm>
            <a:off x="628650" y="1049773"/>
            <a:ext cx="7886700" cy="3247019"/>
          </a:xfrm>
          <a:prstGeom prst="rect">
            <a:avLst/>
          </a:prstGeom>
          <a:noFill/>
          <a:ln>
            <a:noFill/>
          </a:ln>
        </p:spPr>
        <p:txBody>
          <a:bodyPr spcFirstLastPara="1" wrap="square" lIns="0" tIns="0" rIns="0" bIns="0" anchor="t" anchorCtr="0">
            <a:normAutofit/>
          </a:bodyPr>
          <a:lstStyle/>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ESSA State Report is posted on CDE website</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u="sng" dirty="0">
                <a:solidFill>
                  <a:schemeClr val="hlink"/>
                </a:solidFill>
                <a:latin typeface="Raleway"/>
                <a:ea typeface="Raleway"/>
                <a:cs typeface="Raleway"/>
                <a:sym typeface="Raleway"/>
                <a:hlinkClick r:id="rId3"/>
              </a:rPr>
              <a:t>https://www.cde.state.co.us/fedprograms/statereportcard</a:t>
            </a:r>
            <a:endParaRPr dirty="0">
              <a:latin typeface="Raleway"/>
              <a:ea typeface="Raleway"/>
              <a:cs typeface="Raleway"/>
              <a:sym typeface="Raleway"/>
            </a:endParaRPr>
          </a:p>
          <a:p>
            <a:pPr marL="0" lvl="0" indent="0" algn="l" rtl="0">
              <a:lnSpc>
                <a:spcPct val="100000"/>
              </a:lnSpc>
              <a:spcBef>
                <a:spcPts val="0"/>
              </a:spcBef>
              <a:spcAft>
                <a:spcPts val="0"/>
              </a:spcAft>
              <a:buNone/>
            </a:pPr>
            <a:endParaRPr dirty="0">
              <a:latin typeface="Raleway"/>
              <a:ea typeface="Raleway"/>
              <a:cs typeface="Raleway"/>
              <a:sym typeface="Raleway"/>
            </a:endParaRPr>
          </a:p>
          <a:p>
            <a:pPr marL="0" lvl="0" indent="0" algn="l" rtl="0">
              <a:lnSpc>
                <a:spcPct val="100000"/>
              </a:lnSpc>
              <a:spcBef>
                <a:spcPts val="0"/>
              </a:spcBef>
              <a:spcAft>
                <a:spcPts val="0"/>
              </a:spcAft>
              <a:buNone/>
            </a:pP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solidFill>
                  <a:schemeClr val="tx1"/>
                </a:solidFill>
                <a:latin typeface="Raleway"/>
                <a:ea typeface="Raleway"/>
                <a:cs typeface="Raleway"/>
                <a:sym typeface="Raleway"/>
              </a:rPr>
              <a:t>To assist districts in meeting their ESSA LEA Report requirements, CDE has posted State, LEA, and school level data on its website</a:t>
            </a:r>
            <a:endParaRPr dirty="0">
              <a:solidFill>
                <a:schemeClr val="tx1"/>
              </a:solidFill>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u="sng" dirty="0">
                <a:solidFill>
                  <a:schemeClr val="hlink"/>
                </a:solidFill>
                <a:latin typeface="Raleway"/>
                <a:ea typeface="Raleway"/>
                <a:cs typeface="Raleway"/>
                <a:sym typeface="Raleway"/>
                <a:hlinkClick r:id="rId4"/>
              </a:rPr>
              <a:t>https://www.cde.state.co.us/fedprograms/localreportcards</a:t>
            </a:r>
            <a:endParaRPr dirty="0">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solidFill>
                  <a:schemeClr val="tx1"/>
                </a:solidFill>
                <a:latin typeface="Raleway"/>
                <a:ea typeface="Raleway"/>
                <a:cs typeface="Raleway"/>
                <a:sym typeface="Raleway"/>
              </a:rPr>
              <a:t>Districts may link to CDE’s website or develop their own Local Report</a:t>
            </a:r>
            <a:endParaRPr dirty="0">
              <a:solidFill>
                <a:schemeClr val="tx1"/>
              </a:solidFill>
              <a:latin typeface="Raleway"/>
              <a:ea typeface="Raleway"/>
              <a:cs typeface="Raleway"/>
              <a:sym typeface="Raleway"/>
            </a:endParaRPr>
          </a:p>
          <a:p>
            <a:pPr marL="1371600" lvl="2" indent="-317500" algn="l" rtl="0">
              <a:lnSpc>
                <a:spcPct val="100000"/>
              </a:lnSpc>
              <a:spcBef>
                <a:spcPts val="0"/>
              </a:spcBef>
              <a:spcAft>
                <a:spcPts val="0"/>
              </a:spcAft>
              <a:buSzPts val="1400"/>
              <a:buFont typeface="Raleway"/>
              <a:buChar char="•"/>
            </a:pPr>
            <a:r>
              <a:rPr lang="en" dirty="0">
                <a:solidFill>
                  <a:schemeClr val="tx1"/>
                </a:solidFill>
                <a:latin typeface="Raleway"/>
                <a:ea typeface="Raleway"/>
                <a:cs typeface="Raleway"/>
                <a:sym typeface="Raleway"/>
              </a:rPr>
              <a:t>If a district chooses to develop their own report, please provide a link to Melissa Chaffin (</a:t>
            </a:r>
            <a:r>
              <a:rPr lang="en" u="sng" dirty="0">
                <a:solidFill>
                  <a:schemeClr val="hlink"/>
                </a:solidFill>
                <a:latin typeface="Raleway"/>
                <a:ea typeface="Raleway"/>
                <a:cs typeface="Raleway"/>
                <a:sym typeface="Raleway"/>
                <a:hlinkClick r:id="rId5"/>
              </a:rPr>
              <a:t>chaffin_m@cde.state.co.us</a:t>
            </a:r>
            <a:r>
              <a:rPr lang="en" dirty="0">
                <a:solidFill>
                  <a:schemeClr val="tx1"/>
                </a:solidFill>
                <a:latin typeface="Raleway"/>
                <a:ea typeface="Raleway"/>
                <a:cs typeface="Raleway"/>
                <a:sym typeface="Raleway"/>
              </a:rPr>
              <a:t>) or Tina Negley</a:t>
            </a:r>
            <a:r>
              <a:rPr lang="en" dirty="0">
                <a:latin typeface="Raleway"/>
                <a:ea typeface="Raleway"/>
                <a:cs typeface="Raleway"/>
                <a:sym typeface="Raleway"/>
              </a:rPr>
              <a:t> </a:t>
            </a:r>
            <a:r>
              <a:rPr lang="en" dirty="0">
                <a:solidFill>
                  <a:schemeClr val="tx1"/>
                </a:solidFill>
                <a:latin typeface="Raleway"/>
                <a:ea typeface="Raleway"/>
                <a:cs typeface="Raleway"/>
                <a:sym typeface="Raleway"/>
              </a:rPr>
              <a:t>(</a:t>
            </a:r>
            <a:r>
              <a:rPr lang="en" u="sng" dirty="0">
                <a:solidFill>
                  <a:schemeClr val="hlink"/>
                </a:solidFill>
                <a:latin typeface="Raleway"/>
                <a:ea typeface="Raleway"/>
                <a:cs typeface="Raleway"/>
                <a:sym typeface="Raleway"/>
                <a:hlinkClick r:id="rId6"/>
              </a:rPr>
              <a:t>negley_t@cde.state.co.us</a:t>
            </a:r>
            <a:r>
              <a:rPr lang="en" dirty="0">
                <a:solidFill>
                  <a:schemeClr val="tx1"/>
                </a:solidFill>
                <a:latin typeface="Raleway"/>
                <a:ea typeface="Raleway"/>
                <a:cs typeface="Raleway"/>
                <a:sym typeface="Raleway"/>
              </a:rPr>
              <a:t>)</a:t>
            </a:r>
            <a:endParaRPr dirty="0">
              <a:solidFill>
                <a:schemeClr val="tx1"/>
              </a:solidFill>
              <a:latin typeface="Raleway"/>
              <a:ea typeface="Raleway"/>
              <a:cs typeface="Raleway"/>
              <a:sym typeface="Raleway"/>
            </a:endParaRPr>
          </a:p>
        </p:txBody>
      </p:sp>
      <p:sp>
        <p:nvSpPr>
          <p:cNvPr id="390" name="Google Shape;390;p6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p70"/>
          <p:cNvSpPr txBox="1">
            <a:spLocks noGrp="1"/>
          </p:cNvSpPr>
          <p:nvPr>
            <p:ph type="title" idx="4294967295"/>
          </p:nvPr>
        </p:nvSpPr>
        <p:spPr>
          <a:xfrm>
            <a:off x="311150" y="744538"/>
            <a:ext cx="8521700" cy="182721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000" b="0" i="0" u="none" strike="noStrike" kern="0" cap="none" spc="0" normalizeH="0" baseline="0" noProof="0" dirty="0">
                <a:ln>
                  <a:noFill/>
                </a:ln>
                <a:solidFill>
                  <a:schemeClr val="lt1"/>
                </a:solidFill>
                <a:effectLst/>
                <a:uLnTx/>
                <a:uFillTx/>
                <a:latin typeface="Raleway" pitchFamily="2" charset="0"/>
                <a:sym typeface="Arial"/>
              </a:rPr>
              <a:t>State and District Use of ESEA Title II, Part A Funds in 2021–22</a:t>
            </a:r>
            <a:endParaRPr kumimoji="0" lang="en-US" sz="3000" b="0" i="0" u="none" strike="noStrike" kern="0" cap="none" spc="0" normalizeH="0" baseline="0" noProof="0" dirty="0">
              <a:ln>
                <a:noFill/>
              </a:ln>
              <a:solidFill>
                <a:schemeClr val="lt1"/>
              </a:solidFill>
              <a:effectLst/>
              <a:uLnTx/>
              <a:uFillTx/>
              <a:latin typeface="Raleway" pitchFamily="2" charset="0"/>
              <a:ea typeface="Rockwell"/>
              <a:cs typeface="Rockwell"/>
              <a:sym typeface="Rockwell"/>
            </a:endParaRPr>
          </a:p>
        </p:txBody>
      </p:sp>
      <p:sp>
        <p:nvSpPr>
          <p:cNvPr id="397" name="Google Shape;397;p70"/>
          <p:cNvSpPr txBox="1">
            <a:spLocks noGrp="1"/>
          </p:cNvSpPr>
          <p:nvPr>
            <p:ph type="subTitle" idx="3"/>
          </p:nvPr>
        </p:nvSpPr>
        <p:spPr>
          <a:xfrm>
            <a:off x="311700" y="2988150"/>
            <a:ext cx="8520600" cy="1449642"/>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1800"/>
              </a:spcAft>
              <a:buClr>
                <a:schemeClr val="lt1"/>
              </a:buClr>
              <a:buSzPts val="852"/>
              <a:buFont typeface="Arial"/>
              <a:buNone/>
            </a:pPr>
            <a:r>
              <a:rPr lang="en" sz="2000" dirty="0">
                <a:latin typeface="Raleway" pitchFamily="2" charset="0"/>
                <a:ea typeface="Arial"/>
                <a:cs typeface="Arial"/>
                <a:sym typeface="Arial"/>
              </a:rPr>
              <a:t>Shared by U.S. Department of Education Office of Elementary and Secondary Education</a:t>
            </a:r>
            <a:endParaRPr sz="2000" dirty="0">
              <a:latin typeface="Raleway" pitchFamily="2" charset="0"/>
              <a:ea typeface="Arial"/>
              <a:cs typeface="Arial"/>
              <a:sym typeface="Arial"/>
            </a:endParaRPr>
          </a:p>
          <a:p>
            <a:pPr marL="0" lvl="0" indent="0" algn="ctr" rtl="0">
              <a:lnSpc>
                <a:spcPct val="80000"/>
              </a:lnSpc>
              <a:spcBef>
                <a:spcPts val="0"/>
              </a:spcBef>
              <a:spcAft>
                <a:spcPts val="0"/>
              </a:spcAft>
              <a:buClr>
                <a:schemeClr val="lt1"/>
              </a:buClr>
              <a:buSzPts val="852"/>
              <a:buFont typeface="Arial"/>
              <a:buNone/>
            </a:pPr>
            <a:r>
              <a:rPr lang="en" sz="2000" dirty="0">
                <a:latin typeface="Raleway" pitchFamily="2" charset="0"/>
                <a:ea typeface="Arial"/>
                <a:cs typeface="Arial"/>
                <a:sym typeface="Arial"/>
              </a:rPr>
              <a:t>Presented by Sue Miller-Curley (ESEA Title II Specialist) and </a:t>
            </a:r>
            <a:endParaRPr sz="2000" dirty="0">
              <a:latin typeface="Raleway" pitchFamily="2" charset="0"/>
              <a:ea typeface="Arial"/>
              <a:cs typeface="Arial"/>
              <a:sym typeface="Arial"/>
            </a:endParaRPr>
          </a:p>
          <a:p>
            <a:pPr marL="0" lvl="0" indent="0" algn="ctr" rtl="0">
              <a:lnSpc>
                <a:spcPct val="80000"/>
              </a:lnSpc>
              <a:spcBef>
                <a:spcPts val="0"/>
              </a:spcBef>
              <a:spcAft>
                <a:spcPts val="0"/>
              </a:spcAft>
              <a:buClr>
                <a:schemeClr val="lt1"/>
              </a:buClr>
              <a:buSzPts val="852"/>
              <a:buFont typeface="Arial"/>
              <a:buNone/>
            </a:pPr>
            <a:r>
              <a:rPr lang="en" sz="2000" dirty="0">
                <a:latin typeface="Raleway" pitchFamily="2" charset="0"/>
                <a:ea typeface="Arial"/>
                <a:cs typeface="Arial"/>
                <a:sym typeface="Arial"/>
              </a:rPr>
              <a:t>Rachel Echsner (ESEA Title I &amp; II Specialist)</a:t>
            </a:r>
            <a:endParaRPr sz="2000" dirty="0">
              <a:latin typeface="Raleway" pitchFamily="2" charset="0"/>
            </a:endParaRPr>
          </a:p>
        </p:txBody>
      </p:sp>
      <p:sp>
        <p:nvSpPr>
          <p:cNvPr id="398" name="Google Shape;398;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71"/>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Purpose</a:t>
            </a:r>
            <a:endParaRPr sz="2100" dirty="0">
              <a:latin typeface="Raleway" pitchFamily="2" charset="0"/>
            </a:endParaRPr>
          </a:p>
        </p:txBody>
      </p:sp>
      <p:sp>
        <p:nvSpPr>
          <p:cNvPr id="404" name="Google Shape;404;p71"/>
          <p:cNvSpPr txBox="1">
            <a:spLocks noGrp="1"/>
          </p:cNvSpPr>
          <p:nvPr>
            <p:ph type="body" idx="4294967295"/>
          </p:nvPr>
        </p:nvSpPr>
        <p:spPr>
          <a:xfrm>
            <a:off x="628650" y="1097280"/>
            <a:ext cx="7886700" cy="2586953"/>
          </a:xfrm>
          <a:prstGeom prst="rect">
            <a:avLst/>
          </a:prstGeom>
        </p:spPr>
        <p:txBody>
          <a:bodyPr spcFirstLastPara="1" wrap="square" lIns="91425" tIns="91425" rIns="91425" bIns="91425" anchor="t" anchorCtr="0">
            <a:normAutofit/>
          </a:bodyPr>
          <a:lstStyle/>
          <a:p>
            <a:pPr marL="387350" indent="-285750">
              <a:spcAft>
                <a:spcPts val="2400"/>
              </a:spcAft>
              <a:buSzPts val="2000"/>
              <a:buFont typeface="Arial" panose="020B0604020202020204" pitchFamily="34" charset="0"/>
              <a:buChar char="•"/>
            </a:pPr>
            <a:r>
              <a:rPr lang="en" dirty="0">
                <a:solidFill>
                  <a:schemeClr val="tx1"/>
                </a:solidFill>
                <a:latin typeface="Raleway" pitchFamily="2" charset="0"/>
              </a:rPr>
              <a:t>To inform district leaders of the state and district uses of Title II Funds in the 21-22 school year (Report published in August 2023).</a:t>
            </a:r>
            <a:endParaRPr dirty="0">
              <a:solidFill>
                <a:schemeClr val="tx1"/>
              </a:solidFill>
              <a:latin typeface="Raleway" pitchFamily="2" charset="0"/>
            </a:endParaRPr>
          </a:p>
          <a:p>
            <a:pPr marL="387350" indent="-285750">
              <a:spcBef>
                <a:spcPts val="1200"/>
              </a:spcBef>
              <a:buSzPts val="2000"/>
              <a:buFont typeface="Arial" panose="020B0604020202020204" pitchFamily="34" charset="0"/>
              <a:buChar char="•"/>
            </a:pPr>
            <a:r>
              <a:rPr lang="en" dirty="0">
                <a:solidFill>
                  <a:schemeClr val="tx1"/>
                </a:solidFill>
                <a:latin typeface="Raleway" pitchFamily="2" charset="0"/>
              </a:rPr>
              <a:t>State and district leaders are informed of uses and trends in the field as they prepare for Title II planning into the 2024-2025 school year.</a:t>
            </a:r>
            <a:endParaRPr dirty="0">
              <a:solidFill>
                <a:schemeClr val="tx1"/>
              </a:solidFill>
              <a:latin typeface="Raleway" pitchFamily="2" charset="0"/>
            </a:endParaRPr>
          </a:p>
        </p:txBody>
      </p:sp>
      <p:sp>
        <p:nvSpPr>
          <p:cNvPr id="405" name="Google Shape;405;p7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Citation</a:t>
            </a:r>
            <a:endParaRPr sz="2100" dirty="0">
              <a:latin typeface="Raleway" pitchFamily="2" charset="0"/>
            </a:endParaRPr>
          </a:p>
        </p:txBody>
      </p:sp>
      <p:sp>
        <p:nvSpPr>
          <p:cNvPr id="411" name="Google Shape;411;p72"/>
          <p:cNvSpPr txBox="1">
            <a:spLocks noGrp="1"/>
          </p:cNvSpPr>
          <p:nvPr>
            <p:ph type="body" idx="4294967295"/>
          </p:nvPr>
        </p:nvSpPr>
        <p:spPr>
          <a:xfrm>
            <a:off x="628650" y="1165860"/>
            <a:ext cx="7886700" cy="3201954"/>
          </a:xfrm>
          <a:prstGeom prst="rect">
            <a:avLst/>
          </a:prstGeom>
        </p:spPr>
        <p:txBody>
          <a:bodyPr spcFirstLastPara="1" wrap="square" lIns="91425" tIns="91425" rIns="91425" bIns="91425" anchor="t" anchorCtr="0">
            <a:normAutofit/>
          </a:bodyPr>
          <a:lstStyle/>
          <a:p>
            <a:pPr marL="0" lvl="0" indent="0" algn="l" rtl="0">
              <a:spcBef>
                <a:spcPts val="0"/>
              </a:spcBef>
              <a:spcAft>
                <a:spcPts val="2400"/>
              </a:spcAft>
              <a:buNone/>
            </a:pPr>
            <a:r>
              <a:rPr lang="en" dirty="0">
                <a:solidFill>
                  <a:schemeClr val="tx1"/>
                </a:solidFill>
                <a:latin typeface="Raleway" pitchFamily="2" charset="0"/>
              </a:rPr>
              <a:t>Westat &amp; U.S. Department of Education Office of Elementary and Secondary Education. (2023). </a:t>
            </a:r>
            <a:r>
              <a:rPr lang="en" i="1" dirty="0">
                <a:solidFill>
                  <a:schemeClr val="tx1"/>
                </a:solidFill>
                <a:latin typeface="Raleway" pitchFamily="2" charset="0"/>
              </a:rPr>
              <a:t>State and District Use of Title II, Part A Funds in 2021–22.</a:t>
            </a:r>
            <a:endParaRPr i="1" dirty="0"/>
          </a:p>
          <a:p>
            <a:pPr marL="0" lvl="0" indent="0" algn="l" rtl="0">
              <a:spcBef>
                <a:spcPts val="1200"/>
              </a:spcBef>
              <a:spcAft>
                <a:spcPts val="1200"/>
              </a:spcAft>
              <a:buNone/>
            </a:pPr>
            <a:r>
              <a:rPr lang="en" dirty="0">
                <a:solidFill>
                  <a:schemeClr val="tx1"/>
                </a:solidFill>
                <a:latin typeface="Raleway" pitchFamily="2" charset="0"/>
              </a:rPr>
              <a:t>Read the report:</a:t>
            </a:r>
            <a:r>
              <a:rPr lang="en" i="1" dirty="0">
                <a:solidFill>
                  <a:schemeClr val="tx1"/>
                </a:solidFill>
                <a:latin typeface="Raleway" pitchFamily="2" charset="0"/>
              </a:rPr>
              <a:t> </a:t>
            </a:r>
            <a:r>
              <a:rPr lang="en" u="sng" dirty="0">
                <a:solidFill>
                  <a:schemeClr val="hlink"/>
                </a:solidFill>
                <a:latin typeface="Raleway" pitchFamily="2" charset="0"/>
                <a:hlinkClick r:id="rId3"/>
              </a:rPr>
              <a:t>https://oese.ed.gov/offices/office-of-formula-grants/school-support-and-accountability/instruction-state-grants-title-ii-part-a/resources/</a:t>
            </a:r>
            <a:endParaRPr dirty="0">
              <a:latin typeface="Raleway" pitchFamily="2" charset="0"/>
            </a:endParaRPr>
          </a:p>
        </p:txBody>
      </p:sp>
      <p:sp>
        <p:nvSpPr>
          <p:cNvPr id="412" name="Google Shape;412;p7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3"/>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ESSA Title II, Part A (Purpose)</a:t>
            </a:r>
            <a:endParaRPr sz="2100" dirty="0">
              <a:latin typeface="Raleway" pitchFamily="2" charset="0"/>
            </a:endParaRPr>
          </a:p>
        </p:txBody>
      </p:sp>
      <p:sp>
        <p:nvSpPr>
          <p:cNvPr id="419" name="Google Shape;419;p73"/>
          <p:cNvSpPr txBox="1">
            <a:spLocks noGrp="1"/>
          </p:cNvSpPr>
          <p:nvPr>
            <p:ph type="body" idx="4294967295"/>
          </p:nvPr>
        </p:nvSpPr>
        <p:spPr>
          <a:xfrm>
            <a:off x="478125" y="948775"/>
            <a:ext cx="7990500" cy="3524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dirty="0">
                <a:solidFill>
                  <a:schemeClr val="tx1"/>
                </a:solidFill>
                <a:latin typeface="Raleway" pitchFamily="2" charset="0"/>
              </a:rPr>
              <a:t>The purpose of this title is to:</a:t>
            </a:r>
            <a:endParaRPr dirty="0">
              <a:solidFill>
                <a:schemeClr val="tx1"/>
              </a:solidFill>
              <a:latin typeface="Raleway" pitchFamily="2" charset="0"/>
            </a:endParaRPr>
          </a:p>
          <a:p>
            <a:pPr marL="336550" indent="-285750">
              <a:lnSpc>
                <a:spcPct val="100000"/>
              </a:lnSpc>
              <a:spcBef>
                <a:spcPts val="1200"/>
              </a:spcBef>
              <a:buSzPts val="2000"/>
              <a:buFont typeface="Arial" panose="020B0604020202020204" pitchFamily="34" charset="0"/>
              <a:buChar char="•"/>
            </a:pPr>
            <a:r>
              <a:rPr lang="en" dirty="0">
                <a:solidFill>
                  <a:schemeClr val="tx1"/>
                </a:solidFill>
                <a:latin typeface="Raleway" pitchFamily="2" charset="0"/>
              </a:rPr>
              <a:t>increase student achievement consistent with the challenging State academic standards;</a:t>
            </a:r>
            <a:endParaRPr dirty="0">
              <a:solidFill>
                <a:schemeClr val="tx1"/>
              </a:solidFill>
              <a:latin typeface="Raleway" pitchFamily="2" charset="0"/>
            </a:endParaRPr>
          </a:p>
          <a:p>
            <a:pPr marL="336550" indent="-285750">
              <a:lnSpc>
                <a:spcPct val="100000"/>
              </a:lnSpc>
              <a:buSzPts val="2000"/>
              <a:buFont typeface="Arial" panose="020B0604020202020204" pitchFamily="34" charset="0"/>
              <a:buChar char="•"/>
            </a:pPr>
            <a:r>
              <a:rPr lang="en" dirty="0">
                <a:solidFill>
                  <a:schemeClr val="tx1"/>
                </a:solidFill>
                <a:latin typeface="Raleway" pitchFamily="2" charset="0"/>
              </a:rPr>
              <a:t>improve the quality and effectiveness of teachers, principals, and other school leaders;</a:t>
            </a:r>
            <a:endParaRPr dirty="0">
              <a:solidFill>
                <a:schemeClr val="tx1"/>
              </a:solidFill>
              <a:latin typeface="Raleway" pitchFamily="2" charset="0"/>
            </a:endParaRPr>
          </a:p>
          <a:p>
            <a:pPr marL="336550" indent="-285750">
              <a:lnSpc>
                <a:spcPct val="100000"/>
              </a:lnSpc>
              <a:buSzPts val="2000"/>
              <a:buFont typeface="Arial" panose="020B0604020202020204" pitchFamily="34" charset="0"/>
              <a:buChar char="•"/>
            </a:pPr>
            <a:r>
              <a:rPr lang="en" dirty="0">
                <a:solidFill>
                  <a:schemeClr val="tx1"/>
                </a:solidFill>
                <a:latin typeface="Raleway" pitchFamily="2" charset="0"/>
              </a:rPr>
              <a:t>increase the number of teachers, principals, and other school leaders who are effective in improving student academic achievement in schools; and</a:t>
            </a:r>
            <a:endParaRPr dirty="0">
              <a:solidFill>
                <a:schemeClr val="tx1"/>
              </a:solidFill>
              <a:latin typeface="Raleway" pitchFamily="2" charset="0"/>
            </a:endParaRPr>
          </a:p>
          <a:p>
            <a:pPr marL="336550" indent="-285750">
              <a:lnSpc>
                <a:spcPct val="100000"/>
              </a:lnSpc>
              <a:buSzPts val="2000"/>
              <a:buFont typeface="Arial" panose="020B0604020202020204" pitchFamily="34" charset="0"/>
              <a:buChar char="•"/>
            </a:pPr>
            <a:r>
              <a:rPr lang="en" dirty="0">
                <a:solidFill>
                  <a:schemeClr val="tx1"/>
                </a:solidFill>
                <a:latin typeface="Raleway" pitchFamily="2" charset="0"/>
              </a:rPr>
              <a:t>provide low-income and minority students greater access to effective teachers, principals, and other school leaders.</a:t>
            </a:r>
            <a:endParaRPr dirty="0">
              <a:solidFill>
                <a:schemeClr val="tx1"/>
              </a:solidFill>
              <a:latin typeface="Raleway" pitchFamily="2" charset="0"/>
            </a:endParaRPr>
          </a:p>
        </p:txBody>
      </p:sp>
      <p:sp>
        <p:nvSpPr>
          <p:cNvPr id="420" name="Google Shape;420;p7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ESSER Office Hours</a:t>
            </a:r>
            <a:endParaRPr dirty="0">
              <a:latin typeface="Raleway"/>
              <a:ea typeface="Raleway"/>
              <a:cs typeface="Raleway"/>
              <a:sym typeface="Raleway"/>
            </a:endParaRPr>
          </a:p>
        </p:txBody>
      </p:sp>
      <p:sp>
        <p:nvSpPr>
          <p:cNvPr id="299" name="Google Shape;299;p56"/>
          <p:cNvSpPr txBox="1">
            <a:spLocks noGrp="1"/>
          </p:cNvSpPr>
          <p:nvPr>
            <p:ph type="body" idx="1"/>
          </p:nvPr>
        </p:nvSpPr>
        <p:spPr>
          <a:xfrm>
            <a:off x="749550" y="1046596"/>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0"/>
              </a:spcAft>
              <a:buClr>
                <a:schemeClr val="dk1"/>
              </a:buClr>
              <a:buSzPts val="1800"/>
              <a:buNone/>
            </a:pPr>
            <a:r>
              <a:rPr lang="en" b="1" u="sng" dirty="0">
                <a:latin typeface="Raleway" pitchFamily="2" charset="0"/>
              </a:rPr>
              <a:t>Topics</a:t>
            </a:r>
            <a:endParaRPr b="1" u="sng" dirty="0">
              <a:latin typeface="Raleway" pitchFamily="2" charset="0"/>
            </a:endParaRPr>
          </a:p>
          <a:p>
            <a:pPr marL="177800" lvl="0" indent="-63500" algn="l" rtl="0">
              <a:lnSpc>
                <a:spcPct val="90000"/>
              </a:lnSpc>
              <a:spcBef>
                <a:spcPts val="0"/>
              </a:spcBef>
              <a:spcAft>
                <a:spcPts val="0"/>
              </a:spcAft>
              <a:buClr>
                <a:schemeClr val="dk1"/>
              </a:buClr>
              <a:buSzPts val="1800"/>
              <a:buNone/>
            </a:pPr>
            <a:endParaRPr b="1" u="sng" dirty="0">
              <a:latin typeface="Raleway" pitchFamily="2" charset="0"/>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Listening Segment</a:t>
            </a:r>
            <a:endParaRPr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Updates and Reminders</a:t>
            </a:r>
            <a:endParaRPr dirty="0">
              <a:latin typeface="Raleway" pitchFamily="2" charset="0"/>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pitchFamily="2" charset="0"/>
                <a:ea typeface="Raleway"/>
                <a:cs typeface="Raleway"/>
                <a:sym typeface="Raleway"/>
              </a:rPr>
              <a:t>Title III GAINS Training Opportunity</a:t>
            </a:r>
            <a:endParaRPr sz="1800" dirty="0">
              <a:latin typeface="Raleway" pitchFamily="2" charset="0"/>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pitchFamily="2" charset="0"/>
                <a:ea typeface="Raleway"/>
                <a:cs typeface="Raleway"/>
                <a:sym typeface="Raleway"/>
              </a:rPr>
              <a:t>Upcoming BruMan Training</a:t>
            </a:r>
            <a:endParaRPr sz="1800"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ESSA Reporting Requirements</a:t>
            </a:r>
            <a:endParaRPr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Title II State &amp; District Use of Funds</a:t>
            </a:r>
            <a:endParaRPr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UIP Feedback</a:t>
            </a:r>
            <a:endParaRPr dirty="0">
              <a:latin typeface="Raleway" pitchFamily="2" charset="0"/>
              <a:ea typeface="Raleway"/>
              <a:cs typeface="Raleway"/>
              <a:sym typeface="Raleway"/>
            </a:endParaRPr>
          </a:p>
        </p:txBody>
      </p:sp>
      <p:sp>
        <p:nvSpPr>
          <p:cNvPr id="300" name="Google Shape;300;p5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4"/>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800"/>
              <a:buFont typeface="Arial"/>
              <a:buNone/>
            </a:pPr>
            <a:r>
              <a:rPr lang="en" sz="2100" dirty="0">
                <a:latin typeface="Raleway" pitchFamily="2" charset="0"/>
              </a:rPr>
              <a:t>ESSA Title II, Part A (Use of Funds)</a:t>
            </a:r>
            <a:endParaRPr sz="2100" dirty="0">
              <a:latin typeface="Raleway" pitchFamily="2" charset="0"/>
            </a:endParaRPr>
          </a:p>
        </p:txBody>
      </p:sp>
      <p:sp>
        <p:nvSpPr>
          <p:cNvPr id="427" name="Google Shape;427;p74"/>
          <p:cNvSpPr txBox="1">
            <a:spLocks noGrp="1"/>
          </p:cNvSpPr>
          <p:nvPr>
            <p:ph type="body" idx="4294967295"/>
          </p:nvPr>
        </p:nvSpPr>
        <p:spPr>
          <a:xfrm>
            <a:off x="553800" y="1233500"/>
            <a:ext cx="8036400" cy="3147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latin typeface="Raleway" pitchFamily="2" charset="0"/>
              </a:rPr>
              <a:t>Title II, Part A funds must be used to supplement, not supplant, other Federal or State funds available to carry out activities described in this subpart.</a:t>
            </a:r>
            <a:endParaRPr dirty="0">
              <a:solidFill>
                <a:schemeClr val="tx1"/>
              </a:solidFill>
              <a:latin typeface="Raleway" pitchFamily="2" charset="0"/>
            </a:endParaRPr>
          </a:p>
          <a:p>
            <a:pPr marL="0" lvl="0" indent="0" algn="l" rtl="0">
              <a:spcBef>
                <a:spcPts val="1200"/>
              </a:spcBef>
              <a:spcAft>
                <a:spcPts val="0"/>
              </a:spcAft>
              <a:buNone/>
            </a:pPr>
            <a:r>
              <a:rPr lang="en" dirty="0">
                <a:solidFill>
                  <a:schemeClr val="tx1"/>
                </a:solidFill>
                <a:latin typeface="Raleway" pitchFamily="2" charset="0"/>
              </a:rPr>
              <a:t>In Colorado, Title II cannot be used for:</a:t>
            </a:r>
            <a:endParaRPr dirty="0">
              <a:solidFill>
                <a:schemeClr val="tx1"/>
              </a:solidFill>
              <a:latin typeface="Raleway" pitchFamily="2" charset="0"/>
            </a:endParaRPr>
          </a:p>
          <a:p>
            <a:pPr marL="342900" lvl="0" indent="-292100" algn="l" rtl="0">
              <a:spcBef>
                <a:spcPts val="1200"/>
              </a:spcBef>
              <a:spcAft>
                <a:spcPts val="0"/>
              </a:spcAft>
              <a:buSzPts val="2000"/>
              <a:buFont typeface="Arial" panose="020B0604020202020204" pitchFamily="34" charset="0"/>
              <a:buChar char="•"/>
            </a:pPr>
            <a:r>
              <a:rPr lang="en" dirty="0">
                <a:solidFill>
                  <a:schemeClr val="tx1"/>
                </a:solidFill>
                <a:latin typeface="Raleway" pitchFamily="2" charset="0"/>
              </a:rPr>
              <a:t>State required induction programs</a:t>
            </a:r>
            <a:endParaRPr dirty="0">
              <a:solidFill>
                <a:schemeClr val="tx1"/>
              </a:solidFill>
              <a:latin typeface="Raleway" pitchFamily="2" charset="0"/>
            </a:endParaRPr>
          </a:p>
          <a:p>
            <a:pPr marL="342900" lvl="0" indent="-292100" algn="l" rtl="0">
              <a:spcBef>
                <a:spcPts val="0"/>
              </a:spcBef>
              <a:spcAft>
                <a:spcPts val="0"/>
              </a:spcAft>
              <a:buSzPts val="2000"/>
              <a:buFont typeface="Arial" panose="020B0604020202020204" pitchFamily="34" charset="0"/>
              <a:buChar char="•"/>
            </a:pPr>
            <a:r>
              <a:rPr lang="en" dirty="0">
                <a:solidFill>
                  <a:schemeClr val="tx1"/>
                </a:solidFill>
                <a:latin typeface="Raleway" pitchFamily="2" charset="0"/>
              </a:rPr>
              <a:t>State required evaluation programs</a:t>
            </a:r>
            <a:endParaRPr dirty="0">
              <a:solidFill>
                <a:schemeClr val="tx1"/>
              </a:solidFill>
              <a:latin typeface="Raleway" pitchFamily="2" charset="0"/>
            </a:endParaRPr>
          </a:p>
          <a:p>
            <a:pPr marL="342900" lvl="0" indent="-292100" algn="l" rtl="0">
              <a:spcBef>
                <a:spcPts val="0"/>
              </a:spcBef>
              <a:spcAft>
                <a:spcPts val="0"/>
              </a:spcAft>
              <a:buSzPts val="2000"/>
              <a:buFont typeface="Arial" panose="020B0604020202020204" pitchFamily="34" charset="0"/>
              <a:buChar char="•"/>
            </a:pPr>
            <a:r>
              <a:rPr lang="en" dirty="0">
                <a:solidFill>
                  <a:schemeClr val="tx1"/>
                </a:solidFill>
                <a:latin typeface="Raleway" pitchFamily="2" charset="0"/>
              </a:rPr>
              <a:t>State required system of professional learning and growth</a:t>
            </a:r>
            <a:endParaRPr dirty="0">
              <a:solidFill>
                <a:schemeClr val="tx1"/>
              </a:solidFill>
              <a:latin typeface="Raleway" pitchFamily="2" charset="0"/>
            </a:endParaRPr>
          </a:p>
        </p:txBody>
      </p:sp>
      <p:sp>
        <p:nvSpPr>
          <p:cNvPr id="428" name="Google Shape;428;p7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5"/>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State Uses of Funds </a:t>
            </a:r>
            <a:endParaRPr dirty="0">
              <a:latin typeface="Raleway" pitchFamily="2" charset="0"/>
            </a:endParaRPr>
          </a:p>
        </p:txBody>
      </p:sp>
      <p:sp>
        <p:nvSpPr>
          <p:cNvPr id="434" name="Google Shape;434;p75"/>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76"/>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State Uses of Title II, Part A Funds by Activity</a:t>
            </a:r>
            <a:endParaRPr sz="2100" dirty="0">
              <a:latin typeface="Raleway" pitchFamily="2" charset="0"/>
            </a:endParaRPr>
          </a:p>
        </p:txBody>
      </p:sp>
      <p:sp>
        <p:nvSpPr>
          <p:cNvPr id="440" name="Google Shape;440;p76"/>
          <p:cNvSpPr txBox="1">
            <a:spLocks noGrp="1"/>
          </p:cNvSpPr>
          <p:nvPr>
            <p:ph type="body" idx="4294967295"/>
          </p:nvPr>
        </p:nvSpPr>
        <p:spPr>
          <a:xfrm>
            <a:off x="186441" y="973076"/>
            <a:ext cx="3521100" cy="3653400"/>
          </a:xfrm>
          <a:prstGeom prst="rect">
            <a:avLst/>
          </a:prstGeom>
        </p:spPr>
        <p:txBody>
          <a:bodyPr spcFirstLastPara="1" wrap="square" lIns="91425" tIns="91425" rIns="91425" bIns="91425" anchor="t" anchorCtr="0">
            <a:noAutofit/>
          </a:bodyPr>
          <a:lstStyle/>
          <a:p>
            <a:pPr marL="457200" lvl="0" indent="-334327" algn="l" rtl="0">
              <a:lnSpc>
                <a:spcPct val="100000"/>
              </a:lnSpc>
              <a:spcBef>
                <a:spcPts val="0"/>
              </a:spcBef>
              <a:spcAft>
                <a:spcPts val="1200"/>
              </a:spcAft>
              <a:buSzPct val="100000"/>
              <a:buFont typeface="Arial" panose="020B0604020202020204" pitchFamily="34" charset="0"/>
              <a:buChar char="•"/>
            </a:pPr>
            <a:r>
              <a:rPr lang="en" dirty="0">
                <a:solidFill>
                  <a:schemeClr val="tx1"/>
                </a:solidFill>
                <a:latin typeface="Raleway" pitchFamily="2" charset="0"/>
              </a:rPr>
              <a:t>At the state level, the most common use and allocation of funds of Title II-A was related to program administration, monitoring, and technical assistance. </a:t>
            </a:r>
            <a:endParaRPr dirty="0">
              <a:solidFill>
                <a:schemeClr val="tx1"/>
              </a:solidFill>
              <a:latin typeface="Raleway" pitchFamily="2" charset="0"/>
            </a:endParaRPr>
          </a:p>
          <a:p>
            <a:pPr marL="457200" lvl="0" indent="-334327" algn="l" rtl="0">
              <a:lnSpc>
                <a:spcPct val="100000"/>
              </a:lnSpc>
              <a:spcBef>
                <a:spcPts val="0"/>
              </a:spcBef>
              <a:spcAft>
                <a:spcPts val="0"/>
              </a:spcAft>
              <a:buSzPct val="100000"/>
              <a:buFont typeface="Arial" panose="020B0604020202020204" pitchFamily="34" charset="0"/>
              <a:buChar char="•"/>
            </a:pPr>
            <a:r>
              <a:rPr lang="en" dirty="0">
                <a:solidFill>
                  <a:schemeClr val="tx1"/>
                </a:solidFill>
                <a:latin typeface="Raleway" pitchFamily="2" charset="0"/>
              </a:rPr>
              <a:t>Professional development and educator recruitment/retention were also common uses.  </a:t>
            </a:r>
            <a:endParaRPr dirty="0">
              <a:solidFill>
                <a:schemeClr val="tx1"/>
              </a:solidFill>
              <a:latin typeface="Raleway" pitchFamily="2" charset="0"/>
            </a:endParaRPr>
          </a:p>
        </p:txBody>
      </p:sp>
      <p:pic>
        <p:nvPicPr>
          <p:cNvPr id="441" name="Google Shape;441;p76" descr="Exhibit 2 showing the number of state that used Title II-A funds for each activity in 2021-22, and the share of funds allocated. At the top, 49 states used funds for administration, monitoring, and technical assistance, spending 32% of their funds. At the bottom, 16 states used their funds for evaluation systems and 20 used their funds for other activities, 4% and 5% respectively."/>
          <p:cNvPicPr preferRelativeResize="0"/>
          <p:nvPr/>
        </p:nvPicPr>
        <p:blipFill rotWithShape="1">
          <a:blip r:embed="rId3">
            <a:alphaModFix/>
          </a:blip>
          <a:srcRect b="9641"/>
          <a:stretch/>
        </p:blipFill>
        <p:spPr>
          <a:xfrm>
            <a:off x="3734175" y="982125"/>
            <a:ext cx="5301200" cy="3520150"/>
          </a:xfrm>
          <a:prstGeom prst="rect">
            <a:avLst/>
          </a:prstGeom>
          <a:noFill/>
          <a:ln>
            <a:noFill/>
          </a:ln>
        </p:spPr>
      </p:pic>
      <p:sp>
        <p:nvSpPr>
          <p:cNvPr id="442" name="Google Shape;442;p7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77"/>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State Uses of Title II, Part A Funds</a:t>
            </a:r>
            <a:br>
              <a:rPr lang="en" sz="2100" dirty="0">
                <a:latin typeface="Raleway" pitchFamily="2" charset="0"/>
              </a:rPr>
            </a:br>
            <a:r>
              <a:rPr lang="en" sz="2100" dirty="0">
                <a:latin typeface="Raleway" pitchFamily="2" charset="0"/>
              </a:rPr>
              <a:t>Professional Development</a:t>
            </a:r>
            <a:endParaRPr sz="2100" dirty="0">
              <a:latin typeface="Raleway" pitchFamily="2" charset="0"/>
            </a:endParaRPr>
          </a:p>
        </p:txBody>
      </p:sp>
      <p:sp>
        <p:nvSpPr>
          <p:cNvPr id="447" name="Google Shape;447;p77"/>
          <p:cNvSpPr txBox="1">
            <a:spLocks noGrp="1"/>
          </p:cNvSpPr>
          <p:nvPr>
            <p:ph type="body" idx="4294967295"/>
          </p:nvPr>
        </p:nvSpPr>
        <p:spPr>
          <a:xfrm>
            <a:off x="550416" y="1062741"/>
            <a:ext cx="8043168" cy="3408318"/>
          </a:xfrm>
          <a:prstGeom prst="rect">
            <a:avLst/>
          </a:prstGeom>
        </p:spPr>
        <p:txBody>
          <a:bodyPr spcFirstLastPara="1" wrap="square" lIns="91425" tIns="91425" rIns="91425" bIns="91425" anchor="t" anchorCtr="0">
            <a:normAutofit fontScale="92500" lnSpcReduction="20000"/>
          </a:bodyPr>
          <a:lstStyle/>
          <a:p>
            <a:pPr marL="0" lvl="0" indent="0" algn="l" rtl="0">
              <a:lnSpc>
                <a:spcPct val="120000"/>
              </a:lnSpc>
              <a:spcBef>
                <a:spcPts val="0"/>
              </a:spcBef>
              <a:spcAft>
                <a:spcPts val="0"/>
              </a:spcAft>
              <a:buNone/>
            </a:pPr>
            <a:r>
              <a:rPr lang="en" sz="1900" dirty="0">
                <a:solidFill>
                  <a:schemeClr val="tx1"/>
                </a:solidFill>
                <a:latin typeface="Raleway" pitchFamily="2" charset="0"/>
              </a:rPr>
              <a:t>The number of states using Title II, Part A funds for professional development and the allocation amounts increased from 20-21 to 21-22 (18% to 22%)</a:t>
            </a:r>
            <a:endParaRPr sz="1900" dirty="0">
              <a:solidFill>
                <a:schemeClr val="tx1"/>
              </a:solidFill>
              <a:latin typeface="Raleway" pitchFamily="2" charset="0"/>
            </a:endParaRPr>
          </a:p>
          <a:p>
            <a:pPr marL="457200" lvl="0" indent="-297497" algn="l" rtl="0">
              <a:lnSpc>
                <a:spcPct val="120000"/>
              </a:lnSpc>
              <a:spcBef>
                <a:spcPts val="1200"/>
              </a:spcBef>
              <a:spcAft>
                <a:spcPts val="0"/>
              </a:spcAft>
              <a:buSzPct val="77777"/>
              <a:buFont typeface="Arial" panose="020B0604020202020204" pitchFamily="34" charset="0"/>
              <a:buChar char="•"/>
            </a:pPr>
            <a:r>
              <a:rPr lang="en" sz="1700" dirty="0">
                <a:solidFill>
                  <a:schemeClr val="tx1"/>
                </a:solidFill>
                <a:latin typeface="Raleway" pitchFamily="2" charset="0"/>
              </a:rPr>
              <a:t>In 21-22, 42 States (compared to 36 in 20-21) used funds for professional development </a:t>
            </a:r>
            <a:endParaRPr sz="1700" dirty="0">
              <a:solidFill>
                <a:schemeClr val="tx1"/>
              </a:solidFill>
              <a:latin typeface="Raleway" pitchFamily="2" charset="0"/>
            </a:endParaRPr>
          </a:p>
          <a:p>
            <a:pPr marL="457200" lvl="0" indent="-297497" algn="l" rtl="0">
              <a:lnSpc>
                <a:spcPct val="120000"/>
              </a:lnSpc>
              <a:spcBef>
                <a:spcPts val="1200"/>
              </a:spcBef>
              <a:spcAft>
                <a:spcPts val="0"/>
              </a:spcAft>
              <a:buSzPct val="77777"/>
              <a:buFont typeface="Arial" panose="020B0604020202020204" pitchFamily="34" charset="0"/>
              <a:buChar char="•"/>
            </a:pPr>
            <a:r>
              <a:rPr lang="en" sz="1700" dirty="0">
                <a:solidFill>
                  <a:schemeClr val="tx1"/>
                </a:solidFill>
                <a:latin typeface="Raleway" pitchFamily="2" charset="0"/>
              </a:rPr>
              <a:t>Most of the funds states spent on professional development were devoted to programs for principals (30 states and $14.7million). </a:t>
            </a:r>
            <a:endParaRPr sz="1700" dirty="0">
              <a:solidFill>
                <a:schemeClr val="tx1"/>
              </a:solidFill>
              <a:latin typeface="Raleway" pitchFamily="2" charset="0"/>
            </a:endParaRPr>
          </a:p>
          <a:p>
            <a:pPr marL="457200" lvl="0" indent="-297497" algn="l" rtl="0">
              <a:lnSpc>
                <a:spcPct val="120000"/>
              </a:lnSpc>
              <a:spcBef>
                <a:spcPts val="1200"/>
              </a:spcBef>
              <a:spcAft>
                <a:spcPts val="0"/>
              </a:spcAft>
              <a:buSzPct val="77777"/>
              <a:buFont typeface="Arial" panose="020B0604020202020204" pitchFamily="34" charset="0"/>
              <a:buChar char="•"/>
            </a:pPr>
            <a:r>
              <a:rPr lang="en" sz="1700" dirty="0">
                <a:solidFill>
                  <a:schemeClr val="tx1"/>
                </a:solidFill>
                <a:latin typeface="Raleway" pitchFamily="2" charset="0"/>
              </a:rPr>
              <a:t>States reported supported professional development to improve instruction and instructional leadership in STEM (17 states and $4.2 million), among other things. </a:t>
            </a:r>
            <a:endParaRPr sz="1700" dirty="0">
              <a:solidFill>
                <a:schemeClr val="tx1"/>
              </a:solidFill>
              <a:latin typeface="Raleway" pitchFamily="2" charset="0"/>
            </a:endParaRPr>
          </a:p>
        </p:txBody>
      </p:sp>
      <p:sp>
        <p:nvSpPr>
          <p:cNvPr id="449" name="Google Shape;449;p77">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78"/>
          <p:cNvSpPr txBox="1">
            <a:spLocks noGrp="1"/>
          </p:cNvSpPr>
          <p:nvPr>
            <p:ph type="title"/>
          </p:nvPr>
        </p:nvSpPr>
        <p:spPr>
          <a:xfrm>
            <a:off x="213075" y="208128"/>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State Uses of Title II, Part A Funds</a:t>
            </a:r>
            <a:br>
              <a:rPr lang="en" sz="2100" dirty="0">
                <a:latin typeface="Raleway" pitchFamily="2" charset="0"/>
              </a:rPr>
            </a:br>
            <a:r>
              <a:rPr lang="en" sz="2100" dirty="0">
                <a:latin typeface="Raleway" pitchFamily="2" charset="0"/>
              </a:rPr>
              <a:t>Improving Access to Effective Educators</a:t>
            </a:r>
            <a:endParaRPr sz="2100" dirty="0">
              <a:latin typeface="Raleway" pitchFamily="2" charset="0"/>
            </a:endParaRPr>
          </a:p>
        </p:txBody>
      </p:sp>
      <p:sp>
        <p:nvSpPr>
          <p:cNvPr id="454" name="Google Shape;454;p78"/>
          <p:cNvSpPr txBox="1">
            <a:spLocks noGrp="1"/>
          </p:cNvSpPr>
          <p:nvPr>
            <p:ph type="body" idx="4294967295"/>
          </p:nvPr>
        </p:nvSpPr>
        <p:spPr>
          <a:xfrm>
            <a:off x="628650" y="1165850"/>
            <a:ext cx="23376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solidFill>
                  <a:schemeClr val="tx1"/>
                </a:solidFill>
                <a:latin typeface="Raleway" pitchFamily="2" charset="0"/>
              </a:rPr>
              <a:t>States used Title II, Part A funds to improve equitable access to effective educators.   </a:t>
            </a:r>
            <a:endParaRPr dirty="0">
              <a:solidFill>
                <a:schemeClr val="tx1"/>
              </a:solidFill>
              <a:latin typeface="Raleway" pitchFamily="2" charset="0"/>
            </a:endParaRPr>
          </a:p>
        </p:txBody>
      </p:sp>
      <p:pic>
        <p:nvPicPr>
          <p:cNvPr id="456" name="Google Shape;456;p78" descr="Exhibit 9 showing the states that funded activities for improving access to effective educators in 2021-22 with Title II-A funds. The bar graph shows 26 states funded professional development programs for principals, 21 states funded training, technical assistance, and capacity building for LEAs, 20 states funded improving equitable access to effective teachers, 20 states funds administration and monitoring, and 15 states funded teacher, principal, or other school leader evaluation and support systems."/>
          <p:cNvPicPr preferRelativeResize="0"/>
          <p:nvPr/>
        </p:nvPicPr>
        <p:blipFill>
          <a:blip r:embed="rId3">
            <a:alphaModFix/>
          </a:blip>
          <a:stretch>
            <a:fillRect/>
          </a:stretch>
        </p:blipFill>
        <p:spPr>
          <a:xfrm>
            <a:off x="3097225" y="1010825"/>
            <a:ext cx="5997924" cy="3512625"/>
          </a:xfrm>
          <a:prstGeom prst="rect">
            <a:avLst/>
          </a:prstGeom>
          <a:noFill/>
          <a:ln>
            <a:noFill/>
          </a:ln>
        </p:spPr>
      </p:pic>
      <p:sp>
        <p:nvSpPr>
          <p:cNvPr id="457" name="Google Shape;457;p78">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9"/>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District Uses of Funds</a:t>
            </a:r>
            <a:endParaRPr dirty="0">
              <a:latin typeface="Raleway" pitchFamily="2" charset="0"/>
            </a:endParaRPr>
          </a:p>
        </p:txBody>
      </p:sp>
      <p:sp>
        <p:nvSpPr>
          <p:cNvPr id="463" name="Google Shape;463;p79"/>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Google Shape;469;p80"/>
          <p:cNvSpPr txBox="1">
            <a:spLocks noGrp="1"/>
          </p:cNvSpPr>
          <p:nvPr>
            <p:ph type="title"/>
          </p:nvPr>
        </p:nvSpPr>
        <p:spPr>
          <a:xfrm>
            <a:off x="213075" y="16036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Professional Development</a:t>
            </a:r>
            <a:endParaRPr sz="2100" dirty="0">
              <a:latin typeface="Raleway" pitchFamily="2" charset="0"/>
            </a:endParaRPr>
          </a:p>
        </p:txBody>
      </p:sp>
      <p:sp>
        <p:nvSpPr>
          <p:cNvPr id="468" name="Google Shape;468;p80"/>
          <p:cNvSpPr txBox="1">
            <a:spLocks noGrp="1"/>
          </p:cNvSpPr>
          <p:nvPr>
            <p:ph type="body" idx="4294967295"/>
          </p:nvPr>
        </p:nvSpPr>
        <p:spPr>
          <a:xfrm>
            <a:off x="366313" y="1045171"/>
            <a:ext cx="3025800" cy="3489408"/>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tx1"/>
                </a:solidFill>
                <a:latin typeface="Raleway" pitchFamily="2" charset="0"/>
              </a:rPr>
              <a:t>Professional Development (PD) </a:t>
            </a:r>
            <a:endParaRPr dirty="0">
              <a:solidFill>
                <a:schemeClr val="tx1"/>
              </a:solidFill>
              <a:latin typeface="Raleway" pitchFamily="2" charset="0"/>
            </a:endParaRPr>
          </a:p>
          <a:p>
            <a:pPr marL="457200" lvl="0" indent="-325755" algn="l" rtl="0">
              <a:lnSpc>
                <a:spcPct val="100000"/>
              </a:lnSpc>
              <a:spcBef>
                <a:spcPts val="1200"/>
              </a:spcBef>
              <a:spcAft>
                <a:spcPts val="0"/>
              </a:spcAft>
              <a:buSzPct val="100000"/>
              <a:buFont typeface="Arial" panose="020B0604020202020204" pitchFamily="34" charset="0"/>
              <a:buChar char="•"/>
            </a:pPr>
            <a:r>
              <a:rPr lang="en" dirty="0">
                <a:solidFill>
                  <a:schemeClr val="tx1"/>
                </a:solidFill>
                <a:latin typeface="Raleway" pitchFamily="2" charset="0"/>
              </a:rPr>
              <a:t>Districts most commonly used funds for short-term PD.</a:t>
            </a:r>
            <a:endParaRPr dirty="0">
              <a:solidFill>
                <a:schemeClr val="tx1"/>
              </a:solidFill>
              <a:latin typeface="Raleway" pitchFamily="2" charset="0"/>
            </a:endParaRPr>
          </a:p>
          <a:p>
            <a:pPr marL="457200" lvl="0" indent="-325755" algn="l" rtl="0">
              <a:lnSpc>
                <a:spcPct val="100000"/>
              </a:lnSpc>
              <a:spcBef>
                <a:spcPts val="1200"/>
              </a:spcBef>
              <a:spcAft>
                <a:spcPts val="0"/>
              </a:spcAft>
              <a:buSzPct val="100000"/>
              <a:buFont typeface="Arial" panose="020B0604020202020204" pitchFamily="34" charset="0"/>
              <a:buChar char="•"/>
            </a:pPr>
            <a:r>
              <a:rPr lang="en" dirty="0">
                <a:solidFill>
                  <a:schemeClr val="tx1"/>
                </a:solidFill>
                <a:latin typeface="Raleway" pitchFamily="2" charset="0"/>
              </a:rPr>
              <a:t>Many districts also supported longer term PD and some supported PD that was collaborative or job embedded.  </a:t>
            </a:r>
            <a:endParaRPr dirty="0">
              <a:solidFill>
                <a:schemeClr val="tx1"/>
              </a:solidFill>
              <a:latin typeface="Raleway" pitchFamily="2" charset="0"/>
            </a:endParaRPr>
          </a:p>
        </p:txBody>
      </p:sp>
      <p:pic>
        <p:nvPicPr>
          <p:cNvPr id="470" name="Google Shape;470;p80" descr="Exhibit 3 shows percentage of districts using Title II-A funds for teacher or principal professional development and training that funded various types of professional development in 2021-22. The bar graph shows 87% and 83% of districts used their funds for short term professional development for teachers and principals, respectively. 72% and 54% of districts used their funds for long term professional development for teachers and principals, respectively. Lastly, 43% and 31% of districts used their funds for collaborative or job-embedded professional development for teachers and principals, respectively. "/>
          <p:cNvPicPr preferRelativeResize="0"/>
          <p:nvPr/>
        </p:nvPicPr>
        <p:blipFill rotWithShape="1">
          <a:blip r:embed="rId3">
            <a:alphaModFix/>
          </a:blip>
          <a:srcRect b="12080"/>
          <a:stretch/>
        </p:blipFill>
        <p:spPr>
          <a:xfrm>
            <a:off x="3519900" y="978975"/>
            <a:ext cx="5545775" cy="3489409"/>
          </a:xfrm>
          <a:prstGeom prst="rect">
            <a:avLst/>
          </a:prstGeom>
          <a:noFill/>
          <a:ln>
            <a:noFill/>
          </a:ln>
        </p:spPr>
      </p:pic>
      <p:sp>
        <p:nvSpPr>
          <p:cNvPr id="471" name="Google Shape;471;p80">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81"/>
          <p:cNvSpPr txBox="1">
            <a:spLocks noGrp="1"/>
          </p:cNvSpPr>
          <p:nvPr>
            <p:ph type="title"/>
          </p:nvPr>
        </p:nvSpPr>
        <p:spPr>
          <a:xfrm>
            <a:off x="114300" y="129600"/>
            <a:ext cx="4543170" cy="575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800" dirty="0">
                <a:latin typeface="Raleway" pitchFamily="2" charset="0"/>
              </a:rPr>
              <a:t>District Uses of Title II, Part A Funds</a:t>
            </a:r>
            <a:br>
              <a:rPr lang="en" sz="1800" dirty="0">
                <a:latin typeface="Raleway" pitchFamily="2" charset="0"/>
              </a:rPr>
            </a:br>
            <a:r>
              <a:rPr lang="en" sz="1800" dirty="0">
                <a:latin typeface="Raleway" pitchFamily="2" charset="0"/>
              </a:rPr>
              <a:t>Professional Development Topics</a:t>
            </a:r>
            <a:endParaRPr sz="1800" dirty="0">
              <a:latin typeface="Raleway" pitchFamily="2" charset="0"/>
            </a:endParaRPr>
          </a:p>
        </p:txBody>
      </p:sp>
      <p:sp>
        <p:nvSpPr>
          <p:cNvPr id="476" name="Google Shape;476;p81"/>
          <p:cNvSpPr txBox="1">
            <a:spLocks noGrp="1"/>
          </p:cNvSpPr>
          <p:nvPr>
            <p:ph type="body" idx="4294967295"/>
          </p:nvPr>
        </p:nvSpPr>
        <p:spPr>
          <a:xfrm>
            <a:off x="392675" y="1102775"/>
            <a:ext cx="2703000" cy="3715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dirty="0">
                <a:solidFill>
                  <a:schemeClr val="tx1"/>
                </a:solidFill>
                <a:latin typeface="Raleway" pitchFamily="2" charset="0"/>
              </a:rPr>
              <a:t>Professional Development Topics</a:t>
            </a:r>
            <a:endParaRPr dirty="0">
              <a:solidFill>
                <a:schemeClr val="tx1"/>
              </a:solidFill>
              <a:latin typeface="Raleway" pitchFamily="2" charset="0"/>
            </a:endParaRPr>
          </a:p>
          <a:p>
            <a:pPr lvl="0" algn="l" rtl="0">
              <a:lnSpc>
                <a:spcPct val="100000"/>
              </a:lnSpc>
              <a:spcBef>
                <a:spcPts val="1200"/>
              </a:spcBef>
              <a:spcAft>
                <a:spcPts val="0"/>
              </a:spcAft>
              <a:buSzPts val="1800"/>
              <a:buFont typeface="Arial" panose="020B0604020202020204" pitchFamily="34" charset="0"/>
              <a:buChar char="•"/>
            </a:pPr>
            <a:r>
              <a:rPr lang="en" dirty="0">
                <a:solidFill>
                  <a:schemeClr val="tx1"/>
                </a:solidFill>
                <a:latin typeface="Raleway" pitchFamily="2" charset="0"/>
              </a:rPr>
              <a:t>Professional development for teachers most commonly focused on instructional strategies and teacher content knowledge in ELA.</a:t>
            </a:r>
            <a:endParaRPr dirty="0">
              <a:solidFill>
                <a:schemeClr val="tx1"/>
              </a:solidFill>
              <a:latin typeface="Raleway" pitchFamily="2" charset="0"/>
            </a:endParaRPr>
          </a:p>
        </p:txBody>
      </p:sp>
      <p:pic>
        <p:nvPicPr>
          <p:cNvPr id="478" name="Google Shape;478;p81" descr="Exhibit 4 shows percentage of districts using Title II-A funds for teacher professional development that funded various topics, and the percentage that reported the topic was one of the two largest expenditures in 2021-22. Among districts using Title II-A funds for professional development, 79% reported funding teacher professional development on instructional strategies for academic subjects, and 45% reported that this topic was one of the two largest expenditures based on the amount of funding allocated."/>
          <p:cNvPicPr preferRelativeResize="0"/>
          <p:nvPr/>
        </p:nvPicPr>
        <p:blipFill rotWithShape="1">
          <a:blip r:embed="rId3">
            <a:alphaModFix/>
          </a:blip>
          <a:srcRect b="15504"/>
          <a:stretch/>
        </p:blipFill>
        <p:spPr>
          <a:xfrm>
            <a:off x="3746310" y="614148"/>
            <a:ext cx="5455340" cy="4529351"/>
          </a:xfrm>
          <a:prstGeom prst="rect">
            <a:avLst/>
          </a:prstGeom>
          <a:noFill/>
          <a:ln>
            <a:noFill/>
          </a:ln>
        </p:spPr>
      </p:pic>
      <p:sp>
        <p:nvSpPr>
          <p:cNvPr id="479" name="Google Shape;479;p81">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Google Shape;485;p82"/>
          <p:cNvSpPr txBox="1">
            <a:spLocks noGrp="1"/>
          </p:cNvSpPr>
          <p:nvPr>
            <p:ph type="title"/>
          </p:nvPr>
        </p:nvSpPr>
        <p:spPr>
          <a:xfrm>
            <a:off x="213075" y="16036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Principal Professional Development Topics</a:t>
            </a:r>
            <a:endParaRPr sz="2100" dirty="0">
              <a:latin typeface="Raleway" pitchFamily="2" charset="0"/>
            </a:endParaRPr>
          </a:p>
        </p:txBody>
      </p:sp>
      <p:sp>
        <p:nvSpPr>
          <p:cNvPr id="484" name="Google Shape;484;p82"/>
          <p:cNvSpPr txBox="1">
            <a:spLocks noGrp="1"/>
          </p:cNvSpPr>
          <p:nvPr>
            <p:ph type="body" idx="4294967295"/>
          </p:nvPr>
        </p:nvSpPr>
        <p:spPr>
          <a:xfrm>
            <a:off x="526325" y="1068192"/>
            <a:ext cx="2873819" cy="3263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tx1"/>
                </a:solidFill>
                <a:latin typeface="Raleway" pitchFamily="2" charset="0"/>
              </a:rPr>
              <a:t>Principal Professional Development Topics </a:t>
            </a:r>
            <a:endParaRPr dirty="0">
              <a:solidFill>
                <a:schemeClr val="tx1"/>
              </a:solidFill>
              <a:latin typeface="Raleway" pitchFamily="2" charset="0"/>
            </a:endParaRPr>
          </a:p>
          <a:p>
            <a:pPr marL="457200" lvl="0" indent="-325755" algn="l" rtl="0">
              <a:lnSpc>
                <a:spcPct val="100000"/>
              </a:lnSpc>
              <a:spcBef>
                <a:spcPts val="1200"/>
              </a:spcBef>
              <a:spcAft>
                <a:spcPts val="0"/>
              </a:spcAft>
              <a:buSzPct val="100000"/>
              <a:buFont typeface="Arial" panose="020B0604020202020204" pitchFamily="34" charset="0"/>
              <a:buChar char="•"/>
            </a:pPr>
            <a:r>
              <a:rPr lang="en" dirty="0">
                <a:solidFill>
                  <a:schemeClr val="tx1"/>
                </a:solidFill>
                <a:latin typeface="Raleway" pitchFamily="2" charset="0"/>
              </a:rPr>
              <a:t>For principal professional development, districts most commonly invested in strategies and practices to help teachers improve instruction. </a:t>
            </a:r>
            <a:endParaRPr dirty="0">
              <a:solidFill>
                <a:schemeClr val="tx1"/>
              </a:solidFill>
              <a:latin typeface="Raleway" pitchFamily="2" charset="0"/>
            </a:endParaRPr>
          </a:p>
        </p:txBody>
      </p:sp>
      <p:pic>
        <p:nvPicPr>
          <p:cNvPr id="486" name="Google Shape;486;p82" descr="Exhibit 5 shows percentage of districts using Title II-A funds for principal professional development that funded various topics, and the percentage that reported the topic was one of the two largest expenditures in 2021-22. The exhibit reads: among districts using Title II-A funds for principal professional development, 83% reported funding principal professional development on helping teachers improve instruction, and 71% reported that this topic was one of the two largest expenditures based on the amount of funding allocated."/>
          <p:cNvPicPr preferRelativeResize="0"/>
          <p:nvPr/>
        </p:nvPicPr>
        <p:blipFill rotWithShape="1">
          <a:blip r:embed="rId3">
            <a:alphaModFix/>
          </a:blip>
          <a:srcRect b="13837"/>
          <a:stretch/>
        </p:blipFill>
        <p:spPr>
          <a:xfrm>
            <a:off x="3717650" y="926175"/>
            <a:ext cx="5426350" cy="3633776"/>
          </a:xfrm>
          <a:prstGeom prst="rect">
            <a:avLst/>
          </a:prstGeom>
          <a:noFill/>
          <a:ln>
            <a:noFill/>
          </a:ln>
        </p:spPr>
      </p:pic>
      <p:sp>
        <p:nvSpPr>
          <p:cNvPr id="487" name="Google Shape;487;p82">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83"/>
          <p:cNvSpPr txBox="1">
            <a:spLocks noGrp="1"/>
          </p:cNvSpPr>
          <p:nvPr>
            <p:ph type="title"/>
          </p:nvPr>
        </p:nvSpPr>
        <p:spPr>
          <a:xfrm>
            <a:off x="213075" y="180832"/>
            <a:ext cx="4549994" cy="555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800" dirty="0">
                <a:latin typeface="Raleway" pitchFamily="2" charset="0"/>
              </a:rPr>
              <a:t>District Uses of Title II, Part A Funds</a:t>
            </a:r>
            <a:br>
              <a:rPr lang="en" sz="1800" dirty="0">
                <a:latin typeface="Raleway" pitchFamily="2" charset="0"/>
              </a:rPr>
            </a:br>
            <a:r>
              <a:rPr lang="en" sz="1800" dirty="0">
                <a:latin typeface="Raleway" pitchFamily="2" charset="0"/>
              </a:rPr>
              <a:t>Hiring, Recruiting, and Retention</a:t>
            </a:r>
            <a:endParaRPr sz="1800" dirty="0">
              <a:latin typeface="Raleway" pitchFamily="2" charset="0"/>
            </a:endParaRPr>
          </a:p>
        </p:txBody>
      </p:sp>
      <p:sp>
        <p:nvSpPr>
          <p:cNvPr id="492" name="Google Shape;492;p83"/>
          <p:cNvSpPr txBox="1">
            <a:spLocks noGrp="1"/>
          </p:cNvSpPr>
          <p:nvPr>
            <p:ph type="body" idx="4294967295"/>
          </p:nvPr>
        </p:nvSpPr>
        <p:spPr>
          <a:xfrm>
            <a:off x="532879" y="1119550"/>
            <a:ext cx="30888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latin typeface="Raleway" pitchFamily="2" charset="0"/>
              </a:rPr>
              <a:t>Recruiting, hiring, and retaining effective educators</a:t>
            </a:r>
            <a:endParaRPr dirty="0">
              <a:solidFill>
                <a:schemeClr val="tx1"/>
              </a:solidFill>
              <a:latin typeface="Raleway" pitchFamily="2" charset="0"/>
            </a:endParaRPr>
          </a:p>
          <a:p>
            <a:pPr lvl="0" algn="l" rtl="0">
              <a:spcBef>
                <a:spcPts val="1200"/>
              </a:spcBef>
              <a:spcAft>
                <a:spcPts val="0"/>
              </a:spcAft>
              <a:buSzPts val="1800"/>
              <a:buFont typeface="Arial" panose="020B0604020202020204" pitchFamily="34" charset="0"/>
              <a:buChar char="•"/>
            </a:pPr>
            <a:r>
              <a:rPr lang="en" dirty="0">
                <a:solidFill>
                  <a:schemeClr val="tx1"/>
                </a:solidFill>
                <a:latin typeface="Raleway" pitchFamily="2" charset="0"/>
              </a:rPr>
              <a:t>Overall, 33 percent of districts reported using funds for recruiting, hiring, and retaining effective educators.</a:t>
            </a:r>
            <a:endParaRPr dirty="0">
              <a:solidFill>
                <a:schemeClr val="tx1"/>
              </a:solidFill>
              <a:latin typeface="Raleway" pitchFamily="2" charset="0"/>
            </a:endParaRPr>
          </a:p>
        </p:txBody>
      </p:sp>
      <p:pic>
        <p:nvPicPr>
          <p:cNvPr id="494" name="Google Shape;494;p83" descr="Exhibit 7 shows the percentage of districts using Title II-A funds to hire, recruit, and retain effective educators that funded various strategies, and the percentage that reported the strategy was one of the largest expenditures in 2021-22. The exhibit reads: among districts using Title II-A funds to recruit, hire, and retain effective educators, 81% reported tailoring professional development to individual needs, and 66% reported that this strategy was one of the two largest expenditures based on the amount of funding allocated."/>
          <p:cNvPicPr preferRelativeResize="0"/>
          <p:nvPr/>
        </p:nvPicPr>
        <p:blipFill rotWithShape="1">
          <a:blip r:embed="rId3">
            <a:alphaModFix/>
          </a:blip>
          <a:srcRect b="10897"/>
          <a:stretch/>
        </p:blipFill>
        <p:spPr>
          <a:xfrm>
            <a:off x="3929800" y="484503"/>
            <a:ext cx="5214200" cy="4663749"/>
          </a:xfrm>
          <a:prstGeom prst="rect">
            <a:avLst/>
          </a:prstGeom>
          <a:noFill/>
          <a:ln>
            <a:noFill/>
          </a:ln>
        </p:spPr>
      </p:pic>
      <p:sp>
        <p:nvSpPr>
          <p:cNvPr id="495" name="Google Shape;495;p83">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Listening Segment</a:t>
            </a:r>
            <a:endParaRPr dirty="0">
              <a:latin typeface="Raleway"/>
              <a:ea typeface="Raleway"/>
              <a:cs typeface="Raleway"/>
              <a:sym typeface="Raleway"/>
            </a:endParaRPr>
          </a:p>
        </p:txBody>
      </p:sp>
      <p:sp>
        <p:nvSpPr>
          <p:cNvPr id="306" name="Google Shape;306;p5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a:ea typeface="Raleway"/>
                <a:cs typeface="Raleway"/>
                <a:sym typeface="Raleway"/>
              </a:rPr>
              <a:t>Beginning today, each Office Hours will have a listening segment, wherein we would like to hear from LEAs regarding: </a:t>
            </a:r>
            <a:endParaRPr dirty="0">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dirty="0">
                <a:latin typeface="Raleway"/>
                <a:ea typeface="Raleway"/>
                <a:cs typeface="Raleway"/>
                <a:sym typeface="Raleway"/>
              </a:rPr>
              <a:t>Current hot topics/matters in your LEAs and in your roles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How CDE can support you with ESSA and/or ESSER implementation</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What TA or guidance would be helpful for your roles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Any questions you may have </a:t>
            </a:r>
            <a:endParaRPr dirty="0">
              <a:latin typeface="Raleway"/>
              <a:ea typeface="Raleway"/>
              <a:cs typeface="Raleway"/>
              <a:sym typeface="Raleway"/>
            </a:endParaRPr>
          </a:p>
        </p:txBody>
      </p:sp>
      <p:sp>
        <p:nvSpPr>
          <p:cNvPr id="307" name="Google Shape;307;p5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84"/>
          <p:cNvSpPr txBox="1">
            <a:spLocks noGrp="1"/>
          </p:cNvSpPr>
          <p:nvPr>
            <p:ph type="title"/>
          </p:nvPr>
        </p:nvSpPr>
        <p:spPr>
          <a:xfrm>
            <a:off x="213075" y="16036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Class Size Reduction</a:t>
            </a:r>
            <a:endParaRPr sz="2100" dirty="0">
              <a:latin typeface="Raleway" pitchFamily="2" charset="0"/>
            </a:endParaRPr>
          </a:p>
        </p:txBody>
      </p:sp>
      <p:sp>
        <p:nvSpPr>
          <p:cNvPr id="500" name="Google Shape;500;p84"/>
          <p:cNvSpPr txBox="1">
            <a:spLocks noGrp="1"/>
          </p:cNvSpPr>
          <p:nvPr>
            <p:ph type="body" idx="4294967295"/>
          </p:nvPr>
        </p:nvSpPr>
        <p:spPr>
          <a:xfrm>
            <a:off x="628650" y="1165850"/>
            <a:ext cx="28704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latin typeface="Raleway" pitchFamily="2" charset="0"/>
              </a:rPr>
              <a:t>Class Size Reduction (CSR)</a:t>
            </a:r>
            <a:endParaRPr dirty="0">
              <a:solidFill>
                <a:schemeClr val="tx1"/>
              </a:solidFill>
              <a:latin typeface="Raleway" pitchFamily="2" charset="0"/>
            </a:endParaRPr>
          </a:p>
          <a:p>
            <a:pPr lvl="0" algn="l" rtl="0">
              <a:spcBef>
                <a:spcPts val="1200"/>
              </a:spcBef>
              <a:spcAft>
                <a:spcPts val="0"/>
              </a:spcAft>
              <a:buSzPts val="1800"/>
              <a:buFont typeface="Arial" panose="020B0604020202020204" pitchFamily="34" charset="0"/>
              <a:buChar char="•"/>
            </a:pPr>
            <a:r>
              <a:rPr lang="en" dirty="0">
                <a:solidFill>
                  <a:schemeClr val="tx1"/>
                </a:solidFill>
                <a:latin typeface="Raleway" pitchFamily="2" charset="0"/>
              </a:rPr>
              <a:t>One-fifth of districts used Title II funds for class size reduction.</a:t>
            </a:r>
            <a:endParaRPr dirty="0">
              <a:solidFill>
                <a:schemeClr val="tx1"/>
              </a:solidFill>
              <a:latin typeface="Raleway" pitchFamily="2" charset="0"/>
            </a:endParaRPr>
          </a:p>
        </p:txBody>
      </p:sp>
      <p:pic>
        <p:nvPicPr>
          <p:cNvPr id="502" name="Google Shape;502;p84" descr="Exhibit 8 shows the share of Title II-A funds districts used for class size reduction in 2021-22 by district characteristics. The exhibit reads: collectively, large districts spent 10% of their Title II-A funds on class size reduction, while medium-sized districts collectively spent 15%, and small districts collectively spent 23%. Collectively, urban districts spent 11% of their Title II-A funds on class size reduction, suburban districts collectively spent 9%, town districts collectively spent 21%, and rural districts collectively spent 24%. "/>
          <p:cNvPicPr preferRelativeResize="0"/>
          <p:nvPr/>
        </p:nvPicPr>
        <p:blipFill rotWithShape="1">
          <a:blip r:embed="rId3">
            <a:alphaModFix/>
          </a:blip>
          <a:srcRect b="10346"/>
          <a:stretch/>
        </p:blipFill>
        <p:spPr>
          <a:xfrm>
            <a:off x="3499050" y="980075"/>
            <a:ext cx="5492549" cy="3352130"/>
          </a:xfrm>
          <a:prstGeom prst="rect">
            <a:avLst/>
          </a:prstGeom>
          <a:noFill/>
          <a:ln>
            <a:noFill/>
          </a:ln>
        </p:spPr>
      </p:pic>
      <p:sp>
        <p:nvSpPr>
          <p:cNvPr id="503" name="Google Shape;503;p84">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85"/>
          <p:cNvSpPr txBox="1">
            <a:spLocks noGrp="1"/>
          </p:cNvSpPr>
          <p:nvPr>
            <p:ph type="title"/>
          </p:nvPr>
        </p:nvSpPr>
        <p:spPr>
          <a:xfrm>
            <a:off x="213075" y="16036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Within-District Equity</a:t>
            </a:r>
            <a:endParaRPr sz="2100" dirty="0">
              <a:latin typeface="Raleway" pitchFamily="2" charset="0"/>
            </a:endParaRPr>
          </a:p>
        </p:txBody>
      </p:sp>
      <p:sp>
        <p:nvSpPr>
          <p:cNvPr id="508" name="Google Shape;508;p85"/>
          <p:cNvSpPr txBox="1">
            <a:spLocks noGrp="1"/>
          </p:cNvSpPr>
          <p:nvPr>
            <p:ph type="body" idx="4294967295"/>
          </p:nvPr>
        </p:nvSpPr>
        <p:spPr>
          <a:xfrm>
            <a:off x="213075" y="1165849"/>
            <a:ext cx="3034575" cy="348605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900" dirty="0">
                <a:solidFill>
                  <a:schemeClr val="tx1"/>
                </a:solidFill>
                <a:latin typeface="Raleway" pitchFamily="2" charset="0"/>
              </a:rPr>
              <a:t>District strategies to improve with-in district equity of teachers.</a:t>
            </a:r>
            <a:endParaRPr sz="1900" dirty="0">
              <a:solidFill>
                <a:schemeClr val="tx1"/>
              </a:solidFill>
              <a:latin typeface="Raleway" pitchFamily="2" charset="0"/>
            </a:endParaRPr>
          </a:p>
          <a:p>
            <a:pPr marL="457200" lvl="0" indent="-304958" algn="l" rtl="0">
              <a:spcBef>
                <a:spcPts val="1200"/>
              </a:spcBef>
              <a:spcAft>
                <a:spcPts val="600"/>
              </a:spcAft>
              <a:buSzPct val="72222"/>
              <a:buFont typeface="Arial" panose="020B0604020202020204" pitchFamily="34" charset="0"/>
              <a:buChar char="•"/>
            </a:pPr>
            <a:r>
              <a:rPr lang="en" sz="1700" dirty="0">
                <a:solidFill>
                  <a:schemeClr val="tx1"/>
                </a:solidFill>
                <a:latin typeface="Raleway" pitchFamily="2" charset="0"/>
              </a:rPr>
              <a:t>Only 15% of districts used Title II-A funds to improve equitable distribution of effective educators. </a:t>
            </a:r>
            <a:endParaRPr sz="1700" dirty="0">
              <a:solidFill>
                <a:schemeClr val="tx1"/>
              </a:solidFill>
              <a:latin typeface="Raleway" pitchFamily="2" charset="0"/>
            </a:endParaRPr>
          </a:p>
          <a:p>
            <a:pPr marL="914400" lvl="1" indent="-310832" algn="l" rtl="0">
              <a:spcBef>
                <a:spcPts val="0"/>
              </a:spcBef>
              <a:spcAft>
                <a:spcPts val="0"/>
              </a:spcAft>
              <a:buSzPct val="100000"/>
              <a:buFont typeface="Courier New" panose="02070309020205020404" pitchFamily="49" charset="0"/>
              <a:buChar char="o"/>
            </a:pPr>
            <a:r>
              <a:rPr lang="en" sz="1500" dirty="0">
                <a:solidFill>
                  <a:schemeClr val="tx1"/>
                </a:solidFill>
                <a:latin typeface="Raleway" pitchFamily="2" charset="0"/>
              </a:rPr>
              <a:t>Most common strategy: More professional development</a:t>
            </a:r>
            <a:endParaRPr sz="1500" dirty="0">
              <a:solidFill>
                <a:schemeClr val="tx1"/>
              </a:solidFill>
              <a:latin typeface="Raleway" pitchFamily="2" charset="0"/>
            </a:endParaRPr>
          </a:p>
        </p:txBody>
      </p:sp>
      <p:pic>
        <p:nvPicPr>
          <p:cNvPr id="510" name="Google Shape;510;p85" descr="Exhibit 10 shows the percentage of districts using Title II-A funds to improve within-district equity of teachers that funded various strategies to address inequities in 2021-22. 85% of districts did not use funds to improve within-district equity while 15% of districts did. Of those that did, 69% used their funds for more professional development, 50% for improved teaching and learning environments, 48% for earlier hiring, 37% for increased recruitment activities, and 33% for advancement potential, among other activities."/>
          <p:cNvPicPr preferRelativeResize="0"/>
          <p:nvPr/>
        </p:nvPicPr>
        <p:blipFill rotWithShape="1">
          <a:blip r:embed="rId3">
            <a:alphaModFix/>
          </a:blip>
          <a:srcRect r="2884"/>
          <a:stretch/>
        </p:blipFill>
        <p:spPr>
          <a:xfrm>
            <a:off x="3172525" y="961525"/>
            <a:ext cx="5971475" cy="3604200"/>
          </a:xfrm>
          <a:prstGeom prst="rect">
            <a:avLst/>
          </a:prstGeom>
          <a:noFill/>
          <a:ln>
            <a:noFill/>
          </a:ln>
        </p:spPr>
      </p:pic>
      <p:sp>
        <p:nvSpPr>
          <p:cNvPr id="511" name="Google Shape;511;p85">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86"/>
          <p:cNvSpPr txBox="1">
            <a:spLocks noGrp="1"/>
          </p:cNvSpPr>
          <p:nvPr>
            <p:ph type="title"/>
          </p:nvPr>
        </p:nvSpPr>
        <p:spPr>
          <a:xfrm>
            <a:off x="213075" y="16036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Fund Transfers</a:t>
            </a:r>
            <a:endParaRPr sz="2100" dirty="0">
              <a:latin typeface="Raleway" pitchFamily="2" charset="0"/>
            </a:endParaRPr>
          </a:p>
        </p:txBody>
      </p:sp>
      <p:sp>
        <p:nvSpPr>
          <p:cNvPr id="516" name="Google Shape;516;p86"/>
          <p:cNvSpPr txBox="1">
            <a:spLocks noGrp="1"/>
          </p:cNvSpPr>
          <p:nvPr>
            <p:ph type="body" idx="4294967295"/>
          </p:nvPr>
        </p:nvSpPr>
        <p:spPr>
          <a:xfrm>
            <a:off x="390617" y="1165850"/>
            <a:ext cx="2740333"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latin typeface="Raleway" pitchFamily="2" charset="0"/>
              </a:rPr>
              <a:t>Transferring Funds</a:t>
            </a:r>
            <a:endParaRPr dirty="0">
              <a:solidFill>
                <a:schemeClr val="tx1"/>
              </a:solidFill>
              <a:latin typeface="Raleway" pitchFamily="2" charset="0"/>
            </a:endParaRPr>
          </a:p>
          <a:p>
            <a:pPr lvl="0" algn="l" rtl="0">
              <a:spcBef>
                <a:spcPts val="1200"/>
              </a:spcBef>
              <a:spcAft>
                <a:spcPts val="0"/>
              </a:spcAft>
              <a:buSzPts val="1800"/>
              <a:buFont typeface="Arial" panose="020B0604020202020204" pitchFamily="34" charset="0"/>
              <a:buChar char="•"/>
            </a:pPr>
            <a:r>
              <a:rPr lang="en" dirty="0">
                <a:solidFill>
                  <a:schemeClr val="tx1"/>
                </a:solidFill>
                <a:latin typeface="Raleway" pitchFamily="2" charset="0"/>
              </a:rPr>
              <a:t>Districts most commonly transferred funds from Title II-A to Title I-A.</a:t>
            </a:r>
            <a:endParaRPr dirty="0">
              <a:solidFill>
                <a:schemeClr val="tx1"/>
              </a:solidFill>
              <a:latin typeface="Raleway" pitchFamily="2" charset="0"/>
            </a:endParaRPr>
          </a:p>
        </p:txBody>
      </p:sp>
      <p:pic>
        <p:nvPicPr>
          <p:cNvPr id="518" name="Google Shape;518;p86" descr="Exhibit 12 shows the percentage of Title II-A districts that transferred funds to or from another ESEA program in 2021-22, and the percentage of Title II-A funds they transferred. Exhibit reads: 25% of Title II-A districts transferred funds from Title II-A to another program. Among the districts that transferred Title II-A funds to another program, the amount collectively accounts for 72% of these districts' Title II-A funds. Only 5% of Title II-A districts transferred funds to Title II-A from another program."/>
          <p:cNvPicPr preferRelativeResize="0"/>
          <p:nvPr/>
        </p:nvPicPr>
        <p:blipFill rotWithShape="1">
          <a:blip r:embed="rId3">
            <a:alphaModFix/>
          </a:blip>
          <a:srcRect b="13963"/>
          <a:stretch/>
        </p:blipFill>
        <p:spPr>
          <a:xfrm>
            <a:off x="3130950" y="1165850"/>
            <a:ext cx="5907575" cy="2263925"/>
          </a:xfrm>
          <a:prstGeom prst="rect">
            <a:avLst/>
          </a:prstGeom>
          <a:noFill/>
          <a:ln>
            <a:noFill/>
          </a:ln>
        </p:spPr>
      </p:pic>
      <p:sp>
        <p:nvSpPr>
          <p:cNvPr id="519" name="Google Shape;519;p86">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5" name="Google Shape;525;p87"/>
          <p:cNvSpPr txBox="1">
            <a:spLocks noGrp="1"/>
          </p:cNvSpPr>
          <p:nvPr>
            <p:ph type="title"/>
          </p:nvPr>
        </p:nvSpPr>
        <p:spPr>
          <a:xfrm>
            <a:off x="213075" y="146712"/>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100" dirty="0">
                <a:latin typeface="Raleway" pitchFamily="2" charset="0"/>
              </a:rPr>
              <a:t>District Uses of Title II, Part A Funds</a:t>
            </a:r>
            <a:br>
              <a:rPr lang="en" sz="2100" dirty="0">
                <a:latin typeface="Raleway" pitchFamily="2" charset="0"/>
              </a:rPr>
            </a:br>
            <a:r>
              <a:rPr lang="en" sz="2100" dirty="0">
                <a:latin typeface="Raleway" pitchFamily="2" charset="0"/>
              </a:rPr>
              <a:t>Fund Transfers by District Characteristic</a:t>
            </a:r>
            <a:endParaRPr sz="2100" dirty="0">
              <a:latin typeface="Raleway" pitchFamily="2" charset="0"/>
            </a:endParaRPr>
          </a:p>
        </p:txBody>
      </p:sp>
      <p:sp>
        <p:nvSpPr>
          <p:cNvPr id="524" name="Google Shape;524;p87"/>
          <p:cNvSpPr txBox="1">
            <a:spLocks noGrp="1"/>
          </p:cNvSpPr>
          <p:nvPr>
            <p:ph type="body" idx="4294967295"/>
          </p:nvPr>
        </p:nvSpPr>
        <p:spPr>
          <a:xfrm>
            <a:off x="550425" y="1165850"/>
            <a:ext cx="2775600" cy="326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solidFill>
                <a:latin typeface="Raleway" pitchFamily="2" charset="0"/>
              </a:rPr>
              <a:t>Transferring Funds</a:t>
            </a:r>
            <a:endParaRPr dirty="0">
              <a:solidFill>
                <a:schemeClr val="tx1"/>
              </a:solidFill>
              <a:latin typeface="Raleway" pitchFamily="2" charset="0"/>
            </a:endParaRPr>
          </a:p>
          <a:p>
            <a:pPr lvl="0" algn="l" rtl="0">
              <a:spcBef>
                <a:spcPts val="1200"/>
              </a:spcBef>
              <a:spcAft>
                <a:spcPts val="0"/>
              </a:spcAft>
              <a:buSzPts val="1800"/>
              <a:buFont typeface="Arial" panose="020B0604020202020204" pitchFamily="34" charset="0"/>
              <a:buChar char="•"/>
            </a:pPr>
            <a:r>
              <a:rPr lang="en" dirty="0">
                <a:solidFill>
                  <a:schemeClr val="tx1"/>
                </a:solidFill>
                <a:latin typeface="Raleway" pitchFamily="2" charset="0"/>
              </a:rPr>
              <a:t>Small and rural districts most commonly transferred funds from Title II to another program. </a:t>
            </a:r>
            <a:endParaRPr dirty="0">
              <a:solidFill>
                <a:schemeClr val="tx1"/>
              </a:solidFill>
              <a:latin typeface="Raleway" pitchFamily="2" charset="0"/>
            </a:endParaRPr>
          </a:p>
        </p:txBody>
      </p:sp>
      <p:pic>
        <p:nvPicPr>
          <p:cNvPr id="526" name="Google Shape;526;p87" descr="Exhibit 13 shows the percentage of districts that transferred Title II-A funds to another ESEA program in 2021-22 and the share or funds they transferred, by district characteristics. The exhibit reads: among large districts that received Title II-A funds, 7% transferred fund from Title II-A to another program. Among the large districts that transferred funds, they collectively transferred 43% of their Title II-A funds to another program."/>
          <p:cNvPicPr preferRelativeResize="0"/>
          <p:nvPr/>
        </p:nvPicPr>
        <p:blipFill rotWithShape="1">
          <a:blip r:embed="rId3">
            <a:alphaModFix/>
          </a:blip>
          <a:srcRect b="14059"/>
          <a:stretch/>
        </p:blipFill>
        <p:spPr>
          <a:xfrm>
            <a:off x="3999050" y="1012500"/>
            <a:ext cx="5006843" cy="3416750"/>
          </a:xfrm>
          <a:prstGeom prst="rect">
            <a:avLst/>
          </a:prstGeom>
          <a:noFill/>
          <a:ln>
            <a:noFill/>
          </a:ln>
        </p:spPr>
      </p:pic>
      <p:sp>
        <p:nvSpPr>
          <p:cNvPr id="527" name="Google Shape;527;p87">
            <a:extLst>
              <a:ext uri="{C183D7F6-B498-43B3-948B-1728B52AA6E4}">
                <adec:decorative xmlns:adec="http://schemas.microsoft.com/office/drawing/2017/decorative" val="1"/>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3" name="Google Shape;533;p8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Changes in the Use of Funds from 2020-21 to 2021-22</a:t>
            </a:r>
            <a:endParaRPr sz="2100" dirty="0">
              <a:latin typeface="Raleway" pitchFamily="2" charset="0"/>
            </a:endParaRPr>
          </a:p>
        </p:txBody>
      </p:sp>
      <p:sp>
        <p:nvSpPr>
          <p:cNvPr id="532" name="Google Shape;532;p88"/>
          <p:cNvSpPr txBox="1">
            <a:spLocks noGrp="1"/>
          </p:cNvSpPr>
          <p:nvPr>
            <p:ph type="body" idx="4294967295"/>
          </p:nvPr>
        </p:nvSpPr>
        <p:spPr>
          <a:xfrm>
            <a:off x="628650" y="1065019"/>
            <a:ext cx="7886700" cy="3263400"/>
          </a:xfrm>
          <a:prstGeom prst="rect">
            <a:avLst/>
          </a:prstGeom>
        </p:spPr>
        <p:txBody>
          <a:bodyPr spcFirstLastPara="1" wrap="square" lIns="91425" tIns="91425" rIns="91425" bIns="91425" anchor="t" anchorCtr="0">
            <a:noAutofit/>
          </a:bodyPr>
          <a:lstStyle/>
          <a:p>
            <a:pPr marL="457200" lvl="0" indent="-334327" algn="l" rtl="0">
              <a:spcBef>
                <a:spcPts val="0"/>
              </a:spcBef>
              <a:spcAft>
                <a:spcPts val="0"/>
              </a:spcAft>
              <a:buSzPct val="100000"/>
              <a:buAutoNum type="arabicPeriod"/>
            </a:pPr>
            <a:r>
              <a:rPr lang="en" dirty="0">
                <a:solidFill>
                  <a:schemeClr val="tx1"/>
                </a:solidFill>
                <a:latin typeface="Raleway" pitchFamily="2" charset="0"/>
              </a:rPr>
              <a:t>Districts allocated smaller shares of Title II-A funding for class size reduction and professional development, and a larger share for other activities.</a:t>
            </a:r>
            <a:endParaRPr dirty="0">
              <a:solidFill>
                <a:schemeClr val="tx1"/>
              </a:solidFill>
              <a:latin typeface="Raleway" pitchFamily="2" charset="0"/>
            </a:endParaRPr>
          </a:p>
          <a:p>
            <a:pPr marL="457200" lvl="0" indent="-334327" algn="l" rtl="0">
              <a:spcBef>
                <a:spcPts val="1200"/>
              </a:spcBef>
              <a:spcAft>
                <a:spcPts val="0"/>
              </a:spcAft>
              <a:buSzPct val="100000"/>
              <a:buAutoNum type="arabicPeriod"/>
            </a:pPr>
            <a:r>
              <a:rPr lang="en" dirty="0">
                <a:solidFill>
                  <a:schemeClr val="tx1"/>
                </a:solidFill>
                <a:latin typeface="Raleway" pitchFamily="2" charset="0"/>
              </a:rPr>
              <a:t>The percentage of rural districts allocating Title II-A funds for class size reduction increased.</a:t>
            </a:r>
            <a:endParaRPr dirty="0">
              <a:solidFill>
                <a:schemeClr val="tx1"/>
              </a:solidFill>
              <a:latin typeface="Raleway" pitchFamily="2" charset="0"/>
            </a:endParaRPr>
          </a:p>
          <a:p>
            <a:pPr marL="457200" lvl="0" indent="-334327" algn="l" rtl="0">
              <a:spcBef>
                <a:spcPts val="1200"/>
              </a:spcBef>
              <a:spcAft>
                <a:spcPts val="0"/>
              </a:spcAft>
              <a:buSzPct val="100000"/>
              <a:buAutoNum type="arabicPeriod"/>
            </a:pPr>
            <a:r>
              <a:rPr lang="en" dirty="0">
                <a:solidFill>
                  <a:schemeClr val="tx1"/>
                </a:solidFill>
                <a:latin typeface="Raleway" pitchFamily="2" charset="0"/>
              </a:rPr>
              <a:t>The percentage of districts allocating funding for professional development and evaluation systems decreased and districts were less likely to support all types of professional development (short-term, longer-term, and collaborative or job-embedded).</a:t>
            </a:r>
            <a:endParaRPr dirty="0">
              <a:solidFill>
                <a:schemeClr val="tx1"/>
              </a:solidFill>
              <a:latin typeface="Raleway" pitchFamily="2" charset="0"/>
            </a:endParaRPr>
          </a:p>
        </p:txBody>
      </p:sp>
      <p:sp>
        <p:nvSpPr>
          <p:cNvPr id="534" name="Google Shape;534;p8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800"/>
              <a:buFont typeface="Arial"/>
              <a:buNone/>
            </a:pPr>
            <a:r>
              <a:rPr lang="en" sz="2100" dirty="0">
                <a:latin typeface="Raleway" pitchFamily="2" charset="0"/>
              </a:rPr>
              <a:t>Considerations</a:t>
            </a:r>
            <a:endParaRPr sz="2100" dirty="0">
              <a:latin typeface="Raleway" pitchFamily="2" charset="0"/>
            </a:endParaRPr>
          </a:p>
        </p:txBody>
      </p:sp>
      <p:sp>
        <p:nvSpPr>
          <p:cNvPr id="541" name="Google Shape;541;p89"/>
          <p:cNvSpPr txBox="1">
            <a:spLocks noGrp="1"/>
          </p:cNvSpPr>
          <p:nvPr>
            <p:ph type="body" idx="4294967295"/>
          </p:nvPr>
        </p:nvSpPr>
        <p:spPr>
          <a:xfrm>
            <a:off x="994725" y="1192469"/>
            <a:ext cx="6957300" cy="2486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dirty="0">
                <a:solidFill>
                  <a:schemeClr val="tx1"/>
                </a:solidFill>
                <a:latin typeface="Raleway" pitchFamily="2" charset="0"/>
              </a:rPr>
              <a:t>Consider using Title II funds for evidence-based strategies in:</a:t>
            </a:r>
          </a:p>
          <a:p>
            <a:pPr marL="285750" indent="-285750">
              <a:buFont typeface="Arial" panose="020B0604020202020204" pitchFamily="34" charset="0"/>
              <a:buChar char="•"/>
            </a:pPr>
            <a:r>
              <a:rPr lang="en" dirty="0">
                <a:solidFill>
                  <a:schemeClr val="tx1"/>
                </a:solidFill>
                <a:latin typeface="Raleway" pitchFamily="2" charset="0"/>
              </a:rPr>
              <a:t>Recruitment efforts</a:t>
            </a:r>
          </a:p>
          <a:p>
            <a:pPr marL="285750" indent="-285750">
              <a:buFont typeface="Arial" panose="020B0604020202020204" pitchFamily="34" charset="0"/>
              <a:buChar char="•"/>
            </a:pPr>
            <a:r>
              <a:rPr lang="en" dirty="0">
                <a:solidFill>
                  <a:schemeClr val="tx1"/>
                </a:solidFill>
                <a:latin typeface="Raleway" pitchFamily="2" charset="0"/>
              </a:rPr>
              <a:t>Retaining/sustaining teachers and principals</a:t>
            </a:r>
          </a:p>
          <a:p>
            <a:pPr marL="285750" indent="-285750">
              <a:buFont typeface="Arial" panose="020B0604020202020204" pitchFamily="34" charset="0"/>
              <a:buChar char="•"/>
            </a:pPr>
            <a:r>
              <a:rPr lang="en" dirty="0">
                <a:solidFill>
                  <a:schemeClr val="tx1"/>
                </a:solidFill>
                <a:latin typeface="Raleway" pitchFamily="2" charset="0"/>
              </a:rPr>
              <a:t>“Grow Your Own” programs</a:t>
            </a:r>
          </a:p>
          <a:p>
            <a:pPr marL="285750" indent="-285750">
              <a:buFont typeface="Arial" panose="020B0604020202020204" pitchFamily="34" charset="0"/>
              <a:buChar char="•"/>
            </a:pPr>
            <a:r>
              <a:rPr lang="en" dirty="0">
                <a:solidFill>
                  <a:schemeClr val="tx1"/>
                </a:solidFill>
                <a:latin typeface="Raleway" pitchFamily="2" charset="0"/>
              </a:rPr>
              <a:t>Professional learning opportunities </a:t>
            </a:r>
          </a:p>
          <a:p>
            <a:pPr marL="285750" indent="-285750">
              <a:buFont typeface="Arial" panose="020B0604020202020204" pitchFamily="34" charset="0"/>
              <a:buChar char="•"/>
            </a:pPr>
            <a:r>
              <a:rPr lang="en" dirty="0">
                <a:solidFill>
                  <a:schemeClr val="tx1"/>
                </a:solidFill>
                <a:latin typeface="Raleway" pitchFamily="2" charset="0"/>
              </a:rPr>
              <a:t>Teacher advancement initiatives</a:t>
            </a:r>
          </a:p>
          <a:p>
            <a:pPr marL="285750" indent="-285750">
              <a:buFont typeface="Arial" panose="020B0604020202020204" pitchFamily="34" charset="0"/>
              <a:buChar char="•"/>
            </a:pPr>
            <a:r>
              <a:rPr lang="en" dirty="0">
                <a:solidFill>
                  <a:schemeClr val="tx1"/>
                </a:solidFill>
                <a:latin typeface="Raleway" pitchFamily="2" charset="0"/>
              </a:rPr>
              <a:t>Supplemental induction or mentoring programs</a:t>
            </a:r>
            <a:endParaRPr dirty="0">
              <a:solidFill>
                <a:schemeClr val="tx1"/>
              </a:solidFill>
              <a:latin typeface="Raleway" pitchFamily="2" charset="0"/>
            </a:endParaRPr>
          </a:p>
        </p:txBody>
      </p:sp>
      <p:sp>
        <p:nvSpPr>
          <p:cNvPr id="542" name="Google Shape;542;p8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Reflection</a:t>
            </a:r>
            <a:endParaRPr sz="2100" dirty="0">
              <a:latin typeface="Raleway" pitchFamily="2" charset="0"/>
            </a:endParaRPr>
          </a:p>
        </p:txBody>
      </p:sp>
      <p:sp>
        <p:nvSpPr>
          <p:cNvPr id="548" name="Google Shape;548;p90"/>
          <p:cNvSpPr txBox="1">
            <a:spLocks noGrp="1"/>
          </p:cNvSpPr>
          <p:nvPr>
            <p:ph type="body" idx="4294967295"/>
          </p:nvPr>
        </p:nvSpPr>
        <p:spPr>
          <a:xfrm>
            <a:off x="588500" y="940052"/>
            <a:ext cx="7850100" cy="242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dirty="0">
                <a:solidFill>
                  <a:schemeClr val="tx1"/>
                </a:solidFill>
                <a:latin typeface="Raleway" pitchFamily="2" charset="0"/>
              </a:rPr>
              <a:t>Does your LEA’s use of Title II, Part A funds align with the trends identified by ED?</a:t>
            </a:r>
            <a:endParaRPr dirty="0">
              <a:solidFill>
                <a:schemeClr val="tx1"/>
              </a:solidFill>
              <a:latin typeface="Raleway" pitchFamily="2" charset="0"/>
            </a:endParaRPr>
          </a:p>
          <a:p>
            <a:pPr marL="457200" lvl="0" indent="-342900" algn="l" rtl="0">
              <a:spcBef>
                <a:spcPts val="0"/>
              </a:spcBef>
              <a:spcAft>
                <a:spcPts val="0"/>
              </a:spcAft>
              <a:buSzPts val="1800"/>
              <a:buAutoNum type="arabicPeriod"/>
            </a:pPr>
            <a:r>
              <a:rPr lang="en" dirty="0">
                <a:solidFill>
                  <a:schemeClr val="tx1"/>
                </a:solidFill>
                <a:latin typeface="Raleway" pitchFamily="2" charset="0"/>
              </a:rPr>
              <a:t>Does this data give you new ideas on how to use your Title II, Part A funds?</a:t>
            </a:r>
            <a:endParaRPr dirty="0">
              <a:solidFill>
                <a:schemeClr val="tx1"/>
              </a:solidFill>
              <a:latin typeface="Raleway" pitchFamily="2" charset="0"/>
            </a:endParaRPr>
          </a:p>
          <a:p>
            <a:pPr marL="457200" lvl="0" indent="-342900" algn="l" rtl="0">
              <a:spcBef>
                <a:spcPts val="0"/>
              </a:spcBef>
              <a:spcAft>
                <a:spcPts val="0"/>
              </a:spcAft>
              <a:buSzPts val="1800"/>
              <a:buAutoNum type="arabicPeriod"/>
            </a:pPr>
            <a:r>
              <a:rPr lang="en" dirty="0">
                <a:solidFill>
                  <a:schemeClr val="tx1"/>
                </a:solidFill>
                <a:latin typeface="Raleway" pitchFamily="2" charset="0"/>
              </a:rPr>
              <a:t>What evidence do you have at the local level to determine if your uses of funds are improving outcomes for your educators and students? What data could you use in your planning process to identify needs and how Title II funds can support those needs? </a:t>
            </a:r>
            <a:endParaRPr dirty="0">
              <a:solidFill>
                <a:schemeClr val="tx1"/>
              </a:solidFill>
              <a:latin typeface="Raleway" pitchFamily="2" charset="0"/>
            </a:endParaRPr>
          </a:p>
        </p:txBody>
      </p:sp>
      <p:pic>
        <p:nvPicPr>
          <p:cNvPr id="549" name="Google Shape;549;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30028" y="3626588"/>
            <a:ext cx="1283949" cy="1283924"/>
          </a:xfrm>
          <a:prstGeom prst="rect">
            <a:avLst/>
          </a:prstGeom>
          <a:noFill/>
          <a:ln>
            <a:noFill/>
          </a:ln>
        </p:spPr>
      </p:pic>
      <p:sp>
        <p:nvSpPr>
          <p:cNvPr id="550" name="Google Shape;550;p9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1"/>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Questions?</a:t>
            </a:r>
            <a:endParaRPr dirty="0">
              <a:latin typeface="Raleway" pitchFamily="2" charset="0"/>
            </a:endParaRPr>
          </a:p>
        </p:txBody>
      </p:sp>
      <p:sp>
        <p:nvSpPr>
          <p:cNvPr id="556" name="Google Shape;556;p91"/>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2"/>
          <p:cNvSpPr txBox="1">
            <a:spLocks noGrp="1"/>
          </p:cNvSpPr>
          <p:nvPr>
            <p:ph type="title"/>
          </p:nvPr>
        </p:nvSpPr>
        <p:spPr>
          <a:xfrm>
            <a:off x="283525" y="153429"/>
            <a:ext cx="8430000" cy="49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Upcoming Event</a:t>
            </a:r>
            <a:endParaRPr sz="2100" dirty="0">
              <a:latin typeface="Raleway" pitchFamily="2" charset="0"/>
            </a:endParaRPr>
          </a:p>
          <a:p>
            <a:pPr marL="0" lvl="0" indent="0" algn="l" rtl="0">
              <a:spcBef>
                <a:spcPts val="0"/>
              </a:spcBef>
              <a:spcAft>
                <a:spcPts val="0"/>
              </a:spcAft>
              <a:buNone/>
            </a:pPr>
            <a:r>
              <a:rPr lang="en" sz="2100" dirty="0">
                <a:latin typeface="Raleway" pitchFamily="2" charset="0"/>
              </a:rPr>
              <a:t>Featuring:  Travis Garoutte, Educator Talent</a:t>
            </a:r>
            <a:endParaRPr sz="2100" dirty="0">
              <a:latin typeface="Raleway" pitchFamily="2" charset="0"/>
            </a:endParaRPr>
          </a:p>
        </p:txBody>
      </p:sp>
      <p:sp>
        <p:nvSpPr>
          <p:cNvPr id="562" name="Google Shape;562;p92"/>
          <p:cNvSpPr txBox="1">
            <a:spLocks noGrp="1"/>
          </p:cNvSpPr>
          <p:nvPr>
            <p:ph type="body" idx="4294967295"/>
          </p:nvPr>
        </p:nvSpPr>
        <p:spPr>
          <a:xfrm>
            <a:off x="283525" y="1086092"/>
            <a:ext cx="4075411" cy="32409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2400"/>
              </a:spcAft>
              <a:buSzPts val="688"/>
              <a:buNone/>
            </a:pPr>
            <a:r>
              <a:rPr lang="en" sz="1600" dirty="0">
                <a:solidFill>
                  <a:schemeClr val="tx1"/>
                </a:solidFill>
                <a:latin typeface="Raleway" pitchFamily="2" charset="0"/>
              </a:rPr>
              <a:t>Many LEAs are experiencing educator and staffing shortages. What are strategies to consider? </a:t>
            </a:r>
            <a:endParaRPr sz="1600" dirty="0">
              <a:solidFill>
                <a:schemeClr val="tx1"/>
              </a:solidFill>
              <a:latin typeface="Raleway" pitchFamily="2" charset="0"/>
            </a:endParaRPr>
          </a:p>
          <a:p>
            <a:pPr marL="0" lvl="0" indent="0" algn="ctr" rtl="0">
              <a:lnSpc>
                <a:spcPct val="95000"/>
              </a:lnSpc>
              <a:spcBef>
                <a:spcPts val="0"/>
              </a:spcBef>
              <a:spcAft>
                <a:spcPts val="2400"/>
              </a:spcAft>
              <a:buSzPts val="688"/>
              <a:buNone/>
            </a:pPr>
            <a:r>
              <a:rPr lang="en" sz="1600" dirty="0">
                <a:solidFill>
                  <a:schemeClr val="tx1"/>
                </a:solidFill>
                <a:latin typeface="Raleway" pitchFamily="2" charset="0"/>
              </a:rPr>
              <a:t>Join us on February 29th for an Office Hours presentation with</a:t>
            </a:r>
            <a:endParaRPr sz="1600" dirty="0">
              <a:solidFill>
                <a:schemeClr val="tx1"/>
              </a:solidFill>
              <a:latin typeface="Raleway" pitchFamily="2" charset="0"/>
            </a:endParaRPr>
          </a:p>
          <a:p>
            <a:pPr marL="0" lvl="0" indent="0" algn="ctr" rtl="0">
              <a:lnSpc>
                <a:spcPct val="95000"/>
              </a:lnSpc>
              <a:spcBef>
                <a:spcPts val="0"/>
              </a:spcBef>
              <a:spcAft>
                <a:spcPts val="2400"/>
              </a:spcAft>
              <a:buSzPts val="688"/>
              <a:buNone/>
            </a:pPr>
            <a:r>
              <a:rPr lang="en" sz="1600" b="1" dirty="0">
                <a:solidFill>
                  <a:schemeClr val="tx1"/>
                </a:solidFill>
                <a:latin typeface="Raleway" pitchFamily="2" charset="0"/>
              </a:rPr>
              <a:t>Travis Garoutte, Educator Talent</a:t>
            </a:r>
            <a:endParaRPr sz="1600" dirty="0">
              <a:solidFill>
                <a:schemeClr val="tx1"/>
              </a:solidFill>
              <a:latin typeface="Raleway" pitchFamily="2" charset="0"/>
            </a:endParaRPr>
          </a:p>
          <a:p>
            <a:pPr marL="0" lvl="0" indent="0" algn="ctr" rtl="0">
              <a:lnSpc>
                <a:spcPct val="95000"/>
              </a:lnSpc>
              <a:spcBef>
                <a:spcPts val="0"/>
              </a:spcBef>
              <a:spcAft>
                <a:spcPts val="0"/>
              </a:spcAft>
              <a:buSzPts val="688"/>
              <a:buNone/>
            </a:pPr>
            <a:r>
              <a:rPr lang="en" sz="1600" dirty="0">
                <a:solidFill>
                  <a:schemeClr val="tx1"/>
                </a:solidFill>
                <a:latin typeface="Raleway" pitchFamily="2" charset="0"/>
              </a:rPr>
              <a:t>about educator development opportunities and recruitment and retention strategies available in Colorado.</a:t>
            </a:r>
            <a:endParaRPr sz="1600" dirty="0">
              <a:solidFill>
                <a:schemeClr val="tx1"/>
              </a:solidFill>
              <a:latin typeface="Raleway" pitchFamily="2" charset="0"/>
            </a:endParaRPr>
          </a:p>
        </p:txBody>
      </p:sp>
      <p:pic>
        <p:nvPicPr>
          <p:cNvPr id="563" name="Google Shape;563;p9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89725" y="1370175"/>
            <a:ext cx="4316775" cy="2875550"/>
          </a:xfrm>
          <a:prstGeom prst="rect">
            <a:avLst/>
          </a:prstGeom>
          <a:noFill/>
          <a:ln>
            <a:noFill/>
          </a:ln>
        </p:spPr>
      </p:pic>
      <p:sp>
        <p:nvSpPr>
          <p:cNvPr id="564" name="Google Shape;564;p9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rPr>
              <a:t>T</a:t>
            </a:r>
            <a:r>
              <a:rPr lang="en-US" sz="2100" dirty="0" err="1">
                <a:latin typeface="Raleway" pitchFamily="2" charset="0"/>
              </a:rPr>
              <a:t>i</a:t>
            </a:r>
            <a:r>
              <a:rPr lang="en" sz="2100" dirty="0">
                <a:latin typeface="Raleway" pitchFamily="2" charset="0"/>
              </a:rPr>
              <a:t>tle II-A Resources</a:t>
            </a:r>
            <a:endParaRPr sz="2100" dirty="0">
              <a:latin typeface="Raleway" pitchFamily="2" charset="0"/>
            </a:endParaRPr>
          </a:p>
        </p:txBody>
      </p:sp>
      <p:sp>
        <p:nvSpPr>
          <p:cNvPr id="570" name="Google Shape;570;p93"/>
          <p:cNvSpPr txBox="1">
            <a:spLocks noGrp="1"/>
          </p:cNvSpPr>
          <p:nvPr>
            <p:ph type="body" idx="4294967295"/>
          </p:nvPr>
        </p:nvSpPr>
        <p:spPr>
          <a:xfrm>
            <a:off x="628650" y="1165860"/>
            <a:ext cx="7886700" cy="3263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dirty="0">
                <a:solidFill>
                  <a:schemeClr val="tx1"/>
                </a:solidFill>
                <a:latin typeface="Raleway" pitchFamily="2" charset="0"/>
              </a:rPr>
              <a:t>Contacts:</a:t>
            </a:r>
            <a:endParaRPr dirty="0">
              <a:solidFill>
                <a:schemeClr val="tx1"/>
              </a:solidFill>
              <a:latin typeface="Raleway" pitchFamily="2" charset="0"/>
            </a:endParaRPr>
          </a:p>
          <a:p>
            <a:pPr marL="0" lvl="0" indent="0" algn="l" rtl="0">
              <a:lnSpc>
                <a:spcPct val="95000"/>
              </a:lnSpc>
              <a:spcBef>
                <a:spcPts val="1200"/>
              </a:spcBef>
              <a:spcAft>
                <a:spcPts val="0"/>
              </a:spcAft>
              <a:buSzPts val="852"/>
              <a:buNone/>
            </a:pPr>
            <a:r>
              <a:rPr lang="en" sz="1600" dirty="0">
                <a:solidFill>
                  <a:schemeClr val="tx1"/>
                </a:solidFill>
                <a:latin typeface="Raleway" pitchFamily="2" charset="0"/>
              </a:rPr>
              <a:t>Sue Miller-Curley (ESEA Title II Specialist) </a:t>
            </a:r>
            <a:r>
              <a:rPr lang="en" sz="1600" u="sng" dirty="0">
                <a:solidFill>
                  <a:schemeClr val="hlink"/>
                </a:solidFill>
                <a:latin typeface="Raleway" pitchFamily="2" charset="0"/>
                <a:hlinkClick r:id="rId3"/>
              </a:rPr>
              <a:t>miller-curley_s@cde.state.co.us</a:t>
            </a:r>
            <a:endParaRPr sz="1600" dirty="0">
              <a:latin typeface="Raleway" pitchFamily="2" charset="0"/>
            </a:endParaRPr>
          </a:p>
          <a:p>
            <a:pPr marL="0" lvl="0" indent="0" algn="l" rtl="0">
              <a:lnSpc>
                <a:spcPct val="95000"/>
              </a:lnSpc>
              <a:spcBef>
                <a:spcPts val="1200"/>
              </a:spcBef>
              <a:spcAft>
                <a:spcPts val="2400"/>
              </a:spcAft>
              <a:buSzPts val="852"/>
              <a:buNone/>
            </a:pPr>
            <a:r>
              <a:rPr lang="en" sz="1600" dirty="0">
                <a:solidFill>
                  <a:schemeClr val="tx1"/>
                </a:solidFill>
                <a:latin typeface="Raleway" pitchFamily="2" charset="0"/>
              </a:rPr>
              <a:t>Rachel Echsner (ESEA Title I &amp; II Specialist) </a:t>
            </a:r>
            <a:r>
              <a:rPr lang="en" sz="1600" u="sng" dirty="0">
                <a:solidFill>
                  <a:schemeClr val="hlink"/>
                </a:solidFill>
                <a:latin typeface="Raleway" pitchFamily="2" charset="0"/>
                <a:hlinkClick r:id="rId4"/>
              </a:rPr>
              <a:t>echsner_r@cde.state.co.us</a:t>
            </a:r>
            <a:endParaRPr sz="1600" dirty="0">
              <a:latin typeface="Raleway" pitchFamily="2" charset="0"/>
            </a:endParaRPr>
          </a:p>
          <a:p>
            <a:pPr marL="0" lvl="0" indent="0" algn="l" rtl="0">
              <a:lnSpc>
                <a:spcPct val="95000"/>
              </a:lnSpc>
              <a:spcBef>
                <a:spcPts val="1200"/>
              </a:spcBef>
              <a:spcAft>
                <a:spcPts val="0"/>
              </a:spcAft>
              <a:buSzPts val="852"/>
              <a:buNone/>
            </a:pPr>
            <a:r>
              <a:rPr lang="en" dirty="0">
                <a:solidFill>
                  <a:schemeClr val="tx1"/>
                </a:solidFill>
                <a:latin typeface="Raleway" pitchFamily="2" charset="0"/>
              </a:rPr>
              <a:t>Other Resources:</a:t>
            </a:r>
            <a:endParaRPr dirty="0">
              <a:solidFill>
                <a:schemeClr val="tx1"/>
              </a:solidFill>
              <a:latin typeface="Raleway" pitchFamily="2" charset="0"/>
            </a:endParaRPr>
          </a:p>
          <a:p>
            <a:pPr marL="0" lvl="0" indent="0" algn="l" rtl="0">
              <a:lnSpc>
                <a:spcPct val="95000"/>
              </a:lnSpc>
              <a:spcBef>
                <a:spcPts val="1200"/>
              </a:spcBef>
              <a:spcAft>
                <a:spcPts val="0"/>
              </a:spcAft>
              <a:buSzPts val="852"/>
              <a:buNone/>
            </a:pPr>
            <a:r>
              <a:rPr lang="en" sz="1600" u="sng" dirty="0">
                <a:solidFill>
                  <a:schemeClr val="hlink"/>
                </a:solidFill>
                <a:latin typeface="Raleway" pitchFamily="2" charset="0"/>
                <a:sym typeface="Arial"/>
                <a:hlinkClick r:id="rId5"/>
              </a:rPr>
              <a:t>Colorado Department of Education Title II-A  Webpage</a:t>
            </a:r>
            <a:endParaRPr sz="1600" dirty="0">
              <a:latin typeface="Raleway" pitchFamily="2" charset="0"/>
            </a:endParaRPr>
          </a:p>
          <a:p>
            <a:pPr marL="0" lvl="0" indent="0" algn="l" rtl="0">
              <a:lnSpc>
                <a:spcPct val="95000"/>
              </a:lnSpc>
              <a:spcBef>
                <a:spcPts val="1200"/>
              </a:spcBef>
              <a:spcAft>
                <a:spcPts val="0"/>
              </a:spcAft>
              <a:buSzPts val="852"/>
              <a:buNone/>
            </a:pPr>
            <a:r>
              <a:rPr lang="en" sz="1600" u="sng" dirty="0">
                <a:solidFill>
                  <a:schemeClr val="hlink"/>
                </a:solidFill>
                <a:latin typeface="Raleway" pitchFamily="2" charset="0"/>
                <a:hlinkClick r:id="rId6"/>
              </a:rPr>
              <a:t>Office of Elementary and Secondary Education Act Title II, Part A Information</a:t>
            </a:r>
            <a:endParaRPr sz="1600" dirty="0">
              <a:latin typeface="Raleway" pitchFamily="2" charset="0"/>
            </a:endParaRPr>
          </a:p>
          <a:p>
            <a:pPr marL="0" lvl="0" indent="0" algn="l" rtl="0">
              <a:lnSpc>
                <a:spcPct val="95000"/>
              </a:lnSpc>
              <a:spcBef>
                <a:spcPts val="1200"/>
              </a:spcBef>
              <a:spcAft>
                <a:spcPts val="1200"/>
              </a:spcAft>
              <a:buClr>
                <a:schemeClr val="dk1"/>
              </a:buClr>
              <a:buSzPts val="852"/>
              <a:buFont typeface="Arial"/>
              <a:buNone/>
            </a:pPr>
            <a:r>
              <a:rPr lang="en" sz="1600" u="sng" dirty="0">
                <a:solidFill>
                  <a:schemeClr val="hlink"/>
                </a:solidFill>
                <a:latin typeface="Raleway" pitchFamily="2" charset="0"/>
              </a:rPr>
              <a:t>CDE Federal Programs and Supports Unit Contacts</a:t>
            </a:r>
            <a:endParaRPr sz="1600" dirty="0">
              <a:latin typeface="Raleway" pitchFamily="2" charset="0"/>
            </a:endParaRPr>
          </a:p>
        </p:txBody>
      </p:sp>
      <p:sp>
        <p:nvSpPr>
          <p:cNvPr id="571" name="Google Shape;571;p9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8"/>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Updates and Reminders</a:t>
            </a:r>
            <a:endParaRPr dirty="0">
              <a:latin typeface="Raleway"/>
              <a:ea typeface="Raleway"/>
              <a:cs typeface="Raleway"/>
              <a:sym typeface="Raleway"/>
            </a:endParaRPr>
          </a:p>
        </p:txBody>
      </p:sp>
      <p:sp>
        <p:nvSpPr>
          <p:cNvPr id="313" name="Google Shape;313;p58"/>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9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Unified Improvement Plan (UIP) Feedback</a:t>
            </a:r>
            <a:endParaRPr dirty="0">
              <a:latin typeface="Raleway"/>
              <a:ea typeface="Raleway"/>
              <a:cs typeface="Raleway"/>
              <a:sym typeface="Raleway"/>
            </a:endParaRPr>
          </a:p>
        </p:txBody>
      </p:sp>
      <p:sp>
        <p:nvSpPr>
          <p:cNvPr id="577" name="Google Shape;577;p94"/>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Feedback and Approval Release for 23-24 Comprehensive Support (CS) UIPs</a:t>
            </a:r>
            <a:endParaRPr dirty="0">
              <a:latin typeface="Raleway"/>
              <a:ea typeface="Raleway"/>
              <a:cs typeface="Raleway"/>
              <a:sym typeface="Raleway"/>
            </a:endParaRPr>
          </a:p>
        </p:txBody>
      </p:sp>
      <p:sp>
        <p:nvSpPr>
          <p:cNvPr id="583" name="Google Shape;583;p95"/>
          <p:cNvSpPr txBox="1">
            <a:spLocks noGrp="1"/>
          </p:cNvSpPr>
          <p:nvPr>
            <p:ph type="body" idx="1"/>
          </p:nvPr>
        </p:nvSpPr>
        <p:spPr>
          <a:xfrm>
            <a:off x="273150" y="965488"/>
            <a:ext cx="8597700" cy="3869700"/>
          </a:xfrm>
          <a:prstGeom prst="rect">
            <a:avLst/>
          </a:prstGeom>
          <a:noFill/>
          <a:ln>
            <a:noFill/>
          </a:ln>
        </p:spPr>
        <p:txBody>
          <a:bodyPr spcFirstLastPara="1" wrap="square" lIns="0" tIns="0" rIns="0" bIns="0" anchor="t" anchorCtr="0">
            <a:noAutofit/>
          </a:bodyPr>
          <a:lstStyle/>
          <a:p>
            <a:pPr marL="422275" indent="-285750">
              <a:lnSpc>
                <a:spcPct val="100000"/>
              </a:lnSpc>
              <a:spcBef>
                <a:spcPts val="0"/>
              </a:spcBef>
              <a:spcAft>
                <a:spcPts val="1200"/>
              </a:spcAft>
              <a:buSzPts val="1450"/>
            </a:pPr>
            <a:r>
              <a:rPr lang="en" sz="1400" dirty="0">
                <a:latin typeface="Raleway" pitchFamily="2" charset="0"/>
                <a:ea typeface="Arial"/>
                <a:cs typeface="Arial"/>
                <a:sym typeface="Arial"/>
              </a:rPr>
              <a:t>Schools identified for Comprehensive Support and Improvement (CS) must develop and implement an improvement plan that addresses the reasons for the school’s identification as CS and will result in the improvement of student outcomes.  These plans must all be reviewed and approved by CDE.  For more information:  </a:t>
            </a:r>
            <a:r>
              <a:rPr lang="en" sz="1400" u="sng" dirty="0">
                <a:solidFill>
                  <a:schemeClr val="hlink"/>
                </a:solidFill>
                <a:latin typeface="Raleway" pitchFamily="2" charset="0"/>
                <a:ea typeface="Arial"/>
                <a:cs typeface="Arial"/>
                <a:sym typeface="Arial"/>
                <a:hlinkClick r:id="rId3"/>
              </a:rPr>
              <a:t>https://www.cde.state.co.us/fedprograms/essaplanningrequirements</a:t>
            </a:r>
            <a:endParaRPr sz="1400" dirty="0">
              <a:latin typeface="Raleway" pitchFamily="2" charset="0"/>
              <a:ea typeface="Arial"/>
              <a:cs typeface="Arial"/>
              <a:sym typeface="Arial"/>
            </a:endParaRPr>
          </a:p>
          <a:p>
            <a:pPr marL="422275" indent="-285750">
              <a:lnSpc>
                <a:spcPct val="100000"/>
              </a:lnSpc>
              <a:spcBef>
                <a:spcPts val="0"/>
              </a:spcBef>
              <a:spcAft>
                <a:spcPts val="1200"/>
              </a:spcAft>
              <a:buSzPts val="1450"/>
            </a:pPr>
            <a:r>
              <a:rPr lang="en" sz="1400" dirty="0">
                <a:latin typeface="Raleway" pitchFamily="2" charset="0"/>
                <a:ea typeface="Arial"/>
                <a:cs typeface="Arial"/>
                <a:sym typeface="Arial"/>
              </a:rPr>
              <a:t>CDE reviews UIPs for all CS-Identified Schools in order to provide feedback and determine if the plan is approved for meeting the CS requirements.  </a:t>
            </a:r>
            <a:endParaRPr sz="1400" dirty="0">
              <a:latin typeface="Raleway" pitchFamily="2" charset="0"/>
              <a:ea typeface="Arial"/>
              <a:cs typeface="Arial"/>
              <a:sym typeface="Arial"/>
            </a:endParaRPr>
          </a:p>
          <a:p>
            <a:pPr marL="422275" indent="-285750">
              <a:lnSpc>
                <a:spcPct val="100000"/>
              </a:lnSpc>
              <a:spcBef>
                <a:spcPts val="0"/>
              </a:spcBef>
              <a:spcAft>
                <a:spcPts val="1200"/>
              </a:spcAft>
              <a:buSzPts val="1450"/>
            </a:pPr>
            <a:r>
              <a:rPr lang="en" sz="1400" dirty="0">
                <a:latin typeface="Raleway" pitchFamily="2" charset="0"/>
                <a:ea typeface="Arial"/>
                <a:cs typeface="Arial"/>
                <a:sym typeface="Arial"/>
              </a:rPr>
              <a:t>CDE provides feedback on a rolling basis as the UIPs are reviewed.</a:t>
            </a:r>
            <a:endParaRPr sz="1400" dirty="0">
              <a:latin typeface="Raleway" pitchFamily="2" charset="0"/>
              <a:ea typeface="Arial"/>
              <a:cs typeface="Arial"/>
              <a:sym typeface="Arial"/>
            </a:endParaRPr>
          </a:p>
          <a:p>
            <a:pPr marL="422275" indent="-285750">
              <a:lnSpc>
                <a:spcPct val="100000"/>
              </a:lnSpc>
              <a:spcBef>
                <a:spcPts val="0"/>
              </a:spcBef>
              <a:spcAft>
                <a:spcPts val="1200"/>
              </a:spcAft>
              <a:buSzPts val="1450"/>
            </a:pPr>
            <a:r>
              <a:rPr lang="en" sz="1400" dirty="0">
                <a:latin typeface="Raleway" pitchFamily="2" charset="0"/>
                <a:ea typeface="Arial"/>
                <a:cs typeface="Arial"/>
                <a:sym typeface="Arial"/>
              </a:rPr>
              <a:t>The first set of CS-feedback is out this week.  Reviews were prioritized for students identified in the current year, and feedback for CS schools “On Watch” will be sent in the coming weeks.  </a:t>
            </a:r>
            <a:endParaRPr sz="1400" dirty="0">
              <a:latin typeface="Raleway" pitchFamily="2" charset="0"/>
              <a:ea typeface="Arial"/>
              <a:cs typeface="Arial"/>
              <a:sym typeface="Arial"/>
            </a:endParaRPr>
          </a:p>
          <a:p>
            <a:pPr marL="879475" lvl="1" indent="-285750">
              <a:lnSpc>
                <a:spcPct val="100000"/>
              </a:lnSpc>
              <a:spcBef>
                <a:spcPts val="0"/>
              </a:spcBef>
              <a:spcAft>
                <a:spcPts val="1200"/>
              </a:spcAft>
              <a:buSzPts val="1450"/>
              <a:buFont typeface="Courier New" panose="02070309020205020404" pitchFamily="49" charset="0"/>
              <a:buChar char="o"/>
            </a:pPr>
            <a:r>
              <a:rPr lang="en" sz="1400" dirty="0">
                <a:latin typeface="Raleway" pitchFamily="2" charset="0"/>
                <a:ea typeface="Arial"/>
                <a:cs typeface="Arial"/>
                <a:sym typeface="Arial"/>
              </a:rPr>
              <a:t>For technical assistance, reach out to </a:t>
            </a:r>
            <a:r>
              <a:rPr lang="en" sz="1400" u="sng" dirty="0">
                <a:solidFill>
                  <a:schemeClr val="hlink"/>
                </a:solidFill>
                <a:latin typeface="Raleway" pitchFamily="2" charset="0"/>
                <a:ea typeface="Arial"/>
                <a:cs typeface="Arial"/>
                <a:sym typeface="Arial"/>
                <a:hlinkClick r:id="rId4"/>
              </a:rPr>
              <a:t>UIPhelp@cde.state.co.us</a:t>
            </a:r>
            <a:r>
              <a:rPr lang="en" sz="1400" dirty="0">
                <a:latin typeface="Raleway" pitchFamily="2" charset="0"/>
                <a:ea typeface="Arial"/>
                <a:cs typeface="Arial"/>
                <a:sym typeface="Arial"/>
              </a:rPr>
              <a:t> </a:t>
            </a:r>
            <a:endParaRPr sz="1400" dirty="0">
              <a:latin typeface="Raleway" pitchFamily="2" charset="0"/>
              <a:ea typeface="Arial"/>
              <a:cs typeface="Arial"/>
              <a:sym typeface="Arial"/>
            </a:endParaRPr>
          </a:p>
          <a:p>
            <a:pPr marL="879475" lvl="1" indent="-285750">
              <a:lnSpc>
                <a:spcPct val="100000"/>
              </a:lnSpc>
              <a:spcBef>
                <a:spcPts val="0"/>
              </a:spcBef>
              <a:spcAft>
                <a:spcPts val="1200"/>
              </a:spcAft>
              <a:buSzPts val="1450"/>
              <a:buFont typeface="Courier New" panose="02070309020205020404" pitchFamily="49" charset="0"/>
              <a:buChar char="o"/>
            </a:pPr>
            <a:r>
              <a:rPr lang="en" sz="1400" dirty="0">
                <a:latin typeface="Raleway" pitchFamily="2" charset="0"/>
                <a:ea typeface="Arial"/>
                <a:cs typeface="Arial"/>
                <a:sym typeface="Arial"/>
              </a:rPr>
              <a:t>If you have any questions about CS identifications and requirements, please reach out to your CDE Regional Contact.</a:t>
            </a:r>
            <a:endParaRPr sz="1400" dirty="0">
              <a:latin typeface="Raleway" pitchFamily="2" charset="0"/>
              <a:ea typeface="Arial"/>
              <a:cs typeface="Arial"/>
              <a:sym typeface="Arial"/>
            </a:endParaRPr>
          </a:p>
        </p:txBody>
      </p:sp>
      <p:sp>
        <p:nvSpPr>
          <p:cNvPr id="584" name="Google Shape;584;p9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6"/>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Upcoming Meetings</a:t>
            </a:r>
            <a:endParaRPr dirty="0">
              <a:latin typeface="Raleway"/>
              <a:ea typeface="Raleway"/>
              <a:cs typeface="Raleway"/>
              <a:sym typeface="Raleway"/>
            </a:endParaRPr>
          </a:p>
        </p:txBody>
      </p:sp>
      <p:sp>
        <p:nvSpPr>
          <p:cNvPr id="590" name="Google Shape;590;p96"/>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Looking Ahead…</a:t>
            </a:r>
            <a:endParaRPr dirty="0">
              <a:latin typeface="Raleway"/>
              <a:ea typeface="Raleway"/>
              <a:cs typeface="Raleway"/>
              <a:sym typeface="Raleway"/>
            </a:endParaRPr>
          </a:p>
        </p:txBody>
      </p:sp>
      <p:sp>
        <p:nvSpPr>
          <p:cNvPr id="596" name="Google Shape;596;p97"/>
          <p:cNvSpPr txBox="1">
            <a:spLocks noGrp="1"/>
          </p:cNvSpPr>
          <p:nvPr>
            <p:ph type="body" idx="1"/>
          </p:nvPr>
        </p:nvSpPr>
        <p:spPr>
          <a:xfrm>
            <a:off x="393375" y="1275124"/>
            <a:ext cx="5156399" cy="2293699"/>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2400"/>
              </a:spcAft>
              <a:buSzPts val="1800"/>
              <a:buNone/>
            </a:pPr>
            <a:r>
              <a:rPr lang="en" dirty="0">
                <a:solidFill>
                  <a:schemeClr val="tx1"/>
                </a:solidFill>
                <a:latin typeface="Raleway" pitchFamily="2" charset="0"/>
              </a:rPr>
              <a:t>Any requests for topics or questions?</a:t>
            </a:r>
            <a:endParaRPr sz="1700" dirty="0">
              <a:solidFill>
                <a:schemeClr val="tx1"/>
              </a:solidFill>
              <a:latin typeface="Raleway" pitchFamily="2" charset="0"/>
            </a:endParaRPr>
          </a:p>
          <a:p>
            <a:pPr marL="457200" lvl="0" indent="-336550" algn="l" rtl="0">
              <a:lnSpc>
                <a:spcPct val="90000"/>
              </a:lnSpc>
              <a:spcBef>
                <a:spcPts val="600"/>
              </a:spcBef>
              <a:spcAft>
                <a:spcPts val="0"/>
              </a:spcAft>
              <a:buSzPts val="1700"/>
              <a:buFont typeface="Calibri"/>
              <a:buChar char="•"/>
            </a:pPr>
            <a:r>
              <a:rPr lang="en" dirty="0">
                <a:solidFill>
                  <a:schemeClr val="tx1"/>
                </a:solidFill>
                <a:latin typeface="Raleway" pitchFamily="2" charset="0"/>
              </a:rPr>
              <a:t>Upcoming Office Hours:</a:t>
            </a:r>
            <a:endParaRPr dirty="0">
              <a:solidFill>
                <a:schemeClr val="tx1"/>
              </a:solidFill>
              <a:latin typeface="Raleway" pitchFamily="2" charset="0"/>
            </a:endParaRPr>
          </a:p>
          <a:p>
            <a:pPr marL="914400" lvl="1" indent="-323850" algn="l" rtl="0">
              <a:spcBef>
                <a:spcPts val="600"/>
              </a:spcBef>
              <a:spcAft>
                <a:spcPts val="0"/>
              </a:spcAft>
              <a:buClr>
                <a:srgbClr val="595959"/>
              </a:buClr>
              <a:buSzPts val="1500"/>
              <a:buFont typeface="Calibri"/>
              <a:buChar char="•"/>
            </a:pPr>
            <a:r>
              <a:rPr lang="en" b="1" dirty="0">
                <a:solidFill>
                  <a:schemeClr val="tx1"/>
                </a:solidFill>
                <a:latin typeface="Raleway" pitchFamily="2" charset="0"/>
              </a:rPr>
              <a:t>February 29</a:t>
            </a:r>
            <a:endParaRPr dirty="0">
              <a:solidFill>
                <a:schemeClr val="tx1"/>
              </a:solidFill>
              <a:latin typeface="Raleway" pitchFamily="2" charset="0"/>
            </a:endParaRPr>
          </a:p>
          <a:p>
            <a:pPr marL="1371600" lvl="2" indent="-317500" algn="l" rtl="0">
              <a:spcBef>
                <a:spcPts val="600"/>
              </a:spcBef>
              <a:spcAft>
                <a:spcPts val="0"/>
              </a:spcAft>
              <a:buClr>
                <a:srgbClr val="595959"/>
              </a:buClr>
              <a:buSzPts val="1400"/>
              <a:buChar char="•"/>
            </a:pPr>
            <a:r>
              <a:rPr lang="en" dirty="0">
                <a:solidFill>
                  <a:schemeClr val="tx1"/>
                </a:solidFill>
                <a:latin typeface="Raleway" pitchFamily="2" charset="0"/>
              </a:rPr>
              <a:t>Spring Training Opportunities</a:t>
            </a:r>
            <a:endParaRPr dirty="0">
              <a:solidFill>
                <a:schemeClr val="tx1"/>
              </a:solidFill>
              <a:latin typeface="Raleway" pitchFamily="2" charset="0"/>
            </a:endParaRPr>
          </a:p>
          <a:p>
            <a:pPr marL="1371600" lvl="2" indent="-317500" algn="l" rtl="0">
              <a:spcBef>
                <a:spcPts val="600"/>
              </a:spcBef>
              <a:spcAft>
                <a:spcPts val="0"/>
              </a:spcAft>
              <a:buClr>
                <a:srgbClr val="595959"/>
              </a:buClr>
              <a:buSzPts val="1400"/>
              <a:buChar char="•"/>
            </a:pPr>
            <a:r>
              <a:rPr lang="en" dirty="0">
                <a:solidFill>
                  <a:schemeClr val="tx1"/>
                </a:solidFill>
                <a:latin typeface="Raleway" pitchFamily="2" charset="0"/>
              </a:rPr>
              <a:t>District Level Set Aside</a:t>
            </a:r>
            <a:endParaRPr dirty="0">
              <a:solidFill>
                <a:schemeClr val="tx1"/>
              </a:solidFill>
              <a:latin typeface="Raleway" pitchFamily="2" charset="0"/>
            </a:endParaRPr>
          </a:p>
          <a:p>
            <a:pPr marL="1371600" lvl="2" indent="-317500" algn="l" rtl="0">
              <a:spcBef>
                <a:spcPts val="600"/>
              </a:spcBef>
              <a:spcAft>
                <a:spcPts val="0"/>
              </a:spcAft>
              <a:buClr>
                <a:srgbClr val="595959"/>
              </a:buClr>
              <a:buSzPts val="1400"/>
              <a:buChar char="•"/>
            </a:pPr>
            <a:r>
              <a:rPr lang="en" dirty="0">
                <a:solidFill>
                  <a:schemeClr val="tx1"/>
                </a:solidFill>
                <a:latin typeface="Raleway" pitchFamily="2" charset="0"/>
              </a:rPr>
              <a:t>Uses of Title II Funds to Address Teacher Shortages</a:t>
            </a:r>
            <a:endParaRPr dirty="0">
              <a:solidFill>
                <a:schemeClr val="tx1"/>
              </a:solidFill>
              <a:latin typeface="Raleway" pitchFamily="2" charset="0"/>
            </a:endParaRPr>
          </a:p>
        </p:txBody>
      </p:sp>
      <p:pic>
        <p:nvPicPr>
          <p:cNvPr id="597" name="Google Shape;597;p9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
        <p:nvSpPr>
          <p:cNvPr id="598" name="Google Shape;598;p9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8"/>
          <p:cNvSpPr txBox="1">
            <a:spLocks noGrp="1"/>
          </p:cNvSpPr>
          <p:nvPr>
            <p:ph type="title"/>
          </p:nvPr>
        </p:nvSpPr>
        <p:spPr>
          <a:xfrm>
            <a:off x="187725" y="73150"/>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dirty="0">
                <a:latin typeface="Raleway"/>
                <a:ea typeface="Raleway"/>
                <a:cs typeface="Raleway"/>
                <a:sym typeface="Raleway"/>
              </a:rPr>
              <a:t>CDE Contacts!</a:t>
            </a:r>
            <a:endParaRPr sz="1300" dirty="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dirty="0">
                <a:latin typeface="Raleway"/>
                <a:ea typeface="Raleway"/>
                <a:cs typeface="Raleway"/>
                <a:sym typeface="Raleway"/>
              </a:rPr>
              <a:t>Emails: </a:t>
            </a:r>
            <a:r>
              <a:rPr lang="en" sz="1700" dirty="0">
                <a:solidFill>
                  <a:schemeClr val="hlink"/>
                </a:solidFill>
                <a:uFill>
                  <a:noFill/>
                </a:uFill>
                <a:latin typeface="Raleway"/>
                <a:ea typeface="Raleway"/>
                <a:cs typeface="Raleway"/>
                <a:sym typeface="Raleway"/>
                <a:hlinkClick r:id="rId3"/>
              </a:rPr>
              <a:t>Lastname_Firstinitial@cde.state.co.us</a:t>
            </a:r>
            <a:r>
              <a:rPr lang="en" sz="1700" dirty="0">
                <a:latin typeface="Raleway"/>
                <a:ea typeface="Raleway"/>
                <a:cs typeface="Raleway"/>
                <a:sym typeface="Raleway"/>
              </a:rPr>
              <a:t> </a:t>
            </a:r>
            <a:r>
              <a:rPr lang="en" sz="1200" dirty="0">
                <a:latin typeface="Raleway"/>
                <a:ea typeface="Raleway"/>
                <a:cs typeface="Raleway"/>
                <a:sym typeface="Raleway"/>
              </a:rPr>
              <a:t>(e.g., Smith_a@cde.state.co.us)</a:t>
            </a:r>
            <a:endParaRPr sz="2300" dirty="0">
              <a:latin typeface="Raleway"/>
              <a:ea typeface="Raleway"/>
              <a:cs typeface="Raleway"/>
              <a:sym typeface="Raleway"/>
            </a:endParaRPr>
          </a:p>
        </p:txBody>
      </p:sp>
      <p:graphicFrame>
        <p:nvGraphicFramePr>
          <p:cNvPr id="604" name="Google Shape;604;p98"/>
          <p:cNvGraphicFramePr/>
          <p:nvPr>
            <p:extLst>
              <p:ext uri="{D42A27DB-BD31-4B8C-83A1-F6EECF244321}">
                <p14:modId xmlns:p14="http://schemas.microsoft.com/office/powerpoint/2010/main" val="3079801956"/>
              </p:ext>
            </p:extLst>
          </p:nvPr>
        </p:nvGraphicFramePr>
        <p:xfrm>
          <a:off x="187731" y="589122"/>
          <a:ext cx="8768525" cy="4559280"/>
        </p:xfrm>
        <a:graphic>
          <a:graphicData uri="http://schemas.openxmlformats.org/drawingml/2006/table">
            <a:tbl>
              <a:tblPr firstRow="1">
                <a:noFill/>
                <a:tableStyleId>{4169840A-BE67-4646-A41C-312CD9E7DF15}</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4"/>
                        </a:rPr>
                        <a:t>Nazie Mohajeri-Nelson</a:t>
                      </a:r>
                      <a:r>
                        <a:rPr lang="en" sz="1000" u="none" strike="noStrike" cap="none" dirty="0">
                          <a:solidFill>
                            <a:schemeClr val="dk1"/>
                          </a:solidFill>
                          <a:latin typeface="Calibri"/>
                          <a:ea typeface="Calibri"/>
                          <a:cs typeface="Calibri"/>
                          <a:sym typeface="Calibri"/>
                        </a:rPr>
                        <a:t>, Executive Director of Federal Programs &amp; Supports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dirty="0">
                          <a:solidFill>
                            <a:schemeClr val="dk1"/>
                          </a:solidFill>
                          <a:latin typeface="Calibri"/>
                          <a:ea typeface="Calibri"/>
                          <a:cs typeface="Calibri"/>
                          <a:sym typeface="Calibri"/>
                        </a:rPr>
                        <a:t>Program Specialists</a:t>
                      </a:r>
                      <a:endParaRPr sz="1000" b="1" u="sng"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Implementation Supervisor: </a:t>
                      </a:r>
                      <a:r>
                        <a:rPr lang="en" sz="1000" u="sng" strike="noStrike" cap="none" dirty="0">
                          <a:solidFill>
                            <a:schemeClr val="hlink"/>
                          </a:solidFill>
                          <a:latin typeface="Calibri"/>
                          <a:ea typeface="Calibri"/>
                          <a:cs typeface="Calibri"/>
                          <a:sym typeface="Calibri"/>
                          <a:hlinkClick r:id="rId5"/>
                        </a:rPr>
                        <a:t>Laura Meushaw</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Program Implementation Coordinator: </a:t>
                      </a:r>
                      <a:r>
                        <a:rPr lang="en" sz="1000" u="sng" strike="noStrike" cap="none" dirty="0">
                          <a:solidFill>
                            <a:schemeClr val="hlink"/>
                          </a:solidFill>
                          <a:latin typeface="Calibri"/>
                          <a:ea typeface="Calibri"/>
                          <a:cs typeface="Calibri"/>
                          <a:sym typeface="Calibri"/>
                          <a:hlinkClick r:id="rId6"/>
                        </a:rPr>
                        <a:t>Christina Adeboye Sullivan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Monitoring Supervisor: </a:t>
                      </a:r>
                      <a:r>
                        <a:rPr lang="en" sz="1000" u="sng" strike="noStrike" cap="none" dirty="0">
                          <a:solidFill>
                            <a:schemeClr val="hlink"/>
                          </a:solidFill>
                          <a:latin typeface="Calibri"/>
                          <a:ea typeface="Calibri"/>
                          <a:cs typeface="Calibri"/>
                          <a:sym typeface="Calibri"/>
                          <a:hlinkClick r:id="rId7"/>
                        </a:rPr>
                        <a:t>Tammy Giessinger</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ESEA/ESSER Monitoring Coordinator: </a:t>
                      </a:r>
                      <a:r>
                        <a:rPr lang="en" sz="1000" u="sng" strike="noStrike" cap="none" dirty="0">
                          <a:solidFill>
                            <a:schemeClr val="hlink"/>
                          </a:solidFill>
                          <a:latin typeface="Calibri"/>
                          <a:ea typeface="Calibri"/>
                          <a:cs typeface="Calibri"/>
                          <a:sym typeface="Calibri"/>
                          <a:hlinkClick r:id="rId8"/>
                        </a:rPr>
                        <a:t>Kristin Crumley</a:t>
                      </a:r>
                      <a:r>
                        <a:rPr lang="en" sz="1000" u="sng" strike="noStrike" cap="none" dirty="0">
                          <a:solidFill>
                            <a:schemeClr val="hlink"/>
                          </a:solidFill>
                          <a:latin typeface="Calibri"/>
                          <a:ea typeface="Calibri"/>
                          <a:cs typeface="Calibri"/>
                          <a:sym typeface="Calibri"/>
                        </a:rPr>
                        <a: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dirty="0">
                          <a:solidFill>
                            <a:schemeClr val="dk1"/>
                          </a:solidFill>
                          <a:latin typeface="Calibri"/>
                          <a:ea typeface="Calibri"/>
                          <a:cs typeface="Calibri"/>
                          <a:sym typeface="Calibri"/>
                        </a:rPr>
                        <a:t>Program Effectiveness Supervisor: </a:t>
                      </a:r>
                      <a:r>
                        <a:rPr lang="en" sz="1000" u="sng" strike="noStrike" cap="none" dirty="0">
                          <a:solidFill>
                            <a:schemeClr val="hlink"/>
                          </a:solidFill>
                          <a:latin typeface="Calibri"/>
                          <a:ea typeface="Calibri"/>
                          <a:cs typeface="Calibri"/>
                          <a:sym typeface="Calibri"/>
                          <a:hlinkClick r:id="rId9"/>
                        </a:rPr>
                        <a:t>Tina Negley</a:t>
                      </a:r>
                      <a:endParaRPr sz="1000"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Program Evaluation &amp; Research Coordinator: </a:t>
                      </a:r>
                      <a:r>
                        <a:rPr lang="en" sz="1000" u="sng" dirty="0">
                          <a:solidFill>
                            <a:schemeClr val="hlink"/>
                          </a:solidFill>
                          <a:latin typeface="Calibri"/>
                          <a:ea typeface="Calibri"/>
                          <a:cs typeface="Calibri"/>
                          <a:sym typeface="Calibri"/>
                          <a:hlinkClick r:id="rId10"/>
                        </a:rPr>
                        <a:t>Mary Shen</a:t>
                      </a:r>
                      <a:endParaRPr sz="1000"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ESEA Programs Specialists</a:t>
                      </a:r>
                      <a:r>
                        <a:rPr lang="en" sz="1000" u="none" strike="noStrike" cap="none" dirty="0">
                          <a:solidFill>
                            <a:schemeClr val="dk1"/>
                          </a:solidFill>
                          <a:latin typeface="Calibri"/>
                          <a:ea typeface="Calibri"/>
                          <a:cs typeface="Calibri"/>
                          <a:sym typeface="Calibri"/>
                        </a:rPr>
                        <a:t> and </a:t>
                      </a:r>
                      <a:r>
                        <a:rPr lang="en" sz="1000" u="sng" strike="noStrike" cap="none" dirty="0">
                          <a:solidFill>
                            <a:schemeClr val="hlink"/>
                          </a:solidFill>
                          <a:latin typeface="Calibri"/>
                          <a:ea typeface="Calibri"/>
                          <a:cs typeface="Calibri"/>
                          <a:sym typeface="Calibri"/>
                          <a:hlinkClick r:id="rId11"/>
                        </a:rPr>
                        <a:t>ESEA Regional Contacts</a:t>
                      </a:r>
                      <a:r>
                        <a:rPr lang="en" sz="1000" u="none" strike="noStrike" cap="none" dirty="0">
                          <a:solidFill>
                            <a:schemeClr val="dk1"/>
                          </a:solidFill>
                          <a:latin typeface="Calibri"/>
                          <a:ea typeface="Calibri"/>
                          <a:cs typeface="Calibri"/>
                          <a:sym typeface="Calibri"/>
                        </a:rPr>
                        <a:t> </a:t>
                      </a:r>
                      <a:r>
                        <a:rPr lang="en" sz="1000" b="1" u="none" strike="noStrike" cap="none" dirty="0">
                          <a:solidFill>
                            <a:schemeClr val="dk1"/>
                          </a:solidFill>
                          <a:latin typeface="Calibri"/>
                          <a:ea typeface="Calibri"/>
                          <a:cs typeface="Calibri"/>
                          <a:sym typeface="Calibri"/>
                        </a:rPr>
                        <a:t>(assigned by district)</a:t>
                      </a:r>
                      <a:endParaRPr sz="1000" b="1"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 </a:t>
                      </a:r>
                      <a:r>
                        <a:rPr lang="en" sz="1000" u="sng" strike="noStrike" cap="none" dirty="0">
                          <a:solidFill>
                            <a:schemeClr val="hlink"/>
                          </a:solidFill>
                          <a:latin typeface="Calibri"/>
                          <a:ea typeface="Calibri"/>
                          <a:cs typeface="Calibri"/>
                          <a:sym typeface="Calibri"/>
                          <a:hlinkClick r:id="rId5"/>
                        </a:rPr>
                        <a:t>Laura Meushaw</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2"/>
                        </a:rPr>
                        <a:t>Evita Byrd</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3"/>
                        </a:rPr>
                        <a:t>Rachel Echsner</a:t>
                      </a:r>
                      <a:r>
                        <a:rPr lang="en" sz="1000" dirty="0">
                          <a:solidFill>
                            <a:schemeClr val="dk1"/>
                          </a:solidFill>
                          <a:latin typeface="Calibri"/>
                          <a:ea typeface="Calibri"/>
                          <a:cs typeface="Calibri"/>
                          <a:sym typeface="Calibri"/>
                        </a:rPr>
                        <a:t>, </a:t>
                      </a:r>
                      <a:r>
                        <a:rPr lang="en" sz="1000" u="sng" dirty="0">
                          <a:solidFill>
                            <a:schemeClr val="hlink"/>
                          </a:solidFill>
                          <a:latin typeface="Calibri"/>
                          <a:ea typeface="Calibri"/>
                          <a:cs typeface="Calibri"/>
                          <a:sym typeface="Calibri"/>
                          <a:hlinkClick r:id="rId14"/>
                        </a:rPr>
                        <a:t>Kim Boylan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 </a:t>
                      </a:r>
                      <a:r>
                        <a:rPr lang="en" sz="1000" u="sng" strike="noStrike" cap="none" dirty="0">
                          <a:solidFill>
                            <a:schemeClr val="hlink"/>
                          </a:solidFill>
                          <a:latin typeface="Calibri"/>
                          <a:ea typeface="Calibri"/>
                          <a:cs typeface="Calibri"/>
                          <a:sym typeface="Calibri"/>
                          <a:hlinkClick r:id="rId13"/>
                        </a:rPr>
                        <a:t>Rachel Echsner</a:t>
                      </a:r>
                      <a:r>
                        <a:rPr lang="en" sz="1000" dirty="0">
                          <a:solidFill>
                            <a:schemeClr val="dk1"/>
                          </a:solidFill>
                          <a:latin typeface="Calibri"/>
                          <a:ea typeface="Calibri"/>
                          <a:cs typeface="Calibri"/>
                          <a:sym typeface="Calibri"/>
                        </a:rPr>
                        <a:t>, </a:t>
                      </a:r>
                      <a:r>
                        <a:rPr lang="en" sz="1000" u="sng" dirty="0">
                          <a:solidFill>
                            <a:schemeClr val="hlink"/>
                          </a:solidFill>
                          <a:latin typeface="Calibri"/>
                          <a:ea typeface="Calibri"/>
                          <a:cs typeface="Calibri"/>
                          <a:sym typeface="Calibri"/>
                          <a:hlinkClick r:id="rId15"/>
                        </a:rPr>
                        <a:t>Sue Miller-Curley</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III: </a:t>
                      </a:r>
                      <a:r>
                        <a:rPr lang="en" sz="1000" u="sng" strike="noStrike" cap="none" dirty="0">
                          <a:solidFill>
                            <a:schemeClr val="hlink"/>
                          </a:solidFill>
                          <a:latin typeface="Calibri"/>
                          <a:ea typeface="Calibri"/>
                          <a:cs typeface="Calibri"/>
                          <a:sym typeface="Calibri"/>
                          <a:hlinkClick r:id="rId16"/>
                        </a:rPr>
                        <a:t>Rachel Temple</a:t>
                      </a:r>
                      <a:r>
                        <a:rPr lang="en" sz="1000" dirty="0">
                          <a:solidFill>
                            <a:schemeClr val="dk1"/>
                          </a:solidFill>
                          <a:latin typeface="Calibri"/>
                          <a:ea typeface="Calibri"/>
                          <a:cs typeface="Calibri"/>
                          <a:sym typeface="Calibri"/>
                        </a:rPr>
                        <a:t>, </a:t>
                      </a:r>
                      <a:r>
                        <a:rPr lang="en" sz="1000" u="sng" dirty="0">
                          <a:solidFill>
                            <a:schemeClr val="hlink"/>
                          </a:solidFill>
                          <a:latin typeface="Calibri"/>
                          <a:ea typeface="Calibri"/>
                          <a:cs typeface="Calibri"/>
                          <a:sym typeface="Calibri"/>
                          <a:hlinkClick r:id="rId14"/>
                        </a:rPr>
                        <a:t>Kim Boylan</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IV &amp; Stronger Connections Grant: </a:t>
                      </a:r>
                      <a:r>
                        <a:rPr lang="en" sz="1000" u="sng" strike="noStrike" cap="none" dirty="0">
                          <a:solidFill>
                            <a:schemeClr val="hlink"/>
                          </a:solidFill>
                          <a:latin typeface="Calibri"/>
                          <a:ea typeface="Calibri"/>
                          <a:cs typeface="Calibri"/>
                          <a:sym typeface="Calibri"/>
                          <a:hlinkClick r:id="rId17"/>
                        </a:rPr>
                        <a:t>Nathan Hickman</a:t>
                      </a:r>
                      <a:r>
                        <a:rPr lang="en" sz="1000" u="none" strike="noStrike" cap="none" dirty="0">
                          <a:solidFill>
                            <a:schemeClr val="dk1"/>
                          </a:solidFill>
                          <a:latin typeface="Calibri"/>
                          <a:ea typeface="Calibri"/>
                          <a:cs typeface="Calibri"/>
                          <a:sym typeface="Calibri"/>
                        </a:rPr>
                        <a:t>, </a:t>
                      </a:r>
                      <a:r>
                        <a:rPr lang="en" sz="1000" u="sng" strike="noStrike" cap="none" dirty="0">
                          <a:solidFill>
                            <a:schemeClr val="hlink"/>
                          </a:solidFill>
                          <a:latin typeface="Calibri"/>
                          <a:ea typeface="Calibri"/>
                          <a:cs typeface="Calibri"/>
                          <a:sym typeface="Calibri"/>
                          <a:hlinkClick r:id="rId12"/>
                        </a:rPr>
                        <a:t>Evita Byrd</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dirty="0">
                          <a:solidFill>
                            <a:schemeClr val="dk1"/>
                          </a:solidFill>
                          <a:latin typeface="Calibri"/>
                          <a:ea typeface="Calibri"/>
                          <a:cs typeface="Calibri"/>
                          <a:sym typeface="Calibri"/>
                        </a:rPr>
                        <a:t>Title V: </a:t>
                      </a:r>
                      <a:r>
                        <a:rPr lang="en" sz="1000" u="sng" dirty="0">
                          <a:solidFill>
                            <a:schemeClr val="hlink"/>
                          </a:solidFill>
                          <a:latin typeface="Calibri"/>
                          <a:ea typeface="Calibri"/>
                          <a:cs typeface="Calibri"/>
                          <a:sym typeface="Calibri"/>
                          <a:hlinkClick r:id="rId6"/>
                        </a:rPr>
                        <a:t>Christina Adeboye-Sullivan</a:t>
                      </a:r>
                      <a:r>
                        <a:rPr lang="en" sz="1000" dirty="0">
                          <a:solidFill>
                            <a:schemeClr val="dk1"/>
                          </a:solidFill>
                          <a:latin typeface="Calibri"/>
                          <a:ea typeface="Calibri"/>
                          <a:cs typeface="Calibri"/>
                          <a:sym typeface="Calibri"/>
                        </a:rPr>
                        <a:t>, </a:t>
                      </a:r>
                      <a:r>
                        <a:rPr lang="en" sz="1000" u="sng" dirty="0">
                          <a:solidFill>
                            <a:schemeClr val="hlink"/>
                          </a:solidFill>
                          <a:latin typeface="Calibri"/>
                          <a:ea typeface="Calibri"/>
                          <a:cs typeface="Calibri"/>
                          <a:sym typeface="Calibri"/>
                          <a:hlinkClick r:id="rId13"/>
                        </a:rPr>
                        <a:t>Rachel Echsner</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Program Specialists</a:t>
                      </a:r>
                      <a:endParaRPr sz="1000" u="sng" strike="noStrike" cap="none" dirty="0">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8"/>
                        </a:rPr>
                        <a:t>Jonathan Schelke</a:t>
                      </a:r>
                      <a:endParaRPr sz="1000" u="none" strike="noStrike" cap="none" dirty="0"/>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4"/>
                        </a:rPr>
                        <a:t>Kim Boylan</a:t>
                      </a:r>
                      <a:endParaRPr sz="1000" u="none" strike="noStrike" cap="none"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19"/>
                        </a:rPr>
                        <a:t>Kriselda Craven</a:t>
                      </a:r>
                      <a:endParaRPr sz="1000"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dirty="0">
                          <a:solidFill>
                            <a:schemeClr val="hlink"/>
                          </a:solidFill>
                          <a:latin typeface="Calibri"/>
                          <a:ea typeface="Calibri"/>
                          <a:cs typeface="Calibri"/>
                          <a:sym typeface="Calibri"/>
                          <a:hlinkClick r:id="rId20"/>
                        </a:rPr>
                        <a:t>Nadine Penn</a:t>
                      </a:r>
                      <a:endParaRPr sz="1000"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 and ESSER Data and Reporting Specialists</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1"/>
                        </a:rPr>
                        <a:t>Mackenzie Owens</a:t>
                      </a:r>
                      <a:r>
                        <a:rPr lang="en" sz="1000" dirty="0">
                          <a:latin typeface="Calibri"/>
                          <a:ea typeface="Calibri"/>
                          <a:cs typeface="Calibri"/>
                          <a:sym typeface="Calibri"/>
                        </a:rPr>
                        <a:t> (ESSER)</a:t>
                      </a:r>
                      <a:endParaRPr sz="1000" u="none" strike="noStrike" cap="none" dirty="0">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dirty="0">
                          <a:solidFill>
                            <a:schemeClr val="hlink"/>
                          </a:solidFill>
                          <a:latin typeface="Calibri"/>
                          <a:ea typeface="Calibri"/>
                          <a:cs typeface="Calibri"/>
                          <a:sym typeface="Calibri"/>
                          <a:hlinkClick r:id="rId22"/>
                        </a:rPr>
                        <a:t>Melissa Chaffin</a:t>
                      </a:r>
                      <a:r>
                        <a:rPr lang="en" sz="1000" dirty="0">
                          <a:latin typeface="Calibri"/>
                          <a:ea typeface="Calibri"/>
                          <a:cs typeface="Calibri"/>
                          <a:sym typeface="Calibri"/>
                        </a:rPr>
                        <a:t> (ESEA)</a:t>
                      </a:r>
                      <a:endParaRPr sz="1000" dirty="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dirty="0">
                          <a:solidFill>
                            <a:schemeClr val="hlink"/>
                          </a:solidFill>
                          <a:latin typeface="Calibri"/>
                          <a:ea typeface="Calibri"/>
                          <a:cs typeface="Calibri"/>
                          <a:sym typeface="Calibri"/>
                          <a:hlinkClick r:id="rId23"/>
                        </a:rPr>
                        <a:t>Jerry Ring</a:t>
                      </a:r>
                      <a:r>
                        <a:rPr lang="en" sz="1000" dirty="0">
                          <a:latin typeface="Calibri"/>
                          <a:ea typeface="Calibri"/>
                          <a:cs typeface="Calibri"/>
                          <a:sym typeface="Calibri"/>
                        </a:rPr>
                        <a:t> </a:t>
                      </a:r>
                      <a:r>
                        <a:rPr lang="en" sz="1000" dirty="0">
                          <a:solidFill>
                            <a:schemeClr val="dk1"/>
                          </a:solidFill>
                          <a:latin typeface="Calibri"/>
                          <a:ea typeface="Calibri"/>
                          <a:cs typeface="Calibri"/>
                          <a:sym typeface="Calibri"/>
                        </a:rPr>
                        <a:t>(ESEA)</a:t>
                      </a:r>
                      <a:endParaRPr sz="1000" dirty="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4"/>
                        </a:rPr>
                        <a:t>Amy Carman</a:t>
                      </a:r>
                      <a:r>
                        <a:rPr lang="en" sz="1000" u="none" strike="noStrike" cap="none" dirty="0">
                          <a:solidFill>
                            <a:schemeClr val="dk1"/>
                          </a:solidFill>
                          <a:latin typeface="Calibri"/>
                          <a:ea typeface="Calibri"/>
                          <a:cs typeface="Calibri"/>
                          <a:sym typeface="Calibri"/>
                        </a:rPr>
                        <a:t>, Executive Director of School District Operations Unit</a:t>
                      </a: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Fiscal Specialists</a:t>
                      </a:r>
                      <a:endParaRPr sz="1000" b="1" u="sng" strike="noStrike" cap="none" dirty="0">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dirty="0">
                          <a:solidFill>
                            <a:schemeClr val="hlink"/>
                          </a:solidFill>
                          <a:latin typeface="Calibri"/>
                          <a:ea typeface="Calibri"/>
                          <a:cs typeface="Calibri"/>
                          <a:sym typeface="Calibri"/>
                          <a:hlinkClick r:id="rId25"/>
                        </a:rPr>
                        <a:t>Jennifer Austin</a:t>
                      </a:r>
                      <a:r>
                        <a:rPr lang="en" sz="1000" u="none" strike="noStrike" cap="none" dirty="0">
                          <a:solidFill>
                            <a:schemeClr val="dk1"/>
                          </a:solidFill>
                          <a:latin typeface="Calibri"/>
                          <a:ea typeface="Calibri"/>
                          <a:cs typeface="Calibri"/>
                          <a:sym typeface="Calibri"/>
                        </a:rPr>
                        <a:t>, Director of Grants Fiscal Management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ESEA</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6"/>
                        </a:rPr>
                        <a:t>Robert Hawkins</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7"/>
                        </a:rPr>
                        <a:t>Steven Kaleda</a:t>
                      </a:r>
                      <a:r>
                        <a:rPr lang="en" sz="1000" u="none" strike="noStrike" cap="none" dirty="0">
                          <a:solidFill>
                            <a:schemeClr val="dk1"/>
                          </a:solidFill>
                          <a:latin typeface="Calibri"/>
                          <a:ea typeface="Calibri"/>
                          <a:cs typeface="Calibri"/>
                          <a:sym typeface="Calibri"/>
                        </a:rPr>
                        <a:t>, Grants Fiscal Analyst </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Fiscal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7"/>
                        </a:rPr>
                        <a:t>Steven Kaleda</a:t>
                      </a:r>
                      <a:r>
                        <a:rPr lang="en" sz="1000" u="none" strike="noStrike" cap="none" dirty="0">
                          <a:solidFill>
                            <a:schemeClr val="dk1"/>
                          </a:solidFill>
                          <a:latin typeface="Calibri"/>
                          <a:ea typeface="Calibri"/>
                          <a:cs typeface="Calibri"/>
                          <a:sym typeface="Calibri"/>
                        </a:rPr>
                        <a:t> Grants Fiscal Analyst</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dirty="0">
                          <a:solidFill>
                            <a:schemeClr val="dk1"/>
                          </a:solidFill>
                          <a:latin typeface="Calibri"/>
                          <a:ea typeface="Calibri"/>
                          <a:cs typeface="Calibri"/>
                          <a:sym typeface="Calibri"/>
                        </a:rPr>
                        <a:t>ESSER Monitoring</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8"/>
                        </a:rPr>
                        <a:t>Hilery Morris</a:t>
                      </a:r>
                      <a:r>
                        <a:rPr lang="en" sz="1000" u="none" strike="noStrike" cap="none" dirty="0">
                          <a:solidFill>
                            <a:schemeClr val="dk1"/>
                          </a:solidFill>
                          <a:latin typeface="Calibri"/>
                          <a:ea typeface="Calibri"/>
                          <a:cs typeface="Calibri"/>
                          <a:sym typeface="Calibri"/>
                        </a:rPr>
                        <a:t>, ESSER Fiscal Monitoring </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29"/>
                        </a:rPr>
                        <a:t>Kristina Jones</a:t>
                      </a:r>
                      <a:r>
                        <a:rPr lang="en" sz="1000" u="none" strike="noStrike" cap="none" dirty="0">
                          <a:solidFill>
                            <a:schemeClr val="dk1"/>
                          </a:solidFill>
                          <a:latin typeface="Calibri"/>
                          <a:ea typeface="Calibri"/>
                          <a:cs typeface="Calibri"/>
                          <a:sym typeface="Calibri"/>
                        </a:rPr>
                        <a:t>, Federal Fiscal Monitoring and Reporting Specialist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30"/>
                        </a:rPr>
                        <a:t>Werner Hagemann</a:t>
                      </a:r>
                      <a:r>
                        <a:rPr lang="en" sz="1000" u="none" strike="noStrike" cap="none" dirty="0">
                          <a:solidFill>
                            <a:schemeClr val="dk1"/>
                          </a:solidFill>
                          <a:latin typeface="Calibri"/>
                          <a:ea typeface="Calibri"/>
                          <a:cs typeface="Calibri"/>
                          <a:sym typeface="Calibri"/>
                        </a:rPr>
                        <a:t>, ESSER Fiscal Monitoring Specialist</a:t>
                      </a:r>
                      <a:endParaRPr sz="1000" u="none" strike="noStrike" cap="none"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dirty="0">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dirty="0">
                          <a:solidFill>
                            <a:schemeClr val="dk1"/>
                          </a:solidFill>
                          <a:latin typeface="Calibri"/>
                          <a:ea typeface="Calibri"/>
                          <a:cs typeface="Calibri"/>
                          <a:sym typeface="Calibri"/>
                        </a:rPr>
                        <a:t>Application Systems Specialists</a:t>
                      </a:r>
                      <a:endParaRPr sz="1000" b="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dirty="0">
                          <a:solidFill>
                            <a:schemeClr val="hlink"/>
                          </a:solidFill>
                          <a:latin typeface="Calibri"/>
                          <a:ea typeface="Calibri"/>
                          <a:cs typeface="Calibri"/>
                          <a:sym typeface="Calibri"/>
                          <a:hlinkClick r:id="rId31"/>
                        </a:rPr>
                        <a:t>DeLilah Collins</a:t>
                      </a:r>
                      <a:r>
                        <a:rPr lang="en" sz="1000" u="none" strike="noStrike" cap="none" dirty="0">
                          <a:solidFill>
                            <a:schemeClr val="dk1"/>
                          </a:solidFill>
                          <a:latin typeface="Calibri"/>
                          <a:ea typeface="Calibri"/>
                          <a:cs typeface="Calibri"/>
                          <a:sym typeface="Calibri"/>
                        </a:rPr>
                        <a:t>, Director of Grants Program Administration</a:t>
                      </a:r>
                      <a:endParaRPr sz="10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dirty="0">
                          <a:solidFill>
                            <a:schemeClr val="dk1"/>
                          </a:solidFill>
                          <a:latin typeface="Calibri"/>
                          <a:ea typeface="Calibri"/>
                          <a:cs typeface="Calibri"/>
                          <a:sym typeface="Calibri"/>
                        </a:rPr>
                        <a:t>Online Applications Systems Technical Support</a:t>
                      </a:r>
                      <a:endParaRPr sz="10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dirty="0">
                          <a:solidFill>
                            <a:schemeClr val="hlink"/>
                          </a:solidFill>
                          <a:latin typeface="Calibri"/>
                          <a:ea typeface="Calibri"/>
                          <a:cs typeface="Calibri"/>
                          <a:sym typeface="Calibri"/>
                          <a:hlinkClick r:id="rId32"/>
                        </a:rPr>
                        <a:t>Michelle Prael</a:t>
                      </a:r>
                      <a:endParaRPr sz="1000" u="none" strike="noStrike" cap="none" dirty="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
        <p:nvSpPr>
          <p:cNvPr id="605" name="Google Shape;605;p9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9"/>
          <p:cNvSpPr txBox="1">
            <a:spLocks noGrp="1"/>
          </p:cNvSpPr>
          <p:nvPr>
            <p:ph type="title"/>
          </p:nvPr>
        </p:nvSpPr>
        <p:spPr>
          <a:xfrm>
            <a:off x="332674" y="222122"/>
            <a:ext cx="6048900" cy="467091"/>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Upcoming BruMan Training</a:t>
            </a:r>
            <a:endParaRPr dirty="0">
              <a:latin typeface="Raleway"/>
              <a:ea typeface="Raleway"/>
              <a:cs typeface="Raleway"/>
              <a:sym typeface="Raleway"/>
            </a:endParaRPr>
          </a:p>
        </p:txBody>
      </p:sp>
      <p:sp>
        <p:nvSpPr>
          <p:cNvPr id="319" name="Google Shape;319;p59"/>
          <p:cNvSpPr txBox="1">
            <a:spLocks noGrp="1"/>
          </p:cNvSpPr>
          <p:nvPr>
            <p:ph type="body" idx="1"/>
          </p:nvPr>
        </p:nvSpPr>
        <p:spPr>
          <a:xfrm>
            <a:off x="273150" y="1462600"/>
            <a:ext cx="8597700" cy="32634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Clr>
                <a:schemeClr val="dk1"/>
              </a:buClr>
              <a:buSzPts val="1800"/>
              <a:buFont typeface="Arial"/>
              <a:buNone/>
            </a:pPr>
            <a:r>
              <a:rPr lang="en" dirty="0">
                <a:solidFill>
                  <a:schemeClr val="tx1"/>
                </a:solidFill>
                <a:latin typeface="Raleway"/>
                <a:ea typeface="Raleway"/>
                <a:cs typeface="Raleway"/>
                <a:sym typeface="Raleway"/>
              </a:rPr>
              <a:t>An in-person Uniform Grant Guidance training will be provided by the Bruman group late Summer/early Fall. The exact date and location has not yet been determined. </a:t>
            </a:r>
            <a:endParaRPr dirty="0">
              <a:solidFill>
                <a:schemeClr val="tx1"/>
              </a:solidFill>
              <a:latin typeface="Raleway"/>
              <a:ea typeface="Raleway"/>
              <a:cs typeface="Raleway"/>
              <a:sym typeface="Raleway"/>
            </a:endParaRPr>
          </a:p>
          <a:p>
            <a:pPr marL="0" lvl="0" indent="0" algn="l" rtl="0">
              <a:spcBef>
                <a:spcPts val="600"/>
              </a:spcBef>
              <a:spcAft>
                <a:spcPts val="0"/>
              </a:spcAft>
              <a:buClr>
                <a:schemeClr val="dk1"/>
              </a:buClr>
              <a:buSzPts val="1800"/>
              <a:buFont typeface="Arial"/>
              <a:buNone/>
            </a:pPr>
            <a:endParaRPr dirty="0">
              <a:solidFill>
                <a:srgbClr val="595959"/>
              </a:solidFill>
              <a:latin typeface="Raleway"/>
              <a:ea typeface="Raleway"/>
              <a:cs typeface="Raleway"/>
              <a:sym typeface="Raleway"/>
            </a:endParaRPr>
          </a:p>
          <a:p>
            <a:pPr marL="0" lvl="0" indent="0" algn="l" rtl="0">
              <a:spcBef>
                <a:spcPts val="600"/>
              </a:spcBef>
              <a:spcAft>
                <a:spcPts val="0"/>
              </a:spcAft>
              <a:buClr>
                <a:schemeClr val="dk1"/>
              </a:buClr>
              <a:buSzPts val="1800"/>
              <a:buFont typeface="Arial"/>
              <a:buNone/>
            </a:pPr>
            <a:r>
              <a:rPr lang="en" dirty="0">
                <a:solidFill>
                  <a:schemeClr val="tx1"/>
                </a:solidFill>
                <a:latin typeface="Raleway"/>
                <a:ea typeface="Raleway"/>
                <a:cs typeface="Raleway"/>
                <a:sym typeface="Raleway"/>
              </a:rPr>
              <a:t>Please complete this brief </a:t>
            </a:r>
            <a:r>
              <a:rPr lang="en" u="sng" dirty="0">
                <a:solidFill>
                  <a:schemeClr val="hlink"/>
                </a:solidFill>
                <a:latin typeface="Raleway"/>
                <a:ea typeface="Raleway"/>
                <a:cs typeface="Raleway"/>
                <a:sym typeface="Raleway"/>
                <a:hlinkClick r:id="rId3"/>
              </a:rPr>
              <a:t>Google Form</a:t>
            </a:r>
            <a:r>
              <a:rPr lang="en" dirty="0">
                <a:solidFill>
                  <a:schemeClr val="tx1"/>
                </a:solidFill>
                <a:latin typeface="Raleway"/>
                <a:ea typeface="Raleway"/>
                <a:cs typeface="Raleway"/>
                <a:sym typeface="Raleway"/>
              </a:rPr>
              <a:t> indicating your availability to attend and preferred meeting date.</a:t>
            </a:r>
            <a:endParaRPr dirty="0">
              <a:solidFill>
                <a:schemeClr val="tx1"/>
              </a:solidFill>
              <a:latin typeface="Raleway"/>
              <a:ea typeface="Raleway"/>
              <a:cs typeface="Raleway"/>
              <a:sym typeface="Raleway"/>
            </a:endParaRPr>
          </a:p>
        </p:txBody>
      </p:sp>
      <p:sp>
        <p:nvSpPr>
          <p:cNvPr id="320" name="Google Shape;320;p5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title"/>
          </p:nvPr>
        </p:nvSpPr>
        <p:spPr>
          <a:xfrm>
            <a:off x="332674" y="228946"/>
            <a:ext cx="6048900" cy="43979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Title III GAINS Training Opportunity</a:t>
            </a:r>
            <a:endParaRPr dirty="0">
              <a:latin typeface="Raleway"/>
              <a:ea typeface="Raleway"/>
              <a:cs typeface="Raleway"/>
              <a:sym typeface="Raleway"/>
            </a:endParaRPr>
          </a:p>
        </p:txBody>
      </p:sp>
      <p:sp>
        <p:nvSpPr>
          <p:cNvPr id="326" name="Google Shape;326;p60"/>
          <p:cNvSpPr txBox="1">
            <a:spLocks noGrp="1"/>
          </p:cNvSpPr>
          <p:nvPr>
            <p:ph type="body" idx="1"/>
          </p:nvPr>
        </p:nvSpPr>
        <p:spPr>
          <a:xfrm>
            <a:off x="273150" y="1001000"/>
            <a:ext cx="8597700" cy="341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 dirty="0">
                <a:solidFill>
                  <a:srgbClr val="000000"/>
                </a:solidFill>
                <a:latin typeface="Raleway"/>
                <a:ea typeface="Raleway"/>
                <a:cs typeface="Raleway"/>
                <a:sym typeface="Raleway"/>
              </a:rPr>
              <a:t>Training Opportunity for LEAs to learn about changes to Title III, Part A Narratives and Immigrant Set-Aside Narratives in GAINS. </a:t>
            </a:r>
            <a:endParaRPr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800"/>
              <a:buNone/>
            </a:pPr>
            <a:endParaRPr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800"/>
              <a:buNone/>
            </a:pPr>
            <a:r>
              <a:rPr lang="en" dirty="0">
                <a:solidFill>
                  <a:srgbClr val="000000"/>
                </a:solidFill>
                <a:latin typeface="Raleway"/>
                <a:ea typeface="Raleway"/>
                <a:cs typeface="Raleway"/>
                <a:sym typeface="Raleway"/>
              </a:rPr>
              <a:t>If applicable, invite colleagues that will be involved in the Title III narratives.</a:t>
            </a:r>
            <a:endParaRPr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800"/>
              <a:buNone/>
            </a:pPr>
            <a:endParaRPr sz="1600"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800"/>
              <a:buNone/>
            </a:pPr>
            <a:r>
              <a:rPr lang="en" sz="1600" b="1" dirty="0">
                <a:solidFill>
                  <a:srgbClr val="000000"/>
                </a:solidFill>
                <a:latin typeface="Raleway"/>
                <a:ea typeface="Raleway"/>
                <a:cs typeface="Raleway"/>
                <a:sym typeface="Raleway"/>
              </a:rPr>
              <a:t>Thursday, February 22 from 2:00-3:00 pm</a:t>
            </a:r>
            <a:endParaRPr sz="1600" b="1"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100" dirty="0">
                <a:latin typeface="Raleway" pitchFamily="2" charset="0"/>
                <a:ea typeface="Arial"/>
                <a:cs typeface="Arial"/>
                <a:sym typeface="Arial"/>
              </a:rPr>
              <a:t>Register in advance for this meeting:</a:t>
            </a:r>
            <a:endParaRPr sz="1100" dirty="0">
              <a:latin typeface="Raleway" pitchFamily="2" charset="0"/>
              <a:ea typeface="Arial"/>
              <a:cs typeface="Arial"/>
              <a:sym typeface="Arial"/>
            </a:endParaRPr>
          </a:p>
          <a:p>
            <a:pPr marL="0" lvl="0" indent="0" algn="l" rtl="0">
              <a:lnSpc>
                <a:spcPct val="100000"/>
              </a:lnSpc>
              <a:spcBef>
                <a:spcPts val="0"/>
              </a:spcBef>
              <a:spcAft>
                <a:spcPts val="0"/>
              </a:spcAft>
              <a:buSzPts val="1800"/>
              <a:buNone/>
            </a:pPr>
            <a:r>
              <a:rPr lang="en" sz="1100" u="sng" dirty="0">
                <a:solidFill>
                  <a:schemeClr val="hlink"/>
                </a:solidFill>
                <a:latin typeface="Raleway" pitchFamily="2" charset="0"/>
                <a:ea typeface="Arial"/>
                <a:cs typeface="Arial"/>
                <a:sym typeface="Arial"/>
                <a:hlinkClick r:id="rId3"/>
              </a:rPr>
              <a:t>https://us02web.zoom.us/meeting/register/tZElduigqjIiHtco0gPljBZyDSsnSYn4o6m9</a:t>
            </a:r>
            <a:endParaRPr sz="1100" dirty="0">
              <a:solidFill>
                <a:srgbClr val="000000"/>
              </a:solidFill>
              <a:latin typeface="Raleway" pitchFamily="2" charset="0"/>
              <a:ea typeface="Raleway"/>
              <a:cs typeface="Raleway"/>
              <a:sym typeface="Raleway"/>
            </a:endParaRPr>
          </a:p>
          <a:p>
            <a:pPr marL="0" lvl="0" indent="0" algn="l" rtl="0">
              <a:lnSpc>
                <a:spcPct val="100000"/>
              </a:lnSpc>
              <a:spcBef>
                <a:spcPts val="0"/>
              </a:spcBef>
              <a:spcAft>
                <a:spcPts val="0"/>
              </a:spcAft>
              <a:buSzPts val="1800"/>
              <a:buNone/>
            </a:pPr>
            <a:endParaRPr sz="1600"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800"/>
              <a:buNone/>
            </a:pPr>
            <a:r>
              <a:rPr lang="en" sz="1600" b="1" dirty="0">
                <a:solidFill>
                  <a:srgbClr val="000000"/>
                </a:solidFill>
                <a:latin typeface="Raleway"/>
                <a:ea typeface="Raleway"/>
                <a:cs typeface="Raleway"/>
                <a:sym typeface="Raleway"/>
              </a:rPr>
              <a:t>Tuesday, February 27 from 10:00-11:00 am</a:t>
            </a:r>
            <a:endParaRPr sz="1600" b="1" dirty="0">
              <a:solidFill>
                <a:srgbClr val="000000"/>
              </a:solidFill>
              <a:latin typeface="Raleway"/>
              <a:ea typeface="Raleway"/>
              <a:cs typeface="Raleway"/>
              <a:sym typeface="Raleway"/>
            </a:endParaRPr>
          </a:p>
          <a:p>
            <a:pPr marL="0" lvl="0" indent="0" algn="l" rtl="0">
              <a:lnSpc>
                <a:spcPct val="100000"/>
              </a:lnSpc>
              <a:spcBef>
                <a:spcPts val="0"/>
              </a:spcBef>
              <a:spcAft>
                <a:spcPts val="0"/>
              </a:spcAft>
              <a:buSzPts val="1100"/>
              <a:buNone/>
            </a:pPr>
            <a:endParaRPr sz="11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 sz="1050" dirty="0">
                <a:latin typeface="Raleway" pitchFamily="2" charset="0"/>
                <a:ea typeface="Arial"/>
                <a:cs typeface="Arial"/>
                <a:sym typeface="Arial"/>
              </a:rPr>
              <a:t>Register in advance for this meeting:</a:t>
            </a:r>
            <a:endParaRPr sz="1050" dirty="0">
              <a:latin typeface="Raleway" pitchFamily="2" charset="0"/>
              <a:ea typeface="Arial"/>
              <a:cs typeface="Arial"/>
              <a:sym typeface="Arial"/>
            </a:endParaRPr>
          </a:p>
          <a:p>
            <a:pPr marL="0" lvl="0" indent="0" algn="l" rtl="0">
              <a:lnSpc>
                <a:spcPct val="100000"/>
              </a:lnSpc>
              <a:spcBef>
                <a:spcPts val="0"/>
              </a:spcBef>
              <a:spcAft>
                <a:spcPts val="0"/>
              </a:spcAft>
              <a:buSzPts val="1800"/>
              <a:buNone/>
            </a:pPr>
            <a:r>
              <a:rPr lang="en" sz="1050" u="sng" dirty="0">
                <a:solidFill>
                  <a:schemeClr val="hlink"/>
                </a:solidFill>
                <a:latin typeface="Raleway" pitchFamily="2" charset="0"/>
                <a:ea typeface="Arial"/>
                <a:cs typeface="Arial"/>
                <a:sym typeface="Arial"/>
                <a:hlinkClick r:id="rId4"/>
              </a:rPr>
              <a:t>https://us02web.zoom.us/meeting/register/tZ0rdOChpjwoGdaiKcL4DSLQWt2U2Vbb4yt6</a:t>
            </a:r>
            <a:endParaRPr sz="1050" dirty="0">
              <a:solidFill>
                <a:srgbClr val="000000"/>
              </a:solidFill>
              <a:latin typeface="Raleway" pitchFamily="2" charset="0"/>
              <a:ea typeface="Raleway"/>
              <a:cs typeface="Raleway"/>
              <a:sym typeface="Raleway"/>
            </a:endParaRPr>
          </a:p>
        </p:txBody>
      </p:sp>
      <p:pic>
        <p:nvPicPr>
          <p:cNvPr id="327" name="Google Shape;327;p60" descr="A sign pointing towards collaboration"/>
          <p:cNvPicPr preferRelativeResize="0"/>
          <p:nvPr/>
        </p:nvPicPr>
        <p:blipFill>
          <a:blip r:embed="rId5">
            <a:alphaModFix/>
          </a:blip>
          <a:stretch>
            <a:fillRect/>
          </a:stretch>
        </p:blipFill>
        <p:spPr>
          <a:xfrm>
            <a:off x="6022450" y="2510175"/>
            <a:ext cx="2907150" cy="1935675"/>
          </a:xfrm>
          <a:prstGeom prst="rect">
            <a:avLst/>
          </a:prstGeom>
          <a:noFill/>
          <a:ln>
            <a:noFill/>
          </a:ln>
        </p:spPr>
      </p:pic>
      <p:sp>
        <p:nvSpPr>
          <p:cNvPr id="328" name="Google Shape;328;p6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1"/>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3000"/>
              <a:buNone/>
            </a:pPr>
            <a:r>
              <a:rPr lang="en" dirty="0">
                <a:latin typeface="Raleway"/>
                <a:ea typeface="Raleway"/>
                <a:cs typeface="Raleway"/>
                <a:sym typeface="Raleway"/>
              </a:rPr>
              <a:t>ESSA State and Local Reports</a:t>
            </a:r>
            <a:endParaRPr dirty="0">
              <a:latin typeface="Raleway"/>
              <a:ea typeface="Raleway"/>
              <a:cs typeface="Raleway"/>
              <a:sym typeface="Raleway"/>
            </a:endParaRPr>
          </a:p>
        </p:txBody>
      </p:sp>
      <p:sp>
        <p:nvSpPr>
          <p:cNvPr id="334" name="Google Shape;334;p61"/>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Public Reporting Under ESSA</a:t>
            </a:r>
            <a:endParaRPr sz="2100" dirty="0">
              <a:latin typeface="Raleway"/>
              <a:ea typeface="Raleway"/>
              <a:cs typeface="Raleway"/>
              <a:sym typeface="Raleway"/>
            </a:endParaRPr>
          </a:p>
        </p:txBody>
      </p:sp>
      <p:sp>
        <p:nvSpPr>
          <p:cNvPr id="340" name="Google Shape;340;p62"/>
          <p:cNvSpPr txBox="1">
            <a:spLocks noGrp="1"/>
          </p:cNvSpPr>
          <p:nvPr>
            <p:ph type="body" idx="4294967295"/>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800"/>
              <a:buNone/>
            </a:pPr>
            <a:r>
              <a:rPr lang="en" dirty="0">
                <a:solidFill>
                  <a:schemeClr val="tx1"/>
                </a:solidFill>
                <a:latin typeface="Raleway"/>
                <a:ea typeface="Raleway"/>
                <a:cs typeface="Raleway"/>
                <a:sym typeface="Raleway"/>
              </a:rPr>
              <a:t>The Every Student Succeeds Act (ESSA) requires states and districts to annually prepare and disseminate reports to inform policymakers, community, families/parents, and other stakeholders of the performance of all students and each disaggregated group at each level</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dirty="0">
                <a:solidFill>
                  <a:schemeClr val="tx1"/>
                </a:solidFill>
                <a:latin typeface="Raleway"/>
                <a:ea typeface="Raleway"/>
                <a:cs typeface="Raleway"/>
                <a:sym typeface="Raleway"/>
              </a:rPr>
              <a:t>State</a:t>
            </a:r>
            <a:r>
              <a:rPr lang="en" dirty="0">
                <a:solidFill>
                  <a:schemeClr val="tx1"/>
                </a:solidFill>
                <a:latin typeface="Raleway"/>
                <a:ea typeface="Raleway"/>
                <a:cs typeface="Raleway"/>
                <a:sym typeface="Raleway"/>
              </a:rPr>
              <a:t>, as a whole (SEA responsibility)</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dirty="0">
                <a:solidFill>
                  <a:schemeClr val="tx1"/>
                </a:solidFill>
                <a:latin typeface="Raleway"/>
                <a:ea typeface="Raleway"/>
                <a:cs typeface="Raleway"/>
                <a:sym typeface="Raleway"/>
              </a:rPr>
              <a:t>District</a:t>
            </a:r>
            <a:r>
              <a:rPr lang="en" dirty="0">
                <a:solidFill>
                  <a:schemeClr val="tx1"/>
                </a:solidFill>
                <a:latin typeface="Raleway"/>
                <a:ea typeface="Raleway"/>
                <a:cs typeface="Raleway"/>
                <a:sym typeface="Raleway"/>
              </a:rPr>
              <a:t>, as a whole and compared to the State (LEA responsibility)</a:t>
            </a:r>
            <a:endParaRPr dirty="0">
              <a:solidFill>
                <a:schemeClr val="tx1"/>
              </a:solidFill>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b="1" i="1" dirty="0">
                <a:solidFill>
                  <a:schemeClr val="tx1"/>
                </a:solidFill>
                <a:latin typeface="Raleway"/>
                <a:ea typeface="Raleway"/>
                <a:cs typeface="Raleway"/>
                <a:sym typeface="Raleway"/>
              </a:rPr>
              <a:t>School</a:t>
            </a:r>
            <a:r>
              <a:rPr lang="en" dirty="0">
                <a:solidFill>
                  <a:schemeClr val="tx1"/>
                </a:solidFill>
                <a:latin typeface="Raleway"/>
                <a:ea typeface="Raleway"/>
                <a:cs typeface="Raleway"/>
                <a:sym typeface="Raleway"/>
              </a:rPr>
              <a:t>, as a whole and compared to the District and State (LEA responsibility)</a:t>
            </a:r>
            <a:endParaRPr sz="1700" dirty="0">
              <a:solidFill>
                <a:schemeClr val="tx1"/>
              </a:solidFill>
              <a:latin typeface="Raleway"/>
              <a:ea typeface="Raleway"/>
              <a:cs typeface="Raleway"/>
              <a:sym typeface="Raleway"/>
            </a:endParaRPr>
          </a:p>
        </p:txBody>
      </p:sp>
      <p:sp>
        <p:nvSpPr>
          <p:cNvPr id="341" name="Google Shape;341;p6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sz="2100" dirty="0">
                <a:latin typeface="Raleway"/>
                <a:ea typeface="Raleway"/>
                <a:cs typeface="Raleway"/>
                <a:sym typeface="Raleway"/>
              </a:rPr>
              <a:t>State Report Card</a:t>
            </a:r>
            <a:endParaRPr sz="2100" dirty="0">
              <a:latin typeface="Raleway"/>
              <a:ea typeface="Raleway"/>
              <a:cs typeface="Raleway"/>
              <a:sym typeface="Raleway"/>
            </a:endParaRPr>
          </a:p>
        </p:txBody>
      </p:sp>
      <p:sp>
        <p:nvSpPr>
          <p:cNvPr id="347" name="Google Shape;347;p63"/>
          <p:cNvSpPr txBox="1">
            <a:spLocks noGrp="1"/>
          </p:cNvSpPr>
          <p:nvPr>
            <p:ph type="body" idx="4294967295"/>
          </p:nvPr>
        </p:nvSpPr>
        <p:spPr>
          <a:xfrm>
            <a:off x="628650" y="1049785"/>
            <a:ext cx="7886700" cy="3263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1800"/>
              <a:buNone/>
            </a:pPr>
            <a:r>
              <a:rPr lang="en">
                <a:latin typeface="Raleway"/>
                <a:ea typeface="Raleway"/>
                <a:cs typeface="Raleway"/>
                <a:sym typeface="Raleway"/>
              </a:rPr>
              <a:t>Each State Educational Agency (SEA) that accepts funds under ESSA, shall prepare and disseminate to the public an annual State report card that is concise, widely accessible in a language and format that parents can understand, and developed in consultation with parents. </a:t>
            </a:r>
            <a:r>
              <a:rPr lang="en" b="1">
                <a:latin typeface="Raleway"/>
                <a:ea typeface="Raleway"/>
                <a:cs typeface="Raleway"/>
                <a:sym typeface="Raleway"/>
              </a:rPr>
              <a:t>ESEA</a:t>
            </a:r>
            <a:r>
              <a:rPr lang="en">
                <a:latin typeface="Raleway"/>
                <a:ea typeface="Raleway"/>
                <a:cs typeface="Raleway"/>
                <a:sym typeface="Raleway"/>
              </a:rPr>
              <a:t> </a:t>
            </a:r>
            <a:r>
              <a:rPr lang="en" b="1">
                <a:latin typeface="Raleway"/>
                <a:ea typeface="Raleway"/>
                <a:cs typeface="Raleway"/>
                <a:sym typeface="Raleway"/>
              </a:rPr>
              <a:t>§1111(h)(1)</a:t>
            </a:r>
            <a:endParaRPr sz="1600">
              <a:latin typeface="Raleway"/>
              <a:ea typeface="Raleway"/>
              <a:cs typeface="Raleway"/>
              <a:sym typeface="Raleway"/>
            </a:endParaRPr>
          </a:p>
        </p:txBody>
      </p:sp>
      <p:sp>
        <p:nvSpPr>
          <p:cNvPr id="348" name="Google Shape;348;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2647</Words>
  <Application>Microsoft Office PowerPoint</Application>
  <PresentationFormat>On-screen Show (16:9)</PresentationFormat>
  <Paragraphs>307</Paragraphs>
  <Slides>44</Slides>
  <Notes>44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Calibri</vt:lpstr>
      <vt:lpstr>Courier New</vt:lpstr>
      <vt:lpstr>Rockwell</vt:lpstr>
      <vt:lpstr>Arial</vt:lpstr>
      <vt:lpstr>Raleway</vt:lpstr>
      <vt:lpstr>Simple Light</vt:lpstr>
      <vt:lpstr>Office Theme</vt:lpstr>
      <vt:lpstr>Office Theme</vt:lpstr>
      <vt:lpstr>CDE Office Hours</vt:lpstr>
      <vt:lpstr>ESSER Office Hours</vt:lpstr>
      <vt:lpstr>Listening Segment</vt:lpstr>
      <vt:lpstr>Updates and Reminders</vt:lpstr>
      <vt:lpstr>Upcoming BruMan Training</vt:lpstr>
      <vt:lpstr>Title III GAINS Training Opportunity</vt:lpstr>
      <vt:lpstr>ESSA State and Local Reports</vt:lpstr>
      <vt:lpstr>Public Reporting Under ESSA</vt:lpstr>
      <vt:lpstr>State Report Card</vt:lpstr>
      <vt:lpstr>Required Student Groups</vt:lpstr>
      <vt:lpstr>Required Data Elements</vt:lpstr>
      <vt:lpstr>Required Data Elements, Part 2</vt:lpstr>
      <vt:lpstr>Required Data Elements, Part 3</vt:lpstr>
      <vt:lpstr>LEA Report Cards</vt:lpstr>
      <vt:lpstr>ESSA State and Local Report Resources</vt:lpstr>
      <vt:lpstr>State and District Use of ESEA Title II, Part A Funds in 2021–22</vt:lpstr>
      <vt:lpstr>Purpose</vt:lpstr>
      <vt:lpstr>Citation</vt:lpstr>
      <vt:lpstr>ESSA Title II, Part A (Purpose)</vt:lpstr>
      <vt:lpstr>ESSA Title II, Part A (Use of Funds)</vt:lpstr>
      <vt:lpstr>State Uses of Funds </vt:lpstr>
      <vt:lpstr>State Uses of Title II, Part A Funds by Activity</vt:lpstr>
      <vt:lpstr>State Uses of Title II, Part A Funds Professional Development</vt:lpstr>
      <vt:lpstr>State Uses of Title II, Part A Funds Improving Access to Effective Educators</vt:lpstr>
      <vt:lpstr>District Uses of Funds</vt:lpstr>
      <vt:lpstr>District Uses of Title II, Part A Funds Professional Development</vt:lpstr>
      <vt:lpstr>District Uses of Title II, Part A Funds Professional Development Topics</vt:lpstr>
      <vt:lpstr>District Uses of Title II, Part A Funds Principal Professional Development Topics</vt:lpstr>
      <vt:lpstr>District Uses of Title II, Part A Funds Hiring, Recruiting, and Retention</vt:lpstr>
      <vt:lpstr>District Uses of Title II, Part A Funds Class Size Reduction</vt:lpstr>
      <vt:lpstr>District Uses of Title II, Part A Funds Within-District Equity</vt:lpstr>
      <vt:lpstr>District Uses of Title II, Part A Funds Fund Transfers</vt:lpstr>
      <vt:lpstr>District Uses of Title II, Part A Funds Fund Transfers by District Characteristic</vt:lpstr>
      <vt:lpstr>Changes in the Use of Funds from 2020-21 to 2021-22</vt:lpstr>
      <vt:lpstr>Considerations</vt:lpstr>
      <vt:lpstr>Reflection</vt:lpstr>
      <vt:lpstr>Questions?</vt:lpstr>
      <vt:lpstr>Upcoming Event Featuring:  Travis Garoutte, Educator Talent</vt:lpstr>
      <vt:lpstr>Title II-A Resources</vt:lpstr>
      <vt:lpstr>Unified Improvement Plan (UIP) Feedback</vt:lpstr>
      <vt:lpstr>Feedback and Approval Release for 23-24 Comprehensive Support (CS) UIPs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10</cp:revision>
  <dcterms:modified xsi:type="dcterms:W3CDTF">2024-02-15T20:47:17Z</dcterms:modified>
</cp:coreProperties>
</file>