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3" r:id="rId2"/>
  </p:sldMasterIdLst>
  <p:notesMasterIdLst>
    <p:notesMasterId r:id="rId31"/>
  </p:notesMasterIdLst>
  <p:sldIdLst>
    <p:sldId id="256" r:id="rId3"/>
    <p:sldId id="590" r:id="rId4"/>
    <p:sldId id="257" r:id="rId5"/>
    <p:sldId id="588" r:id="rId6"/>
    <p:sldId id="269" r:id="rId7"/>
    <p:sldId id="603" r:id="rId8"/>
    <p:sldId id="610" r:id="rId9"/>
    <p:sldId id="618" r:id="rId10"/>
    <p:sldId id="611" r:id="rId11"/>
    <p:sldId id="570" r:id="rId12"/>
    <p:sldId id="612" r:id="rId13"/>
    <p:sldId id="572" r:id="rId14"/>
    <p:sldId id="617" r:id="rId15"/>
    <p:sldId id="272" r:id="rId16"/>
    <p:sldId id="619" r:id="rId17"/>
    <p:sldId id="620" r:id="rId18"/>
    <p:sldId id="287" r:id="rId19"/>
    <p:sldId id="288" r:id="rId20"/>
    <p:sldId id="289" r:id="rId21"/>
    <p:sldId id="614" r:id="rId22"/>
    <p:sldId id="592" r:id="rId23"/>
    <p:sldId id="579" r:id="rId24"/>
    <p:sldId id="615" r:id="rId25"/>
    <p:sldId id="616" r:id="rId26"/>
    <p:sldId id="555" r:id="rId27"/>
    <p:sldId id="587" r:id="rId28"/>
    <p:sldId id="543" r:id="rId29"/>
    <p:sldId id="271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jeri-Nelson, Nazanin" initials="MN" lastIdx="2" clrIdx="0">
    <p:extLst>
      <p:ext uri="{19B8F6BF-5375-455C-9EA6-DF929625EA0E}">
        <p15:presenceInfo xmlns:p15="http://schemas.microsoft.com/office/powerpoint/2012/main" userId="S::Mohajeri-Nelson_n@cde.state.co.us::a9da618a-a76d-43dd-a63a-6c6fdf3f5685" providerId="AD"/>
      </p:ext>
    </p:extLst>
  </p:cmAuthor>
  <p:cmAuthor id="2" name="Moira Blake" initials="MB" lastIdx="1" clrIdx="1">
    <p:extLst>
      <p:ext uri="{19B8F6BF-5375-455C-9EA6-DF929625EA0E}">
        <p15:presenceInfo xmlns:p15="http://schemas.microsoft.com/office/powerpoint/2012/main" userId="S::Blake_M@cde.state.co.us::5c9aae86-a362-44bb-9153-1362f69532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F82658-8AFC-442A-9291-991C26907DA4}">
  <a:tblStyle styleId="{1DF82658-8AFC-442A-9291-991C26907D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F991EF-CF58-4D44-A959-F8D699201C2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14" autoAdjust="0"/>
  </p:normalViewPr>
  <p:slideViewPr>
    <p:cSldViewPr snapToGrid="0">
      <p:cViewPr varScale="1">
        <p:scale>
          <a:sx n="102" d="100"/>
          <a:sy n="102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Steven or DeLilah or Nazie?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88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Kerry Wrenick and Dana 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23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activities may include any expenses necessary to facilitate the identification, enrollment, retention, and educational success of homeless children and youth, such as: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providing wraparound services (which could be provided in collaboration with and/or through contracts with community-based organizations, and could include academic supports, trauma-informed care, social-emotional support, and mental health services);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purchasing needed supplies (e.g., PPE, eyeglasses, school supplies, personal care items);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providing transportation to enable children and youth to attend classes and participate fully in school activities;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purchasing cell phones or other technological devices for unaccompanied youth to enable the youth to attend and fully participate in school activities;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providing access to reliable, high-speed internet for students through the purchase of internet-connected devices/equipment, mobile hotspots, wireless service plans, or installation of Community Wi-Fi Hotspots (e.g., at homeless shelters), especially in underserved communities;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paying for short-term, temporary housing (e.g., a few days in a motel) when such emergency housing is the only reasonable option for COVID-safe temporary housing and when necessary to enable the homeless child or youth to attend school and participate fully in school activities (including summer school); and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• providing store cards/prepaid debit cards to purchase materials necessary for students to participate in school activities.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0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Adam Williams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064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38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Nazie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462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36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Nazie </a:t>
            </a:r>
            <a:endParaRPr/>
          </a:p>
        </p:txBody>
      </p:sp>
      <p:sp>
        <p:nvSpPr>
          <p:cNvPr id="98" name="Google Shape;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b411f29b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b411f29b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Kate</a:t>
            </a:r>
            <a:endParaRPr dirty="0"/>
          </a:p>
        </p:txBody>
      </p:sp>
      <p:sp>
        <p:nvSpPr>
          <p:cNvPr id="195" name="Google Shape;195;gdb411f29b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Nazie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5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Nazie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35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Nazie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791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DeLilah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8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70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953A">
                  <a:alpha val="4980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5737" y="632706"/>
            <a:ext cx="2821173" cy="1762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685800" y="2772696"/>
            <a:ext cx="7801897" cy="0"/>
          </a:xfrm>
          <a:prstGeom prst="straightConnector1">
            <a:avLst/>
          </a:prstGeom>
          <a:noFill/>
          <a:ln w="19050" cap="flat" cmpd="sng">
            <a:solidFill>
              <a:srgbClr val="00953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4629150" y="1463040"/>
            <a:ext cx="3886200" cy="458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6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2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74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63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1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35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3628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133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32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5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172200"/>
            <a:ext cx="1143000" cy="48591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19" y="41458"/>
            <a:ext cx="934373" cy="106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2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ese.ed.gov/files/2021/04/ARP-Homeless-DCL-4.23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artlett_k@cde.state.co.us" TargetMode="External"/><Relationship Id="rId3" Type="http://schemas.openxmlformats.org/officeDocument/2006/relationships/hyperlink" Target="mailto:mohajeri-nelson_n@cde.state.co.us" TargetMode="External"/><Relationship Id="rId7" Type="http://schemas.openxmlformats.org/officeDocument/2006/relationships/hyperlink" Target="mailto:okes_j@cde.state.co.us" TargetMode="External"/><Relationship Id="rId12" Type="http://schemas.openxmlformats.org/officeDocument/2006/relationships/hyperlink" Target="mailto:Williams_a@cde.state.co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fedprograms/regionalcontactspage" TargetMode="External"/><Relationship Id="rId11" Type="http://schemas.openxmlformats.org/officeDocument/2006/relationships/hyperlink" Target="mailto:Kaleda_s@cde.state.co.us" TargetMode="External"/><Relationship Id="rId5" Type="http://schemas.openxmlformats.org/officeDocument/2006/relationships/hyperlink" Target="mailto:Crumley_k@cde.state.co.us" TargetMode="External"/><Relationship Id="rId10" Type="http://schemas.openxmlformats.org/officeDocument/2006/relationships/hyperlink" Target="mailto:Hawkins_s@cde.state.co.us" TargetMode="External"/><Relationship Id="rId4" Type="http://schemas.openxmlformats.org/officeDocument/2006/relationships/hyperlink" Target="mailto:collins_d@cde.state.co.us" TargetMode="External"/><Relationship Id="rId9" Type="http://schemas.openxmlformats.org/officeDocument/2006/relationships/hyperlink" Target="mailto:Austin_j@cde.state.co.u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de.state.co.us/cdefinance/sfco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Bartlett_k@cde.state.co.us" TargetMode="External"/><Relationship Id="rId3" Type="http://schemas.openxmlformats.org/officeDocument/2006/relationships/hyperlink" Target="mailto:mohajeri-nelson_n@cde.state.co.us" TargetMode="External"/><Relationship Id="rId7" Type="http://schemas.openxmlformats.org/officeDocument/2006/relationships/hyperlink" Target="mailto:okes_j@cde.state.co.us" TargetMode="External"/><Relationship Id="rId12" Type="http://schemas.openxmlformats.org/officeDocument/2006/relationships/hyperlink" Target="mailto:Williams_a@cde.state.co.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fedprograms/regionalcontactspage" TargetMode="External"/><Relationship Id="rId11" Type="http://schemas.openxmlformats.org/officeDocument/2006/relationships/hyperlink" Target="mailto:Kaleda_s@cde.state.co.us" TargetMode="External"/><Relationship Id="rId5" Type="http://schemas.openxmlformats.org/officeDocument/2006/relationships/hyperlink" Target="mailto:Crumley_k@cde.state.co.us" TargetMode="External"/><Relationship Id="rId10" Type="http://schemas.openxmlformats.org/officeDocument/2006/relationships/hyperlink" Target="mailto:Hawkins_s@cde.state.co.us" TargetMode="External"/><Relationship Id="rId4" Type="http://schemas.openxmlformats.org/officeDocument/2006/relationships/hyperlink" Target="mailto:collins_d@cde.state.co.us" TargetMode="External"/><Relationship Id="rId9" Type="http://schemas.openxmlformats.org/officeDocument/2006/relationships/hyperlink" Target="mailto:Austin_j@cde.state.co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fedprograms/resourcesandtechnicalassist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cdefisgrant/esseriiialloc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/>
              <a:t>CDE Office Hours</a:t>
            </a:r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dirty="0"/>
              <a:t>May 20, 2021</a:t>
            </a:r>
            <a:endParaRPr dirty="0"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68DA-DB7D-4D2D-814D-B61E1E2C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4" y="254514"/>
            <a:ext cx="6175062" cy="756418"/>
          </a:xfrm>
        </p:spPr>
        <p:txBody>
          <a:bodyPr/>
          <a:lstStyle/>
          <a:p>
            <a:r>
              <a:rPr lang="en-US" dirty="0"/>
              <a:t>Post Award Revision - </a:t>
            </a:r>
            <a:r>
              <a:rPr lang="en-US" sz="1800" b="1" dirty="0">
                <a:solidFill>
                  <a:srgbClr val="1C3467"/>
                </a:solidFill>
                <a:latin typeface="MuseoSlabRegular"/>
              </a:rPr>
              <a:t>When to Submit Post-Award Revisions</a:t>
            </a:r>
            <a:br>
              <a:rPr lang="en-US" sz="1800" b="1" dirty="0">
                <a:solidFill>
                  <a:srgbClr val="1C3467"/>
                </a:solidFill>
                <a:latin typeface="MuseoSlabRegular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32B89-0A9C-4E4B-BE23-76D26701A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LEAs should submit Post-Award Revisions for the following reasons: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Any changes to equipment purchases require program approval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To update indirect costs if the LEA: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Overrode the indirect amount allocated, or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Will now take the full indirect cost rate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To reflect changes in the project/program scope or objective, such as: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PD activities to purchasing Instructional materials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PD activities to hiring an Interventionist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Changes among direct cost programs (Instructional, Support, Improvement of Instructional Services, or Administrative) or object categories (Salaries, Benefits, etc.) that exceed, or are expected to exceed, 10% of the total budget for that category as last approved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DC531-D7CF-440A-A265-1B5C36C3D5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</a:pPr>
              <a:t>10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8570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0ADC-56DE-4BD5-8ACC-CB8E007F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Award Revision - </a:t>
            </a:r>
            <a:r>
              <a:rPr lang="en-US" sz="1800" b="1" dirty="0">
                <a:solidFill>
                  <a:srgbClr val="1C3467"/>
                </a:solidFill>
                <a:latin typeface="MuseoSlabRegular"/>
              </a:rPr>
              <a:t>Exceptions to Post-Award Revisions</a:t>
            </a:r>
            <a:br>
              <a:rPr lang="en-US" sz="1800" b="1" dirty="0">
                <a:solidFill>
                  <a:srgbClr val="1C3467"/>
                </a:solidFill>
                <a:latin typeface="MuseoSlabRegular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446FF-1A06-435F-A000-0BF9BF86A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ourceSansProRegular"/>
              </a:rPr>
              <a:t>Minor changes may not need to be captured through the PAR process.</a:t>
            </a:r>
          </a:p>
          <a:p>
            <a:r>
              <a:rPr lang="en-US" sz="1500" dirty="0">
                <a:solidFill>
                  <a:srgbClr val="333333"/>
                </a:solidFill>
                <a:latin typeface="SourceSansProRegular"/>
              </a:rPr>
              <a:t>Minor adjustments do not alter the overall scope or goals of the approved application</a:t>
            </a:r>
          </a:p>
          <a:p>
            <a:r>
              <a:rPr lang="en-US" sz="1500" dirty="0">
                <a:solidFill>
                  <a:srgbClr val="333333"/>
                </a:solidFill>
                <a:latin typeface="SourceSansProRegular"/>
              </a:rPr>
              <a:t>Training for staff changed from 2 to 3 days</a:t>
            </a:r>
          </a:p>
          <a:p>
            <a:pPr marL="57150" indent="0">
              <a:buNone/>
            </a:pPr>
            <a:r>
              <a:rPr lang="en-US" sz="1500" dirty="0">
                <a:solidFill>
                  <a:srgbClr val="333333"/>
                </a:solidFill>
                <a:latin typeface="SourceSansProRegular"/>
              </a:rPr>
              <a:t>Changes that should be made towards June 30</a:t>
            </a:r>
            <a:r>
              <a:rPr lang="en-US" sz="1500" baseline="30000" dirty="0">
                <a:solidFill>
                  <a:srgbClr val="333333"/>
                </a:solidFill>
                <a:latin typeface="SourceSansProRegular"/>
              </a:rPr>
              <a:t>th</a:t>
            </a:r>
            <a:r>
              <a:rPr lang="en-US" sz="1500" dirty="0">
                <a:solidFill>
                  <a:srgbClr val="333333"/>
                </a:solidFill>
                <a:latin typeface="SourceSansProRegular"/>
              </a:rPr>
              <a:t>, but not necessarily on an ongoing basis</a:t>
            </a:r>
          </a:p>
          <a:p>
            <a:r>
              <a:rPr lang="en-US" sz="1500" dirty="0">
                <a:solidFill>
                  <a:srgbClr val="333333"/>
                </a:solidFill>
                <a:latin typeface="SourceSansProRegular"/>
              </a:rPr>
              <a:t>Changes to reflect actual costs and updates to line items to reflect final allocations</a:t>
            </a:r>
          </a:p>
          <a:p>
            <a:pPr lvl="1"/>
            <a:r>
              <a:rPr lang="en-US" sz="1200" dirty="0">
                <a:solidFill>
                  <a:srgbClr val="333333"/>
                </a:solidFill>
                <a:latin typeface="SourceSansProRegular"/>
              </a:rPr>
              <a:t>Because the ESSER application is used to meet federal reporting requirements, it is necessary to have as close to actuals as possible by June 30</a:t>
            </a:r>
            <a:r>
              <a:rPr lang="en-US" sz="1200" baseline="30000" dirty="0">
                <a:solidFill>
                  <a:srgbClr val="333333"/>
                </a:solidFill>
                <a:latin typeface="SourceSansProRegular"/>
              </a:rPr>
              <a:t>th</a:t>
            </a:r>
            <a:r>
              <a:rPr lang="en-US" sz="1200" dirty="0">
                <a:solidFill>
                  <a:srgbClr val="333333"/>
                </a:solidFill>
                <a:latin typeface="SourceSansProRegular"/>
              </a:rPr>
              <a:t>. But saving all such changes to submit once works best. </a:t>
            </a:r>
          </a:p>
          <a:p>
            <a:pPr marL="76200" indent="0">
              <a:buNone/>
            </a:pPr>
            <a:r>
              <a:rPr lang="en-US" sz="1500" b="1" i="1" dirty="0">
                <a:solidFill>
                  <a:srgbClr val="333333"/>
                </a:solidFill>
                <a:latin typeface="SourceSansProRegular"/>
              </a:rPr>
              <a:t>NOTE</a:t>
            </a:r>
            <a:r>
              <a:rPr lang="en-US" sz="1500" dirty="0">
                <a:solidFill>
                  <a:srgbClr val="333333"/>
                </a:solidFill>
                <a:latin typeface="SourceSansProRegular"/>
              </a:rPr>
              <a:t>: If these types of revisions change the scope of the activity, then a Post-Award Revision must be submitted through the online platform.</a:t>
            </a:r>
          </a:p>
          <a:p>
            <a:pPr marL="76200" indent="0">
              <a:buNone/>
            </a:pPr>
            <a:r>
              <a:rPr lang="en-US" dirty="0">
                <a:solidFill>
                  <a:srgbClr val="333333"/>
                </a:solidFill>
                <a:latin typeface="SourceSansProRegular"/>
              </a:rPr>
              <a:t>Please refrain from submitting multiple revisions each month! </a:t>
            </a:r>
          </a:p>
          <a:p>
            <a:pPr marL="333375" indent="-257175"/>
            <a:r>
              <a:rPr lang="en-US" sz="1500" dirty="0">
                <a:solidFill>
                  <a:srgbClr val="333333"/>
                </a:solidFill>
                <a:latin typeface="SourceSansProRegular"/>
              </a:rPr>
              <a:t>Collect all required revisions and submit them at the same time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5EC03-26EC-48CA-8DF6-AF0B042642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 descr="Please allow 1-2 weeks for PAR submissions to be reviewed.">
            <a:extLst>
              <a:ext uri="{FF2B5EF4-FFF2-40B4-BE49-F238E27FC236}">
                <a16:creationId xmlns:a16="http://schemas.microsoft.com/office/drawing/2014/main" id="{AE870D14-17B8-4B26-A0B4-C33E04E4196B}"/>
              </a:ext>
            </a:extLst>
          </p:cNvPr>
          <p:cNvGrpSpPr/>
          <p:nvPr/>
        </p:nvGrpSpPr>
        <p:grpSpPr>
          <a:xfrm>
            <a:off x="5797888" y="5044092"/>
            <a:ext cx="2369228" cy="1382926"/>
            <a:chOff x="3870960" y="4104126"/>
            <a:chExt cx="3799840" cy="2499360"/>
          </a:xfrm>
        </p:grpSpPr>
        <p:sp>
          <p:nvSpPr>
            <p:cNvPr id="6" name="Star: 10 Points 5">
              <a:extLst>
                <a:ext uri="{FF2B5EF4-FFF2-40B4-BE49-F238E27FC236}">
                  <a16:creationId xmlns:a16="http://schemas.microsoft.com/office/drawing/2014/main" id="{92F476E8-2105-4BB7-88BF-5D2B30B1D3F5}"/>
                </a:ext>
              </a:extLst>
            </p:cNvPr>
            <p:cNvSpPr/>
            <p:nvPr/>
          </p:nvSpPr>
          <p:spPr>
            <a:xfrm>
              <a:off x="3870960" y="4104126"/>
              <a:ext cx="3799840" cy="2499360"/>
            </a:xfrm>
            <a:prstGeom prst="star10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highlight>
                  <a:srgbClr val="FFFF00"/>
                </a:highligh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A01248-2C18-482A-91C3-25193E9BB16A}"/>
                </a:ext>
              </a:extLst>
            </p:cNvPr>
            <p:cNvSpPr txBox="1"/>
            <p:nvPr/>
          </p:nvSpPr>
          <p:spPr>
            <a:xfrm>
              <a:off x="4236720" y="4832326"/>
              <a:ext cx="3068320" cy="1042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Please allow 1-2 weeks for PAR submissions to be reviewed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07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BD5B-2343-4362-89BB-3D3F53FB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Consolidated Application and ESSER Application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5EEE3-9BB0-4797-8E4B-D5D36E663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The ESEA team will begin reviewing Consolidated Applications as they come in. As a reminder, Consolidated Applications and all application components are due on </a:t>
            </a:r>
            <a:r>
              <a:rPr lang="en-US" b="1" dirty="0"/>
              <a:t>June 30, 2021</a:t>
            </a:r>
            <a:r>
              <a:rPr lang="en-US" dirty="0"/>
              <a:t>.</a:t>
            </a:r>
          </a:p>
          <a:p>
            <a:pPr marL="57150" indent="0">
              <a:buNone/>
            </a:pPr>
            <a:r>
              <a:rPr lang="en-US" dirty="0"/>
              <a:t>Since Consolidated Application and ESSER Application review will occur at the same time:</a:t>
            </a:r>
          </a:p>
          <a:p>
            <a:pPr lvl="1"/>
            <a:r>
              <a:rPr lang="en-US" sz="1800" dirty="0"/>
              <a:t>Please be patient as the review process may take a bit longer</a:t>
            </a:r>
          </a:p>
          <a:p>
            <a:pPr lvl="1"/>
            <a:r>
              <a:rPr lang="en-US" sz="1800" dirty="0"/>
              <a:t>ESEA staff will work diligently to perform timely reviews of all applications submitted</a:t>
            </a:r>
          </a:p>
          <a:p>
            <a:pPr lvl="1"/>
            <a:r>
              <a:rPr lang="en-US" sz="1800" u="sng" dirty="0"/>
              <a:t>Communication is KEY!</a:t>
            </a:r>
          </a:p>
          <a:p>
            <a:pPr lvl="2"/>
            <a:r>
              <a:rPr lang="en-US" dirty="0"/>
              <a:t>Address all comments provided by reviewers</a:t>
            </a:r>
          </a:p>
          <a:p>
            <a:pPr lvl="2"/>
            <a:r>
              <a:rPr lang="en-US" dirty="0"/>
              <a:t>Ask for clarification before re-submitting your application</a:t>
            </a:r>
          </a:p>
          <a:p>
            <a:pPr lvl="3"/>
            <a:r>
              <a:rPr lang="en-US" dirty="0"/>
              <a:t>Avoid the rinse &amp; repeat cycle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1ED0-C8BE-4AEE-A8A1-EA4F8C4B6C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3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EE52-2F85-4ECD-829B-DC9A6BF9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Approvals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20636-6DA8-4147-8926-293CF732C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types of approval: </a:t>
            </a:r>
          </a:p>
          <a:p>
            <a:pPr lvl="1"/>
            <a:r>
              <a:rPr lang="en-US" dirty="0"/>
              <a:t>Substantial – allows the district/grantee to obligate funds; but not draw down funds</a:t>
            </a:r>
          </a:p>
          <a:p>
            <a:pPr lvl="2"/>
            <a:r>
              <a:rPr lang="en-US" dirty="0"/>
              <a:t>ESSER I and II – when a full application has been submitted, including a balanced budget</a:t>
            </a:r>
          </a:p>
          <a:p>
            <a:pPr lvl="2"/>
            <a:r>
              <a:rPr lang="en-US" dirty="0"/>
              <a:t>ESSER III – when the Approval and Transmittal Form, assurances, and GEPA statement have been submitted </a:t>
            </a:r>
          </a:p>
          <a:p>
            <a:pPr lvl="1"/>
            <a:r>
              <a:rPr lang="en-US" dirty="0"/>
              <a:t>Final – allows the district/grantee to draw down funds on a reimbursement basis</a:t>
            </a:r>
          </a:p>
          <a:p>
            <a:pPr lvl="2"/>
            <a:r>
              <a:rPr lang="en-US" dirty="0"/>
              <a:t>ESSER I, II, and III – when the full application, including a balanced budget, have been reviewed and budgeted items are determined to be allowable, reasonable, and necessary to respond to, prepare for, or prevent the spread of COVID-19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3041-3448-46F1-9F90-A71E85D7CD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7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American Rescue Plan</a:t>
            </a:r>
            <a:br>
              <a:rPr lang="en-US" sz="2700" dirty="0"/>
            </a:br>
            <a:r>
              <a:rPr lang="en-US" sz="2700" dirty="0"/>
              <a:t>Homeless Children and Youth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764526"/>
            <a:ext cx="7772400" cy="1065213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Letter to Chief State School Officers Announcing Grant Award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B5D12-5ADB-4BE6-8600-FC2AAC08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ARP-HCY AT A GLANCE</a:t>
            </a:r>
          </a:p>
        </p:txBody>
      </p:sp>
      <p:pic>
        <p:nvPicPr>
          <p:cNvPr id="6" name="Content Placeholder 5" descr="ARP-HCY at a glance">
            <a:extLst>
              <a:ext uri="{FF2B5EF4-FFF2-40B4-BE49-F238E27FC236}">
                <a16:creationId xmlns:a16="http://schemas.microsoft.com/office/drawing/2014/main" id="{9627C27E-7EE6-4381-8377-36EC5CCD2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987" y="1304629"/>
            <a:ext cx="5085525" cy="42464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5117D-57E4-4F0C-853C-ECB5FCBF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356350"/>
            <a:ext cx="3857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6EFC1-49A9-456D-A42F-DFFF0375F4B8}"/>
              </a:ext>
            </a:extLst>
          </p:cNvPr>
          <p:cNvSpPr txBox="1"/>
          <p:nvPr/>
        </p:nvSpPr>
        <p:spPr>
          <a:xfrm>
            <a:off x="2179782" y="5657880"/>
            <a:ext cx="588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Section 2001(b)(1) of the American Rescue Plan Act of 2021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4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8680F98-0F15-4299-AA95-D6B16C62865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1463675"/>
          <a:ext cx="3886199" cy="472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99">
                  <a:extLst>
                    <a:ext uri="{9D8B030D-6E8A-4147-A177-3AD203B41FA5}">
                      <a16:colId xmlns:a16="http://schemas.microsoft.com/office/drawing/2014/main" val="2073394599"/>
                    </a:ext>
                  </a:extLst>
                </a:gridCol>
              </a:tblGrid>
              <a:tr h="572896">
                <a:tc>
                  <a:txBody>
                    <a:bodyPr/>
                    <a:lstStyle/>
                    <a:p>
                      <a:r>
                        <a:rPr lang="en-US" dirty="0"/>
                        <a:t>ARP Homeless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54135"/>
                  </a:ext>
                </a:extLst>
              </a:tr>
              <a:tr h="572896">
                <a:tc>
                  <a:txBody>
                    <a:bodyPr/>
                    <a:lstStyle/>
                    <a:p>
                      <a:r>
                        <a:rPr lang="en-US" dirty="0"/>
                        <a:t>$1,910,019 (25% of ARP-HCY)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00287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r>
                        <a:rPr lang="en-US" dirty="0"/>
                        <a:t>Available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036571"/>
                  </a:ext>
                </a:extLst>
              </a:tr>
              <a:tr h="572896">
                <a:tc>
                  <a:txBody>
                    <a:bodyPr/>
                    <a:lstStyle/>
                    <a:p>
                      <a:r>
                        <a:rPr lang="en-US" dirty="0"/>
                        <a:t>Designed to supplement McKinney-Vento EHCY funds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609736"/>
                  </a:ext>
                </a:extLst>
              </a:tr>
              <a:tr h="572896">
                <a:tc>
                  <a:txBody>
                    <a:bodyPr/>
                    <a:lstStyle/>
                    <a:p>
                      <a:r>
                        <a:rPr lang="en-US" dirty="0"/>
                        <a:t>Must be administered by the Office of the State Coordinator for the Education of Homeless Children and Youth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02830"/>
                  </a:ext>
                </a:extLst>
              </a:tr>
              <a:tr h="572896">
                <a:tc>
                  <a:txBody>
                    <a:bodyPr/>
                    <a:lstStyle/>
                    <a:p>
                      <a:r>
                        <a:rPr lang="en-US" dirty="0"/>
                        <a:t>SEAs may reserve up to 25% of allocation for State-level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22799"/>
                  </a:ext>
                </a:extLst>
              </a:tr>
              <a:tr h="572896">
                <a:tc>
                  <a:txBody>
                    <a:bodyPr/>
                    <a:lstStyle/>
                    <a:p>
                      <a:r>
                        <a:rPr lang="en-US" dirty="0"/>
                        <a:t>At least 75% of allocation must be distributed to LEAs (following EHCY requirements)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172884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42A9880-45DB-4903-AD8D-AA14630BC4E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29150" y="1463675"/>
          <a:ext cx="3886199" cy="472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199">
                  <a:extLst>
                    <a:ext uri="{9D8B030D-6E8A-4147-A177-3AD203B41FA5}">
                      <a16:colId xmlns:a16="http://schemas.microsoft.com/office/drawing/2014/main" val="3534480308"/>
                    </a:ext>
                  </a:extLst>
                </a:gridCol>
              </a:tblGrid>
              <a:tr h="541533">
                <a:tc>
                  <a:txBody>
                    <a:bodyPr/>
                    <a:lstStyle/>
                    <a:p>
                      <a:r>
                        <a:rPr lang="en-US" dirty="0"/>
                        <a:t>ARP Homeless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30539"/>
                  </a:ext>
                </a:extLst>
              </a:tr>
              <a:tr h="619314">
                <a:tc>
                  <a:txBody>
                    <a:bodyPr/>
                    <a:lstStyle/>
                    <a:p>
                      <a:r>
                        <a:rPr lang="en-US" dirty="0"/>
                        <a:t>$5,730,056 (75% of ARP-HCY)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71542"/>
                  </a:ext>
                </a:extLst>
              </a:tr>
              <a:tr h="537516">
                <a:tc>
                  <a:txBody>
                    <a:bodyPr/>
                    <a:lstStyle/>
                    <a:p>
                      <a:r>
                        <a:rPr lang="en-US" dirty="0"/>
                        <a:t>Available as soon as June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61514"/>
                  </a:ext>
                </a:extLst>
              </a:tr>
              <a:tr h="1230446">
                <a:tc>
                  <a:txBody>
                    <a:bodyPr/>
                    <a:lstStyle/>
                    <a:p>
                      <a:r>
                        <a:rPr lang="en-US" dirty="0"/>
                        <a:t>Over the coming months, ED will undertake emergency rulemaking to develop a formula for the distribution of funds.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07652"/>
                  </a:ext>
                </a:extLst>
              </a:tr>
              <a:tr h="1798344">
                <a:tc>
                  <a:txBody>
                    <a:bodyPr/>
                    <a:lstStyle/>
                    <a:p>
                      <a:r>
                        <a:rPr lang="en-US" dirty="0"/>
                        <a:t>ED anticipates requiring States to distribute funds to LEAs via formula based upon: 1. Each LEA’s Title I, Part A allocation, and 2. The number of identified homeless children and youth in school year 2018-19.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81009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A0A2928E-8EEB-4F51-8236-D001F68E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Homeless I and ARP Homeless II</a:t>
            </a:r>
            <a:br>
              <a:rPr lang="en-US" dirty="0"/>
            </a:br>
            <a:r>
              <a:rPr lang="en-US" dirty="0"/>
              <a:t>	Two Disbursements of ARP-HCY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8967F-3CF3-4C3F-A711-770A7E8D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6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2532-0002-4515-9C55-53E4BE8C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HOMELESS I</a:t>
            </a:r>
            <a:br>
              <a:rPr lang="en-US" dirty="0"/>
            </a:br>
            <a:r>
              <a:rPr lang="en-US" dirty="0"/>
              <a:t>	Funding for State-Level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DE90-4CF6-43ED-BCCF-534BB1A1D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SEA may reserve up to 25% of its ARP Homeless I allocation for State-level activities.</a:t>
            </a:r>
          </a:p>
          <a:p>
            <a:r>
              <a:rPr lang="en-US" dirty="0"/>
              <a:t>To help LEAs identify and support students experiencing homelessness, ED encourages SEAs to use their reservation to support: </a:t>
            </a:r>
          </a:p>
          <a:p>
            <a:pPr lvl="1"/>
            <a:r>
              <a:rPr lang="en-US" dirty="0"/>
              <a:t>Training and technical assistance,</a:t>
            </a:r>
          </a:p>
          <a:p>
            <a:pPr lvl="1"/>
            <a:r>
              <a:rPr lang="en-US" dirty="0"/>
              <a:t>Capacity building, and</a:t>
            </a:r>
          </a:p>
          <a:p>
            <a:pPr lvl="1"/>
            <a:r>
              <a:rPr lang="en-US" dirty="0"/>
              <a:t>Engagement of State and local practitioners/stakeholders.</a:t>
            </a:r>
          </a:p>
          <a:p>
            <a:r>
              <a:rPr lang="en-US" dirty="0"/>
              <a:t>States should use ARP Elementary and Secondary School Emergency Relief (ARP ESSER) funds to support the needs of students experiencing homelessness. ARP-HCY funds are in addition to these funds.</a:t>
            </a:r>
          </a:p>
          <a:p>
            <a:r>
              <a:rPr lang="en-US" dirty="0"/>
              <a:t>SEAs are encouraged to award subgrants or contracts to community-based organizations to identify and serve historically underserved populations.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205C9-8D6F-4983-8561-C05B02A4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6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AE08-D37A-4316-A6DD-131D7378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HOMELESS I	</a:t>
            </a:r>
            <a:br>
              <a:rPr lang="en-US" dirty="0"/>
            </a:br>
            <a:r>
              <a:rPr lang="en-US" dirty="0"/>
              <a:t>	Funding for LEA-Level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CD5AE-DAC1-4093-9D43-D11F1B8F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SEA must distribute at least 75% of its ARP Homeless I allocation to LEAs following EHCY program requirements.</a:t>
            </a:r>
          </a:p>
          <a:p>
            <a:pPr lvl="1"/>
            <a:r>
              <a:rPr lang="en-US" dirty="0"/>
              <a:t>To ensure ARP Homeless I funds are disbursed rapidly, ED encourages States to use the funds reserved for LEAs primarily to supplement existing EHCY program subgrants.</a:t>
            </a:r>
          </a:p>
          <a:p>
            <a:r>
              <a:rPr lang="en-US" dirty="0"/>
              <a:t>SEAs should encourage LEAs receiving ARP Homeless I funds to use funds to:</a:t>
            </a:r>
          </a:p>
          <a:p>
            <a:pPr lvl="1"/>
            <a:r>
              <a:rPr lang="en-US" dirty="0"/>
              <a:t>Identify students during spring 2021,</a:t>
            </a:r>
          </a:p>
          <a:p>
            <a:pPr lvl="1"/>
            <a:r>
              <a:rPr lang="en-US" dirty="0"/>
              <a:t>Connect students and families to summer 2021 learning and enrichment programs, and</a:t>
            </a:r>
          </a:p>
          <a:p>
            <a:pPr lvl="1"/>
            <a:r>
              <a:rPr lang="en-US" dirty="0"/>
              <a:t>Engage students and their families in preparation for fall.</a:t>
            </a:r>
          </a:p>
          <a:p>
            <a:r>
              <a:rPr lang="en-US" dirty="0"/>
              <a:t>ED encourages LEAs with sufficient funds to award contracts to community-based organizations to identify and provide wraparound services to historically under-identified populations.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6753F-DC90-4667-AB18-10592FBC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45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0C5B-D396-4A33-89AE-E84C4B06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HOMELESS I</a:t>
            </a:r>
            <a:br>
              <a:rPr lang="en-US" dirty="0"/>
            </a:br>
            <a:r>
              <a:rPr lang="en-US" dirty="0"/>
              <a:t>	Allowable Uses of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2B215-BD5D-46A8-BAD3-42417ECF5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ARP Homeless I funds supplement the EHCY program, all allowable uses of funds under the EHCY program apply to ARP Homeless I funds.</a:t>
            </a:r>
          </a:p>
          <a:p>
            <a:pPr lvl="1"/>
            <a:r>
              <a:rPr lang="en-US" dirty="0"/>
              <a:t>Allowable activities may include any expenses necessary to facilitate the identification, enrollment, retention, and educational success of homeless children and youth.</a:t>
            </a:r>
          </a:p>
          <a:p>
            <a:r>
              <a:rPr lang="en-US" dirty="0"/>
              <a:t>LEAs must ensure that all costs are reasonable and necessary and that these uses of funds align with the purpose of the EHCY.</a:t>
            </a:r>
          </a:p>
          <a:p>
            <a:pPr lvl="1"/>
            <a:r>
              <a:rPr lang="en-US" dirty="0"/>
              <a:t>When considering whether a use of funds is allowable under section 723(d)(16), LEAs should analyze the needs of students experiencing homelessness in light of the COVID-19 pandemic and its extraordinary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93D5F-4385-40ED-AA8A-E82521C2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7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dirty="0"/>
              <a:t>CDE Team Introductions!</a:t>
            </a:r>
            <a:endParaRPr dirty="0"/>
          </a:p>
        </p:txBody>
      </p:sp>
      <p:sp>
        <p:nvSpPr>
          <p:cNvPr id="206" name="Google Shape;20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23075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 descr=" CDE team introductions and contact information."/>
          <p:cNvSpPr/>
          <p:nvPr/>
        </p:nvSpPr>
        <p:spPr>
          <a:xfrm>
            <a:off x="0" y="1691640"/>
            <a:ext cx="9144000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91641"/>
            <a:ext cx="728740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1036320" y="1767841"/>
            <a:ext cx="7762240" cy="44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u="sng" dirty="0"/>
              <a:t>ESSER/ESEA</a:t>
            </a:r>
            <a:endParaRPr lang="en-US"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Nazie Mohajeri-Nelson, Director of ESEA Office (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mohajeri-nelson_n@cde.state.co.us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DeLilah Collins, Assistant Director of ESEA Office (</a:t>
            </a:r>
            <a:r>
              <a:rPr lang="en-US" sz="1500" u="sng" dirty="0">
                <a:solidFill>
                  <a:schemeClr val="hlink"/>
                </a:solidFill>
                <a:hlinkClick r:id="rId4"/>
              </a:rPr>
              <a:t>collins_d@cde.state.co.us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Kristin Crumley, ESSER Monitoring &amp; Reporting Specialist (</a:t>
            </a:r>
            <a:r>
              <a:rPr lang="en-US" sz="1500" dirty="0">
                <a:hlinkClick r:id="rId5"/>
              </a:rPr>
              <a:t>Crumley_k@cde.state.co.us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hlinkClick r:id="rId6"/>
              </a:rPr>
              <a:t>ESEA Regional Contacts </a:t>
            </a:r>
            <a:r>
              <a:rPr lang="en-US" sz="1500" dirty="0"/>
              <a:t>assigned to your district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en-US" sz="1500" b="1"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u="sng" dirty="0"/>
              <a:t>Fiscal Experts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Jennifer Okes, Chief Operating Officer (</a:t>
            </a:r>
            <a:r>
              <a:rPr lang="en-US" sz="1500" u="sng" dirty="0">
                <a:solidFill>
                  <a:schemeClr val="hlink"/>
                </a:solidFill>
                <a:hlinkClick r:id="rId7"/>
              </a:rPr>
              <a:t>okes_j@cde.state.co.us</a:t>
            </a:r>
            <a:r>
              <a:rPr lang="en-US" sz="1500" dirty="0"/>
              <a:t>) </a:t>
            </a:r>
            <a:endParaRPr sz="1500" dirty="0"/>
          </a:p>
          <a:p>
            <a:pPr marL="228600" indent="-228600">
              <a:buSzPts val="1500"/>
            </a:pPr>
            <a:r>
              <a:rPr lang="en-US" sz="1500" dirty="0"/>
              <a:t>Kate Bartlett, Executive Director of School District Operations (</a:t>
            </a:r>
            <a:r>
              <a:rPr lang="en-US" sz="1500" u="sng" dirty="0">
                <a:solidFill>
                  <a:schemeClr val="hlink"/>
                </a:solidFill>
                <a:hlinkClick r:id="rId8"/>
              </a:rPr>
              <a:t>Bartlett_k@cde.state.co.us</a:t>
            </a:r>
            <a:r>
              <a:rPr lang="en-US" sz="1500" dirty="0"/>
              <a:t>) </a:t>
            </a:r>
          </a:p>
          <a:p>
            <a:pPr marL="228600" indent="-228600">
              <a:buSzPts val="1500"/>
            </a:pPr>
            <a:r>
              <a:rPr lang="en-US" sz="1500" dirty="0"/>
              <a:t>Jennifer Austin, Director of Grants Fiscal Management (</a:t>
            </a:r>
            <a:r>
              <a:rPr lang="en-US" sz="15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Austin_j@cde.state.co.us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Robert Hawkins, Grants Fiscal Analyst (</a:t>
            </a:r>
            <a:r>
              <a:rPr lang="en-US" sz="1500" u="sng" dirty="0">
                <a:solidFill>
                  <a:schemeClr val="hlink"/>
                </a:solidFill>
                <a:hlinkClick r:id="rId10"/>
              </a:rPr>
              <a:t>Hawkins_s@cde.state.co.us</a:t>
            </a:r>
            <a:r>
              <a:rPr lang="en-US" sz="1500" dirty="0"/>
              <a:t>) </a:t>
            </a:r>
          </a:p>
          <a:p>
            <a:pPr marL="228600" indent="-228600">
              <a:buSzPts val="1500"/>
            </a:pPr>
            <a:r>
              <a:rPr lang="en-US" sz="1500" dirty="0"/>
              <a:t>Steven Kaleda, Grants Fiscal Analyst (</a:t>
            </a:r>
            <a:r>
              <a:rPr lang="en-US" sz="1500" u="sng" dirty="0">
                <a:solidFill>
                  <a:schemeClr val="hlink"/>
                </a:solidFill>
                <a:hlinkClick r:id="rId11"/>
              </a:rPr>
              <a:t>Kaleda_s@cde.state.co.us</a:t>
            </a:r>
            <a:r>
              <a:rPr lang="en-US" sz="1500" dirty="0"/>
              <a:t>) </a:t>
            </a:r>
          </a:p>
          <a:p>
            <a:pPr marL="228600" indent="-228600">
              <a:buSzPts val="1500"/>
            </a:pPr>
            <a:r>
              <a:rPr lang="en-US" sz="1500" dirty="0"/>
              <a:t>Adam Williams, Financial Data Coordinator (</a:t>
            </a:r>
            <a:r>
              <a:rPr lang="en-US" sz="1500" u="sng" dirty="0">
                <a:solidFill>
                  <a:schemeClr val="hlink"/>
                </a:solidFill>
                <a:hlinkClick r:id="rId12"/>
              </a:rPr>
              <a:t>Williams_a@cde.state.co.us</a:t>
            </a:r>
            <a:r>
              <a:rPr lang="en-US" sz="1500" dirty="0"/>
              <a:t>) </a:t>
            </a: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818386" y="6356350"/>
            <a:ext cx="1447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fld id="{00000000-1234-1234-1234-123412341234}" type="slidenum"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309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753E-E9A5-4792-8603-D19696066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ESSER Grant Codes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C3F38-FE3D-423A-9968-F95A499B1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3EB-103A-4501-BD04-641B49FA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ESSER Grant Codes Assigned to 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82E96-C258-4D43-BBBF-7AD752C0B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D4EBC-3D85-4320-BFE3-56EB8F9C8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Picture 11" descr="ESSER Grant codes assigned to date.">
            <a:extLst>
              <a:ext uri="{FF2B5EF4-FFF2-40B4-BE49-F238E27FC236}">
                <a16:creationId xmlns:a16="http://schemas.microsoft.com/office/drawing/2014/main" id="{2BF38457-E38A-4A40-95B7-A8765675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03960"/>
            <a:ext cx="6681133" cy="52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4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C2A3-A76B-48B5-B051-BE4CF112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CARES Act Grant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336C1-2C27-4DD2-B9CD-CD262774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22" y="1276718"/>
            <a:ext cx="8747760" cy="5150300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complete CARES Act grant codes are posted on CDE’s website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complete Chart of Accounts Grant Codes (all assigned state and federal grant codes) are posted on CDE’s website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http://www.cde.state.co.us/cdefinance/sfcoa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7620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E92F3-F2CE-4492-95C6-42DA9D752C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CDE chart of accounts resources posted on website.">
            <a:extLst>
              <a:ext uri="{FF2B5EF4-FFF2-40B4-BE49-F238E27FC236}">
                <a16:creationId xmlns:a16="http://schemas.microsoft.com/office/drawing/2014/main" id="{E798FB5D-7A59-4ED7-A60B-002757808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" y="2967037"/>
            <a:ext cx="6305550" cy="36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8674-B1E8-48F5-86BB-6FC15267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Code 9414 - ESSER III Minimum 20% Set-Aside Learning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0CE3D-1935-4CDB-814A-2299B97B3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In order to allow districts to successfully capture all ESSER III minimum 20% Learning Loss Set-Aside expenditure accounts, Grant Code 9414 has been established</a:t>
            </a:r>
          </a:p>
          <a:p>
            <a:r>
              <a:rPr lang="en-US" sz="2000" b="1" u="sng" dirty="0"/>
              <a:t>Use of Grant 9414 is limited to ESSER III expenditures</a:t>
            </a:r>
            <a:r>
              <a:rPr lang="en-US" sz="2000" dirty="0"/>
              <a:t>, to meet the minimum 20% learning loss set-aside requirement: Objects 0001-0999, Grant 9414</a:t>
            </a:r>
          </a:p>
          <a:p>
            <a:pPr lvl="1"/>
            <a:r>
              <a:rPr lang="en-US" sz="1600" dirty="0"/>
              <a:t>Not all ESSER III expenditures should be coded with Grant 9414.  </a:t>
            </a:r>
          </a:p>
          <a:p>
            <a:pPr lvl="1"/>
            <a:r>
              <a:rPr lang="en-US" sz="1600" dirty="0"/>
              <a:t>Code ESSER III expenditures which meet criteria for the minimum 20% learning loss requirement to Grant 9414</a:t>
            </a:r>
          </a:p>
          <a:p>
            <a:pPr lvl="1"/>
            <a:r>
              <a:rPr lang="en-US" sz="1600" dirty="0"/>
              <a:t>Code ESSER III non learning loss expenditures to Grant 4414</a:t>
            </a:r>
          </a:p>
          <a:p>
            <a:r>
              <a:rPr lang="en-US" sz="2000" dirty="0"/>
              <a:t>ESSER III revenue should be coded as Source 4000, </a:t>
            </a:r>
            <a:r>
              <a:rPr lang="en-US" sz="2000" b="1" u="sng" dirty="0"/>
              <a:t>Grant 4414</a:t>
            </a:r>
            <a:endParaRPr lang="en-US" sz="16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047D-3211-4031-A463-4A9BE27ED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9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8674-B1E8-48F5-86BB-6FC15267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013" y="175230"/>
            <a:ext cx="6711867" cy="756418"/>
          </a:xfrm>
        </p:spPr>
        <p:txBody>
          <a:bodyPr/>
          <a:lstStyle/>
          <a:p>
            <a:r>
              <a:rPr lang="en-US" dirty="0"/>
              <a:t>Grant Code 9414 - ESSER III Minimum 20% Set-Aside – Stipend Expenditure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0CE3D-1935-4CDB-814A-2299B97B3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tipend account example for a regular teacher tied to the ESSER III minimum 20% set-aside learning loss grant code (9414)</a:t>
            </a:r>
          </a:p>
          <a:p>
            <a:pPr marL="76200" indent="0"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76200" indent="0"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7620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B047D-3211-4031-A463-4A9BE27ED1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11" name="Picture 10" descr="Grant code 9414.">
            <a:extLst>
              <a:ext uri="{FF2B5EF4-FFF2-40B4-BE49-F238E27FC236}">
                <a16:creationId xmlns:a16="http://schemas.microsoft.com/office/drawing/2014/main" id="{393BBBF7-10D5-4874-BA7F-5A6D5F22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1" y="2355532"/>
            <a:ext cx="8364426" cy="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0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753E-E9A5-4792-8603-D19696066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C3F38-FE3D-423A-9968-F95A499B1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7747-8EBE-430E-B988-49900900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Office Hours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ACCAA-2E23-4368-BD2B-87D3C9F2B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Changed times </a:t>
            </a:r>
          </a:p>
          <a:p>
            <a:pPr lvl="2"/>
            <a:r>
              <a:rPr lang="en-US" dirty="0"/>
              <a:t>May 27 – 11 to noon</a:t>
            </a:r>
          </a:p>
          <a:p>
            <a:pPr lvl="1"/>
            <a:r>
              <a:rPr lang="en-US" dirty="0"/>
              <a:t>Future Topics: </a:t>
            </a:r>
          </a:p>
          <a:p>
            <a:pPr lvl="2"/>
            <a:r>
              <a:rPr lang="en-US" dirty="0"/>
              <a:t>ARP IDEA</a:t>
            </a:r>
          </a:p>
          <a:p>
            <a:pPr lvl="2"/>
            <a:r>
              <a:rPr lang="en-US" dirty="0"/>
              <a:t>IDEA MOE</a:t>
            </a:r>
          </a:p>
          <a:p>
            <a:pPr lvl="2"/>
            <a:r>
              <a:rPr lang="en-US" dirty="0"/>
              <a:t>Migrant Education</a:t>
            </a:r>
          </a:p>
          <a:p>
            <a:pPr lvl="2"/>
            <a:r>
              <a:rPr lang="en-US" dirty="0"/>
              <a:t>20% set aside for using evidence-based interventions to address learning loss</a:t>
            </a:r>
          </a:p>
          <a:p>
            <a:pPr lvl="2"/>
            <a:r>
              <a:rPr lang="en-US" dirty="0"/>
              <a:t>LEA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A0EC0-EFA6-465D-90FB-66743B52F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3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4F45-E897-454B-A9CF-AE48D39E9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Future Topics?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68BB4-922F-4D25-9762-B1BB08570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0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CDE Team Contact Information</a:t>
            </a:r>
            <a:endParaRPr/>
          </a:p>
        </p:txBody>
      </p:sp>
      <p:sp>
        <p:nvSpPr>
          <p:cNvPr id="206" name="Google Shape;20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23075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 descr=" CDE team introductions and contact information."/>
          <p:cNvSpPr/>
          <p:nvPr/>
        </p:nvSpPr>
        <p:spPr>
          <a:xfrm>
            <a:off x="0" y="1691640"/>
            <a:ext cx="9144000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91641"/>
            <a:ext cx="728740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1036320" y="1767841"/>
            <a:ext cx="7762240" cy="44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u="sng" dirty="0"/>
              <a:t>ESSER/ESEA</a:t>
            </a:r>
            <a:endParaRPr lang="en-US"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Nazie Mohajeri-Nelson, Director of ESEA Office (</a:t>
            </a:r>
            <a:r>
              <a:rPr lang="en-US" sz="1500" u="sng" dirty="0">
                <a:solidFill>
                  <a:schemeClr val="hlink"/>
                </a:solidFill>
                <a:hlinkClick r:id="rId3"/>
              </a:rPr>
              <a:t>mohajeri-nelson_n@cde.state.co.us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DeLilah Collins, Assistant Director of ESEA Office (</a:t>
            </a:r>
            <a:r>
              <a:rPr lang="en-US" sz="1500" u="sng" dirty="0">
                <a:solidFill>
                  <a:schemeClr val="hlink"/>
                </a:solidFill>
                <a:hlinkClick r:id="rId4"/>
              </a:rPr>
              <a:t>collins_d@cde.state.co.us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Kristin Crumley, ESSER Monitoring &amp; Reporting Specialist (</a:t>
            </a:r>
            <a:r>
              <a:rPr lang="en-US" sz="1500" dirty="0">
                <a:hlinkClick r:id="rId5"/>
              </a:rPr>
              <a:t>Crumley_k@cde.state.co.us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>
                <a:hlinkClick r:id="rId6"/>
              </a:rPr>
              <a:t>ESEA Regional Contacts </a:t>
            </a:r>
            <a:r>
              <a:rPr lang="en-US" sz="1500" dirty="0"/>
              <a:t>assigned to your district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en-US" sz="1500" b="1" u="sng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b="1" u="sng" dirty="0"/>
              <a:t>Fiscal Experts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Jennifer Okes, Chief Operating Officer (</a:t>
            </a:r>
            <a:r>
              <a:rPr lang="en-US" sz="1500" u="sng" dirty="0">
                <a:solidFill>
                  <a:schemeClr val="hlink"/>
                </a:solidFill>
                <a:hlinkClick r:id="rId7"/>
              </a:rPr>
              <a:t>okes_j@cde.state.co.us</a:t>
            </a:r>
            <a:r>
              <a:rPr lang="en-US" sz="1500" dirty="0"/>
              <a:t>) </a:t>
            </a:r>
            <a:endParaRPr sz="1500" dirty="0"/>
          </a:p>
          <a:p>
            <a:pPr marL="228600" indent="-228600">
              <a:buSzPts val="1500"/>
            </a:pPr>
            <a:r>
              <a:rPr lang="en-US" sz="1500" dirty="0"/>
              <a:t>Kate Bartlett, Executive Director of School District Operations (</a:t>
            </a:r>
            <a:r>
              <a:rPr lang="en-US" sz="1500" u="sng" dirty="0">
                <a:solidFill>
                  <a:schemeClr val="hlink"/>
                </a:solidFill>
                <a:hlinkClick r:id="rId8"/>
              </a:rPr>
              <a:t>Bartlett_k@cde.state.co.us</a:t>
            </a:r>
            <a:r>
              <a:rPr lang="en-US" sz="1500" dirty="0"/>
              <a:t>) </a:t>
            </a:r>
          </a:p>
          <a:p>
            <a:pPr marL="228600" indent="-228600">
              <a:buSzPts val="1500"/>
            </a:pPr>
            <a:r>
              <a:rPr lang="en-US" sz="1500" dirty="0"/>
              <a:t>Jennifer Austin, Director of Grants Fiscal Management (</a:t>
            </a:r>
            <a:r>
              <a:rPr lang="en-US" sz="15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Austin_j@cde.state.co.us</a:t>
            </a:r>
            <a:r>
              <a:rPr lang="en-US" sz="1500" dirty="0"/>
              <a:t>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dirty="0"/>
              <a:t>Robert Hawkins, Grants Fiscal Analyst (</a:t>
            </a:r>
            <a:r>
              <a:rPr lang="en-US" sz="1500" u="sng" dirty="0">
                <a:solidFill>
                  <a:schemeClr val="hlink"/>
                </a:solidFill>
                <a:hlinkClick r:id="rId10"/>
              </a:rPr>
              <a:t>Hawkins_s@cde.state.co.us</a:t>
            </a:r>
            <a:r>
              <a:rPr lang="en-US" sz="1500" dirty="0"/>
              <a:t>) </a:t>
            </a:r>
          </a:p>
          <a:p>
            <a:pPr marL="228600" indent="-228600">
              <a:buSzPts val="1500"/>
            </a:pPr>
            <a:r>
              <a:rPr lang="en-US" sz="1500" dirty="0"/>
              <a:t>Steven Kaleda, Grants Fiscal Analyst (</a:t>
            </a:r>
            <a:r>
              <a:rPr lang="en-US" sz="1500" u="sng" dirty="0">
                <a:solidFill>
                  <a:schemeClr val="hlink"/>
                </a:solidFill>
                <a:hlinkClick r:id="rId11"/>
              </a:rPr>
              <a:t>Kaleda_s@cde.state.co.us</a:t>
            </a:r>
            <a:r>
              <a:rPr lang="en-US" sz="1500" dirty="0"/>
              <a:t>) </a:t>
            </a:r>
          </a:p>
          <a:p>
            <a:pPr marL="228600" indent="-228600">
              <a:buSzPts val="1500"/>
            </a:pPr>
            <a:r>
              <a:rPr lang="en-US" sz="1500" dirty="0"/>
              <a:t>Adam Williams, Financial Data Coordinator (</a:t>
            </a:r>
            <a:r>
              <a:rPr lang="en-US" sz="1500" u="sng" dirty="0">
                <a:solidFill>
                  <a:schemeClr val="hlink"/>
                </a:solidFill>
                <a:hlinkClick r:id="rId12"/>
              </a:rPr>
              <a:t>Williams_a@cde.state.co.us</a:t>
            </a:r>
            <a:r>
              <a:rPr lang="en-US" sz="1500" dirty="0"/>
              <a:t>) </a:t>
            </a: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818386" y="6356350"/>
            <a:ext cx="1447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fld id="{00000000-1234-1234-1234-123412341234}" type="slidenum"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/>
              <a:t>ESSER Office Hours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u="sng" dirty="0"/>
              <a:t>Topics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Updates and Follow-Ups (Kate, Nazie, and DeLilah)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ARP Homeless Funds (Dana and Kerry)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ESSER Grant Codes (Adam)</a:t>
            </a:r>
          </a:p>
          <a:p>
            <a:pPr marL="342900" indent="-342900">
              <a:spcBef>
                <a:spcPts val="0"/>
              </a:spcBef>
            </a:pPr>
            <a:r>
              <a:rPr lang="en-US" dirty="0"/>
              <a:t>GEPA Statements (Nazie, if time in this week; if not, we’ll cover next week)</a:t>
            </a:r>
            <a:endParaRPr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4753E-E9A5-4792-8603-D19696066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Updates, Clarifications, and Follow-Ups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C3F38-FE3D-423A-9968-F95A499B11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b411f29ba_0_7"/>
          <p:cNvSpPr txBox="1">
            <a:spLocks noGrp="1"/>
          </p:cNvSpPr>
          <p:nvPr>
            <p:ph type="title"/>
          </p:nvPr>
        </p:nvSpPr>
        <p:spPr>
          <a:xfrm>
            <a:off x="245193" y="254514"/>
            <a:ext cx="6081900" cy="75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CRF Monitoring - Breaking!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8" name="Google Shape;198;gdb411f29ba_0_7"/>
          <p:cNvSpPr txBox="1">
            <a:spLocks noGrp="1"/>
          </p:cNvSpPr>
          <p:nvPr>
            <p:ph type="sldNum" idx="12"/>
          </p:nvPr>
        </p:nvSpPr>
        <p:spPr>
          <a:xfrm>
            <a:off x="223071" y="6427018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5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99" name="Google Shape;199;gdb411f29ba_0_7"/>
          <p:cNvSpPr txBox="1">
            <a:spLocks noGrp="1"/>
          </p:cNvSpPr>
          <p:nvPr>
            <p:ph type="body" idx="1"/>
          </p:nvPr>
        </p:nvSpPr>
        <p:spPr>
          <a:xfrm>
            <a:off x="628650" y="1463040"/>
            <a:ext cx="7886700" cy="46407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What has happened so far?</a:t>
            </a:r>
            <a:endParaRPr b="1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Office of the State Controller engaged KPMG to do a sampling monitoring of districts regarding their expenditure of CRF funds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b="1" dirty="0"/>
              <a:t>What’s new?</a:t>
            </a:r>
            <a:endParaRPr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CDE has learned that the department is now also required to perform monitoring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We are working on a protocol for this that will place the least possible burden on districts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Monitoring must be performed by December 2021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endParaRPr lang="en-US" dirty="0"/>
          </a:p>
          <a:p>
            <a:pPr marL="558800" lvl="1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028" name="Picture 4" descr="Keep Breathing">
            <a:extLst>
              <a:ext uri="{FF2B5EF4-FFF2-40B4-BE49-F238E27FC236}">
                <a16:creationId xmlns:a16="http://schemas.microsoft.com/office/drawing/2014/main" id="{D9F64E08-3D8E-4872-9A7E-4C0C85F1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04" y="46839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0583-1393-449F-A3CF-DB55566B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08CD6-D24F-458A-B351-792A27C9C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resources have been posted that might be of help/use to you: </a:t>
            </a:r>
          </a:p>
          <a:p>
            <a:pPr lvl="1"/>
            <a:r>
              <a:rPr lang="en-US" dirty="0">
                <a:hlinkClick r:id="rId3"/>
              </a:rPr>
              <a:t>https://www.cde.state.co.us/fedprograms/resourcesandtechnicalassistance</a:t>
            </a:r>
            <a:endParaRPr lang="en-US" dirty="0"/>
          </a:p>
          <a:p>
            <a:pPr lvl="2"/>
            <a:r>
              <a:rPr lang="en-US" dirty="0"/>
              <a:t>ESSER EL FAQ</a:t>
            </a:r>
          </a:p>
          <a:p>
            <a:pPr lvl="2"/>
            <a:r>
              <a:rPr lang="en-US" dirty="0"/>
              <a:t>McKinney-Vento Education for Homeless Children and Youth</a:t>
            </a:r>
          </a:p>
          <a:p>
            <a:pPr lvl="2"/>
            <a:r>
              <a:rPr lang="en-US" dirty="0"/>
              <a:t>Funding Matrix for COVID-19 Related Activities</a:t>
            </a:r>
          </a:p>
          <a:p>
            <a:pPr lvl="2"/>
            <a:r>
              <a:rPr lang="en-US" dirty="0"/>
              <a:t>ESSER I, II, and III Due Dates and Timelines </a:t>
            </a:r>
          </a:p>
          <a:p>
            <a:pPr lvl="2"/>
            <a:r>
              <a:rPr lang="en-US" dirty="0"/>
              <a:t>ESSER Planning Tool Created by Chiefs for change</a:t>
            </a:r>
          </a:p>
          <a:p>
            <a:pPr lvl="2"/>
            <a:r>
              <a:rPr lang="en-US" dirty="0"/>
              <a:t>LEA ESSER Policy Repository Submission Form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1D9B2-7C83-453B-AF43-333B633096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9308-8F63-4A28-B854-991CF097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21314-19F5-42D4-8AB5-AC1FF83C1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Allocations to districts</a:t>
            </a:r>
          </a:p>
          <a:p>
            <a:pPr lvl="1"/>
            <a:r>
              <a:rPr lang="en-US" dirty="0"/>
              <a:t>2/3 of funds released to CDE</a:t>
            </a:r>
          </a:p>
          <a:p>
            <a:pPr lvl="1"/>
            <a:r>
              <a:rPr lang="en-US" dirty="0"/>
              <a:t>1/3 will be released once we submit an application and receive approval from USDE (application due 6/7) </a:t>
            </a:r>
          </a:p>
          <a:p>
            <a:r>
              <a:rPr lang="en-US" dirty="0"/>
              <a:t>Clarification for district allocations</a:t>
            </a:r>
          </a:p>
          <a:p>
            <a:pPr lvl="1"/>
            <a:r>
              <a:rPr lang="en-US" dirty="0"/>
              <a:t>Full allocations are in the system </a:t>
            </a:r>
          </a:p>
          <a:p>
            <a:pPr lvl="1"/>
            <a:r>
              <a:rPr lang="en-US" dirty="0"/>
              <a:t>However, you can only draw down funds up to 2/3 of your allocation</a:t>
            </a:r>
          </a:p>
          <a:p>
            <a:pPr lvl="1"/>
            <a:r>
              <a:rPr lang="en-US" dirty="0">
                <a:hlinkClick r:id="rId3"/>
              </a:rPr>
              <a:t>Allocation Table</a:t>
            </a:r>
          </a:p>
          <a:p>
            <a:pPr lvl="1"/>
            <a:endParaRPr lang="en-US" dirty="0">
              <a:hlinkClick r:id="rId3"/>
            </a:endParaRPr>
          </a:p>
          <a:p>
            <a:pPr marL="558800" lvl="1" indent="0">
              <a:buNone/>
            </a:pPr>
            <a:r>
              <a:rPr lang="en-US" dirty="0">
                <a:hlinkClick r:id="rId3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BC598-EE8D-4FC0-83C1-A6702B5AEB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llocation table">
            <a:extLst>
              <a:ext uri="{FF2B5EF4-FFF2-40B4-BE49-F238E27FC236}">
                <a16:creationId xmlns:a16="http://schemas.microsoft.com/office/drawing/2014/main" id="{94D0B6A4-4C0F-4120-B8E2-77090D088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504" y="4639406"/>
            <a:ext cx="4686695" cy="17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4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5595-AFD5-4C05-9A8F-40A56E0F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Clarifications on ARP ESSER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8F11D-BC82-41A8-BA0D-1ED3ED87B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745" y="1332689"/>
            <a:ext cx="8229600" cy="4771025"/>
          </a:xfrm>
        </p:spPr>
        <p:txBody>
          <a:bodyPr/>
          <a:lstStyle/>
          <a:p>
            <a:r>
              <a:rPr lang="en-US" dirty="0"/>
              <a:t>A minimum of 20% of the total allocation must be set aside and used for addressing learning loss using evidence-based interventions </a:t>
            </a:r>
          </a:p>
          <a:p>
            <a:r>
              <a:rPr lang="en-US" dirty="0"/>
              <a:t>An LEA plan for the use of funds that includes meaningful stakeholder input must be submitted to CDE within 90-days of being awarded funds (~ August 24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CDE has asked for an extension of this deadline </a:t>
            </a:r>
          </a:p>
          <a:p>
            <a:pPr lvl="1"/>
            <a:r>
              <a:rPr lang="en-US" dirty="0"/>
              <a:t>If not awarded extension, plan is to collect the plans with the stakeholder input that was possible to get over the summer and then submit additional input at a later time </a:t>
            </a:r>
          </a:p>
          <a:p>
            <a:r>
              <a:rPr lang="en-US" dirty="0"/>
              <a:t>Safe Return to In-Person Plan</a:t>
            </a:r>
          </a:p>
          <a:p>
            <a:pPr lvl="1"/>
            <a:r>
              <a:rPr lang="en-US" dirty="0"/>
              <a:t>Must be posted on the LEA website within 30-days of receipt of funds (must meet specific criteria; creating a self-check tool)</a:t>
            </a:r>
          </a:p>
          <a:p>
            <a:pPr lvl="1"/>
            <a:r>
              <a:rPr lang="en-US" dirty="0"/>
              <a:t>Assurance in the ESSER III application – either send link or describe plans for developing the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3023-DBF8-4D18-BC04-C42C44B62A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8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32A26-F652-4690-853F-FE1E14A9C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Award Revision and Application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1D2AF-2BB1-4CCC-B4F5-31CE8E27BA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8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8300</TotalTime>
  <Words>2448</Words>
  <Application>Microsoft Office PowerPoint</Application>
  <PresentationFormat>On-screen Show (4:3)</PresentationFormat>
  <Paragraphs>237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Museo Slab 500</vt:lpstr>
      <vt:lpstr>MuseoSlabRegular</vt:lpstr>
      <vt:lpstr>Rockwell</vt:lpstr>
      <vt:lpstr>SourceSansProRegular</vt:lpstr>
      <vt:lpstr>Office Theme</vt:lpstr>
      <vt:lpstr>1_Office Theme</vt:lpstr>
      <vt:lpstr>CDE Office Hours</vt:lpstr>
      <vt:lpstr>CDE Team Introductions!</vt:lpstr>
      <vt:lpstr>ESSER Office Hours</vt:lpstr>
      <vt:lpstr>Updates, Clarifications, and Follow-Ups</vt:lpstr>
      <vt:lpstr>CRF Monitoring - Breaking!</vt:lpstr>
      <vt:lpstr>Updates</vt:lpstr>
      <vt:lpstr>Clarifications</vt:lpstr>
      <vt:lpstr>Clarifications on ARP ESSER III</vt:lpstr>
      <vt:lpstr>Post Award Revision and Application Reviews</vt:lpstr>
      <vt:lpstr>Post Award Revision - When to Submit Post-Award Revisions </vt:lpstr>
      <vt:lpstr>Post Award Revision - Exceptions to Post-Award Revisions </vt:lpstr>
      <vt:lpstr>Consolidated Application and ESSER Application Reviews</vt:lpstr>
      <vt:lpstr>Application Approvals</vt:lpstr>
      <vt:lpstr>American Rescue Plan Homeless Children and Youth Fund</vt:lpstr>
      <vt:lpstr>ARP-HCY AT A GLANCE</vt:lpstr>
      <vt:lpstr>ARP Homeless I and ARP Homeless II  Two Disbursements of ARP-HCY Funds</vt:lpstr>
      <vt:lpstr>ARP HOMELESS I  Funding for State-Level Activities</vt:lpstr>
      <vt:lpstr>ARP HOMELESS I   Funding for LEA-Level Activities</vt:lpstr>
      <vt:lpstr>ARP HOMELESS I  Allowable Uses of Funds</vt:lpstr>
      <vt:lpstr>ESSER Grant Codes</vt:lpstr>
      <vt:lpstr>All ESSER Grant Codes Assigned to Date</vt:lpstr>
      <vt:lpstr>Complete CARES Act Grant Codes</vt:lpstr>
      <vt:lpstr>Grant Code 9414 - ESSER III Minimum 20% Set-Aside Learning Loss</vt:lpstr>
      <vt:lpstr>Grant Code 9414 - ESSER III Minimum 20% Set-Aside – Stipend Expenditure</vt:lpstr>
      <vt:lpstr>Reminders</vt:lpstr>
      <vt:lpstr>Upcoming Office Hours</vt:lpstr>
      <vt:lpstr>Questions?   Future Topics?</vt:lpstr>
      <vt:lpstr>CDE Team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CDE Office Hours</dc:title>
  <dc:creator>Owen, Emily</dc:creator>
  <cp:lastModifiedBy>Owen, Emily</cp:lastModifiedBy>
  <cp:revision>194</cp:revision>
  <dcterms:modified xsi:type="dcterms:W3CDTF">2021-05-28T16:02:39Z</dcterms:modified>
</cp:coreProperties>
</file>