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143500" type="screen16x9"/>
  <p:notesSz cx="6858000" cy="9144000"/>
  <p:embeddedFontLst>
    <p:embeddedFont>
      <p:font typeface="Roboto" panose="02000000000000000000" pitchFamily="2" charset="0"/>
      <p:regular r:id="rId53"/>
      <p:bold r:id="rId54"/>
      <p:italic r:id="rId55"/>
      <p:boldItalic r:id="rId56"/>
    </p:embeddedFont>
    <p:embeddedFont>
      <p:font typeface="Roboto Mono" panose="00000009000000000000" pitchFamily="49" charset="0"/>
      <p:regular r:id="rId57"/>
      <p:bold r:id="rId58"/>
      <p:italic r:id="rId59"/>
      <p:boldItalic r:id="rId60"/>
    </p:embeddedFont>
    <p:embeddedFont>
      <p:font typeface="Rockwell" panose="02060603020205020403"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C7915-DF26-4315-8F20-2E202BF16101}">
  <a:tblStyle styleId="{E80C7915-DF26-4315-8F20-2E202BF161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45" autoAdjust="0"/>
  </p:normalViewPr>
  <p:slideViewPr>
    <p:cSldViewPr snapToGrid="0">
      <p:cViewPr varScale="1">
        <p:scale>
          <a:sx n="158" d="100"/>
          <a:sy n="158" d="100"/>
        </p:scale>
        <p:origin x="264" y="138"/>
      </p:cViewPr>
      <p:guideLst>
        <p:guide orient="horz" pos="1620"/>
        <p:guide pos="2880"/>
        <p:guide orient="horz" pos="144"/>
        <p:guide orient="horz" pos="109"/>
      </p:guideLst>
    </p:cSldViewPr>
  </p:slideViewPr>
  <p:outlineViewPr>
    <p:cViewPr>
      <p:scale>
        <a:sx n="33" d="100"/>
        <a:sy n="33" d="100"/>
      </p:scale>
      <p:origin x="0" y="-241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3e4829c0b6_6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3e4829c0b6_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6183dcef3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6183dcef3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31" name="Google Shape;531;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6183dcef30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6183dcef30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6183dcef30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6183dcef30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3e4829c0b6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6183dcef30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6183dcef30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6183dcef30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6183dcef30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6183dcef30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6183dcef30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3c26413c28_1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3e4829c0b6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6183dcef30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6183dcef3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6183dcef30_2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16183dcef30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3ed48f30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endParaRPr/>
          </a:p>
          <a:p>
            <a:pPr marL="0" lvl="0" indent="0" algn="l" rtl="0">
              <a:spcBef>
                <a:spcPts val="0"/>
              </a:spcBef>
              <a:spcAft>
                <a:spcPts val="0"/>
              </a:spcAft>
              <a:buNone/>
            </a:pPr>
            <a:r>
              <a:rPr lang="en"/>
              <a:t>Other </a:t>
            </a: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3e4829c0b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3e4829c0b6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3e4829c0b6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3e4829c0b6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e4829c0b6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3e4829c0b6_6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3e4829c0b6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shen_t@cde.state.co.us" TargetMode="External"/><Relationship Id="rId4" Type="http://schemas.openxmlformats.org/officeDocument/2006/relationships/hyperlink" Target="mailto:negley_t@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cde.state.co.us/uip/implementation-benchmarks-resource-2021" TargetMode="External"/><Relationship Id="rId3" Type="http://schemas.openxmlformats.org/officeDocument/2006/relationships/image" Target="../media/image23.png"/><Relationship Id="rId7" Type="http://schemas.openxmlformats.org/officeDocument/2006/relationships/hyperlink" Target="https://www.cde.state.co.us/uip/uip_training"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www.cde.state.co.us/uip/uip101" TargetMode="External"/><Relationship Id="rId5" Type="http://schemas.openxmlformats.org/officeDocument/2006/relationships/image" Target="../media/image25.png"/><Relationship Id="rId10" Type="http://schemas.openxmlformats.org/officeDocument/2006/relationships/hyperlink" Target="https://www.cde.state.co.us/uip/school_qcrubric_doc" TargetMode="External"/><Relationship Id="rId4" Type="http://schemas.openxmlformats.org/officeDocument/2006/relationships/image" Target="../media/image24.png"/><Relationship Id="rId9" Type="http://schemas.openxmlformats.org/officeDocument/2006/relationships/hyperlink" Target="https://www.cde.state.co.us/uip/dataanalysisforsmallstudentpopulations202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www.cde.state.co.us/fedprograms/essaplanningrequirement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mailto:Rilett_@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loften_e@cde.state.co.us"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mailto:Giessinger_t@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None/>
            </a:pPr>
            <a:r>
              <a:rPr lang="en" sz="3100" dirty="0"/>
              <a:t>(Lowest 5% and Low Graduation Rates) </a:t>
            </a:r>
            <a:endParaRPr sz="3100"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0000" lnSpcReduction="1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913"/>
              <a:t>Federal Program and Support Unit in Partnership with the School Improvement &amp; Planning Team</a:t>
            </a:r>
            <a:endParaRPr sz="2913"/>
          </a:p>
          <a:p>
            <a:pPr marL="0" lvl="0" indent="0" algn="l" rtl="0">
              <a:spcBef>
                <a:spcPts val="0"/>
              </a:spcBef>
              <a:spcAft>
                <a:spcPts val="0"/>
              </a:spcAft>
              <a:buNone/>
            </a:pPr>
            <a:endParaRPr sz="2913"/>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31" name="Google Shape;431;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914400" lvl="1" indent="-292100" algn="l" rtl="0">
              <a:spcBef>
                <a:spcPts val="0"/>
              </a:spcBef>
              <a:spcAft>
                <a:spcPts val="0"/>
              </a:spcAft>
              <a:buSzPts val="1000"/>
              <a:buChar char="○"/>
            </a:pPr>
            <a:r>
              <a:rPr lang="en"/>
              <a:t>Tina Negley</a:t>
            </a:r>
            <a:endParaRPr/>
          </a:p>
          <a:p>
            <a:pPr marL="1371600" lvl="2" indent="-292100" algn="l" rtl="0">
              <a:spcBef>
                <a:spcPts val="0"/>
              </a:spcBef>
              <a:spcAft>
                <a:spcPts val="0"/>
              </a:spcAft>
              <a:buSzPts val="1000"/>
              <a:buChar char="■"/>
            </a:pPr>
            <a:r>
              <a:rPr lang="en"/>
              <a:t>Supervisor, Program Effectiveness Office</a:t>
            </a:r>
            <a:endParaRPr/>
          </a:p>
          <a:p>
            <a:pPr marL="1371600" lvl="2" indent="-292100" algn="l" rtl="0">
              <a:spcBef>
                <a:spcPts val="0"/>
              </a:spcBef>
              <a:spcAft>
                <a:spcPts val="0"/>
              </a:spcAft>
              <a:buSzPts val="1000"/>
              <a:buChar char="■"/>
            </a:pPr>
            <a:r>
              <a:rPr lang="en"/>
              <a:t>720-766-2793</a:t>
            </a:r>
            <a:endParaRPr/>
          </a:p>
          <a:p>
            <a:pPr marL="1371600" lvl="2" indent="-292100" algn="l" rtl="0">
              <a:spcBef>
                <a:spcPts val="0"/>
              </a:spcBef>
              <a:spcAft>
                <a:spcPts val="0"/>
              </a:spcAft>
              <a:buSzPts val="1000"/>
              <a:buChar char="■"/>
            </a:pPr>
            <a:r>
              <a:rPr lang="en" u="sng">
                <a:solidFill>
                  <a:schemeClr val="hlink"/>
                </a:solidFill>
                <a:hlinkClick r:id="rId4"/>
              </a:rPr>
              <a:t>negley_t@cde.state.co.us</a:t>
            </a:r>
            <a:endParaRPr/>
          </a:p>
          <a:p>
            <a:pPr marL="914400" lvl="1" indent="-292100" algn="l" rtl="0">
              <a:spcBef>
                <a:spcPts val="0"/>
              </a:spcBef>
              <a:spcAft>
                <a:spcPts val="0"/>
              </a:spcAft>
              <a:buSzPts val="1000"/>
              <a:buChar char="○"/>
            </a:pPr>
            <a:r>
              <a:rPr lang="en"/>
              <a:t>Mary Shen</a:t>
            </a:r>
            <a:endParaRPr/>
          </a:p>
          <a:p>
            <a:pPr marL="1371600" lvl="2" indent="-292100" algn="l" rtl="0">
              <a:spcBef>
                <a:spcPts val="0"/>
              </a:spcBef>
              <a:spcAft>
                <a:spcPts val="0"/>
              </a:spcAft>
              <a:buSzPts val="1000"/>
              <a:buChar char="■"/>
            </a:pPr>
            <a:r>
              <a:rPr lang="en"/>
              <a:t>ESEA Research Analyst</a:t>
            </a:r>
            <a:endParaRPr/>
          </a:p>
          <a:p>
            <a:pPr marL="1371600" lvl="2" indent="-292100" algn="l" rtl="0">
              <a:spcBef>
                <a:spcPts val="0"/>
              </a:spcBef>
              <a:spcAft>
                <a:spcPts val="0"/>
              </a:spcAft>
              <a:buSzPts val="1000"/>
              <a:buChar char="■"/>
            </a:pPr>
            <a:r>
              <a:rPr lang="en"/>
              <a:t>720-766-8723</a:t>
            </a:r>
            <a:endParaRPr/>
          </a:p>
          <a:p>
            <a:pPr marL="1371600" lvl="2" indent="-292100" algn="l" rtl="0">
              <a:spcBef>
                <a:spcPts val="0"/>
              </a:spcBef>
              <a:spcAft>
                <a:spcPts val="0"/>
              </a:spcAft>
              <a:buSzPts val="1000"/>
              <a:buChar char="■"/>
            </a:pPr>
            <a:r>
              <a:rPr lang="en" u="sng">
                <a:solidFill>
                  <a:schemeClr val="hlink"/>
                </a:solidFill>
                <a:hlinkClick r:id="rId5"/>
              </a:rPr>
              <a:t>shen_t@cde.state.co.us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37" name="Google Shape;437;p6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43" name="Google Shape;443;p61"/>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85000" lnSpcReduction="1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chemeClr val="lt1"/>
                </a:highlight>
                <a:latin typeface="Arial"/>
                <a:ea typeface="Arial"/>
                <a:cs typeface="Arial"/>
                <a:sym typeface="Arial"/>
              </a:rPr>
              <a:t>CS plans must:</a:t>
            </a:r>
            <a:endParaRPr sz="1200" b="1">
              <a:solidFill>
                <a:srgbClr val="403F3B"/>
              </a:solidFill>
              <a:highlight>
                <a:schemeClr val="lt1"/>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Include evidence-based interventions.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Be based on a school-level needs assessment.</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Address resource inequities.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Be approved by the school, LEA, and CDE.</a:t>
            </a:r>
            <a:endParaRPr sz="1050">
              <a:solidFill>
                <a:srgbClr val="333333"/>
              </a:solidFill>
              <a:highlight>
                <a:schemeClr val="lt1"/>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chemeClr val="lt1"/>
                </a:highlight>
                <a:latin typeface="Arial"/>
                <a:ea typeface="Arial"/>
                <a:cs typeface="Arial"/>
                <a:sym typeface="Arial"/>
              </a:rPr>
              <a:t>CS Plan Submission and Approval Process and Monitoring:</a:t>
            </a:r>
            <a:endParaRPr sz="1200" b="1">
              <a:solidFill>
                <a:srgbClr val="403F3B"/>
              </a:solidFill>
              <a:highlight>
                <a:schemeClr val="lt1"/>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The timeline for CS plan submission follows the typical UIP submission process.</a:t>
            </a:r>
            <a:endParaRPr sz="1050">
              <a:solidFill>
                <a:srgbClr val="333333"/>
              </a:solidFill>
              <a:highlight>
                <a:schemeClr val="lt1"/>
              </a:highlight>
              <a:latin typeface="Arial"/>
              <a:ea typeface="Arial"/>
              <a:cs typeface="Arial"/>
              <a:sym typeface="Arial"/>
            </a:endParaRPr>
          </a:p>
          <a:p>
            <a:pPr marL="914400" marR="139700" lvl="1" indent="-293211" algn="l" rtl="0">
              <a:spcBef>
                <a:spcPts val="0"/>
              </a:spcBef>
              <a:spcAft>
                <a:spcPts val="0"/>
              </a:spcAft>
              <a:buClr>
                <a:schemeClr val="dk2"/>
              </a:buClr>
              <a:buSzPct val="104761"/>
              <a:buFont typeface="Arial"/>
              <a:buAutoNum type="alphaLcPeriod"/>
            </a:pPr>
            <a:r>
              <a:rPr lang="en" sz="1050">
                <a:solidFill>
                  <a:schemeClr val="dk2"/>
                </a:solidFill>
                <a:highlight>
                  <a:schemeClr val="lt1"/>
                </a:highlight>
                <a:latin typeface="Roboto"/>
                <a:ea typeface="Roboto"/>
                <a:cs typeface="Roboto"/>
                <a:sym typeface="Roboto"/>
              </a:rPr>
              <a:t>If performance and identified for this category, then eligible for biennial flex. </a:t>
            </a:r>
            <a:endParaRPr sz="1050">
              <a:solidFill>
                <a:schemeClr val="dk2"/>
              </a:solidFill>
              <a:highlight>
                <a:schemeClr val="lt1"/>
              </a:highlight>
              <a:latin typeface="Roboto"/>
              <a:ea typeface="Roboto"/>
              <a:cs typeface="Roboto"/>
              <a:sym typeface="Roboto"/>
            </a:endParaRPr>
          </a:p>
          <a:p>
            <a:pPr marL="914400" marR="139700" lvl="1" indent="-293211" algn="l" rtl="0">
              <a:spcBef>
                <a:spcPts val="0"/>
              </a:spcBef>
              <a:spcAft>
                <a:spcPts val="0"/>
              </a:spcAft>
              <a:buClr>
                <a:schemeClr val="dk2"/>
              </a:buClr>
              <a:buSzPct val="104761"/>
              <a:buFont typeface="Arial"/>
              <a:buAutoNum type="alphaLcPeriod"/>
            </a:pPr>
            <a:r>
              <a:rPr lang="en" sz="1050">
                <a:solidFill>
                  <a:schemeClr val="dk2"/>
                </a:solidFill>
                <a:highlight>
                  <a:schemeClr val="lt1"/>
                </a:highlight>
                <a:latin typeface="Roboto"/>
                <a:ea typeface="Roboto"/>
                <a:cs typeface="Roboto"/>
                <a:sym typeface="Roboto"/>
              </a:rPr>
              <a:t>If identified for the first time in 2022, can request to submit UIP in January.</a:t>
            </a:r>
            <a:endParaRPr sz="1050">
              <a:solidFill>
                <a:schemeClr val="dk2"/>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CDE will use the ESSA CS plan requirements embedded within the </a:t>
            </a:r>
            <a:r>
              <a:rPr lang="en" sz="1050" u="sng">
                <a:solidFill>
                  <a:srgbClr val="403F3B"/>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chemeClr val="lt1"/>
                </a:highlight>
                <a:latin typeface="Arial"/>
                <a:ea typeface="Arial"/>
                <a:cs typeface="Arial"/>
                <a:sym typeface="Arial"/>
              </a:rPr>
              <a:t>to approve plans.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Once plans are approved, CDE is required to monitor implementation of and periodically review CS plans.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Once identified, schools will remain CS for three years.</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chemeClr val="lt1"/>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chemeClr val="lt1"/>
              </a:highlight>
              <a:latin typeface="Arial"/>
              <a:ea typeface="Arial"/>
              <a:cs typeface="Arial"/>
              <a:sym typeface="Arial"/>
            </a:endParaRPr>
          </a:p>
          <a:p>
            <a:pPr marL="0" lvl="0" indent="0" algn="l" rtl="0">
              <a:spcBef>
                <a:spcPts val="1200"/>
              </a:spcBef>
              <a:spcAft>
                <a:spcPts val="1200"/>
              </a:spcAft>
              <a:buNone/>
            </a:pPr>
            <a:endParaRPr sz="1200" b="1">
              <a:solidFill>
                <a:srgbClr val="403F3B"/>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sp>
        <p:nvSpPr>
          <p:cNvPr id="449" name="Google Shape;449;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450" name="Google Shape;450;p6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51" name="Google Shape;451;p62">
            <a:extLst>
              <a:ext uri="{C183D7F6-B498-43B3-948B-1728B52AA6E4}">
                <adec:decorative xmlns:adec="http://schemas.microsoft.com/office/drawing/2017/decorative" val="1"/>
              </a:ext>
            </a:extLst>
          </p:cNvPr>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2">
            <a:extLst>
              <a:ext uri="{C183D7F6-B498-43B3-948B-1728B52AA6E4}">
                <adec:decorative xmlns:adec="http://schemas.microsoft.com/office/drawing/2017/decorative" val="1"/>
              </a:ext>
            </a:extLst>
          </p:cNvPr>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2" descr="School quality criteria rubric."/>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2"/>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Acknowledge the Reason for Identification </a:t>
            </a:r>
            <a:endParaRPr sz="3377"/>
          </a:p>
          <a:p>
            <a:pPr marL="0" lvl="0" indent="0" algn="ctr" rtl="0">
              <a:spcBef>
                <a:spcPts val="0"/>
              </a:spcBef>
              <a:spcAft>
                <a:spcPts val="0"/>
              </a:spcAft>
              <a:buNone/>
            </a:pPr>
            <a:r>
              <a:rPr lang="en" sz="3377"/>
              <a:t>&amp; </a:t>
            </a:r>
            <a:endParaRPr sz="3377"/>
          </a:p>
          <a:p>
            <a:pPr marL="0" lvl="0" indent="0" algn="ctr" rtl="0">
              <a:spcBef>
                <a:spcPts val="0"/>
              </a:spcBef>
              <a:spcAft>
                <a:spcPts val="0"/>
              </a:spcAft>
              <a:buNone/>
            </a:pPr>
            <a:r>
              <a:rPr lang="en" sz="3377"/>
              <a:t>Stakeholders and Planning </a:t>
            </a:r>
            <a:endParaRPr sz="3377"/>
          </a:p>
        </p:txBody>
      </p:sp>
      <p:sp>
        <p:nvSpPr>
          <p:cNvPr id="460" name="Google Shape;460;p6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466" name="Google Shape;466;p64"/>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Lowest 5 % K-2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K-2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Lowest 5%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a high school with one-third or more of its students not graduating</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467" name="Google Shape;467;p64">
            <a:extLst>
              <a:ext uri="{C183D7F6-B498-43B3-948B-1728B52AA6E4}">
                <adec:decorative xmlns:adec="http://schemas.microsoft.com/office/drawing/2017/decorative" val="1"/>
              </a:ext>
            </a:extLst>
          </p:cNvPr>
          <p:cNvSpPr/>
          <p:nvPr/>
        </p:nvSpPr>
        <p:spPr>
          <a:xfrm>
            <a:off x="2964200" y="2197825"/>
            <a:ext cx="566400" cy="2832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
        <p:nvSpPr>
          <p:cNvPr id="468" name="Google Shape;468;p64">
            <a:extLst>
              <a:ext uri="{C183D7F6-B498-43B3-948B-1728B52AA6E4}">
                <adec:decorative xmlns:adec="http://schemas.microsoft.com/office/drawing/2017/decorative" val="1"/>
              </a:ext>
            </a:extLst>
          </p:cNvPr>
          <p:cNvSpPr/>
          <p:nvPr/>
        </p:nvSpPr>
        <p:spPr>
          <a:xfrm>
            <a:off x="2683950" y="3458025"/>
            <a:ext cx="566400" cy="2832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5"/>
          <p:cNvSpPr txBox="1">
            <a:spLocks noGrp="1"/>
          </p:cNvSpPr>
          <p:nvPr>
            <p:ph type="title"/>
          </p:nvPr>
        </p:nvSpPr>
        <p:spPr>
          <a:xfrm>
            <a:off x="213075" y="249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solidFill>
                  <a:schemeClr val="lt1"/>
                </a:solidFill>
              </a:rPr>
              <a:t>Reason for Identification Example – Low Graduation</a:t>
            </a:r>
            <a:endParaRPr sz="2400" dirty="0">
              <a:solidFill>
                <a:schemeClr val="dk2"/>
              </a:solidFill>
            </a:endParaRPr>
          </a:p>
        </p:txBody>
      </p:sp>
      <p:sp>
        <p:nvSpPr>
          <p:cNvPr id="474" name="Google Shape;474;p65"/>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solidFill>
                  <a:schemeClr val="dk1"/>
                </a:solidFill>
              </a:rPr>
              <a:t>This could look like (low graduation):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 graduation rate</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was a </a:t>
            </a:r>
            <a:r>
              <a:rPr lang="en" sz="1400" b="1">
                <a:solidFill>
                  <a:schemeClr val="dk1"/>
                </a:solidFill>
                <a:latin typeface="Roboto Mono"/>
                <a:ea typeface="Roboto Mono"/>
                <a:cs typeface="Roboto Mono"/>
                <a:sym typeface="Roboto Mono"/>
              </a:rPr>
              <a:t>graduation rate of 27%</a:t>
            </a:r>
            <a:r>
              <a:rPr lang="en">
                <a:solidFill>
                  <a:schemeClr val="dk1"/>
                </a:solidFill>
              </a:rPr>
              <a:t> as compared to the state average/requirement of </a:t>
            </a:r>
            <a:r>
              <a:rPr lang="en" sz="1400" b="1">
                <a:solidFill>
                  <a:schemeClr val="dk1"/>
                </a:solidFill>
                <a:latin typeface="Roboto Mono"/>
                <a:ea typeface="Roboto Mono"/>
                <a:cs typeface="Roboto Mono"/>
                <a:sym typeface="Roboto Mono"/>
              </a:rPr>
              <a:t>81%</a:t>
            </a:r>
            <a:r>
              <a:rPr lang="en">
                <a:solidFill>
                  <a:schemeClr val="dk1"/>
                </a:solidFill>
              </a:rPr>
              <a:t>. We communicated this information to our stakeholders by</a:t>
            </a:r>
            <a:r>
              <a:rPr lang="en" sz="1400" b="1">
                <a:solidFill>
                  <a:schemeClr val="dk1"/>
                </a:solidFill>
                <a:latin typeface="Roboto Mono"/>
                <a:ea typeface="Roboto Mono"/>
                <a:cs typeface="Roboto Mono"/>
                <a:sym typeface="Roboto Mono"/>
              </a:rPr>
              <a:t>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
        <p:nvSpPr>
          <p:cNvPr id="475" name="Google Shape;475;p6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dirty="0">
                <a:solidFill>
                  <a:schemeClr val="lt1"/>
                </a:solidFill>
              </a:rPr>
              <a:t>Reason for Identification Example – Lowest 5%</a:t>
            </a:r>
            <a:endParaRPr dirty="0"/>
          </a:p>
        </p:txBody>
      </p:sp>
      <p:sp>
        <p:nvSpPr>
          <p:cNvPr id="481" name="Google Shape;481;p6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Clr>
                <a:schemeClr val="dk1"/>
              </a:buClr>
              <a:buSzPts val="1100"/>
              <a:buFont typeface="Arial"/>
              <a:buNone/>
            </a:pPr>
            <a:r>
              <a:rPr lang="en"/>
              <a:t>This could look like (lowest 5%): </a:t>
            </a:r>
            <a:endParaRPr>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t>We were identified for</a:t>
            </a:r>
            <a:r>
              <a:rPr lang="en">
                <a:latin typeface="Roboto Mono"/>
                <a:ea typeface="Roboto Mono"/>
                <a:cs typeface="Roboto Mono"/>
                <a:sym typeface="Roboto Mono"/>
              </a:rPr>
              <a:t> </a:t>
            </a:r>
            <a:r>
              <a:rPr lang="en" sz="1400" b="1">
                <a:latin typeface="Roboto Mono"/>
                <a:ea typeface="Roboto Mono"/>
                <a:cs typeface="Roboto Mono"/>
                <a:sym typeface="Roboto Mono"/>
              </a:rPr>
              <a:t>lowest 5%</a:t>
            </a:r>
            <a:r>
              <a:rPr lang="en">
                <a:latin typeface="Roboto Mono"/>
                <a:ea typeface="Roboto Mono"/>
                <a:cs typeface="Roboto Mono"/>
                <a:sym typeface="Roboto Mono"/>
              </a:rPr>
              <a:t> in </a:t>
            </a:r>
            <a:r>
              <a:rPr lang="en" sz="1400" b="1">
                <a:latin typeface="Roboto Mono"/>
                <a:ea typeface="Roboto Mono"/>
                <a:cs typeface="Roboto Mono"/>
                <a:sym typeface="Roboto Mono"/>
              </a:rPr>
              <a:t>2021/2022</a:t>
            </a:r>
            <a:r>
              <a:rPr lang="en" sz="1500" b="1">
                <a:latin typeface="Roboto Mono"/>
                <a:ea typeface="Roboto Mono"/>
                <a:cs typeface="Roboto Mono"/>
                <a:sym typeface="Roboto Mono"/>
              </a:rPr>
              <a:t> </a:t>
            </a:r>
            <a:r>
              <a:rPr lang="en"/>
              <a:t>year. The key factor/s that led to this identification was </a:t>
            </a:r>
            <a:r>
              <a:rPr lang="en" sz="1400" b="1">
                <a:latin typeface="Roboto Mono"/>
                <a:ea typeface="Roboto Mono"/>
                <a:cs typeface="Roboto Mono"/>
                <a:sym typeface="Roboto Mono"/>
              </a:rPr>
              <a:t>low math performance</a:t>
            </a:r>
            <a:r>
              <a:rPr lang="en"/>
              <a:t> as compared to the state average. We communicated this information to our stakeholders by </a:t>
            </a:r>
            <a:r>
              <a:rPr lang="en" sz="1400" b="1">
                <a:latin typeface="Roboto Mono"/>
                <a:ea typeface="Roboto Mono"/>
                <a:cs typeface="Roboto Mono"/>
                <a:sym typeface="Roboto Mono"/>
              </a:rPr>
              <a:t>sending letters home and communicating the reasons for our identification with our SAC</a:t>
            </a:r>
            <a:r>
              <a:rPr lang="en">
                <a:latin typeface="Roboto Mono"/>
                <a:ea typeface="Roboto Mono"/>
                <a:cs typeface="Roboto Mono"/>
                <a:sym typeface="Roboto Mono"/>
              </a:rPr>
              <a:t>. </a:t>
            </a:r>
            <a:endParaRPr>
              <a:latin typeface="Roboto Mono"/>
              <a:ea typeface="Roboto Mono"/>
              <a:cs typeface="Roboto Mono"/>
              <a:sym typeface="Roboto Mono"/>
            </a:endParaRPr>
          </a:p>
          <a:p>
            <a:pPr marL="0" lvl="0" indent="0" algn="l" rtl="0">
              <a:spcBef>
                <a:spcPts val="1200"/>
              </a:spcBef>
              <a:spcAft>
                <a:spcPts val="1200"/>
              </a:spcAft>
              <a:buClr>
                <a:schemeClr val="dk1"/>
              </a:buClr>
              <a:buSzPts val="1100"/>
              <a:buFont typeface="Arial"/>
              <a:buNone/>
            </a:pPr>
            <a:r>
              <a:rPr lang="en"/>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p>
        </p:txBody>
      </p:sp>
      <p:sp>
        <p:nvSpPr>
          <p:cNvPr id="482" name="Google Shape;482;p66">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
        <p:nvSpPr>
          <p:cNvPr id="487" name="Google Shape;487;p67"/>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Example</a:t>
            </a:r>
            <a:endParaRPr sz="3000"/>
          </a:p>
        </p:txBody>
      </p:sp>
      <p:sp>
        <p:nvSpPr>
          <p:cNvPr id="493" name="Google Shape;493;p68"/>
          <p:cNvSpPr txBox="1">
            <a:spLocks noGrp="1"/>
          </p:cNvSpPr>
          <p:nvPr>
            <p:ph type="body" idx="1"/>
          </p:nvPr>
        </p:nvSpPr>
        <p:spPr>
          <a:xfrm>
            <a:off x="492625" y="11577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0169"/>
              <a:buFont typeface="Arial"/>
              <a:buNone/>
            </a:pPr>
            <a:r>
              <a:rPr lang="en" sz="2738"/>
              <a:t>This could look like: </a:t>
            </a:r>
            <a:endParaRPr sz="2863"/>
          </a:p>
          <a:p>
            <a:pPr marL="0" lvl="0" indent="0" algn="l" rtl="0">
              <a:spcBef>
                <a:spcPts val="1200"/>
              </a:spcBef>
              <a:spcAft>
                <a:spcPts val="0"/>
              </a:spcAft>
              <a:buClr>
                <a:schemeClr val="dk1"/>
              </a:buClr>
              <a:buSzPct val="44000"/>
              <a:buFont typeface="Arial"/>
              <a:buNone/>
            </a:pPr>
            <a:r>
              <a:rPr lang="en" sz="2500"/>
              <a:t>We strive to include our full school community but ensure we have representation of</a:t>
            </a:r>
            <a:r>
              <a:rPr lang="en" sz="2500">
                <a:latin typeface="Roboto Mono"/>
                <a:ea typeface="Roboto Mono"/>
                <a:cs typeface="Roboto Mono"/>
                <a:sym typeface="Roboto Mono"/>
              </a:rPr>
              <a:t> </a:t>
            </a:r>
            <a:r>
              <a:rPr lang="en" sz="2136" b="1">
                <a:latin typeface="Roboto Mono"/>
                <a:ea typeface="Roboto Mono"/>
                <a:cs typeface="Roboto Mono"/>
                <a:sym typeface="Roboto Mono"/>
              </a:rPr>
              <a:t>Principals and other School Leaders, Teachers, and Parents. We will refer to this group as our SAC. </a:t>
            </a:r>
            <a:endParaRPr sz="213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
        <p:nvSpPr>
          <p:cNvPr id="495" name="Google Shape;495;p68">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0" name="Google Shape;380;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10000"/>
          </a:bodyPr>
          <a:lstStyle/>
          <a:p>
            <a:pPr marL="457200" lvl="0" indent="-29972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29972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29972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3050"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299720" algn="l" rtl="0">
              <a:spcBef>
                <a:spcPts val="0"/>
              </a:spcBef>
              <a:spcAft>
                <a:spcPts val="0"/>
              </a:spcAft>
              <a:buSzPct val="88888"/>
              <a:buChar char="●"/>
            </a:pPr>
            <a:r>
              <a:rPr lang="en"/>
              <a:t>The Data Team member will address the reasons for and the procedures of identification and how schools are exited. </a:t>
            </a:r>
            <a:endParaRPr/>
          </a:p>
          <a:p>
            <a:pPr marL="457200" lvl="0" indent="-29972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500" name="Google Shape;500;p69"/>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Example</a:t>
            </a:r>
            <a:endParaRPr sz="3000"/>
          </a:p>
        </p:txBody>
      </p:sp>
      <p:sp>
        <p:nvSpPr>
          <p:cNvPr id="506" name="Google Shape;506;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516"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
        <p:nvSpPr>
          <p:cNvPr id="508" name="Google Shape;508;p70">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514" name="Google Shape;514;p71" descr="UIP brief description tab"/>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515" name="Google Shape;515;p71">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521" name="Google Shape;521;p7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73"/>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526" name="Google Shape;526;p73"/>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26)</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27)</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a:t>
            </a:r>
            <a:r>
              <a:rPr lang="en" sz="1300" b="1">
                <a:latin typeface="Roboto Mono"/>
                <a:ea typeface="Roboto Mono"/>
                <a:cs typeface="Roboto Mono"/>
                <a:sym typeface="Roboto Mono"/>
              </a:rPr>
              <a:t>such</a:t>
            </a:r>
            <a:r>
              <a:rPr lang="en" sz="1700"/>
              <a:t> as narrative form or within a table. </a:t>
            </a:r>
            <a:endParaRPr sz="2000"/>
          </a:p>
        </p:txBody>
      </p:sp>
      <p:sp>
        <p:nvSpPr>
          <p:cNvPr id="528" name="Google Shape;528;p7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cxnSp>
        <p:nvCxnSpPr>
          <p:cNvPr id="533" name="Google Shape;533;p74"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534" name="Google Shape;534;p74" descr="Unified Improvement Planning typical cycle."/>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535" name="Google Shape;535;p74" descr="Unified Improvement Planning typical cycle."/>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536" name="Google Shape;536;p74" descr="Unified Improvement Planning typical cycle."/>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7" name="Google Shape;537;p74" descr="Unified Improvement Planning typical cycle."/>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8" name="Google Shape;538;p74" descr="Unified Improvement Planning typical cycle."/>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9" name="Google Shape;539;p74" descr="Unified Improvement Planning typical cycle."/>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0" name="Google Shape;540;p74" descr="Unified Improvement Planning typical cycle."/>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1" name="Google Shape;541;p74" descr="Unified Improvement Planning typical cycle."/>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2" name="Google Shape;542;p74"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3" name="Google Shape;543;p74"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4" name="Google Shape;544;p74"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5" name="Google Shape;545;p74"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6" name="Google Shape;546;p74"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Refine budget and hiring vision to support improvement efforts</a:t>
            </a:r>
            <a:endParaRPr sz="1100"/>
          </a:p>
        </p:txBody>
      </p:sp>
      <p:sp>
        <p:nvSpPr>
          <p:cNvPr id="547" name="Google Shape;547;p74"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Plan teacher induction, including improvement efforts</a:t>
            </a:r>
            <a:endParaRPr sz="1100"/>
          </a:p>
        </p:txBody>
      </p:sp>
      <p:sp>
        <p:nvSpPr>
          <p:cNvPr id="548" name="Google Shape;548;p74"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Make purchases related to improvement efforts (e.g. curriculum)</a:t>
            </a:r>
            <a:endParaRPr sz="1100"/>
          </a:p>
        </p:txBody>
      </p:sp>
      <p:sp>
        <p:nvSpPr>
          <p:cNvPr id="549" name="Google Shape;549;p74"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Closely </a:t>
            </a:r>
            <a:r>
              <a:rPr lang="en" sz="800">
                <a:solidFill>
                  <a:schemeClr val="lt1"/>
                </a:solidFill>
                <a:latin typeface="Calibri"/>
                <a:ea typeface="Calibri"/>
                <a:cs typeface="Calibri"/>
                <a:sym typeface="Calibri"/>
              </a:rPr>
              <a:t>m</a:t>
            </a:r>
            <a:r>
              <a:rPr lang="en" sz="800" b="0" i="0" u="none" strike="noStrike" cap="none">
                <a:solidFill>
                  <a:schemeClr val="lt1"/>
                </a:solidFill>
                <a:latin typeface="Calibri"/>
                <a:ea typeface="Calibri"/>
                <a:cs typeface="Calibri"/>
                <a:sym typeface="Calibri"/>
              </a:rPr>
              <a:t>onitor </a:t>
            </a:r>
            <a:r>
              <a:rPr lang="en" sz="800">
                <a:solidFill>
                  <a:schemeClr val="lt1"/>
                </a:solidFill>
                <a:latin typeface="Calibri"/>
                <a:ea typeface="Calibri"/>
                <a:cs typeface="Calibri"/>
                <a:sym typeface="Calibri"/>
              </a:rPr>
              <a:t>i</a:t>
            </a:r>
            <a:r>
              <a:rPr lang="en" sz="800" b="0" i="0" u="none" strike="noStrike" cap="none">
                <a:solidFill>
                  <a:schemeClr val="lt1"/>
                </a:solidFill>
                <a:latin typeface="Calibri"/>
                <a:ea typeface="Calibri"/>
                <a:cs typeface="Calibri"/>
                <a:sym typeface="Calibri"/>
              </a:rPr>
              <a:t>mplementation and </a:t>
            </a:r>
            <a:r>
              <a:rPr lang="en" sz="800">
                <a:solidFill>
                  <a:schemeClr val="lt1"/>
                </a:solidFill>
                <a:latin typeface="Calibri"/>
                <a:ea typeface="Calibri"/>
                <a:cs typeface="Calibri"/>
                <a:sym typeface="Calibri"/>
              </a:rPr>
              <a:t>k</a:t>
            </a:r>
            <a:r>
              <a:rPr lang="en" sz="800" b="0" i="0" u="none" strike="noStrike" cap="none">
                <a:solidFill>
                  <a:schemeClr val="lt1"/>
                </a:solidFill>
                <a:latin typeface="Calibri"/>
                <a:ea typeface="Calibri"/>
                <a:cs typeface="Calibri"/>
                <a:sym typeface="Calibri"/>
              </a:rPr>
              <a:t>eep </a:t>
            </a:r>
            <a:r>
              <a:rPr lang="en" sz="800">
                <a:solidFill>
                  <a:schemeClr val="lt1"/>
                </a:solidFill>
                <a:latin typeface="Calibri"/>
                <a:ea typeface="Calibri"/>
                <a:cs typeface="Calibri"/>
                <a:sym typeface="Calibri"/>
              </a:rPr>
              <a:t>s</a:t>
            </a:r>
            <a:r>
              <a:rPr lang="en" sz="800" b="0" i="0" u="none" strike="noStrike" cap="none">
                <a:solidFill>
                  <a:schemeClr val="lt1"/>
                </a:solidFill>
                <a:latin typeface="Calibri"/>
                <a:ea typeface="Calibri"/>
                <a:cs typeface="Calibri"/>
                <a:sym typeface="Calibri"/>
              </a:rPr>
              <a:t>takeholders informed</a:t>
            </a:r>
            <a:endParaRPr sz="1100"/>
          </a:p>
        </p:txBody>
      </p:sp>
      <p:sp>
        <p:nvSpPr>
          <p:cNvPr id="550" name="Google Shape;550;p74" descr="Unified Improvement Planning typical cycle."/>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1" name="Google Shape;551;p74" descr="Unified Improvement Planning typical cycle."/>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2" name="Google Shape;552;p74" descr="Unified Improvement Planning typical cycle."/>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3" name="Google Shape;553;p74" descr="Unified Improvement Planning typical cycle."/>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4" name="Google Shape;554;p74"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Accountability and Assessment</a:t>
            </a:r>
            <a:endParaRPr sz="1100"/>
          </a:p>
        </p:txBody>
      </p:sp>
      <p:sp>
        <p:nvSpPr>
          <p:cNvPr id="555" name="Google Shape;555;p74"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UIP Process</a:t>
            </a:r>
            <a:endParaRPr sz="1100"/>
          </a:p>
        </p:txBody>
      </p:sp>
      <p:sp>
        <p:nvSpPr>
          <p:cNvPr id="556" name="Google Shape;556;p74"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Stakeholder Engagement</a:t>
            </a:r>
            <a:endParaRPr sz="900" b="1" i="0" u="none" strike="noStrike" cap="none">
              <a:solidFill>
                <a:schemeClr val="lt1"/>
              </a:solidFill>
              <a:latin typeface="Calibri"/>
              <a:ea typeface="Calibri"/>
              <a:cs typeface="Calibri"/>
              <a:sym typeface="Calibri"/>
            </a:endParaRPr>
          </a:p>
        </p:txBody>
      </p:sp>
      <p:sp>
        <p:nvSpPr>
          <p:cNvPr id="557" name="Google Shape;557;p74"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Related School Leadership Moves </a:t>
            </a:r>
            <a:endParaRPr sz="900" b="1" i="0" u="none" strike="noStrike" cap="none">
              <a:solidFill>
                <a:schemeClr val="lt1"/>
              </a:solidFill>
              <a:latin typeface="Calibri"/>
              <a:ea typeface="Calibri"/>
              <a:cs typeface="Calibri"/>
              <a:sym typeface="Calibri"/>
            </a:endParaRPr>
          </a:p>
        </p:txBody>
      </p:sp>
      <p:sp>
        <p:nvSpPr>
          <p:cNvPr id="558" name="Google Shape;558;p74"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January- March</a:t>
            </a:r>
            <a:endParaRPr sz="1100" b="0" i="0" u="none" strike="noStrike" cap="none">
              <a:solidFill>
                <a:schemeClr val="lt1"/>
              </a:solidFill>
              <a:latin typeface="Calibri"/>
              <a:ea typeface="Calibri"/>
              <a:cs typeface="Calibri"/>
              <a:sym typeface="Calibri"/>
            </a:endParaRPr>
          </a:p>
        </p:txBody>
      </p:sp>
      <p:sp>
        <p:nvSpPr>
          <p:cNvPr id="559" name="Google Shape;559;p74"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April-June</a:t>
            </a:r>
            <a:endParaRPr sz="1100"/>
          </a:p>
        </p:txBody>
      </p:sp>
      <p:sp>
        <p:nvSpPr>
          <p:cNvPr id="560" name="Google Shape;560;p74"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July-September</a:t>
            </a:r>
            <a:endParaRPr sz="1100" b="0" i="0" u="none" strike="noStrike" cap="none">
              <a:solidFill>
                <a:schemeClr val="lt1"/>
              </a:solidFill>
              <a:latin typeface="Calibri"/>
              <a:ea typeface="Calibri"/>
              <a:cs typeface="Calibri"/>
              <a:sym typeface="Calibri"/>
            </a:endParaRPr>
          </a:p>
        </p:txBody>
      </p:sp>
      <p:sp>
        <p:nvSpPr>
          <p:cNvPr id="561" name="Google Shape;561;p74"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October-December</a:t>
            </a:r>
            <a:endParaRPr sz="1100" b="0" i="0" u="none" strike="noStrike" cap="none">
              <a:solidFill>
                <a:schemeClr val="lt1"/>
              </a:solidFill>
              <a:latin typeface="Calibri"/>
              <a:ea typeface="Calibri"/>
              <a:cs typeface="Calibri"/>
              <a:sym typeface="Calibri"/>
            </a:endParaRPr>
          </a:p>
        </p:txBody>
      </p:sp>
      <p:sp>
        <p:nvSpPr>
          <p:cNvPr id="562" name="Google Shape;562;p74"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September-December</a:t>
            </a:r>
            <a:endParaRPr sz="800" b="1" i="0" u="none" strike="noStrike" cap="none">
              <a:solidFill>
                <a:schemeClr val="dk1"/>
              </a:solidFill>
              <a:latin typeface="Calibri"/>
              <a:ea typeface="Calibri"/>
              <a:cs typeface="Calibri"/>
              <a:sym typeface="Calibri"/>
            </a:endParaRPr>
          </a:p>
        </p:txBody>
      </p:sp>
      <p:sp>
        <p:nvSpPr>
          <p:cNvPr id="563" name="Google Shape;563;p74"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sp>
        <p:nvSpPr>
          <p:cNvPr id="564" name="Google Shape;564;p74"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initial data, PPCs and targets</a:t>
            </a:r>
            <a:endParaRPr sz="1100"/>
          </a:p>
        </p:txBody>
      </p:sp>
      <p:sp>
        <p:nvSpPr>
          <p:cNvPr id="565" name="Google Shape;565;p74"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Finalized UIP</a:t>
            </a:r>
            <a:endParaRPr sz="1100"/>
          </a:p>
        </p:txBody>
      </p:sp>
      <p:grpSp>
        <p:nvGrpSpPr>
          <p:cNvPr id="566" name="Google Shape;566;p74" descr="Unified Improvement Planning typical cycle."/>
          <p:cNvGrpSpPr/>
          <p:nvPr/>
        </p:nvGrpSpPr>
        <p:grpSpPr>
          <a:xfrm>
            <a:off x="6698613" y="4269660"/>
            <a:ext cx="838125" cy="392387"/>
            <a:chOff x="8891713" y="5882555"/>
            <a:chExt cx="1117500" cy="523183"/>
          </a:xfrm>
        </p:grpSpPr>
        <p:sp>
          <p:nvSpPr>
            <p:cNvPr id="567" name="Google Shape;567;p74"/>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8" name="Google Shape;568;p74"/>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cxnSp>
        <p:nvCxnSpPr>
          <p:cNvPr id="569" name="Google Shape;569;p74" descr="Unified Improvement Planning typical cycle."/>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70" name="Google Shape;570;p74" descr="Unified Improvement Planning typical cycle."/>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71" name="Google Shape;571;p74" descr="Unified Improvement Planning typical cycle."/>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grpSp>
        <p:nvGrpSpPr>
          <p:cNvPr id="572" name="Google Shape;572;p74" descr="Unified Improvement Planning typical cycle."/>
          <p:cNvGrpSpPr/>
          <p:nvPr/>
        </p:nvGrpSpPr>
        <p:grpSpPr>
          <a:xfrm>
            <a:off x="2313865" y="2467100"/>
            <a:ext cx="1480913" cy="410954"/>
            <a:chOff x="3354822" y="3143500"/>
            <a:chExt cx="1974550" cy="547939"/>
          </a:xfrm>
        </p:grpSpPr>
        <p:sp>
          <p:nvSpPr>
            <p:cNvPr id="573" name="Google Shape;573;p74"/>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Current Year data analysis, adjust PPCs and targets</a:t>
              </a:r>
              <a:endParaRPr sz="1100"/>
            </a:p>
          </p:txBody>
        </p:sp>
        <p:sp>
          <p:nvSpPr>
            <p:cNvPr id="574" name="Google Shape;574;p74"/>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April</a:t>
              </a:r>
              <a:endParaRPr sz="1100"/>
            </a:p>
          </p:txBody>
        </p:sp>
      </p:grpSp>
      <p:sp>
        <p:nvSpPr>
          <p:cNvPr id="575" name="Google Shape;575;p74" descr="Unified Improvement Planning typical cycle."/>
          <p:cNvSpPr txBox="1"/>
          <p:nvPr/>
        </p:nvSpPr>
        <p:spPr>
          <a:xfrm>
            <a:off x="146600" y="120325"/>
            <a:ext cx="8754600" cy="531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i="0" u="none" strike="noStrike" cap="none">
                <a:solidFill>
                  <a:schemeClr val="dk1"/>
                </a:solidFill>
                <a:latin typeface="Rockwell"/>
                <a:ea typeface="Rockwell"/>
                <a:cs typeface="Rockwell"/>
                <a:sym typeface="Rockwell"/>
              </a:rPr>
              <a:t>Unified Improvement Planning - Typical Cycle</a:t>
            </a:r>
            <a:endParaRPr sz="3000" i="0" u="none" strike="noStrike" cap="none">
              <a:solidFill>
                <a:schemeClr val="dk1"/>
              </a:solidFill>
              <a:latin typeface="Rockwell"/>
              <a:ea typeface="Rockwell"/>
              <a:cs typeface="Rockwell"/>
              <a:sym typeface="Rockwell"/>
            </a:endParaRPr>
          </a:p>
        </p:txBody>
      </p:sp>
      <p:sp>
        <p:nvSpPr>
          <p:cNvPr id="576" name="Google Shape;576;p74"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577" name="Google Shape;577;p74" descr="Unified Improvement Planning typical cycle."/>
          <p:cNvGrpSpPr/>
          <p:nvPr/>
        </p:nvGrpSpPr>
        <p:grpSpPr>
          <a:xfrm>
            <a:off x="3134582" y="2775572"/>
            <a:ext cx="1797304" cy="355994"/>
            <a:chOff x="4037491" y="3617383"/>
            <a:chExt cx="2355267" cy="632990"/>
          </a:xfrm>
        </p:grpSpPr>
        <p:sp>
          <p:nvSpPr>
            <p:cNvPr id="578" name="Google Shape;578;p74"/>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Solidify current year data analysis, PPCs, Root Causes, MIS</a:t>
              </a:r>
              <a:endParaRPr sz="1100"/>
            </a:p>
          </p:txBody>
        </p:sp>
        <p:sp>
          <p:nvSpPr>
            <p:cNvPr id="579" name="Google Shape;579;p74"/>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580" name="Google Shape;580;p74" descr="Unified Improvement Planning typical cycle."/>
          <p:cNvGrpSpPr/>
          <p:nvPr/>
        </p:nvGrpSpPr>
        <p:grpSpPr>
          <a:xfrm>
            <a:off x="3342422" y="3128375"/>
            <a:ext cx="1781496" cy="424583"/>
            <a:chOff x="4824490" y="4287565"/>
            <a:chExt cx="2375328" cy="566111"/>
          </a:xfrm>
        </p:grpSpPr>
        <p:sp>
          <p:nvSpPr>
            <p:cNvPr id="581" name="Google Shape;581;p74"/>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a:t>
              </a:r>
              <a:endParaRPr sz="1100"/>
            </a:p>
          </p:txBody>
        </p:sp>
        <p:sp>
          <p:nvSpPr>
            <p:cNvPr id="582" name="Google Shape;582;p74"/>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Draft Implementation Benchmarks and Interim Measures</a:t>
              </a:r>
              <a:endParaRPr sz="1100"/>
            </a:p>
          </p:txBody>
        </p:sp>
      </p:grpSp>
      <p:grpSp>
        <p:nvGrpSpPr>
          <p:cNvPr id="583" name="Google Shape;583;p74" descr="Unified Improvement Planning typical cycle."/>
          <p:cNvGrpSpPr/>
          <p:nvPr/>
        </p:nvGrpSpPr>
        <p:grpSpPr>
          <a:xfrm>
            <a:off x="4861333" y="2465050"/>
            <a:ext cx="1480913" cy="409983"/>
            <a:chOff x="3354822" y="3144795"/>
            <a:chExt cx="1974550" cy="546644"/>
          </a:xfrm>
        </p:grpSpPr>
        <p:sp>
          <p:nvSpPr>
            <p:cNvPr id="584" name="Google Shape;584;p74"/>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Adjust Data Analysis based on State Data</a:t>
              </a:r>
              <a:endParaRPr sz="1100"/>
            </a:p>
          </p:txBody>
        </p:sp>
        <p:sp>
          <p:nvSpPr>
            <p:cNvPr id="585" name="Google Shape;585;p74"/>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July/August</a:t>
              </a:r>
              <a:endParaRPr sz="1100"/>
            </a:p>
          </p:txBody>
        </p:sp>
      </p:grpSp>
      <p:grpSp>
        <p:nvGrpSpPr>
          <p:cNvPr id="586" name="Google Shape;586;p74" descr="Unified Improvement Planning typical cycle."/>
          <p:cNvGrpSpPr/>
          <p:nvPr/>
        </p:nvGrpSpPr>
        <p:grpSpPr>
          <a:xfrm>
            <a:off x="5171922" y="2898690"/>
            <a:ext cx="1987792" cy="504813"/>
            <a:chOff x="3164715" y="3330407"/>
            <a:chExt cx="2469000" cy="476239"/>
          </a:xfrm>
        </p:grpSpPr>
        <p:sp>
          <p:nvSpPr>
            <p:cNvPr id="587" name="Google Shape;587;p74"/>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Confirm</a:t>
              </a:r>
              <a:r>
                <a:rPr lang="en" sz="800">
                  <a:solidFill>
                    <a:schemeClr val="lt1"/>
                  </a:solidFill>
                  <a:latin typeface="Calibri"/>
                  <a:ea typeface="Calibri"/>
                  <a:cs typeface="Calibri"/>
                  <a:sym typeface="Calibri"/>
                </a:rPr>
                <a:t> draft plan with rating and identification release</a:t>
              </a:r>
              <a:r>
                <a:rPr lang="en" sz="800" b="0" i="0" u="none" strike="noStrike" cap="none">
                  <a:solidFill>
                    <a:schemeClr val="lt1"/>
                  </a:solidFill>
                  <a:latin typeface="Calibri"/>
                  <a:ea typeface="Calibri"/>
                  <a:cs typeface="Calibri"/>
                  <a:sym typeface="Calibri"/>
                </a:rPr>
                <a:t>, s</a:t>
              </a:r>
              <a:r>
                <a:rPr lang="en" sz="800">
                  <a:solidFill>
                    <a:schemeClr val="lt1"/>
                  </a:solidFill>
                  <a:latin typeface="Calibri"/>
                  <a:ea typeface="Calibri"/>
                  <a:cs typeface="Calibri"/>
                  <a:sym typeface="Calibri"/>
                </a:rPr>
                <a:t>hare with stakeholders</a:t>
              </a:r>
              <a:r>
                <a:rPr lang="en" sz="800" b="0" i="0" u="none" strike="noStrike" cap="none">
                  <a:solidFill>
                    <a:schemeClr val="lt1"/>
                  </a:solidFill>
                  <a:latin typeface="Calibri"/>
                  <a:ea typeface="Calibri"/>
                  <a:cs typeface="Calibri"/>
                  <a:sym typeface="Calibri"/>
                </a:rPr>
                <a:t>. Build detailed action plan. </a:t>
              </a:r>
              <a:endParaRPr sz="1100"/>
            </a:p>
          </p:txBody>
        </p:sp>
        <p:sp>
          <p:nvSpPr>
            <p:cNvPr id="588" name="Google Shape;588;p74"/>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August/September</a:t>
              </a:r>
              <a:endParaRPr sz="1100"/>
            </a:p>
          </p:txBody>
        </p:sp>
      </p:grpSp>
      <p:grpSp>
        <p:nvGrpSpPr>
          <p:cNvPr id="589" name="Google Shape;589;p74" descr="Unified Improvement Planning typical cycle."/>
          <p:cNvGrpSpPr/>
          <p:nvPr/>
        </p:nvGrpSpPr>
        <p:grpSpPr>
          <a:xfrm>
            <a:off x="909828" y="2029430"/>
            <a:ext cx="3771714" cy="308048"/>
            <a:chOff x="7564205" y="4286168"/>
            <a:chExt cx="4047338" cy="379136"/>
          </a:xfrm>
        </p:grpSpPr>
        <p:sp>
          <p:nvSpPr>
            <p:cNvPr id="590" name="Google Shape;590;p74"/>
            <p:cNvSpPr txBox="1"/>
            <p:nvPr/>
          </p:nvSpPr>
          <p:spPr>
            <a:xfrm>
              <a:off x="7934601" y="4286168"/>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January - June</a:t>
              </a:r>
              <a:endParaRPr sz="1100"/>
            </a:p>
          </p:txBody>
        </p:sp>
        <p:grpSp>
          <p:nvGrpSpPr>
            <p:cNvPr id="591" name="Google Shape;591;p74"/>
            <p:cNvGrpSpPr/>
            <p:nvPr/>
          </p:nvGrpSpPr>
          <p:grpSpPr>
            <a:xfrm>
              <a:off x="7564205" y="4486918"/>
              <a:ext cx="4047338" cy="178386"/>
              <a:chOff x="3887372" y="3783930"/>
              <a:chExt cx="3579520" cy="178386"/>
            </a:xfrm>
          </p:grpSpPr>
          <p:sp>
            <p:nvSpPr>
              <p:cNvPr id="592" name="Google Shape;592;p74"/>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3" name="Google Shape;593;p74"/>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4" name="Google Shape;594;p74"/>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grpSp>
      <p:grpSp>
        <p:nvGrpSpPr>
          <p:cNvPr id="595" name="Google Shape;595;p74" descr="Unified Improvement Planning typical cycle."/>
          <p:cNvGrpSpPr/>
          <p:nvPr/>
        </p:nvGrpSpPr>
        <p:grpSpPr>
          <a:xfrm>
            <a:off x="5454289" y="2036855"/>
            <a:ext cx="3189302" cy="314286"/>
            <a:chOff x="7564205" y="4278490"/>
            <a:chExt cx="4047338" cy="386814"/>
          </a:xfrm>
        </p:grpSpPr>
        <p:grpSp>
          <p:nvGrpSpPr>
            <p:cNvPr id="596" name="Google Shape;596;p74"/>
            <p:cNvGrpSpPr/>
            <p:nvPr/>
          </p:nvGrpSpPr>
          <p:grpSpPr>
            <a:xfrm>
              <a:off x="7564205" y="4486918"/>
              <a:ext cx="4047338" cy="178386"/>
              <a:chOff x="3887372" y="3783930"/>
              <a:chExt cx="3579520" cy="178386"/>
            </a:xfrm>
          </p:grpSpPr>
          <p:sp>
            <p:nvSpPr>
              <p:cNvPr id="597" name="Google Shape;597;p74"/>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8" name="Google Shape;598;p74"/>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9" name="Google Shape;599;p74"/>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sp>
          <p:nvSpPr>
            <p:cNvPr id="600" name="Google Shape;600;p74"/>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September - December</a:t>
              </a:r>
              <a:endParaRPr sz="1100"/>
            </a:p>
          </p:txBody>
        </p:sp>
      </p:grpSp>
      <p:grpSp>
        <p:nvGrpSpPr>
          <p:cNvPr id="601" name="Google Shape;601;p74" descr="Unified Improvement Planning typical cycle."/>
          <p:cNvGrpSpPr/>
          <p:nvPr/>
        </p:nvGrpSpPr>
        <p:grpSpPr>
          <a:xfrm>
            <a:off x="932409" y="2939948"/>
            <a:ext cx="1925638" cy="570232"/>
            <a:chOff x="3338432" y="3140810"/>
            <a:chExt cx="1990941" cy="550630"/>
          </a:xfrm>
        </p:grpSpPr>
        <p:sp>
          <p:nvSpPr>
            <p:cNvPr id="602" name="Google Shape;602;p74"/>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Reflect on current year, recent local data. Highlight potential Priority Performance Challenge</a:t>
              </a:r>
              <a:r>
                <a:rPr lang="en" sz="900" b="0" i="0" u="none" strike="noStrike" cap="none">
                  <a:solidFill>
                    <a:schemeClr val="lt1"/>
                  </a:solidFill>
                  <a:latin typeface="Calibri"/>
                  <a:ea typeface="Calibri"/>
                  <a:cs typeface="Calibri"/>
                  <a:sym typeface="Calibri"/>
                </a:rPr>
                <a:t>s</a:t>
              </a:r>
              <a:endParaRPr sz="1200"/>
            </a:p>
          </p:txBody>
        </p:sp>
        <p:sp>
          <p:nvSpPr>
            <p:cNvPr id="603" name="Google Shape;603;p74"/>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grpSp>
      <p:sp>
        <p:nvSpPr>
          <p:cNvPr id="604" name="Google Shape;604;p74"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sp>
        <p:nvSpPr>
          <p:cNvPr id="605" name="Google Shape;605;p74"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sp>
        <p:nvSpPr>
          <p:cNvPr id="606" name="Google Shape;606;p74"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 August</a:t>
            </a:r>
            <a:endParaRPr sz="1100"/>
          </a:p>
        </p:txBody>
      </p:sp>
      <p:sp>
        <p:nvSpPr>
          <p:cNvPr id="607" name="Google Shape;607;p74"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Root Causes and MIS</a:t>
            </a:r>
            <a:endParaRPr sz="1100"/>
          </a:p>
        </p:txBody>
      </p:sp>
      <p:grpSp>
        <p:nvGrpSpPr>
          <p:cNvPr id="608" name="Google Shape;608;p74" descr="Unified Improvement Planning typical cycle."/>
          <p:cNvGrpSpPr/>
          <p:nvPr/>
        </p:nvGrpSpPr>
        <p:grpSpPr>
          <a:xfrm>
            <a:off x="1005920" y="4319338"/>
            <a:ext cx="838125" cy="392387"/>
            <a:chOff x="8891713" y="5882555"/>
            <a:chExt cx="1117500" cy="523183"/>
          </a:xfrm>
        </p:grpSpPr>
        <p:sp>
          <p:nvSpPr>
            <p:cNvPr id="609" name="Google Shape;609;p74"/>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0" name="Google Shape;610;p74"/>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grpSp>
        <p:nvGrpSpPr>
          <p:cNvPr id="611" name="Google Shape;611;p74" descr="Unified Improvement Planning typical cycle."/>
          <p:cNvGrpSpPr/>
          <p:nvPr/>
        </p:nvGrpSpPr>
        <p:grpSpPr>
          <a:xfrm>
            <a:off x="940706" y="938953"/>
            <a:ext cx="7088786" cy="993215"/>
            <a:chOff x="1253863" y="1701242"/>
            <a:chExt cx="9451715" cy="1324287"/>
          </a:xfrm>
        </p:grpSpPr>
        <p:grpSp>
          <p:nvGrpSpPr>
            <p:cNvPr id="612" name="Google Shape;612;p74"/>
            <p:cNvGrpSpPr/>
            <p:nvPr/>
          </p:nvGrpSpPr>
          <p:grpSpPr>
            <a:xfrm>
              <a:off x="3887372" y="1807200"/>
              <a:ext cx="1624965" cy="209466"/>
              <a:chOff x="5682870" y="2536359"/>
              <a:chExt cx="1092200" cy="170519"/>
            </a:xfrm>
          </p:grpSpPr>
          <p:sp>
            <p:nvSpPr>
              <p:cNvPr id="613" name="Google Shape;613;p74"/>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4" name="Google Shape;614;p74"/>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State Assessment Window</a:t>
                </a:r>
                <a:endParaRPr sz="1100"/>
              </a:p>
            </p:txBody>
          </p:sp>
        </p:grpSp>
        <p:grpSp>
          <p:nvGrpSpPr>
            <p:cNvPr id="615" name="Google Shape;615;p74"/>
            <p:cNvGrpSpPr/>
            <p:nvPr/>
          </p:nvGrpSpPr>
          <p:grpSpPr>
            <a:xfrm>
              <a:off x="8470278" y="2816429"/>
              <a:ext cx="2235300" cy="209100"/>
              <a:chOff x="8470278" y="2816429"/>
              <a:chExt cx="2235300" cy="209100"/>
            </a:xfrm>
          </p:grpSpPr>
          <p:sp>
            <p:nvSpPr>
              <p:cNvPr id="616" name="Google Shape;616;p74"/>
              <p:cNvSpPr/>
              <p:nvPr/>
            </p:nvSpPr>
            <p:spPr>
              <a:xfrm>
                <a:off x="8470278" y="2834586"/>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7" name="Google Shape;617;p74"/>
              <p:cNvSpPr txBox="1"/>
              <p:nvPr/>
            </p:nvSpPr>
            <p:spPr>
              <a:xfrm>
                <a:off x="8710442" y="2816429"/>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Request to Reconsider</a:t>
                </a:r>
                <a:endParaRPr sz="1100"/>
              </a:p>
            </p:txBody>
          </p:sp>
        </p:grpSp>
        <p:grpSp>
          <p:nvGrpSpPr>
            <p:cNvPr id="618" name="Google Shape;618;p74"/>
            <p:cNvGrpSpPr/>
            <p:nvPr/>
          </p:nvGrpSpPr>
          <p:grpSpPr>
            <a:xfrm>
              <a:off x="5700627" y="1701242"/>
              <a:ext cx="1948170" cy="328500"/>
              <a:chOff x="6455469" y="1684871"/>
              <a:chExt cx="1948170" cy="328500"/>
            </a:xfrm>
          </p:grpSpPr>
          <p:sp>
            <p:nvSpPr>
              <p:cNvPr id="619" name="Google Shape;619;p74"/>
              <p:cNvSpPr/>
              <p:nvPr/>
            </p:nvSpPr>
            <p:spPr>
              <a:xfrm>
                <a:off x="6577073" y="1775094"/>
                <a:ext cx="1826566" cy="169277"/>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0" name="Google Shape;620;p74"/>
              <p:cNvSpPr txBox="1"/>
              <p:nvPr/>
            </p:nvSpPr>
            <p:spPr>
              <a:xfrm>
                <a:off x="6621560" y="1684871"/>
                <a:ext cx="17376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Assessment Initial Data Release</a:t>
                </a:r>
                <a:endParaRPr sz="1100"/>
              </a:p>
            </p:txBody>
          </p:sp>
          <p:sp>
            <p:nvSpPr>
              <p:cNvPr id="621" name="Google Shape;621;p74"/>
              <p:cNvSpPr/>
              <p:nvPr/>
            </p:nvSpPr>
            <p:spPr>
              <a:xfrm>
                <a:off x="6455469" y="1730970"/>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622" name="Google Shape;622;p74"/>
            <p:cNvGrpSpPr/>
            <p:nvPr/>
          </p:nvGrpSpPr>
          <p:grpSpPr>
            <a:xfrm>
              <a:off x="7655234" y="1709772"/>
              <a:ext cx="2393351" cy="328500"/>
              <a:chOff x="7373578" y="2287612"/>
              <a:chExt cx="2393351" cy="328500"/>
            </a:xfrm>
          </p:grpSpPr>
          <p:sp>
            <p:nvSpPr>
              <p:cNvPr id="623" name="Google Shape;623;p74"/>
              <p:cNvSpPr/>
              <p:nvPr/>
            </p:nvSpPr>
            <p:spPr>
              <a:xfrm>
                <a:off x="7516397" y="2374795"/>
                <a:ext cx="17653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4" name="Google Shape;624;p74"/>
              <p:cNvSpPr txBox="1"/>
              <p:nvPr/>
            </p:nvSpPr>
            <p:spPr>
              <a:xfrm>
                <a:off x="7568229" y="2287612"/>
                <a:ext cx="21987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Growth Data and Frameworks Released</a:t>
                </a:r>
                <a:endParaRPr sz="1100"/>
              </a:p>
            </p:txBody>
          </p:sp>
          <p:sp>
            <p:nvSpPr>
              <p:cNvPr id="625" name="Google Shape;625;p74"/>
              <p:cNvSpPr/>
              <p:nvPr/>
            </p:nvSpPr>
            <p:spPr>
              <a:xfrm>
                <a:off x="7373578" y="2333055"/>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626" name="Google Shape;626;p74"/>
            <p:cNvSpPr txBox="1"/>
            <p:nvPr/>
          </p:nvSpPr>
          <p:spPr>
            <a:xfrm>
              <a:off x="1408532" y="2536765"/>
              <a:ext cx="2079724"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SBE/Accountability Clock Hearings</a:t>
              </a:r>
              <a:endParaRPr sz="1100"/>
            </a:p>
          </p:txBody>
        </p:sp>
        <p:grpSp>
          <p:nvGrpSpPr>
            <p:cNvPr id="627" name="Google Shape;627;p74"/>
            <p:cNvGrpSpPr/>
            <p:nvPr/>
          </p:nvGrpSpPr>
          <p:grpSpPr>
            <a:xfrm>
              <a:off x="1253863" y="1813645"/>
              <a:ext cx="1624965" cy="209466"/>
              <a:chOff x="5682870" y="2536359"/>
              <a:chExt cx="1092200" cy="170519"/>
            </a:xfrm>
          </p:grpSpPr>
          <p:sp>
            <p:nvSpPr>
              <p:cNvPr id="628" name="Google Shape;628;p74"/>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9" name="Google Shape;629;p74"/>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ACCESS Testing</a:t>
                </a:r>
                <a:endParaRPr sz="1100"/>
              </a:p>
            </p:txBody>
          </p:sp>
        </p:grpSp>
        <p:grpSp>
          <p:nvGrpSpPr>
            <p:cNvPr id="630" name="Google Shape;630;p74"/>
            <p:cNvGrpSpPr/>
            <p:nvPr/>
          </p:nvGrpSpPr>
          <p:grpSpPr>
            <a:xfrm>
              <a:off x="9030837" y="2337678"/>
              <a:ext cx="1305751" cy="254100"/>
              <a:chOff x="7423673" y="2521472"/>
              <a:chExt cx="1223419" cy="254100"/>
            </a:xfrm>
          </p:grpSpPr>
          <p:sp>
            <p:nvSpPr>
              <p:cNvPr id="631" name="Google Shape;631;p74"/>
              <p:cNvSpPr/>
              <p:nvPr/>
            </p:nvSpPr>
            <p:spPr>
              <a:xfrm>
                <a:off x="7566492" y="2563213"/>
                <a:ext cx="1080600" cy="168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2" name="Google Shape;632;p74"/>
              <p:cNvSpPr txBox="1"/>
              <p:nvPr/>
            </p:nvSpPr>
            <p:spPr>
              <a:xfrm>
                <a:off x="7575799" y="2543264"/>
                <a:ext cx="1062000" cy="164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October Count</a:t>
                </a:r>
                <a:endParaRPr sz="1100"/>
              </a:p>
            </p:txBody>
          </p:sp>
          <p:sp>
            <p:nvSpPr>
              <p:cNvPr id="633" name="Google Shape;633;p74"/>
              <p:cNvSpPr/>
              <p:nvPr/>
            </p:nvSpPr>
            <p:spPr>
              <a:xfrm>
                <a:off x="7423673" y="2521472"/>
                <a:ext cx="228600" cy="2541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634" name="Google Shape;634;p74"/>
            <p:cNvGrpSpPr/>
            <p:nvPr/>
          </p:nvGrpSpPr>
          <p:grpSpPr>
            <a:xfrm>
              <a:off x="1548530" y="2058381"/>
              <a:ext cx="1624965" cy="209466"/>
              <a:chOff x="5682870" y="2536359"/>
              <a:chExt cx="1092200" cy="170519"/>
            </a:xfrm>
          </p:grpSpPr>
          <p:sp>
            <p:nvSpPr>
              <p:cNvPr id="635" name="Google Shape;635;p74"/>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6" name="Google Shape;636;p74"/>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Graduation Data Release</a:t>
                </a:r>
                <a:endParaRPr sz="1100"/>
              </a:p>
            </p:txBody>
          </p:sp>
        </p:grpSp>
        <p:grpSp>
          <p:nvGrpSpPr>
            <p:cNvPr id="637" name="Google Shape;637;p74"/>
            <p:cNvGrpSpPr/>
            <p:nvPr/>
          </p:nvGrpSpPr>
          <p:grpSpPr>
            <a:xfrm>
              <a:off x="7595978" y="2573501"/>
              <a:ext cx="1573764" cy="211290"/>
              <a:chOff x="8909954" y="2755862"/>
              <a:chExt cx="2235300" cy="211290"/>
            </a:xfrm>
          </p:grpSpPr>
          <p:sp>
            <p:nvSpPr>
              <p:cNvPr id="638" name="Google Shape;638;p74"/>
              <p:cNvSpPr/>
              <p:nvPr/>
            </p:nvSpPr>
            <p:spPr>
              <a:xfrm>
                <a:off x="8909954" y="2796752"/>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9" name="Google Shape;639;p74"/>
              <p:cNvSpPr txBox="1"/>
              <p:nvPr/>
            </p:nvSpPr>
            <p:spPr>
              <a:xfrm>
                <a:off x="9117284" y="2755862"/>
                <a:ext cx="19011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BOY READ Assessment</a:t>
                </a:r>
                <a:endParaRPr sz="1100"/>
              </a:p>
            </p:txBody>
          </p:sp>
        </p:grpSp>
        <p:grpSp>
          <p:nvGrpSpPr>
            <p:cNvPr id="640" name="Google Shape;640;p74"/>
            <p:cNvGrpSpPr/>
            <p:nvPr/>
          </p:nvGrpSpPr>
          <p:grpSpPr>
            <a:xfrm>
              <a:off x="1324833" y="2283674"/>
              <a:ext cx="1668827" cy="211409"/>
              <a:chOff x="8902711" y="2576229"/>
              <a:chExt cx="2235200" cy="211409"/>
            </a:xfrm>
          </p:grpSpPr>
          <p:sp>
            <p:nvSpPr>
              <p:cNvPr id="641" name="Google Shape;641;p74"/>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2" name="Google Shape;642;p74"/>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MOY READ Assessment</a:t>
                </a:r>
                <a:endParaRPr sz="1100"/>
              </a:p>
            </p:txBody>
          </p:sp>
        </p:grpSp>
        <p:grpSp>
          <p:nvGrpSpPr>
            <p:cNvPr id="643" name="Google Shape;643;p74"/>
            <p:cNvGrpSpPr/>
            <p:nvPr/>
          </p:nvGrpSpPr>
          <p:grpSpPr>
            <a:xfrm>
              <a:off x="3893367" y="2244749"/>
              <a:ext cx="1748221" cy="211409"/>
              <a:chOff x="8902711" y="2576229"/>
              <a:chExt cx="2235200" cy="211409"/>
            </a:xfrm>
          </p:grpSpPr>
          <p:sp>
            <p:nvSpPr>
              <p:cNvPr id="644" name="Google Shape;644;p74"/>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5" name="Google Shape;645;p74"/>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EOY READ Assessment</a:t>
                </a:r>
                <a:endParaRPr sz="1100"/>
              </a:p>
            </p:txBody>
          </p:sp>
        </p:grpSp>
      </p:grpSp>
      <p:sp>
        <p:nvSpPr>
          <p:cNvPr id="646" name="Google Shape;646;p74"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47" name="Google Shape;647;p74"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Submit UIP by October 1</a:t>
            </a:r>
            <a:r>
              <a:rPr lang="en" sz="800">
                <a:solidFill>
                  <a:schemeClr val="lt1"/>
                </a:solidFill>
                <a:latin typeface="Calibri"/>
                <a:ea typeface="Calibri"/>
                <a:cs typeface="Calibri"/>
                <a:sym typeface="Calibri"/>
              </a:rPr>
              <a:t>7</a:t>
            </a:r>
            <a:r>
              <a:rPr lang="en" sz="800" b="0" i="0" u="none" strike="noStrike" cap="none" baseline="30000">
                <a:solidFill>
                  <a:schemeClr val="lt1"/>
                </a:solidFill>
                <a:latin typeface="Calibri"/>
                <a:ea typeface="Calibri"/>
                <a:cs typeface="Calibri"/>
                <a:sym typeface="Calibri"/>
              </a:rPr>
              <a:t>th</a:t>
            </a:r>
            <a:r>
              <a:rPr lang="en" sz="800" b="0" i="0" u="none" strike="noStrike" cap="none">
                <a:solidFill>
                  <a:schemeClr val="lt1"/>
                </a:solidFill>
                <a:latin typeface="Calibri"/>
                <a:ea typeface="Calibri"/>
                <a:cs typeface="Calibri"/>
                <a:sym typeface="Calibri"/>
              </a:rPr>
              <a:t> </a:t>
            </a:r>
            <a:endParaRPr sz="1100"/>
          </a:p>
        </p:txBody>
      </p:sp>
      <p:sp>
        <p:nvSpPr>
          <p:cNvPr id="648" name="Google Shape;648;p74" descr="Unified Improvement Planning typical cycle."/>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9" name="Google Shape;649;p74"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Improvement Plan Implementation</a:t>
            </a:r>
            <a:endParaRPr sz="1100"/>
          </a:p>
        </p:txBody>
      </p:sp>
      <p:grpSp>
        <p:nvGrpSpPr>
          <p:cNvPr id="650" name="Google Shape;650;p74" descr="Unified Improvement Planning typical cycle."/>
          <p:cNvGrpSpPr/>
          <p:nvPr/>
        </p:nvGrpSpPr>
        <p:grpSpPr>
          <a:xfrm>
            <a:off x="6279450" y="1240418"/>
            <a:ext cx="1676475" cy="165733"/>
            <a:chOff x="8470288" y="2645362"/>
            <a:chExt cx="2235300" cy="220977"/>
          </a:xfrm>
        </p:grpSpPr>
        <p:sp>
          <p:nvSpPr>
            <p:cNvPr id="651" name="Google Shape;651;p74"/>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52" name="Google Shape;652;p74"/>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a:solidFill>
                    <a:schemeClr val="dk1"/>
                  </a:solidFill>
                  <a:latin typeface="Calibri"/>
                  <a:ea typeface="Calibri"/>
                  <a:cs typeface="Calibri"/>
                  <a:sym typeface="Calibri"/>
                </a:rPr>
                <a:t>ESSA Identifications Released</a:t>
              </a:r>
              <a:endParaRPr sz="1100"/>
            </a:p>
          </p:txBody>
        </p:sp>
      </p:grpSp>
      <p:sp>
        <p:nvSpPr>
          <p:cNvPr id="653" name="Google Shape;653;p74"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07344AF-3534-7460-3156-334B3A0847B9}"/>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Unified Improvement Planning – Typical Cycle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2" name="Title 1">
            <a:extLst>
              <a:ext uri="{FF2B5EF4-FFF2-40B4-BE49-F238E27FC236}">
                <a16:creationId xmlns:a16="http://schemas.microsoft.com/office/drawing/2014/main" id="{21A8F33C-5081-B387-9A1B-CFC76EA46AC6}"/>
              </a:ext>
            </a:extLst>
          </p:cNvPr>
          <p:cNvSpPr>
            <a:spLocks noGrp="1"/>
          </p:cNvSpPr>
          <p:nvPr>
            <p:ph type="title" idx="4294967295"/>
          </p:nvPr>
        </p:nvSpPr>
        <p:spPr>
          <a:xfrm>
            <a:off x="341875" y="215458"/>
            <a:ext cx="8460250" cy="572700"/>
          </a:xfrm>
          <a:solidFill>
            <a:schemeClr val="accent3"/>
          </a:solidFill>
        </p:spPr>
        <p:txBody>
          <a:bodyPr spcFirstLastPara="1" wrap="square" lIns="0" tIns="0" rIns="0" bIns="0" anchor="ctr" anchorCtr="0">
            <a:noAutofit/>
          </a:bodyPr>
          <a:lstStyle/>
          <a:p>
            <a:pPr algn="ctr"/>
            <a:r>
              <a:rPr lang="en-US" dirty="0">
                <a:solidFill>
                  <a:schemeClr val="tx1"/>
                </a:solidFill>
              </a:rPr>
              <a:t>Required Student Performance Data Based on Identification</a:t>
            </a:r>
          </a:p>
        </p:txBody>
      </p:sp>
      <p:graphicFrame>
        <p:nvGraphicFramePr>
          <p:cNvPr id="658" name="Google Shape;658;p75"/>
          <p:cNvGraphicFramePr/>
          <p:nvPr>
            <p:extLst>
              <p:ext uri="{D42A27DB-BD31-4B8C-83A1-F6EECF244321}">
                <p14:modId xmlns:p14="http://schemas.microsoft.com/office/powerpoint/2010/main" val="1617984705"/>
              </p:ext>
            </p:extLst>
          </p:nvPr>
        </p:nvGraphicFramePr>
        <p:xfrm>
          <a:off x="341875" y="788158"/>
          <a:ext cx="8460250" cy="3364130"/>
        </p:xfrm>
        <a:graphic>
          <a:graphicData uri="http://schemas.openxmlformats.org/drawingml/2006/table">
            <a:tbl>
              <a:tblPr firstRow="1">
                <a:noFill/>
                <a:tableStyleId>{E80C7915-DF26-4315-8F20-2E202BF16101}</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703100">
                <a:tc>
                  <a:txBody>
                    <a:bodyPr/>
                    <a:lstStyle/>
                    <a:p>
                      <a:pPr marL="0" lvl="0" indent="0" algn="ctr" rtl="0">
                        <a:spcBef>
                          <a:spcPts val="0"/>
                        </a:spcBef>
                        <a:spcAft>
                          <a:spcPts val="0"/>
                        </a:spcAft>
                        <a:buNone/>
                      </a:pPr>
                      <a:r>
                        <a:rPr lang="en" sz="1150" b="1" dirty="0">
                          <a:solidFill>
                            <a:schemeClr val="dk1"/>
                          </a:solidFill>
                          <a:latin typeface="Calibri"/>
                          <a:ea typeface="Calibri"/>
                          <a:cs typeface="Calibri"/>
                          <a:sym typeface="Calibri"/>
                        </a:rPr>
                        <a:t> CS Lowest 5%: </a:t>
                      </a:r>
                      <a:endParaRPr sz="115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dirty="0">
                          <a:solidFill>
                            <a:schemeClr val="dk1"/>
                          </a:solidFill>
                          <a:latin typeface="Calibri"/>
                          <a:ea typeface="Calibri"/>
                          <a:cs typeface="Calibri"/>
                          <a:sym typeface="Calibri"/>
                        </a:rPr>
                        <a:t>K-2 School Only </a:t>
                      </a:r>
                      <a:endParaRPr sz="1150" b="1" dirty="0">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dirty="0">
                          <a:solidFill>
                            <a:schemeClr val="dk1"/>
                          </a:solidFill>
                          <a:latin typeface="Calibri"/>
                          <a:ea typeface="Calibri"/>
                          <a:cs typeface="Calibri"/>
                          <a:sym typeface="Calibri"/>
                        </a:rPr>
                        <a:t> CS Lowest 5%: Elementary and Middle Schools</a:t>
                      </a:r>
                      <a:endParaRPr dirty="0">
                        <a:solidFill>
                          <a:schemeClr val="dk1"/>
                        </a:solidFill>
                      </a:endParaRPr>
                    </a:p>
                  </a:txBody>
                  <a:tcPr marL="91425" marR="91425" marT="91425" marB="91425">
                    <a:lnL w="9525"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 CS Lowest 5%: High Schools</a:t>
                      </a:r>
                      <a:endParaRPr sz="1100" b="1" dirty="0">
                        <a:solidFill>
                          <a:srgbClr val="5F497A"/>
                        </a:solidFill>
                        <a:latin typeface="Calibri"/>
                        <a:ea typeface="Calibri"/>
                        <a:cs typeface="Calibri"/>
                        <a:sym typeface="Calibri"/>
                      </a:endParaRPr>
                    </a:p>
                  </a:txBody>
                  <a:tcPr marL="63500" marR="63500" marT="63500" marB="63500" anchor="ctr">
                    <a:lnL w="12700" cap="flat" cmpd="sng" algn="ctr">
                      <a:solidFill>
                        <a:schemeClr val="lt2"/>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 Graduation</a:t>
                      </a:r>
                      <a:endParaRPr sz="1100" b="1" dirty="0">
                        <a:solidFill>
                          <a:srgbClr val="5F497A"/>
                        </a:solidFill>
                        <a:latin typeface="Calibri"/>
                        <a:ea typeface="Calibri"/>
                        <a:cs typeface="Calibri"/>
                        <a:sym typeface="Calibri"/>
                      </a:endParaRPr>
                    </a:p>
                  </a:txBody>
                  <a:tcPr marL="63500" marR="63500" marT="63500" marB="6350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Lowest 5%; Participation Only</a:t>
                      </a:r>
                      <a:endParaRPr sz="1150" b="1" dirty="0">
                        <a:solidFill>
                          <a:srgbClr val="333333"/>
                        </a:solidFill>
                        <a:latin typeface="Calibri"/>
                        <a:ea typeface="Calibri"/>
                        <a:cs typeface="Calibri"/>
                        <a:sym typeface="Calibri"/>
                      </a:endParaRPr>
                    </a:p>
                  </a:txBody>
                  <a:tcPr marL="73025" marR="73025" marT="0"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dirty="0">
                          <a:solidFill>
                            <a:schemeClr val="dk1"/>
                          </a:solidFill>
                          <a:latin typeface="Calibri"/>
                          <a:ea typeface="Calibri"/>
                          <a:cs typeface="Calibri"/>
                          <a:sym typeface="Calibri"/>
                        </a:rPr>
                        <a:t>Academic Achievement</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r>
                        <a:rPr lang="en" sz="1000" dirty="0">
                          <a:solidFill>
                            <a:schemeClr val="dk1"/>
                          </a:solidFill>
                          <a:latin typeface="Calibri"/>
                          <a:ea typeface="Calibri"/>
                          <a:cs typeface="Calibri"/>
                          <a:sym typeface="Calibri"/>
                        </a:rPr>
                        <a:t>English Language Arts</a:t>
                      </a:r>
                      <a:endParaRPr sz="1000" dirty="0">
                        <a:solidFill>
                          <a:schemeClr val="dk1"/>
                        </a:solidFill>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READ Act Percent with a Significant Reading Deficiency (SRD)</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r>
                        <a:rPr lang="en" sz="1000" dirty="0">
                          <a:solidFill>
                            <a:schemeClr val="dk1"/>
                          </a:solidFill>
                          <a:latin typeface="Calibri"/>
                          <a:ea typeface="Calibri"/>
                          <a:cs typeface="Calibri"/>
                          <a:sym typeface="Calibri"/>
                        </a:rPr>
                        <a:t>Academic Progress</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000" dirty="0">
                          <a:solidFill>
                            <a:schemeClr val="dk1"/>
                          </a:solidFill>
                          <a:latin typeface="Calibri"/>
                          <a:ea typeface="Calibri"/>
                          <a:cs typeface="Calibri"/>
                          <a:sym typeface="Calibri"/>
                        </a:rPr>
                        <a:t>English Language Arts</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r>
                        <a:rPr lang="en" sz="1000" dirty="0">
                          <a:solidFill>
                            <a:schemeClr val="dk1"/>
                          </a:solidFill>
                          <a:latin typeface="Calibri"/>
                          <a:ea typeface="Calibri"/>
                          <a:cs typeface="Calibri"/>
                          <a:sym typeface="Calibri"/>
                        </a:rPr>
                        <a:t>Change in SRD</a:t>
                      </a:r>
                      <a:endParaRPr sz="1000" dirty="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English Language Proficiency</a:t>
                      </a:r>
                      <a:endParaRPr sz="1000" dirty="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Median Growth Percentile</a:t>
                      </a:r>
                      <a:endParaRPr sz="1000" dirty="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On-track to attain fluency</a:t>
                      </a:r>
                      <a:endParaRPr sz="1600" dirty="0">
                        <a:solidFill>
                          <a:schemeClr val="dk1"/>
                        </a:solidFill>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dirty="0">
                          <a:latin typeface="Calibri"/>
                          <a:ea typeface="Calibri"/>
                          <a:cs typeface="Calibri"/>
                          <a:sym typeface="Calibri"/>
                        </a:rPr>
                        <a:t>Academic achievement on English language arts and math</a:t>
                      </a:r>
                      <a:endParaRPr sz="1000" dirty="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dirty="0">
                          <a:latin typeface="Calibri"/>
                          <a:ea typeface="Calibri"/>
                          <a:cs typeface="Calibri"/>
                          <a:sym typeface="Calibri"/>
                        </a:rPr>
                        <a:t>Academic growth on English language arts and math</a:t>
                      </a:r>
                      <a:endParaRPr sz="1000" dirty="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dirty="0">
                          <a:latin typeface="Calibri"/>
                          <a:ea typeface="Calibri"/>
                          <a:cs typeface="Calibri"/>
                          <a:sym typeface="Calibri"/>
                        </a:rPr>
                        <a:t>English language proficiency for English learners</a:t>
                      </a:r>
                      <a:endParaRPr sz="1000" dirty="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dirty="0">
                          <a:latin typeface="Calibri"/>
                          <a:ea typeface="Calibri"/>
                          <a:cs typeface="Calibri"/>
                          <a:sym typeface="Calibri"/>
                        </a:rPr>
                        <a:t>School quality and student success indicator</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Science achievement</a:t>
                      </a:r>
                      <a:endParaRPr sz="600" strike="sngStrike" dirty="0">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Chronic absenteeism for elementary and middle schools </a:t>
                      </a:r>
                      <a:endParaRPr sz="1000" dirty="0">
                        <a:solidFill>
                          <a:schemeClr val="dk1"/>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dirty="0">
                          <a:latin typeface="Calibri"/>
                          <a:ea typeface="Calibri"/>
                          <a:cs typeface="Calibri"/>
                          <a:sym typeface="Calibri"/>
                        </a:rPr>
                        <a:t>Academic achievement on English language arts and math</a:t>
                      </a:r>
                      <a:endParaRPr sz="1000" dirty="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dirty="0">
                          <a:latin typeface="Calibri"/>
                          <a:ea typeface="Calibri"/>
                          <a:cs typeface="Calibri"/>
                          <a:sym typeface="Calibri"/>
                        </a:rPr>
                        <a:t>Academic growth on English language arts and math</a:t>
                      </a:r>
                      <a:endParaRPr sz="1000" dirty="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dirty="0">
                          <a:latin typeface="Calibri"/>
                          <a:ea typeface="Calibri"/>
                          <a:cs typeface="Calibri"/>
                          <a:sym typeface="Calibri"/>
                        </a:rPr>
                        <a:t>English language proficiency for English learners</a:t>
                      </a:r>
                      <a:endParaRPr sz="1000" dirty="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dirty="0">
                          <a:latin typeface="Calibri"/>
                          <a:ea typeface="Calibri"/>
                          <a:cs typeface="Calibri"/>
                          <a:sym typeface="Calibri"/>
                        </a:rPr>
                        <a:t>Graduation rates for high schools</a:t>
                      </a:r>
                      <a:endParaRPr sz="1000" dirty="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dirty="0">
                          <a:latin typeface="Calibri"/>
                          <a:ea typeface="Calibri"/>
                          <a:cs typeface="Calibri"/>
                          <a:sym typeface="Calibri"/>
                        </a:rPr>
                        <a:t>School quality and student success indicator</a:t>
                      </a:r>
                      <a:endParaRPr sz="1000" dirty="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dirty="0">
                          <a:latin typeface="Calibri"/>
                          <a:ea typeface="Calibri"/>
                          <a:cs typeface="Calibri"/>
                          <a:sym typeface="Calibri"/>
                        </a:rPr>
                        <a:t>Science Achievement </a:t>
                      </a:r>
                      <a:endParaRPr sz="1000" dirty="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dirty="0">
                          <a:latin typeface="Calibri"/>
                          <a:ea typeface="Calibri"/>
                          <a:cs typeface="Calibri"/>
                          <a:sym typeface="Calibri"/>
                        </a:rPr>
                        <a:t>Dropout rate for high schools</a:t>
                      </a:r>
                      <a:endParaRPr sz="1000" dirty="0">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Graduation rates for high schools</a:t>
                      </a:r>
                      <a:endParaRPr sz="1000" dirty="0">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659" name="Google Shape;659;p75">
            <a:extLst>
              <a:ext uri="{C183D7F6-B498-43B3-948B-1728B52AA6E4}">
                <adec:decorative xmlns:adec="http://schemas.microsoft.com/office/drawing/2017/decorative" val="1"/>
              </a:ext>
            </a:extLst>
          </p:cNvPr>
          <p:cNvSpPr/>
          <p:nvPr/>
        </p:nvSpPr>
        <p:spPr>
          <a:xfrm>
            <a:off x="3261975" y="1245000"/>
            <a:ext cx="342000" cy="1947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5">
            <a:extLst>
              <a:ext uri="{C183D7F6-B498-43B3-948B-1728B52AA6E4}">
                <adec:decorative xmlns:adec="http://schemas.microsoft.com/office/drawing/2017/decorative" val="1"/>
              </a:ext>
            </a:extLst>
          </p:cNvPr>
          <p:cNvSpPr/>
          <p:nvPr/>
        </p:nvSpPr>
        <p:spPr>
          <a:xfrm>
            <a:off x="4924400" y="1167375"/>
            <a:ext cx="342000" cy="1947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5">
            <a:extLst>
              <a:ext uri="{C183D7F6-B498-43B3-948B-1728B52AA6E4}">
                <adec:decorative xmlns:adec="http://schemas.microsoft.com/office/drawing/2017/decorative" val="1"/>
              </a:ext>
            </a:extLst>
          </p:cNvPr>
          <p:cNvSpPr/>
          <p:nvPr/>
        </p:nvSpPr>
        <p:spPr>
          <a:xfrm>
            <a:off x="6858150" y="1050300"/>
            <a:ext cx="342000" cy="1947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66" name="Google Shape;666;p7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dirty="0">
                <a:solidFill>
                  <a:schemeClr val="lt1"/>
                </a:solidFill>
              </a:rPr>
              <a:t>Current Performance Example – Low Graduation</a:t>
            </a:r>
            <a:endParaRPr dirty="0"/>
          </a:p>
        </p:txBody>
      </p:sp>
      <p:sp>
        <p:nvSpPr>
          <p:cNvPr id="673" name="Google Shape;673;p77"/>
          <p:cNvSpPr txBox="1">
            <a:spLocks noGrp="1"/>
          </p:cNvSpPr>
          <p:nvPr>
            <p:ph type="body" idx="1"/>
          </p:nvPr>
        </p:nvSpPr>
        <p:spPr>
          <a:xfrm>
            <a:off x="457200" y="1102525"/>
            <a:ext cx="8520600" cy="3232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This could look like (low graduation rate):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74" name="Google Shape;674;p77" descr="Performance example"/>
          <p:cNvPicPr preferRelativeResize="0"/>
          <p:nvPr/>
        </p:nvPicPr>
        <p:blipFill>
          <a:blip r:embed="rId3">
            <a:alphaModFix/>
          </a:blip>
          <a:stretch>
            <a:fillRect/>
          </a:stretch>
        </p:blipFill>
        <p:spPr>
          <a:xfrm>
            <a:off x="2036575" y="1434100"/>
            <a:ext cx="5467350" cy="3232200"/>
          </a:xfrm>
          <a:prstGeom prst="rect">
            <a:avLst/>
          </a:prstGeom>
          <a:noFill/>
          <a:ln>
            <a:noFill/>
          </a:ln>
        </p:spPr>
      </p:pic>
      <p:sp>
        <p:nvSpPr>
          <p:cNvPr id="675" name="Google Shape;675;p77" descr="Current performance example, low graduation rate."/>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rPr>
              <a:t>Current Performance / Low Graduation Rate Example</a:t>
            </a:r>
            <a:endParaRPr/>
          </a:p>
        </p:txBody>
      </p:sp>
      <p:sp>
        <p:nvSpPr>
          <p:cNvPr id="681" name="Google Shape;681;p78"/>
          <p:cNvSpPr txBox="1">
            <a:spLocks noGrp="1"/>
          </p:cNvSpPr>
          <p:nvPr>
            <p:ph type="body" idx="1"/>
          </p:nvPr>
        </p:nvSpPr>
        <p:spPr>
          <a:xfrm>
            <a:off x="415525" y="1172175"/>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900"/>
              <a:t>This could look like (low graduation rate): </a:t>
            </a:r>
            <a:endParaRPr sz="1900"/>
          </a:p>
          <a:p>
            <a:pPr marL="0" lvl="0" indent="0" algn="l" rtl="0">
              <a:lnSpc>
                <a:spcPct val="100000"/>
              </a:lnSpc>
              <a:spcBef>
                <a:spcPts val="1200"/>
              </a:spcBef>
              <a:spcAft>
                <a:spcPts val="0"/>
              </a:spcAft>
              <a:buClr>
                <a:schemeClr val="dk1"/>
              </a:buClr>
              <a:buSzPts val="1100"/>
              <a:buFont typeface="Arial"/>
              <a:buNone/>
            </a:pPr>
            <a:r>
              <a:rPr lang="en" sz="1900"/>
              <a:t>Our graduation rates are below the low graduation rate of 67% and the state average of 81%. Our students are graduating at the following rates: all students 53%, EL at 40%, FRM students 50%, SWD 27%, Black or African American 42%, Hispanic or Latino 40%, White 70%, and aggregated non-white students at 48%. All other demographic subgroups have N numbers two low to be reported. </a:t>
            </a:r>
            <a:endParaRPr sz="1900"/>
          </a:p>
          <a:p>
            <a:pPr marL="0" lvl="0" indent="0" algn="l" rtl="0">
              <a:spcBef>
                <a:spcPts val="900"/>
              </a:spcBef>
              <a:spcAft>
                <a:spcPts val="1200"/>
              </a:spcAft>
              <a:buNone/>
            </a:pPr>
            <a:endParaRPr/>
          </a:p>
        </p:txBody>
      </p:sp>
      <p:sp>
        <p:nvSpPr>
          <p:cNvPr id="682" name="Google Shape;682;p78">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dirty="0">
                <a:solidFill>
                  <a:schemeClr val="lt1"/>
                </a:solidFill>
              </a:rPr>
              <a:t>Current Performance Example – Lowest 5%</a:t>
            </a:r>
            <a:endParaRPr dirty="0"/>
          </a:p>
        </p:txBody>
      </p:sp>
      <p:sp>
        <p:nvSpPr>
          <p:cNvPr id="688" name="Google Shape;688;p79">
            <a:extLst>
              <a:ext uri="{C183D7F6-B498-43B3-948B-1728B52AA6E4}">
                <adec:decorative xmlns:adec="http://schemas.microsoft.com/office/drawing/2017/decorative" val="1"/>
              </a:ext>
            </a:extLst>
          </p:cNvPr>
          <p:cNvSpPr txBox="1">
            <a:spLocks noGrp="1"/>
          </p:cNvSpPr>
          <p:nvPr>
            <p:ph type="body" idx="1"/>
          </p:nvPr>
        </p:nvSpPr>
        <p:spPr>
          <a:xfrm>
            <a:off x="457200" y="948325"/>
            <a:ext cx="8520600" cy="3386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  </a:t>
            </a:r>
            <a:endParaRPr/>
          </a:p>
          <a:p>
            <a:pPr marL="0" lvl="0" indent="0" algn="l" rtl="0">
              <a:spcBef>
                <a:spcPts val="1200"/>
              </a:spcBef>
              <a:spcAft>
                <a:spcPts val="1200"/>
              </a:spcAft>
              <a:buNone/>
            </a:pPr>
            <a:endParaRPr/>
          </a:p>
        </p:txBody>
      </p:sp>
      <p:pic>
        <p:nvPicPr>
          <p:cNvPr id="689" name="Google Shape;689;p79" descr="Current performance example, lowest 5% (elementary and secondary)"/>
          <p:cNvPicPr preferRelativeResize="0"/>
          <p:nvPr/>
        </p:nvPicPr>
        <p:blipFill>
          <a:blip r:embed="rId3">
            <a:alphaModFix/>
          </a:blip>
          <a:stretch>
            <a:fillRect/>
          </a:stretch>
        </p:blipFill>
        <p:spPr>
          <a:xfrm>
            <a:off x="1710150" y="1021850"/>
            <a:ext cx="5463324" cy="3826750"/>
          </a:xfrm>
          <a:prstGeom prst="rect">
            <a:avLst/>
          </a:prstGeom>
          <a:noFill/>
          <a:ln>
            <a:noFill/>
          </a:ln>
        </p:spPr>
      </p:pic>
      <p:sp>
        <p:nvSpPr>
          <p:cNvPr id="690" name="Google Shape;690;p79">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6" name="Google Shape;696;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Priority Performance Challenge/s &amp; Example</a:t>
            </a:r>
            <a:endParaRPr sz="3000" dirty="0"/>
          </a:p>
        </p:txBody>
      </p:sp>
      <p:sp>
        <p:nvSpPr>
          <p:cNvPr id="695" name="Google Shape;695;p80"/>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is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 (lowest 5%):</a:t>
            </a:r>
            <a:endParaRPr sz="1600"/>
          </a:p>
          <a:p>
            <a:pPr marL="0" lvl="0" indent="0" algn="l" rtl="0">
              <a:lnSpc>
                <a:spcPct val="100000"/>
              </a:lnSpc>
              <a:spcBef>
                <a:spcPts val="900"/>
              </a:spcBef>
              <a:spcAft>
                <a:spcPts val="0"/>
              </a:spcAft>
              <a:buClr>
                <a:schemeClr val="dk1"/>
              </a:buClr>
              <a:buSzPts val="1100"/>
              <a:buFont typeface="Arial"/>
              <a:buNone/>
            </a:pPr>
            <a:r>
              <a:rPr lang="en" sz="1600"/>
              <a:t>Based on our ESSA identification of </a:t>
            </a:r>
            <a:r>
              <a:rPr lang="en" sz="1491" b="1">
                <a:latin typeface="Roboto Mono"/>
                <a:ea typeface="Roboto Mono"/>
                <a:cs typeface="Roboto Mono"/>
                <a:sym typeface="Roboto Mono"/>
              </a:rPr>
              <a:t>Lowest 5%</a:t>
            </a:r>
            <a:r>
              <a:rPr lang="en" sz="1600"/>
              <a:t>,  one of our areas of highest need is</a:t>
            </a:r>
            <a:r>
              <a:rPr lang="en" sz="1400" b="1">
                <a:latin typeface="Roboto Mono"/>
                <a:ea typeface="Roboto Mono"/>
                <a:cs typeface="Roboto Mono"/>
                <a:sym typeface="Roboto Mono"/>
              </a:rPr>
              <a:t> our students lack foundational math skills. </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a:t>
            </a:r>
            <a:r>
              <a:rPr lang="en" sz="1400" b="1">
                <a:latin typeface="Roboto Mono"/>
                <a:ea typeface="Roboto Mono"/>
                <a:cs typeface="Roboto Mono"/>
                <a:sym typeface="Roboto Mono"/>
              </a:rPr>
              <a:t>targeted interventions for targeting missing math foundational skills</a:t>
            </a:r>
            <a:r>
              <a:rPr lang="en" sz="1600"/>
              <a:t>.  This is necessary to </a:t>
            </a:r>
            <a:r>
              <a:rPr lang="en" sz="1400" b="1">
                <a:latin typeface="Roboto Mono"/>
                <a:ea typeface="Roboto Mono"/>
                <a:cs typeface="Roboto Mono"/>
                <a:sym typeface="Roboto Mono"/>
              </a:rPr>
              <a:t>ensure our students have the skills necessary to build firm mathematical foundations that will support them as they continue to work with more complex mathematical concepts.</a:t>
            </a:r>
            <a:endParaRPr sz="1400" b="1">
              <a:latin typeface="Roboto Mono"/>
              <a:ea typeface="Roboto Mono"/>
              <a:cs typeface="Roboto Mono"/>
              <a:sym typeface="Roboto Mono"/>
            </a:endParaRPr>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
        <p:nvSpPr>
          <p:cNvPr id="697" name="Google Shape;697;p80">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1"/>
          <p:cNvSpPr txBox="1">
            <a:spLocks noGrp="1"/>
          </p:cNvSpPr>
          <p:nvPr>
            <p:ph type="title"/>
          </p:nvPr>
        </p:nvSpPr>
        <p:spPr>
          <a:xfrm>
            <a:off x="141061" y="255431"/>
            <a:ext cx="8950589"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800" dirty="0">
                <a:solidFill>
                  <a:schemeClr val="lt1"/>
                </a:solidFill>
              </a:rPr>
              <a:t>Priority Performance Challenge/s &amp; Example, con’t</a:t>
            </a:r>
            <a:endParaRPr sz="2800" dirty="0"/>
          </a:p>
        </p:txBody>
      </p:sp>
      <p:sp>
        <p:nvSpPr>
          <p:cNvPr id="703" name="Google Shape;703;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600"/>
              <a:t>This could look like (low graduation rate):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 </a:t>
            </a:r>
            <a:r>
              <a:rPr lang="en" sz="1400" b="1">
                <a:latin typeface="Roboto Mono"/>
                <a:ea typeface="Roboto Mono"/>
                <a:cs typeface="Roboto Mono"/>
                <a:sym typeface="Roboto Mono"/>
              </a:rPr>
              <a:t>retention of students</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to </a:t>
            </a:r>
            <a:r>
              <a:rPr lang="en" sz="1400" b="1">
                <a:latin typeface="Roboto"/>
                <a:ea typeface="Roboto"/>
                <a:cs typeface="Roboto"/>
                <a:sym typeface="Roboto"/>
              </a:rPr>
              <a:t>i</a:t>
            </a:r>
            <a:r>
              <a:rPr lang="en" sz="1400" b="1">
                <a:latin typeface="Roboto Mono"/>
                <a:ea typeface="Roboto Mono"/>
                <a:cs typeface="Roboto Mono"/>
                <a:sym typeface="Roboto Mono"/>
              </a:rPr>
              <a:t>ncrease our CTE pathway choices</a:t>
            </a:r>
            <a:r>
              <a:rPr lang="en" sz="1400"/>
              <a:t> .  This is necessary to </a:t>
            </a:r>
            <a:r>
              <a:rPr lang="en" sz="1300" b="1">
                <a:latin typeface="Roboto Mono"/>
                <a:ea typeface="Roboto Mono"/>
                <a:cs typeface="Roboto Mono"/>
                <a:sym typeface="Roboto Mono"/>
              </a:rPr>
              <a:t>ensure that the curriculum is relevant to students’ interests and provides them with a firm connection between the classroom and their futures. Increased retention will lead to improved graduation rates.</a:t>
            </a:r>
            <a:endParaRPr sz="14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_________________________________.  This is necessary to ______________________. _________________(How this connects to your ESSA identification )</a:t>
            </a:r>
            <a:endParaRPr sz="1900"/>
          </a:p>
          <a:p>
            <a:pPr marL="0" lvl="0" indent="0" algn="l" rtl="0">
              <a:spcBef>
                <a:spcPts val="900"/>
              </a:spcBef>
              <a:spcAft>
                <a:spcPts val="1200"/>
              </a:spcAft>
              <a:buNone/>
            </a:pPr>
            <a:endParaRPr/>
          </a:p>
        </p:txBody>
      </p:sp>
      <p:sp>
        <p:nvSpPr>
          <p:cNvPr id="704" name="Google Shape;704;p81">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710" name="Google Shape;710;p8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711" name="Google Shape;711;p82" descr="Priority performance challenge section in the UIP."/>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712" name="Google Shape;712;p82">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2">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2">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720" name="Google Shape;720;p8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Major Improvement Strategies (MIS) </a:t>
            </a:r>
            <a:endParaRPr sz="3000" dirty="0"/>
          </a:p>
        </p:txBody>
      </p:sp>
      <p:sp>
        <p:nvSpPr>
          <p:cNvPr id="727" name="Google Shape;727;p84"/>
          <p:cNvSpPr txBox="1">
            <a:spLocks noGrp="1"/>
          </p:cNvSpPr>
          <p:nvPr>
            <p:ph type="title" idx="2"/>
          </p:nvPr>
        </p:nvSpPr>
        <p:spPr>
          <a:xfrm>
            <a:off x="461400" y="1143000"/>
            <a:ext cx="7685400" cy="572700"/>
          </a:xfrm>
          <a:prstGeom prst="rect">
            <a:avLst/>
          </a:prstGeom>
        </p:spPr>
        <p:txBody>
          <a:bodyPr spcFirstLastPara="1" wrap="square" lIns="0" tIns="0" rIns="0" bIns="0" anchor="t" anchorCtr="0">
            <a:noAutofit/>
          </a:bodyPr>
          <a:lstStyle/>
          <a:p>
            <a:pPr marL="0" lvl="0" indent="0" algn="l" rtl="0">
              <a:spcBef>
                <a:spcPts val="0"/>
              </a:spcBef>
              <a:spcAft>
                <a:spcPts val="900"/>
              </a:spcAft>
              <a:buClr>
                <a:schemeClr val="dk1"/>
              </a:buClr>
              <a:buSzPts val="1100"/>
              <a:buFont typeface="Arial"/>
              <a:buNone/>
            </a:pPr>
            <a:r>
              <a:rPr lang="en" sz="1700" dirty="0"/>
              <a:t>At least </a:t>
            </a:r>
            <a:r>
              <a:rPr lang="en" sz="1700" u="sng" dirty="0"/>
              <a:t>one</a:t>
            </a:r>
            <a:r>
              <a:rPr lang="en" sz="1700" dirty="0"/>
              <a:t> MIS must fulfill the following criteria. This can be done with each MIS, but this is not required. </a:t>
            </a:r>
            <a:endParaRPr dirty="0"/>
          </a:p>
        </p:txBody>
      </p:sp>
      <p:sp>
        <p:nvSpPr>
          <p:cNvPr id="728" name="Google Shape;728;p84"/>
          <p:cNvSpPr txBox="1">
            <a:spLocks noGrp="1"/>
          </p:cNvSpPr>
          <p:nvPr>
            <p:ph type="subTitle" idx="1"/>
          </p:nvPr>
        </p:nvSpPr>
        <p:spPr>
          <a:xfrm>
            <a:off x="1005250" y="2040024"/>
            <a:ext cx="7417200" cy="49797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88"/>
              <a:buNone/>
            </a:pPr>
            <a:r>
              <a:rPr lang="en" sz="1425" dirty="0"/>
              <a:t>Includes at least one intervention and/or strategy that is clearly and explicitly aligned with the reason for ESSA identification.</a:t>
            </a:r>
            <a:endParaRPr sz="1425" dirty="0"/>
          </a:p>
        </p:txBody>
      </p:sp>
      <p:sp>
        <p:nvSpPr>
          <p:cNvPr id="725" name="Google Shape;725;p84"/>
          <p:cNvSpPr txBox="1">
            <a:spLocks noGrp="1"/>
          </p:cNvSpPr>
          <p:nvPr>
            <p:ph type="subTitle" idx="3"/>
          </p:nvPr>
        </p:nvSpPr>
        <p:spPr>
          <a:xfrm>
            <a:off x="1005250" y="2605499"/>
            <a:ext cx="7417200" cy="565475"/>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900"/>
              </a:spcAft>
              <a:buSzPts val="770"/>
              <a:buNone/>
            </a:pPr>
            <a:r>
              <a:rPr lang="en" sz="1400" dirty="0"/>
              <a:t>Includes an evidence-based intervention (EBI). Provides a short description of what has been found in research regarding the success of the selected intervention and/or strategy as aligned to the school’s identification. </a:t>
            </a:r>
            <a:endParaRPr sz="1400" dirty="0"/>
          </a:p>
        </p:txBody>
      </p:sp>
      <p:sp>
        <p:nvSpPr>
          <p:cNvPr id="729" name="Google Shape;729;p84"/>
          <p:cNvSpPr txBox="1">
            <a:spLocks noGrp="1"/>
          </p:cNvSpPr>
          <p:nvPr>
            <p:ph type="subTitle" idx="4"/>
          </p:nvPr>
        </p:nvSpPr>
        <p:spPr>
          <a:xfrm>
            <a:off x="1009450" y="3170974"/>
            <a:ext cx="7417200" cy="49797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05"/>
              <a:buNone/>
            </a:pPr>
            <a:r>
              <a:rPr lang="en" sz="1390" dirty="0"/>
              <a:t>Describes the contextual fit for the implementation of the selected intervention and/or strategy aligned to the reason for identification</a:t>
            </a:r>
            <a:endParaRPr sz="139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
        <p:nvSpPr>
          <p:cNvPr id="734" name="Google Shape;734;p85"/>
          <p:cNvSpPr txBox="1">
            <a:spLocks noGrp="1"/>
          </p:cNvSpPr>
          <p:nvPr>
            <p:ph type="body" idx="1"/>
          </p:nvPr>
        </p:nvSpPr>
        <p:spPr>
          <a:xfrm>
            <a:off x="118400" y="999100"/>
            <a:ext cx="8859300" cy="38793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Font typeface="Arial"/>
              <a:buNone/>
            </a:pPr>
            <a:r>
              <a:rPr lang="en" sz="1500"/>
              <a:t>This could look like (lowest 5%): </a:t>
            </a:r>
            <a:endParaRPr sz="1500"/>
          </a:p>
          <a:p>
            <a:pPr marL="0" lvl="0" indent="0" algn="l" rtl="0">
              <a:lnSpc>
                <a:spcPct val="100000"/>
              </a:lnSpc>
              <a:spcBef>
                <a:spcPts val="90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a:t>
            </a:r>
            <a:r>
              <a:rPr lang="en" sz="1250" b="1">
                <a:latin typeface="Roboto"/>
                <a:ea typeface="Roboto"/>
                <a:cs typeface="Roboto"/>
                <a:sym typeface="Roboto"/>
              </a:rPr>
              <a:t>is lack of teacher training in using data to inform instruction</a:t>
            </a:r>
            <a:r>
              <a:rPr lang="en" sz="1500"/>
              <a:t>. Our major improvement strategy we have chosen that addresses this need is </a:t>
            </a:r>
            <a:r>
              <a:rPr lang="en" sz="1250" b="1">
                <a:latin typeface="Roboto"/>
                <a:ea typeface="Roboto"/>
                <a:cs typeface="Roboto"/>
                <a:sym typeface="Roboto"/>
              </a:rPr>
              <a:t>having staff work through the </a:t>
            </a:r>
            <a:r>
              <a:rPr lang="en" sz="1250" b="1">
                <a:highlight>
                  <a:schemeClr val="lt1"/>
                </a:highlight>
                <a:latin typeface="Roboto"/>
                <a:ea typeface="Roboto"/>
                <a:cs typeface="Roboto"/>
                <a:sym typeface="Roboto"/>
              </a:rPr>
              <a:t>National Board for Professional Teaching Standards (NBPTS) Certification</a:t>
            </a:r>
            <a:r>
              <a:rPr lang="en" sz="1600"/>
              <a:t>.</a:t>
            </a:r>
            <a:r>
              <a:rPr lang="en" sz="1500"/>
              <a:t> </a:t>
            </a:r>
            <a:r>
              <a:rPr lang="en" sz="1200" b="1">
                <a:latin typeface="Roboto"/>
                <a:ea typeface="Roboto"/>
                <a:cs typeface="Roboto"/>
                <a:sym typeface="Roboto"/>
              </a:rPr>
              <a:t>N</a:t>
            </a:r>
            <a:r>
              <a:rPr lang="en" sz="1250" b="1">
                <a:latin typeface="Roboto"/>
                <a:ea typeface="Roboto"/>
                <a:cs typeface="Roboto"/>
                <a:sym typeface="Roboto"/>
              </a:rPr>
              <a:t>BPTS Certification has rigorous PD that allows teachers to learn to effectively use data with a hands-on approach using their own student data.</a:t>
            </a:r>
            <a:r>
              <a:rPr lang="en" sz="1500"/>
              <a:t>   This intervention has been shown to be effective in </a:t>
            </a:r>
            <a:r>
              <a:rPr lang="en" sz="1250" b="1">
                <a:latin typeface="Roboto"/>
                <a:ea typeface="Roboto"/>
                <a:cs typeface="Roboto"/>
                <a:sym typeface="Roboto"/>
              </a:rPr>
              <a:t>improving teacher data usage</a:t>
            </a:r>
            <a:r>
              <a:rPr lang="en" sz="1250"/>
              <a:t> </a:t>
            </a:r>
            <a:r>
              <a:rPr lang="en" sz="1500"/>
              <a:t>by research that can be found here </a:t>
            </a:r>
            <a:r>
              <a:rPr lang="en" sz="1200" b="1">
                <a:latin typeface="Roboto"/>
                <a:ea typeface="Roboto"/>
                <a:cs typeface="Roboto"/>
                <a:sym typeface="Roboto"/>
              </a:rPr>
              <a:t>https://ies.ed.gov/ncee/wwc/study/67272</a:t>
            </a:r>
            <a:r>
              <a:rPr lang="en" sz="1500"/>
              <a:t>. This strategy was chosen for this challenge because </a:t>
            </a:r>
            <a:r>
              <a:rPr lang="en" sz="1250" b="1">
                <a:latin typeface="Roboto"/>
                <a:ea typeface="Roboto"/>
                <a:cs typeface="Roboto"/>
                <a:sym typeface="Roboto"/>
              </a:rPr>
              <a:t>we struggle to higher experienced teachers and in conjunction of allowing them to work with data, this program will help our new teachers and and less experienced staff gain a deeper knowledge and understanding of the connection between standards-based teaching, using data, and results</a:t>
            </a:r>
            <a:r>
              <a:rPr lang="en" sz="1500"/>
              <a:t>.</a:t>
            </a:r>
            <a:endParaRPr sz="1500"/>
          </a:p>
          <a:p>
            <a:pPr marL="0" lvl="0" indent="0" algn="l" rtl="0">
              <a:lnSpc>
                <a:spcPct val="100000"/>
              </a:lnSpc>
              <a:spcBef>
                <a:spcPts val="900"/>
              </a:spcBef>
              <a:spcAft>
                <a:spcPts val="900"/>
              </a:spcAft>
              <a:buClr>
                <a:schemeClr val="dk1"/>
              </a:buClr>
              <a:buFont typeface="Arial"/>
              <a:buNone/>
            </a:pPr>
            <a:r>
              <a:rPr lang="en" sz="1500"/>
              <a:t>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
        <p:nvSpPr>
          <p:cNvPr id="736" name="Google Shape;736;p85">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rPr>
              <a:t>Major Improvement Strategies Example </a:t>
            </a:r>
            <a:endParaRPr sz="3000">
              <a:solidFill>
                <a:schemeClr val="lt1"/>
              </a:solidFill>
            </a:endParaRPr>
          </a:p>
          <a:p>
            <a:pPr marL="0" lvl="0" indent="0" algn="l" rtl="0">
              <a:spcBef>
                <a:spcPts val="0"/>
              </a:spcBef>
              <a:spcAft>
                <a:spcPts val="0"/>
              </a:spcAft>
              <a:buNone/>
            </a:pPr>
            <a:endParaRPr/>
          </a:p>
        </p:txBody>
      </p:sp>
      <p:sp>
        <p:nvSpPr>
          <p:cNvPr id="742" name="Google Shape;742;p86"/>
          <p:cNvSpPr txBox="1">
            <a:spLocks noGrp="1"/>
          </p:cNvSpPr>
          <p:nvPr>
            <p:ph type="body" idx="1"/>
          </p:nvPr>
        </p:nvSpPr>
        <p:spPr>
          <a:xfrm>
            <a:off x="457200" y="1143000"/>
            <a:ext cx="8520600" cy="36942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SzPts val="935"/>
              <a:buNone/>
            </a:pPr>
            <a:r>
              <a:rPr lang="en" sz="1475"/>
              <a:t>This could look like (low graduation rate):</a:t>
            </a:r>
            <a:endParaRPr sz="1475"/>
          </a:p>
          <a:p>
            <a:pPr marL="0" lvl="0" indent="0" algn="l" rtl="0">
              <a:lnSpc>
                <a:spcPct val="90000"/>
              </a:lnSpc>
              <a:spcBef>
                <a:spcPts val="900"/>
              </a:spcBef>
              <a:spcAft>
                <a:spcPts val="0"/>
              </a:spcAft>
              <a:buClr>
                <a:schemeClr val="dk1"/>
              </a:buClr>
              <a:buSzPts val="935"/>
              <a:buFont typeface="Arial"/>
              <a:buNone/>
            </a:pPr>
            <a:r>
              <a:rPr lang="en" sz="1475"/>
              <a:t>Based on our ESSA identification of </a:t>
            </a:r>
            <a:r>
              <a:rPr lang="en" sz="1220" b="1">
                <a:latin typeface="Roboto"/>
                <a:ea typeface="Roboto"/>
                <a:cs typeface="Roboto"/>
                <a:sym typeface="Roboto"/>
              </a:rPr>
              <a:t>Low Graduation Rate</a:t>
            </a:r>
            <a:r>
              <a:rPr lang="en" sz="1475"/>
              <a:t>, our chosen priority improvement challenge it to</a:t>
            </a:r>
            <a:r>
              <a:rPr lang="en" sz="1262"/>
              <a:t> </a:t>
            </a:r>
            <a:r>
              <a:rPr lang="en" sz="1262" b="1">
                <a:latin typeface="Roboto"/>
                <a:ea typeface="Roboto"/>
                <a:cs typeface="Roboto"/>
                <a:sym typeface="Roboto"/>
              </a:rPr>
              <a:t>increase our CTE pathway choices</a:t>
            </a:r>
            <a:r>
              <a:rPr lang="en" sz="1262">
                <a:latin typeface="Roboto"/>
                <a:ea typeface="Roboto"/>
                <a:cs typeface="Roboto"/>
                <a:sym typeface="Roboto"/>
              </a:rPr>
              <a:t> </a:t>
            </a:r>
            <a:r>
              <a:rPr lang="en" sz="1475"/>
              <a:t>. Our major improvement strategy we have chosen that addresses this need is </a:t>
            </a:r>
            <a:r>
              <a:rPr lang="en" sz="1262" b="1">
                <a:latin typeface="Roboto"/>
                <a:ea typeface="Roboto"/>
                <a:cs typeface="Roboto"/>
                <a:sym typeface="Roboto"/>
              </a:rPr>
              <a:t>Increasing the CTE pathways that are available for our students including accessing those provided by local community colleges.</a:t>
            </a:r>
            <a:r>
              <a:rPr lang="en" sz="1475"/>
              <a:t>  This intervention has been shown to be effective in </a:t>
            </a:r>
            <a:r>
              <a:rPr lang="en" sz="1250" b="1">
                <a:latin typeface="Roboto"/>
                <a:ea typeface="Roboto"/>
                <a:cs typeface="Roboto"/>
                <a:sym typeface="Roboto"/>
              </a:rPr>
              <a:t>improving student outcomes including graduation rates</a:t>
            </a:r>
            <a:r>
              <a:rPr lang="en" sz="1250"/>
              <a:t> </a:t>
            </a:r>
            <a:r>
              <a:rPr lang="en" sz="1475"/>
              <a:t>within the research that can be found here: </a:t>
            </a:r>
            <a:r>
              <a:rPr lang="en" sz="1220" b="1">
                <a:latin typeface="Roboto"/>
                <a:ea typeface="Roboto"/>
                <a:cs typeface="Roboto"/>
                <a:sym typeface="Roboto"/>
              </a:rPr>
              <a:t>https://cepa.uconn.edu/wp-content/uploads/sites/399/2018/05/Career-and-Technical-Education-Current-Trends-and-Results.pdf</a:t>
            </a:r>
            <a:r>
              <a:rPr lang="en" sz="1475"/>
              <a:t>. This strategy was chosen for this challenge because </a:t>
            </a:r>
            <a:r>
              <a:rPr lang="en" sz="1262" b="1">
                <a:latin typeface="Roboto"/>
                <a:ea typeface="Roboto"/>
                <a:cs typeface="Roboto"/>
                <a:sym typeface="Roboto"/>
              </a:rPr>
              <a:t>we struggle keeping students engaged in classes, many choose to work or need to work due to family dynamics. By offering classes that provide students with employable skills and a firm connection to their after school goals, the hope is more students will continue to pursue education. </a:t>
            </a:r>
            <a:endParaRPr sz="1475"/>
          </a:p>
          <a:p>
            <a:pPr marL="0" lvl="0" indent="0" algn="l" rtl="0">
              <a:lnSpc>
                <a:spcPct val="90000"/>
              </a:lnSpc>
              <a:spcBef>
                <a:spcPts val="900"/>
              </a:spcBef>
              <a:spcAft>
                <a:spcPts val="0"/>
              </a:spcAft>
              <a:buClr>
                <a:schemeClr val="dk1"/>
              </a:buClr>
              <a:buSzPts val="935"/>
              <a:buFont typeface="Arial"/>
              <a:buNone/>
            </a:pPr>
            <a:r>
              <a:rPr lang="en" sz="1475"/>
              <a:t> </a:t>
            </a:r>
            <a:r>
              <a:rPr lang="en" sz="1375"/>
              <a:t>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sz="1629"/>
          </a:p>
          <a:p>
            <a:pPr marL="0" lvl="0" indent="0" algn="l" rtl="0">
              <a:lnSpc>
                <a:spcPct val="105000"/>
              </a:lnSpc>
              <a:spcBef>
                <a:spcPts val="900"/>
              </a:spcBef>
              <a:spcAft>
                <a:spcPts val="1200"/>
              </a:spcAft>
              <a:buSzPts val="935"/>
              <a:buNone/>
            </a:pPr>
            <a:endParaRPr sz="1729"/>
          </a:p>
        </p:txBody>
      </p:sp>
      <p:sp>
        <p:nvSpPr>
          <p:cNvPr id="743" name="Google Shape;743;p86">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49" name="Google Shape;749;p8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50" name="Google Shape;750;p87" descr="Major improvement strategies section in the UIP."/>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51" name="Google Shape;751;p87">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57" name="Google Shape;757;p88"/>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1" name="Google Shape;391;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457200" lvl="0" indent="-322580" algn="l" rtl="0">
              <a:spcBef>
                <a:spcPts val="0"/>
              </a:spcBef>
              <a:spcAft>
                <a:spcPts val="0"/>
              </a:spcAft>
              <a:buSzPct val="88888"/>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87337" algn="l" rtl="0">
              <a:spcBef>
                <a:spcPts val="0"/>
              </a:spcBef>
              <a:spcAft>
                <a:spcPts val="0"/>
              </a:spcAft>
              <a:buSzPct val="625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a:p>
            <a:pPr marL="1371600" lvl="2" indent="-287337" algn="l" rtl="0">
              <a:lnSpc>
                <a:spcPct val="90000"/>
              </a:lnSpc>
              <a:spcBef>
                <a:spcPts val="0"/>
              </a:spcBef>
              <a:spcAft>
                <a:spcPts val="0"/>
              </a:spcAft>
              <a:buSzPct val="62500"/>
              <a:buChar char="■"/>
            </a:pPr>
            <a:r>
              <a:rPr lang="en"/>
              <a:t>Use 1-year of accountability data, instead of 3-years of aggregated data.</a:t>
            </a:r>
            <a:endParaRPr/>
          </a:p>
          <a:p>
            <a:pPr marL="1371600" lvl="2" indent="-287337" algn="l" rtl="0">
              <a:spcBef>
                <a:spcPts val="0"/>
              </a:spcBef>
              <a:spcAft>
                <a:spcPts val="0"/>
              </a:spcAft>
              <a:buSzPct val="62500"/>
              <a:buChar char="■"/>
            </a:pPr>
            <a:r>
              <a:rPr lang="en"/>
              <a:t>Modify the Academic Progress indicator to only include mathematics growth for grades 5 and 7, and English language arts growth for grades 4, 6, and 8.</a:t>
            </a:r>
            <a:endParaRPr/>
          </a:p>
          <a:p>
            <a:pPr marL="1371600" lvl="2" indent="-287337" algn="l" rtl="0">
              <a:lnSpc>
                <a:spcPct val="90000"/>
              </a:lnSpc>
              <a:spcBef>
                <a:spcPts val="0"/>
              </a:spcBef>
              <a:spcAft>
                <a:spcPts val="0"/>
              </a:spcAft>
              <a:buSzPct val="62500"/>
              <a:buChar char="■"/>
            </a:pPr>
            <a:r>
              <a:rPr lang="en"/>
              <a:t>Modify the School Quality or Student Success (SQSS) indicator to:</a:t>
            </a:r>
            <a:endParaRPr/>
          </a:p>
          <a:p>
            <a:pPr marL="1828800" lvl="3" indent="-287337" algn="l" rtl="0">
              <a:lnSpc>
                <a:spcPct val="90000"/>
              </a:lnSpc>
              <a:spcBef>
                <a:spcPts val="0"/>
              </a:spcBef>
              <a:spcAft>
                <a:spcPts val="0"/>
              </a:spcAft>
              <a:buSzPct val="71428"/>
              <a:buChar char="●"/>
            </a:pPr>
            <a:r>
              <a:rPr lang="en" sz="1400"/>
              <a:t>Exclude science achievement.</a:t>
            </a:r>
            <a:endParaRPr sz="1400"/>
          </a:p>
          <a:p>
            <a:pPr marL="1828800" lvl="3" indent="-287337" algn="l" rtl="0">
              <a:lnSpc>
                <a:spcPct val="90000"/>
              </a:lnSpc>
              <a:spcBef>
                <a:spcPts val="0"/>
              </a:spcBef>
              <a:spcAft>
                <a:spcPts val="0"/>
              </a:spcAft>
              <a:buSzPct val="71428"/>
              <a:buChar char="●"/>
            </a:pPr>
            <a:r>
              <a:rPr lang="en" sz="1400"/>
              <a:t>Alter the definition of chronic absenteeism to include unexcused absences only.</a:t>
            </a:r>
            <a:endParaRPr sz="1400"/>
          </a:p>
          <a:p>
            <a:pPr marL="1371600" lvl="2" indent="-287337" algn="l" rtl="0">
              <a:lnSpc>
                <a:spcPct val="90000"/>
              </a:lnSpc>
              <a:spcBef>
                <a:spcPts val="0"/>
              </a:spcBef>
              <a:spcAft>
                <a:spcPts val="0"/>
              </a:spcAft>
              <a:buSzPct val="62500"/>
              <a:buChar char="■"/>
            </a:pPr>
            <a:r>
              <a:rPr lang="en"/>
              <a:t>For schools identified for Comprehensive Support and Improvement in Fall 2022, modify the exit criteria such that schools may be eligible to exit after two consecutive years, rather than three consecutive years.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3" name="Google Shape;763;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62" name="Google Shape;762;p8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&amp; Example</a:t>
            </a:r>
            <a:endParaRPr sz="3000"/>
          </a:p>
        </p:txBody>
      </p:sp>
      <p:sp>
        <p:nvSpPr>
          <p:cNvPr id="768" name="Google Shape;768;p90"/>
          <p:cNvSpPr txBox="1">
            <a:spLocks noGrp="1"/>
          </p:cNvSpPr>
          <p:nvPr>
            <p:ph type="body" idx="1"/>
          </p:nvPr>
        </p:nvSpPr>
        <p:spPr>
          <a:xfrm>
            <a:off x="457375" y="1043500"/>
            <a:ext cx="8520600" cy="3646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(lowest 5%):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after the reteaching the skills.</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
        <p:nvSpPr>
          <p:cNvPr id="770" name="Google Shape;770;p90">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rPr>
              <a:t>Evaluation- Action Steps Example </a:t>
            </a:r>
            <a:endParaRPr/>
          </a:p>
        </p:txBody>
      </p:sp>
      <p:sp>
        <p:nvSpPr>
          <p:cNvPr id="776" name="Google Shape;776;p9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75"/>
              <a:buFont typeface="Arial"/>
              <a:buNone/>
            </a:pPr>
            <a:r>
              <a:rPr lang="en" sz="1600"/>
              <a:t>This may look like (low graduation rate):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student retainment. Additionally, we will assess if any specific classes are more popular than others and if there are holes in our offerings that would increase student engagement.</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spcBef>
                <a:spcPts val="900"/>
              </a:spcBef>
              <a:spcAft>
                <a:spcPts val="1200"/>
              </a:spcAft>
              <a:buNone/>
            </a:pPr>
            <a:endParaRPr/>
          </a:p>
        </p:txBody>
      </p:sp>
      <p:sp>
        <p:nvSpPr>
          <p:cNvPr id="777" name="Google Shape;777;p91">
            <a:extLst>
              <a:ext uri="{C183D7F6-B498-43B3-948B-1728B52AA6E4}">
                <adec:decorative xmlns:adec="http://schemas.microsoft.com/office/drawing/2017/decorative" val="1"/>
              </a:ext>
            </a:extLst>
          </p:cNvPr>
          <p:cNvSpPr/>
          <p:nvPr/>
        </p:nvSpPr>
        <p:spPr>
          <a:xfrm flipH="1">
            <a:off x="9039300" y="12365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Planning Form</a:t>
            </a:r>
            <a:endParaRPr dirty="0"/>
          </a:p>
        </p:txBody>
      </p:sp>
      <p:pic>
        <p:nvPicPr>
          <p:cNvPr id="783" name="Google Shape;783;p92" descr="Planning form section in the UIP."/>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84" name="Google Shape;784;p92">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2">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Improvement Action Steps</a:t>
            </a:r>
            <a:endParaRPr dirty="0"/>
          </a:p>
        </p:txBody>
      </p:sp>
      <p:pic>
        <p:nvPicPr>
          <p:cNvPr id="791" name="Google Shape;791;p93" descr="Improvement action steps section in the UIP."/>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9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Target Setting</a:t>
            </a:r>
            <a:endParaRPr dirty="0"/>
          </a:p>
        </p:txBody>
      </p:sp>
      <p:pic>
        <p:nvPicPr>
          <p:cNvPr id="797" name="Google Shape;797;p94" descr="Action plans, target setting section in the UIP."/>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98" name="Google Shape;798;p94">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4">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5" name="Google Shape;805;p9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t>Resources</a:t>
            </a:r>
            <a:endParaRPr sz="2400" dirty="0"/>
          </a:p>
        </p:txBody>
      </p:sp>
      <p:pic>
        <p:nvPicPr>
          <p:cNvPr id="807" name="Google Shape;807;p95">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8240" r="18247"/>
          <a:stretch/>
        </p:blipFill>
        <p:spPr>
          <a:xfrm>
            <a:off x="1045675" y="1043327"/>
            <a:ext cx="1085400" cy="975300"/>
          </a:xfrm>
          <a:prstGeom prst="roundRect">
            <a:avLst>
              <a:gd name="adj" fmla="val 16667"/>
            </a:avLst>
          </a:prstGeom>
        </p:spPr>
      </p:pic>
      <p:pic>
        <p:nvPicPr>
          <p:cNvPr id="808" name="Google Shape;808;p95">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4">
            <a:alphaModFix/>
          </a:blip>
          <a:srcRect r="62050"/>
          <a:stretch/>
        </p:blipFill>
        <p:spPr>
          <a:xfrm>
            <a:off x="3930675" y="1043187"/>
            <a:ext cx="1085400" cy="975600"/>
          </a:xfrm>
          <a:prstGeom prst="roundRect">
            <a:avLst>
              <a:gd name="adj" fmla="val 16667"/>
            </a:avLst>
          </a:prstGeom>
        </p:spPr>
      </p:pic>
      <p:pic>
        <p:nvPicPr>
          <p:cNvPr id="810" name="Google Shape;810;p95">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5">
            <a:alphaModFix/>
          </a:blip>
          <a:srcRect l="14321" r="14321"/>
          <a:stretch/>
        </p:blipFill>
        <p:spPr>
          <a:xfrm>
            <a:off x="6815675" y="1043337"/>
            <a:ext cx="1085400" cy="975300"/>
          </a:xfrm>
          <a:prstGeom prst="roundRect">
            <a:avLst>
              <a:gd name="adj" fmla="val 16667"/>
            </a:avLst>
          </a:prstGeom>
        </p:spPr>
      </p:pic>
      <p:sp>
        <p:nvSpPr>
          <p:cNvPr id="806" name="Google Shape;806;p95"/>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dirty="0"/>
              <a:t>UIP 101</a:t>
            </a:r>
            <a:endParaRPr b="1" dirty="0"/>
          </a:p>
          <a:p>
            <a:pPr marL="0" lvl="0" indent="0" algn="ctr" rtl="0">
              <a:spcBef>
                <a:spcPts val="1200"/>
              </a:spcBef>
              <a:spcAft>
                <a:spcPts val="0"/>
              </a:spcAft>
              <a:buNone/>
            </a:pPr>
            <a:r>
              <a:rPr lang="en" b="1" i="1" dirty="0"/>
              <a:t>The UIP 101 video series provides an introduction to the elements of the school UIP and the UIP online system.</a:t>
            </a:r>
            <a:endParaRPr b="1" i="1" dirty="0"/>
          </a:p>
          <a:p>
            <a:pPr marL="0" lvl="0" indent="0" algn="ctr" rtl="0">
              <a:spcBef>
                <a:spcPts val="1200"/>
              </a:spcBef>
              <a:spcAft>
                <a:spcPts val="1200"/>
              </a:spcAft>
              <a:buClr>
                <a:schemeClr val="dk1"/>
              </a:buClr>
              <a:buSzPts val="1100"/>
              <a:buFont typeface="Arial"/>
              <a:buNone/>
            </a:pPr>
            <a:r>
              <a:rPr lang="en" sz="1700" u="sng" dirty="0">
                <a:hlinkClick r:id="rId6"/>
              </a:rPr>
              <a:t>https://www.cde.state.co.us/uip/uip101</a:t>
            </a:r>
            <a:endParaRPr sz="1300" b="1" i="1" dirty="0"/>
          </a:p>
        </p:txBody>
      </p:sp>
      <p:sp>
        <p:nvSpPr>
          <p:cNvPr id="804" name="Google Shape;804;p95"/>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dirty="0"/>
              <a:t>UIP Training Page</a:t>
            </a:r>
            <a:endParaRPr b="1" dirty="0"/>
          </a:p>
          <a:p>
            <a:pPr marL="0" lvl="0" indent="0" algn="ctr" rtl="0">
              <a:spcBef>
                <a:spcPts val="1200"/>
              </a:spcBef>
              <a:spcAft>
                <a:spcPts val="0"/>
              </a:spcAft>
              <a:buClr>
                <a:schemeClr val="dk1"/>
              </a:buClr>
              <a:buSzPts val="1100"/>
              <a:buFont typeface="Arial"/>
              <a:buNone/>
            </a:pPr>
            <a:r>
              <a:rPr lang="en" b="1" i="1" dirty="0"/>
              <a:t>This page hosts a variety of training and technical assistance, both past and present.</a:t>
            </a:r>
            <a:endParaRPr b="1" i="1" dirty="0"/>
          </a:p>
          <a:p>
            <a:pPr marL="0" lvl="0" indent="0" algn="ctr" rtl="0">
              <a:spcBef>
                <a:spcPts val="1200"/>
              </a:spcBef>
              <a:spcAft>
                <a:spcPts val="1200"/>
              </a:spcAft>
              <a:buClr>
                <a:schemeClr val="dk1"/>
              </a:buClr>
              <a:buSzPts val="1100"/>
              <a:buFont typeface="Arial"/>
              <a:buNone/>
            </a:pPr>
            <a:r>
              <a:rPr lang="en" sz="1700" u="sng" dirty="0">
                <a:hlinkClick r:id="rId7"/>
              </a:rPr>
              <a:t>https://www.cde.state.co.us/uip/uip_training</a:t>
            </a:r>
            <a:r>
              <a:rPr lang="en" sz="1700" dirty="0"/>
              <a:t> </a:t>
            </a:r>
            <a:endParaRPr dirty="0"/>
          </a:p>
        </p:txBody>
      </p:sp>
      <p:sp>
        <p:nvSpPr>
          <p:cNvPr id="809" name="Google Shape;809;p95"/>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None/>
            </a:pPr>
            <a:r>
              <a:rPr lang="en" sz="2000" b="1" dirty="0"/>
              <a:t>Other Resources</a:t>
            </a:r>
            <a:endParaRPr sz="2000" b="1" dirty="0"/>
          </a:p>
          <a:p>
            <a:pPr marL="0" lvl="0" indent="0" algn="ctr" rtl="0">
              <a:spcBef>
                <a:spcPts val="1200"/>
              </a:spcBef>
              <a:spcAft>
                <a:spcPts val="0"/>
              </a:spcAft>
              <a:buNone/>
            </a:pPr>
            <a:r>
              <a:rPr lang="en" u="sng" dirty="0">
                <a:hlinkClick r:id="rId8"/>
              </a:rPr>
              <a:t>Implementation Benchmarks Guidance Document</a:t>
            </a:r>
            <a:endParaRPr dirty="0"/>
          </a:p>
          <a:p>
            <a:pPr marL="0" lvl="0" indent="0" algn="ctr" rtl="0">
              <a:spcBef>
                <a:spcPts val="1200"/>
              </a:spcBef>
              <a:spcAft>
                <a:spcPts val="0"/>
              </a:spcAft>
              <a:buNone/>
            </a:pPr>
            <a:r>
              <a:rPr lang="en" u="sng" dirty="0">
                <a:hlinkClick r:id="rId9"/>
              </a:rPr>
              <a:t>Data Analysis for Small Student Populations </a:t>
            </a:r>
            <a:endParaRPr dirty="0"/>
          </a:p>
          <a:p>
            <a:pPr marL="0" lvl="0" indent="0" algn="ctr" rtl="0">
              <a:spcBef>
                <a:spcPts val="1200"/>
              </a:spcBef>
              <a:spcAft>
                <a:spcPts val="0"/>
              </a:spcAft>
              <a:buClr>
                <a:schemeClr val="dk1"/>
              </a:buClr>
              <a:buSzPct val="51162"/>
              <a:buFont typeface="Arial"/>
              <a:buNone/>
            </a:pPr>
            <a:r>
              <a:rPr lang="en" u="sng" dirty="0">
                <a:hlinkClick r:id="rId10"/>
              </a:rPr>
              <a:t>UIP School QC Rubric- (DOC) </a:t>
            </a:r>
            <a:endParaRPr dirty="0"/>
          </a:p>
          <a:p>
            <a:pPr marL="0" lvl="0" indent="0" algn="ctr" rtl="0">
              <a:spcBef>
                <a:spcPts val="1200"/>
              </a:spcBef>
              <a:spcAft>
                <a:spcPts val="12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Resources </a:t>
            </a:r>
            <a:endParaRPr sz="2400"/>
          </a:p>
        </p:txBody>
      </p:sp>
      <p:sp>
        <p:nvSpPr>
          <p:cNvPr id="816" name="Google Shape;816;p9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25000" lnSpcReduction="20000"/>
          </a:bodyPr>
          <a:lstStyle/>
          <a:p>
            <a:pPr marL="457200" lvl="0" indent="-368300" algn="l" rtl="0">
              <a:spcBef>
                <a:spcPts val="0"/>
              </a:spcBef>
              <a:spcAft>
                <a:spcPts val="0"/>
              </a:spcAft>
              <a:buSzPct val="100000"/>
              <a:buChar char="●"/>
            </a:pPr>
            <a:r>
              <a:rPr lang="en" sz="8800"/>
              <a:t>Colorado’s ESSA Methods and Criteria for Identification of Schools for Support and Improvement Webpage:</a:t>
            </a:r>
            <a:endParaRPr sz="8800"/>
          </a:p>
          <a:p>
            <a:pPr marL="0" lvl="0" indent="457200" algn="l" rtl="0">
              <a:spcBef>
                <a:spcPts val="1200"/>
              </a:spcBef>
              <a:spcAft>
                <a:spcPts val="0"/>
              </a:spcAft>
              <a:buNone/>
            </a:pPr>
            <a:r>
              <a:rPr lang="en" sz="7650" u="sng">
                <a:solidFill>
                  <a:schemeClr val="hlink"/>
                </a:solidFill>
                <a:hlinkClick r:id="rId3"/>
              </a:rPr>
              <a:t>http://www.cde.state.co.us/fedprograms/essa_csi_tsi</a:t>
            </a:r>
            <a:endParaRPr sz="7650"/>
          </a:p>
          <a:p>
            <a:pPr marL="0" lvl="0" indent="0" algn="l" rtl="0">
              <a:spcBef>
                <a:spcPts val="1200"/>
              </a:spcBef>
              <a:spcAft>
                <a:spcPts val="0"/>
              </a:spcAft>
              <a:buNone/>
            </a:pPr>
            <a:endParaRPr sz="7650"/>
          </a:p>
          <a:p>
            <a:pPr marL="0" lvl="0" indent="0" algn="l" rtl="0">
              <a:spcBef>
                <a:spcPts val="1200"/>
              </a:spcBef>
              <a:spcAft>
                <a:spcPts val="0"/>
              </a:spcAft>
              <a:buNone/>
            </a:pPr>
            <a:endParaRPr sz="7650"/>
          </a:p>
          <a:p>
            <a:pPr marL="457200" lvl="0" indent="-350043" algn="l" rtl="0">
              <a:spcBef>
                <a:spcPts val="1200"/>
              </a:spcBef>
              <a:spcAft>
                <a:spcPts val="0"/>
              </a:spcAft>
              <a:buSzPct val="86931"/>
              <a:buChar char="●"/>
            </a:pPr>
            <a:r>
              <a:rPr lang="en" sz="8800"/>
              <a:t>ESSA Planning Requirements:</a:t>
            </a:r>
            <a:r>
              <a:rPr lang="en" sz="7650"/>
              <a:t> </a:t>
            </a:r>
            <a:endParaRPr sz="7650"/>
          </a:p>
          <a:p>
            <a:pPr marL="457200" lvl="0" indent="0" algn="l" rtl="0">
              <a:spcBef>
                <a:spcPts val="1200"/>
              </a:spcBef>
              <a:spcAft>
                <a:spcPts val="0"/>
              </a:spcAft>
              <a:buNone/>
            </a:pPr>
            <a:r>
              <a:rPr lang="en" sz="7650" u="sng">
                <a:solidFill>
                  <a:schemeClr val="hlink"/>
                </a:solidFill>
                <a:hlinkClick r:id="rId4"/>
              </a:rPr>
              <a:t>https://www.cde.state.co.us/fedprograms/essaplanningrequirements</a:t>
            </a:r>
            <a:endParaRPr sz="765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Contacts </a:t>
            </a:r>
            <a:endParaRPr sz="3000"/>
          </a:p>
        </p:txBody>
      </p:sp>
      <p:sp>
        <p:nvSpPr>
          <p:cNvPr id="822" name="Google Shape;822;p97"/>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25000" lnSpcReduction="20000"/>
          </a:bodyPr>
          <a:lstStyle/>
          <a:p>
            <a:pPr marL="0" lvl="0" indent="0" algn="l" rtl="0">
              <a:lnSpc>
                <a:spcPct val="100000"/>
              </a:lnSpc>
              <a:spcBef>
                <a:spcPts val="0"/>
              </a:spcBef>
              <a:spcAft>
                <a:spcPts val="0"/>
              </a:spcAft>
              <a:buClr>
                <a:schemeClr val="dk1"/>
              </a:buClr>
              <a:buSzPts val="275"/>
              <a:buFont typeface="Arial"/>
              <a:buNone/>
            </a:pPr>
            <a:r>
              <a:rPr lang="en" sz="8000"/>
              <a:t>Identification </a:t>
            </a:r>
            <a:endParaRPr sz="8000"/>
          </a:p>
          <a:p>
            <a:pPr marL="457200" lvl="0" indent="-355600" algn="l" rtl="0">
              <a:lnSpc>
                <a:spcPct val="100000"/>
              </a:lnSpc>
              <a:spcBef>
                <a:spcPts val="0"/>
              </a:spcBef>
              <a:spcAft>
                <a:spcPts val="0"/>
              </a:spcAft>
              <a:buSzPct val="100000"/>
              <a:buFont typeface="Calibri"/>
              <a:buChar char="●"/>
            </a:pPr>
            <a:r>
              <a:rPr lang="en" sz="8000"/>
              <a:t>Tina Negley </a:t>
            </a:r>
            <a:r>
              <a:rPr lang="en" sz="8000" u="sng">
                <a:solidFill>
                  <a:schemeClr val="hlink"/>
                </a:solidFill>
                <a:hlinkClick r:id="rId3"/>
              </a:rPr>
              <a:t>Negley_t@cde.state.co.us</a:t>
            </a:r>
            <a:r>
              <a:rPr lang="en" sz="8000"/>
              <a:t>  </a:t>
            </a:r>
            <a:endParaRPr sz="8000"/>
          </a:p>
          <a:p>
            <a:pPr marL="457200" lvl="0" indent="-355600" algn="l" rtl="0">
              <a:lnSpc>
                <a:spcPct val="100000"/>
              </a:lnSpc>
              <a:spcBef>
                <a:spcPts val="0"/>
              </a:spcBef>
              <a:spcAft>
                <a:spcPts val="0"/>
              </a:spcAft>
              <a:buSzPct val="100000"/>
              <a:buFont typeface="Calibri"/>
              <a:buChar char="●"/>
            </a:pPr>
            <a:r>
              <a:rPr lang="en" sz="8000"/>
              <a:t>Mary Shen </a:t>
            </a:r>
            <a:r>
              <a:rPr lang="en" sz="8000" u="sng">
                <a:solidFill>
                  <a:schemeClr val="hlink"/>
                </a:solidFill>
                <a:hlinkClick r:id="rId4"/>
              </a:rPr>
              <a:t>Shen_m@cde.state.co.us</a:t>
            </a:r>
            <a:r>
              <a:rPr lang="en" sz="8000"/>
              <a:t>     </a:t>
            </a:r>
            <a:endParaRPr sz="8000"/>
          </a:p>
          <a:p>
            <a:pPr marL="0" lvl="0" indent="0" algn="l" rtl="0">
              <a:lnSpc>
                <a:spcPct val="100000"/>
              </a:lnSpc>
              <a:spcBef>
                <a:spcPts val="0"/>
              </a:spcBef>
              <a:spcAft>
                <a:spcPts val="0"/>
              </a:spcAft>
              <a:buClr>
                <a:schemeClr val="dk1"/>
              </a:buClr>
              <a:buSzPts val="275"/>
              <a:buFont typeface="Arial"/>
              <a:buNone/>
            </a:pPr>
            <a:endParaRPr sz="8000"/>
          </a:p>
          <a:p>
            <a:pPr marL="0" lvl="0" indent="0" algn="l" rtl="0">
              <a:lnSpc>
                <a:spcPct val="100000"/>
              </a:lnSpc>
              <a:spcBef>
                <a:spcPts val="0"/>
              </a:spcBef>
              <a:spcAft>
                <a:spcPts val="0"/>
              </a:spcAft>
              <a:buClr>
                <a:schemeClr val="dk1"/>
              </a:buClr>
              <a:buSzPts val="275"/>
              <a:buFont typeface="Arial"/>
              <a:buNone/>
            </a:pPr>
            <a:r>
              <a:rPr lang="en" sz="8000"/>
              <a:t>Programmatic </a:t>
            </a:r>
            <a:endParaRPr sz="8000"/>
          </a:p>
          <a:p>
            <a:pPr marL="457200" lvl="0" indent="-355600" algn="l" rtl="0">
              <a:lnSpc>
                <a:spcPct val="100000"/>
              </a:lnSpc>
              <a:spcBef>
                <a:spcPts val="0"/>
              </a:spcBef>
              <a:spcAft>
                <a:spcPts val="0"/>
              </a:spcAft>
              <a:buSzPct val="100000"/>
              <a:buFont typeface="Calibri"/>
              <a:buChar char="●"/>
            </a:pPr>
            <a:r>
              <a:rPr lang="en" sz="8000"/>
              <a:t>Karen Bixler </a:t>
            </a:r>
            <a:r>
              <a:rPr lang="en" sz="8000" u="sng">
                <a:solidFill>
                  <a:schemeClr val="hlink"/>
                </a:solidFill>
                <a:hlinkClick r:id="rId5"/>
              </a:rPr>
              <a:t>Bixler_k@cde.state.co.us</a:t>
            </a:r>
            <a:r>
              <a:rPr lang="en" sz="8000"/>
              <a:t> </a:t>
            </a:r>
            <a:endParaRPr sz="8000"/>
          </a:p>
          <a:p>
            <a:pPr marL="457200" lvl="0" indent="-355600" algn="l" rtl="0">
              <a:lnSpc>
                <a:spcPct val="100000"/>
              </a:lnSpc>
              <a:spcBef>
                <a:spcPts val="0"/>
              </a:spcBef>
              <a:spcAft>
                <a:spcPts val="0"/>
              </a:spcAft>
              <a:buSzPct val="100000"/>
              <a:buFont typeface="Calibri"/>
              <a:buChar char="●"/>
            </a:pPr>
            <a:r>
              <a:rPr lang="en" sz="8000"/>
              <a:t>Tammy Giessinger </a:t>
            </a:r>
            <a:r>
              <a:rPr lang="en" sz="8000" u="sng">
                <a:solidFill>
                  <a:schemeClr val="hlink"/>
                </a:solidFill>
                <a:hlinkClick r:id="rId6"/>
              </a:rPr>
              <a:t>Giessinger_t@cde.state.co.us</a:t>
            </a:r>
            <a:endParaRPr sz="8000"/>
          </a:p>
          <a:p>
            <a:pPr marL="0" lvl="0" indent="0" algn="l" rtl="0">
              <a:lnSpc>
                <a:spcPct val="100000"/>
              </a:lnSpc>
              <a:spcBef>
                <a:spcPts val="0"/>
              </a:spcBef>
              <a:spcAft>
                <a:spcPts val="0"/>
              </a:spcAft>
              <a:buNone/>
            </a:pPr>
            <a:endParaRPr sz="8000"/>
          </a:p>
          <a:p>
            <a:pPr marL="0" lvl="0" indent="0" algn="l" rtl="0">
              <a:lnSpc>
                <a:spcPct val="100000"/>
              </a:lnSpc>
              <a:spcBef>
                <a:spcPts val="0"/>
              </a:spcBef>
              <a:spcAft>
                <a:spcPts val="0"/>
              </a:spcAft>
              <a:buClr>
                <a:schemeClr val="dk1"/>
              </a:buClr>
              <a:buSzPts val="275"/>
              <a:buFont typeface="Arial"/>
              <a:buNone/>
            </a:pPr>
            <a:r>
              <a:rPr lang="en" sz="8000"/>
              <a:t>UIP General and Platform </a:t>
            </a:r>
            <a:endParaRPr sz="8000"/>
          </a:p>
          <a:p>
            <a:pPr marL="457200" lvl="0" indent="-355600" algn="l" rtl="0">
              <a:lnSpc>
                <a:spcPct val="100000"/>
              </a:lnSpc>
              <a:spcBef>
                <a:spcPts val="0"/>
              </a:spcBef>
              <a:spcAft>
                <a:spcPts val="0"/>
              </a:spcAft>
              <a:buSzPct val="100000"/>
              <a:buFont typeface="Calibri"/>
              <a:buChar char="●"/>
            </a:pPr>
            <a:r>
              <a:rPr lang="en" sz="8000"/>
              <a:t>Erin Loften </a:t>
            </a:r>
            <a:r>
              <a:rPr lang="en" sz="8000" u="sng">
                <a:solidFill>
                  <a:schemeClr val="hlink"/>
                </a:solidFill>
                <a:hlinkClick r:id="rId7"/>
              </a:rPr>
              <a:t>Loften_e@cde.state.co.us</a:t>
            </a:r>
            <a:r>
              <a:rPr lang="en" sz="8000"/>
              <a:t> </a:t>
            </a:r>
            <a:endParaRPr sz="8000"/>
          </a:p>
          <a:p>
            <a:pPr marL="457200" lvl="0" indent="-355600" algn="l" rtl="0">
              <a:lnSpc>
                <a:spcPct val="100000"/>
              </a:lnSpc>
              <a:spcBef>
                <a:spcPts val="0"/>
              </a:spcBef>
              <a:spcAft>
                <a:spcPts val="0"/>
              </a:spcAft>
              <a:buSzPct val="100000"/>
              <a:buFont typeface="Calibri"/>
              <a:buChar char="●"/>
            </a:pPr>
            <a:r>
              <a:rPr lang="en" sz="8000"/>
              <a:t>Victoria Rilett </a:t>
            </a:r>
            <a:r>
              <a:rPr lang="en" sz="8000" u="sng">
                <a:solidFill>
                  <a:schemeClr val="hlink"/>
                </a:solidFill>
                <a:hlinkClick r:id="rId8"/>
              </a:rPr>
              <a:t>Rilett_@cde.state.co.us</a:t>
            </a:r>
            <a:r>
              <a:rPr lang="en" sz="8000"/>
              <a:t> </a:t>
            </a:r>
            <a:endParaRPr sz="8000"/>
          </a:p>
          <a:p>
            <a:pPr marL="0" lvl="0" indent="0" algn="l" rtl="0">
              <a:lnSpc>
                <a:spcPct val="100000"/>
              </a:lnSpc>
              <a:spcBef>
                <a:spcPts val="0"/>
              </a:spcBef>
              <a:spcAft>
                <a:spcPts val="0"/>
              </a:spcAft>
              <a:buClr>
                <a:schemeClr val="dk1"/>
              </a:buClr>
              <a:buSzPts val="275"/>
              <a:buFont typeface="Arial"/>
              <a:buNone/>
            </a:pPr>
            <a:endParaRPr sz="8000"/>
          </a:p>
          <a:p>
            <a:pPr marL="0" lvl="0" indent="0" algn="l" rtl="0">
              <a:spcBef>
                <a:spcPts val="1200"/>
              </a:spcBef>
              <a:spcAft>
                <a:spcPts val="0"/>
              </a:spcAft>
              <a:buClr>
                <a:schemeClr val="dk1"/>
              </a:buClr>
              <a:buSzPts val="275"/>
              <a:buFont typeface="Arial"/>
              <a:buNone/>
            </a:pPr>
            <a:r>
              <a:rPr lang="en" sz="8000">
                <a:solidFill>
                  <a:srgbClr val="FF0000"/>
                </a:solidFill>
              </a:rPr>
              <a:t>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9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828" name="Google Shape;828;p9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829" name="Google Shape;829;p98">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397" name="Google Shape;397;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t>CS - Lowest 5%</a:t>
            </a:r>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398" name="Google Shape;398;p54"/>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04" name="Google Shape;404;p55"/>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t>Academic Achievement</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(grades 3-8) and SAT (grade 11) mean scale scores (MSS)</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(grades 3-8) and SAT (grade 11) mean scale scores (MSS)</a:t>
            </a:r>
            <a:endParaRPr/>
          </a:p>
          <a:p>
            <a:pPr marL="457200" lvl="0" indent="-299720" algn="l" rtl="0">
              <a:spcBef>
                <a:spcPts val="0"/>
              </a:spcBef>
              <a:spcAft>
                <a:spcPts val="0"/>
              </a:spcAft>
              <a:buSzPct val="88888"/>
              <a:buChar char="●"/>
            </a:pPr>
            <a:r>
              <a:rPr lang="en"/>
              <a:t>Academic Progress</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and SAT median growth percentiles (MGP)</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and SAT median growth percentiles (MGP)</a:t>
            </a:r>
            <a:endParaRPr/>
          </a:p>
          <a:p>
            <a:pPr marL="457200" lvl="0" indent="-299720" algn="l" rtl="0">
              <a:spcBef>
                <a:spcPts val="0"/>
              </a:spcBef>
              <a:spcAft>
                <a:spcPts val="0"/>
              </a:spcAft>
              <a:buSzPct val="88888"/>
              <a:buChar char="●"/>
            </a:pPr>
            <a:r>
              <a:rPr lang="en"/>
              <a:t>Progress in Achieving English Language Proficiency</a:t>
            </a:r>
            <a:endParaRPr/>
          </a:p>
          <a:p>
            <a:pPr marL="914400" lvl="1" indent="-273050" algn="l" rtl="0">
              <a:spcBef>
                <a:spcPts val="0"/>
              </a:spcBef>
              <a:spcAft>
                <a:spcPts val="0"/>
              </a:spcAft>
              <a:buSzPct val="62500"/>
              <a:buChar char="○"/>
            </a:pPr>
            <a:r>
              <a:rPr lang="en"/>
              <a:t>Median growth percentiles</a:t>
            </a:r>
            <a:endParaRPr/>
          </a:p>
          <a:p>
            <a:pPr marL="914400" lvl="1" indent="-273050" algn="l" rtl="0">
              <a:spcBef>
                <a:spcPts val="0"/>
              </a:spcBef>
              <a:spcAft>
                <a:spcPts val="0"/>
              </a:spcAft>
              <a:buSzPct val="62500"/>
              <a:buChar char="○"/>
            </a:pPr>
            <a:r>
              <a:rPr lang="en"/>
              <a:t>On-track to attain fluency</a:t>
            </a:r>
            <a:endParaRPr/>
          </a:p>
          <a:p>
            <a:pPr marL="457200" lvl="0" indent="-299720" algn="l" rtl="0">
              <a:spcBef>
                <a:spcPts val="0"/>
              </a:spcBef>
              <a:spcAft>
                <a:spcPts val="0"/>
              </a:spcAft>
              <a:buSzPct val="88888"/>
              <a:buChar char="●"/>
            </a:pPr>
            <a:r>
              <a:rPr lang="en"/>
              <a:t>School Quality or Student Success (SQSS)</a:t>
            </a:r>
            <a:endParaRPr/>
          </a:p>
          <a:p>
            <a:pPr marL="914400" lvl="1" indent="-273050" algn="l" rtl="0">
              <a:spcBef>
                <a:spcPts val="0"/>
              </a:spcBef>
              <a:spcAft>
                <a:spcPts val="0"/>
              </a:spcAft>
              <a:buSzPct val="62500"/>
              <a:buChar char="○"/>
            </a:pPr>
            <a:r>
              <a:rPr lang="en" strike="sngStrike"/>
              <a:t>CMAS science (grades 5, 8, and 11) mean scale scores</a:t>
            </a:r>
            <a:endParaRPr strike="sngStrike"/>
          </a:p>
          <a:p>
            <a:pPr marL="914400" lvl="1" indent="-273050" algn="l" rtl="0">
              <a:spcBef>
                <a:spcPts val="0"/>
              </a:spcBef>
              <a:spcAft>
                <a:spcPts val="0"/>
              </a:spcAft>
              <a:buSzPct val="62500"/>
              <a:buChar char="○"/>
            </a:pPr>
            <a:r>
              <a:rPr lang="en"/>
              <a:t>Chronic absenteeism (Elementary/Middle)</a:t>
            </a:r>
            <a:endParaRPr/>
          </a:p>
          <a:p>
            <a:pPr marL="914400" lvl="1" indent="-273050" algn="l" rtl="0">
              <a:spcBef>
                <a:spcPts val="0"/>
              </a:spcBef>
              <a:spcAft>
                <a:spcPts val="0"/>
              </a:spcAft>
              <a:buSzPct val="62500"/>
              <a:buChar char="○"/>
            </a:pPr>
            <a:r>
              <a:rPr lang="en"/>
              <a:t>Dropout rates (High)</a:t>
            </a:r>
            <a:endParaRPr/>
          </a:p>
          <a:p>
            <a:pPr marL="457200" lvl="0" indent="-299720" algn="l" rtl="0">
              <a:spcBef>
                <a:spcPts val="0"/>
              </a:spcBef>
              <a:spcAft>
                <a:spcPts val="0"/>
              </a:spcAft>
              <a:buSzPct val="88888"/>
              <a:buChar char="●"/>
            </a:pPr>
            <a:r>
              <a:rPr lang="en"/>
              <a:t>Graduation Rates</a:t>
            </a:r>
            <a:endParaRPr/>
          </a:p>
          <a:p>
            <a:pPr marL="914400" lvl="1" indent="-273050" algn="l" rtl="0">
              <a:spcBef>
                <a:spcPts val="0"/>
              </a:spcBef>
              <a:spcAft>
                <a:spcPts val="0"/>
              </a:spcAft>
              <a:buSzPct val="62500"/>
              <a:buChar char="○"/>
            </a:pPr>
            <a:r>
              <a:rPr lang="en"/>
              <a:t>Four-year graduation rate</a:t>
            </a:r>
            <a:endParaRPr/>
          </a:p>
          <a:p>
            <a:pPr marL="914400" lvl="1" indent="-273050" algn="l" rtl="0">
              <a:spcBef>
                <a:spcPts val="0"/>
              </a:spcBef>
              <a:spcAft>
                <a:spcPts val="0"/>
              </a:spcAft>
              <a:buSzPct val="62500"/>
              <a:buChar char="○"/>
            </a:pPr>
            <a:r>
              <a:rPr lang="en"/>
              <a:t>Seven-year graduation rate</a:t>
            </a:r>
            <a:endParaRPr/>
          </a:p>
        </p:txBody>
      </p:sp>
      <p:sp>
        <p:nvSpPr>
          <p:cNvPr id="405" name="Google Shape;405;p55"/>
          <p:cNvSpPr txBox="1"/>
          <p:nvPr/>
        </p:nvSpPr>
        <p:spPr>
          <a:xfrm>
            <a:off x="5898500" y="964000"/>
            <a:ext cx="3188400" cy="17085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K-2 School Identification</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Academic Achievement</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Arts</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READ Act Percent with a Significant Reading Deficiency (SRD)</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Academic Progress</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Arts</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Change in SRD</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English Language Proficiency</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Median Growth Percentile</a:t>
            </a:r>
            <a:endParaRPr sz="900">
              <a:solidFill>
                <a:srgbClr val="9900FF"/>
              </a:solidFill>
              <a:latin typeface="Calibri"/>
              <a:ea typeface="Calibri"/>
              <a:cs typeface="Calibri"/>
              <a:sym typeface="Calibri"/>
            </a:endParaRPr>
          </a:p>
          <a:p>
            <a:pPr marL="1257300" lvl="3"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On-track to attain fluency</a:t>
            </a:r>
            <a:endParaRPr sz="900">
              <a:solidFill>
                <a:srgbClr val="9900FF"/>
              </a:solidFill>
              <a:latin typeface="Calibri"/>
              <a:ea typeface="Calibri"/>
              <a:cs typeface="Calibri"/>
              <a:sym typeface="Calibri"/>
            </a:endParaRPr>
          </a:p>
        </p:txBody>
      </p:sp>
      <p:sp>
        <p:nvSpPr>
          <p:cNvPr id="406" name="Google Shape;406;p55"/>
          <p:cNvSpPr txBox="1"/>
          <p:nvPr/>
        </p:nvSpPr>
        <p:spPr>
          <a:xfrm>
            <a:off x="5898500" y="2761250"/>
            <a:ext cx="3188400" cy="10158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Alternative Education Campuses (AEC)</a:t>
            </a:r>
            <a:endParaRPr sz="900">
              <a:solidFill>
                <a:srgbClr val="9900FF"/>
              </a:solidFill>
              <a:latin typeface="Calibri"/>
              <a:ea typeface="Calibri"/>
              <a:cs typeface="Calibri"/>
              <a:sym typeface="Calibri"/>
            </a:endParaRPr>
          </a:p>
          <a:p>
            <a:pPr marL="571500" lvl="1"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Attendance rate</a:t>
            </a:r>
            <a:endParaRPr sz="900">
              <a:solidFill>
                <a:srgbClr val="9900FF"/>
              </a:solidFill>
              <a:latin typeface="Calibri"/>
              <a:ea typeface="Calibri"/>
              <a:cs typeface="Calibri"/>
              <a:sym typeface="Calibri"/>
            </a:endParaRPr>
          </a:p>
          <a:p>
            <a:pPr marL="914400" lvl="2" indent="-171450" algn="l" rtl="0">
              <a:spcBef>
                <a:spcPts val="0"/>
              </a:spcBef>
              <a:spcAft>
                <a:spcPts val="0"/>
              </a:spcAft>
              <a:buClr>
                <a:srgbClr val="9900FF"/>
              </a:buClr>
              <a:buSzPts val="900"/>
              <a:buFont typeface="Calibri"/>
              <a:buChar char="■"/>
            </a:pPr>
            <a:r>
              <a:rPr lang="en" sz="900">
                <a:solidFill>
                  <a:srgbClr val="9900FF"/>
                </a:solidFill>
                <a:latin typeface="Calibri"/>
                <a:ea typeface="Calibri"/>
                <a:cs typeface="Calibri"/>
                <a:sym typeface="Calibri"/>
              </a:rPr>
              <a:t>Truancy rate</a:t>
            </a:r>
            <a:endParaRPr sz="900">
              <a:solidFill>
                <a:srgbClr val="9900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12" name="Google Shape;412;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18" name="Google Shape;418;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457200" lvl="0" indent="-330200" algn="l" rtl="0">
              <a:spcBef>
                <a:spcPts val="0"/>
              </a:spcBef>
              <a:spcAft>
                <a:spcPts val="0"/>
              </a:spcAft>
              <a:buSzPts val="1600"/>
              <a:buChar char="●"/>
            </a:pPr>
            <a:r>
              <a:rPr lang="en"/>
              <a:t>Performance of all students and each student group on all available indicators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a:p>
            <a:pPr marL="914400" lvl="1" indent="-292100" algn="l" rtl="0">
              <a:spcBef>
                <a:spcPts val="0"/>
              </a:spcBef>
              <a:spcAft>
                <a:spcPts val="0"/>
              </a:spcAft>
              <a:buSzPts val="1000"/>
              <a:buChar char="○"/>
            </a:pPr>
            <a:r>
              <a:rPr lang="en"/>
              <a:t>Colorado will identify one AEC, using attendance and truancy data if the total percentage points does not adequately differentiate performance</a:t>
            </a:r>
            <a:endParaRPr/>
          </a:p>
        </p:txBody>
      </p:sp>
      <p:sp>
        <p:nvSpPr>
          <p:cNvPr id="419" name="Google Shape;419;p57"/>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 Low Graduation Rate</a:t>
            </a:r>
            <a:endParaRPr/>
          </a:p>
        </p:txBody>
      </p:sp>
      <p:sp>
        <p:nvSpPr>
          <p:cNvPr id="425" name="Google Shape;425;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Colorado identifies all public schools with 4-year and 7-year graduation rates below 67 percent </a:t>
            </a:r>
            <a:r>
              <a:rPr lang="en" u="sng"/>
              <a:t>for three consecutive years</a:t>
            </a:r>
            <a:r>
              <a:rPr lang="en"/>
              <a:t> for CS - Low Graduation Rate</a:t>
            </a:r>
            <a:endParaRPr/>
          </a:p>
          <a:p>
            <a:pPr marL="914400" lvl="1" indent="-292100" algn="l" rtl="0">
              <a:spcBef>
                <a:spcPts val="0"/>
              </a:spcBef>
              <a:spcAft>
                <a:spcPts val="0"/>
              </a:spcAft>
              <a:buSzPts val="1000"/>
              <a:buChar char="○"/>
            </a:pPr>
            <a:r>
              <a:rPr lang="en"/>
              <a:t>If a school has both a 4-year and 7-year graduation rate, both must be below 67%</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4331</Words>
  <Application>Microsoft Office PowerPoint</Application>
  <PresentationFormat>On-screen Show (16:9)</PresentationFormat>
  <Paragraphs>393</Paragraphs>
  <Slides>49</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Calibri</vt:lpstr>
      <vt:lpstr>Rockwell</vt:lpstr>
      <vt:lpstr>Roboto</vt:lpstr>
      <vt:lpstr>Roboto Mono</vt:lpstr>
      <vt:lpstr>Arial</vt:lpstr>
      <vt:lpstr>CDE </vt:lpstr>
      <vt:lpstr>2_Office Theme</vt:lpstr>
      <vt:lpstr> Comprehensive Support Plans (Lowest 5% and Low Graduation Rates) </vt:lpstr>
      <vt:lpstr>The Who,What, Where, and Why (for this session) </vt:lpstr>
      <vt:lpstr>ESSA Identification</vt:lpstr>
      <vt:lpstr>Background</vt:lpstr>
      <vt:lpstr>Identification of Schools</vt:lpstr>
      <vt:lpstr>Overview of ESSA Indicators</vt:lpstr>
      <vt:lpstr>ESSA Student Groups</vt:lpstr>
      <vt:lpstr>Comprehensive Support and Improvement (CS) - Lowest 5%</vt:lpstr>
      <vt:lpstr>Comprehensive Support and Improvement - Low Graduation Rate</vt:lpstr>
      <vt:lpstr>Additional Information</vt:lpstr>
      <vt:lpstr>Planning Requirements </vt:lpstr>
      <vt:lpstr>Improvement Planning Requirements for ESSA Identified Schools</vt:lpstr>
      <vt:lpstr>Where are requirements described? </vt:lpstr>
      <vt:lpstr>Acknowledge the Reason for Identification  &amp;  Stakeholders and Planning </vt:lpstr>
      <vt:lpstr>Reason for Identification  </vt:lpstr>
      <vt:lpstr>Reason for Identification Example – Low Graduation</vt:lpstr>
      <vt:lpstr>Reason for Identification Example – Lowest 5%</vt:lpstr>
      <vt:lpstr>Stakeholder Identification </vt:lpstr>
      <vt:lpstr>Stakeholder Identification Example</vt:lpstr>
      <vt:lpstr>Stakeholder Involvement Throughout </vt:lpstr>
      <vt:lpstr>Stakeholder Involvement Throughout Example</vt:lpstr>
      <vt:lpstr>Where to Enter in the UIP-Brief Description Tab</vt:lpstr>
      <vt:lpstr>Data Narrative</vt:lpstr>
      <vt:lpstr>Current Performance </vt:lpstr>
      <vt:lpstr>Unified Improvement Planning – Typical Cycle</vt:lpstr>
      <vt:lpstr>Required Student Performance Data Based on Identification</vt:lpstr>
      <vt:lpstr>Major Demographic Groups </vt:lpstr>
      <vt:lpstr>Current Performance Example – Low Graduation</vt:lpstr>
      <vt:lpstr>Current Performance / Low Graduation Rate Example</vt:lpstr>
      <vt:lpstr>Current Performance Example – Lowest 5%</vt:lpstr>
      <vt:lpstr>Priority Performance Challenge/s &amp; Example</vt:lpstr>
      <vt:lpstr>Priority Performance Challenge/s &amp; Example, con’t</vt:lpstr>
      <vt:lpstr>Where to Enter in the UIP </vt:lpstr>
      <vt:lpstr>Major Improvement Strategies</vt:lpstr>
      <vt:lpstr>Major Improvement Strategies (MIS) </vt:lpstr>
      <vt:lpstr>Major Improvement Strategies Example </vt:lpstr>
      <vt:lpstr>Major Improvement Strategies Example  </vt:lpstr>
      <vt:lpstr>Where to Enter in the UIP</vt:lpstr>
      <vt:lpstr>Monitoring and Action Steps</vt:lpstr>
      <vt:lpstr>Monitoring - Implementation Benchmarks</vt:lpstr>
      <vt:lpstr>Evaluation- Action Steps &amp; Example</vt:lpstr>
      <vt:lpstr>Evaluation- Action Steps Example </vt:lpstr>
      <vt:lpstr>Where in the UIP – Planning Form</vt:lpstr>
      <vt:lpstr>Where in the UIP – Improvement Action Steps</vt:lpstr>
      <vt:lpstr>Where in the UIP – Target Setting</vt:lpstr>
      <vt:lpstr>Resources</vt:lpstr>
      <vt:lpstr>Resources </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(Lowest 5% and Low Graduation Rates) </dc:title>
  <cp:lastModifiedBy>Patino, Yazmine</cp:lastModifiedBy>
  <cp:revision>3</cp:revision>
  <dcterms:modified xsi:type="dcterms:W3CDTF">2024-09-17T15:39:38Z</dcterms:modified>
</cp:coreProperties>
</file>