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AC_DB26F421.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1"/>
  </p:notesMasterIdLst>
  <p:sldIdLst>
    <p:sldId id="387" r:id="rId5"/>
    <p:sldId id="388" r:id="rId6"/>
    <p:sldId id="409" r:id="rId7"/>
    <p:sldId id="427" r:id="rId8"/>
    <p:sldId id="328" r:id="rId9"/>
    <p:sldId id="430" r:id="rId10"/>
    <p:sldId id="431" r:id="rId11"/>
    <p:sldId id="435" r:id="rId12"/>
    <p:sldId id="432" r:id="rId13"/>
    <p:sldId id="433" r:id="rId14"/>
    <p:sldId id="428" r:id="rId15"/>
    <p:sldId id="429" r:id="rId16"/>
    <p:sldId id="405" r:id="rId17"/>
    <p:sldId id="330" r:id="rId18"/>
    <p:sldId id="436" r:id="rId19"/>
    <p:sldId id="337" r:id="rId20"/>
    <p:sldId id="437" r:id="rId21"/>
    <p:sldId id="425" r:id="rId22"/>
    <p:sldId id="377" r:id="rId23"/>
    <p:sldId id="393" r:id="rId24"/>
    <p:sldId id="423" r:id="rId25"/>
    <p:sldId id="394" r:id="rId26"/>
    <p:sldId id="342" r:id="rId27"/>
    <p:sldId id="340" r:id="rId28"/>
    <p:sldId id="380" r:id="rId29"/>
    <p:sldId id="426" r:id="rId30"/>
  </p:sldIdLst>
  <p:sldSz cx="9144000" cy="5143500" type="screen16x9"/>
  <p:notesSz cx="6858000" cy="9144000"/>
  <p:embeddedFontLst>
    <p:embeddedFont>
      <p:font typeface="Roboto" panose="02000000000000000000" pitchFamily="2" charset="0"/>
      <p:regular r:id="rId32"/>
      <p:bold r:id="rId33"/>
      <p:italic r:id="rId34"/>
      <p:boldItalic r:id="rId35"/>
    </p:embeddedFont>
    <p:embeddedFont>
      <p:font typeface="Roboto Medium" panose="02000000000000000000" pitchFamily="2" charset="0"/>
      <p:regular r:id="rId36"/>
      <p:bold r:id="rId37"/>
      <p:italic r:id="rId38"/>
      <p:boldItalic r:id="rId39"/>
    </p:embeddedFont>
    <p:embeddedFont>
      <p:font typeface="Rockwell" panose="02060603020205020403" pitchFamily="18"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09" roundtripDataSignature="AMtx7milG3FEVXcC7RlEFZX6qYD3+//pK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52250C-A102-E0C4-BA1C-86C7D55C0C68}" name="Echsner, Rachel" initials="ER" userId="S::echsner_r@cde.state.co.us::dfac8232-8819-4926-a6de-6bc9a831c1dc" providerId="AD"/>
  <p188:author id="{9977CE0D-433C-33C2-7C9E-554A0D998F4E}" name="Giessinger, Tammy" initials="GT" userId="S::giessinger_t@cde.state.co.us::bd8d8fcb-6917-4f64-a30b-33c1231dd990" providerId="AD"/>
  <p188:author id="{93BBD04A-8902-4FE9-4D4D-240EC4B8C04D}" name="Van Bueren, Macie" initials="VM" userId="S::van_bueren_m@cde.state.co.us::b65c6e1b-ce90-428e-93d8-e8d7465bb056" providerId="AD"/>
  <p188:author id="{9EC28A6D-327B-CC76-57A4-5243AC50D294}" name="Collins, DeLilah" initials="CD" userId="S::collins_d@cde.state.co.us::0fbcd1ec-9edd-4919-b5b0-b4fa9ee07543" providerId="AD"/>
  <p188:author id="{BD998F8B-2107-EAB8-2F4B-244CAD8389AD}" name="Echsner, Rachel" initials="" userId="S::Echsner_r@cde.state.co.us::dfac8232-8819-4926-a6de-6bc9a831c1dc" providerId="AD"/>
  <p188:author id="{C4C2A99C-5580-60CB-C8A1-A012A6EDAFE0}" name="Prael, Michelle" initials="PM" userId="S::prael_m@cde.state.co.us::0a51a797-5dd2-4055-ba07-d9378c419489" providerId="AD"/>
  <p188:author id="{C72081AE-1144-77C0-427E-2C209622EE0E}" name="Prael, Michelle" initials="MP" userId="S::Prael_M@cde.state.co.us::0a51a797-5dd2-4055-ba07-d9378c419489" providerId="AD"/>
  <p188:author id="{C85AB7D2-B550-BD79-B8E2-7E1BEF75532D}" name="Hollingshead, Jess" initials="HJ" userId="S::hollingshead_j@cde.state.co.us::72828a8d-9361-4fc4-a85c-ed48cb67a617" providerId="AD"/>
  <p188:author id="{4AD929D9-9306-F778-20C1-BB4799A2B098}" name="Collins, DeLilah" initials="DC" userId="S::Collins_D@cde.state.co.us::0fbcd1ec-9edd-4919-b5b0-b4fa9ee075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2F18BF-4353-CC4E-442D-B849693071BB}" v="12" dt="2025-04-15T16:25:08.309"/>
    <p1510:client id="{78674948-9693-923C-D058-004088B72F21}" v="80" dt="2025-04-14T21:42:45.4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4" d="100"/>
          <a:sy n="134" d="100"/>
        </p:scale>
        <p:origin x="138"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109" Type="http://customschemas.google.com/relationships/presentationmetadata" Target="meta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11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110" Type="http://schemas.openxmlformats.org/officeDocument/2006/relationships/presProps" Target="presProps.xml"/><Relationship Id="rId11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14"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11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font" Target="fonts/font10.fntdata"/><Relationship Id="rId11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AC_DB26F421.xml><?xml version="1.0" encoding="utf-8"?>
<p188:cmLst xmlns:a="http://schemas.openxmlformats.org/drawingml/2006/main" xmlns:r="http://schemas.openxmlformats.org/officeDocument/2006/relationships" xmlns:p188="http://schemas.microsoft.com/office/powerpoint/2018/8/main">
  <p188:cm id="{A0A7B55C-64EE-4FA5-B8E8-26D7DEEB1F69}" authorId="{C85AB7D2-B550-BD79-B8E2-7E1BEF75532D}" status="resolved" created="2025-04-07T21:02:39.654" complete="100000">
    <ac:txMkLst xmlns:ac="http://schemas.microsoft.com/office/drawing/2013/main/command">
      <pc:docMk xmlns:pc="http://schemas.microsoft.com/office/powerpoint/2013/main/command"/>
      <pc:sldMk xmlns:pc="http://schemas.microsoft.com/office/powerpoint/2013/main/command" cId="3676763169" sldId="428"/>
      <ac:spMk id="6" creationId="{ABFD5EB8-1841-4160-1991-D3A0676000A9}"/>
      <ac:txMk cp="0">
        <ac:context len="545" hash="195831339"/>
      </ac:txMk>
    </ac:txMkLst>
    <p188:pos x="6865234" y="180854"/>
    <p188:txBody>
      <a:bodyPr/>
      <a:lstStyle/>
      <a:p>
        <a:r>
          <a:rPr lang="en-US"/>
          <a:t>I don't understand what this is saying. Is it structure the same way or is there a new page structure?</a:t>
        </a:r>
      </a:p>
    </p188:txBody>
  </p188:cm>
  <p188:cm id="{ED784BF9-A3EC-4FBA-8D6F-2120EC8631AA}" authorId="{4752250C-A102-E0C4-BA1C-86C7D55C0C68}" status="resolved" created="2025-04-09T19:55:01.858" complete="100000">
    <ac:txMkLst xmlns:ac="http://schemas.microsoft.com/office/drawing/2013/main/command">
      <pc:docMk xmlns:pc="http://schemas.microsoft.com/office/powerpoint/2013/main/command"/>
      <pc:sldMk xmlns:pc="http://schemas.microsoft.com/office/powerpoint/2013/main/command" cId="3676763169" sldId="428"/>
      <ac:spMk id="6" creationId="{ABFD5EB8-1841-4160-1991-D3A0676000A9}"/>
      <ac:txMk cp="539">
        <ac:context len="545" hash="195831339"/>
      </ac:txMk>
    </ac:txMkLst>
    <p188:pos x="1924291" y="2003867"/>
    <p188:txBody>
      <a:bodyPr/>
      <a:lstStyle/>
      <a:p>
        <a:r>
          <a:rPr lang="en-US"/>
          <a:t>to be distributed to schools through Rank Order.</a:t>
        </a:r>
      </a:p>
    </p188:txBody>
  </p188:cm>
  <p188:cm id="{DF30EA24-2BFC-4902-875A-D8991C0EAFDE}" authorId="{4752250C-A102-E0C4-BA1C-86C7D55C0C68}" status="resolved" created="2025-04-09T19:55:29.874" complete="100000">
    <ac:txMkLst xmlns:ac="http://schemas.microsoft.com/office/drawing/2013/main/command">
      <pc:docMk xmlns:pc="http://schemas.microsoft.com/office/powerpoint/2013/main/command"/>
      <pc:sldMk xmlns:pc="http://schemas.microsoft.com/office/powerpoint/2013/main/command" cId="3676763169" sldId="428"/>
      <ac:spMk id="6" creationId="{ABFD5EB8-1841-4160-1991-D3A0676000A9}"/>
      <ac:txMk cp="374" len="1">
        <ac:context len="545" hash="195831339"/>
      </ac:txMk>
    </ac:txMkLst>
    <p188:pos x="3081759" y="1801310"/>
    <p188:txBody>
      <a:bodyPr/>
      <a:lstStyle/>
      <a:p>
        <a:r>
          <a:rPr lang="en-US"/>
          <a:t>reserved at the district level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1dced6a568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11dced6a568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
              <a:t>DeLilah</a:t>
            </a:r>
            <a:endParaRPr/>
          </a:p>
        </p:txBody>
      </p:sp>
      <p:sp>
        <p:nvSpPr>
          <p:cNvPr id="131" name="Google Shape;131;g11dced6a568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extLst>
      <p:ext uri="{BB962C8B-B14F-4D97-AF65-F5344CB8AC3E}">
        <p14:creationId xmlns:p14="http://schemas.microsoft.com/office/powerpoint/2010/main" val="4057353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3BCBD-A6CA-AAFE-AB9C-B899599D4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640F-8231-8F9D-0F27-123AEE24CF2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4F24E06-7D8E-FC12-767B-DB57489CC150}"/>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69F71607-DB1B-6A0A-7577-EAACCFFD95B2}"/>
              </a:ext>
            </a:extLst>
          </p:cNvPr>
          <p:cNvSpPr>
            <a:spLocks noGrp="1"/>
          </p:cNvSpPr>
          <p:nvPr>
            <p:ph type="sldNum" sz="quarter" idx="5"/>
          </p:nvPr>
        </p:nvSpPr>
        <p:spPr/>
        <p:txBody>
          <a:bodyPr/>
          <a:lstStyle/>
          <a:p>
            <a:fld id="{D8C3E97E-4890-4915-A7C2-F3D207C521C5}" type="slidenum">
              <a:rPr lang="en-US" smtClean="0"/>
              <a:t>11</a:t>
            </a:fld>
            <a:endParaRPr lang="en-US"/>
          </a:p>
        </p:txBody>
      </p:sp>
    </p:spTree>
    <p:extLst>
      <p:ext uri="{BB962C8B-B14F-4D97-AF65-F5344CB8AC3E}">
        <p14:creationId xmlns:p14="http://schemas.microsoft.com/office/powerpoint/2010/main" val="381891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DC</a:t>
            </a:r>
          </a:p>
        </p:txBody>
      </p:sp>
      <p:sp>
        <p:nvSpPr>
          <p:cNvPr id="4" name="Slide Number Placeholder 3"/>
          <p:cNvSpPr>
            <a:spLocks noGrp="1"/>
          </p:cNvSpPr>
          <p:nvPr>
            <p:ph type="sldNum" sz="quarter" idx="5"/>
          </p:nvPr>
        </p:nvSpPr>
        <p:spPr/>
        <p:txBody>
          <a:bodyPr/>
          <a:lstStyle/>
          <a:p>
            <a:fld id="{D8C3E97E-4890-4915-A7C2-F3D207C521C5}" type="slidenum">
              <a:rPr lang="en-US" smtClean="0"/>
              <a:t>14</a:t>
            </a:fld>
            <a:endParaRPr lang="en-US"/>
          </a:p>
        </p:txBody>
      </p:sp>
    </p:spTree>
    <p:extLst>
      <p:ext uri="{BB962C8B-B14F-4D97-AF65-F5344CB8AC3E}">
        <p14:creationId xmlns:p14="http://schemas.microsoft.com/office/powerpoint/2010/main" val="1417090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4156A-5212-AE2B-87F7-B3C5AD269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7CE5B-1B17-E87D-A9D7-787CBD9808A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83BE779-6D17-C74E-C7BF-03811302F1E9}"/>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C70863BE-980F-BEE0-946B-EA688BAF9168}"/>
              </a:ext>
            </a:extLst>
          </p:cNvPr>
          <p:cNvSpPr>
            <a:spLocks noGrp="1"/>
          </p:cNvSpPr>
          <p:nvPr>
            <p:ph type="sldNum" sz="quarter" idx="5"/>
          </p:nvPr>
        </p:nvSpPr>
        <p:spPr/>
        <p:txBody>
          <a:bodyPr/>
          <a:lstStyle/>
          <a:p>
            <a:fld id="{D8C3E97E-4890-4915-A7C2-F3D207C521C5}" type="slidenum">
              <a:rPr lang="en-US" smtClean="0"/>
              <a:t>15</a:t>
            </a:fld>
            <a:endParaRPr lang="en-US"/>
          </a:p>
        </p:txBody>
      </p:sp>
    </p:spTree>
    <p:extLst>
      <p:ext uri="{BB962C8B-B14F-4D97-AF65-F5344CB8AC3E}">
        <p14:creationId xmlns:p14="http://schemas.microsoft.com/office/powerpoint/2010/main" val="3045063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DC Again, the LEA Data Profile doesn't talk to the School Ranking Page. But the LEA Data profile will be utilized if the LEA wishes to use another set of data that will need to be manually entered.</a:t>
            </a:r>
          </a:p>
        </p:txBody>
      </p:sp>
      <p:sp>
        <p:nvSpPr>
          <p:cNvPr id="4" name="Slide Number Placeholder 3"/>
          <p:cNvSpPr>
            <a:spLocks noGrp="1"/>
          </p:cNvSpPr>
          <p:nvPr>
            <p:ph type="sldNum" sz="quarter" idx="5"/>
          </p:nvPr>
        </p:nvSpPr>
        <p:spPr/>
        <p:txBody>
          <a:bodyPr/>
          <a:lstStyle/>
          <a:p>
            <a:fld id="{D8C3E97E-4890-4915-A7C2-F3D207C521C5}" type="slidenum">
              <a:rPr lang="en-US" smtClean="0"/>
              <a:t>16</a:t>
            </a:fld>
            <a:endParaRPr lang="en-US"/>
          </a:p>
        </p:txBody>
      </p:sp>
    </p:spTree>
    <p:extLst>
      <p:ext uri="{BB962C8B-B14F-4D97-AF65-F5344CB8AC3E}">
        <p14:creationId xmlns:p14="http://schemas.microsoft.com/office/powerpoint/2010/main" val="2480473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JH</a:t>
            </a:r>
          </a:p>
        </p:txBody>
      </p:sp>
      <p:sp>
        <p:nvSpPr>
          <p:cNvPr id="4" name="Slide Number Placeholder 3"/>
          <p:cNvSpPr>
            <a:spLocks noGrp="1"/>
          </p:cNvSpPr>
          <p:nvPr>
            <p:ph type="sldNum" sz="quarter" idx="5"/>
          </p:nvPr>
        </p:nvSpPr>
        <p:spPr/>
        <p:txBody>
          <a:bodyPr/>
          <a:lstStyle/>
          <a:p>
            <a:fld id="{D8C3E97E-4890-4915-A7C2-F3D207C521C5}" type="slidenum">
              <a:rPr lang="en-US" smtClean="0"/>
              <a:t>19</a:t>
            </a:fld>
            <a:endParaRPr lang="en-US"/>
          </a:p>
        </p:txBody>
      </p:sp>
    </p:spTree>
    <p:extLst>
      <p:ext uri="{BB962C8B-B14F-4D97-AF65-F5344CB8AC3E}">
        <p14:creationId xmlns:p14="http://schemas.microsoft.com/office/powerpoint/2010/main" val="1229886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JH</a:t>
            </a:r>
          </a:p>
        </p:txBody>
      </p:sp>
      <p:sp>
        <p:nvSpPr>
          <p:cNvPr id="4" name="Slide Number Placeholder 3"/>
          <p:cNvSpPr>
            <a:spLocks noGrp="1"/>
          </p:cNvSpPr>
          <p:nvPr>
            <p:ph type="sldNum" sz="quarter" idx="5"/>
          </p:nvPr>
        </p:nvSpPr>
        <p:spPr/>
        <p:txBody>
          <a:bodyPr/>
          <a:lstStyle/>
          <a:p>
            <a:fld id="{D8C3E97E-4890-4915-A7C2-F3D207C521C5}" type="slidenum">
              <a:rPr lang="en-US" smtClean="0"/>
              <a:t>20</a:t>
            </a:fld>
            <a:endParaRPr lang="en-US"/>
          </a:p>
        </p:txBody>
      </p:sp>
    </p:spTree>
    <p:extLst>
      <p:ext uri="{BB962C8B-B14F-4D97-AF65-F5344CB8AC3E}">
        <p14:creationId xmlns:p14="http://schemas.microsoft.com/office/powerpoint/2010/main" val="3016806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D2C2A-6D32-293E-5E1E-D67DA30D6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CE87A-F6F8-48EC-9EE3-5019B938616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5CE0BC1-8647-FDF6-5624-258576AC69E6}"/>
              </a:ext>
            </a:extLst>
          </p:cNvPr>
          <p:cNvSpPr>
            <a:spLocks noGrp="1"/>
          </p:cNvSpPr>
          <p:nvPr>
            <p:ph type="body" idx="1"/>
          </p:nvPr>
        </p:nvSpPr>
        <p:spPr/>
        <p:txBody>
          <a:bodyPr/>
          <a:lstStyle/>
          <a:p>
            <a:r>
              <a:rPr lang="en-US">
                <a:ea typeface="Calibri"/>
                <a:cs typeface="Calibri"/>
              </a:rPr>
              <a:t>JH</a:t>
            </a:r>
          </a:p>
        </p:txBody>
      </p:sp>
      <p:sp>
        <p:nvSpPr>
          <p:cNvPr id="4" name="Slide Number Placeholder 3">
            <a:extLst>
              <a:ext uri="{FF2B5EF4-FFF2-40B4-BE49-F238E27FC236}">
                <a16:creationId xmlns:a16="http://schemas.microsoft.com/office/drawing/2014/main" id="{90DB2031-C55C-6088-2D00-79224EA7AD72}"/>
              </a:ext>
            </a:extLst>
          </p:cNvPr>
          <p:cNvSpPr>
            <a:spLocks noGrp="1"/>
          </p:cNvSpPr>
          <p:nvPr>
            <p:ph type="sldNum" sz="quarter" idx="5"/>
          </p:nvPr>
        </p:nvSpPr>
        <p:spPr/>
        <p:txBody>
          <a:bodyPr/>
          <a:lstStyle/>
          <a:p>
            <a:fld id="{D8C3E97E-4890-4915-A7C2-F3D207C521C5}" type="slidenum">
              <a:rPr lang="en-US" smtClean="0"/>
              <a:t>21</a:t>
            </a:fld>
            <a:endParaRPr lang="en-US"/>
          </a:p>
        </p:txBody>
      </p:sp>
    </p:spTree>
    <p:extLst>
      <p:ext uri="{BB962C8B-B14F-4D97-AF65-F5344CB8AC3E}">
        <p14:creationId xmlns:p14="http://schemas.microsoft.com/office/powerpoint/2010/main" val="2426932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JH</a:t>
            </a:r>
          </a:p>
        </p:txBody>
      </p:sp>
      <p:sp>
        <p:nvSpPr>
          <p:cNvPr id="4" name="Slide Number Placeholder 3"/>
          <p:cNvSpPr>
            <a:spLocks noGrp="1"/>
          </p:cNvSpPr>
          <p:nvPr>
            <p:ph type="sldNum" sz="quarter" idx="5"/>
          </p:nvPr>
        </p:nvSpPr>
        <p:spPr/>
        <p:txBody>
          <a:bodyPr/>
          <a:lstStyle/>
          <a:p>
            <a:fld id="{D8C3E97E-4890-4915-A7C2-F3D207C521C5}" type="slidenum">
              <a:rPr lang="en-US" smtClean="0"/>
              <a:t>22</a:t>
            </a:fld>
            <a:endParaRPr lang="en-US"/>
          </a:p>
        </p:txBody>
      </p:sp>
    </p:spTree>
    <p:extLst>
      <p:ext uri="{BB962C8B-B14F-4D97-AF65-F5344CB8AC3E}">
        <p14:creationId xmlns:p14="http://schemas.microsoft.com/office/powerpoint/2010/main" val="2845347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JH</a:t>
            </a:r>
          </a:p>
        </p:txBody>
      </p:sp>
      <p:sp>
        <p:nvSpPr>
          <p:cNvPr id="4" name="Slide Number Placeholder 3"/>
          <p:cNvSpPr>
            <a:spLocks noGrp="1"/>
          </p:cNvSpPr>
          <p:nvPr>
            <p:ph type="sldNum" sz="quarter" idx="5"/>
          </p:nvPr>
        </p:nvSpPr>
        <p:spPr/>
        <p:txBody>
          <a:bodyPr/>
          <a:lstStyle/>
          <a:p>
            <a:fld id="{D8C3E97E-4890-4915-A7C2-F3D207C521C5}" type="slidenum">
              <a:rPr lang="en-US" smtClean="0"/>
              <a:t>23</a:t>
            </a:fld>
            <a:endParaRPr lang="en-US"/>
          </a:p>
        </p:txBody>
      </p:sp>
    </p:spTree>
    <p:extLst>
      <p:ext uri="{BB962C8B-B14F-4D97-AF65-F5344CB8AC3E}">
        <p14:creationId xmlns:p14="http://schemas.microsoft.com/office/powerpoint/2010/main" val="1310752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JH</a:t>
            </a:r>
          </a:p>
        </p:txBody>
      </p:sp>
      <p:sp>
        <p:nvSpPr>
          <p:cNvPr id="4" name="Slide Number Placeholder 3"/>
          <p:cNvSpPr>
            <a:spLocks noGrp="1"/>
          </p:cNvSpPr>
          <p:nvPr>
            <p:ph type="sldNum" sz="quarter" idx="5"/>
          </p:nvPr>
        </p:nvSpPr>
        <p:spPr/>
        <p:txBody>
          <a:bodyPr/>
          <a:lstStyle/>
          <a:p>
            <a:fld id="{D8C3E97E-4890-4915-A7C2-F3D207C521C5}" type="slidenum">
              <a:rPr lang="en-US" smtClean="0"/>
              <a:t>24</a:t>
            </a:fld>
            <a:endParaRPr lang="en-US"/>
          </a:p>
        </p:txBody>
      </p:sp>
    </p:spTree>
    <p:extLst>
      <p:ext uri="{BB962C8B-B14F-4D97-AF65-F5344CB8AC3E}">
        <p14:creationId xmlns:p14="http://schemas.microsoft.com/office/powerpoint/2010/main" val="421451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2130cc567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2130cc567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DeLilah</a:t>
            </a:r>
            <a:endParaRPr/>
          </a:p>
        </p:txBody>
      </p:sp>
    </p:spTree>
    <p:extLst>
      <p:ext uri="{BB962C8B-B14F-4D97-AF65-F5344CB8AC3E}">
        <p14:creationId xmlns:p14="http://schemas.microsoft.com/office/powerpoint/2010/main" val="65205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JH</a:t>
            </a:r>
          </a:p>
        </p:txBody>
      </p:sp>
      <p:sp>
        <p:nvSpPr>
          <p:cNvPr id="4" name="Slide Number Placeholder 3"/>
          <p:cNvSpPr>
            <a:spLocks noGrp="1"/>
          </p:cNvSpPr>
          <p:nvPr>
            <p:ph type="sldNum" sz="quarter" idx="5"/>
          </p:nvPr>
        </p:nvSpPr>
        <p:spPr/>
        <p:txBody>
          <a:bodyPr/>
          <a:lstStyle/>
          <a:p>
            <a:fld id="{D8C3E97E-4890-4915-A7C2-F3D207C521C5}" type="slidenum">
              <a:rPr lang="en-US" smtClean="0"/>
              <a:t>25</a:t>
            </a:fld>
            <a:endParaRPr lang="en-US"/>
          </a:p>
        </p:txBody>
      </p:sp>
    </p:spTree>
    <p:extLst>
      <p:ext uri="{BB962C8B-B14F-4D97-AF65-F5344CB8AC3E}">
        <p14:creationId xmlns:p14="http://schemas.microsoft.com/office/powerpoint/2010/main" val="2376389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48034-AF2D-E021-A66E-3D6596E3F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6080A-6F9C-82DF-2C1B-C2CCBD496F5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3DEECCE-7020-6AA7-465E-0791EACBD6CD}"/>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342041E0-C016-CDD6-9D3E-E066DC43DB4A}"/>
              </a:ext>
            </a:extLst>
          </p:cNvPr>
          <p:cNvSpPr>
            <a:spLocks noGrp="1"/>
          </p:cNvSpPr>
          <p:nvPr>
            <p:ph type="sldNum" sz="quarter" idx="5"/>
          </p:nvPr>
        </p:nvSpPr>
        <p:spPr/>
        <p:txBody>
          <a:bodyPr/>
          <a:lstStyle/>
          <a:p>
            <a:fld id="{D8C3E97E-4890-4915-A7C2-F3D207C521C5}" type="slidenum">
              <a:rPr lang="en-US" smtClean="0"/>
              <a:t>3</a:t>
            </a:fld>
            <a:endParaRPr lang="en-US"/>
          </a:p>
        </p:txBody>
      </p:sp>
    </p:spTree>
    <p:extLst>
      <p:ext uri="{BB962C8B-B14F-4D97-AF65-F5344CB8AC3E}">
        <p14:creationId xmlns:p14="http://schemas.microsoft.com/office/powerpoint/2010/main" val="3366863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DC</a:t>
            </a:r>
          </a:p>
        </p:txBody>
      </p:sp>
      <p:sp>
        <p:nvSpPr>
          <p:cNvPr id="4" name="Slide Number Placeholder 3"/>
          <p:cNvSpPr>
            <a:spLocks noGrp="1"/>
          </p:cNvSpPr>
          <p:nvPr>
            <p:ph type="sldNum" sz="quarter" idx="5"/>
          </p:nvPr>
        </p:nvSpPr>
        <p:spPr/>
        <p:txBody>
          <a:bodyPr/>
          <a:lstStyle/>
          <a:p>
            <a:fld id="{D8C3E97E-4890-4915-A7C2-F3D207C521C5}" type="slidenum">
              <a:rPr lang="en-US" smtClean="0"/>
              <a:t>5</a:t>
            </a:fld>
            <a:endParaRPr lang="en-US"/>
          </a:p>
        </p:txBody>
      </p:sp>
    </p:spTree>
    <p:extLst>
      <p:ext uri="{BB962C8B-B14F-4D97-AF65-F5344CB8AC3E}">
        <p14:creationId xmlns:p14="http://schemas.microsoft.com/office/powerpoint/2010/main" val="80233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BFE6A-DC52-84D7-05B6-94E96A6A6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F59F57-7F2C-2E23-37B6-C7AADCB351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6B68D3D-BAAA-8DC1-7F2C-D9ACB00F3940}"/>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83EE0F74-CFF6-1988-DA1D-566FCCE5C82D}"/>
              </a:ext>
            </a:extLst>
          </p:cNvPr>
          <p:cNvSpPr>
            <a:spLocks noGrp="1"/>
          </p:cNvSpPr>
          <p:nvPr>
            <p:ph type="sldNum" sz="quarter" idx="5"/>
          </p:nvPr>
        </p:nvSpPr>
        <p:spPr/>
        <p:txBody>
          <a:bodyPr/>
          <a:lstStyle/>
          <a:p>
            <a:fld id="{D8C3E97E-4890-4915-A7C2-F3D207C521C5}" type="slidenum">
              <a:rPr lang="en-US" smtClean="0"/>
              <a:t>6</a:t>
            </a:fld>
            <a:endParaRPr lang="en-US"/>
          </a:p>
        </p:txBody>
      </p:sp>
    </p:spTree>
    <p:extLst>
      <p:ext uri="{BB962C8B-B14F-4D97-AF65-F5344CB8AC3E}">
        <p14:creationId xmlns:p14="http://schemas.microsoft.com/office/powerpoint/2010/main" val="3332337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2CE53-8FB6-9F05-BA64-818BC707F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09D49-C449-7AD3-F1E0-1EAC5DEADCC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08E094A-01D3-CFCF-DC10-AFEDC7C969FB}"/>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22C647C8-7098-1B1E-E1A4-8AB58D0CEADC}"/>
              </a:ext>
            </a:extLst>
          </p:cNvPr>
          <p:cNvSpPr>
            <a:spLocks noGrp="1"/>
          </p:cNvSpPr>
          <p:nvPr>
            <p:ph type="sldNum" sz="quarter" idx="5"/>
          </p:nvPr>
        </p:nvSpPr>
        <p:spPr/>
        <p:txBody>
          <a:bodyPr/>
          <a:lstStyle/>
          <a:p>
            <a:fld id="{D8C3E97E-4890-4915-A7C2-F3D207C521C5}" type="slidenum">
              <a:rPr lang="en-US" smtClean="0"/>
              <a:t>7</a:t>
            </a:fld>
            <a:endParaRPr lang="en-US"/>
          </a:p>
        </p:txBody>
      </p:sp>
    </p:spTree>
    <p:extLst>
      <p:ext uri="{BB962C8B-B14F-4D97-AF65-F5344CB8AC3E}">
        <p14:creationId xmlns:p14="http://schemas.microsoft.com/office/powerpoint/2010/main" val="4241168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FAF93-7428-0AE1-82BC-DF2D26983B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BA6DF6-1889-330C-4EF3-63D66669362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8F9E621-BABC-4925-593A-52DE22B44EB7}"/>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B89ADBA7-0D47-B52E-615F-195DA03F829E}"/>
              </a:ext>
            </a:extLst>
          </p:cNvPr>
          <p:cNvSpPr>
            <a:spLocks noGrp="1"/>
          </p:cNvSpPr>
          <p:nvPr>
            <p:ph type="sldNum" sz="quarter" idx="5"/>
          </p:nvPr>
        </p:nvSpPr>
        <p:spPr/>
        <p:txBody>
          <a:bodyPr/>
          <a:lstStyle/>
          <a:p>
            <a:fld id="{D8C3E97E-4890-4915-A7C2-F3D207C521C5}" type="slidenum">
              <a:rPr lang="en-US" smtClean="0"/>
              <a:t>8</a:t>
            </a:fld>
            <a:endParaRPr lang="en-US"/>
          </a:p>
        </p:txBody>
      </p:sp>
    </p:spTree>
    <p:extLst>
      <p:ext uri="{BB962C8B-B14F-4D97-AF65-F5344CB8AC3E}">
        <p14:creationId xmlns:p14="http://schemas.microsoft.com/office/powerpoint/2010/main" val="379620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A416F-D25B-EF79-CC10-BBD0A32365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EB592-1493-2C02-9C59-D1B26E41372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58C480B-443F-9591-985F-88FC81EE0CE8}"/>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C9583DAE-B976-D596-BE95-0689A97F8E8A}"/>
              </a:ext>
            </a:extLst>
          </p:cNvPr>
          <p:cNvSpPr>
            <a:spLocks noGrp="1"/>
          </p:cNvSpPr>
          <p:nvPr>
            <p:ph type="sldNum" sz="quarter" idx="5"/>
          </p:nvPr>
        </p:nvSpPr>
        <p:spPr/>
        <p:txBody>
          <a:bodyPr/>
          <a:lstStyle/>
          <a:p>
            <a:fld id="{D8C3E97E-4890-4915-A7C2-F3D207C521C5}" type="slidenum">
              <a:rPr lang="en-US" smtClean="0"/>
              <a:t>9</a:t>
            </a:fld>
            <a:endParaRPr lang="en-US"/>
          </a:p>
        </p:txBody>
      </p:sp>
    </p:spTree>
    <p:extLst>
      <p:ext uri="{BB962C8B-B14F-4D97-AF65-F5344CB8AC3E}">
        <p14:creationId xmlns:p14="http://schemas.microsoft.com/office/powerpoint/2010/main" val="1643715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6F48F-BF5C-F4BF-C253-A4288690F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7134FC-E557-C5E9-AA9C-D63310C0114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B2F355E-BDB5-5CDA-F2BC-44E16FA498F4}"/>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273A11D3-A9D7-59C9-A5FE-790C94EADF19}"/>
              </a:ext>
            </a:extLst>
          </p:cNvPr>
          <p:cNvSpPr>
            <a:spLocks noGrp="1"/>
          </p:cNvSpPr>
          <p:nvPr>
            <p:ph type="sldNum" sz="quarter" idx="5"/>
          </p:nvPr>
        </p:nvSpPr>
        <p:spPr/>
        <p:txBody>
          <a:bodyPr/>
          <a:lstStyle/>
          <a:p>
            <a:fld id="{D8C3E97E-4890-4915-A7C2-F3D207C521C5}" type="slidenum">
              <a:rPr lang="en-US" smtClean="0"/>
              <a:t>10</a:t>
            </a:fld>
            <a:endParaRPr lang="en-US"/>
          </a:p>
        </p:txBody>
      </p:sp>
    </p:spTree>
    <p:extLst>
      <p:ext uri="{BB962C8B-B14F-4D97-AF65-F5344CB8AC3E}">
        <p14:creationId xmlns:p14="http://schemas.microsoft.com/office/powerpoint/2010/main" val="508851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9"/>
        <p:cNvGrpSpPr/>
        <p:nvPr/>
      </p:nvGrpSpPr>
      <p:grpSpPr>
        <a:xfrm>
          <a:off x="0" y="0"/>
          <a:ext cx="0" cy="0"/>
          <a:chOff x="0" y="0"/>
          <a:chExt cx="0" cy="0"/>
        </a:xfrm>
      </p:grpSpPr>
      <p:pic>
        <p:nvPicPr>
          <p:cNvPr id="90" name="Google Shape;90;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3" name="Google Shape;9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95"/>
        <p:cNvGrpSpPr/>
        <p:nvPr/>
      </p:nvGrpSpPr>
      <p:grpSpPr>
        <a:xfrm>
          <a:off x="0" y="0"/>
          <a:ext cx="0" cy="0"/>
          <a:chOff x="0" y="0"/>
          <a:chExt cx="0" cy="0"/>
        </a:xfrm>
      </p:grpSpPr>
      <p:pic>
        <p:nvPicPr>
          <p:cNvPr id="96" name="Google Shape;96;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9" name="Google Shape;99;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01"/>
        <p:cNvGrpSpPr/>
        <p:nvPr/>
      </p:nvGrpSpPr>
      <p:grpSpPr>
        <a:xfrm>
          <a:off x="0" y="0"/>
          <a:ext cx="0" cy="0"/>
          <a:chOff x="0" y="0"/>
          <a:chExt cx="0" cy="0"/>
        </a:xfrm>
      </p:grpSpPr>
      <p:pic>
        <p:nvPicPr>
          <p:cNvPr id="102" name="Google Shape;102;p4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3" name="Google Shape;103;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4" name="Google Shape;104;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 name="Google Shape;105;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6" name="Google Shape;106;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07"/>
        <p:cNvGrpSpPr/>
        <p:nvPr/>
      </p:nvGrpSpPr>
      <p:grpSpPr>
        <a:xfrm>
          <a:off x="0" y="0"/>
          <a:ext cx="0" cy="0"/>
          <a:chOff x="0" y="0"/>
          <a:chExt cx="0" cy="0"/>
        </a:xfrm>
      </p:grpSpPr>
      <p:pic>
        <p:nvPicPr>
          <p:cNvPr id="108" name="Google Shape;108;p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9" name="Google Shape;109;p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0" name="Google Shape;110;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 name="Google Shape;111;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2" name="Google Shape;112;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3"/>
        <p:cNvGrpSpPr/>
        <p:nvPr/>
      </p:nvGrpSpPr>
      <p:grpSpPr>
        <a:xfrm>
          <a:off x="0" y="0"/>
          <a:ext cx="0" cy="0"/>
          <a:chOff x="0" y="0"/>
          <a:chExt cx="0" cy="0"/>
        </a:xfrm>
      </p:grpSpPr>
      <p:pic>
        <p:nvPicPr>
          <p:cNvPr id="114" name="Google Shape;114;p4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 name="Google Shape;115;p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 name="Google Shape;116;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7" name="Google Shape;117;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8" name="Google Shape;118;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3" name="Google Shape;12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24" name="Google Shape;124;p4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25" name="Google Shape;125;p4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26" name="Google Shape;126;p4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7" name="Google Shape;127;p4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28"/>
        <p:cNvGrpSpPr/>
        <p:nvPr/>
      </p:nvGrpSpPr>
      <p:grpSpPr>
        <a:xfrm>
          <a:off x="0" y="0"/>
          <a:ext cx="0" cy="0"/>
          <a:chOff x="0" y="0"/>
          <a:chExt cx="0" cy="0"/>
        </a:xfrm>
      </p:grpSpPr>
      <p:pic>
        <p:nvPicPr>
          <p:cNvPr id="129" name="Google Shape;129;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0" name="Google Shape;130;p4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31" name="Google Shape;131;p4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32" name="Google Shape;132;p4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33" name="Google Shape;133;p45"/>
          <p:cNvGrpSpPr/>
          <p:nvPr/>
        </p:nvGrpSpPr>
        <p:grpSpPr>
          <a:xfrm>
            <a:off x="308400" y="1062325"/>
            <a:ext cx="1006800" cy="1003500"/>
            <a:chOff x="308400" y="1076275"/>
            <a:chExt cx="1006800" cy="1003500"/>
          </a:xfrm>
        </p:grpSpPr>
        <p:sp>
          <p:nvSpPr>
            <p:cNvPr id="134" name="Google Shape;134;p4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4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36" name="Google Shape;136;p45"/>
          <p:cNvGrpSpPr/>
          <p:nvPr/>
        </p:nvGrpSpPr>
        <p:grpSpPr>
          <a:xfrm>
            <a:off x="308400" y="2150613"/>
            <a:ext cx="1006800" cy="1003500"/>
            <a:chOff x="308400" y="2218825"/>
            <a:chExt cx="1006800" cy="1003500"/>
          </a:xfrm>
        </p:grpSpPr>
        <p:sp>
          <p:nvSpPr>
            <p:cNvPr id="137" name="Google Shape;137;p4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39" name="Google Shape;139;p45"/>
          <p:cNvGrpSpPr/>
          <p:nvPr/>
        </p:nvGrpSpPr>
        <p:grpSpPr>
          <a:xfrm>
            <a:off x="308400" y="3238900"/>
            <a:ext cx="1006800" cy="1003500"/>
            <a:chOff x="308400" y="1076275"/>
            <a:chExt cx="1006800" cy="1003500"/>
          </a:xfrm>
        </p:grpSpPr>
        <p:sp>
          <p:nvSpPr>
            <p:cNvPr id="140" name="Google Shape;140;p4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42" name="Google Shape;142;p4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43" name="Google Shape;143;p4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44" name="Google Shape;144;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45" name="Google Shape;145;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46" name="Google Shape;146;p4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47" name="Google Shape;147;p4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48" name="Google Shape;148;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49"/>
        <p:cNvGrpSpPr/>
        <p:nvPr/>
      </p:nvGrpSpPr>
      <p:grpSpPr>
        <a:xfrm>
          <a:off x="0" y="0"/>
          <a:ext cx="0" cy="0"/>
          <a:chOff x="0" y="0"/>
          <a:chExt cx="0" cy="0"/>
        </a:xfrm>
      </p:grpSpPr>
      <p:pic>
        <p:nvPicPr>
          <p:cNvPr id="150" name="Google Shape;150;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51" name="Google Shape;151;p4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52" name="Google Shape;152;p4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53" name="Google Shape;153;p4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54" name="Google Shape;154;p4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55" name="Google Shape;155;p4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56" name="Google Shape;156;p4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57" name="Google Shape;157;p4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58" name="Google Shape;158;p4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59" name="Google Shape;159;p46"/>
          <p:cNvGrpSpPr/>
          <p:nvPr/>
        </p:nvGrpSpPr>
        <p:grpSpPr>
          <a:xfrm>
            <a:off x="311700" y="3548650"/>
            <a:ext cx="8363900" cy="646200"/>
            <a:chOff x="375100" y="3396250"/>
            <a:chExt cx="8363900" cy="646200"/>
          </a:xfrm>
        </p:grpSpPr>
        <p:sp>
          <p:nvSpPr>
            <p:cNvPr id="160" name="Google Shape;160;p4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4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4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4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4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65" name="Google Shape;165;p4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66" name="Google Shape;166;p4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67" name="Google Shape;167;p4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68" name="Google Shape;168;p4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69" name="Google Shape;169;p4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70" name="Google Shape;170;p4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71" name="Google Shape;171;p4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72" name="Google Shape;172;p4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73" name="Google Shape;173;p4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74" name="Google Shape;174;p4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75" name="Google Shape;175;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6" name="Google Shape;176;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7" name="Google Shape;177;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2" name="Google Shape;182;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84" name="Google Shape;184;p4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87" name="Google Shape;187;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90" name="Google Shape;19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2" name="Google Shape;192;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97"/>
        <p:cNvGrpSpPr/>
        <p:nvPr/>
      </p:nvGrpSpPr>
      <p:grpSpPr>
        <a:xfrm>
          <a:off x="0" y="0"/>
          <a:ext cx="0" cy="0"/>
          <a:chOff x="0" y="0"/>
          <a:chExt cx="0" cy="0"/>
        </a:xfrm>
      </p:grpSpPr>
      <p:pic>
        <p:nvPicPr>
          <p:cNvPr id="198" name="Google Shape;198;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03"/>
        <p:cNvGrpSpPr/>
        <p:nvPr/>
      </p:nvGrpSpPr>
      <p:grpSpPr>
        <a:xfrm>
          <a:off x="0" y="0"/>
          <a:ext cx="0" cy="0"/>
          <a:chOff x="0" y="0"/>
          <a:chExt cx="0" cy="0"/>
        </a:xfrm>
      </p:grpSpPr>
      <p:pic>
        <p:nvPicPr>
          <p:cNvPr id="204" name="Google Shape;204;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 name="Google Shape;20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7" name="Google Shape;207;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8" name="Google Shape;208;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09"/>
        <p:cNvGrpSpPr/>
        <p:nvPr/>
      </p:nvGrpSpPr>
      <p:grpSpPr>
        <a:xfrm>
          <a:off x="0" y="0"/>
          <a:ext cx="0" cy="0"/>
          <a:chOff x="0" y="0"/>
          <a:chExt cx="0" cy="0"/>
        </a:xfrm>
      </p:grpSpPr>
      <p:pic>
        <p:nvPicPr>
          <p:cNvPr id="210" name="Google Shape;210;p5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1" name="Google Shape;211;p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2" name="Google Shape;212;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3" name="Google Shape;213;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4" name="Google Shape;214;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15"/>
        <p:cNvGrpSpPr/>
        <p:nvPr/>
      </p:nvGrpSpPr>
      <p:grpSpPr>
        <a:xfrm>
          <a:off x="0" y="0"/>
          <a:ext cx="0" cy="0"/>
          <a:chOff x="0" y="0"/>
          <a:chExt cx="0" cy="0"/>
        </a:xfrm>
      </p:grpSpPr>
      <p:pic>
        <p:nvPicPr>
          <p:cNvPr id="216" name="Google Shape;216;p5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7" name="Google Shape;217;p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8" name="Google Shape;218;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9" name="Google Shape;219;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0" name="Google Shape;220;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21"/>
        <p:cNvGrpSpPr/>
        <p:nvPr/>
      </p:nvGrpSpPr>
      <p:grpSpPr>
        <a:xfrm>
          <a:off x="0" y="0"/>
          <a:ext cx="0" cy="0"/>
          <a:chOff x="0" y="0"/>
          <a:chExt cx="0" cy="0"/>
        </a:xfrm>
      </p:grpSpPr>
      <p:pic>
        <p:nvPicPr>
          <p:cNvPr id="222" name="Google Shape;222;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4" name="Google Shape;224;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25" name="Google Shape;225;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6" name="Google Shape;226;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27"/>
        <p:cNvGrpSpPr/>
        <p:nvPr/>
      </p:nvGrpSpPr>
      <p:grpSpPr>
        <a:xfrm>
          <a:off x="0" y="0"/>
          <a:ext cx="0" cy="0"/>
          <a:chOff x="0" y="0"/>
          <a:chExt cx="0" cy="0"/>
        </a:xfrm>
      </p:grpSpPr>
      <p:pic>
        <p:nvPicPr>
          <p:cNvPr id="228" name="Google Shape;228;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0" name="Google Shape;230;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1" name="Google Shape;231;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2" name="Google Shape;232;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33"/>
        <p:cNvGrpSpPr/>
        <p:nvPr/>
      </p:nvGrpSpPr>
      <p:grpSpPr>
        <a:xfrm>
          <a:off x="0" y="0"/>
          <a:ext cx="0" cy="0"/>
          <a:chOff x="0" y="0"/>
          <a:chExt cx="0" cy="0"/>
        </a:xfrm>
      </p:grpSpPr>
      <p:pic>
        <p:nvPicPr>
          <p:cNvPr id="234" name="Google Shape;234;p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6" name="Google Shape;236;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37" name="Google Shape;237;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8" name="Google Shape;238;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39"/>
        <p:cNvGrpSpPr/>
        <p:nvPr/>
      </p:nvGrpSpPr>
      <p:grpSpPr>
        <a:xfrm>
          <a:off x="0" y="0"/>
          <a:ext cx="0" cy="0"/>
          <a:chOff x="0" y="0"/>
          <a:chExt cx="0" cy="0"/>
        </a:xfrm>
      </p:grpSpPr>
      <p:pic>
        <p:nvPicPr>
          <p:cNvPr id="240" name="Google Shape;240;p5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42" name="Google Shape;242;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43" name="Google Shape;243;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44" name="Google Shape;244;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29"/>
        <p:cNvGrpSpPr/>
        <p:nvPr/>
      </p:nvGrpSpPr>
      <p:grpSpPr>
        <a:xfrm>
          <a:off x="0" y="0"/>
          <a:ext cx="0" cy="0"/>
          <a:chOff x="0" y="0"/>
          <a:chExt cx="0" cy="0"/>
        </a:xfrm>
      </p:grpSpPr>
      <p:sp>
        <p:nvSpPr>
          <p:cNvPr id="30" name="Google Shape;3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3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3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3" name="Google Shape;33;p33"/>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4" name="Google Shape;34;p33"/>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5" name="Google Shape;35;p33"/>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6" name="Google Shape;36;p33"/>
          <p:cNvGrpSpPr/>
          <p:nvPr/>
        </p:nvGrpSpPr>
        <p:grpSpPr>
          <a:xfrm>
            <a:off x="308400" y="1062325"/>
            <a:ext cx="1006800" cy="1003500"/>
            <a:chOff x="308400" y="1076275"/>
            <a:chExt cx="1006800" cy="1003500"/>
          </a:xfrm>
        </p:grpSpPr>
        <p:sp>
          <p:nvSpPr>
            <p:cNvPr id="37" name="Google Shape;37;p33"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3"/>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 name="Google Shape;39;p33"/>
          <p:cNvGrpSpPr/>
          <p:nvPr/>
        </p:nvGrpSpPr>
        <p:grpSpPr>
          <a:xfrm>
            <a:off x="308400" y="2150613"/>
            <a:ext cx="1006800" cy="1003500"/>
            <a:chOff x="308400" y="2218825"/>
            <a:chExt cx="1006800" cy="1003500"/>
          </a:xfrm>
        </p:grpSpPr>
        <p:sp>
          <p:nvSpPr>
            <p:cNvPr id="40" name="Google Shape;40;p33"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3"/>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2" name="Google Shape;42;p33"/>
          <p:cNvGrpSpPr/>
          <p:nvPr/>
        </p:nvGrpSpPr>
        <p:grpSpPr>
          <a:xfrm>
            <a:off x="308400" y="3238900"/>
            <a:ext cx="1006800" cy="1003500"/>
            <a:chOff x="308400" y="1076275"/>
            <a:chExt cx="1006800" cy="1003500"/>
          </a:xfrm>
        </p:grpSpPr>
        <p:sp>
          <p:nvSpPr>
            <p:cNvPr id="43" name="Google Shape;43;p33"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3"/>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5" name="Google Shape;45;p33"/>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 name="Google Shape;46;p33"/>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7" name="Google Shape;47;p33"/>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8" name="Google Shape;48;p33"/>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9" name="Google Shape;49;p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 name="Google Shape;50;p3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3506429"/>
            <a:ext cx="9144000" cy="1637071"/>
          </a:xfrm>
          <a:prstGeom prst="rect">
            <a:avLst/>
          </a:prstGeom>
          <a:gradFill>
            <a:gsLst>
              <a:gs pos="0">
                <a:schemeClr val="bg1"/>
              </a:gs>
              <a:gs pos="100000">
                <a:srgbClr val="FFC846">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85800" y="2427180"/>
            <a:ext cx="7772400" cy="912442"/>
          </a:xfrm>
        </p:spPr>
        <p:txBody>
          <a:bodyPr anchor="t" anchorCtr="0">
            <a:normAutofit/>
          </a:bodyPr>
          <a:lstStyle>
            <a:lvl1pPr algn="ctr">
              <a:defRPr sz="2700">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685800" y="3805083"/>
            <a:ext cx="7772400" cy="799444"/>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8" y="474529"/>
            <a:ext cx="2821173" cy="1322048"/>
          </a:xfrm>
          <a:prstGeom prst="rect">
            <a:avLst/>
          </a:prstGeom>
        </p:spPr>
      </p:pic>
      <p:cxnSp>
        <p:nvCxnSpPr>
          <p:cNvPr id="10" name="Straight Connector 9"/>
          <p:cNvCxnSpPr/>
          <p:nvPr userDrawn="1"/>
        </p:nvCxnSpPr>
        <p:spPr>
          <a:xfrm>
            <a:off x="685801" y="2079522"/>
            <a:ext cx="7801897" cy="0"/>
          </a:xfrm>
          <a:prstGeom prst="line">
            <a:avLst/>
          </a:prstGeom>
          <a:ln w="19050">
            <a:solidFill>
              <a:srgbClr val="FFC846"/>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1512238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914400"/>
          </a:xfrm>
          <a:prstGeom prst="rect">
            <a:avLst/>
          </a:prstGeom>
        </p:spPr>
      </p:pic>
      <p:sp>
        <p:nvSpPr>
          <p:cNvPr id="2" name="Title 1"/>
          <p:cNvSpPr>
            <a:spLocks noGrp="1"/>
          </p:cNvSpPr>
          <p:nvPr>
            <p:ph type="title"/>
          </p:nvPr>
        </p:nvSpPr>
        <p:spPr>
          <a:xfrm>
            <a:off x="245194" y="190885"/>
            <a:ext cx="6081865" cy="567314"/>
          </a:xfrm>
        </p:spPr>
        <p:txBody>
          <a:bodyPr lIns="0" tIns="0" rIns="0" bIns="0" anchor="t" anchorCtr="0">
            <a:normAutofit/>
          </a:bodyPr>
          <a:lstStyle>
            <a:lvl1pPr>
              <a:defRPr sz="18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097280"/>
            <a:ext cx="7886700" cy="3480506"/>
          </a:xfrm>
        </p:spPr>
        <p:txBody>
          <a:bodyPr lIns="0" tIns="0" rIns="0"/>
          <a:lstStyle>
            <a:lvl1pPr>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9"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621947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Title 1"/>
          <p:cNvSpPr>
            <a:spLocks noGrp="1"/>
          </p:cNvSpPr>
          <p:nvPr>
            <p:ph type="ctrTitle"/>
          </p:nvPr>
        </p:nvSpPr>
        <p:spPr>
          <a:xfrm>
            <a:off x="685800" y="1946787"/>
            <a:ext cx="7772400" cy="1753215"/>
          </a:xfrm>
        </p:spPr>
        <p:txBody>
          <a:bodyPr anchor="t" anchorCtr="0">
            <a:normAutofit/>
          </a:bodyPr>
          <a:lstStyle>
            <a:lvl1pPr algn="ctr">
              <a:defRPr sz="3000">
                <a:solidFill>
                  <a:schemeClr val="bg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15697" y="4820264"/>
            <a:ext cx="2057400" cy="273844"/>
          </a:xfrm>
          <a:prstGeom prst="rect">
            <a:avLst/>
          </a:prstGeom>
        </p:spPr>
        <p:txBody>
          <a:bodyPr/>
          <a:lstStyle>
            <a:lvl1pPr algn="l">
              <a:defRPr sz="12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3927190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43999" cy="5143499"/>
          </a:xfrm>
          <a:prstGeom prst="rect">
            <a:avLst/>
          </a:prstGeom>
        </p:spPr>
      </p:pic>
      <p:sp>
        <p:nvSpPr>
          <p:cNvPr id="3" name="Title 1"/>
          <p:cNvSpPr>
            <a:spLocks noGrp="1"/>
          </p:cNvSpPr>
          <p:nvPr>
            <p:ph type="ctrTitle"/>
          </p:nvPr>
        </p:nvSpPr>
        <p:spPr>
          <a:xfrm>
            <a:off x="685800" y="1946787"/>
            <a:ext cx="7772400" cy="1753215"/>
          </a:xfrm>
        </p:spPr>
        <p:txBody>
          <a:bodyPr anchor="t" anchorCtr="0">
            <a:normAutofit/>
          </a:bodyPr>
          <a:lstStyle>
            <a:lvl1pPr algn="ctr">
              <a:defRPr sz="3000">
                <a:solidFill>
                  <a:schemeClr val="bg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783162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1"/>
        <p:cNvGrpSpPr/>
        <p:nvPr/>
      </p:nvGrpSpPr>
      <p:grpSpPr>
        <a:xfrm>
          <a:off x="0" y="0"/>
          <a:ext cx="0" cy="0"/>
          <a:chOff x="0" y="0"/>
          <a:chExt cx="0" cy="0"/>
        </a:xfrm>
      </p:grpSpPr>
      <p:pic>
        <p:nvPicPr>
          <p:cNvPr id="72" name="Google Shape;72;p3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 name="Google Shape;76;p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7"/>
        <p:cNvGrpSpPr/>
        <p:nvPr/>
      </p:nvGrpSpPr>
      <p:grpSpPr>
        <a:xfrm>
          <a:off x="0" y="0"/>
          <a:ext cx="0" cy="0"/>
          <a:chOff x="0" y="0"/>
          <a:chExt cx="0" cy="0"/>
        </a:xfrm>
      </p:grpSpPr>
      <p:pic>
        <p:nvPicPr>
          <p:cNvPr id="78" name="Google Shape;7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 name="Google Shape;8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
        <p:cNvGrpSpPr/>
        <p:nvPr/>
      </p:nvGrpSpPr>
      <p:grpSpPr>
        <a:xfrm>
          <a:off x="0" y="0"/>
          <a:ext cx="0" cy="0"/>
          <a:chOff x="0" y="0"/>
          <a:chExt cx="0" cy="0"/>
        </a:xfrm>
      </p:grpSpPr>
      <p:pic>
        <p:nvPicPr>
          <p:cNvPr id="84" name="Google Shape;84;p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3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88" name="Google Shape;88;p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AC_DB26F421.xml"/><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52.jpe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hyperlink" Target="https://www.cde.state.co.us/fedprograms/regionalcontactspage" TargetMode="External"/><Relationship Id="rId5" Type="http://schemas.openxmlformats.org/officeDocument/2006/relationships/hyperlink" Target="https://www.cde.state.co.us/fedprograms/titleirankorder" TargetMode="Externa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hyperlink" Target="https://www.cde.state.co.us/cdeawards/gains-training-8" TargetMode="External"/><Relationship Id="rId5" Type="http://schemas.openxmlformats.org/officeDocument/2006/relationships/hyperlink" Target="https://www.cde.state.co.us/gains/uploaddowloadgainsexcelbudgets" TargetMode="External"/><Relationship Id="rId4" Type="http://schemas.openxmlformats.org/officeDocument/2006/relationships/hyperlink" Target="https://vimeo.com/942447374?share=cop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coloradotest.egrantsmanagement.com/"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prstGeom prst="rect">
            <a:avLst/>
          </a:prstGeom>
          <a:noFill/>
          <a:ln>
            <a:noFill/>
          </a:ln>
        </p:spPr>
        <p:txBody>
          <a:bodyPr spcFirstLastPara="1" vert="horz" wrap="square" lIns="0" tIns="0" rIns="0" bIns="0" rtlCol="0" anchor="t" anchorCtr="0">
            <a:normAutofit fontScale="90000"/>
          </a:bodyPr>
          <a:lstStyle/>
          <a:p>
            <a:r>
              <a:rPr lang="en-US">
                <a:solidFill>
                  <a:schemeClr val="tx1"/>
                </a:solidFill>
              </a:rPr>
              <a:t>2025-2026 Consolidated Application System Training</a:t>
            </a:r>
          </a:p>
        </p:txBody>
      </p:sp>
      <p:sp>
        <p:nvSpPr>
          <p:cNvPr id="2" name="Title 1">
            <a:extLst>
              <a:ext uri="{FF2B5EF4-FFF2-40B4-BE49-F238E27FC236}">
                <a16:creationId xmlns:a16="http://schemas.microsoft.com/office/drawing/2014/main" id="{6C49D69F-AABC-C089-9D33-804D17888350}"/>
              </a:ext>
            </a:extLst>
          </p:cNvPr>
          <p:cNvSpPr>
            <a:spLocks noGrp="1"/>
          </p:cNvSpPr>
          <p:nvPr>
            <p:ph type="title" idx="3"/>
          </p:nvPr>
        </p:nvSpPr>
        <p:spPr/>
        <p:txBody>
          <a:bodyPr/>
          <a:lstStyle/>
          <a:p>
            <a:r>
              <a:rPr lang="en-US"/>
              <a:t>Title I, Part A</a:t>
            </a:r>
          </a:p>
        </p:txBody>
      </p:sp>
      <p:pic>
        <p:nvPicPr>
          <p:cNvPr id="4" name="Picture 3">
            <a:extLst>
              <a:ext uri="{FF2B5EF4-FFF2-40B4-BE49-F238E27FC236}">
                <a16:creationId xmlns:a16="http://schemas.microsoft.com/office/drawing/2014/main" id="{DAF3251A-4A6B-B8E8-74E1-99C37708AB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0725" y="3834442"/>
            <a:ext cx="1310730" cy="1253699"/>
          </a:xfrm>
          <a:prstGeom prst="rect">
            <a:avLst/>
          </a:prstGeom>
        </p:spPr>
      </p:pic>
    </p:spTree>
    <p:extLst>
      <p:ext uri="{BB962C8B-B14F-4D97-AF65-F5344CB8AC3E}">
        <p14:creationId xmlns:p14="http://schemas.microsoft.com/office/powerpoint/2010/main" val="1630022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E503B-84E0-80C6-E3D3-11306A8C8B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49F2AB-EFF2-BA33-D6FE-0730BDBF3E93}"/>
              </a:ext>
            </a:extLst>
          </p:cNvPr>
          <p:cNvSpPr>
            <a:spLocks noGrp="1"/>
          </p:cNvSpPr>
          <p:nvPr>
            <p:ph type="title"/>
          </p:nvPr>
        </p:nvSpPr>
        <p:spPr>
          <a:xfrm>
            <a:off x="311700" y="105100"/>
            <a:ext cx="7565465" cy="728877"/>
          </a:xfrm>
        </p:spPr>
        <p:txBody>
          <a:bodyPr>
            <a:normAutofit/>
          </a:bodyPr>
          <a:lstStyle/>
          <a:p>
            <a:r>
              <a:rPr lang="en-US" sz="1600"/>
              <a:t>LEA Title I, Part A Set-Asides Changes – Additional Optional Set-Asides Table</a:t>
            </a:r>
          </a:p>
        </p:txBody>
      </p:sp>
      <p:pic>
        <p:nvPicPr>
          <p:cNvPr id="5" name="Picture 4">
            <a:extLst>
              <a:ext uri="{FF2B5EF4-FFF2-40B4-BE49-F238E27FC236}">
                <a16:creationId xmlns:a16="http://schemas.microsoft.com/office/drawing/2014/main" id="{DC4A824E-0C35-99A6-5907-A46E9DB1E63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336" y="101786"/>
            <a:ext cx="718992" cy="687550"/>
          </a:xfrm>
          <a:prstGeom prst="rect">
            <a:avLst/>
          </a:prstGeom>
        </p:spPr>
      </p:pic>
      <p:sp>
        <p:nvSpPr>
          <p:cNvPr id="9" name="TextBox 8">
            <a:extLst>
              <a:ext uri="{FF2B5EF4-FFF2-40B4-BE49-F238E27FC236}">
                <a16:creationId xmlns:a16="http://schemas.microsoft.com/office/drawing/2014/main" id="{21205B91-6181-9DC6-C99F-3B590ACA3DB1}"/>
              </a:ext>
            </a:extLst>
          </p:cNvPr>
          <p:cNvSpPr txBox="1"/>
          <p:nvPr/>
        </p:nvSpPr>
        <p:spPr>
          <a:xfrm>
            <a:off x="102623" y="587163"/>
            <a:ext cx="8174211" cy="484748"/>
          </a:xfrm>
          <a:prstGeom prst="rect">
            <a:avLst/>
          </a:prstGeom>
          <a:noFill/>
        </p:spPr>
        <p:txBody>
          <a:bodyPr wrap="square" lIns="68580" tIns="34290" rIns="68580" bIns="34290" rtlCol="0" anchor="t">
            <a:spAutoFit/>
          </a:bodyPr>
          <a:lstStyle/>
          <a:p>
            <a:pPr algn="ctr"/>
            <a:r>
              <a:rPr lang="en-US" sz="1350" b="1">
                <a:solidFill>
                  <a:srgbClr val="FF0000"/>
                </a:solidFill>
                <a:ea typeface="Calibri"/>
                <a:cs typeface="Calibri"/>
              </a:rPr>
              <a:t>This page must be completed prior to the School Ranking (School Profile) page and budgeting! </a:t>
            </a:r>
            <a:endParaRPr lang="en-US" sz="1350"/>
          </a:p>
          <a:p>
            <a:pPr marL="214313" indent="-214313">
              <a:buFont typeface="Arial"/>
              <a:buChar char="•"/>
            </a:pPr>
            <a:endParaRPr lang="en-US" sz="1350">
              <a:ea typeface="Calibri"/>
              <a:cs typeface="Calibri"/>
            </a:endParaRPr>
          </a:p>
        </p:txBody>
      </p:sp>
      <p:sp>
        <p:nvSpPr>
          <p:cNvPr id="6" name="TextBox 5">
            <a:extLst>
              <a:ext uri="{FF2B5EF4-FFF2-40B4-BE49-F238E27FC236}">
                <a16:creationId xmlns:a16="http://schemas.microsoft.com/office/drawing/2014/main" id="{9B34DF70-AEB0-A2D0-67DD-DE225F7490F3}"/>
              </a:ext>
            </a:extLst>
          </p:cNvPr>
          <p:cNvSpPr txBox="1"/>
          <p:nvPr/>
        </p:nvSpPr>
        <p:spPr>
          <a:xfrm>
            <a:off x="121500" y="1074698"/>
            <a:ext cx="8591210" cy="1546577"/>
          </a:xfrm>
          <a:prstGeom prst="rect">
            <a:avLst/>
          </a:prstGeom>
          <a:noFill/>
        </p:spPr>
        <p:txBody>
          <a:bodyPr wrap="square" lIns="68580" tIns="34290" rIns="68580" bIns="34290" rtlCol="0" anchor="t">
            <a:spAutoFit/>
          </a:bodyPr>
          <a:lstStyle/>
          <a:p>
            <a:r>
              <a:rPr lang="en-US" sz="1600">
                <a:ea typeface="Calibri"/>
                <a:cs typeface="Calibri"/>
              </a:rPr>
              <a:t>Additional Optional Set-Asides</a:t>
            </a:r>
            <a:endParaRPr lang="en-US">
              <a:ea typeface="Calibri"/>
            </a:endParaRPr>
          </a:p>
          <a:p>
            <a:pPr marL="742950" lvl="1" indent="-285750">
              <a:buFont typeface="Courier New"/>
              <a:buChar char="o"/>
            </a:pPr>
            <a:r>
              <a:rPr lang="en-US" sz="1600">
                <a:ea typeface="Calibri"/>
                <a:cs typeface="Calibri"/>
              </a:rPr>
              <a:t>Structured the same as last year. However, Pay Differential and Operational Need have been condensed into one line for District Managed Activities. </a:t>
            </a:r>
          </a:p>
          <a:p>
            <a:pPr marL="742950" lvl="1" indent="-285750">
              <a:buFont typeface="Courier New"/>
              <a:buChar char="o"/>
            </a:pPr>
            <a:r>
              <a:rPr lang="en-US" sz="1600">
                <a:ea typeface="Calibri"/>
                <a:cs typeface="Calibri"/>
              </a:rPr>
              <a:t>A waiver is required if the District Managed Activity Set-Aside exceeds 20% of the Title I, Part A allocation. The DMA waiver has been linked in the table.</a:t>
            </a:r>
          </a:p>
          <a:p>
            <a:pPr marL="213995" indent="-213995">
              <a:buFont typeface="Arial"/>
              <a:buChar char="•"/>
            </a:pPr>
            <a:endParaRPr lang="en-US" sz="1600">
              <a:ea typeface="Calibri"/>
              <a:cs typeface="Calibri"/>
            </a:endParaRPr>
          </a:p>
        </p:txBody>
      </p:sp>
      <p:sp>
        <p:nvSpPr>
          <p:cNvPr id="7" name="Title 6">
            <a:extLst>
              <a:ext uri="{FF2B5EF4-FFF2-40B4-BE49-F238E27FC236}">
                <a16:creationId xmlns:a16="http://schemas.microsoft.com/office/drawing/2014/main" id="{5F98C715-86BC-3B89-E583-8AAECF41CB16}"/>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1281603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461CB-26D4-1E58-5EE8-178A81E2BD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62364A-BA12-BD08-B88C-058C10F5F6A7}"/>
              </a:ext>
            </a:extLst>
          </p:cNvPr>
          <p:cNvSpPr>
            <a:spLocks noGrp="1"/>
          </p:cNvSpPr>
          <p:nvPr>
            <p:ph type="title"/>
          </p:nvPr>
        </p:nvSpPr>
        <p:spPr/>
        <p:txBody>
          <a:bodyPr>
            <a:normAutofit/>
          </a:bodyPr>
          <a:lstStyle/>
          <a:p>
            <a:r>
              <a:rPr lang="en-US"/>
              <a:t>LEA Title I, Part A Set-Asides – Summary Table</a:t>
            </a:r>
          </a:p>
        </p:txBody>
      </p:sp>
      <p:pic>
        <p:nvPicPr>
          <p:cNvPr id="5" name="Picture 4">
            <a:extLst>
              <a:ext uri="{FF2B5EF4-FFF2-40B4-BE49-F238E27FC236}">
                <a16:creationId xmlns:a16="http://schemas.microsoft.com/office/drawing/2014/main" id="{533C92DC-7D95-2A9E-E5AF-E42B33E8CD6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5336" y="101786"/>
            <a:ext cx="718992" cy="687550"/>
          </a:xfrm>
          <a:prstGeom prst="rect">
            <a:avLst/>
          </a:prstGeom>
        </p:spPr>
      </p:pic>
      <p:sp>
        <p:nvSpPr>
          <p:cNvPr id="9" name="TextBox 8">
            <a:extLst>
              <a:ext uri="{FF2B5EF4-FFF2-40B4-BE49-F238E27FC236}">
                <a16:creationId xmlns:a16="http://schemas.microsoft.com/office/drawing/2014/main" id="{33A16958-E13D-0FE6-8F77-6A799BFD5B1C}"/>
              </a:ext>
            </a:extLst>
          </p:cNvPr>
          <p:cNvSpPr txBox="1"/>
          <p:nvPr/>
        </p:nvSpPr>
        <p:spPr>
          <a:xfrm>
            <a:off x="102623" y="587163"/>
            <a:ext cx="8174211" cy="484748"/>
          </a:xfrm>
          <a:prstGeom prst="rect">
            <a:avLst/>
          </a:prstGeom>
          <a:noFill/>
        </p:spPr>
        <p:txBody>
          <a:bodyPr wrap="square" lIns="68580" tIns="34290" rIns="68580" bIns="34290" rtlCol="0" anchor="t">
            <a:spAutoFit/>
          </a:bodyPr>
          <a:lstStyle/>
          <a:p>
            <a:pPr algn="ctr"/>
            <a:r>
              <a:rPr lang="en-US" sz="1350" b="1">
                <a:solidFill>
                  <a:srgbClr val="FF0000"/>
                </a:solidFill>
                <a:ea typeface="Calibri"/>
                <a:cs typeface="Calibri"/>
              </a:rPr>
              <a:t>This page must be completed prior to the School Ranking (School Profile) page and budgeting! </a:t>
            </a:r>
            <a:endParaRPr lang="en-US" sz="1350"/>
          </a:p>
          <a:p>
            <a:pPr marL="214313" indent="-214313">
              <a:buFont typeface="Arial"/>
              <a:buChar char="•"/>
            </a:pPr>
            <a:endParaRPr lang="en-US" sz="1350">
              <a:ea typeface="Calibri"/>
              <a:cs typeface="Calibri"/>
            </a:endParaRPr>
          </a:p>
        </p:txBody>
      </p:sp>
      <p:sp>
        <p:nvSpPr>
          <p:cNvPr id="6" name="TextBox 5">
            <a:extLst>
              <a:ext uri="{FF2B5EF4-FFF2-40B4-BE49-F238E27FC236}">
                <a16:creationId xmlns:a16="http://schemas.microsoft.com/office/drawing/2014/main" id="{ABFD5EB8-1841-4160-1991-D3A0676000A9}"/>
              </a:ext>
            </a:extLst>
          </p:cNvPr>
          <p:cNvSpPr txBox="1"/>
          <p:nvPr/>
        </p:nvSpPr>
        <p:spPr>
          <a:xfrm>
            <a:off x="55200" y="942906"/>
            <a:ext cx="9090076" cy="2769989"/>
          </a:xfrm>
          <a:prstGeom prst="rect">
            <a:avLst/>
          </a:prstGeom>
          <a:noFill/>
        </p:spPr>
        <p:txBody>
          <a:bodyPr wrap="square" lIns="68580" tIns="34290" rIns="68580" bIns="34290" rtlCol="0" anchor="t">
            <a:spAutoFit/>
          </a:bodyPr>
          <a:lstStyle/>
          <a:p>
            <a:pPr marL="213995" indent="-213995">
              <a:buFont typeface="Arial"/>
              <a:buChar char="•"/>
            </a:pPr>
            <a:r>
              <a:rPr lang="en-US" sz="1350">
                <a:latin typeface="Roboto"/>
                <a:ea typeface="Calibri"/>
                <a:cs typeface="Calibri"/>
              </a:rPr>
              <a:t>The LEA-Set Asides page is going to take the Title I allocation and begin removing the Set-Asides to determine the amount available to budget to schools.</a:t>
            </a:r>
            <a:endParaRPr lang="en-US">
              <a:latin typeface="Roboto"/>
            </a:endParaRPr>
          </a:p>
          <a:p>
            <a:pPr marL="556895" lvl="1" indent="-213995">
              <a:buFont typeface="Courier New"/>
              <a:buChar char="o"/>
            </a:pPr>
            <a:r>
              <a:rPr lang="en-US" sz="1350">
                <a:latin typeface="Roboto"/>
                <a:ea typeface="Calibri"/>
                <a:cs typeface="Calibri"/>
              </a:rPr>
              <a:t>Non-Public School Set-Asides</a:t>
            </a:r>
          </a:p>
          <a:p>
            <a:pPr marL="556895" lvl="1" indent="-213995">
              <a:buFont typeface="Courier New"/>
              <a:buChar char="o"/>
            </a:pPr>
            <a:r>
              <a:rPr lang="en-US" sz="1350">
                <a:latin typeface="Roboto"/>
                <a:ea typeface="Calibri"/>
                <a:cs typeface="Calibri"/>
              </a:rPr>
              <a:t>Parent and Family Engagement Set-Asides </a:t>
            </a:r>
          </a:p>
          <a:p>
            <a:pPr marL="556895" lvl="1" indent="-213995">
              <a:buFont typeface="Courier New"/>
              <a:buChar char="o"/>
            </a:pPr>
            <a:r>
              <a:rPr lang="en-US" sz="1350">
                <a:latin typeface="Roboto"/>
                <a:ea typeface="Calibri"/>
                <a:cs typeface="Calibri"/>
              </a:rPr>
              <a:t>Homeless Set-Aside</a:t>
            </a:r>
          </a:p>
          <a:p>
            <a:pPr marL="556895" lvl="1" indent="-213995">
              <a:buFont typeface="Courier New"/>
              <a:buChar char="o"/>
            </a:pPr>
            <a:r>
              <a:rPr lang="en-US" sz="1350">
                <a:latin typeface="Roboto"/>
                <a:ea typeface="Calibri"/>
                <a:cs typeface="Calibri"/>
              </a:rPr>
              <a:t>Neglected Set-Aside (if applicable) </a:t>
            </a:r>
          </a:p>
          <a:p>
            <a:pPr marL="556895" lvl="1" indent="-213995">
              <a:buFont typeface="Courier New"/>
              <a:buChar char="o"/>
            </a:pPr>
            <a:r>
              <a:rPr lang="en-US" sz="1350">
                <a:latin typeface="Roboto"/>
                <a:ea typeface="Calibri"/>
                <a:cs typeface="Calibri"/>
              </a:rPr>
              <a:t>Administration and Indirect Costs </a:t>
            </a:r>
          </a:p>
          <a:p>
            <a:pPr marL="556895" lvl="1" indent="-213995">
              <a:buFont typeface="Courier New"/>
              <a:buChar char="o"/>
            </a:pPr>
            <a:r>
              <a:rPr lang="en-US" sz="1350">
                <a:latin typeface="Roboto"/>
                <a:ea typeface="Calibri"/>
                <a:cs typeface="Calibri"/>
              </a:rPr>
              <a:t>Additional Optional Set-Asides</a:t>
            </a:r>
          </a:p>
          <a:p>
            <a:pPr marL="213995" indent="-213995">
              <a:buFont typeface="Arial"/>
              <a:buChar char="•"/>
            </a:pPr>
            <a:r>
              <a:rPr lang="en-US" sz="1350">
                <a:latin typeface="Roboto"/>
                <a:ea typeface="Calibri"/>
                <a:cs typeface="Calibri"/>
              </a:rPr>
              <a:t>Once all the Set-Asides are reserved at the district level, the "Amount Remaining for School Allocations" will be populated on the School Ranking to be distributed to schools through Rank Order. </a:t>
            </a:r>
          </a:p>
          <a:p>
            <a:endParaRPr lang="en-US" sz="1350">
              <a:ea typeface="Calibri"/>
              <a:cs typeface="Calibri"/>
            </a:endParaRPr>
          </a:p>
          <a:p>
            <a:pPr marL="556895" lvl="1" indent="-213995">
              <a:buFont typeface="Courier New"/>
              <a:buChar char="o"/>
            </a:pPr>
            <a:endParaRPr lang="en-US" sz="1350">
              <a:ea typeface="Calibri"/>
              <a:cs typeface="Calibri"/>
            </a:endParaRPr>
          </a:p>
          <a:p>
            <a:pPr marL="213995" indent="-213995">
              <a:buFont typeface="Arial"/>
              <a:buChar char="•"/>
            </a:pPr>
            <a:endParaRPr lang="en-US" sz="1350">
              <a:ea typeface="Calibri"/>
              <a:cs typeface="Calibri"/>
            </a:endParaRPr>
          </a:p>
        </p:txBody>
      </p:sp>
      <p:pic>
        <p:nvPicPr>
          <p:cNvPr id="3" name="Picture 2" descr="This displays a chart which is pulling in all the information from the set-aside page so that the system can calculate the amount remaining for schools. This chart includes the Title I allocation, the amount set-aside for Non-Public schools and indirect costs, and the amount set-aside for required and optional set-asides. All of those numbers are taken and removed from the Title I allocation to come up with the final row of &quot;Amount Remaining for School Allocations.&quot;">
            <a:extLst>
              <a:ext uri="{FF2B5EF4-FFF2-40B4-BE49-F238E27FC236}">
                <a16:creationId xmlns:a16="http://schemas.microsoft.com/office/drawing/2014/main" id="{1AE12283-446B-044D-EEAA-4FE72591AE1C}"/>
              </a:ext>
            </a:extLst>
          </p:cNvPr>
          <p:cNvPicPr>
            <a:picLocks noChangeAspect="1"/>
          </p:cNvPicPr>
          <p:nvPr/>
        </p:nvPicPr>
        <p:blipFill>
          <a:blip r:embed="rId5"/>
          <a:stretch>
            <a:fillRect/>
          </a:stretch>
        </p:blipFill>
        <p:spPr>
          <a:xfrm>
            <a:off x="1291673" y="3081337"/>
            <a:ext cx="6610350" cy="1266825"/>
          </a:xfrm>
          <a:prstGeom prst="rect">
            <a:avLst/>
          </a:prstGeom>
        </p:spPr>
      </p:pic>
      <p:sp>
        <p:nvSpPr>
          <p:cNvPr id="7" name="Title 6">
            <a:extLst>
              <a:ext uri="{FF2B5EF4-FFF2-40B4-BE49-F238E27FC236}">
                <a16:creationId xmlns:a16="http://schemas.microsoft.com/office/drawing/2014/main" id="{9A640329-A713-B905-1C5E-33BB1329E5C3}"/>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3676763169"/>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2203-4D71-6580-8C7C-D3276104EA4F}"/>
              </a:ext>
            </a:extLst>
          </p:cNvPr>
          <p:cNvSpPr>
            <a:spLocks noGrp="1"/>
          </p:cNvSpPr>
          <p:nvPr>
            <p:ph type="title"/>
          </p:nvPr>
        </p:nvSpPr>
        <p:spPr/>
        <p:txBody>
          <a:bodyPr/>
          <a:lstStyle/>
          <a:p>
            <a:r>
              <a:rPr lang="en-US"/>
              <a:t>Title I, Part A Budget Change</a:t>
            </a:r>
          </a:p>
        </p:txBody>
      </p:sp>
      <p:pic>
        <p:nvPicPr>
          <p:cNvPr id="7" name="Picture 6">
            <a:extLst>
              <a:ext uri="{FF2B5EF4-FFF2-40B4-BE49-F238E27FC236}">
                <a16:creationId xmlns:a16="http://schemas.microsoft.com/office/drawing/2014/main" id="{A0F3FB5C-7942-3869-315A-BB5BA1134D3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5336" y="101786"/>
            <a:ext cx="718992" cy="687550"/>
          </a:xfrm>
          <a:prstGeom prst="rect">
            <a:avLst/>
          </a:prstGeom>
        </p:spPr>
      </p:pic>
      <p:sp>
        <p:nvSpPr>
          <p:cNvPr id="3" name="Text Placeholder 2">
            <a:extLst>
              <a:ext uri="{FF2B5EF4-FFF2-40B4-BE49-F238E27FC236}">
                <a16:creationId xmlns:a16="http://schemas.microsoft.com/office/drawing/2014/main" id="{F45E787D-C6B7-1D10-9768-5D0643F544C4}"/>
              </a:ext>
            </a:extLst>
          </p:cNvPr>
          <p:cNvSpPr>
            <a:spLocks noGrp="1"/>
          </p:cNvSpPr>
          <p:nvPr>
            <p:ph type="body" idx="1"/>
          </p:nvPr>
        </p:nvSpPr>
        <p:spPr>
          <a:xfrm>
            <a:off x="121201" y="1152475"/>
            <a:ext cx="4523226" cy="3034800"/>
          </a:xfrm>
        </p:spPr>
        <p:txBody>
          <a:bodyPr>
            <a:normAutofit/>
          </a:bodyPr>
          <a:lstStyle/>
          <a:p>
            <a:r>
              <a:rPr lang="en-US"/>
              <a:t>A new tag will appear in the Title I, Part A budget to identify allowable uses specific to narratives question 3 and question 4. This tag is not required but should be used if you are planning to use the funds to: </a:t>
            </a:r>
          </a:p>
          <a:p>
            <a:pPr lvl="1">
              <a:lnSpc>
                <a:spcPct val="114999"/>
              </a:lnSpc>
            </a:pPr>
            <a:r>
              <a:rPr lang="en-US"/>
              <a:t>implement discipline practices that reduce student removal from the classroom</a:t>
            </a:r>
          </a:p>
          <a:p>
            <a:pPr lvl="1">
              <a:lnSpc>
                <a:spcPct val="114999"/>
              </a:lnSpc>
            </a:pPr>
            <a:r>
              <a:rPr lang="en-US"/>
              <a:t>effectively transition students through school and/or prepare them for college and career readiness.</a:t>
            </a:r>
          </a:p>
        </p:txBody>
      </p:sp>
      <p:pic>
        <p:nvPicPr>
          <p:cNvPr id="5" name="Picture 4" descr="The image is highlighting the budget where below the Major Improvement Strategy tag, there is a new tag that states, &quot;Specific Allowable Uses for Title I-A (Narrative Questions 3 and 4)&quot; applicants can select between &quot;Practices that reduce student removal (Title I question 3)&quot; or &quot;Effective transitions (Title I question 4)&quot;. A selection is not required. ">
            <a:extLst>
              <a:ext uri="{FF2B5EF4-FFF2-40B4-BE49-F238E27FC236}">
                <a16:creationId xmlns:a16="http://schemas.microsoft.com/office/drawing/2014/main" id="{75FBB04B-53F5-1A0A-B0F0-B3BC207BFA33}"/>
              </a:ext>
            </a:extLst>
          </p:cNvPr>
          <p:cNvPicPr>
            <a:picLocks noChangeAspect="1"/>
          </p:cNvPicPr>
          <p:nvPr/>
        </p:nvPicPr>
        <p:blipFill>
          <a:blip r:embed="rId3"/>
          <a:stretch>
            <a:fillRect/>
          </a:stretch>
        </p:blipFill>
        <p:spPr>
          <a:xfrm>
            <a:off x="4780817" y="1431314"/>
            <a:ext cx="4147039" cy="2464044"/>
          </a:xfrm>
          <a:prstGeom prst="rect">
            <a:avLst/>
          </a:prstGeom>
        </p:spPr>
      </p:pic>
      <p:sp>
        <p:nvSpPr>
          <p:cNvPr id="4" name="Title 3">
            <a:extLst>
              <a:ext uri="{FF2B5EF4-FFF2-40B4-BE49-F238E27FC236}">
                <a16:creationId xmlns:a16="http://schemas.microsoft.com/office/drawing/2014/main" id="{70264168-61A9-016C-AEBF-E215FCA7D739}"/>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267357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320A6-ED96-B9CB-5FD0-21A90F56676E}"/>
              </a:ext>
            </a:extLst>
          </p:cNvPr>
          <p:cNvSpPr>
            <a:spLocks noGrp="1"/>
          </p:cNvSpPr>
          <p:nvPr>
            <p:ph type="title"/>
          </p:nvPr>
        </p:nvSpPr>
        <p:spPr/>
        <p:txBody>
          <a:bodyPr/>
          <a:lstStyle/>
          <a:p>
            <a:r>
              <a:rPr lang="en-US">
                <a:solidFill>
                  <a:schemeClr val="tx1"/>
                </a:solidFill>
              </a:rPr>
              <a:t>School Ranking Reminders</a:t>
            </a:r>
          </a:p>
        </p:txBody>
      </p:sp>
    </p:spTree>
    <p:extLst>
      <p:ext uri="{BB962C8B-B14F-4D97-AF65-F5344CB8AC3E}">
        <p14:creationId xmlns:p14="http://schemas.microsoft.com/office/powerpoint/2010/main" val="883664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259A-C77B-80CD-7F7B-F4CD92FDC751}"/>
              </a:ext>
            </a:extLst>
          </p:cNvPr>
          <p:cNvSpPr>
            <a:spLocks noGrp="1"/>
          </p:cNvSpPr>
          <p:nvPr>
            <p:ph type="title"/>
          </p:nvPr>
        </p:nvSpPr>
        <p:spPr/>
        <p:txBody>
          <a:bodyPr>
            <a:normAutofit/>
          </a:bodyPr>
          <a:lstStyle/>
          <a:p>
            <a:r>
              <a:rPr lang="en-US">
                <a:latin typeface="Museo Slab 500"/>
              </a:rPr>
              <a:t>School Ranking </a:t>
            </a:r>
            <a:endParaRPr lang="en-US"/>
          </a:p>
        </p:txBody>
      </p:sp>
      <p:pic>
        <p:nvPicPr>
          <p:cNvPr id="5" name="Picture 4">
            <a:extLst>
              <a:ext uri="{FF2B5EF4-FFF2-40B4-BE49-F238E27FC236}">
                <a16:creationId xmlns:a16="http://schemas.microsoft.com/office/drawing/2014/main" id="{A6050D49-93FE-E5EB-F46A-42099827A21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336" y="101785"/>
            <a:ext cx="718992" cy="687550"/>
          </a:xfrm>
          <a:prstGeom prst="rect">
            <a:avLst/>
          </a:prstGeom>
        </p:spPr>
      </p:pic>
      <p:sp>
        <p:nvSpPr>
          <p:cNvPr id="7" name="TextBox 6">
            <a:extLst>
              <a:ext uri="{FF2B5EF4-FFF2-40B4-BE49-F238E27FC236}">
                <a16:creationId xmlns:a16="http://schemas.microsoft.com/office/drawing/2014/main" id="{5F31AAE6-B9AE-ABA3-5C75-E3D91E1CBA7C}"/>
              </a:ext>
            </a:extLst>
          </p:cNvPr>
          <p:cNvSpPr txBox="1"/>
          <p:nvPr/>
        </p:nvSpPr>
        <p:spPr>
          <a:xfrm>
            <a:off x="41308" y="652327"/>
            <a:ext cx="7650576"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b="1">
                <a:solidFill>
                  <a:srgbClr val="FF0000"/>
                </a:solidFill>
                <a:ea typeface="Calibri" panose="020F0502020204030204"/>
                <a:cs typeface="Calibri" panose="020F0502020204030204"/>
              </a:rPr>
              <a:t>LEAs will need to select the "Qualifying Method" before designating schools as Title I: </a:t>
            </a:r>
            <a:endParaRPr lang="en-US" sz="1350">
              <a:solidFill>
                <a:srgbClr val="FF0000"/>
              </a:solidFill>
              <a:ea typeface="Calibri"/>
              <a:cs typeface="Calibri"/>
            </a:endParaRPr>
          </a:p>
        </p:txBody>
      </p:sp>
      <p:pic>
        <p:nvPicPr>
          <p:cNvPr id="8" name="Picture 7" descr="Users can select the qualifying method which includes a dropdown of the various options: &#10;- District-wide low income percentage&#10;- 35% rule&#10;- Grade span grouping and district-wide percentage&#10;- Grade span grouping and 35% rule&#10;- Grade span grouping and group-wide percentage&#10;- Total district enrollment of less than 1,000 students ">
            <a:extLst>
              <a:ext uri="{FF2B5EF4-FFF2-40B4-BE49-F238E27FC236}">
                <a16:creationId xmlns:a16="http://schemas.microsoft.com/office/drawing/2014/main" id="{C184C245-410A-4956-C3BA-9BBE326CB3AA}"/>
              </a:ext>
            </a:extLst>
          </p:cNvPr>
          <p:cNvPicPr>
            <a:picLocks noChangeAspect="1"/>
          </p:cNvPicPr>
          <p:nvPr/>
        </p:nvPicPr>
        <p:blipFill>
          <a:blip r:embed="rId4"/>
          <a:srcRect l="641" b="173"/>
          <a:stretch/>
        </p:blipFill>
        <p:spPr>
          <a:xfrm>
            <a:off x="1269289" y="1108901"/>
            <a:ext cx="6814041" cy="1461215"/>
          </a:xfrm>
          <a:prstGeom prst="rect">
            <a:avLst/>
          </a:prstGeom>
        </p:spPr>
      </p:pic>
      <p:sp>
        <p:nvSpPr>
          <p:cNvPr id="11" name="TextBox 10">
            <a:extLst>
              <a:ext uri="{FF2B5EF4-FFF2-40B4-BE49-F238E27FC236}">
                <a16:creationId xmlns:a16="http://schemas.microsoft.com/office/drawing/2014/main" id="{7374F2AF-A1B5-7DE2-CDAD-9051687EE974}"/>
              </a:ext>
            </a:extLst>
          </p:cNvPr>
          <p:cNvSpPr txBox="1"/>
          <p:nvPr/>
        </p:nvSpPr>
        <p:spPr>
          <a:xfrm>
            <a:off x="624179" y="2711796"/>
            <a:ext cx="792513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a:t>If you need more information on the qualifying methods and which method might be the best fit for your LEA, you can review the </a:t>
            </a:r>
            <a:r>
              <a:rPr lang="en-US">
                <a:hlinkClick r:id="rId5"/>
              </a:rPr>
              <a:t>Title I Rank Order page</a:t>
            </a:r>
            <a:r>
              <a:rPr lang="en-US"/>
              <a:t> or reach out to your </a:t>
            </a:r>
            <a:r>
              <a:rPr lang="en-US">
                <a:hlinkClick r:id="rId6"/>
              </a:rPr>
              <a:t>Regional Contact</a:t>
            </a:r>
            <a:r>
              <a:rPr lang="en-US"/>
              <a:t>. </a:t>
            </a:r>
          </a:p>
          <a:p>
            <a:pPr marL="285750" indent="-285750">
              <a:buChar char="•"/>
            </a:pPr>
            <a:r>
              <a:rPr lang="en-US"/>
              <a:t>LEAs will also see a "Minimum Per Pupil Amount" on the right-hand corner. The Minimum Per Pupil Amount is a recommended PPA to ensure schools are served with an amount that is adequate for implementing effective programming. </a:t>
            </a:r>
          </a:p>
        </p:txBody>
      </p:sp>
      <p:sp>
        <p:nvSpPr>
          <p:cNvPr id="6" name="Title 5">
            <a:extLst>
              <a:ext uri="{FF2B5EF4-FFF2-40B4-BE49-F238E27FC236}">
                <a16:creationId xmlns:a16="http://schemas.microsoft.com/office/drawing/2014/main" id="{29D9AC35-6650-11D3-9D7D-0AA55E3BDDFA}"/>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1657265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5F83E-5F1A-D14F-BE24-58DA5D14E86F}"/>
            </a:ext>
          </a:extLst>
        </p:cNvPr>
        <p:cNvGrpSpPr/>
        <p:nvPr/>
      </p:nvGrpSpPr>
      <p:grpSpPr>
        <a:xfrm>
          <a:off x="0" y="0"/>
          <a:ext cx="0" cy="0"/>
          <a:chOff x="0" y="0"/>
          <a:chExt cx="0" cy="0"/>
        </a:xfrm>
      </p:grpSpPr>
      <p:pic>
        <p:nvPicPr>
          <p:cNvPr id="8" name="Picture 7" descr="Users can select the qualifying method which includes a dropdown of the various options: &#10;- District-wide low income percentage&#10;- 35% rule&#10;- Grade span grouping and district-wide percentage&#10;- Grade span grouping and 35% rule&#10;- Grade span grouping and group-wide percentage&#10;- Total district enrollment of less than 1,000 students ">
            <a:extLst>
              <a:ext uri="{FF2B5EF4-FFF2-40B4-BE49-F238E27FC236}">
                <a16:creationId xmlns:a16="http://schemas.microsoft.com/office/drawing/2014/main" id="{8E25CFEB-E657-EC67-6F22-A277B4F342F6}"/>
              </a:ext>
            </a:extLst>
          </p:cNvPr>
          <p:cNvPicPr>
            <a:picLocks noChangeAspect="1"/>
          </p:cNvPicPr>
          <p:nvPr/>
        </p:nvPicPr>
        <p:blipFill>
          <a:blip r:embed="rId3"/>
          <a:srcRect l="641" b="173"/>
          <a:stretch/>
        </p:blipFill>
        <p:spPr>
          <a:xfrm>
            <a:off x="1269289" y="1108901"/>
            <a:ext cx="6814041" cy="1461215"/>
          </a:xfrm>
          <a:prstGeom prst="rect">
            <a:avLst/>
          </a:prstGeom>
        </p:spPr>
      </p:pic>
      <p:pic>
        <p:nvPicPr>
          <p:cNvPr id="5" name="Picture 4">
            <a:extLst>
              <a:ext uri="{FF2B5EF4-FFF2-40B4-BE49-F238E27FC236}">
                <a16:creationId xmlns:a16="http://schemas.microsoft.com/office/drawing/2014/main" id="{C42AEF51-F812-B23A-7C75-0758F37D066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5336" y="101785"/>
            <a:ext cx="718992" cy="687550"/>
          </a:xfrm>
          <a:prstGeom prst="rect">
            <a:avLst/>
          </a:prstGeom>
        </p:spPr>
      </p:pic>
      <p:sp>
        <p:nvSpPr>
          <p:cNvPr id="2" name="Title 1">
            <a:extLst>
              <a:ext uri="{FF2B5EF4-FFF2-40B4-BE49-F238E27FC236}">
                <a16:creationId xmlns:a16="http://schemas.microsoft.com/office/drawing/2014/main" id="{62FE2922-062D-CC4E-6289-C0091D73F35D}"/>
              </a:ext>
            </a:extLst>
          </p:cNvPr>
          <p:cNvSpPr>
            <a:spLocks noGrp="1"/>
          </p:cNvSpPr>
          <p:nvPr>
            <p:ph type="title"/>
          </p:nvPr>
        </p:nvSpPr>
        <p:spPr/>
        <p:txBody>
          <a:bodyPr>
            <a:normAutofit/>
          </a:bodyPr>
          <a:lstStyle/>
          <a:p>
            <a:r>
              <a:rPr lang="en-US" dirty="0">
                <a:latin typeface="Museo Slab 500"/>
              </a:rPr>
              <a:t>School Ranking – Total Available for School Allocation </a:t>
            </a:r>
            <a:endParaRPr lang="en-US" dirty="0"/>
          </a:p>
        </p:txBody>
      </p:sp>
      <p:sp>
        <p:nvSpPr>
          <p:cNvPr id="10" name="TextBox 9">
            <a:extLst>
              <a:ext uri="{FF2B5EF4-FFF2-40B4-BE49-F238E27FC236}">
                <a16:creationId xmlns:a16="http://schemas.microsoft.com/office/drawing/2014/main" id="{06F0DB1C-496A-7ABD-F135-2664F3C27A6B}"/>
              </a:ext>
            </a:extLst>
          </p:cNvPr>
          <p:cNvSpPr txBox="1"/>
          <p:nvPr/>
        </p:nvSpPr>
        <p:spPr>
          <a:xfrm>
            <a:off x="1146558" y="2798896"/>
            <a:ext cx="7005461" cy="1315745"/>
          </a:xfrm>
          <a:prstGeom prst="rect">
            <a:avLst/>
          </a:prstGeom>
          <a:noFill/>
          <a:ln w="57150">
            <a:solidFill>
              <a:srgbClr val="FF0000"/>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ea typeface="Calibri"/>
                <a:cs typeface="Calibri"/>
              </a:rPr>
              <a:t>Please note in the right-hand corner, above the chart, that there is that "Total Available for School Allocation." As mentioned previously, this number is pulled from the LEA Title I, Part A Set-Asides page. This is a huge reason (and we can't emphasize it enough) why the LEA Title I, Part A Set-Asides page NEEDS to be done and set before the School Ranking page. If something changes on the Set-Asides page, this will impact PPA and rank order. </a:t>
            </a:r>
          </a:p>
        </p:txBody>
      </p:sp>
      <p:sp>
        <p:nvSpPr>
          <p:cNvPr id="3" name="Arrow: Right 2" descr="Red arrow highlighting the total available for school allocation which is located in the right hand corner, above the school ranking chart. ">
            <a:extLst>
              <a:ext uri="{FF2B5EF4-FFF2-40B4-BE49-F238E27FC236}">
                <a16:creationId xmlns:a16="http://schemas.microsoft.com/office/drawing/2014/main" id="{FA009264-C1E2-C566-1279-24ABD3CE6884}"/>
              </a:ext>
            </a:extLst>
          </p:cNvPr>
          <p:cNvSpPr/>
          <p:nvPr/>
        </p:nvSpPr>
        <p:spPr>
          <a:xfrm>
            <a:off x="5590442" y="1699846"/>
            <a:ext cx="967153" cy="33703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D18413B-7B5D-A73C-47DF-8F8C02A474EF}"/>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2252979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259A-C77B-80CD-7F7B-F4CD92FDC751}"/>
              </a:ext>
            </a:extLst>
          </p:cNvPr>
          <p:cNvSpPr>
            <a:spLocks noGrp="1"/>
          </p:cNvSpPr>
          <p:nvPr>
            <p:ph type="title"/>
          </p:nvPr>
        </p:nvSpPr>
        <p:spPr/>
        <p:txBody>
          <a:bodyPr>
            <a:normAutofit/>
          </a:bodyPr>
          <a:lstStyle/>
          <a:p>
            <a:r>
              <a:rPr lang="en-US" sz="2025">
                <a:latin typeface="Museo Slab 500"/>
              </a:rPr>
              <a:t>School Ranking: FRL and FL Data</a:t>
            </a:r>
            <a:endParaRPr lang="en-US"/>
          </a:p>
        </p:txBody>
      </p:sp>
      <p:pic>
        <p:nvPicPr>
          <p:cNvPr id="5" name="Picture 4">
            <a:extLst>
              <a:ext uri="{FF2B5EF4-FFF2-40B4-BE49-F238E27FC236}">
                <a16:creationId xmlns:a16="http://schemas.microsoft.com/office/drawing/2014/main" id="{A6050D49-93FE-E5EB-F46A-42099827A21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9038" y="101595"/>
            <a:ext cx="718992" cy="687550"/>
          </a:xfrm>
          <a:prstGeom prst="rect">
            <a:avLst/>
          </a:prstGeom>
        </p:spPr>
      </p:pic>
      <p:sp>
        <p:nvSpPr>
          <p:cNvPr id="3" name="TextBox 2">
            <a:extLst>
              <a:ext uri="{FF2B5EF4-FFF2-40B4-BE49-F238E27FC236}">
                <a16:creationId xmlns:a16="http://schemas.microsoft.com/office/drawing/2014/main" id="{622A87EF-6552-1FEB-1C92-CB00CA32EA7E}"/>
              </a:ext>
            </a:extLst>
          </p:cNvPr>
          <p:cNvSpPr txBox="1"/>
          <p:nvPr/>
        </p:nvSpPr>
        <p:spPr>
          <a:xfrm>
            <a:off x="121471" y="978751"/>
            <a:ext cx="8806587" cy="13157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3995" indent="-213995">
              <a:buFont typeface="Arial"/>
              <a:buChar char="•"/>
            </a:pPr>
            <a:r>
              <a:rPr lang="en-US" sz="1350" dirty="0">
                <a:ea typeface="Calibri" panose="020F0502020204030204"/>
                <a:cs typeface="Calibri" panose="020F0502020204030204"/>
              </a:rPr>
              <a:t>LEAs will click "Select" (highlighted in the screenshot below), to either use Free and Reduced Meal Count or Free Meal Count data. This will change the Percentage of Low-income K-12. </a:t>
            </a:r>
            <a:endParaRPr lang="en-US" sz="1350" dirty="0"/>
          </a:p>
          <a:p>
            <a:pPr marL="556895" lvl="1" indent="-213995">
              <a:buFont typeface="Courier New"/>
              <a:buChar char="o"/>
            </a:pPr>
            <a:endParaRPr lang="en-US" sz="1350">
              <a:ea typeface="Calibri" panose="020F0502020204030204"/>
              <a:cs typeface="Calibri" panose="020F0502020204030204"/>
            </a:endParaRPr>
          </a:p>
          <a:p>
            <a:pPr marL="213995" indent="-213995">
              <a:buFont typeface="Arial"/>
              <a:buChar char="•"/>
            </a:pPr>
            <a:r>
              <a:rPr lang="en-US" sz="1350" dirty="0">
                <a:ea typeface="Calibri" panose="020F0502020204030204"/>
                <a:cs typeface="Calibri" panose="020F0502020204030204"/>
              </a:rPr>
              <a:t>If the LEA selects something other than FRL, FL on the LEA Profile page, or would like to utilize another point in time, the LEA will be able to edit the "Total Low Income Count" column.</a:t>
            </a:r>
          </a:p>
          <a:p>
            <a:pPr marL="213995" indent="-213995">
              <a:buFont typeface="Arial"/>
              <a:buChar char="•"/>
            </a:pPr>
            <a:endParaRPr lang="en-US" sz="1350">
              <a:ea typeface="Calibri" panose="020F0502020204030204"/>
              <a:cs typeface="Calibri" panose="020F0502020204030204"/>
            </a:endParaRPr>
          </a:p>
        </p:txBody>
      </p:sp>
      <p:pic>
        <p:nvPicPr>
          <p:cNvPr id="9" name="Picture 8" descr="A dropdown option under current year program type where users can select one of the following: &#10;- Not Title I &#10;- Schoolwide&#10;- Consolidated Schoolwide&#10;- Targeted Assistance &#10;- Skipped&#10;- Closed ">
            <a:extLst>
              <a:ext uri="{FF2B5EF4-FFF2-40B4-BE49-F238E27FC236}">
                <a16:creationId xmlns:a16="http://schemas.microsoft.com/office/drawing/2014/main" id="{47FC14DE-12AD-BFFE-683A-786D555E8DE1}"/>
              </a:ext>
            </a:extLst>
          </p:cNvPr>
          <p:cNvPicPr>
            <a:picLocks noChangeAspect="1"/>
          </p:cNvPicPr>
          <p:nvPr/>
        </p:nvPicPr>
        <p:blipFill>
          <a:blip r:embed="rId4"/>
          <a:stretch>
            <a:fillRect/>
          </a:stretch>
        </p:blipFill>
        <p:spPr>
          <a:xfrm>
            <a:off x="3205276" y="2498635"/>
            <a:ext cx="2918813" cy="1393538"/>
          </a:xfrm>
          <a:prstGeom prst="rect">
            <a:avLst/>
          </a:prstGeom>
        </p:spPr>
      </p:pic>
      <p:sp>
        <p:nvSpPr>
          <p:cNvPr id="7" name="Title 6">
            <a:extLst>
              <a:ext uri="{FF2B5EF4-FFF2-40B4-BE49-F238E27FC236}">
                <a16:creationId xmlns:a16="http://schemas.microsoft.com/office/drawing/2014/main" id="{F52C4EDD-1723-7E79-52D4-E41550BCF4CC}"/>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1844866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C23EB-5F9A-10C6-7388-BA35299434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88542-A994-380B-0DA1-461DC7BEEAD9}"/>
              </a:ext>
            </a:extLst>
          </p:cNvPr>
          <p:cNvSpPr>
            <a:spLocks noGrp="1"/>
          </p:cNvSpPr>
          <p:nvPr>
            <p:ph type="title"/>
          </p:nvPr>
        </p:nvSpPr>
        <p:spPr/>
        <p:txBody>
          <a:bodyPr/>
          <a:lstStyle/>
          <a:p>
            <a:r>
              <a:rPr lang="en-US" b="1"/>
              <a:t>School Ranking – Eligible by Other Factors</a:t>
            </a:r>
            <a:endParaRPr lang="en-US"/>
          </a:p>
        </p:txBody>
      </p:sp>
      <p:pic>
        <p:nvPicPr>
          <p:cNvPr id="7" name="Picture 6">
            <a:extLst>
              <a:ext uri="{FF2B5EF4-FFF2-40B4-BE49-F238E27FC236}">
                <a16:creationId xmlns:a16="http://schemas.microsoft.com/office/drawing/2014/main" id="{AD15B13F-F75E-B682-3D0F-3DE3B83B56E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9038" y="101595"/>
            <a:ext cx="718992" cy="687550"/>
          </a:xfrm>
          <a:prstGeom prst="rect">
            <a:avLst/>
          </a:prstGeom>
        </p:spPr>
      </p:pic>
      <p:sp>
        <p:nvSpPr>
          <p:cNvPr id="3" name="Text Placeholder 2">
            <a:extLst>
              <a:ext uri="{FF2B5EF4-FFF2-40B4-BE49-F238E27FC236}">
                <a16:creationId xmlns:a16="http://schemas.microsoft.com/office/drawing/2014/main" id="{92981A35-C399-2220-1794-B43595467956}"/>
              </a:ext>
            </a:extLst>
          </p:cNvPr>
          <p:cNvSpPr>
            <a:spLocks noGrp="1"/>
          </p:cNvSpPr>
          <p:nvPr>
            <p:ph type="body" idx="1"/>
          </p:nvPr>
        </p:nvSpPr>
        <p:spPr>
          <a:xfrm>
            <a:off x="311700" y="1152475"/>
            <a:ext cx="8464445" cy="3034800"/>
          </a:xfrm>
        </p:spPr>
        <p:txBody>
          <a:bodyPr>
            <a:normAutofit lnSpcReduction="10000"/>
          </a:bodyPr>
          <a:lstStyle/>
          <a:p>
            <a:pPr marL="0" indent="0">
              <a:lnSpc>
                <a:spcPct val="100000"/>
              </a:lnSpc>
              <a:buNone/>
            </a:pPr>
            <a:r>
              <a:rPr lang="en-US"/>
              <a:t>The School Ranking table also has a column called, "Eligible by Other Factors." This is where a school might not be eligible for Title I, but the LEA can select one of these other factors to make it eligible. </a:t>
            </a:r>
          </a:p>
          <a:p>
            <a:pPr marL="742950" lvl="1" indent="-285750">
              <a:lnSpc>
                <a:spcPct val="100000"/>
              </a:lnSpc>
              <a:buSzPts val="1600"/>
              <a:buFont typeface="Courier New"/>
              <a:buChar char="o"/>
            </a:pPr>
            <a:r>
              <a:rPr lang="en-US"/>
              <a:t>Legacy: This option allows a school that was served the previous year, but not eligible in the current year, to be served one additional year.</a:t>
            </a:r>
          </a:p>
          <a:p>
            <a:pPr marL="1200150" lvl="2" indent="-285750">
              <a:lnSpc>
                <a:spcPct val="100000"/>
              </a:lnSpc>
              <a:buSzPts val="1600"/>
              <a:buFont typeface="Wingdings"/>
              <a:buChar char="§"/>
            </a:pPr>
            <a:r>
              <a:rPr lang="en-US"/>
              <a:t>Previously, schools would be served through District Managed Activities. However, with the Legacy option, the schools can be budgeted at in the budget with the 4010-function code.  </a:t>
            </a:r>
          </a:p>
          <a:p>
            <a:pPr marL="742950" lvl="1" indent="-285750">
              <a:lnSpc>
                <a:spcPct val="100000"/>
              </a:lnSpc>
              <a:buSzPts val="1600"/>
              <a:buFont typeface="Courier New"/>
              <a:buChar char="o"/>
            </a:pPr>
            <a:r>
              <a:rPr lang="en-US"/>
              <a:t>Waiver: This option allows schools that are below the 40% poverty requirement to still be served schoolwide. Please keep in mind that a waiver must be submitted and approved by CDE to utilize this option.  </a:t>
            </a:r>
          </a:p>
          <a:p>
            <a:pPr marL="742950" lvl="1" indent="-285750">
              <a:lnSpc>
                <a:spcPct val="100000"/>
              </a:lnSpc>
              <a:buSzPts val="1600"/>
              <a:buFont typeface="Courier New"/>
              <a:buChar char="o"/>
            </a:pPr>
            <a:r>
              <a:rPr lang="en-US"/>
              <a:t>Prioritized High School: This allows high schools with 50% poverty and above to be served as Title I schools.  </a:t>
            </a:r>
          </a:p>
          <a:p>
            <a:endParaRPr lang="en-US"/>
          </a:p>
        </p:txBody>
      </p:sp>
    </p:spTree>
    <p:extLst>
      <p:ext uri="{BB962C8B-B14F-4D97-AF65-F5344CB8AC3E}">
        <p14:creationId xmlns:p14="http://schemas.microsoft.com/office/powerpoint/2010/main" val="1040162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A6A2E-5C67-0BAB-8FCA-418DBBF26531}"/>
              </a:ext>
            </a:extLst>
          </p:cNvPr>
          <p:cNvSpPr>
            <a:spLocks noGrp="1"/>
          </p:cNvSpPr>
          <p:nvPr>
            <p:ph type="title"/>
          </p:nvPr>
        </p:nvSpPr>
        <p:spPr/>
        <p:txBody>
          <a:bodyPr/>
          <a:lstStyle/>
          <a:p>
            <a:r>
              <a:rPr lang="en-US" b="1"/>
              <a:t>New! </a:t>
            </a:r>
            <a:r>
              <a:rPr lang="en-US"/>
              <a:t>Editable School Ranking Page</a:t>
            </a:r>
          </a:p>
        </p:txBody>
      </p:sp>
      <p:pic>
        <p:nvPicPr>
          <p:cNvPr id="7" name="Picture 6">
            <a:extLst>
              <a:ext uri="{FF2B5EF4-FFF2-40B4-BE49-F238E27FC236}">
                <a16:creationId xmlns:a16="http://schemas.microsoft.com/office/drawing/2014/main" id="{0B529B4D-67B5-D7A8-866B-88151F1D471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9038" y="101595"/>
            <a:ext cx="718992" cy="687550"/>
          </a:xfrm>
          <a:prstGeom prst="rect">
            <a:avLst/>
          </a:prstGeom>
        </p:spPr>
      </p:pic>
      <p:sp>
        <p:nvSpPr>
          <p:cNvPr id="3" name="Text Placeholder 2">
            <a:extLst>
              <a:ext uri="{FF2B5EF4-FFF2-40B4-BE49-F238E27FC236}">
                <a16:creationId xmlns:a16="http://schemas.microsoft.com/office/drawing/2014/main" id="{2B32BF11-5EF9-4721-FB84-599DAD4256C9}"/>
              </a:ext>
            </a:extLst>
          </p:cNvPr>
          <p:cNvSpPr>
            <a:spLocks noGrp="1"/>
          </p:cNvSpPr>
          <p:nvPr>
            <p:ph type="body" idx="1"/>
          </p:nvPr>
        </p:nvSpPr>
        <p:spPr>
          <a:xfrm>
            <a:off x="311700" y="1152475"/>
            <a:ext cx="8464445" cy="3034800"/>
          </a:xfrm>
        </p:spPr>
        <p:txBody>
          <a:bodyPr/>
          <a:lstStyle/>
          <a:p>
            <a:pPr marL="0" indent="0">
              <a:lnSpc>
                <a:spcPct val="100000"/>
              </a:lnSpc>
              <a:buNone/>
            </a:pPr>
            <a:r>
              <a:rPr lang="en-US" dirty="0"/>
              <a:t>The programmer is working on building out additional functionality where LEAs can update the school information on the School Ranking page! </a:t>
            </a:r>
          </a:p>
          <a:p>
            <a:pPr>
              <a:lnSpc>
                <a:spcPct val="114999"/>
              </a:lnSpc>
            </a:pPr>
            <a:r>
              <a:rPr lang="en-US" dirty="0"/>
              <a:t>LEAs will be able to change the Grade Span Grouping, Grades Served by School, and K-12 Enrollment numbers for each school. </a:t>
            </a:r>
          </a:p>
          <a:p>
            <a:pPr>
              <a:lnSpc>
                <a:spcPct val="114999"/>
              </a:lnSpc>
            </a:pPr>
            <a:r>
              <a:rPr lang="en-US" dirty="0"/>
              <a:t>If this feature is not available at the time of opening Title I, Part A, CDE would like LEAs to submit changes to the Schools through a Smartsheet form that will be shared. Please be aware that updates will take up to 72 hours. </a:t>
            </a:r>
          </a:p>
          <a:p>
            <a:endParaRPr lang="en-US"/>
          </a:p>
        </p:txBody>
      </p:sp>
      <p:pic>
        <p:nvPicPr>
          <p:cNvPr id="6" name="Picture 5" descr="Screen shot of the School Ranking Page in GAINS. This screen shot provides an example of the new editable fields which are Grade Span Grouping, Grades Served by School, and K-12 Enrollment Count.">
            <a:extLst>
              <a:ext uri="{FF2B5EF4-FFF2-40B4-BE49-F238E27FC236}">
                <a16:creationId xmlns:a16="http://schemas.microsoft.com/office/drawing/2014/main" id="{A06A2BFA-2565-5D5F-0850-549D2B2CF6E8}"/>
              </a:ext>
            </a:extLst>
          </p:cNvPr>
          <p:cNvPicPr>
            <a:picLocks noChangeAspect="1"/>
          </p:cNvPicPr>
          <p:nvPr/>
        </p:nvPicPr>
        <p:blipFill>
          <a:blip r:embed="rId3"/>
          <a:stretch>
            <a:fillRect/>
          </a:stretch>
        </p:blipFill>
        <p:spPr>
          <a:xfrm>
            <a:off x="1309962" y="3478319"/>
            <a:ext cx="6531403" cy="1421783"/>
          </a:xfrm>
          <a:prstGeom prst="rect">
            <a:avLst/>
          </a:prstGeom>
        </p:spPr>
      </p:pic>
    </p:spTree>
    <p:extLst>
      <p:ext uri="{BB962C8B-B14F-4D97-AF65-F5344CB8AC3E}">
        <p14:creationId xmlns:p14="http://schemas.microsoft.com/office/powerpoint/2010/main" val="3933285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D4E86-D06E-4CFC-DC51-986279D86DE7}"/>
              </a:ext>
            </a:extLst>
          </p:cNvPr>
          <p:cNvSpPr>
            <a:spLocks noGrp="1"/>
          </p:cNvSpPr>
          <p:nvPr>
            <p:ph type="title"/>
          </p:nvPr>
        </p:nvSpPr>
        <p:spPr/>
        <p:txBody>
          <a:bodyPr/>
          <a:lstStyle/>
          <a:p>
            <a:r>
              <a:rPr lang="en-US">
                <a:solidFill>
                  <a:schemeClr val="tx1"/>
                </a:solidFill>
                <a:latin typeface="Museo Slab 500"/>
              </a:rPr>
              <a:t>Consolidated Application: Budget Reminders</a:t>
            </a:r>
            <a:endParaRPr lang="en-US">
              <a:solidFill>
                <a:schemeClr val="tx1"/>
              </a:solidFill>
            </a:endParaRPr>
          </a:p>
        </p:txBody>
      </p:sp>
      <p:sp>
        <p:nvSpPr>
          <p:cNvPr id="4" name="Slide Number Placeholder 3">
            <a:extLst>
              <a:ext uri="{FF2B5EF4-FFF2-40B4-BE49-F238E27FC236}">
                <a16:creationId xmlns:a16="http://schemas.microsoft.com/office/drawing/2014/main" id="{B6819017-8D0B-9960-F141-146AD9F9A409}"/>
              </a:ext>
            </a:extLst>
          </p:cNvPr>
          <p:cNvSpPr>
            <a:spLocks noGrp="1"/>
          </p:cNvSpPr>
          <p:nvPr>
            <p:ph type="sldNum" idx="12"/>
          </p:nvPr>
        </p:nvSpPr>
        <p:spPr/>
        <p:txBody>
          <a:bodyPr/>
          <a:lstStyle/>
          <a:p>
            <a:fld id="{C479D5F6-EDCB-402A-AC08-4943A1820E8F}" type="slidenum">
              <a:rPr lang="en-US" smtClean="0"/>
              <a:pPr/>
              <a:t>19</a:t>
            </a:fld>
            <a:endParaRPr lang="en-US"/>
          </a:p>
        </p:txBody>
      </p:sp>
    </p:spTree>
    <p:extLst>
      <p:ext uri="{BB962C8B-B14F-4D97-AF65-F5344CB8AC3E}">
        <p14:creationId xmlns:p14="http://schemas.microsoft.com/office/powerpoint/2010/main" val="1079561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prstGeom prst="rect">
            <a:avLst/>
          </a:prstGeom>
        </p:spPr>
        <p:txBody>
          <a:bodyPr spcFirstLastPara="1" vert="horz" wrap="square" lIns="0" tIns="0" rIns="0" bIns="0" rtlCol="0" anchor="t" anchorCtr="0">
            <a:normAutofit/>
          </a:bodyPr>
          <a:lstStyle/>
          <a:p>
            <a:pPr>
              <a:spcBef>
                <a:spcPts val="0"/>
              </a:spcBef>
            </a:pPr>
            <a:r>
              <a:rPr lang="en"/>
              <a:t>Agenda</a:t>
            </a:r>
            <a:endParaRPr/>
          </a:p>
        </p:txBody>
      </p:sp>
      <p:sp>
        <p:nvSpPr>
          <p:cNvPr id="140" name="Google Shape;140;p27"/>
          <p:cNvSpPr txBox="1">
            <a:spLocks noGrp="1"/>
          </p:cNvSpPr>
          <p:nvPr>
            <p:ph type="body" idx="1"/>
          </p:nvPr>
        </p:nvSpPr>
        <p:spPr>
          <a:prstGeom prst="rect">
            <a:avLst/>
          </a:prstGeom>
        </p:spPr>
        <p:txBody>
          <a:bodyPr spcFirstLastPara="1" vert="horz" wrap="square" lIns="0" tIns="0" rIns="0" bIns="0" rtlCol="0" anchor="t" anchorCtr="0">
            <a:normAutofit/>
          </a:bodyPr>
          <a:lstStyle/>
          <a:p>
            <a:pPr marL="342900" indent="-257175">
              <a:buSzPts val="1800"/>
            </a:pPr>
            <a:r>
              <a:rPr lang="en">
                <a:ea typeface="Calibri"/>
                <a:cs typeface="Calibri"/>
              </a:rPr>
              <a:t>Changes to the Consolidated Application Title I, Part A</a:t>
            </a:r>
          </a:p>
          <a:p>
            <a:pPr marL="342900" indent="-257175">
              <a:lnSpc>
                <a:spcPct val="114999"/>
              </a:lnSpc>
              <a:buSzPts val="1800"/>
            </a:pPr>
            <a:r>
              <a:rPr lang="en">
                <a:ea typeface="Calibri"/>
                <a:cs typeface="Calibri"/>
              </a:rPr>
              <a:t>School Ranking Reminders </a:t>
            </a:r>
          </a:p>
          <a:p>
            <a:pPr marL="342900" indent="-257175">
              <a:lnSpc>
                <a:spcPct val="114999"/>
              </a:lnSpc>
              <a:buSzPts val="1800"/>
            </a:pPr>
            <a:r>
              <a:rPr lang="en">
                <a:ea typeface="Calibri"/>
                <a:cs typeface="Calibri"/>
              </a:rPr>
              <a:t>Budget Reminders</a:t>
            </a:r>
          </a:p>
          <a:p>
            <a:pPr marL="342900" indent="-257175">
              <a:buSzPts val="1800"/>
            </a:pPr>
            <a:r>
              <a:rPr lang="en"/>
              <a:t>Title I, Part A GAINS Walkthrough</a:t>
            </a:r>
            <a:endParaRPr/>
          </a:p>
          <a:p>
            <a:pPr marL="342900" indent="-257175">
              <a:spcBef>
                <a:spcPts val="0"/>
              </a:spcBef>
              <a:buSzPts val="1800"/>
            </a:pPr>
            <a:endParaRPr lang="en"/>
          </a:p>
          <a:p>
            <a:pPr marL="342900" indent="-257175">
              <a:spcBef>
                <a:spcPts val="0"/>
              </a:spcBef>
              <a:buSzPts val="1800"/>
            </a:pPr>
            <a:endParaRPr lang="en">
              <a:ea typeface="Calibri"/>
              <a:cs typeface="Calibri"/>
            </a:endParaRPr>
          </a:p>
        </p:txBody>
      </p:sp>
      <p:sp>
        <p:nvSpPr>
          <p:cNvPr id="2" name="Title 1">
            <a:extLst>
              <a:ext uri="{FF2B5EF4-FFF2-40B4-BE49-F238E27FC236}">
                <a16:creationId xmlns:a16="http://schemas.microsoft.com/office/drawing/2014/main" id="{0107F1CC-3942-0A7F-3417-19348910EC46}"/>
              </a:ext>
            </a:extLst>
          </p:cNvPr>
          <p:cNvSpPr>
            <a:spLocks noGrp="1"/>
          </p:cNvSpPr>
          <p:nvPr>
            <p:ph type="title" idx="2"/>
          </p:nvPr>
        </p:nvSpPr>
        <p:spPr/>
        <p:txBody>
          <a:bodyPr/>
          <a:lstStyle/>
          <a:p>
            <a:r>
              <a:rPr lang="en-US"/>
              <a:t>Consolidated Application System Training</a:t>
            </a:r>
          </a:p>
        </p:txBody>
      </p:sp>
      <p:pic>
        <p:nvPicPr>
          <p:cNvPr id="4" name="Picture 3">
            <a:extLst>
              <a:ext uri="{FF2B5EF4-FFF2-40B4-BE49-F238E27FC236}">
                <a16:creationId xmlns:a16="http://schemas.microsoft.com/office/drawing/2014/main" id="{F6033287-77CD-C65B-A04E-CD6717D16E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28966" y="104081"/>
            <a:ext cx="775865" cy="740815"/>
          </a:xfrm>
          <a:prstGeom prst="rect">
            <a:avLst/>
          </a:prstGeom>
        </p:spPr>
      </p:pic>
    </p:spTree>
    <p:extLst>
      <p:ext uri="{BB962C8B-B14F-4D97-AF65-F5344CB8AC3E}">
        <p14:creationId xmlns:p14="http://schemas.microsoft.com/office/powerpoint/2010/main" val="3227604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12EF-A4B2-143C-C9D8-C114B4EFBE1E}"/>
              </a:ext>
            </a:extLst>
          </p:cNvPr>
          <p:cNvSpPr>
            <a:spLocks noGrp="1"/>
          </p:cNvSpPr>
          <p:nvPr>
            <p:ph type="title"/>
          </p:nvPr>
        </p:nvSpPr>
        <p:spPr/>
        <p:txBody>
          <a:bodyPr>
            <a:normAutofit/>
          </a:bodyPr>
          <a:lstStyle/>
          <a:p>
            <a:r>
              <a:rPr lang="en-US" sz="2250">
                <a:latin typeface="Museo Slab 500"/>
              </a:rPr>
              <a:t>Copy 2025 Budget Detail</a:t>
            </a:r>
            <a:endParaRPr lang="en-US"/>
          </a:p>
        </p:txBody>
      </p:sp>
      <p:pic>
        <p:nvPicPr>
          <p:cNvPr id="5" name="Picture 4">
            <a:extLst>
              <a:ext uri="{FF2B5EF4-FFF2-40B4-BE49-F238E27FC236}">
                <a16:creationId xmlns:a16="http://schemas.microsoft.com/office/drawing/2014/main" id="{82977F0E-6E7F-2E3A-C9F8-F41480D2C26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875" y="137381"/>
            <a:ext cx="718992" cy="687550"/>
          </a:xfrm>
          <a:prstGeom prst="rect">
            <a:avLst/>
          </a:prstGeom>
        </p:spPr>
      </p:pic>
      <p:sp>
        <p:nvSpPr>
          <p:cNvPr id="11" name="Content Placeholder 10">
            <a:extLst>
              <a:ext uri="{FF2B5EF4-FFF2-40B4-BE49-F238E27FC236}">
                <a16:creationId xmlns:a16="http://schemas.microsoft.com/office/drawing/2014/main" id="{1F6E4DE9-6974-4A4C-63B6-182A9DF4C94D}"/>
              </a:ext>
            </a:extLst>
          </p:cNvPr>
          <p:cNvSpPr>
            <a:spLocks noGrp="1"/>
          </p:cNvSpPr>
          <p:nvPr>
            <p:ph type="body" idx="1"/>
          </p:nvPr>
        </p:nvSpPr>
        <p:spPr>
          <a:xfrm>
            <a:off x="311700" y="1152475"/>
            <a:ext cx="3855362" cy="3034800"/>
          </a:xfrm>
        </p:spPr>
        <p:txBody>
          <a:bodyPr vert="horz" lIns="0" tIns="0" rIns="0" bIns="34290" rtlCol="0" anchor="t">
            <a:normAutofit/>
          </a:bodyPr>
          <a:lstStyle/>
          <a:p>
            <a:pPr marL="120015" indent="-120015">
              <a:spcBef>
                <a:spcPts val="506"/>
              </a:spcBef>
            </a:pPr>
            <a:r>
              <a:rPr lang="en-US">
                <a:cs typeface="Calibri"/>
              </a:rPr>
              <a:t> A new link now appears in all budgets! </a:t>
            </a:r>
            <a:r>
              <a:rPr lang="en-US" b="1">
                <a:cs typeface="Calibri"/>
              </a:rPr>
              <a:t>Copy 2025 Budget Detail</a:t>
            </a:r>
          </a:p>
          <a:p>
            <a:pPr marL="457200" lvl="1" indent="-171450">
              <a:lnSpc>
                <a:spcPct val="114999"/>
              </a:lnSpc>
              <a:spcBef>
                <a:spcPts val="505"/>
              </a:spcBef>
            </a:pPr>
            <a:r>
              <a:rPr lang="en-US">
                <a:cs typeface="Calibri"/>
              </a:rPr>
              <a:t>This will copy last year's budget and place it in the 2026 budget.</a:t>
            </a:r>
            <a:endParaRPr lang="en-US" b="1">
              <a:cs typeface="Calibri"/>
            </a:endParaRPr>
          </a:p>
          <a:p>
            <a:pPr marL="120015" indent="-120015">
              <a:lnSpc>
                <a:spcPct val="114999"/>
              </a:lnSpc>
              <a:spcBef>
                <a:spcPts val="505"/>
              </a:spcBef>
              <a:buSzPts val="1400"/>
            </a:pPr>
            <a:r>
              <a:rPr lang="en-US">
                <a:cs typeface="Calibri"/>
              </a:rPr>
              <a:t> Please be aware that you should consider using this feature </a:t>
            </a:r>
            <a:r>
              <a:rPr lang="en-US" b="1">
                <a:cs typeface="Calibri"/>
              </a:rPr>
              <a:t>before </a:t>
            </a:r>
            <a:r>
              <a:rPr lang="en-US">
                <a:cs typeface="Calibri"/>
              </a:rPr>
              <a:t>entering any line items. Once a line item is entered, this feature will disappear as an option! </a:t>
            </a:r>
          </a:p>
          <a:p>
            <a:pPr marL="0" indent="0">
              <a:spcBef>
                <a:spcPts val="506"/>
              </a:spcBef>
              <a:buNone/>
            </a:pPr>
            <a:endParaRPr lang="en-US">
              <a:ea typeface="Calibri" panose="020F0502020204030204"/>
              <a:cs typeface="Calibri"/>
            </a:endParaRPr>
          </a:p>
          <a:p>
            <a:pPr marL="120015" indent="-120015">
              <a:spcBef>
                <a:spcPts val="506"/>
              </a:spcBef>
              <a:buFont typeface="Arial" panose="020B0604020202020204" pitchFamily="34" charset="0"/>
              <a:buChar char="•"/>
            </a:pPr>
            <a:endParaRPr lang="en-US">
              <a:ea typeface="Calibri" panose="020F0502020204030204"/>
              <a:cs typeface="Calibri"/>
            </a:endParaRPr>
          </a:p>
          <a:p>
            <a:pPr marL="120015" indent="-120015">
              <a:spcBef>
                <a:spcPts val="506"/>
              </a:spcBef>
            </a:pPr>
            <a:endParaRPr lang="en-US">
              <a:ea typeface="Calibri" panose="020F0502020204030204"/>
              <a:cs typeface="Calibri"/>
            </a:endParaRPr>
          </a:p>
        </p:txBody>
      </p:sp>
      <p:pic>
        <p:nvPicPr>
          <p:cNvPr id="4" name="Picture 3" descr="Screen shot of the Budget page in GAINS. The image highlights the copy 2025 budget detail feature which is under the indirect cost table and the first option to the left. ">
            <a:extLst>
              <a:ext uri="{FF2B5EF4-FFF2-40B4-BE49-F238E27FC236}">
                <a16:creationId xmlns:a16="http://schemas.microsoft.com/office/drawing/2014/main" id="{3A53ADBD-708E-38CA-0D3B-090EC9A7E1BB}"/>
              </a:ext>
            </a:extLst>
          </p:cNvPr>
          <p:cNvPicPr>
            <a:picLocks noChangeAspect="1"/>
          </p:cNvPicPr>
          <p:nvPr/>
        </p:nvPicPr>
        <p:blipFill>
          <a:blip r:embed="rId4"/>
          <a:stretch>
            <a:fillRect/>
          </a:stretch>
        </p:blipFill>
        <p:spPr>
          <a:xfrm>
            <a:off x="4571586" y="1031392"/>
            <a:ext cx="4144204" cy="3080716"/>
          </a:xfrm>
          <a:prstGeom prst="rect">
            <a:avLst/>
          </a:prstGeom>
        </p:spPr>
      </p:pic>
      <p:sp>
        <p:nvSpPr>
          <p:cNvPr id="3" name="Title 2">
            <a:extLst>
              <a:ext uri="{FF2B5EF4-FFF2-40B4-BE49-F238E27FC236}">
                <a16:creationId xmlns:a16="http://schemas.microsoft.com/office/drawing/2014/main" id="{3D185B88-B181-261C-C8E1-21A6C7A77574}"/>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3156680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EC60E-D0FD-11ED-C638-C24BBDB140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2EC1DA-41C9-8E38-D8BA-1174C63CAF5B}"/>
              </a:ext>
            </a:extLst>
          </p:cNvPr>
          <p:cNvSpPr>
            <a:spLocks noGrp="1"/>
          </p:cNvSpPr>
          <p:nvPr>
            <p:ph type="title"/>
          </p:nvPr>
        </p:nvSpPr>
        <p:spPr>
          <a:xfrm>
            <a:off x="311700" y="105100"/>
            <a:ext cx="7269674" cy="741300"/>
          </a:xfrm>
        </p:spPr>
        <p:txBody>
          <a:bodyPr>
            <a:normAutofit/>
          </a:bodyPr>
          <a:lstStyle/>
          <a:p>
            <a:r>
              <a:rPr lang="en-US" sz="2250">
                <a:latin typeface="Museo Slab 500"/>
              </a:rPr>
              <a:t>Budget Pages</a:t>
            </a:r>
            <a:endParaRPr lang="en-US" sz="2250"/>
          </a:p>
        </p:txBody>
      </p:sp>
      <p:sp>
        <p:nvSpPr>
          <p:cNvPr id="11" name="Content Placeholder 10">
            <a:extLst>
              <a:ext uri="{FF2B5EF4-FFF2-40B4-BE49-F238E27FC236}">
                <a16:creationId xmlns:a16="http://schemas.microsoft.com/office/drawing/2014/main" id="{4B833086-39AE-CFDE-252A-C59C323A972B}"/>
              </a:ext>
            </a:extLst>
          </p:cNvPr>
          <p:cNvSpPr>
            <a:spLocks noGrp="1"/>
          </p:cNvSpPr>
          <p:nvPr>
            <p:ph type="body" idx="1"/>
          </p:nvPr>
        </p:nvSpPr>
        <p:spPr>
          <a:xfrm>
            <a:off x="311700" y="1152475"/>
            <a:ext cx="4385421" cy="3034800"/>
          </a:xfrm>
        </p:spPr>
        <p:txBody>
          <a:bodyPr vert="horz" lIns="0" tIns="0" rIns="0" bIns="34290" rtlCol="0" anchor="t">
            <a:normAutofit fontScale="92500"/>
          </a:bodyPr>
          <a:lstStyle/>
          <a:p>
            <a:pPr marL="228600" indent="-228600">
              <a:spcBef>
                <a:spcPts val="506"/>
              </a:spcBef>
            </a:pPr>
            <a:r>
              <a:rPr lang="en-US">
                <a:cs typeface="Calibri"/>
              </a:rPr>
              <a:t>Budgets pages will appear in each Title program section, as applicable.</a:t>
            </a:r>
            <a:endParaRPr lang="en-US">
              <a:ea typeface="Calibri" panose="020F0502020204030204"/>
              <a:cs typeface="Calibri"/>
            </a:endParaRPr>
          </a:p>
          <a:p>
            <a:pPr marL="228600" indent="-228600">
              <a:spcBef>
                <a:spcPts val="506"/>
              </a:spcBef>
            </a:pPr>
            <a:r>
              <a:rPr lang="en-US">
                <a:ea typeface="Calibri" panose="020F0502020204030204"/>
                <a:cs typeface="Calibri"/>
              </a:rPr>
              <a:t>Indirect Cost table will show T</a:t>
            </a:r>
            <a:r>
              <a:rPr lang="en-US" i="1">
                <a:ea typeface="Calibri" panose="020F0502020204030204"/>
                <a:cs typeface="Calibri"/>
              </a:rPr>
              <a:t>otal Allocation</a:t>
            </a:r>
            <a:r>
              <a:rPr lang="en-US">
                <a:ea typeface="Calibri" panose="020F0502020204030204"/>
                <a:cs typeface="Calibri"/>
              </a:rPr>
              <a:t>, </a:t>
            </a:r>
            <a:r>
              <a:rPr lang="en-US" i="1">
                <a:ea typeface="Calibri" panose="020F0502020204030204"/>
                <a:cs typeface="Calibri"/>
              </a:rPr>
              <a:t>ICR%</a:t>
            </a:r>
            <a:r>
              <a:rPr lang="en-US">
                <a:ea typeface="Calibri" panose="020F0502020204030204"/>
                <a:cs typeface="Calibri"/>
              </a:rPr>
              <a:t>, and </a:t>
            </a:r>
            <a:r>
              <a:rPr lang="en-US" i="1">
                <a:ea typeface="Calibri" panose="020F0502020204030204"/>
                <a:cs typeface="Calibri"/>
              </a:rPr>
              <a:t>Max Indirect based on Total Allocation</a:t>
            </a:r>
          </a:p>
          <a:p>
            <a:pPr marL="228600" indent="-228600">
              <a:spcBef>
                <a:spcPts val="506"/>
              </a:spcBef>
            </a:pPr>
            <a:r>
              <a:rPr lang="en-US">
                <a:ea typeface="Calibri" panose="020F0502020204030204"/>
                <a:cs typeface="Calibri"/>
              </a:rPr>
              <a:t>As budget line items are added, the table will calculate </a:t>
            </a:r>
            <a:r>
              <a:rPr lang="en-US" i="1">
                <a:ea typeface="Calibri" panose="020F0502020204030204"/>
                <a:cs typeface="Calibri"/>
              </a:rPr>
              <a:t>Max Indirect based on Budgeted Amount</a:t>
            </a:r>
            <a:r>
              <a:rPr lang="en-US">
                <a:ea typeface="Calibri" panose="020F0502020204030204"/>
                <a:cs typeface="Calibri"/>
              </a:rPr>
              <a:t>, </a:t>
            </a:r>
            <a:r>
              <a:rPr lang="en-US" i="1">
                <a:ea typeface="Calibri" panose="020F0502020204030204"/>
                <a:cs typeface="Calibri"/>
              </a:rPr>
              <a:t>Budgeted Amount</a:t>
            </a:r>
            <a:r>
              <a:rPr lang="en-US">
                <a:ea typeface="Calibri" panose="020F0502020204030204"/>
                <a:cs typeface="Calibri"/>
              </a:rPr>
              <a:t>, and any </a:t>
            </a:r>
            <a:r>
              <a:rPr lang="en-US" i="1">
                <a:ea typeface="Calibri" panose="020F0502020204030204"/>
                <a:cs typeface="Calibri"/>
              </a:rPr>
              <a:t>Excludable Costs</a:t>
            </a:r>
            <a:r>
              <a:rPr lang="en-US">
                <a:ea typeface="Calibri" panose="020F0502020204030204"/>
                <a:cs typeface="Calibri"/>
              </a:rPr>
              <a:t>.</a:t>
            </a:r>
          </a:p>
          <a:p>
            <a:pPr marL="228600" indent="-228600">
              <a:spcBef>
                <a:spcPts val="506"/>
              </a:spcBef>
            </a:pPr>
            <a:r>
              <a:rPr lang="en-US">
                <a:ea typeface="Calibri" panose="020F0502020204030204"/>
                <a:cs typeface="Calibri"/>
              </a:rPr>
              <a:t>To open any Budget to add line items, click "</a:t>
            </a:r>
            <a:r>
              <a:rPr lang="en-US" b="1">
                <a:ea typeface="Calibri" panose="020F0502020204030204"/>
                <a:cs typeface="Calibri"/>
              </a:rPr>
              <a:t>Modify All</a:t>
            </a:r>
            <a:r>
              <a:rPr lang="en-US">
                <a:ea typeface="Calibri" panose="020F0502020204030204"/>
                <a:cs typeface="Calibri"/>
              </a:rPr>
              <a:t>"</a:t>
            </a:r>
          </a:p>
          <a:p>
            <a:pPr marL="120015" indent="-120015">
              <a:spcBef>
                <a:spcPts val="506"/>
              </a:spcBef>
            </a:pPr>
            <a:endParaRPr lang="en-US">
              <a:ea typeface="Calibri" panose="020F0502020204030204"/>
              <a:cs typeface="Calibri"/>
            </a:endParaRPr>
          </a:p>
          <a:p>
            <a:pPr marL="120015" indent="-120015">
              <a:spcBef>
                <a:spcPts val="506"/>
              </a:spcBef>
              <a:buFont typeface="Roboto" panose="020B0604020202020204" pitchFamily="34" charset="0"/>
              <a:buChar char="●"/>
            </a:pPr>
            <a:endParaRPr lang="en-US">
              <a:ea typeface="Calibri" panose="020F0502020204030204"/>
              <a:cs typeface="Calibri"/>
            </a:endParaRPr>
          </a:p>
          <a:p>
            <a:pPr marL="120015" indent="-120015">
              <a:spcBef>
                <a:spcPts val="506"/>
              </a:spcBef>
            </a:pPr>
            <a:endParaRPr lang="en-US">
              <a:ea typeface="Calibri" panose="020F0502020204030204"/>
              <a:cs typeface="Calibri"/>
            </a:endParaRPr>
          </a:p>
        </p:txBody>
      </p:sp>
      <p:grpSp>
        <p:nvGrpSpPr>
          <p:cNvPr id="4" name="Group 3" descr="Screen shot of the Budget page in GAINS. The image shows an arrow pointing to the Modify All link on the page. ">
            <a:extLst>
              <a:ext uri="{FF2B5EF4-FFF2-40B4-BE49-F238E27FC236}">
                <a16:creationId xmlns:a16="http://schemas.microsoft.com/office/drawing/2014/main" id="{ED00A210-161E-4187-2068-FAA0E37A99B2}"/>
              </a:ext>
            </a:extLst>
          </p:cNvPr>
          <p:cNvGrpSpPr/>
          <p:nvPr/>
        </p:nvGrpSpPr>
        <p:grpSpPr>
          <a:xfrm>
            <a:off x="5368779" y="296368"/>
            <a:ext cx="3538263" cy="3829417"/>
            <a:chOff x="5454895" y="265053"/>
            <a:chExt cx="3538263" cy="3829417"/>
          </a:xfrm>
        </p:grpSpPr>
        <p:pic>
          <p:nvPicPr>
            <p:cNvPr id="12" name="Picture 11" descr="Screen shot of the Budget page in GAINS. The image shows an arrow pointing to the Modify All link on the page. ">
              <a:extLst>
                <a:ext uri="{FF2B5EF4-FFF2-40B4-BE49-F238E27FC236}">
                  <a16:creationId xmlns:a16="http://schemas.microsoft.com/office/drawing/2014/main" id="{79C410CA-8AE3-6FB7-6B87-CE304AFCD41B}"/>
                </a:ext>
              </a:extLst>
            </p:cNvPr>
            <p:cNvPicPr>
              <a:picLocks noChangeAspect="1"/>
            </p:cNvPicPr>
            <p:nvPr/>
          </p:nvPicPr>
          <p:blipFill>
            <a:blip r:embed="rId3"/>
            <a:stretch>
              <a:fillRect/>
            </a:stretch>
          </p:blipFill>
          <p:spPr>
            <a:xfrm>
              <a:off x="6180901" y="265053"/>
              <a:ext cx="2812257" cy="3829417"/>
            </a:xfrm>
            <a:prstGeom prst="rect">
              <a:avLst/>
            </a:prstGeom>
          </p:spPr>
        </p:pic>
        <p:sp>
          <p:nvSpPr>
            <p:cNvPr id="13" name="Arrow: Up 12">
              <a:extLst>
                <a:ext uri="{FF2B5EF4-FFF2-40B4-BE49-F238E27FC236}">
                  <a16:creationId xmlns:a16="http://schemas.microsoft.com/office/drawing/2014/main" id="{865B8D73-232D-E0F8-A1DD-A9399CDFA25B}"/>
                </a:ext>
              </a:extLst>
            </p:cNvPr>
            <p:cNvSpPr/>
            <p:nvPr/>
          </p:nvSpPr>
          <p:spPr>
            <a:xfrm rot="5400000">
              <a:off x="5605097" y="2593731"/>
              <a:ext cx="424961" cy="72536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Title 2">
            <a:extLst>
              <a:ext uri="{FF2B5EF4-FFF2-40B4-BE49-F238E27FC236}">
                <a16:creationId xmlns:a16="http://schemas.microsoft.com/office/drawing/2014/main" id="{C066F52C-E5EB-68BB-351B-86E459272768}"/>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814671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A83927-A2B0-421F-58C9-715D12EA3CE3}"/>
              </a:ext>
            </a:extLst>
          </p:cNvPr>
          <p:cNvSpPr>
            <a:spLocks noGrp="1"/>
          </p:cNvSpPr>
          <p:nvPr>
            <p:ph type="title"/>
          </p:nvPr>
        </p:nvSpPr>
        <p:spPr/>
        <p:txBody>
          <a:bodyPr>
            <a:normAutofit/>
          </a:bodyPr>
          <a:lstStyle/>
          <a:p>
            <a:r>
              <a:rPr lang="en-US" sz="2025"/>
              <a:t>Budget Detail Page</a:t>
            </a:r>
          </a:p>
        </p:txBody>
      </p:sp>
      <p:pic>
        <p:nvPicPr>
          <p:cNvPr id="6" name="Picture 5">
            <a:extLst>
              <a:ext uri="{FF2B5EF4-FFF2-40B4-BE49-F238E27FC236}">
                <a16:creationId xmlns:a16="http://schemas.microsoft.com/office/drawing/2014/main" id="{51A394E0-6AC4-3DDD-9D01-5F35388E133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3817" y="108074"/>
            <a:ext cx="718992" cy="687550"/>
          </a:xfrm>
          <a:prstGeom prst="rect">
            <a:avLst/>
          </a:prstGeom>
        </p:spPr>
      </p:pic>
      <p:sp>
        <p:nvSpPr>
          <p:cNvPr id="7" name="Content Placeholder 6">
            <a:extLst>
              <a:ext uri="{FF2B5EF4-FFF2-40B4-BE49-F238E27FC236}">
                <a16:creationId xmlns:a16="http://schemas.microsoft.com/office/drawing/2014/main" id="{C9B2604B-CA2F-8B6B-7532-626B62C13B11}"/>
              </a:ext>
            </a:extLst>
          </p:cNvPr>
          <p:cNvSpPr>
            <a:spLocks noGrp="1"/>
          </p:cNvSpPr>
          <p:nvPr>
            <p:ph type="body" idx="1"/>
          </p:nvPr>
        </p:nvSpPr>
        <p:spPr>
          <a:xfrm>
            <a:off x="311700" y="1152475"/>
            <a:ext cx="3270324" cy="3034800"/>
          </a:xfrm>
        </p:spPr>
        <p:txBody>
          <a:bodyPr vert="horz" lIns="0" tIns="0" rIns="0" bIns="34290" rtlCol="0" anchor="t">
            <a:normAutofit fontScale="92500"/>
          </a:bodyPr>
          <a:lstStyle/>
          <a:p>
            <a:pPr marL="285750" indent="-285750">
              <a:spcBef>
                <a:spcPts val="506"/>
              </a:spcBef>
            </a:pPr>
            <a:r>
              <a:rPr lang="en-US">
                <a:cs typeface="Calibri"/>
              </a:rPr>
              <a:t>Click the </a:t>
            </a:r>
            <a:r>
              <a:rPr lang="en-US" b="1" i="1">
                <a:cs typeface="Calibri"/>
              </a:rPr>
              <a:t>Add Budget Detail </a:t>
            </a:r>
            <a:r>
              <a:rPr lang="en-US">
                <a:cs typeface="Calibri"/>
              </a:rPr>
              <a:t>link to create a new budget line entry.</a:t>
            </a:r>
            <a:endParaRPr lang="en-US">
              <a:ea typeface="Calibri"/>
              <a:cs typeface="Calibri"/>
            </a:endParaRPr>
          </a:p>
          <a:p>
            <a:pPr marL="285750" indent="-285750">
              <a:spcBef>
                <a:spcPts val="506"/>
              </a:spcBef>
            </a:pPr>
            <a:r>
              <a:rPr lang="en-US">
                <a:cs typeface="Calibri"/>
              </a:rPr>
              <a:t>On this screen, you can also </a:t>
            </a:r>
            <a:r>
              <a:rPr lang="en-US" b="1">
                <a:cs typeface="Calibri"/>
              </a:rPr>
              <a:t>edit </a:t>
            </a:r>
            <a:r>
              <a:rPr lang="en-US">
                <a:cs typeface="Calibri"/>
              </a:rPr>
              <a:t>or </a:t>
            </a:r>
            <a:r>
              <a:rPr lang="en-US" b="1">
                <a:cs typeface="Calibri"/>
              </a:rPr>
              <a:t>delete</a:t>
            </a:r>
            <a:r>
              <a:rPr lang="en-US">
                <a:cs typeface="Calibri"/>
              </a:rPr>
              <a:t> existing budget details line items.</a:t>
            </a:r>
            <a:endParaRPr lang="en-US">
              <a:ea typeface="Calibri"/>
              <a:cs typeface="Calibri"/>
            </a:endParaRPr>
          </a:p>
          <a:p>
            <a:pPr marL="285750" indent="-285750">
              <a:spcBef>
                <a:spcPts val="506"/>
              </a:spcBef>
            </a:pPr>
            <a:r>
              <a:rPr lang="en-US">
                <a:cs typeface="Calibri"/>
              </a:rPr>
              <a:t>Use the </a:t>
            </a:r>
            <a:r>
              <a:rPr lang="en-US" b="1">
                <a:cs typeface="Calibri"/>
              </a:rPr>
              <a:t>filtering bar</a:t>
            </a:r>
            <a:r>
              <a:rPr lang="en-US">
                <a:cs typeface="Calibri"/>
              </a:rPr>
              <a:t> at the top of the page to find a group of expenditures or a specific detail.</a:t>
            </a:r>
            <a:endParaRPr lang="en-US">
              <a:ea typeface="Calibri"/>
              <a:cs typeface="Calibri"/>
            </a:endParaRPr>
          </a:p>
          <a:p>
            <a:pPr marL="285750" indent="-285750">
              <a:spcBef>
                <a:spcPts val="506"/>
              </a:spcBef>
            </a:pPr>
            <a:r>
              <a:rPr lang="en-US" b="1">
                <a:ea typeface="Calibri"/>
                <a:cs typeface="Calibri"/>
              </a:rPr>
              <a:t>NEW!</a:t>
            </a:r>
            <a:r>
              <a:rPr lang="en-US">
                <a:ea typeface="Calibri"/>
                <a:cs typeface="Calibri"/>
              </a:rPr>
              <a:t> The budget will now allow users to filter by Item Key! </a:t>
            </a:r>
          </a:p>
          <a:p>
            <a:pPr marL="0" indent="0">
              <a:buNone/>
            </a:pPr>
            <a:endParaRPr lang="en-US">
              <a:ea typeface="Calibri"/>
              <a:cs typeface="Calibri"/>
            </a:endParaRPr>
          </a:p>
        </p:txBody>
      </p:sp>
      <p:pic>
        <p:nvPicPr>
          <p:cNvPr id="8" name="Picture 7" descr="View of adding a Budget Detail highlighting the filter bar at the top, the button to create a new budget detail, the trash icon to delete a budget detail, and the pencil icon to edit a budget detail.">
            <a:extLst>
              <a:ext uri="{FF2B5EF4-FFF2-40B4-BE49-F238E27FC236}">
                <a16:creationId xmlns:a16="http://schemas.microsoft.com/office/drawing/2014/main" id="{250B47DB-825B-AB60-E5BB-F4C8A74202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91331" y="1243639"/>
            <a:ext cx="5088426" cy="2660706"/>
          </a:xfrm>
          <a:prstGeom prst="rect">
            <a:avLst/>
          </a:prstGeom>
        </p:spPr>
      </p:pic>
      <p:sp>
        <p:nvSpPr>
          <p:cNvPr id="2" name="Title 1">
            <a:extLst>
              <a:ext uri="{FF2B5EF4-FFF2-40B4-BE49-F238E27FC236}">
                <a16:creationId xmlns:a16="http://schemas.microsoft.com/office/drawing/2014/main" id="{6F5A44E4-5924-29E9-D0CD-9FA42D3CAA79}"/>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495440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0C9B-04DD-8FBD-22EE-0D128810871C}"/>
              </a:ext>
            </a:extLst>
          </p:cNvPr>
          <p:cNvSpPr>
            <a:spLocks noGrp="1"/>
          </p:cNvSpPr>
          <p:nvPr>
            <p:ph type="title"/>
          </p:nvPr>
        </p:nvSpPr>
        <p:spPr/>
        <p:txBody>
          <a:bodyPr>
            <a:normAutofit/>
          </a:bodyPr>
          <a:lstStyle/>
          <a:p>
            <a:r>
              <a:rPr lang="en-US" sz="2025">
                <a:latin typeface="Museo Slab 500"/>
              </a:rPr>
              <a:t>Budget Detail: Locations Dropdown</a:t>
            </a:r>
            <a:endParaRPr lang="en-US" sz="2025"/>
          </a:p>
        </p:txBody>
      </p:sp>
      <p:pic>
        <p:nvPicPr>
          <p:cNvPr id="5" name="Picture 4">
            <a:extLst>
              <a:ext uri="{FF2B5EF4-FFF2-40B4-BE49-F238E27FC236}">
                <a16:creationId xmlns:a16="http://schemas.microsoft.com/office/drawing/2014/main" id="{DF46018B-AE51-D978-61AC-A11C06CAF93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4509" y="108074"/>
            <a:ext cx="718992" cy="687550"/>
          </a:xfrm>
          <a:prstGeom prst="rect">
            <a:avLst/>
          </a:prstGeom>
        </p:spPr>
      </p:pic>
      <p:sp>
        <p:nvSpPr>
          <p:cNvPr id="3" name="Content Placeholder 2">
            <a:extLst>
              <a:ext uri="{FF2B5EF4-FFF2-40B4-BE49-F238E27FC236}">
                <a16:creationId xmlns:a16="http://schemas.microsoft.com/office/drawing/2014/main" id="{C8599DF9-9AE9-0469-A24B-7DA36B309ED1}"/>
              </a:ext>
            </a:extLst>
          </p:cNvPr>
          <p:cNvSpPr>
            <a:spLocks noGrp="1"/>
          </p:cNvSpPr>
          <p:nvPr>
            <p:ph type="body" idx="1"/>
          </p:nvPr>
        </p:nvSpPr>
        <p:spPr>
          <a:xfrm>
            <a:off x="62585" y="961975"/>
            <a:ext cx="8772841" cy="3034800"/>
          </a:xfrm>
        </p:spPr>
        <p:txBody>
          <a:bodyPr vert="horz" lIns="0" tIns="0" rIns="0" bIns="34290" rtlCol="0" anchor="t">
            <a:noAutofit/>
          </a:bodyPr>
          <a:lstStyle/>
          <a:p>
            <a:pPr>
              <a:spcBef>
                <a:spcPts val="254"/>
              </a:spcBef>
            </a:pPr>
            <a:r>
              <a:rPr lang="en-US" sz="1500">
                <a:ea typeface="Calibri" panose="020F0502020204030204"/>
                <a:cs typeface="Calibri"/>
              </a:rPr>
              <a:t>The Location Code is unique because it is going to list all schools within the LEA as E, M, H but also as a general school (not broken out by </a:t>
            </a:r>
            <a:r>
              <a:rPr lang="en-US" sz="1500" err="1">
                <a:ea typeface="Calibri" panose="020F0502020204030204"/>
                <a:cs typeface="Calibri"/>
              </a:rPr>
              <a:t>gradespan</a:t>
            </a:r>
            <a:r>
              <a:rPr lang="en-US" sz="1500">
                <a:ea typeface="Calibri" panose="020F0502020204030204"/>
                <a:cs typeface="Calibri"/>
              </a:rPr>
              <a:t>). </a:t>
            </a:r>
          </a:p>
          <a:p>
            <a:pPr lvl="1">
              <a:spcBef>
                <a:spcPts val="254"/>
              </a:spcBef>
              <a:buFont typeface="Courier New" panose="020B0604020202020204" pitchFamily="34" charset="0"/>
              <a:buChar char="o"/>
            </a:pPr>
            <a:r>
              <a:rPr lang="en-US" sz="1200">
                <a:ea typeface="Calibri" panose="020F0502020204030204"/>
                <a:cs typeface="Calibri"/>
              </a:rPr>
              <a:t>This is because the system is setup for grants across the department that do not breakout funding by </a:t>
            </a:r>
            <a:r>
              <a:rPr lang="en-US" sz="1200" err="1">
                <a:ea typeface="Calibri" panose="020F0502020204030204"/>
                <a:cs typeface="Calibri"/>
              </a:rPr>
              <a:t>gradespan</a:t>
            </a:r>
            <a:r>
              <a:rPr lang="en-US" sz="1200">
                <a:ea typeface="Calibri" panose="020F0502020204030204"/>
                <a:cs typeface="Calibri"/>
              </a:rPr>
              <a:t>. </a:t>
            </a:r>
          </a:p>
          <a:p>
            <a:pPr lvl="1">
              <a:spcBef>
                <a:spcPts val="254"/>
              </a:spcBef>
              <a:buFont typeface="Courier New" panose="020B0604020202020204" pitchFamily="34" charset="0"/>
              <a:buChar char="o"/>
            </a:pPr>
            <a:r>
              <a:rPr lang="en-US" sz="1200">
                <a:ea typeface="Calibri" panose="020F0502020204030204"/>
                <a:cs typeface="Calibri"/>
              </a:rPr>
              <a:t>It is </a:t>
            </a:r>
            <a:r>
              <a:rPr lang="en-US" sz="1200" b="1">
                <a:ea typeface="Calibri" panose="020F0502020204030204"/>
                <a:cs typeface="Calibri"/>
              </a:rPr>
              <a:t>imperative that Consolidated Application users select the </a:t>
            </a:r>
            <a:r>
              <a:rPr lang="en-US" sz="1200" b="1" err="1">
                <a:ea typeface="Calibri" panose="020F0502020204030204"/>
                <a:cs typeface="Calibri"/>
              </a:rPr>
              <a:t>gradespan</a:t>
            </a:r>
            <a:r>
              <a:rPr lang="en-US" sz="1200" b="1">
                <a:ea typeface="Calibri" panose="020F0502020204030204"/>
                <a:cs typeface="Calibri"/>
              </a:rPr>
              <a:t> for each school level activity</a:t>
            </a:r>
            <a:r>
              <a:rPr lang="en-US" sz="1200">
                <a:ea typeface="Calibri" panose="020F0502020204030204"/>
                <a:cs typeface="Calibri"/>
              </a:rPr>
              <a:t>. The School Ranking page is checking the allocation for that school based on the </a:t>
            </a:r>
            <a:r>
              <a:rPr lang="en-US" sz="1200" err="1">
                <a:ea typeface="Calibri" panose="020F0502020204030204"/>
                <a:cs typeface="Calibri"/>
              </a:rPr>
              <a:t>gradespan</a:t>
            </a:r>
            <a:r>
              <a:rPr lang="en-US" sz="1200">
                <a:ea typeface="Calibri" panose="020F0502020204030204"/>
                <a:cs typeface="Calibri"/>
              </a:rPr>
              <a:t>. </a:t>
            </a:r>
          </a:p>
          <a:p>
            <a:pPr lvl="1">
              <a:spcBef>
                <a:spcPts val="254"/>
              </a:spcBef>
              <a:buFont typeface="Courier New" panose="020B0604020202020204" pitchFamily="34" charset="0"/>
              <a:buChar char="o"/>
            </a:pPr>
            <a:r>
              <a:rPr lang="en-US" sz="1200">
                <a:ea typeface="Calibri" panose="020F0502020204030204"/>
                <a:cs typeface="Calibri"/>
              </a:rPr>
              <a:t>If a general school location is selected, you will get a </a:t>
            </a:r>
            <a:r>
              <a:rPr lang="en-US" sz="1200" b="1">
                <a:ea typeface="Calibri" panose="020F0502020204030204"/>
                <a:cs typeface="Calibri"/>
              </a:rPr>
              <a:t>validation error</a:t>
            </a:r>
            <a:r>
              <a:rPr lang="en-US" sz="1200">
                <a:ea typeface="Calibri" panose="020F0502020204030204"/>
                <a:cs typeface="Calibri"/>
              </a:rPr>
              <a:t> that the funds haven't been budgeted to the school correctly. </a:t>
            </a:r>
          </a:p>
          <a:p>
            <a:pPr marL="0" indent="0">
              <a:spcBef>
                <a:spcPts val="254"/>
              </a:spcBef>
              <a:buNone/>
            </a:pPr>
            <a:endParaRPr lang="en-US" sz="1500">
              <a:ea typeface="Calibri" panose="020F0502020204030204"/>
              <a:cs typeface="Calibri"/>
            </a:endParaRPr>
          </a:p>
        </p:txBody>
      </p:sp>
      <p:pic>
        <p:nvPicPr>
          <p:cNvPr id="7" name="Picture 6" descr="The location dropdown will show all available schools within the LEA that users can select from. ">
            <a:extLst>
              <a:ext uri="{FF2B5EF4-FFF2-40B4-BE49-F238E27FC236}">
                <a16:creationId xmlns:a16="http://schemas.microsoft.com/office/drawing/2014/main" id="{A701CAB5-E622-DE5A-524E-D56326761830}"/>
              </a:ext>
            </a:extLst>
          </p:cNvPr>
          <p:cNvPicPr>
            <a:picLocks noChangeAspect="1"/>
          </p:cNvPicPr>
          <p:nvPr/>
        </p:nvPicPr>
        <p:blipFill rotWithShape="1">
          <a:blip r:embed="rId4"/>
          <a:srcRect t="2158" r="205" b="22305"/>
          <a:stretch/>
        </p:blipFill>
        <p:spPr>
          <a:xfrm>
            <a:off x="1696300" y="2839864"/>
            <a:ext cx="5502956" cy="2321153"/>
          </a:xfrm>
          <a:prstGeom prst="rect">
            <a:avLst/>
          </a:prstGeom>
        </p:spPr>
      </p:pic>
      <p:sp>
        <p:nvSpPr>
          <p:cNvPr id="8" name="Arrow: Left 7" descr="Arrow pointing to an example, &quot;Academy of Advanced Learning (0180-0126)&quot;">
            <a:extLst>
              <a:ext uri="{FF2B5EF4-FFF2-40B4-BE49-F238E27FC236}">
                <a16:creationId xmlns:a16="http://schemas.microsoft.com/office/drawing/2014/main" id="{50850329-C382-0196-B88E-CA6AB19BFAA8}"/>
              </a:ext>
            </a:extLst>
          </p:cNvPr>
          <p:cNvSpPr/>
          <p:nvPr/>
        </p:nvSpPr>
        <p:spPr>
          <a:xfrm>
            <a:off x="5603587" y="2968287"/>
            <a:ext cx="1597268" cy="80596"/>
          </a:xfrm>
          <a:prstGeom prst="leftArrow">
            <a:avLst/>
          </a:prstGeom>
          <a:solidFill>
            <a:schemeClr val="accent1"/>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Rounded Corners 8">
            <a:extLst>
              <a:ext uri="{FF2B5EF4-FFF2-40B4-BE49-F238E27FC236}">
                <a16:creationId xmlns:a16="http://schemas.microsoft.com/office/drawing/2014/main" id="{DED7A6C8-5391-ACE0-5D53-EC2CA65D4D86}"/>
              </a:ext>
            </a:extLst>
          </p:cNvPr>
          <p:cNvSpPr/>
          <p:nvPr/>
        </p:nvSpPr>
        <p:spPr>
          <a:xfrm>
            <a:off x="7198904" y="2879481"/>
            <a:ext cx="622788" cy="263769"/>
          </a:xfrm>
          <a:prstGeom prst="roundRect">
            <a:avLst/>
          </a:prstGeom>
          <a:solidFill>
            <a:schemeClr val="accent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825" b="1">
                <a:solidFill>
                  <a:schemeClr val="tx1"/>
                </a:solidFill>
                <a:ea typeface="Calibri"/>
                <a:cs typeface="Calibri"/>
              </a:rPr>
              <a:t>General School</a:t>
            </a:r>
          </a:p>
        </p:txBody>
      </p:sp>
      <p:sp>
        <p:nvSpPr>
          <p:cNvPr id="10" name="Arrow: Left 9" descr="Arrow pointing to an example, &quot;Academy of Advanced Learning (0180-0126-E)&quot;">
            <a:extLst>
              <a:ext uri="{FF2B5EF4-FFF2-40B4-BE49-F238E27FC236}">
                <a16:creationId xmlns:a16="http://schemas.microsoft.com/office/drawing/2014/main" id="{E8BF53C8-2241-B137-C582-98E9B955097B}"/>
              </a:ext>
            </a:extLst>
          </p:cNvPr>
          <p:cNvSpPr/>
          <p:nvPr/>
        </p:nvSpPr>
        <p:spPr>
          <a:xfrm rot="10800000">
            <a:off x="1585672" y="3121269"/>
            <a:ext cx="1597268" cy="80596"/>
          </a:xfrm>
          <a:prstGeom prst="leftArrow">
            <a:avLst/>
          </a:prstGeom>
          <a:solidFill>
            <a:schemeClr val="accent1"/>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Rounded Corners 10">
            <a:extLst>
              <a:ext uri="{FF2B5EF4-FFF2-40B4-BE49-F238E27FC236}">
                <a16:creationId xmlns:a16="http://schemas.microsoft.com/office/drawing/2014/main" id="{35FBB04D-96EF-A691-1AF7-3E7C91B97D55}"/>
              </a:ext>
            </a:extLst>
          </p:cNvPr>
          <p:cNvSpPr/>
          <p:nvPr/>
        </p:nvSpPr>
        <p:spPr>
          <a:xfrm>
            <a:off x="791429" y="3031174"/>
            <a:ext cx="795788" cy="256442"/>
          </a:xfrm>
          <a:prstGeom prst="roundRect">
            <a:avLst/>
          </a:prstGeom>
          <a:solidFill>
            <a:schemeClr val="accent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825" b="1" err="1">
                <a:solidFill>
                  <a:schemeClr val="tx1"/>
                </a:solidFill>
                <a:ea typeface="Calibri"/>
                <a:cs typeface="Calibri"/>
              </a:rPr>
              <a:t>Gradespan</a:t>
            </a:r>
            <a:r>
              <a:rPr lang="en-US" sz="825" b="1">
                <a:solidFill>
                  <a:schemeClr val="tx1"/>
                </a:solidFill>
                <a:ea typeface="Calibri"/>
                <a:cs typeface="Calibri"/>
              </a:rPr>
              <a:t> specific</a:t>
            </a:r>
            <a:endParaRPr lang="en-US" sz="1350" b="1">
              <a:solidFill>
                <a:schemeClr val="tx1"/>
              </a:solidFill>
              <a:ea typeface="Calibri"/>
              <a:cs typeface="Calibri"/>
            </a:endParaRPr>
          </a:p>
        </p:txBody>
      </p:sp>
    </p:spTree>
    <p:extLst>
      <p:ext uri="{BB962C8B-B14F-4D97-AF65-F5344CB8AC3E}">
        <p14:creationId xmlns:p14="http://schemas.microsoft.com/office/powerpoint/2010/main" val="2039733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78044-4554-5E8B-55EB-0282CD50E6F3}"/>
              </a:ext>
            </a:extLst>
          </p:cNvPr>
          <p:cNvSpPr>
            <a:spLocks noGrp="1"/>
          </p:cNvSpPr>
          <p:nvPr>
            <p:ph type="title"/>
          </p:nvPr>
        </p:nvSpPr>
        <p:spPr/>
        <p:txBody>
          <a:bodyPr>
            <a:normAutofit/>
          </a:bodyPr>
          <a:lstStyle/>
          <a:p>
            <a:r>
              <a:rPr lang="en-US" sz="2025"/>
              <a:t>Budget Overview</a:t>
            </a:r>
          </a:p>
        </p:txBody>
      </p:sp>
      <p:pic>
        <p:nvPicPr>
          <p:cNvPr id="9" name="Picture 8">
            <a:extLst>
              <a:ext uri="{FF2B5EF4-FFF2-40B4-BE49-F238E27FC236}">
                <a16:creationId xmlns:a16="http://schemas.microsoft.com/office/drawing/2014/main" id="{1EC1F5D5-606D-5762-A8E4-DBEABAA5C40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9116" y="135021"/>
            <a:ext cx="718992" cy="687550"/>
          </a:xfrm>
          <a:prstGeom prst="rect">
            <a:avLst/>
          </a:prstGeom>
        </p:spPr>
      </p:pic>
      <p:sp>
        <p:nvSpPr>
          <p:cNvPr id="3" name="Content Placeholder 2">
            <a:extLst>
              <a:ext uri="{FF2B5EF4-FFF2-40B4-BE49-F238E27FC236}">
                <a16:creationId xmlns:a16="http://schemas.microsoft.com/office/drawing/2014/main" id="{A3F2ADC5-FE14-83A0-801E-5444DC2A335E}"/>
              </a:ext>
            </a:extLst>
          </p:cNvPr>
          <p:cNvSpPr>
            <a:spLocks noGrp="1"/>
          </p:cNvSpPr>
          <p:nvPr>
            <p:ph type="body" idx="1"/>
          </p:nvPr>
        </p:nvSpPr>
        <p:spPr>
          <a:xfrm>
            <a:off x="311700" y="1152475"/>
            <a:ext cx="8523726" cy="3034800"/>
          </a:xfrm>
        </p:spPr>
        <p:txBody>
          <a:bodyPr vert="horz" lIns="0" tIns="0" rIns="0" bIns="34290" rtlCol="0" anchor="t">
            <a:normAutofit/>
          </a:bodyPr>
          <a:lstStyle/>
          <a:p>
            <a:pPr marL="192881" indent="-192881">
              <a:buFont typeface="Arial"/>
              <a:buChar char="•"/>
            </a:pPr>
            <a:r>
              <a:rPr lang="en-US" sz="1575"/>
              <a:t>The Budget Overview page is a non-editable grid view of the budgeted subtotals.</a:t>
            </a:r>
            <a:endParaRPr lang="en-US" sz="1125"/>
          </a:p>
          <a:p>
            <a:pPr marL="192881" indent="-192881">
              <a:buFont typeface="Arial"/>
              <a:buChar char="•"/>
            </a:pPr>
            <a:r>
              <a:rPr lang="en-US" sz="1575">
                <a:cs typeface="Calibri"/>
              </a:rPr>
              <a:t>The overview can be filtered by locations and can show all possible function/object code combinations by selecting </a:t>
            </a:r>
            <a:r>
              <a:rPr lang="en-US" sz="1575" i="1">
                <a:cs typeface="Calibri"/>
              </a:rPr>
              <a:t>Show Unbudgeted Categories.</a:t>
            </a:r>
            <a:endParaRPr lang="en-US" sz="1575" i="1">
              <a:ea typeface="Calibri"/>
              <a:cs typeface="Calibri"/>
            </a:endParaRPr>
          </a:p>
          <a:p>
            <a:pPr marL="0" indent="0">
              <a:buNone/>
            </a:pPr>
            <a:endParaRPr lang="en-US"/>
          </a:p>
        </p:txBody>
      </p:sp>
      <p:pic>
        <p:nvPicPr>
          <p:cNvPr id="10" name="Picture 9" descr="View of the Budget Overview in GAINS featuring a dropdown menu to select listing schools and the ability to see all available categories.">
            <a:extLst>
              <a:ext uri="{FF2B5EF4-FFF2-40B4-BE49-F238E27FC236}">
                <a16:creationId xmlns:a16="http://schemas.microsoft.com/office/drawing/2014/main" id="{47929EB7-A88A-ADB2-1E4C-CC013D173F71}"/>
              </a:ext>
            </a:extLst>
          </p:cNvPr>
          <p:cNvPicPr>
            <a:picLocks noChangeAspect="1"/>
          </p:cNvPicPr>
          <p:nvPr/>
        </p:nvPicPr>
        <p:blipFill>
          <a:blip r:embed="rId4"/>
          <a:stretch>
            <a:fillRect/>
          </a:stretch>
        </p:blipFill>
        <p:spPr>
          <a:xfrm>
            <a:off x="1988730" y="2271346"/>
            <a:ext cx="5163635" cy="1699070"/>
          </a:xfrm>
          <a:prstGeom prst="rect">
            <a:avLst/>
          </a:prstGeom>
        </p:spPr>
      </p:pic>
      <p:sp>
        <p:nvSpPr>
          <p:cNvPr id="5" name="Title 4">
            <a:extLst>
              <a:ext uri="{FF2B5EF4-FFF2-40B4-BE49-F238E27FC236}">
                <a16:creationId xmlns:a16="http://schemas.microsoft.com/office/drawing/2014/main" id="{45532915-AB4F-3AB8-0197-9F4F359614DE}"/>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705188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7556A-02C1-40D3-5598-006E29F9F9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A7129-420A-3454-E3C5-84B131DCFDA3}"/>
              </a:ext>
            </a:extLst>
          </p:cNvPr>
          <p:cNvSpPr>
            <a:spLocks noGrp="1"/>
          </p:cNvSpPr>
          <p:nvPr>
            <p:ph type="title"/>
          </p:nvPr>
        </p:nvSpPr>
        <p:spPr/>
        <p:txBody>
          <a:bodyPr>
            <a:normAutofit fontScale="90000"/>
          </a:bodyPr>
          <a:lstStyle/>
          <a:p>
            <a:r>
              <a:rPr lang="en-US">
                <a:latin typeface="Museo Slab 500"/>
              </a:rPr>
              <a:t>Budget Upload Additional Instructions and Resources</a:t>
            </a:r>
            <a:endParaRPr lang="en-US"/>
          </a:p>
        </p:txBody>
      </p:sp>
      <p:pic>
        <p:nvPicPr>
          <p:cNvPr id="8" name="Picture 7">
            <a:extLst>
              <a:ext uri="{FF2B5EF4-FFF2-40B4-BE49-F238E27FC236}">
                <a16:creationId xmlns:a16="http://schemas.microsoft.com/office/drawing/2014/main" id="{DC51CFB4-5BAC-7786-5DDD-C05B6CE311A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336" y="131093"/>
            <a:ext cx="718992" cy="687550"/>
          </a:xfrm>
          <a:prstGeom prst="rect">
            <a:avLst/>
          </a:prstGeom>
        </p:spPr>
      </p:pic>
      <p:sp>
        <p:nvSpPr>
          <p:cNvPr id="9" name="TextBox 8">
            <a:extLst>
              <a:ext uri="{FF2B5EF4-FFF2-40B4-BE49-F238E27FC236}">
                <a16:creationId xmlns:a16="http://schemas.microsoft.com/office/drawing/2014/main" id="{A5EDEC39-C05F-81A9-5C34-C341B0FB5934}"/>
              </a:ext>
            </a:extLst>
          </p:cNvPr>
          <p:cNvSpPr txBox="1"/>
          <p:nvPr/>
        </p:nvSpPr>
        <p:spPr>
          <a:xfrm>
            <a:off x="124558" y="1040423"/>
            <a:ext cx="8294076" cy="228524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800">
              <a:ea typeface="Calibri" panose="020F0502020204030204"/>
              <a:cs typeface="Calibri" panose="020F0502020204030204"/>
            </a:endParaRPr>
          </a:p>
          <a:p>
            <a:r>
              <a:rPr lang="en-US" sz="1800">
                <a:ea typeface="Calibri" panose="020F0502020204030204"/>
                <a:cs typeface="Calibri" panose="020F0502020204030204"/>
              </a:rPr>
              <a:t>For step-by-step instructions on how to complete and upload an excel budget into GAINS and resolve commons upload errors, please see additional guidance:</a:t>
            </a:r>
            <a:endParaRPr lang="en-US" sz="1350"/>
          </a:p>
          <a:p>
            <a:endParaRPr lang="en-US" sz="1800">
              <a:ea typeface="Calibri" panose="020F0502020204030204"/>
              <a:cs typeface="Calibri" panose="020F0502020204030204"/>
            </a:endParaRPr>
          </a:p>
          <a:p>
            <a:pPr marL="213995" indent="-213995">
              <a:buFont typeface="Arial"/>
              <a:buChar char="•"/>
            </a:pPr>
            <a:r>
              <a:rPr lang="en-US" sz="1800">
                <a:ea typeface="Calibri" panose="020F0502020204030204"/>
                <a:cs typeface="Calibri" panose="020F0502020204030204"/>
                <a:hlinkClick r:id="rId4"/>
              </a:rPr>
              <a:t>Recorded Training</a:t>
            </a:r>
          </a:p>
          <a:p>
            <a:pPr marL="213995" indent="-213995">
              <a:buFont typeface="Arial"/>
              <a:buChar char="•"/>
            </a:pPr>
            <a:r>
              <a:rPr lang="en-US" sz="1800">
                <a:ea typeface="Calibri" panose="020F0502020204030204"/>
                <a:cs typeface="Calibri" panose="020F0502020204030204"/>
                <a:hlinkClick r:id="rId5"/>
              </a:rPr>
              <a:t>Text Instructions Resource</a:t>
            </a:r>
            <a:endParaRPr lang="en-US" sz="1350"/>
          </a:p>
          <a:p>
            <a:pPr marL="213995" indent="-213995">
              <a:buFont typeface="Arial"/>
              <a:buChar char="•"/>
            </a:pPr>
            <a:r>
              <a:rPr lang="en-US" sz="1800">
                <a:ea typeface="Calibri" panose="020F0502020204030204"/>
                <a:cs typeface="Calibri" panose="020F0502020204030204"/>
                <a:hlinkClick r:id="rId6"/>
              </a:rPr>
              <a:t>Slide Deck with Screenshots</a:t>
            </a:r>
            <a:r>
              <a:rPr lang="en-US" sz="1800">
                <a:ea typeface="Calibri" panose="020F0502020204030204"/>
                <a:cs typeface="Calibri" panose="020F0502020204030204"/>
              </a:rPr>
              <a:t> (</a:t>
            </a:r>
            <a:r>
              <a:rPr lang="en-US" sz="1800" i="1">
                <a:ea typeface="Calibri" panose="020F0502020204030204"/>
                <a:cs typeface="Calibri" panose="020F0502020204030204"/>
              </a:rPr>
              <a:t>ESEA Consolidated Application Specific</a:t>
            </a:r>
            <a:r>
              <a:rPr lang="en-US" sz="1800">
                <a:ea typeface="Calibri" panose="020F0502020204030204"/>
                <a:cs typeface="Calibri" panose="020F0502020204030204"/>
              </a:rPr>
              <a:t>)</a:t>
            </a:r>
            <a:endParaRPr lang="en-US" sz="1800">
              <a:ea typeface="Calibri" panose="020F0502020204030204"/>
              <a:cs typeface="Calibri" panose="020F0502020204030204"/>
              <a:hlinkClick r:id="rId6"/>
            </a:endParaRPr>
          </a:p>
        </p:txBody>
      </p:sp>
      <p:sp>
        <p:nvSpPr>
          <p:cNvPr id="5" name="Title 4">
            <a:extLst>
              <a:ext uri="{FF2B5EF4-FFF2-40B4-BE49-F238E27FC236}">
                <a16:creationId xmlns:a16="http://schemas.microsoft.com/office/drawing/2014/main" id="{2C8A0B9F-EF56-54AC-D3B8-452FD116D27D}"/>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1611891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7E5FC-2021-79E9-177B-E95191F532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32D8B3-7227-1883-4D5D-AA08988A3D0F}"/>
              </a:ext>
            </a:extLst>
          </p:cNvPr>
          <p:cNvSpPr>
            <a:spLocks noGrp="1"/>
          </p:cNvSpPr>
          <p:nvPr>
            <p:ph type="title"/>
          </p:nvPr>
        </p:nvSpPr>
        <p:spPr>
          <a:xfrm>
            <a:off x="189817" y="149073"/>
            <a:ext cx="3992066" cy="2493887"/>
          </a:xfrm>
        </p:spPr>
        <p:txBody>
          <a:bodyPr/>
          <a:lstStyle/>
          <a:p>
            <a:pPr algn="ctr"/>
            <a:r>
              <a:rPr lang="en-US" sz="2800">
                <a:hlinkClick r:id="rId2"/>
              </a:rPr>
              <a:t>2025-2026 Consolidated Application Walkthrough</a:t>
            </a:r>
            <a:endParaRPr lang="en-US" sz="2800"/>
          </a:p>
        </p:txBody>
      </p:sp>
      <p:pic>
        <p:nvPicPr>
          <p:cNvPr id="3" name="Picture 2" descr="CPU with binary numbers and blueprint">
            <a:extLst>
              <a:ext uri="{FF2B5EF4-FFF2-40B4-BE49-F238E27FC236}">
                <a16:creationId xmlns:a16="http://schemas.microsoft.com/office/drawing/2014/main" id="{5B496424-89BD-E973-4639-42F268206C34}"/>
              </a:ext>
            </a:extLst>
          </p:cNvPr>
          <p:cNvPicPr>
            <a:picLocks noChangeAspect="1"/>
          </p:cNvPicPr>
          <p:nvPr/>
        </p:nvPicPr>
        <p:blipFill>
          <a:blip r:embed="rId3"/>
          <a:stretch>
            <a:fillRect/>
          </a:stretch>
        </p:blipFill>
        <p:spPr>
          <a:xfrm>
            <a:off x="4359519" y="1031264"/>
            <a:ext cx="4300904" cy="2421549"/>
          </a:xfrm>
          <a:prstGeom prst="rect">
            <a:avLst/>
          </a:prstGeom>
        </p:spPr>
      </p:pic>
      <p:sp>
        <p:nvSpPr>
          <p:cNvPr id="5" name="Title 4">
            <a:extLst>
              <a:ext uri="{FF2B5EF4-FFF2-40B4-BE49-F238E27FC236}">
                <a16:creationId xmlns:a16="http://schemas.microsoft.com/office/drawing/2014/main" id="{89076887-A080-0AB9-7D0D-B7CC30B1CB5A}"/>
              </a:ext>
            </a:extLst>
          </p:cNvPr>
          <p:cNvSpPr txBox="1">
            <a:spLocks/>
          </p:cNvSpPr>
          <p:nvPr/>
        </p:nvSpPr>
        <p:spPr>
          <a:xfrm>
            <a:off x="123875" y="4347400"/>
            <a:ext cx="7267200" cy="1566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9pPr>
          </a:lstStyle>
          <a:p>
            <a:r>
              <a:rPr lang="en-US"/>
              <a:t>Consolidated Application System Training</a:t>
            </a:r>
          </a:p>
        </p:txBody>
      </p:sp>
    </p:spTree>
    <p:extLst>
      <p:ext uri="{BB962C8B-B14F-4D97-AF65-F5344CB8AC3E}">
        <p14:creationId xmlns:p14="http://schemas.microsoft.com/office/powerpoint/2010/main" val="3679338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FC3AA-521B-5246-07CA-B9010DBC62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C5D32-BFCD-9CC0-0F23-8F48F822EC7F}"/>
              </a:ext>
            </a:extLst>
          </p:cNvPr>
          <p:cNvSpPr>
            <a:spLocks noGrp="1"/>
          </p:cNvSpPr>
          <p:nvPr>
            <p:ph type="title"/>
          </p:nvPr>
        </p:nvSpPr>
        <p:spPr/>
        <p:txBody>
          <a:bodyPr/>
          <a:lstStyle/>
          <a:p>
            <a:r>
              <a:rPr lang="en-US">
                <a:solidFill>
                  <a:schemeClr val="tx1"/>
                </a:solidFill>
                <a:latin typeface="Museo Slab 500"/>
              </a:rPr>
              <a:t>Consolidated Application: Title I, Part A Changes</a:t>
            </a:r>
          </a:p>
        </p:txBody>
      </p:sp>
      <p:sp>
        <p:nvSpPr>
          <p:cNvPr id="4" name="Slide Number Placeholder 3">
            <a:extLst>
              <a:ext uri="{FF2B5EF4-FFF2-40B4-BE49-F238E27FC236}">
                <a16:creationId xmlns:a16="http://schemas.microsoft.com/office/drawing/2014/main" id="{82BF85BE-DF77-FF85-97B5-B3521D826BE3}"/>
              </a:ext>
            </a:extLst>
          </p:cNvPr>
          <p:cNvSpPr>
            <a:spLocks noGrp="1"/>
          </p:cNvSpPr>
          <p:nvPr>
            <p:ph type="sldNum" idx="12"/>
          </p:nvPr>
        </p:nvSpPr>
        <p:spPr/>
        <p:txBody>
          <a:bodyPr/>
          <a:lstStyle/>
          <a:p>
            <a:fld id="{C479D5F6-EDCB-402A-AC08-4943A1820E8F}" type="slidenum">
              <a:rPr lang="en-US" smtClean="0"/>
              <a:pPr/>
              <a:t>3</a:t>
            </a:fld>
            <a:endParaRPr lang="en-US"/>
          </a:p>
        </p:txBody>
      </p:sp>
    </p:spTree>
    <p:extLst>
      <p:ext uri="{BB962C8B-B14F-4D97-AF65-F5344CB8AC3E}">
        <p14:creationId xmlns:p14="http://schemas.microsoft.com/office/powerpoint/2010/main" val="1960984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62A0B-A629-8A2E-8C2F-D5A78ADC73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D1886A-3863-F515-EC07-322C9D2EC244}"/>
              </a:ext>
            </a:extLst>
          </p:cNvPr>
          <p:cNvSpPr>
            <a:spLocks noGrp="1"/>
          </p:cNvSpPr>
          <p:nvPr>
            <p:ph type="title"/>
          </p:nvPr>
        </p:nvSpPr>
        <p:spPr/>
        <p:txBody>
          <a:bodyPr/>
          <a:lstStyle/>
          <a:p>
            <a:r>
              <a:rPr lang="en-US"/>
              <a:t>Title I, Part A Changes </a:t>
            </a:r>
          </a:p>
        </p:txBody>
      </p:sp>
      <p:pic>
        <p:nvPicPr>
          <p:cNvPr id="6" name="Picture 5">
            <a:extLst>
              <a:ext uri="{FF2B5EF4-FFF2-40B4-BE49-F238E27FC236}">
                <a16:creationId xmlns:a16="http://schemas.microsoft.com/office/drawing/2014/main" id="{62F4F941-928A-6228-612B-BC79226BAFAB}"/>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5336" y="-792"/>
            <a:ext cx="718992" cy="687550"/>
          </a:xfrm>
          <a:prstGeom prst="rect">
            <a:avLst/>
          </a:prstGeom>
        </p:spPr>
      </p:pic>
      <p:sp>
        <p:nvSpPr>
          <p:cNvPr id="3" name="Text Placeholder 2">
            <a:extLst>
              <a:ext uri="{FF2B5EF4-FFF2-40B4-BE49-F238E27FC236}">
                <a16:creationId xmlns:a16="http://schemas.microsoft.com/office/drawing/2014/main" id="{0ADAB342-2D63-1E30-7BE9-F6E6B8AB5474}"/>
              </a:ext>
            </a:extLst>
          </p:cNvPr>
          <p:cNvSpPr>
            <a:spLocks noGrp="1"/>
          </p:cNvSpPr>
          <p:nvPr>
            <p:ph type="body" idx="1"/>
          </p:nvPr>
        </p:nvSpPr>
        <p:spPr>
          <a:xfrm>
            <a:off x="311700" y="1152475"/>
            <a:ext cx="8414938" cy="3034800"/>
          </a:xfrm>
        </p:spPr>
        <p:txBody>
          <a:bodyPr/>
          <a:lstStyle/>
          <a:p>
            <a:r>
              <a:rPr lang="en-US"/>
              <a:t>The LEA Title I, Part A Set-Aside has been reorganized but contains the same information. </a:t>
            </a:r>
          </a:p>
          <a:p>
            <a:pPr>
              <a:lnSpc>
                <a:spcPct val="114999"/>
              </a:lnSpc>
            </a:pPr>
            <a:r>
              <a:rPr lang="en-US"/>
              <a:t>Title I, Part A budget now has two additional tags for Specific Allowable Uses for Title I-A (Narrative Questions 3 and 4) </a:t>
            </a:r>
          </a:p>
          <a:p>
            <a:pPr lvl="1">
              <a:lnSpc>
                <a:spcPct val="114999"/>
              </a:lnSpc>
            </a:pPr>
            <a:r>
              <a:rPr lang="en-US"/>
              <a:t>Practices that Reduce Student Removal (Title I Question 3)</a:t>
            </a:r>
          </a:p>
          <a:p>
            <a:pPr lvl="1">
              <a:lnSpc>
                <a:spcPct val="114999"/>
              </a:lnSpc>
            </a:pPr>
            <a:r>
              <a:rPr lang="en-US"/>
              <a:t>Effective Transitions (Title I Question 4)</a:t>
            </a:r>
          </a:p>
        </p:txBody>
      </p:sp>
      <p:sp>
        <p:nvSpPr>
          <p:cNvPr id="5" name="TextBox 6">
            <a:extLst>
              <a:ext uri="{FF2B5EF4-FFF2-40B4-BE49-F238E27FC236}">
                <a16:creationId xmlns:a16="http://schemas.microsoft.com/office/drawing/2014/main" id="{6557EE47-4AFD-D807-3669-1156B3C14EA8}"/>
              </a:ext>
            </a:extLst>
          </p:cNvPr>
          <p:cNvSpPr txBox="1"/>
          <p:nvPr/>
        </p:nvSpPr>
        <p:spPr>
          <a:xfrm>
            <a:off x="6192596" y="2747732"/>
            <a:ext cx="2537732" cy="1384995"/>
          </a:xfrm>
          <a:prstGeom prst="rect">
            <a:avLst/>
          </a:prstGeom>
          <a:noFill/>
          <a:ln w="28575">
            <a:solidFill>
              <a:schemeClr val="accent1">
                <a:lumMod val="50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t>Start on page 20 of the </a:t>
            </a:r>
            <a:r>
              <a:rPr lang="en-US" i="1"/>
              <a:t>Consolidated Application Planning Resource</a:t>
            </a:r>
            <a:r>
              <a:rPr lang="en-US"/>
              <a:t> for Response Guidance and Helpful Resources on Title I, Part A</a:t>
            </a:r>
          </a:p>
        </p:txBody>
      </p:sp>
      <p:sp>
        <p:nvSpPr>
          <p:cNvPr id="4" name="Title 3">
            <a:extLst>
              <a:ext uri="{FF2B5EF4-FFF2-40B4-BE49-F238E27FC236}">
                <a16:creationId xmlns:a16="http://schemas.microsoft.com/office/drawing/2014/main" id="{1E6F892D-C8F9-DDA0-7FC8-125F87CDE44E}"/>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2550191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259A-C77B-80CD-7F7B-F4CD92FDC751}"/>
              </a:ext>
            </a:extLst>
          </p:cNvPr>
          <p:cNvSpPr>
            <a:spLocks noGrp="1"/>
          </p:cNvSpPr>
          <p:nvPr>
            <p:ph type="title"/>
          </p:nvPr>
        </p:nvSpPr>
        <p:spPr/>
        <p:txBody>
          <a:bodyPr>
            <a:normAutofit/>
          </a:bodyPr>
          <a:lstStyle/>
          <a:p>
            <a:r>
              <a:rPr lang="en-US">
                <a:latin typeface="Museo Slab 500"/>
              </a:rPr>
              <a:t>LEA Title I, Part A Set-Asides Changes - Overview</a:t>
            </a:r>
            <a:endParaRPr lang="en-US"/>
          </a:p>
        </p:txBody>
      </p:sp>
      <p:pic>
        <p:nvPicPr>
          <p:cNvPr id="5" name="Picture 4">
            <a:extLst>
              <a:ext uri="{FF2B5EF4-FFF2-40B4-BE49-F238E27FC236}">
                <a16:creationId xmlns:a16="http://schemas.microsoft.com/office/drawing/2014/main" id="{A6050D49-93FE-E5EB-F46A-42099827A21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336" y="101786"/>
            <a:ext cx="718992" cy="687550"/>
          </a:xfrm>
          <a:prstGeom prst="rect">
            <a:avLst/>
          </a:prstGeom>
        </p:spPr>
      </p:pic>
      <p:sp>
        <p:nvSpPr>
          <p:cNvPr id="9" name="TextBox 8">
            <a:extLst>
              <a:ext uri="{FF2B5EF4-FFF2-40B4-BE49-F238E27FC236}">
                <a16:creationId xmlns:a16="http://schemas.microsoft.com/office/drawing/2014/main" id="{7E271B03-3B97-5885-9F8A-CFBB6DC0B67B}"/>
              </a:ext>
            </a:extLst>
          </p:cNvPr>
          <p:cNvSpPr txBox="1"/>
          <p:nvPr/>
        </p:nvSpPr>
        <p:spPr>
          <a:xfrm>
            <a:off x="102623" y="587163"/>
            <a:ext cx="8174211" cy="484748"/>
          </a:xfrm>
          <a:prstGeom prst="rect">
            <a:avLst/>
          </a:prstGeom>
          <a:noFill/>
        </p:spPr>
        <p:txBody>
          <a:bodyPr wrap="square" lIns="68580" tIns="34290" rIns="68580" bIns="34290" rtlCol="0" anchor="t">
            <a:spAutoFit/>
          </a:bodyPr>
          <a:lstStyle/>
          <a:p>
            <a:pPr algn="ctr"/>
            <a:r>
              <a:rPr lang="en-US" sz="1350" b="1">
                <a:solidFill>
                  <a:srgbClr val="FF0000"/>
                </a:solidFill>
                <a:ea typeface="Calibri"/>
                <a:cs typeface="Calibri"/>
              </a:rPr>
              <a:t>This page must be completed prior to the School Ranking (School Profile) page and budgeting! </a:t>
            </a:r>
            <a:endParaRPr lang="en-US" sz="1350"/>
          </a:p>
          <a:p>
            <a:pPr marL="214313" indent="-214313">
              <a:buFont typeface="Arial"/>
              <a:buChar char="•"/>
            </a:pPr>
            <a:endParaRPr lang="en-US" sz="1350">
              <a:ea typeface="Calibri"/>
              <a:cs typeface="Calibri"/>
            </a:endParaRPr>
          </a:p>
        </p:txBody>
      </p:sp>
      <p:sp>
        <p:nvSpPr>
          <p:cNvPr id="6" name="TextBox 5">
            <a:extLst>
              <a:ext uri="{FF2B5EF4-FFF2-40B4-BE49-F238E27FC236}">
                <a16:creationId xmlns:a16="http://schemas.microsoft.com/office/drawing/2014/main" id="{D32D75BB-FB79-C797-A179-57519D09577D}"/>
              </a:ext>
            </a:extLst>
          </p:cNvPr>
          <p:cNvSpPr txBox="1"/>
          <p:nvPr/>
        </p:nvSpPr>
        <p:spPr>
          <a:xfrm>
            <a:off x="99797" y="1067464"/>
            <a:ext cx="8591210" cy="3270126"/>
          </a:xfrm>
          <a:prstGeom prst="rect">
            <a:avLst/>
          </a:prstGeom>
          <a:noFill/>
        </p:spPr>
        <p:txBody>
          <a:bodyPr wrap="square" lIns="68580" tIns="34290" rIns="68580" bIns="34290" rtlCol="0" anchor="t">
            <a:spAutoFit/>
          </a:bodyPr>
          <a:lstStyle/>
          <a:p>
            <a:pPr marL="213995" indent="-213995">
              <a:buChar char="•"/>
            </a:pPr>
            <a:r>
              <a:rPr lang="en-US" sz="1600">
                <a:latin typeface="Roboto"/>
                <a:ea typeface="Calibri"/>
                <a:cs typeface="Calibri"/>
              </a:rPr>
              <a:t>There is a new Title I Funds table at the top to see the Title I Allocation (including transfers), the incoming carryover, and the total amount available for Title I. </a:t>
            </a:r>
          </a:p>
          <a:p>
            <a:pPr marL="213995" indent="-213995">
              <a:buChar char="•"/>
            </a:pPr>
            <a:r>
              <a:rPr lang="en-US" sz="1600">
                <a:latin typeface="Roboto"/>
                <a:ea typeface="Calibri"/>
                <a:cs typeface="Calibri"/>
              </a:rPr>
              <a:t>Non-Public School has its own table and pulls in from the Non-Public School page. </a:t>
            </a:r>
          </a:p>
          <a:p>
            <a:pPr marL="213995" indent="-213995">
              <a:buChar char="•"/>
            </a:pPr>
            <a:r>
              <a:rPr lang="en-US" sz="1600">
                <a:latin typeface="Roboto"/>
                <a:ea typeface="Calibri"/>
                <a:cs typeface="Calibri"/>
              </a:rPr>
              <a:t>Parental Engagement, Homeless and Neglected Set-Aside broken out in a clearer way! </a:t>
            </a:r>
          </a:p>
          <a:p>
            <a:pPr marL="671195" lvl="1" indent="-213995">
              <a:buFont typeface="Courier New"/>
              <a:buChar char="o"/>
            </a:pPr>
            <a:r>
              <a:rPr lang="en-US" sz="1600">
                <a:latin typeface="Roboto"/>
                <a:ea typeface="Calibri"/>
                <a:cs typeface="Calibri"/>
              </a:rPr>
              <a:t>Carryover for Parental Engagement will be added to the total amount for Parental Engagement instead of subtracting it. </a:t>
            </a:r>
          </a:p>
          <a:p>
            <a:pPr marL="213995" indent="-213995">
              <a:buFont typeface="Arial"/>
              <a:buChar char="•"/>
            </a:pPr>
            <a:r>
              <a:rPr lang="en-US" sz="1600">
                <a:latin typeface="Roboto"/>
                <a:ea typeface="Calibri"/>
                <a:cs typeface="Calibri"/>
              </a:rPr>
              <a:t>Administration and Indirect Costs are now in a table together to assist in calculating the 10% cap.</a:t>
            </a:r>
          </a:p>
          <a:p>
            <a:pPr marL="213995" indent="-213995">
              <a:buChar char="•"/>
            </a:pPr>
            <a:r>
              <a:rPr lang="en-US" sz="1600">
                <a:latin typeface="Roboto"/>
                <a:ea typeface="Calibri"/>
                <a:cs typeface="Calibri"/>
              </a:rPr>
              <a:t>Additional Optional Set-Asides have been condensed. </a:t>
            </a:r>
          </a:p>
          <a:p>
            <a:pPr marL="213995" indent="-213995">
              <a:buChar char="•"/>
            </a:pPr>
            <a:r>
              <a:rPr lang="en-US" sz="1600">
                <a:latin typeface="Roboto"/>
                <a:ea typeface="Calibri"/>
                <a:cs typeface="Calibri"/>
              </a:rPr>
              <a:t>The Summary at the bottom has been renamed to be clearer. </a:t>
            </a:r>
          </a:p>
          <a:p>
            <a:endParaRPr lang="en-US" sz="1600">
              <a:ea typeface="Calibri"/>
              <a:cs typeface="Calibri"/>
            </a:endParaRPr>
          </a:p>
          <a:p>
            <a:pPr marL="556895" lvl="1" indent="-213995">
              <a:buFont typeface="Courier New"/>
              <a:buChar char="o"/>
            </a:pPr>
            <a:endParaRPr lang="en-US" sz="1600">
              <a:ea typeface="Calibri"/>
              <a:cs typeface="Calibri"/>
            </a:endParaRPr>
          </a:p>
          <a:p>
            <a:pPr marL="213995" indent="-213995">
              <a:buFont typeface="Arial"/>
              <a:buChar char="•"/>
            </a:pPr>
            <a:endParaRPr lang="en-US" sz="1600">
              <a:ea typeface="Calibri"/>
              <a:cs typeface="Calibri"/>
            </a:endParaRPr>
          </a:p>
        </p:txBody>
      </p:sp>
      <p:sp>
        <p:nvSpPr>
          <p:cNvPr id="7" name="Title 6">
            <a:extLst>
              <a:ext uri="{FF2B5EF4-FFF2-40B4-BE49-F238E27FC236}">
                <a16:creationId xmlns:a16="http://schemas.microsoft.com/office/drawing/2014/main" id="{D0C1AB36-8233-BBA0-63B4-2FEB31D78BEB}"/>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3241888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A9788-BCD6-FE6C-74DF-433EDC601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BDB92-7B3F-D59A-AED8-EAD8EAC1F2A3}"/>
              </a:ext>
            </a:extLst>
          </p:cNvPr>
          <p:cNvSpPr>
            <a:spLocks noGrp="1"/>
          </p:cNvSpPr>
          <p:nvPr>
            <p:ph type="title"/>
          </p:nvPr>
        </p:nvSpPr>
        <p:spPr/>
        <p:txBody>
          <a:bodyPr>
            <a:normAutofit/>
          </a:bodyPr>
          <a:lstStyle/>
          <a:p>
            <a:r>
              <a:rPr lang="en-US"/>
              <a:t>LEA Title I, Part A Set-Asides Changes – Title I Funds Table</a:t>
            </a:r>
          </a:p>
        </p:txBody>
      </p:sp>
      <p:pic>
        <p:nvPicPr>
          <p:cNvPr id="5" name="Picture 4">
            <a:extLst>
              <a:ext uri="{FF2B5EF4-FFF2-40B4-BE49-F238E27FC236}">
                <a16:creationId xmlns:a16="http://schemas.microsoft.com/office/drawing/2014/main" id="{02EA9FE7-B6DB-7733-AAB6-856E47E985A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336" y="101786"/>
            <a:ext cx="718992" cy="687550"/>
          </a:xfrm>
          <a:prstGeom prst="rect">
            <a:avLst/>
          </a:prstGeom>
        </p:spPr>
      </p:pic>
      <p:sp>
        <p:nvSpPr>
          <p:cNvPr id="9" name="TextBox 8">
            <a:extLst>
              <a:ext uri="{FF2B5EF4-FFF2-40B4-BE49-F238E27FC236}">
                <a16:creationId xmlns:a16="http://schemas.microsoft.com/office/drawing/2014/main" id="{C69D125B-D8F9-C7E1-A589-0C990F345A74}"/>
              </a:ext>
            </a:extLst>
          </p:cNvPr>
          <p:cNvSpPr txBox="1"/>
          <p:nvPr/>
        </p:nvSpPr>
        <p:spPr>
          <a:xfrm>
            <a:off x="102623" y="587163"/>
            <a:ext cx="8174211" cy="484748"/>
          </a:xfrm>
          <a:prstGeom prst="rect">
            <a:avLst/>
          </a:prstGeom>
          <a:noFill/>
        </p:spPr>
        <p:txBody>
          <a:bodyPr wrap="square" lIns="68580" tIns="34290" rIns="68580" bIns="34290" rtlCol="0" anchor="t">
            <a:spAutoFit/>
          </a:bodyPr>
          <a:lstStyle/>
          <a:p>
            <a:pPr algn="ctr"/>
            <a:r>
              <a:rPr lang="en-US" sz="1350" b="1">
                <a:solidFill>
                  <a:srgbClr val="FF0000"/>
                </a:solidFill>
                <a:ea typeface="Calibri"/>
                <a:cs typeface="Calibri"/>
              </a:rPr>
              <a:t>This page must be completed prior to the School Ranking (School Profile) page and budgeting! </a:t>
            </a:r>
            <a:endParaRPr lang="en-US" sz="1350"/>
          </a:p>
          <a:p>
            <a:pPr marL="214313" indent="-214313">
              <a:buFont typeface="Arial"/>
              <a:buChar char="•"/>
            </a:pPr>
            <a:endParaRPr lang="en-US" sz="1350">
              <a:ea typeface="Calibri"/>
              <a:cs typeface="Calibri"/>
            </a:endParaRPr>
          </a:p>
        </p:txBody>
      </p:sp>
      <p:sp>
        <p:nvSpPr>
          <p:cNvPr id="6" name="TextBox 5">
            <a:extLst>
              <a:ext uri="{FF2B5EF4-FFF2-40B4-BE49-F238E27FC236}">
                <a16:creationId xmlns:a16="http://schemas.microsoft.com/office/drawing/2014/main" id="{8F5B3066-7391-06BB-DA20-7238A40FE9A9}"/>
              </a:ext>
            </a:extLst>
          </p:cNvPr>
          <p:cNvSpPr txBox="1"/>
          <p:nvPr/>
        </p:nvSpPr>
        <p:spPr>
          <a:xfrm>
            <a:off x="99797" y="1067464"/>
            <a:ext cx="8591210" cy="2039020"/>
          </a:xfrm>
          <a:prstGeom prst="rect">
            <a:avLst/>
          </a:prstGeom>
          <a:noFill/>
        </p:spPr>
        <p:txBody>
          <a:bodyPr wrap="square" lIns="68580" tIns="34290" rIns="68580" bIns="34290" rtlCol="0" anchor="t">
            <a:spAutoFit/>
          </a:bodyPr>
          <a:lstStyle/>
          <a:p>
            <a:pPr marL="213995" indent="-213995">
              <a:buChar char="•"/>
            </a:pPr>
            <a:r>
              <a:rPr lang="en-US" sz="1600">
                <a:latin typeface="Roboto"/>
                <a:ea typeface="Calibri"/>
                <a:cs typeface="Calibri"/>
              </a:rPr>
              <a:t>There is a new Title I Funds Table at the top of the page. It will allow applicants an overview of the following: </a:t>
            </a:r>
          </a:p>
          <a:p>
            <a:pPr marL="671195" lvl="1" indent="-213995">
              <a:buFont typeface="Courier New"/>
              <a:buChar char="o"/>
            </a:pPr>
            <a:r>
              <a:rPr lang="en-US" sz="1600">
                <a:latin typeface="Roboto"/>
                <a:ea typeface="Calibri"/>
                <a:cs typeface="Calibri"/>
              </a:rPr>
              <a:t>Title I Allocation (including transfers), </a:t>
            </a:r>
            <a:endParaRPr lang="en-US">
              <a:ea typeface="Calibri"/>
            </a:endParaRPr>
          </a:p>
          <a:p>
            <a:pPr marL="671195" lvl="1" indent="-213995">
              <a:buFont typeface="Courier New"/>
              <a:buChar char="o"/>
            </a:pPr>
            <a:r>
              <a:rPr lang="en-US" sz="1600">
                <a:latin typeface="Roboto"/>
                <a:ea typeface="Calibri"/>
                <a:cs typeface="Calibri"/>
              </a:rPr>
              <a:t>Incoming Carryover, </a:t>
            </a:r>
            <a:endParaRPr lang="en-US">
              <a:ea typeface="Calibri"/>
            </a:endParaRPr>
          </a:p>
          <a:p>
            <a:pPr marL="671195" lvl="1" indent="-213995">
              <a:buFont typeface="Courier New"/>
              <a:buChar char="o"/>
            </a:pPr>
            <a:r>
              <a:rPr lang="en-US" sz="1600">
                <a:latin typeface="Roboto"/>
                <a:ea typeface="Calibri"/>
                <a:cs typeface="Calibri"/>
              </a:rPr>
              <a:t>Total Available Title I, Part A Funds</a:t>
            </a:r>
          </a:p>
          <a:p>
            <a:endParaRPr lang="en-US" sz="1600">
              <a:latin typeface="Roboto"/>
              <a:ea typeface="Calibri"/>
              <a:cs typeface="Calibri"/>
            </a:endParaRPr>
          </a:p>
          <a:p>
            <a:pPr marL="556895" lvl="1" indent="-213995">
              <a:buFont typeface="Courier New"/>
              <a:buChar char="o"/>
            </a:pPr>
            <a:endParaRPr lang="en-US" sz="1600">
              <a:ea typeface="Calibri"/>
              <a:cs typeface="Calibri"/>
            </a:endParaRPr>
          </a:p>
          <a:p>
            <a:pPr marL="213995" indent="-213995">
              <a:buFont typeface="Arial"/>
              <a:buChar char="•"/>
            </a:pPr>
            <a:endParaRPr lang="en-US" sz="1600">
              <a:ea typeface="Calibri"/>
              <a:cs typeface="Calibri"/>
            </a:endParaRPr>
          </a:p>
        </p:txBody>
      </p:sp>
      <p:pic>
        <p:nvPicPr>
          <p:cNvPr id="3" name="Picture 2" descr="A screenshot from the top of the LEA Set-Aside page. This table is labeled Title I Funds and includes how much the title I allocation is (including transfers), the amount of carryover, and the total available for title I, Part A. ">
            <a:extLst>
              <a:ext uri="{FF2B5EF4-FFF2-40B4-BE49-F238E27FC236}">
                <a16:creationId xmlns:a16="http://schemas.microsoft.com/office/drawing/2014/main" id="{E74E40B2-368A-EBD2-5439-75CCE2A17709}"/>
              </a:ext>
            </a:extLst>
          </p:cNvPr>
          <p:cNvPicPr>
            <a:picLocks noChangeAspect="1"/>
          </p:cNvPicPr>
          <p:nvPr/>
        </p:nvPicPr>
        <p:blipFill>
          <a:blip r:embed="rId4"/>
          <a:stretch>
            <a:fillRect/>
          </a:stretch>
        </p:blipFill>
        <p:spPr>
          <a:xfrm>
            <a:off x="0" y="2573415"/>
            <a:ext cx="9144000" cy="1544782"/>
          </a:xfrm>
          <a:prstGeom prst="rect">
            <a:avLst/>
          </a:prstGeom>
        </p:spPr>
      </p:pic>
      <p:sp>
        <p:nvSpPr>
          <p:cNvPr id="7" name="Title 6">
            <a:extLst>
              <a:ext uri="{FF2B5EF4-FFF2-40B4-BE49-F238E27FC236}">
                <a16:creationId xmlns:a16="http://schemas.microsoft.com/office/drawing/2014/main" id="{7ED8E951-967D-F9B2-670E-105402F3E834}"/>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2780692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07CFB-6847-4805-C6B5-CBAB1F9903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FC135-E85D-4093-91C6-06E739E1DD64}"/>
              </a:ext>
            </a:extLst>
          </p:cNvPr>
          <p:cNvSpPr>
            <a:spLocks noGrp="1"/>
          </p:cNvSpPr>
          <p:nvPr>
            <p:ph type="title"/>
          </p:nvPr>
        </p:nvSpPr>
        <p:spPr>
          <a:xfrm>
            <a:off x="311700" y="105100"/>
            <a:ext cx="7678786" cy="723982"/>
          </a:xfrm>
        </p:spPr>
        <p:txBody>
          <a:bodyPr>
            <a:normAutofit/>
          </a:bodyPr>
          <a:lstStyle/>
          <a:p>
            <a:r>
              <a:rPr lang="en-US">
                <a:latin typeface="Museo Slab 500"/>
              </a:rPr>
              <a:t>LEA </a:t>
            </a:r>
            <a:r>
              <a:rPr lang="en-US"/>
              <a:t>Title I, Part A</a:t>
            </a:r>
            <a:r>
              <a:rPr lang="en-US">
                <a:latin typeface="Museo Slab 500"/>
              </a:rPr>
              <a:t> Set-Asides Changes – Non-Public School Table</a:t>
            </a:r>
            <a:endParaRPr lang="en-US"/>
          </a:p>
        </p:txBody>
      </p:sp>
      <p:pic>
        <p:nvPicPr>
          <p:cNvPr id="5" name="Picture 4">
            <a:extLst>
              <a:ext uri="{FF2B5EF4-FFF2-40B4-BE49-F238E27FC236}">
                <a16:creationId xmlns:a16="http://schemas.microsoft.com/office/drawing/2014/main" id="{0AF43195-2BE1-2889-5426-B646E2EEB06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336" y="101786"/>
            <a:ext cx="718992" cy="687550"/>
          </a:xfrm>
          <a:prstGeom prst="rect">
            <a:avLst/>
          </a:prstGeom>
        </p:spPr>
      </p:pic>
      <p:sp>
        <p:nvSpPr>
          <p:cNvPr id="9" name="TextBox 8">
            <a:extLst>
              <a:ext uri="{FF2B5EF4-FFF2-40B4-BE49-F238E27FC236}">
                <a16:creationId xmlns:a16="http://schemas.microsoft.com/office/drawing/2014/main" id="{514FC603-1B44-B986-EB83-FC16E911EED7}"/>
              </a:ext>
            </a:extLst>
          </p:cNvPr>
          <p:cNvSpPr txBox="1"/>
          <p:nvPr/>
        </p:nvSpPr>
        <p:spPr>
          <a:xfrm>
            <a:off x="102623" y="587163"/>
            <a:ext cx="8174211" cy="484748"/>
          </a:xfrm>
          <a:prstGeom prst="rect">
            <a:avLst/>
          </a:prstGeom>
          <a:noFill/>
        </p:spPr>
        <p:txBody>
          <a:bodyPr wrap="square" lIns="68580" tIns="34290" rIns="68580" bIns="34290" rtlCol="0" anchor="t">
            <a:spAutoFit/>
          </a:bodyPr>
          <a:lstStyle/>
          <a:p>
            <a:pPr algn="ctr"/>
            <a:r>
              <a:rPr lang="en-US" sz="1350" b="1">
                <a:solidFill>
                  <a:srgbClr val="FF0000"/>
                </a:solidFill>
                <a:ea typeface="Calibri"/>
                <a:cs typeface="Calibri"/>
              </a:rPr>
              <a:t>This page must be completed prior to the School Ranking (School Profile) page and budgeting! </a:t>
            </a:r>
            <a:endParaRPr lang="en-US" sz="1350"/>
          </a:p>
          <a:p>
            <a:pPr marL="214313" indent="-214313">
              <a:buFont typeface="Arial"/>
              <a:buChar char="•"/>
            </a:pPr>
            <a:endParaRPr lang="en-US" sz="1350">
              <a:ea typeface="Calibri"/>
              <a:cs typeface="Calibri"/>
            </a:endParaRPr>
          </a:p>
        </p:txBody>
      </p:sp>
      <p:sp>
        <p:nvSpPr>
          <p:cNvPr id="6" name="TextBox 5">
            <a:extLst>
              <a:ext uri="{FF2B5EF4-FFF2-40B4-BE49-F238E27FC236}">
                <a16:creationId xmlns:a16="http://schemas.microsoft.com/office/drawing/2014/main" id="{440B590E-22C9-879E-D04D-F0EE6623C5A7}"/>
              </a:ext>
            </a:extLst>
          </p:cNvPr>
          <p:cNvSpPr txBox="1"/>
          <p:nvPr/>
        </p:nvSpPr>
        <p:spPr>
          <a:xfrm>
            <a:off x="121500" y="1074698"/>
            <a:ext cx="8591210" cy="3023905"/>
          </a:xfrm>
          <a:prstGeom prst="rect">
            <a:avLst/>
          </a:prstGeom>
          <a:noFill/>
        </p:spPr>
        <p:txBody>
          <a:bodyPr wrap="square" lIns="68580" tIns="34290" rIns="68580" bIns="34290" rtlCol="0" anchor="t">
            <a:spAutoFit/>
          </a:bodyPr>
          <a:lstStyle/>
          <a:p>
            <a:pPr marL="213995" indent="-213995">
              <a:buChar char="•"/>
            </a:pPr>
            <a:r>
              <a:rPr lang="en-US">
                <a:latin typeface="Roboto"/>
                <a:ea typeface="Calibri"/>
                <a:cs typeface="Calibri"/>
              </a:rPr>
              <a:t>The Non-Public School amount is now separated into its own table. </a:t>
            </a:r>
          </a:p>
          <a:p>
            <a:pPr marL="213995" indent="-213995">
              <a:buChar char="•"/>
            </a:pPr>
            <a:r>
              <a:rPr lang="en-US">
                <a:latin typeface="Roboto"/>
                <a:ea typeface="Calibri"/>
                <a:cs typeface="Calibri"/>
              </a:rPr>
              <a:t>This number is pulled into the LEA Set-Asides page from the Non-Public Schools page.</a:t>
            </a:r>
          </a:p>
          <a:p>
            <a:pPr marL="671195" lvl="1" indent="-213995">
              <a:buFont typeface="Arial"/>
              <a:buChar char="•"/>
            </a:pPr>
            <a:r>
              <a:rPr lang="en-US" sz="1200">
                <a:latin typeface="Roboto"/>
                <a:ea typeface="Calibri"/>
                <a:cs typeface="Calibri"/>
              </a:rPr>
              <a:t>Be sure to complete the Non-Public Schools page so the total amount available is correct at the bottom of the LEA Set-Asides page. </a:t>
            </a:r>
          </a:p>
          <a:p>
            <a:pPr marL="213995" indent="-213995">
              <a:buFont typeface="Arial"/>
              <a:buChar char="•"/>
            </a:pPr>
            <a:r>
              <a:rPr lang="en-US">
                <a:latin typeface="Roboto"/>
                <a:ea typeface="Calibri"/>
                <a:cs typeface="Calibri"/>
              </a:rPr>
              <a:t>The number listed in this table should match what is budgeted for Non-Public Schools using any of the following function codes in the Title I, Part A budget: </a:t>
            </a:r>
          </a:p>
          <a:p>
            <a:pPr marL="742950" lvl="1" indent="-285750">
              <a:buChar char="•"/>
            </a:pPr>
            <a:r>
              <a:rPr lang="en-US" sz="1200">
                <a:latin typeface="Roboto"/>
                <a:ea typeface="Calibri"/>
                <a:cs typeface="Calibri"/>
              </a:rPr>
              <a:t>9205 - Title I, Part A Non-Public School Set Aside</a:t>
            </a:r>
          </a:p>
          <a:p>
            <a:pPr marL="742950" lvl="1" indent="-285750">
              <a:buChar char="•"/>
            </a:pPr>
            <a:r>
              <a:rPr lang="en-US" sz="1200">
                <a:latin typeface="Roboto"/>
                <a:ea typeface="Calibri"/>
                <a:cs typeface="Calibri"/>
              </a:rPr>
              <a:t>9213 - Title I, Part A Non-Public School Administration Or Indirect Costs</a:t>
            </a:r>
            <a:endParaRPr lang="en-US" sz="1200">
              <a:latin typeface="Roboto"/>
            </a:endParaRPr>
          </a:p>
          <a:p>
            <a:pPr marL="742950" lvl="1" indent="-285750">
              <a:buChar char="•"/>
            </a:pPr>
            <a:r>
              <a:rPr lang="en-US" sz="1200">
                <a:latin typeface="Roboto"/>
                <a:ea typeface="Calibri"/>
                <a:cs typeface="Calibri"/>
              </a:rPr>
              <a:t>9214 - Title I, Part A Non-Public School Family Engagement</a:t>
            </a:r>
          </a:p>
          <a:p>
            <a:pPr marL="285750" indent="-285750">
              <a:buChar char="•"/>
            </a:pPr>
            <a:r>
              <a:rPr lang="en-US">
                <a:latin typeface="Roboto"/>
                <a:ea typeface="Calibri"/>
                <a:cs typeface="Calibri"/>
              </a:rPr>
              <a:t>If the amount budgeted doesn't match the number on this page, the applicant will receive an error that will prevent submission. </a:t>
            </a:r>
          </a:p>
          <a:p>
            <a:endParaRPr lang="en-US" sz="1600">
              <a:ea typeface="Calibri"/>
              <a:cs typeface="Calibri"/>
            </a:endParaRPr>
          </a:p>
          <a:p>
            <a:pPr marL="556895" lvl="1" indent="-213995">
              <a:buChar char="•"/>
            </a:pPr>
            <a:endParaRPr lang="en-US" sz="1600">
              <a:ea typeface="Calibri"/>
              <a:cs typeface="Calibri"/>
            </a:endParaRPr>
          </a:p>
          <a:p>
            <a:pPr marL="213995" indent="-213995">
              <a:buFont typeface="Arial"/>
              <a:buChar char="•"/>
            </a:pPr>
            <a:endParaRPr lang="en-US" sz="1600">
              <a:ea typeface="Calibri"/>
              <a:cs typeface="Calibri"/>
            </a:endParaRPr>
          </a:p>
        </p:txBody>
      </p:sp>
      <p:pic>
        <p:nvPicPr>
          <p:cNvPr id="3" name="Picture 2" descr="Non-Public School Set-Asides (calculated from non-public school page). The left box includes the following language, &quot;Title I, Part A non-public school proportionate share inclusive of: &#10;First bullet: 9205 - Title I, Part A non-public school set aside.&#10;Second bullet: 9213 - Title I, Part A non-public school administration or indirect costs&#10;Third bullet: 9214 - Title I, Part A non-public school family engagement.&quot; The box on the right will contain the amount calculated on the NPS page. ">
            <a:extLst>
              <a:ext uri="{FF2B5EF4-FFF2-40B4-BE49-F238E27FC236}">
                <a16:creationId xmlns:a16="http://schemas.microsoft.com/office/drawing/2014/main" id="{2C106B80-60B5-386D-FE1B-44B76CC0AAF8}"/>
              </a:ext>
            </a:extLst>
          </p:cNvPr>
          <p:cNvPicPr>
            <a:picLocks noChangeAspect="1"/>
          </p:cNvPicPr>
          <p:nvPr/>
        </p:nvPicPr>
        <p:blipFill>
          <a:blip r:embed="rId4"/>
          <a:stretch>
            <a:fillRect/>
          </a:stretch>
        </p:blipFill>
        <p:spPr>
          <a:xfrm>
            <a:off x="0" y="3298687"/>
            <a:ext cx="9144000" cy="976807"/>
          </a:xfrm>
          <a:prstGeom prst="rect">
            <a:avLst/>
          </a:prstGeom>
        </p:spPr>
      </p:pic>
      <p:sp>
        <p:nvSpPr>
          <p:cNvPr id="7" name="Title 6">
            <a:extLst>
              <a:ext uri="{FF2B5EF4-FFF2-40B4-BE49-F238E27FC236}">
                <a16:creationId xmlns:a16="http://schemas.microsoft.com/office/drawing/2014/main" id="{8171FA4F-7169-2404-E72E-0F8574CEC0D1}"/>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4153152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3B498-208B-0DD5-F506-E39E952F4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B8899-C970-073E-B051-7098C88DF43C}"/>
              </a:ext>
            </a:extLst>
          </p:cNvPr>
          <p:cNvSpPr>
            <a:spLocks noGrp="1"/>
          </p:cNvSpPr>
          <p:nvPr>
            <p:ph type="title"/>
          </p:nvPr>
        </p:nvSpPr>
        <p:spPr>
          <a:xfrm>
            <a:off x="311700" y="105100"/>
            <a:ext cx="8241626" cy="723982"/>
          </a:xfrm>
        </p:spPr>
        <p:txBody>
          <a:bodyPr>
            <a:normAutofit/>
          </a:bodyPr>
          <a:lstStyle/>
          <a:p>
            <a:r>
              <a:rPr lang="en-US" sz="1800"/>
              <a:t>LEA Title I, Part A Set-Asides Changes – Required LEA Set-Asides Table</a:t>
            </a:r>
          </a:p>
        </p:txBody>
      </p:sp>
      <p:pic>
        <p:nvPicPr>
          <p:cNvPr id="5" name="Picture 4">
            <a:extLst>
              <a:ext uri="{FF2B5EF4-FFF2-40B4-BE49-F238E27FC236}">
                <a16:creationId xmlns:a16="http://schemas.microsoft.com/office/drawing/2014/main" id="{5EF2D159-A1B2-3060-B174-C3DB4C88790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336" y="101786"/>
            <a:ext cx="718992" cy="687550"/>
          </a:xfrm>
          <a:prstGeom prst="rect">
            <a:avLst/>
          </a:prstGeom>
        </p:spPr>
      </p:pic>
      <p:sp>
        <p:nvSpPr>
          <p:cNvPr id="9" name="TextBox 8">
            <a:extLst>
              <a:ext uri="{FF2B5EF4-FFF2-40B4-BE49-F238E27FC236}">
                <a16:creationId xmlns:a16="http://schemas.microsoft.com/office/drawing/2014/main" id="{130D004F-192B-3D67-1387-465EADA762AA}"/>
              </a:ext>
            </a:extLst>
          </p:cNvPr>
          <p:cNvSpPr txBox="1"/>
          <p:nvPr/>
        </p:nvSpPr>
        <p:spPr>
          <a:xfrm>
            <a:off x="102623" y="587163"/>
            <a:ext cx="8174211" cy="484748"/>
          </a:xfrm>
          <a:prstGeom prst="rect">
            <a:avLst/>
          </a:prstGeom>
          <a:noFill/>
        </p:spPr>
        <p:txBody>
          <a:bodyPr wrap="square" lIns="68580" tIns="34290" rIns="68580" bIns="34290" rtlCol="0" anchor="t">
            <a:spAutoFit/>
          </a:bodyPr>
          <a:lstStyle/>
          <a:p>
            <a:pPr algn="ctr"/>
            <a:r>
              <a:rPr lang="en-US" sz="1350" b="1">
                <a:solidFill>
                  <a:srgbClr val="FF0000"/>
                </a:solidFill>
                <a:ea typeface="Calibri"/>
                <a:cs typeface="Calibri"/>
              </a:rPr>
              <a:t>This page must be completed prior to the School Ranking (School Profile) page and budgeting! </a:t>
            </a:r>
            <a:endParaRPr lang="en-US" sz="1350"/>
          </a:p>
          <a:p>
            <a:pPr marL="214313" indent="-214313">
              <a:buFont typeface="Arial"/>
              <a:buChar char="•"/>
            </a:pPr>
            <a:endParaRPr lang="en-US" sz="1350">
              <a:ea typeface="Calibri"/>
              <a:cs typeface="Calibri"/>
            </a:endParaRPr>
          </a:p>
        </p:txBody>
      </p:sp>
      <p:sp>
        <p:nvSpPr>
          <p:cNvPr id="6" name="TextBox 5">
            <a:extLst>
              <a:ext uri="{FF2B5EF4-FFF2-40B4-BE49-F238E27FC236}">
                <a16:creationId xmlns:a16="http://schemas.microsoft.com/office/drawing/2014/main" id="{A4B46937-ADD1-67C8-541A-1DFD752DE3E5}"/>
              </a:ext>
            </a:extLst>
          </p:cNvPr>
          <p:cNvSpPr txBox="1"/>
          <p:nvPr/>
        </p:nvSpPr>
        <p:spPr>
          <a:xfrm>
            <a:off x="121500" y="1074698"/>
            <a:ext cx="8591210" cy="2531462"/>
          </a:xfrm>
          <a:prstGeom prst="rect">
            <a:avLst/>
          </a:prstGeom>
          <a:noFill/>
        </p:spPr>
        <p:txBody>
          <a:bodyPr wrap="square" lIns="68580" tIns="34290" rIns="68580" bIns="34290" rtlCol="0" anchor="t">
            <a:spAutoFit/>
          </a:bodyPr>
          <a:lstStyle/>
          <a:p>
            <a:r>
              <a:rPr lang="en-US">
                <a:latin typeface="Roboto"/>
                <a:ea typeface="Calibri"/>
                <a:cs typeface="Calibri"/>
              </a:rPr>
              <a:t>Parent and Family Engagement Table</a:t>
            </a:r>
          </a:p>
          <a:p>
            <a:pPr marL="742950" lvl="1" indent="-285750">
              <a:buChar char="•"/>
            </a:pPr>
            <a:r>
              <a:rPr lang="en-US">
                <a:latin typeface="Roboto"/>
                <a:ea typeface="Calibri"/>
                <a:cs typeface="Calibri"/>
              </a:rPr>
              <a:t>The top portion of the table will be calculated for the applicant. It will now track the 1% so applicants can see how much they plan to budget for Parent and Family Engagement Activities.</a:t>
            </a:r>
          </a:p>
          <a:p>
            <a:pPr marL="742950" lvl="1" indent="-285750">
              <a:buChar char="•"/>
            </a:pPr>
            <a:r>
              <a:rPr lang="en-US">
                <a:latin typeface="Roboto"/>
                <a:ea typeface="Roboto"/>
                <a:cs typeface="Roboto"/>
              </a:rPr>
              <a:t>A rationale form has been created and linked in the table for LEAs to complete if they plan to budget more than 10% of the required 1% set aside for district-level parental activities. </a:t>
            </a:r>
            <a:endParaRPr lang="en-US">
              <a:latin typeface="Roboto"/>
              <a:ea typeface="Calibri"/>
              <a:cs typeface="Calibri"/>
            </a:endParaRPr>
          </a:p>
          <a:p>
            <a:endParaRPr lang="en-US">
              <a:latin typeface="Roboto"/>
              <a:ea typeface="Calibri"/>
              <a:cs typeface="Calibri"/>
            </a:endParaRPr>
          </a:p>
          <a:p>
            <a:r>
              <a:rPr lang="en-US">
                <a:latin typeface="Roboto"/>
                <a:ea typeface="Calibri"/>
                <a:cs typeface="Calibri"/>
              </a:rPr>
              <a:t>Homeless Set-Aside and Neglected Set-Aside</a:t>
            </a:r>
          </a:p>
          <a:p>
            <a:pPr marL="742950" lvl="1" indent="-285750">
              <a:buChar char="•"/>
            </a:pPr>
            <a:r>
              <a:rPr lang="en-US">
                <a:latin typeface="Roboto"/>
                <a:ea typeface="Calibri"/>
                <a:cs typeface="Calibri"/>
              </a:rPr>
              <a:t>These did not change.</a:t>
            </a:r>
          </a:p>
          <a:p>
            <a:endParaRPr lang="en-US" sz="1600">
              <a:ea typeface="Calibri"/>
              <a:cs typeface="Calibri"/>
            </a:endParaRPr>
          </a:p>
          <a:p>
            <a:pPr marL="556895" lvl="1" indent="-213995">
              <a:buChar char="•"/>
            </a:pPr>
            <a:endParaRPr lang="en-US" sz="1600">
              <a:ea typeface="Calibri"/>
              <a:cs typeface="Calibri"/>
            </a:endParaRPr>
          </a:p>
          <a:p>
            <a:pPr marL="213995" indent="-213995">
              <a:buChar char="•"/>
            </a:pPr>
            <a:endParaRPr lang="en-US" sz="1600">
              <a:ea typeface="Calibri"/>
              <a:cs typeface="Calibri"/>
            </a:endParaRPr>
          </a:p>
        </p:txBody>
      </p:sp>
      <p:sp>
        <p:nvSpPr>
          <p:cNvPr id="7" name="Title 6">
            <a:extLst>
              <a:ext uri="{FF2B5EF4-FFF2-40B4-BE49-F238E27FC236}">
                <a16:creationId xmlns:a16="http://schemas.microsoft.com/office/drawing/2014/main" id="{007ADBDF-FBA9-C715-8C3A-DFF2F8569BA2}"/>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2392351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A23E0-EEA7-42E3-BA7D-D0A3FAC5FD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35C863-9535-681D-6F35-3EA766C7FD9B}"/>
              </a:ext>
            </a:extLst>
          </p:cNvPr>
          <p:cNvSpPr>
            <a:spLocks noGrp="1"/>
          </p:cNvSpPr>
          <p:nvPr>
            <p:ph type="title"/>
          </p:nvPr>
        </p:nvSpPr>
        <p:spPr/>
        <p:txBody>
          <a:bodyPr>
            <a:normAutofit/>
          </a:bodyPr>
          <a:lstStyle/>
          <a:p>
            <a:r>
              <a:rPr lang="en-US" sz="1800"/>
              <a:t>LEA Title I, Part A Set-Asides Changes – Admin and Indirect Table</a:t>
            </a:r>
          </a:p>
        </p:txBody>
      </p:sp>
      <p:pic>
        <p:nvPicPr>
          <p:cNvPr id="5" name="Picture 4">
            <a:extLst>
              <a:ext uri="{FF2B5EF4-FFF2-40B4-BE49-F238E27FC236}">
                <a16:creationId xmlns:a16="http://schemas.microsoft.com/office/drawing/2014/main" id="{D3AF5698-03FB-AE3B-ADB1-3A7514FCCAC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336" y="101786"/>
            <a:ext cx="718992" cy="687550"/>
          </a:xfrm>
          <a:prstGeom prst="rect">
            <a:avLst/>
          </a:prstGeom>
        </p:spPr>
      </p:pic>
      <p:sp>
        <p:nvSpPr>
          <p:cNvPr id="9" name="TextBox 8">
            <a:extLst>
              <a:ext uri="{FF2B5EF4-FFF2-40B4-BE49-F238E27FC236}">
                <a16:creationId xmlns:a16="http://schemas.microsoft.com/office/drawing/2014/main" id="{31F4F48E-728A-AC22-2E8C-2DB54B097903}"/>
              </a:ext>
            </a:extLst>
          </p:cNvPr>
          <p:cNvSpPr txBox="1"/>
          <p:nvPr/>
        </p:nvSpPr>
        <p:spPr>
          <a:xfrm>
            <a:off x="102623" y="587163"/>
            <a:ext cx="8174211" cy="484748"/>
          </a:xfrm>
          <a:prstGeom prst="rect">
            <a:avLst/>
          </a:prstGeom>
          <a:noFill/>
        </p:spPr>
        <p:txBody>
          <a:bodyPr wrap="square" lIns="68580" tIns="34290" rIns="68580" bIns="34290" rtlCol="0" anchor="t">
            <a:spAutoFit/>
          </a:bodyPr>
          <a:lstStyle/>
          <a:p>
            <a:pPr algn="ctr"/>
            <a:r>
              <a:rPr lang="en-US" sz="1350" b="1">
                <a:solidFill>
                  <a:srgbClr val="FF0000"/>
                </a:solidFill>
                <a:ea typeface="Calibri"/>
                <a:cs typeface="Calibri"/>
              </a:rPr>
              <a:t>This page must be completed prior to the School Ranking (School Profile) page and budgeting! </a:t>
            </a:r>
            <a:endParaRPr lang="en-US" sz="1350"/>
          </a:p>
          <a:p>
            <a:pPr marL="214313" indent="-214313">
              <a:buFont typeface="Arial"/>
              <a:buChar char="•"/>
            </a:pPr>
            <a:endParaRPr lang="en-US" sz="1350">
              <a:ea typeface="Calibri"/>
              <a:cs typeface="Calibri"/>
            </a:endParaRPr>
          </a:p>
        </p:txBody>
      </p:sp>
      <p:sp>
        <p:nvSpPr>
          <p:cNvPr id="6" name="TextBox 5">
            <a:extLst>
              <a:ext uri="{FF2B5EF4-FFF2-40B4-BE49-F238E27FC236}">
                <a16:creationId xmlns:a16="http://schemas.microsoft.com/office/drawing/2014/main" id="{156541C5-D911-EE62-A8A9-D54932F71F2D}"/>
              </a:ext>
            </a:extLst>
          </p:cNvPr>
          <p:cNvSpPr txBox="1"/>
          <p:nvPr/>
        </p:nvSpPr>
        <p:spPr>
          <a:xfrm>
            <a:off x="121500" y="1074698"/>
            <a:ext cx="8591210" cy="1546577"/>
          </a:xfrm>
          <a:prstGeom prst="rect">
            <a:avLst/>
          </a:prstGeom>
          <a:noFill/>
        </p:spPr>
        <p:txBody>
          <a:bodyPr wrap="square" lIns="68580" tIns="34290" rIns="68580" bIns="34290" rtlCol="0" anchor="t">
            <a:spAutoFit/>
          </a:bodyPr>
          <a:lstStyle/>
          <a:p>
            <a:r>
              <a:rPr lang="en-US" sz="1600">
                <a:ea typeface="Calibri"/>
                <a:cs typeface="Calibri"/>
              </a:rPr>
              <a:t>Administration and Indirect Costs – Optional</a:t>
            </a:r>
          </a:p>
          <a:p>
            <a:pPr marL="556895" lvl="1" indent="-213995">
              <a:buFont typeface="Courier New"/>
              <a:buChar char="o"/>
            </a:pPr>
            <a:r>
              <a:rPr lang="en-US" sz="1600">
                <a:ea typeface="Calibri"/>
                <a:cs typeface="Calibri"/>
              </a:rPr>
              <a:t>Now grouped together so you can easily manage the 10% cap on Title I, Part A funds. </a:t>
            </a:r>
          </a:p>
          <a:p>
            <a:pPr marL="556895" lvl="1" indent="-213995">
              <a:buFont typeface="Courier New"/>
              <a:buChar char="o"/>
            </a:pPr>
            <a:r>
              <a:rPr lang="en-US" sz="1600">
                <a:ea typeface="Calibri"/>
                <a:cs typeface="Calibri"/>
              </a:rPr>
              <a:t>If you budget over 10% in the budget, the system will flag it as an error. </a:t>
            </a:r>
          </a:p>
          <a:p>
            <a:pPr marL="556895" lvl="1" indent="-213995">
              <a:buFont typeface="Courier New"/>
              <a:buChar char="o"/>
            </a:pPr>
            <a:r>
              <a:rPr lang="en-US" sz="1600">
                <a:ea typeface="Calibri"/>
                <a:cs typeface="Calibri"/>
              </a:rPr>
              <a:t>Please make sure the amount you enter on the LEA Set-Asides page matches what you have budgeted. </a:t>
            </a:r>
          </a:p>
          <a:p>
            <a:pPr marL="213995" indent="-213995">
              <a:buFont typeface="Arial"/>
              <a:buChar char="•"/>
            </a:pPr>
            <a:endParaRPr lang="en-US" sz="1600">
              <a:ea typeface="Calibri"/>
              <a:cs typeface="Calibri"/>
            </a:endParaRPr>
          </a:p>
        </p:txBody>
      </p:sp>
      <p:pic>
        <p:nvPicPr>
          <p:cNvPr id="4" name="Picture 3" descr="This table shows administration and indirect costs together in the first column. The second column will reflect the function codes for each - admin for administration and indirect costs (0869) for indirect costs. The next column will show the maximum based on the allocation. The next column is the percent budgeted which is going off the amount applicants enter in the final column. ">
            <a:extLst>
              <a:ext uri="{FF2B5EF4-FFF2-40B4-BE49-F238E27FC236}">
                <a16:creationId xmlns:a16="http://schemas.microsoft.com/office/drawing/2014/main" id="{878BB924-1967-1E3D-0BFA-CD90C91A73D1}"/>
              </a:ext>
            </a:extLst>
          </p:cNvPr>
          <p:cNvPicPr>
            <a:picLocks noChangeAspect="1"/>
          </p:cNvPicPr>
          <p:nvPr/>
        </p:nvPicPr>
        <p:blipFill>
          <a:blip r:embed="rId4"/>
          <a:stretch>
            <a:fillRect/>
          </a:stretch>
        </p:blipFill>
        <p:spPr>
          <a:xfrm>
            <a:off x="0" y="2493857"/>
            <a:ext cx="9144000" cy="1665133"/>
          </a:xfrm>
          <a:prstGeom prst="rect">
            <a:avLst/>
          </a:prstGeom>
        </p:spPr>
      </p:pic>
      <p:sp>
        <p:nvSpPr>
          <p:cNvPr id="7" name="Title 6">
            <a:extLst>
              <a:ext uri="{FF2B5EF4-FFF2-40B4-BE49-F238E27FC236}">
                <a16:creationId xmlns:a16="http://schemas.microsoft.com/office/drawing/2014/main" id="{39E43046-3737-D386-AF0F-6F15FB08ED0D}"/>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176783366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71592277610D489A9D9361BA54FDFF" ma:contentTypeVersion="15" ma:contentTypeDescription="Create a new document." ma:contentTypeScope="" ma:versionID="2c11ef6428f718a7898c70474cf5c53d">
  <xsd:schema xmlns:xsd="http://www.w3.org/2001/XMLSchema" xmlns:xs="http://www.w3.org/2001/XMLSchema" xmlns:p="http://schemas.microsoft.com/office/2006/metadata/properties" xmlns:ns3="49a81e36-7bf1-4cef-9c34-a447d2fae1de" xmlns:ns4="1d7a6999-9f23-40c1-89fd-c28d1c6d889e" targetNamespace="http://schemas.microsoft.com/office/2006/metadata/properties" ma:root="true" ma:fieldsID="662df6824ea3bce3cd80a21de96536cd" ns3:_="" ns4:_="">
    <xsd:import namespace="49a81e36-7bf1-4cef-9c34-a447d2fae1de"/>
    <xsd:import namespace="1d7a6999-9f23-40c1-89fd-c28d1c6d889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81e36-7bf1-4cef-9c34-a447d2fa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7a6999-9f23-40c1-89fd-c28d1c6d88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9a81e36-7bf1-4cef-9c34-a447d2fae1d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1E4219-6D23-4FF3-BB9A-48A8BBD73A57}">
  <ds:schemaRefs>
    <ds:schemaRef ds:uri="1d7a6999-9f23-40c1-89fd-c28d1c6d889e"/>
    <ds:schemaRef ds:uri="49a81e36-7bf1-4cef-9c34-a447d2fae1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15871AF-E4E2-4474-BBBF-C4CA544DC804}">
  <ds:schemaRefs>
    <ds:schemaRef ds:uri="http://purl.org/dc/dcmitype/"/>
    <ds:schemaRef ds:uri="http://schemas.microsoft.com/office/2006/documentManagement/types"/>
    <ds:schemaRef ds:uri="http://purl.org/dc/terms/"/>
    <ds:schemaRef ds:uri="http://www.w3.org/XML/1998/namespace"/>
    <ds:schemaRef ds:uri="1d7a6999-9f23-40c1-89fd-c28d1c6d889e"/>
    <ds:schemaRef ds:uri="http://schemas.microsoft.com/office/infopath/2007/PartnerControls"/>
    <ds:schemaRef ds:uri="http://schemas.microsoft.com/office/2006/metadata/properties"/>
    <ds:schemaRef ds:uri="http://schemas.openxmlformats.org/package/2006/metadata/core-properties"/>
    <ds:schemaRef ds:uri="49a81e36-7bf1-4cef-9c34-a447d2fae1de"/>
    <ds:schemaRef ds:uri="http://purl.org/dc/elements/1.1/"/>
  </ds:schemaRefs>
</ds:datastoreItem>
</file>

<file path=customXml/itemProps3.xml><?xml version="1.0" encoding="utf-8"?>
<ds:datastoreItem xmlns:ds="http://schemas.openxmlformats.org/officeDocument/2006/customXml" ds:itemID="{B1C9AC83-A244-4C73-9B74-EBB8100F5E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TotalTime>
  <Words>2152</Words>
  <Application>Microsoft Office PowerPoint</Application>
  <PresentationFormat>On-screen Show (16:9)</PresentationFormat>
  <Paragraphs>193</Paragraphs>
  <Slides>26</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Courier New</vt:lpstr>
      <vt:lpstr>Rockwell</vt:lpstr>
      <vt:lpstr>Roboto</vt:lpstr>
      <vt:lpstr>Roboto Medium</vt:lpstr>
      <vt:lpstr>Arial</vt:lpstr>
      <vt:lpstr>Wingdings</vt:lpstr>
      <vt:lpstr>Calibri</vt:lpstr>
      <vt:lpstr>Museo Slab 500</vt:lpstr>
      <vt:lpstr>Simple Light</vt:lpstr>
      <vt:lpstr>2025-2026 Consolidated Application System Training</vt:lpstr>
      <vt:lpstr>Agenda</vt:lpstr>
      <vt:lpstr>Consolidated Application: Title I, Part A Changes</vt:lpstr>
      <vt:lpstr>Title I, Part A Changes </vt:lpstr>
      <vt:lpstr>LEA Title I, Part A Set-Asides Changes - Overview</vt:lpstr>
      <vt:lpstr>LEA Title I, Part A Set-Asides Changes – Title I Funds Table</vt:lpstr>
      <vt:lpstr>LEA Title I, Part A Set-Asides Changes – Non-Public School Table</vt:lpstr>
      <vt:lpstr>LEA Title I, Part A Set-Asides Changes – Required LEA Set-Asides Table</vt:lpstr>
      <vt:lpstr>LEA Title I, Part A Set-Asides Changes – Admin and Indirect Table</vt:lpstr>
      <vt:lpstr>LEA Title I, Part A Set-Asides Changes – Additional Optional Set-Asides Table</vt:lpstr>
      <vt:lpstr>LEA Title I, Part A Set-Asides – Summary Table</vt:lpstr>
      <vt:lpstr>Title I, Part A Budget Change</vt:lpstr>
      <vt:lpstr>School Ranking Reminders</vt:lpstr>
      <vt:lpstr>School Ranking </vt:lpstr>
      <vt:lpstr>School Ranking – Total Available for School Allocation </vt:lpstr>
      <vt:lpstr>School Ranking: FRL and FL Data</vt:lpstr>
      <vt:lpstr>School Ranking – Eligible by Other Factors</vt:lpstr>
      <vt:lpstr>New! Editable School Ranking Page</vt:lpstr>
      <vt:lpstr>Consolidated Application: Budget Reminders</vt:lpstr>
      <vt:lpstr>Copy 2025 Budget Detail</vt:lpstr>
      <vt:lpstr>Budget Pages</vt:lpstr>
      <vt:lpstr>Budget Detail Page</vt:lpstr>
      <vt:lpstr>Budget Detail: Locations Dropdown</vt:lpstr>
      <vt:lpstr>Budget Overview</vt:lpstr>
      <vt:lpstr>Budget Upload Additional Instructions and Resources</vt:lpstr>
      <vt:lpstr>2025-2026 Consolidated Application Walkthrough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Prael, Michelle</cp:lastModifiedBy>
  <cp:revision>10</cp:revision>
  <dcterms:modified xsi:type="dcterms:W3CDTF">2025-04-15T22:09:20Z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0x0101005371592277610D489A9D9361BA54FDFF</vt:lpwstr>
  </property>
</Properties>
</file>