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9"/>
  </p:notesMasterIdLst>
  <p:sldIdLst>
    <p:sldId id="387" r:id="rId5"/>
    <p:sldId id="388" r:id="rId6"/>
    <p:sldId id="409" r:id="rId7"/>
    <p:sldId id="323" r:id="rId8"/>
    <p:sldId id="411" r:id="rId9"/>
    <p:sldId id="428" r:id="rId10"/>
    <p:sldId id="377" r:id="rId11"/>
    <p:sldId id="393" r:id="rId12"/>
    <p:sldId id="423" r:id="rId13"/>
    <p:sldId id="394" r:id="rId14"/>
    <p:sldId id="342" r:id="rId15"/>
    <p:sldId id="340" r:id="rId16"/>
    <p:sldId id="380" r:id="rId17"/>
    <p:sldId id="426"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
      <p:font typeface="Roboto Medium" panose="02000000000000000000" pitchFamily="2" charset="0"/>
      <p:regular r:id="rId24"/>
      <p:bold r:id="rId25"/>
      <p:italic r:id="rId26"/>
      <p:boldItalic r:id="rId27"/>
    </p:embeddedFont>
    <p:embeddedFont>
      <p:font typeface="Rockwell" panose="02060603020205020403" pitchFamily="18"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9" roundtripDataSignature="AMtx7milG3FEVXcC7RlEFZX6qYD3+//pK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52250C-A102-E0C4-BA1C-86C7D55C0C68}" name="Echsner, Rachel" initials="ER" userId="S::echsner_r@cde.state.co.us::dfac8232-8819-4926-a6de-6bc9a831c1dc" providerId="AD"/>
  <p188:author id="{93BBD04A-8902-4FE9-4D4D-240EC4B8C04D}" name="Van Bueren, Macie" initials="VM" userId="S::van_bueren_m@cde.state.co.us::b65c6e1b-ce90-428e-93d8-e8d7465bb056" providerId="AD"/>
  <p188:author id="{C4C2A99C-5580-60CB-C8A1-A012A6EDAFE0}" name="Prael, Michelle" initials="PM" userId="S::prael_m@cde.state.co.us::0a51a797-5dd2-4055-ba07-d9378c419489" providerId="AD"/>
  <p188:author id="{C85AB7D2-B550-BD79-B8E2-7E1BEF75532D}" name="Hollingshead, Jess" initials="HJ" userId="S::hollingshead_j@cde.state.co.us::72828a8d-9361-4fc4-a85c-ed48cb67a617" providerId="AD"/>
  <p188:author id="{4AD929D9-9306-F778-20C1-BB4799A2B098}" name="Collins, DeLilah" initials="DC" userId="S::Collins_D@cde.state.co.us::0fbcd1ec-9edd-4919-b5b0-b4fa9ee075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109" Type="http://customschemas.google.com/relationships/presentationmetadata" Target="metadata"/><Relationship Id="rId21" Type="http://schemas.openxmlformats.org/officeDocument/2006/relationships/font" Target="fonts/font2.fntdata"/><Relationship Id="rId11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11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14"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11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1dced6a568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1dced6a568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endParaRPr dirty="0"/>
          </a:p>
        </p:txBody>
      </p:sp>
      <p:sp>
        <p:nvSpPr>
          <p:cNvPr id="131" name="Google Shape;131;g11dced6a568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extLst>
      <p:ext uri="{BB962C8B-B14F-4D97-AF65-F5344CB8AC3E}">
        <p14:creationId xmlns:p14="http://schemas.microsoft.com/office/powerpoint/2010/main" val="405735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58750" inden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11</a:t>
            </a:fld>
            <a:endParaRPr lang="en-US"/>
          </a:p>
        </p:txBody>
      </p:sp>
    </p:spTree>
    <p:extLst>
      <p:ext uri="{BB962C8B-B14F-4D97-AF65-F5344CB8AC3E}">
        <p14:creationId xmlns:p14="http://schemas.microsoft.com/office/powerpoint/2010/main" val="1310752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12</a:t>
            </a:fld>
            <a:endParaRPr lang="en-US"/>
          </a:p>
        </p:txBody>
      </p:sp>
    </p:spTree>
    <p:extLst>
      <p:ext uri="{BB962C8B-B14F-4D97-AF65-F5344CB8AC3E}">
        <p14:creationId xmlns:p14="http://schemas.microsoft.com/office/powerpoint/2010/main" val="421451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13</a:t>
            </a:fld>
            <a:endParaRPr lang="en-US"/>
          </a:p>
        </p:txBody>
      </p:sp>
    </p:spTree>
    <p:extLst>
      <p:ext uri="{BB962C8B-B14F-4D97-AF65-F5344CB8AC3E}">
        <p14:creationId xmlns:p14="http://schemas.microsoft.com/office/powerpoint/2010/main" val="2376389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130cc56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2130cc56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20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8034-AF2D-E021-A66E-3D6596E3F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6080A-6F9C-82DF-2C1B-C2CCBD496F5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3DEECCE-7020-6AA7-465E-0791EACBD6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2041E0-C016-CDD6-9D3E-E066DC43DB4A}"/>
              </a:ext>
            </a:extLst>
          </p:cNvPr>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336686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34182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0" indent="0">
              <a:lnSpc>
                <a:spcPct val="114999"/>
              </a:lnSpc>
              <a:buNone/>
            </a:pPr>
            <a:r>
              <a:rPr lang="en-US" dirty="0"/>
              <a:t>This year's version:</a:t>
            </a:r>
          </a:p>
          <a:p>
            <a:pPr marL="285750" indent="-285750">
              <a:lnSpc>
                <a:spcPct val="114999"/>
              </a:lnSpc>
              <a:buChar char="•"/>
            </a:pPr>
            <a:r>
              <a:rPr lang="en-US" dirty="0"/>
              <a:t>1. Provide a brief summary of the LEA's system for professional growth (including induction and evaluation efforts supported with state and local funds).</a:t>
            </a:r>
          </a:p>
          <a:p>
            <a:pPr marL="285750" indent="-285750">
              <a:lnSpc>
                <a:spcPct val="114999"/>
              </a:lnSpc>
              <a:buChar char="•"/>
            </a:pPr>
            <a:r>
              <a:rPr lang="en-US" dirty="0"/>
              <a:t>2. Describe how Title II, Part A funds will be used to supplement, not supplant, the LEA’s professional growth and development efforts.</a:t>
            </a:r>
          </a:p>
          <a:p>
            <a:pPr marL="285750" indent="-285750">
              <a:lnSpc>
                <a:spcPct val="114999"/>
              </a:lnSpc>
              <a:buChar char="•"/>
            </a:pPr>
            <a:endParaRPr lang="en-US" dirty="0"/>
          </a:p>
          <a:p>
            <a:pPr marL="0" indent="0">
              <a:lnSpc>
                <a:spcPct val="114999"/>
              </a:lnSpc>
              <a:buNone/>
            </a:pPr>
            <a:endParaRPr lang="en-US" dirty="0"/>
          </a:p>
        </p:txBody>
      </p:sp>
    </p:spTree>
    <p:extLst>
      <p:ext uri="{BB962C8B-B14F-4D97-AF65-F5344CB8AC3E}">
        <p14:creationId xmlns:p14="http://schemas.microsoft.com/office/powerpoint/2010/main" val="429426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1229886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301680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D2C2A-6D32-293E-5E1E-D67DA30D6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CE87A-F6F8-48EC-9EE3-5019B938616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CE0BC1-8647-FDF6-5624-258576AC69E6}"/>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0DB2031-C55C-6088-2D00-79224EA7AD72}"/>
              </a:ext>
            </a:extLst>
          </p:cNvPr>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242693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2845347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6" name="Google Shape;16;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 name="Google Shape;18;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9"/>
        <p:cNvGrpSpPr/>
        <p:nvPr/>
      </p:nvGrpSpPr>
      <p:grpSpPr>
        <a:xfrm>
          <a:off x="0" y="0"/>
          <a:ext cx="0" cy="0"/>
          <a:chOff x="0" y="0"/>
          <a:chExt cx="0" cy="0"/>
        </a:xfrm>
      </p:grpSpPr>
      <p:pic>
        <p:nvPicPr>
          <p:cNvPr id="90" name="Google Shape;90;p39"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 name="Google Shape;9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2" name="Google Shape;92;p3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3" name="Google Shape;9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4" name="Google Shape;94;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95"/>
        <p:cNvGrpSpPr/>
        <p:nvPr/>
      </p:nvGrpSpPr>
      <p:grpSpPr>
        <a:xfrm>
          <a:off x="0" y="0"/>
          <a:ext cx="0" cy="0"/>
          <a:chOff x="0" y="0"/>
          <a:chExt cx="0" cy="0"/>
        </a:xfrm>
      </p:grpSpPr>
      <p:pic>
        <p:nvPicPr>
          <p:cNvPr id="96" name="Google Shape;96;p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 name="Google Shape;97;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 name="Google Shape;98;p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9" name="Google Shape;99;p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0" name="Google Shape;100;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01"/>
        <p:cNvGrpSpPr/>
        <p:nvPr/>
      </p:nvGrpSpPr>
      <p:grpSpPr>
        <a:xfrm>
          <a:off x="0" y="0"/>
          <a:ext cx="0" cy="0"/>
          <a:chOff x="0" y="0"/>
          <a:chExt cx="0" cy="0"/>
        </a:xfrm>
      </p:grpSpPr>
      <p:pic>
        <p:nvPicPr>
          <p:cNvPr id="102" name="Google Shape;102;p41"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3" name="Google Shape;103;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4" name="Google Shape;104;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 name="Google Shape;105;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6" name="Google Shape;106;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07"/>
        <p:cNvGrpSpPr/>
        <p:nvPr/>
      </p:nvGrpSpPr>
      <p:grpSpPr>
        <a:xfrm>
          <a:off x="0" y="0"/>
          <a:ext cx="0" cy="0"/>
          <a:chOff x="0" y="0"/>
          <a:chExt cx="0" cy="0"/>
        </a:xfrm>
      </p:grpSpPr>
      <p:pic>
        <p:nvPicPr>
          <p:cNvPr id="108" name="Google Shape;108;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 name="Google Shape;109;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 name="Google Shape;110;p4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1" name="Google Shape;111;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
        <p:cNvGrpSpPr/>
        <p:nvPr/>
      </p:nvGrpSpPr>
      <p:grpSpPr>
        <a:xfrm>
          <a:off x="0" y="0"/>
          <a:ext cx="0" cy="0"/>
          <a:chOff x="0" y="0"/>
          <a:chExt cx="0" cy="0"/>
        </a:xfrm>
      </p:grpSpPr>
      <p:pic>
        <p:nvPicPr>
          <p:cNvPr id="114" name="Google Shape;114;p43"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sp>
        <p:nvSpPr>
          <p:cNvPr id="120" name="Google Shape;120;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3" name="Google Shape;12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24" name="Google Shape;124;p44"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25" name="Google Shape;125;p44"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26" name="Google Shape;126;p4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 name="Google Shape;127;p4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28"/>
        <p:cNvGrpSpPr/>
        <p:nvPr/>
      </p:nvGrpSpPr>
      <p:grpSpPr>
        <a:xfrm>
          <a:off x="0" y="0"/>
          <a:ext cx="0" cy="0"/>
          <a:chOff x="0" y="0"/>
          <a:chExt cx="0" cy="0"/>
        </a:xfrm>
      </p:grpSpPr>
      <p:pic>
        <p:nvPicPr>
          <p:cNvPr id="129" name="Google Shape;129;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0" name="Google Shape;130;p4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31" name="Google Shape;131;p4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32" name="Google Shape;132;p4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33" name="Google Shape;133;p45"/>
          <p:cNvGrpSpPr/>
          <p:nvPr/>
        </p:nvGrpSpPr>
        <p:grpSpPr>
          <a:xfrm>
            <a:off x="308400" y="1062325"/>
            <a:ext cx="1006800" cy="1003500"/>
            <a:chOff x="308400" y="1076275"/>
            <a:chExt cx="1006800" cy="1003500"/>
          </a:xfrm>
        </p:grpSpPr>
        <p:sp>
          <p:nvSpPr>
            <p:cNvPr id="134" name="Google Shape;134;p4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4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36" name="Google Shape;136;p45"/>
          <p:cNvGrpSpPr/>
          <p:nvPr/>
        </p:nvGrpSpPr>
        <p:grpSpPr>
          <a:xfrm>
            <a:off x="308400" y="2150613"/>
            <a:ext cx="1006800" cy="1003500"/>
            <a:chOff x="308400" y="2218825"/>
            <a:chExt cx="1006800" cy="1003500"/>
          </a:xfrm>
        </p:grpSpPr>
        <p:sp>
          <p:nvSpPr>
            <p:cNvPr id="137" name="Google Shape;137;p4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39" name="Google Shape;139;p45"/>
          <p:cNvGrpSpPr/>
          <p:nvPr/>
        </p:nvGrpSpPr>
        <p:grpSpPr>
          <a:xfrm>
            <a:off x="308400" y="3238900"/>
            <a:ext cx="1006800" cy="1003500"/>
            <a:chOff x="308400" y="1076275"/>
            <a:chExt cx="1006800" cy="1003500"/>
          </a:xfrm>
        </p:grpSpPr>
        <p:sp>
          <p:nvSpPr>
            <p:cNvPr id="140" name="Google Shape;140;p4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42" name="Google Shape;142;p4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43" name="Google Shape;143;p4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44" name="Google Shape;144;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45" name="Google Shape;1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46" name="Google Shape;146;p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47" name="Google Shape;147;p4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48" name="Google Shape;1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1" name="Google Shape;151;p4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52" name="Google Shape;152;p4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53" name="Google Shape;153;p4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54" name="Google Shape;154;p4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55" name="Google Shape;155;p4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56" name="Google Shape;156;p4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57" name="Google Shape;157;p4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58" name="Google Shape;158;p4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59" name="Google Shape;159;p46"/>
          <p:cNvGrpSpPr/>
          <p:nvPr/>
        </p:nvGrpSpPr>
        <p:grpSpPr>
          <a:xfrm>
            <a:off x="311700" y="3548650"/>
            <a:ext cx="8363900" cy="646200"/>
            <a:chOff x="375100" y="3396250"/>
            <a:chExt cx="8363900" cy="646200"/>
          </a:xfrm>
        </p:grpSpPr>
        <p:sp>
          <p:nvSpPr>
            <p:cNvPr id="160" name="Google Shape;160;p4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4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4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65" name="Google Shape;165;p4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66" name="Google Shape;166;p4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67" name="Google Shape;167;p4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68" name="Google Shape;168;p4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69" name="Google Shape;169;p4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70" name="Google Shape;170;p4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71" name="Google Shape;171;p4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72" name="Google Shape;172;p4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73" name="Google Shape;173;p4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74" name="Google Shape;174;p4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75" name="Google Shape;175;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6" name="Google Shape;176;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77" name="Google Shape;177;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2" name="Google Shape;182;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84" name="Google Shape;184;p47"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87" name="Google Shape;18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90" name="Google Shape;190;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6" name="Google Shape;196;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9"/>
        <p:cNvGrpSpPr/>
        <p:nvPr/>
      </p:nvGrpSpPr>
      <p:grpSpPr>
        <a:xfrm>
          <a:off x="0" y="0"/>
          <a:ext cx="0" cy="0"/>
          <a:chOff x="0" y="0"/>
          <a:chExt cx="0" cy="0"/>
        </a:xfrm>
      </p:grpSpPr>
      <p:sp>
        <p:nvSpPr>
          <p:cNvPr id="20" name="Google Shape;20;p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 name="Google Shape;22;p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3" name="Google Shape;23;p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24" name="Google Shape;24;p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25" name="Google Shape;25;p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 name="Google Shape;26;p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8" name="Google Shape;2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2" name="Google Shape;202;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8" name="Google Shape;208;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4" name="Google Shape;21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15"/>
        <p:cNvGrpSpPr/>
        <p:nvPr/>
      </p:nvGrpSpPr>
      <p:grpSpPr>
        <a:xfrm>
          <a:off x="0" y="0"/>
          <a:ext cx="0" cy="0"/>
          <a:chOff x="0" y="0"/>
          <a:chExt cx="0" cy="0"/>
        </a:xfrm>
      </p:grpSpPr>
      <p:pic>
        <p:nvPicPr>
          <p:cNvPr id="216" name="Google Shape;216;p52"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7" name="Google Shape;217;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8" name="Google Shape;218;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0" name="Google Shape;220;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6" name="Google Shape;226;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2" name="Google Shape;232;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8" name="Google Shape;23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 name="Google Shape;247;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48" name="Google Shape;248;p3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49" name="Google Shape;249;p3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250" name="Google Shape;250;p3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51" name="Google Shape;251;p3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52" name="Google Shape;252;p3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53" name="Google Shape;253;p3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54" name="Google Shape;254;p3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55" name="Google Shape;255;p3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256" name="Google Shape;256;p32"/>
          <p:cNvGrpSpPr/>
          <p:nvPr/>
        </p:nvGrpSpPr>
        <p:grpSpPr>
          <a:xfrm>
            <a:off x="311700" y="3548650"/>
            <a:ext cx="8363900" cy="646200"/>
            <a:chOff x="375100" y="3396250"/>
            <a:chExt cx="8363900" cy="646200"/>
          </a:xfrm>
        </p:grpSpPr>
        <p:sp>
          <p:nvSpPr>
            <p:cNvPr id="257" name="Google Shape;257;p3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62" name="Google Shape;262;p3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63" name="Google Shape;263;p3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64" name="Google Shape;264;p3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65" name="Google Shape;265;p3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6" name="Google Shape;266;p3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67" name="Google Shape;267;p3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268" name="Google Shape;268;p3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269" name="Google Shape;269;p3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270" name="Google Shape;270;p3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71" name="Google Shape;271;p3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272" name="Google Shape;272;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3" name="Google Shape;273;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9" name="Google Shape;279;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9"/>
        <p:cNvGrpSpPr/>
        <p:nvPr/>
      </p:nvGrpSpPr>
      <p:grpSpPr>
        <a:xfrm>
          <a:off x="0" y="0"/>
          <a:ext cx="0" cy="0"/>
          <a:chOff x="0" y="0"/>
          <a:chExt cx="0" cy="0"/>
        </a:xfrm>
      </p:grpSpPr>
      <p:sp>
        <p:nvSpPr>
          <p:cNvPr id="30" name="Google Shape;3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3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3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3" name="Google Shape;33;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4" name="Google Shape;34;p33"/>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5" name="Google Shape;35;p33"/>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 name="Google Shape;36;p33"/>
          <p:cNvGrpSpPr/>
          <p:nvPr/>
        </p:nvGrpSpPr>
        <p:grpSpPr>
          <a:xfrm>
            <a:off x="308400" y="1062325"/>
            <a:ext cx="1006800" cy="1003500"/>
            <a:chOff x="308400" y="1076275"/>
            <a:chExt cx="1006800" cy="1003500"/>
          </a:xfrm>
        </p:grpSpPr>
        <p:sp>
          <p:nvSpPr>
            <p:cNvPr id="37" name="Google Shape;37;p3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 name="Google Shape;39;p33"/>
          <p:cNvGrpSpPr/>
          <p:nvPr/>
        </p:nvGrpSpPr>
        <p:grpSpPr>
          <a:xfrm>
            <a:off x="308400" y="2150613"/>
            <a:ext cx="1006800" cy="1003500"/>
            <a:chOff x="308400" y="2218825"/>
            <a:chExt cx="1006800" cy="1003500"/>
          </a:xfrm>
        </p:grpSpPr>
        <p:sp>
          <p:nvSpPr>
            <p:cNvPr id="40" name="Google Shape;40;p3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2" name="Google Shape;42;p33"/>
          <p:cNvGrpSpPr/>
          <p:nvPr/>
        </p:nvGrpSpPr>
        <p:grpSpPr>
          <a:xfrm>
            <a:off x="308400" y="3238900"/>
            <a:ext cx="1006800" cy="1003500"/>
            <a:chOff x="308400" y="1076275"/>
            <a:chExt cx="1006800" cy="1003500"/>
          </a:xfrm>
        </p:grpSpPr>
        <p:sp>
          <p:nvSpPr>
            <p:cNvPr id="43" name="Google Shape;43;p3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 name="Google Shape;45;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6" name="Google Shape;46;p33"/>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7" name="Google Shape;47;p33"/>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8" name="Google Shape;48;p3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9" name="Google Shape;49;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 name="Google Shape;50;p3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89" name="Google Shape;289;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299" name="Google Shape;29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04" name="Google Shape;304;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5"/>
        <p:cNvGrpSpPr/>
        <p:nvPr/>
      </p:nvGrpSpPr>
      <p:grpSpPr>
        <a:xfrm>
          <a:off x="0" y="0"/>
          <a:ext cx="0" cy="0"/>
          <a:chOff x="0" y="0"/>
          <a:chExt cx="0" cy="0"/>
        </a:xfrm>
      </p:grpSpPr>
      <p:sp>
        <p:nvSpPr>
          <p:cNvPr id="306" name="Google Shape;306;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 name="Google Shape;307;p6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p6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9" name="Google Shape;30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0"/>
        <p:cNvGrpSpPr/>
        <p:nvPr/>
      </p:nvGrpSpPr>
      <p:grpSpPr>
        <a:xfrm>
          <a:off x="0" y="0"/>
          <a:ext cx="0" cy="0"/>
          <a:chOff x="0" y="0"/>
          <a:chExt cx="0" cy="0"/>
        </a:xfrm>
      </p:grpSpPr>
      <p:sp>
        <p:nvSpPr>
          <p:cNvPr id="311" name="Google Shape;311;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 name="Google Shape;312;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5" name="Google Shape;325;p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33"/>
        <p:cNvGrpSpPr/>
        <p:nvPr/>
      </p:nvGrpSpPr>
      <p:grpSpPr>
        <a:xfrm>
          <a:off x="0" y="0"/>
          <a:ext cx="0" cy="0"/>
          <a:chOff x="0" y="0"/>
          <a:chExt cx="0" cy="0"/>
        </a:xfrm>
      </p:grpSpPr>
      <p:sp>
        <p:nvSpPr>
          <p:cNvPr id="334" name="Google Shape;334;g2eb57fa4619_1_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5" name="Google Shape;335;g2eb57fa4619_1_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g2eb57fa4619_1_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7" name="Google Shape;337;g2eb57fa4619_1_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38" name="Google Shape;338;g2eb57fa4619_1_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39" name="Google Shape;339;g2eb57fa4619_1_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40" name="Google Shape;340;g2eb57fa4619_1_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41" name="Google Shape;341;g2eb57fa4619_1_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42" name="Google Shape;342;g2eb57fa4619_1_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43" name="Google Shape;343;g2eb57fa4619_1_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44" name="Google Shape;344;g2eb57fa4619_1_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45" name="Google Shape;345;g2eb57fa4619_1_2"/>
          <p:cNvGrpSpPr/>
          <p:nvPr/>
        </p:nvGrpSpPr>
        <p:grpSpPr>
          <a:xfrm>
            <a:off x="311700" y="3548650"/>
            <a:ext cx="8363900" cy="646200"/>
            <a:chOff x="375100" y="3396250"/>
            <a:chExt cx="8363900" cy="646200"/>
          </a:xfrm>
        </p:grpSpPr>
        <p:sp>
          <p:nvSpPr>
            <p:cNvPr id="346" name="Google Shape;346;g2eb57fa4619_1_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2eb57fa4619_1_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eb57fa4619_1_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eb57fa4619_1_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eb57fa4619_1_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51" name="Google Shape;351;g2eb57fa4619_1_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52" name="Google Shape;352;g2eb57fa4619_1_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53" name="Google Shape;353;g2eb57fa4619_1_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54" name="Google Shape;354;g2eb57fa4619_1_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5" name="Google Shape;355;g2eb57fa4619_1_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56" name="Google Shape;356;g2eb57fa4619_1_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57" name="Google Shape;357;g2eb57fa4619_1_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58" name="Google Shape;358;g2eb57fa4619_1_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59" name="Google Shape;359;g2eb57fa4619_1_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60" name="Google Shape;360;g2eb57fa4619_1_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61" name="Google Shape;361;g2eb57fa4619_1_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62" name="Google Shape;362;g2eb57fa4619_1_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3506429"/>
            <a:ext cx="9144000" cy="1637071"/>
          </a:xfrm>
          <a:prstGeom prst="rect">
            <a:avLst/>
          </a:prstGeom>
          <a:gradFill>
            <a:gsLst>
              <a:gs pos="0">
                <a:schemeClr val="bg1"/>
              </a:gs>
              <a:gs pos="100000">
                <a:srgbClr val="FFC846">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85800" y="2427180"/>
            <a:ext cx="7772400" cy="912442"/>
          </a:xfrm>
        </p:spPr>
        <p:txBody>
          <a:bodyPr anchor="t" anchorCtr="0">
            <a:normAutofit/>
          </a:bodyPr>
          <a:lstStyle>
            <a:lvl1pPr algn="ctr">
              <a:defRPr sz="2700">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85800" y="3805083"/>
            <a:ext cx="7772400" cy="799444"/>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8" y="474529"/>
            <a:ext cx="2821173" cy="1322048"/>
          </a:xfrm>
          <a:prstGeom prst="rect">
            <a:avLst/>
          </a:prstGeom>
        </p:spPr>
      </p:pic>
      <p:cxnSp>
        <p:nvCxnSpPr>
          <p:cNvPr id="10" name="Straight Connector 9"/>
          <p:cNvCxnSpPr/>
          <p:nvPr userDrawn="1"/>
        </p:nvCxnSpPr>
        <p:spPr>
          <a:xfrm>
            <a:off x="685801" y="2079522"/>
            <a:ext cx="7801897" cy="0"/>
          </a:xfrm>
          <a:prstGeom prst="line">
            <a:avLst/>
          </a:prstGeom>
          <a:ln w="19050">
            <a:solidFill>
              <a:srgbClr val="FFC846"/>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51223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914400"/>
          </a:xfrm>
          <a:prstGeom prst="rect">
            <a:avLst/>
          </a:prstGeom>
        </p:spPr>
      </p:pic>
      <p:sp>
        <p:nvSpPr>
          <p:cNvPr id="2" name="Title 1"/>
          <p:cNvSpPr>
            <a:spLocks noGrp="1"/>
          </p:cNvSpPr>
          <p:nvPr>
            <p:ph type="title"/>
          </p:nvPr>
        </p:nvSpPr>
        <p:spPr>
          <a:xfrm>
            <a:off x="245194" y="190885"/>
            <a:ext cx="6081865" cy="567314"/>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097280"/>
            <a:ext cx="7886700" cy="3480506"/>
          </a:xfrm>
        </p:spPr>
        <p:txBody>
          <a:bodyPr lIns="0" tIns="0" r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3621947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392719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43999"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Museo Slab 500" panose="02000000000000000000" pitchFamily="50" charset="0"/>
              </a:defRPr>
            </a:lvl1pPr>
          </a:lstStyle>
          <a:p>
            <a:r>
              <a:rPr lang="en-US"/>
              <a:t>Click to edit Master title style</a:t>
            </a:r>
          </a:p>
        </p:txBody>
      </p:sp>
      <p:sp>
        <p:nvSpPr>
          <p:cNvPr id="4"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783162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3"/>
        <p:cNvGrpSpPr/>
        <p:nvPr/>
      </p:nvGrpSpPr>
      <p:grpSpPr>
        <a:xfrm>
          <a:off x="0" y="0"/>
          <a:ext cx="0" cy="0"/>
          <a:chOff x="0" y="0"/>
          <a:chExt cx="0" cy="0"/>
        </a:xfrm>
      </p:grpSpPr>
      <p:sp>
        <p:nvSpPr>
          <p:cNvPr id="54" name="Google Shape;54;p3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3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7" name="Google Shape;57;p3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 name="Google Shape;59;p3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70" name="Google Shape;70;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1"/>
        <p:cNvGrpSpPr/>
        <p:nvPr/>
      </p:nvGrpSpPr>
      <p:grpSpPr>
        <a:xfrm>
          <a:off x="0" y="0"/>
          <a:ext cx="0" cy="0"/>
          <a:chOff x="0" y="0"/>
          <a:chExt cx="0" cy="0"/>
        </a:xfrm>
      </p:grpSpPr>
      <p:pic>
        <p:nvPicPr>
          <p:cNvPr id="72" name="Google Shape;72;p36"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3" name="Google Shape;73;p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 name="Google Shape;7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 name="Google Shape;76;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7"/>
        <p:cNvGrpSpPr/>
        <p:nvPr/>
      </p:nvGrpSpPr>
      <p:grpSpPr>
        <a:xfrm>
          <a:off x="0" y="0"/>
          <a:ext cx="0" cy="0"/>
          <a:chOff x="0" y="0"/>
          <a:chExt cx="0" cy="0"/>
        </a:xfrm>
      </p:grpSpPr>
      <p:pic>
        <p:nvPicPr>
          <p:cNvPr id="78" name="Google Shape;78;p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 name="Google Shape;79;p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0" name="Google Shape;80;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 name="Google Shape;82;p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
        <p:cNvGrpSpPr/>
        <p:nvPr/>
      </p:nvGrpSpPr>
      <p:grpSpPr>
        <a:xfrm>
          <a:off x="0" y="0"/>
          <a:ext cx="0" cy="0"/>
          <a:chOff x="0" y="0"/>
          <a:chExt cx="0" cy="0"/>
        </a:xfrm>
      </p:grpSpPr>
      <p:pic>
        <p:nvPicPr>
          <p:cNvPr id="84" name="Google Shape;84;p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 name="Google Shape;85;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38"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88" name="Google Shape;88;p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hyperlink" Target="https://www.cde.state.co.us/cdeawards/gains-training-8" TargetMode="External"/><Relationship Id="rId5" Type="http://schemas.openxmlformats.org/officeDocument/2006/relationships/hyperlink" Target="https://www.cde.state.co.us/gains/uploaddowloadgainsexcelbudgets" TargetMode="External"/><Relationship Id="rId4" Type="http://schemas.openxmlformats.org/officeDocument/2006/relationships/hyperlink" Target="https://vimeo.com/942447374?share=cop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coloradotest.egrantsmanagement.com/"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6"/>
          <p:cNvSpPr txBox="1">
            <a:spLocks noGrp="1"/>
          </p:cNvSpPr>
          <p:nvPr>
            <p:ph type="title"/>
          </p:nvPr>
        </p:nvSpPr>
        <p:spPr>
          <a:prstGeom prst="rect">
            <a:avLst/>
          </a:prstGeom>
          <a:noFill/>
          <a:ln>
            <a:noFill/>
          </a:ln>
        </p:spPr>
        <p:txBody>
          <a:bodyPr spcFirstLastPara="1" vert="horz" wrap="square" lIns="0" tIns="0" rIns="0" bIns="0" rtlCol="0" anchor="t" anchorCtr="0">
            <a:normAutofit fontScale="90000"/>
          </a:bodyPr>
          <a:lstStyle/>
          <a:p>
            <a:r>
              <a:rPr lang="en-US">
                <a:solidFill>
                  <a:schemeClr val="tx1"/>
                </a:solidFill>
              </a:rPr>
              <a:t>2025-2026 Consolidated Application System Training</a:t>
            </a:r>
          </a:p>
        </p:txBody>
      </p:sp>
      <p:sp>
        <p:nvSpPr>
          <p:cNvPr id="2" name="Title 1">
            <a:extLst>
              <a:ext uri="{FF2B5EF4-FFF2-40B4-BE49-F238E27FC236}">
                <a16:creationId xmlns:a16="http://schemas.microsoft.com/office/drawing/2014/main" id="{6C49D69F-AABC-C089-9D33-804D17888350}"/>
              </a:ext>
            </a:extLst>
          </p:cNvPr>
          <p:cNvSpPr>
            <a:spLocks noGrp="1"/>
          </p:cNvSpPr>
          <p:nvPr>
            <p:ph type="title" idx="3"/>
          </p:nvPr>
        </p:nvSpPr>
        <p:spPr/>
        <p:txBody>
          <a:bodyPr/>
          <a:lstStyle/>
          <a:p>
            <a:r>
              <a:rPr lang="en-US" dirty="0"/>
              <a:t>Title II, Part A </a:t>
            </a:r>
          </a:p>
        </p:txBody>
      </p:sp>
      <p:pic>
        <p:nvPicPr>
          <p:cNvPr id="4" name="Picture 3">
            <a:extLst>
              <a:ext uri="{FF2B5EF4-FFF2-40B4-BE49-F238E27FC236}">
                <a16:creationId xmlns:a16="http://schemas.microsoft.com/office/drawing/2014/main" id="{DAF3251A-4A6B-B8E8-74E1-99C37708AB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40725" y="3834442"/>
            <a:ext cx="1310730" cy="1253699"/>
          </a:xfrm>
          <a:prstGeom prst="rect">
            <a:avLst/>
          </a:prstGeom>
        </p:spPr>
      </p:pic>
    </p:spTree>
    <p:extLst>
      <p:ext uri="{BB962C8B-B14F-4D97-AF65-F5344CB8AC3E}">
        <p14:creationId xmlns:p14="http://schemas.microsoft.com/office/powerpoint/2010/main" val="1630022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A394E0-6AC4-3DDD-9D01-5F35388E13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3817" y="108074"/>
            <a:ext cx="718992" cy="687550"/>
          </a:xfrm>
          <a:prstGeom prst="rect">
            <a:avLst/>
          </a:prstGeom>
        </p:spPr>
      </p:pic>
      <p:sp>
        <p:nvSpPr>
          <p:cNvPr id="5" name="Title 4">
            <a:extLst>
              <a:ext uri="{FF2B5EF4-FFF2-40B4-BE49-F238E27FC236}">
                <a16:creationId xmlns:a16="http://schemas.microsoft.com/office/drawing/2014/main" id="{0EA83927-A2B0-421F-58C9-715D12EA3CE3}"/>
              </a:ext>
            </a:extLst>
          </p:cNvPr>
          <p:cNvSpPr>
            <a:spLocks noGrp="1"/>
          </p:cNvSpPr>
          <p:nvPr>
            <p:ph type="title"/>
          </p:nvPr>
        </p:nvSpPr>
        <p:spPr/>
        <p:txBody>
          <a:bodyPr>
            <a:normAutofit/>
          </a:bodyPr>
          <a:lstStyle/>
          <a:p>
            <a:r>
              <a:rPr lang="en-US" sz="2025"/>
              <a:t>Budget Detail Page</a:t>
            </a:r>
          </a:p>
        </p:txBody>
      </p:sp>
      <p:sp>
        <p:nvSpPr>
          <p:cNvPr id="7" name="Content Placeholder 6">
            <a:extLst>
              <a:ext uri="{FF2B5EF4-FFF2-40B4-BE49-F238E27FC236}">
                <a16:creationId xmlns:a16="http://schemas.microsoft.com/office/drawing/2014/main" id="{C9B2604B-CA2F-8B6B-7532-626B62C13B11}"/>
              </a:ext>
            </a:extLst>
          </p:cNvPr>
          <p:cNvSpPr>
            <a:spLocks noGrp="1"/>
          </p:cNvSpPr>
          <p:nvPr>
            <p:ph type="body" idx="1"/>
          </p:nvPr>
        </p:nvSpPr>
        <p:spPr>
          <a:xfrm>
            <a:off x="311700" y="1152475"/>
            <a:ext cx="3270324" cy="3034800"/>
          </a:xfrm>
        </p:spPr>
        <p:txBody>
          <a:bodyPr vert="horz" lIns="0" tIns="0" rIns="0" bIns="34290" rtlCol="0" anchor="t">
            <a:normAutofit fontScale="92500"/>
          </a:bodyPr>
          <a:lstStyle/>
          <a:p>
            <a:pPr marL="285750" indent="-285750">
              <a:spcBef>
                <a:spcPts val="506"/>
              </a:spcBef>
            </a:pPr>
            <a:r>
              <a:rPr lang="en-US">
                <a:cs typeface="Calibri"/>
              </a:rPr>
              <a:t>Click the </a:t>
            </a:r>
            <a:r>
              <a:rPr lang="en-US" b="1" i="1">
                <a:cs typeface="Calibri"/>
              </a:rPr>
              <a:t>Add Budget Detail </a:t>
            </a:r>
            <a:r>
              <a:rPr lang="en-US">
                <a:cs typeface="Calibri"/>
              </a:rPr>
              <a:t>link to create a new budget line entry.</a:t>
            </a:r>
            <a:endParaRPr lang="en-US">
              <a:ea typeface="Calibri"/>
              <a:cs typeface="Calibri"/>
            </a:endParaRPr>
          </a:p>
          <a:p>
            <a:pPr marL="285750" indent="-285750">
              <a:spcBef>
                <a:spcPts val="506"/>
              </a:spcBef>
            </a:pPr>
            <a:r>
              <a:rPr lang="en-US">
                <a:cs typeface="Calibri"/>
              </a:rPr>
              <a:t>On this screen, you can also </a:t>
            </a:r>
            <a:r>
              <a:rPr lang="en-US" b="1">
                <a:cs typeface="Calibri"/>
              </a:rPr>
              <a:t>edit </a:t>
            </a:r>
            <a:r>
              <a:rPr lang="en-US">
                <a:cs typeface="Calibri"/>
              </a:rPr>
              <a:t>or </a:t>
            </a:r>
            <a:r>
              <a:rPr lang="en-US" b="1">
                <a:cs typeface="Calibri"/>
              </a:rPr>
              <a:t>delete</a:t>
            </a:r>
            <a:r>
              <a:rPr lang="en-US">
                <a:cs typeface="Calibri"/>
              </a:rPr>
              <a:t> existing budget details line items.</a:t>
            </a:r>
            <a:endParaRPr lang="en-US">
              <a:ea typeface="Calibri"/>
              <a:cs typeface="Calibri"/>
            </a:endParaRPr>
          </a:p>
          <a:p>
            <a:pPr marL="285750" indent="-285750">
              <a:spcBef>
                <a:spcPts val="506"/>
              </a:spcBef>
            </a:pPr>
            <a:r>
              <a:rPr lang="en-US">
                <a:cs typeface="Calibri"/>
              </a:rPr>
              <a:t>Use the </a:t>
            </a:r>
            <a:r>
              <a:rPr lang="en-US" b="1">
                <a:cs typeface="Calibri"/>
              </a:rPr>
              <a:t>filtering bar</a:t>
            </a:r>
            <a:r>
              <a:rPr lang="en-US">
                <a:cs typeface="Calibri"/>
              </a:rPr>
              <a:t> at the top of the page to find a group of expenditures or a specific detail.</a:t>
            </a:r>
            <a:endParaRPr lang="en-US">
              <a:ea typeface="Calibri"/>
              <a:cs typeface="Calibri"/>
            </a:endParaRPr>
          </a:p>
          <a:p>
            <a:pPr marL="285750" indent="-285750">
              <a:spcBef>
                <a:spcPts val="506"/>
              </a:spcBef>
            </a:pPr>
            <a:r>
              <a:rPr lang="en-US" b="1">
                <a:ea typeface="Calibri"/>
                <a:cs typeface="Calibri"/>
              </a:rPr>
              <a:t>NEW!</a:t>
            </a:r>
            <a:r>
              <a:rPr lang="en-US">
                <a:ea typeface="Calibri"/>
                <a:cs typeface="Calibri"/>
              </a:rPr>
              <a:t> The budget will now allow users to filter by Item Key! </a:t>
            </a:r>
          </a:p>
          <a:p>
            <a:pPr marL="0" indent="0">
              <a:buNone/>
            </a:pPr>
            <a:endParaRPr lang="en-US">
              <a:ea typeface="Calibri"/>
              <a:cs typeface="Calibri"/>
            </a:endParaRPr>
          </a:p>
        </p:txBody>
      </p:sp>
      <p:pic>
        <p:nvPicPr>
          <p:cNvPr id="8" name="Picture 7" descr="View of adding a Budget Detail highlighting the filter bar at the top, the button to create a new budget detail, the trash icon to delete a budget detail, and the pencil icon to edit a budget detail.">
            <a:extLst>
              <a:ext uri="{FF2B5EF4-FFF2-40B4-BE49-F238E27FC236}">
                <a16:creationId xmlns:a16="http://schemas.microsoft.com/office/drawing/2014/main" id="{250B47DB-825B-AB60-E5BB-F4C8A74202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1331" y="1243639"/>
            <a:ext cx="5088426" cy="2660706"/>
          </a:xfrm>
          <a:prstGeom prst="rect">
            <a:avLst/>
          </a:prstGeom>
        </p:spPr>
      </p:pic>
      <p:sp>
        <p:nvSpPr>
          <p:cNvPr id="2" name="Title 1">
            <a:extLst>
              <a:ext uri="{FF2B5EF4-FFF2-40B4-BE49-F238E27FC236}">
                <a16:creationId xmlns:a16="http://schemas.microsoft.com/office/drawing/2014/main" id="{6F5A44E4-5924-29E9-D0CD-9FA42D3CAA79}"/>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49544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46018B-AE51-D978-61AC-A11C06CAF9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509" y="108074"/>
            <a:ext cx="718992" cy="687550"/>
          </a:xfrm>
          <a:prstGeom prst="rect">
            <a:avLst/>
          </a:prstGeom>
        </p:spPr>
      </p:pic>
      <p:sp>
        <p:nvSpPr>
          <p:cNvPr id="2" name="Title 1">
            <a:extLst>
              <a:ext uri="{FF2B5EF4-FFF2-40B4-BE49-F238E27FC236}">
                <a16:creationId xmlns:a16="http://schemas.microsoft.com/office/drawing/2014/main" id="{3B990C9B-04DD-8FBD-22EE-0D128810871C}"/>
              </a:ext>
            </a:extLst>
          </p:cNvPr>
          <p:cNvSpPr>
            <a:spLocks noGrp="1"/>
          </p:cNvSpPr>
          <p:nvPr>
            <p:ph type="title"/>
          </p:nvPr>
        </p:nvSpPr>
        <p:spPr/>
        <p:txBody>
          <a:bodyPr>
            <a:normAutofit/>
          </a:bodyPr>
          <a:lstStyle/>
          <a:p>
            <a:r>
              <a:rPr lang="en-US" sz="2025">
                <a:latin typeface="Museo Slab 500"/>
              </a:rPr>
              <a:t>Budget Detail: Locations Dropdown</a:t>
            </a:r>
            <a:endParaRPr lang="en-US" sz="2025"/>
          </a:p>
        </p:txBody>
      </p:sp>
      <p:sp>
        <p:nvSpPr>
          <p:cNvPr id="3" name="Content Placeholder 2">
            <a:extLst>
              <a:ext uri="{FF2B5EF4-FFF2-40B4-BE49-F238E27FC236}">
                <a16:creationId xmlns:a16="http://schemas.microsoft.com/office/drawing/2014/main" id="{C8599DF9-9AE9-0469-A24B-7DA36B309ED1}"/>
              </a:ext>
            </a:extLst>
          </p:cNvPr>
          <p:cNvSpPr>
            <a:spLocks noGrp="1"/>
          </p:cNvSpPr>
          <p:nvPr>
            <p:ph type="body" idx="1"/>
          </p:nvPr>
        </p:nvSpPr>
        <p:spPr>
          <a:xfrm>
            <a:off x="62585" y="961975"/>
            <a:ext cx="8772841" cy="3034800"/>
          </a:xfrm>
        </p:spPr>
        <p:txBody>
          <a:bodyPr vert="horz" lIns="0" tIns="0" rIns="0" bIns="34290" rtlCol="0" anchor="t">
            <a:noAutofit/>
          </a:bodyPr>
          <a:lstStyle/>
          <a:p>
            <a:pPr>
              <a:spcBef>
                <a:spcPts val="254"/>
              </a:spcBef>
            </a:pPr>
            <a:r>
              <a:rPr lang="en-US" sz="1500" dirty="0">
                <a:ea typeface="Calibri" panose="020F0502020204030204"/>
                <a:cs typeface="Calibri"/>
              </a:rPr>
              <a:t>The Location Code is unique because it is going to list all schools within the LEA as E, M, H but also as a general school (not broken out by </a:t>
            </a:r>
            <a:r>
              <a:rPr lang="en-US" sz="1500" dirty="0" err="1">
                <a:ea typeface="Calibri" panose="020F0502020204030204"/>
                <a:cs typeface="Calibri"/>
              </a:rPr>
              <a:t>gradespan</a:t>
            </a:r>
            <a:r>
              <a:rPr lang="en-US" sz="15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This is because the system is setup for grants across the department that do not breakout funding by </a:t>
            </a:r>
            <a:r>
              <a:rPr lang="en-US" sz="1200" dirty="0" err="1">
                <a:ea typeface="Calibri" panose="020F0502020204030204"/>
                <a:cs typeface="Calibri"/>
              </a:rPr>
              <a:t>gradespan</a:t>
            </a:r>
            <a:r>
              <a:rPr lang="en-US" sz="12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It is </a:t>
            </a:r>
            <a:r>
              <a:rPr lang="en-US" sz="1200" b="1" dirty="0">
                <a:ea typeface="Calibri" panose="020F0502020204030204"/>
                <a:cs typeface="Calibri"/>
              </a:rPr>
              <a:t>imperative that Consolidated Application users select the </a:t>
            </a:r>
            <a:r>
              <a:rPr lang="en-US" sz="1200" b="1" dirty="0" err="1">
                <a:ea typeface="Calibri" panose="020F0502020204030204"/>
                <a:cs typeface="Calibri"/>
              </a:rPr>
              <a:t>gradespan</a:t>
            </a:r>
            <a:r>
              <a:rPr lang="en-US" sz="1200" b="1" dirty="0">
                <a:ea typeface="Calibri" panose="020F0502020204030204"/>
                <a:cs typeface="Calibri"/>
              </a:rPr>
              <a:t> for each school level activity</a:t>
            </a:r>
            <a:r>
              <a:rPr lang="en-US" sz="1200" dirty="0">
                <a:ea typeface="Calibri" panose="020F0502020204030204"/>
                <a:cs typeface="Calibri"/>
              </a:rPr>
              <a:t>. The School Ranking page and other validation checks are checking the allocation for that school based on the </a:t>
            </a:r>
            <a:r>
              <a:rPr lang="en-US" sz="1200" dirty="0" err="1">
                <a:ea typeface="Calibri" panose="020F0502020204030204"/>
                <a:cs typeface="Calibri"/>
              </a:rPr>
              <a:t>gradespan</a:t>
            </a:r>
            <a:r>
              <a:rPr lang="en-US" sz="1200" dirty="0">
                <a:ea typeface="Calibri" panose="020F0502020204030204"/>
                <a:cs typeface="Calibri"/>
              </a:rPr>
              <a:t>. </a:t>
            </a:r>
          </a:p>
          <a:p>
            <a:pPr lvl="1">
              <a:spcBef>
                <a:spcPts val="254"/>
              </a:spcBef>
              <a:buFont typeface="Courier New" panose="020B0604020202020204" pitchFamily="34" charset="0"/>
              <a:buChar char="o"/>
            </a:pPr>
            <a:r>
              <a:rPr lang="en-US" sz="1200" dirty="0">
                <a:ea typeface="Calibri" panose="020F0502020204030204"/>
                <a:cs typeface="Calibri"/>
              </a:rPr>
              <a:t>If a general school location is selected, you will get a </a:t>
            </a:r>
            <a:r>
              <a:rPr lang="en-US" sz="1200" b="1" dirty="0">
                <a:ea typeface="Calibri" panose="020F0502020204030204"/>
                <a:cs typeface="Calibri"/>
              </a:rPr>
              <a:t>validation error</a:t>
            </a:r>
            <a:r>
              <a:rPr lang="en-US" sz="1200" dirty="0">
                <a:ea typeface="Calibri" panose="020F0502020204030204"/>
                <a:cs typeface="Calibri"/>
              </a:rPr>
              <a:t> that the funds haven't been budgeted to the school correctly. </a:t>
            </a:r>
          </a:p>
          <a:p>
            <a:pPr marL="0" indent="0">
              <a:spcBef>
                <a:spcPts val="254"/>
              </a:spcBef>
              <a:buNone/>
            </a:pPr>
            <a:endParaRPr lang="en-US" sz="1500" dirty="0">
              <a:ea typeface="Calibri" panose="020F0502020204030204"/>
              <a:cs typeface="Calibri"/>
            </a:endParaRPr>
          </a:p>
        </p:txBody>
      </p:sp>
      <p:grpSp>
        <p:nvGrpSpPr>
          <p:cNvPr id="6" name="Group 5" descr="The location dropdown will show all available schools within the LEA that users can select from. Users should select the gradespan specific school with a grade designation and not the general school without a grade designation.">
            <a:extLst>
              <a:ext uri="{FF2B5EF4-FFF2-40B4-BE49-F238E27FC236}">
                <a16:creationId xmlns:a16="http://schemas.microsoft.com/office/drawing/2014/main" id="{584A3C85-5FD4-53A6-7192-207EB32D04FC}"/>
              </a:ext>
            </a:extLst>
          </p:cNvPr>
          <p:cNvGrpSpPr/>
          <p:nvPr/>
        </p:nvGrpSpPr>
        <p:grpSpPr>
          <a:xfrm>
            <a:off x="791429" y="2839864"/>
            <a:ext cx="7030263" cy="2177211"/>
            <a:chOff x="791429" y="2839864"/>
            <a:chExt cx="7030263" cy="2177211"/>
          </a:xfrm>
        </p:grpSpPr>
        <p:pic>
          <p:nvPicPr>
            <p:cNvPr id="7" name="Picture 6" descr="The location dropdown will show all available schools within the LEA that users can select from. ">
              <a:extLst>
                <a:ext uri="{FF2B5EF4-FFF2-40B4-BE49-F238E27FC236}">
                  <a16:creationId xmlns:a16="http://schemas.microsoft.com/office/drawing/2014/main" id="{A701CAB5-E622-DE5A-524E-D56326761830}"/>
                </a:ext>
              </a:extLst>
            </p:cNvPr>
            <p:cNvPicPr>
              <a:picLocks noChangeAspect="1"/>
            </p:cNvPicPr>
            <p:nvPr/>
          </p:nvPicPr>
          <p:blipFill rotWithShape="1">
            <a:blip r:embed="rId4"/>
            <a:srcRect t="2158" r="205" b="22305"/>
            <a:stretch/>
          </p:blipFill>
          <p:spPr>
            <a:xfrm>
              <a:off x="1696300" y="2839864"/>
              <a:ext cx="5161700" cy="2177211"/>
            </a:xfrm>
            <a:prstGeom prst="rect">
              <a:avLst/>
            </a:prstGeom>
          </p:spPr>
        </p:pic>
        <p:grpSp>
          <p:nvGrpSpPr>
            <p:cNvPr id="4" name="Group 3">
              <a:extLst>
                <a:ext uri="{FF2B5EF4-FFF2-40B4-BE49-F238E27FC236}">
                  <a16:creationId xmlns:a16="http://schemas.microsoft.com/office/drawing/2014/main" id="{6278D869-11E7-A787-393B-D54EE1ED44F2}"/>
                </a:ext>
              </a:extLst>
            </p:cNvPr>
            <p:cNvGrpSpPr/>
            <p:nvPr/>
          </p:nvGrpSpPr>
          <p:grpSpPr>
            <a:xfrm>
              <a:off x="791429" y="2879481"/>
              <a:ext cx="7030263" cy="408135"/>
              <a:chOff x="791429" y="2879481"/>
              <a:chExt cx="7030263" cy="408135"/>
            </a:xfrm>
          </p:grpSpPr>
          <p:sp>
            <p:nvSpPr>
              <p:cNvPr id="8" name="Arrow: Left 7" descr="Arrow pointing to an example, &quot;Academy of Advanced Learning (0180-0126)&quot;">
                <a:extLst>
                  <a:ext uri="{FF2B5EF4-FFF2-40B4-BE49-F238E27FC236}">
                    <a16:creationId xmlns:a16="http://schemas.microsoft.com/office/drawing/2014/main" id="{50850329-C382-0196-B88E-CA6AB19BFAA8}"/>
                  </a:ext>
                </a:extLst>
              </p:cNvPr>
              <p:cNvSpPr/>
              <p:nvPr/>
            </p:nvSpPr>
            <p:spPr>
              <a:xfrm>
                <a:off x="5603587" y="2968287"/>
                <a:ext cx="1597268" cy="80596"/>
              </a:xfrm>
              <a:prstGeom prst="leftArrow">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a16="http://schemas.microsoft.com/office/drawing/2014/main" id="{DED7A6C8-5391-ACE0-5D53-EC2CA65D4D86}"/>
                  </a:ext>
                </a:extLst>
              </p:cNvPr>
              <p:cNvSpPr/>
              <p:nvPr/>
            </p:nvSpPr>
            <p:spPr>
              <a:xfrm>
                <a:off x="7198904" y="2879481"/>
                <a:ext cx="622788" cy="263769"/>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25" b="1">
                    <a:solidFill>
                      <a:schemeClr val="tx1"/>
                    </a:solidFill>
                    <a:ea typeface="Calibri"/>
                    <a:cs typeface="Calibri"/>
                  </a:rPr>
                  <a:t>General School</a:t>
                </a:r>
              </a:p>
            </p:txBody>
          </p:sp>
          <p:sp>
            <p:nvSpPr>
              <p:cNvPr id="10" name="Arrow: Left 9" descr="Arrow pointing to an example, &quot;Academy of Advanced Learning (0180-0126-E)&quot;">
                <a:extLst>
                  <a:ext uri="{FF2B5EF4-FFF2-40B4-BE49-F238E27FC236}">
                    <a16:creationId xmlns:a16="http://schemas.microsoft.com/office/drawing/2014/main" id="{E8BF53C8-2241-B137-C582-98E9B955097B}"/>
                  </a:ext>
                </a:extLst>
              </p:cNvPr>
              <p:cNvSpPr/>
              <p:nvPr/>
            </p:nvSpPr>
            <p:spPr>
              <a:xfrm rot="10800000">
                <a:off x="1585672" y="3121269"/>
                <a:ext cx="1597268" cy="80596"/>
              </a:xfrm>
              <a:prstGeom prst="leftArrow">
                <a:avLst/>
              </a:prstGeom>
              <a:solidFill>
                <a:schemeClr val="accent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Rounded Corners 10">
                <a:extLst>
                  <a:ext uri="{FF2B5EF4-FFF2-40B4-BE49-F238E27FC236}">
                    <a16:creationId xmlns:a16="http://schemas.microsoft.com/office/drawing/2014/main" id="{35FBB04D-96EF-A691-1AF7-3E7C91B97D55}"/>
                  </a:ext>
                </a:extLst>
              </p:cNvPr>
              <p:cNvSpPr/>
              <p:nvPr/>
            </p:nvSpPr>
            <p:spPr>
              <a:xfrm>
                <a:off x="791429" y="3031174"/>
                <a:ext cx="795788" cy="256442"/>
              </a:xfrm>
              <a:prstGeom prst="roundRect">
                <a:avLst/>
              </a:prstGeom>
              <a:solidFill>
                <a:schemeClr val="accent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825" b="1" dirty="0" err="1">
                    <a:solidFill>
                      <a:schemeClr val="tx1"/>
                    </a:solidFill>
                    <a:ea typeface="Calibri"/>
                    <a:cs typeface="Calibri"/>
                  </a:rPr>
                  <a:t>Gradespan</a:t>
                </a:r>
                <a:r>
                  <a:rPr lang="en-US" sz="825" b="1" dirty="0">
                    <a:solidFill>
                      <a:schemeClr val="tx1"/>
                    </a:solidFill>
                    <a:ea typeface="Calibri"/>
                    <a:cs typeface="Calibri"/>
                  </a:rPr>
                  <a:t> specific</a:t>
                </a:r>
                <a:endParaRPr lang="en-US" sz="1350" b="1" dirty="0">
                  <a:solidFill>
                    <a:schemeClr val="tx1"/>
                  </a:solidFill>
                  <a:ea typeface="Calibri"/>
                  <a:cs typeface="Calibri"/>
                </a:endParaRPr>
              </a:p>
            </p:txBody>
          </p:sp>
        </p:grpSp>
      </p:grpSp>
    </p:spTree>
    <p:extLst>
      <p:ext uri="{BB962C8B-B14F-4D97-AF65-F5344CB8AC3E}">
        <p14:creationId xmlns:p14="http://schemas.microsoft.com/office/powerpoint/2010/main" val="2039733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C1F5D5-606D-5762-A8E4-DBEABAA5C4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16" y="135021"/>
            <a:ext cx="718992" cy="687550"/>
          </a:xfrm>
          <a:prstGeom prst="rect">
            <a:avLst/>
          </a:prstGeom>
        </p:spPr>
      </p:pic>
      <p:sp>
        <p:nvSpPr>
          <p:cNvPr id="2" name="Title 1">
            <a:extLst>
              <a:ext uri="{FF2B5EF4-FFF2-40B4-BE49-F238E27FC236}">
                <a16:creationId xmlns:a16="http://schemas.microsoft.com/office/drawing/2014/main" id="{A5978044-4554-5E8B-55EB-0282CD50E6F3}"/>
              </a:ext>
            </a:extLst>
          </p:cNvPr>
          <p:cNvSpPr>
            <a:spLocks noGrp="1"/>
          </p:cNvSpPr>
          <p:nvPr>
            <p:ph type="title"/>
          </p:nvPr>
        </p:nvSpPr>
        <p:spPr/>
        <p:txBody>
          <a:bodyPr>
            <a:normAutofit/>
          </a:bodyPr>
          <a:lstStyle/>
          <a:p>
            <a:r>
              <a:rPr lang="en-US" sz="2025"/>
              <a:t>Budget Overview</a:t>
            </a:r>
          </a:p>
        </p:txBody>
      </p:sp>
      <p:sp>
        <p:nvSpPr>
          <p:cNvPr id="3" name="Content Placeholder 2">
            <a:extLst>
              <a:ext uri="{FF2B5EF4-FFF2-40B4-BE49-F238E27FC236}">
                <a16:creationId xmlns:a16="http://schemas.microsoft.com/office/drawing/2014/main" id="{A3F2ADC5-FE14-83A0-801E-5444DC2A335E}"/>
              </a:ext>
            </a:extLst>
          </p:cNvPr>
          <p:cNvSpPr>
            <a:spLocks noGrp="1"/>
          </p:cNvSpPr>
          <p:nvPr>
            <p:ph type="body" idx="1"/>
          </p:nvPr>
        </p:nvSpPr>
        <p:spPr>
          <a:xfrm>
            <a:off x="311700" y="1152475"/>
            <a:ext cx="8523726" cy="3034800"/>
          </a:xfrm>
        </p:spPr>
        <p:txBody>
          <a:bodyPr vert="horz" lIns="0" tIns="0" rIns="0" bIns="34290" rtlCol="0" anchor="t">
            <a:normAutofit/>
          </a:bodyPr>
          <a:lstStyle/>
          <a:p>
            <a:pPr marL="192881" indent="-192881">
              <a:buFont typeface="Arial"/>
              <a:buChar char="•"/>
            </a:pPr>
            <a:r>
              <a:rPr lang="en-US" sz="1575"/>
              <a:t>The Budget Overview page is a non-editable grid view of the budgeted subtotals.</a:t>
            </a:r>
            <a:endParaRPr lang="en-US" sz="1125"/>
          </a:p>
          <a:p>
            <a:pPr marL="192881" indent="-192881">
              <a:buFont typeface="Arial"/>
              <a:buChar char="•"/>
            </a:pPr>
            <a:r>
              <a:rPr lang="en-US" sz="1575">
                <a:cs typeface="Calibri"/>
              </a:rPr>
              <a:t>The overview can be filtered by locations and can show all possible function/object code combinations by selecting </a:t>
            </a:r>
            <a:r>
              <a:rPr lang="en-US" sz="1575" i="1">
                <a:cs typeface="Calibri"/>
              </a:rPr>
              <a:t>Show Unbudgeted Categories.</a:t>
            </a:r>
            <a:endParaRPr lang="en-US" sz="1575" i="1">
              <a:ea typeface="Calibri"/>
              <a:cs typeface="Calibri"/>
            </a:endParaRPr>
          </a:p>
          <a:p>
            <a:pPr marL="0" indent="0">
              <a:buNone/>
            </a:pPr>
            <a:endParaRPr lang="en-US"/>
          </a:p>
        </p:txBody>
      </p:sp>
      <p:pic>
        <p:nvPicPr>
          <p:cNvPr id="10" name="Picture 9" descr="View of the Budget Overview in GAINS featuring a dropdown menu to select listing schools and the ability to see all available categories.">
            <a:extLst>
              <a:ext uri="{FF2B5EF4-FFF2-40B4-BE49-F238E27FC236}">
                <a16:creationId xmlns:a16="http://schemas.microsoft.com/office/drawing/2014/main" id="{47929EB7-A88A-ADB2-1E4C-CC013D173F71}"/>
              </a:ext>
            </a:extLst>
          </p:cNvPr>
          <p:cNvPicPr>
            <a:picLocks noChangeAspect="1"/>
          </p:cNvPicPr>
          <p:nvPr/>
        </p:nvPicPr>
        <p:blipFill>
          <a:blip r:embed="rId4"/>
          <a:stretch>
            <a:fillRect/>
          </a:stretch>
        </p:blipFill>
        <p:spPr>
          <a:xfrm>
            <a:off x="1988730" y="2271346"/>
            <a:ext cx="5163635" cy="1699070"/>
          </a:xfrm>
          <a:prstGeom prst="rect">
            <a:avLst/>
          </a:prstGeom>
        </p:spPr>
      </p:pic>
      <p:sp>
        <p:nvSpPr>
          <p:cNvPr id="5" name="Title 4">
            <a:extLst>
              <a:ext uri="{FF2B5EF4-FFF2-40B4-BE49-F238E27FC236}">
                <a16:creationId xmlns:a16="http://schemas.microsoft.com/office/drawing/2014/main" id="{45532915-AB4F-3AB8-0197-9F4F359614DE}"/>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70518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556A-02C1-40D3-5598-006E29F9F9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A7129-420A-3454-E3C5-84B131DCFDA3}"/>
              </a:ext>
            </a:extLst>
          </p:cNvPr>
          <p:cNvSpPr>
            <a:spLocks noGrp="1"/>
          </p:cNvSpPr>
          <p:nvPr>
            <p:ph type="title"/>
          </p:nvPr>
        </p:nvSpPr>
        <p:spPr/>
        <p:txBody>
          <a:bodyPr>
            <a:normAutofit/>
          </a:bodyPr>
          <a:lstStyle/>
          <a:p>
            <a:r>
              <a:rPr lang="en-US">
                <a:latin typeface="Museo Slab 500"/>
              </a:rPr>
              <a:t>Budget Upload Additional Instructions and Resources</a:t>
            </a:r>
            <a:endParaRPr lang="en-US"/>
          </a:p>
        </p:txBody>
      </p:sp>
      <p:sp>
        <p:nvSpPr>
          <p:cNvPr id="5" name="Title 4">
            <a:extLst>
              <a:ext uri="{FF2B5EF4-FFF2-40B4-BE49-F238E27FC236}">
                <a16:creationId xmlns:a16="http://schemas.microsoft.com/office/drawing/2014/main" id="{2C8A0B9F-EF56-54AC-D3B8-452FD116D27D}"/>
              </a:ext>
            </a:extLst>
          </p:cNvPr>
          <p:cNvSpPr>
            <a:spLocks noGrp="1"/>
          </p:cNvSpPr>
          <p:nvPr>
            <p:ph type="title" idx="2"/>
          </p:nvPr>
        </p:nvSpPr>
        <p:spPr/>
        <p:txBody>
          <a:bodyPr/>
          <a:lstStyle/>
          <a:p>
            <a:r>
              <a:rPr lang="en-US"/>
              <a:t>Consolidated Application System Training</a:t>
            </a:r>
          </a:p>
        </p:txBody>
      </p:sp>
      <p:pic>
        <p:nvPicPr>
          <p:cNvPr id="8" name="Picture 7">
            <a:extLst>
              <a:ext uri="{FF2B5EF4-FFF2-40B4-BE49-F238E27FC236}">
                <a16:creationId xmlns:a16="http://schemas.microsoft.com/office/drawing/2014/main" id="{DC51CFB4-5BAC-7786-5DDD-C05B6CE311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31093"/>
            <a:ext cx="718992" cy="687550"/>
          </a:xfrm>
          <a:prstGeom prst="rect">
            <a:avLst/>
          </a:prstGeom>
        </p:spPr>
      </p:pic>
      <p:sp>
        <p:nvSpPr>
          <p:cNvPr id="9" name="TextBox 8">
            <a:extLst>
              <a:ext uri="{FF2B5EF4-FFF2-40B4-BE49-F238E27FC236}">
                <a16:creationId xmlns:a16="http://schemas.microsoft.com/office/drawing/2014/main" id="{A5EDEC39-C05F-81A9-5C34-C341B0FB5934}"/>
              </a:ext>
            </a:extLst>
          </p:cNvPr>
          <p:cNvSpPr txBox="1"/>
          <p:nvPr/>
        </p:nvSpPr>
        <p:spPr>
          <a:xfrm>
            <a:off x="124558" y="1040423"/>
            <a:ext cx="8294076"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800">
              <a:ea typeface="Calibri" panose="020F0502020204030204"/>
              <a:cs typeface="Calibri" panose="020F0502020204030204"/>
            </a:endParaRPr>
          </a:p>
          <a:p>
            <a:r>
              <a:rPr lang="en-US" sz="1800" dirty="0">
                <a:ea typeface="Calibri" panose="020F0502020204030204"/>
                <a:cs typeface="Calibri" panose="020F0502020204030204"/>
              </a:rPr>
              <a:t>For step-by-step instructions on how to complete and upload an excel budget into GAINS and resolve commons upload errors, please see additional guidance:</a:t>
            </a:r>
            <a:endParaRPr lang="en-US" sz="1350" dirty="0"/>
          </a:p>
          <a:p>
            <a:endParaRPr lang="en-US" sz="1800" dirty="0">
              <a:ea typeface="Calibri" panose="020F0502020204030204"/>
              <a:cs typeface="Calibri" panose="020F0502020204030204"/>
            </a:endParaRPr>
          </a:p>
          <a:p>
            <a:pPr marL="213995" indent="-213995">
              <a:buFont typeface="Arial"/>
              <a:buChar char="•"/>
            </a:pPr>
            <a:r>
              <a:rPr lang="en-US" sz="1800" dirty="0">
                <a:ea typeface="Calibri" panose="020F0502020204030204"/>
                <a:cs typeface="Calibri" panose="020F0502020204030204"/>
                <a:hlinkClick r:id="rId4"/>
              </a:rPr>
              <a:t>Recorded Training</a:t>
            </a:r>
          </a:p>
          <a:p>
            <a:pPr marL="213995" indent="-213995">
              <a:buFont typeface="Arial"/>
              <a:buChar char="•"/>
            </a:pPr>
            <a:r>
              <a:rPr lang="en-US" sz="1800" dirty="0">
                <a:ea typeface="Calibri" panose="020F0502020204030204"/>
                <a:cs typeface="Calibri" panose="020F0502020204030204"/>
                <a:hlinkClick r:id="rId5"/>
              </a:rPr>
              <a:t>Text Instructions Resource</a:t>
            </a:r>
            <a:endParaRPr lang="en-US" sz="1350" dirty="0"/>
          </a:p>
          <a:p>
            <a:pPr marL="213995" indent="-213995">
              <a:buFont typeface="Arial"/>
              <a:buChar char="•"/>
            </a:pPr>
            <a:r>
              <a:rPr lang="en-US" sz="1800" dirty="0">
                <a:ea typeface="Calibri" panose="020F0502020204030204"/>
                <a:cs typeface="Calibri" panose="020F0502020204030204"/>
                <a:hlinkClick r:id="rId6"/>
              </a:rPr>
              <a:t>Slide Deck with Screenshots</a:t>
            </a:r>
            <a:r>
              <a:rPr lang="en-US" sz="1800" dirty="0">
                <a:ea typeface="Calibri" panose="020F0502020204030204"/>
                <a:cs typeface="Calibri" panose="020F0502020204030204"/>
              </a:rPr>
              <a:t> (</a:t>
            </a:r>
            <a:r>
              <a:rPr lang="en-US" sz="1800" i="1" dirty="0">
                <a:ea typeface="Calibri" panose="020F0502020204030204"/>
                <a:cs typeface="Calibri" panose="020F0502020204030204"/>
              </a:rPr>
              <a:t>ESEA Consolidated Application Specific</a:t>
            </a:r>
            <a:r>
              <a:rPr lang="en-US" sz="1800" dirty="0">
                <a:ea typeface="Calibri" panose="020F0502020204030204"/>
                <a:cs typeface="Calibri" panose="020F0502020204030204"/>
              </a:rPr>
              <a:t>)</a:t>
            </a:r>
            <a:endParaRPr lang="en-US" sz="1800" dirty="0">
              <a:ea typeface="Calibri" panose="020F0502020204030204"/>
              <a:cs typeface="Calibri" panose="020F0502020204030204"/>
              <a:hlinkClick r:id="rId6"/>
            </a:endParaRPr>
          </a:p>
        </p:txBody>
      </p:sp>
    </p:spTree>
    <p:extLst>
      <p:ext uri="{BB962C8B-B14F-4D97-AF65-F5344CB8AC3E}">
        <p14:creationId xmlns:p14="http://schemas.microsoft.com/office/powerpoint/2010/main" val="161189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7E5FC-2021-79E9-177B-E95191F532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32D8B3-7227-1883-4D5D-AA08988A3D0F}"/>
              </a:ext>
            </a:extLst>
          </p:cNvPr>
          <p:cNvSpPr>
            <a:spLocks noGrp="1"/>
          </p:cNvSpPr>
          <p:nvPr>
            <p:ph type="title"/>
          </p:nvPr>
        </p:nvSpPr>
        <p:spPr>
          <a:xfrm>
            <a:off x="189817" y="149073"/>
            <a:ext cx="3992066" cy="2493887"/>
          </a:xfrm>
        </p:spPr>
        <p:txBody>
          <a:bodyPr/>
          <a:lstStyle/>
          <a:p>
            <a:pPr algn="ctr"/>
            <a:r>
              <a:rPr lang="en-US" sz="2800">
                <a:hlinkClick r:id="rId2"/>
              </a:rPr>
              <a:t>2025-2026 Consolidated Application Walkthrough</a:t>
            </a:r>
            <a:endParaRPr lang="en-US" sz="2800"/>
          </a:p>
        </p:txBody>
      </p:sp>
      <p:pic>
        <p:nvPicPr>
          <p:cNvPr id="3" name="Picture 2" descr="CPU with binary numbers and blueprint">
            <a:extLst>
              <a:ext uri="{FF2B5EF4-FFF2-40B4-BE49-F238E27FC236}">
                <a16:creationId xmlns:a16="http://schemas.microsoft.com/office/drawing/2014/main" id="{5B496424-89BD-E973-4639-42F268206C34}"/>
              </a:ext>
            </a:extLst>
          </p:cNvPr>
          <p:cNvPicPr>
            <a:picLocks noChangeAspect="1"/>
          </p:cNvPicPr>
          <p:nvPr/>
        </p:nvPicPr>
        <p:blipFill>
          <a:blip r:embed="rId3"/>
          <a:stretch>
            <a:fillRect/>
          </a:stretch>
        </p:blipFill>
        <p:spPr>
          <a:xfrm>
            <a:off x="4359519" y="1031264"/>
            <a:ext cx="4300904" cy="2421549"/>
          </a:xfrm>
          <a:prstGeom prst="rect">
            <a:avLst/>
          </a:prstGeom>
        </p:spPr>
      </p:pic>
      <p:sp>
        <p:nvSpPr>
          <p:cNvPr id="5" name="Title 4">
            <a:extLst>
              <a:ext uri="{FF2B5EF4-FFF2-40B4-BE49-F238E27FC236}">
                <a16:creationId xmlns:a16="http://schemas.microsoft.com/office/drawing/2014/main" id="{89076887-A080-0AB9-7D0D-B7CC30B1CB5A}"/>
              </a:ext>
            </a:extLst>
          </p:cNvPr>
          <p:cNvSpPr txBox="1">
            <a:spLocks/>
          </p:cNvSpPr>
          <p:nvPr/>
        </p:nvSpPr>
        <p:spPr>
          <a:xfrm>
            <a:off x="123875" y="4347400"/>
            <a:ext cx="7267200" cy="1566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r>
              <a:rPr lang="en-US"/>
              <a:t>Consolidated Application System Training</a:t>
            </a:r>
          </a:p>
        </p:txBody>
      </p:sp>
    </p:spTree>
    <p:extLst>
      <p:ext uri="{BB962C8B-B14F-4D97-AF65-F5344CB8AC3E}">
        <p14:creationId xmlns:p14="http://schemas.microsoft.com/office/powerpoint/2010/main" val="367933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prstGeom prst="rect">
            <a:avLst/>
          </a:prstGeom>
        </p:spPr>
        <p:txBody>
          <a:bodyPr spcFirstLastPara="1" vert="horz" wrap="square" lIns="0" tIns="0" rIns="0" bIns="0" rtlCol="0" anchor="t" anchorCtr="0">
            <a:normAutofit/>
          </a:bodyPr>
          <a:lstStyle/>
          <a:p>
            <a:pPr>
              <a:spcBef>
                <a:spcPts val="0"/>
              </a:spcBef>
            </a:pPr>
            <a:r>
              <a:rPr lang="en"/>
              <a:t>Agenda</a:t>
            </a:r>
            <a:endParaRPr/>
          </a:p>
        </p:txBody>
      </p:sp>
      <p:sp>
        <p:nvSpPr>
          <p:cNvPr id="140" name="Google Shape;140;p27"/>
          <p:cNvSpPr txBox="1">
            <a:spLocks noGrp="1"/>
          </p:cNvSpPr>
          <p:nvPr>
            <p:ph type="body" idx="1"/>
          </p:nvPr>
        </p:nvSpPr>
        <p:spPr>
          <a:prstGeom prst="rect">
            <a:avLst/>
          </a:prstGeom>
        </p:spPr>
        <p:txBody>
          <a:bodyPr spcFirstLastPara="1" vert="horz" wrap="square" lIns="0" tIns="0" rIns="0" bIns="0" rtlCol="0" anchor="t" anchorCtr="0">
            <a:normAutofit/>
          </a:bodyPr>
          <a:lstStyle/>
          <a:p>
            <a:pPr marL="342900" indent="-257175">
              <a:buSzPts val="1800"/>
            </a:pPr>
            <a:r>
              <a:rPr lang="en" dirty="0">
                <a:ea typeface="Calibri"/>
                <a:cs typeface="Calibri"/>
              </a:rPr>
              <a:t>Changes to the Consolidated Application Title II, Part A Section in GAINS</a:t>
            </a:r>
            <a:endParaRPr lang="en-US" dirty="0"/>
          </a:p>
          <a:p>
            <a:pPr marL="342900" indent="-257175">
              <a:lnSpc>
                <a:spcPct val="114999"/>
              </a:lnSpc>
              <a:buSzPts val="1800"/>
            </a:pPr>
            <a:r>
              <a:rPr lang="en" dirty="0">
                <a:ea typeface="Calibri"/>
                <a:cs typeface="Calibri"/>
              </a:rPr>
              <a:t>Budget Reminders</a:t>
            </a:r>
          </a:p>
          <a:p>
            <a:pPr marL="342900" indent="-257175">
              <a:buSzPts val="1800"/>
            </a:pPr>
            <a:r>
              <a:rPr lang="en" dirty="0"/>
              <a:t>Title II, Part A GAINS Walkthrough</a:t>
            </a:r>
            <a:endParaRPr dirty="0"/>
          </a:p>
          <a:p>
            <a:pPr marL="342900" indent="-257175">
              <a:spcBef>
                <a:spcPts val="0"/>
              </a:spcBef>
              <a:buSzPts val="1800"/>
            </a:pPr>
            <a:endParaRPr lang="en" dirty="0"/>
          </a:p>
          <a:p>
            <a:pPr marL="342900" indent="-257175">
              <a:spcBef>
                <a:spcPts val="0"/>
              </a:spcBef>
              <a:buSzPts val="1800"/>
            </a:pPr>
            <a:endParaRPr lang="en" dirty="0">
              <a:ea typeface="Calibri"/>
              <a:cs typeface="Calibri"/>
            </a:endParaRPr>
          </a:p>
        </p:txBody>
      </p:sp>
      <p:sp>
        <p:nvSpPr>
          <p:cNvPr id="2" name="Title 1">
            <a:extLst>
              <a:ext uri="{FF2B5EF4-FFF2-40B4-BE49-F238E27FC236}">
                <a16:creationId xmlns:a16="http://schemas.microsoft.com/office/drawing/2014/main" id="{0107F1CC-3942-0A7F-3417-19348910EC46}"/>
              </a:ext>
            </a:extLst>
          </p:cNvPr>
          <p:cNvSpPr>
            <a:spLocks noGrp="1"/>
          </p:cNvSpPr>
          <p:nvPr>
            <p:ph type="title" idx="2"/>
          </p:nvPr>
        </p:nvSpPr>
        <p:spPr/>
        <p:txBody>
          <a:bodyPr/>
          <a:lstStyle/>
          <a:p>
            <a:r>
              <a:rPr lang="en-US"/>
              <a:t>Consolidated Application System Training</a:t>
            </a:r>
          </a:p>
        </p:txBody>
      </p:sp>
      <p:pic>
        <p:nvPicPr>
          <p:cNvPr id="4" name="Picture 3">
            <a:extLst>
              <a:ext uri="{FF2B5EF4-FFF2-40B4-BE49-F238E27FC236}">
                <a16:creationId xmlns:a16="http://schemas.microsoft.com/office/drawing/2014/main" id="{F6033287-77CD-C65B-A04E-CD6717D16E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28966" y="104081"/>
            <a:ext cx="775865" cy="740815"/>
          </a:xfrm>
          <a:prstGeom prst="rect">
            <a:avLst/>
          </a:prstGeom>
        </p:spPr>
      </p:pic>
    </p:spTree>
    <p:extLst>
      <p:ext uri="{BB962C8B-B14F-4D97-AF65-F5344CB8AC3E}">
        <p14:creationId xmlns:p14="http://schemas.microsoft.com/office/powerpoint/2010/main" val="322760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FC3AA-521B-5246-07CA-B9010DBC62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C5D32-BFCD-9CC0-0F23-8F48F822EC7F}"/>
              </a:ext>
            </a:extLst>
          </p:cNvPr>
          <p:cNvSpPr>
            <a:spLocks noGrp="1"/>
          </p:cNvSpPr>
          <p:nvPr>
            <p:ph type="title"/>
          </p:nvPr>
        </p:nvSpPr>
        <p:spPr/>
        <p:txBody>
          <a:bodyPr/>
          <a:lstStyle/>
          <a:p>
            <a:r>
              <a:rPr lang="en-US">
                <a:solidFill>
                  <a:schemeClr val="tx1"/>
                </a:solidFill>
                <a:latin typeface="Museo Slab 500"/>
              </a:rPr>
              <a:t>Consolidated Application: Title II, Part A Changes</a:t>
            </a:r>
          </a:p>
        </p:txBody>
      </p:sp>
      <p:sp>
        <p:nvSpPr>
          <p:cNvPr id="4" name="Slide Number Placeholder 3">
            <a:extLst>
              <a:ext uri="{FF2B5EF4-FFF2-40B4-BE49-F238E27FC236}">
                <a16:creationId xmlns:a16="http://schemas.microsoft.com/office/drawing/2014/main" id="{82BF85BE-DF77-FF85-97B5-B3521D826BE3}"/>
              </a:ext>
            </a:extLst>
          </p:cNvPr>
          <p:cNvSpPr>
            <a:spLocks noGrp="1"/>
          </p:cNvSpPr>
          <p:nvPr>
            <p:ph type="sldNum"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196098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65C3CB-04DA-3F46-D236-300BF3D4C847}"/>
              </a:ext>
            </a:extLst>
          </p:cNvPr>
          <p:cNvSpPr>
            <a:spLocks noGrp="1"/>
          </p:cNvSpPr>
          <p:nvPr>
            <p:ph type="title" idx="2"/>
          </p:nvPr>
        </p:nvSpPr>
        <p:spPr/>
        <p:txBody>
          <a:bodyPr/>
          <a:lstStyle/>
          <a:p>
            <a:r>
              <a:rPr lang="en-US"/>
              <a:t>Consolidated Application System Training</a:t>
            </a:r>
          </a:p>
        </p:txBody>
      </p:sp>
      <p:pic>
        <p:nvPicPr>
          <p:cNvPr id="3" name="Picture 2" descr="In this example, we are in an LEA application. The screen shows the LEA questions pre-selected while the BOCES questions is not selected. ">
            <a:extLst>
              <a:ext uri="{FF2B5EF4-FFF2-40B4-BE49-F238E27FC236}">
                <a16:creationId xmlns:a16="http://schemas.microsoft.com/office/drawing/2014/main" id="{D5D45464-2DE2-0901-659A-7285AD93B63F}"/>
              </a:ext>
            </a:extLst>
          </p:cNvPr>
          <p:cNvPicPr>
            <a:picLocks noChangeAspect="1"/>
          </p:cNvPicPr>
          <p:nvPr/>
        </p:nvPicPr>
        <p:blipFill>
          <a:blip r:embed="rId3"/>
          <a:stretch>
            <a:fillRect/>
          </a:stretch>
        </p:blipFill>
        <p:spPr>
          <a:xfrm>
            <a:off x="3496866" y="1809506"/>
            <a:ext cx="2150269" cy="2185988"/>
          </a:xfrm>
          <a:prstGeom prst="rect">
            <a:avLst/>
          </a:prstGeom>
        </p:spPr>
      </p:pic>
      <p:sp>
        <p:nvSpPr>
          <p:cNvPr id="9" name="TextBox 8">
            <a:extLst>
              <a:ext uri="{FF2B5EF4-FFF2-40B4-BE49-F238E27FC236}">
                <a16:creationId xmlns:a16="http://schemas.microsoft.com/office/drawing/2014/main" id="{7E271B03-3B97-5885-9F8A-CFBB6DC0B67B}"/>
              </a:ext>
            </a:extLst>
          </p:cNvPr>
          <p:cNvSpPr txBox="1"/>
          <p:nvPr/>
        </p:nvSpPr>
        <p:spPr>
          <a:xfrm>
            <a:off x="212930" y="1028509"/>
            <a:ext cx="8613828" cy="692498"/>
          </a:xfrm>
          <a:prstGeom prst="rect">
            <a:avLst/>
          </a:prstGeom>
          <a:noFill/>
        </p:spPr>
        <p:txBody>
          <a:bodyPr wrap="square" lIns="68580" tIns="34290" rIns="68580" bIns="34290" rtlCol="0" anchor="t">
            <a:spAutoFit/>
          </a:bodyPr>
          <a:lstStyle/>
          <a:p>
            <a:pPr marL="214313" indent="-214313">
              <a:buFont typeface="Arial"/>
              <a:buChar char="•"/>
            </a:pPr>
            <a:r>
              <a:rPr lang="en-US" sz="1350">
                <a:ea typeface="Calibri"/>
                <a:cs typeface="Calibri"/>
              </a:rPr>
              <a:t>Each narrative section has a set of questions for LEAs and a set of questions for BOCES. </a:t>
            </a:r>
          </a:p>
          <a:p>
            <a:pPr marL="214313" indent="-214313">
              <a:buFont typeface="Arial"/>
              <a:buChar char="•"/>
            </a:pPr>
            <a:r>
              <a:rPr lang="en-US" sz="1350">
                <a:ea typeface="Calibri"/>
                <a:cs typeface="Calibri"/>
              </a:rPr>
              <a:t>These sections will be pre-selected based on your organization and expanded so questions can be seen, and responses can be entered. </a:t>
            </a:r>
          </a:p>
        </p:txBody>
      </p:sp>
      <p:pic>
        <p:nvPicPr>
          <p:cNvPr id="12" name="Picture 11">
            <a:extLst>
              <a:ext uri="{FF2B5EF4-FFF2-40B4-BE49-F238E27FC236}">
                <a16:creationId xmlns:a16="http://schemas.microsoft.com/office/drawing/2014/main" id="{E61F9B5F-10B9-67A8-8FFB-81BF14D83D7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774" y="100319"/>
            <a:ext cx="718992" cy="687550"/>
          </a:xfrm>
          <a:prstGeom prst="rect">
            <a:avLst/>
          </a:prstGeom>
        </p:spPr>
      </p:pic>
      <p:sp>
        <p:nvSpPr>
          <p:cNvPr id="2" name="Title 1">
            <a:extLst>
              <a:ext uri="{FF2B5EF4-FFF2-40B4-BE49-F238E27FC236}">
                <a16:creationId xmlns:a16="http://schemas.microsoft.com/office/drawing/2014/main" id="{7E39259A-C77B-80CD-7F7B-F4CD92FDC751}"/>
              </a:ext>
            </a:extLst>
          </p:cNvPr>
          <p:cNvSpPr>
            <a:spLocks noGrp="1"/>
          </p:cNvSpPr>
          <p:nvPr>
            <p:ph type="title"/>
          </p:nvPr>
        </p:nvSpPr>
        <p:spPr/>
        <p:txBody>
          <a:bodyPr>
            <a:normAutofit/>
          </a:bodyPr>
          <a:lstStyle/>
          <a:p>
            <a:r>
              <a:rPr lang="en-US">
                <a:latin typeface="Museo Slab 500"/>
              </a:rPr>
              <a:t>Narrative Question Layout </a:t>
            </a:r>
            <a:endParaRPr lang="en-US"/>
          </a:p>
        </p:txBody>
      </p:sp>
    </p:spTree>
    <p:extLst>
      <p:ext uri="{BB962C8B-B14F-4D97-AF65-F5344CB8AC3E}">
        <p14:creationId xmlns:p14="http://schemas.microsoft.com/office/powerpoint/2010/main" val="350341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D88DA-52CA-EBA7-82C1-FCE20B1DCC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D11F0E-D093-65DD-AC31-6C620FD0587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5336" y="108765"/>
            <a:ext cx="718992" cy="687550"/>
          </a:xfrm>
          <a:prstGeom prst="rect">
            <a:avLst/>
          </a:prstGeom>
        </p:spPr>
      </p:pic>
      <p:sp>
        <p:nvSpPr>
          <p:cNvPr id="2" name="Title 1">
            <a:extLst>
              <a:ext uri="{FF2B5EF4-FFF2-40B4-BE49-F238E27FC236}">
                <a16:creationId xmlns:a16="http://schemas.microsoft.com/office/drawing/2014/main" id="{B1BE2A0A-4689-C13E-E8E5-7C98E3440DB3}"/>
              </a:ext>
            </a:extLst>
          </p:cNvPr>
          <p:cNvSpPr>
            <a:spLocks noGrp="1"/>
          </p:cNvSpPr>
          <p:nvPr>
            <p:ph type="title"/>
          </p:nvPr>
        </p:nvSpPr>
        <p:spPr/>
        <p:txBody>
          <a:bodyPr/>
          <a:lstStyle/>
          <a:p>
            <a:r>
              <a:rPr lang="en-US"/>
              <a:t>Title II, Part A, Narrative Changes: Question 1</a:t>
            </a:r>
          </a:p>
        </p:txBody>
      </p:sp>
      <p:sp>
        <p:nvSpPr>
          <p:cNvPr id="3" name="Text Placeholder 2">
            <a:extLst>
              <a:ext uri="{FF2B5EF4-FFF2-40B4-BE49-F238E27FC236}">
                <a16:creationId xmlns:a16="http://schemas.microsoft.com/office/drawing/2014/main" id="{1524B603-9A16-3F7D-D0A6-7257B65802B8}"/>
              </a:ext>
            </a:extLst>
          </p:cNvPr>
          <p:cNvSpPr>
            <a:spLocks noGrp="1"/>
          </p:cNvSpPr>
          <p:nvPr>
            <p:ph type="body" idx="1"/>
          </p:nvPr>
        </p:nvSpPr>
        <p:spPr>
          <a:xfrm>
            <a:off x="126803" y="917151"/>
            <a:ext cx="6698089" cy="1840278"/>
          </a:xfrm>
        </p:spPr>
        <p:txBody>
          <a:bodyPr>
            <a:normAutofit/>
          </a:bodyPr>
          <a:lstStyle/>
          <a:p>
            <a:pPr marL="127000" indent="0">
              <a:buNone/>
            </a:pPr>
            <a:r>
              <a:rPr lang="en-US"/>
              <a:t>Question 1: Last year's question is now broken out into two parts:</a:t>
            </a:r>
            <a:endParaRPr lang="en-US" sz="1000"/>
          </a:p>
          <a:p>
            <a:pPr>
              <a:lnSpc>
                <a:spcPct val="114999"/>
              </a:lnSpc>
            </a:pPr>
            <a:r>
              <a:rPr lang="en-US" sz="1000"/>
              <a:t>Previous version: 1. Describe how Title II, Part A funds will be used to supplement, not supplant, the professional growth and development efforts supported with state and local funds.</a:t>
            </a:r>
          </a:p>
          <a:p>
            <a:pPr marL="127000" indent="0">
              <a:lnSpc>
                <a:spcPct val="114999"/>
              </a:lnSpc>
              <a:buNone/>
            </a:pPr>
            <a:endParaRPr lang="en-US" sz="1000"/>
          </a:p>
          <a:p>
            <a:pPr marL="127000" indent="0">
              <a:lnSpc>
                <a:spcPct val="114999"/>
              </a:lnSpc>
              <a:buNone/>
            </a:pPr>
            <a:endParaRPr lang="en-US" sz="1000"/>
          </a:p>
        </p:txBody>
      </p:sp>
      <p:pic>
        <p:nvPicPr>
          <p:cNvPr id="5" name="Picture 4" descr="This year's version: of Question 1 is broken out into the the following:&#10;&#10;1. Provide a brief summary of the LEA's system for professional growth (including induction and evaluation efforts supported with state and local funds).​&#10;&#10;2. Describe how Title II, Part A funds will be used to supplement, not supplant, the LEA’s professional growth and development efforts.">
            <a:extLst>
              <a:ext uri="{FF2B5EF4-FFF2-40B4-BE49-F238E27FC236}">
                <a16:creationId xmlns:a16="http://schemas.microsoft.com/office/drawing/2014/main" id="{56B367A2-615A-F15C-A9B4-B8D467997A9C}"/>
              </a:ext>
            </a:extLst>
          </p:cNvPr>
          <p:cNvPicPr>
            <a:picLocks noChangeAspect="1"/>
          </p:cNvPicPr>
          <p:nvPr/>
        </p:nvPicPr>
        <p:blipFill>
          <a:blip r:embed="rId4"/>
          <a:stretch>
            <a:fillRect/>
          </a:stretch>
        </p:blipFill>
        <p:spPr>
          <a:xfrm>
            <a:off x="285751" y="1752019"/>
            <a:ext cx="6387352" cy="3017788"/>
          </a:xfrm>
          <a:prstGeom prst="rect">
            <a:avLst/>
          </a:prstGeom>
        </p:spPr>
      </p:pic>
      <p:sp>
        <p:nvSpPr>
          <p:cNvPr id="7" name="TextBox 6">
            <a:extLst>
              <a:ext uri="{FF2B5EF4-FFF2-40B4-BE49-F238E27FC236}">
                <a16:creationId xmlns:a16="http://schemas.microsoft.com/office/drawing/2014/main" id="{6557EE47-4AFD-D807-3669-1156B3C14EA8}"/>
              </a:ext>
            </a:extLst>
          </p:cNvPr>
          <p:cNvSpPr txBox="1"/>
          <p:nvPr/>
        </p:nvSpPr>
        <p:spPr>
          <a:xfrm>
            <a:off x="6963255" y="1241050"/>
            <a:ext cx="1966232" cy="2031325"/>
          </a:xfrm>
          <a:prstGeom prst="rect">
            <a:avLst/>
          </a:prstGeom>
          <a:noFill/>
          <a:ln w="28575">
            <a:solidFill>
              <a:schemeClr val="accent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See page 44 of the </a:t>
            </a:r>
            <a:r>
              <a:rPr lang="en-US" i="1"/>
              <a:t>Consolidated Application Planning Resource</a:t>
            </a:r>
            <a:r>
              <a:rPr lang="en-US"/>
              <a:t> for Response Guidance and Helpful Resources on Title II, A Narrative Questions.</a:t>
            </a:r>
          </a:p>
        </p:txBody>
      </p:sp>
      <p:sp>
        <p:nvSpPr>
          <p:cNvPr id="4" name="Title 3">
            <a:extLst>
              <a:ext uri="{FF2B5EF4-FFF2-40B4-BE49-F238E27FC236}">
                <a16:creationId xmlns:a16="http://schemas.microsoft.com/office/drawing/2014/main" id="{E41292A8-6043-D402-5D37-4593859A10A5}"/>
              </a:ext>
            </a:extLst>
          </p:cNvPr>
          <p:cNvSpPr>
            <a:spLocks noGrp="1"/>
          </p:cNvSpPr>
          <p:nvPr>
            <p:ph type="title" idx="2"/>
          </p:nvPr>
        </p:nvSpPr>
        <p:spPr>
          <a:xfrm>
            <a:off x="126803" y="4881800"/>
            <a:ext cx="7267200" cy="156600"/>
          </a:xfrm>
        </p:spPr>
        <p:txBody>
          <a:bodyPr/>
          <a:lstStyle/>
          <a:p>
            <a:r>
              <a:rPr lang="en-US"/>
              <a:t>Consolidated Application System Training</a:t>
            </a:r>
          </a:p>
        </p:txBody>
      </p:sp>
    </p:spTree>
    <p:extLst>
      <p:ext uri="{BB962C8B-B14F-4D97-AF65-F5344CB8AC3E}">
        <p14:creationId xmlns:p14="http://schemas.microsoft.com/office/powerpoint/2010/main" val="1819865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FD42-430A-CA94-A712-3B992FFD2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BD745-FF57-8857-38AD-B0CE7E3037F5}"/>
              </a:ext>
            </a:extLst>
          </p:cNvPr>
          <p:cNvSpPr>
            <a:spLocks noGrp="1"/>
          </p:cNvSpPr>
          <p:nvPr>
            <p:ph type="title"/>
          </p:nvPr>
        </p:nvSpPr>
        <p:spPr/>
        <p:txBody>
          <a:bodyPr/>
          <a:lstStyle/>
          <a:p>
            <a:r>
              <a:rPr lang="en-US"/>
              <a:t>Title II, Part A, Narrative Changes, Continued</a:t>
            </a:r>
          </a:p>
        </p:txBody>
      </p:sp>
      <p:sp>
        <p:nvSpPr>
          <p:cNvPr id="3" name="Text Placeholder 2">
            <a:extLst>
              <a:ext uri="{FF2B5EF4-FFF2-40B4-BE49-F238E27FC236}">
                <a16:creationId xmlns:a16="http://schemas.microsoft.com/office/drawing/2014/main" id="{9DF31785-8795-B129-4AA9-CEE2F6B8C441}"/>
              </a:ext>
            </a:extLst>
          </p:cNvPr>
          <p:cNvSpPr>
            <a:spLocks noGrp="1"/>
          </p:cNvSpPr>
          <p:nvPr>
            <p:ph type="body" idx="1"/>
          </p:nvPr>
        </p:nvSpPr>
        <p:spPr>
          <a:xfrm>
            <a:off x="311700" y="1009600"/>
            <a:ext cx="8009177" cy="3733564"/>
          </a:xfrm>
        </p:spPr>
        <p:txBody>
          <a:bodyPr spcFirstLastPara="1" wrap="square" lIns="91425" tIns="91425" rIns="91425" bIns="91425" anchor="t" anchorCtr="0">
            <a:noAutofit/>
          </a:bodyPr>
          <a:lstStyle/>
          <a:p>
            <a:pPr>
              <a:lnSpc>
                <a:spcPct val="114999"/>
              </a:lnSpc>
            </a:pPr>
            <a:endParaRPr lang="en-US" sz="1000" b="1" dirty="0"/>
          </a:p>
          <a:p>
            <a:pPr marL="412750" indent="-285750">
              <a:lnSpc>
                <a:spcPct val="114999"/>
              </a:lnSpc>
            </a:pPr>
            <a:r>
              <a:rPr lang="en-US" dirty="0"/>
              <a:t>Question 2 in last year's application has been moved to the new </a:t>
            </a:r>
            <a:r>
              <a:rPr lang="en-US" i="1" dirty="0"/>
              <a:t>ESSA Improvement Narratives</a:t>
            </a:r>
            <a:r>
              <a:rPr lang="en-US" dirty="0"/>
              <a:t> page in Cross Program. </a:t>
            </a:r>
          </a:p>
          <a:p>
            <a:pPr marL="412750" indent="-285750">
              <a:lnSpc>
                <a:spcPct val="114999"/>
              </a:lnSpc>
            </a:pPr>
            <a:r>
              <a:rPr lang="en-US" dirty="0"/>
              <a:t>Alternative Use of Funds Authority (AFUA) Note: If the LEA has chosen to AFUA all funds from Title II, then LEAs are not required to complete the Title II narratives. Please copy and paste this sentence into the narrative text boxes "</a:t>
            </a:r>
            <a:r>
              <a:rPr lang="en-US" i="1" dirty="0"/>
              <a:t>The district has chosen to AFUA all Title II funds.</a:t>
            </a:r>
            <a:r>
              <a:rPr lang="en-US" dirty="0"/>
              <a:t>" to avoid error messages in GAINS.</a:t>
            </a:r>
          </a:p>
          <a:p>
            <a:pPr>
              <a:lnSpc>
                <a:spcPct val="114999"/>
              </a:lnSpc>
            </a:pPr>
            <a:r>
              <a:rPr lang="en-US" dirty="0"/>
              <a:t>Copy Forward Prior Year Responses NOT available for the Title II, Part A narrative sections.</a:t>
            </a:r>
          </a:p>
          <a:p>
            <a:pPr>
              <a:lnSpc>
                <a:spcPct val="114999"/>
              </a:lnSpc>
            </a:pPr>
            <a:r>
              <a:rPr lang="en-US" dirty="0"/>
              <a:t>Copy 2025 Budget Detail IS AVAILABLE in the Budget.</a:t>
            </a:r>
          </a:p>
          <a:p>
            <a:pPr marL="412750" indent="-285750">
              <a:lnSpc>
                <a:spcPct val="114999"/>
              </a:lnSpc>
            </a:pPr>
            <a:endParaRPr lang="en-US" dirty="0"/>
          </a:p>
        </p:txBody>
      </p:sp>
      <p:sp>
        <p:nvSpPr>
          <p:cNvPr id="4" name="Title 3">
            <a:extLst>
              <a:ext uri="{FF2B5EF4-FFF2-40B4-BE49-F238E27FC236}">
                <a16:creationId xmlns:a16="http://schemas.microsoft.com/office/drawing/2014/main" id="{59C2EBF6-8258-E2D3-E4CD-B03D799046C7}"/>
              </a:ext>
            </a:extLst>
          </p:cNvPr>
          <p:cNvSpPr>
            <a:spLocks noGrp="1"/>
          </p:cNvSpPr>
          <p:nvPr>
            <p:ph type="title" idx="2"/>
          </p:nvPr>
        </p:nvSpPr>
        <p:spPr/>
        <p:txBody>
          <a:bodyPr/>
          <a:lstStyle/>
          <a:p>
            <a:r>
              <a:rPr lang="en-US"/>
              <a:t>Consolidated Application System Training</a:t>
            </a:r>
          </a:p>
        </p:txBody>
      </p:sp>
      <p:pic>
        <p:nvPicPr>
          <p:cNvPr id="6" name="Picture 5">
            <a:extLst>
              <a:ext uri="{FF2B5EF4-FFF2-40B4-BE49-F238E27FC236}">
                <a16:creationId xmlns:a16="http://schemas.microsoft.com/office/drawing/2014/main" id="{1AB7559F-3456-0C2A-EF84-56ABA198403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5336" y="101785"/>
            <a:ext cx="718992" cy="687550"/>
          </a:xfrm>
          <a:prstGeom prst="rect">
            <a:avLst/>
          </a:prstGeom>
        </p:spPr>
      </p:pic>
    </p:spTree>
    <p:extLst>
      <p:ext uri="{BB962C8B-B14F-4D97-AF65-F5344CB8AC3E}">
        <p14:creationId xmlns:p14="http://schemas.microsoft.com/office/powerpoint/2010/main" val="748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E86-D06E-4CFC-DC51-986279D86DE7}"/>
              </a:ext>
            </a:extLst>
          </p:cNvPr>
          <p:cNvSpPr>
            <a:spLocks noGrp="1"/>
          </p:cNvSpPr>
          <p:nvPr>
            <p:ph type="title"/>
          </p:nvPr>
        </p:nvSpPr>
        <p:spPr/>
        <p:txBody>
          <a:bodyPr/>
          <a:lstStyle/>
          <a:p>
            <a:r>
              <a:rPr lang="en-US">
                <a:solidFill>
                  <a:schemeClr val="tx1"/>
                </a:solidFill>
                <a:latin typeface="Museo Slab 500"/>
              </a:rPr>
              <a:t>Consolidated Application: Budget Reminders</a:t>
            </a:r>
            <a:endParaRPr lang="en-US">
              <a:solidFill>
                <a:schemeClr val="tx1"/>
              </a:solidFill>
            </a:endParaRPr>
          </a:p>
        </p:txBody>
      </p:sp>
      <p:sp>
        <p:nvSpPr>
          <p:cNvPr id="4" name="Slide Number Placeholder 3">
            <a:extLst>
              <a:ext uri="{FF2B5EF4-FFF2-40B4-BE49-F238E27FC236}">
                <a16:creationId xmlns:a16="http://schemas.microsoft.com/office/drawing/2014/main" id="{B6819017-8D0B-9960-F141-146AD9F9A409}"/>
              </a:ext>
            </a:extLst>
          </p:cNvPr>
          <p:cNvSpPr>
            <a:spLocks noGrp="1"/>
          </p:cNvSpPr>
          <p:nvPr>
            <p:ph type="sldNum" idx="12"/>
          </p:nvPr>
        </p:nvSpPr>
        <p:spPr/>
        <p:txBody>
          <a:bodyPr/>
          <a:lstStyle/>
          <a:p>
            <a:fld id="{C479D5F6-EDCB-402A-AC08-4943A1820E8F}" type="slidenum">
              <a:rPr lang="en-US" smtClean="0"/>
              <a:pPr/>
              <a:t>7</a:t>
            </a:fld>
            <a:endParaRPr lang="en-US"/>
          </a:p>
        </p:txBody>
      </p:sp>
    </p:spTree>
    <p:extLst>
      <p:ext uri="{BB962C8B-B14F-4D97-AF65-F5344CB8AC3E}">
        <p14:creationId xmlns:p14="http://schemas.microsoft.com/office/powerpoint/2010/main" val="1079561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977F0E-6E7F-2E3A-C9F8-F41480D2C26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7875" y="137381"/>
            <a:ext cx="718992" cy="687550"/>
          </a:xfrm>
          <a:prstGeom prst="rect">
            <a:avLst/>
          </a:prstGeom>
        </p:spPr>
      </p:pic>
      <p:sp>
        <p:nvSpPr>
          <p:cNvPr id="2" name="Title 1">
            <a:extLst>
              <a:ext uri="{FF2B5EF4-FFF2-40B4-BE49-F238E27FC236}">
                <a16:creationId xmlns:a16="http://schemas.microsoft.com/office/drawing/2014/main" id="{BB1312EF-A4B2-143C-C9D8-C114B4EFBE1E}"/>
              </a:ext>
            </a:extLst>
          </p:cNvPr>
          <p:cNvSpPr>
            <a:spLocks noGrp="1"/>
          </p:cNvSpPr>
          <p:nvPr>
            <p:ph type="title"/>
          </p:nvPr>
        </p:nvSpPr>
        <p:spPr/>
        <p:txBody>
          <a:bodyPr>
            <a:normAutofit/>
          </a:bodyPr>
          <a:lstStyle/>
          <a:p>
            <a:r>
              <a:rPr lang="en-US" sz="2250">
                <a:latin typeface="Museo Slab 500"/>
              </a:rPr>
              <a:t>Copy 2025 Budget Detail</a:t>
            </a:r>
            <a:endParaRPr lang="en-US"/>
          </a:p>
        </p:txBody>
      </p:sp>
      <p:sp>
        <p:nvSpPr>
          <p:cNvPr id="11" name="Content Placeholder 10">
            <a:extLst>
              <a:ext uri="{FF2B5EF4-FFF2-40B4-BE49-F238E27FC236}">
                <a16:creationId xmlns:a16="http://schemas.microsoft.com/office/drawing/2014/main" id="{1F6E4DE9-6974-4A4C-63B6-182A9DF4C94D}"/>
              </a:ext>
            </a:extLst>
          </p:cNvPr>
          <p:cNvSpPr>
            <a:spLocks noGrp="1"/>
          </p:cNvSpPr>
          <p:nvPr>
            <p:ph type="body" idx="1"/>
          </p:nvPr>
        </p:nvSpPr>
        <p:spPr>
          <a:xfrm>
            <a:off x="311700" y="1152475"/>
            <a:ext cx="3855362" cy="3034800"/>
          </a:xfrm>
        </p:spPr>
        <p:txBody>
          <a:bodyPr vert="horz" lIns="0" tIns="0" rIns="0" bIns="34290" rtlCol="0" anchor="t">
            <a:normAutofit/>
          </a:bodyPr>
          <a:lstStyle/>
          <a:p>
            <a:pPr marL="120015" indent="-120015">
              <a:spcBef>
                <a:spcPts val="506"/>
              </a:spcBef>
            </a:pPr>
            <a:r>
              <a:rPr lang="en-US">
                <a:cs typeface="Calibri"/>
              </a:rPr>
              <a:t> A new link now appears in all budgets! </a:t>
            </a:r>
            <a:r>
              <a:rPr lang="en-US" b="1">
                <a:cs typeface="Calibri"/>
              </a:rPr>
              <a:t>Copy 2025 Budget Detail</a:t>
            </a:r>
            <a:endParaRPr lang="en-US">
              <a:ea typeface="Calibri" panose="020F0502020204030204"/>
              <a:cs typeface="Calibri"/>
            </a:endParaRPr>
          </a:p>
          <a:p>
            <a:pPr marL="577215" lvl="1" indent="-120015">
              <a:lnSpc>
                <a:spcPct val="114999"/>
              </a:lnSpc>
              <a:spcBef>
                <a:spcPts val="505"/>
              </a:spcBef>
              <a:buFont typeface="Courier New"/>
              <a:buChar char="o"/>
            </a:pPr>
            <a:r>
              <a:rPr lang="en-US">
                <a:cs typeface="Calibri"/>
              </a:rPr>
              <a:t>This will copy last year's budget and place it in the 2026 budget.</a:t>
            </a:r>
            <a:endParaRPr lang="en-US" b="1">
              <a:cs typeface="Calibri"/>
            </a:endParaRPr>
          </a:p>
          <a:p>
            <a:pPr marL="120015" indent="-120015">
              <a:lnSpc>
                <a:spcPct val="114999"/>
              </a:lnSpc>
              <a:spcBef>
                <a:spcPts val="505"/>
              </a:spcBef>
              <a:buSzPts val="1400"/>
            </a:pPr>
            <a:r>
              <a:rPr lang="en-US">
                <a:cs typeface="Calibri"/>
              </a:rPr>
              <a:t> Please be aware that you should consider using this feature </a:t>
            </a:r>
            <a:r>
              <a:rPr lang="en-US" b="1">
                <a:cs typeface="Calibri"/>
              </a:rPr>
              <a:t>before </a:t>
            </a:r>
            <a:r>
              <a:rPr lang="en-US">
                <a:cs typeface="Calibri"/>
              </a:rPr>
              <a:t>entering any line items. Once a line item is entered, this feature will disappear as an option! </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pic>
        <p:nvPicPr>
          <p:cNvPr id="4" name="Picture 3" descr="Screen shot of the Budget page in GAINS. The image highlights the copy 2025 budget detail feature which is under the indirect cost table and the first option to the left. ">
            <a:extLst>
              <a:ext uri="{FF2B5EF4-FFF2-40B4-BE49-F238E27FC236}">
                <a16:creationId xmlns:a16="http://schemas.microsoft.com/office/drawing/2014/main" id="{3A53ADBD-708E-38CA-0D3B-090EC9A7E1BB}"/>
              </a:ext>
            </a:extLst>
          </p:cNvPr>
          <p:cNvPicPr>
            <a:picLocks noChangeAspect="1"/>
          </p:cNvPicPr>
          <p:nvPr/>
        </p:nvPicPr>
        <p:blipFill>
          <a:blip r:embed="rId4"/>
          <a:stretch>
            <a:fillRect/>
          </a:stretch>
        </p:blipFill>
        <p:spPr>
          <a:xfrm>
            <a:off x="4571586" y="1031392"/>
            <a:ext cx="4144204" cy="3080716"/>
          </a:xfrm>
          <a:prstGeom prst="rect">
            <a:avLst/>
          </a:prstGeom>
        </p:spPr>
      </p:pic>
      <p:sp>
        <p:nvSpPr>
          <p:cNvPr id="3" name="Title 2">
            <a:extLst>
              <a:ext uri="{FF2B5EF4-FFF2-40B4-BE49-F238E27FC236}">
                <a16:creationId xmlns:a16="http://schemas.microsoft.com/office/drawing/2014/main" id="{3D185B88-B181-261C-C8E1-21A6C7A77574}"/>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3156680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EC60E-D0FD-11ED-C638-C24BBDB140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EC1DA-41C9-8E38-D8BA-1174C63CAF5B}"/>
              </a:ext>
            </a:extLst>
          </p:cNvPr>
          <p:cNvSpPr>
            <a:spLocks noGrp="1"/>
          </p:cNvSpPr>
          <p:nvPr>
            <p:ph type="title"/>
          </p:nvPr>
        </p:nvSpPr>
        <p:spPr>
          <a:xfrm>
            <a:off x="311700" y="105100"/>
            <a:ext cx="7269674" cy="741300"/>
          </a:xfrm>
        </p:spPr>
        <p:txBody>
          <a:bodyPr>
            <a:normAutofit/>
          </a:bodyPr>
          <a:lstStyle/>
          <a:p>
            <a:r>
              <a:rPr lang="en-US" sz="2250">
                <a:latin typeface="Museo Slab 500"/>
              </a:rPr>
              <a:t>Budget Pages</a:t>
            </a:r>
            <a:endParaRPr lang="en-US" sz="2250"/>
          </a:p>
        </p:txBody>
      </p:sp>
      <p:sp>
        <p:nvSpPr>
          <p:cNvPr id="11" name="Content Placeholder 10">
            <a:extLst>
              <a:ext uri="{FF2B5EF4-FFF2-40B4-BE49-F238E27FC236}">
                <a16:creationId xmlns:a16="http://schemas.microsoft.com/office/drawing/2014/main" id="{4B833086-39AE-CFDE-252A-C59C323A972B}"/>
              </a:ext>
            </a:extLst>
          </p:cNvPr>
          <p:cNvSpPr>
            <a:spLocks noGrp="1"/>
          </p:cNvSpPr>
          <p:nvPr>
            <p:ph type="body" idx="1"/>
          </p:nvPr>
        </p:nvSpPr>
        <p:spPr>
          <a:xfrm>
            <a:off x="311700" y="1152475"/>
            <a:ext cx="4385421" cy="3034800"/>
          </a:xfrm>
        </p:spPr>
        <p:txBody>
          <a:bodyPr vert="horz" lIns="0" tIns="0" rIns="0" bIns="34290" rtlCol="0" anchor="t">
            <a:normAutofit fontScale="92500"/>
          </a:bodyPr>
          <a:lstStyle/>
          <a:p>
            <a:pPr marL="120015" indent="-120015">
              <a:spcBef>
                <a:spcPts val="506"/>
              </a:spcBef>
            </a:pPr>
            <a:r>
              <a:rPr lang="en-US">
                <a:cs typeface="Calibri"/>
              </a:rPr>
              <a:t>Budgets pages will appear in each Title program section, as applicable.</a:t>
            </a:r>
            <a:endParaRPr lang="en-US">
              <a:ea typeface="Calibri" panose="020F0502020204030204"/>
              <a:cs typeface="Calibri"/>
            </a:endParaRPr>
          </a:p>
          <a:p>
            <a:pPr marL="120015" indent="-120015">
              <a:spcBef>
                <a:spcPts val="506"/>
              </a:spcBef>
            </a:pPr>
            <a:r>
              <a:rPr lang="en-US">
                <a:ea typeface="Calibri" panose="020F0502020204030204"/>
                <a:cs typeface="Calibri"/>
              </a:rPr>
              <a:t>Indirect Cost table will show T</a:t>
            </a:r>
            <a:r>
              <a:rPr lang="en-US" i="1">
                <a:ea typeface="Calibri" panose="020F0502020204030204"/>
                <a:cs typeface="Calibri"/>
              </a:rPr>
              <a:t>otal Allocation</a:t>
            </a:r>
            <a:r>
              <a:rPr lang="en-US">
                <a:ea typeface="Calibri" panose="020F0502020204030204"/>
                <a:cs typeface="Calibri"/>
              </a:rPr>
              <a:t>, </a:t>
            </a:r>
            <a:r>
              <a:rPr lang="en-US" i="1">
                <a:ea typeface="Calibri" panose="020F0502020204030204"/>
                <a:cs typeface="Calibri"/>
              </a:rPr>
              <a:t>ICR%</a:t>
            </a:r>
            <a:r>
              <a:rPr lang="en-US">
                <a:ea typeface="Calibri" panose="020F0502020204030204"/>
                <a:cs typeface="Calibri"/>
              </a:rPr>
              <a:t>, and </a:t>
            </a:r>
            <a:r>
              <a:rPr lang="en-US" i="1">
                <a:ea typeface="Calibri" panose="020F0502020204030204"/>
                <a:cs typeface="Calibri"/>
              </a:rPr>
              <a:t>Max Indirect based on Total Allocation</a:t>
            </a:r>
          </a:p>
          <a:p>
            <a:pPr marL="120015" indent="-120015">
              <a:spcBef>
                <a:spcPts val="506"/>
              </a:spcBef>
            </a:pPr>
            <a:r>
              <a:rPr lang="en-US">
                <a:ea typeface="Calibri" panose="020F0502020204030204"/>
                <a:cs typeface="Calibri"/>
              </a:rPr>
              <a:t>As budget line items are added, the table will calculate </a:t>
            </a:r>
            <a:r>
              <a:rPr lang="en-US" i="1">
                <a:ea typeface="Calibri" panose="020F0502020204030204"/>
                <a:cs typeface="Calibri"/>
              </a:rPr>
              <a:t>Max Indirect based on Budgeted Amount</a:t>
            </a:r>
            <a:r>
              <a:rPr lang="en-US">
                <a:ea typeface="Calibri" panose="020F0502020204030204"/>
                <a:cs typeface="Calibri"/>
              </a:rPr>
              <a:t>, </a:t>
            </a:r>
            <a:r>
              <a:rPr lang="en-US" i="1">
                <a:ea typeface="Calibri" panose="020F0502020204030204"/>
                <a:cs typeface="Calibri"/>
              </a:rPr>
              <a:t>Budgeted Amount</a:t>
            </a:r>
            <a:r>
              <a:rPr lang="en-US">
                <a:ea typeface="Calibri" panose="020F0502020204030204"/>
                <a:cs typeface="Calibri"/>
              </a:rPr>
              <a:t>, and any </a:t>
            </a:r>
            <a:r>
              <a:rPr lang="en-US" i="1">
                <a:ea typeface="Calibri" panose="020F0502020204030204"/>
                <a:cs typeface="Calibri"/>
              </a:rPr>
              <a:t>Excludable Costs</a:t>
            </a:r>
            <a:r>
              <a:rPr lang="en-US">
                <a:ea typeface="Calibri" panose="020F0502020204030204"/>
                <a:cs typeface="Calibri"/>
              </a:rPr>
              <a:t>.</a:t>
            </a:r>
          </a:p>
          <a:p>
            <a:pPr marL="120015" indent="-120015">
              <a:spcBef>
                <a:spcPts val="506"/>
              </a:spcBef>
            </a:pPr>
            <a:r>
              <a:rPr lang="en-US">
                <a:ea typeface="Calibri" panose="020F0502020204030204"/>
                <a:cs typeface="Calibri"/>
              </a:rPr>
              <a:t>To open any Budget to add line items, click "</a:t>
            </a:r>
            <a:r>
              <a:rPr lang="en-US" b="1">
                <a:ea typeface="Calibri" panose="020F0502020204030204"/>
                <a:cs typeface="Calibri"/>
              </a:rPr>
              <a:t>Modify All</a:t>
            </a:r>
            <a:r>
              <a:rPr lang="en-US">
                <a:ea typeface="Calibri" panose="020F0502020204030204"/>
                <a:cs typeface="Calibri"/>
              </a:rPr>
              <a:t>"</a:t>
            </a:r>
          </a:p>
          <a:p>
            <a:pPr marL="0" indent="0">
              <a:spcBef>
                <a:spcPts val="506"/>
              </a:spcBef>
              <a:buNone/>
            </a:pPr>
            <a:endParaRPr lang="en-US">
              <a:ea typeface="Calibri" panose="020F0502020204030204"/>
              <a:cs typeface="Calibri"/>
            </a:endParaRPr>
          </a:p>
          <a:p>
            <a:pPr marL="120015" indent="-120015">
              <a:spcBef>
                <a:spcPts val="506"/>
              </a:spcBef>
              <a:buFont typeface="Arial" panose="020B0604020202020204" pitchFamily="34" charset="0"/>
              <a:buChar char="•"/>
            </a:pPr>
            <a:endParaRPr lang="en-US">
              <a:ea typeface="Calibri" panose="020F0502020204030204"/>
              <a:cs typeface="Calibri"/>
            </a:endParaRPr>
          </a:p>
          <a:p>
            <a:pPr marL="120015" indent="-120015">
              <a:spcBef>
                <a:spcPts val="506"/>
              </a:spcBef>
            </a:pPr>
            <a:endParaRPr lang="en-US">
              <a:ea typeface="Calibri" panose="020F0502020204030204"/>
              <a:cs typeface="Calibri"/>
            </a:endParaRPr>
          </a:p>
        </p:txBody>
      </p:sp>
      <p:grpSp>
        <p:nvGrpSpPr>
          <p:cNvPr id="4" name="Group 3" descr="Screen shot of the Budget page in GAINS. The image shows an arrow pointing to the Modify All link on the page. ">
            <a:extLst>
              <a:ext uri="{FF2B5EF4-FFF2-40B4-BE49-F238E27FC236}">
                <a16:creationId xmlns:a16="http://schemas.microsoft.com/office/drawing/2014/main" id="{ED00A210-161E-4187-2068-FAA0E37A99B2}"/>
              </a:ext>
            </a:extLst>
          </p:cNvPr>
          <p:cNvGrpSpPr/>
          <p:nvPr/>
        </p:nvGrpSpPr>
        <p:grpSpPr>
          <a:xfrm>
            <a:off x="5368779" y="296368"/>
            <a:ext cx="3538263" cy="3829417"/>
            <a:chOff x="5454895" y="265053"/>
            <a:chExt cx="3538263" cy="3829417"/>
          </a:xfrm>
        </p:grpSpPr>
        <p:pic>
          <p:nvPicPr>
            <p:cNvPr id="12" name="Picture 11" descr="Screen shot of the Budget page in GAINS. The image shows an arrow pointing to the Modify All link on the page. ">
              <a:extLst>
                <a:ext uri="{FF2B5EF4-FFF2-40B4-BE49-F238E27FC236}">
                  <a16:creationId xmlns:a16="http://schemas.microsoft.com/office/drawing/2014/main" id="{79C410CA-8AE3-6FB7-6B87-CE304AFCD41B}"/>
                </a:ext>
              </a:extLst>
            </p:cNvPr>
            <p:cNvPicPr>
              <a:picLocks noChangeAspect="1"/>
            </p:cNvPicPr>
            <p:nvPr/>
          </p:nvPicPr>
          <p:blipFill>
            <a:blip r:embed="rId3"/>
            <a:stretch>
              <a:fillRect/>
            </a:stretch>
          </p:blipFill>
          <p:spPr>
            <a:xfrm>
              <a:off x="6180901" y="265053"/>
              <a:ext cx="2812257" cy="3829417"/>
            </a:xfrm>
            <a:prstGeom prst="rect">
              <a:avLst/>
            </a:prstGeom>
          </p:spPr>
        </p:pic>
        <p:sp>
          <p:nvSpPr>
            <p:cNvPr id="13" name="Arrow: Up 12">
              <a:extLst>
                <a:ext uri="{FF2B5EF4-FFF2-40B4-BE49-F238E27FC236}">
                  <a16:creationId xmlns:a16="http://schemas.microsoft.com/office/drawing/2014/main" id="{865B8D73-232D-E0F8-A1DD-A9399CDFA25B}"/>
                </a:ext>
              </a:extLst>
            </p:cNvPr>
            <p:cNvSpPr/>
            <p:nvPr/>
          </p:nvSpPr>
          <p:spPr>
            <a:xfrm rot="5400000">
              <a:off x="5605097" y="2593731"/>
              <a:ext cx="424961" cy="725365"/>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Title 2">
            <a:extLst>
              <a:ext uri="{FF2B5EF4-FFF2-40B4-BE49-F238E27FC236}">
                <a16:creationId xmlns:a16="http://schemas.microsoft.com/office/drawing/2014/main" id="{C066F52C-E5EB-68BB-351B-86E459272768}"/>
              </a:ext>
            </a:extLst>
          </p:cNvPr>
          <p:cNvSpPr>
            <a:spLocks noGrp="1"/>
          </p:cNvSpPr>
          <p:nvPr>
            <p:ph type="title" idx="2"/>
          </p:nvPr>
        </p:nvSpPr>
        <p:spPr/>
        <p:txBody>
          <a:bodyPr/>
          <a:lstStyle/>
          <a:p>
            <a:r>
              <a:rPr lang="en-US"/>
              <a:t>Consolidated Application System Training</a:t>
            </a:r>
          </a:p>
        </p:txBody>
      </p:sp>
    </p:spTree>
    <p:extLst>
      <p:ext uri="{BB962C8B-B14F-4D97-AF65-F5344CB8AC3E}">
        <p14:creationId xmlns:p14="http://schemas.microsoft.com/office/powerpoint/2010/main" val="81467196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871AF-E4E2-4474-BBBF-C4CA544DC804}">
  <ds:schemaRefs>
    <ds:schemaRef ds:uri="1d7a6999-9f23-40c1-89fd-c28d1c6d889e"/>
    <ds:schemaRef ds:uri="49a81e36-7bf1-4cef-9c34-a447d2fae1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1E4219-6D23-4FF3-BB9A-48A8BBD73A57}">
  <ds:schemaRefs>
    <ds:schemaRef ds:uri="1d7a6999-9f23-40c1-89fd-c28d1c6d889e"/>
    <ds:schemaRef ds:uri="49a81e36-7bf1-4cef-9c34-a447d2fae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1C9AC83-A244-4C73-9B74-EBB8100F5E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TotalTime>
  <Words>823</Words>
  <Application>Microsoft Office PowerPoint</Application>
  <PresentationFormat>On-screen Show (16:9)</PresentationFormat>
  <Paragraphs>80</Paragraphs>
  <Slides>14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Museo Slab 500</vt:lpstr>
      <vt:lpstr>Rockwell</vt:lpstr>
      <vt:lpstr>Courier New</vt:lpstr>
      <vt:lpstr>Roboto</vt:lpstr>
      <vt:lpstr>Roboto Medium</vt:lpstr>
      <vt:lpstr>Simple Light</vt:lpstr>
      <vt:lpstr>2025-2026 Consolidated Application System Training</vt:lpstr>
      <vt:lpstr>Agenda</vt:lpstr>
      <vt:lpstr>Consolidated Application: Title II, Part A Changes</vt:lpstr>
      <vt:lpstr>Consolidated Application System Training</vt:lpstr>
      <vt:lpstr>Title II, Part A, Narrative Changes: Question 1</vt:lpstr>
      <vt:lpstr>Title II, Part A, Narrative Changes, Continued</vt:lpstr>
      <vt:lpstr>Consolidated Application: Budget Reminders</vt:lpstr>
      <vt:lpstr>Copy 2025 Budget Detail</vt:lpstr>
      <vt:lpstr>Budget Pages</vt:lpstr>
      <vt:lpstr>Budget Detail Page</vt:lpstr>
      <vt:lpstr>Budget Detail: Locations Dropdown</vt:lpstr>
      <vt:lpstr>Budget Overview</vt:lpstr>
      <vt:lpstr>Budget Upload Additional Instructions and Resources</vt:lpstr>
      <vt:lpstr>2025-2026 Consolidated Application Walkthrough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Hollingshead, Jess</cp:lastModifiedBy>
  <cp:revision>54</cp:revision>
  <dcterms:modified xsi:type="dcterms:W3CDTF">2025-04-04T17:15:12Z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