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5"/>
  </p:notesMasterIdLst>
  <p:sldIdLst>
    <p:sldId id="289" r:id="rId5"/>
    <p:sldId id="364" r:id="rId6"/>
    <p:sldId id="359" r:id="rId7"/>
    <p:sldId id="431" r:id="rId8"/>
    <p:sldId id="362" r:id="rId9"/>
    <p:sldId id="432" r:id="rId10"/>
    <p:sldId id="422" r:id="rId11"/>
    <p:sldId id="423" r:id="rId12"/>
    <p:sldId id="290" r:id="rId13"/>
    <p:sldId id="363" r:id="rId14"/>
    <p:sldId id="429" r:id="rId15"/>
    <p:sldId id="365" r:id="rId16"/>
    <p:sldId id="424" r:id="rId17"/>
    <p:sldId id="425" r:id="rId18"/>
    <p:sldId id="426" r:id="rId19"/>
    <p:sldId id="427" r:id="rId20"/>
    <p:sldId id="428" r:id="rId21"/>
    <p:sldId id="430" r:id="rId22"/>
    <p:sldId id="360" r:id="rId23"/>
    <p:sldId id="400" r:id="rId24"/>
  </p:sldIdLst>
  <p:sldSz cx="9144000" cy="5143500" type="screen16x9"/>
  <p:notesSz cx="6858000" cy="9144000"/>
  <p:embeddedFontLst>
    <p:embeddedFont>
      <p:font typeface="Roboto" panose="02000000000000000000" pitchFamily="2" charset="0"/>
      <p:regular r:id="rId26"/>
      <p:bold r:id="rId27"/>
      <p:italic r:id="rId28"/>
      <p:boldItalic r:id="rId29"/>
    </p:embeddedFont>
    <p:embeddedFont>
      <p:font typeface="Roboto Medium" panose="02000000000000000000" pitchFamily="2" charset="0"/>
      <p:regular r:id="rId30"/>
      <p:bold r:id="rId31"/>
      <p:italic r:id="rId32"/>
      <p:boldItalic r:id="rId33"/>
    </p:embeddedFont>
    <p:embeddedFont>
      <p:font typeface="Rockwell" panose="02060603020205020403" pitchFamily="18"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9" roundtripDataSignature="AMtx7milG3FEVXcC7RlEFZX6qYD3+//pK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52250C-A102-E0C4-BA1C-86C7D55C0C68}" name="Echsner, Rachel" initials="ER" userId="S::echsner_r@cde.state.co.us::dfac8232-8819-4926-a6de-6bc9a831c1dc" providerId="AD"/>
  <p188:author id="{9977CE0D-433C-33C2-7C9E-554A0D998F4E}" name="Giessinger, Tammy" initials="GT" userId="S::giessinger_t@cde.state.co.us::bd8d8fcb-6917-4f64-a30b-33c1231dd990" providerId="AD"/>
  <p188:author id="{C1B58F2B-30BB-9A4E-5F4F-6A6FCEB7AE2F}" name="Byrd, Evita" initials="BE" userId="S::byrd_e@cde.state.co.us::85387014-fe5b-4bf9-8744-43b13c685387" providerId="AD"/>
  <p188:author id="{93BBD04A-8902-4FE9-4D4D-240EC4B8C04D}" name="Van Bueren, Macie" initials="VM" userId="S::van_bueren_m@cde.state.co.us::b65c6e1b-ce90-428e-93d8-e8d7465bb056" providerId="AD"/>
  <p188:author id="{C4C2A99C-5580-60CB-C8A1-A012A6EDAFE0}" name="Prael, Michelle" initials="PM" userId="S::prael_m@cde.state.co.us::0a51a797-5dd2-4055-ba07-d9378c419489" providerId="AD"/>
  <p188:author id="{4AD929D9-9306-F778-20C1-BB4799A2B098}" name="Collins, DeLilah" initials="DC" userId="S::Collins_D@cde.state.co.us::0fbcd1ec-9edd-4919-b5b0-b4fa9ee07543" providerId="AD"/>
  <p188:author id="{74F8C1EA-21FC-A961-28C0-FFFBF8E80C9F}" name="Hickman, Nathan" initials="HN" userId="S::hickman_n@cde.state.co.us::ba87e504-4ce3-4590-aa77-166a8af9e975" providerId="AD"/>
  <p188:author id="{FA24A1EB-3683-9F40-CB13-129F41CC3195}" name="Adeboye Sullivan, Christina" initials="AC" userId="S::adeboye-sullivan_c@cde.state.co.us::e9faaa50-e726-430e-8cfc-67351bcd066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E51061-5DCF-94E8-4533-C8A37130C714}" v="2" dt="2025-04-15T13:29:31.282"/>
    <p1510:client id="{2FA82724-F12C-D702-ED3E-0A8C52121258}" v="213" dt="2025-04-15T22:00:51.778"/>
    <p1510:client id="{5C6851F1-34CC-421D-AA2B-8953DCEE00B0}" v="1" dt="2025-04-14T22:16:00.364"/>
    <p1510:client id="{7A9D12F4-9FF8-7D15-5256-88A6DDD101AB}" v="1" dt="2025-04-16T02:07:45.273"/>
    <p1510:client id="{83FAAB26-5594-E7C5-4291-2BE3DCC4257E}" v="3" dt="2025-04-15T21:52:41.241"/>
    <p1510:client id="{8F278EC4-167F-6714-66E7-DD47D9697A8F}" v="1515" dt="2025-04-16T20:58:10.791"/>
    <p1510:client id="{A1777022-9523-7111-725F-5D23579E0DA4}" v="7" dt="2025-04-15T22:17:44.520"/>
    <p1510:client id="{A377E857-9D31-34B3-9620-362D9FB68924}" v="74" dt="2025-04-15T21:21:41.684"/>
    <p1510:client id="{BF5B7498-F7DC-C7D2-04FB-5CD7533857D6}" v="1" dt="2025-04-16T20:09:57.380"/>
    <p1510:client id="{D2290601-CF1F-8967-C037-7976C6A34240}" v="10" dt="2025-04-14T22:06:48.455"/>
    <p1510:client id="{F63EE16D-7365-4F8F-8C6F-BEE3C4C7E0B5}" v="1" dt="2025-04-14T22:22:13.4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8" d="100"/>
          <a:sy n="128" d="100"/>
        </p:scale>
        <p:origin x="144" y="57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109" Type="http://customschemas.google.com/relationships/presentationmetadata" Target="metadata"/><Relationship Id="rId21" Type="http://schemas.openxmlformats.org/officeDocument/2006/relationships/slide" Target="slides/slide17.xml"/><Relationship Id="rId34" Type="http://schemas.openxmlformats.org/officeDocument/2006/relationships/font" Target="fonts/font9.fntdata"/><Relationship Id="rId11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1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110" Type="http://schemas.openxmlformats.org/officeDocument/2006/relationships/presProps" Target="presProps.xml"/><Relationship Id="rId11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14"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11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fd44d5cb02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fd44d5cb02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DC</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12b5ef2a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12b5ef2a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035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a:extLst>
            <a:ext uri="{FF2B5EF4-FFF2-40B4-BE49-F238E27FC236}">
              <a16:creationId xmlns:a16="http://schemas.microsoft.com/office/drawing/2014/main" id="{F03A2F4A-4B8D-D2AD-B18A-7FF5C6E309D9}"/>
            </a:ext>
          </a:extLst>
        </p:cNvPr>
        <p:cNvGrpSpPr/>
        <p:nvPr/>
      </p:nvGrpSpPr>
      <p:grpSpPr>
        <a:xfrm>
          <a:off x="0" y="0"/>
          <a:ext cx="0" cy="0"/>
          <a:chOff x="0" y="0"/>
          <a:chExt cx="0" cy="0"/>
        </a:xfrm>
      </p:grpSpPr>
      <p:sp>
        <p:nvSpPr>
          <p:cNvPr id="269" name="Google Shape;269;g212b5ef2a08_0_0:notes">
            <a:extLst>
              <a:ext uri="{FF2B5EF4-FFF2-40B4-BE49-F238E27FC236}">
                <a16:creationId xmlns:a16="http://schemas.microsoft.com/office/drawing/2014/main" id="{778BD372-8E4A-04D7-E649-6E220A95D6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12b5ef2a08_0_0:notes">
            <a:extLst>
              <a:ext uri="{FF2B5EF4-FFF2-40B4-BE49-F238E27FC236}">
                <a16:creationId xmlns:a16="http://schemas.microsoft.com/office/drawing/2014/main" id="{911606B5-5C07-7CFC-43D9-E29227B224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5431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DC</a:t>
            </a:r>
          </a:p>
        </p:txBody>
      </p:sp>
      <p:sp>
        <p:nvSpPr>
          <p:cNvPr id="4" name="Slide Number Placeholder 3"/>
          <p:cNvSpPr>
            <a:spLocks noGrp="1"/>
          </p:cNvSpPr>
          <p:nvPr>
            <p:ph type="sldNum" sz="quarter" idx="5"/>
          </p:nvPr>
        </p:nvSpPr>
        <p:spPr/>
        <p:txBody>
          <a:bodyPr/>
          <a:lstStyle/>
          <a:p>
            <a:fld id="{D8C3E97E-4890-4915-A7C2-F3D207C521C5}" type="slidenum">
              <a:rPr lang="en-US" smtClean="0"/>
              <a:t>12</a:t>
            </a:fld>
            <a:endParaRPr lang="en-US"/>
          </a:p>
        </p:txBody>
      </p:sp>
    </p:spTree>
    <p:extLst>
      <p:ext uri="{BB962C8B-B14F-4D97-AF65-F5344CB8AC3E}">
        <p14:creationId xmlns:p14="http://schemas.microsoft.com/office/powerpoint/2010/main" val="3548517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57EE1-BCA4-B6A0-D424-E707D4FF7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CB57C-99A1-8EE2-7520-B4264B02A84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124577F-AB3F-E1EF-70F5-68D7A815FFB4}"/>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C8586A64-DDF7-914C-B202-FEB84475161B}"/>
              </a:ext>
            </a:extLst>
          </p:cNvPr>
          <p:cNvSpPr>
            <a:spLocks noGrp="1"/>
          </p:cNvSpPr>
          <p:nvPr>
            <p:ph type="sldNum" sz="quarter" idx="5"/>
          </p:nvPr>
        </p:nvSpPr>
        <p:spPr/>
        <p:txBody>
          <a:bodyPr/>
          <a:lstStyle/>
          <a:p>
            <a:fld id="{D8C3E97E-4890-4915-A7C2-F3D207C521C5}" type="slidenum">
              <a:rPr lang="en-US" smtClean="0"/>
              <a:t>13</a:t>
            </a:fld>
            <a:endParaRPr lang="en-US"/>
          </a:p>
        </p:txBody>
      </p:sp>
    </p:spTree>
    <p:extLst>
      <p:ext uri="{BB962C8B-B14F-4D97-AF65-F5344CB8AC3E}">
        <p14:creationId xmlns:p14="http://schemas.microsoft.com/office/powerpoint/2010/main" val="3691258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DF54E-CD9E-81B3-B5C3-6C94180A5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21013-6EE9-44A1-01F1-5CA8A387459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19559DA-8139-91B6-115E-08789D25A9B4}"/>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9AF6F48B-CF08-150E-CDF4-E2B5B9AC2ADC}"/>
              </a:ext>
            </a:extLst>
          </p:cNvPr>
          <p:cNvSpPr>
            <a:spLocks noGrp="1"/>
          </p:cNvSpPr>
          <p:nvPr>
            <p:ph type="sldNum" sz="quarter" idx="5"/>
          </p:nvPr>
        </p:nvSpPr>
        <p:spPr/>
        <p:txBody>
          <a:bodyPr/>
          <a:lstStyle/>
          <a:p>
            <a:fld id="{D8C3E97E-4890-4915-A7C2-F3D207C521C5}" type="slidenum">
              <a:rPr lang="en-US" smtClean="0"/>
              <a:t>14</a:t>
            </a:fld>
            <a:endParaRPr lang="en-US"/>
          </a:p>
        </p:txBody>
      </p:sp>
    </p:spTree>
    <p:extLst>
      <p:ext uri="{BB962C8B-B14F-4D97-AF65-F5344CB8AC3E}">
        <p14:creationId xmlns:p14="http://schemas.microsoft.com/office/powerpoint/2010/main" val="3263714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5559D-A3D3-F3A5-201C-2DBBB59E5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E26C5-9193-3113-A308-31B3570EFE7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8C72FD0-8CCC-0C5B-CACC-9011EEE93C14}"/>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C76D2A26-9B82-BBF3-A126-3D06ACBA45DB}"/>
              </a:ext>
            </a:extLst>
          </p:cNvPr>
          <p:cNvSpPr>
            <a:spLocks noGrp="1"/>
          </p:cNvSpPr>
          <p:nvPr>
            <p:ph type="sldNum" sz="quarter" idx="5"/>
          </p:nvPr>
        </p:nvSpPr>
        <p:spPr/>
        <p:txBody>
          <a:bodyPr/>
          <a:lstStyle/>
          <a:p>
            <a:fld id="{D8C3E97E-4890-4915-A7C2-F3D207C521C5}" type="slidenum">
              <a:rPr lang="en-US" smtClean="0"/>
              <a:t>15</a:t>
            </a:fld>
            <a:endParaRPr lang="en-US"/>
          </a:p>
        </p:txBody>
      </p:sp>
    </p:spTree>
    <p:extLst>
      <p:ext uri="{BB962C8B-B14F-4D97-AF65-F5344CB8AC3E}">
        <p14:creationId xmlns:p14="http://schemas.microsoft.com/office/powerpoint/2010/main" val="1539099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961A2-69D3-2E6E-F0DD-8211B6C21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2281B-B6EE-5439-A6B6-9A7D7A16AF3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C620915-2AFE-5CA4-1036-1ACA033C63AB}"/>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22087FBB-0327-8361-E408-76A165B51F04}"/>
              </a:ext>
            </a:extLst>
          </p:cNvPr>
          <p:cNvSpPr>
            <a:spLocks noGrp="1"/>
          </p:cNvSpPr>
          <p:nvPr>
            <p:ph type="sldNum" sz="quarter" idx="5"/>
          </p:nvPr>
        </p:nvSpPr>
        <p:spPr/>
        <p:txBody>
          <a:bodyPr/>
          <a:lstStyle/>
          <a:p>
            <a:fld id="{D8C3E97E-4890-4915-A7C2-F3D207C521C5}" type="slidenum">
              <a:rPr lang="en-US" smtClean="0"/>
              <a:t>16</a:t>
            </a:fld>
            <a:endParaRPr lang="en-US"/>
          </a:p>
        </p:txBody>
      </p:sp>
    </p:spTree>
    <p:extLst>
      <p:ext uri="{BB962C8B-B14F-4D97-AF65-F5344CB8AC3E}">
        <p14:creationId xmlns:p14="http://schemas.microsoft.com/office/powerpoint/2010/main" val="3679657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F97E4-1F38-B4C4-4612-8EC3C63212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E0CDC-1686-B3E0-7483-B2A5E22834C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E110F51-21BC-4676-DF70-F7C13782DFD8}"/>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BA417201-4871-1AF0-4C10-9AAB1278AFC0}"/>
              </a:ext>
            </a:extLst>
          </p:cNvPr>
          <p:cNvSpPr>
            <a:spLocks noGrp="1"/>
          </p:cNvSpPr>
          <p:nvPr>
            <p:ph type="sldNum" sz="quarter" idx="5"/>
          </p:nvPr>
        </p:nvSpPr>
        <p:spPr/>
        <p:txBody>
          <a:bodyPr/>
          <a:lstStyle/>
          <a:p>
            <a:fld id="{D8C3E97E-4890-4915-A7C2-F3D207C521C5}" type="slidenum">
              <a:rPr lang="en-US" smtClean="0"/>
              <a:t>17</a:t>
            </a:fld>
            <a:endParaRPr lang="en-US"/>
          </a:p>
        </p:txBody>
      </p:sp>
    </p:spTree>
    <p:extLst>
      <p:ext uri="{BB962C8B-B14F-4D97-AF65-F5344CB8AC3E}">
        <p14:creationId xmlns:p14="http://schemas.microsoft.com/office/powerpoint/2010/main" val="281835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CEDD2-69D6-BB27-3F7A-62E8A55B7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CE151-C743-7E25-5E4E-4F306CD37A4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DE3A1F5-8D67-A702-F6F6-68CFEECEF7EF}"/>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33A2D194-611A-B019-C39D-582CE6D5B52C}"/>
              </a:ext>
            </a:extLst>
          </p:cNvPr>
          <p:cNvSpPr>
            <a:spLocks noGrp="1"/>
          </p:cNvSpPr>
          <p:nvPr>
            <p:ph type="sldNum" sz="quarter" idx="5"/>
          </p:nvPr>
        </p:nvSpPr>
        <p:spPr/>
        <p:txBody>
          <a:bodyPr/>
          <a:lstStyle/>
          <a:p>
            <a:fld id="{D8C3E97E-4890-4915-A7C2-F3D207C521C5}" type="slidenum">
              <a:rPr lang="en-US" smtClean="0"/>
              <a:t>18</a:t>
            </a:fld>
            <a:endParaRPr lang="en-US"/>
          </a:p>
        </p:txBody>
      </p:sp>
    </p:spTree>
    <p:extLst>
      <p:ext uri="{BB962C8B-B14F-4D97-AF65-F5344CB8AC3E}">
        <p14:creationId xmlns:p14="http://schemas.microsoft.com/office/powerpoint/2010/main" val="2000216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DC</a:t>
            </a:r>
          </a:p>
        </p:txBody>
      </p:sp>
      <p:sp>
        <p:nvSpPr>
          <p:cNvPr id="4" name="Slide Number Placeholder 3"/>
          <p:cNvSpPr>
            <a:spLocks noGrp="1"/>
          </p:cNvSpPr>
          <p:nvPr>
            <p:ph type="sldNum" sz="quarter" idx="5"/>
          </p:nvPr>
        </p:nvSpPr>
        <p:spPr/>
        <p:txBody>
          <a:bodyPr/>
          <a:lstStyle/>
          <a:p>
            <a:fld id="{D8C3E97E-4890-4915-A7C2-F3D207C521C5}" type="slidenum">
              <a:rPr lang="en-US" smtClean="0"/>
              <a:t>19</a:t>
            </a:fld>
            <a:endParaRPr lang="en-US"/>
          </a:p>
        </p:txBody>
      </p:sp>
    </p:spTree>
    <p:extLst>
      <p:ext uri="{BB962C8B-B14F-4D97-AF65-F5344CB8AC3E}">
        <p14:creationId xmlns:p14="http://schemas.microsoft.com/office/powerpoint/2010/main" val="42459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DC</a:t>
            </a:r>
          </a:p>
        </p:txBody>
      </p:sp>
      <p:sp>
        <p:nvSpPr>
          <p:cNvPr id="4" name="Slide Number Placeholder 3"/>
          <p:cNvSpPr>
            <a:spLocks noGrp="1"/>
          </p:cNvSpPr>
          <p:nvPr>
            <p:ph type="sldNum" sz="quarter" idx="5"/>
          </p:nvPr>
        </p:nvSpPr>
        <p:spPr/>
        <p:txBody>
          <a:bodyPr/>
          <a:lstStyle/>
          <a:p>
            <a:fld id="{D8C3E97E-4890-4915-A7C2-F3D207C521C5}" type="slidenum">
              <a:rPr lang="en-US" smtClean="0"/>
              <a:t>2</a:t>
            </a:fld>
            <a:endParaRPr lang="en-US"/>
          </a:p>
        </p:txBody>
      </p:sp>
    </p:spTree>
    <p:extLst>
      <p:ext uri="{BB962C8B-B14F-4D97-AF65-F5344CB8AC3E}">
        <p14:creationId xmlns:p14="http://schemas.microsoft.com/office/powerpoint/2010/main" val="546522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DC</a:t>
            </a:r>
          </a:p>
        </p:txBody>
      </p:sp>
      <p:sp>
        <p:nvSpPr>
          <p:cNvPr id="4" name="Slide Number Placeholder 3"/>
          <p:cNvSpPr>
            <a:spLocks noGrp="1"/>
          </p:cNvSpPr>
          <p:nvPr>
            <p:ph type="sldNum" sz="quarter" idx="5"/>
          </p:nvPr>
        </p:nvSpPr>
        <p:spPr/>
        <p:txBody>
          <a:bodyPr/>
          <a:lstStyle/>
          <a:p>
            <a:fld id="{D8C3E97E-4890-4915-A7C2-F3D207C521C5}" type="slidenum">
              <a:rPr lang="en-US" smtClean="0"/>
              <a:t>3</a:t>
            </a:fld>
            <a:endParaRPr lang="en-US"/>
          </a:p>
        </p:txBody>
      </p:sp>
    </p:spTree>
    <p:extLst>
      <p:ext uri="{BB962C8B-B14F-4D97-AF65-F5344CB8AC3E}">
        <p14:creationId xmlns:p14="http://schemas.microsoft.com/office/powerpoint/2010/main" val="2162158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289AE-5CDF-0140-FB4E-193A132AF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78C12-E2C5-7307-DEEF-B68763876CC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A15DC1E-74C7-A9F7-788C-C9F8249035B7}"/>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00C532D2-9272-D832-8559-6C4E8478F8B2}"/>
              </a:ext>
            </a:extLst>
          </p:cNvPr>
          <p:cNvSpPr>
            <a:spLocks noGrp="1"/>
          </p:cNvSpPr>
          <p:nvPr>
            <p:ph type="sldNum" sz="quarter" idx="5"/>
          </p:nvPr>
        </p:nvSpPr>
        <p:spPr/>
        <p:txBody>
          <a:bodyPr/>
          <a:lstStyle/>
          <a:p>
            <a:fld id="{D8C3E97E-4890-4915-A7C2-F3D207C521C5}" type="slidenum">
              <a:rPr lang="en-US" smtClean="0"/>
              <a:t>4</a:t>
            </a:fld>
            <a:endParaRPr lang="en-US"/>
          </a:p>
        </p:txBody>
      </p:sp>
    </p:spTree>
    <p:extLst>
      <p:ext uri="{BB962C8B-B14F-4D97-AF65-F5344CB8AC3E}">
        <p14:creationId xmlns:p14="http://schemas.microsoft.com/office/powerpoint/2010/main" val="2499237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DC</a:t>
            </a:r>
          </a:p>
        </p:txBody>
      </p:sp>
      <p:sp>
        <p:nvSpPr>
          <p:cNvPr id="4" name="Slide Number Placeholder 3"/>
          <p:cNvSpPr>
            <a:spLocks noGrp="1"/>
          </p:cNvSpPr>
          <p:nvPr>
            <p:ph type="sldNum" sz="quarter" idx="5"/>
          </p:nvPr>
        </p:nvSpPr>
        <p:spPr/>
        <p:txBody>
          <a:bodyPr/>
          <a:lstStyle/>
          <a:p>
            <a:fld id="{D8C3E97E-4890-4915-A7C2-F3D207C521C5}" type="slidenum">
              <a:rPr lang="en-US" smtClean="0"/>
              <a:t>5</a:t>
            </a:fld>
            <a:endParaRPr lang="en-US"/>
          </a:p>
        </p:txBody>
      </p:sp>
    </p:spTree>
    <p:extLst>
      <p:ext uri="{BB962C8B-B14F-4D97-AF65-F5344CB8AC3E}">
        <p14:creationId xmlns:p14="http://schemas.microsoft.com/office/powerpoint/2010/main" val="4168917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4CDB7-6509-1F27-7EF2-0E1770469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AA539-9B98-5C25-B473-4CB92C018B3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897104F-6ECC-E817-E046-0A6FEEBCDFE1}"/>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420B92C1-6D2A-8693-97FD-F7243C839AAD}"/>
              </a:ext>
            </a:extLst>
          </p:cNvPr>
          <p:cNvSpPr>
            <a:spLocks noGrp="1"/>
          </p:cNvSpPr>
          <p:nvPr>
            <p:ph type="sldNum" sz="quarter" idx="5"/>
          </p:nvPr>
        </p:nvSpPr>
        <p:spPr/>
        <p:txBody>
          <a:bodyPr/>
          <a:lstStyle/>
          <a:p>
            <a:fld id="{D8C3E97E-4890-4915-A7C2-F3D207C521C5}" type="slidenum">
              <a:rPr lang="en-US" smtClean="0"/>
              <a:t>6</a:t>
            </a:fld>
            <a:endParaRPr lang="en-US"/>
          </a:p>
        </p:txBody>
      </p:sp>
    </p:spTree>
    <p:extLst>
      <p:ext uri="{BB962C8B-B14F-4D97-AF65-F5344CB8AC3E}">
        <p14:creationId xmlns:p14="http://schemas.microsoft.com/office/powerpoint/2010/main" val="2452600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D979D-83CF-3E43-0D23-BBC55480A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17A06-4FB2-E67B-DEB7-C5FDD016128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BC84B19-9EA2-C133-E85F-50A42646C577}"/>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9A0AAE0C-BF9E-FEB9-CA25-66419244C827}"/>
              </a:ext>
            </a:extLst>
          </p:cNvPr>
          <p:cNvSpPr>
            <a:spLocks noGrp="1"/>
          </p:cNvSpPr>
          <p:nvPr>
            <p:ph type="sldNum" sz="quarter" idx="5"/>
          </p:nvPr>
        </p:nvSpPr>
        <p:spPr/>
        <p:txBody>
          <a:bodyPr/>
          <a:lstStyle/>
          <a:p>
            <a:fld id="{D8C3E97E-4890-4915-A7C2-F3D207C521C5}" type="slidenum">
              <a:rPr lang="en-US" smtClean="0"/>
              <a:t>7</a:t>
            </a:fld>
            <a:endParaRPr lang="en-US"/>
          </a:p>
        </p:txBody>
      </p:sp>
    </p:spTree>
    <p:extLst>
      <p:ext uri="{BB962C8B-B14F-4D97-AF65-F5344CB8AC3E}">
        <p14:creationId xmlns:p14="http://schemas.microsoft.com/office/powerpoint/2010/main" val="191871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a:extLst>
            <a:ext uri="{FF2B5EF4-FFF2-40B4-BE49-F238E27FC236}">
              <a16:creationId xmlns:a16="http://schemas.microsoft.com/office/drawing/2014/main" id="{9B02A9A7-A269-4BAD-3580-06E2EAA1561C}"/>
            </a:ext>
          </a:extLst>
        </p:cNvPr>
        <p:cNvGrpSpPr/>
        <p:nvPr/>
      </p:nvGrpSpPr>
      <p:grpSpPr>
        <a:xfrm>
          <a:off x="0" y="0"/>
          <a:ext cx="0" cy="0"/>
          <a:chOff x="0" y="0"/>
          <a:chExt cx="0" cy="0"/>
        </a:xfrm>
      </p:grpSpPr>
      <p:sp>
        <p:nvSpPr>
          <p:cNvPr id="269" name="Google Shape;269;g212b5ef2a08_0_0:notes">
            <a:extLst>
              <a:ext uri="{FF2B5EF4-FFF2-40B4-BE49-F238E27FC236}">
                <a16:creationId xmlns:a16="http://schemas.microsoft.com/office/drawing/2014/main" id="{DBCB74AE-603C-91AC-7B52-81E926733E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12b5ef2a08_0_0:notes">
            <a:extLst>
              <a:ext uri="{FF2B5EF4-FFF2-40B4-BE49-F238E27FC236}">
                <a16:creationId xmlns:a16="http://schemas.microsoft.com/office/drawing/2014/main" id="{F6D842C3-8F0D-2030-AA5B-F073359099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2668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12b5ef2a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12b5ef2a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lang="en" sz="1200">
              <a:latin typeface="Calibri"/>
              <a:ea typeface="Calibri"/>
              <a:cs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9"/>
        <p:cNvGrpSpPr/>
        <p:nvPr/>
      </p:nvGrpSpPr>
      <p:grpSpPr>
        <a:xfrm>
          <a:off x="0" y="0"/>
          <a:ext cx="0" cy="0"/>
          <a:chOff x="0" y="0"/>
          <a:chExt cx="0" cy="0"/>
        </a:xfrm>
      </p:grpSpPr>
      <p:pic>
        <p:nvPicPr>
          <p:cNvPr id="90" name="Google Shape;90;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3" name="Google Shape;9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95"/>
        <p:cNvGrpSpPr/>
        <p:nvPr/>
      </p:nvGrpSpPr>
      <p:grpSpPr>
        <a:xfrm>
          <a:off x="0" y="0"/>
          <a:ext cx="0" cy="0"/>
          <a:chOff x="0" y="0"/>
          <a:chExt cx="0" cy="0"/>
        </a:xfrm>
      </p:grpSpPr>
      <p:pic>
        <p:nvPicPr>
          <p:cNvPr id="96" name="Google Shape;96;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9" name="Google Shape;99;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01"/>
        <p:cNvGrpSpPr/>
        <p:nvPr/>
      </p:nvGrpSpPr>
      <p:grpSpPr>
        <a:xfrm>
          <a:off x="0" y="0"/>
          <a:ext cx="0" cy="0"/>
          <a:chOff x="0" y="0"/>
          <a:chExt cx="0" cy="0"/>
        </a:xfrm>
      </p:grpSpPr>
      <p:pic>
        <p:nvPicPr>
          <p:cNvPr id="102" name="Google Shape;102;p4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3" name="Google Shape;103;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4" name="Google Shape;104;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 name="Google Shape;105;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6" name="Google Shape;106;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07"/>
        <p:cNvGrpSpPr/>
        <p:nvPr/>
      </p:nvGrpSpPr>
      <p:grpSpPr>
        <a:xfrm>
          <a:off x="0" y="0"/>
          <a:ext cx="0" cy="0"/>
          <a:chOff x="0" y="0"/>
          <a:chExt cx="0" cy="0"/>
        </a:xfrm>
      </p:grpSpPr>
      <p:pic>
        <p:nvPicPr>
          <p:cNvPr id="108" name="Google Shape;108;p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9" name="Google Shape;109;p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0" name="Google Shape;110;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 name="Google Shape;111;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2" name="Google Shape;112;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3"/>
        <p:cNvGrpSpPr/>
        <p:nvPr/>
      </p:nvGrpSpPr>
      <p:grpSpPr>
        <a:xfrm>
          <a:off x="0" y="0"/>
          <a:ext cx="0" cy="0"/>
          <a:chOff x="0" y="0"/>
          <a:chExt cx="0" cy="0"/>
        </a:xfrm>
      </p:grpSpPr>
      <p:pic>
        <p:nvPicPr>
          <p:cNvPr id="114" name="Google Shape;114;p4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 name="Google Shape;115;p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 name="Google Shape;116;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7" name="Google Shape;117;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8" name="Google Shape;118;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3" name="Google Shape;12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24" name="Google Shape;124;p4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25" name="Google Shape;125;p4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26" name="Google Shape;126;p4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7" name="Google Shape;127;p4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28"/>
        <p:cNvGrpSpPr/>
        <p:nvPr/>
      </p:nvGrpSpPr>
      <p:grpSpPr>
        <a:xfrm>
          <a:off x="0" y="0"/>
          <a:ext cx="0" cy="0"/>
          <a:chOff x="0" y="0"/>
          <a:chExt cx="0" cy="0"/>
        </a:xfrm>
      </p:grpSpPr>
      <p:pic>
        <p:nvPicPr>
          <p:cNvPr id="129" name="Google Shape;129;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0" name="Google Shape;130;p4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31" name="Google Shape;131;p4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32" name="Google Shape;132;p4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33" name="Google Shape;133;p45"/>
          <p:cNvGrpSpPr/>
          <p:nvPr/>
        </p:nvGrpSpPr>
        <p:grpSpPr>
          <a:xfrm>
            <a:off x="308400" y="1062325"/>
            <a:ext cx="1006800" cy="1003500"/>
            <a:chOff x="308400" y="1076275"/>
            <a:chExt cx="1006800" cy="1003500"/>
          </a:xfrm>
        </p:grpSpPr>
        <p:sp>
          <p:nvSpPr>
            <p:cNvPr id="134" name="Google Shape;134;p4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4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36" name="Google Shape;136;p45"/>
          <p:cNvGrpSpPr/>
          <p:nvPr/>
        </p:nvGrpSpPr>
        <p:grpSpPr>
          <a:xfrm>
            <a:off x="308400" y="2150613"/>
            <a:ext cx="1006800" cy="1003500"/>
            <a:chOff x="308400" y="2218825"/>
            <a:chExt cx="1006800" cy="1003500"/>
          </a:xfrm>
        </p:grpSpPr>
        <p:sp>
          <p:nvSpPr>
            <p:cNvPr id="137" name="Google Shape;137;p4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39" name="Google Shape;139;p45"/>
          <p:cNvGrpSpPr/>
          <p:nvPr/>
        </p:nvGrpSpPr>
        <p:grpSpPr>
          <a:xfrm>
            <a:off x="308400" y="3238900"/>
            <a:ext cx="1006800" cy="1003500"/>
            <a:chOff x="308400" y="1076275"/>
            <a:chExt cx="1006800" cy="1003500"/>
          </a:xfrm>
        </p:grpSpPr>
        <p:sp>
          <p:nvSpPr>
            <p:cNvPr id="140" name="Google Shape;140;p4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42" name="Google Shape;142;p4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43" name="Google Shape;143;p4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44" name="Google Shape;144;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45" name="Google Shape;145;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46" name="Google Shape;146;p4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47" name="Google Shape;147;p4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48" name="Google Shape;148;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49"/>
        <p:cNvGrpSpPr/>
        <p:nvPr/>
      </p:nvGrpSpPr>
      <p:grpSpPr>
        <a:xfrm>
          <a:off x="0" y="0"/>
          <a:ext cx="0" cy="0"/>
          <a:chOff x="0" y="0"/>
          <a:chExt cx="0" cy="0"/>
        </a:xfrm>
      </p:grpSpPr>
      <p:pic>
        <p:nvPicPr>
          <p:cNvPr id="150" name="Google Shape;150;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51" name="Google Shape;151;p4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52" name="Google Shape;152;p4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53" name="Google Shape;153;p4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54" name="Google Shape;154;p4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55" name="Google Shape;155;p4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56" name="Google Shape;156;p4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57" name="Google Shape;157;p4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58" name="Google Shape;158;p4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59" name="Google Shape;159;p46"/>
          <p:cNvGrpSpPr/>
          <p:nvPr/>
        </p:nvGrpSpPr>
        <p:grpSpPr>
          <a:xfrm>
            <a:off x="311700" y="3548650"/>
            <a:ext cx="8363900" cy="646200"/>
            <a:chOff x="375100" y="3396250"/>
            <a:chExt cx="8363900" cy="646200"/>
          </a:xfrm>
        </p:grpSpPr>
        <p:sp>
          <p:nvSpPr>
            <p:cNvPr id="160" name="Google Shape;160;p4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4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4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4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4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65" name="Google Shape;165;p4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66" name="Google Shape;166;p4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67" name="Google Shape;167;p4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68" name="Google Shape;168;p4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69" name="Google Shape;169;p4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70" name="Google Shape;170;p4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71" name="Google Shape;171;p4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72" name="Google Shape;172;p4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73" name="Google Shape;173;p4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74" name="Google Shape;174;p4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75" name="Google Shape;175;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6" name="Google Shape;176;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7" name="Google Shape;177;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2" name="Google Shape;182;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84" name="Google Shape;184;p4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87" name="Google Shape;187;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90" name="Google Shape;19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2" name="Google Shape;192;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15"/>
        <p:cNvGrpSpPr/>
        <p:nvPr/>
      </p:nvGrpSpPr>
      <p:grpSpPr>
        <a:xfrm>
          <a:off x="0" y="0"/>
          <a:ext cx="0" cy="0"/>
          <a:chOff x="0" y="0"/>
          <a:chExt cx="0" cy="0"/>
        </a:xfrm>
      </p:grpSpPr>
      <p:pic>
        <p:nvPicPr>
          <p:cNvPr id="216" name="Google Shape;216;p5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7" name="Google Shape;217;p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8" name="Google Shape;218;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9" name="Google Shape;219;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0" name="Google Shape;220;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29"/>
        <p:cNvGrpSpPr/>
        <p:nvPr/>
      </p:nvGrpSpPr>
      <p:grpSpPr>
        <a:xfrm>
          <a:off x="0" y="0"/>
          <a:ext cx="0" cy="0"/>
          <a:chOff x="0" y="0"/>
          <a:chExt cx="0" cy="0"/>
        </a:xfrm>
      </p:grpSpPr>
      <p:sp>
        <p:nvSpPr>
          <p:cNvPr id="30" name="Google Shape;3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3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3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3" name="Google Shape;33;p33"/>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4" name="Google Shape;34;p33"/>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5" name="Google Shape;35;p33"/>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6" name="Google Shape;36;p33"/>
          <p:cNvGrpSpPr/>
          <p:nvPr/>
        </p:nvGrpSpPr>
        <p:grpSpPr>
          <a:xfrm>
            <a:off x="308400" y="1062325"/>
            <a:ext cx="1006800" cy="1003500"/>
            <a:chOff x="308400" y="1076275"/>
            <a:chExt cx="1006800" cy="1003500"/>
          </a:xfrm>
        </p:grpSpPr>
        <p:sp>
          <p:nvSpPr>
            <p:cNvPr id="37" name="Google Shape;37;p33"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3"/>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 name="Google Shape;39;p33"/>
          <p:cNvGrpSpPr/>
          <p:nvPr/>
        </p:nvGrpSpPr>
        <p:grpSpPr>
          <a:xfrm>
            <a:off x="308400" y="2150613"/>
            <a:ext cx="1006800" cy="1003500"/>
            <a:chOff x="308400" y="2218825"/>
            <a:chExt cx="1006800" cy="1003500"/>
          </a:xfrm>
        </p:grpSpPr>
        <p:sp>
          <p:nvSpPr>
            <p:cNvPr id="40" name="Google Shape;40;p33"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3"/>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2" name="Google Shape;42;p33"/>
          <p:cNvGrpSpPr/>
          <p:nvPr/>
        </p:nvGrpSpPr>
        <p:grpSpPr>
          <a:xfrm>
            <a:off x="308400" y="3238900"/>
            <a:ext cx="1006800" cy="1003500"/>
            <a:chOff x="308400" y="1076275"/>
            <a:chExt cx="1006800" cy="1003500"/>
          </a:xfrm>
        </p:grpSpPr>
        <p:sp>
          <p:nvSpPr>
            <p:cNvPr id="43" name="Google Shape;43;p33"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3"/>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5" name="Google Shape;45;p33"/>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 name="Google Shape;46;p33"/>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7" name="Google Shape;47;p33"/>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8" name="Google Shape;48;p33"/>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9" name="Google Shape;49;p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 name="Google Shape;50;p3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3506429"/>
            <a:ext cx="9144000" cy="1637071"/>
          </a:xfrm>
          <a:prstGeom prst="rect">
            <a:avLst/>
          </a:prstGeom>
          <a:gradFill>
            <a:gsLst>
              <a:gs pos="0">
                <a:schemeClr val="bg1"/>
              </a:gs>
              <a:gs pos="100000">
                <a:srgbClr val="FFC846">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85800" y="2427180"/>
            <a:ext cx="7772400" cy="912442"/>
          </a:xfrm>
        </p:spPr>
        <p:txBody>
          <a:bodyPr anchor="t" anchorCtr="0">
            <a:normAutofit/>
          </a:bodyPr>
          <a:lstStyle>
            <a:lvl1pPr algn="ctr">
              <a:defRPr sz="2700">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685800" y="3805083"/>
            <a:ext cx="7772400" cy="799444"/>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8" y="474529"/>
            <a:ext cx="2821173" cy="1322048"/>
          </a:xfrm>
          <a:prstGeom prst="rect">
            <a:avLst/>
          </a:prstGeom>
        </p:spPr>
      </p:pic>
      <p:cxnSp>
        <p:nvCxnSpPr>
          <p:cNvPr id="10" name="Straight Connector 9"/>
          <p:cNvCxnSpPr/>
          <p:nvPr userDrawn="1"/>
        </p:nvCxnSpPr>
        <p:spPr>
          <a:xfrm>
            <a:off x="685801" y="2079522"/>
            <a:ext cx="7801897" cy="0"/>
          </a:xfrm>
          <a:prstGeom prst="line">
            <a:avLst/>
          </a:prstGeom>
          <a:ln w="19050">
            <a:solidFill>
              <a:srgbClr val="FFC846"/>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1512238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914400"/>
          </a:xfrm>
          <a:prstGeom prst="rect">
            <a:avLst/>
          </a:prstGeom>
        </p:spPr>
      </p:pic>
      <p:sp>
        <p:nvSpPr>
          <p:cNvPr id="2" name="Title 1"/>
          <p:cNvSpPr>
            <a:spLocks noGrp="1"/>
          </p:cNvSpPr>
          <p:nvPr>
            <p:ph type="title"/>
          </p:nvPr>
        </p:nvSpPr>
        <p:spPr>
          <a:xfrm>
            <a:off x="245194" y="190885"/>
            <a:ext cx="6081865" cy="567314"/>
          </a:xfrm>
        </p:spPr>
        <p:txBody>
          <a:bodyPr lIns="0" tIns="0" rIns="0" bIns="0" anchor="t" anchorCtr="0">
            <a:normAutofit/>
          </a:bodyPr>
          <a:lstStyle>
            <a:lvl1pPr>
              <a:defRPr sz="18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097280"/>
            <a:ext cx="7886700" cy="3480506"/>
          </a:xfrm>
        </p:spPr>
        <p:txBody>
          <a:bodyPr lIns="0" tIns="0" rIns="0"/>
          <a:lstStyle>
            <a:lvl1pPr>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9"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621947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Title 1"/>
          <p:cNvSpPr>
            <a:spLocks noGrp="1"/>
          </p:cNvSpPr>
          <p:nvPr>
            <p:ph type="ctrTitle"/>
          </p:nvPr>
        </p:nvSpPr>
        <p:spPr>
          <a:xfrm>
            <a:off x="685800" y="1946787"/>
            <a:ext cx="7772400" cy="1753215"/>
          </a:xfrm>
        </p:spPr>
        <p:txBody>
          <a:bodyPr anchor="t" anchorCtr="0">
            <a:normAutofit/>
          </a:bodyPr>
          <a:lstStyle>
            <a:lvl1pPr algn="ctr">
              <a:defRPr sz="3000">
                <a:solidFill>
                  <a:schemeClr val="bg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15697" y="4820264"/>
            <a:ext cx="2057400" cy="273844"/>
          </a:xfrm>
          <a:prstGeom prst="rect">
            <a:avLst/>
          </a:prstGeom>
        </p:spPr>
        <p:txBody>
          <a:bodyPr/>
          <a:lstStyle>
            <a:lvl1pPr algn="l">
              <a:defRPr sz="12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392719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43999" cy="5143499"/>
          </a:xfrm>
          <a:prstGeom prst="rect">
            <a:avLst/>
          </a:prstGeom>
        </p:spPr>
      </p:pic>
      <p:sp>
        <p:nvSpPr>
          <p:cNvPr id="3" name="Title 1"/>
          <p:cNvSpPr>
            <a:spLocks noGrp="1"/>
          </p:cNvSpPr>
          <p:nvPr>
            <p:ph type="ctrTitle"/>
          </p:nvPr>
        </p:nvSpPr>
        <p:spPr>
          <a:xfrm>
            <a:off x="685800" y="1946787"/>
            <a:ext cx="7772400" cy="1753215"/>
          </a:xfrm>
        </p:spPr>
        <p:txBody>
          <a:bodyPr anchor="t" anchorCtr="0">
            <a:normAutofit/>
          </a:bodyPr>
          <a:lstStyle>
            <a:lvl1pPr algn="ctr">
              <a:defRPr sz="3000">
                <a:solidFill>
                  <a:schemeClr val="bg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783162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1"/>
        <p:cNvGrpSpPr/>
        <p:nvPr/>
      </p:nvGrpSpPr>
      <p:grpSpPr>
        <a:xfrm>
          <a:off x="0" y="0"/>
          <a:ext cx="0" cy="0"/>
          <a:chOff x="0" y="0"/>
          <a:chExt cx="0" cy="0"/>
        </a:xfrm>
      </p:grpSpPr>
      <p:pic>
        <p:nvPicPr>
          <p:cNvPr id="72" name="Google Shape;72;p3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 name="Google Shape;76;p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7"/>
        <p:cNvGrpSpPr/>
        <p:nvPr/>
      </p:nvGrpSpPr>
      <p:grpSpPr>
        <a:xfrm>
          <a:off x="0" y="0"/>
          <a:ext cx="0" cy="0"/>
          <a:chOff x="0" y="0"/>
          <a:chExt cx="0" cy="0"/>
        </a:xfrm>
      </p:grpSpPr>
      <p:pic>
        <p:nvPicPr>
          <p:cNvPr id="78" name="Google Shape;7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 name="Google Shape;8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
        <p:cNvGrpSpPr/>
        <p:nvPr/>
      </p:nvGrpSpPr>
      <p:grpSpPr>
        <a:xfrm>
          <a:off x="0" y="0"/>
          <a:ext cx="0" cy="0"/>
          <a:chOff x="0" y="0"/>
          <a:chExt cx="0" cy="0"/>
        </a:xfrm>
      </p:grpSpPr>
      <p:pic>
        <p:nvPicPr>
          <p:cNvPr id="84" name="Google Shape;84;p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3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88" name="Google Shape;88;p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71" r:id="rId20"/>
    <p:sldLayoutId id="2147483676"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 id="2147483687" r:id="rId32"/>
    <p:sldLayoutId id="2147483688" r:id="rId33"/>
    <p:sldLayoutId id="2147483689" r:id="rId34"/>
    <p:sldLayoutId id="2147483690" r:id="rId35"/>
    <p:sldLayoutId id="2147483691" r:id="rId36"/>
    <p:sldLayoutId id="2147483692"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coloradotest.egrantsmanagement.com/" TargetMode="Externa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hyperlink" Target="mailto:GAINS@cde.state.co.us" TargetMode="External"/><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hyperlink" Target="mailto:GAINS@cde.state.co.us"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5"/>
          <p:cNvSpPr txBox="1">
            <a:spLocks noGrp="1"/>
          </p:cNvSpPr>
          <p:nvPr>
            <p:ph type="title"/>
          </p:nvPr>
        </p:nvSpPr>
        <p:spPr>
          <a:xfrm>
            <a:off x="205525" y="1917100"/>
            <a:ext cx="5778300" cy="531300"/>
          </a:xfrm>
          <a:prstGeom prst="rect">
            <a:avLst/>
          </a:prstGeom>
        </p:spPr>
        <p:txBody>
          <a:bodyPr spcFirstLastPara="1" vert="horz" wrap="square" lIns="51431" tIns="25706" rIns="51431" bIns="25706" rtlCol="0" anchor="t" anchorCtr="0">
            <a:noAutofit/>
          </a:bodyPr>
          <a:lstStyle/>
          <a:p>
            <a:r>
              <a:rPr lang="en" sz="2400">
                <a:solidFill>
                  <a:schemeClr val="tx1"/>
                </a:solidFill>
                <a:latin typeface="Museo Slab 500"/>
              </a:rPr>
              <a:t>2025-2026 Consolidated Application System Training</a:t>
            </a:r>
            <a:endParaRPr sz="2400">
              <a:solidFill>
                <a:schemeClr val="tx1"/>
              </a:solidFill>
            </a:endParaRPr>
          </a:p>
        </p:txBody>
      </p:sp>
      <p:sp>
        <p:nvSpPr>
          <p:cNvPr id="2" name="Title 1">
            <a:extLst>
              <a:ext uri="{FF2B5EF4-FFF2-40B4-BE49-F238E27FC236}">
                <a16:creationId xmlns:a16="http://schemas.microsoft.com/office/drawing/2014/main" id="{D90CFA92-DF1C-438A-2034-9235D76C3CE6}"/>
              </a:ext>
            </a:extLst>
          </p:cNvPr>
          <p:cNvSpPr>
            <a:spLocks noGrp="1"/>
          </p:cNvSpPr>
          <p:nvPr>
            <p:ph type="title" idx="3"/>
          </p:nvPr>
        </p:nvSpPr>
        <p:spPr/>
        <p:txBody>
          <a:bodyPr/>
          <a:lstStyle/>
          <a:p>
            <a:r>
              <a:rPr lang="en-US"/>
              <a:t>BOCES </a:t>
            </a:r>
          </a:p>
        </p:txBody>
      </p:sp>
      <p:pic>
        <p:nvPicPr>
          <p:cNvPr id="4" name="Picture 3">
            <a:extLst>
              <a:ext uri="{FF2B5EF4-FFF2-40B4-BE49-F238E27FC236}">
                <a16:creationId xmlns:a16="http://schemas.microsoft.com/office/drawing/2014/main" id="{839FABC3-6EAB-F2A8-8875-606573F2B9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0725" y="3834442"/>
            <a:ext cx="1310730" cy="12536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6"/>
          <p:cNvSpPr txBox="1">
            <a:spLocks noGrp="1"/>
          </p:cNvSpPr>
          <p:nvPr>
            <p:ph type="title"/>
          </p:nvPr>
        </p:nvSpPr>
        <p:spPr>
          <a:xfrm>
            <a:off x="223777" y="405504"/>
            <a:ext cx="7167900" cy="741300"/>
          </a:xfrm>
          <a:prstGeom prst="rect">
            <a:avLst/>
          </a:prstGeom>
        </p:spPr>
        <p:txBody>
          <a:bodyPr spcFirstLastPara="1" vert="horz" wrap="square" lIns="0" tIns="0" rIns="0" bIns="0" rtlCol="0" anchor="t" anchorCtr="0">
            <a:noAutofit/>
          </a:bodyPr>
          <a:lstStyle/>
          <a:p>
            <a:pPr>
              <a:spcBef>
                <a:spcPts val="0"/>
              </a:spcBef>
              <a:buSzPts val="990"/>
            </a:pPr>
            <a:r>
              <a:rPr lang="en">
                <a:latin typeface="Museo Slab 500"/>
              </a:rPr>
              <a:t>Title IX of the Education Amendments of 1972 – BOCES Section</a:t>
            </a:r>
            <a:endParaRPr>
              <a:latin typeface="Museo Slab 500"/>
            </a:endParaRPr>
          </a:p>
        </p:txBody>
      </p:sp>
      <p:sp>
        <p:nvSpPr>
          <p:cNvPr id="273" name="Google Shape;273;p46"/>
          <p:cNvSpPr txBox="1">
            <a:spLocks noGrp="1"/>
          </p:cNvSpPr>
          <p:nvPr>
            <p:ph type="body" idx="1"/>
          </p:nvPr>
        </p:nvSpPr>
        <p:spPr>
          <a:xfrm>
            <a:off x="311700" y="1152475"/>
            <a:ext cx="8274611" cy="3034800"/>
          </a:xfrm>
          <a:prstGeom prst="rect">
            <a:avLst/>
          </a:prstGeom>
        </p:spPr>
        <p:txBody>
          <a:bodyPr spcFirstLastPara="1" vert="horz" wrap="square" lIns="0" tIns="0" rIns="0" bIns="0" rtlCol="0" anchor="t" anchorCtr="0">
            <a:normAutofit/>
          </a:bodyPr>
          <a:lstStyle/>
          <a:p>
            <a:pPr marL="342900" indent="-250190">
              <a:buSzPct val="100000"/>
            </a:pPr>
            <a:r>
              <a:rPr lang="en"/>
              <a:t>The BOCES application will, again, have a specific Title IX section which needs to be completed on the Contacts page. </a:t>
            </a:r>
            <a:endParaRPr lang="en-US"/>
          </a:p>
          <a:p>
            <a:pPr marL="800100" lvl="1" indent="-250190">
              <a:lnSpc>
                <a:spcPct val="114999"/>
              </a:lnSpc>
              <a:buSzPct val="100000"/>
            </a:pPr>
            <a:r>
              <a:rPr lang="en"/>
              <a:t>This was pre-checked in the last application but now the BOCES needs to check the box for this section to appear. </a:t>
            </a:r>
          </a:p>
          <a:p>
            <a:pPr marL="342900" indent="-250190">
              <a:buSzPct val="100000"/>
            </a:pPr>
            <a:r>
              <a:rPr lang="en">
                <a:ea typeface="Calibri"/>
                <a:cs typeface="Calibri"/>
              </a:rPr>
              <a:t>Please be sure to enter a Title IX contact for </a:t>
            </a:r>
            <a:r>
              <a:rPr lang="en" b="1">
                <a:ea typeface="Calibri"/>
                <a:cs typeface="Calibri"/>
              </a:rPr>
              <a:t>each</a:t>
            </a:r>
            <a:r>
              <a:rPr lang="en">
                <a:ea typeface="Calibri"/>
                <a:cs typeface="Calibri"/>
              </a:rPr>
              <a:t> member district in the chart, utilizing the Add Row feature: </a:t>
            </a:r>
          </a:p>
          <a:p>
            <a:pPr marL="342900" indent="-250190">
              <a:buSzPct val="100000"/>
            </a:pPr>
            <a:endParaRPr lang="en">
              <a:ea typeface="Calibri"/>
              <a:cs typeface="Calibri"/>
            </a:endParaRPr>
          </a:p>
        </p:txBody>
      </p:sp>
      <p:pic>
        <p:nvPicPr>
          <p:cNvPr id="5" name="Picture 4" descr="This is a screenshot of the additional section the BOCES will have to complete. It currently includes the option for BOCES users to select the member district and enter the name, title, email address, and phone number of the Title IX representatives. ">
            <a:extLst>
              <a:ext uri="{FF2B5EF4-FFF2-40B4-BE49-F238E27FC236}">
                <a16:creationId xmlns:a16="http://schemas.microsoft.com/office/drawing/2014/main" id="{E97404D5-3CD9-4E06-3F91-74EC0A0CFDB2}"/>
              </a:ext>
            </a:extLst>
          </p:cNvPr>
          <p:cNvPicPr>
            <a:picLocks noChangeAspect="1"/>
          </p:cNvPicPr>
          <p:nvPr/>
        </p:nvPicPr>
        <p:blipFill>
          <a:blip r:embed="rId3"/>
          <a:stretch>
            <a:fillRect/>
          </a:stretch>
        </p:blipFill>
        <p:spPr>
          <a:xfrm>
            <a:off x="564172" y="3005148"/>
            <a:ext cx="7473462" cy="1888125"/>
          </a:xfrm>
          <a:prstGeom prst="rect">
            <a:avLst/>
          </a:prstGeom>
        </p:spPr>
      </p:pic>
      <p:pic>
        <p:nvPicPr>
          <p:cNvPr id="3" name="Picture 2">
            <a:extLst>
              <a:ext uri="{FF2B5EF4-FFF2-40B4-BE49-F238E27FC236}">
                <a16:creationId xmlns:a16="http://schemas.microsoft.com/office/drawing/2014/main" id="{2B069C3A-F854-0569-18E8-7435454303E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5894" y="137381"/>
            <a:ext cx="718992" cy="687550"/>
          </a:xfrm>
          <a:prstGeom prst="rect">
            <a:avLst/>
          </a:prstGeom>
        </p:spPr>
      </p:pic>
    </p:spTree>
    <p:extLst>
      <p:ext uri="{BB962C8B-B14F-4D97-AF65-F5344CB8AC3E}">
        <p14:creationId xmlns:p14="http://schemas.microsoft.com/office/powerpoint/2010/main" val="4122705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
          <a:extLst>
            <a:ext uri="{FF2B5EF4-FFF2-40B4-BE49-F238E27FC236}">
              <a16:creationId xmlns:a16="http://schemas.microsoft.com/office/drawing/2014/main" id="{E289D420-2708-CB8C-AD0F-B74187B86DDF}"/>
            </a:ext>
          </a:extLst>
        </p:cNvPr>
        <p:cNvGrpSpPr/>
        <p:nvPr/>
      </p:nvGrpSpPr>
      <p:grpSpPr>
        <a:xfrm>
          <a:off x="0" y="0"/>
          <a:ext cx="0" cy="0"/>
          <a:chOff x="0" y="0"/>
          <a:chExt cx="0" cy="0"/>
        </a:xfrm>
      </p:grpSpPr>
      <p:sp>
        <p:nvSpPr>
          <p:cNvPr id="272" name="Google Shape;272;p46">
            <a:extLst>
              <a:ext uri="{FF2B5EF4-FFF2-40B4-BE49-F238E27FC236}">
                <a16:creationId xmlns:a16="http://schemas.microsoft.com/office/drawing/2014/main" id="{A9B8D73B-75DA-3C4E-ED57-78E6EC99FA4D}"/>
              </a:ext>
            </a:extLst>
          </p:cNvPr>
          <p:cNvSpPr txBox="1">
            <a:spLocks noGrp="1"/>
          </p:cNvSpPr>
          <p:nvPr>
            <p:ph type="title"/>
          </p:nvPr>
        </p:nvSpPr>
        <p:spPr>
          <a:xfrm>
            <a:off x="223777" y="405504"/>
            <a:ext cx="7167900" cy="741300"/>
          </a:xfrm>
          <a:prstGeom prst="rect">
            <a:avLst/>
          </a:prstGeom>
        </p:spPr>
        <p:txBody>
          <a:bodyPr spcFirstLastPara="1" vert="horz" wrap="square" lIns="0" tIns="0" rIns="0" bIns="0" rtlCol="0" anchor="t" anchorCtr="0">
            <a:noAutofit/>
          </a:bodyPr>
          <a:lstStyle/>
          <a:p>
            <a:pPr>
              <a:buSzPts val="990"/>
            </a:pPr>
            <a:r>
              <a:rPr lang="en">
                <a:latin typeface="Museo Slab 500"/>
              </a:rPr>
              <a:t>Non-Public Schools</a:t>
            </a:r>
            <a:endParaRPr>
              <a:latin typeface="Museo Slab 500"/>
            </a:endParaRPr>
          </a:p>
        </p:txBody>
      </p:sp>
      <p:sp>
        <p:nvSpPr>
          <p:cNvPr id="273" name="Google Shape;273;p46">
            <a:extLst>
              <a:ext uri="{FF2B5EF4-FFF2-40B4-BE49-F238E27FC236}">
                <a16:creationId xmlns:a16="http://schemas.microsoft.com/office/drawing/2014/main" id="{E8B6A690-FF52-3447-9AE0-84B3525B1EEA}"/>
              </a:ext>
            </a:extLst>
          </p:cNvPr>
          <p:cNvSpPr txBox="1">
            <a:spLocks noGrp="1"/>
          </p:cNvSpPr>
          <p:nvPr>
            <p:ph type="body" idx="1"/>
          </p:nvPr>
        </p:nvSpPr>
        <p:spPr>
          <a:xfrm>
            <a:off x="311700" y="1152475"/>
            <a:ext cx="8274611" cy="3034800"/>
          </a:xfrm>
          <a:prstGeom prst="rect">
            <a:avLst/>
          </a:prstGeom>
        </p:spPr>
        <p:txBody>
          <a:bodyPr spcFirstLastPara="1" vert="horz" wrap="square" lIns="0" tIns="0" rIns="0" bIns="0" rtlCol="0" anchor="t" anchorCtr="0">
            <a:normAutofit/>
          </a:bodyPr>
          <a:lstStyle/>
          <a:p>
            <a:pPr marL="342900" indent="-250190">
              <a:buSzPct val="100000"/>
            </a:pPr>
            <a:r>
              <a:rPr lang="en">
                <a:ea typeface="Calibri"/>
                <a:cs typeface="Calibri"/>
              </a:rPr>
              <a:t>All data for non-public schools, regardless of participation, needs to be  entered in the Member District </a:t>
            </a:r>
            <a:r>
              <a:rPr lang="en">
                <a:cs typeface="Calibri"/>
              </a:rPr>
              <a:t>application. </a:t>
            </a:r>
          </a:p>
          <a:p>
            <a:pPr marL="342900" indent="-250190">
              <a:buSzPct val="100000"/>
            </a:pPr>
            <a:r>
              <a:rPr lang="en">
                <a:cs typeface="Calibri"/>
              </a:rPr>
              <a:t>The BOCES will check the box that states, “</a:t>
            </a:r>
            <a:r>
              <a:rPr lang="en-US" i="1">
                <a:cs typeface="Calibri"/>
              </a:rPr>
              <a:t>The LEA is unaware of any non-public schools within its boundaries with which to engage with in timely and meaningful consultation. Upon becoming aware of a non-public school within the LEA's boundaries, the LEA will engage in timely and meaningful consultation with non-public school officials regarding the provision of equitable services to students attending a non-public school. §§ 1112(c)(2), 1117(a)(1)(A), 1117(b); 8501(b)(1), 8501(c)(1-5).</a:t>
            </a:r>
            <a:r>
              <a:rPr lang="en">
                <a:cs typeface="Calibri"/>
              </a:rPr>
              <a:t>”</a:t>
            </a:r>
          </a:p>
          <a:p>
            <a:pPr marL="800100" lvl="1" indent="-250190">
              <a:buSzPct val="100000"/>
            </a:pPr>
            <a:r>
              <a:rPr lang="en">
                <a:cs typeface="Calibri"/>
              </a:rPr>
              <a:t>By checking the box, the BOCES will clear the errors related to the Non-Public School page and be able to submit the application to CDE. </a:t>
            </a:r>
          </a:p>
        </p:txBody>
      </p:sp>
      <p:pic>
        <p:nvPicPr>
          <p:cNvPr id="3" name="Picture 2">
            <a:extLst>
              <a:ext uri="{FF2B5EF4-FFF2-40B4-BE49-F238E27FC236}">
                <a16:creationId xmlns:a16="http://schemas.microsoft.com/office/drawing/2014/main" id="{9758F271-3AEA-D3BD-2597-B758E4BF119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5894" y="137381"/>
            <a:ext cx="718992" cy="687550"/>
          </a:xfrm>
          <a:prstGeom prst="rect">
            <a:avLst/>
          </a:prstGeom>
        </p:spPr>
      </p:pic>
    </p:spTree>
    <p:extLst>
      <p:ext uri="{BB962C8B-B14F-4D97-AF65-F5344CB8AC3E}">
        <p14:creationId xmlns:p14="http://schemas.microsoft.com/office/powerpoint/2010/main" val="45131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9EFB4-39A6-CB69-6A58-8E6F24E7D489}"/>
              </a:ext>
            </a:extLst>
          </p:cNvPr>
          <p:cNvSpPr>
            <a:spLocks noGrp="1"/>
          </p:cNvSpPr>
          <p:nvPr>
            <p:ph type="title"/>
          </p:nvPr>
        </p:nvSpPr>
        <p:spPr/>
        <p:txBody>
          <a:bodyPr>
            <a:normAutofit/>
          </a:bodyPr>
          <a:lstStyle/>
          <a:p>
            <a:r>
              <a:rPr lang="en-US">
                <a:latin typeface="Museo Slab 500"/>
              </a:rPr>
              <a:t>Title I, Part A Section Overview</a:t>
            </a:r>
            <a:endParaRPr lang="en-US"/>
          </a:p>
        </p:txBody>
      </p:sp>
      <p:graphicFrame>
        <p:nvGraphicFramePr>
          <p:cNvPr id="8" name="Table 7">
            <a:extLst>
              <a:ext uri="{FF2B5EF4-FFF2-40B4-BE49-F238E27FC236}">
                <a16:creationId xmlns:a16="http://schemas.microsoft.com/office/drawing/2014/main" id="{A7D82829-9A0E-1982-B6E4-89C3D84E73F3}"/>
              </a:ext>
            </a:extLst>
          </p:cNvPr>
          <p:cNvGraphicFramePr>
            <a:graphicFrameLocks noGrp="1"/>
          </p:cNvGraphicFramePr>
          <p:nvPr>
            <p:extLst>
              <p:ext uri="{D42A27DB-BD31-4B8C-83A1-F6EECF244321}">
                <p14:modId xmlns:p14="http://schemas.microsoft.com/office/powerpoint/2010/main" val="1960205818"/>
              </p:ext>
            </p:extLst>
          </p:nvPr>
        </p:nvGraphicFramePr>
        <p:xfrm>
          <a:off x="126175" y="1024246"/>
          <a:ext cx="8890832" cy="4091632"/>
        </p:xfrm>
        <a:graphic>
          <a:graphicData uri="http://schemas.openxmlformats.org/drawingml/2006/table">
            <a:tbl>
              <a:tblPr firstRow="1" bandRow="1">
                <a:tableStyleId>{5C22544A-7EE6-4342-B048-85BDC9FD1C3A}</a:tableStyleId>
              </a:tblPr>
              <a:tblGrid>
                <a:gridCol w="1949059">
                  <a:extLst>
                    <a:ext uri="{9D8B030D-6E8A-4147-A177-3AD203B41FA5}">
                      <a16:colId xmlns:a16="http://schemas.microsoft.com/office/drawing/2014/main" val="1127272197"/>
                    </a:ext>
                  </a:extLst>
                </a:gridCol>
                <a:gridCol w="1770434">
                  <a:extLst>
                    <a:ext uri="{9D8B030D-6E8A-4147-A177-3AD203B41FA5}">
                      <a16:colId xmlns:a16="http://schemas.microsoft.com/office/drawing/2014/main" val="321599078"/>
                    </a:ext>
                  </a:extLst>
                </a:gridCol>
                <a:gridCol w="5171339">
                  <a:extLst>
                    <a:ext uri="{9D8B030D-6E8A-4147-A177-3AD203B41FA5}">
                      <a16:colId xmlns:a16="http://schemas.microsoft.com/office/drawing/2014/main" val="3797802657"/>
                    </a:ext>
                  </a:extLst>
                </a:gridCol>
              </a:tblGrid>
              <a:tr h="502876">
                <a:tc>
                  <a:txBody>
                    <a:bodyPr/>
                    <a:lstStyle/>
                    <a:p>
                      <a:pPr algn="ctr"/>
                      <a:r>
                        <a:rPr lang="en-US" sz="1050">
                          <a:solidFill>
                            <a:schemeClr val="tx1"/>
                          </a:solidFill>
                        </a:rPr>
                        <a:t>Page</a:t>
                      </a:r>
                    </a:p>
                  </a:txBody>
                  <a:tcPr/>
                </a:tc>
                <a:tc>
                  <a:txBody>
                    <a:bodyPr/>
                    <a:lstStyle/>
                    <a:p>
                      <a:pPr lvl="0" algn="ctr">
                        <a:buNone/>
                      </a:pPr>
                      <a:r>
                        <a:rPr lang="en-US" sz="1050">
                          <a:solidFill>
                            <a:schemeClr val="tx1"/>
                          </a:solidFill>
                        </a:rPr>
                        <a:t>Application</a:t>
                      </a:r>
                    </a:p>
                  </a:txBody>
                  <a:tcPr/>
                </a:tc>
                <a:tc>
                  <a:txBody>
                    <a:bodyPr/>
                    <a:lstStyle/>
                    <a:p>
                      <a:pPr lvl="0" algn="ctr">
                        <a:buNone/>
                      </a:pPr>
                      <a:r>
                        <a:rPr lang="en-US" sz="1050">
                          <a:solidFill>
                            <a:schemeClr val="tx1"/>
                          </a:solidFill>
                        </a:rPr>
                        <a:t>Why</a:t>
                      </a:r>
                    </a:p>
                  </a:txBody>
                  <a:tcPr/>
                </a:tc>
                <a:extLst>
                  <a:ext uri="{0D108BD9-81ED-4DB2-BD59-A6C34878D82A}">
                    <a16:rowId xmlns:a16="http://schemas.microsoft.com/office/drawing/2014/main" val="956170350"/>
                  </a:ext>
                </a:extLst>
              </a:tr>
              <a:tr h="502876">
                <a:tc>
                  <a:txBody>
                    <a:bodyPr/>
                    <a:lstStyle/>
                    <a:p>
                      <a:r>
                        <a:rPr lang="en-US" sz="1050">
                          <a:solidFill>
                            <a:schemeClr val="tx1"/>
                          </a:solidFill>
                        </a:rPr>
                        <a:t>LEA Title I, Part A Set-Aside</a:t>
                      </a:r>
                    </a:p>
                  </a:txBody>
                  <a:tcPr/>
                </a:tc>
                <a:tc>
                  <a:txBody>
                    <a:bodyPr/>
                    <a:lstStyle/>
                    <a:p>
                      <a:r>
                        <a:rPr lang="en-US" sz="1050">
                          <a:solidFill>
                            <a:schemeClr val="tx1"/>
                          </a:solidFill>
                        </a:rPr>
                        <a:t>Both Applications</a:t>
                      </a:r>
                    </a:p>
                  </a:txBody>
                  <a:tcPr/>
                </a:tc>
                <a:tc>
                  <a:txBody>
                    <a:bodyPr/>
                    <a:lstStyle/>
                    <a:p>
                      <a:pPr lvl="0">
                        <a:buNone/>
                      </a:pPr>
                      <a:r>
                        <a:rPr lang="en-US" sz="1050" b="0" i="0" u="none" strike="noStrike" noProof="0">
                          <a:solidFill>
                            <a:schemeClr val="tx1"/>
                          </a:solidFill>
                          <a:latin typeface="Arial"/>
                        </a:rPr>
                        <a:t>This page identifies the amount that can be allocated to the schools. This number is then pulled onto the School Ranking page. The homeless set-aside must be added to the BOCES application so the BOCES can submit. </a:t>
                      </a:r>
                    </a:p>
                  </a:txBody>
                  <a:tcPr/>
                </a:tc>
                <a:extLst>
                  <a:ext uri="{0D108BD9-81ED-4DB2-BD59-A6C34878D82A}">
                    <a16:rowId xmlns:a16="http://schemas.microsoft.com/office/drawing/2014/main" val="656717089"/>
                  </a:ext>
                </a:extLst>
              </a:tr>
              <a:tr h="502876">
                <a:tc>
                  <a:txBody>
                    <a:bodyPr/>
                    <a:lstStyle/>
                    <a:p>
                      <a:r>
                        <a:rPr lang="en-US" sz="1050">
                          <a:solidFill>
                            <a:schemeClr val="tx1"/>
                          </a:solidFill>
                        </a:rPr>
                        <a:t>LEA Data Profile</a:t>
                      </a:r>
                    </a:p>
                  </a:txBody>
                  <a:tcPr/>
                </a:tc>
                <a:tc>
                  <a:txBody>
                    <a:bodyPr/>
                    <a:lstStyle/>
                    <a:p>
                      <a:r>
                        <a:rPr lang="en-US" sz="1050">
                          <a:solidFill>
                            <a:schemeClr val="tx1"/>
                          </a:solidFill>
                        </a:rPr>
                        <a:t>Both Applications </a:t>
                      </a:r>
                    </a:p>
                  </a:txBody>
                  <a:tcPr/>
                </a:tc>
                <a:tc>
                  <a:txBody>
                    <a:bodyPr/>
                    <a:lstStyle/>
                    <a:p>
                      <a:pPr lvl="0">
                        <a:buNone/>
                      </a:pPr>
                      <a:r>
                        <a:rPr lang="en-US" sz="1050" b="0" i="0" u="none" strike="noStrike" noProof="0">
                          <a:solidFill>
                            <a:schemeClr val="tx1"/>
                          </a:solidFill>
                          <a:latin typeface="Arial"/>
                        </a:rPr>
                        <a:t>The data must be selected in the member district application but the BOCES now has an option so the error can be cleared. </a:t>
                      </a:r>
                    </a:p>
                  </a:txBody>
                  <a:tcPr/>
                </a:tc>
                <a:extLst>
                  <a:ext uri="{0D108BD9-81ED-4DB2-BD59-A6C34878D82A}">
                    <a16:rowId xmlns:a16="http://schemas.microsoft.com/office/drawing/2014/main" val="1441254247"/>
                  </a:ext>
                </a:extLst>
              </a:tr>
              <a:tr h="502876">
                <a:tc>
                  <a:txBody>
                    <a:bodyPr/>
                    <a:lstStyle/>
                    <a:p>
                      <a:r>
                        <a:rPr lang="en-US" sz="1050">
                          <a:solidFill>
                            <a:schemeClr val="tx1"/>
                          </a:solidFill>
                        </a:rPr>
                        <a:t>School Ranking</a:t>
                      </a:r>
                    </a:p>
                  </a:txBody>
                  <a:tcPr/>
                </a:tc>
                <a:tc>
                  <a:txBody>
                    <a:bodyPr/>
                    <a:lstStyle/>
                    <a:p>
                      <a:r>
                        <a:rPr lang="en-US" sz="1050">
                          <a:solidFill>
                            <a:schemeClr val="tx1"/>
                          </a:solidFill>
                        </a:rPr>
                        <a:t>Member District </a:t>
                      </a:r>
                      <a:r>
                        <a:rPr lang="en-US" sz="1050" b="0" i="0" u="none" strike="noStrike" noProof="0">
                          <a:solidFill>
                            <a:schemeClr val="tx1"/>
                          </a:solidFill>
                          <a:latin typeface="Arial"/>
                        </a:rPr>
                        <a:t>Application</a:t>
                      </a:r>
                      <a:endParaRPr lang="en-US" sz="1050">
                        <a:solidFill>
                          <a:schemeClr val="tx1"/>
                        </a:solidFill>
                      </a:endParaRPr>
                    </a:p>
                  </a:txBody>
                  <a:tcPr/>
                </a:tc>
                <a:tc>
                  <a:txBody>
                    <a:bodyPr/>
                    <a:lstStyle/>
                    <a:p>
                      <a:pPr lvl="0">
                        <a:buNone/>
                      </a:pPr>
                      <a:r>
                        <a:rPr lang="en-US" sz="1050" b="0" i="0" u="none" strike="noStrike" noProof="0">
                          <a:solidFill>
                            <a:schemeClr val="tx1"/>
                          </a:solidFill>
                          <a:latin typeface="Arial"/>
                        </a:rPr>
                        <a:t>This page is calculating how much should be budgeted to each school. </a:t>
                      </a:r>
                    </a:p>
                  </a:txBody>
                  <a:tcPr/>
                </a:tc>
                <a:extLst>
                  <a:ext uri="{0D108BD9-81ED-4DB2-BD59-A6C34878D82A}">
                    <a16:rowId xmlns:a16="http://schemas.microsoft.com/office/drawing/2014/main" val="4292382080"/>
                  </a:ext>
                </a:extLst>
              </a:tr>
              <a:tr h="502876">
                <a:tc>
                  <a:txBody>
                    <a:bodyPr/>
                    <a:lstStyle/>
                    <a:p>
                      <a:r>
                        <a:rPr lang="en-US" sz="1050">
                          <a:solidFill>
                            <a:schemeClr val="tx1"/>
                          </a:solidFill>
                        </a:rPr>
                        <a:t>Preschool Table</a:t>
                      </a:r>
                    </a:p>
                  </a:txBody>
                  <a:tcPr/>
                </a:tc>
                <a:tc>
                  <a:txBody>
                    <a:bodyPr/>
                    <a:lstStyle/>
                    <a:p>
                      <a:r>
                        <a:rPr lang="en-US" sz="1050">
                          <a:solidFill>
                            <a:schemeClr val="tx1"/>
                          </a:solidFill>
                        </a:rPr>
                        <a:t>Member District </a:t>
                      </a:r>
                      <a:r>
                        <a:rPr lang="en-US" sz="1050" b="0" i="0" u="none" strike="noStrike" noProof="0">
                          <a:solidFill>
                            <a:schemeClr val="tx1"/>
                          </a:solidFill>
                          <a:latin typeface="Arial"/>
                        </a:rPr>
                        <a:t>Application</a:t>
                      </a:r>
                      <a:endParaRPr lang="en-US" sz="1050">
                        <a:solidFill>
                          <a:schemeClr val="tx1"/>
                        </a:solidFill>
                      </a:endParaRPr>
                    </a:p>
                  </a:txBody>
                  <a:tcPr/>
                </a:tc>
                <a:tc>
                  <a:txBody>
                    <a:bodyPr/>
                    <a:lstStyle/>
                    <a:p>
                      <a:pPr lvl="0">
                        <a:buNone/>
                      </a:pPr>
                      <a:r>
                        <a:rPr lang="en-US" sz="1050" b="0" i="0" u="none" strike="noStrike" noProof="0">
                          <a:solidFill>
                            <a:schemeClr val="tx1"/>
                          </a:solidFill>
                          <a:latin typeface="Arial"/>
                        </a:rPr>
                        <a:t>The member district application will contain the list of PKs and the participation selections need to be made in the Member District Application. </a:t>
                      </a:r>
                    </a:p>
                  </a:txBody>
                  <a:tcPr/>
                </a:tc>
                <a:extLst>
                  <a:ext uri="{0D108BD9-81ED-4DB2-BD59-A6C34878D82A}">
                    <a16:rowId xmlns:a16="http://schemas.microsoft.com/office/drawing/2014/main" val="2495349838"/>
                  </a:ext>
                </a:extLst>
              </a:tr>
              <a:tr h="502876">
                <a:tc>
                  <a:txBody>
                    <a:bodyPr/>
                    <a:lstStyle/>
                    <a:p>
                      <a:pPr lvl="0">
                        <a:buNone/>
                      </a:pPr>
                      <a:r>
                        <a:rPr lang="en-US" sz="1050">
                          <a:solidFill>
                            <a:schemeClr val="tx1"/>
                          </a:solidFill>
                        </a:rPr>
                        <a:t>Title I, Part A Narratives</a:t>
                      </a:r>
                    </a:p>
                  </a:txBody>
                  <a:tcPr/>
                </a:tc>
                <a:tc>
                  <a:txBody>
                    <a:bodyPr/>
                    <a:lstStyle/>
                    <a:p>
                      <a:pPr lvl="0">
                        <a:buNone/>
                      </a:pPr>
                      <a:r>
                        <a:rPr lang="en-US" sz="1050">
                          <a:solidFill>
                            <a:schemeClr val="tx1"/>
                          </a:solidFill>
                        </a:rPr>
                        <a:t>BOCES Application</a:t>
                      </a:r>
                    </a:p>
                  </a:txBody>
                  <a:tcPr/>
                </a:tc>
                <a:tc>
                  <a:txBody>
                    <a:bodyPr/>
                    <a:lstStyle/>
                    <a:p>
                      <a:pPr lvl="0">
                        <a:buNone/>
                      </a:pPr>
                      <a:r>
                        <a:rPr lang="en-US" sz="1050">
                          <a:solidFill>
                            <a:schemeClr val="tx1"/>
                          </a:solidFill>
                        </a:rPr>
                        <a:t>The system has the ability to add narratives for each member district.</a:t>
                      </a:r>
                    </a:p>
                  </a:txBody>
                  <a:tcPr/>
                </a:tc>
                <a:extLst>
                  <a:ext uri="{0D108BD9-81ED-4DB2-BD59-A6C34878D82A}">
                    <a16:rowId xmlns:a16="http://schemas.microsoft.com/office/drawing/2014/main" val="4164852742"/>
                  </a:ext>
                </a:extLst>
              </a:tr>
              <a:tr h="502876">
                <a:tc>
                  <a:txBody>
                    <a:bodyPr/>
                    <a:lstStyle/>
                    <a:p>
                      <a:pPr lvl="0">
                        <a:buNone/>
                      </a:pPr>
                      <a:r>
                        <a:rPr lang="en-US" sz="1050">
                          <a:solidFill>
                            <a:schemeClr val="tx1"/>
                          </a:solidFill>
                        </a:rPr>
                        <a:t>Title I, Part A Budget</a:t>
                      </a:r>
                    </a:p>
                  </a:txBody>
                  <a:tcPr/>
                </a:tc>
                <a:tc>
                  <a:txBody>
                    <a:bodyPr/>
                    <a:lstStyle/>
                    <a:p>
                      <a:pPr lvl="0">
                        <a:buNone/>
                      </a:pPr>
                      <a:r>
                        <a:rPr lang="en-US" sz="1050">
                          <a:solidFill>
                            <a:schemeClr val="tx1"/>
                          </a:solidFill>
                        </a:rPr>
                        <a:t>BOCES Application </a:t>
                      </a:r>
                    </a:p>
                  </a:txBody>
                  <a:tcPr/>
                </a:tc>
                <a:tc>
                  <a:txBody>
                    <a:bodyPr/>
                    <a:lstStyle/>
                    <a:p>
                      <a:pPr lvl="0">
                        <a:buNone/>
                      </a:pPr>
                      <a:r>
                        <a:rPr lang="en-US" sz="1050" b="0" i="0" u="none" strike="noStrike" cap="none">
                          <a:solidFill>
                            <a:schemeClr val="tx1"/>
                          </a:solidFill>
                          <a:latin typeface="+mn-lt"/>
                          <a:ea typeface="+mn-ea"/>
                          <a:cs typeface="+mn-cs"/>
                          <a:sym typeface="Arial"/>
                        </a:rPr>
                        <a:t>The BOCES is the fiscal agent and the fund requests are connected to the BOCES budget.</a:t>
                      </a:r>
                    </a:p>
                  </a:txBody>
                  <a:tcPr/>
                </a:tc>
                <a:extLst>
                  <a:ext uri="{0D108BD9-81ED-4DB2-BD59-A6C34878D82A}">
                    <a16:rowId xmlns:a16="http://schemas.microsoft.com/office/drawing/2014/main" val="2022813154"/>
                  </a:ext>
                </a:extLst>
              </a:tr>
              <a:tr h="502876">
                <a:tc>
                  <a:txBody>
                    <a:bodyPr/>
                    <a:lstStyle/>
                    <a:p>
                      <a:pPr lvl="0">
                        <a:buNone/>
                      </a:pPr>
                      <a:r>
                        <a:rPr lang="en-US" sz="1050">
                          <a:solidFill>
                            <a:schemeClr val="tx1"/>
                          </a:solidFill>
                        </a:rPr>
                        <a:t>Title I, Part A Assurances</a:t>
                      </a:r>
                    </a:p>
                  </a:txBody>
                  <a:tcPr/>
                </a:tc>
                <a:tc>
                  <a:txBody>
                    <a:bodyPr/>
                    <a:lstStyle/>
                    <a:p>
                      <a:pPr lvl="0">
                        <a:buNone/>
                      </a:pPr>
                      <a:r>
                        <a:rPr lang="en-US" sz="1050">
                          <a:solidFill>
                            <a:schemeClr val="tx1"/>
                          </a:solidFill>
                        </a:rPr>
                        <a:t>Both Applications </a:t>
                      </a:r>
                    </a:p>
                  </a:txBody>
                  <a:tcPr/>
                </a:tc>
                <a:tc>
                  <a:txBody>
                    <a:bodyPr/>
                    <a:lstStyle/>
                    <a:p>
                      <a:pPr lvl="0">
                        <a:buNone/>
                      </a:pPr>
                      <a:r>
                        <a:rPr lang="en-US" sz="1050" b="0" i="0" u="none" strike="noStrike" cap="none">
                          <a:solidFill>
                            <a:schemeClr val="tx1"/>
                          </a:solidFill>
                          <a:latin typeface="+mn-lt"/>
                          <a:ea typeface="+mn-ea"/>
                          <a:cs typeface="+mn-cs"/>
                          <a:sym typeface="Arial"/>
                        </a:rPr>
                        <a:t>Assurances need to be understood and </a:t>
                      </a:r>
                      <a:r>
                        <a:rPr lang="en-US" sz="1050" b="0" i="0" u="none" strike="noStrike" cap="none">
                          <a:solidFill>
                            <a:schemeClr val="tx1"/>
                          </a:solidFill>
                          <a:latin typeface="+mn-lt"/>
                          <a:ea typeface="+mn-ea"/>
                          <a:cs typeface="+mn-cs"/>
                        </a:rPr>
                        <a:t>completed in</a:t>
                      </a:r>
                      <a:r>
                        <a:rPr lang="en-US" sz="1050" b="0" i="0" u="none" strike="noStrike" cap="none">
                          <a:solidFill>
                            <a:schemeClr val="tx1"/>
                          </a:solidFill>
                          <a:latin typeface="+mn-lt"/>
                          <a:ea typeface="+mn-ea"/>
                          <a:cs typeface="+mn-cs"/>
                          <a:sym typeface="Arial"/>
                        </a:rPr>
                        <a:t> both the </a:t>
                      </a:r>
                      <a:r>
                        <a:rPr lang="en-US" sz="1050" b="0" i="0" u="none" strike="noStrike" cap="none">
                          <a:solidFill>
                            <a:schemeClr val="tx1"/>
                          </a:solidFill>
                          <a:latin typeface="+mn-lt"/>
                          <a:ea typeface="+mn-ea"/>
                          <a:cs typeface="+mn-cs"/>
                        </a:rPr>
                        <a:t>Member District Application and the BOCES Application. </a:t>
                      </a:r>
                      <a:endParaRPr lang="en-US" sz="1050" b="0" i="0" u="none" strike="noStrike" cap="none">
                        <a:solidFill>
                          <a:schemeClr val="tx1"/>
                        </a:solidFill>
                        <a:latin typeface="+mn-lt"/>
                        <a:ea typeface="+mn-ea"/>
                        <a:cs typeface="+mn-cs"/>
                        <a:sym typeface="Arial"/>
                      </a:endParaRPr>
                    </a:p>
                  </a:txBody>
                  <a:tcPr/>
                </a:tc>
                <a:extLst>
                  <a:ext uri="{0D108BD9-81ED-4DB2-BD59-A6C34878D82A}">
                    <a16:rowId xmlns:a16="http://schemas.microsoft.com/office/drawing/2014/main" val="1458069954"/>
                  </a:ext>
                </a:extLst>
              </a:tr>
            </a:tbl>
          </a:graphicData>
        </a:graphic>
      </p:graphicFrame>
      <p:pic>
        <p:nvPicPr>
          <p:cNvPr id="6" name="Picture 5">
            <a:extLst>
              <a:ext uri="{FF2B5EF4-FFF2-40B4-BE49-F238E27FC236}">
                <a16:creationId xmlns:a16="http://schemas.microsoft.com/office/drawing/2014/main" id="{152A7CFA-9FF3-C48D-6DE1-21F18F122B3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875" y="108074"/>
            <a:ext cx="718992" cy="687550"/>
          </a:xfrm>
          <a:prstGeom prst="rect">
            <a:avLst/>
          </a:prstGeom>
        </p:spPr>
      </p:pic>
    </p:spTree>
    <p:extLst>
      <p:ext uri="{BB962C8B-B14F-4D97-AF65-F5344CB8AC3E}">
        <p14:creationId xmlns:p14="http://schemas.microsoft.com/office/powerpoint/2010/main" val="982320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90891-689C-126B-D5B7-03B43F1898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82E85-0385-8686-8A20-341280D595F0}"/>
              </a:ext>
            </a:extLst>
          </p:cNvPr>
          <p:cNvSpPr>
            <a:spLocks noGrp="1"/>
          </p:cNvSpPr>
          <p:nvPr>
            <p:ph type="title"/>
          </p:nvPr>
        </p:nvSpPr>
        <p:spPr/>
        <p:txBody>
          <a:bodyPr/>
          <a:lstStyle/>
          <a:p>
            <a:r>
              <a:rPr lang="en-US">
                <a:latin typeface="Museo Slab 500"/>
              </a:rPr>
              <a:t>LEA Title I, Part A Set-Aside</a:t>
            </a:r>
            <a:endParaRPr lang="en-US"/>
          </a:p>
        </p:txBody>
      </p:sp>
      <p:sp>
        <p:nvSpPr>
          <p:cNvPr id="4" name="Content Placeholder 3">
            <a:extLst>
              <a:ext uri="{FF2B5EF4-FFF2-40B4-BE49-F238E27FC236}">
                <a16:creationId xmlns:a16="http://schemas.microsoft.com/office/drawing/2014/main" id="{44526B30-0834-D7B9-DF3F-F36BD8964A30}"/>
              </a:ext>
            </a:extLst>
          </p:cNvPr>
          <p:cNvSpPr>
            <a:spLocks noGrp="1"/>
          </p:cNvSpPr>
          <p:nvPr>
            <p:ph type="body" idx="1"/>
          </p:nvPr>
        </p:nvSpPr>
        <p:spPr>
          <a:xfrm>
            <a:off x="311700" y="1152475"/>
            <a:ext cx="8604323" cy="3034800"/>
          </a:xfrm>
        </p:spPr>
        <p:txBody>
          <a:bodyPr vert="horz" lIns="0" tIns="0" rIns="0" bIns="34290" rtlCol="0" anchor="t">
            <a:normAutofit/>
          </a:bodyPr>
          <a:lstStyle/>
          <a:p>
            <a:r>
              <a:rPr lang="en-US">
                <a:ea typeface="Calibri"/>
                <a:cs typeface="Calibri"/>
              </a:rPr>
              <a:t>As mentioned, this needs to be completed in the member district application because it is calculating how much can be allocated to participating schools on the School Ranking page. </a:t>
            </a:r>
          </a:p>
          <a:p>
            <a:r>
              <a:rPr lang="en-US">
                <a:ea typeface="Calibri"/>
                <a:cs typeface="Calibri"/>
              </a:rPr>
              <a:t>For the BOCES application, the Homeless Set-Aside still needs to be entered, and the amount needs to match what is budgeted. </a:t>
            </a:r>
          </a:p>
          <a:p>
            <a:pPr lvl="1"/>
            <a:r>
              <a:rPr lang="en-US">
                <a:ea typeface="Calibri"/>
                <a:cs typeface="Calibri"/>
              </a:rPr>
              <a:t>If it is not entered on this page, the BOCES will receive an error that prevents submission. </a:t>
            </a:r>
          </a:p>
        </p:txBody>
      </p:sp>
      <p:sp>
        <p:nvSpPr>
          <p:cNvPr id="5" name="Title 4">
            <a:extLst>
              <a:ext uri="{FF2B5EF4-FFF2-40B4-BE49-F238E27FC236}">
                <a16:creationId xmlns:a16="http://schemas.microsoft.com/office/drawing/2014/main" id="{B49E8360-F458-C520-D65B-381631645DED}"/>
              </a:ext>
            </a:extLst>
          </p:cNvPr>
          <p:cNvSpPr>
            <a:spLocks noGrp="1"/>
          </p:cNvSpPr>
          <p:nvPr>
            <p:ph type="title" idx="2"/>
          </p:nvPr>
        </p:nvSpPr>
        <p:spPr/>
        <p:txBody>
          <a:bodyPr/>
          <a:lstStyle/>
          <a:p>
            <a:r>
              <a:rPr lang="en-US"/>
              <a:t>Consolidated Application System Training</a:t>
            </a:r>
          </a:p>
        </p:txBody>
      </p:sp>
      <p:pic>
        <p:nvPicPr>
          <p:cNvPr id="6" name="Picture 5">
            <a:extLst>
              <a:ext uri="{FF2B5EF4-FFF2-40B4-BE49-F238E27FC236}">
                <a16:creationId xmlns:a16="http://schemas.microsoft.com/office/drawing/2014/main" id="{2EFE9D4E-9A56-F233-F5D7-60E2EF19509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875" y="137381"/>
            <a:ext cx="718992" cy="687550"/>
          </a:xfrm>
          <a:prstGeom prst="rect">
            <a:avLst/>
          </a:prstGeom>
        </p:spPr>
      </p:pic>
    </p:spTree>
    <p:extLst>
      <p:ext uri="{BB962C8B-B14F-4D97-AF65-F5344CB8AC3E}">
        <p14:creationId xmlns:p14="http://schemas.microsoft.com/office/powerpoint/2010/main" val="548152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8E38A-B385-E610-6309-1E48A3B3C5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0EA6FA-0214-6282-4EF8-0BCA42BF2FD1}"/>
              </a:ext>
            </a:extLst>
          </p:cNvPr>
          <p:cNvSpPr>
            <a:spLocks noGrp="1"/>
          </p:cNvSpPr>
          <p:nvPr>
            <p:ph type="title"/>
          </p:nvPr>
        </p:nvSpPr>
        <p:spPr/>
        <p:txBody>
          <a:bodyPr/>
          <a:lstStyle/>
          <a:p>
            <a:r>
              <a:rPr lang="en-US">
                <a:latin typeface="Museo Slab 500"/>
              </a:rPr>
              <a:t>LEA Data Profile</a:t>
            </a:r>
            <a:endParaRPr lang="en-US"/>
          </a:p>
        </p:txBody>
      </p:sp>
      <p:sp>
        <p:nvSpPr>
          <p:cNvPr id="4" name="Content Placeholder 3">
            <a:extLst>
              <a:ext uri="{FF2B5EF4-FFF2-40B4-BE49-F238E27FC236}">
                <a16:creationId xmlns:a16="http://schemas.microsoft.com/office/drawing/2014/main" id="{DD5898B1-BDC5-68DE-0A62-EE8DFE444CAD}"/>
              </a:ext>
            </a:extLst>
          </p:cNvPr>
          <p:cNvSpPr>
            <a:spLocks noGrp="1"/>
          </p:cNvSpPr>
          <p:nvPr>
            <p:ph type="body" idx="1"/>
          </p:nvPr>
        </p:nvSpPr>
        <p:spPr>
          <a:xfrm>
            <a:off x="312544" y="1054350"/>
            <a:ext cx="8604323" cy="3034800"/>
          </a:xfrm>
        </p:spPr>
        <p:txBody>
          <a:bodyPr vert="horz" lIns="0" tIns="0" rIns="0" bIns="34290" rtlCol="0" anchor="t">
            <a:normAutofit/>
          </a:bodyPr>
          <a:lstStyle/>
          <a:p>
            <a:r>
              <a:rPr lang="en-US" sz="1400">
                <a:latin typeface="Roboto" panose="02000000000000000000" pitchFamily="2" charset="0"/>
                <a:ea typeface="Roboto" panose="02000000000000000000" pitchFamily="2" charset="0"/>
                <a:cs typeface="Roboto" panose="02000000000000000000" pitchFamily="2" charset="0"/>
              </a:rPr>
              <a:t>Within the member district’s application, the poverty measure needs to be selected. This can differ from district to district which is why it needs to be selected within the member district application.  </a:t>
            </a:r>
          </a:p>
          <a:p>
            <a:r>
              <a:rPr lang="en-US" sz="1400">
                <a:latin typeface="Roboto" panose="02000000000000000000" pitchFamily="2" charset="0"/>
                <a:ea typeface="Roboto" panose="02000000000000000000" pitchFamily="2" charset="0"/>
                <a:cs typeface="Roboto" panose="02000000000000000000" pitchFamily="2" charset="0"/>
              </a:rPr>
              <a:t>The BOCES application also needs a selection in order to submit. CDE has added an option for the BOCES application. The BOCES can now select, “</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BOCES - Refer to member district data profile selection</a:t>
            </a:r>
            <a:r>
              <a:rPr lang="en-US" sz="1200" b="0" i="0">
                <a:solidFill>
                  <a:srgbClr val="000000"/>
                </a:solidFill>
                <a:effectLst/>
                <a:latin typeface="-apple-system"/>
              </a:rPr>
              <a:t>.</a:t>
            </a:r>
            <a:r>
              <a:rPr lang="en-US" sz="1200" b="0" i="0">
                <a:solidFill>
                  <a:srgbClr val="000000"/>
                </a:solidFill>
                <a:effectLst/>
                <a:latin typeface="-apple-system"/>
                <a:cs typeface="Calibri"/>
              </a:rPr>
              <a:t>”</a:t>
            </a:r>
            <a:endParaRPr lang="en-US" sz="1200">
              <a:ea typeface="Calibri"/>
              <a:cs typeface="Calibri"/>
            </a:endParaRPr>
          </a:p>
        </p:txBody>
      </p:sp>
      <p:pic>
        <p:nvPicPr>
          <p:cNvPr id="7" name="Picture 6" descr="The LEA Data Profile will link the consolidated application planning resource. It will also link to the Title I Rank Order website for more information on the poverty measures. The measures are the same as last year including Free/Reduced Lunch (including federal FRPL and/or state household survey), Free and Reduced Meal &amp; Community Eligibility Provision (CEP), Free Lunch, TANF Eligibility, Medicaid, US Census Data. The newest addition is the option to select, BOCES - Refer to member district data profile selection.">
            <a:extLst>
              <a:ext uri="{FF2B5EF4-FFF2-40B4-BE49-F238E27FC236}">
                <a16:creationId xmlns:a16="http://schemas.microsoft.com/office/drawing/2014/main" id="{366019BE-4468-580E-C989-50B806E0A3C4}"/>
              </a:ext>
            </a:extLst>
          </p:cNvPr>
          <p:cNvPicPr>
            <a:picLocks noChangeAspect="1"/>
          </p:cNvPicPr>
          <p:nvPr/>
        </p:nvPicPr>
        <p:blipFill>
          <a:blip r:embed="rId3"/>
          <a:stretch>
            <a:fillRect/>
          </a:stretch>
        </p:blipFill>
        <p:spPr>
          <a:xfrm>
            <a:off x="988979" y="2327317"/>
            <a:ext cx="7166042" cy="1890958"/>
          </a:xfrm>
          <a:prstGeom prst="rect">
            <a:avLst/>
          </a:prstGeom>
        </p:spPr>
      </p:pic>
      <p:sp>
        <p:nvSpPr>
          <p:cNvPr id="5" name="Title 4">
            <a:extLst>
              <a:ext uri="{FF2B5EF4-FFF2-40B4-BE49-F238E27FC236}">
                <a16:creationId xmlns:a16="http://schemas.microsoft.com/office/drawing/2014/main" id="{4FF9A076-A40E-3DB6-8473-093A4FC6B77D}"/>
              </a:ext>
            </a:extLst>
          </p:cNvPr>
          <p:cNvSpPr>
            <a:spLocks noGrp="1"/>
          </p:cNvSpPr>
          <p:nvPr>
            <p:ph type="title" idx="2"/>
          </p:nvPr>
        </p:nvSpPr>
        <p:spPr/>
        <p:txBody>
          <a:bodyPr/>
          <a:lstStyle/>
          <a:p>
            <a:r>
              <a:rPr lang="en-US"/>
              <a:t>Consolidated Application System Training</a:t>
            </a:r>
          </a:p>
        </p:txBody>
      </p:sp>
      <p:pic>
        <p:nvPicPr>
          <p:cNvPr id="6" name="Picture 5">
            <a:extLst>
              <a:ext uri="{FF2B5EF4-FFF2-40B4-BE49-F238E27FC236}">
                <a16:creationId xmlns:a16="http://schemas.microsoft.com/office/drawing/2014/main" id="{794918CE-78BC-DFCA-A25B-7372E04579F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7875" y="137381"/>
            <a:ext cx="718992" cy="687550"/>
          </a:xfrm>
          <a:prstGeom prst="rect">
            <a:avLst/>
          </a:prstGeom>
        </p:spPr>
      </p:pic>
    </p:spTree>
    <p:extLst>
      <p:ext uri="{BB962C8B-B14F-4D97-AF65-F5344CB8AC3E}">
        <p14:creationId xmlns:p14="http://schemas.microsoft.com/office/powerpoint/2010/main" val="2275541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2EEA5-22F7-482B-36C3-8A2F0873B5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CC3A4C-59AE-B152-A8BE-E87284EE5491}"/>
              </a:ext>
            </a:extLst>
          </p:cNvPr>
          <p:cNvSpPr>
            <a:spLocks noGrp="1"/>
          </p:cNvSpPr>
          <p:nvPr>
            <p:ph type="title"/>
          </p:nvPr>
        </p:nvSpPr>
        <p:spPr/>
        <p:txBody>
          <a:bodyPr/>
          <a:lstStyle/>
          <a:p>
            <a:r>
              <a:rPr lang="en-US">
                <a:latin typeface="Museo Slab 500"/>
              </a:rPr>
              <a:t>School Ranking</a:t>
            </a:r>
            <a:endParaRPr lang="en-US"/>
          </a:p>
        </p:txBody>
      </p:sp>
      <p:sp>
        <p:nvSpPr>
          <p:cNvPr id="4" name="Content Placeholder 3">
            <a:extLst>
              <a:ext uri="{FF2B5EF4-FFF2-40B4-BE49-F238E27FC236}">
                <a16:creationId xmlns:a16="http://schemas.microsoft.com/office/drawing/2014/main" id="{EEA35F49-2D83-F485-CF5E-2A7A8D318B25}"/>
              </a:ext>
            </a:extLst>
          </p:cNvPr>
          <p:cNvSpPr>
            <a:spLocks noGrp="1"/>
          </p:cNvSpPr>
          <p:nvPr>
            <p:ph type="body" idx="1"/>
          </p:nvPr>
        </p:nvSpPr>
        <p:spPr>
          <a:xfrm>
            <a:off x="312544" y="1054350"/>
            <a:ext cx="8604323" cy="3034800"/>
          </a:xfrm>
        </p:spPr>
        <p:txBody>
          <a:bodyPr vert="horz" lIns="0" tIns="0" rIns="0" bIns="34290" rtlCol="0" anchor="t">
            <a:normAutofit/>
          </a:bodyPr>
          <a:lstStyle/>
          <a:p>
            <a:r>
              <a:rPr lang="en-US" sz="1400"/>
              <a:t>This page needs to be completed within the Member District application. The non-public school page and the LEA Title I, Part A Set-Asides page all go into the Total Amount Available for Schools which can be found in the top right hand corner of the School Ranking page. </a:t>
            </a:r>
          </a:p>
          <a:p>
            <a:r>
              <a:rPr lang="en-US" sz="1400">
                <a:ea typeface="Calibri"/>
                <a:cs typeface="Calibri"/>
              </a:rPr>
              <a:t>The School Ranking page in the BOCES application will be blank. The BOCES does not need to complete anything on this page within the BOCES application. </a:t>
            </a:r>
          </a:p>
        </p:txBody>
      </p:sp>
      <p:sp>
        <p:nvSpPr>
          <p:cNvPr id="5" name="Title 4">
            <a:extLst>
              <a:ext uri="{FF2B5EF4-FFF2-40B4-BE49-F238E27FC236}">
                <a16:creationId xmlns:a16="http://schemas.microsoft.com/office/drawing/2014/main" id="{F8613DF2-1661-F990-AF54-C734909A9ECB}"/>
              </a:ext>
            </a:extLst>
          </p:cNvPr>
          <p:cNvSpPr>
            <a:spLocks noGrp="1"/>
          </p:cNvSpPr>
          <p:nvPr>
            <p:ph type="title" idx="2"/>
          </p:nvPr>
        </p:nvSpPr>
        <p:spPr/>
        <p:txBody>
          <a:bodyPr/>
          <a:lstStyle/>
          <a:p>
            <a:r>
              <a:rPr lang="en-US"/>
              <a:t>Consolidated Application System Training</a:t>
            </a:r>
          </a:p>
        </p:txBody>
      </p:sp>
      <p:pic>
        <p:nvPicPr>
          <p:cNvPr id="6" name="Picture 5">
            <a:extLst>
              <a:ext uri="{FF2B5EF4-FFF2-40B4-BE49-F238E27FC236}">
                <a16:creationId xmlns:a16="http://schemas.microsoft.com/office/drawing/2014/main" id="{3D73C26A-B50A-135F-8F20-AB463C31D59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875" y="137381"/>
            <a:ext cx="718992" cy="687550"/>
          </a:xfrm>
          <a:prstGeom prst="rect">
            <a:avLst/>
          </a:prstGeom>
        </p:spPr>
      </p:pic>
    </p:spTree>
    <p:extLst>
      <p:ext uri="{BB962C8B-B14F-4D97-AF65-F5344CB8AC3E}">
        <p14:creationId xmlns:p14="http://schemas.microsoft.com/office/powerpoint/2010/main" val="1130359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7A83A-6CE9-1126-EC67-FF3E057F6D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2D67E7-7A7B-4495-8B71-0C2A4ABD86B0}"/>
              </a:ext>
            </a:extLst>
          </p:cNvPr>
          <p:cNvSpPr>
            <a:spLocks noGrp="1"/>
          </p:cNvSpPr>
          <p:nvPr>
            <p:ph type="title"/>
          </p:nvPr>
        </p:nvSpPr>
        <p:spPr/>
        <p:txBody>
          <a:bodyPr/>
          <a:lstStyle/>
          <a:p>
            <a:r>
              <a:rPr lang="en-US"/>
              <a:t>Title I, Part A Narrative and Budget</a:t>
            </a:r>
          </a:p>
        </p:txBody>
      </p:sp>
      <p:sp>
        <p:nvSpPr>
          <p:cNvPr id="4" name="Content Placeholder 3">
            <a:extLst>
              <a:ext uri="{FF2B5EF4-FFF2-40B4-BE49-F238E27FC236}">
                <a16:creationId xmlns:a16="http://schemas.microsoft.com/office/drawing/2014/main" id="{6439976B-0B1B-B36C-3FBD-BFE639169A83}"/>
              </a:ext>
            </a:extLst>
          </p:cNvPr>
          <p:cNvSpPr>
            <a:spLocks noGrp="1"/>
          </p:cNvSpPr>
          <p:nvPr>
            <p:ph type="body" idx="1"/>
          </p:nvPr>
        </p:nvSpPr>
        <p:spPr>
          <a:xfrm>
            <a:off x="312544" y="1054350"/>
            <a:ext cx="8604323" cy="3034800"/>
          </a:xfrm>
        </p:spPr>
        <p:txBody>
          <a:bodyPr vert="horz" lIns="0" tIns="0" rIns="0" bIns="34290" rtlCol="0" anchor="t">
            <a:normAutofit/>
          </a:bodyPr>
          <a:lstStyle/>
          <a:p>
            <a:r>
              <a:rPr lang="en-US" sz="1400"/>
              <a:t>The narrative and budget for Title I, Part A needs to take place within the BOCES application. </a:t>
            </a:r>
          </a:p>
          <a:p>
            <a:r>
              <a:rPr lang="en-US" sz="1400"/>
              <a:t>The Member District application does not need to be completed on these pages. </a:t>
            </a:r>
          </a:p>
        </p:txBody>
      </p:sp>
      <p:sp>
        <p:nvSpPr>
          <p:cNvPr id="5" name="Title 4">
            <a:extLst>
              <a:ext uri="{FF2B5EF4-FFF2-40B4-BE49-F238E27FC236}">
                <a16:creationId xmlns:a16="http://schemas.microsoft.com/office/drawing/2014/main" id="{FBD974B7-E957-1ACE-3068-51B64803DE3F}"/>
              </a:ext>
            </a:extLst>
          </p:cNvPr>
          <p:cNvSpPr>
            <a:spLocks noGrp="1"/>
          </p:cNvSpPr>
          <p:nvPr>
            <p:ph type="title" idx="2"/>
          </p:nvPr>
        </p:nvSpPr>
        <p:spPr/>
        <p:txBody>
          <a:bodyPr/>
          <a:lstStyle/>
          <a:p>
            <a:r>
              <a:rPr lang="en-US"/>
              <a:t>Consolidated Application System Training</a:t>
            </a:r>
          </a:p>
        </p:txBody>
      </p:sp>
      <p:pic>
        <p:nvPicPr>
          <p:cNvPr id="6" name="Picture 5">
            <a:extLst>
              <a:ext uri="{FF2B5EF4-FFF2-40B4-BE49-F238E27FC236}">
                <a16:creationId xmlns:a16="http://schemas.microsoft.com/office/drawing/2014/main" id="{4FE12942-28B1-0B38-E592-49C6D0985A2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875" y="137381"/>
            <a:ext cx="718992" cy="687550"/>
          </a:xfrm>
          <a:prstGeom prst="rect">
            <a:avLst/>
          </a:prstGeom>
        </p:spPr>
      </p:pic>
    </p:spTree>
    <p:extLst>
      <p:ext uri="{BB962C8B-B14F-4D97-AF65-F5344CB8AC3E}">
        <p14:creationId xmlns:p14="http://schemas.microsoft.com/office/powerpoint/2010/main" val="523743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C3842-4AE4-7BCC-E44C-D44532F5D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C6C9F-B39F-B1B5-B2DD-7241F7A9C1B7}"/>
              </a:ext>
            </a:extLst>
          </p:cNvPr>
          <p:cNvSpPr>
            <a:spLocks noGrp="1"/>
          </p:cNvSpPr>
          <p:nvPr>
            <p:ph type="title"/>
          </p:nvPr>
        </p:nvSpPr>
        <p:spPr/>
        <p:txBody>
          <a:bodyPr/>
          <a:lstStyle/>
          <a:p>
            <a:r>
              <a:rPr lang="en-US"/>
              <a:t>Title I, Part A Assurances </a:t>
            </a:r>
          </a:p>
        </p:txBody>
      </p:sp>
      <p:sp>
        <p:nvSpPr>
          <p:cNvPr id="4" name="Content Placeholder 3">
            <a:extLst>
              <a:ext uri="{FF2B5EF4-FFF2-40B4-BE49-F238E27FC236}">
                <a16:creationId xmlns:a16="http://schemas.microsoft.com/office/drawing/2014/main" id="{F665E1BA-6938-961A-5A9C-D1104490634E}"/>
              </a:ext>
            </a:extLst>
          </p:cNvPr>
          <p:cNvSpPr>
            <a:spLocks noGrp="1"/>
          </p:cNvSpPr>
          <p:nvPr>
            <p:ph type="body" idx="1"/>
          </p:nvPr>
        </p:nvSpPr>
        <p:spPr>
          <a:xfrm>
            <a:off x="312544" y="1054350"/>
            <a:ext cx="8604323" cy="3034800"/>
          </a:xfrm>
        </p:spPr>
        <p:txBody>
          <a:bodyPr vert="horz" lIns="0" tIns="0" rIns="0" bIns="34290" rtlCol="0" anchor="t">
            <a:normAutofit/>
          </a:bodyPr>
          <a:lstStyle/>
          <a:p>
            <a:r>
              <a:rPr lang="en-US" sz="1400"/>
              <a:t>CDE is asking that both the Member District application and the BOCES application complete the Title I, Part A Assurances. </a:t>
            </a:r>
          </a:p>
          <a:p>
            <a:r>
              <a:rPr lang="en-US" sz="1400"/>
              <a:t>It is imperative that both the LEA and BOCES read and understand the assurances for all programs, even if funds are signed over to a BOCES. </a:t>
            </a:r>
          </a:p>
        </p:txBody>
      </p:sp>
      <p:sp>
        <p:nvSpPr>
          <p:cNvPr id="5" name="Title 4">
            <a:extLst>
              <a:ext uri="{FF2B5EF4-FFF2-40B4-BE49-F238E27FC236}">
                <a16:creationId xmlns:a16="http://schemas.microsoft.com/office/drawing/2014/main" id="{59CDDD4F-A988-1885-AE92-0F3155659EC7}"/>
              </a:ext>
            </a:extLst>
          </p:cNvPr>
          <p:cNvSpPr>
            <a:spLocks noGrp="1"/>
          </p:cNvSpPr>
          <p:nvPr>
            <p:ph type="title" idx="2"/>
          </p:nvPr>
        </p:nvSpPr>
        <p:spPr/>
        <p:txBody>
          <a:bodyPr/>
          <a:lstStyle/>
          <a:p>
            <a:r>
              <a:rPr lang="en-US"/>
              <a:t>Consolidated Application System Training</a:t>
            </a:r>
          </a:p>
        </p:txBody>
      </p:sp>
      <p:pic>
        <p:nvPicPr>
          <p:cNvPr id="6" name="Picture 5">
            <a:extLst>
              <a:ext uri="{FF2B5EF4-FFF2-40B4-BE49-F238E27FC236}">
                <a16:creationId xmlns:a16="http://schemas.microsoft.com/office/drawing/2014/main" id="{7945A72C-8070-645A-F7C1-697416193BA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875" y="137381"/>
            <a:ext cx="718992" cy="687550"/>
          </a:xfrm>
          <a:prstGeom prst="rect">
            <a:avLst/>
          </a:prstGeom>
        </p:spPr>
      </p:pic>
    </p:spTree>
    <p:extLst>
      <p:ext uri="{BB962C8B-B14F-4D97-AF65-F5344CB8AC3E}">
        <p14:creationId xmlns:p14="http://schemas.microsoft.com/office/powerpoint/2010/main" val="2594317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65191-8560-CA71-4611-ABA837D3E0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3D9F1-C6B0-18E0-DE48-1DEAC969EB3B}"/>
              </a:ext>
            </a:extLst>
          </p:cNvPr>
          <p:cNvSpPr>
            <a:spLocks noGrp="1"/>
          </p:cNvSpPr>
          <p:nvPr>
            <p:ph type="title"/>
          </p:nvPr>
        </p:nvSpPr>
        <p:spPr/>
        <p:txBody>
          <a:bodyPr/>
          <a:lstStyle/>
          <a:p>
            <a:r>
              <a:rPr lang="en-US"/>
              <a:t>Other Title Programs</a:t>
            </a:r>
          </a:p>
        </p:txBody>
      </p:sp>
      <p:sp>
        <p:nvSpPr>
          <p:cNvPr id="4" name="Content Placeholder 3">
            <a:extLst>
              <a:ext uri="{FF2B5EF4-FFF2-40B4-BE49-F238E27FC236}">
                <a16:creationId xmlns:a16="http://schemas.microsoft.com/office/drawing/2014/main" id="{1EB56473-CE48-9692-EACA-4F15E798C6DB}"/>
              </a:ext>
            </a:extLst>
          </p:cNvPr>
          <p:cNvSpPr>
            <a:spLocks noGrp="1"/>
          </p:cNvSpPr>
          <p:nvPr>
            <p:ph type="body" idx="1"/>
          </p:nvPr>
        </p:nvSpPr>
        <p:spPr>
          <a:xfrm>
            <a:off x="312544" y="1054350"/>
            <a:ext cx="8604323" cy="3034800"/>
          </a:xfrm>
        </p:spPr>
        <p:txBody>
          <a:bodyPr vert="horz" lIns="0" tIns="0" rIns="0" bIns="34290" rtlCol="0" anchor="t">
            <a:normAutofit/>
          </a:bodyPr>
          <a:lstStyle/>
          <a:p>
            <a:pPr>
              <a:lnSpc>
                <a:spcPct val="114999"/>
              </a:lnSpc>
            </a:pPr>
            <a:r>
              <a:rPr lang="en-US" sz="1400"/>
              <a:t>If the Member District signs over the other Title programs, they will not see those program sections within their application. These programs will all be completed within the BOCES Application: </a:t>
            </a:r>
          </a:p>
          <a:p>
            <a:pPr lvl="1">
              <a:lnSpc>
                <a:spcPct val="114999"/>
              </a:lnSpc>
            </a:pPr>
            <a:r>
              <a:rPr lang="en-US" sz="1200"/>
              <a:t>Title II</a:t>
            </a:r>
          </a:p>
          <a:p>
            <a:pPr lvl="1">
              <a:lnSpc>
                <a:spcPct val="114999"/>
              </a:lnSpc>
            </a:pPr>
            <a:r>
              <a:rPr lang="en-US" sz="1200"/>
              <a:t>Title III</a:t>
            </a:r>
          </a:p>
          <a:p>
            <a:pPr lvl="1">
              <a:lnSpc>
                <a:spcPct val="114999"/>
              </a:lnSpc>
            </a:pPr>
            <a:r>
              <a:rPr lang="en-US" sz="1200"/>
              <a:t>Title III-ISA</a:t>
            </a:r>
          </a:p>
          <a:p>
            <a:pPr lvl="1">
              <a:lnSpc>
                <a:spcPct val="114999"/>
              </a:lnSpc>
            </a:pPr>
            <a:r>
              <a:rPr lang="en-US" sz="1200"/>
              <a:t>Title IV</a:t>
            </a:r>
          </a:p>
          <a:p>
            <a:pPr lvl="1">
              <a:lnSpc>
                <a:spcPct val="114999"/>
              </a:lnSpc>
            </a:pPr>
            <a:r>
              <a:rPr lang="en-US" sz="1200"/>
              <a:t>Title V</a:t>
            </a:r>
            <a:endParaRPr lang="en-US"/>
          </a:p>
        </p:txBody>
      </p:sp>
      <p:sp>
        <p:nvSpPr>
          <p:cNvPr id="5" name="Title 4">
            <a:extLst>
              <a:ext uri="{FF2B5EF4-FFF2-40B4-BE49-F238E27FC236}">
                <a16:creationId xmlns:a16="http://schemas.microsoft.com/office/drawing/2014/main" id="{1BAAC7BE-395C-F1B7-C36E-4D557DDEE89F}"/>
              </a:ext>
            </a:extLst>
          </p:cNvPr>
          <p:cNvSpPr>
            <a:spLocks noGrp="1"/>
          </p:cNvSpPr>
          <p:nvPr>
            <p:ph type="title" idx="2"/>
          </p:nvPr>
        </p:nvSpPr>
        <p:spPr/>
        <p:txBody>
          <a:bodyPr/>
          <a:lstStyle/>
          <a:p>
            <a:r>
              <a:rPr lang="en-US"/>
              <a:t>Consolidated Application System Training</a:t>
            </a:r>
          </a:p>
        </p:txBody>
      </p:sp>
      <p:pic>
        <p:nvPicPr>
          <p:cNvPr id="6" name="Picture 5">
            <a:extLst>
              <a:ext uri="{FF2B5EF4-FFF2-40B4-BE49-F238E27FC236}">
                <a16:creationId xmlns:a16="http://schemas.microsoft.com/office/drawing/2014/main" id="{3D0A4B0F-C203-8277-822E-A1C5C0FBEDA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875" y="137381"/>
            <a:ext cx="718992" cy="687550"/>
          </a:xfrm>
          <a:prstGeom prst="rect">
            <a:avLst/>
          </a:prstGeom>
        </p:spPr>
      </p:pic>
    </p:spTree>
    <p:extLst>
      <p:ext uri="{BB962C8B-B14F-4D97-AF65-F5344CB8AC3E}">
        <p14:creationId xmlns:p14="http://schemas.microsoft.com/office/powerpoint/2010/main" val="2981703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9EFB4-39A6-CB69-6A58-8E6F24E7D489}"/>
              </a:ext>
            </a:extLst>
          </p:cNvPr>
          <p:cNvSpPr>
            <a:spLocks noGrp="1"/>
          </p:cNvSpPr>
          <p:nvPr>
            <p:ph type="title"/>
          </p:nvPr>
        </p:nvSpPr>
        <p:spPr/>
        <p:txBody>
          <a:bodyPr/>
          <a:lstStyle/>
          <a:p>
            <a:r>
              <a:rPr lang="en-US">
                <a:latin typeface="Museo Slab 500"/>
              </a:rPr>
              <a:t>BOCES Application – Narratives </a:t>
            </a:r>
            <a:endParaRPr lang="en-US"/>
          </a:p>
        </p:txBody>
      </p:sp>
      <p:sp>
        <p:nvSpPr>
          <p:cNvPr id="4" name="Content Placeholder 3">
            <a:extLst>
              <a:ext uri="{FF2B5EF4-FFF2-40B4-BE49-F238E27FC236}">
                <a16:creationId xmlns:a16="http://schemas.microsoft.com/office/drawing/2014/main" id="{8BC9C8F3-2B44-0CD3-4CA4-C498267B9FD4}"/>
              </a:ext>
            </a:extLst>
          </p:cNvPr>
          <p:cNvSpPr>
            <a:spLocks noGrp="1"/>
          </p:cNvSpPr>
          <p:nvPr>
            <p:ph type="body" idx="1"/>
          </p:nvPr>
        </p:nvSpPr>
        <p:spPr>
          <a:xfrm>
            <a:off x="69912" y="1181783"/>
            <a:ext cx="4259457" cy="3034800"/>
          </a:xfrm>
        </p:spPr>
        <p:txBody>
          <a:bodyPr vert="horz" lIns="0" tIns="0" rIns="0" bIns="34290" rtlCol="0" anchor="t">
            <a:normAutofit fontScale="92500" lnSpcReduction="20000"/>
          </a:bodyPr>
          <a:lstStyle/>
          <a:p>
            <a:r>
              <a:rPr lang="en-US">
                <a:ea typeface="Calibri"/>
                <a:cs typeface="Calibri"/>
              </a:rPr>
              <a:t>The application will only show the BOCES questions.</a:t>
            </a:r>
          </a:p>
          <a:p>
            <a:r>
              <a:rPr lang="en-US">
                <a:ea typeface="Calibri"/>
                <a:cs typeface="Calibri"/>
              </a:rPr>
              <a:t>Each question will be in a chart where the BOCES can select the member district and provide the associated response. </a:t>
            </a:r>
            <a:endParaRPr lang="en-US"/>
          </a:p>
          <a:p>
            <a:r>
              <a:rPr lang="en-US">
                <a:ea typeface="Calibri"/>
                <a:cs typeface="Calibri"/>
              </a:rPr>
              <a:t>The BOCES will have the option to "Add Row" and enter as many responses as necessary (one for each member district).</a:t>
            </a:r>
          </a:p>
          <a:p>
            <a:pPr>
              <a:lnSpc>
                <a:spcPct val="114999"/>
              </a:lnSpc>
            </a:pPr>
            <a:r>
              <a:rPr lang="en-US" b="1">
                <a:ea typeface="Calibri"/>
                <a:cs typeface="Calibri"/>
              </a:rPr>
              <a:t>NEW! </a:t>
            </a:r>
            <a:r>
              <a:rPr lang="en-US">
                <a:ea typeface="Calibri"/>
                <a:cs typeface="Calibri"/>
              </a:rPr>
              <a:t>An additional row has been added so that BOCES can add a BOCES-level response. </a:t>
            </a:r>
          </a:p>
          <a:p>
            <a:r>
              <a:rPr lang="en-US">
                <a:ea typeface="Calibri"/>
                <a:cs typeface="Calibri"/>
              </a:rPr>
              <a:t>All narrative questions will be completed in the BOCES application.  </a:t>
            </a:r>
          </a:p>
          <a:p>
            <a:pPr marL="127000" indent="0">
              <a:lnSpc>
                <a:spcPct val="114999"/>
              </a:lnSpc>
              <a:buNone/>
            </a:pPr>
            <a:endParaRPr lang="en-US">
              <a:ea typeface="Calibri"/>
              <a:cs typeface="Calibri"/>
            </a:endParaRPr>
          </a:p>
        </p:txBody>
      </p:sp>
      <p:pic>
        <p:nvPicPr>
          <p:cNvPr id="7" name="Picture 6" descr="This is an example of a question within the BOCES application. It is currently set up in a chart where BOCES can select the member district in the left column and the provide a response for that district in the right column. It also has the add row feature at the bottom.">
            <a:extLst>
              <a:ext uri="{FF2B5EF4-FFF2-40B4-BE49-F238E27FC236}">
                <a16:creationId xmlns:a16="http://schemas.microsoft.com/office/drawing/2014/main" id="{E7859783-93D6-FFC4-A3A5-FEBB77B9E71D}"/>
              </a:ext>
            </a:extLst>
          </p:cNvPr>
          <p:cNvPicPr>
            <a:picLocks noChangeAspect="1"/>
          </p:cNvPicPr>
          <p:nvPr/>
        </p:nvPicPr>
        <p:blipFill>
          <a:blip r:embed="rId3"/>
          <a:stretch>
            <a:fillRect/>
          </a:stretch>
        </p:blipFill>
        <p:spPr>
          <a:xfrm>
            <a:off x="4528039" y="1472582"/>
            <a:ext cx="4579329" cy="1714760"/>
          </a:xfrm>
          <a:prstGeom prst="rect">
            <a:avLst/>
          </a:prstGeom>
        </p:spPr>
      </p:pic>
      <p:sp>
        <p:nvSpPr>
          <p:cNvPr id="5" name="Arrow: Right 4" descr="Arrow that is highlighting the Add Row feature which can be found on the bottom of each chart in the BOCES application. ">
            <a:extLst>
              <a:ext uri="{FF2B5EF4-FFF2-40B4-BE49-F238E27FC236}">
                <a16:creationId xmlns:a16="http://schemas.microsoft.com/office/drawing/2014/main" id="{DD013956-E2DC-9828-1D4A-FD87723729E8}"/>
              </a:ext>
            </a:extLst>
          </p:cNvPr>
          <p:cNvSpPr/>
          <p:nvPr/>
        </p:nvSpPr>
        <p:spPr>
          <a:xfrm rot="16200000">
            <a:off x="4495244" y="3334604"/>
            <a:ext cx="402981" cy="249115"/>
          </a:xfrm>
          <a:prstGeom prst="rightArrow">
            <a:avLst/>
          </a:prstGeom>
          <a:solidFill>
            <a:schemeClr val="accent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7">
            <a:extLst>
              <a:ext uri="{FF2B5EF4-FFF2-40B4-BE49-F238E27FC236}">
                <a16:creationId xmlns:a16="http://schemas.microsoft.com/office/drawing/2014/main" id="{A0662F98-D21C-54A2-3F4E-790493CC45EB}"/>
              </a:ext>
            </a:extLst>
          </p:cNvPr>
          <p:cNvSpPr>
            <a:spLocks noGrp="1"/>
          </p:cNvSpPr>
          <p:nvPr>
            <p:ph type="title" idx="2"/>
          </p:nvPr>
        </p:nvSpPr>
        <p:spPr/>
        <p:txBody>
          <a:bodyPr/>
          <a:lstStyle/>
          <a:p>
            <a:r>
              <a:rPr lang="en-US"/>
              <a:t>Consolidated Application System Training</a:t>
            </a:r>
          </a:p>
        </p:txBody>
      </p:sp>
      <p:pic>
        <p:nvPicPr>
          <p:cNvPr id="6" name="Picture 5">
            <a:extLst>
              <a:ext uri="{FF2B5EF4-FFF2-40B4-BE49-F238E27FC236}">
                <a16:creationId xmlns:a16="http://schemas.microsoft.com/office/drawing/2014/main" id="{152A7CFA-9FF3-C48D-6DE1-21F18F122B3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7875" y="108074"/>
            <a:ext cx="718992" cy="687550"/>
          </a:xfrm>
          <a:prstGeom prst="rect">
            <a:avLst/>
          </a:prstGeom>
        </p:spPr>
      </p:pic>
    </p:spTree>
    <p:extLst>
      <p:ext uri="{BB962C8B-B14F-4D97-AF65-F5344CB8AC3E}">
        <p14:creationId xmlns:p14="http://schemas.microsoft.com/office/powerpoint/2010/main" val="3807213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74E26-AC8A-9DAB-B811-18291FF9E6B3}"/>
              </a:ext>
            </a:extLst>
          </p:cNvPr>
          <p:cNvSpPr>
            <a:spLocks noGrp="1"/>
          </p:cNvSpPr>
          <p:nvPr>
            <p:ph type="title"/>
          </p:nvPr>
        </p:nvSpPr>
        <p:spPr/>
        <p:txBody>
          <a:bodyPr/>
          <a:lstStyle/>
          <a:p>
            <a:r>
              <a:rPr lang="en-US">
                <a:latin typeface="Museo Slab 500"/>
              </a:rPr>
              <a:t>BOCES Agenda</a:t>
            </a:r>
            <a:endParaRPr lang="en-US"/>
          </a:p>
        </p:txBody>
      </p:sp>
      <p:sp>
        <p:nvSpPr>
          <p:cNvPr id="4" name="Content Placeholder 3">
            <a:extLst>
              <a:ext uri="{FF2B5EF4-FFF2-40B4-BE49-F238E27FC236}">
                <a16:creationId xmlns:a16="http://schemas.microsoft.com/office/drawing/2014/main" id="{FCEDFCBF-2E46-6BF4-F5D1-A9C40962A215}"/>
              </a:ext>
            </a:extLst>
          </p:cNvPr>
          <p:cNvSpPr>
            <a:spLocks noGrp="1"/>
          </p:cNvSpPr>
          <p:nvPr>
            <p:ph type="body" idx="1"/>
          </p:nvPr>
        </p:nvSpPr>
        <p:spPr>
          <a:xfrm>
            <a:off x="311700" y="1152475"/>
            <a:ext cx="8290698" cy="3034800"/>
          </a:xfrm>
        </p:spPr>
        <p:txBody>
          <a:bodyPr vert="horz" lIns="0" tIns="0" rIns="0" bIns="34290" rtlCol="0" anchor="t">
            <a:normAutofit/>
          </a:bodyPr>
          <a:lstStyle/>
          <a:p>
            <a:r>
              <a:rPr lang="en-US">
                <a:ea typeface="Calibri"/>
                <a:cs typeface="Calibri"/>
              </a:rPr>
              <a:t>BOCES Access to GAINS</a:t>
            </a:r>
          </a:p>
          <a:p>
            <a:pPr>
              <a:lnSpc>
                <a:spcPct val="114999"/>
              </a:lnSpc>
            </a:pPr>
            <a:r>
              <a:rPr lang="en-US">
                <a:ea typeface="Calibri"/>
                <a:cs typeface="Calibri"/>
              </a:rPr>
              <a:t>BOCES ESEA ARAC </a:t>
            </a:r>
          </a:p>
          <a:p>
            <a:r>
              <a:rPr lang="en-US">
                <a:ea typeface="Calibri"/>
                <a:cs typeface="Calibri"/>
              </a:rPr>
              <a:t>Requirements of BOCES Application and Member District Application</a:t>
            </a:r>
          </a:p>
          <a:p>
            <a:pPr lvl="1">
              <a:lnSpc>
                <a:spcPct val="114999"/>
              </a:lnSpc>
            </a:pPr>
            <a:r>
              <a:rPr lang="en-US">
                <a:ea typeface="Calibri"/>
                <a:cs typeface="Calibri"/>
              </a:rPr>
              <a:t>Specific to the Cross-Program Information Section and the Title I, Part A Section. </a:t>
            </a:r>
          </a:p>
        </p:txBody>
      </p:sp>
      <p:sp>
        <p:nvSpPr>
          <p:cNvPr id="5" name="Title 4">
            <a:extLst>
              <a:ext uri="{FF2B5EF4-FFF2-40B4-BE49-F238E27FC236}">
                <a16:creationId xmlns:a16="http://schemas.microsoft.com/office/drawing/2014/main" id="{2D8199F0-C68D-80CF-876E-055DF9AC11F2}"/>
              </a:ext>
            </a:extLst>
          </p:cNvPr>
          <p:cNvSpPr>
            <a:spLocks noGrp="1"/>
          </p:cNvSpPr>
          <p:nvPr>
            <p:ph type="title" idx="2"/>
          </p:nvPr>
        </p:nvSpPr>
        <p:spPr/>
        <p:txBody>
          <a:bodyPr/>
          <a:lstStyle/>
          <a:p>
            <a:r>
              <a:rPr lang="en-US"/>
              <a:t>Consolidated Application System Training</a:t>
            </a:r>
          </a:p>
        </p:txBody>
      </p:sp>
      <p:pic>
        <p:nvPicPr>
          <p:cNvPr id="6" name="Picture 5">
            <a:extLst>
              <a:ext uri="{FF2B5EF4-FFF2-40B4-BE49-F238E27FC236}">
                <a16:creationId xmlns:a16="http://schemas.microsoft.com/office/drawing/2014/main" id="{17F9175B-3D8B-6005-10F3-F850D963B41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605" y="108074"/>
            <a:ext cx="718992" cy="687550"/>
          </a:xfrm>
          <a:prstGeom prst="rect">
            <a:avLst/>
          </a:prstGeom>
        </p:spPr>
      </p:pic>
    </p:spTree>
    <p:extLst>
      <p:ext uri="{BB962C8B-B14F-4D97-AF65-F5344CB8AC3E}">
        <p14:creationId xmlns:p14="http://schemas.microsoft.com/office/powerpoint/2010/main" val="2551019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7E5FC-2021-79E9-177B-E95191F532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32D8B3-7227-1883-4D5D-AA08988A3D0F}"/>
              </a:ext>
            </a:extLst>
          </p:cNvPr>
          <p:cNvSpPr>
            <a:spLocks noGrp="1"/>
          </p:cNvSpPr>
          <p:nvPr>
            <p:ph type="title"/>
          </p:nvPr>
        </p:nvSpPr>
        <p:spPr>
          <a:xfrm>
            <a:off x="189817" y="149073"/>
            <a:ext cx="3992066" cy="2493887"/>
          </a:xfrm>
        </p:spPr>
        <p:txBody>
          <a:bodyPr/>
          <a:lstStyle/>
          <a:p>
            <a:pPr algn="ctr"/>
            <a:r>
              <a:rPr lang="en-US" sz="2800">
                <a:hlinkClick r:id="rId2"/>
              </a:rPr>
              <a:t>2025-2026 Consolidated Application Walkthrough</a:t>
            </a:r>
            <a:endParaRPr lang="en-US" sz="2800"/>
          </a:p>
        </p:txBody>
      </p:sp>
      <p:pic>
        <p:nvPicPr>
          <p:cNvPr id="3" name="Picture 2" descr="CPU with binary numbers and blueprint">
            <a:extLst>
              <a:ext uri="{FF2B5EF4-FFF2-40B4-BE49-F238E27FC236}">
                <a16:creationId xmlns:a16="http://schemas.microsoft.com/office/drawing/2014/main" id="{5B496424-89BD-E973-4639-42F268206C34}"/>
              </a:ext>
            </a:extLst>
          </p:cNvPr>
          <p:cNvPicPr>
            <a:picLocks noChangeAspect="1"/>
          </p:cNvPicPr>
          <p:nvPr/>
        </p:nvPicPr>
        <p:blipFill>
          <a:blip r:embed="rId3"/>
          <a:stretch>
            <a:fillRect/>
          </a:stretch>
        </p:blipFill>
        <p:spPr>
          <a:xfrm>
            <a:off x="4359519" y="1031264"/>
            <a:ext cx="4300904" cy="2421549"/>
          </a:xfrm>
          <a:prstGeom prst="rect">
            <a:avLst/>
          </a:prstGeom>
        </p:spPr>
      </p:pic>
      <p:sp>
        <p:nvSpPr>
          <p:cNvPr id="5" name="Title 4">
            <a:extLst>
              <a:ext uri="{FF2B5EF4-FFF2-40B4-BE49-F238E27FC236}">
                <a16:creationId xmlns:a16="http://schemas.microsoft.com/office/drawing/2014/main" id="{89076887-A080-0AB9-7D0D-B7CC30B1CB5A}"/>
              </a:ext>
            </a:extLst>
          </p:cNvPr>
          <p:cNvSpPr txBox="1">
            <a:spLocks/>
          </p:cNvSpPr>
          <p:nvPr/>
        </p:nvSpPr>
        <p:spPr>
          <a:xfrm>
            <a:off x="123875" y="4347400"/>
            <a:ext cx="7267200" cy="1566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9pPr>
          </a:lstStyle>
          <a:p>
            <a:r>
              <a:rPr lang="en-US"/>
              <a:t>Consolidated Application System Training</a:t>
            </a:r>
          </a:p>
        </p:txBody>
      </p:sp>
    </p:spTree>
    <p:extLst>
      <p:ext uri="{BB962C8B-B14F-4D97-AF65-F5344CB8AC3E}">
        <p14:creationId xmlns:p14="http://schemas.microsoft.com/office/powerpoint/2010/main" val="3679338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9EFB4-39A6-CB69-6A58-8E6F24E7D489}"/>
              </a:ext>
            </a:extLst>
          </p:cNvPr>
          <p:cNvSpPr>
            <a:spLocks noGrp="1"/>
          </p:cNvSpPr>
          <p:nvPr>
            <p:ph type="title"/>
          </p:nvPr>
        </p:nvSpPr>
        <p:spPr/>
        <p:txBody>
          <a:bodyPr/>
          <a:lstStyle/>
          <a:p>
            <a:r>
              <a:rPr lang="en-US">
                <a:latin typeface="Museo Slab 500"/>
              </a:rPr>
              <a:t>BOCES Application – Access </a:t>
            </a:r>
            <a:endParaRPr lang="en-US"/>
          </a:p>
        </p:txBody>
      </p:sp>
      <p:sp>
        <p:nvSpPr>
          <p:cNvPr id="4" name="Content Placeholder 3">
            <a:extLst>
              <a:ext uri="{FF2B5EF4-FFF2-40B4-BE49-F238E27FC236}">
                <a16:creationId xmlns:a16="http://schemas.microsoft.com/office/drawing/2014/main" id="{8BC9C8F3-2B44-0CD3-4CA4-C498267B9FD4}"/>
              </a:ext>
            </a:extLst>
          </p:cNvPr>
          <p:cNvSpPr>
            <a:spLocks noGrp="1"/>
          </p:cNvSpPr>
          <p:nvPr>
            <p:ph type="body" idx="1"/>
          </p:nvPr>
        </p:nvSpPr>
        <p:spPr>
          <a:xfrm>
            <a:off x="311700" y="1152475"/>
            <a:ext cx="8509073" cy="3034800"/>
          </a:xfrm>
        </p:spPr>
        <p:txBody>
          <a:bodyPr vert="horz" lIns="0" tIns="0" rIns="0" bIns="34290" rtlCol="0" anchor="t">
            <a:normAutofit/>
          </a:bodyPr>
          <a:lstStyle/>
          <a:p>
            <a:r>
              <a:rPr lang="en-US">
                <a:ea typeface="Calibri"/>
                <a:cs typeface="Calibri"/>
              </a:rPr>
              <a:t>To access the BOCES application, users will need one of the following roles within the BOCES organization: </a:t>
            </a:r>
          </a:p>
          <a:p>
            <a:pPr lvl="1">
              <a:lnSpc>
                <a:spcPct val="114999"/>
              </a:lnSpc>
            </a:pPr>
            <a:r>
              <a:rPr lang="en-US">
                <a:ea typeface="Calibri"/>
                <a:cs typeface="Calibri"/>
              </a:rPr>
              <a:t>LEA Authorized Representative</a:t>
            </a:r>
          </a:p>
          <a:p>
            <a:pPr lvl="1">
              <a:lnSpc>
                <a:spcPct val="114999"/>
              </a:lnSpc>
            </a:pPr>
            <a:r>
              <a:rPr lang="en-US">
                <a:ea typeface="Calibri"/>
                <a:cs typeface="Calibri"/>
              </a:rPr>
              <a:t>LEA Fiscal Representative</a:t>
            </a:r>
          </a:p>
          <a:p>
            <a:pPr lvl="1">
              <a:lnSpc>
                <a:spcPct val="114999"/>
              </a:lnSpc>
            </a:pPr>
            <a:r>
              <a:rPr lang="en-US">
                <a:ea typeface="Calibri"/>
                <a:cs typeface="Calibri"/>
              </a:rPr>
              <a:t>LEA All Funding Director</a:t>
            </a:r>
          </a:p>
          <a:p>
            <a:pPr lvl="1">
              <a:lnSpc>
                <a:spcPct val="114999"/>
              </a:lnSpc>
            </a:pPr>
            <a:r>
              <a:rPr lang="en-US">
                <a:ea typeface="Calibri"/>
                <a:cs typeface="Calibri"/>
              </a:rPr>
              <a:t>LEA All Funding Update (unable to change the status of the application)</a:t>
            </a:r>
          </a:p>
          <a:p>
            <a:pPr lvl="1">
              <a:lnSpc>
                <a:spcPct val="114999"/>
              </a:lnSpc>
            </a:pPr>
            <a:r>
              <a:rPr lang="en-US">
                <a:ea typeface="Calibri"/>
                <a:cs typeface="Calibri"/>
              </a:rPr>
              <a:t>LEA ESEA Consolidated Director</a:t>
            </a:r>
          </a:p>
          <a:p>
            <a:pPr lvl="1">
              <a:lnSpc>
                <a:spcPct val="114999"/>
              </a:lnSpc>
            </a:pPr>
            <a:r>
              <a:rPr lang="en-US">
                <a:ea typeface="Calibri"/>
                <a:cs typeface="Calibri"/>
              </a:rPr>
              <a:t>LEA ESEA Consolidated Update (unable to change the status of the application)</a:t>
            </a:r>
          </a:p>
        </p:txBody>
      </p:sp>
      <p:sp>
        <p:nvSpPr>
          <p:cNvPr id="5" name="Title 4">
            <a:extLst>
              <a:ext uri="{FF2B5EF4-FFF2-40B4-BE49-F238E27FC236}">
                <a16:creationId xmlns:a16="http://schemas.microsoft.com/office/drawing/2014/main" id="{FF06A55D-F152-C3C2-2F43-472A33391EC0}"/>
              </a:ext>
            </a:extLst>
          </p:cNvPr>
          <p:cNvSpPr>
            <a:spLocks noGrp="1"/>
          </p:cNvSpPr>
          <p:nvPr>
            <p:ph type="title" idx="2"/>
          </p:nvPr>
        </p:nvSpPr>
        <p:spPr/>
        <p:txBody>
          <a:bodyPr/>
          <a:lstStyle/>
          <a:p>
            <a:r>
              <a:rPr lang="en-US"/>
              <a:t>Consolidated Application System Training</a:t>
            </a:r>
          </a:p>
        </p:txBody>
      </p:sp>
      <p:pic>
        <p:nvPicPr>
          <p:cNvPr id="6" name="Picture 5">
            <a:extLst>
              <a:ext uri="{FF2B5EF4-FFF2-40B4-BE49-F238E27FC236}">
                <a16:creationId xmlns:a16="http://schemas.microsoft.com/office/drawing/2014/main" id="{152A7CFA-9FF3-C48D-6DE1-21F18F122B3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3817" y="108074"/>
            <a:ext cx="718992" cy="687550"/>
          </a:xfrm>
          <a:prstGeom prst="rect">
            <a:avLst/>
          </a:prstGeom>
        </p:spPr>
      </p:pic>
    </p:spTree>
    <p:extLst>
      <p:ext uri="{BB962C8B-B14F-4D97-AF65-F5344CB8AC3E}">
        <p14:creationId xmlns:p14="http://schemas.microsoft.com/office/powerpoint/2010/main" val="1399251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3F267-C2A0-B7C8-5C1E-92711752F3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839B3-7851-9ECE-4B47-5358F7505359}"/>
              </a:ext>
            </a:extLst>
          </p:cNvPr>
          <p:cNvSpPr>
            <a:spLocks noGrp="1"/>
          </p:cNvSpPr>
          <p:nvPr>
            <p:ph type="title"/>
          </p:nvPr>
        </p:nvSpPr>
        <p:spPr/>
        <p:txBody>
          <a:bodyPr/>
          <a:lstStyle/>
          <a:p>
            <a:r>
              <a:rPr lang="en-US">
                <a:latin typeface="Museo Slab 500"/>
              </a:rPr>
              <a:t>BOCES Application – Member District Access </a:t>
            </a:r>
            <a:endParaRPr lang="en-US"/>
          </a:p>
        </p:txBody>
      </p:sp>
      <p:sp>
        <p:nvSpPr>
          <p:cNvPr id="4" name="Content Placeholder 3">
            <a:extLst>
              <a:ext uri="{FF2B5EF4-FFF2-40B4-BE49-F238E27FC236}">
                <a16:creationId xmlns:a16="http://schemas.microsoft.com/office/drawing/2014/main" id="{8AE2FD6B-46CB-5AAC-7EFD-F260AE41F8E5}"/>
              </a:ext>
            </a:extLst>
          </p:cNvPr>
          <p:cNvSpPr>
            <a:spLocks noGrp="1"/>
          </p:cNvSpPr>
          <p:nvPr>
            <p:ph type="body" idx="1"/>
          </p:nvPr>
        </p:nvSpPr>
        <p:spPr>
          <a:xfrm>
            <a:off x="311700" y="1152475"/>
            <a:ext cx="8509073" cy="3034800"/>
          </a:xfrm>
        </p:spPr>
        <p:txBody>
          <a:bodyPr vert="horz" lIns="0" tIns="0" rIns="0" bIns="34290" rtlCol="0" anchor="t">
            <a:normAutofit/>
          </a:bodyPr>
          <a:lstStyle/>
          <a:p>
            <a:r>
              <a:rPr lang="en-US">
                <a:ea typeface="Calibri"/>
                <a:cs typeface="Calibri"/>
              </a:rPr>
              <a:t>The BOCES users will need access to the Member District applications specifically for Title I, Part A.</a:t>
            </a:r>
          </a:p>
          <a:p>
            <a:pPr lvl="1">
              <a:lnSpc>
                <a:spcPct val="114999"/>
              </a:lnSpc>
              <a:buSzPts val="1600"/>
              <a:buFont typeface="Courier New"/>
              <a:buChar char="o"/>
            </a:pPr>
            <a:r>
              <a:rPr lang="en-US">
                <a:ea typeface="Calibri"/>
                <a:cs typeface="Calibri"/>
              </a:rPr>
              <a:t>BOCES staff should have the role of ESEA Consolidated Director role or ESEA Consolidated Update role (which would prevent BOCES personnel from changing the status of the application). </a:t>
            </a:r>
          </a:p>
          <a:p>
            <a:pPr lvl="1">
              <a:buFont typeface="Courier New" panose="020B0604020202020204" pitchFamily="34" charset="0"/>
              <a:buChar char="o"/>
            </a:pPr>
            <a:r>
              <a:rPr lang="en-US">
                <a:ea typeface="Calibri"/>
                <a:cs typeface="Calibri"/>
              </a:rPr>
              <a:t>When the BOCES user login to the system, they will be able to see all member districts and their Consolidated Application. If you are missing a district, please let the Grants Program Administration (GPA) team know at </a:t>
            </a:r>
            <a:r>
              <a:rPr lang="en-US">
                <a:ea typeface="Calibri"/>
                <a:cs typeface="Calibri"/>
                <a:hlinkClick r:id="rId3"/>
              </a:rPr>
              <a:t>GAINS@cde.state.co.us</a:t>
            </a:r>
            <a:r>
              <a:rPr lang="en-US">
                <a:ea typeface="Calibri"/>
                <a:cs typeface="Calibri"/>
              </a:rPr>
              <a:t> so we can get the district added. </a:t>
            </a:r>
          </a:p>
        </p:txBody>
      </p:sp>
      <p:pic>
        <p:nvPicPr>
          <p:cNvPr id="8" name="Picture 7" descr="This image shows a BOCES user logged into the GAINS platform. Under the organization number and organization name, the BOCES user will see all known associated districts. So instead of having just one organization listed, it will have many depending on the BOCES.">
            <a:extLst>
              <a:ext uri="{FF2B5EF4-FFF2-40B4-BE49-F238E27FC236}">
                <a16:creationId xmlns:a16="http://schemas.microsoft.com/office/drawing/2014/main" id="{3F574930-3FB4-7B84-F8A6-EC7141DA83E0}"/>
              </a:ext>
            </a:extLst>
          </p:cNvPr>
          <p:cNvPicPr>
            <a:picLocks noChangeAspect="1"/>
          </p:cNvPicPr>
          <p:nvPr/>
        </p:nvPicPr>
        <p:blipFill>
          <a:blip r:embed="rId4"/>
          <a:stretch>
            <a:fillRect/>
          </a:stretch>
        </p:blipFill>
        <p:spPr>
          <a:xfrm>
            <a:off x="2612652" y="3277417"/>
            <a:ext cx="3902270" cy="1398727"/>
          </a:xfrm>
          <a:prstGeom prst="rect">
            <a:avLst/>
          </a:prstGeom>
        </p:spPr>
      </p:pic>
      <p:sp>
        <p:nvSpPr>
          <p:cNvPr id="5" name="Title 4">
            <a:extLst>
              <a:ext uri="{FF2B5EF4-FFF2-40B4-BE49-F238E27FC236}">
                <a16:creationId xmlns:a16="http://schemas.microsoft.com/office/drawing/2014/main" id="{AF45C85B-5DEF-376D-A172-D3A05AC3BFB5}"/>
              </a:ext>
            </a:extLst>
          </p:cNvPr>
          <p:cNvSpPr>
            <a:spLocks noGrp="1"/>
          </p:cNvSpPr>
          <p:nvPr>
            <p:ph type="title" idx="2"/>
          </p:nvPr>
        </p:nvSpPr>
        <p:spPr/>
        <p:txBody>
          <a:bodyPr/>
          <a:lstStyle/>
          <a:p>
            <a:r>
              <a:rPr lang="en-US"/>
              <a:t>Consolidated Application System Training</a:t>
            </a:r>
          </a:p>
        </p:txBody>
      </p:sp>
      <p:pic>
        <p:nvPicPr>
          <p:cNvPr id="6" name="Picture 5">
            <a:extLst>
              <a:ext uri="{FF2B5EF4-FFF2-40B4-BE49-F238E27FC236}">
                <a16:creationId xmlns:a16="http://schemas.microsoft.com/office/drawing/2014/main" id="{B2056DF5-EC44-AFEE-C6E3-BB88E9F7DA2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3817" y="108074"/>
            <a:ext cx="718992" cy="687550"/>
          </a:xfrm>
          <a:prstGeom prst="rect">
            <a:avLst/>
          </a:prstGeom>
        </p:spPr>
      </p:pic>
    </p:spTree>
    <p:extLst>
      <p:ext uri="{BB962C8B-B14F-4D97-AF65-F5344CB8AC3E}">
        <p14:creationId xmlns:p14="http://schemas.microsoft.com/office/powerpoint/2010/main" val="3877132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9EFB4-39A6-CB69-6A58-8E6F24E7D489}"/>
              </a:ext>
            </a:extLst>
          </p:cNvPr>
          <p:cNvSpPr>
            <a:spLocks noGrp="1"/>
          </p:cNvSpPr>
          <p:nvPr>
            <p:ph type="title"/>
          </p:nvPr>
        </p:nvSpPr>
        <p:spPr/>
        <p:txBody>
          <a:bodyPr/>
          <a:lstStyle/>
          <a:p>
            <a:r>
              <a:rPr lang="en-US">
                <a:latin typeface="Museo Slab 500"/>
              </a:rPr>
              <a:t>BOCES Application – Title III Access</a:t>
            </a:r>
            <a:endParaRPr lang="en-US"/>
          </a:p>
        </p:txBody>
      </p:sp>
      <p:sp>
        <p:nvSpPr>
          <p:cNvPr id="4" name="Content Placeholder 3">
            <a:extLst>
              <a:ext uri="{FF2B5EF4-FFF2-40B4-BE49-F238E27FC236}">
                <a16:creationId xmlns:a16="http://schemas.microsoft.com/office/drawing/2014/main" id="{8BC9C8F3-2B44-0CD3-4CA4-C498267B9FD4}"/>
              </a:ext>
            </a:extLst>
          </p:cNvPr>
          <p:cNvSpPr>
            <a:spLocks noGrp="1"/>
          </p:cNvSpPr>
          <p:nvPr>
            <p:ph type="body" idx="1"/>
          </p:nvPr>
        </p:nvSpPr>
        <p:spPr>
          <a:xfrm>
            <a:off x="311700" y="1152475"/>
            <a:ext cx="8604323" cy="3034800"/>
          </a:xfrm>
        </p:spPr>
        <p:txBody>
          <a:bodyPr vert="horz" lIns="0" tIns="0" rIns="0" bIns="34290" rtlCol="0" anchor="t">
            <a:normAutofit/>
          </a:bodyPr>
          <a:lstStyle/>
          <a:p>
            <a:r>
              <a:rPr lang="en-US">
                <a:ea typeface="Calibri"/>
                <a:cs typeface="Calibri"/>
              </a:rPr>
              <a:t>If you are a BOCES that only manages Title III and would like your member districts to have access to the BOCES application, please notify the GPA team at </a:t>
            </a:r>
            <a:r>
              <a:rPr lang="en-US">
                <a:ea typeface="Calibri"/>
                <a:cs typeface="Calibri"/>
                <a:hlinkClick r:id="rId3"/>
              </a:rPr>
              <a:t>GAINS@cde.state.co.us</a:t>
            </a:r>
            <a:r>
              <a:rPr lang="en-US">
                <a:ea typeface="Calibri"/>
                <a:cs typeface="Calibri"/>
              </a:rPr>
              <a:t>. </a:t>
            </a:r>
          </a:p>
          <a:p>
            <a:pPr lvl="1">
              <a:buFont typeface="Courier New" panose="020B0604020202020204" pitchFamily="34" charset="0"/>
              <a:buChar char="o"/>
            </a:pPr>
            <a:r>
              <a:rPr lang="en-US">
                <a:ea typeface="Calibri"/>
                <a:cs typeface="Calibri"/>
              </a:rPr>
              <a:t>GPA will ensure these member districts only have "update" access and won't be able to submit the application. They will only be able to make edits. </a:t>
            </a:r>
          </a:p>
        </p:txBody>
      </p:sp>
      <p:sp>
        <p:nvSpPr>
          <p:cNvPr id="5" name="Title 4">
            <a:extLst>
              <a:ext uri="{FF2B5EF4-FFF2-40B4-BE49-F238E27FC236}">
                <a16:creationId xmlns:a16="http://schemas.microsoft.com/office/drawing/2014/main" id="{20C8192E-95DE-0F99-35C5-7F38A236F7D1}"/>
              </a:ext>
            </a:extLst>
          </p:cNvPr>
          <p:cNvSpPr>
            <a:spLocks noGrp="1"/>
          </p:cNvSpPr>
          <p:nvPr>
            <p:ph type="title" idx="2"/>
          </p:nvPr>
        </p:nvSpPr>
        <p:spPr/>
        <p:txBody>
          <a:bodyPr/>
          <a:lstStyle/>
          <a:p>
            <a:r>
              <a:rPr lang="en-US"/>
              <a:t>Consolidated Application System Training</a:t>
            </a:r>
          </a:p>
        </p:txBody>
      </p:sp>
      <p:pic>
        <p:nvPicPr>
          <p:cNvPr id="6" name="Picture 5">
            <a:extLst>
              <a:ext uri="{FF2B5EF4-FFF2-40B4-BE49-F238E27FC236}">
                <a16:creationId xmlns:a16="http://schemas.microsoft.com/office/drawing/2014/main" id="{152A7CFA-9FF3-C48D-6DE1-21F18F122B3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7875" y="137381"/>
            <a:ext cx="718992" cy="687550"/>
          </a:xfrm>
          <a:prstGeom prst="rect">
            <a:avLst/>
          </a:prstGeom>
        </p:spPr>
      </p:pic>
    </p:spTree>
    <p:extLst>
      <p:ext uri="{BB962C8B-B14F-4D97-AF65-F5344CB8AC3E}">
        <p14:creationId xmlns:p14="http://schemas.microsoft.com/office/powerpoint/2010/main" val="2621572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2C6E2-C48B-2626-C349-9DF6F7D993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193F50-1789-09E5-F4DB-B238DEB73960}"/>
              </a:ext>
            </a:extLst>
          </p:cNvPr>
          <p:cNvSpPr>
            <a:spLocks noGrp="1"/>
          </p:cNvSpPr>
          <p:nvPr>
            <p:ph type="title"/>
          </p:nvPr>
        </p:nvSpPr>
        <p:spPr/>
        <p:txBody>
          <a:bodyPr/>
          <a:lstStyle/>
          <a:p>
            <a:r>
              <a:rPr lang="en-US">
                <a:latin typeface="Museo Slab 500"/>
              </a:rPr>
              <a:t>BOCES ESEA ARAC</a:t>
            </a:r>
            <a:endParaRPr lang="en-US"/>
          </a:p>
        </p:txBody>
      </p:sp>
      <p:sp>
        <p:nvSpPr>
          <p:cNvPr id="4" name="Content Placeholder 3">
            <a:extLst>
              <a:ext uri="{FF2B5EF4-FFF2-40B4-BE49-F238E27FC236}">
                <a16:creationId xmlns:a16="http://schemas.microsoft.com/office/drawing/2014/main" id="{1D50753E-5908-BE83-196E-D8528D142DD0}"/>
              </a:ext>
            </a:extLst>
          </p:cNvPr>
          <p:cNvSpPr>
            <a:spLocks noGrp="1"/>
          </p:cNvSpPr>
          <p:nvPr>
            <p:ph type="body" idx="1"/>
          </p:nvPr>
        </p:nvSpPr>
        <p:spPr>
          <a:xfrm>
            <a:off x="311700" y="1152475"/>
            <a:ext cx="8604323" cy="3034800"/>
          </a:xfrm>
        </p:spPr>
        <p:txBody>
          <a:bodyPr vert="horz" lIns="0" tIns="0" rIns="0" bIns="34290" rtlCol="0" anchor="t">
            <a:normAutofit/>
          </a:bodyPr>
          <a:lstStyle/>
          <a:p>
            <a:r>
              <a:rPr lang="en-US">
                <a:ea typeface="Calibri"/>
                <a:cs typeface="Calibri"/>
              </a:rPr>
              <a:t>Once CDE receives the allocations, CDE will upload the allocation amounts to the ESEA ARAC. Once available, the Member Districts MUST complete the ESEA ARAC that indicate whether the funds will be Accepted, Declined, or Assigned (in this case, to the BOCES). </a:t>
            </a:r>
          </a:p>
          <a:p>
            <a:pPr lvl="1">
              <a:lnSpc>
                <a:spcPct val="114999"/>
              </a:lnSpc>
            </a:pPr>
            <a:r>
              <a:rPr lang="en-US"/>
              <a:t>If the BOCES policy allows, CDE recommends gaining the appropriate roles for the LEA ESEA ARAC. This could allow the BOCES users to assist the Member Districts in completing the ARAC and getting the BOCES application opened sooner for the specific Title Programs! </a:t>
            </a:r>
            <a:endParaRPr lang="en-US">
              <a:ea typeface="Calibri"/>
              <a:cs typeface="Calibri"/>
            </a:endParaRPr>
          </a:p>
          <a:p>
            <a:pPr>
              <a:lnSpc>
                <a:spcPct val="114999"/>
              </a:lnSpc>
            </a:pPr>
            <a:r>
              <a:rPr lang="en-US">
                <a:ea typeface="Calibri"/>
                <a:cs typeface="Calibri"/>
              </a:rPr>
              <a:t>When CDE receives the ESEA ARAC from the Member Districts, CDE will be able to populate the BOCES ESEA ARAC with the Member Districts and the allocation amounts.</a:t>
            </a:r>
          </a:p>
          <a:p>
            <a:pPr>
              <a:lnSpc>
                <a:spcPct val="114999"/>
              </a:lnSpc>
            </a:pPr>
            <a:r>
              <a:rPr lang="en-US">
                <a:ea typeface="Calibri"/>
                <a:cs typeface="Calibri"/>
              </a:rPr>
              <a:t>The BOCES will then need to complete and submit the BOCES ESEA ARAC to CDE. </a:t>
            </a:r>
          </a:p>
          <a:p>
            <a:pPr>
              <a:lnSpc>
                <a:spcPct val="114999"/>
              </a:lnSpc>
            </a:pPr>
            <a:r>
              <a:rPr lang="en-US">
                <a:ea typeface="Calibri"/>
                <a:cs typeface="Calibri"/>
              </a:rPr>
              <a:t>Finally, CDE will populate the BOCES Application with the signed over funds so the BOCES can begin to access the Title related sections of the Consolidated Application. </a:t>
            </a:r>
          </a:p>
        </p:txBody>
      </p:sp>
      <p:sp>
        <p:nvSpPr>
          <p:cNvPr id="5" name="Title 4">
            <a:extLst>
              <a:ext uri="{FF2B5EF4-FFF2-40B4-BE49-F238E27FC236}">
                <a16:creationId xmlns:a16="http://schemas.microsoft.com/office/drawing/2014/main" id="{2EB22D60-394D-74E7-A38B-3AF5BC4688FC}"/>
              </a:ext>
            </a:extLst>
          </p:cNvPr>
          <p:cNvSpPr>
            <a:spLocks noGrp="1"/>
          </p:cNvSpPr>
          <p:nvPr>
            <p:ph type="title" idx="2"/>
          </p:nvPr>
        </p:nvSpPr>
        <p:spPr/>
        <p:txBody>
          <a:bodyPr/>
          <a:lstStyle/>
          <a:p>
            <a:r>
              <a:rPr lang="en-US"/>
              <a:t>Consolidated Application System Training</a:t>
            </a:r>
          </a:p>
        </p:txBody>
      </p:sp>
      <p:pic>
        <p:nvPicPr>
          <p:cNvPr id="6" name="Picture 5">
            <a:extLst>
              <a:ext uri="{FF2B5EF4-FFF2-40B4-BE49-F238E27FC236}">
                <a16:creationId xmlns:a16="http://schemas.microsoft.com/office/drawing/2014/main" id="{0EF14F5E-DF93-13AD-1CAB-C648939E7CC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875" y="137381"/>
            <a:ext cx="718992" cy="687550"/>
          </a:xfrm>
          <a:prstGeom prst="rect">
            <a:avLst/>
          </a:prstGeom>
        </p:spPr>
      </p:pic>
    </p:spTree>
    <p:extLst>
      <p:ext uri="{BB962C8B-B14F-4D97-AF65-F5344CB8AC3E}">
        <p14:creationId xmlns:p14="http://schemas.microsoft.com/office/powerpoint/2010/main" val="3466277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ACCCF-4E05-570B-E861-7EF144739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7D3BA6-BE19-305F-17D1-6728497B0AEF}"/>
              </a:ext>
            </a:extLst>
          </p:cNvPr>
          <p:cNvSpPr>
            <a:spLocks noGrp="1"/>
          </p:cNvSpPr>
          <p:nvPr>
            <p:ph type="title"/>
          </p:nvPr>
        </p:nvSpPr>
        <p:spPr/>
        <p:txBody>
          <a:bodyPr/>
          <a:lstStyle/>
          <a:p>
            <a:r>
              <a:rPr lang="en-US">
                <a:latin typeface="Museo Slab 500"/>
              </a:rPr>
              <a:t>Cross-Program Information Section Overview  </a:t>
            </a:r>
            <a:endParaRPr lang="en-US"/>
          </a:p>
        </p:txBody>
      </p:sp>
      <p:graphicFrame>
        <p:nvGraphicFramePr>
          <p:cNvPr id="3" name="Table 2">
            <a:extLst>
              <a:ext uri="{FF2B5EF4-FFF2-40B4-BE49-F238E27FC236}">
                <a16:creationId xmlns:a16="http://schemas.microsoft.com/office/drawing/2014/main" id="{E8C409AF-29E0-4AA0-6A45-2B2E5AD5750A}"/>
              </a:ext>
            </a:extLst>
          </p:cNvPr>
          <p:cNvGraphicFramePr>
            <a:graphicFrameLocks noGrp="1"/>
          </p:cNvGraphicFramePr>
          <p:nvPr>
            <p:extLst>
              <p:ext uri="{D42A27DB-BD31-4B8C-83A1-F6EECF244321}">
                <p14:modId xmlns:p14="http://schemas.microsoft.com/office/powerpoint/2010/main" val="3769359732"/>
              </p:ext>
            </p:extLst>
          </p:nvPr>
        </p:nvGraphicFramePr>
        <p:xfrm>
          <a:off x="62523" y="880035"/>
          <a:ext cx="9018953" cy="4255684"/>
        </p:xfrm>
        <a:graphic>
          <a:graphicData uri="http://schemas.openxmlformats.org/drawingml/2006/table">
            <a:tbl>
              <a:tblPr firstRow="1" bandRow="1">
                <a:tableStyleId>{5C22544A-7EE6-4342-B048-85BDC9FD1C3A}</a:tableStyleId>
              </a:tblPr>
              <a:tblGrid>
                <a:gridCol w="2446702">
                  <a:extLst>
                    <a:ext uri="{9D8B030D-6E8A-4147-A177-3AD203B41FA5}">
                      <a16:colId xmlns:a16="http://schemas.microsoft.com/office/drawing/2014/main" val="1127272197"/>
                    </a:ext>
                  </a:extLst>
                </a:gridCol>
                <a:gridCol w="1416050">
                  <a:extLst>
                    <a:ext uri="{9D8B030D-6E8A-4147-A177-3AD203B41FA5}">
                      <a16:colId xmlns:a16="http://schemas.microsoft.com/office/drawing/2014/main" val="321599078"/>
                    </a:ext>
                  </a:extLst>
                </a:gridCol>
                <a:gridCol w="5156201">
                  <a:extLst>
                    <a:ext uri="{9D8B030D-6E8A-4147-A177-3AD203B41FA5}">
                      <a16:colId xmlns:a16="http://schemas.microsoft.com/office/drawing/2014/main" val="3797802657"/>
                    </a:ext>
                  </a:extLst>
                </a:gridCol>
              </a:tblGrid>
              <a:tr h="243567">
                <a:tc>
                  <a:txBody>
                    <a:bodyPr/>
                    <a:lstStyle/>
                    <a:p>
                      <a:pPr algn="ctr"/>
                      <a:r>
                        <a:rPr lang="en-US" sz="1050">
                          <a:solidFill>
                            <a:schemeClr val="tx1"/>
                          </a:solidFill>
                        </a:rPr>
                        <a:t>Page</a:t>
                      </a:r>
                    </a:p>
                  </a:txBody>
                  <a:tcPr/>
                </a:tc>
                <a:tc>
                  <a:txBody>
                    <a:bodyPr/>
                    <a:lstStyle/>
                    <a:p>
                      <a:pPr lvl="0" algn="ctr">
                        <a:buNone/>
                      </a:pPr>
                      <a:r>
                        <a:rPr lang="en-US" sz="1050">
                          <a:solidFill>
                            <a:schemeClr val="tx1"/>
                          </a:solidFill>
                        </a:rPr>
                        <a:t>Application</a:t>
                      </a:r>
                    </a:p>
                  </a:txBody>
                  <a:tcPr/>
                </a:tc>
                <a:tc>
                  <a:txBody>
                    <a:bodyPr/>
                    <a:lstStyle/>
                    <a:p>
                      <a:pPr lvl="0" algn="ctr">
                        <a:buNone/>
                      </a:pPr>
                      <a:r>
                        <a:rPr lang="en-US" sz="1050">
                          <a:solidFill>
                            <a:schemeClr val="tx1"/>
                          </a:solidFill>
                        </a:rPr>
                        <a:t>Why</a:t>
                      </a:r>
                    </a:p>
                  </a:txBody>
                  <a:tcPr/>
                </a:tc>
                <a:extLst>
                  <a:ext uri="{0D108BD9-81ED-4DB2-BD59-A6C34878D82A}">
                    <a16:rowId xmlns:a16="http://schemas.microsoft.com/office/drawing/2014/main" val="956170350"/>
                  </a:ext>
                </a:extLst>
              </a:tr>
              <a:tr h="398564">
                <a:tc>
                  <a:txBody>
                    <a:bodyPr/>
                    <a:lstStyle/>
                    <a:p>
                      <a:r>
                        <a:rPr lang="en-US" sz="1050">
                          <a:solidFill>
                            <a:schemeClr val="tx1"/>
                          </a:solidFill>
                        </a:rPr>
                        <a:t>Alternative Fund Use Authority (AFUA) </a:t>
                      </a:r>
                    </a:p>
                  </a:txBody>
                  <a:tcPr/>
                </a:tc>
                <a:tc>
                  <a:txBody>
                    <a:bodyPr/>
                    <a:lstStyle/>
                    <a:p>
                      <a:r>
                        <a:rPr lang="en-US" sz="1050">
                          <a:solidFill>
                            <a:schemeClr val="tx1"/>
                          </a:solidFill>
                        </a:rPr>
                        <a:t>BOCES Application</a:t>
                      </a:r>
                    </a:p>
                  </a:txBody>
                  <a:tcPr/>
                </a:tc>
                <a:tc>
                  <a:txBody>
                    <a:bodyPr/>
                    <a:lstStyle/>
                    <a:p>
                      <a:pPr lvl="0">
                        <a:buNone/>
                      </a:pPr>
                      <a:r>
                        <a:rPr lang="en-US" sz="1050" b="0" i="0" u="none" strike="noStrike" noProof="0">
                          <a:solidFill>
                            <a:schemeClr val="tx1"/>
                          </a:solidFill>
                          <a:latin typeface="Arial"/>
                        </a:rPr>
                        <a:t>This will be pulled into the BOCES application after receiving the BOCES ARAC. </a:t>
                      </a:r>
                    </a:p>
                  </a:txBody>
                  <a:tcPr/>
                </a:tc>
                <a:extLst>
                  <a:ext uri="{0D108BD9-81ED-4DB2-BD59-A6C34878D82A}">
                    <a16:rowId xmlns:a16="http://schemas.microsoft.com/office/drawing/2014/main" val="440702892"/>
                  </a:ext>
                </a:extLst>
              </a:tr>
              <a:tr h="529504">
                <a:tc>
                  <a:txBody>
                    <a:bodyPr/>
                    <a:lstStyle/>
                    <a:p>
                      <a:r>
                        <a:rPr lang="en-US" sz="1050">
                          <a:solidFill>
                            <a:schemeClr val="tx1"/>
                          </a:solidFill>
                        </a:rPr>
                        <a:t>Contacts</a:t>
                      </a:r>
                    </a:p>
                  </a:txBody>
                  <a:tcPr/>
                </a:tc>
                <a:tc>
                  <a:txBody>
                    <a:bodyPr/>
                    <a:lstStyle/>
                    <a:p>
                      <a:r>
                        <a:rPr lang="en-US" sz="1050">
                          <a:solidFill>
                            <a:schemeClr val="tx1"/>
                          </a:solidFill>
                        </a:rPr>
                        <a:t>Both Applications</a:t>
                      </a:r>
                    </a:p>
                  </a:txBody>
                  <a:tcPr/>
                </a:tc>
                <a:tc>
                  <a:txBody>
                    <a:bodyPr/>
                    <a:lstStyle/>
                    <a:p>
                      <a:pPr lvl="0">
                        <a:buNone/>
                      </a:pPr>
                      <a:r>
                        <a:rPr lang="en-US" sz="1050" b="0" i="0" u="none" strike="noStrike" noProof="0">
                          <a:solidFill>
                            <a:schemeClr val="tx1"/>
                          </a:solidFill>
                          <a:latin typeface="Arial"/>
                        </a:rPr>
                        <a:t>CDE needs a Title I, Part A contact from every LEA and BOCES. CDE recommends identifying a Monitoring Contact for each LEA and BOCES. </a:t>
                      </a:r>
                    </a:p>
                  </a:txBody>
                  <a:tcPr/>
                </a:tc>
                <a:extLst>
                  <a:ext uri="{0D108BD9-81ED-4DB2-BD59-A6C34878D82A}">
                    <a16:rowId xmlns:a16="http://schemas.microsoft.com/office/drawing/2014/main" val="656717089"/>
                  </a:ext>
                </a:extLst>
              </a:tr>
              <a:tr h="243567">
                <a:tc>
                  <a:txBody>
                    <a:bodyPr/>
                    <a:lstStyle/>
                    <a:p>
                      <a:r>
                        <a:rPr lang="en-US" sz="1050">
                          <a:solidFill>
                            <a:schemeClr val="tx1"/>
                          </a:solidFill>
                        </a:rPr>
                        <a:t>Cross-Program Questions</a:t>
                      </a:r>
                    </a:p>
                  </a:txBody>
                  <a:tcPr/>
                </a:tc>
                <a:tc>
                  <a:txBody>
                    <a:bodyPr/>
                    <a:lstStyle/>
                    <a:p>
                      <a:r>
                        <a:rPr lang="en-US" sz="1050">
                          <a:solidFill>
                            <a:schemeClr val="tx1"/>
                          </a:solidFill>
                        </a:rPr>
                        <a:t>BOCES Application</a:t>
                      </a:r>
                    </a:p>
                  </a:txBody>
                  <a:tcPr/>
                </a:tc>
                <a:tc>
                  <a:txBody>
                    <a:bodyPr/>
                    <a:lstStyle/>
                    <a:p>
                      <a:pPr lvl="0">
                        <a:buNone/>
                      </a:pPr>
                      <a:endParaRPr lang="en-US" sz="1050" b="0" i="0" u="none" strike="noStrike" noProof="0">
                        <a:solidFill>
                          <a:schemeClr val="tx1"/>
                        </a:solidFill>
                        <a:latin typeface="Arial"/>
                      </a:endParaRPr>
                    </a:p>
                  </a:txBody>
                  <a:tcPr/>
                </a:tc>
                <a:extLst>
                  <a:ext uri="{0D108BD9-81ED-4DB2-BD59-A6C34878D82A}">
                    <a16:rowId xmlns:a16="http://schemas.microsoft.com/office/drawing/2014/main" val="1441254247"/>
                  </a:ext>
                </a:extLst>
              </a:tr>
              <a:tr h="398564">
                <a:tc>
                  <a:txBody>
                    <a:bodyPr/>
                    <a:lstStyle/>
                    <a:p>
                      <a:r>
                        <a:rPr lang="en-US" sz="1050">
                          <a:solidFill>
                            <a:schemeClr val="tx1"/>
                          </a:solidFill>
                        </a:rPr>
                        <a:t>Non-Public Schools</a:t>
                      </a:r>
                    </a:p>
                  </a:txBody>
                  <a:tcPr/>
                </a:tc>
                <a:tc>
                  <a:txBody>
                    <a:bodyPr/>
                    <a:lstStyle/>
                    <a:p>
                      <a:r>
                        <a:rPr lang="en-US" sz="1050">
                          <a:solidFill>
                            <a:schemeClr val="tx1"/>
                          </a:solidFill>
                        </a:rPr>
                        <a:t>Member District Application</a:t>
                      </a:r>
                    </a:p>
                  </a:txBody>
                  <a:tcPr/>
                </a:tc>
                <a:tc>
                  <a:txBody>
                    <a:bodyPr/>
                    <a:lstStyle/>
                    <a:p>
                      <a:pPr lvl="0">
                        <a:buNone/>
                      </a:pPr>
                      <a:r>
                        <a:rPr lang="en-US" sz="1050" b="0" i="0" u="none" strike="noStrike" noProof="0">
                          <a:solidFill>
                            <a:schemeClr val="tx1"/>
                          </a:solidFill>
                          <a:latin typeface="Arial"/>
                        </a:rPr>
                        <a:t>The data needs to go into the Member District application, including the NPS Consultation forms. But the BOCES still complete the page in order to clear the errors. </a:t>
                      </a:r>
                    </a:p>
                  </a:txBody>
                  <a:tcPr/>
                </a:tc>
                <a:extLst>
                  <a:ext uri="{0D108BD9-81ED-4DB2-BD59-A6C34878D82A}">
                    <a16:rowId xmlns:a16="http://schemas.microsoft.com/office/drawing/2014/main" val="4292382080"/>
                  </a:ext>
                </a:extLst>
              </a:tr>
              <a:tr h="243567">
                <a:tc>
                  <a:txBody>
                    <a:bodyPr/>
                    <a:lstStyle/>
                    <a:p>
                      <a:r>
                        <a:rPr lang="en-US" sz="1050">
                          <a:solidFill>
                            <a:schemeClr val="tx1"/>
                          </a:solidFill>
                        </a:rPr>
                        <a:t>2023-2024 EDT Data</a:t>
                      </a:r>
                    </a:p>
                  </a:txBody>
                  <a:tcPr/>
                </a:tc>
                <a:tc>
                  <a:txBody>
                    <a:bodyPr/>
                    <a:lstStyle/>
                    <a:p>
                      <a:r>
                        <a:rPr lang="en-US" sz="1050">
                          <a:solidFill>
                            <a:schemeClr val="tx1"/>
                          </a:solidFill>
                        </a:rPr>
                        <a:t>BOCES Application</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noProof="0">
                          <a:solidFill>
                            <a:schemeClr val="tx1"/>
                          </a:solidFill>
                          <a:latin typeface="+mn-lt"/>
                        </a:rPr>
                        <a:t>This will be pulled into the BOCES application after receiving the BOCES ARAC. </a:t>
                      </a:r>
                    </a:p>
                  </a:txBody>
                  <a:tcPr/>
                </a:tc>
                <a:extLst>
                  <a:ext uri="{0D108BD9-81ED-4DB2-BD59-A6C34878D82A}">
                    <a16:rowId xmlns:a16="http://schemas.microsoft.com/office/drawing/2014/main" val="2495349838"/>
                  </a:ext>
                </a:extLst>
              </a:tr>
              <a:tr h="243567">
                <a:tc>
                  <a:txBody>
                    <a:bodyPr/>
                    <a:lstStyle/>
                    <a:p>
                      <a:r>
                        <a:rPr lang="en-US" sz="1050">
                          <a:solidFill>
                            <a:schemeClr val="tx1"/>
                          </a:solidFill>
                        </a:rPr>
                        <a:t>ESSA School Improvement Narratives</a:t>
                      </a:r>
                    </a:p>
                  </a:txBody>
                  <a:tcPr/>
                </a:tc>
                <a:tc>
                  <a:txBody>
                    <a:bodyPr/>
                    <a:lstStyle/>
                    <a:p>
                      <a:r>
                        <a:rPr lang="en-US" sz="1050">
                          <a:solidFill>
                            <a:schemeClr val="tx1"/>
                          </a:solidFill>
                        </a:rPr>
                        <a:t>BOCES Application</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noProof="0">
                          <a:solidFill>
                            <a:schemeClr val="tx1"/>
                          </a:solidFill>
                          <a:latin typeface="+mn-lt"/>
                        </a:rPr>
                        <a:t>This will be pulled into the BOCES application after receiving the BOCES ARAC. </a:t>
                      </a:r>
                    </a:p>
                  </a:txBody>
                  <a:tcPr/>
                </a:tc>
                <a:extLst>
                  <a:ext uri="{0D108BD9-81ED-4DB2-BD59-A6C34878D82A}">
                    <a16:rowId xmlns:a16="http://schemas.microsoft.com/office/drawing/2014/main" val="91698731"/>
                  </a:ext>
                </a:extLst>
              </a:tr>
              <a:tr h="398564">
                <a:tc>
                  <a:txBody>
                    <a:bodyPr/>
                    <a:lstStyle/>
                    <a:p>
                      <a:r>
                        <a:rPr lang="en-US" sz="1050">
                          <a:solidFill>
                            <a:schemeClr val="tx1"/>
                          </a:solidFill>
                        </a:rPr>
                        <a:t>Targeted and Additional Targeted Support Schools</a:t>
                      </a:r>
                    </a:p>
                  </a:txBody>
                  <a:tcPr/>
                </a:tc>
                <a:tc>
                  <a:txBody>
                    <a:bodyPr/>
                    <a:lstStyle/>
                    <a:p>
                      <a:r>
                        <a:rPr lang="en-US" sz="1050">
                          <a:solidFill>
                            <a:schemeClr val="tx1"/>
                          </a:solidFill>
                        </a:rPr>
                        <a:t>BOCES Application</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noProof="0">
                          <a:solidFill>
                            <a:schemeClr val="tx1"/>
                          </a:solidFill>
                          <a:latin typeface="+mn-lt"/>
                        </a:rPr>
                        <a:t>This will be pulled into the BOCES application after receiving the BOCES ARAC. </a:t>
                      </a:r>
                    </a:p>
                  </a:txBody>
                  <a:tcPr/>
                </a:tc>
                <a:extLst>
                  <a:ext uri="{0D108BD9-81ED-4DB2-BD59-A6C34878D82A}">
                    <a16:rowId xmlns:a16="http://schemas.microsoft.com/office/drawing/2014/main" val="4005231903"/>
                  </a:ext>
                </a:extLst>
              </a:tr>
              <a:tr h="243567">
                <a:tc>
                  <a:txBody>
                    <a:bodyPr/>
                    <a:lstStyle/>
                    <a:p>
                      <a:r>
                        <a:rPr lang="en-US" sz="1050">
                          <a:solidFill>
                            <a:schemeClr val="tx1"/>
                          </a:solidFill>
                        </a:rPr>
                        <a:t>Tribal Consultation Attestation</a:t>
                      </a:r>
                    </a:p>
                  </a:txBody>
                  <a:tcPr/>
                </a:tc>
                <a:tc>
                  <a:txBody>
                    <a:bodyPr/>
                    <a:lstStyle/>
                    <a:p>
                      <a:r>
                        <a:rPr lang="en-US" sz="1050">
                          <a:solidFill>
                            <a:schemeClr val="tx1"/>
                          </a:solidFill>
                        </a:rPr>
                        <a:t>Not Applicable </a:t>
                      </a:r>
                    </a:p>
                  </a:txBody>
                  <a:tcPr/>
                </a:tc>
                <a:tc>
                  <a:txBody>
                    <a:bodyPr/>
                    <a:lstStyle/>
                    <a:p>
                      <a:pPr lvl="0">
                        <a:buNone/>
                      </a:pPr>
                      <a:endParaRPr lang="en-US" sz="1050" b="0" i="0" u="none" strike="noStrike" noProof="0">
                        <a:solidFill>
                          <a:schemeClr val="tx1"/>
                        </a:solidFill>
                        <a:latin typeface="Arial"/>
                      </a:endParaRPr>
                    </a:p>
                  </a:txBody>
                  <a:tcPr/>
                </a:tc>
                <a:extLst>
                  <a:ext uri="{0D108BD9-81ED-4DB2-BD59-A6C34878D82A}">
                    <a16:rowId xmlns:a16="http://schemas.microsoft.com/office/drawing/2014/main" val="852379290"/>
                  </a:ext>
                </a:extLst>
              </a:tr>
              <a:tr h="398564">
                <a:tc>
                  <a:txBody>
                    <a:bodyPr/>
                    <a:lstStyle/>
                    <a:p>
                      <a:r>
                        <a:rPr lang="en-US" sz="1050">
                          <a:solidFill>
                            <a:schemeClr val="tx1"/>
                          </a:solidFill>
                        </a:rPr>
                        <a:t>School Improvement Retention of Funds Form</a:t>
                      </a:r>
                    </a:p>
                  </a:txBody>
                  <a:tcPr/>
                </a:tc>
                <a:tc>
                  <a:txBody>
                    <a:bodyPr/>
                    <a:lstStyle/>
                    <a:p>
                      <a:r>
                        <a:rPr lang="en-US" sz="1050">
                          <a:solidFill>
                            <a:schemeClr val="tx1"/>
                          </a:solidFill>
                        </a:rPr>
                        <a:t>Both Applications</a:t>
                      </a:r>
                    </a:p>
                  </a:txBody>
                  <a:tcPr/>
                </a:tc>
                <a:tc>
                  <a:txBody>
                    <a:bodyPr/>
                    <a:lstStyle/>
                    <a:p>
                      <a:pPr lvl="0">
                        <a:buNone/>
                      </a:pPr>
                      <a:r>
                        <a:rPr lang="en-US" sz="1050" b="0" i="0" u="none" strike="noStrike" noProof="0">
                          <a:solidFill>
                            <a:schemeClr val="tx1"/>
                          </a:solidFill>
                          <a:latin typeface="Arial"/>
                        </a:rPr>
                        <a:t>This needs to be completed by all applicable LEAs. Centennial BOCES will also need to complete this page. </a:t>
                      </a:r>
                    </a:p>
                  </a:txBody>
                  <a:tcPr/>
                </a:tc>
                <a:extLst>
                  <a:ext uri="{0D108BD9-81ED-4DB2-BD59-A6C34878D82A}">
                    <a16:rowId xmlns:a16="http://schemas.microsoft.com/office/drawing/2014/main" val="3955640907"/>
                  </a:ext>
                </a:extLst>
              </a:tr>
              <a:tr h="243567">
                <a:tc>
                  <a:txBody>
                    <a:bodyPr/>
                    <a:lstStyle/>
                    <a:p>
                      <a:r>
                        <a:rPr lang="en-US" sz="1050">
                          <a:solidFill>
                            <a:schemeClr val="tx1"/>
                          </a:solidFill>
                        </a:rPr>
                        <a:t>Assurances</a:t>
                      </a:r>
                    </a:p>
                  </a:txBody>
                  <a:tcPr/>
                </a:tc>
                <a:tc>
                  <a:txBody>
                    <a:bodyPr/>
                    <a:lstStyle/>
                    <a:p>
                      <a:r>
                        <a:rPr lang="en-US" sz="1050">
                          <a:solidFill>
                            <a:schemeClr val="tx1"/>
                          </a:solidFill>
                        </a:rPr>
                        <a:t>Both Applications</a:t>
                      </a:r>
                    </a:p>
                  </a:txBody>
                  <a:tcPr/>
                </a:tc>
                <a:tc>
                  <a:txBody>
                    <a:bodyPr/>
                    <a:lstStyle/>
                    <a:p>
                      <a:pPr lvl="0">
                        <a:buNone/>
                      </a:pPr>
                      <a:r>
                        <a:rPr lang="en-US" sz="1050" b="0" i="0" u="none" strike="noStrike" noProof="0">
                          <a:solidFill>
                            <a:schemeClr val="tx1"/>
                          </a:solidFill>
                          <a:latin typeface="Arial"/>
                        </a:rPr>
                        <a:t>Assurances need to be completed from all LEAs and BOCES. </a:t>
                      </a:r>
                    </a:p>
                  </a:txBody>
                  <a:tcPr/>
                </a:tc>
                <a:extLst>
                  <a:ext uri="{0D108BD9-81ED-4DB2-BD59-A6C34878D82A}">
                    <a16:rowId xmlns:a16="http://schemas.microsoft.com/office/drawing/2014/main" val="3122596443"/>
                  </a:ext>
                </a:extLst>
              </a:tr>
              <a:tr h="398564">
                <a:tc>
                  <a:txBody>
                    <a:bodyPr/>
                    <a:lstStyle/>
                    <a:p>
                      <a:r>
                        <a:rPr lang="en-US" sz="1050">
                          <a:solidFill>
                            <a:schemeClr val="tx1"/>
                          </a:solidFill>
                        </a:rPr>
                        <a:t>2025-2026 ESEA General Assurances </a:t>
                      </a:r>
                    </a:p>
                  </a:txBody>
                  <a:tcPr/>
                </a:tc>
                <a:tc>
                  <a:txBody>
                    <a:bodyPr/>
                    <a:lstStyle/>
                    <a:p>
                      <a:r>
                        <a:rPr lang="en-US" sz="1050">
                          <a:solidFill>
                            <a:schemeClr val="tx1"/>
                          </a:solidFill>
                        </a:rPr>
                        <a:t>Both Applications</a:t>
                      </a:r>
                    </a:p>
                  </a:txBody>
                  <a:tcPr/>
                </a:tc>
                <a:tc>
                  <a:txBody>
                    <a:bodyPr/>
                    <a:lstStyle/>
                    <a:p>
                      <a:pPr lvl="0">
                        <a:buNone/>
                      </a:pPr>
                      <a:r>
                        <a:rPr lang="en-US" sz="1050" b="0" i="0" u="none" strike="noStrike" noProof="0" dirty="0">
                          <a:solidFill>
                            <a:schemeClr val="tx1"/>
                          </a:solidFill>
                          <a:latin typeface="Arial"/>
                        </a:rPr>
                        <a:t>Assurances need to be uploaded by all LEAs and BOCES. </a:t>
                      </a:r>
                    </a:p>
                  </a:txBody>
                  <a:tcPr/>
                </a:tc>
                <a:extLst>
                  <a:ext uri="{0D108BD9-81ED-4DB2-BD59-A6C34878D82A}">
                    <a16:rowId xmlns:a16="http://schemas.microsoft.com/office/drawing/2014/main" val="1345831769"/>
                  </a:ext>
                </a:extLst>
              </a:tr>
            </a:tbl>
          </a:graphicData>
        </a:graphic>
      </p:graphicFrame>
      <p:pic>
        <p:nvPicPr>
          <p:cNvPr id="6" name="Picture 5">
            <a:extLst>
              <a:ext uri="{FF2B5EF4-FFF2-40B4-BE49-F238E27FC236}">
                <a16:creationId xmlns:a16="http://schemas.microsoft.com/office/drawing/2014/main" id="{BCFD8923-F5E6-6A77-8C06-0B849991373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875" y="137381"/>
            <a:ext cx="718992" cy="687550"/>
          </a:xfrm>
          <a:prstGeom prst="rect">
            <a:avLst/>
          </a:prstGeom>
        </p:spPr>
      </p:pic>
    </p:spTree>
    <p:extLst>
      <p:ext uri="{BB962C8B-B14F-4D97-AF65-F5344CB8AC3E}">
        <p14:creationId xmlns:p14="http://schemas.microsoft.com/office/powerpoint/2010/main" val="2087433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
          <a:extLst>
            <a:ext uri="{FF2B5EF4-FFF2-40B4-BE49-F238E27FC236}">
              <a16:creationId xmlns:a16="http://schemas.microsoft.com/office/drawing/2014/main" id="{C4DD64EB-DB76-1D17-3901-D12570041AD0}"/>
            </a:ext>
          </a:extLst>
        </p:cNvPr>
        <p:cNvGrpSpPr/>
        <p:nvPr/>
      </p:nvGrpSpPr>
      <p:grpSpPr>
        <a:xfrm>
          <a:off x="0" y="0"/>
          <a:ext cx="0" cy="0"/>
          <a:chOff x="0" y="0"/>
          <a:chExt cx="0" cy="0"/>
        </a:xfrm>
      </p:grpSpPr>
      <p:sp>
        <p:nvSpPr>
          <p:cNvPr id="272" name="Google Shape;272;p46">
            <a:extLst>
              <a:ext uri="{FF2B5EF4-FFF2-40B4-BE49-F238E27FC236}">
                <a16:creationId xmlns:a16="http://schemas.microsoft.com/office/drawing/2014/main" id="{5E7CD76D-8F61-619F-4238-6D8E7E2FCA48}"/>
              </a:ext>
            </a:extLst>
          </p:cNvPr>
          <p:cNvSpPr txBox="1">
            <a:spLocks noGrp="1"/>
          </p:cNvSpPr>
          <p:nvPr>
            <p:ph type="title"/>
          </p:nvPr>
        </p:nvSpPr>
        <p:spPr>
          <a:xfrm>
            <a:off x="223777" y="405504"/>
            <a:ext cx="7167900" cy="741300"/>
          </a:xfrm>
          <a:prstGeom prst="rect">
            <a:avLst/>
          </a:prstGeom>
        </p:spPr>
        <p:txBody>
          <a:bodyPr spcFirstLastPara="1" vert="horz" wrap="square" lIns="0" tIns="0" rIns="0" bIns="0" rtlCol="0" anchor="t" anchorCtr="0">
            <a:noAutofit/>
          </a:bodyPr>
          <a:lstStyle/>
          <a:p>
            <a:pPr>
              <a:spcBef>
                <a:spcPts val="0"/>
              </a:spcBef>
              <a:buSzPts val="990"/>
            </a:pPr>
            <a:r>
              <a:rPr lang="en">
                <a:latin typeface="Museo Slab 500"/>
              </a:rPr>
              <a:t>Contacts </a:t>
            </a:r>
            <a:endParaRPr>
              <a:latin typeface="Museo Slab 500"/>
            </a:endParaRPr>
          </a:p>
        </p:txBody>
      </p:sp>
      <p:sp>
        <p:nvSpPr>
          <p:cNvPr id="273" name="Google Shape;273;p46">
            <a:extLst>
              <a:ext uri="{FF2B5EF4-FFF2-40B4-BE49-F238E27FC236}">
                <a16:creationId xmlns:a16="http://schemas.microsoft.com/office/drawing/2014/main" id="{929531AC-5F70-49CD-E6A6-8A2A08F3D48D}"/>
              </a:ext>
            </a:extLst>
          </p:cNvPr>
          <p:cNvSpPr txBox="1">
            <a:spLocks noGrp="1"/>
          </p:cNvSpPr>
          <p:nvPr>
            <p:ph type="body" idx="1"/>
          </p:nvPr>
        </p:nvSpPr>
        <p:spPr>
          <a:xfrm>
            <a:off x="311700" y="1152475"/>
            <a:ext cx="8274611" cy="3034800"/>
          </a:xfrm>
          <a:prstGeom prst="rect">
            <a:avLst/>
          </a:prstGeom>
        </p:spPr>
        <p:txBody>
          <a:bodyPr spcFirstLastPara="1" vert="horz" wrap="square" lIns="0" tIns="0" rIns="0" bIns="0" rtlCol="0" anchor="t" anchorCtr="0">
            <a:normAutofit/>
          </a:bodyPr>
          <a:lstStyle/>
          <a:p>
            <a:pPr marL="342900" indent="-250190">
              <a:buSzPct val="100000"/>
            </a:pPr>
            <a:r>
              <a:rPr lang="en-US"/>
              <a:t>CDE needs to collect from every district the Title IX contact, Title I, Part A contact and Monitoring Contact.</a:t>
            </a:r>
          </a:p>
          <a:p>
            <a:pPr marL="800100" lvl="1" indent="-250190">
              <a:buSzPct val="100000"/>
            </a:pPr>
            <a:r>
              <a:rPr lang="en-US">
                <a:ea typeface="Calibri"/>
                <a:cs typeface="Calibri"/>
              </a:rPr>
              <a:t>Please identify the Title I, Part A and Monitoring contact in the member district application. </a:t>
            </a:r>
          </a:p>
          <a:p>
            <a:pPr marL="800100" lvl="1" indent="-250190">
              <a:buSzPct val="100000"/>
            </a:pPr>
            <a:r>
              <a:rPr lang="en-US">
                <a:ea typeface="Calibri"/>
                <a:cs typeface="Calibri"/>
              </a:rPr>
              <a:t>The Title IX contact is still in the BOCES application. </a:t>
            </a:r>
          </a:p>
          <a:p>
            <a:pPr marL="342900" indent="-250190">
              <a:buSzPct val="100000"/>
            </a:pPr>
            <a:r>
              <a:rPr lang="en-US">
                <a:ea typeface="Calibri"/>
                <a:cs typeface="Calibri"/>
              </a:rPr>
              <a:t>The BOCES will still need to complete the Contacts page in the BOCES application with BOCES contacts. </a:t>
            </a:r>
            <a:endParaRPr lang="en">
              <a:ea typeface="Calibri"/>
              <a:cs typeface="Calibri"/>
            </a:endParaRPr>
          </a:p>
          <a:p>
            <a:pPr marL="342900" indent="-250190">
              <a:buSzPct val="100000"/>
            </a:pPr>
            <a:endParaRPr lang="en">
              <a:ea typeface="Calibri"/>
              <a:cs typeface="Calibri"/>
            </a:endParaRPr>
          </a:p>
        </p:txBody>
      </p:sp>
      <p:pic>
        <p:nvPicPr>
          <p:cNvPr id="3" name="Picture 2">
            <a:extLst>
              <a:ext uri="{FF2B5EF4-FFF2-40B4-BE49-F238E27FC236}">
                <a16:creationId xmlns:a16="http://schemas.microsoft.com/office/drawing/2014/main" id="{F9E4A0F3-EFA8-CCFA-FBEA-63D71872BB7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5894" y="137381"/>
            <a:ext cx="718992" cy="687550"/>
          </a:xfrm>
          <a:prstGeom prst="rect">
            <a:avLst/>
          </a:prstGeom>
        </p:spPr>
      </p:pic>
    </p:spTree>
    <p:extLst>
      <p:ext uri="{BB962C8B-B14F-4D97-AF65-F5344CB8AC3E}">
        <p14:creationId xmlns:p14="http://schemas.microsoft.com/office/powerpoint/2010/main" val="513293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6"/>
          <p:cNvSpPr txBox="1">
            <a:spLocks noGrp="1"/>
          </p:cNvSpPr>
          <p:nvPr>
            <p:ph type="title"/>
          </p:nvPr>
        </p:nvSpPr>
        <p:spPr>
          <a:xfrm>
            <a:off x="223777" y="310254"/>
            <a:ext cx="7167900" cy="741300"/>
          </a:xfrm>
          <a:prstGeom prst="rect">
            <a:avLst/>
          </a:prstGeom>
        </p:spPr>
        <p:txBody>
          <a:bodyPr spcFirstLastPara="1" vert="horz" wrap="square" lIns="0" tIns="0" rIns="0" bIns="0" rtlCol="0" anchor="t" anchorCtr="0">
            <a:noAutofit/>
          </a:bodyPr>
          <a:lstStyle/>
          <a:p>
            <a:pPr>
              <a:spcBef>
                <a:spcPts val="0"/>
              </a:spcBef>
              <a:buSzPts val="990"/>
            </a:pPr>
            <a:r>
              <a:rPr lang="en">
                <a:latin typeface="Museo Slab 500"/>
              </a:rPr>
              <a:t>Title IX of the Education Amendments of 1972 - BOCES</a:t>
            </a:r>
            <a:endParaRPr>
              <a:latin typeface="Museo Slab 500"/>
            </a:endParaRPr>
          </a:p>
        </p:txBody>
      </p:sp>
      <p:sp>
        <p:nvSpPr>
          <p:cNvPr id="273" name="Google Shape;273;p46"/>
          <p:cNvSpPr txBox="1">
            <a:spLocks noGrp="1"/>
          </p:cNvSpPr>
          <p:nvPr>
            <p:ph type="body" idx="1"/>
          </p:nvPr>
        </p:nvSpPr>
        <p:spPr>
          <a:xfrm>
            <a:off x="305488" y="953692"/>
            <a:ext cx="8640956" cy="3034800"/>
          </a:xfrm>
          <a:prstGeom prst="rect">
            <a:avLst/>
          </a:prstGeom>
        </p:spPr>
        <p:txBody>
          <a:bodyPr spcFirstLastPara="1" vert="horz" wrap="square" lIns="0" tIns="0" rIns="0" bIns="0" rtlCol="0" anchor="t" anchorCtr="0">
            <a:noAutofit/>
          </a:bodyPr>
          <a:lstStyle/>
          <a:p>
            <a:pPr>
              <a:buSzPct val="100000"/>
            </a:pPr>
            <a:r>
              <a:rPr lang="en" sz="1400"/>
              <a:t>Requires each district to have at least one Title IX Coordinator to act as the “Lead”</a:t>
            </a:r>
          </a:p>
          <a:p>
            <a:pPr>
              <a:lnSpc>
                <a:spcPct val="114999"/>
              </a:lnSpc>
              <a:buSzPct val="100000"/>
            </a:pPr>
            <a:r>
              <a:rPr lang="en" sz="1400"/>
              <a:t>This is the person that students and parents go to in order to file a Title IX (sex discrimination) complaint, such as:</a:t>
            </a:r>
          </a:p>
          <a:p>
            <a:pPr lvl="1">
              <a:lnSpc>
                <a:spcPct val="114999"/>
              </a:lnSpc>
              <a:buSzPct val="100000"/>
            </a:pPr>
            <a:r>
              <a:rPr lang="en" sz="1200"/>
              <a:t>Sexual harassment (as defined under the 2020 Title IX Regulations)</a:t>
            </a:r>
          </a:p>
          <a:p>
            <a:pPr lvl="1">
              <a:lnSpc>
                <a:spcPct val="114999"/>
              </a:lnSpc>
              <a:buSzPct val="100000"/>
            </a:pPr>
            <a:r>
              <a:rPr lang="en" sz="1200"/>
              <a:t>Lack of equal opportunities for girls in STEM</a:t>
            </a:r>
          </a:p>
          <a:p>
            <a:pPr lvl="1">
              <a:lnSpc>
                <a:spcPct val="114999"/>
              </a:lnSpc>
              <a:buSzPct val="100000"/>
            </a:pPr>
            <a:r>
              <a:rPr lang="en" sz="1200"/>
              <a:t>Lack of equal opportunities for girls in athletics</a:t>
            </a:r>
          </a:p>
          <a:p>
            <a:pPr lvl="1">
              <a:lnSpc>
                <a:spcPct val="114999"/>
              </a:lnSpc>
              <a:buSzPct val="100000"/>
            </a:pPr>
            <a:r>
              <a:rPr lang="en" sz="1200"/>
              <a:t>Discrimination on the basis of pregnancy, childbirth, false pregnancy, termination of pregnancy, or recovery therefrom</a:t>
            </a:r>
          </a:p>
          <a:p>
            <a:pPr>
              <a:lnSpc>
                <a:spcPct val="114999"/>
              </a:lnSpc>
              <a:buSzPct val="100000"/>
            </a:pPr>
            <a:r>
              <a:rPr lang="en" sz="1400"/>
              <a:t>The Lead is the district level Title IX Coordinator that oversees school level Title IX Coordinators (if applicable)</a:t>
            </a:r>
          </a:p>
          <a:p>
            <a:pPr>
              <a:lnSpc>
                <a:spcPct val="114999"/>
              </a:lnSpc>
              <a:buSzPct val="100000"/>
            </a:pPr>
            <a:r>
              <a:rPr lang="en" sz="1400"/>
              <a:t>Lead Title IX Coordinator's name and contact information should match the Lead Title IX Coordinator’s name and contact information that is posted on the district’s website.</a:t>
            </a:r>
          </a:p>
          <a:p>
            <a:pPr>
              <a:lnSpc>
                <a:spcPct val="114999"/>
              </a:lnSpc>
              <a:buSzPct val="100000"/>
            </a:pPr>
            <a:r>
              <a:rPr lang="en" sz="1400"/>
              <a:t>Remember to include a phone number for the Title IX Coordinator!</a:t>
            </a:r>
          </a:p>
          <a:p>
            <a:pPr marL="342900" indent="-250190">
              <a:lnSpc>
                <a:spcPct val="114999"/>
              </a:lnSpc>
              <a:buSzPct val="100000"/>
            </a:pPr>
            <a:endParaRPr lang="en" sz="1100"/>
          </a:p>
        </p:txBody>
      </p:sp>
      <p:pic>
        <p:nvPicPr>
          <p:cNvPr id="4" name="Picture 3" descr="For questions regarding school and district obligations under Title IX, contact: Rebekah Ottenbreit. Her phone number is 303-907-9331  and her email is ottenbreit_r@cde.state.co.us">
            <a:extLst>
              <a:ext uri="{FF2B5EF4-FFF2-40B4-BE49-F238E27FC236}">
                <a16:creationId xmlns:a16="http://schemas.microsoft.com/office/drawing/2014/main" id="{6CA638A3-59C6-027D-B872-6C92CD34A1FE}"/>
              </a:ext>
            </a:extLst>
          </p:cNvPr>
          <p:cNvPicPr>
            <a:picLocks noChangeAspect="1"/>
          </p:cNvPicPr>
          <p:nvPr/>
        </p:nvPicPr>
        <p:blipFill>
          <a:blip r:embed="rId3"/>
          <a:stretch>
            <a:fillRect/>
          </a:stretch>
        </p:blipFill>
        <p:spPr>
          <a:xfrm>
            <a:off x="2725616" y="4107244"/>
            <a:ext cx="3807070" cy="955891"/>
          </a:xfrm>
          <a:prstGeom prst="rect">
            <a:avLst/>
          </a:prstGeom>
        </p:spPr>
      </p:pic>
      <p:sp>
        <p:nvSpPr>
          <p:cNvPr id="2" name="Title 1">
            <a:extLst>
              <a:ext uri="{FF2B5EF4-FFF2-40B4-BE49-F238E27FC236}">
                <a16:creationId xmlns:a16="http://schemas.microsoft.com/office/drawing/2014/main" id="{9F476AA0-1DAA-C98E-F280-24AB25B4F0B9}"/>
              </a:ext>
            </a:extLst>
          </p:cNvPr>
          <p:cNvSpPr>
            <a:spLocks noGrp="1"/>
          </p:cNvSpPr>
          <p:nvPr>
            <p:ph type="title" idx="2"/>
          </p:nvPr>
        </p:nvSpPr>
        <p:spPr/>
        <p:txBody>
          <a:bodyPr/>
          <a:lstStyle/>
          <a:p>
            <a:r>
              <a:rPr lang="en-US"/>
              <a:t>Consolidated Application System Training</a:t>
            </a:r>
          </a:p>
        </p:txBody>
      </p:sp>
      <p:pic>
        <p:nvPicPr>
          <p:cNvPr id="3" name="Picture 2">
            <a:extLst>
              <a:ext uri="{FF2B5EF4-FFF2-40B4-BE49-F238E27FC236}">
                <a16:creationId xmlns:a16="http://schemas.microsoft.com/office/drawing/2014/main" id="{2B069C3A-F854-0569-18E8-7435454303E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4509" y="-1830"/>
            <a:ext cx="718992" cy="687550"/>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9a81e36-7bf1-4cef-9c34-a447d2fae1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371592277610D489A9D9361BA54FDFF" ma:contentTypeVersion="15" ma:contentTypeDescription="Create a new document." ma:contentTypeScope="" ma:versionID="2c11ef6428f718a7898c70474cf5c53d">
  <xsd:schema xmlns:xsd="http://www.w3.org/2001/XMLSchema" xmlns:xs="http://www.w3.org/2001/XMLSchema" xmlns:p="http://schemas.microsoft.com/office/2006/metadata/properties" xmlns:ns3="49a81e36-7bf1-4cef-9c34-a447d2fae1de" xmlns:ns4="1d7a6999-9f23-40c1-89fd-c28d1c6d889e" targetNamespace="http://schemas.microsoft.com/office/2006/metadata/properties" ma:root="true" ma:fieldsID="662df6824ea3bce3cd80a21de96536cd" ns3:_="" ns4:_="">
    <xsd:import namespace="49a81e36-7bf1-4cef-9c34-a447d2fae1de"/>
    <xsd:import namespace="1d7a6999-9f23-40c1-89fd-c28d1c6d889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81e36-7bf1-4cef-9c34-a447d2fa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7a6999-9f23-40c1-89fd-c28d1c6d88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5871AF-E4E2-4474-BBBF-C4CA544DC804}">
  <ds:schemaRefs>
    <ds:schemaRef ds:uri="http://purl.org/dc/dcmitype/"/>
    <ds:schemaRef ds:uri="http://schemas.microsoft.com/office/2006/documentManagement/types"/>
    <ds:schemaRef ds:uri="http://www.w3.org/XML/1998/namespace"/>
    <ds:schemaRef ds:uri="http://purl.org/dc/terms/"/>
    <ds:schemaRef ds:uri="49a81e36-7bf1-4cef-9c34-a447d2fae1de"/>
    <ds:schemaRef ds:uri="http://schemas.microsoft.com/office/infopath/2007/PartnerControls"/>
    <ds:schemaRef ds:uri="http://schemas.openxmlformats.org/package/2006/metadata/core-properties"/>
    <ds:schemaRef ds:uri="1d7a6999-9f23-40c1-89fd-c28d1c6d889e"/>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F91E4219-6D23-4FF3-BB9A-48A8BBD73A57}">
  <ds:schemaRefs>
    <ds:schemaRef ds:uri="1d7a6999-9f23-40c1-89fd-c28d1c6d889e"/>
    <ds:schemaRef ds:uri="49a81e36-7bf1-4cef-9c34-a447d2fae1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1C9AC83-A244-4C73-9B74-EBB8100F5E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1916</Words>
  <Application>Microsoft Office PowerPoint</Application>
  <PresentationFormat>On-screen Show (16:9)</PresentationFormat>
  <Paragraphs>184</Paragraphs>
  <Slides>20</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Courier New</vt:lpstr>
      <vt:lpstr>Rockwell</vt:lpstr>
      <vt:lpstr>Roboto</vt:lpstr>
      <vt:lpstr>Arial</vt:lpstr>
      <vt:lpstr>Roboto Medium</vt:lpstr>
      <vt:lpstr>Museo Slab 500</vt:lpstr>
      <vt:lpstr>Calibri</vt:lpstr>
      <vt:lpstr>-apple-system</vt:lpstr>
      <vt:lpstr>Simple Light</vt:lpstr>
      <vt:lpstr>2025-2026 Consolidated Application System Training</vt:lpstr>
      <vt:lpstr>BOCES Agenda</vt:lpstr>
      <vt:lpstr>BOCES Application – Access </vt:lpstr>
      <vt:lpstr>BOCES Application – Member District Access </vt:lpstr>
      <vt:lpstr>BOCES Application – Title III Access</vt:lpstr>
      <vt:lpstr>BOCES ESEA ARAC</vt:lpstr>
      <vt:lpstr>Cross-Program Information Section Overview  </vt:lpstr>
      <vt:lpstr>Contacts </vt:lpstr>
      <vt:lpstr>Title IX of the Education Amendments of 1972 - BOCES</vt:lpstr>
      <vt:lpstr>Title IX of the Education Amendments of 1972 – BOCES Section</vt:lpstr>
      <vt:lpstr>Non-Public Schools</vt:lpstr>
      <vt:lpstr>Title I, Part A Section Overview</vt:lpstr>
      <vt:lpstr>LEA Title I, Part A Set-Aside</vt:lpstr>
      <vt:lpstr>LEA Data Profile</vt:lpstr>
      <vt:lpstr>School Ranking</vt:lpstr>
      <vt:lpstr>Title I, Part A Narrative and Budget</vt:lpstr>
      <vt:lpstr>Title I, Part A Assurances </vt:lpstr>
      <vt:lpstr>Other Title Programs</vt:lpstr>
      <vt:lpstr>BOCES Application – Narratives </vt:lpstr>
      <vt:lpstr>2025-2026 Consolidated Application Walkthrough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Prael, Michelle</cp:lastModifiedBy>
  <cp:revision>2</cp:revision>
  <dcterms:modified xsi:type="dcterms:W3CDTF">2025-04-16T21:53:36Z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0x0101005371592277610D489A9D9361BA54FDFF</vt:lpwstr>
  </property>
</Properties>
</file>