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82" r:id="rId2"/>
    <p:sldId id="270" r:id="rId3"/>
    <p:sldId id="271" r:id="rId4"/>
    <p:sldId id="272" r:id="rId5"/>
    <p:sldId id="283" r:id="rId6"/>
    <p:sldId id="284" r:id="rId7"/>
    <p:sldId id="276" r:id="rId8"/>
    <p:sldId id="277" r:id="rId9"/>
    <p:sldId id="278" r:id="rId10"/>
    <p:sldId id="279" r:id="rId11"/>
    <p:sldId id="280" r:id="rId12"/>
    <p:sldId id="281"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earson, Alyssa" initials="AP" lastIdx="1" clrIdx="0"/>
  <p:cmAuthor id="1" name="Lindsay Swanton" initials="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1E8E"/>
    <a:srgbClr val="EF7521"/>
    <a:srgbClr val="46797A"/>
    <a:srgbClr val="86BE40"/>
    <a:srgbClr val="FFC846"/>
    <a:srgbClr val="5C6670"/>
    <a:srgbClr val="488BC9"/>
    <a:srgbClr val="82797A"/>
    <a:srgbClr val="6EC4E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4" autoAdjust="0"/>
    <p:restoredTop sz="89133" autoAdjust="0"/>
  </p:normalViewPr>
  <p:slideViewPr>
    <p:cSldViewPr snapToGrid="0" showGuides="1">
      <p:cViewPr varScale="1">
        <p:scale>
          <a:sx n="104" d="100"/>
          <a:sy n="104" d="100"/>
        </p:scale>
        <p:origin x="-1272"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60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68FDDF-4F05-43AA-A352-D3BC014618CA}" type="datetimeFigureOut">
              <a:rPr lang="en-US" smtClean="0"/>
              <a:t>11/20/2017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6AB643-1C83-46B1-A4FF-8E4A58FA665A}" type="slidenum">
              <a:rPr lang="en-US" smtClean="0"/>
              <a:t>‹#›</a:t>
            </a:fld>
            <a:endParaRPr lang="en-US"/>
          </a:p>
        </p:txBody>
      </p:sp>
    </p:spTree>
    <p:extLst>
      <p:ext uri="{BB962C8B-B14F-4D97-AF65-F5344CB8AC3E}">
        <p14:creationId xmlns:p14="http://schemas.microsoft.com/office/powerpoint/2010/main" val="2457026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76AB643-1C83-46B1-A4FF-8E4A58FA665A}" type="slidenum">
              <a:rPr lang="en-US" smtClean="0"/>
              <a:t>1</a:t>
            </a:fld>
            <a:endParaRPr lang="en-US"/>
          </a:p>
        </p:txBody>
      </p:sp>
    </p:spTree>
    <p:extLst>
      <p:ext uri="{BB962C8B-B14F-4D97-AF65-F5344CB8AC3E}">
        <p14:creationId xmlns:p14="http://schemas.microsoft.com/office/powerpoint/2010/main" val="42640988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can always call us first if you are unsure about</a:t>
            </a:r>
            <a:r>
              <a:rPr lang="en-US" baseline="0" dirty="0" smtClean="0"/>
              <a:t> PAR revisions. Call to clarify if you need prior approval or not. We can help. </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12</a:t>
            </a:fld>
            <a:endParaRPr lang="en-US" dirty="0"/>
          </a:p>
        </p:txBody>
      </p:sp>
    </p:spTree>
    <p:extLst>
      <p:ext uri="{BB962C8B-B14F-4D97-AF65-F5344CB8AC3E}">
        <p14:creationId xmlns:p14="http://schemas.microsoft.com/office/powerpoint/2010/main" val="2812222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tLang="en-US" dirty="0" smtClean="0"/>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2</a:t>
            </a:fld>
            <a:endParaRPr lang="en-US" dirty="0"/>
          </a:p>
        </p:txBody>
      </p:sp>
    </p:spTree>
    <p:extLst>
      <p:ext uri="{BB962C8B-B14F-4D97-AF65-F5344CB8AC3E}">
        <p14:creationId xmlns:p14="http://schemas.microsoft.com/office/powerpoint/2010/main" val="3431604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New</a:t>
            </a:r>
            <a:r>
              <a:rPr lang="en-US" altLang="en-US" baseline="0" dirty="0" smtClean="0"/>
              <a:t> this year, w</a:t>
            </a:r>
            <a:r>
              <a:rPr lang="en-US" altLang="en-US" dirty="0" smtClean="0"/>
              <a:t>e are no longer setting “windows” for revisions, rather we will just keep the revision system open and review changes as they</a:t>
            </a:r>
            <a:r>
              <a:rPr lang="en-US" altLang="en-US" baseline="0" dirty="0" smtClean="0"/>
              <a:t> are submitted by districts/LEAS. We encourage you to submit all program changes per revision, however we understand that some changes may need to be made throughout the year. This is part of the reason for eliminating “windows.”</a:t>
            </a:r>
            <a:endParaRPr lang="en-US" altLang="en-US" dirty="0" smtClean="0"/>
          </a:p>
          <a:p>
            <a:endParaRPr lang="en-US" altLang="en-US" dirty="0" smtClean="0"/>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a:t>
            </a:fld>
            <a:endParaRPr lang="en-US" dirty="0"/>
          </a:p>
        </p:txBody>
      </p:sp>
    </p:spTree>
    <p:extLst>
      <p:ext uri="{BB962C8B-B14F-4D97-AF65-F5344CB8AC3E}">
        <p14:creationId xmlns:p14="http://schemas.microsoft.com/office/powerpoint/2010/main" val="20920971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a:t>
            </a:fld>
            <a:endParaRPr lang="en-US" dirty="0"/>
          </a:p>
        </p:txBody>
      </p:sp>
    </p:spTree>
    <p:extLst>
      <p:ext uri="{BB962C8B-B14F-4D97-AF65-F5344CB8AC3E}">
        <p14:creationId xmlns:p14="http://schemas.microsoft.com/office/powerpoint/2010/main" val="2311272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Any changes to method</a:t>
            </a:r>
            <a:r>
              <a:rPr lang="en-US" baseline="0" dirty="0" smtClean="0"/>
              <a:t> of serving must be clearly justified on that revision screen because this may affect the LEA’s school list which has already been locked down.</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7</a:t>
            </a:fld>
            <a:endParaRPr lang="en-US" dirty="0"/>
          </a:p>
        </p:txBody>
      </p:sp>
    </p:spTree>
    <p:extLst>
      <p:ext uri="{BB962C8B-B14F-4D97-AF65-F5344CB8AC3E}">
        <p14:creationId xmlns:p14="http://schemas.microsoft.com/office/powerpoint/2010/main" val="7711735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this more specific (truing up amounts,</a:t>
            </a:r>
            <a:r>
              <a:rPr lang="en-US" baseline="0" dirty="0" smtClean="0"/>
              <a:t> etc.)</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8</a:t>
            </a:fld>
            <a:endParaRPr lang="en-US" dirty="0"/>
          </a:p>
        </p:txBody>
      </p:sp>
    </p:spTree>
    <p:extLst>
      <p:ext uri="{BB962C8B-B14F-4D97-AF65-F5344CB8AC3E}">
        <p14:creationId xmlns:p14="http://schemas.microsoft.com/office/powerpoint/2010/main" val="4021668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 LEA’s plan and processes may be updated no more frequently than annually; Ideally, every 3 years. </a:t>
            </a:r>
          </a:p>
          <a:p>
            <a:r>
              <a:rPr lang="en-US" dirty="0" smtClean="0"/>
              <a:t>The level of change at this point should be reflected in the budget items (program change vs. activity change). </a:t>
            </a:r>
          </a:p>
          <a:p>
            <a:r>
              <a:rPr lang="en-US" dirty="0" smtClean="0"/>
              <a:t>If you feel the need to make sweeping plan/program</a:t>
            </a:r>
            <a:r>
              <a:rPr lang="en-US" baseline="0" dirty="0" smtClean="0"/>
              <a:t> changes this year, please contact your regional contacts to discuss.</a:t>
            </a:r>
            <a:endParaRPr lang="en-US" dirty="0" smtClean="0"/>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9</a:t>
            </a:fld>
            <a:endParaRPr lang="en-US" dirty="0"/>
          </a:p>
        </p:txBody>
      </p:sp>
    </p:spTree>
    <p:extLst>
      <p:ext uri="{BB962C8B-B14F-4D97-AF65-F5344CB8AC3E}">
        <p14:creationId xmlns:p14="http://schemas.microsoft.com/office/powerpoint/2010/main" val="2014299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While</a:t>
            </a:r>
            <a:r>
              <a:rPr lang="en-US" baseline="0" dirty="0" smtClean="0"/>
              <a:t> there are no revision “windows” this year, we would like LEAs to submit all of their changes at once rather than piecemeal. </a:t>
            </a:r>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10</a:t>
            </a:fld>
            <a:endParaRPr lang="en-US" dirty="0"/>
          </a:p>
        </p:txBody>
      </p:sp>
    </p:spTree>
    <p:extLst>
      <p:ext uri="{BB962C8B-B14F-4D97-AF65-F5344CB8AC3E}">
        <p14:creationId xmlns:p14="http://schemas.microsoft.com/office/powerpoint/2010/main" val="2881203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Approvals will be made on a continuous basis. </a:t>
            </a:r>
          </a:p>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11/20/2017</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11</a:t>
            </a:fld>
            <a:endParaRPr lang="en-US" dirty="0"/>
          </a:p>
        </p:txBody>
      </p:sp>
    </p:spTree>
    <p:extLst>
      <p:ext uri="{BB962C8B-B14F-4D97-AF65-F5344CB8AC3E}">
        <p14:creationId xmlns:p14="http://schemas.microsoft.com/office/powerpoint/2010/main" val="313564038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Text Placeholder 2"/>
          <p:cNvSpPr>
            <a:spLocks noGrp="1"/>
          </p:cNvSpPr>
          <p:nvPr>
            <p:ph idx="1" hasCustomPrompt="1"/>
          </p:nvPr>
        </p:nvSpPr>
        <p:spPr>
          <a:xfrm>
            <a:off x="628650" y="4305600"/>
            <a:ext cx="7886700" cy="2080800"/>
          </a:xfrm>
          <a:prstGeom prst="rect">
            <a:avLst/>
          </a:prstGeom>
        </p:spPr>
        <p:txBody>
          <a:bodyPr vert="horz" lIns="91440" tIns="45720" rIns="91440" bIns="45720" rtlCol="0">
            <a:normAutofit/>
          </a:bodyPr>
          <a:lstStyle>
            <a:lvl1pPr marL="0" indent="0" algn="ctr">
              <a:buNone/>
              <a:defRPr sz="3600">
                <a:latin typeface="Museo Slab 500" panose="02000000000000000000" pitchFamily="50" charset="0"/>
              </a:defRPr>
            </a:lvl1pPr>
          </a:lstStyle>
          <a:p>
            <a:pPr lvl="0"/>
            <a:r>
              <a:rPr lang="en-US" dirty="0" smtClean="0"/>
              <a:t>TITLE</a:t>
            </a:r>
            <a:endParaRPr lang="en-US" dirty="0"/>
          </a:p>
        </p:txBody>
      </p:sp>
    </p:spTree>
    <p:extLst>
      <p:ext uri="{BB962C8B-B14F-4D97-AF65-F5344CB8AC3E}">
        <p14:creationId xmlns:p14="http://schemas.microsoft.com/office/powerpoint/2010/main" val="7279101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Footer Placeholder 4"/>
          <p:cNvSpPr>
            <a:spLocks noGrp="1"/>
          </p:cNvSpPr>
          <p:nvPr>
            <p:ph type="ftr" sz="quarter" idx="11"/>
          </p:nvPr>
        </p:nvSpPr>
        <p:spPr>
          <a:xfrm>
            <a:off x="3028950" y="6508800"/>
            <a:ext cx="3086100" cy="212676"/>
          </a:xfrm>
        </p:spPr>
        <p:txBody>
          <a:bodyPr/>
          <a:lstStyle/>
          <a:p>
            <a:endParaRPr lang="en-US" dirty="0"/>
          </a:p>
        </p:txBody>
      </p:sp>
      <p:sp>
        <p:nvSpPr>
          <p:cNvPr id="12"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11/20/2017</a:t>
            </a:fld>
            <a:endParaRPr lang="en-US"/>
          </a:p>
        </p:txBody>
      </p:sp>
      <p:sp>
        <p:nvSpPr>
          <p:cNvPr id="13" name="Rectangle 12"/>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18"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1"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2298690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17" name="Picture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116" y="2669749"/>
            <a:ext cx="2700533" cy="3681991"/>
          </a:xfrm>
          <a:prstGeom prst="rect">
            <a:avLst/>
          </a:prstGeom>
        </p:spPr>
      </p:pic>
      <p:sp>
        <p:nvSpPr>
          <p:cNvPr id="9" name="Content Placeholder 2"/>
          <p:cNvSpPr>
            <a:spLocks noGrp="1"/>
          </p:cNvSpPr>
          <p:nvPr>
            <p:ph idx="1"/>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1"/>
          </p:nvPr>
        </p:nvSpPr>
        <p:spPr>
          <a:xfrm>
            <a:off x="3028950" y="6508800"/>
            <a:ext cx="3086100" cy="212676"/>
          </a:xfrm>
        </p:spPr>
        <p:txBody>
          <a:bodyPr/>
          <a:lstStyle/>
          <a:p>
            <a:endParaRPr lang="en-US" dirty="0"/>
          </a:p>
        </p:txBody>
      </p:sp>
      <p:sp>
        <p:nvSpPr>
          <p:cNvPr id="1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11/20/2017</a:t>
            </a:fld>
            <a:endParaRPr lang="en-US"/>
          </a:p>
        </p:txBody>
      </p:sp>
      <p:sp>
        <p:nvSpPr>
          <p:cNvPr id="12" name="Rectangle 1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1"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3"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146086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14" name="Content Placeholder 2"/>
          <p:cNvSpPr>
            <a:spLocks noGrp="1"/>
          </p:cNvSpPr>
          <p:nvPr>
            <p:ph idx="10"/>
          </p:nvPr>
        </p:nvSpPr>
        <p:spPr>
          <a:xfrm>
            <a:off x="628650" y="1202400"/>
            <a:ext cx="7886700" cy="5037025"/>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2910843"/>
            <a:ext cx="6108204" cy="3965456"/>
          </a:xfrm>
          <a:prstGeom prst="rect">
            <a:avLst/>
          </a:prstGeom>
        </p:spPr>
      </p:pic>
      <p:sp>
        <p:nvSpPr>
          <p:cNvPr id="15" name="Footer Placeholder 4"/>
          <p:cNvSpPr>
            <a:spLocks noGrp="1"/>
          </p:cNvSpPr>
          <p:nvPr>
            <p:ph type="ftr" sz="quarter" idx="11"/>
          </p:nvPr>
        </p:nvSpPr>
        <p:spPr>
          <a:xfrm>
            <a:off x="3028950" y="6508800"/>
            <a:ext cx="3086100" cy="212676"/>
          </a:xfrm>
        </p:spPr>
        <p:txBody>
          <a:bodyPr/>
          <a:lstStyle/>
          <a:p>
            <a:endParaRPr lang="en-US" dirty="0"/>
          </a:p>
        </p:txBody>
      </p:sp>
      <p:sp>
        <p:nvSpPr>
          <p:cNvPr id="16"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11/20/2017</a:t>
            </a:fld>
            <a:endParaRPr lang="en-US"/>
          </a:p>
        </p:txBody>
      </p:sp>
      <p:sp>
        <p:nvSpPr>
          <p:cNvPr id="17" name="Rectangle 16"/>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7"/>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2"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3223077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0" name="Footer Placeholder 4"/>
          <p:cNvSpPr>
            <a:spLocks noGrp="1"/>
          </p:cNvSpPr>
          <p:nvPr>
            <p:ph type="ftr" sz="quarter" idx="11"/>
          </p:nvPr>
        </p:nvSpPr>
        <p:spPr>
          <a:xfrm>
            <a:off x="3028950" y="6508800"/>
            <a:ext cx="3086100" cy="212676"/>
          </a:xfrm>
        </p:spPr>
        <p:txBody>
          <a:bodyPr/>
          <a:lstStyle/>
          <a:p>
            <a:endParaRPr lang="en-US" dirty="0"/>
          </a:p>
        </p:txBody>
      </p:sp>
      <p:sp>
        <p:nvSpPr>
          <p:cNvPr id="21" name="Date Placeholder 2"/>
          <p:cNvSpPr txBox="1">
            <a:spLocks/>
          </p:cNvSpPr>
          <p:nvPr userDrawn="1"/>
        </p:nvSpPr>
        <p:spPr>
          <a:xfrm>
            <a:off x="628650" y="6508800"/>
            <a:ext cx="2057400" cy="212676"/>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9B24EC9-D412-49F8-B26B-B7E454A540B6}" type="datetimeFigureOut">
              <a:rPr lang="en-US" smtClean="0"/>
              <a:pPr/>
              <a:t>11/20/2017</a:t>
            </a:fld>
            <a:endParaRPr lang="en-US"/>
          </a:p>
        </p:txBody>
      </p:sp>
      <p:sp>
        <p:nvSpPr>
          <p:cNvPr id="22" name="Rectangle 21"/>
          <p:cNvSpPr/>
          <p:nvPr userDrawn="1"/>
        </p:nvSpPr>
        <p:spPr>
          <a:xfrm>
            <a:off x="0" y="0"/>
            <a:ext cx="9144000" cy="793462"/>
          </a:xfrm>
          <a:prstGeom prst="rect">
            <a:avLst/>
          </a:prstGeom>
          <a:gradFill flip="none" rotWithShape="1">
            <a:gsLst>
              <a:gs pos="0">
                <a:srgbClr val="6EC4E8"/>
              </a:gs>
              <a:gs pos="81000">
                <a:srgbClr val="5C667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userDrawn="1"/>
        </p:nvSpPr>
        <p:spPr>
          <a:xfrm>
            <a:off x="0" y="787381"/>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userDrawn="1"/>
        </p:nvSpPr>
        <p:spPr>
          <a:xfrm>
            <a:off x="0" y="6806227"/>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5" name="Picture 2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
        <p:nvSpPr>
          <p:cNvPr id="27" name="Slide Number Placeholder 5"/>
          <p:cNvSpPr txBox="1">
            <a:spLocks/>
          </p:cNvSpPr>
          <p:nvPr userDrawn="1"/>
        </p:nvSpPr>
        <p:spPr>
          <a:xfrm>
            <a:off x="6457950" y="6508800"/>
            <a:ext cx="1257674" cy="212676"/>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34A3F748-31DA-4297-96EF-69DC737B5DDE}" type="slidenum">
              <a:rPr lang="en-US" smtClean="0"/>
              <a:pPr/>
              <a:t>‹#›</a:t>
            </a:fld>
            <a:endParaRPr lang="en-US" dirty="0"/>
          </a:p>
        </p:txBody>
      </p:sp>
      <p:sp>
        <p:nvSpPr>
          <p:cNvPr id="10" name="Content Placeholder 2"/>
          <p:cNvSpPr>
            <a:spLocks noGrp="1"/>
          </p:cNvSpPr>
          <p:nvPr>
            <p:ph idx="1"/>
          </p:nvPr>
        </p:nvSpPr>
        <p:spPr>
          <a:xfrm>
            <a:off x="628650"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644838" y="1207008"/>
            <a:ext cx="3859679" cy="5056992"/>
          </a:xfrm>
        </p:spPr>
        <p:txBody>
          <a:bodyPr/>
          <a:lstStyle>
            <a:lvl1pPr>
              <a:buClr>
                <a:srgbClr val="0D1E8E"/>
              </a:buClr>
              <a:defRPr sz="2400">
                <a:latin typeface="Trebuchet MS" panose="020B0603020202020204" pitchFamily="34" charset="0"/>
              </a:defRPr>
            </a:lvl1pPr>
            <a:lvl2pPr>
              <a:buClr>
                <a:srgbClr val="00953A"/>
              </a:buClr>
              <a:defRPr sz="2000">
                <a:latin typeface="Trebuchet MS" panose="020B0603020202020204" pitchFamily="34" charset="0"/>
              </a:defRPr>
            </a:lvl2pPr>
            <a:lvl3pPr>
              <a:buClr>
                <a:srgbClr val="EF7521"/>
              </a:buClr>
              <a:defRPr sz="1800">
                <a:latin typeface="Trebuchet MS" panose="020B0603020202020204" pitchFamily="34" charset="0"/>
              </a:defRPr>
            </a:lvl3pPr>
            <a:lvl4pPr>
              <a:buClr>
                <a:srgbClr val="82BC00"/>
              </a:buClr>
              <a:defRPr sz="1800">
                <a:latin typeface="Trebuchet MS" panose="020B0603020202020204" pitchFamily="34" charset="0"/>
              </a:defRPr>
            </a:lvl4pPr>
            <a:lvl5pPr>
              <a:buClr>
                <a:srgbClr val="8FC6E8"/>
              </a:buClr>
              <a:defRPr sz="1800">
                <a:latin typeface="Trebuchet MS" panose="020B0603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lvl1pPr>
              <a:defRPr>
                <a:solidFill>
                  <a:schemeClr val="bg1"/>
                </a:solidFill>
              </a:defRPr>
            </a:lvl1pPr>
          </a:lstStyle>
          <a:p>
            <a:r>
              <a:rPr lang="en-US" dirty="0"/>
              <a:t>Click to edit </a:t>
            </a:r>
            <a:r>
              <a:rPr lang="en-US" dirty="0" smtClean="0"/>
              <a:t>master </a:t>
            </a:r>
            <a:r>
              <a:rPr lang="en-US" dirty="0"/>
              <a:t>title style</a:t>
            </a:r>
          </a:p>
        </p:txBody>
      </p:sp>
    </p:spTree>
    <p:extLst>
      <p:ext uri="{BB962C8B-B14F-4D97-AF65-F5344CB8AC3E}">
        <p14:creationId xmlns:p14="http://schemas.microsoft.com/office/powerpoint/2010/main" val="1983632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6" name="Rectangle 5"/>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bg1">
                    <a:lumMod val="85000"/>
                  </a:schemeClr>
                </a:solidFill>
              </a:defRPr>
            </a:lvl1pPr>
          </a:lstStyle>
          <a:p>
            <a:endParaRPr lang="en-US" dirty="0"/>
          </a:p>
        </p:txBody>
      </p:sp>
      <p:sp>
        <p:nvSpPr>
          <p:cNvPr id="4" name="Footer Placeholder 3"/>
          <p:cNvSpPr>
            <a:spLocks noGrp="1"/>
          </p:cNvSpPr>
          <p:nvPr>
            <p:ph type="ftr" sz="quarter" idx="11"/>
          </p:nvPr>
        </p:nvSpPr>
        <p:spPr/>
        <p:txBody>
          <a:bodyPr/>
          <a:lstStyle>
            <a:lvl1pPr>
              <a:defRPr>
                <a:solidFill>
                  <a:schemeClr val="bg1">
                    <a:lumMod val="85000"/>
                  </a:schemeClr>
                </a:solidFill>
              </a:defRPr>
            </a:lvl1pPr>
          </a:lstStyle>
          <a:p>
            <a:endParaRPr lang="en-US" dirty="0"/>
          </a:p>
        </p:txBody>
      </p:sp>
      <p:sp>
        <p:nvSpPr>
          <p:cNvPr id="5" name="Slide Number Placeholder 4"/>
          <p:cNvSpPr>
            <a:spLocks noGrp="1"/>
          </p:cNvSpPr>
          <p:nvPr>
            <p:ph type="sldNum" sz="quarter" idx="12"/>
          </p:nvPr>
        </p:nvSpPr>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Tree>
    <p:extLst>
      <p:ext uri="{BB962C8B-B14F-4D97-AF65-F5344CB8AC3E}">
        <p14:creationId xmlns:p14="http://schemas.microsoft.com/office/powerpoint/2010/main" val="2850860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10" name="Rectangle 9"/>
          <p:cNvSpPr/>
          <p:nvPr userDrawn="1"/>
        </p:nvSpPr>
        <p:spPr>
          <a:xfrm>
            <a:off x="0" y="6127200"/>
            <a:ext cx="9144000" cy="730800"/>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6094"/>
            <a:ext cx="9144000" cy="6177506"/>
          </a:xfrm>
          <a:prstGeom prst="rect">
            <a:avLst/>
          </a:prstGeom>
          <a:gradFill>
            <a:gsLst>
              <a:gs pos="0">
                <a:srgbClr val="6EC4E8"/>
              </a:gs>
              <a:gs pos="50000">
                <a:schemeClr val="bg1"/>
              </a:gs>
              <a:gs pos="100000">
                <a:srgbClr val="5C6670"/>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userDrawn="1"/>
        </p:nvSpPr>
        <p:spPr>
          <a:xfrm>
            <a:off x="0" y="0"/>
            <a:ext cx="9144000" cy="72189"/>
          </a:xfrm>
          <a:prstGeom prst="rect">
            <a:avLst/>
          </a:prstGeom>
          <a:solidFill>
            <a:srgbClr val="5C66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0" y="6785905"/>
            <a:ext cx="9144000" cy="72189"/>
          </a:xfrm>
          <a:prstGeom prst="rect">
            <a:avLst/>
          </a:prstGeom>
          <a:solidFill>
            <a:srgbClr val="6EC4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200220" y="6369865"/>
            <a:ext cx="742988" cy="415946"/>
          </a:xfrm>
          <a:prstGeom prst="rect">
            <a:avLst/>
          </a:prstGeom>
        </p:spPr>
      </p:pic>
      <p:sp>
        <p:nvSpPr>
          <p:cNvPr id="13" name="Date Placeholder 2"/>
          <p:cNvSpPr>
            <a:spLocks noGrp="1"/>
          </p:cNvSpPr>
          <p:nvPr>
            <p:ph type="dt" sz="half" idx="10"/>
          </p:nvPr>
        </p:nvSpPr>
        <p:spPr>
          <a:xfrm>
            <a:off x="628650" y="6537600"/>
            <a:ext cx="2057400" cy="183876"/>
          </a:xfrm>
        </p:spPr>
        <p:txBody>
          <a:bodyPr/>
          <a:lstStyle>
            <a:lvl1pPr>
              <a:defRPr>
                <a:solidFill>
                  <a:schemeClr val="bg1">
                    <a:lumMod val="85000"/>
                  </a:schemeClr>
                </a:solidFill>
              </a:defRPr>
            </a:lvl1pPr>
          </a:lstStyle>
          <a:p>
            <a:endParaRPr lang="en-US" dirty="0"/>
          </a:p>
        </p:txBody>
      </p:sp>
      <p:sp>
        <p:nvSpPr>
          <p:cNvPr id="14" name="Footer Placeholder 3"/>
          <p:cNvSpPr>
            <a:spLocks noGrp="1"/>
          </p:cNvSpPr>
          <p:nvPr>
            <p:ph type="ftr" sz="quarter" idx="11"/>
          </p:nvPr>
        </p:nvSpPr>
        <p:spPr>
          <a:xfrm>
            <a:off x="3028950" y="6537600"/>
            <a:ext cx="3086100" cy="183876"/>
          </a:xfrm>
        </p:spPr>
        <p:txBody>
          <a:bodyPr/>
          <a:lstStyle>
            <a:lvl1pPr>
              <a:defRPr>
                <a:solidFill>
                  <a:schemeClr val="bg1">
                    <a:lumMod val="85000"/>
                  </a:schemeClr>
                </a:solidFill>
              </a:defRPr>
            </a:lvl1pPr>
          </a:lstStyle>
          <a:p>
            <a:endParaRPr lang="en-US" dirty="0"/>
          </a:p>
        </p:txBody>
      </p:sp>
      <p:sp>
        <p:nvSpPr>
          <p:cNvPr id="15" name="Slide Number Placeholder 4"/>
          <p:cNvSpPr>
            <a:spLocks noGrp="1"/>
          </p:cNvSpPr>
          <p:nvPr>
            <p:ph type="sldNum" sz="quarter" idx="12"/>
          </p:nvPr>
        </p:nvSpPr>
        <p:spPr>
          <a:xfrm>
            <a:off x="6457950" y="6537600"/>
            <a:ext cx="1620774" cy="183876"/>
          </a:xfrm>
        </p:spPr>
        <p:txBody>
          <a:bodyPr/>
          <a:lstStyle>
            <a:lvl1pPr>
              <a:defRPr>
                <a:solidFill>
                  <a:schemeClr val="bg1">
                    <a:lumMod val="85000"/>
                  </a:schemeClr>
                </a:solidFill>
              </a:defRPr>
            </a:lvl1pPr>
          </a:lstStyle>
          <a:p>
            <a:fld id="{34A3F748-31DA-4297-96EF-69DC737B5DDE}" type="slidenum">
              <a:rPr lang="en-US" smtClean="0"/>
              <a:pPr/>
              <a:t>‹#›</a:t>
            </a:fld>
            <a:endParaRPr lang="en-US" dirty="0"/>
          </a:p>
        </p:txBody>
      </p:sp>
      <p:sp>
        <p:nvSpPr>
          <p:cNvPr id="11" name="Text Placeholder 2"/>
          <p:cNvSpPr>
            <a:spLocks noGrp="1"/>
          </p:cNvSpPr>
          <p:nvPr>
            <p:ph idx="1" hasCustomPrompt="1"/>
          </p:nvPr>
        </p:nvSpPr>
        <p:spPr>
          <a:xfrm>
            <a:off x="628650" y="2282400"/>
            <a:ext cx="7886700" cy="2080800"/>
          </a:xfrm>
          <a:prstGeom prst="rect">
            <a:avLst/>
          </a:prstGeom>
        </p:spPr>
        <p:txBody>
          <a:bodyPr vert="horz" lIns="91440" tIns="45720" rIns="91440" bIns="45720" rtlCol="0">
            <a:normAutofit/>
          </a:bodyPr>
          <a:lstStyle>
            <a:lvl1pPr marL="0" indent="0" algn="ctr">
              <a:buNone/>
              <a:defRPr sz="2400" baseline="0">
                <a:latin typeface="Museo Slab 500" panose="02000000000000000000" pitchFamily="50" charset="0"/>
              </a:defRPr>
            </a:lvl1pPr>
          </a:lstStyle>
          <a:p>
            <a:pPr lvl="0"/>
            <a:r>
              <a:rPr lang="en-US" dirty="0" smtClean="0"/>
              <a:t>Transition slide. Insert image or graphic here.</a:t>
            </a:r>
            <a:endParaRPr lang="en-US" dirty="0"/>
          </a:p>
        </p:txBody>
      </p:sp>
    </p:spTree>
    <p:extLst>
      <p:ext uri="{BB962C8B-B14F-4D97-AF65-F5344CB8AC3E}">
        <p14:creationId xmlns:p14="http://schemas.microsoft.com/office/powerpoint/2010/main" val="18701558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3F748-31DA-4297-96EF-69DC737B5DDE}" type="slidenum">
              <a:rPr lang="en-US" smtClean="0"/>
              <a:t>‹#›</a:t>
            </a:fld>
            <a:endParaRPr lang="en-US" dirty="0"/>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8629" y="6418098"/>
            <a:ext cx="626171" cy="322362"/>
          </a:xfrm>
          <a:prstGeom prst="rect">
            <a:avLst/>
          </a:prstGeom>
        </p:spPr>
      </p:pic>
    </p:spTree>
    <p:extLst>
      <p:ext uri="{BB962C8B-B14F-4D97-AF65-F5344CB8AC3E}">
        <p14:creationId xmlns:p14="http://schemas.microsoft.com/office/powerpoint/2010/main" val="20381645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2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extLst>
      <p:ext uri="{BB962C8B-B14F-4D97-AF65-F5344CB8AC3E}">
        <p14:creationId xmlns:p14="http://schemas.microsoft.com/office/powerpoint/2010/main" val="25345551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 y="192024"/>
            <a:ext cx="7886700" cy="521208"/>
          </a:xfrm>
          <a:prstGeom prst="rect">
            <a:avLst/>
          </a:prstGeom>
        </p:spPr>
        <p:txBody>
          <a:bodyPr vert="horz" lIns="91440" tIns="45720" rIns="91440" bIns="45720" rtlCol="0" anchor="ctr">
            <a:normAutofit/>
          </a:bodyPr>
          <a:lstStyle/>
          <a:p>
            <a:r>
              <a:rPr lang="en-US" dirty="0"/>
              <a:t>Click to edit </a:t>
            </a:r>
            <a:r>
              <a:rPr lang="en-US" dirty="0" smtClean="0"/>
              <a:t>master </a:t>
            </a:r>
            <a:r>
              <a:rPr lang="en-US" dirty="0"/>
              <a:t>title style</a:t>
            </a:r>
          </a:p>
        </p:txBody>
      </p:sp>
      <p:sp>
        <p:nvSpPr>
          <p:cNvPr id="3" name="Text Placeholder 2"/>
          <p:cNvSpPr>
            <a:spLocks noGrp="1"/>
          </p:cNvSpPr>
          <p:nvPr>
            <p:ph type="body" idx="1"/>
          </p:nvPr>
        </p:nvSpPr>
        <p:spPr>
          <a:xfrm>
            <a:off x="628650" y="1207008"/>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537600"/>
            <a:ext cx="2057400" cy="183876"/>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537600"/>
            <a:ext cx="3086100" cy="183876"/>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537600"/>
            <a:ext cx="1620774" cy="183876"/>
          </a:xfrm>
          <a:prstGeom prst="rect">
            <a:avLst/>
          </a:prstGeom>
        </p:spPr>
        <p:txBody>
          <a:bodyPr vert="horz" lIns="91440" tIns="45720" rIns="91440" bIns="45720" rtlCol="0" anchor="ctr"/>
          <a:lstStyle>
            <a:lvl1pPr algn="r">
              <a:defRPr sz="1200">
                <a:solidFill>
                  <a:schemeClr val="tx1">
                    <a:tint val="75000"/>
                  </a:schemeClr>
                </a:solidFill>
              </a:defRPr>
            </a:lvl1pPr>
          </a:lstStyle>
          <a:p>
            <a:fld id="{34A3F748-31DA-4297-96EF-69DC737B5DDE}" type="slidenum">
              <a:rPr lang="en-US" smtClean="0"/>
              <a:t>‹#›</a:t>
            </a:fld>
            <a:endParaRPr lang="en-US" dirty="0"/>
          </a:p>
        </p:txBody>
      </p:sp>
    </p:spTree>
    <p:extLst>
      <p:ext uri="{BB962C8B-B14F-4D97-AF65-F5344CB8AC3E}">
        <p14:creationId xmlns:p14="http://schemas.microsoft.com/office/powerpoint/2010/main" val="19371475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6" r:id="rId3"/>
    <p:sldLayoutId id="2147483667" r:id="rId4"/>
    <p:sldLayoutId id="2147483664" r:id="rId5"/>
    <p:sldLayoutId id="2147483671" r:id="rId6"/>
    <p:sldLayoutId id="2147483670" r:id="rId7"/>
    <p:sldLayoutId id="2147483669" r:id="rId8"/>
    <p:sldLayoutId id="2147483673" r:id="rId9"/>
  </p:sldLayoutIdLst>
  <p:hf sldNum="0" hdr="0" ftr="0" dt="0"/>
  <p:txStyles>
    <p:titleStyle>
      <a:lvl1pPr algn="l" defTabSz="914400" rtl="0" eaLnBrk="1" latinLnBrk="0" hangingPunct="1">
        <a:lnSpc>
          <a:spcPct val="90000"/>
        </a:lnSpc>
        <a:spcBef>
          <a:spcPct val="0"/>
        </a:spcBef>
        <a:buNone/>
        <a:defRPr sz="28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de.state.co.us/fedprograms/ov/inde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consolidatedapplications@cde.state.co.u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mailto:Willett_j@cde.state.co.us" TargetMode="External"/><Relationship Id="rId3" Type="http://schemas.openxmlformats.org/officeDocument/2006/relationships/hyperlink" Target="mailto:Bylsma_b@cde.state.co.us" TargetMode="External"/><Relationship Id="rId7" Type="http://schemas.openxmlformats.org/officeDocument/2006/relationships/hyperlink" Target="mailto:Meushaw_l@cde.state.co.us" TargetMode="External"/><Relationship Id="rId12" Type="http://schemas.openxmlformats.org/officeDocument/2006/relationships/hyperlink" Target="mailto:Hawkins_r@cde.state.co.u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mailto:Carlile_k@cde.state.co.us" TargetMode="External"/><Relationship Id="rId11" Type="http://schemas.openxmlformats.org/officeDocument/2006/relationships/hyperlink" Target="mailto:Dake_n@cde.state.co.us" TargetMode="External"/><Relationship Id="rId5" Type="http://schemas.openxmlformats.org/officeDocument/2006/relationships/hyperlink" Target="mailto:Brooks_c@cde.state.co.us" TargetMode="External"/><Relationship Id="rId10" Type="http://schemas.openxmlformats.org/officeDocument/2006/relationships/hyperlink" Target="mailto:Swanton_l@cde.state.co.us" TargetMode="External"/><Relationship Id="rId4" Type="http://schemas.openxmlformats.org/officeDocument/2006/relationships/hyperlink" Target="mailto:Schaefer_s@cde.state.co.us" TargetMode="External"/><Relationship Id="rId9" Type="http://schemas.openxmlformats.org/officeDocument/2006/relationships/hyperlink" Target="mailto:Simons_j@cde.state.co.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state.co.us/apps/consapp/logi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consolidatedapplications@cde.state.co.us"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cde.state.co.us/cdefisgrant/allocations"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cde.state.co.us/apps/consapp2017/login"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mtClean="0"/>
              <a:t>Consolidated Application</a:t>
            </a:r>
            <a:br>
              <a:rPr lang="en-US" smtClean="0"/>
            </a:br>
            <a:r>
              <a:rPr lang="en-US" smtClean="0"/>
              <a:t>Post-Award Revision System</a:t>
            </a:r>
          </a:p>
          <a:p>
            <a:r>
              <a:rPr lang="en-US" smtClean="0"/>
              <a:t>PAR 2017-2018 </a:t>
            </a:r>
            <a:endParaRPr lang="en-US" dirty="0"/>
          </a:p>
        </p:txBody>
      </p:sp>
    </p:spTree>
    <p:extLst>
      <p:ext uri="{BB962C8B-B14F-4D97-AF65-F5344CB8AC3E}">
        <p14:creationId xmlns:p14="http://schemas.microsoft.com/office/powerpoint/2010/main" val="3744158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dirty="0">
                <a:solidFill>
                  <a:schemeClr val="tx1"/>
                </a:solidFill>
              </a:rPr>
              <a:t>Before submitting the Post Award Revision </a:t>
            </a:r>
            <a:r>
              <a:rPr lang="en-US" dirty="0" smtClean="0">
                <a:solidFill>
                  <a:schemeClr val="tx1"/>
                </a:solidFill>
              </a:rPr>
              <a:t>Request:</a:t>
            </a:r>
            <a:endParaRPr lang="en-US" dirty="0">
              <a:solidFill>
                <a:schemeClr val="tx1"/>
              </a:solidFill>
            </a:endParaRPr>
          </a:p>
          <a:p>
            <a:pPr marL="822960" lvl="1">
              <a:defRPr/>
            </a:pPr>
            <a:r>
              <a:rPr lang="en-US" sz="2400" dirty="0">
                <a:solidFill>
                  <a:schemeClr val="tx1"/>
                </a:solidFill>
              </a:rPr>
              <a:t>Confirm that all programs have been consulted and included in the </a:t>
            </a:r>
            <a:r>
              <a:rPr lang="en-US" sz="2400" dirty="0" smtClean="0">
                <a:solidFill>
                  <a:schemeClr val="tx1"/>
                </a:solidFill>
              </a:rPr>
              <a:t>submission</a:t>
            </a:r>
          </a:p>
          <a:p>
            <a:pPr marL="822960" lvl="1">
              <a:defRPr/>
            </a:pPr>
            <a:r>
              <a:rPr lang="en-US" sz="2400" dirty="0" smtClean="0">
                <a:solidFill>
                  <a:schemeClr val="tx1"/>
                </a:solidFill>
              </a:rPr>
              <a:t>While a new signature authorization is not required for PAR requests, LEAs/BOCES should be continually apprising  board members of any changes to their plan.</a:t>
            </a:r>
            <a:endParaRPr lang="en-US" sz="2400" dirty="0">
              <a:solidFill>
                <a:schemeClr val="tx1"/>
              </a:solidFill>
            </a:endParaRPr>
          </a:p>
          <a:p>
            <a:pPr marL="822960" lvl="1">
              <a:defRPr/>
            </a:pPr>
            <a:r>
              <a:rPr lang="en-US" sz="2400" dirty="0" smtClean="0">
                <a:solidFill>
                  <a:schemeClr val="tx1"/>
                </a:solidFill>
              </a:rPr>
              <a:t>To the extent practicable, </a:t>
            </a:r>
            <a:r>
              <a:rPr lang="en-US" sz="2400" dirty="0">
                <a:solidFill>
                  <a:schemeClr val="tx1"/>
                </a:solidFill>
              </a:rPr>
              <a:t>e</a:t>
            </a:r>
            <a:r>
              <a:rPr lang="en-US" sz="2400" dirty="0" smtClean="0">
                <a:solidFill>
                  <a:schemeClr val="tx1"/>
                </a:solidFill>
              </a:rPr>
              <a:t>ach </a:t>
            </a:r>
            <a:r>
              <a:rPr lang="en-US" sz="2400" dirty="0">
                <a:solidFill>
                  <a:schemeClr val="tx1"/>
                </a:solidFill>
              </a:rPr>
              <a:t>request needs to include changes for all ESEA programs </a:t>
            </a:r>
            <a:r>
              <a:rPr lang="en-US" sz="2400" dirty="0" smtClean="0">
                <a:solidFill>
                  <a:schemeClr val="tx1"/>
                </a:solidFill>
              </a:rPr>
              <a:t>(</a:t>
            </a:r>
            <a:r>
              <a:rPr lang="en-US" sz="2400" dirty="0">
                <a:solidFill>
                  <a:schemeClr val="tx1"/>
                </a:solidFill>
              </a:rPr>
              <a:t>Title I-A, I-D, II-A, III-A, III-SAI, IV-A, V-B and VI-B</a:t>
            </a:r>
            <a:r>
              <a:rPr lang="en-US" sz="2400" dirty="0" smtClean="0">
                <a:solidFill>
                  <a:schemeClr val="tx1"/>
                </a:solidFill>
              </a:rPr>
              <a:t>) </a:t>
            </a:r>
            <a:r>
              <a:rPr lang="en-US" sz="2400" dirty="0">
                <a:solidFill>
                  <a:schemeClr val="tx1"/>
                </a:solidFill>
              </a:rPr>
              <a:t>per revision </a:t>
            </a:r>
            <a:r>
              <a:rPr lang="en-US" sz="2400" dirty="0" smtClean="0">
                <a:solidFill>
                  <a:schemeClr val="tx1"/>
                </a:solidFill>
              </a:rPr>
              <a:t>request submitted.</a:t>
            </a:r>
          </a:p>
          <a:p>
            <a:pPr marL="548640">
              <a:defRPr/>
            </a:pPr>
            <a:r>
              <a:rPr lang="en-US" dirty="0">
                <a:solidFill>
                  <a:schemeClr val="tx1"/>
                </a:solidFill>
              </a:rPr>
              <a:t>Complete </a:t>
            </a:r>
            <a:r>
              <a:rPr lang="en-US" dirty="0" smtClean="0">
                <a:solidFill>
                  <a:schemeClr val="tx1"/>
                </a:solidFill>
              </a:rPr>
              <a:t>all of the </a:t>
            </a:r>
            <a:r>
              <a:rPr lang="en-US" dirty="0">
                <a:solidFill>
                  <a:schemeClr val="tx1"/>
                </a:solidFill>
              </a:rPr>
              <a:t>necessary revisions and submit your LEA’s application back to CDE for review.</a:t>
            </a:r>
          </a:p>
          <a:p>
            <a:pPr marL="822960" lvl="1">
              <a:defRPr/>
            </a:pPr>
            <a:endParaRPr lang="en-US" sz="2400" dirty="0" smtClean="0">
              <a:solidFill>
                <a:schemeClr val="tx1"/>
              </a:solidFill>
            </a:endParaRPr>
          </a:p>
          <a:p>
            <a:pPr marL="548640">
              <a:defRPr/>
            </a:pPr>
            <a:endParaRPr lang="en-US" sz="2800" dirty="0">
              <a:solidFill>
                <a:schemeClr val="tx1"/>
              </a:solidFill>
            </a:endParaRPr>
          </a:p>
          <a:p>
            <a:pPr marL="822960" lvl="1">
              <a:defRPr/>
            </a:pPr>
            <a:endParaRPr lang="en-US" sz="2400" dirty="0" smtClean="0">
              <a:solidFill>
                <a:srgbClr val="FF0000"/>
              </a:solidFill>
            </a:endParaRPr>
          </a:p>
          <a:p>
            <a:endParaRPr lang="en-US" dirty="0"/>
          </a:p>
        </p:txBody>
      </p:sp>
      <p:sp>
        <p:nvSpPr>
          <p:cNvPr id="3" name="Title 2"/>
          <p:cNvSpPr>
            <a:spLocks noGrp="1"/>
          </p:cNvSpPr>
          <p:nvPr>
            <p:ph type="title"/>
          </p:nvPr>
        </p:nvSpPr>
        <p:spPr/>
        <p:txBody>
          <a:bodyPr/>
          <a:lstStyle/>
          <a:p>
            <a:r>
              <a:rPr lang="en-US" dirty="0"/>
              <a:t>Final steps in submission process</a:t>
            </a:r>
          </a:p>
        </p:txBody>
      </p:sp>
    </p:spTree>
    <p:extLst>
      <p:ext uri="{BB962C8B-B14F-4D97-AF65-F5344CB8AC3E}">
        <p14:creationId xmlns:p14="http://schemas.microsoft.com/office/powerpoint/2010/main" val="1300653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defRPr/>
            </a:pPr>
            <a:r>
              <a:rPr lang="en-US" b="0" dirty="0">
                <a:solidFill>
                  <a:schemeClr val="tx1"/>
                </a:solidFill>
              </a:rPr>
              <a:t>Program staff will </a:t>
            </a:r>
            <a:r>
              <a:rPr lang="en-US" b="0" dirty="0" smtClean="0">
                <a:solidFill>
                  <a:schemeClr val="tx1"/>
                </a:solidFill>
              </a:rPr>
              <a:t>review revision requests on a continuous basis.</a:t>
            </a:r>
          </a:p>
          <a:p>
            <a:pPr lvl="1">
              <a:defRPr/>
            </a:pPr>
            <a:r>
              <a:rPr lang="en-US" dirty="0" smtClean="0">
                <a:solidFill>
                  <a:schemeClr val="tx1"/>
                </a:solidFill>
              </a:rPr>
              <a:t>You </a:t>
            </a:r>
            <a:r>
              <a:rPr lang="en-US" dirty="0">
                <a:solidFill>
                  <a:schemeClr val="tx1"/>
                </a:solidFill>
              </a:rPr>
              <a:t>should anticipate a response no later than a </a:t>
            </a:r>
            <a:r>
              <a:rPr lang="en-US" dirty="0" smtClean="0">
                <a:solidFill>
                  <a:schemeClr val="tx1"/>
                </a:solidFill>
              </a:rPr>
              <a:t>two weeks after submission.</a:t>
            </a:r>
          </a:p>
          <a:p>
            <a:endParaRPr lang="en-US" dirty="0" smtClean="0"/>
          </a:p>
          <a:p>
            <a:r>
              <a:rPr lang="en-US" altLang="en-US" b="0" dirty="0"/>
              <a:t>For program specific questions, contact your ESEA district contact (</a:t>
            </a:r>
            <a:r>
              <a:rPr lang="en-US" altLang="en-US" b="0" dirty="0">
                <a:hlinkClick r:id="rId3"/>
              </a:rPr>
              <a:t>http://www.cde.state.co.us/fedprograms/ov/index</a:t>
            </a:r>
            <a:r>
              <a:rPr lang="en-US" altLang="en-US" b="0" dirty="0"/>
              <a:t>). </a:t>
            </a:r>
          </a:p>
          <a:p>
            <a:pPr marL="45720" indent="0">
              <a:buNone/>
            </a:pPr>
            <a:endParaRPr lang="en-US" altLang="en-US" b="0" dirty="0"/>
          </a:p>
          <a:p>
            <a:r>
              <a:rPr lang="en-US" altLang="en-US" b="0" dirty="0"/>
              <a:t>For general Post Award Revision Request questions, contact </a:t>
            </a:r>
            <a:r>
              <a:rPr lang="en-US" altLang="en-US" b="0" u="sng" dirty="0">
                <a:hlinkClick r:id="rId4"/>
              </a:rPr>
              <a:t>consolidatedapplications@cde.state.co.us</a:t>
            </a:r>
            <a:r>
              <a:rPr lang="en-US" altLang="en-US" b="0" dirty="0">
                <a:hlinkClick r:id="rId4"/>
              </a:rPr>
              <a:t> </a:t>
            </a:r>
            <a:endParaRPr lang="en-US" altLang="en-US" b="0" u="sng" dirty="0"/>
          </a:p>
          <a:p>
            <a:endParaRPr lang="en-US" dirty="0"/>
          </a:p>
        </p:txBody>
      </p:sp>
      <p:sp>
        <p:nvSpPr>
          <p:cNvPr id="3" name="Title 2"/>
          <p:cNvSpPr>
            <a:spLocks noGrp="1"/>
          </p:cNvSpPr>
          <p:nvPr>
            <p:ph type="title"/>
          </p:nvPr>
        </p:nvSpPr>
        <p:spPr/>
        <p:txBody>
          <a:bodyPr/>
          <a:lstStyle/>
          <a:p>
            <a:r>
              <a:rPr lang="en-US" dirty="0" smtClean="0"/>
              <a:t>Revision Review &amp; Approval</a:t>
            </a:r>
            <a:endParaRPr lang="en-US" dirty="0"/>
          </a:p>
        </p:txBody>
      </p:sp>
    </p:spTree>
    <p:extLst>
      <p:ext uri="{BB962C8B-B14F-4D97-AF65-F5344CB8AC3E}">
        <p14:creationId xmlns:p14="http://schemas.microsoft.com/office/powerpoint/2010/main" val="892949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en-US" dirty="0" smtClean="0"/>
              <a:t>Contacts</a:t>
            </a:r>
            <a:endParaRPr lang="en-US" dirty="0"/>
          </a:p>
        </p:txBody>
      </p:sp>
      <p:graphicFrame>
        <p:nvGraphicFramePr>
          <p:cNvPr id="5" name="Content Placeholder 4" descr="ESEA Regional Contacts "/>
          <p:cNvGraphicFramePr>
            <a:graphicFrameLocks noGrp="1"/>
          </p:cNvGraphicFramePr>
          <p:nvPr>
            <p:ph idx="1"/>
            <p:extLst>
              <p:ext uri="{D42A27DB-BD31-4B8C-83A1-F6EECF244321}">
                <p14:modId xmlns:p14="http://schemas.microsoft.com/office/powerpoint/2010/main" val="474434787"/>
              </p:ext>
            </p:extLst>
          </p:nvPr>
        </p:nvGraphicFramePr>
        <p:xfrm>
          <a:off x="192026" y="1045031"/>
          <a:ext cx="8705231" cy="5181597"/>
        </p:xfrm>
        <a:graphic>
          <a:graphicData uri="http://schemas.openxmlformats.org/drawingml/2006/table">
            <a:tbl>
              <a:tblPr firstRow="1" bandRow="1">
                <a:tableStyleId>{5C22544A-7EE6-4342-B048-85BDC9FD1C3A}</a:tableStyleId>
              </a:tblPr>
              <a:tblGrid>
                <a:gridCol w="2469983"/>
                <a:gridCol w="2106181"/>
                <a:gridCol w="1420188"/>
                <a:gridCol w="2708879"/>
              </a:tblGrid>
              <a:tr h="448955">
                <a:tc>
                  <a:txBody>
                    <a:bodyPr/>
                    <a:lstStyle/>
                    <a:p>
                      <a:pPr marL="0" marR="0">
                        <a:lnSpc>
                          <a:spcPct val="115000"/>
                        </a:lnSpc>
                        <a:spcBef>
                          <a:spcPts val="0"/>
                        </a:spcBef>
                        <a:spcAft>
                          <a:spcPts val="0"/>
                        </a:spcAft>
                      </a:pPr>
                      <a:r>
                        <a:rPr lang="en-US" sz="1200" kern="1200" dirty="0">
                          <a:effectLst/>
                          <a:latin typeface="+mn-lt"/>
                        </a:rPr>
                        <a:t>ESEA Staff</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rPr>
                        <a:t>Region</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Phone</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E-mail</a:t>
                      </a:r>
                      <a:endParaRPr lang="en-US" sz="1200" dirty="0">
                        <a:effectLst/>
                        <a:latin typeface="+mn-lt"/>
                        <a:ea typeface="Calibri"/>
                        <a:cs typeface="Times New Roman"/>
                      </a:endParaRPr>
                    </a:p>
                  </a:txBody>
                  <a:tcPr marL="79118" marR="79118" marT="39559" marB="39559"/>
                </a:tc>
              </a:tr>
              <a:tr h="403211">
                <a:tc>
                  <a:txBody>
                    <a:bodyPr/>
                    <a:lstStyle/>
                    <a:p>
                      <a:pPr marL="0" marR="0">
                        <a:lnSpc>
                          <a:spcPct val="115000"/>
                        </a:lnSpc>
                        <a:spcBef>
                          <a:spcPts val="0"/>
                        </a:spcBef>
                        <a:spcAft>
                          <a:spcPts val="0"/>
                        </a:spcAft>
                      </a:pPr>
                      <a:r>
                        <a:rPr lang="en-US" sz="1200" kern="1200" dirty="0">
                          <a:effectLst/>
                          <a:latin typeface="+mn-lt"/>
                        </a:rPr>
                        <a:t>Brad Bylsma, Director</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Southwest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303.866.6937</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hlinkClick r:id="rId3"/>
                        </a:rPr>
                        <a:t>Bylsma_b@cde.state.co.us</a:t>
                      </a:r>
                      <a:endParaRPr lang="en-US" sz="1200" dirty="0">
                        <a:effectLst/>
                        <a:latin typeface="+mn-lt"/>
                        <a:ea typeface="Calibri"/>
                        <a:cs typeface="Times New Roman"/>
                      </a:endParaRPr>
                    </a:p>
                  </a:txBody>
                  <a:tcPr marL="79118" marR="79118" marT="39559" marB="39559"/>
                </a:tc>
              </a:tr>
              <a:tr h="403211">
                <a:tc>
                  <a:txBody>
                    <a:bodyPr/>
                    <a:lstStyle/>
                    <a:p>
                      <a:pPr marL="0" marR="0">
                        <a:lnSpc>
                          <a:spcPct val="115000"/>
                        </a:lnSpc>
                        <a:spcBef>
                          <a:spcPts val="0"/>
                        </a:spcBef>
                        <a:spcAft>
                          <a:spcPts val="0"/>
                        </a:spcAft>
                      </a:pPr>
                      <a:r>
                        <a:rPr lang="en-US" sz="1200" dirty="0" smtClean="0">
                          <a:effectLst/>
                          <a:latin typeface="+mn-lt"/>
                        </a:rPr>
                        <a:t>Shelby Schaefer</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ESEA</a:t>
                      </a:r>
                      <a:r>
                        <a:rPr lang="en-US" sz="1200" baseline="0" dirty="0" smtClean="0">
                          <a:effectLst/>
                          <a:latin typeface="+mn-lt"/>
                          <a:ea typeface="Calibri"/>
                          <a:cs typeface="Times New Roman"/>
                        </a:rPr>
                        <a:t> Program Support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a:effectLst/>
                          <a:latin typeface="+mn-lt"/>
                        </a:rPr>
                        <a:t>303.866.6998</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hlinkClick r:id="rId4"/>
                        </a:rPr>
                        <a:t>Schaefer_s@cde.state.co.us</a:t>
                      </a:r>
                      <a:endParaRPr lang="en-US" sz="1200" dirty="0">
                        <a:effectLst/>
                        <a:latin typeface="+mn-lt"/>
                        <a:ea typeface="Calibri"/>
                        <a:cs typeface="Times New Roman"/>
                      </a:endParaRPr>
                    </a:p>
                  </a:txBody>
                  <a:tcPr marL="79118" marR="79118" marT="39559" marB="39559"/>
                </a:tc>
              </a:tr>
              <a:tr h="403211">
                <a:tc>
                  <a:txBody>
                    <a:bodyPr/>
                    <a:lstStyle/>
                    <a:p>
                      <a:pPr marL="0" marR="0">
                        <a:lnSpc>
                          <a:spcPct val="115000"/>
                        </a:lnSpc>
                        <a:spcBef>
                          <a:spcPts val="0"/>
                        </a:spcBef>
                        <a:spcAft>
                          <a:spcPts val="0"/>
                        </a:spcAft>
                      </a:pPr>
                      <a:r>
                        <a:rPr lang="en-US" sz="1200" kern="1200" dirty="0">
                          <a:effectLst/>
                          <a:latin typeface="+mn-lt"/>
                        </a:rPr>
                        <a:t>Colleen Brooks</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North Central &amp; Northeast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303.866.3897</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hlinkClick r:id="rId5"/>
                        </a:rPr>
                        <a:t>Brooks_c@cde.state.co.us</a:t>
                      </a:r>
                      <a:endParaRPr lang="en-US" sz="1200" dirty="0">
                        <a:effectLst/>
                        <a:latin typeface="+mn-lt"/>
                        <a:ea typeface="Calibri"/>
                        <a:cs typeface="Times New Roman"/>
                      </a:endParaRPr>
                    </a:p>
                  </a:txBody>
                  <a:tcPr marL="79118" marR="79118" marT="39559" marB="39559"/>
                </a:tc>
              </a:tr>
              <a:tr h="406847">
                <a:tc>
                  <a:txBody>
                    <a:bodyPr/>
                    <a:lstStyle/>
                    <a:p>
                      <a:pPr marL="0" marR="0">
                        <a:lnSpc>
                          <a:spcPct val="115000"/>
                        </a:lnSpc>
                        <a:spcBef>
                          <a:spcPts val="0"/>
                        </a:spcBef>
                        <a:spcAft>
                          <a:spcPts val="0"/>
                        </a:spcAft>
                      </a:pPr>
                      <a:r>
                        <a:rPr lang="en-US" sz="1200" kern="1200" dirty="0">
                          <a:effectLst/>
                          <a:latin typeface="+mn-lt"/>
                        </a:rPr>
                        <a:t>Kirsten Carlile</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Pikes Peak &amp; Southeast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303.866.6705</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hlinkClick r:id="rId6"/>
                        </a:rPr>
                        <a:t>Carlile_k@cde.state.co.us</a:t>
                      </a:r>
                      <a:endParaRPr lang="en-US" sz="1200" dirty="0">
                        <a:effectLst/>
                        <a:latin typeface="+mn-lt"/>
                        <a:ea typeface="Calibri"/>
                        <a:cs typeface="Times New Roman"/>
                      </a:endParaRPr>
                    </a:p>
                  </a:txBody>
                  <a:tcPr marL="79118" marR="79118" marT="39559" marB="39559"/>
                </a:tc>
              </a:tr>
              <a:tr h="403211">
                <a:tc>
                  <a:txBody>
                    <a:bodyPr/>
                    <a:lstStyle/>
                    <a:p>
                      <a:pPr marL="0" marR="0">
                        <a:lnSpc>
                          <a:spcPct val="115000"/>
                        </a:lnSpc>
                        <a:spcBef>
                          <a:spcPts val="0"/>
                        </a:spcBef>
                        <a:spcAft>
                          <a:spcPts val="0"/>
                        </a:spcAft>
                      </a:pPr>
                      <a:r>
                        <a:rPr lang="en-US" sz="1200" kern="1200" dirty="0" smtClean="0">
                          <a:effectLst/>
                          <a:latin typeface="+mn-lt"/>
                        </a:rPr>
                        <a:t>Laura</a:t>
                      </a:r>
                      <a:r>
                        <a:rPr lang="en-US" sz="1200" kern="1200" baseline="0" dirty="0" smtClean="0">
                          <a:effectLst/>
                          <a:latin typeface="+mn-lt"/>
                        </a:rPr>
                        <a:t> Meushaw</a:t>
                      </a:r>
                      <a:endParaRPr lang="en-US" sz="1200" dirty="0">
                        <a:effectLst/>
                        <a:latin typeface="+mn-lt"/>
                        <a:ea typeface="Calibri"/>
                        <a:cs typeface="Times New Roman"/>
                      </a:endParaRPr>
                    </a:p>
                  </a:txBody>
                  <a:tcPr marL="79118" marR="79118" marT="39559" marB="39559"/>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200" dirty="0" smtClean="0">
                          <a:effectLst/>
                          <a:latin typeface="+mn-lt"/>
                          <a:ea typeface="Calibri"/>
                          <a:cs typeface="Times New Roman"/>
                        </a:rPr>
                        <a:t>Pikes Peak &amp; Southeast</a:t>
                      </a: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303.866.6618</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hlinkClick r:id="rId7"/>
                        </a:rPr>
                        <a:t>Meushaw_l@cde.state.co.us</a:t>
                      </a:r>
                      <a:endParaRPr lang="en-US" sz="1200" dirty="0">
                        <a:effectLst/>
                        <a:latin typeface="+mn-lt"/>
                        <a:ea typeface="Calibri"/>
                        <a:cs typeface="Times New Roman"/>
                      </a:endParaRPr>
                    </a:p>
                  </a:txBody>
                  <a:tcPr marL="79118" marR="79118" marT="39559" marB="39559"/>
                </a:tc>
              </a:tr>
              <a:tr h="572255">
                <a:tc>
                  <a:txBody>
                    <a:bodyPr/>
                    <a:lstStyle/>
                    <a:p>
                      <a:pPr marL="0" marR="0">
                        <a:lnSpc>
                          <a:spcPct val="115000"/>
                        </a:lnSpc>
                        <a:spcBef>
                          <a:spcPts val="0"/>
                        </a:spcBef>
                        <a:spcAft>
                          <a:spcPts val="0"/>
                        </a:spcAft>
                      </a:pPr>
                      <a:r>
                        <a:rPr lang="en-US" sz="1200" kern="1200" dirty="0" smtClean="0">
                          <a:effectLst/>
                          <a:latin typeface="+mn-lt"/>
                        </a:rPr>
                        <a:t>Joey Willett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Northwest, West Central &amp; Southwest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rPr>
                        <a:t>303.866.6700</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hlinkClick r:id="rId8"/>
                        </a:rPr>
                        <a:t>Willett_j@cde.state.co.us</a:t>
                      </a:r>
                      <a:endParaRPr lang="en-US" sz="1200" dirty="0">
                        <a:effectLst/>
                        <a:latin typeface="+mn-lt"/>
                        <a:ea typeface="Calibri"/>
                        <a:cs typeface="Times New Roman"/>
                      </a:endParaRPr>
                    </a:p>
                  </a:txBody>
                  <a:tcPr marL="79118" marR="79118" marT="39559" marB="39559"/>
                </a:tc>
              </a:tr>
              <a:tr h="418663">
                <a:tc>
                  <a:txBody>
                    <a:bodyPr/>
                    <a:lstStyle/>
                    <a:p>
                      <a:pPr marL="0" marR="0">
                        <a:lnSpc>
                          <a:spcPct val="115000"/>
                        </a:lnSpc>
                        <a:spcBef>
                          <a:spcPts val="0"/>
                        </a:spcBef>
                        <a:spcAft>
                          <a:spcPts val="0"/>
                        </a:spcAft>
                      </a:pPr>
                      <a:r>
                        <a:rPr lang="en-US" sz="1200" kern="1200" dirty="0">
                          <a:effectLst/>
                          <a:latin typeface="+mn-lt"/>
                        </a:rPr>
                        <a:t>Jennifer Simons</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North Central &amp; Northeast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303.866.3905</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hlinkClick r:id="rId9"/>
                        </a:rPr>
                        <a:t>Simons_j@cde.state.co.us</a:t>
                      </a:r>
                      <a:endParaRPr lang="en-US" sz="1200" dirty="0">
                        <a:effectLst/>
                        <a:latin typeface="+mn-lt"/>
                        <a:ea typeface="Calibri"/>
                        <a:cs typeface="Times New Roman"/>
                      </a:endParaRPr>
                    </a:p>
                  </a:txBody>
                  <a:tcPr marL="79118" marR="79118" marT="39559" marB="39559"/>
                </a:tc>
              </a:tr>
              <a:tr h="469410">
                <a:tc>
                  <a:txBody>
                    <a:bodyPr/>
                    <a:lstStyle/>
                    <a:p>
                      <a:pPr marL="0" marR="0">
                        <a:lnSpc>
                          <a:spcPct val="115000"/>
                        </a:lnSpc>
                        <a:spcBef>
                          <a:spcPts val="0"/>
                        </a:spcBef>
                        <a:spcAft>
                          <a:spcPts val="0"/>
                        </a:spcAft>
                      </a:pPr>
                      <a:r>
                        <a:rPr lang="en-US" sz="1200" dirty="0" smtClean="0">
                          <a:effectLst/>
                          <a:latin typeface="+mn-lt"/>
                          <a:ea typeface="Calibri"/>
                          <a:cs typeface="Times New Roman"/>
                        </a:rPr>
                        <a:t>Lindsay Swanton</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Northwest &amp;</a:t>
                      </a:r>
                      <a:r>
                        <a:rPr lang="en-US" sz="1200" baseline="0" dirty="0" smtClean="0">
                          <a:effectLst/>
                          <a:latin typeface="+mn-lt"/>
                          <a:ea typeface="Calibri"/>
                          <a:cs typeface="Times New Roman"/>
                        </a:rPr>
                        <a:t> West Central</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rPr>
                        <a:t>303-866-6298</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dirty="0" smtClean="0">
                          <a:effectLst/>
                          <a:latin typeface="+mn-lt"/>
                          <a:ea typeface="Calibri"/>
                          <a:cs typeface="Times New Roman"/>
                          <a:hlinkClick r:id="rId10"/>
                        </a:rPr>
                        <a:t>Swanton_l@cde.state.co.us</a:t>
                      </a:r>
                      <a:endParaRPr lang="en-US" sz="1200" dirty="0">
                        <a:effectLst/>
                        <a:latin typeface="+mn-lt"/>
                        <a:ea typeface="Calibri"/>
                        <a:cs typeface="Times New Roman"/>
                      </a:endParaRPr>
                    </a:p>
                  </a:txBody>
                  <a:tcPr marL="79118" marR="79118" marT="39559" marB="39559"/>
                </a:tc>
              </a:tr>
              <a:tr h="448955">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mn-cs"/>
                        </a:rPr>
                        <a:t>Grants Fiscal Staff</a:t>
                      </a:r>
                    </a:p>
                  </a:txBody>
                  <a:tcPr marL="79118" marR="79118" marT="39559" marB="39559">
                    <a:solidFill>
                      <a:schemeClr val="accent1"/>
                    </a:solidFill>
                  </a:tcPr>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mn-cs"/>
                        </a:rPr>
                        <a:t>Program Expertise</a:t>
                      </a:r>
                    </a:p>
                  </a:txBody>
                  <a:tcPr marL="79118" marR="79118" marT="39559" marB="39559">
                    <a:solidFill>
                      <a:schemeClr val="accent1"/>
                    </a:solidFill>
                  </a:tcPr>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mn-cs"/>
                        </a:rPr>
                        <a:t>Phone</a:t>
                      </a:r>
                    </a:p>
                  </a:txBody>
                  <a:tcPr marL="79118" marR="79118" marT="39559" marB="39559">
                    <a:solidFill>
                      <a:schemeClr val="accent1"/>
                    </a:solidFill>
                  </a:tcPr>
                </a:tc>
                <a:tc>
                  <a:txBody>
                    <a:bodyPr/>
                    <a:lstStyle/>
                    <a:p>
                      <a:pPr marL="0" marR="0" algn="l" defTabSz="914400" rtl="0" eaLnBrk="1" latinLnBrk="0" hangingPunct="1">
                        <a:lnSpc>
                          <a:spcPct val="115000"/>
                        </a:lnSpc>
                        <a:spcBef>
                          <a:spcPts val="0"/>
                        </a:spcBef>
                        <a:spcAft>
                          <a:spcPts val="0"/>
                        </a:spcAft>
                      </a:pPr>
                      <a:r>
                        <a:rPr lang="en-US" sz="1200" b="1" kern="1200" dirty="0">
                          <a:solidFill>
                            <a:schemeClr val="lt1"/>
                          </a:solidFill>
                          <a:effectLst/>
                          <a:latin typeface="+mn-lt"/>
                          <a:ea typeface="+mn-ea"/>
                          <a:cs typeface="+mn-cs"/>
                        </a:rPr>
                        <a:t>E-mail</a:t>
                      </a:r>
                    </a:p>
                  </a:txBody>
                  <a:tcPr marL="79118" marR="79118" marT="39559" marB="39559">
                    <a:solidFill>
                      <a:schemeClr val="accent1"/>
                    </a:solidFill>
                  </a:tcPr>
                </a:tc>
              </a:tr>
              <a:tr h="400457">
                <a:tc>
                  <a:txBody>
                    <a:bodyPr/>
                    <a:lstStyle/>
                    <a:p>
                      <a:pPr marL="0" marR="0">
                        <a:lnSpc>
                          <a:spcPct val="115000"/>
                        </a:lnSpc>
                        <a:spcBef>
                          <a:spcPts val="0"/>
                        </a:spcBef>
                        <a:spcAft>
                          <a:spcPts val="0"/>
                        </a:spcAft>
                      </a:pPr>
                      <a:r>
                        <a:rPr lang="en-US" sz="1200" kern="1200" dirty="0">
                          <a:effectLst/>
                          <a:latin typeface="+mn-lt"/>
                        </a:rPr>
                        <a:t>Nicole Dake</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rPr>
                        <a:t>Grants Fiscal  </a:t>
                      </a:r>
                      <a:r>
                        <a:rPr lang="en-US" sz="1200" kern="1200" dirty="0">
                          <a:effectLst/>
                          <a:latin typeface="+mn-lt"/>
                        </a:rPr>
                        <a:t>Analyst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303.866.6724</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hlinkClick r:id="rId11"/>
                        </a:rPr>
                        <a:t>Dake_n@cde.state.co.us</a:t>
                      </a:r>
                      <a:endParaRPr lang="en-US" sz="1200" dirty="0">
                        <a:effectLst/>
                        <a:latin typeface="+mn-lt"/>
                        <a:ea typeface="Calibri"/>
                        <a:cs typeface="Times New Roman"/>
                      </a:endParaRPr>
                    </a:p>
                  </a:txBody>
                  <a:tcPr marL="79118" marR="79118" marT="39559" marB="39559"/>
                </a:tc>
              </a:tr>
              <a:tr h="403211">
                <a:tc>
                  <a:txBody>
                    <a:bodyPr/>
                    <a:lstStyle/>
                    <a:p>
                      <a:pPr marL="0" marR="0">
                        <a:lnSpc>
                          <a:spcPct val="115000"/>
                        </a:lnSpc>
                        <a:spcBef>
                          <a:spcPts val="0"/>
                        </a:spcBef>
                        <a:spcAft>
                          <a:spcPts val="0"/>
                        </a:spcAft>
                      </a:pPr>
                      <a:r>
                        <a:rPr lang="en-US" sz="1200" kern="1200" dirty="0">
                          <a:effectLst/>
                          <a:latin typeface="+mn-lt"/>
                        </a:rPr>
                        <a:t>Robert Hawkins</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smtClean="0">
                          <a:effectLst/>
                          <a:latin typeface="+mn-lt"/>
                        </a:rPr>
                        <a:t>Grants Fiscal </a:t>
                      </a:r>
                      <a:r>
                        <a:rPr lang="en-US" sz="1200" kern="1200" dirty="0">
                          <a:effectLst/>
                          <a:latin typeface="+mn-lt"/>
                        </a:rPr>
                        <a:t>Analyst</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rPr>
                        <a:t>303.866.6775</a:t>
                      </a:r>
                      <a:endParaRPr lang="en-US" sz="1200" dirty="0">
                        <a:effectLst/>
                        <a:latin typeface="+mn-lt"/>
                        <a:ea typeface="Calibri"/>
                        <a:cs typeface="Times New Roman"/>
                      </a:endParaRPr>
                    </a:p>
                  </a:txBody>
                  <a:tcPr marL="79118" marR="79118" marT="39559" marB="39559"/>
                </a:tc>
                <a:tc>
                  <a:txBody>
                    <a:bodyPr/>
                    <a:lstStyle/>
                    <a:p>
                      <a:pPr marL="0" marR="0">
                        <a:lnSpc>
                          <a:spcPct val="115000"/>
                        </a:lnSpc>
                        <a:spcBef>
                          <a:spcPts val="0"/>
                        </a:spcBef>
                        <a:spcAft>
                          <a:spcPts val="0"/>
                        </a:spcAft>
                      </a:pPr>
                      <a:r>
                        <a:rPr lang="en-US" sz="1200" kern="1200" dirty="0">
                          <a:effectLst/>
                          <a:latin typeface="+mn-lt"/>
                          <a:hlinkClick r:id="rId12"/>
                        </a:rPr>
                        <a:t>Hawkins_r@cde.state.co.us</a:t>
                      </a:r>
                      <a:endParaRPr lang="en-US" sz="1200" dirty="0">
                        <a:effectLst/>
                        <a:latin typeface="+mn-lt"/>
                        <a:ea typeface="Calibri"/>
                        <a:cs typeface="Times New Roman"/>
                      </a:endParaRPr>
                    </a:p>
                  </a:txBody>
                  <a:tcPr marL="79118" marR="79118" marT="39559" marB="39559"/>
                </a:tc>
              </a:tr>
            </a:tbl>
          </a:graphicData>
        </a:graphic>
      </p:graphicFrame>
    </p:spTree>
    <p:extLst>
      <p:ext uri="{BB962C8B-B14F-4D97-AF65-F5344CB8AC3E}">
        <p14:creationId xmlns:p14="http://schemas.microsoft.com/office/powerpoint/2010/main" val="40874304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pPr marL="273050">
              <a:buFont typeface="Wingdings" pitchFamily="2" charset="2"/>
              <a:buChar char="§"/>
            </a:pPr>
            <a:endParaRPr lang="en-US" altLang="en-US" b="0" dirty="0" smtClean="0"/>
          </a:p>
          <a:p>
            <a:pPr marL="273050">
              <a:buFont typeface="Wingdings" pitchFamily="2" charset="2"/>
              <a:buChar char="§"/>
            </a:pPr>
            <a:r>
              <a:rPr lang="en-US" altLang="en-US" b="0" dirty="0" smtClean="0"/>
              <a:t>Provides opportunities for LEAs and BOCES </a:t>
            </a:r>
            <a:r>
              <a:rPr lang="en-US" altLang="en-US" b="0" dirty="0"/>
              <a:t>to adjust/revise the activities and budget that were approved in the initial consolidated application </a:t>
            </a:r>
            <a:r>
              <a:rPr lang="en-US" altLang="en-US" b="0" dirty="0" smtClean="0"/>
              <a:t>review process.</a:t>
            </a:r>
          </a:p>
          <a:p>
            <a:pPr marL="44450" indent="0">
              <a:buNone/>
            </a:pPr>
            <a:endParaRPr lang="en-US" altLang="en-US" b="0" dirty="0"/>
          </a:p>
          <a:p>
            <a:pPr marL="273050">
              <a:buFont typeface="Wingdings" pitchFamily="2" charset="2"/>
              <a:buChar char="§"/>
            </a:pPr>
            <a:r>
              <a:rPr lang="en-US" altLang="en-US" b="0" dirty="0" smtClean="0"/>
              <a:t>Provides </a:t>
            </a:r>
            <a:r>
              <a:rPr lang="en-US" altLang="en-US" b="0" dirty="0"/>
              <a:t>an opportunity for </a:t>
            </a:r>
            <a:r>
              <a:rPr lang="en-US" altLang="en-US" b="0" dirty="0" smtClean="0"/>
              <a:t>LEAs and BOCES </a:t>
            </a:r>
            <a:r>
              <a:rPr lang="en-US" altLang="en-US" b="0"/>
              <a:t>to </a:t>
            </a:r>
            <a:r>
              <a:rPr lang="en-US" altLang="en-US" b="0" smtClean="0"/>
              <a:t>determine </a:t>
            </a:r>
            <a:r>
              <a:rPr lang="en-US" altLang="en-US" b="0" dirty="0"/>
              <a:t>their actual carryover and final award </a:t>
            </a:r>
            <a:r>
              <a:rPr lang="en-US" altLang="en-US" b="0" dirty="0" smtClean="0"/>
              <a:t>amounts.</a:t>
            </a:r>
            <a:endParaRPr lang="en-US" altLang="en-US" b="0" dirty="0"/>
          </a:p>
          <a:p>
            <a:endParaRPr lang="en-US" dirty="0"/>
          </a:p>
        </p:txBody>
      </p:sp>
      <p:sp>
        <p:nvSpPr>
          <p:cNvPr id="10" name="Title 9"/>
          <p:cNvSpPr>
            <a:spLocks noGrp="1"/>
          </p:cNvSpPr>
          <p:nvPr>
            <p:ph type="title"/>
          </p:nvPr>
        </p:nvSpPr>
        <p:spPr/>
        <p:txBody>
          <a:bodyPr/>
          <a:lstStyle/>
          <a:p>
            <a:r>
              <a:rPr lang="en-US" dirty="0" smtClean="0">
                <a:latin typeface="Museo Slab 500"/>
                <a:cs typeface="Museo Slab 500"/>
              </a:rPr>
              <a:t>Purpose of post-award </a:t>
            </a:r>
            <a:r>
              <a:rPr lang="en-US" dirty="0"/>
              <a:t>p</a:t>
            </a:r>
            <a:r>
              <a:rPr lang="en-US" dirty="0" smtClean="0">
                <a:latin typeface="Museo Slab 500"/>
                <a:cs typeface="Museo Slab 500"/>
              </a:rPr>
              <a:t>rocess</a:t>
            </a:r>
            <a:endParaRPr lang="en-US" dirty="0">
              <a:latin typeface="Museo Slab 500"/>
              <a:cs typeface="Museo Slab 500"/>
            </a:endParaRPr>
          </a:p>
        </p:txBody>
      </p:sp>
    </p:spTree>
    <p:extLst>
      <p:ext uri="{BB962C8B-B14F-4D97-AF65-F5344CB8AC3E}">
        <p14:creationId xmlns:p14="http://schemas.microsoft.com/office/powerpoint/2010/main" val="29451298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074058"/>
            <a:ext cx="8407893" cy="5556612"/>
          </a:xfrm>
        </p:spPr>
        <p:txBody>
          <a:bodyPr>
            <a:normAutofit/>
          </a:bodyPr>
          <a:lstStyle/>
          <a:p>
            <a:pPr marL="45720" indent="0">
              <a:buNone/>
            </a:pPr>
            <a:r>
              <a:rPr lang="en-US" dirty="0" smtClean="0"/>
              <a:t>2017 – 2018 Post-Award Revision</a:t>
            </a:r>
          </a:p>
          <a:p>
            <a:r>
              <a:rPr lang="en-US" sz="2200" b="0" dirty="0" smtClean="0"/>
              <a:t>Revision system will be open beginning Monday, December 4, 2017 and will remain open through Friday, June 29, 2018.</a:t>
            </a:r>
          </a:p>
          <a:p>
            <a:r>
              <a:rPr lang="en-US" sz="2200" dirty="0" smtClean="0"/>
              <a:t>New this year, </a:t>
            </a:r>
            <a:r>
              <a:rPr lang="en-US" sz="2200" b="0" dirty="0" smtClean="0"/>
              <a:t>the post-award revision window will remain open allowing LEAs to submit revision requests as necessary.</a:t>
            </a:r>
          </a:p>
          <a:p>
            <a:pPr marL="45720" indent="0">
              <a:buNone/>
            </a:pPr>
            <a:r>
              <a:rPr lang="en-US" dirty="0" smtClean="0"/>
              <a:t>Revision Request Guideline</a:t>
            </a:r>
          </a:p>
          <a:p>
            <a:pPr marL="502920">
              <a:defRPr/>
            </a:pPr>
            <a:r>
              <a:rPr lang="en-US" sz="2200" b="0" dirty="0" smtClean="0">
                <a:solidFill>
                  <a:schemeClr val="tx1"/>
                </a:solidFill>
              </a:rPr>
              <a:t>Use the login and password that was sent in June to log back into </a:t>
            </a:r>
            <a:r>
              <a:rPr lang="en-US" sz="2200" b="0" dirty="0">
                <a:solidFill>
                  <a:schemeClr val="tx1"/>
                </a:solidFill>
              </a:rPr>
              <a:t>the application at </a:t>
            </a:r>
            <a:r>
              <a:rPr lang="en-US" sz="2200" b="0" dirty="0">
                <a:solidFill>
                  <a:schemeClr val="tx1"/>
                </a:solidFill>
                <a:hlinkClick r:id="rId3"/>
              </a:rPr>
              <a:t>https://</a:t>
            </a:r>
            <a:r>
              <a:rPr lang="en-US" sz="2200" b="0" dirty="0" smtClean="0">
                <a:solidFill>
                  <a:schemeClr val="tx1"/>
                </a:solidFill>
                <a:hlinkClick r:id="rId3"/>
              </a:rPr>
              <a:t>www.cde.state.co.us/apps/consapp/login</a:t>
            </a:r>
            <a:endParaRPr lang="en-US" sz="2200" b="0" dirty="0" smtClean="0">
              <a:solidFill>
                <a:schemeClr val="tx1"/>
              </a:solidFill>
            </a:endParaRPr>
          </a:p>
          <a:p>
            <a:pPr marL="777240" lvl="1">
              <a:defRPr/>
            </a:pPr>
            <a:r>
              <a:rPr lang="en-US" sz="2000" dirty="0" smtClean="0">
                <a:solidFill>
                  <a:schemeClr val="tx1"/>
                </a:solidFill>
              </a:rPr>
              <a:t>If you don’t have the necessary login information, please email: </a:t>
            </a:r>
            <a:r>
              <a:rPr lang="en-US" sz="2000" dirty="0" smtClean="0">
                <a:solidFill>
                  <a:schemeClr val="tx1"/>
                </a:solidFill>
                <a:hlinkClick r:id="rId4"/>
              </a:rPr>
              <a:t>consolidatedapplications@cde.state.co.us</a:t>
            </a:r>
            <a:endParaRPr lang="en-US" sz="2000" b="0" dirty="0">
              <a:solidFill>
                <a:schemeClr val="tx1"/>
              </a:solidFill>
            </a:endParaRPr>
          </a:p>
          <a:p>
            <a:pPr marL="502920">
              <a:defRPr/>
            </a:pPr>
            <a:r>
              <a:rPr lang="en-US" sz="2200" b="0" dirty="0" smtClean="0">
                <a:solidFill>
                  <a:schemeClr val="tx1"/>
                </a:solidFill>
              </a:rPr>
              <a:t>To the extent practicable, each request needs to include changes for all ESEA programs per revision request submitted.</a:t>
            </a:r>
            <a:endParaRPr lang="en-US" dirty="0">
              <a:solidFill>
                <a:schemeClr val="tx1"/>
              </a:solidFill>
            </a:endParaRPr>
          </a:p>
        </p:txBody>
      </p:sp>
      <p:sp>
        <p:nvSpPr>
          <p:cNvPr id="3" name="Title 2"/>
          <p:cNvSpPr>
            <a:spLocks noGrp="1"/>
          </p:cNvSpPr>
          <p:nvPr>
            <p:ph type="title"/>
          </p:nvPr>
        </p:nvSpPr>
        <p:spPr/>
        <p:txBody>
          <a:bodyPr/>
          <a:lstStyle/>
          <a:p>
            <a:r>
              <a:rPr lang="en-US" dirty="0" smtClean="0"/>
              <a:t>Revision timeframes	</a:t>
            </a:r>
            <a:endParaRPr lang="en-US" dirty="0"/>
          </a:p>
        </p:txBody>
      </p:sp>
    </p:spTree>
    <p:extLst>
      <p:ext uri="{BB962C8B-B14F-4D97-AF65-F5344CB8AC3E}">
        <p14:creationId xmlns:p14="http://schemas.microsoft.com/office/powerpoint/2010/main" val="1832662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65760" lvl="1" indent="0">
              <a:buNone/>
              <a:defRPr/>
            </a:pPr>
            <a:endParaRPr lang="en-US" dirty="0">
              <a:solidFill>
                <a:schemeClr val="accent6">
                  <a:lumMod val="50000"/>
                </a:schemeClr>
              </a:solidFill>
            </a:endParaRPr>
          </a:p>
          <a:p>
            <a:pPr>
              <a:defRPr/>
            </a:pPr>
            <a:r>
              <a:rPr lang="en-US" dirty="0" smtClean="0">
                <a:solidFill>
                  <a:schemeClr val="tx1"/>
                </a:solidFill>
              </a:rPr>
              <a:t>Final allocations for fiscal year 2017/18 will be prepopulated in the post-award revision system.</a:t>
            </a:r>
          </a:p>
          <a:p>
            <a:pPr marL="45720" indent="0">
              <a:buNone/>
              <a:defRPr/>
            </a:pPr>
            <a:endParaRPr lang="en-US" dirty="0" smtClean="0">
              <a:solidFill>
                <a:schemeClr val="tx1"/>
              </a:solidFill>
            </a:endParaRPr>
          </a:p>
          <a:p>
            <a:pPr>
              <a:defRPr/>
            </a:pPr>
            <a:r>
              <a:rPr lang="en-US" dirty="0" smtClean="0">
                <a:solidFill>
                  <a:schemeClr val="tx1"/>
                </a:solidFill>
              </a:rPr>
              <a:t>Allocations </a:t>
            </a:r>
            <a:r>
              <a:rPr lang="en-US" dirty="0">
                <a:solidFill>
                  <a:schemeClr val="tx1"/>
                </a:solidFill>
              </a:rPr>
              <a:t>are posted at:</a:t>
            </a:r>
          </a:p>
          <a:p>
            <a:pPr lvl="1">
              <a:defRPr/>
            </a:pPr>
            <a:r>
              <a:rPr lang="en-US" dirty="0">
                <a:hlinkClick r:id="rId3"/>
              </a:rPr>
              <a:t>http://www.cde.state.co.us/cdefisgrant/allocations</a:t>
            </a:r>
            <a:endParaRPr lang="en-US" b="0" dirty="0" smtClean="0">
              <a:solidFill>
                <a:schemeClr val="tx1"/>
              </a:solidFill>
            </a:endParaRPr>
          </a:p>
          <a:p>
            <a:endParaRPr lang="en-US" dirty="0"/>
          </a:p>
        </p:txBody>
      </p:sp>
      <p:sp>
        <p:nvSpPr>
          <p:cNvPr id="3" name="Title 2"/>
          <p:cNvSpPr>
            <a:spLocks noGrp="1"/>
          </p:cNvSpPr>
          <p:nvPr>
            <p:ph type="title"/>
          </p:nvPr>
        </p:nvSpPr>
        <p:spPr/>
        <p:txBody>
          <a:bodyPr/>
          <a:lstStyle/>
          <a:p>
            <a:r>
              <a:rPr lang="en-US" dirty="0" smtClean="0"/>
              <a:t>Final allocations</a:t>
            </a:r>
            <a:endParaRPr lang="en-US" dirty="0"/>
          </a:p>
        </p:txBody>
      </p:sp>
    </p:spTree>
    <p:extLst>
      <p:ext uri="{BB962C8B-B14F-4D97-AF65-F5344CB8AC3E}">
        <p14:creationId xmlns:p14="http://schemas.microsoft.com/office/powerpoint/2010/main" val="346591666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a:xfrm>
            <a:off x="628650" y="899886"/>
            <a:ext cx="7886700" cy="5339539"/>
          </a:xfrm>
        </p:spPr>
        <p:txBody>
          <a:bodyPr>
            <a:normAutofit fontScale="92500" lnSpcReduction="20000"/>
          </a:bodyPr>
          <a:lstStyle/>
          <a:p>
            <a:r>
              <a:rPr lang="en-US" dirty="0" smtClean="0"/>
              <a:t>LEAs should update the Consolidated Application throughout the year for the following reasons:</a:t>
            </a:r>
            <a:br>
              <a:rPr lang="en-US" dirty="0" smtClean="0"/>
            </a:br>
            <a:endParaRPr lang="en-US" dirty="0" smtClean="0"/>
          </a:p>
          <a:p>
            <a:pPr lvl="1"/>
            <a:r>
              <a:rPr lang="en-US" dirty="0" smtClean="0"/>
              <a:t>To request approval for changes in pre-approved activities</a:t>
            </a:r>
          </a:p>
          <a:p>
            <a:pPr lvl="2"/>
            <a:r>
              <a:rPr lang="en-US" dirty="0" smtClean="0"/>
              <a:t>Adding new activities</a:t>
            </a:r>
          </a:p>
          <a:p>
            <a:pPr lvl="2"/>
            <a:r>
              <a:rPr lang="en-US" dirty="0" smtClean="0"/>
              <a:t>Eliminating activities</a:t>
            </a:r>
          </a:p>
          <a:p>
            <a:pPr lvl="2"/>
            <a:r>
              <a:rPr lang="en-US" dirty="0" smtClean="0"/>
              <a:t>Adding or subtracting funds to/from pre-approved activities</a:t>
            </a:r>
            <a:br>
              <a:rPr lang="en-US" dirty="0" smtClean="0"/>
            </a:br>
            <a:endParaRPr lang="en-US" dirty="0" smtClean="0"/>
          </a:p>
          <a:p>
            <a:pPr lvl="1"/>
            <a:r>
              <a:rPr lang="en-US" dirty="0" smtClean="0"/>
              <a:t>To reflect any change </a:t>
            </a:r>
            <a:r>
              <a:rPr lang="en-US" dirty="0"/>
              <a:t>in the scope or the objective of the project or </a:t>
            </a:r>
            <a:r>
              <a:rPr lang="en-US" dirty="0" smtClean="0"/>
              <a:t>program</a:t>
            </a:r>
            <a:br>
              <a:rPr lang="en-US" dirty="0" smtClean="0"/>
            </a:br>
            <a:endParaRPr lang="en-US" dirty="0" smtClean="0"/>
          </a:p>
          <a:p>
            <a:pPr lvl="1"/>
            <a:r>
              <a:rPr lang="en-US" dirty="0"/>
              <a:t>Transfer of funds among direct cost categories or programs, functions and activities and the cumulative amount of such transfers exceeds or is expected to exceed 10 percent of the total budget as last </a:t>
            </a:r>
            <a:r>
              <a:rPr lang="en-US" dirty="0" smtClean="0"/>
              <a:t>approved</a:t>
            </a:r>
            <a:br>
              <a:rPr lang="en-US" dirty="0" smtClean="0"/>
            </a:br>
            <a:endParaRPr lang="en-US" dirty="0" smtClean="0"/>
          </a:p>
          <a:p>
            <a:pPr lvl="1"/>
            <a:r>
              <a:rPr lang="en-US" dirty="0" smtClean="0"/>
              <a:t>To reflect actual costs</a:t>
            </a:r>
          </a:p>
          <a:p>
            <a:pPr lvl="1"/>
            <a:endParaRPr lang="en-US" dirty="0"/>
          </a:p>
          <a:p>
            <a:r>
              <a:rPr lang="en-US" dirty="0"/>
              <a:t>NOTE: the budget line item must provide the rationale in the activity description, just as when the district initially submitted its proposed budget in July.</a:t>
            </a:r>
          </a:p>
          <a:p>
            <a:endParaRPr lang="en-US" dirty="0" smtClean="0"/>
          </a:p>
        </p:txBody>
      </p:sp>
      <p:sp>
        <p:nvSpPr>
          <p:cNvPr id="3" name="Title 2"/>
          <p:cNvSpPr>
            <a:spLocks noGrp="1"/>
          </p:cNvSpPr>
          <p:nvPr>
            <p:ph type="title"/>
          </p:nvPr>
        </p:nvSpPr>
        <p:spPr/>
        <p:txBody>
          <a:bodyPr/>
          <a:lstStyle/>
          <a:p>
            <a:r>
              <a:rPr lang="en-US" dirty="0" smtClean="0"/>
              <a:t>Post-Award Revisions</a:t>
            </a:r>
            <a:endParaRPr lang="en-US" dirty="0"/>
          </a:p>
        </p:txBody>
      </p:sp>
    </p:spTree>
    <p:extLst>
      <p:ext uri="{BB962C8B-B14F-4D97-AF65-F5344CB8AC3E}">
        <p14:creationId xmlns:p14="http://schemas.microsoft.com/office/powerpoint/2010/main" val="830918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0"/>
          </p:nvPr>
        </p:nvSpPr>
        <p:spPr/>
        <p:txBody>
          <a:bodyPr/>
          <a:lstStyle/>
          <a:p>
            <a:r>
              <a:rPr lang="en-US" dirty="0"/>
              <a:t>M</a:t>
            </a:r>
            <a:r>
              <a:rPr lang="en-US" dirty="0" smtClean="0"/>
              <a:t>inor changes do not need to be captured in post-award revisions in the Consolidated Application </a:t>
            </a:r>
          </a:p>
          <a:p>
            <a:pPr lvl="1"/>
            <a:r>
              <a:rPr lang="en-US" dirty="0" smtClean="0"/>
              <a:t>Minor </a:t>
            </a:r>
            <a:r>
              <a:rPr lang="en-US" dirty="0"/>
              <a:t>program adjustments that do not alter the overall scope or goals of the approved application</a:t>
            </a:r>
          </a:p>
          <a:p>
            <a:pPr lvl="2"/>
            <a:r>
              <a:rPr lang="en-US" dirty="0"/>
              <a:t>Reading intervention training for new teachers changed from 2 days to 3 days</a:t>
            </a:r>
          </a:p>
          <a:p>
            <a:pPr lvl="2"/>
            <a:r>
              <a:rPr lang="en-US" dirty="0"/>
              <a:t>Increased number of days for teachers to observe in master teachers’ </a:t>
            </a:r>
            <a:r>
              <a:rPr lang="en-US" dirty="0" smtClean="0"/>
              <a:t>classrooms</a:t>
            </a:r>
          </a:p>
          <a:p>
            <a:pPr lvl="2"/>
            <a:endParaRPr lang="en-US" dirty="0"/>
          </a:p>
          <a:p>
            <a:pPr lvl="1"/>
            <a:r>
              <a:rPr lang="en-US" dirty="0" smtClean="0"/>
              <a:t>If these types of revisions affect the dollar amount for the activity, then they do need to be submitted via the post-award system.</a:t>
            </a:r>
            <a:endParaRPr lang="en-US" dirty="0"/>
          </a:p>
        </p:txBody>
      </p:sp>
      <p:sp>
        <p:nvSpPr>
          <p:cNvPr id="3" name="Title 2"/>
          <p:cNvSpPr>
            <a:spLocks noGrp="1"/>
          </p:cNvSpPr>
          <p:nvPr>
            <p:ph type="title"/>
          </p:nvPr>
        </p:nvSpPr>
        <p:spPr/>
        <p:txBody>
          <a:bodyPr>
            <a:normAutofit/>
          </a:bodyPr>
          <a:lstStyle/>
          <a:p>
            <a:pPr algn="ctr"/>
            <a:r>
              <a:rPr lang="en-US" dirty="0" smtClean="0"/>
              <a:t>Exceptions to PAR</a:t>
            </a:r>
            <a:endParaRPr lang="en-US" dirty="0"/>
          </a:p>
        </p:txBody>
      </p:sp>
    </p:spTree>
    <p:extLst>
      <p:ext uri="{BB962C8B-B14F-4D97-AF65-F5344CB8AC3E}">
        <p14:creationId xmlns:p14="http://schemas.microsoft.com/office/powerpoint/2010/main" val="405878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030515"/>
            <a:ext cx="8407893" cy="5095964"/>
          </a:xfrm>
        </p:spPr>
        <p:txBody>
          <a:bodyPr/>
          <a:lstStyle/>
          <a:p>
            <a:r>
              <a:rPr lang="en-US" dirty="0" smtClean="0"/>
              <a:t>Log back into the 2017-2018 consolidated </a:t>
            </a:r>
            <a:r>
              <a:rPr lang="en-US" dirty="0"/>
              <a:t>a</a:t>
            </a:r>
            <a:r>
              <a:rPr lang="en-US" dirty="0" smtClean="0"/>
              <a:t>pplication </a:t>
            </a:r>
            <a:r>
              <a:rPr lang="en-US" dirty="0"/>
              <a:t>system: </a:t>
            </a:r>
            <a:r>
              <a:rPr lang="en-US" dirty="0">
                <a:hlinkClick r:id="rId3"/>
              </a:rPr>
              <a:t>https://www.cde.state.co.us/apps/consapp2017/login</a:t>
            </a:r>
            <a:endParaRPr lang="en-US" dirty="0" smtClean="0"/>
          </a:p>
          <a:p>
            <a:r>
              <a:rPr lang="en-US" dirty="0" smtClean="0"/>
              <a:t>Fund Allocations: </a:t>
            </a:r>
          </a:p>
          <a:p>
            <a:pPr lvl="1"/>
            <a:r>
              <a:rPr lang="en-US" dirty="0" smtClean="0"/>
              <a:t>Final allocations will be pre-populated in the system </a:t>
            </a:r>
          </a:p>
          <a:p>
            <a:pPr lvl="1"/>
            <a:r>
              <a:rPr lang="en-US" dirty="0" smtClean="0"/>
              <a:t>Update carryover amounts  </a:t>
            </a:r>
          </a:p>
          <a:p>
            <a:r>
              <a:rPr lang="en-US" dirty="0" smtClean="0"/>
              <a:t>Update any district contact information</a:t>
            </a:r>
          </a:p>
          <a:p>
            <a:r>
              <a:rPr lang="en-US" dirty="0" smtClean="0"/>
              <a:t>LEA Profile:</a:t>
            </a:r>
          </a:p>
          <a:p>
            <a:pPr lvl="1"/>
            <a:r>
              <a:rPr lang="en-US" dirty="0" smtClean="0"/>
              <a:t>Update the Indirect Cost Rate as applicable</a:t>
            </a:r>
          </a:p>
          <a:p>
            <a:r>
              <a:rPr lang="en-US" dirty="0" smtClean="0"/>
              <a:t>The School Profile section of the application has been locked. Please contact program staff with any necessary changes.</a:t>
            </a:r>
          </a:p>
          <a:p>
            <a:pPr marL="45720" indent="0">
              <a:buNone/>
            </a:pPr>
            <a:endParaRPr lang="en-US" dirty="0" smtClean="0"/>
          </a:p>
          <a:p>
            <a:pPr marL="0" indent="0">
              <a:buNone/>
            </a:pPr>
            <a:endParaRPr lang="en-US" dirty="0"/>
          </a:p>
        </p:txBody>
      </p:sp>
      <p:sp>
        <p:nvSpPr>
          <p:cNvPr id="3" name="Title 2"/>
          <p:cNvSpPr>
            <a:spLocks noGrp="1"/>
          </p:cNvSpPr>
          <p:nvPr>
            <p:ph type="title"/>
          </p:nvPr>
        </p:nvSpPr>
        <p:spPr/>
        <p:txBody>
          <a:bodyPr>
            <a:normAutofit fontScale="90000"/>
          </a:bodyPr>
          <a:lstStyle/>
          <a:p>
            <a:r>
              <a:rPr lang="en-US" dirty="0" smtClean="0"/>
              <a:t>How to make </a:t>
            </a:r>
            <a:r>
              <a:rPr lang="en-US" dirty="0"/>
              <a:t>c</a:t>
            </a:r>
            <a:r>
              <a:rPr lang="en-US" dirty="0" smtClean="0"/>
              <a:t>hanges in the </a:t>
            </a:r>
            <a:br>
              <a:rPr lang="en-US" dirty="0" smtClean="0"/>
            </a:br>
            <a:r>
              <a:rPr lang="en-US" dirty="0" smtClean="0"/>
              <a:t>PAR system</a:t>
            </a:r>
            <a:endParaRPr lang="en-US" dirty="0"/>
          </a:p>
        </p:txBody>
      </p:sp>
    </p:spTree>
    <p:extLst>
      <p:ext uri="{BB962C8B-B14F-4D97-AF65-F5344CB8AC3E}">
        <p14:creationId xmlns:p14="http://schemas.microsoft.com/office/powerpoint/2010/main" val="26473955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161143"/>
            <a:ext cx="8407893" cy="5363482"/>
          </a:xfrm>
        </p:spPr>
        <p:txBody>
          <a:bodyPr/>
          <a:lstStyle/>
          <a:p>
            <a:r>
              <a:rPr lang="en-US" dirty="0"/>
              <a:t>Make any changes within each Title (</a:t>
            </a:r>
            <a:r>
              <a:rPr lang="en-US" dirty="0" smtClean="0">
                <a:solidFill>
                  <a:schemeClr val="tx1"/>
                </a:solidFill>
              </a:rPr>
              <a:t>I-A</a:t>
            </a:r>
            <a:r>
              <a:rPr lang="en-US" dirty="0">
                <a:solidFill>
                  <a:schemeClr val="tx1"/>
                </a:solidFill>
              </a:rPr>
              <a:t>, I-D, II-A, III-A, III-SAI, IV-A, V-B and VI-B</a:t>
            </a:r>
            <a:r>
              <a:rPr lang="en-US" dirty="0" smtClean="0"/>
              <a:t>) Budget </a:t>
            </a:r>
            <a:r>
              <a:rPr lang="en-US" dirty="0"/>
              <a:t>section</a:t>
            </a:r>
          </a:p>
          <a:p>
            <a:pPr lvl="1"/>
            <a:r>
              <a:rPr lang="en-US" dirty="0"/>
              <a:t>Update the </a:t>
            </a:r>
            <a:r>
              <a:rPr lang="en-US" dirty="0" smtClean="0"/>
              <a:t>activity description, dollar amount, etc. using the edit tool     </a:t>
            </a:r>
            <a:r>
              <a:rPr lang="en-US" dirty="0"/>
              <a:t> </a:t>
            </a:r>
            <a:r>
              <a:rPr lang="en-US" dirty="0" smtClean="0"/>
              <a:t>and save the changes.</a:t>
            </a:r>
            <a:endParaRPr lang="en-US" dirty="0"/>
          </a:p>
          <a:p>
            <a:pPr lvl="1"/>
            <a:r>
              <a:rPr lang="en-US" dirty="0" smtClean="0"/>
              <a:t>There will be a comment box available for each budget line item.</a:t>
            </a:r>
          </a:p>
          <a:p>
            <a:pPr lvl="2"/>
            <a:r>
              <a:rPr lang="en-US" dirty="0" smtClean="0"/>
              <a:t>Provide a brief narrative description of the requested changes to provide clarification of the change to the  budget line item.</a:t>
            </a:r>
          </a:p>
          <a:p>
            <a:pPr lvl="2"/>
            <a:r>
              <a:rPr lang="en-US" dirty="0" smtClean="0">
                <a:solidFill>
                  <a:schemeClr val="tx1"/>
                </a:solidFill>
              </a:rPr>
              <a:t>If </a:t>
            </a:r>
            <a:r>
              <a:rPr lang="en-US" dirty="0">
                <a:solidFill>
                  <a:schemeClr val="tx1"/>
                </a:solidFill>
              </a:rPr>
              <a:t>the change does not require program approval note </a:t>
            </a:r>
            <a:r>
              <a:rPr lang="en-US" dirty="0" smtClean="0">
                <a:solidFill>
                  <a:schemeClr val="tx1"/>
                </a:solidFill>
              </a:rPr>
              <a:t>this in the comment box (i.e. updated carryover amount, increased number of days for professional development, etc.).</a:t>
            </a:r>
            <a:endParaRPr lang="en-US" dirty="0">
              <a:solidFill>
                <a:schemeClr val="tx1"/>
              </a:solidFill>
            </a:endParaRPr>
          </a:p>
          <a:p>
            <a:pPr marL="45720" indent="0">
              <a:buNone/>
            </a:pPr>
            <a:endParaRPr lang="en-US" b="0" dirty="0" smtClean="0">
              <a:solidFill>
                <a:schemeClr val="tx1"/>
              </a:solidFill>
            </a:endParaRPr>
          </a:p>
          <a:p>
            <a:pPr marL="45720" indent="0">
              <a:buNone/>
            </a:pPr>
            <a:endParaRPr lang="en-US" dirty="0"/>
          </a:p>
        </p:txBody>
      </p:sp>
      <p:sp>
        <p:nvSpPr>
          <p:cNvPr id="3" name="Title 2"/>
          <p:cNvSpPr>
            <a:spLocks noGrp="1"/>
          </p:cNvSpPr>
          <p:nvPr>
            <p:ph type="title"/>
          </p:nvPr>
        </p:nvSpPr>
        <p:spPr/>
        <p:txBody>
          <a:bodyPr>
            <a:normAutofit fontScale="90000"/>
          </a:bodyPr>
          <a:lstStyle/>
          <a:p>
            <a:r>
              <a:rPr lang="en-US" dirty="0"/>
              <a:t>How to Make Changes in the </a:t>
            </a:r>
            <a:br>
              <a:rPr lang="en-US" dirty="0"/>
            </a:br>
            <a:r>
              <a:rPr lang="en-US" dirty="0"/>
              <a:t>Post-Award Revision </a:t>
            </a:r>
            <a:r>
              <a:rPr lang="en-US" dirty="0" smtClean="0"/>
              <a:t>System, continued…</a:t>
            </a:r>
            <a:endParaRPr lang="en-US" dirty="0"/>
          </a:p>
        </p:txBody>
      </p:sp>
      <p:pic>
        <p:nvPicPr>
          <p:cNvPr id="5" name="Picture 4" descr="Picture of question mark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41967" y="2202148"/>
            <a:ext cx="276264" cy="257211"/>
          </a:xfrm>
          <a:prstGeom prst="rect">
            <a:avLst/>
          </a:prstGeom>
        </p:spPr>
      </p:pic>
    </p:spTree>
    <p:extLst>
      <p:ext uri="{BB962C8B-B14F-4D97-AF65-F5344CB8AC3E}">
        <p14:creationId xmlns:p14="http://schemas.microsoft.com/office/powerpoint/2010/main" val="25434270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cross program and title narrative questions will be locked during the PAR process. </a:t>
            </a:r>
            <a:br>
              <a:rPr lang="en-US" dirty="0" smtClean="0"/>
            </a:br>
            <a:endParaRPr lang="en-US" dirty="0" smtClean="0"/>
          </a:p>
          <a:p>
            <a:r>
              <a:rPr lang="en-US" dirty="0" smtClean="0"/>
              <a:t>LEAs will have to wait until the 2018-19 application opens in early 2018 to make any changes to these responses.</a:t>
            </a:r>
          </a:p>
          <a:p>
            <a:pPr lvl="1"/>
            <a:r>
              <a:rPr lang="en-US" dirty="0" smtClean="0"/>
              <a:t>Each LEA’s plan and processes should be updated annually at the most.</a:t>
            </a:r>
          </a:p>
          <a:p>
            <a:pPr lvl="1"/>
            <a:r>
              <a:rPr lang="en-US" dirty="0" smtClean="0"/>
              <a:t>The level of change at this point should be reflected in the budget items.</a:t>
            </a:r>
            <a:endParaRPr lang="en-US" dirty="0"/>
          </a:p>
        </p:txBody>
      </p:sp>
      <p:sp>
        <p:nvSpPr>
          <p:cNvPr id="3" name="Title 2"/>
          <p:cNvSpPr>
            <a:spLocks noGrp="1"/>
          </p:cNvSpPr>
          <p:nvPr>
            <p:ph type="title"/>
          </p:nvPr>
        </p:nvSpPr>
        <p:spPr/>
        <p:txBody>
          <a:bodyPr/>
          <a:lstStyle/>
          <a:p>
            <a:r>
              <a:rPr lang="en-US" dirty="0" smtClean="0"/>
              <a:t>New for the 2017/18 Application</a:t>
            </a:r>
            <a:endParaRPr lang="en-US" dirty="0"/>
          </a:p>
        </p:txBody>
      </p:sp>
    </p:spTree>
    <p:extLst>
      <p:ext uri="{BB962C8B-B14F-4D97-AF65-F5344CB8AC3E}">
        <p14:creationId xmlns:p14="http://schemas.microsoft.com/office/powerpoint/2010/main" val="6987306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1690</TotalTime>
  <Words>990</Words>
  <Application>Microsoft Office PowerPoint</Application>
  <PresentationFormat>On-screen Show (4:3)</PresentationFormat>
  <Paragraphs>151</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PowerPoint Presentation</vt:lpstr>
      <vt:lpstr>Purpose of post-award process</vt:lpstr>
      <vt:lpstr>Revision timeframes </vt:lpstr>
      <vt:lpstr>Final allocations</vt:lpstr>
      <vt:lpstr>Post-Award Revisions</vt:lpstr>
      <vt:lpstr>Exceptions to PAR</vt:lpstr>
      <vt:lpstr>How to make changes in the  PAR system</vt:lpstr>
      <vt:lpstr>How to Make Changes in the  Post-Award Revision System, continued…</vt:lpstr>
      <vt:lpstr>New for the 2017/18 Application</vt:lpstr>
      <vt:lpstr>Final steps in submission process</vt:lpstr>
      <vt:lpstr>Revision Review &amp; Approval</vt:lpstr>
      <vt:lpstr>Contacts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Acacia</dc:creator>
  <cp:lastModifiedBy>Schaefer, Shelby</cp:lastModifiedBy>
  <cp:revision>69</cp:revision>
  <dcterms:created xsi:type="dcterms:W3CDTF">2016-08-31T23:11:11Z</dcterms:created>
  <dcterms:modified xsi:type="dcterms:W3CDTF">2017-11-20T20:15:20Z</dcterms:modified>
</cp:coreProperties>
</file>