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420" autoAdjust="0"/>
  </p:normalViewPr>
  <p:slideViewPr>
    <p:cSldViewPr>
      <p:cViewPr varScale="1">
        <p:scale>
          <a:sx n="77" d="100"/>
          <a:sy n="77" d="100"/>
        </p:scale>
        <p:origin x="1344" y="1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0530" y="9599360"/>
            <a:ext cx="257175" cy="19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CompetitiveGrants@cde.state.co.us" TargetMode="External"/><Relationship Id="rId3" Type="http://schemas.openxmlformats.org/officeDocument/2006/relationships/image" Target="../media/image19.png"/><Relationship Id="rId7" Type="http://schemas.openxmlformats.org/officeDocument/2006/relationships/hyperlink" Target="http://www.cde.state.co.us/FedPrograms/tii/b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Nelson_N@cde.state.co.us" TargetMode="External"/><Relationship Id="rId3" Type="http://schemas.openxmlformats.org/officeDocument/2006/relationships/image" Target="../media/image19.png"/><Relationship Id="rId7" Type="http://schemas.openxmlformats.org/officeDocument/2006/relationships/hyperlink" Target="mailto:(Carlile_K@cde.state.co.us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(Simons_J@cde.state.co.us" TargetMode="External"/><Relationship Id="rId11" Type="http://schemas.openxmlformats.org/officeDocument/2006/relationships/hyperlink" Target="mailto:(Burnham_K@cde.state.co.us" TargetMode="External"/><Relationship Id="rId5" Type="http://schemas.openxmlformats.org/officeDocument/2006/relationships/image" Target="../media/image18.png"/><Relationship Id="rId10" Type="http://schemas.openxmlformats.org/officeDocument/2006/relationships/hyperlink" Target="mailto:(Rodriguez_M@cde.state.co.us" TargetMode="External"/><Relationship Id="rId4" Type="http://schemas.openxmlformats.org/officeDocument/2006/relationships/image" Target="../media/image17.png"/><Relationship Id="rId9" Type="http://schemas.openxmlformats.org/officeDocument/2006/relationships/hyperlink" Target="mailto:(Tolentino_A@cde.state.co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hyperlink" Target="http://www.surveymonkey.com/r/msp2016_loi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9.png"/><Relationship Id="rId7" Type="http://schemas.openxmlformats.org/officeDocument/2006/relationships/hyperlink" Target="http://www.cde.state.co.us/fedprograms/tii/b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ompetitiveGrants@cde.state.co.us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68570" y="1798701"/>
              <a:ext cx="554990" cy="488315"/>
            </a:xfrm>
            <a:custGeom>
              <a:avLst/>
              <a:gdLst/>
              <a:ahLst/>
              <a:cxnLst/>
              <a:rect l="l" t="t" r="r" b="b"/>
              <a:pathLst>
                <a:path w="554989" h="488314">
                  <a:moveTo>
                    <a:pt x="277391" y="0"/>
                  </a:moveTo>
                  <a:lnTo>
                    <a:pt x="268093" y="3143"/>
                  </a:lnTo>
                  <a:lnTo>
                    <a:pt x="260151" y="12572"/>
                  </a:lnTo>
                  <a:lnTo>
                    <a:pt x="4119" y="456818"/>
                  </a:lnTo>
                  <a:lnTo>
                    <a:pt x="0" y="469094"/>
                  </a:lnTo>
                  <a:lnTo>
                    <a:pt x="2024" y="479012"/>
                  </a:lnTo>
                  <a:lnTo>
                    <a:pt x="9477" y="485644"/>
                  </a:lnTo>
                  <a:lnTo>
                    <a:pt x="21645" y="488060"/>
                  </a:lnTo>
                  <a:lnTo>
                    <a:pt x="532947" y="488060"/>
                  </a:lnTo>
                  <a:lnTo>
                    <a:pt x="545437" y="485644"/>
                  </a:lnTo>
                  <a:lnTo>
                    <a:pt x="552854" y="479012"/>
                  </a:lnTo>
                  <a:lnTo>
                    <a:pt x="554700" y="469094"/>
                  </a:lnTo>
                  <a:lnTo>
                    <a:pt x="550473" y="456818"/>
                  </a:lnTo>
                  <a:lnTo>
                    <a:pt x="295203" y="12572"/>
                  </a:lnTo>
                  <a:lnTo>
                    <a:pt x="286833" y="3143"/>
                  </a:lnTo>
                  <a:lnTo>
                    <a:pt x="277391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0141" y="1837944"/>
              <a:ext cx="185166" cy="18287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98419" y="2078736"/>
              <a:ext cx="298704" cy="15240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040380" y="2262377"/>
              <a:ext cx="48895" cy="24765"/>
            </a:xfrm>
            <a:custGeom>
              <a:avLst/>
              <a:gdLst/>
              <a:ahLst/>
              <a:cxnLst/>
              <a:rect l="l" t="t" r="r" b="b"/>
              <a:pathLst>
                <a:path w="48894" h="24764">
                  <a:moveTo>
                    <a:pt x="16764" y="0"/>
                  </a:moveTo>
                  <a:lnTo>
                    <a:pt x="762" y="0"/>
                  </a:lnTo>
                  <a:lnTo>
                    <a:pt x="0" y="762"/>
                  </a:lnTo>
                  <a:lnTo>
                    <a:pt x="0" y="3810"/>
                  </a:lnTo>
                  <a:lnTo>
                    <a:pt x="762" y="4572"/>
                  </a:lnTo>
                  <a:lnTo>
                    <a:pt x="6096" y="4572"/>
                  </a:lnTo>
                  <a:lnTo>
                    <a:pt x="6096" y="23622"/>
                  </a:lnTo>
                  <a:lnTo>
                    <a:pt x="6858" y="24384"/>
                  </a:lnTo>
                  <a:lnTo>
                    <a:pt x="10668" y="24384"/>
                  </a:lnTo>
                  <a:lnTo>
                    <a:pt x="10668" y="4572"/>
                  </a:lnTo>
                  <a:lnTo>
                    <a:pt x="16764" y="4572"/>
                  </a:lnTo>
                  <a:lnTo>
                    <a:pt x="16764" y="0"/>
                  </a:lnTo>
                  <a:close/>
                </a:path>
                <a:path w="48894" h="24764">
                  <a:moveTo>
                    <a:pt x="48768" y="23622"/>
                  </a:moveTo>
                  <a:lnTo>
                    <a:pt x="48006" y="22860"/>
                  </a:lnTo>
                  <a:lnTo>
                    <a:pt x="45974" y="10668"/>
                  </a:lnTo>
                  <a:lnTo>
                    <a:pt x="44196" y="0"/>
                  </a:lnTo>
                  <a:lnTo>
                    <a:pt x="42672" y="0"/>
                  </a:lnTo>
                  <a:lnTo>
                    <a:pt x="35052" y="16002"/>
                  </a:lnTo>
                  <a:lnTo>
                    <a:pt x="32512" y="10668"/>
                  </a:lnTo>
                  <a:lnTo>
                    <a:pt x="27432" y="0"/>
                  </a:lnTo>
                  <a:lnTo>
                    <a:pt x="25908" y="0"/>
                  </a:lnTo>
                  <a:lnTo>
                    <a:pt x="21336" y="22860"/>
                  </a:lnTo>
                  <a:lnTo>
                    <a:pt x="21336" y="24384"/>
                  </a:lnTo>
                  <a:lnTo>
                    <a:pt x="25908" y="24384"/>
                  </a:lnTo>
                  <a:lnTo>
                    <a:pt x="25908" y="23622"/>
                  </a:lnTo>
                  <a:lnTo>
                    <a:pt x="28194" y="10668"/>
                  </a:lnTo>
                  <a:lnTo>
                    <a:pt x="34290" y="23622"/>
                  </a:lnTo>
                  <a:lnTo>
                    <a:pt x="34290" y="24384"/>
                  </a:lnTo>
                  <a:lnTo>
                    <a:pt x="35814" y="24384"/>
                  </a:lnTo>
                  <a:lnTo>
                    <a:pt x="35814" y="23622"/>
                  </a:lnTo>
                  <a:lnTo>
                    <a:pt x="39395" y="16002"/>
                  </a:lnTo>
                  <a:lnTo>
                    <a:pt x="41910" y="10668"/>
                  </a:lnTo>
                  <a:lnTo>
                    <a:pt x="43434" y="23622"/>
                  </a:lnTo>
                  <a:lnTo>
                    <a:pt x="44196" y="23622"/>
                  </a:lnTo>
                  <a:lnTo>
                    <a:pt x="44196" y="24384"/>
                  </a:lnTo>
                  <a:lnTo>
                    <a:pt x="48006" y="24384"/>
                  </a:lnTo>
                  <a:lnTo>
                    <a:pt x="48768" y="2362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76066" y="1869948"/>
              <a:ext cx="118871" cy="1409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49801" y="1869948"/>
              <a:ext cx="140207" cy="14097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54779" y="1871472"/>
              <a:ext cx="82296" cy="13716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90416" y="1869948"/>
              <a:ext cx="140207" cy="14097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299966" y="1871472"/>
              <a:ext cx="105918" cy="13715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68773" y="1871472"/>
              <a:ext cx="119633" cy="13715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849367" y="1869948"/>
              <a:ext cx="140969" cy="14097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468367" y="1869948"/>
              <a:ext cx="133350" cy="13868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576066" y="2120646"/>
              <a:ext cx="1640586" cy="12268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491483" y="1798320"/>
              <a:ext cx="6350" cy="488950"/>
            </a:xfrm>
            <a:custGeom>
              <a:avLst/>
              <a:gdLst/>
              <a:ahLst/>
              <a:cxnLst/>
              <a:rect l="l" t="t" r="r" b="b"/>
              <a:pathLst>
                <a:path w="6350" h="488950">
                  <a:moveTo>
                    <a:pt x="6095" y="0"/>
                  </a:moveTo>
                  <a:lnTo>
                    <a:pt x="0" y="0"/>
                  </a:lnTo>
                  <a:lnTo>
                    <a:pt x="0" y="488442"/>
                  </a:lnTo>
                  <a:lnTo>
                    <a:pt x="6095" y="488442"/>
                  </a:lnTo>
                  <a:lnTo>
                    <a:pt x="6095" y="0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59476" y="1799082"/>
              <a:ext cx="551815" cy="485140"/>
            </a:xfrm>
            <a:custGeom>
              <a:avLst/>
              <a:gdLst/>
              <a:ahLst/>
              <a:cxnLst/>
              <a:rect l="l" t="t" r="r" b="b"/>
              <a:pathLst>
                <a:path w="551814" h="485139">
                  <a:moveTo>
                    <a:pt x="529899" y="0"/>
                  </a:moveTo>
                  <a:lnTo>
                    <a:pt x="21645" y="0"/>
                  </a:lnTo>
                  <a:lnTo>
                    <a:pt x="9477" y="2405"/>
                  </a:lnTo>
                  <a:lnTo>
                    <a:pt x="2024" y="8953"/>
                  </a:lnTo>
                  <a:lnTo>
                    <a:pt x="0" y="18645"/>
                  </a:lnTo>
                  <a:lnTo>
                    <a:pt x="4119" y="30480"/>
                  </a:lnTo>
                  <a:lnTo>
                    <a:pt x="257865" y="472440"/>
                  </a:lnTo>
                  <a:lnTo>
                    <a:pt x="266247" y="481869"/>
                  </a:lnTo>
                  <a:lnTo>
                    <a:pt x="275772" y="485013"/>
                  </a:lnTo>
                  <a:lnTo>
                    <a:pt x="285297" y="481869"/>
                  </a:lnTo>
                  <a:lnTo>
                    <a:pt x="293679" y="472440"/>
                  </a:lnTo>
                  <a:lnTo>
                    <a:pt x="547425" y="30480"/>
                  </a:lnTo>
                  <a:lnTo>
                    <a:pt x="551652" y="18645"/>
                  </a:lnTo>
                  <a:lnTo>
                    <a:pt x="549806" y="8953"/>
                  </a:lnTo>
                  <a:lnTo>
                    <a:pt x="542389" y="2405"/>
                  </a:lnTo>
                  <a:lnTo>
                    <a:pt x="529899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039617" y="2091690"/>
              <a:ext cx="188213" cy="15411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028188" y="1825751"/>
              <a:ext cx="220345" cy="73660"/>
            </a:xfrm>
            <a:custGeom>
              <a:avLst/>
              <a:gdLst/>
              <a:ahLst/>
              <a:cxnLst/>
              <a:rect l="l" t="t" r="r" b="b"/>
              <a:pathLst>
                <a:path w="220344" h="73660">
                  <a:moveTo>
                    <a:pt x="62484" y="9906"/>
                  </a:moveTo>
                  <a:lnTo>
                    <a:pt x="36576" y="0"/>
                  </a:lnTo>
                  <a:lnTo>
                    <a:pt x="22491" y="2933"/>
                  </a:lnTo>
                  <a:lnTo>
                    <a:pt x="10858" y="10858"/>
                  </a:lnTo>
                  <a:lnTo>
                    <a:pt x="2921" y="22504"/>
                  </a:lnTo>
                  <a:lnTo>
                    <a:pt x="0" y="36576"/>
                  </a:lnTo>
                  <a:lnTo>
                    <a:pt x="2921" y="50977"/>
                  </a:lnTo>
                  <a:lnTo>
                    <a:pt x="10858" y="62585"/>
                  </a:lnTo>
                  <a:lnTo>
                    <a:pt x="22491" y="70332"/>
                  </a:lnTo>
                  <a:lnTo>
                    <a:pt x="36576" y="73152"/>
                  </a:lnTo>
                  <a:lnTo>
                    <a:pt x="43395" y="72580"/>
                  </a:lnTo>
                  <a:lnTo>
                    <a:pt x="49999" y="70777"/>
                  </a:lnTo>
                  <a:lnTo>
                    <a:pt x="56184" y="67691"/>
                  </a:lnTo>
                  <a:lnTo>
                    <a:pt x="61722" y="63246"/>
                  </a:lnTo>
                  <a:lnTo>
                    <a:pt x="62484" y="62484"/>
                  </a:lnTo>
                  <a:lnTo>
                    <a:pt x="62484" y="60960"/>
                  </a:lnTo>
                  <a:lnTo>
                    <a:pt x="53340" y="51816"/>
                  </a:lnTo>
                  <a:lnTo>
                    <a:pt x="51054" y="51816"/>
                  </a:lnTo>
                  <a:lnTo>
                    <a:pt x="47244" y="55626"/>
                  </a:lnTo>
                  <a:lnTo>
                    <a:pt x="42672" y="57150"/>
                  </a:lnTo>
                  <a:lnTo>
                    <a:pt x="37338" y="57150"/>
                  </a:lnTo>
                  <a:lnTo>
                    <a:pt x="29413" y="55435"/>
                  </a:lnTo>
                  <a:lnTo>
                    <a:pt x="23139" y="50863"/>
                  </a:lnTo>
                  <a:lnTo>
                    <a:pt x="19011" y="44297"/>
                  </a:lnTo>
                  <a:lnTo>
                    <a:pt x="17526" y="36576"/>
                  </a:lnTo>
                  <a:lnTo>
                    <a:pt x="19011" y="28422"/>
                  </a:lnTo>
                  <a:lnTo>
                    <a:pt x="23139" y="21628"/>
                  </a:lnTo>
                  <a:lnTo>
                    <a:pt x="29413" y="16967"/>
                  </a:lnTo>
                  <a:lnTo>
                    <a:pt x="37338" y="15240"/>
                  </a:lnTo>
                  <a:lnTo>
                    <a:pt x="42672" y="15240"/>
                  </a:lnTo>
                  <a:lnTo>
                    <a:pt x="47244" y="17526"/>
                  </a:lnTo>
                  <a:lnTo>
                    <a:pt x="51054" y="20574"/>
                  </a:lnTo>
                  <a:lnTo>
                    <a:pt x="51816" y="21336"/>
                  </a:lnTo>
                  <a:lnTo>
                    <a:pt x="53340" y="21336"/>
                  </a:lnTo>
                  <a:lnTo>
                    <a:pt x="62484" y="11430"/>
                  </a:lnTo>
                  <a:lnTo>
                    <a:pt x="62484" y="9906"/>
                  </a:lnTo>
                  <a:close/>
                </a:path>
                <a:path w="220344" h="73660">
                  <a:moveTo>
                    <a:pt x="148590" y="36576"/>
                  </a:moveTo>
                  <a:lnTo>
                    <a:pt x="145783" y="22631"/>
                  </a:lnTo>
                  <a:lnTo>
                    <a:pt x="141376" y="16002"/>
                  </a:lnTo>
                  <a:lnTo>
                    <a:pt x="138201" y="11239"/>
                  </a:lnTo>
                  <a:lnTo>
                    <a:pt x="132588" y="7391"/>
                  </a:lnTo>
                  <a:lnTo>
                    <a:pt x="132588" y="36576"/>
                  </a:lnTo>
                  <a:lnTo>
                    <a:pt x="130975" y="44615"/>
                  </a:lnTo>
                  <a:lnTo>
                    <a:pt x="126580" y="51155"/>
                  </a:lnTo>
                  <a:lnTo>
                    <a:pt x="120040" y="55549"/>
                  </a:lnTo>
                  <a:lnTo>
                    <a:pt x="112014" y="57150"/>
                  </a:lnTo>
                  <a:lnTo>
                    <a:pt x="102870" y="57150"/>
                  </a:lnTo>
                  <a:lnTo>
                    <a:pt x="102870" y="16002"/>
                  </a:lnTo>
                  <a:lnTo>
                    <a:pt x="112014" y="16002"/>
                  </a:lnTo>
                  <a:lnTo>
                    <a:pt x="120040" y="17614"/>
                  </a:lnTo>
                  <a:lnTo>
                    <a:pt x="126580" y="22009"/>
                  </a:lnTo>
                  <a:lnTo>
                    <a:pt x="130975" y="28549"/>
                  </a:lnTo>
                  <a:lnTo>
                    <a:pt x="132588" y="36576"/>
                  </a:lnTo>
                  <a:lnTo>
                    <a:pt x="132588" y="7391"/>
                  </a:lnTo>
                  <a:lnTo>
                    <a:pt x="127050" y="3581"/>
                  </a:lnTo>
                  <a:lnTo>
                    <a:pt x="113538" y="762"/>
                  </a:lnTo>
                  <a:lnTo>
                    <a:pt x="87630" y="762"/>
                  </a:lnTo>
                  <a:lnTo>
                    <a:pt x="86868" y="2286"/>
                  </a:lnTo>
                  <a:lnTo>
                    <a:pt x="86868" y="70866"/>
                  </a:lnTo>
                  <a:lnTo>
                    <a:pt x="87630" y="72390"/>
                  </a:lnTo>
                  <a:lnTo>
                    <a:pt x="113538" y="72390"/>
                  </a:lnTo>
                  <a:lnTo>
                    <a:pt x="127050" y="69583"/>
                  </a:lnTo>
                  <a:lnTo>
                    <a:pt x="138201" y="61912"/>
                  </a:lnTo>
                  <a:lnTo>
                    <a:pt x="141376" y="57150"/>
                  </a:lnTo>
                  <a:lnTo>
                    <a:pt x="145783" y="50533"/>
                  </a:lnTo>
                  <a:lnTo>
                    <a:pt x="148590" y="36576"/>
                  </a:lnTo>
                  <a:close/>
                </a:path>
                <a:path w="220344" h="73660">
                  <a:moveTo>
                    <a:pt x="220218" y="2286"/>
                  </a:moveTo>
                  <a:lnTo>
                    <a:pt x="219456" y="762"/>
                  </a:lnTo>
                  <a:lnTo>
                    <a:pt x="175260" y="762"/>
                  </a:lnTo>
                  <a:lnTo>
                    <a:pt x="174498" y="2286"/>
                  </a:lnTo>
                  <a:lnTo>
                    <a:pt x="174498" y="3048"/>
                  </a:lnTo>
                  <a:lnTo>
                    <a:pt x="174498" y="70866"/>
                  </a:lnTo>
                  <a:lnTo>
                    <a:pt x="175260" y="72390"/>
                  </a:lnTo>
                  <a:lnTo>
                    <a:pt x="219456" y="72390"/>
                  </a:lnTo>
                  <a:lnTo>
                    <a:pt x="220218" y="70866"/>
                  </a:lnTo>
                  <a:lnTo>
                    <a:pt x="220218" y="57912"/>
                  </a:lnTo>
                  <a:lnTo>
                    <a:pt x="219456" y="57150"/>
                  </a:lnTo>
                  <a:lnTo>
                    <a:pt x="190500" y="57150"/>
                  </a:lnTo>
                  <a:lnTo>
                    <a:pt x="190500" y="43434"/>
                  </a:lnTo>
                  <a:lnTo>
                    <a:pt x="214122" y="43434"/>
                  </a:lnTo>
                  <a:lnTo>
                    <a:pt x="215646" y="42672"/>
                  </a:lnTo>
                  <a:lnTo>
                    <a:pt x="215646" y="29718"/>
                  </a:lnTo>
                  <a:lnTo>
                    <a:pt x="214122" y="28956"/>
                  </a:lnTo>
                  <a:lnTo>
                    <a:pt x="190500" y="28956"/>
                  </a:lnTo>
                  <a:lnTo>
                    <a:pt x="190500" y="16002"/>
                  </a:lnTo>
                  <a:lnTo>
                    <a:pt x="219456" y="16002"/>
                  </a:lnTo>
                  <a:lnTo>
                    <a:pt x="220218" y="15240"/>
                  </a:lnTo>
                  <a:lnTo>
                    <a:pt x="220218" y="2286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949821" y="1922526"/>
              <a:ext cx="371475" cy="195580"/>
            </a:xfrm>
            <a:custGeom>
              <a:avLst/>
              <a:gdLst/>
              <a:ahLst/>
              <a:cxnLst/>
              <a:rect l="l" t="t" r="r" b="b"/>
              <a:pathLst>
                <a:path w="371475" h="195580">
                  <a:moveTo>
                    <a:pt x="359544" y="0"/>
                  </a:moveTo>
                  <a:lnTo>
                    <a:pt x="14358" y="0"/>
                  </a:lnTo>
                  <a:lnTo>
                    <a:pt x="6143" y="1714"/>
                  </a:lnTo>
                  <a:lnTo>
                    <a:pt x="1214" y="6286"/>
                  </a:lnTo>
                  <a:lnTo>
                    <a:pt x="0" y="12858"/>
                  </a:lnTo>
                  <a:lnTo>
                    <a:pt x="2928" y="20573"/>
                  </a:lnTo>
                  <a:lnTo>
                    <a:pt x="79890" y="154685"/>
                  </a:lnTo>
                  <a:lnTo>
                    <a:pt x="191904" y="195071"/>
                  </a:lnTo>
                  <a:lnTo>
                    <a:pt x="287916" y="160019"/>
                  </a:lnTo>
                  <a:lnTo>
                    <a:pt x="367926" y="20573"/>
                  </a:lnTo>
                  <a:lnTo>
                    <a:pt x="369450" y="18287"/>
                  </a:lnTo>
                  <a:lnTo>
                    <a:pt x="370974" y="13715"/>
                  </a:lnTo>
                  <a:lnTo>
                    <a:pt x="162186" y="169925"/>
                  </a:lnTo>
                  <a:lnTo>
                    <a:pt x="361068" y="761"/>
                  </a:lnTo>
                  <a:lnTo>
                    <a:pt x="359544" y="0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012186" y="1922526"/>
              <a:ext cx="309371" cy="177546"/>
            </a:xfrm>
            <a:prstGeom prst="rect">
              <a:avLst/>
            </a:prstGeom>
          </p:spPr>
        </p:pic>
      </p:grp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800">
              <a:latin typeface="Times New Roman"/>
              <a:cs typeface="Times New Roman"/>
            </a:endParaRPr>
          </a:p>
          <a:p>
            <a:pPr marL="409575" marR="422909" algn="ctr">
              <a:lnSpc>
                <a:spcPct val="100000"/>
              </a:lnSpc>
            </a:pPr>
            <a:r>
              <a:rPr sz="1800" b="1" spc="150" dirty="0">
                <a:solidFill>
                  <a:srgbClr val="1F4669"/>
                </a:solidFill>
                <a:latin typeface="Book Antiqua"/>
                <a:cs typeface="Book Antiqua"/>
              </a:rPr>
              <a:t>Colorado’s</a:t>
            </a:r>
            <a:r>
              <a:rPr sz="1800" b="1" spc="270" dirty="0">
                <a:solidFill>
                  <a:srgbClr val="1F4669"/>
                </a:solidFill>
                <a:latin typeface="Book Antiqua"/>
                <a:cs typeface="Book Antiqua"/>
              </a:rPr>
              <a:t> </a:t>
            </a:r>
            <a:r>
              <a:rPr sz="1800" b="1" spc="180" dirty="0">
                <a:solidFill>
                  <a:srgbClr val="1F4669"/>
                </a:solidFill>
                <a:latin typeface="Book Antiqua"/>
                <a:cs typeface="Book Antiqua"/>
              </a:rPr>
              <a:t>Mathematics</a:t>
            </a:r>
            <a:r>
              <a:rPr sz="1800" b="1" spc="275" dirty="0">
                <a:solidFill>
                  <a:srgbClr val="1F4669"/>
                </a:solidFill>
                <a:latin typeface="Book Antiqua"/>
                <a:cs typeface="Book Antiqua"/>
              </a:rPr>
              <a:t> </a:t>
            </a:r>
            <a:r>
              <a:rPr sz="1800" b="1" spc="180" dirty="0">
                <a:solidFill>
                  <a:srgbClr val="1F4669"/>
                </a:solidFill>
                <a:latin typeface="Book Antiqua"/>
                <a:cs typeface="Book Antiqua"/>
              </a:rPr>
              <a:t>and </a:t>
            </a:r>
            <a:r>
              <a:rPr sz="1800" b="1" spc="195" dirty="0">
                <a:solidFill>
                  <a:srgbClr val="1F4669"/>
                </a:solidFill>
                <a:latin typeface="Book Antiqua"/>
                <a:cs typeface="Book Antiqua"/>
              </a:rPr>
              <a:t>Science</a:t>
            </a:r>
            <a:r>
              <a:rPr sz="1800" b="1" spc="250" dirty="0">
                <a:solidFill>
                  <a:srgbClr val="1F4669"/>
                </a:solidFill>
                <a:latin typeface="Book Antiqua"/>
                <a:cs typeface="Book Antiqua"/>
              </a:rPr>
              <a:t> </a:t>
            </a:r>
            <a:r>
              <a:rPr sz="1800" b="1" spc="180" dirty="0">
                <a:solidFill>
                  <a:srgbClr val="1F4669"/>
                </a:solidFill>
                <a:latin typeface="Book Antiqua"/>
                <a:cs typeface="Book Antiqua"/>
              </a:rPr>
              <a:t>Partnership</a:t>
            </a:r>
            <a:r>
              <a:rPr sz="1800" b="1" spc="250" dirty="0">
                <a:solidFill>
                  <a:srgbClr val="1F4669"/>
                </a:solidFill>
                <a:latin typeface="Book Antiqua"/>
                <a:cs typeface="Book Antiqua"/>
              </a:rPr>
              <a:t> </a:t>
            </a:r>
            <a:r>
              <a:rPr sz="1800" b="1" spc="215" dirty="0">
                <a:solidFill>
                  <a:srgbClr val="1F4669"/>
                </a:solidFill>
                <a:latin typeface="Book Antiqua"/>
                <a:cs typeface="Book Antiqua"/>
              </a:rPr>
              <a:t>Program</a:t>
            </a:r>
            <a:endParaRPr sz="18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125"/>
              </a:spcBef>
            </a:pPr>
            <a:endParaRPr sz="1800">
              <a:latin typeface="Book Antiqua"/>
              <a:cs typeface="Book Antiqua"/>
            </a:endParaRPr>
          </a:p>
          <a:p>
            <a:pPr marR="12065" algn="ctr">
              <a:lnSpc>
                <a:spcPct val="100000"/>
              </a:lnSpc>
            </a:pPr>
            <a:r>
              <a:rPr sz="900" b="1" spc="-10" dirty="0">
                <a:solidFill>
                  <a:srgbClr val="45454C"/>
                </a:solidFill>
                <a:latin typeface="Calibri"/>
                <a:cs typeface="Calibri"/>
              </a:rPr>
              <a:t>Pursuant</a:t>
            </a:r>
            <a:r>
              <a:rPr sz="900" b="1" spc="-25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to:</a:t>
            </a:r>
            <a:r>
              <a:rPr sz="900" b="1" spc="170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No</a:t>
            </a:r>
            <a:r>
              <a:rPr sz="900" b="1" spc="-20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Child</a:t>
            </a:r>
            <a:r>
              <a:rPr sz="900" b="1" spc="-25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Left</a:t>
            </a:r>
            <a:r>
              <a:rPr sz="900" b="1" spc="-10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Behind</a:t>
            </a:r>
            <a:r>
              <a:rPr sz="900" b="1" spc="-30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Act</a:t>
            </a:r>
            <a:r>
              <a:rPr sz="900" b="1" spc="-25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of</a:t>
            </a:r>
            <a:r>
              <a:rPr sz="900" b="1" spc="-15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2001,</a:t>
            </a:r>
            <a:r>
              <a:rPr sz="900" b="1" spc="-10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Public</a:t>
            </a:r>
            <a:r>
              <a:rPr sz="900" b="1" spc="-30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Law</a:t>
            </a:r>
            <a:r>
              <a:rPr sz="900" b="1" spc="-5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107‐110,</a:t>
            </a:r>
            <a:r>
              <a:rPr sz="900" b="1" spc="-15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Title</a:t>
            </a:r>
            <a:r>
              <a:rPr sz="900" b="1" spc="-25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II,</a:t>
            </a:r>
            <a:r>
              <a:rPr sz="900" b="1" spc="-15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45454C"/>
                </a:solidFill>
                <a:latin typeface="Calibri"/>
                <a:cs typeface="Calibri"/>
              </a:rPr>
              <a:t>Part</a:t>
            </a:r>
            <a:r>
              <a:rPr sz="900" b="1" spc="-10" dirty="0">
                <a:solidFill>
                  <a:srgbClr val="45454C"/>
                </a:solidFill>
                <a:latin typeface="Calibri"/>
                <a:cs typeface="Calibri"/>
              </a:rPr>
              <a:t> </a:t>
            </a:r>
            <a:r>
              <a:rPr sz="900" b="1" spc="-50" dirty="0">
                <a:solidFill>
                  <a:srgbClr val="45454C"/>
                </a:solidFill>
                <a:latin typeface="Calibri"/>
                <a:cs typeface="Calibri"/>
              </a:rPr>
              <a:t>B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9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</a:pPr>
            <a:r>
              <a:rPr sz="800" spc="-20" dirty="0">
                <a:solidFill>
                  <a:srgbClr val="9AA3AC"/>
                </a:solidFill>
                <a:latin typeface="Calibri"/>
                <a:cs typeface="Calibri"/>
              </a:rPr>
              <a:t>Wednesday,</a:t>
            </a:r>
            <a:r>
              <a:rPr sz="800" spc="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9AA3AC"/>
                </a:solidFill>
                <a:latin typeface="Calibri"/>
                <a:cs typeface="Calibri"/>
              </a:rPr>
              <a:t>September</a:t>
            </a:r>
            <a:r>
              <a:rPr sz="800" spc="2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9AA3AC"/>
                </a:solidFill>
                <a:latin typeface="Calibri"/>
                <a:cs typeface="Calibri"/>
              </a:rPr>
              <a:t>28,</a:t>
            </a:r>
            <a:r>
              <a:rPr sz="800" spc="1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9AA3AC"/>
                </a:solidFill>
                <a:latin typeface="Calibri"/>
                <a:cs typeface="Calibri"/>
              </a:rPr>
              <a:t>2016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marR="6350" algn="ctr">
              <a:lnSpc>
                <a:spcPct val="100000"/>
              </a:lnSpc>
            </a:pPr>
            <a:r>
              <a:rPr sz="1800" b="0" spc="105" dirty="0">
                <a:solidFill>
                  <a:srgbClr val="FFFFFF"/>
                </a:solidFill>
                <a:latin typeface="Bookman Old Style"/>
                <a:cs typeface="Bookman Old Style"/>
              </a:rPr>
              <a:t>Introduction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819150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Title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II,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Part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No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Child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Left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Behind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Act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2001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(NCLB)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authorizes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5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Mathematics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Partnerships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(MSP)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program.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  <a:buClr>
                <a:srgbClr val="488BC9"/>
              </a:buClr>
              <a:buFont typeface="Wingdings"/>
              <a:buChar char=""/>
            </a:pPr>
            <a:endParaRPr sz="900">
              <a:latin typeface="Calibri"/>
              <a:cs typeface="Calibri"/>
            </a:endParaRPr>
          </a:p>
          <a:p>
            <a:pPr marL="344170" marR="455930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seeks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promote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intensive,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high‐quality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professional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learning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activities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focus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increasing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teachers’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math/science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content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knowledge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and/or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improving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pedagogy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by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encouraging</a:t>
            </a:r>
            <a:r>
              <a:rPr sz="9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collaborations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between</a:t>
            </a:r>
            <a:r>
              <a:rPr sz="9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states,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Institutions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Higher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Education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(IHEs),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local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education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agencies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(LEAs), and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elementary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secondary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schools.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9"/>
              </a:spcBef>
              <a:buClr>
                <a:srgbClr val="488BC9"/>
              </a:buClr>
              <a:buFont typeface="Wingdings"/>
              <a:buChar char=""/>
            </a:pPr>
            <a:endParaRPr sz="900">
              <a:latin typeface="Calibri"/>
              <a:cs typeface="Calibri"/>
            </a:endParaRPr>
          </a:p>
          <a:p>
            <a:pPr marL="344170" marR="297180" indent="-114300" algn="just">
              <a:lnSpc>
                <a:spcPct val="100000"/>
              </a:lnSpc>
              <a:spcBef>
                <a:spcPts val="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long‐term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goal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program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improve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performance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students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areas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mathematics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science.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Individual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states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responsible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conducting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5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competitive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program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makes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awards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partnerships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most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likely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succeed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developing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and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sustaining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long‐term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effects.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50" dirty="0">
                <a:solidFill>
                  <a:srgbClr val="45454C"/>
                </a:solidFill>
                <a:latin typeface="Calibri"/>
                <a:cs typeface="Calibri"/>
              </a:rPr>
              <a:t>2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1</a:t>
            </a:fld>
            <a:endParaRPr spc="-25" dirty="0"/>
          </a:p>
        </p:txBody>
      </p:sp>
      <p:sp>
        <p:nvSpPr>
          <p:cNvPr id="35" name="Title 34">
            <a:extLst>
              <a:ext uri="{FF2B5EF4-FFF2-40B4-BE49-F238E27FC236}">
                <a16:creationId xmlns:a16="http://schemas.microsoft.com/office/drawing/2014/main" id="{CBC97EC9-71DD-EBDD-01C5-F401E6491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Colorado’s Math and Science Partnership Program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marL="1082040">
              <a:lnSpc>
                <a:spcPct val="100000"/>
              </a:lnSpc>
            </a:pPr>
            <a:r>
              <a:rPr sz="1800" b="0" spc="114" dirty="0">
                <a:solidFill>
                  <a:srgbClr val="FFFFFF"/>
                </a:solidFill>
                <a:latin typeface="Bookman Old Style"/>
                <a:cs typeface="Bookman Old Style"/>
              </a:rPr>
              <a:t>Application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Format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283845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total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narrative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(Sections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A‐F)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cannot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exceed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20</a:t>
            </a:r>
            <a:r>
              <a:rPr sz="900" b="1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pages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.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Please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see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below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for the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required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elements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application.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Note: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Applications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exceed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20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pages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reviewed.</a:t>
            </a:r>
            <a:endParaRPr sz="900">
              <a:latin typeface="Calibri"/>
              <a:cs typeface="Calibri"/>
            </a:endParaRPr>
          </a:p>
          <a:p>
            <a:pPr marL="344170" marR="347345" indent="-114300">
              <a:lnSpc>
                <a:spcPct val="100000"/>
              </a:lnSpc>
              <a:spcBef>
                <a:spcPts val="21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pages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standard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letter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size,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8‐1/2”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x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11”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using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12‐point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font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single‐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spaced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1‐inch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margins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numbered pages.</a:t>
            </a:r>
            <a:endParaRPr sz="900">
              <a:latin typeface="Calibri"/>
              <a:cs typeface="Calibri"/>
            </a:endParaRPr>
          </a:p>
          <a:p>
            <a:pPr marL="342900" marR="341630" indent="-113664">
              <a:lnSpc>
                <a:spcPct val="100000"/>
              </a:lnSpc>
              <a:spcBef>
                <a:spcPts val="219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signature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page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include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original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signatures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organization/fiscal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agent.</a:t>
            </a:r>
            <a:endParaRPr sz="900">
              <a:latin typeface="Calibri"/>
              <a:cs typeface="Calibri"/>
            </a:endParaRPr>
          </a:p>
          <a:p>
            <a:pPr marL="344170" marR="319405" indent="-114300">
              <a:lnSpc>
                <a:spcPct val="100000"/>
              </a:lnSpc>
              <a:spcBef>
                <a:spcPts val="21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submission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duplicate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applications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identical,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except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names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descriptions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 the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eligible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site,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 not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accepted.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Responses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900" b="1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applicants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same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district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working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same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collaborators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may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contain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some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common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information,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but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substantive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elements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narrative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unique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eligible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site(s).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marR="4445" algn="ctr">
              <a:lnSpc>
                <a:spcPct val="100000"/>
              </a:lnSpc>
            </a:pPr>
            <a:r>
              <a:rPr sz="1800" b="0" spc="114" dirty="0">
                <a:solidFill>
                  <a:srgbClr val="FFFFFF"/>
                </a:solidFill>
                <a:latin typeface="Bookman Old Style"/>
                <a:cs typeface="Bookman Old Style"/>
              </a:rPr>
              <a:t>Application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65" dirty="0">
                <a:solidFill>
                  <a:srgbClr val="FFFFFF"/>
                </a:solidFill>
                <a:latin typeface="Bookman Old Style"/>
                <a:cs typeface="Bookman Old Style"/>
              </a:rPr>
              <a:t>Format</a:t>
            </a:r>
            <a:r>
              <a:rPr sz="1800" b="0" spc="8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85" dirty="0">
                <a:solidFill>
                  <a:srgbClr val="FFFFFF"/>
                </a:solidFill>
                <a:latin typeface="Bookman Old Style"/>
                <a:cs typeface="Bookman Old Style"/>
              </a:rPr>
              <a:t>(cont.)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437515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format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outlined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below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followed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order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assure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consistent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evaluation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criteria.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See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evaluation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rubric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specific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selection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criteria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needed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Section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II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(pages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17‐20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RFP).</a:t>
            </a:r>
            <a:endParaRPr sz="9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204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Section I: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Proposal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Introduction</a:t>
            </a:r>
            <a:endParaRPr sz="8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19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Section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II: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Narrative</a:t>
            </a:r>
            <a:endParaRPr sz="8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spcBef>
                <a:spcPts val="5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A: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Executive</a:t>
            </a:r>
            <a:r>
              <a:rPr sz="7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Summary</a:t>
            </a:r>
            <a:endParaRPr sz="7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B: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Needs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Assessment</a:t>
            </a:r>
            <a:endParaRPr sz="7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C: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Literature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Review</a:t>
            </a:r>
            <a:endParaRPr sz="7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D: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Work 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Plan</a:t>
            </a:r>
            <a:endParaRPr sz="7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E: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Commitment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and Capacity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Partnership</a:t>
            </a:r>
            <a:endParaRPr sz="7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F: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Budget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Narrative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and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Electronic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Budget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Form</a:t>
            </a:r>
            <a:endParaRPr sz="700">
              <a:latin typeface="Calibri"/>
              <a:cs typeface="Calibri"/>
            </a:endParaRPr>
          </a:p>
          <a:p>
            <a:pPr marL="546735" marR="287655">
              <a:lnSpc>
                <a:spcPct val="100000"/>
              </a:lnSpc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budget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form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instructions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available on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Excel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spreadsheet</a:t>
            </a:r>
            <a:r>
              <a:rPr sz="7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website 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7"/>
              </a:rPr>
              <a:t>www.cde.state.co.us/FedPrograms/tii/b</a:t>
            </a:r>
            <a:r>
              <a:rPr sz="700" u="none" spc="-10" dirty="0">
                <a:solidFill>
                  <a:srgbClr val="5C6570"/>
                </a:solidFill>
                <a:latin typeface="Calibri"/>
                <a:cs typeface="Calibri"/>
                <a:hlinkClick r:id="rId7"/>
              </a:rPr>
              <a:t>.</a:t>
            </a:r>
            <a:r>
              <a:rPr sz="700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u="none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budget</a:t>
            </a:r>
            <a:r>
              <a:rPr sz="700" u="none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must be downloaded</a:t>
            </a:r>
            <a:r>
              <a:rPr sz="700" u="none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and </a:t>
            </a:r>
            <a:r>
              <a:rPr sz="700" u="none" spc="-10" dirty="0">
                <a:solidFill>
                  <a:srgbClr val="5C6570"/>
                </a:solidFill>
                <a:latin typeface="Calibri"/>
                <a:cs typeface="Calibri"/>
              </a:rPr>
              <a:t>submitted</a:t>
            </a:r>
            <a:r>
              <a:rPr sz="700" u="none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700" u="none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700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spc="-10" dirty="0">
                <a:solidFill>
                  <a:srgbClr val="5C6570"/>
                </a:solidFill>
                <a:latin typeface="Calibri"/>
                <a:cs typeface="Calibri"/>
              </a:rPr>
              <a:t>separate</a:t>
            </a:r>
            <a:r>
              <a:rPr sz="700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document.</a:t>
            </a:r>
            <a:r>
              <a:rPr sz="700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Email</a:t>
            </a:r>
            <a:r>
              <a:rPr sz="700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budget</a:t>
            </a:r>
            <a:r>
              <a:rPr sz="700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spc="-10" dirty="0">
                <a:solidFill>
                  <a:srgbClr val="5C6570"/>
                </a:solidFill>
                <a:latin typeface="Calibri"/>
                <a:cs typeface="Calibri"/>
              </a:rPr>
              <a:t>form</a:t>
            </a:r>
            <a:r>
              <a:rPr sz="700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none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700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8"/>
              </a:rPr>
              <a:t>CompetitiveGrants@cde.state.co.us</a:t>
            </a:r>
            <a:r>
              <a:rPr sz="700" u="none" spc="-10" dirty="0">
                <a:solidFill>
                  <a:srgbClr val="5C6570"/>
                </a:solidFill>
                <a:latin typeface="Calibri"/>
                <a:cs typeface="Calibri"/>
                <a:hlinkClick r:id="rId8"/>
              </a:rPr>
              <a:t>.</a:t>
            </a:r>
            <a:endParaRPr sz="7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185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Section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III: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Attachments</a:t>
            </a:r>
            <a:endParaRPr sz="8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spcBef>
                <a:spcPts val="5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Letters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commitment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each of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partners</a:t>
            </a:r>
            <a:endParaRPr sz="7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Vitae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key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personnel,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including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evaluator(s)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(Maximum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2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pages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each)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5"/>
              </a:spcBef>
            </a:pPr>
            <a:endParaRPr sz="7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  <a:spcBef>
                <a:spcPts val="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20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64F71452-51C6-6FDB-E59E-BCCB71349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Applicant format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graphicFrame>
        <p:nvGraphicFrame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032208"/>
              </p:ext>
            </p:extLst>
          </p:nvPr>
        </p:nvGraphicFramePr>
        <p:xfrm>
          <a:off x="1779904" y="2067941"/>
          <a:ext cx="4203697" cy="1070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0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55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A:</a:t>
                      </a:r>
                      <a:r>
                        <a:rPr sz="550" b="1" spc="1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Executive</a:t>
                      </a:r>
                      <a:r>
                        <a:rPr sz="5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Summary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Addressed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66675" marR="60960" algn="ctr">
                        <a:lnSpc>
                          <a:spcPct val="106300"/>
                        </a:lnSpc>
                        <a:spcBef>
                          <a:spcPts val="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4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41275" marR="35560" algn="ctr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(information</a:t>
                      </a:r>
                      <a:r>
                        <a:rPr sz="300" b="1" spc="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provided)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76200" marR="11430" indent="-57150">
                        <a:lnSpc>
                          <a:spcPct val="108300"/>
                        </a:lnSpc>
                        <a:spcBef>
                          <a:spcPts val="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(requires</a:t>
                      </a:r>
                      <a:r>
                        <a:rPr sz="300" b="1" spc="4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clarification)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36830" marR="30480" indent="635" algn="ctr">
                        <a:lnSpc>
                          <a:spcPct val="107200"/>
                        </a:lnSpc>
                        <a:spcBef>
                          <a:spcPts val="10"/>
                        </a:spcBef>
                      </a:pP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(concise</a:t>
                      </a:r>
                      <a:r>
                        <a:rPr sz="3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thoroughly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developed,</a:t>
                      </a:r>
                      <a:r>
                        <a:rPr sz="300" b="1" spc="7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high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quality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response)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105">
                <a:tc>
                  <a:txBody>
                    <a:bodyPr/>
                    <a:lstStyle/>
                    <a:p>
                      <a:pPr marL="17780" marR="120014" indent="-635">
                        <a:lnSpc>
                          <a:spcPts val="710"/>
                        </a:lnSpc>
                        <a:buAutoNum type="arabicParenR"/>
                        <a:tabLst>
                          <a:tab pos="17780" algn="l"/>
                          <a:tab pos="89535" algn="l"/>
                        </a:tabLst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	Provide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brief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description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proposed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MSP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project.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executive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summary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must be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500 words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convey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following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 a clear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concise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manner: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lvl="1" indent="-8382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need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MSP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lvl="1" indent="-8382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Types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 activities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planned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lvl="1" indent="-83820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Major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goals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project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429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5270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5270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70">
                <a:tc gridSpan="4">
                  <a:txBody>
                    <a:bodyPr/>
                    <a:lstStyle/>
                    <a:p>
                      <a:pPr marL="17780">
                        <a:lnSpc>
                          <a:spcPts val="630"/>
                        </a:lnSpc>
                      </a:pP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Reviewer</a:t>
                      </a:r>
                      <a:r>
                        <a:rPr sz="550" b="1" spc="4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Comments: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35">
                <a:tc gridSpan="2">
                  <a:txBody>
                    <a:bodyPr/>
                    <a:lstStyle/>
                    <a:p>
                      <a:pPr marR="10160" algn="r">
                        <a:lnSpc>
                          <a:spcPts val="610"/>
                        </a:lnSpc>
                      </a:pP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550" b="1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0795" algn="r">
                        <a:lnSpc>
                          <a:spcPts val="610"/>
                        </a:lnSpc>
                      </a:pPr>
                      <a:r>
                        <a:rPr sz="5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/5</a:t>
                      </a:r>
                      <a:endParaRPr sz="5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73833" y="1502918"/>
            <a:ext cx="3823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105" dirty="0">
                <a:solidFill>
                  <a:srgbClr val="FFFFFF"/>
                </a:solidFill>
                <a:latin typeface="Bookman Old Style"/>
                <a:cs typeface="Bookman Old Style"/>
              </a:rPr>
              <a:t>Section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A: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 Executive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85" dirty="0">
                <a:solidFill>
                  <a:srgbClr val="FFFFFF"/>
                </a:solidFill>
                <a:latin typeface="Bookman Old Style"/>
                <a:cs typeface="Bookman Old Style"/>
              </a:rPr>
              <a:t>Summary</a:t>
            </a:r>
            <a:endParaRPr sz="1800">
              <a:latin typeface="Bookman Old Style"/>
              <a:cs typeface="Bookman Old Style"/>
            </a:endParaRPr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23720" y="4394707"/>
            <a:ext cx="8953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21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graphicFrame>
        <p:nvGraphicFrame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95366"/>
              </p:ext>
            </p:extLst>
          </p:nvPr>
        </p:nvGraphicFramePr>
        <p:xfrm>
          <a:off x="1779904" y="6245225"/>
          <a:ext cx="4191000" cy="221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B:</a:t>
                      </a:r>
                      <a:r>
                        <a:rPr sz="550" b="1" spc="1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Needs</a:t>
                      </a:r>
                      <a:r>
                        <a:rPr sz="55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Assessment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Addressed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66675" marR="59055" algn="ctr">
                        <a:lnSpc>
                          <a:spcPct val="106300"/>
                        </a:lnSpc>
                        <a:spcBef>
                          <a:spcPts val="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4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41910" marR="34290" algn="ctr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(information</a:t>
                      </a:r>
                      <a:r>
                        <a:rPr sz="300" b="1" spc="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provided)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75565" marR="10795" indent="-57150">
                        <a:lnSpc>
                          <a:spcPct val="108300"/>
                        </a:lnSpc>
                        <a:spcBef>
                          <a:spcPts val="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(requires</a:t>
                      </a:r>
                      <a:r>
                        <a:rPr sz="300" b="1" spc="4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clarification)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36195" marR="30480" indent="635" algn="ctr">
                        <a:lnSpc>
                          <a:spcPct val="107200"/>
                        </a:lnSpc>
                        <a:spcBef>
                          <a:spcPts val="10"/>
                        </a:spcBef>
                      </a:pP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(concise</a:t>
                      </a:r>
                      <a:r>
                        <a:rPr sz="3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thoroughly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developed,</a:t>
                      </a:r>
                      <a:r>
                        <a:rPr sz="300" b="1" spc="7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high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quality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response)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marL="17780" marR="45085" indent="-635">
                        <a:lnSpc>
                          <a:spcPct val="107300"/>
                        </a:lnSpc>
                        <a:spcBef>
                          <a:spcPts val="259"/>
                        </a:spcBef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of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need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MSP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partnership.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should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include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applicable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gaps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recruitment,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development,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retention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qualified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effective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identified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subject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area(s).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52705" algn="ctr">
                        <a:lnSpc>
                          <a:spcPct val="100000"/>
                        </a:lnSpc>
                      </a:pP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marL="17780">
                        <a:lnSpc>
                          <a:spcPts val="64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2)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Identify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specific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schools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 be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served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why they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were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chosen.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any of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7780" marR="130810" indent="-635">
                        <a:lnSpc>
                          <a:spcPct val="107300"/>
                        </a:lnSpc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participating schools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Diagnostic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since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September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2012,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summary of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report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each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school.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52069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845">
                <a:tc>
                  <a:txBody>
                    <a:bodyPr/>
                    <a:lstStyle/>
                    <a:p>
                      <a:pPr marL="17780">
                        <a:lnSpc>
                          <a:spcPts val="64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3)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Describe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process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identifying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recruiting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participating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including: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indent="-83820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were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needs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identified?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indent="-83820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target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teachers.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indent="-8382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prioritized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indent="-83820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participation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5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voluntary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required?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indent="-83820">
                        <a:lnSpc>
                          <a:spcPts val="625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participation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voluntary,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what incentives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provided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participate?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52069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7780">
                        <a:lnSpc>
                          <a:spcPts val="64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4)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Describe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current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structures for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supporting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teachers,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including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supports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specific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math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and/or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7780">
                        <a:lnSpc>
                          <a:spcPts val="630"/>
                        </a:lnSpc>
                        <a:spcBef>
                          <a:spcPts val="45"/>
                        </a:spcBef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science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teachers,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these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structures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 improved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by the MSP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project.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17780">
                        <a:lnSpc>
                          <a:spcPts val="63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5)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Identify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specific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gaps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weaknesses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math and/or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science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achievement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 be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addressed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by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proposed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MSP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using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relevant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data.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 sure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to: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indent="-83820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Identify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 data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used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identify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these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gaps;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8595" indent="-83820">
                        <a:lnSpc>
                          <a:spcPts val="635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188595" algn="l"/>
                        </a:tabLst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Include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data for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participating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schools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(attach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necessary).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52705" algn="ctr">
                        <a:lnSpc>
                          <a:spcPct val="100000"/>
                        </a:lnSpc>
                      </a:pP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435">
                <a:tc gridSpan="4">
                  <a:txBody>
                    <a:bodyPr/>
                    <a:lstStyle/>
                    <a:p>
                      <a:pPr marL="17780">
                        <a:lnSpc>
                          <a:spcPts val="630"/>
                        </a:lnSpc>
                      </a:pP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Reviewer</a:t>
                      </a:r>
                      <a:r>
                        <a:rPr sz="550" b="1" spc="4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Comments: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535">
                <a:tc gridSpan="2">
                  <a:txBody>
                    <a:bodyPr/>
                    <a:lstStyle/>
                    <a:p>
                      <a:pPr marR="8890" algn="r">
                        <a:lnSpc>
                          <a:spcPts val="610"/>
                        </a:lnSpc>
                      </a:pP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550" b="1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0160" algn="r">
                        <a:lnSpc>
                          <a:spcPts val="610"/>
                        </a:lnSpc>
                      </a:pPr>
                      <a:r>
                        <a:rPr sz="5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/37</a:t>
                      </a:r>
                      <a:endParaRPr sz="5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072132" y="5680202"/>
            <a:ext cx="36277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Section</a:t>
            </a:r>
            <a:r>
              <a:rPr sz="1800" b="0" spc="5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dirty="0">
                <a:solidFill>
                  <a:srgbClr val="FFFFFF"/>
                </a:solidFill>
                <a:latin typeface="Bookman Old Style"/>
                <a:cs typeface="Bookman Old Style"/>
              </a:rPr>
              <a:t>B: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10" dirty="0">
                <a:solidFill>
                  <a:srgbClr val="FFFFFF"/>
                </a:solidFill>
                <a:latin typeface="Bookman Old Style"/>
                <a:cs typeface="Bookman Old Style"/>
              </a:rPr>
              <a:t>Needs</a:t>
            </a:r>
            <a:r>
              <a:rPr sz="1800" b="0" spc="5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Assessment</a:t>
            </a:r>
            <a:endParaRPr sz="1800">
              <a:latin typeface="Bookman Old Style"/>
              <a:cs typeface="Bookman Old Style"/>
            </a:endParaRPr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23720" y="8571990"/>
            <a:ext cx="8953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22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6296" y="5408676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28" name="Title 27">
            <a:extLst>
              <a:ext uri="{FF2B5EF4-FFF2-40B4-BE49-F238E27FC236}">
                <a16:creationId xmlns:a16="http://schemas.microsoft.com/office/drawing/2014/main" id="{9913CFF5-0A85-1CA7-CEE4-BE5176F00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Section A and 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graphicFrame>
        <p:nvGraphicFrame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237407"/>
              </p:ext>
            </p:extLst>
          </p:nvPr>
        </p:nvGraphicFramePr>
        <p:xfrm>
          <a:off x="1779904" y="2067941"/>
          <a:ext cx="4203697" cy="1101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0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550" b="1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C:</a:t>
                      </a:r>
                      <a:r>
                        <a:rPr sz="550" b="1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Literature</a:t>
                      </a:r>
                      <a:r>
                        <a:rPr sz="5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Addressed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66675" marR="60960" algn="ctr">
                        <a:lnSpc>
                          <a:spcPct val="106300"/>
                        </a:lnSpc>
                        <a:spcBef>
                          <a:spcPts val="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4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41275" marR="35560" algn="ctr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(information</a:t>
                      </a:r>
                      <a:r>
                        <a:rPr sz="300" b="1" spc="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provided)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76200" marR="11430" indent="-57150">
                        <a:lnSpc>
                          <a:spcPct val="108300"/>
                        </a:lnSpc>
                        <a:spcBef>
                          <a:spcPts val="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(requires</a:t>
                      </a:r>
                      <a:r>
                        <a:rPr sz="300" b="1" spc="4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clarification)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36830" marR="30480" indent="635" algn="ctr">
                        <a:lnSpc>
                          <a:spcPct val="107200"/>
                        </a:lnSpc>
                        <a:spcBef>
                          <a:spcPts val="10"/>
                        </a:spcBef>
                      </a:pP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(concise</a:t>
                      </a:r>
                      <a:r>
                        <a:rPr sz="3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thoroughly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developed,</a:t>
                      </a:r>
                      <a:r>
                        <a:rPr sz="300" b="1" spc="7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high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quality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response)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830">
                <a:tc>
                  <a:txBody>
                    <a:bodyPr/>
                    <a:lstStyle/>
                    <a:p>
                      <a:pPr marL="17780" marR="10160" indent="-635">
                        <a:lnSpc>
                          <a:spcPct val="107300"/>
                        </a:lnSpc>
                        <a:spcBef>
                          <a:spcPts val="10"/>
                        </a:spcBef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of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are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supported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by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research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they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expected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strengthen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quality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instruction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improve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academic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achievement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students.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scientifically‐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based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research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components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 the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proposal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as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appropriate.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marL="17780" marR="334010">
                        <a:lnSpc>
                          <a:spcPct val="107300"/>
                        </a:lnSpc>
                        <a:spcBef>
                          <a:spcPts val="5"/>
                        </a:spcBef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2)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proposal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builds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prior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work of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proposed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partnership.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Indicate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lessons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learned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these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lessons are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incorporated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into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program.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70">
                <a:tc gridSpan="4">
                  <a:txBody>
                    <a:bodyPr/>
                    <a:lstStyle/>
                    <a:p>
                      <a:pPr marL="17780">
                        <a:lnSpc>
                          <a:spcPts val="640"/>
                        </a:lnSpc>
                      </a:pP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Reviewer</a:t>
                      </a:r>
                      <a:r>
                        <a:rPr sz="550" b="1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Comments: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35">
                <a:tc gridSpan="2">
                  <a:txBody>
                    <a:bodyPr/>
                    <a:lstStyle/>
                    <a:p>
                      <a:pPr marR="10160" algn="r">
                        <a:lnSpc>
                          <a:spcPts val="610"/>
                        </a:lnSpc>
                      </a:pPr>
                      <a:r>
                        <a:rPr sz="55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5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0795" algn="r">
                        <a:lnSpc>
                          <a:spcPts val="610"/>
                        </a:lnSpc>
                      </a:pPr>
                      <a:r>
                        <a:rPr sz="5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/10</a:t>
                      </a:r>
                      <a:endParaRPr sz="5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107183" y="1502918"/>
            <a:ext cx="3556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105" dirty="0">
                <a:solidFill>
                  <a:srgbClr val="FFFFFF"/>
                </a:solidFill>
                <a:latin typeface="Bookman Old Style"/>
                <a:cs typeface="Bookman Old Style"/>
              </a:rPr>
              <a:t>Section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dirty="0">
                <a:solidFill>
                  <a:srgbClr val="FFFFFF"/>
                </a:solidFill>
                <a:latin typeface="Bookman Old Style"/>
                <a:cs typeface="Bookman Old Style"/>
              </a:rPr>
              <a:t>C:</a:t>
            </a:r>
            <a:r>
              <a:rPr sz="1800" b="0" spc="9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85" dirty="0">
                <a:solidFill>
                  <a:srgbClr val="FFFFFF"/>
                </a:solidFill>
                <a:latin typeface="Bookman Old Style"/>
                <a:cs typeface="Bookman Old Style"/>
              </a:rPr>
              <a:t>Literature</a:t>
            </a:r>
            <a:r>
              <a:rPr sz="1800" b="0" spc="8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45" dirty="0">
                <a:solidFill>
                  <a:srgbClr val="FFFFFF"/>
                </a:solidFill>
                <a:latin typeface="Bookman Old Style"/>
                <a:cs typeface="Bookman Old Style"/>
              </a:rPr>
              <a:t>Review</a:t>
            </a:r>
            <a:endParaRPr sz="1800">
              <a:latin typeface="Bookman Old Style"/>
              <a:cs typeface="Bookman Old Style"/>
            </a:endParaRPr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23720" y="4394707"/>
            <a:ext cx="8953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23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568955" y="5680202"/>
            <a:ext cx="2632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105" dirty="0">
                <a:solidFill>
                  <a:srgbClr val="FFFFFF"/>
                </a:solidFill>
                <a:latin typeface="Bookman Old Style"/>
                <a:cs typeface="Bookman Old Style"/>
              </a:rPr>
              <a:t>Section</a:t>
            </a:r>
            <a:r>
              <a:rPr sz="1800" b="0" spc="6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dirty="0">
                <a:solidFill>
                  <a:srgbClr val="FFFFFF"/>
                </a:solidFill>
                <a:latin typeface="Bookman Old Style"/>
                <a:cs typeface="Bookman Old Style"/>
              </a:rPr>
              <a:t>D:</a:t>
            </a:r>
            <a:r>
              <a:rPr sz="1800" b="0" spc="8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Work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85" dirty="0">
                <a:solidFill>
                  <a:srgbClr val="FFFFFF"/>
                </a:solidFill>
                <a:latin typeface="Bookman Old Style"/>
                <a:cs typeface="Bookman Old Style"/>
              </a:rPr>
              <a:t>Plan</a:t>
            </a:r>
            <a:endParaRPr sz="1800">
              <a:latin typeface="Bookman Old Style"/>
              <a:cs typeface="Bookman Old Style"/>
            </a:endParaRPr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23720" y="8571990"/>
            <a:ext cx="8953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24</a:t>
            </a:r>
            <a:endParaRPr sz="500">
              <a:latin typeface="Calibri"/>
              <a:cs typeface="Calibri"/>
            </a:endParaRPr>
          </a:p>
        </p:txBody>
      </p:sp>
      <p:graphicFrame>
        <p:nvGraphicFrame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4817"/>
              </p:ext>
            </p:extLst>
          </p:nvPr>
        </p:nvGraphicFramePr>
        <p:xfrm>
          <a:off x="1779904" y="6245225"/>
          <a:ext cx="4237985" cy="21399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0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4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17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17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49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290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5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D:</a:t>
                      </a:r>
                      <a:r>
                        <a:rPr sz="5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Work</a:t>
                      </a:r>
                      <a:r>
                        <a:rPr sz="55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Plan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Addressed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87630" marR="80645" algn="ctr">
                        <a:lnSpc>
                          <a:spcPct val="106300"/>
                        </a:lnSpc>
                        <a:spcBef>
                          <a:spcPts val="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4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66675" marR="60325" algn="ctr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(information</a:t>
                      </a:r>
                      <a:r>
                        <a:rPr sz="300" spc="6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30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provided)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0480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67310" marR="71755" indent="24765">
                        <a:lnSpc>
                          <a:spcPct val="106300"/>
                        </a:lnSpc>
                        <a:spcBef>
                          <a:spcPts val="5"/>
                        </a:spcBef>
                      </a:pPr>
                      <a:r>
                        <a:rPr sz="4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4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55244" marR="49530" indent="25400" algn="just">
                        <a:lnSpc>
                          <a:spcPct val="106700"/>
                        </a:lnSpc>
                      </a:pP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(requires</a:t>
                      </a:r>
                      <a:r>
                        <a:rPr sz="30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30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clarification)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520"/>
                        </a:lnSpc>
                      </a:pPr>
                      <a:r>
                        <a:rPr sz="4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45720" marR="39370" indent="635" algn="ctr">
                        <a:lnSpc>
                          <a:spcPct val="106700"/>
                        </a:lnSpc>
                      </a:pP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(concise</a:t>
                      </a:r>
                      <a:r>
                        <a:rPr sz="300" spc="4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30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thoroughly</a:t>
                      </a:r>
                      <a:r>
                        <a:rPr sz="30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developed,</a:t>
                      </a:r>
                      <a:r>
                        <a:rPr sz="300" spc="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high</a:t>
                      </a:r>
                      <a:r>
                        <a:rPr sz="30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quality</a:t>
                      </a:r>
                      <a:r>
                        <a:rPr sz="300" spc="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response)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685">
                <a:tc gridSpan="6">
                  <a:txBody>
                    <a:bodyPr/>
                    <a:lstStyle/>
                    <a:p>
                      <a:pPr marL="4445">
                        <a:lnSpc>
                          <a:spcPts val="520"/>
                        </a:lnSpc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 overview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planned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model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MSP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project.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any schools that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received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Diagnostic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since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4445">
                        <a:lnSpc>
                          <a:spcPts val="49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2012,</a:t>
                      </a:r>
                      <a:r>
                        <a:rPr sz="4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include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addresses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areas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need identified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process.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744">
                <a:tc gridSpan="6">
                  <a:txBody>
                    <a:bodyPr/>
                    <a:lstStyle/>
                    <a:p>
                      <a:pPr marL="4445">
                        <a:lnSpc>
                          <a:spcPts val="520"/>
                        </a:lnSpc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2)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detailed</a:t>
                      </a:r>
                      <a:r>
                        <a:rPr sz="4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4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applicable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recruitment,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induction,</a:t>
                      </a:r>
                      <a:r>
                        <a:rPr sz="4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support,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and/or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retention</a:t>
                      </a:r>
                      <a:r>
                        <a:rPr sz="4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including: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175260" marR="24765" indent="-84455">
                        <a:lnSpc>
                          <a:spcPct val="1067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176530" algn="l"/>
                        </a:tabLst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strategies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used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recruit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who have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demonstrated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subject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matter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competency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math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or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science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but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may</a:t>
                      </a:r>
                      <a:r>
                        <a:rPr sz="4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	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sz="450" spc="4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preparation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program?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175260" indent="-8445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175260" algn="l"/>
                        </a:tabLst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recruiting</a:t>
                      </a:r>
                      <a:r>
                        <a:rPr sz="4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candidates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described</a:t>
                      </a:r>
                      <a:r>
                        <a:rPr sz="4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above,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what activities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their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preparation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become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licensed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teachers?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175260" indent="-8445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175260" algn="l"/>
                        </a:tabLst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licensed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receive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obtaining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math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science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endorsement,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 will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this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support?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175260" marR="24765" indent="-84455">
                        <a:lnSpc>
                          <a:spcPct val="1067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176530" algn="l"/>
                        </a:tabLst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upgrading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 induction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programs,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leveraged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improvements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4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	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made?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175260" marR="48895" indent="-84455">
                        <a:lnSpc>
                          <a:spcPts val="58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176530" algn="l"/>
                        </a:tabLst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mentor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will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receive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training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support,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describe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development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 effective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math</a:t>
                      </a:r>
                      <a:r>
                        <a:rPr sz="4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	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science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mentor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teachers.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175260" indent="-84455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175260" algn="l"/>
                        </a:tabLst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4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planned activities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address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identified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needs?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175895" indent="-8445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175895" algn="l"/>
                        </a:tabLst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many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 be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impacted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project?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175895" indent="-84455">
                        <a:lnSpc>
                          <a:spcPts val="5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175895" algn="l"/>
                        </a:tabLst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many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students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impacted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by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project?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31115" algn="ctr">
                        <a:lnSpc>
                          <a:spcPct val="100000"/>
                        </a:lnSpc>
                      </a:pPr>
                      <a:r>
                        <a:rPr sz="4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050">
                <a:tc gridSpan="6">
                  <a:txBody>
                    <a:bodyPr/>
                    <a:lstStyle/>
                    <a:p>
                      <a:pPr marL="4445">
                        <a:lnSpc>
                          <a:spcPts val="515"/>
                        </a:lnSpc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3)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 a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described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above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 impact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content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knowledge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teaching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skills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4445">
                        <a:lnSpc>
                          <a:spcPts val="49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participating</a:t>
                      </a:r>
                      <a:r>
                        <a:rPr sz="450" spc="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teachers.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710">
                <a:tc gridSpan="6">
                  <a:txBody>
                    <a:bodyPr/>
                    <a:lstStyle/>
                    <a:p>
                      <a:pPr marL="4445">
                        <a:lnSpc>
                          <a:spcPts val="520"/>
                        </a:lnSpc>
                      </a:pP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4)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 a</a:t>
                      </a:r>
                      <a:r>
                        <a:rPr sz="4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clearly detailed timeline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implementing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key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strategies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to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reach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goals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4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activities.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Timeline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identifies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major</a:t>
                      </a:r>
                      <a:endParaRPr sz="450">
                        <a:latin typeface="Calibri"/>
                        <a:cs typeface="Calibri"/>
                      </a:endParaRPr>
                    </a:p>
                    <a:p>
                      <a:pPr marL="4445" marR="15240">
                        <a:lnSpc>
                          <a:spcPct val="106700"/>
                        </a:lnSpc>
                      </a:pP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implementation</a:t>
                      </a:r>
                      <a:r>
                        <a:rPr sz="450" spc="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activities,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participants,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responsible</a:t>
                      </a:r>
                      <a:r>
                        <a:rPr sz="450" spc="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persons,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interim</a:t>
                      </a:r>
                      <a:r>
                        <a:rPr sz="4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benchmarks,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contact</a:t>
                      </a:r>
                      <a:r>
                        <a:rPr sz="4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hours,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4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4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which they</a:t>
                      </a:r>
                      <a:r>
                        <a:rPr sz="4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4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4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accomplished.</a:t>
                      </a:r>
                      <a:r>
                        <a:rPr sz="4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Please use the</a:t>
                      </a:r>
                      <a:r>
                        <a:rPr sz="4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following</a:t>
                      </a:r>
                      <a:r>
                        <a:rPr sz="450" b="1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chart</a:t>
                      </a:r>
                      <a:r>
                        <a:rPr sz="4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4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4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 item</a:t>
                      </a:r>
                      <a:r>
                        <a:rPr sz="4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above: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4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31115" algn="ctr">
                        <a:lnSpc>
                          <a:spcPct val="100000"/>
                        </a:lnSpc>
                      </a:pPr>
                      <a:r>
                        <a:rPr sz="4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"/>
                        </a:lnSpc>
                      </a:pPr>
                      <a:r>
                        <a:rPr sz="35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35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"/>
                        </a:lnSpc>
                      </a:pP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Activity</a:t>
                      </a:r>
                      <a:endParaRPr sz="35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"/>
                        </a:lnSpc>
                      </a:pP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Participants</a:t>
                      </a:r>
                      <a:endParaRPr sz="35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350"/>
                        </a:lnSpc>
                      </a:pP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Person/</a:t>
                      </a:r>
                      <a:r>
                        <a:rPr sz="350" b="1" spc="3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Partner</a:t>
                      </a:r>
                      <a:r>
                        <a:rPr sz="350" b="1" spc="4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Responsible</a:t>
                      </a:r>
                      <a:endParaRPr sz="35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D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54940">
                        <a:lnSpc>
                          <a:spcPts val="350"/>
                        </a:lnSpc>
                      </a:pP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Interim</a:t>
                      </a:r>
                      <a:r>
                        <a:rPr sz="350" b="1" spc="4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Benchmarks</a:t>
                      </a:r>
                      <a:endParaRPr sz="35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D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89535">
                        <a:lnSpc>
                          <a:spcPts val="350"/>
                        </a:lnSpc>
                      </a:pPr>
                      <a:r>
                        <a:rPr sz="35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sz="350" b="1" spc="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5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350" b="1" spc="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Contact</a:t>
                      </a:r>
                      <a:r>
                        <a:rPr sz="350" b="1" spc="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Hours</a:t>
                      </a:r>
                      <a:r>
                        <a:rPr sz="350" b="1" spc="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5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Planned</a:t>
                      </a:r>
                      <a:endParaRPr sz="35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D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905">
                <a:tc gridSpan="12"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Reviewer</a:t>
                      </a:r>
                      <a:r>
                        <a:rPr sz="450" b="1" spc="4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Comments: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025">
                <a:tc gridSpan="9">
                  <a:txBody>
                    <a:bodyPr/>
                    <a:lstStyle/>
                    <a:p>
                      <a:pPr algn="r">
                        <a:lnSpc>
                          <a:spcPts val="475"/>
                        </a:lnSpc>
                      </a:pPr>
                      <a:r>
                        <a:rPr sz="45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450" b="1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4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ts val="475"/>
                        </a:lnSpc>
                      </a:pPr>
                      <a:r>
                        <a:rPr sz="4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/35</a:t>
                      </a:r>
                      <a:endParaRPr sz="4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6296" y="5408676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28" name="Title 27">
            <a:extLst>
              <a:ext uri="{FF2B5EF4-FFF2-40B4-BE49-F238E27FC236}">
                <a16:creationId xmlns:a16="http://schemas.microsoft.com/office/drawing/2014/main" id="{DF3D6789-E4A6-ED38-488C-3E5B78A12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Section C and 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graphicFrame>
        <p:nvGraphicFrame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46431"/>
              </p:ext>
            </p:extLst>
          </p:nvPr>
        </p:nvGraphicFramePr>
        <p:xfrm>
          <a:off x="1779904" y="2067941"/>
          <a:ext cx="4203697" cy="1149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0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55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E:</a:t>
                      </a:r>
                      <a:r>
                        <a:rPr sz="55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Commitment</a:t>
                      </a:r>
                      <a:r>
                        <a:rPr sz="55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55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Capacity</a:t>
                      </a:r>
                      <a:r>
                        <a:rPr sz="55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Partnership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Addressed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66675" marR="60960" algn="ctr">
                        <a:lnSpc>
                          <a:spcPct val="106300"/>
                        </a:lnSpc>
                        <a:spcBef>
                          <a:spcPts val="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4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41275" marR="35560" algn="ctr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(information</a:t>
                      </a:r>
                      <a:r>
                        <a:rPr sz="300" b="1" spc="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provided)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76200" marR="11430" indent="-57150">
                        <a:lnSpc>
                          <a:spcPct val="108300"/>
                        </a:lnSpc>
                        <a:spcBef>
                          <a:spcPts val="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(requires</a:t>
                      </a:r>
                      <a:r>
                        <a:rPr sz="300" b="1" spc="4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clarification)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5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36830" marR="30480" indent="635" algn="ctr">
                        <a:lnSpc>
                          <a:spcPct val="107200"/>
                        </a:lnSpc>
                        <a:spcBef>
                          <a:spcPts val="10"/>
                        </a:spcBef>
                      </a:pP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(concise</a:t>
                      </a:r>
                      <a:r>
                        <a:rPr sz="3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thoroughly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developed,</a:t>
                      </a:r>
                      <a:r>
                        <a:rPr sz="300" b="1" spc="7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high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quality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response)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7780">
                        <a:lnSpc>
                          <a:spcPts val="64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List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each partner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describe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their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roles and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responsibilities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administering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overall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program,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7780">
                        <a:lnSpc>
                          <a:spcPts val="630"/>
                        </a:lnSpc>
                        <a:spcBef>
                          <a:spcPts val="45"/>
                        </a:spcBef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designing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activities,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delivering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supports,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evaluating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MSP.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35">
                <a:tc>
                  <a:txBody>
                    <a:bodyPr/>
                    <a:lstStyle/>
                    <a:p>
                      <a:pPr marL="17780">
                        <a:lnSpc>
                          <a:spcPts val="61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2)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Indicate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 Higher Ed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faculty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(by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area)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involved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 MSP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61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61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1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00">
                <a:tc>
                  <a:txBody>
                    <a:bodyPr/>
                    <a:lstStyle/>
                    <a:p>
                      <a:pPr marL="17780">
                        <a:lnSpc>
                          <a:spcPts val="60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3)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List the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leadership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team.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6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6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6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7780">
                        <a:lnSpc>
                          <a:spcPts val="64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4)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brief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leadership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team’s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decision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making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process.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Include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7780">
                        <a:lnSpc>
                          <a:spcPts val="630"/>
                        </a:lnSpc>
                        <a:spcBef>
                          <a:spcPts val="45"/>
                        </a:spcBef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partners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least 3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times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year.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070">
                <a:tc gridSpan="4">
                  <a:txBody>
                    <a:bodyPr/>
                    <a:lstStyle/>
                    <a:p>
                      <a:pPr marL="17780">
                        <a:lnSpc>
                          <a:spcPts val="630"/>
                        </a:lnSpc>
                      </a:pP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Reviewer</a:t>
                      </a:r>
                      <a:r>
                        <a:rPr sz="550" b="1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Comments: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535">
                <a:tc gridSpan="2">
                  <a:txBody>
                    <a:bodyPr/>
                    <a:lstStyle/>
                    <a:p>
                      <a:pPr marR="10160" algn="r">
                        <a:lnSpc>
                          <a:spcPts val="610"/>
                        </a:lnSpc>
                      </a:pPr>
                      <a:r>
                        <a:rPr sz="55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5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1430" algn="r">
                        <a:lnSpc>
                          <a:spcPts val="610"/>
                        </a:lnSpc>
                      </a:pPr>
                      <a:r>
                        <a:rPr sz="5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/16</a:t>
                      </a:r>
                      <a:endParaRPr sz="5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125472" y="1365756"/>
            <a:ext cx="351980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8290" marR="5080" indent="-276225">
              <a:lnSpc>
                <a:spcPct val="100000"/>
              </a:lnSpc>
              <a:spcBef>
                <a:spcPts val="100"/>
              </a:spcBef>
            </a:pPr>
            <a:r>
              <a:rPr sz="1800" b="0" spc="105" dirty="0">
                <a:solidFill>
                  <a:srgbClr val="FFFFFF"/>
                </a:solidFill>
                <a:latin typeface="Bookman Old Style"/>
                <a:cs typeface="Bookman Old Style"/>
              </a:rPr>
              <a:t>Section</a:t>
            </a:r>
            <a:r>
              <a:rPr sz="1800" b="0" spc="3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dirty="0">
                <a:solidFill>
                  <a:srgbClr val="FFFFFF"/>
                </a:solidFill>
                <a:latin typeface="Bookman Old Style"/>
                <a:cs typeface="Bookman Old Style"/>
              </a:rPr>
              <a:t>E:</a:t>
            </a:r>
            <a:r>
              <a:rPr sz="1800" b="0" spc="5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35" dirty="0">
                <a:solidFill>
                  <a:srgbClr val="FFFFFF"/>
                </a:solidFill>
                <a:latin typeface="Bookman Old Style"/>
                <a:cs typeface="Bookman Old Style"/>
              </a:rPr>
              <a:t>Commitment</a:t>
            </a:r>
            <a:r>
              <a:rPr sz="1800" b="0" spc="3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and </a:t>
            </a:r>
            <a:r>
              <a:rPr sz="1800" b="0" spc="85" dirty="0">
                <a:solidFill>
                  <a:srgbClr val="FFFFFF"/>
                </a:solidFill>
                <a:latin typeface="Bookman Old Style"/>
                <a:cs typeface="Bookman Old Style"/>
              </a:rPr>
              <a:t>Capacity</a:t>
            </a:r>
            <a:r>
              <a:rPr sz="1800" b="0" spc="8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50" dirty="0">
                <a:solidFill>
                  <a:srgbClr val="FFFFFF"/>
                </a:solidFill>
                <a:latin typeface="Bookman Old Style"/>
                <a:cs typeface="Bookman Old Style"/>
              </a:rPr>
              <a:t>of</a:t>
            </a:r>
            <a:r>
              <a:rPr sz="1800" b="0" spc="80" dirty="0">
                <a:solidFill>
                  <a:srgbClr val="FFFFFF"/>
                </a:solidFill>
                <a:latin typeface="Bookman Old Style"/>
                <a:cs typeface="Bookman Old Style"/>
              </a:rPr>
              <a:t> Partnership</a:t>
            </a:r>
            <a:endParaRPr sz="1800">
              <a:latin typeface="Bookman Old Style"/>
              <a:cs typeface="Bookman Old Style"/>
            </a:endParaRPr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23720" y="4394707"/>
            <a:ext cx="8953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25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graphicFrame>
        <p:nvGraphicFrame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49302"/>
              </p:ext>
            </p:extLst>
          </p:nvPr>
        </p:nvGraphicFramePr>
        <p:xfrm>
          <a:off x="1787525" y="6268846"/>
          <a:ext cx="4203697" cy="1506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0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1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550" b="1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F: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Narrative</a:t>
                      </a:r>
                      <a:r>
                        <a:rPr sz="55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5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Electronic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Budget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(Electronic Budget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Form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does not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count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toward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page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limit)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59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Addressed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66675" marR="60960" algn="ctr">
                        <a:lnSpc>
                          <a:spcPct val="106300"/>
                        </a:lnSpc>
                        <a:spcBef>
                          <a:spcPts val="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4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41910" marR="35560" algn="ctr">
                        <a:lnSpc>
                          <a:spcPct val="106700"/>
                        </a:lnSpc>
                        <a:spcBef>
                          <a:spcPts val="1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(information</a:t>
                      </a:r>
                      <a:r>
                        <a:rPr sz="300" b="1" spc="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provided)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459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75565" marR="11430" indent="-57150">
                        <a:lnSpc>
                          <a:spcPct val="108300"/>
                        </a:lnSpc>
                        <a:spcBef>
                          <a:spcPts val="5"/>
                        </a:spcBef>
                      </a:pP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(requires</a:t>
                      </a:r>
                      <a:r>
                        <a:rPr sz="300" b="1" spc="4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clarification)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59"/>
                        </a:lnSpc>
                      </a:pPr>
                      <a:r>
                        <a:rPr sz="4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Met</a:t>
                      </a:r>
                      <a:r>
                        <a:rPr sz="4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400">
                        <a:latin typeface="Calibri"/>
                        <a:cs typeface="Calibri"/>
                      </a:endParaRPr>
                    </a:p>
                    <a:p>
                      <a:pPr marL="36830" marR="30480" indent="635" algn="ctr">
                        <a:lnSpc>
                          <a:spcPct val="107200"/>
                        </a:lnSpc>
                        <a:spcBef>
                          <a:spcPts val="10"/>
                        </a:spcBef>
                      </a:pP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(concise</a:t>
                      </a:r>
                      <a:r>
                        <a:rPr sz="300" b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thoroughly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developed,</a:t>
                      </a:r>
                      <a:r>
                        <a:rPr sz="300" b="1" spc="7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high</a:t>
                      </a:r>
                      <a:r>
                        <a:rPr sz="300" b="1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quality</a:t>
                      </a:r>
                      <a:r>
                        <a:rPr sz="3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response)</a:t>
                      </a:r>
                      <a:endParaRPr sz="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17780">
                        <a:lnSpc>
                          <a:spcPts val="63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550" spc="37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Describe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expenditures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contained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 electronic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narrative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and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connected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9230" marR="19050" indent="-635">
                        <a:lnSpc>
                          <a:spcPct val="106800"/>
                        </a:lnSpc>
                      </a:pP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objectives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activities.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The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costs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proposed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(as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presented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electronic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narrative)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shall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reasonable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and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sufficient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relation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objectives,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design,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scope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sustainability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marL="17780">
                        <a:lnSpc>
                          <a:spcPts val="63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550" spc="3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Clearly address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funds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awarded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used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supplement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level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9230" marR="172720">
                        <a:lnSpc>
                          <a:spcPct val="10730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funds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available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authorized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programs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and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activities,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and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550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550" b="1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supplant</a:t>
                      </a:r>
                      <a:r>
                        <a:rPr sz="550" b="1" spc="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funding</a:t>
                      </a:r>
                      <a:r>
                        <a:rPr sz="55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currently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being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used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kindergarten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readiness.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marL="17780">
                        <a:lnSpc>
                          <a:spcPts val="63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550" spc="35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Describe a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clear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well‐conceived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proposed</a:t>
                      </a:r>
                      <a:r>
                        <a:rPr sz="55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project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 be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continued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once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89230" marR="26034">
                        <a:lnSpc>
                          <a:spcPct val="107300"/>
                        </a:lnSpc>
                      </a:pP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dollars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55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expired.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For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example,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how will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effective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math</a:t>
                      </a:r>
                      <a:r>
                        <a:rPr sz="55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teachers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retained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once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funds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55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550" spc="5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longer</a:t>
                      </a:r>
                      <a:r>
                        <a:rPr sz="55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available?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55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435">
                <a:tc gridSpan="4">
                  <a:txBody>
                    <a:bodyPr/>
                    <a:lstStyle/>
                    <a:p>
                      <a:pPr marL="17780">
                        <a:lnSpc>
                          <a:spcPts val="630"/>
                        </a:lnSpc>
                      </a:pP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Reviewer</a:t>
                      </a:r>
                      <a:r>
                        <a:rPr sz="550" b="1" spc="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Comments: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35">
                <a:tc gridSpan="2">
                  <a:txBody>
                    <a:bodyPr/>
                    <a:lstStyle/>
                    <a:p>
                      <a:pPr marR="10160" algn="r">
                        <a:lnSpc>
                          <a:spcPts val="610"/>
                        </a:lnSpc>
                      </a:pPr>
                      <a:r>
                        <a:rPr sz="550" b="1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550" b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1430" algn="r">
                        <a:lnSpc>
                          <a:spcPts val="610"/>
                        </a:lnSpc>
                      </a:pPr>
                      <a:r>
                        <a:rPr sz="550" b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/13</a:t>
                      </a:r>
                      <a:endParaRPr sz="5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5C6670"/>
                      </a:solidFill>
                      <a:prstDash val="solid"/>
                    </a:lnL>
                    <a:lnR w="6350">
                      <a:solidFill>
                        <a:srgbClr val="5C6670"/>
                      </a:solidFill>
                      <a:prstDash val="solid"/>
                    </a:lnR>
                    <a:lnT w="6350">
                      <a:solidFill>
                        <a:srgbClr val="5C6670"/>
                      </a:solidFill>
                      <a:prstDash val="solid"/>
                    </a:lnT>
                    <a:lnB w="6350">
                      <a:solidFill>
                        <a:srgbClr val="5C66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99920" y="5543041"/>
            <a:ext cx="397065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75030" marR="5080" indent="-862965">
              <a:lnSpc>
                <a:spcPct val="100000"/>
              </a:lnSpc>
              <a:spcBef>
                <a:spcPts val="100"/>
              </a:spcBef>
            </a:pPr>
            <a:r>
              <a:rPr sz="1800" b="0" spc="105" dirty="0">
                <a:solidFill>
                  <a:srgbClr val="FFFFFF"/>
                </a:solidFill>
                <a:latin typeface="Bookman Old Style"/>
                <a:cs typeface="Bookman Old Style"/>
              </a:rPr>
              <a:t>Section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dirty="0">
                <a:solidFill>
                  <a:srgbClr val="FFFFFF"/>
                </a:solidFill>
                <a:latin typeface="Bookman Old Style"/>
                <a:cs typeface="Bookman Old Style"/>
              </a:rPr>
              <a:t>F: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80" dirty="0">
                <a:solidFill>
                  <a:srgbClr val="FFFFFF"/>
                </a:solidFill>
                <a:latin typeface="Bookman Old Style"/>
                <a:cs typeface="Bookman Old Style"/>
              </a:rPr>
              <a:t>Budget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Narrative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and </a:t>
            </a:r>
            <a:r>
              <a:rPr sz="1800" b="0" spc="95" dirty="0">
                <a:solidFill>
                  <a:srgbClr val="FFFFFF"/>
                </a:solidFill>
                <a:latin typeface="Bookman Old Style"/>
                <a:cs typeface="Bookman Old Style"/>
              </a:rPr>
              <a:t>Electronic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Budget</a:t>
            </a:r>
            <a:endParaRPr sz="1800">
              <a:latin typeface="Bookman Old Style"/>
              <a:cs typeface="Bookman Old Style"/>
            </a:endParaRPr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23720" y="8571990"/>
            <a:ext cx="8953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26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6296" y="5408676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28" name="Title 27">
            <a:extLst>
              <a:ext uri="{FF2B5EF4-FFF2-40B4-BE49-F238E27FC236}">
                <a16:creationId xmlns:a16="http://schemas.microsoft.com/office/drawing/2014/main" id="{C18B67B4-98C4-D4F6-B250-14B2C8636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Section E and F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Questions?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353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program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questions,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contact:</a:t>
            </a:r>
            <a:endParaRPr sz="9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204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Jennifer</a:t>
            </a:r>
            <a:r>
              <a:rPr sz="800" spc="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Simons</a:t>
            </a:r>
            <a:r>
              <a:rPr sz="800" spc="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  <a:hlinkClick r:id="rId6"/>
              </a:rPr>
              <a:t>(</a:t>
            </a:r>
            <a:r>
              <a:rPr sz="8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6"/>
              </a:rPr>
              <a:t>Simons_J@cde.state.co.us</a:t>
            </a:r>
            <a:r>
              <a:rPr sz="800" u="none" spc="3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800" u="none" dirty="0">
                <a:solidFill>
                  <a:srgbClr val="5C6570"/>
                </a:solidFill>
                <a:latin typeface="Calibri"/>
                <a:cs typeface="Calibri"/>
              </a:rPr>
              <a:t>|</a:t>
            </a:r>
            <a:r>
              <a:rPr sz="800" u="none" spc="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u="none" spc="-10" dirty="0">
                <a:solidFill>
                  <a:srgbClr val="5C6570"/>
                </a:solidFill>
                <a:latin typeface="Calibri"/>
                <a:cs typeface="Calibri"/>
              </a:rPr>
              <a:t>303‐866‐3905)</a:t>
            </a:r>
            <a:endParaRPr sz="8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19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Kirsten</a:t>
            </a:r>
            <a:r>
              <a:rPr sz="800" spc="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Carlile</a:t>
            </a:r>
            <a:r>
              <a:rPr sz="800" spc="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  <a:hlinkClick r:id="rId7"/>
              </a:rPr>
              <a:t>(</a:t>
            </a:r>
            <a:r>
              <a:rPr sz="8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7"/>
              </a:rPr>
              <a:t>Carlile_K@cde.state.co.us</a:t>
            </a:r>
            <a:r>
              <a:rPr sz="800" u="none" spc="2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800" u="none" dirty="0">
                <a:solidFill>
                  <a:srgbClr val="5C6570"/>
                </a:solidFill>
                <a:latin typeface="Calibri"/>
                <a:cs typeface="Calibri"/>
              </a:rPr>
              <a:t>|</a:t>
            </a:r>
            <a:r>
              <a:rPr sz="800" u="none" spc="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u="none" spc="-10" dirty="0">
                <a:solidFill>
                  <a:srgbClr val="5C6570"/>
                </a:solidFill>
                <a:latin typeface="Calibri"/>
                <a:cs typeface="Calibri"/>
              </a:rPr>
              <a:t>303‐866‐6705)</a:t>
            </a:r>
            <a:endParaRPr sz="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Font typeface="Wingdings"/>
              <a:buChar char=""/>
            </a:pPr>
            <a:endParaRPr sz="800">
              <a:latin typeface="Calibri"/>
              <a:cs typeface="Calibri"/>
            </a:endParaRPr>
          </a:p>
          <a:p>
            <a:pPr marL="34353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evaluation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questions,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contact:</a:t>
            </a:r>
            <a:endParaRPr sz="9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20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Nazanin</a:t>
            </a:r>
            <a:r>
              <a:rPr sz="800" spc="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Mohajeri‐Nelson</a:t>
            </a:r>
            <a:r>
              <a:rPr sz="800" spc="7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(</a:t>
            </a:r>
            <a:r>
              <a:rPr sz="8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</a:rPr>
              <a:t>Mohojeri‐</a:t>
            </a:r>
            <a:r>
              <a:rPr sz="8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8"/>
              </a:rPr>
              <a:t>Nelson_N@cde.state.co.us</a:t>
            </a:r>
            <a:r>
              <a:rPr sz="800" u="none" spc="8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800" u="none" dirty="0">
                <a:solidFill>
                  <a:srgbClr val="5C6570"/>
                </a:solidFill>
                <a:latin typeface="Calibri"/>
                <a:cs typeface="Calibri"/>
              </a:rPr>
              <a:t>|</a:t>
            </a:r>
            <a:r>
              <a:rPr sz="800" u="none" spc="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u="none" spc="-10" dirty="0">
                <a:solidFill>
                  <a:srgbClr val="5C6570"/>
                </a:solidFill>
                <a:latin typeface="Calibri"/>
                <a:cs typeface="Calibri"/>
              </a:rPr>
              <a:t>303‐866‐6205)</a:t>
            </a:r>
            <a:endParaRPr sz="8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195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Alexandra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Tolentino</a:t>
            </a:r>
            <a:r>
              <a:rPr sz="800" spc="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  <a:hlinkClick r:id="rId9"/>
              </a:rPr>
              <a:t>(</a:t>
            </a:r>
            <a:r>
              <a:rPr sz="800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  <a:hlinkClick r:id="rId9"/>
              </a:rPr>
              <a:t>T</a:t>
            </a:r>
            <a:r>
              <a:rPr sz="8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9"/>
              </a:rPr>
              <a:t>olentino_A@cde.state.co.us</a:t>
            </a:r>
            <a:r>
              <a:rPr sz="800" u="none" spc="1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800" u="none" dirty="0">
                <a:solidFill>
                  <a:srgbClr val="5C6570"/>
                </a:solidFill>
                <a:latin typeface="Calibri"/>
                <a:cs typeface="Calibri"/>
              </a:rPr>
              <a:t>|</a:t>
            </a:r>
            <a:r>
              <a:rPr sz="800" u="none" spc="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u="none" spc="-10" dirty="0">
                <a:solidFill>
                  <a:srgbClr val="5C6570"/>
                </a:solidFill>
                <a:latin typeface="Calibri"/>
                <a:cs typeface="Calibri"/>
              </a:rPr>
              <a:t>303‐866‐4571)</a:t>
            </a:r>
            <a:endParaRPr sz="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Font typeface="Wingdings"/>
              <a:buChar char=""/>
            </a:pPr>
            <a:endParaRPr sz="800">
              <a:latin typeface="Calibri"/>
              <a:cs typeface="Calibri"/>
            </a:endParaRPr>
          </a:p>
          <a:p>
            <a:pPr marL="34353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fiscal/budget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questions,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contact:</a:t>
            </a:r>
            <a:endParaRPr sz="9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20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Marti</a:t>
            </a:r>
            <a:r>
              <a:rPr sz="8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Rodriguez</a:t>
            </a:r>
            <a:r>
              <a:rPr sz="800" spc="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  <a:hlinkClick r:id="rId10"/>
              </a:rPr>
              <a:t>(</a:t>
            </a:r>
            <a:r>
              <a:rPr sz="8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10"/>
              </a:rPr>
              <a:t>Rodriguez_M@cde.state.co.us</a:t>
            </a:r>
            <a:r>
              <a:rPr sz="800" u="none" spc="3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800" u="none" dirty="0">
                <a:solidFill>
                  <a:srgbClr val="5C6570"/>
                </a:solidFill>
                <a:latin typeface="Calibri"/>
                <a:cs typeface="Calibri"/>
              </a:rPr>
              <a:t>|</a:t>
            </a:r>
            <a:r>
              <a:rPr sz="800" u="none" spc="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u="none" spc="-10" dirty="0">
                <a:solidFill>
                  <a:srgbClr val="5C6570"/>
                </a:solidFill>
                <a:latin typeface="Calibri"/>
                <a:cs typeface="Calibri"/>
              </a:rPr>
              <a:t>303‐866‐6769)</a:t>
            </a:r>
            <a:endParaRPr sz="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Font typeface="Wingdings"/>
              <a:buChar char=""/>
            </a:pPr>
            <a:endParaRPr sz="800">
              <a:latin typeface="Calibri"/>
              <a:cs typeface="Calibri"/>
            </a:endParaRPr>
          </a:p>
          <a:p>
            <a:pPr marL="34353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application‐specific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questions,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contact:</a:t>
            </a:r>
            <a:endParaRPr sz="9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204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Kim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Burnham</a:t>
            </a:r>
            <a:r>
              <a:rPr sz="800" spc="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  <a:hlinkClick r:id="rId11"/>
              </a:rPr>
              <a:t>(</a:t>
            </a:r>
            <a:r>
              <a:rPr sz="800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11"/>
              </a:rPr>
              <a:t>Burnham_K@cde.state.co.us</a:t>
            </a:r>
            <a:r>
              <a:rPr sz="800" u="none" spc="2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800" u="none" dirty="0">
                <a:solidFill>
                  <a:srgbClr val="5C6570"/>
                </a:solidFill>
                <a:latin typeface="Calibri"/>
                <a:cs typeface="Calibri"/>
              </a:rPr>
              <a:t>|</a:t>
            </a:r>
            <a:r>
              <a:rPr sz="800" u="none" spc="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u="none" spc="-10" dirty="0">
                <a:solidFill>
                  <a:srgbClr val="5C6570"/>
                </a:solidFill>
                <a:latin typeface="Calibri"/>
                <a:cs typeface="Calibri"/>
              </a:rPr>
              <a:t>303‐866‐6916)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4"/>
              </a:spcBef>
            </a:pPr>
            <a:endParaRPr sz="8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27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5AAABB5F-9C14-607E-8A00-710A79FEE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Q&amp;A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marL="1111250">
              <a:lnSpc>
                <a:spcPct val="100000"/>
              </a:lnSpc>
            </a:pPr>
            <a:r>
              <a:rPr sz="1800" b="0" spc="95" dirty="0">
                <a:solidFill>
                  <a:srgbClr val="FFFFFF"/>
                </a:solidFill>
                <a:latin typeface="Bookman Old Style"/>
                <a:cs typeface="Bookman Old Style"/>
              </a:rPr>
              <a:t>Eligible</a:t>
            </a:r>
            <a:r>
              <a:rPr sz="1800" b="0" spc="8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Applicants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2900" marR="444500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Colorado’s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2016‐2017</a:t>
            </a:r>
            <a:r>
              <a:rPr sz="900" b="1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Priority: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Recruitment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retention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qualified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high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needs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schools.</a:t>
            </a:r>
            <a:endParaRPr sz="900">
              <a:latin typeface="Calibri"/>
              <a:cs typeface="Calibri"/>
            </a:endParaRPr>
          </a:p>
          <a:p>
            <a:pPr marL="458470" marR="290195" lvl="1" indent="-114300">
              <a:lnSpc>
                <a:spcPct val="100000"/>
              </a:lnSpc>
              <a:spcBef>
                <a:spcPts val="204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2016‐17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program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focus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on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effective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recruitment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retention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qualified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8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high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needs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schools.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Priority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given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applicants</a:t>
            </a:r>
            <a:r>
              <a:rPr sz="8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who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recruiting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supporting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qualified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teachers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schools that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have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demonstrated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a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historical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difficulty filling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these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positions.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Partnerships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applying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8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5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Mathematics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Science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Partnership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include:</a:t>
            </a:r>
            <a:endParaRPr sz="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45"/>
              </a:spcBef>
              <a:buClr>
                <a:srgbClr val="FFC846"/>
              </a:buClr>
              <a:buFont typeface="Wingdings"/>
              <a:buChar char=""/>
            </a:pPr>
            <a:endParaRPr sz="8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high‐need LEA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(see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Appendix A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page 24);</a:t>
            </a:r>
            <a:r>
              <a:rPr sz="700" spc="1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b="1" spc="-25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endParaRPr sz="700">
              <a:latin typeface="Calibri"/>
              <a:cs typeface="Calibri"/>
            </a:endParaRPr>
          </a:p>
          <a:p>
            <a:pPr marL="545465" marR="541020" lvl="2" indent="-87630">
              <a:lnSpc>
                <a:spcPct val="100000"/>
              </a:lnSpc>
              <a:spcBef>
                <a:spcPts val="745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735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Science,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technology,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engineering, or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mathematics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(STEM)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department of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institution of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higher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education;</a:t>
            </a:r>
            <a:r>
              <a:rPr sz="700" spc="114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b="1" spc="-25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endParaRPr sz="700">
              <a:latin typeface="Calibri"/>
              <a:cs typeface="Calibri"/>
            </a:endParaRPr>
          </a:p>
          <a:p>
            <a:pPr marL="545465" marR="240665" lvl="2" indent="-87630">
              <a:lnSpc>
                <a:spcPct val="100000"/>
              </a:lnSpc>
              <a:spcBef>
                <a:spcPts val="745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735" algn="l"/>
              </a:tabLst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 CDE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approved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educator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preparation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program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or designated</a:t>
            </a:r>
            <a:r>
              <a:rPr sz="7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agency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for alternative</a:t>
            </a:r>
            <a:r>
              <a:rPr sz="7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teacher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preparation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(if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 applicant</a:t>
            </a:r>
            <a:r>
              <a:rPr sz="7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recruiting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candidates</a:t>
            </a:r>
            <a:r>
              <a:rPr sz="7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who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are not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already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fully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licensed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and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endorsed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in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their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field).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5"/>
              </a:spcBef>
            </a:pPr>
            <a:endParaRPr sz="7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50" dirty="0">
                <a:solidFill>
                  <a:srgbClr val="45454C"/>
                </a:solidFill>
                <a:latin typeface="Calibri"/>
                <a:cs typeface="Calibri"/>
              </a:rPr>
              <a:t>3</a:t>
            </a:r>
            <a:endParaRPr sz="500">
              <a:latin typeface="Calibri"/>
              <a:cs typeface="Calibri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95" dirty="0">
                <a:solidFill>
                  <a:srgbClr val="FFFFFF"/>
                </a:solidFill>
                <a:latin typeface="Bookman Old Style"/>
                <a:cs typeface="Bookman Old Style"/>
              </a:rPr>
              <a:t>Eligible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Applicants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95" dirty="0">
                <a:solidFill>
                  <a:srgbClr val="FFFFFF"/>
                </a:solidFill>
                <a:latin typeface="Bookman Old Style"/>
                <a:cs typeface="Bookman Old Style"/>
              </a:rPr>
              <a:t>(cont.)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353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Partners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may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also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include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following:</a:t>
            </a:r>
            <a:endParaRPr sz="900">
              <a:latin typeface="Calibri"/>
              <a:cs typeface="Calibri"/>
            </a:endParaRPr>
          </a:p>
          <a:p>
            <a:pPr marL="458470" marR="292735" lvl="1" indent="-114300">
              <a:lnSpc>
                <a:spcPct val="100000"/>
              </a:lnSpc>
              <a:spcBef>
                <a:spcPts val="204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Additional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STEM</a:t>
            </a:r>
            <a:r>
              <a:rPr sz="800" spc="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and/or</a:t>
            </a:r>
            <a:r>
              <a:rPr sz="8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education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department(s)</a:t>
            </a:r>
            <a:r>
              <a:rPr sz="800" spc="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(including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special</a:t>
            </a:r>
            <a:r>
              <a:rPr sz="8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education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faculty)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same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another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institution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 higher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education;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endParaRPr sz="800">
              <a:latin typeface="Calibri"/>
              <a:cs typeface="Calibri"/>
            </a:endParaRPr>
          </a:p>
          <a:p>
            <a:pPr marL="458470" marR="458470" lvl="1" indent="-114300">
              <a:lnSpc>
                <a:spcPct val="100000"/>
              </a:lnSpc>
              <a:spcBef>
                <a:spcPts val="19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Additional high‐need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LEA’s,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high‐need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public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private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elementary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secondary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schools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(including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charter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schools),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consortium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 such schools;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endParaRPr sz="800">
              <a:latin typeface="Calibri"/>
              <a:cs typeface="Calibri"/>
            </a:endParaRPr>
          </a:p>
          <a:p>
            <a:pPr marL="458470" marR="217804" lvl="1" indent="-114300">
              <a:lnSpc>
                <a:spcPct val="100000"/>
              </a:lnSpc>
              <a:spcBef>
                <a:spcPts val="19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Businesses,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nonprofit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or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for‐profit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organizations concerned</a:t>
            </a:r>
            <a:r>
              <a:rPr sz="8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mathematics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education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50" dirty="0">
                <a:solidFill>
                  <a:srgbClr val="45454C"/>
                </a:solidFill>
                <a:latin typeface="Calibri"/>
                <a:cs typeface="Calibri"/>
              </a:rPr>
              <a:t>4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1683285A-C432-51B4-C840-1B86C1DEB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Eligible Applicants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Eligible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 Applicants </a:t>
            </a: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(cont.)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257810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purposes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 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FY2016‐17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Colorado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program,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defines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high‐need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meets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following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conditions:</a:t>
            </a:r>
            <a:endParaRPr sz="9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204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Any</a:t>
            </a:r>
            <a:r>
              <a:rPr sz="8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district</a:t>
            </a:r>
            <a:r>
              <a:rPr sz="8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8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has:</a:t>
            </a:r>
            <a:endParaRPr sz="800">
              <a:latin typeface="Calibri"/>
              <a:cs typeface="Calibri"/>
            </a:endParaRPr>
          </a:p>
          <a:p>
            <a:pPr marL="545465" marR="320040" lvl="2" indent="-87630">
              <a:lnSpc>
                <a:spcPct val="100000"/>
              </a:lnSpc>
              <a:spcBef>
                <a:spcPts val="745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735" algn="l"/>
              </a:tabLst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least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one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school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3‐year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2014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SPF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rating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"Does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Meet"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"Approaching"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Academic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Achievement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OR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Academic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Growth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any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level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(elementary,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middle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high)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‐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See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Appendix 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A.</a:t>
            </a:r>
            <a:endParaRPr sz="700">
              <a:latin typeface="Calibri"/>
              <a:cs typeface="Calibri"/>
            </a:endParaRPr>
          </a:p>
          <a:p>
            <a:pPr marL="458470">
              <a:lnSpc>
                <a:spcPct val="100000"/>
              </a:lnSpc>
              <a:spcBef>
                <a:spcPts val="170"/>
              </a:spcBef>
            </a:pPr>
            <a:r>
              <a:rPr sz="700" b="1" spc="-25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endParaRPr sz="700">
              <a:latin typeface="Calibri"/>
              <a:cs typeface="Calibri"/>
            </a:endParaRPr>
          </a:p>
          <a:p>
            <a:pPr marL="545465" marR="238125" lvl="2" indent="-87630">
              <a:lnSpc>
                <a:spcPct val="100000"/>
              </a:lnSpc>
              <a:spcBef>
                <a:spcPts val="165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735" algn="l"/>
              </a:tabLst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least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one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school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3‐year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2014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SPF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rating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“Does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Meet” or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“Approaching”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Academic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Achievement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– See Appendix</a:t>
            </a:r>
            <a:r>
              <a:rPr sz="7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A.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45"/>
              </a:spcBef>
            </a:pPr>
            <a:endParaRPr sz="7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Note: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3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Year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SPF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data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was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used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determine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eligibility.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50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50" dirty="0">
                <a:solidFill>
                  <a:srgbClr val="45454C"/>
                </a:solidFill>
                <a:latin typeface="Calibri"/>
                <a:cs typeface="Calibri"/>
              </a:rPr>
              <a:t>5</a:t>
            </a:r>
            <a:endParaRPr sz="500">
              <a:latin typeface="Calibri"/>
              <a:cs typeface="Calibri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Eligible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 Applicants </a:t>
            </a: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(cont.)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2900" marR="38417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Partnerships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include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faculty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STEM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departments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institutions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of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higher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education</a:t>
            </a:r>
            <a:r>
              <a:rPr sz="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high‐need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LEA.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Priority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given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partnerships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include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three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schools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meet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least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two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following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criteria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(denoted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eligibility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list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as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priority):</a:t>
            </a:r>
            <a:endParaRPr sz="900">
              <a:latin typeface="Calibri"/>
              <a:cs typeface="Calibri"/>
            </a:endParaRPr>
          </a:p>
          <a:p>
            <a:pPr marL="458470" marR="718185" lvl="1" indent="-114300">
              <a:lnSpc>
                <a:spcPct val="100000"/>
              </a:lnSpc>
              <a:spcBef>
                <a:spcPts val="204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1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3‐year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2014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School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Performance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Framework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(SPF)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rating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"Does Not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Meet"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"Approaching"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 Math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Academic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Achievement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endParaRPr sz="800">
              <a:latin typeface="Calibri"/>
              <a:cs typeface="Calibri"/>
            </a:endParaRPr>
          </a:p>
          <a:p>
            <a:pPr marL="458470" marR="537210" lvl="1" indent="-114300">
              <a:lnSpc>
                <a:spcPct val="100000"/>
              </a:lnSpc>
              <a:spcBef>
                <a:spcPts val="19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1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3‐year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2014 SPF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rating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"Does Not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Meet"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"Approaching"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Academic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Growth</a:t>
            </a:r>
            <a:r>
              <a:rPr sz="8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endParaRPr sz="800">
              <a:latin typeface="Calibri"/>
              <a:cs typeface="Calibri"/>
            </a:endParaRPr>
          </a:p>
          <a:p>
            <a:pPr marL="457200" marR="470534" lvl="1" indent="-113664">
              <a:lnSpc>
                <a:spcPct val="100000"/>
              </a:lnSpc>
              <a:spcBef>
                <a:spcPts val="19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3‐year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2014 SPF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rating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"Does Not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Meet"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"Approaching"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Academic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Achievement</a:t>
            </a:r>
            <a:r>
              <a:rPr sz="800" spc="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endParaRPr sz="800">
              <a:latin typeface="Calibri"/>
              <a:cs typeface="Calibri"/>
            </a:endParaRPr>
          </a:p>
          <a:p>
            <a:pPr marL="342900" marR="415925" indent="-113664">
              <a:lnSpc>
                <a:spcPct val="100000"/>
              </a:lnSpc>
              <a:spcBef>
                <a:spcPts val="78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Multiple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districts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may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collaborate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serve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minimum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number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schools.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lead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fiscal agent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high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need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LEA.</a:t>
            </a:r>
            <a:endParaRPr sz="900">
              <a:latin typeface="Calibri"/>
              <a:cs typeface="Calibri"/>
            </a:endParaRPr>
          </a:p>
          <a:p>
            <a:pPr marL="344170" marR="232410" indent="-114300">
              <a:lnSpc>
                <a:spcPct val="100000"/>
              </a:lnSpc>
              <a:spcBef>
                <a:spcPts val="790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take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active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part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program.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meet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plan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discuss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progress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project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minimum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three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times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year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duration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grant.</a:t>
            </a: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  <a:spcBef>
                <a:spcPts val="525"/>
              </a:spcBef>
            </a:pPr>
            <a:r>
              <a:rPr sz="500" b="1" spc="-50" dirty="0">
                <a:solidFill>
                  <a:srgbClr val="45454C"/>
                </a:solidFill>
                <a:latin typeface="Calibri"/>
                <a:cs typeface="Calibri"/>
              </a:rPr>
              <a:t>6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EAF35C69-370A-24A5-3100-E657C736F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Eligible Applicants Cont’d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Eligible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 Applicants </a:t>
            </a: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(cont.)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217170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Grantees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adhere to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regulations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76.652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 76.656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 the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USDE’s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General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Administration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requirements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(EDGAR) and Section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9501 of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ESEA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reauthorized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No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Child Left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Behind.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These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regulations state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meaningful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consultation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occur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between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LEA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any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private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schools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within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LEA’s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attendance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area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invite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private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school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participate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program.</a:t>
            </a:r>
            <a:r>
              <a:rPr sz="9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consultation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occur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prior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submitting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proposal.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purpose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regulation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ensure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students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(public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private)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able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benefit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provision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of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federal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funding.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  <a:spcBef>
                <a:spcPts val="5"/>
              </a:spcBef>
            </a:pPr>
            <a:r>
              <a:rPr sz="500" b="1" spc="-50" dirty="0">
                <a:solidFill>
                  <a:srgbClr val="45454C"/>
                </a:solidFill>
                <a:latin typeface="Calibri"/>
                <a:cs typeface="Calibri"/>
              </a:rPr>
              <a:t>7</a:t>
            </a:r>
            <a:endParaRPr sz="500">
              <a:latin typeface="Calibri"/>
              <a:cs typeface="Calibri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Eligible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 Applicants </a:t>
            </a: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(cont.)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237490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BOCES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considered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LEA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Title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II,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Part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therefore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cannot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fiscal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agent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competitive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application.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However,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 LEA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identified</a:t>
            </a:r>
            <a:r>
              <a:rPr sz="9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fiscal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agent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may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assign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fiscal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responsibilities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BOCES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defined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P.L.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107‐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110,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Sec.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2403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(2)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within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eligible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partnership.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If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LEA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would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like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assign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5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BOCES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fiscal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responsibilities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administer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its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behalf,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can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signed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over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BOCES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completion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 of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District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Assignment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Federal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Competitive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Assurances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form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page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14.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900">
              <a:latin typeface="Calibri"/>
              <a:cs typeface="Calibri"/>
            </a:endParaRPr>
          </a:p>
          <a:p>
            <a:pPr marL="229870" marR="220979" indent="-635">
              <a:lnSpc>
                <a:spcPct val="100000"/>
              </a:lnSpc>
            </a:pP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Note: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districts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served</a:t>
            </a:r>
            <a:r>
              <a:rPr sz="9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through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provide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contact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information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signatures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on page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11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and,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if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applicable,</a:t>
            </a:r>
            <a:r>
              <a:rPr sz="9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initials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agreement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District</a:t>
            </a:r>
            <a:r>
              <a:rPr sz="9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Assignment</a:t>
            </a:r>
            <a:r>
              <a:rPr sz="9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Federal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Assurances</a:t>
            </a:r>
            <a:r>
              <a:rPr sz="9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form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C6570"/>
                </a:solidFill>
                <a:latin typeface="Calibri"/>
                <a:cs typeface="Calibri"/>
              </a:rPr>
              <a:t>page</a:t>
            </a:r>
            <a:r>
              <a:rPr sz="9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5C6570"/>
                </a:solidFill>
                <a:latin typeface="Calibri"/>
                <a:cs typeface="Calibri"/>
              </a:rPr>
              <a:t>14.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50" dirty="0">
                <a:solidFill>
                  <a:srgbClr val="45454C"/>
                </a:solidFill>
                <a:latin typeface="Calibri"/>
                <a:cs typeface="Calibri"/>
              </a:rPr>
              <a:t>8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E98EED2C-A921-64A3-1E08-539BA66E6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Eligible Applicants Continued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Available</a:t>
            </a:r>
            <a:r>
              <a:rPr sz="1800" b="0" spc="9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Funds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610870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Colorado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Department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Education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(CDE)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award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up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five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new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partnerships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Fiscal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Year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FY2016‐17.</a:t>
            </a:r>
            <a:endParaRPr sz="900">
              <a:latin typeface="Calibri"/>
              <a:cs typeface="Calibri"/>
            </a:endParaRPr>
          </a:p>
          <a:p>
            <a:pPr marL="344170" marR="434975" indent="-114300">
              <a:lnSpc>
                <a:spcPct val="100000"/>
              </a:lnSpc>
              <a:spcBef>
                <a:spcPts val="79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awards,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contingent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availability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U.S.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Department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of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Education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(USDE),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range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minimum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$200,000</a:t>
            </a:r>
            <a:r>
              <a:rPr sz="900" b="1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maximum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endParaRPr sz="900">
              <a:latin typeface="Calibri"/>
              <a:cs typeface="Calibri"/>
            </a:endParaRPr>
          </a:p>
          <a:p>
            <a:pPr marL="344170">
              <a:lnSpc>
                <a:spcPct val="100000"/>
              </a:lnSpc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$400,000.</a:t>
            </a:r>
            <a:endParaRPr sz="900">
              <a:latin typeface="Calibri"/>
              <a:cs typeface="Calibri"/>
            </a:endParaRPr>
          </a:p>
          <a:p>
            <a:pPr marL="342900" marR="350520" indent="-113664">
              <a:lnSpc>
                <a:spcPct val="100000"/>
              </a:lnSpc>
              <a:spcBef>
                <a:spcPts val="790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Unlike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prior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MSP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Partnerships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funded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CDE,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RFP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seeks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for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eighteen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month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projects.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program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no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longer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receive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federal funding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after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2016‐17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school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year.</a:t>
            </a:r>
            <a:endParaRPr sz="900">
              <a:latin typeface="Calibri"/>
              <a:cs typeface="Calibri"/>
            </a:endParaRPr>
          </a:p>
          <a:p>
            <a:pPr marL="344170" marR="395605" indent="-114300">
              <a:lnSpc>
                <a:spcPct val="100000"/>
              </a:lnSpc>
              <a:spcBef>
                <a:spcPts val="790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lead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fiscal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agent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expended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June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30,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2018.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95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50" dirty="0">
                <a:solidFill>
                  <a:srgbClr val="45454C"/>
                </a:solidFill>
                <a:latin typeface="Calibri"/>
                <a:cs typeface="Calibri"/>
              </a:rPr>
              <a:t>9</a:t>
            </a:r>
            <a:endParaRPr sz="500">
              <a:latin typeface="Calibri"/>
              <a:cs typeface="Calibri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105" dirty="0">
                <a:solidFill>
                  <a:srgbClr val="FFFFFF"/>
                </a:solidFill>
                <a:latin typeface="Bookman Old Style"/>
                <a:cs typeface="Bookman Old Style"/>
              </a:rPr>
              <a:t>Allowable</a:t>
            </a:r>
            <a:r>
              <a:rPr sz="1800" b="0" spc="7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50" dirty="0">
                <a:solidFill>
                  <a:srgbClr val="FFFFFF"/>
                </a:solidFill>
                <a:latin typeface="Bookman Old Style"/>
                <a:cs typeface="Bookman Old Style"/>
              </a:rPr>
              <a:t>Use</a:t>
            </a:r>
            <a:r>
              <a:rPr sz="1800" b="0" spc="9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50" dirty="0">
                <a:solidFill>
                  <a:srgbClr val="FFFFFF"/>
                </a:solidFill>
                <a:latin typeface="Bookman Old Style"/>
                <a:cs typeface="Bookman Old Style"/>
              </a:rPr>
              <a:t>of</a:t>
            </a:r>
            <a:r>
              <a:rPr sz="1800" b="0" spc="8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Funds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294005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eligible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partnership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shall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use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more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following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activities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elementary,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middle,</a:t>
            </a:r>
            <a:r>
              <a:rPr sz="900" b="1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and/or</a:t>
            </a:r>
            <a:r>
              <a:rPr sz="900" b="1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high</a:t>
            </a:r>
            <a:r>
              <a:rPr sz="900" b="1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schools:</a:t>
            </a:r>
            <a:endParaRPr sz="900">
              <a:latin typeface="Calibri"/>
              <a:cs typeface="Calibri"/>
            </a:endParaRPr>
          </a:p>
          <a:p>
            <a:pPr marL="458470" marR="224790" lvl="1" indent="-114300">
              <a:lnSpc>
                <a:spcPct val="100000"/>
              </a:lnSpc>
              <a:spcBef>
                <a:spcPts val="1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Recruitment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candidates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who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have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demonstrated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subject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matter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competency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or science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but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may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have completed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preparation program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(requires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participation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 a partner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who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approved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educator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preparation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program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or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designated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agency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alternative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preparation)</a:t>
            </a:r>
            <a:endParaRPr sz="800">
              <a:latin typeface="Calibri"/>
              <a:cs typeface="Calibri"/>
            </a:endParaRPr>
          </a:p>
          <a:p>
            <a:pPr marL="458470" marR="311785" lvl="1" indent="-114300">
              <a:lnSpc>
                <a:spcPct val="100000"/>
              </a:lnSpc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Providing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support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assistance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licensed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obtain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 secondary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mathematics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endorsement</a:t>
            </a:r>
            <a:endParaRPr sz="8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Upgrading induction programs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and/or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endParaRPr sz="800">
              <a:latin typeface="Calibri"/>
              <a:cs typeface="Calibri"/>
            </a:endParaRPr>
          </a:p>
          <a:p>
            <a:pPr marL="458470" marR="383540" lvl="1" indent="-114300">
              <a:lnSpc>
                <a:spcPct val="100000"/>
              </a:lnSpc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Providing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specialized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training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support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experienced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to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serve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as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mentors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novice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8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and/or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science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endParaRPr sz="8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Innovative strategies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for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retaining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effective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math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and/or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science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endParaRPr sz="800">
              <a:latin typeface="Calibri"/>
              <a:cs typeface="Calibri"/>
            </a:endParaRPr>
          </a:p>
          <a:p>
            <a:pPr marL="343535" indent="-113664">
              <a:lnSpc>
                <a:spcPct val="100000"/>
              </a:lnSpc>
              <a:spcBef>
                <a:spcPts val="68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Grantees</a:t>
            </a:r>
            <a:r>
              <a:rPr sz="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may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use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up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10%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awarded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direct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administration</a:t>
            </a:r>
            <a:r>
              <a:rPr sz="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grant.</a:t>
            </a:r>
            <a:endParaRPr sz="900">
              <a:latin typeface="Calibri"/>
              <a:cs typeface="Calibri"/>
            </a:endParaRPr>
          </a:p>
          <a:p>
            <a:pPr marL="342900" marR="416559" indent="-113664">
              <a:lnSpc>
                <a:spcPct val="100000"/>
              </a:lnSpc>
              <a:spcBef>
                <a:spcPts val="79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Any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equipment purchases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reasonable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and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necessary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support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allowable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activities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described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above.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expended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June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30,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2018.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  <a:spcBef>
                <a:spcPts val="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10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7D31217D-8265-6A8F-EFFF-A35ABACC2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Available Funds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23720" y="2087371"/>
            <a:ext cx="3973829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364" marR="5080" indent="-114300" algn="just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126364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Grants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awarded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competitive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basis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18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month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period,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which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will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begin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January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1,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2017 and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end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June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30,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2018.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funding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dependent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upon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accurately completing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reporting requirements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900" b="1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established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deadlines.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09826" y="1502918"/>
            <a:ext cx="395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Duration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50" dirty="0">
                <a:solidFill>
                  <a:srgbClr val="FFFFFF"/>
                </a:solidFill>
                <a:latin typeface="Bookman Old Style"/>
                <a:cs typeface="Bookman Old Style"/>
              </a:rPr>
              <a:t>of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50" dirty="0">
                <a:solidFill>
                  <a:srgbClr val="FFFFFF"/>
                </a:solidFill>
                <a:latin typeface="Bookman Old Style"/>
                <a:cs typeface="Bookman Old Style"/>
              </a:rPr>
              <a:t>Grant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65" dirty="0">
                <a:solidFill>
                  <a:srgbClr val="FFFFFF"/>
                </a:solidFill>
                <a:latin typeface="Bookman Old Style"/>
                <a:cs typeface="Bookman Old Style"/>
              </a:rPr>
              <a:t>and</a:t>
            </a:r>
            <a:r>
              <a:rPr sz="1800" b="0" spc="7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45" dirty="0">
                <a:solidFill>
                  <a:srgbClr val="FFFFFF"/>
                </a:solidFill>
                <a:latin typeface="Bookman Old Style"/>
                <a:cs typeface="Bookman Old Style"/>
              </a:rPr>
              <a:t>Timeline</a:t>
            </a:r>
            <a:endParaRPr sz="1800">
              <a:latin typeface="Bookman Old Style"/>
              <a:cs typeface="Bookman Old Style"/>
            </a:endParaRPr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23720" y="4394707"/>
            <a:ext cx="8953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11</a:t>
            </a:r>
            <a:endParaRPr sz="500">
              <a:latin typeface="Calibri"/>
              <a:cs typeface="Calibri"/>
            </a:endParaRPr>
          </a:p>
        </p:txBody>
      </p:sp>
      <p:graphicFrame>
        <p:nvGraphicFrame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708905"/>
              </p:ext>
            </p:extLst>
          </p:nvPr>
        </p:nvGraphicFramePr>
        <p:xfrm>
          <a:off x="1843913" y="2644013"/>
          <a:ext cx="4076700" cy="912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4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1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175">
                <a:tc>
                  <a:txBody>
                    <a:bodyPr/>
                    <a:lstStyle/>
                    <a:p>
                      <a:pPr marL="33655">
                        <a:lnSpc>
                          <a:spcPts val="925"/>
                        </a:lnSpc>
                      </a:pP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800" spc="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28,</a:t>
                      </a:r>
                      <a:r>
                        <a:rPr sz="800" spc="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2016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D7"/>
                    </a:solidFill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925"/>
                        </a:lnSpc>
                      </a:pP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Application</a:t>
                      </a:r>
                      <a:r>
                        <a:rPr sz="800" spc="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Training</a:t>
                      </a:r>
                      <a:r>
                        <a:rPr sz="800" spc="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Webinar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3655">
                        <a:lnSpc>
                          <a:spcPts val="930"/>
                        </a:lnSpc>
                      </a:pP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October</a:t>
                      </a:r>
                      <a:r>
                        <a:rPr sz="80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5,</a:t>
                      </a:r>
                      <a:r>
                        <a:rPr sz="80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2016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EC"/>
                    </a:solidFill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930"/>
                        </a:lnSpc>
                      </a:pP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LEAs</a:t>
                      </a:r>
                      <a:r>
                        <a:rPr sz="80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interested</a:t>
                      </a:r>
                      <a:r>
                        <a:rPr sz="800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applying</a:t>
                      </a:r>
                      <a:r>
                        <a:rPr sz="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submit</a:t>
                      </a:r>
                      <a:r>
                        <a:rPr sz="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letter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intent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33655">
                        <a:lnSpc>
                          <a:spcPts val="919"/>
                        </a:lnSpc>
                      </a:pP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November</a:t>
                      </a:r>
                      <a:r>
                        <a:rPr sz="800" spc="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14,</a:t>
                      </a:r>
                      <a:r>
                        <a:rPr sz="800" spc="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2016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D7"/>
                    </a:solidFill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919"/>
                        </a:lnSpc>
                      </a:pP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Applications</a:t>
                      </a:r>
                      <a:r>
                        <a:rPr sz="800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due</a:t>
                      </a: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spc="-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CDE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33655">
                        <a:lnSpc>
                          <a:spcPts val="919"/>
                        </a:lnSpc>
                      </a:pP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December</a:t>
                      </a:r>
                      <a:r>
                        <a:rPr sz="800" spc="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2,</a:t>
                      </a:r>
                      <a:r>
                        <a:rPr sz="80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2016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EC"/>
                    </a:solidFill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919"/>
                        </a:lnSpc>
                      </a:pP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of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Applications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33655">
                        <a:lnSpc>
                          <a:spcPts val="925"/>
                        </a:lnSpc>
                      </a:pP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December</a:t>
                      </a:r>
                      <a:r>
                        <a:rPr sz="800" spc="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16,</a:t>
                      </a:r>
                      <a:r>
                        <a:rPr sz="800" spc="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2016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D7"/>
                    </a:solidFill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925"/>
                        </a:lnSpc>
                      </a:pP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Applicants</a:t>
                      </a:r>
                      <a:r>
                        <a:rPr sz="800" spc="-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800" spc="-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notified</a:t>
                      </a:r>
                      <a:r>
                        <a:rPr sz="800" spc="-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final</a:t>
                      </a:r>
                      <a:r>
                        <a:rPr sz="800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award</a:t>
                      </a:r>
                      <a:r>
                        <a:rPr sz="8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status.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December</a:t>
                      </a:r>
                      <a:r>
                        <a:rPr sz="800" spc="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2016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032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EC"/>
                    </a:solidFill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930"/>
                        </a:lnSpc>
                      </a:pP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LEAs</a:t>
                      </a:r>
                      <a:r>
                        <a:rPr sz="80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receiving</a:t>
                      </a:r>
                      <a:r>
                        <a:rPr sz="80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grants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work</a:t>
                      </a:r>
                      <a:r>
                        <a:rPr sz="80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CDE</a:t>
                      </a:r>
                      <a:r>
                        <a:rPr sz="80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finalize</a:t>
                      </a:r>
                      <a:r>
                        <a:rPr sz="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800" spc="-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activities,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33655">
                        <a:lnSpc>
                          <a:spcPts val="960"/>
                        </a:lnSpc>
                        <a:spcBef>
                          <a:spcPts val="70"/>
                        </a:spcBef>
                      </a:pP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budget,</a:t>
                      </a:r>
                      <a:r>
                        <a:rPr sz="80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and an</a:t>
                      </a:r>
                      <a:r>
                        <a:rPr sz="800" spc="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implementation</a:t>
                      </a:r>
                      <a:r>
                        <a:rPr sz="800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timeline.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120" dirty="0">
                <a:solidFill>
                  <a:srgbClr val="FFFFFF"/>
                </a:solidFill>
                <a:latin typeface="Bookman Old Style"/>
                <a:cs typeface="Bookman Old Style"/>
              </a:rPr>
              <a:t>Reporting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65" dirty="0">
                <a:solidFill>
                  <a:srgbClr val="FFFFFF"/>
                </a:solidFill>
                <a:latin typeface="Bookman Old Style"/>
                <a:cs typeface="Bookman Old Style"/>
              </a:rPr>
              <a:t>and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45" dirty="0">
                <a:solidFill>
                  <a:srgbClr val="FFFFFF"/>
                </a:solidFill>
                <a:latin typeface="Bookman Old Style"/>
                <a:cs typeface="Bookman Old Style"/>
              </a:rPr>
              <a:t>Monitoring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241935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grant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responsible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meeting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reporting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requirements.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If more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than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district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is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applying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grant,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it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is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advisable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enter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into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data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sharing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agreement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order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able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collect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necessary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data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partnering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districts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 meet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reporting requirements.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  <a:buClr>
                <a:srgbClr val="488BC9"/>
              </a:buClr>
              <a:buFont typeface="Wingdings"/>
              <a:buChar char=""/>
            </a:pPr>
            <a:endParaRPr sz="900">
              <a:latin typeface="Calibri"/>
              <a:cs typeface="Calibri"/>
            </a:endParaRPr>
          </a:p>
          <a:p>
            <a:pPr marL="34353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Annual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Reporting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USDE</a:t>
            </a:r>
            <a:endParaRPr sz="900">
              <a:latin typeface="Calibri"/>
              <a:cs typeface="Calibri"/>
            </a:endParaRPr>
          </a:p>
          <a:p>
            <a:pPr marL="457200" marR="213360" lvl="1" indent="-113664">
              <a:lnSpc>
                <a:spcPct val="100000"/>
              </a:lnSpc>
              <a:spcBef>
                <a:spcPts val="20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Each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partnership receiving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a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8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annually</a:t>
            </a:r>
            <a:r>
              <a:rPr sz="8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U.S.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Department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Education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(USDE),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through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online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reporting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system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through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secured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website, regarding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progress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made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towards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meeting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objectives and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annual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targets described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partnership’s plan.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Only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aggregated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data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reported.</a:t>
            </a:r>
            <a:endParaRPr sz="800">
              <a:latin typeface="Calibri"/>
              <a:cs typeface="Calibri"/>
            </a:endParaRPr>
          </a:p>
          <a:p>
            <a:pPr marL="458470" marR="462915" lvl="1" indent="-114300">
              <a:lnSpc>
                <a:spcPct val="100000"/>
              </a:lnSpc>
              <a:spcBef>
                <a:spcPts val="195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submitted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fall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2017 and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possibly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fall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2018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pending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USDE’s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decision regarding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use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system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final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year 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grant.</a:t>
            </a:r>
            <a:endParaRPr sz="800">
              <a:latin typeface="Calibri"/>
              <a:cs typeface="Calibri"/>
            </a:endParaRPr>
          </a:p>
          <a:p>
            <a:pPr marL="457834" lvl="1" indent="-113664">
              <a:lnSpc>
                <a:spcPct val="100000"/>
              </a:lnSpc>
              <a:spcBef>
                <a:spcPts val="19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7834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provide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training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reporting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requirement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each.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12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26" name="Title 25">
            <a:extLst>
              <a:ext uri="{FF2B5EF4-FFF2-40B4-BE49-F238E27FC236}">
                <a16:creationId xmlns:a16="http://schemas.microsoft.com/office/drawing/2014/main" id="{B9E622D2-D0CB-EC38-C1C5-1F522DA5E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Timeline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marL="217170">
              <a:lnSpc>
                <a:spcPct val="100000"/>
              </a:lnSpc>
            </a:pPr>
            <a:r>
              <a:rPr sz="1800" b="0" spc="120" dirty="0">
                <a:solidFill>
                  <a:srgbClr val="FFFFFF"/>
                </a:solidFill>
                <a:latin typeface="Bookman Old Style"/>
                <a:cs typeface="Bookman Old Style"/>
              </a:rPr>
              <a:t>Reporting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65" dirty="0">
                <a:solidFill>
                  <a:srgbClr val="FFFFFF"/>
                </a:solidFill>
                <a:latin typeface="Bookman Old Style"/>
                <a:cs typeface="Bookman Old Style"/>
              </a:rPr>
              <a:t>and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45" dirty="0">
                <a:solidFill>
                  <a:srgbClr val="FFFFFF"/>
                </a:solidFill>
                <a:latin typeface="Bookman Old Style"/>
                <a:cs typeface="Bookman Old Style"/>
              </a:rPr>
              <a:t>Monitoring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(cont.)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353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End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Grant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Reporting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endParaRPr sz="900">
              <a:latin typeface="Calibri"/>
              <a:cs typeface="Calibri"/>
            </a:endParaRPr>
          </a:p>
          <a:p>
            <a:pPr marL="458470" marR="231140" lvl="1" indent="-114300">
              <a:lnSpc>
                <a:spcPct val="100000"/>
              </a:lnSpc>
              <a:spcBef>
                <a:spcPts val="204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requirement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each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partnership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plan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conduct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evaluation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impact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program.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 summary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evaluation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findings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submitted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captures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impact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program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on the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identified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needs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participants.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Sufficient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funds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should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allocated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conduct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evaluation.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Once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partnership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has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been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funded,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partners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may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need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further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develop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 an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evaluation plan.</a:t>
            </a:r>
            <a:endParaRPr sz="800">
              <a:latin typeface="Calibri"/>
              <a:cs typeface="Calibri"/>
            </a:endParaRPr>
          </a:p>
          <a:p>
            <a:pPr marL="458470" marR="257810" lvl="1" indent="-114300">
              <a:lnSpc>
                <a:spcPct val="100000"/>
              </a:lnSpc>
              <a:spcBef>
                <a:spcPts val="190"/>
              </a:spcBef>
              <a:buClr>
                <a:srgbClr val="FFC846"/>
              </a:buClr>
              <a:buSzPct val="106250"/>
              <a:buFont typeface="Wingdings"/>
              <a:buChar char=""/>
              <a:tabLst>
                <a:tab pos="458470" algn="l"/>
              </a:tabLst>
            </a:pP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minimum,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evaluation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8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include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responses</a:t>
            </a:r>
            <a:r>
              <a:rPr sz="8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following questions;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however,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sites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are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encouraged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design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address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additional</a:t>
            </a:r>
            <a:r>
              <a:rPr sz="8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evaluation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questions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greatest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relevance</a:t>
            </a:r>
            <a:r>
              <a:rPr sz="8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project.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evaluation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8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8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submitted</a:t>
            </a:r>
            <a:r>
              <a:rPr sz="8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CDE 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800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July</a:t>
            </a:r>
            <a:r>
              <a:rPr sz="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5C6570"/>
                </a:solidFill>
                <a:latin typeface="Calibri"/>
                <a:cs typeface="Calibri"/>
              </a:rPr>
              <a:t>30,</a:t>
            </a:r>
            <a:r>
              <a:rPr sz="800" spc="-10" dirty="0">
                <a:solidFill>
                  <a:srgbClr val="5C6570"/>
                </a:solidFill>
                <a:latin typeface="Calibri"/>
                <a:cs typeface="Calibri"/>
              </a:rPr>
              <a:t> 2018.</a:t>
            </a:r>
            <a:endParaRPr sz="800">
              <a:latin typeface="Calibri"/>
              <a:cs typeface="Calibri"/>
            </a:endParaRPr>
          </a:p>
          <a:p>
            <a:pPr marL="545465" marR="274320" lvl="2" indent="-87630">
              <a:lnSpc>
                <a:spcPct val="100000"/>
              </a:lnSpc>
              <a:spcBef>
                <a:spcPts val="170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735" algn="l"/>
              </a:tabLst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What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was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reach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program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(who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were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targeted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recipients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grant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activities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how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many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them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actually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participated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in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grant‐funded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activities)?</a:t>
            </a:r>
            <a:endParaRPr sz="700">
              <a:latin typeface="Calibri"/>
              <a:cs typeface="Calibri"/>
            </a:endParaRPr>
          </a:p>
          <a:p>
            <a:pPr marL="546100" lvl="2" indent="-87630">
              <a:lnSpc>
                <a:spcPct val="100000"/>
              </a:lnSpc>
              <a:spcBef>
                <a:spcPts val="170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100" algn="l"/>
              </a:tabLst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What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were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goals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objectives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each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grant‐funded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activity?</a:t>
            </a:r>
            <a:endParaRPr sz="700">
              <a:latin typeface="Calibri"/>
              <a:cs typeface="Calibri"/>
            </a:endParaRPr>
          </a:p>
          <a:p>
            <a:pPr marL="545465" marR="468630" lvl="2" indent="-87630">
              <a:lnSpc>
                <a:spcPct val="100000"/>
              </a:lnSpc>
              <a:spcBef>
                <a:spcPts val="170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735" algn="l"/>
              </a:tabLst>
            </a:pP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Were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grant‐funded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activities</a:t>
            </a:r>
            <a:r>
              <a:rPr sz="7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implemented</a:t>
            </a:r>
            <a:r>
              <a:rPr sz="700" spc="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planned?</a:t>
            </a:r>
            <a:r>
              <a:rPr sz="7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What</a:t>
            </a:r>
            <a:r>
              <a:rPr sz="700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were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successes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and/or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challenges</a:t>
            </a:r>
            <a:r>
              <a:rPr sz="7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implementation?</a:t>
            </a:r>
            <a:endParaRPr sz="700">
              <a:latin typeface="Calibri"/>
              <a:cs typeface="Calibri"/>
            </a:endParaRPr>
          </a:p>
          <a:p>
            <a:pPr marL="545465" marR="255270" lvl="2" indent="-87630">
              <a:lnSpc>
                <a:spcPct val="100000"/>
              </a:lnSpc>
              <a:spcBef>
                <a:spcPts val="165"/>
              </a:spcBef>
              <a:buClr>
                <a:srgbClr val="8EC63F"/>
              </a:buClr>
              <a:buSzPct val="107142"/>
              <a:buFont typeface="Wingdings"/>
              <a:buChar char=""/>
              <a:tabLst>
                <a:tab pos="546735" algn="l"/>
              </a:tabLst>
            </a:pP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What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were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targeted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outcomes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each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activity?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Were targeted</a:t>
            </a:r>
            <a:r>
              <a:rPr sz="700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outcomes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achieved? If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so,</a:t>
            </a:r>
            <a:r>
              <a:rPr sz="7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what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700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success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attributed?</a:t>
            </a:r>
            <a:r>
              <a:rPr sz="700" spc="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If not,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what</a:t>
            </a:r>
            <a:r>
              <a:rPr sz="700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prevented</a:t>
            </a:r>
            <a:r>
              <a:rPr sz="7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700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outcomes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7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C6570"/>
                </a:solidFill>
                <a:latin typeface="Calibri"/>
                <a:cs typeface="Calibri"/>
              </a:rPr>
              <a:t>being</a:t>
            </a:r>
            <a:r>
              <a:rPr sz="700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C6570"/>
                </a:solidFill>
                <a:latin typeface="Calibri"/>
                <a:cs typeface="Calibri"/>
              </a:rPr>
              <a:t>achieved?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40"/>
              </a:spcBef>
            </a:pPr>
            <a:endParaRPr sz="7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13</a:t>
            </a:r>
            <a:endParaRPr sz="500">
              <a:latin typeface="Calibri"/>
              <a:cs typeface="Calibri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marL="217170">
              <a:lnSpc>
                <a:spcPct val="100000"/>
              </a:lnSpc>
            </a:pPr>
            <a:r>
              <a:rPr sz="1800" b="0" spc="120" dirty="0">
                <a:solidFill>
                  <a:srgbClr val="FFFFFF"/>
                </a:solidFill>
                <a:latin typeface="Bookman Old Style"/>
                <a:cs typeface="Bookman Old Style"/>
              </a:rPr>
              <a:t>Reporting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65" dirty="0">
                <a:solidFill>
                  <a:srgbClr val="FFFFFF"/>
                </a:solidFill>
                <a:latin typeface="Bookman Old Style"/>
                <a:cs typeface="Bookman Old Style"/>
              </a:rPr>
              <a:t>and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45" dirty="0">
                <a:solidFill>
                  <a:srgbClr val="FFFFFF"/>
                </a:solidFill>
                <a:latin typeface="Bookman Old Style"/>
                <a:cs typeface="Bookman Old Style"/>
              </a:rPr>
              <a:t>Monitoring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(cont.)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2900" marR="589280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provide templates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training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support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grantees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designing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conducting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evaluation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reporting findings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end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 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grant.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  <a:buClr>
                <a:srgbClr val="488BC9"/>
              </a:buClr>
              <a:buFont typeface="Wingdings"/>
              <a:buChar char=""/>
            </a:pPr>
            <a:endParaRPr sz="900">
              <a:latin typeface="Calibri"/>
              <a:cs typeface="Calibri"/>
            </a:endParaRPr>
          </a:p>
          <a:p>
            <a:pPr marL="344170" marR="224790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template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tracking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list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participating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comparison teachers,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pre‐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post‐test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results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participating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(including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control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group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teachers),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pre‐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post‐test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assessment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used,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scoring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rubric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assessment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has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been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attached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Appendix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B.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evaluation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require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partner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districts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use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student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assessment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results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for</a:t>
            </a:r>
            <a:r>
              <a:rPr sz="900" b="1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b="1" spc="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participating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900" b="1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(including control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comparison group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teachers).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local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evaluation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template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also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attached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Appendix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submitting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final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9"/>
              </a:spcBef>
              <a:buClr>
                <a:srgbClr val="488BC9"/>
              </a:buClr>
              <a:buFont typeface="Wingdings"/>
              <a:buChar char=""/>
            </a:pPr>
            <a:endParaRPr sz="900">
              <a:latin typeface="Calibri"/>
              <a:cs typeface="Calibri"/>
            </a:endParaRPr>
          </a:p>
          <a:p>
            <a:pPr marL="344170" marR="659130" indent="-114300">
              <a:lnSpc>
                <a:spcPct val="100000"/>
              </a:lnSpc>
              <a:spcBef>
                <a:spcPts val="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Within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year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after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end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grant,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publish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brief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synthesizing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evaluation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findings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across</a:t>
            </a:r>
            <a:r>
              <a:rPr sz="900" b="1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MSP</a:t>
            </a:r>
            <a:r>
              <a:rPr sz="900" b="1" spc="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projects,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including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success,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challenges,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lessons</a:t>
            </a:r>
            <a:r>
              <a:rPr sz="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learned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across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state.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80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14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4169C763-96C4-EAF5-D4FF-C074D673F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Reporting and monitoring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</a:pPr>
            <a:r>
              <a:rPr sz="1800" b="0" spc="140" dirty="0">
                <a:solidFill>
                  <a:srgbClr val="FFFFFF"/>
                </a:solidFill>
                <a:latin typeface="Bookman Old Style"/>
                <a:cs typeface="Bookman Old Style"/>
              </a:rPr>
              <a:t>Review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95" dirty="0">
                <a:solidFill>
                  <a:srgbClr val="FFFFFF"/>
                </a:solidFill>
                <a:latin typeface="Bookman Old Style"/>
                <a:cs typeface="Bookman Old Style"/>
              </a:rPr>
              <a:t>Process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65" dirty="0">
                <a:solidFill>
                  <a:srgbClr val="FFFFFF"/>
                </a:solidFill>
                <a:latin typeface="Bookman Old Style"/>
                <a:cs typeface="Bookman Old Style"/>
              </a:rPr>
              <a:t>and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145" dirty="0">
                <a:solidFill>
                  <a:srgbClr val="FFFFFF"/>
                </a:solidFill>
                <a:latin typeface="Bookman Old Style"/>
                <a:cs typeface="Bookman Old Style"/>
              </a:rPr>
              <a:t>Timeline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2900" marR="569595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Applications will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reviewed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staff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to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ensure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they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contain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required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components.</a:t>
            </a:r>
            <a:endParaRPr sz="900">
              <a:latin typeface="Calibri"/>
              <a:cs typeface="Calibri"/>
            </a:endParaRPr>
          </a:p>
          <a:p>
            <a:pPr marL="344170" marR="231775" indent="-114300">
              <a:lnSpc>
                <a:spcPct val="100000"/>
              </a:lnSpc>
              <a:spcBef>
                <a:spcPts val="795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funding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opportunity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is a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competitive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process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–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applicants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must</a:t>
            </a:r>
            <a:r>
              <a:rPr sz="900" b="1" u="sng" spc="-2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score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at</a:t>
            </a:r>
            <a:r>
              <a:rPr sz="900" b="1" u="sng" spc="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least</a:t>
            </a:r>
            <a:r>
              <a:rPr sz="900" b="1" u="sng" spc="-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spc="-2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90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points</a:t>
            </a:r>
            <a:r>
              <a:rPr sz="900" b="1" u="sng" spc="-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out</a:t>
            </a:r>
            <a:r>
              <a:rPr sz="900" b="1" u="sng" spc="-2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of</a:t>
            </a:r>
            <a:r>
              <a:rPr sz="900" b="1" u="sng" spc="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the</a:t>
            </a:r>
            <a:r>
              <a:rPr sz="900" b="1" u="sng" spc="-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116 </a:t>
            </a:r>
            <a:r>
              <a:rPr sz="900" b="1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possible</a:t>
            </a:r>
            <a:r>
              <a:rPr sz="900" b="1" u="sng" spc="-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points</a:t>
            </a:r>
            <a:r>
              <a:rPr sz="900" b="1" u="sng" spc="-2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to be</a:t>
            </a:r>
            <a:r>
              <a:rPr sz="900" b="1" u="sng" spc="-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approved</a:t>
            </a:r>
            <a:r>
              <a:rPr sz="900" b="1" u="sng" spc="-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for</a:t>
            </a:r>
            <a:r>
              <a:rPr sz="900" b="1" u="sng" spc="-1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funding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.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Applications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score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below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90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points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may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asked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submit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revisions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would</a:t>
            </a:r>
            <a:r>
              <a:rPr sz="9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bring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the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application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up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fundable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level.</a:t>
            </a:r>
            <a:endParaRPr sz="900">
              <a:latin typeface="Calibri"/>
              <a:cs typeface="Calibri"/>
            </a:endParaRPr>
          </a:p>
          <a:p>
            <a:pPr marL="342900" marR="215900" indent="-113664">
              <a:lnSpc>
                <a:spcPct val="100000"/>
              </a:lnSpc>
              <a:spcBef>
                <a:spcPts val="790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There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no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guarantee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that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submitting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result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funding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funding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requested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level.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All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award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decisions</a:t>
            </a:r>
            <a:r>
              <a:rPr sz="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final.</a:t>
            </a:r>
            <a:endParaRPr sz="900">
              <a:latin typeface="Calibri"/>
              <a:cs typeface="Calibri"/>
            </a:endParaRPr>
          </a:p>
          <a:p>
            <a:pPr marL="343535" indent="-113664">
              <a:lnSpc>
                <a:spcPct val="100000"/>
              </a:lnSpc>
              <a:spcBef>
                <a:spcPts val="790"/>
              </a:spcBef>
              <a:buClr>
                <a:srgbClr val="488BC9"/>
              </a:buClr>
              <a:buSzPct val="111111"/>
              <a:buFont typeface="Wingdings"/>
              <a:buChar char=""/>
              <a:tabLst>
                <a:tab pos="343535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Applicants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notified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final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award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status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no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later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than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December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16,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2016.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15</a:t>
            </a:r>
            <a:endParaRPr sz="500">
              <a:latin typeface="Calibri"/>
              <a:cs typeface="Calibri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5402579"/>
              <a:ext cx="4572000" cy="34290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b="0" spc="114" dirty="0">
                <a:solidFill>
                  <a:srgbClr val="FFFFFF"/>
                </a:solidFill>
                <a:latin typeface="Bookman Old Style"/>
                <a:cs typeface="Bookman Old Style"/>
              </a:rPr>
              <a:t>Technical</a:t>
            </a:r>
            <a:r>
              <a:rPr sz="1800" b="0" spc="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85" dirty="0">
                <a:solidFill>
                  <a:srgbClr val="FFFFFF"/>
                </a:solidFill>
                <a:latin typeface="Bookman Old Style"/>
                <a:cs typeface="Bookman Old Style"/>
              </a:rPr>
              <a:t>Assistance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220979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If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interested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applying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funding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opportunity,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please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submit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Letter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Intent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(see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Appendix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 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RFP)</a:t>
            </a:r>
            <a:r>
              <a:rPr sz="900" b="1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EF7521"/>
                </a:solidFill>
                <a:latin typeface="Calibri"/>
                <a:cs typeface="Calibri"/>
              </a:rPr>
              <a:t>Wednesday, </a:t>
            </a:r>
            <a:r>
              <a:rPr sz="900" b="1" spc="-10" dirty="0">
                <a:solidFill>
                  <a:srgbClr val="EF7521"/>
                </a:solidFill>
                <a:latin typeface="Calibri"/>
                <a:cs typeface="Calibri"/>
              </a:rPr>
              <a:t>October</a:t>
            </a:r>
            <a:r>
              <a:rPr sz="900" b="1" spc="-15" dirty="0">
                <a:solidFill>
                  <a:srgbClr val="EF7521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EF7521"/>
                </a:solidFill>
                <a:latin typeface="Calibri"/>
                <a:cs typeface="Calibri"/>
              </a:rPr>
              <a:t>5, 2016,</a:t>
            </a:r>
            <a:r>
              <a:rPr sz="900" b="1" spc="5" dirty="0">
                <a:solidFill>
                  <a:srgbClr val="EF7521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EF7521"/>
                </a:solidFill>
                <a:latin typeface="Calibri"/>
                <a:cs typeface="Calibri"/>
              </a:rPr>
              <a:t>by</a:t>
            </a:r>
            <a:r>
              <a:rPr sz="900" b="1" spc="5" dirty="0">
                <a:solidFill>
                  <a:srgbClr val="EF7521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EF7521"/>
                </a:solidFill>
                <a:latin typeface="Calibri"/>
                <a:cs typeface="Calibri"/>
              </a:rPr>
              <a:t>11:59</a:t>
            </a:r>
            <a:r>
              <a:rPr sz="900" b="1" spc="5" dirty="0">
                <a:solidFill>
                  <a:srgbClr val="EF7521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EF7521"/>
                </a:solidFill>
                <a:latin typeface="Calibri"/>
                <a:cs typeface="Calibri"/>
              </a:rPr>
              <a:t>pm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,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via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SurveyMonkey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at: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</a:rPr>
              <a:t>ht</a:t>
            </a:r>
            <a:r>
              <a:rPr sz="900" b="1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7"/>
              </a:rPr>
              <a:t>tps://www.surveymonkey.com/r/msp2016_loi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  <a:hlinkClick r:id="rId7"/>
              </a:rPr>
              <a:t>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  <a:buClr>
                <a:srgbClr val="488BC9"/>
              </a:buClr>
              <a:buFont typeface="Wingdings"/>
              <a:buChar char=""/>
            </a:pPr>
            <a:endParaRPr sz="900">
              <a:latin typeface="Calibri"/>
              <a:cs typeface="Calibri"/>
            </a:endParaRPr>
          </a:p>
          <a:p>
            <a:pPr marL="344170" marR="220345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During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each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grant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year,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provides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training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technical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support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reporting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requirements,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including submitting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data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 the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USDE’s Annual Performance Report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secured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website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evaluation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CDE via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 Syncplicity.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16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19342980-50FB-1551-762A-C5403D96C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TA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18806" y="253238"/>
            <a:ext cx="74104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Calibri"/>
                <a:cs typeface="Calibri"/>
              </a:rPr>
              <a:t>9/29/2016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1225296"/>
            <a:ext cx="4572000" cy="3429000"/>
            <a:chOff x="1600200" y="1225296"/>
            <a:chExt cx="4572000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1225296"/>
              <a:ext cx="4572000" cy="3429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0949" y="4308347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7"/>
                  </a:lnTo>
                  <a:lnTo>
                    <a:pt x="2214" y="242315"/>
                  </a:lnTo>
                  <a:lnTo>
                    <a:pt x="0" y="248792"/>
                  </a:lnTo>
                  <a:lnTo>
                    <a:pt x="1071" y="254126"/>
                  </a:lnTo>
                  <a:lnTo>
                    <a:pt x="5000" y="257746"/>
                  </a:lnTo>
                  <a:lnTo>
                    <a:pt x="11358" y="259079"/>
                  </a:lnTo>
                  <a:lnTo>
                    <a:pt x="283392" y="259079"/>
                  </a:lnTo>
                  <a:lnTo>
                    <a:pt x="290191" y="257746"/>
                  </a:lnTo>
                  <a:lnTo>
                    <a:pt x="294346" y="254126"/>
                  </a:lnTo>
                  <a:lnTo>
                    <a:pt x="295501" y="248792"/>
                  </a:lnTo>
                  <a:lnTo>
                    <a:pt x="293298" y="242315"/>
                  </a:lnTo>
                  <a:lnTo>
                    <a:pt x="156900" y="6857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2985" y="4328922"/>
              <a:ext cx="98298" cy="97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4456938"/>
              <a:ext cx="159257" cy="80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05678" y="4554473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5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5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08975" y="4308347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1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4322825"/>
              <a:ext cx="199643" cy="224027"/>
            </a:xfrm>
            <a:prstGeom prst="rect">
              <a:avLst/>
            </a:prstGeom>
          </p:spPr>
        </p:pic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1800">
              <a:latin typeface="Times New Roman"/>
              <a:cs typeface="Times New Roman"/>
            </a:endParaRPr>
          </a:p>
          <a:p>
            <a:pPr marL="1043940">
              <a:lnSpc>
                <a:spcPct val="100000"/>
              </a:lnSpc>
            </a:pPr>
            <a:r>
              <a:rPr sz="1800" b="0" spc="85" dirty="0">
                <a:solidFill>
                  <a:srgbClr val="FFFFFF"/>
                </a:solidFill>
                <a:latin typeface="Bookman Old Style"/>
                <a:cs typeface="Bookman Old Style"/>
              </a:rPr>
              <a:t>Submission</a:t>
            </a:r>
            <a:r>
              <a:rPr sz="18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18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Process</a:t>
            </a:r>
            <a:endParaRPr sz="18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Bookman Old Style"/>
              <a:cs typeface="Bookman Old Style"/>
            </a:endParaRPr>
          </a:p>
          <a:p>
            <a:pPr marL="344170" marR="224154" indent="-114300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electronic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copy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electronic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budget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must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submitted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to: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6"/>
              </a:rPr>
              <a:t>CompetitiveGrants@cde.state.co.us</a:t>
            </a:r>
            <a:r>
              <a:rPr sz="900" b="1" u="none" spc="-1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by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Monday,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November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14, 2016</a:t>
            </a:r>
            <a:r>
              <a:rPr sz="900" b="1" u="none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900" b="1" u="none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11:59</a:t>
            </a:r>
            <a:r>
              <a:rPr sz="900" b="1" u="none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p.m.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electronic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version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should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include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all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required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elements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of the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application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as 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one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document.</a:t>
            </a:r>
            <a:r>
              <a:rPr sz="900" b="1" u="none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Please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attach</a:t>
            </a:r>
            <a:r>
              <a:rPr sz="900" b="1" u="none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u="none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electronic</a:t>
            </a:r>
            <a:r>
              <a:rPr sz="900" b="1" u="none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budget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workbook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900" b="1" u="none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900" b="1" u="none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separate</a:t>
            </a:r>
            <a:r>
              <a:rPr sz="900" b="1" u="none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document 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email.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Incomplete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or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late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applications will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considered.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If you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do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receive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an email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confirmation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u="none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receipt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900" b="1" u="none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your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application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within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24</a:t>
            </a:r>
            <a:r>
              <a:rPr sz="900" b="1" u="none" spc="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hours</a:t>
            </a:r>
            <a:r>
              <a:rPr sz="9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of 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900" b="1" u="none" spc="50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deadline,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please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none" dirty="0">
                <a:solidFill>
                  <a:srgbClr val="5C6570"/>
                </a:solidFill>
                <a:latin typeface="Calibri"/>
                <a:cs typeface="Calibri"/>
              </a:rPr>
              <a:t>email</a:t>
            </a:r>
            <a:r>
              <a:rPr sz="9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6"/>
              </a:rPr>
              <a:t>CompetitiveGrants@cde.state.co.us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  <a:hlinkClick r:id="rId6"/>
              </a:rPr>
              <a:t>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  <a:buClr>
                <a:srgbClr val="488BC9"/>
              </a:buClr>
              <a:buFont typeface="Wingdings"/>
              <a:buChar char=""/>
            </a:pPr>
            <a:endParaRPr sz="900">
              <a:latin typeface="Calibri"/>
              <a:cs typeface="Calibri"/>
            </a:endParaRPr>
          </a:p>
          <a:p>
            <a:pPr marL="342900" marR="251460" indent="-113664">
              <a:lnSpc>
                <a:spcPct val="100000"/>
              </a:lnSpc>
              <a:buClr>
                <a:srgbClr val="488BC9"/>
              </a:buClr>
              <a:buSzPct val="111111"/>
              <a:buFont typeface="Wingdings"/>
              <a:buChar char=""/>
              <a:tabLst>
                <a:tab pos="344170" algn="l"/>
              </a:tabLst>
            </a:pP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Application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materials</a:t>
            </a:r>
            <a:r>
              <a:rPr sz="9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and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budget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available</a:t>
            </a:r>
            <a:r>
              <a:rPr sz="900" b="1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for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download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on the</a:t>
            </a:r>
            <a:r>
              <a:rPr sz="900" b="1" spc="-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900" b="1" spc="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5C6570"/>
                </a:solidFill>
                <a:latin typeface="Calibri"/>
                <a:cs typeface="Calibri"/>
              </a:rPr>
              <a:t>website</a:t>
            </a:r>
            <a:r>
              <a:rPr sz="900" b="1" spc="-25" dirty="0">
                <a:solidFill>
                  <a:srgbClr val="5C6570"/>
                </a:solidFill>
                <a:latin typeface="Calibri"/>
                <a:cs typeface="Calibri"/>
              </a:rPr>
              <a:t> at:</a:t>
            </a:r>
            <a:r>
              <a:rPr sz="900" b="1" spc="500" dirty="0">
                <a:solidFill>
                  <a:srgbClr val="5C6570"/>
                </a:solidFill>
                <a:latin typeface="Calibri"/>
                <a:cs typeface="Calibri"/>
              </a:rPr>
              <a:t> 	</a:t>
            </a:r>
            <a:r>
              <a:rPr sz="900" b="1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7"/>
              </a:rPr>
              <a:t>www.cde.state.co.us/fedprograms/tii/b</a:t>
            </a:r>
            <a:r>
              <a:rPr sz="900" b="1" u="none" spc="-10" dirty="0">
                <a:solidFill>
                  <a:srgbClr val="5C6570"/>
                </a:solidFill>
                <a:latin typeface="Calibri"/>
                <a:cs typeface="Calibri"/>
                <a:hlinkClick r:id="rId7"/>
              </a:rPr>
              <a:t>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</a:pPr>
            <a:r>
              <a:rPr sz="500" b="1" spc="-25" dirty="0">
                <a:solidFill>
                  <a:srgbClr val="45454C"/>
                </a:solidFill>
                <a:latin typeface="Calibri"/>
                <a:cs typeface="Calibri"/>
              </a:rPr>
              <a:t>17</a:t>
            </a:r>
            <a:endParaRPr sz="500">
              <a:latin typeface="Calibri"/>
              <a:cs typeface="Calibri"/>
            </a:endParaRPr>
          </a:p>
        </p:txBody>
      </p:sp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00200" y="5402579"/>
            <a:ext cx="4572000" cy="3429000"/>
            <a:chOff x="1600200" y="5402579"/>
            <a:chExt cx="4572000" cy="3429000"/>
          </a:xfrm>
        </p:grpSpPr>
        <p:sp>
          <p:nvSpPr>
            <p:cNvPr id="13" name="object 13"/>
            <p:cNvSpPr/>
            <p:nvPr/>
          </p:nvSpPr>
          <p:spPr>
            <a:xfrm>
              <a:off x="1600200" y="5402579"/>
              <a:ext cx="4572000" cy="3429000"/>
            </a:xfrm>
            <a:custGeom>
              <a:avLst/>
              <a:gdLst/>
              <a:ahLst/>
              <a:cxnLst/>
              <a:rect l="l" t="t" r="r" b="b"/>
              <a:pathLst>
                <a:path w="4572000" h="3429000">
                  <a:moveTo>
                    <a:pt x="4572000" y="0"/>
                  </a:moveTo>
                  <a:lnTo>
                    <a:pt x="0" y="0"/>
                  </a:lnTo>
                  <a:lnTo>
                    <a:pt x="0" y="3429000"/>
                  </a:lnTo>
                  <a:lnTo>
                    <a:pt x="4572000" y="342900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500949" y="8485631"/>
              <a:ext cx="295910" cy="259079"/>
            </a:xfrm>
            <a:custGeom>
              <a:avLst/>
              <a:gdLst/>
              <a:ahLst/>
              <a:cxnLst/>
              <a:rect l="l" t="t" r="r" b="b"/>
              <a:pathLst>
                <a:path w="295910" h="259079">
                  <a:moveTo>
                    <a:pt x="147375" y="0"/>
                  </a:moveTo>
                  <a:lnTo>
                    <a:pt x="142327" y="1714"/>
                  </a:lnTo>
                  <a:lnTo>
                    <a:pt x="137850" y="6858"/>
                  </a:lnTo>
                  <a:lnTo>
                    <a:pt x="2214" y="242316"/>
                  </a:lnTo>
                  <a:lnTo>
                    <a:pt x="0" y="248793"/>
                  </a:lnTo>
                  <a:lnTo>
                    <a:pt x="1071" y="254127"/>
                  </a:lnTo>
                  <a:lnTo>
                    <a:pt x="5000" y="257746"/>
                  </a:lnTo>
                  <a:lnTo>
                    <a:pt x="11358" y="259080"/>
                  </a:lnTo>
                  <a:lnTo>
                    <a:pt x="283392" y="259080"/>
                  </a:lnTo>
                  <a:lnTo>
                    <a:pt x="290191" y="257746"/>
                  </a:lnTo>
                  <a:lnTo>
                    <a:pt x="294346" y="254127"/>
                  </a:lnTo>
                  <a:lnTo>
                    <a:pt x="295501" y="248793"/>
                  </a:lnTo>
                  <a:lnTo>
                    <a:pt x="293298" y="242316"/>
                  </a:lnTo>
                  <a:lnTo>
                    <a:pt x="156900" y="6858"/>
                  </a:lnTo>
                  <a:lnTo>
                    <a:pt x="152423" y="1714"/>
                  </a:lnTo>
                  <a:lnTo>
                    <a:pt x="147375" y="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02985" y="8506205"/>
              <a:ext cx="98298" cy="9753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220" y="8634222"/>
              <a:ext cx="159257" cy="807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05678" y="8731757"/>
              <a:ext cx="25400" cy="13335"/>
            </a:xfrm>
            <a:custGeom>
              <a:avLst/>
              <a:gdLst/>
              <a:ahLst/>
              <a:cxnLst/>
              <a:rect l="l" t="t" r="r" b="b"/>
              <a:pathLst>
                <a:path w="25400" h="13334">
                  <a:moveTo>
                    <a:pt x="8382" y="0"/>
                  </a:moveTo>
                  <a:lnTo>
                    <a:pt x="0" y="0"/>
                  </a:lnTo>
                  <a:lnTo>
                    <a:pt x="0" y="2286"/>
                  </a:lnTo>
                  <a:lnTo>
                    <a:pt x="3048" y="2286"/>
                  </a:lnTo>
                  <a:lnTo>
                    <a:pt x="3048" y="12192"/>
                  </a:lnTo>
                  <a:lnTo>
                    <a:pt x="5334" y="12192"/>
                  </a:lnTo>
                  <a:lnTo>
                    <a:pt x="5334" y="2286"/>
                  </a:lnTo>
                  <a:lnTo>
                    <a:pt x="8382" y="2286"/>
                  </a:lnTo>
                  <a:lnTo>
                    <a:pt x="8382" y="0"/>
                  </a:lnTo>
                  <a:close/>
                </a:path>
                <a:path w="25400" h="13334">
                  <a:moveTo>
                    <a:pt x="25146" y="12192"/>
                  </a:moveTo>
                  <a:lnTo>
                    <a:pt x="23850" y="5334"/>
                  </a:lnTo>
                  <a:lnTo>
                    <a:pt x="22860" y="0"/>
                  </a:lnTo>
                  <a:lnTo>
                    <a:pt x="22098" y="0"/>
                  </a:lnTo>
                  <a:lnTo>
                    <a:pt x="18288" y="8382"/>
                  </a:lnTo>
                  <a:lnTo>
                    <a:pt x="16891" y="5334"/>
                  </a:lnTo>
                  <a:lnTo>
                    <a:pt x="14478" y="0"/>
                  </a:lnTo>
                  <a:lnTo>
                    <a:pt x="13716" y="0"/>
                  </a:lnTo>
                  <a:lnTo>
                    <a:pt x="11430" y="12192"/>
                  </a:lnTo>
                  <a:lnTo>
                    <a:pt x="13716" y="12192"/>
                  </a:lnTo>
                  <a:lnTo>
                    <a:pt x="14478" y="5334"/>
                  </a:lnTo>
                  <a:lnTo>
                    <a:pt x="17526" y="12192"/>
                  </a:lnTo>
                  <a:lnTo>
                    <a:pt x="17526" y="12954"/>
                  </a:lnTo>
                  <a:lnTo>
                    <a:pt x="18288" y="12954"/>
                  </a:lnTo>
                  <a:lnTo>
                    <a:pt x="19050" y="12192"/>
                  </a:lnTo>
                  <a:lnTo>
                    <a:pt x="20739" y="8382"/>
                  </a:lnTo>
                  <a:lnTo>
                    <a:pt x="22098" y="5334"/>
                  </a:lnTo>
                  <a:lnTo>
                    <a:pt x="22860" y="12192"/>
                  </a:lnTo>
                  <a:lnTo>
                    <a:pt x="25146" y="1219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08975" y="8485631"/>
              <a:ext cx="294005" cy="257175"/>
            </a:xfrm>
            <a:custGeom>
              <a:avLst/>
              <a:gdLst/>
              <a:ahLst/>
              <a:cxnLst/>
              <a:rect l="l" t="t" r="r" b="b"/>
              <a:pathLst>
                <a:path w="294004" h="257175">
                  <a:moveTo>
                    <a:pt x="282630" y="0"/>
                  </a:moveTo>
                  <a:lnTo>
                    <a:pt x="11358" y="0"/>
                  </a:lnTo>
                  <a:lnTo>
                    <a:pt x="5000" y="1214"/>
                  </a:lnTo>
                  <a:lnTo>
                    <a:pt x="1071" y="4572"/>
                  </a:lnTo>
                  <a:lnTo>
                    <a:pt x="0" y="9644"/>
                  </a:lnTo>
                  <a:lnTo>
                    <a:pt x="2214" y="16002"/>
                  </a:lnTo>
                  <a:lnTo>
                    <a:pt x="137850" y="249936"/>
                  </a:lnTo>
                  <a:lnTo>
                    <a:pt x="141993" y="255079"/>
                  </a:lnTo>
                  <a:lnTo>
                    <a:pt x="146994" y="256794"/>
                  </a:lnTo>
                  <a:lnTo>
                    <a:pt x="151995" y="255079"/>
                  </a:lnTo>
                  <a:lnTo>
                    <a:pt x="156138" y="249936"/>
                  </a:lnTo>
                  <a:lnTo>
                    <a:pt x="291774" y="16002"/>
                  </a:lnTo>
                  <a:lnTo>
                    <a:pt x="293989" y="9644"/>
                  </a:lnTo>
                  <a:lnTo>
                    <a:pt x="292917" y="4572"/>
                  </a:lnTo>
                  <a:lnTo>
                    <a:pt x="288988" y="1214"/>
                  </a:lnTo>
                  <a:lnTo>
                    <a:pt x="282630" y="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5385" y="8500109"/>
              <a:ext cx="199643" cy="224028"/>
            </a:xfrm>
            <a:prstGeom prst="rect">
              <a:avLst/>
            </a:prstGeom>
          </p:spPr>
        </p:pic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10"/>
              </a:spcBef>
            </a:pPr>
            <a:endParaRPr sz="2100">
              <a:latin typeface="Times New Roman"/>
              <a:cs typeface="Times New Roman"/>
            </a:endParaRPr>
          </a:p>
          <a:p>
            <a:pPr marR="12065" algn="ctr">
              <a:lnSpc>
                <a:spcPct val="100000"/>
              </a:lnSpc>
            </a:pPr>
            <a:r>
              <a:rPr sz="2100" b="0" spc="80" dirty="0">
                <a:solidFill>
                  <a:srgbClr val="FFFFFF"/>
                </a:solidFill>
                <a:latin typeface="Bookman Old Style"/>
                <a:cs typeface="Bookman Old Style"/>
              </a:rPr>
              <a:t>Required</a:t>
            </a:r>
            <a:r>
              <a:rPr sz="2100" b="0" spc="-1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2100" b="0" spc="60" dirty="0">
                <a:solidFill>
                  <a:srgbClr val="FFFFFF"/>
                </a:solidFill>
                <a:latin typeface="Bookman Old Style"/>
                <a:cs typeface="Bookman Old Style"/>
              </a:rPr>
              <a:t>Elements</a:t>
            </a:r>
            <a:endParaRPr sz="2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2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2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2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2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1470"/>
              </a:spcBef>
            </a:pPr>
            <a:endParaRPr sz="2100">
              <a:latin typeface="Bookman Old Style"/>
              <a:cs typeface="Bookman Old Style"/>
            </a:endParaRPr>
          </a:p>
          <a:p>
            <a:pPr marL="39370">
              <a:lnSpc>
                <a:spcPct val="100000"/>
              </a:lnSpc>
              <a:spcBef>
                <a:spcPts val="5"/>
              </a:spcBef>
            </a:pPr>
            <a:r>
              <a:rPr sz="550" b="1" spc="-25" dirty="0">
                <a:solidFill>
                  <a:srgbClr val="45454C"/>
                </a:solidFill>
                <a:latin typeface="Calibri"/>
                <a:cs typeface="Calibri"/>
              </a:rPr>
              <a:t>18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5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1AAB70A8-F746-DC44-57B2-E5366AE6F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620" y="-276999"/>
            <a:ext cx="6995160" cy="276999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Submission process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4134</Words>
  <Application>Microsoft Office PowerPoint</Application>
  <PresentationFormat>Custom</PresentationFormat>
  <Paragraphs>585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Book Antiqua</vt:lpstr>
      <vt:lpstr>Bookman Old Style</vt:lpstr>
      <vt:lpstr>Calibri</vt:lpstr>
      <vt:lpstr>Times New Roman</vt:lpstr>
      <vt:lpstr>Wingdings</vt:lpstr>
      <vt:lpstr>Office Theme</vt:lpstr>
      <vt:lpstr>Colorado’s Math and Science Partnership Program</vt:lpstr>
      <vt:lpstr>Eligible Applicants</vt:lpstr>
      <vt:lpstr>Eligible Applicants Cont’d</vt:lpstr>
      <vt:lpstr>Eligible Applicants Continued</vt:lpstr>
      <vt:lpstr>Available Funds</vt:lpstr>
      <vt:lpstr>Timeline</vt:lpstr>
      <vt:lpstr>Reporting and monitoring</vt:lpstr>
      <vt:lpstr>TA</vt:lpstr>
      <vt:lpstr>Submission process</vt:lpstr>
      <vt:lpstr>Applicant format</vt:lpstr>
      <vt:lpstr>Section A and B</vt:lpstr>
      <vt:lpstr>Section C and D</vt:lpstr>
      <vt:lpstr>Section E and F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MSP.pptx</dc:title>
  <dc:creator>burnham_k</dc:creator>
  <cp:lastModifiedBy>Owen, Emily</cp:lastModifiedBy>
  <cp:revision>2</cp:revision>
  <dcterms:created xsi:type="dcterms:W3CDTF">2024-04-03T20:27:23Z</dcterms:created>
  <dcterms:modified xsi:type="dcterms:W3CDTF">2024-04-03T21:23:22Z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2024-04-03T00:00:00Z</vt:filetime>
  </property>
  <property fmtid="{D5CDD505-2E9C-101B-9397-08002B2CF9AE}" pid="5" name="Producer">
    <vt:lpwstr>Acrobat Distiller 10.0.0 (Windows)</vt:lpwstr>
  </property>
</Properties>
</file>