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i1ebUvZxrsVumk+EqwpQMGxwHPv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240DE7B-C166-4540-B198-010CA3829231}">
  <a:tblStyle styleId="{7240DE7B-C166-4540-B198-010CA3829231}"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155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 name="Google Shape;84;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8" name="Google Shape;158;p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82b512d8dc_0_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g82b512d8dc_0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g82b512d8dc_0_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2" name="Google Shape;192;p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1" name="Google Shape;201;p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8" name="Google Shape;208;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5" name="Google Shape;215;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3" name="Google Shape;223;p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1" name="Google Shape;231;p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8332b7a3dd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(1 minutes) We are all adjusting to a new normal because of the impact of COVID.  It has caused us to look at our practices and think about how we can do business differently.  It creates opportunity for us to think outside of the box on how we can be more efficient but also maintain connection with other.  That is how we want to think about this learning today.  We have to adjust and think differently about hiring.  We can mourn our past practice or think about this as a new and exciting way to hire great teachers for the kids we serve.</a:t>
            </a:r>
            <a:endParaRPr/>
          </a:p>
        </p:txBody>
      </p:sp>
      <p:sp>
        <p:nvSpPr>
          <p:cNvPr id="91" name="Google Shape;91;g8332b7a3dd_0_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9" name="Google Shape;239;p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8332b7a3dd_0_9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8332b7a3dd_0_9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(2 minutes) There is a great deal of preparation that goes into virtual hiring before you even conduct the interview.   Here are some recommendations that come from TNTP.  First you want to determine what platform you will use for the interview and that both the team and interviewees know how to use them.  Additionally, you want to create equity in your hiring so if a candidate doesn’t have access to a particular platform, you should provide an alternative.  Next, you want to set and communicate clear expectation for the interview.  You will want to give guidance on dress, suitable settings such as one with minimal noise and technical requirements.  Because candidates are interviewing at home most likely, let them know that you understand if there are unintended interruptions like dogs barking, kids running in, etc.  Lastly, you want to be sure that your team is aware of unconscious or explicit biases and that they don’t influence a decision such as a candidate’s surroundings, dress or background noise.</a:t>
            </a:r>
            <a:endParaRPr/>
          </a:p>
        </p:txBody>
      </p:sp>
      <p:sp>
        <p:nvSpPr>
          <p:cNvPr id="248" name="Google Shape;248;g8332b7a3dd_0_9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5" name="Google Shape;255;p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2" name="Google Shape;262;p3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0" name="Google Shape;270;p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7" name="Google Shape;277;p3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3" name="Google Shape;283;p3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8332b7a3dd_0_18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8332b7a3dd_0_18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Think about introducing and reinforcing that two work best together</a:t>
            </a:r>
            <a:endParaRPr/>
          </a:p>
        </p:txBody>
      </p:sp>
      <p:sp>
        <p:nvSpPr>
          <p:cNvPr id="102" name="Google Shape;102;g8332b7a3dd_0_18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735ffc3fe5_0_8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735ffc3fe5_0_8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g735ffc3fe5_0_8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82b512d8dc_0_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g82b512d8dc_0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It’s important to keep our sense of humor in our new digital world. Things could take an unpredictable turn. Have empathy for your candidate who shows up on Zoom like this…. Have empathy for each other.</a:t>
            </a:r>
            <a:endParaRPr/>
          </a:p>
        </p:txBody>
      </p:sp>
      <p:sp>
        <p:nvSpPr>
          <p:cNvPr id="118" name="Google Shape;118;g82b512d8dc_0_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82b512d8dc_0_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g82b512d8dc_0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6" name="Google Shape;126;g82b512d8dc_0_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82b512d8dc_0_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g82b512d8dc_0_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There is so much conversation about what is different right now. Let’s ground ourselves in what is the same.</a:t>
            </a:r>
            <a:endParaRPr/>
          </a:p>
        </p:txBody>
      </p:sp>
      <p:sp>
        <p:nvSpPr>
          <p:cNvPr id="135" name="Google Shape;135;g82b512d8dc_0_2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9" name="Google Shape;149;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15"/>
          <p:cNvSpPr/>
          <p:nvPr/>
        </p:nvSpPr>
        <p:spPr>
          <a:xfrm>
            <a:off x="0" y="4675238"/>
            <a:ext cx="9144000" cy="2182761"/>
          </a:xfrm>
          <a:prstGeom prst="rect">
            <a:avLst/>
          </a:prstGeom>
          <a:gradFill>
            <a:gsLst>
              <a:gs pos="0">
                <a:schemeClr val="lt1"/>
              </a:gs>
              <a:gs pos="100000">
                <a:srgbClr val="00953A">
                  <a:alpha val="49411"/>
                </a:srgbClr>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 name="Google Shape;15;p15"/>
          <p:cNvSpPr txBox="1">
            <a:spLocks noGrp="1"/>
          </p:cNvSpPr>
          <p:nvPr>
            <p:ph type="ctrTitle"/>
          </p:nvPr>
        </p:nvSpPr>
        <p:spPr>
          <a:xfrm>
            <a:off x="685800" y="3236239"/>
            <a:ext cx="7772400" cy="1216589"/>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dk1"/>
              </a:buClr>
              <a:buSzPts val="3600"/>
              <a:buFont typeface="Arial"/>
              <a:buNone/>
              <a:defRPr sz="36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5"/>
          <p:cNvSpPr txBox="1">
            <a:spLocks noGrp="1"/>
          </p:cNvSpPr>
          <p:nvPr>
            <p:ph type="subTitle" idx="1"/>
          </p:nvPr>
        </p:nvSpPr>
        <p:spPr>
          <a:xfrm>
            <a:off x="685800" y="5073444"/>
            <a:ext cx="7772400" cy="106592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000"/>
              <a:buNone/>
              <a:defRPr sz="20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7" name="Google Shape;17;p15"/>
          <p:cNvPicPr preferRelativeResize="0"/>
          <p:nvPr/>
        </p:nvPicPr>
        <p:blipFill rotWithShape="1">
          <a:blip r:embed="rId2">
            <a:alphaModFix/>
          </a:blip>
          <a:srcRect/>
          <a:stretch/>
        </p:blipFill>
        <p:spPr>
          <a:xfrm>
            <a:off x="3165737" y="632706"/>
            <a:ext cx="2821173" cy="1762730"/>
          </a:xfrm>
          <a:prstGeom prst="rect">
            <a:avLst/>
          </a:prstGeom>
          <a:noFill/>
          <a:ln>
            <a:noFill/>
          </a:ln>
        </p:spPr>
      </p:pic>
      <p:cxnSp>
        <p:nvCxnSpPr>
          <p:cNvPr id="18" name="Google Shape;18;p15"/>
          <p:cNvCxnSpPr/>
          <p:nvPr/>
        </p:nvCxnSpPr>
        <p:spPr>
          <a:xfrm>
            <a:off x="685800" y="2772696"/>
            <a:ext cx="7801897" cy="0"/>
          </a:xfrm>
          <a:prstGeom prst="straightConnector1">
            <a:avLst/>
          </a:prstGeom>
          <a:noFill/>
          <a:ln w="19050" cap="flat" cmpd="sng">
            <a:solidFill>
              <a:srgbClr val="00953A"/>
            </a:solidFill>
            <a:prstDash val="solid"/>
            <a:miter lim="800000"/>
            <a:headEnd type="none" w="sm" len="sm"/>
            <a:tailEnd type="none" w="sm" len="sm"/>
          </a:ln>
        </p:spPr>
      </p:cxnSp>
      <p:sp>
        <p:nvSpPr>
          <p:cNvPr id="19" name="Google Shape;19;p15"/>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72"/>
        <p:cNvGrpSpPr/>
        <p:nvPr/>
      </p:nvGrpSpPr>
      <p:grpSpPr>
        <a:xfrm>
          <a:off x="0" y="0"/>
          <a:ext cx="0" cy="0"/>
          <a:chOff x="0" y="0"/>
          <a:chExt cx="0" cy="0"/>
        </a:xfrm>
      </p:grpSpPr>
      <p:pic>
        <p:nvPicPr>
          <p:cNvPr id="73" name="Google Shape;73;p22"/>
          <p:cNvPicPr preferRelativeResize="0"/>
          <p:nvPr/>
        </p:nvPicPr>
        <p:blipFill rotWithShape="1">
          <a:blip r:embed="rId2">
            <a:alphaModFix/>
          </a:blip>
          <a:srcRect/>
          <a:stretch/>
        </p:blipFill>
        <p:spPr>
          <a:xfrm>
            <a:off x="1" y="0"/>
            <a:ext cx="9143997" cy="1219199"/>
          </a:xfrm>
          <a:prstGeom prst="rect">
            <a:avLst/>
          </a:prstGeom>
          <a:noFill/>
          <a:ln>
            <a:noFill/>
          </a:ln>
        </p:spPr>
      </p:pic>
      <p:sp>
        <p:nvSpPr>
          <p:cNvPr id="74" name="Google Shape;74;p22"/>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22"/>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6" name="Google Shape;76;p22"/>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77" name="Google Shape;77;p22"/>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78" name="Google Shape;78;p22"/>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79"/>
        <p:cNvGrpSpPr/>
        <p:nvPr/>
      </p:nvGrpSpPr>
      <p:grpSpPr>
        <a:xfrm>
          <a:off x="0" y="0"/>
          <a:ext cx="0" cy="0"/>
          <a:chOff x="0" y="0"/>
          <a:chExt cx="0" cy="0"/>
        </a:xfrm>
      </p:grpSpPr>
      <p:sp>
        <p:nvSpPr>
          <p:cNvPr id="80" name="Google Shape;80;p24"/>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81" name="Google Shape;81;p24"/>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pic>
        <p:nvPicPr>
          <p:cNvPr id="21" name="Google Shape;21;p16"/>
          <p:cNvPicPr preferRelativeResize="0"/>
          <p:nvPr/>
        </p:nvPicPr>
        <p:blipFill rotWithShape="1">
          <a:blip r:embed="rId2">
            <a:alphaModFix/>
          </a:blip>
          <a:srcRect/>
          <a:stretch/>
        </p:blipFill>
        <p:spPr>
          <a:xfrm>
            <a:off x="1" y="0"/>
            <a:ext cx="9143997" cy="1219200"/>
          </a:xfrm>
          <a:prstGeom prst="rect">
            <a:avLst/>
          </a:prstGeom>
          <a:noFill/>
          <a:ln>
            <a:noFill/>
          </a:ln>
        </p:spPr>
      </p:pic>
      <p:sp>
        <p:nvSpPr>
          <p:cNvPr id="22" name="Google Shape;22;p16"/>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6"/>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4" name="Google Shape;24;p16"/>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25" name="Google Shape;25;p16"/>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26"/>
        <p:cNvGrpSpPr/>
        <p:nvPr/>
      </p:nvGrpSpPr>
      <p:grpSpPr>
        <a:xfrm>
          <a:off x="0" y="0"/>
          <a:ext cx="0" cy="0"/>
          <a:chOff x="0" y="0"/>
          <a:chExt cx="0" cy="0"/>
        </a:xfrm>
      </p:grpSpPr>
      <p:pic>
        <p:nvPicPr>
          <p:cNvPr id="27" name="Google Shape;27;p26"/>
          <p:cNvPicPr preferRelativeResize="0"/>
          <p:nvPr/>
        </p:nvPicPr>
        <p:blipFill rotWithShape="1">
          <a:blip r:embed="rId2">
            <a:alphaModFix/>
          </a:blip>
          <a:srcRect/>
          <a:stretch/>
        </p:blipFill>
        <p:spPr>
          <a:xfrm>
            <a:off x="0" y="0"/>
            <a:ext cx="9144000" cy="6857999"/>
          </a:xfrm>
          <a:prstGeom prst="rect">
            <a:avLst/>
          </a:prstGeom>
          <a:noFill/>
          <a:ln>
            <a:noFill/>
          </a:ln>
        </p:spPr>
      </p:pic>
      <p:sp>
        <p:nvSpPr>
          <p:cNvPr id="28" name="Google Shape;28;p26"/>
          <p:cNvSpPr txBox="1">
            <a:spLocks noGrp="1"/>
          </p:cNvSpPr>
          <p:nvPr>
            <p:ph type="ctrTitle"/>
          </p:nvPr>
        </p:nvSpPr>
        <p:spPr>
          <a:xfrm>
            <a:off x="685800" y="2595716"/>
            <a:ext cx="7772400" cy="233762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6"/>
          <p:cNvSpPr txBox="1">
            <a:spLocks noGrp="1"/>
          </p:cNvSpPr>
          <p:nvPr>
            <p:ph type="sldNum" idx="12"/>
          </p:nvPr>
        </p:nvSpPr>
        <p:spPr>
          <a:xfrm>
            <a:off x="215697"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0"/>
        <p:cNvGrpSpPr/>
        <p:nvPr/>
      </p:nvGrpSpPr>
      <p:grpSpPr>
        <a:xfrm>
          <a:off x="0" y="0"/>
          <a:ext cx="0" cy="0"/>
          <a:chOff x="0" y="0"/>
          <a:chExt cx="0" cy="0"/>
        </a:xfrm>
      </p:grpSpPr>
      <p:sp>
        <p:nvSpPr>
          <p:cNvPr id="31" name="Google Shape;31;p23"/>
          <p:cNvSpPr txBox="1">
            <a:spLocks noGrp="1"/>
          </p:cNvSpPr>
          <p:nvPr>
            <p:ph type="body" idx="1"/>
          </p:nvPr>
        </p:nvSpPr>
        <p:spPr>
          <a:xfrm>
            <a:off x="628650" y="1463040"/>
            <a:ext cx="3886200" cy="458379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3"/>
          <p:cNvSpPr txBox="1">
            <a:spLocks noGrp="1"/>
          </p:cNvSpPr>
          <p:nvPr>
            <p:ph type="body" idx="2"/>
          </p:nvPr>
        </p:nvSpPr>
        <p:spPr>
          <a:xfrm>
            <a:off x="4629150" y="1463040"/>
            <a:ext cx="3886200" cy="458379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3" name="Google Shape;33;p23"/>
          <p:cNvPicPr preferRelativeResize="0"/>
          <p:nvPr/>
        </p:nvPicPr>
        <p:blipFill rotWithShape="1">
          <a:blip r:embed="rId2">
            <a:alphaModFix/>
          </a:blip>
          <a:srcRect/>
          <a:stretch/>
        </p:blipFill>
        <p:spPr>
          <a:xfrm>
            <a:off x="1" y="0"/>
            <a:ext cx="9143997" cy="1219200"/>
          </a:xfrm>
          <a:prstGeom prst="rect">
            <a:avLst/>
          </a:prstGeom>
          <a:noFill/>
          <a:ln>
            <a:noFill/>
          </a:ln>
        </p:spPr>
      </p:pic>
      <p:sp>
        <p:nvSpPr>
          <p:cNvPr id="34" name="Google Shape;34;p23"/>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5" name="Google Shape;35;p23"/>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36" name="Google Shape;36;p23"/>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7"/>
        <p:cNvGrpSpPr/>
        <p:nvPr/>
      </p:nvGrpSpPr>
      <p:grpSpPr>
        <a:xfrm>
          <a:off x="0" y="0"/>
          <a:ext cx="0" cy="0"/>
          <a:chOff x="0" y="0"/>
          <a:chExt cx="0" cy="0"/>
        </a:xfrm>
      </p:grpSpPr>
      <p:pic>
        <p:nvPicPr>
          <p:cNvPr id="38" name="Google Shape;38;p17"/>
          <p:cNvPicPr preferRelativeResize="0"/>
          <p:nvPr/>
        </p:nvPicPr>
        <p:blipFill rotWithShape="1">
          <a:blip r:embed="rId2">
            <a:alphaModFix/>
          </a:blip>
          <a:srcRect/>
          <a:stretch/>
        </p:blipFill>
        <p:spPr>
          <a:xfrm>
            <a:off x="1" y="0"/>
            <a:ext cx="9143997" cy="1219200"/>
          </a:xfrm>
          <a:prstGeom prst="rect">
            <a:avLst/>
          </a:prstGeom>
          <a:noFill/>
          <a:ln>
            <a:noFill/>
          </a:ln>
        </p:spPr>
      </p:pic>
      <p:sp>
        <p:nvSpPr>
          <p:cNvPr id="39" name="Google Shape;39;p17"/>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7"/>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1" name="Google Shape;41;p17"/>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42" name="Google Shape;42;p17"/>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43" name="Google Shape;43;p17"/>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44"/>
        <p:cNvGrpSpPr/>
        <p:nvPr/>
      </p:nvGrpSpPr>
      <p:grpSpPr>
        <a:xfrm>
          <a:off x="0" y="0"/>
          <a:ext cx="0" cy="0"/>
          <a:chOff x="0" y="0"/>
          <a:chExt cx="0" cy="0"/>
        </a:xfrm>
      </p:grpSpPr>
      <p:pic>
        <p:nvPicPr>
          <p:cNvPr id="45" name="Google Shape;45;p18"/>
          <p:cNvPicPr preferRelativeResize="0"/>
          <p:nvPr/>
        </p:nvPicPr>
        <p:blipFill rotWithShape="1">
          <a:blip r:embed="rId2">
            <a:alphaModFix/>
          </a:blip>
          <a:srcRect/>
          <a:stretch/>
        </p:blipFill>
        <p:spPr>
          <a:xfrm>
            <a:off x="1" y="0"/>
            <a:ext cx="9143997" cy="1219199"/>
          </a:xfrm>
          <a:prstGeom prst="rect">
            <a:avLst/>
          </a:prstGeom>
          <a:noFill/>
          <a:ln>
            <a:noFill/>
          </a:ln>
        </p:spPr>
      </p:pic>
      <p:sp>
        <p:nvSpPr>
          <p:cNvPr id="46" name="Google Shape;46;p18"/>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8"/>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8" name="Google Shape;48;p18"/>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49" name="Google Shape;49;p18"/>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50" name="Google Shape;50;p18"/>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51"/>
        <p:cNvGrpSpPr/>
        <p:nvPr/>
      </p:nvGrpSpPr>
      <p:grpSpPr>
        <a:xfrm>
          <a:off x="0" y="0"/>
          <a:ext cx="0" cy="0"/>
          <a:chOff x="0" y="0"/>
          <a:chExt cx="0" cy="0"/>
        </a:xfrm>
      </p:grpSpPr>
      <p:pic>
        <p:nvPicPr>
          <p:cNvPr id="52" name="Google Shape;52;p19"/>
          <p:cNvPicPr preferRelativeResize="0"/>
          <p:nvPr/>
        </p:nvPicPr>
        <p:blipFill rotWithShape="1">
          <a:blip r:embed="rId2">
            <a:alphaModFix/>
          </a:blip>
          <a:srcRect/>
          <a:stretch/>
        </p:blipFill>
        <p:spPr>
          <a:xfrm>
            <a:off x="1" y="0"/>
            <a:ext cx="9143997" cy="1219199"/>
          </a:xfrm>
          <a:prstGeom prst="rect">
            <a:avLst/>
          </a:prstGeom>
          <a:noFill/>
          <a:ln>
            <a:noFill/>
          </a:ln>
        </p:spPr>
      </p:pic>
      <p:sp>
        <p:nvSpPr>
          <p:cNvPr id="53" name="Google Shape;53;p19"/>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9"/>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5" name="Google Shape;55;p19"/>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56" name="Google Shape;56;p19"/>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57" name="Google Shape;57;p19"/>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58"/>
        <p:cNvGrpSpPr/>
        <p:nvPr/>
      </p:nvGrpSpPr>
      <p:grpSpPr>
        <a:xfrm>
          <a:off x="0" y="0"/>
          <a:ext cx="0" cy="0"/>
          <a:chOff x="0" y="0"/>
          <a:chExt cx="0" cy="0"/>
        </a:xfrm>
      </p:grpSpPr>
      <p:pic>
        <p:nvPicPr>
          <p:cNvPr id="59" name="Google Shape;59;p20"/>
          <p:cNvPicPr preferRelativeResize="0"/>
          <p:nvPr/>
        </p:nvPicPr>
        <p:blipFill rotWithShape="1">
          <a:blip r:embed="rId2">
            <a:alphaModFix/>
          </a:blip>
          <a:srcRect/>
          <a:stretch/>
        </p:blipFill>
        <p:spPr>
          <a:xfrm>
            <a:off x="1" y="0"/>
            <a:ext cx="9143997" cy="1219199"/>
          </a:xfrm>
          <a:prstGeom prst="rect">
            <a:avLst/>
          </a:prstGeom>
          <a:noFill/>
          <a:ln>
            <a:noFill/>
          </a:ln>
        </p:spPr>
      </p:pic>
      <p:sp>
        <p:nvSpPr>
          <p:cNvPr id="60" name="Google Shape;60;p20"/>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0"/>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2" name="Google Shape;62;p20"/>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63" name="Google Shape;63;p20"/>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64" name="Google Shape;64;p20"/>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65"/>
        <p:cNvGrpSpPr/>
        <p:nvPr/>
      </p:nvGrpSpPr>
      <p:grpSpPr>
        <a:xfrm>
          <a:off x="0" y="0"/>
          <a:ext cx="0" cy="0"/>
          <a:chOff x="0" y="0"/>
          <a:chExt cx="0" cy="0"/>
        </a:xfrm>
      </p:grpSpPr>
      <p:pic>
        <p:nvPicPr>
          <p:cNvPr id="66" name="Google Shape;66;p21"/>
          <p:cNvPicPr preferRelativeResize="0"/>
          <p:nvPr/>
        </p:nvPicPr>
        <p:blipFill rotWithShape="1">
          <a:blip r:embed="rId2">
            <a:alphaModFix/>
          </a:blip>
          <a:srcRect/>
          <a:stretch/>
        </p:blipFill>
        <p:spPr>
          <a:xfrm>
            <a:off x="1" y="0"/>
            <a:ext cx="9143997" cy="1219199"/>
          </a:xfrm>
          <a:prstGeom prst="rect">
            <a:avLst/>
          </a:prstGeom>
          <a:noFill/>
          <a:ln>
            <a:noFill/>
          </a:ln>
        </p:spPr>
      </p:pic>
      <p:sp>
        <p:nvSpPr>
          <p:cNvPr id="67" name="Google Shape;67;p21"/>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1"/>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9" name="Google Shape;69;p21"/>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70" name="Google Shape;70;p21"/>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71" name="Google Shape;71;p21"/>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4"/>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4"/>
          <p:cNvSpPr txBox="1">
            <a:spLocks noGrp="1"/>
          </p:cNvSpPr>
          <p:nvPr>
            <p:ph type="sldNum" idx="12"/>
          </p:nvPr>
        </p:nvSpPr>
        <p:spPr>
          <a:xfrm>
            <a:off x="245193" y="6360652"/>
            <a:ext cx="20574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docs.google.com/spreadsheets/d/1VBtcrpV0JHffk6gUSEKydYmIVRS7eFrsvTQbklfo6t4/edit?usp=sharing"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docs.google.com/document/d/1WxRRbHd-VCUM-7SZ19xJG0DXn-aYJ5FaNAt0RCV9kbc/edit?usp=sharing"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docs.google.com/document/d/1o0UIeTJycXuwHiD1h7kh494BnjsiAxdYzb0Yxsw2zkA/edit?usp=sharing"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24.jpg"/><Relationship Id="rId4" Type="http://schemas.openxmlformats.org/officeDocument/2006/relationships/hyperlink" Target="https://drive.google.com/open?id=1ityJFcRJVQZloFMpSvW6KPfhRg9F6e6i"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hyperlink" Target="https://docs.google.com/document/d/1o0UIeTJycXuwHiD1h7kh494BnjsiAxdYzb0Yxsw2zkA/edit?usp=sharing"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docs.google.com/document/d/1WxRRbHd-VCUM-7SZ19xJG0DXn-aYJ5FaNAt0RCV9kbc/edit?usp=sharing"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hyperlink" Target="mailto:Hinkle_j@cde.state.co.us" TargetMode="External"/><Relationship Id="rId3" Type="http://schemas.openxmlformats.org/officeDocument/2006/relationships/hyperlink" Target="https://docs.google.com/document/d/1ZrjKUAKlVkOwBnB00829sGM5q_VSH9S73fw2gOAI4bs/edit?usp=sharing" TargetMode="External"/><Relationship Id="rId7" Type="http://schemas.openxmlformats.org/officeDocument/2006/relationships/hyperlink" Target="mailto:bartlett_k@cde.state.co.us"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tntp.org/assets/documents/Virtual_Talent_Guide-TNTP.pdf" TargetMode="External"/><Relationship Id="rId5" Type="http://schemas.openxmlformats.org/officeDocument/2006/relationships/hyperlink" Target="https://tntp.org/teacher-talent-toolbox/explore/hiring" TargetMode="External"/><Relationship Id="rId4" Type="http://schemas.openxmlformats.org/officeDocument/2006/relationships/hyperlink" Target="https://drive.google.com/open?id=11EhX-kh_kw3SknsagVL-kfdHgByV0qWX"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tntp.org/publications/view/the-irreplaceables-understanding-the-real-retention-crisi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
          <p:cNvSpPr txBox="1">
            <a:spLocks noGrp="1"/>
          </p:cNvSpPr>
          <p:nvPr>
            <p:ph type="ctrTitle"/>
          </p:nvPr>
        </p:nvSpPr>
        <p:spPr>
          <a:xfrm>
            <a:off x="685800" y="3236239"/>
            <a:ext cx="7772400" cy="1216589"/>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3600"/>
              <a:buFont typeface="Arial"/>
              <a:buNone/>
            </a:pPr>
            <a:r>
              <a:rPr lang="en-US" sz="3240">
                <a:latin typeface="Arial"/>
                <a:ea typeface="Arial"/>
                <a:cs typeface="Arial"/>
                <a:sym typeface="Arial"/>
              </a:rPr>
              <a:t>Systems, Structures &amp; Tips to Support a Virtual Hiring Process</a:t>
            </a:r>
            <a:br>
              <a:rPr lang="en-US" sz="3240"/>
            </a:br>
            <a:br>
              <a:rPr lang="en-US" sz="3240"/>
            </a:br>
            <a:endParaRPr sz="3240"/>
          </a:p>
        </p:txBody>
      </p:sp>
      <p:sp>
        <p:nvSpPr>
          <p:cNvPr id="87" name="Google Shape;87;p1"/>
          <p:cNvSpPr txBox="1">
            <a:spLocks noGrp="1"/>
          </p:cNvSpPr>
          <p:nvPr>
            <p:ph type="subTitle" idx="1"/>
          </p:nvPr>
        </p:nvSpPr>
        <p:spPr>
          <a:xfrm>
            <a:off x="685800" y="5073444"/>
            <a:ext cx="7772400" cy="1065925"/>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000"/>
              <a:buNone/>
            </a:pPr>
            <a:r>
              <a:rPr lang="en-US"/>
              <a:t>Kate Bartlett &amp; Jenny Hinkle</a:t>
            </a:r>
            <a:endParaRPr/>
          </a:p>
          <a:p>
            <a:pPr marL="0" lvl="0" indent="0" algn="ctr" rtl="0">
              <a:lnSpc>
                <a:spcPct val="90000"/>
              </a:lnSpc>
              <a:spcBef>
                <a:spcPts val="0"/>
              </a:spcBef>
              <a:spcAft>
                <a:spcPts val="0"/>
              </a:spcAft>
              <a:buClr>
                <a:schemeClr val="dk1"/>
              </a:buClr>
              <a:buSzPts val="2000"/>
              <a:buNone/>
            </a:pPr>
            <a:r>
              <a:rPr lang="en-US"/>
              <a:t>School &amp; District Transformation Unit</a:t>
            </a:r>
            <a:endParaRPr/>
          </a:p>
        </p:txBody>
      </p:sp>
      <p:sp>
        <p:nvSpPr>
          <p:cNvPr id="88" name="Google Shape;88;p1"/>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6"/>
          <p:cNvSpPr txBox="1">
            <a:spLocks noGrp="1"/>
          </p:cNvSpPr>
          <p:nvPr>
            <p:ph type="title"/>
          </p:nvPr>
        </p:nvSpPr>
        <p:spPr>
          <a:xfrm>
            <a:off x="245193" y="254514"/>
            <a:ext cx="6081900" cy="756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2400"/>
              <a:buNone/>
            </a:pPr>
            <a:r>
              <a:rPr lang="en-US">
                <a:latin typeface="Arial"/>
                <a:ea typeface="Arial"/>
                <a:cs typeface="Arial"/>
                <a:sym typeface="Arial"/>
              </a:rPr>
              <a:t>Recruitment</a:t>
            </a:r>
            <a:endParaRPr>
              <a:latin typeface="Arial"/>
              <a:ea typeface="Arial"/>
              <a:cs typeface="Arial"/>
              <a:sym typeface="Arial"/>
            </a:endParaRPr>
          </a:p>
        </p:txBody>
      </p:sp>
      <p:pic>
        <p:nvPicPr>
          <p:cNvPr id="161" name="Google Shape;161;p6" descr="list of potential job postings sites"/>
          <p:cNvPicPr preferRelativeResize="0"/>
          <p:nvPr/>
        </p:nvPicPr>
        <p:blipFill rotWithShape="1">
          <a:blip r:embed="rId3">
            <a:alphaModFix/>
          </a:blip>
          <a:srcRect/>
          <a:stretch/>
        </p:blipFill>
        <p:spPr>
          <a:xfrm>
            <a:off x="709427" y="2585048"/>
            <a:ext cx="7133101" cy="3703975"/>
          </a:xfrm>
          <a:prstGeom prst="rect">
            <a:avLst/>
          </a:prstGeom>
          <a:noFill/>
          <a:ln>
            <a:noFill/>
          </a:ln>
        </p:spPr>
      </p:pic>
      <p:sp>
        <p:nvSpPr>
          <p:cNvPr id="162" name="Google Shape;162;p6"/>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10</a:t>
            </a:fld>
            <a:endParaRPr/>
          </a:p>
        </p:txBody>
      </p:sp>
      <p:sp>
        <p:nvSpPr>
          <p:cNvPr id="163" name="Google Shape;163;p6"/>
          <p:cNvSpPr txBox="1"/>
          <p:nvPr/>
        </p:nvSpPr>
        <p:spPr>
          <a:xfrm>
            <a:off x="631525" y="1568950"/>
            <a:ext cx="6384300" cy="8781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SzPts val="1800"/>
              <a:buFont typeface="Calibri"/>
              <a:buChar char="●"/>
            </a:pPr>
            <a:r>
              <a:rPr lang="en-US" sz="1800">
                <a:latin typeface="Calibri"/>
                <a:ea typeface="Calibri"/>
                <a:cs typeface="Calibri"/>
                <a:sym typeface="Calibri"/>
              </a:rPr>
              <a:t>Leverage Social Media</a:t>
            </a:r>
            <a:endParaRPr sz="180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US" sz="1800">
                <a:latin typeface="Calibri"/>
                <a:ea typeface="Calibri"/>
                <a:cs typeface="Calibri"/>
                <a:sym typeface="Calibri"/>
              </a:rPr>
              <a:t>Online job listings - cast a wide net</a:t>
            </a:r>
            <a:endParaRPr sz="1800">
              <a:latin typeface="Calibri"/>
              <a:ea typeface="Calibri"/>
              <a:cs typeface="Calibri"/>
              <a:sym typeface="Calibri"/>
            </a:endParaRPr>
          </a:p>
        </p:txBody>
      </p:sp>
      <p:pic>
        <p:nvPicPr>
          <p:cNvPr id="164" name="Google Shape;164;p6" descr="Facebook logo"/>
          <p:cNvPicPr preferRelativeResize="0"/>
          <p:nvPr/>
        </p:nvPicPr>
        <p:blipFill>
          <a:blip r:embed="rId4">
            <a:alphaModFix/>
          </a:blip>
          <a:stretch>
            <a:fillRect/>
          </a:stretch>
        </p:blipFill>
        <p:spPr>
          <a:xfrm>
            <a:off x="5668350" y="1388875"/>
            <a:ext cx="1238250" cy="1238250"/>
          </a:xfrm>
          <a:prstGeom prst="rect">
            <a:avLst/>
          </a:prstGeom>
          <a:noFill/>
          <a:ln>
            <a:noFill/>
          </a:ln>
        </p:spPr>
      </p:pic>
      <p:pic>
        <p:nvPicPr>
          <p:cNvPr id="165" name="Google Shape;165;p6" descr="Instagram logo"/>
          <p:cNvPicPr preferRelativeResize="0"/>
          <p:nvPr/>
        </p:nvPicPr>
        <p:blipFill>
          <a:blip r:embed="rId5">
            <a:alphaModFix/>
          </a:blip>
          <a:stretch>
            <a:fillRect/>
          </a:stretch>
        </p:blipFill>
        <p:spPr>
          <a:xfrm>
            <a:off x="7128775" y="1474600"/>
            <a:ext cx="1362075" cy="11525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7"/>
          <p:cNvSpPr txBox="1">
            <a:spLocks noGrp="1"/>
          </p:cNvSpPr>
          <p:nvPr>
            <p:ph type="ctrTitle"/>
          </p:nvPr>
        </p:nvSpPr>
        <p:spPr>
          <a:xfrm>
            <a:off x="685800" y="2595716"/>
            <a:ext cx="7772400" cy="233762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4000"/>
              <a:buFont typeface="Arial"/>
              <a:buNone/>
            </a:pPr>
            <a:r>
              <a:rPr lang="en-US">
                <a:latin typeface="Arial"/>
                <a:ea typeface="Arial"/>
                <a:cs typeface="Arial"/>
                <a:sym typeface="Arial"/>
              </a:rPr>
              <a:t>Hiring</a:t>
            </a:r>
            <a:endParaRPr>
              <a:latin typeface="Arial"/>
              <a:ea typeface="Arial"/>
              <a:cs typeface="Arial"/>
              <a:sym typeface="Arial"/>
            </a:endParaRPr>
          </a:p>
        </p:txBody>
      </p:sp>
      <p:sp>
        <p:nvSpPr>
          <p:cNvPr id="171" name="Google Shape;171;p7"/>
          <p:cNvSpPr txBox="1">
            <a:spLocks noGrp="1"/>
          </p:cNvSpPr>
          <p:nvPr>
            <p:ph type="sldNum" idx="12"/>
          </p:nvPr>
        </p:nvSpPr>
        <p:spPr>
          <a:xfrm>
            <a:off x="215697" y="6427018"/>
            <a:ext cx="20574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8"/>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12</a:t>
            </a:fld>
            <a:endParaRPr/>
          </a:p>
        </p:txBody>
      </p:sp>
      <p:pic>
        <p:nvPicPr>
          <p:cNvPr id="177" name="Google Shape;177;p8" descr="Table explaining four-part system: initial submission, video interview, additional case studies, and full day interview"/>
          <p:cNvPicPr preferRelativeResize="0"/>
          <p:nvPr/>
        </p:nvPicPr>
        <p:blipFill rotWithShape="1">
          <a:blip r:embed="rId3">
            <a:alphaModFix/>
          </a:blip>
          <a:srcRect/>
          <a:stretch/>
        </p:blipFill>
        <p:spPr>
          <a:xfrm>
            <a:off x="436418" y="1267538"/>
            <a:ext cx="7341421" cy="5524605"/>
          </a:xfrm>
          <a:prstGeom prst="rect">
            <a:avLst/>
          </a:prstGeom>
          <a:noFill/>
          <a:ln>
            <a:noFill/>
          </a:ln>
        </p:spPr>
      </p:pic>
      <p:sp>
        <p:nvSpPr>
          <p:cNvPr id="178" name="Google Shape;178;p8"/>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2400"/>
              <a:buNone/>
            </a:pPr>
            <a:r>
              <a:rPr lang="en-US">
                <a:latin typeface="Arial"/>
                <a:ea typeface="Arial"/>
                <a:cs typeface="Arial"/>
                <a:sym typeface="Arial"/>
              </a:rPr>
              <a:t>In the old days</a:t>
            </a:r>
            <a:endParaRPr>
              <a:latin typeface="Arial"/>
              <a:ea typeface="Arial"/>
              <a:cs typeface="Arial"/>
              <a:sym typeface="Arial"/>
            </a:endParaRPr>
          </a:p>
        </p:txBody>
      </p:sp>
      <p:sp>
        <p:nvSpPr>
          <p:cNvPr id="179" name="Google Shape;179;p8">
            <a:extLst>
              <a:ext uri="{C183D7F6-B498-43B3-948B-1728B52AA6E4}">
                <adec:decorative xmlns:adec="http://schemas.microsoft.com/office/drawing/2017/decorative" val="1"/>
              </a:ext>
            </a:extLst>
          </p:cNvPr>
          <p:cNvSpPr/>
          <p:nvPr/>
        </p:nvSpPr>
        <p:spPr>
          <a:xfrm rot="3299738">
            <a:off x="7490214" y="4946324"/>
            <a:ext cx="488372" cy="733340"/>
          </a:xfrm>
          <a:prstGeom prst="downArrow">
            <a:avLst>
              <a:gd name="adj1" fmla="val 50000"/>
              <a:gd name="adj2" fmla="val 50000"/>
            </a:avLst>
          </a:prstGeom>
          <a:solidFill>
            <a:srgbClr val="FF0000"/>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80" name="Google Shape;180;p8">
            <a:extLst>
              <a:ext uri="{C183D7F6-B498-43B3-948B-1728B52AA6E4}">
                <adec:decorative xmlns:adec="http://schemas.microsoft.com/office/drawing/2017/decorative" val="1"/>
              </a:ext>
            </a:extLst>
          </p:cNvPr>
          <p:cNvSpPr/>
          <p:nvPr/>
        </p:nvSpPr>
        <p:spPr>
          <a:xfrm rot="3299738">
            <a:off x="7840041" y="2116533"/>
            <a:ext cx="488372" cy="733340"/>
          </a:xfrm>
          <a:prstGeom prst="downArrow">
            <a:avLst>
              <a:gd name="adj1" fmla="val 50000"/>
              <a:gd name="adj2" fmla="val 50000"/>
            </a:avLst>
          </a:prstGeom>
          <a:solidFill>
            <a:srgbClr val="FF0000"/>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g82b512d8dc_0_18"/>
          <p:cNvSpPr txBox="1">
            <a:spLocks noGrp="1"/>
          </p:cNvSpPr>
          <p:nvPr>
            <p:ph type="body" idx="1"/>
          </p:nvPr>
        </p:nvSpPr>
        <p:spPr>
          <a:xfrm>
            <a:off x="628650" y="1463040"/>
            <a:ext cx="7886700" cy="4640700"/>
          </a:xfrm>
          <a:prstGeom prst="rect">
            <a:avLst/>
          </a:prstGeom>
          <a:noFill/>
          <a:ln>
            <a:noFill/>
          </a:ln>
        </p:spPr>
        <p:txBody>
          <a:bodyPr spcFirstLastPara="1" wrap="square" lIns="0" tIns="0" rIns="0" bIns="45700" anchor="t" anchorCtr="0">
            <a:noAutofit/>
          </a:bodyPr>
          <a:lstStyle/>
          <a:p>
            <a:pPr marL="0" lvl="0" indent="0" algn="l" rtl="0">
              <a:lnSpc>
                <a:spcPct val="90000"/>
              </a:lnSpc>
              <a:spcBef>
                <a:spcPts val="1000"/>
              </a:spcBef>
              <a:spcAft>
                <a:spcPts val="0"/>
              </a:spcAft>
              <a:buSzPts val="2400"/>
              <a:buNone/>
            </a:pPr>
            <a:r>
              <a:rPr lang="en-US"/>
              <a:t>What are the big pivots?</a:t>
            </a:r>
            <a:endParaRPr/>
          </a:p>
          <a:p>
            <a:pPr marL="342900" lvl="0" indent="-342900" algn="l" rtl="0">
              <a:lnSpc>
                <a:spcPct val="90000"/>
              </a:lnSpc>
              <a:spcBef>
                <a:spcPts val="1000"/>
              </a:spcBef>
              <a:spcAft>
                <a:spcPts val="0"/>
              </a:spcAft>
              <a:buSzPts val="2400"/>
              <a:buChar char="•"/>
            </a:pPr>
            <a:r>
              <a:rPr lang="en-US"/>
              <a:t>Do not get to see the candidate interact with students</a:t>
            </a:r>
            <a:endParaRPr/>
          </a:p>
          <a:p>
            <a:pPr marL="342900" lvl="0" indent="-342900" algn="l" rtl="0">
              <a:lnSpc>
                <a:spcPct val="90000"/>
              </a:lnSpc>
              <a:spcBef>
                <a:spcPts val="1000"/>
              </a:spcBef>
              <a:spcAft>
                <a:spcPts val="0"/>
              </a:spcAft>
              <a:buSzPts val="2400"/>
              <a:buChar char="•"/>
            </a:pPr>
            <a:r>
              <a:rPr lang="en-US"/>
              <a:t>Do not get to see the candidate interact with staff</a:t>
            </a:r>
            <a:endParaRPr/>
          </a:p>
          <a:p>
            <a:pPr marL="342900" lvl="0" indent="-342900" algn="l" rtl="0">
              <a:lnSpc>
                <a:spcPct val="90000"/>
              </a:lnSpc>
              <a:spcBef>
                <a:spcPts val="1000"/>
              </a:spcBef>
              <a:spcAft>
                <a:spcPts val="0"/>
              </a:spcAft>
              <a:buSzPts val="2400"/>
              <a:buChar char="•"/>
            </a:pPr>
            <a:r>
              <a:rPr lang="en-US"/>
              <a:t>Do not get to show the candidate your school, culture in person</a:t>
            </a:r>
            <a:endParaRPr/>
          </a:p>
          <a:p>
            <a:pPr marL="342900" lvl="0" indent="-342900" algn="l" rtl="0">
              <a:lnSpc>
                <a:spcPct val="90000"/>
              </a:lnSpc>
              <a:spcBef>
                <a:spcPts val="1000"/>
              </a:spcBef>
              <a:spcAft>
                <a:spcPts val="0"/>
              </a:spcAft>
              <a:buSzPts val="2400"/>
              <a:buChar char="•"/>
            </a:pPr>
            <a:r>
              <a:rPr lang="en-US"/>
              <a:t>Do not get to interact with the candidate in person over an extended period (full day interview)</a:t>
            </a:r>
            <a:endParaRPr/>
          </a:p>
        </p:txBody>
      </p:sp>
      <p:sp>
        <p:nvSpPr>
          <p:cNvPr id="187" name="Google Shape;187;g82b512d8dc_0_18"/>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13</a:t>
            </a:fld>
            <a:endParaRPr/>
          </a:p>
        </p:txBody>
      </p:sp>
      <p:sp>
        <p:nvSpPr>
          <p:cNvPr id="188" name="Google Shape;188;g82b512d8dc_0_18"/>
          <p:cNvSpPr txBox="1">
            <a:spLocks noGrp="1"/>
          </p:cNvSpPr>
          <p:nvPr>
            <p:ph type="title"/>
          </p:nvPr>
        </p:nvSpPr>
        <p:spPr>
          <a:xfrm>
            <a:off x="244475" y="254000"/>
            <a:ext cx="6083300" cy="75723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2400"/>
              <a:buNone/>
            </a:pPr>
            <a:r>
              <a:rPr lang="en-US">
                <a:latin typeface="Arial"/>
                <a:ea typeface="Arial"/>
                <a:cs typeface="Arial"/>
                <a:sym typeface="Arial"/>
              </a:rPr>
              <a:t>In the new days</a:t>
            </a:r>
            <a:endParaRPr>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6">
                                            <p:txEl>
                                              <p:pRg st="0" end="0"/>
                                            </p:txEl>
                                          </p:spTgt>
                                        </p:tgtEl>
                                        <p:attrNameLst>
                                          <p:attrName>style.visibility</p:attrName>
                                        </p:attrNameLst>
                                      </p:cBhvr>
                                      <p:to>
                                        <p:strVal val="visible"/>
                                      </p:to>
                                    </p:set>
                                    <p:animEffect transition="in" filter="fade">
                                      <p:cBhvr>
                                        <p:cTn id="7" dur="1000"/>
                                        <p:tgtEl>
                                          <p:spTgt spid="1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6">
                                            <p:txEl>
                                              <p:pRg st="1" end="1"/>
                                            </p:txEl>
                                          </p:spTgt>
                                        </p:tgtEl>
                                        <p:attrNameLst>
                                          <p:attrName>style.visibility</p:attrName>
                                        </p:attrNameLst>
                                      </p:cBhvr>
                                      <p:to>
                                        <p:strVal val="visible"/>
                                      </p:to>
                                    </p:set>
                                    <p:animEffect transition="in" filter="fade">
                                      <p:cBhvr>
                                        <p:cTn id="12" dur="1000"/>
                                        <p:tgtEl>
                                          <p:spTgt spid="18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6">
                                            <p:txEl>
                                              <p:pRg st="2" end="2"/>
                                            </p:txEl>
                                          </p:spTgt>
                                        </p:tgtEl>
                                        <p:attrNameLst>
                                          <p:attrName>style.visibility</p:attrName>
                                        </p:attrNameLst>
                                      </p:cBhvr>
                                      <p:to>
                                        <p:strVal val="visible"/>
                                      </p:to>
                                    </p:set>
                                    <p:animEffect transition="in" filter="fade">
                                      <p:cBhvr>
                                        <p:cTn id="17" dur="1000"/>
                                        <p:tgtEl>
                                          <p:spTgt spid="18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6">
                                            <p:txEl>
                                              <p:pRg st="3" end="3"/>
                                            </p:txEl>
                                          </p:spTgt>
                                        </p:tgtEl>
                                        <p:attrNameLst>
                                          <p:attrName>style.visibility</p:attrName>
                                        </p:attrNameLst>
                                      </p:cBhvr>
                                      <p:to>
                                        <p:strVal val="visible"/>
                                      </p:to>
                                    </p:set>
                                    <p:animEffect transition="in" filter="fade">
                                      <p:cBhvr>
                                        <p:cTn id="22" dur="1000"/>
                                        <p:tgtEl>
                                          <p:spTgt spid="18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6">
                                            <p:txEl>
                                              <p:pRg st="4" end="4"/>
                                            </p:txEl>
                                          </p:spTgt>
                                        </p:tgtEl>
                                        <p:attrNameLst>
                                          <p:attrName>style.visibility</p:attrName>
                                        </p:attrNameLst>
                                      </p:cBhvr>
                                      <p:to>
                                        <p:strVal val="visible"/>
                                      </p:to>
                                    </p:set>
                                    <p:animEffect transition="in" filter="fade">
                                      <p:cBhvr>
                                        <p:cTn id="27" dur="1000"/>
                                        <p:tgtEl>
                                          <p:spTgt spid="18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8"/>
          <p:cNvSpPr txBox="1">
            <a:spLocks noGrp="1"/>
          </p:cNvSpPr>
          <p:nvPr>
            <p:ph type="body" idx="1"/>
          </p:nvPr>
        </p:nvSpPr>
        <p:spPr>
          <a:xfrm>
            <a:off x="628650" y="1463040"/>
            <a:ext cx="7886700" cy="4640700"/>
          </a:xfrm>
          <a:prstGeom prst="rect">
            <a:avLst/>
          </a:prstGeom>
          <a:noFill/>
          <a:ln>
            <a:noFill/>
          </a:ln>
        </p:spPr>
        <p:txBody>
          <a:bodyPr spcFirstLastPara="1" wrap="square" lIns="0" tIns="0" rIns="0" bIns="45700" anchor="t" anchorCtr="0">
            <a:noAutofit/>
          </a:bodyPr>
          <a:lstStyle/>
          <a:p>
            <a:pPr marL="0" lvl="0" indent="0" algn="l" rtl="0">
              <a:lnSpc>
                <a:spcPct val="90000"/>
              </a:lnSpc>
              <a:spcBef>
                <a:spcPts val="1000"/>
              </a:spcBef>
              <a:spcAft>
                <a:spcPts val="0"/>
              </a:spcAft>
              <a:buSzPts val="2400"/>
              <a:buNone/>
            </a:pPr>
            <a:r>
              <a:rPr lang="en-US"/>
              <a:t>What is not a pivot?</a:t>
            </a:r>
            <a:endParaRPr/>
          </a:p>
        </p:txBody>
      </p:sp>
      <p:sp>
        <p:nvSpPr>
          <p:cNvPr id="195" name="Google Shape;195;p28"/>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14</a:t>
            </a:fld>
            <a:endParaRPr/>
          </a:p>
        </p:txBody>
      </p:sp>
      <p:sp>
        <p:nvSpPr>
          <p:cNvPr id="196" name="Google Shape;196;p28"/>
          <p:cNvSpPr txBox="1">
            <a:spLocks noGrp="1"/>
          </p:cNvSpPr>
          <p:nvPr>
            <p:ph type="title"/>
          </p:nvPr>
        </p:nvSpPr>
        <p:spPr>
          <a:xfrm>
            <a:off x="244475" y="254000"/>
            <a:ext cx="6083300" cy="75723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2400"/>
              <a:buNone/>
            </a:pPr>
            <a:r>
              <a:rPr lang="en-US">
                <a:latin typeface="Arial"/>
                <a:ea typeface="Arial"/>
                <a:cs typeface="Arial"/>
                <a:sym typeface="Arial"/>
              </a:rPr>
              <a:t>In the new days</a:t>
            </a:r>
            <a:endParaRPr>
              <a:latin typeface="Arial"/>
              <a:ea typeface="Arial"/>
              <a:cs typeface="Arial"/>
              <a:sym typeface="Arial"/>
            </a:endParaRPr>
          </a:p>
        </p:txBody>
      </p:sp>
      <p:pic>
        <p:nvPicPr>
          <p:cNvPr id="197" name="Google Shape;197;p28" descr="Quote:  Bet the farm on people.  Chris Barbic"/>
          <p:cNvPicPr preferRelativeResize="0"/>
          <p:nvPr/>
        </p:nvPicPr>
        <p:blipFill rotWithShape="1">
          <a:blip r:embed="rId3">
            <a:alphaModFix/>
          </a:blip>
          <a:srcRect/>
          <a:stretch/>
        </p:blipFill>
        <p:spPr>
          <a:xfrm>
            <a:off x="1361208" y="2243984"/>
            <a:ext cx="6099464" cy="364641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9"/>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15</a:t>
            </a:fld>
            <a:endParaRPr/>
          </a:p>
        </p:txBody>
      </p:sp>
      <p:sp>
        <p:nvSpPr>
          <p:cNvPr id="204" name="Google Shape;204;p29"/>
          <p:cNvSpPr txBox="1">
            <a:spLocks noGrp="1"/>
          </p:cNvSpPr>
          <p:nvPr>
            <p:ph type="title"/>
          </p:nvPr>
        </p:nvSpPr>
        <p:spPr>
          <a:xfrm>
            <a:off x="244475" y="254000"/>
            <a:ext cx="6083300" cy="75723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2400"/>
              <a:buNone/>
            </a:pPr>
            <a:r>
              <a:rPr lang="en-US" b="1">
                <a:latin typeface="Arial"/>
                <a:ea typeface="Arial"/>
                <a:cs typeface="Arial"/>
                <a:sym typeface="Arial"/>
              </a:rPr>
              <a:t>Sample</a:t>
            </a:r>
            <a:r>
              <a:rPr lang="en-US">
                <a:latin typeface="Arial"/>
                <a:ea typeface="Arial"/>
                <a:cs typeface="Arial"/>
                <a:sym typeface="Arial"/>
              </a:rPr>
              <a:t> 5-Step Virtual Hiring Process</a:t>
            </a:r>
            <a:endParaRPr>
              <a:latin typeface="Arial"/>
              <a:ea typeface="Arial"/>
              <a:cs typeface="Arial"/>
              <a:sym typeface="Arial"/>
            </a:endParaRPr>
          </a:p>
        </p:txBody>
      </p:sp>
      <p:graphicFrame>
        <p:nvGraphicFramePr>
          <p:cNvPr id="205" name="Google Shape;205;p29"/>
          <p:cNvGraphicFramePr/>
          <p:nvPr/>
        </p:nvGraphicFramePr>
        <p:xfrm>
          <a:off x="1524000" y="1397000"/>
          <a:ext cx="3000000" cy="3000000"/>
        </p:xfrm>
        <a:graphic>
          <a:graphicData uri="http://schemas.openxmlformats.org/drawingml/2006/table">
            <a:tbl>
              <a:tblPr firstRow="1" bandRow="1">
                <a:noFill/>
                <a:tableStyleId>{7240DE7B-C166-4540-B198-010CA3829231}</a:tableStyleId>
              </a:tblPr>
              <a:tblGrid>
                <a:gridCol w="491825">
                  <a:extLst>
                    <a:ext uri="{9D8B030D-6E8A-4147-A177-3AD203B41FA5}">
                      <a16:colId xmlns:a16="http://schemas.microsoft.com/office/drawing/2014/main" val="20000"/>
                    </a:ext>
                  </a:extLst>
                </a:gridCol>
                <a:gridCol w="5604175">
                  <a:extLst>
                    <a:ext uri="{9D8B030D-6E8A-4147-A177-3AD203B41FA5}">
                      <a16:colId xmlns:a16="http://schemas.microsoft.com/office/drawing/2014/main" val="20001"/>
                    </a:ext>
                  </a:extLst>
                </a:gridCol>
              </a:tblGrid>
              <a:tr h="370850">
                <a:tc gridSpan="2">
                  <a:txBody>
                    <a:bodyPr/>
                    <a:lstStyle/>
                    <a:p>
                      <a:pPr marL="0" marR="0" lvl="0" indent="0" algn="ctr" rtl="0">
                        <a:lnSpc>
                          <a:spcPct val="100000"/>
                        </a:lnSpc>
                        <a:spcBef>
                          <a:spcPts val="0"/>
                        </a:spcBef>
                        <a:spcAft>
                          <a:spcPts val="0"/>
                        </a:spcAft>
                        <a:buNone/>
                      </a:pPr>
                      <a:r>
                        <a:rPr lang="en-US" sz="1400" b="0" u="none" strike="noStrike" cap="none"/>
                        <a:t>Prior to hiring: </a:t>
                      </a:r>
                      <a:endParaRPr/>
                    </a:p>
                    <a:p>
                      <a:pPr marL="0" marR="0" lvl="0" indent="0" algn="ctr" rtl="0">
                        <a:lnSpc>
                          <a:spcPct val="100000"/>
                        </a:lnSpc>
                        <a:spcBef>
                          <a:spcPts val="0"/>
                        </a:spcBef>
                        <a:spcAft>
                          <a:spcPts val="0"/>
                        </a:spcAft>
                        <a:buNone/>
                      </a:pPr>
                      <a:r>
                        <a:rPr lang="en-US" sz="1400" b="0" u="none" strike="noStrike" cap="none"/>
                        <a:t>Focus on Recruitment &amp; Retention</a:t>
                      </a:r>
                      <a:endParaRPr/>
                    </a:p>
                    <a:p>
                      <a:pPr marL="0" marR="0" lvl="0" indent="0" algn="ctr" rtl="0">
                        <a:lnSpc>
                          <a:spcPct val="100000"/>
                        </a:lnSpc>
                        <a:spcBef>
                          <a:spcPts val="0"/>
                        </a:spcBef>
                        <a:spcAft>
                          <a:spcPts val="0"/>
                        </a:spcAft>
                        <a:buNone/>
                      </a:pPr>
                      <a:r>
                        <a:rPr lang="en-US" sz="1400" b="0" u="none" strike="noStrike" cap="none"/>
                        <a:t>Form Hiring Committee</a:t>
                      </a:r>
                      <a:endParaRPr sz="1400" b="0" u="none" strike="noStrike" cap="none"/>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370850">
                <a:tc gridSpan="2">
                  <a:txBody>
                    <a:bodyPr/>
                    <a:lstStyle/>
                    <a:p>
                      <a:pPr marL="0" marR="0" lvl="0" indent="0" algn="ctr" rtl="0">
                        <a:lnSpc>
                          <a:spcPct val="100000"/>
                        </a:lnSpc>
                        <a:spcBef>
                          <a:spcPts val="0"/>
                        </a:spcBef>
                        <a:spcAft>
                          <a:spcPts val="0"/>
                        </a:spcAft>
                        <a:buNone/>
                      </a:pPr>
                      <a:r>
                        <a:rPr lang="en-US" sz="1400" b="1" u="none" strike="noStrike" cap="none">
                          <a:solidFill>
                            <a:schemeClr val="lt1"/>
                          </a:solidFill>
                        </a:rPr>
                        <a:t>Hiring Process</a:t>
                      </a:r>
                      <a:endParaRPr/>
                    </a:p>
                  </a:txBody>
                  <a:tcPr marL="91450" marR="91450" marT="45725" marB="45725">
                    <a:solidFill>
                      <a:schemeClr val="accent1"/>
                    </a:solidFill>
                  </a:tcPr>
                </a:tc>
                <a:tc hMerge="1">
                  <a:txBody>
                    <a:bodyPr/>
                    <a:lstStyle/>
                    <a:p>
                      <a:endParaRPr lang="en-US"/>
                    </a:p>
                  </a:txBody>
                  <a:tcPr/>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None/>
                      </a:pPr>
                      <a:r>
                        <a:rPr lang="en-US" sz="1400" b="1" u="none" strike="noStrike" cap="none"/>
                        <a:t>1</a:t>
                      </a:r>
                      <a:endParaRPr/>
                    </a:p>
                  </a:txBody>
                  <a:tcPr marL="91450" marR="91450" marT="45725" marB="45725"/>
                </a:tc>
                <a:tc>
                  <a:txBody>
                    <a:bodyPr/>
                    <a:lstStyle/>
                    <a:p>
                      <a:pPr marL="0" marR="0" lvl="0" indent="0" algn="l" rtl="0">
                        <a:lnSpc>
                          <a:spcPct val="100000"/>
                        </a:lnSpc>
                        <a:spcBef>
                          <a:spcPts val="0"/>
                        </a:spcBef>
                        <a:spcAft>
                          <a:spcPts val="0"/>
                        </a:spcAft>
                        <a:buNone/>
                      </a:pPr>
                      <a:r>
                        <a:rPr lang="en-US" sz="1400" b="1" u="none" strike="noStrike" cap="none"/>
                        <a:t>Phone Screening Interview</a:t>
                      </a:r>
                      <a:endParaRPr sz="1400" b="1" u="none" strike="noStrike" cap="none"/>
                    </a:p>
                  </a:txBody>
                  <a:tcPr marL="91450" marR="91450" marT="45725" marB="45725"/>
                </a:tc>
                <a:extLst>
                  <a:ext uri="{0D108BD9-81ED-4DB2-BD59-A6C34878D82A}">
                    <a16:rowId xmlns:a16="http://schemas.microsoft.com/office/drawing/2014/main" val="10002"/>
                  </a:ext>
                </a:extLst>
              </a:tr>
              <a:tr h="370850">
                <a:tc gridSpan="2">
                  <a:txBody>
                    <a:bodyPr/>
                    <a:lstStyle/>
                    <a:p>
                      <a:pPr marL="0" marR="0" lvl="0" indent="0" algn="ctr" rtl="0">
                        <a:lnSpc>
                          <a:spcPct val="100000"/>
                        </a:lnSpc>
                        <a:spcBef>
                          <a:spcPts val="0"/>
                        </a:spcBef>
                        <a:spcAft>
                          <a:spcPts val="0"/>
                        </a:spcAft>
                        <a:buNone/>
                      </a:pPr>
                      <a:r>
                        <a:rPr lang="en-US" sz="1400" b="0" i="1" u="none" strike="noStrike" cap="none"/>
                        <a:t>Decision Point: Proceed with candidate?</a:t>
                      </a:r>
                      <a:endParaRPr/>
                    </a:p>
                  </a:txBody>
                  <a:tcPr marL="91450" marR="91450" marT="45725" marB="45725"/>
                </a:tc>
                <a:tc hMerge="1">
                  <a:txBody>
                    <a:bodyPr/>
                    <a:lstStyle/>
                    <a:p>
                      <a:endParaRPr lang="en-US"/>
                    </a:p>
                  </a:txBody>
                  <a:tcPr/>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None/>
                      </a:pPr>
                      <a:r>
                        <a:rPr lang="en-US" sz="1400" b="1" u="none" strike="noStrike" cap="none"/>
                        <a:t>2</a:t>
                      </a:r>
                      <a:endParaRPr sz="1400" b="1"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b="1" u="none" strike="noStrike" cap="none"/>
                        <a:t>Written Performance Task</a:t>
                      </a:r>
                      <a:endParaRPr sz="1400" b="1" u="none" strike="noStrike" cap="none"/>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lnSpc>
                          <a:spcPct val="100000"/>
                        </a:lnSpc>
                        <a:spcBef>
                          <a:spcPts val="0"/>
                        </a:spcBef>
                        <a:spcAft>
                          <a:spcPts val="0"/>
                        </a:spcAft>
                        <a:buNone/>
                      </a:pPr>
                      <a:r>
                        <a:rPr lang="en-US" sz="1400" b="1" u="none" strike="noStrike" cap="none"/>
                        <a:t>3</a:t>
                      </a:r>
                      <a:endParaRPr sz="1400" b="1"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b="1" u="none" strike="noStrike" cap="none"/>
                        <a:t>Video Performance Task</a:t>
                      </a:r>
                      <a:endParaRPr sz="1400" b="1" u="none" strike="noStrike" cap="none"/>
                    </a:p>
                  </a:txBody>
                  <a:tcPr marL="91450" marR="91450" marT="45725" marB="45725"/>
                </a:tc>
                <a:extLst>
                  <a:ext uri="{0D108BD9-81ED-4DB2-BD59-A6C34878D82A}">
                    <a16:rowId xmlns:a16="http://schemas.microsoft.com/office/drawing/2014/main" val="10005"/>
                  </a:ext>
                </a:extLst>
              </a:tr>
              <a:tr h="370850">
                <a:tc>
                  <a:txBody>
                    <a:bodyPr/>
                    <a:lstStyle/>
                    <a:p>
                      <a:pPr marL="0" marR="0" lvl="0" indent="0" algn="l" rtl="0">
                        <a:lnSpc>
                          <a:spcPct val="100000"/>
                        </a:lnSpc>
                        <a:spcBef>
                          <a:spcPts val="0"/>
                        </a:spcBef>
                        <a:spcAft>
                          <a:spcPts val="0"/>
                        </a:spcAft>
                        <a:buNone/>
                      </a:pPr>
                      <a:r>
                        <a:rPr lang="en-US" sz="1400" b="1" u="none" strike="noStrike" cap="none"/>
                        <a:t>4</a:t>
                      </a:r>
                      <a:endParaRPr sz="1400" b="1"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b="1" u="none" strike="noStrike" cap="none"/>
                        <a:t>Interview</a:t>
                      </a:r>
                      <a:r>
                        <a:rPr lang="en-US" sz="1400" u="none" strike="noStrike" cap="none"/>
                        <a:t>, including feedback on performance tasks</a:t>
                      </a:r>
                      <a:endParaRPr sz="1400" u="none" strike="noStrike" cap="none"/>
                    </a:p>
                  </a:txBody>
                  <a:tcPr marL="91450" marR="91450" marT="45725" marB="45725"/>
                </a:tc>
                <a:extLst>
                  <a:ext uri="{0D108BD9-81ED-4DB2-BD59-A6C34878D82A}">
                    <a16:rowId xmlns:a16="http://schemas.microsoft.com/office/drawing/2014/main" val="10006"/>
                  </a:ext>
                </a:extLst>
              </a:tr>
              <a:tr h="370850">
                <a:tc gridSpan="2">
                  <a:txBody>
                    <a:bodyPr/>
                    <a:lstStyle/>
                    <a:p>
                      <a:pPr marL="0" marR="0" lvl="0" indent="0" algn="ctr" rtl="0">
                        <a:lnSpc>
                          <a:spcPct val="100000"/>
                        </a:lnSpc>
                        <a:spcBef>
                          <a:spcPts val="0"/>
                        </a:spcBef>
                        <a:spcAft>
                          <a:spcPts val="0"/>
                        </a:spcAft>
                        <a:buNone/>
                      </a:pPr>
                      <a:r>
                        <a:rPr lang="en-US" sz="1400" i="1" u="none" strike="noStrike" cap="none"/>
                        <a:t>Decision Point: Proceed to reference checks?</a:t>
                      </a:r>
                      <a:endParaRPr/>
                    </a:p>
                  </a:txBody>
                  <a:tcPr marL="91450" marR="91450" marT="45725" marB="45725"/>
                </a:tc>
                <a:tc hMerge="1">
                  <a:txBody>
                    <a:bodyPr/>
                    <a:lstStyle/>
                    <a:p>
                      <a:endParaRPr lang="en-US"/>
                    </a:p>
                  </a:txBody>
                  <a:tcPr/>
                </a:tc>
                <a:extLst>
                  <a:ext uri="{0D108BD9-81ED-4DB2-BD59-A6C34878D82A}">
                    <a16:rowId xmlns:a16="http://schemas.microsoft.com/office/drawing/2014/main" val="10007"/>
                  </a:ext>
                </a:extLst>
              </a:tr>
              <a:tr h="370850">
                <a:tc>
                  <a:txBody>
                    <a:bodyPr/>
                    <a:lstStyle/>
                    <a:p>
                      <a:pPr marL="0" marR="0" lvl="0" indent="0" algn="l" rtl="0">
                        <a:lnSpc>
                          <a:spcPct val="100000"/>
                        </a:lnSpc>
                        <a:spcBef>
                          <a:spcPts val="0"/>
                        </a:spcBef>
                        <a:spcAft>
                          <a:spcPts val="0"/>
                        </a:spcAft>
                        <a:buNone/>
                      </a:pPr>
                      <a:r>
                        <a:rPr lang="en-US" sz="1400" b="1" u="none" strike="noStrike" cap="none"/>
                        <a:t>5</a:t>
                      </a:r>
                      <a:endParaRPr sz="1400" b="1"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b="1" u="none" strike="noStrike" cap="none"/>
                        <a:t>Reference Checks</a:t>
                      </a:r>
                      <a:endParaRPr sz="1400" b="1" u="none" strike="noStrike" cap="none"/>
                    </a:p>
                  </a:txBody>
                  <a:tcPr marL="91450" marR="91450" marT="45725" marB="45725"/>
                </a:tc>
                <a:extLst>
                  <a:ext uri="{0D108BD9-81ED-4DB2-BD59-A6C34878D82A}">
                    <a16:rowId xmlns:a16="http://schemas.microsoft.com/office/drawing/2014/main" val="10008"/>
                  </a:ext>
                </a:extLst>
              </a:tr>
              <a:tr h="370850">
                <a:tc gridSpan="2">
                  <a:txBody>
                    <a:bodyPr/>
                    <a:lstStyle/>
                    <a:p>
                      <a:pPr marL="0" marR="0" lvl="0" indent="0" algn="ctr" rtl="0">
                        <a:lnSpc>
                          <a:spcPct val="100000"/>
                        </a:lnSpc>
                        <a:spcBef>
                          <a:spcPts val="0"/>
                        </a:spcBef>
                        <a:spcAft>
                          <a:spcPts val="0"/>
                        </a:spcAft>
                        <a:buNone/>
                      </a:pPr>
                      <a:r>
                        <a:rPr lang="en-US" sz="1400" b="0" i="1" u="none" strike="noStrike" cap="none"/>
                        <a:t>Decision Point: Offer to candidate?</a:t>
                      </a:r>
                      <a:endParaRPr/>
                    </a:p>
                  </a:txBody>
                  <a:tcPr marL="91450" marR="91450" marT="45725" marB="45725"/>
                </a:tc>
                <a:tc hMerge="1">
                  <a:txBody>
                    <a:bodyPr/>
                    <a:lstStyle/>
                    <a:p>
                      <a:endParaRPr lang="en-US"/>
                    </a:p>
                  </a:txBody>
                  <a:tcPr/>
                </a:tc>
                <a:extLst>
                  <a:ext uri="{0D108BD9-81ED-4DB2-BD59-A6C34878D82A}">
                    <a16:rowId xmlns:a16="http://schemas.microsoft.com/office/drawing/2014/main" val="10009"/>
                  </a:ext>
                </a:extLst>
              </a:tr>
              <a:tr h="370850">
                <a:tc gridSpan="2">
                  <a:txBody>
                    <a:bodyPr/>
                    <a:lstStyle/>
                    <a:p>
                      <a:pPr marL="0" marR="0" lvl="0" indent="0" algn="ctr"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Post offer:</a:t>
                      </a:r>
                      <a:endParaRPr/>
                    </a:p>
                    <a:p>
                      <a:pPr marL="0" marR="0" lvl="0" indent="0" algn="ctr"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Get to yes</a:t>
                      </a:r>
                      <a:endParaRPr/>
                    </a:p>
                  </a:txBody>
                  <a:tcPr marL="91450" marR="91450" marT="45725" marB="45725">
                    <a:solidFill>
                      <a:schemeClr val="accent1"/>
                    </a:solidFill>
                  </a:tcPr>
                </a:tc>
                <a:tc hMerge="1">
                  <a:txBody>
                    <a:bodyPr/>
                    <a:lstStyle/>
                    <a:p>
                      <a:endParaRPr lang="en-US"/>
                    </a:p>
                  </a:txBody>
                  <a:tcPr/>
                </a:tc>
                <a:extLst>
                  <a:ext uri="{0D108BD9-81ED-4DB2-BD59-A6C34878D82A}">
                    <a16:rowId xmlns:a16="http://schemas.microsoft.com/office/drawing/2014/main" val="10010"/>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0"/>
          <p:cNvSpPr txBox="1">
            <a:spLocks noGrp="1"/>
          </p:cNvSpPr>
          <p:nvPr>
            <p:ph type="body" idx="2"/>
          </p:nvPr>
        </p:nvSpPr>
        <p:spPr>
          <a:xfrm>
            <a:off x="441614" y="1466560"/>
            <a:ext cx="7310004" cy="4583799"/>
          </a:xfrm>
          <a:prstGeom prst="rect">
            <a:avLst/>
          </a:prstGeom>
          <a:noFill/>
          <a:ln>
            <a:noFill/>
          </a:ln>
        </p:spPr>
        <p:txBody>
          <a:bodyPr spcFirstLastPara="1" wrap="square" lIns="91425" tIns="45700" rIns="91425" bIns="45700" anchor="t" anchorCtr="0">
            <a:normAutofit/>
          </a:bodyPr>
          <a:lstStyle/>
          <a:p>
            <a:pPr marL="495300" lvl="0" indent="-342900" algn="l" rtl="0">
              <a:lnSpc>
                <a:spcPct val="90000"/>
              </a:lnSpc>
              <a:spcBef>
                <a:spcPts val="0"/>
              </a:spcBef>
              <a:spcAft>
                <a:spcPts val="0"/>
              </a:spcAft>
              <a:buSzPts val="2400"/>
              <a:buChar char="•"/>
            </a:pPr>
            <a:r>
              <a:rPr lang="en-US"/>
              <a:t>Consider a simple Google spreadsheet to keep track of candidates, tasks and next steps</a:t>
            </a:r>
            <a:endParaRPr/>
          </a:p>
          <a:p>
            <a:pPr marL="495300" lvl="0" indent="-342900" algn="l" rtl="0">
              <a:lnSpc>
                <a:spcPct val="90000"/>
              </a:lnSpc>
              <a:spcBef>
                <a:spcPts val="0"/>
              </a:spcBef>
              <a:spcAft>
                <a:spcPts val="0"/>
              </a:spcAft>
              <a:buSzPts val="2400"/>
              <a:buChar char="•"/>
            </a:pPr>
            <a:r>
              <a:rPr lang="en-US"/>
              <a:t>Here is a </a:t>
            </a:r>
            <a:r>
              <a:rPr lang="en-US" u="sng">
                <a:solidFill>
                  <a:schemeClr val="hlink"/>
                </a:solidFill>
                <a:hlinkClick r:id="rId3"/>
              </a:rPr>
              <a:t>sample template</a:t>
            </a:r>
            <a:endParaRPr>
              <a:solidFill>
                <a:srgbClr val="FF0000"/>
              </a:solidFill>
            </a:endParaRPr>
          </a:p>
        </p:txBody>
      </p:sp>
      <p:sp>
        <p:nvSpPr>
          <p:cNvPr id="211" name="Google Shape;211;p30"/>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a:latin typeface="Arial"/>
                <a:ea typeface="Arial"/>
                <a:cs typeface="Arial"/>
                <a:sym typeface="Arial"/>
              </a:rPr>
              <a:t>Tracking</a:t>
            </a:r>
            <a:endParaRPr>
              <a:latin typeface="Arial"/>
              <a:ea typeface="Arial"/>
              <a:cs typeface="Arial"/>
              <a:sym typeface="Arial"/>
            </a:endParaRPr>
          </a:p>
        </p:txBody>
      </p:sp>
      <p:sp>
        <p:nvSpPr>
          <p:cNvPr id="212" name="Google Shape;212;p30"/>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9"/>
          <p:cNvSpPr txBox="1">
            <a:spLocks noGrp="1"/>
          </p:cNvSpPr>
          <p:nvPr>
            <p:ph type="body" idx="2"/>
          </p:nvPr>
        </p:nvSpPr>
        <p:spPr>
          <a:xfrm>
            <a:off x="441614" y="1466560"/>
            <a:ext cx="5450031" cy="4583799"/>
          </a:xfrm>
          <a:prstGeom prst="rect">
            <a:avLst/>
          </a:prstGeom>
          <a:noFill/>
          <a:ln>
            <a:noFill/>
          </a:ln>
        </p:spPr>
        <p:txBody>
          <a:bodyPr spcFirstLastPara="1" wrap="square" lIns="91425" tIns="45700" rIns="91425" bIns="45700" anchor="t" anchorCtr="0">
            <a:normAutofit/>
          </a:bodyPr>
          <a:lstStyle/>
          <a:p>
            <a:pPr marL="495300" lvl="0" indent="-342900" algn="l" rtl="0">
              <a:lnSpc>
                <a:spcPct val="90000"/>
              </a:lnSpc>
              <a:spcBef>
                <a:spcPts val="0"/>
              </a:spcBef>
              <a:spcAft>
                <a:spcPts val="0"/>
              </a:spcAft>
              <a:buSzPts val="2400"/>
              <a:buChar char="•"/>
            </a:pPr>
            <a:r>
              <a:rPr lang="en-US"/>
              <a:t>Purpose: To quickly assess whether the candidate has the competencies that align with your vision and mission</a:t>
            </a:r>
            <a:endParaRPr/>
          </a:p>
          <a:p>
            <a:pPr marL="495300" lvl="0" indent="-342900" algn="l" rtl="0">
              <a:lnSpc>
                <a:spcPct val="90000"/>
              </a:lnSpc>
              <a:spcBef>
                <a:spcPts val="0"/>
              </a:spcBef>
              <a:spcAft>
                <a:spcPts val="0"/>
              </a:spcAft>
              <a:buSzPts val="2400"/>
              <a:buChar char="•"/>
            </a:pPr>
            <a:r>
              <a:rPr lang="en-US"/>
              <a:t>Who is involved: School leader (or HR partner)</a:t>
            </a:r>
            <a:endParaRPr/>
          </a:p>
          <a:p>
            <a:pPr marL="495300" lvl="0" indent="-342900" algn="l" rtl="0">
              <a:lnSpc>
                <a:spcPct val="90000"/>
              </a:lnSpc>
              <a:spcBef>
                <a:spcPts val="0"/>
              </a:spcBef>
              <a:spcAft>
                <a:spcPts val="0"/>
              </a:spcAft>
              <a:buSzPts val="2400"/>
              <a:buChar char="•"/>
            </a:pPr>
            <a:r>
              <a:rPr lang="en-US"/>
              <a:t>Format: Phone or videoconference</a:t>
            </a:r>
            <a:endParaRPr/>
          </a:p>
          <a:p>
            <a:pPr marL="495300" lvl="0" indent="-342900" algn="l" rtl="0">
              <a:lnSpc>
                <a:spcPct val="90000"/>
              </a:lnSpc>
              <a:spcBef>
                <a:spcPts val="0"/>
              </a:spcBef>
              <a:spcAft>
                <a:spcPts val="0"/>
              </a:spcAft>
              <a:buSzPts val="2400"/>
              <a:buChar char="•"/>
            </a:pPr>
            <a:r>
              <a:rPr lang="en-US"/>
              <a:t>Time: No more than 30 minutes, can do in 20, per candidate</a:t>
            </a:r>
            <a:endParaRPr/>
          </a:p>
          <a:p>
            <a:pPr marL="495300" lvl="0" indent="-342900" algn="l" rtl="0">
              <a:lnSpc>
                <a:spcPct val="90000"/>
              </a:lnSpc>
              <a:spcBef>
                <a:spcPts val="0"/>
              </a:spcBef>
              <a:spcAft>
                <a:spcPts val="0"/>
              </a:spcAft>
              <a:buSzPts val="2400"/>
              <a:buChar char="•"/>
            </a:pPr>
            <a:r>
              <a:rPr lang="en-US"/>
              <a:t>Content:</a:t>
            </a:r>
            <a:endParaRPr/>
          </a:p>
          <a:p>
            <a:pPr marL="952500" lvl="1" indent="-342900" algn="l" rtl="0">
              <a:lnSpc>
                <a:spcPct val="90000"/>
              </a:lnSpc>
              <a:spcBef>
                <a:spcPts val="0"/>
              </a:spcBef>
              <a:spcAft>
                <a:spcPts val="0"/>
              </a:spcAft>
              <a:buSzPts val="2000"/>
              <a:buChar char="•"/>
            </a:pPr>
            <a:r>
              <a:rPr lang="en-US"/>
              <a:t>See </a:t>
            </a:r>
            <a:r>
              <a:rPr lang="en-US" u="sng">
                <a:solidFill>
                  <a:schemeClr val="hlink"/>
                </a:solidFill>
                <a:hlinkClick r:id="rId3"/>
              </a:rPr>
              <a:t>question bank</a:t>
            </a:r>
            <a:endParaRPr/>
          </a:p>
          <a:p>
            <a:pPr marL="952500" lvl="1" indent="-342900" algn="l" rtl="0">
              <a:lnSpc>
                <a:spcPct val="90000"/>
              </a:lnSpc>
              <a:spcBef>
                <a:spcPts val="0"/>
              </a:spcBef>
              <a:spcAft>
                <a:spcPts val="0"/>
              </a:spcAft>
              <a:buSzPts val="2000"/>
              <a:buChar char="•"/>
            </a:pPr>
            <a:r>
              <a:rPr lang="en-US"/>
              <a:t>Do a fit check – ask questions specific to your context, such as “do you like snow?”</a:t>
            </a:r>
            <a:endParaRPr/>
          </a:p>
          <a:p>
            <a:pPr marL="952500" lvl="1" indent="-342900" algn="l" rtl="0">
              <a:lnSpc>
                <a:spcPct val="90000"/>
              </a:lnSpc>
              <a:spcBef>
                <a:spcPts val="0"/>
              </a:spcBef>
              <a:spcAft>
                <a:spcPts val="0"/>
              </a:spcAft>
              <a:buSzPts val="2000"/>
              <a:buChar char="•"/>
            </a:pPr>
            <a:r>
              <a:rPr lang="en-US"/>
              <a:t>Do a salary check – “have you reviewed our salary and benefits information?”</a:t>
            </a:r>
            <a:endParaRPr/>
          </a:p>
        </p:txBody>
      </p:sp>
      <p:sp>
        <p:nvSpPr>
          <p:cNvPr id="218" name="Google Shape;218;p9"/>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a:latin typeface="Arial"/>
                <a:ea typeface="Arial"/>
                <a:cs typeface="Arial"/>
                <a:sym typeface="Arial"/>
              </a:rPr>
              <a:t>Step 1: Phone Screening Interview</a:t>
            </a:r>
            <a:endParaRPr>
              <a:latin typeface="Arial"/>
              <a:ea typeface="Arial"/>
              <a:cs typeface="Arial"/>
              <a:sym typeface="Arial"/>
            </a:endParaRPr>
          </a:p>
        </p:txBody>
      </p:sp>
      <p:sp>
        <p:nvSpPr>
          <p:cNvPr id="219" name="Google Shape;219;p9"/>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17</a:t>
            </a:fld>
            <a:endParaRPr/>
          </a:p>
        </p:txBody>
      </p:sp>
      <p:pic>
        <p:nvPicPr>
          <p:cNvPr id="220" name="Google Shape;220;p9" descr="image of phone"/>
          <p:cNvPicPr preferRelativeResize="0"/>
          <p:nvPr/>
        </p:nvPicPr>
        <p:blipFill rotWithShape="1">
          <a:blip r:embed="rId4">
            <a:alphaModFix/>
          </a:blip>
          <a:srcRect/>
          <a:stretch/>
        </p:blipFill>
        <p:spPr>
          <a:xfrm>
            <a:off x="5683956" y="2562813"/>
            <a:ext cx="3345744" cy="215465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1"/>
          <p:cNvSpPr txBox="1">
            <a:spLocks noGrp="1"/>
          </p:cNvSpPr>
          <p:nvPr>
            <p:ph type="body" idx="2"/>
          </p:nvPr>
        </p:nvSpPr>
        <p:spPr>
          <a:xfrm>
            <a:off x="2566554" y="1767897"/>
            <a:ext cx="5974773" cy="4583799"/>
          </a:xfrm>
          <a:prstGeom prst="rect">
            <a:avLst/>
          </a:prstGeom>
          <a:noFill/>
          <a:ln>
            <a:noFill/>
          </a:ln>
        </p:spPr>
        <p:txBody>
          <a:bodyPr spcFirstLastPara="1" wrap="square" lIns="91425" tIns="45700" rIns="91425" bIns="45700" anchor="t" anchorCtr="0">
            <a:normAutofit/>
          </a:bodyPr>
          <a:lstStyle/>
          <a:p>
            <a:pPr marL="495300" lvl="0" indent="-342900" algn="l" rtl="0">
              <a:lnSpc>
                <a:spcPct val="90000"/>
              </a:lnSpc>
              <a:spcBef>
                <a:spcPts val="0"/>
              </a:spcBef>
              <a:spcAft>
                <a:spcPts val="0"/>
              </a:spcAft>
              <a:buSzPts val="2400"/>
              <a:buChar char="•"/>
            </a:pPr>
            <a:r>
              <a:rPr lang="en-US"/>
              <a:t>You and the candidate will invest several hours from this point forward if you both decide to continue</a:t>
            </a:r>
            <a:endParaRPr/>
          </a:p>
          <a:p>
            <a:pPr marL="495300" lvl="0" indent="-342900" algn="l" rtl="0">
              <a:lnSpc>
                <a:spcPct val="90000"/>
              </a:lnSpc>
              <a:spcBef>
                <a:spcPts val="0"/>
              </a:spcBef>
              <a:spcAft>
                <a:spcPts val="0"/>
              </a:spcAft>
              <a:buSzPts val="2400"/>
              <a:buChar char="•"/>
            </a:pPr>
            <a:r>
              <a:rPr lang="en-US"/>
              <a:t>Think through….</a:t>
            </a:r>
            <a:endParaRPr/>
          </a:p>
          <a:p>
            <a:pPr marL="952500" lvl="1" indent="-342900" algn="l" rtl="0">
              <a:lnSpc>
                <a:spcPct val="90000"/>
              </a:lnSpc>
              <a:spcBef>
                <a:spcPts val="0"/>
              </a:spcBef>
              <a:spcAft>
                <a:spcPts val="0"/>
              </a:spcAft>
              <a:buSzPts val="2000"/>
              <a:buChar char="•"/>
            </a:pPr>
            <a:r>
              <a:rPr lang="en-US"/>
              <a:t>Were there any red flags?</a:t>
            </a:r>
            <a:endParaRPr/>
          </a:p>
          <a:p>
            <a:pPr marL="1409700" lvl="2" indent="-342900" algn="l" rtl="0">
              <a:lnSpc>
                <a:spcPct val="90000"/>
              </a:lnSpc>
              <a:spcBef>
                <a:spcPts val="0"/>
              </a:spcBef>
              <a:spcAft>
                <a:spcPts val="0"/>
              </a:spcAft>
              <a:buSzPts val="1800"/>
              <a:buChar char="•"/>
            </a:pPr>
            <a:r>
              <a:rPr lang="en-US"/>
              <a:t>Salary?</a:t>
            </a:r>
            <a:endParaRPr/>
          </a:p>
          <a:p>
            <a:pPr marL="1409700" lvl="2" indent="-342900" algn="l" rtl="0">
              <a:lnSpc>
                <a:spcPct val="90000"/>
              </a:lnSpc>
              <a:spcBef>
                <a:spcPts val="0"/>
              </a:spcBef>
              <a:spcAft>
                <a:spcPts val="0"/>
              </a:spcAft>
              <a:buSzPts val="1800"/>
              <a:buChar char="•"/>
            </a:pPr>
            <a:r>
              <a:rPr lang="en-US"/>
              <a:t>Relocation?</a:t>
            </a:r>
            <a:endParaRPr/>
          </a:p>
          <a:p>
            <a:pPr marL="1409700" lvl="2" indent="-342900" algn="l" rtl="0">
              <a:lnSpc>
                <a:spcPct val="90000"/>
              </a:lnSpc>
              <a:spcBef>
                <a:spcPts val="0"/>
              </a:spcBef>
              <a:spcAft>
                <a:spcPts val="0"/>
              </a:spcAft>
              <a:buSzPts val="1800"/>
              <a:buChar char="•"/>
            </a:pPr>
            <a:r>
              <a:rPr lang="en-US"/>
              <a:t>Experience?</a:t>
            </a:r>
            <a:endParaRPr/>
          </a:p>
          <a:p>
            <a:pPr marL="1409700" lvl="2" indent="-342900" algn="l" rtl="0">
              <a:lnSpc>
                <a:spcPct val="90000"/>
              </a:lnSpc>
              <a:spcBef>
                <a:spcPts val="0"/>
              </a:spcBef>
              <a:spcAft>
                <a:spcPts val="0"/>
              </a:spcAft>
              <a:buSzPts val="1800"/>
              <a:buChar char="•"/>
            </a:pPr>
            <a:r>
              <a:rPr lang="en-US"/>
              <a:t>Other?</a:t>
            </a:r>
            <a:endParaRPr/>
          </a:p>
          <a:p>
            <a:pPr marL="952500" lvl="1" indent="-342900" algn="l" rtl="0">
              <a:lnSpc>
                <a:spcPct val="90000"/>
              </a:lnSpc>
              <a:spcBef>
                <a:spcPts val="0"/>
              </a:spcBef>
              <a:spcAft>
                <a:spcPts val="0"/>
              </a:spcAft>
              <a:buSzPts val="2000"/>
              <a:buChar char="•"/>
            </a:pPr>
            <a:r>
              <a:rPr lang="en-US"/>
              <a:t>Did you sense alignment with your school’s values, mission and mindset, desired competencies?</a:t>
            </a:r>
            <a:endParaRPr/>
          </a:p>
          <a:p>
            <a:pPr marL="495300" lvl="0" indent="-342900" algn="l" rtl="0">
              <a:lnSpc>
                <a:spcPct val="90000"/>
              </a:lnSpc>
              <a:spcBef>
                <a:spcPts val="0"/>
              </a:spcBef>
              <a:spcAft>
                <a:spcPts val="0"/>
              </a:spcAft>
              <a:buSzPts val="2400"/>
              <a:buChar char="•"/>
            </a:pPr>
            <a:r>
              <a:rPr lang="en-US"/>
              <a:t>Consider moving no more than 3 candidates forward from here</a:t>
            </a:r>
            <a:endParaRPr/>
          </a:p>
        </p:txBody>
      </p:sp>
      <p:sp>
        <p:nvSpPr>
          <p:cNvPr id="226" name="Google Shape;226;p31"/>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a:latin typeface="Arial"/>
                <a:ea typeface="Arial"/>
                <a:cs typeface="Arial"/>
                <a:sym typeface="Arial"/>
              </a:rPr>
              <a:t>Decision Point</a:t>
            </a:r>
            <a:endParaRPr>
              <a:latin typeface="Arial"/>
              <a:ea typeface="Arial"/>
              <a:cs typeface="Arial"/>
              <a:sym typeface="Arial"/>
            </a:endParaRPr>
          </a:p>
        </p:txBody>
      </p:sp>
      <p:sp>
        <p:nvSpPr>
          <p:cNvPr id="227" name="Google Shape;227;p31"/>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18</a:t>
            </a:fld>
            <a:endParaRPr/>
          </a:p>
        </p:txBody>
      </p:sp>
      <p:pic>
        <p:nvPicPr>
          <p:cNvPr id="228" name="Google Shape;228;p31" descr="image of red flag"/>
          <p:cNvPicPr preferRelativeResize="0"/>
          <p:nvPr/>
        </p:nvPicPr>
        <p:blipFill rotWithShape="1">
          <a:blip r:embed="rId3">
            <a:alphaModFix/>
          </a:blip>
          <a:srcRect/>
          <a:stretch/>
        </p:blipFill>
        <p:spPr>
          <a:xfrm>
            <a:off x="524810" y="2354299"/>
            <a:ext cx="2041744" cy="253982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2"/>
          <p:cNvSpPr txBox="1">
            <a:spLocks noGrp="1"/>
          </p:cNvSpPr>
          <p:nvPr>
            <p:ph type="body" idx="2"/>
          </p:nvPr>
        </p:nvSpPr>
        <p:spPr>
          <a:xfrm>
            <a:off x="441614" y="1466560"/>
            <a:ext cx="6135832" cy="5090104"/>
          </a:xfrm>
          <a:prstGeom prst="rect">
            <a:avLst/>
          </a:prstGeom>
          <a:noFill/>
          <a:ln>
            <a:noFill/>
          </a:ln>
        </p:spPr>
        <p:txBody>
          <a:bodyPr spcFirstLastPara="1" wrap="square" lIns="91425" tIns="45700" rIns="91425" bIns="45700" anchor="t" anchorCtr="0">
            <a:normAutofit/>
          </a:bodyPr>
          <a:lstStyle/>
          <a:p>
            <a:pPr marL="495300" lvl="0" indent="-342900" algn="l" rtl="0">
              <a:lnSpc>
                <a:spcPct val="90000"/>
              </a:lnSpc>
              <a:spcBef>
                <a:spcPts val="0"/>
              </a:spcBef>
              <a:spcAft>
                <a:spcPts val="0"/>
              </a:spcAft>
              <a:buSzPts val="2400"/>
              <a:buChar char="•"/>
            </a:pPr>
            <a:r>
              <a:rPr lang="en-US" sz="2220"/>
              <a:t>Purpose: To assess candidate’s writing skills, mindset and alignment with your vision and mission</a:t>
            </a:r>
            <a:endParaRPr/>
          </a:p>
          <a:p>
            <a:pPr marL="495300" lvl="0" indent="-342900" algn="l" rtl="0">
              <a:lnSpc>
                <a:spcPct val="90000"/>
              </a:lnSpc>
              <a:spcBef>
                <a:spcPts val="0"/>
              </a:spcBef>
              <a:spcAft>
                <a:spcPts val="0"/>
              </a:spcAft>
              <a:buSzPts val="2400"/>
              <a:buChar char="•"/>
            </a:pPr>
            <a:r>
              <a:rPr lang="en-US" sz="2220"/>
              <a:t>Who is involved: School leader (or HR partner)</a:t>
            </a:r>
            <a:endParaRPr/>
          </a:p>
          <a:p>
            <a:pPr marL="495300" lvl="0" indent="-342900" algn="l" rtl="0">
              <a:lnSpc>
                <a:spcPct val="90000"/>
              </a:lnSpc>
              <a:spcBef>
                <a:spcPts val="0"/>
              </a:spcBef>
              <a:spcAft>
                <a:spcPts val="0"/>
              </a:spcAft>
              <a:buSzPts val="2400"/>
              <a:buChar char="•"/>
            </a:pPr>
            <a:r>
              <a:rPr lang="en-US" sz="2220"/>
              <a:t>Format: Email</a:t>
            </a:r>
            <a:endParaRPr/>
          </a:p>
          <a:p>
            <a:pPr marL="495300" lvl="0" indent="-342900" algn="l" rtl="0">
              <a:lnSpc>
                <a:spcPct val="90000"/>
              </a:lnSpc>
              <a:spcBef>
                <a:spcPts val="0"/>
              </a:spcBef>
              <a:spcAft>
                <a:spcPts val="0"/>
              </a:spcAft>
              <a:buSzPts val="2400"/>
              <a:buChar char="•"/>
            </a:pPr>
            <a:r>
              <a:rPr lang="en-US" sz="2220"/>
              <a:t>Time: 10 minutes to request, 20 minutes to review</a:t>
            </a:r>
            <a:endParaRPr/>
          </a:p>
          <a:p>
            <a:pPr marL="495300" lvl="0" indent="-342900" algn="l" rtl="0">
              <a:lnSpc>
                <a:spcPct val="90000"/>
              </a:lnSpc>
              <a:spcBef>
                <a:spcPts val="0"/>
              </a:spcBef>
              <a:spcAft>
                <a:spcPts val="0"/>
              </a:spcAft>
              <a:buSzPts val="2400"/>
              <a:buChar char="•"/>
            </a:pPr>
            <a:r>
              <a:rPr lang="en-US" sz="2220"/>
              <a:t>Content:</a:t>
            </a:r>
            <a:endParaRPr/>
          </a:p>
          <a:p>
            <a:pPr marL="952500" lvl="1" indent="-342900" algn="l" rtl="0">
              <a:lnSpc>
                <a:spcPct val="90000"/>
              </a:lnSpc>
              <a:spcBef>
                <a:spcPts val="0"/>
              </a:spcBef>
              <a:spcAft>
                <a:spcPts val="0"/>
              </a:spcAft>
              <a:buSzPts val="2000"/>
              <a:buChar char="•"/>
            </a:pPr>
            <a:r>
              <a:rPr lang="en-US" sz="1850"/>
              <a:t>See </a:t>
            </a:r>
            <a:r>
              <a:rPr lang="en-US" sz="1850" u="sng">
                <a:solidFill>
                  <a:schemeClr val="hlink"/>
                </a:solidFill>
                <a:hlinkClick r:id="rId3"/>
              </a:rPr>
              <a:t>sample email to candidate</a:t>
            </a:r>
            <a:endParaRPr/>
          </a:p>
          <a:p>
            <a:pPr marL="952500" lvl="1" indent="-342900" algn="l" rtl="0">
              <a:lnSpc>
                <a:spcPct val="90000"/>
              </a:lnSpc>
              <a:spcBef>
                <a:spcPts val="0"/>
              </a:spcBef>
              <a:spcAft>
                <a:spcPts val="0"/>
              </a:spcAft>
              <a:buSzPts val="2000"/>
              <a:buChar char="•"/>
            </a:pPr>
            <a:r>
              <a:rPr lang="en-US" sz="1850"/>
              <a:t>See </a:t>
            </a:r>
            <a:r>
              <a:rPr lang="en-US" sz="1850" u="sng">
                <a:solidFill>
                  <a:schemeClr val="hlink"/>
                </a:solidFill>
                <a:hlinkClick r:id="rId4"/>
              </a:rPr>
              <a:t>sample case studies</a:t>
            </a:r>
            <a:endParaRPr/>
          </a:p>
          <a:p>
            <a:pPr marL="952500" lvl="1" indent="-342900" algn="l" rtl="0">
              <a:lnSpc>
                <a:spcPct val="90000"/>
              </a:lnSpc>
              <a:spcBef>
                <a:spcPts val="0"/>
              </a:spcBef>
              <a:spcAft>
                <a:spcPts val="0"/>
              </a:spcAft>
              <a:buSzPts val="2000"/>
              <a:buChar char="•"/>
            </a:pPr>
            <a:r>
              <a:rPr lang="en-US" sz="1850"/>
              <a:t>Consider creating your own case study or written performance task that aligns to your context or values</a:t>
            </a:r>
            <a:endParaRPr/>
          </a:p>
          <a:p>
            <a:pPr marL="952500" lvl="1" indent="-342900" algn="l" rtl="0">
              <a:lnSpc>
                <a:spcPct val="90000"/>
              </a:lnSpc>
              <a:spcBef>
                <a:spcPts val="0"/>
              </a:spcBef>
              <a:spcAft>
                <a:spcPts val="0"/>
              </a:spcAft>
              <a:buSzPts val="2000"/>
              <a:buChar char="•"/>
            </a:pPr>
            <a:r>
              <a:rPr lang="en-US" sz="1850"/>
              <a:t>Set a deadline and make it short—also allows you to assess for responsiveness and commitment</a:t>
            </a:r>
            <a:endParaRPr/>
          </a:p>
          <a:p>
            <a:pPr marL="952500" lvl="1" indent="-342900" algn="l" rtl="0">
              <a:lnSpc>
                <a:spcPct val="90000"/>
              </a:lnSpc>
              <a:spcBef>
                <a:spcPts val="0"/>
              </a:spcBef>
              <a:spcAft>
                <a:spcPts val="0"/>
              </a:spcAft>
              <a:buSzPts val="2000"/>
              <a:buChar char="•"/>
            </a:pPr>
            <a:r>
              <a:rPr lang="en-US" sz="1850"/>
              <a:t>Share with hiring committee and provide a place to collect feedback</a:t>
            </a:r>
            <a:endParaRPr/>
          </a:p>
        </p:txBody>
      </p:sp>
      <p:sp>
        <p:nvSpPr>
          <p:cNvPr id="234" name="Google Shape;234;p32"/>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a:latin typeface="Arial"/>
                <a:ea typeface="Arial"/>
                <a:cs typeface="Arial"/>
                <a:sym typeface="Arial"/>
              </a:rPr>
              <a:t>Step 2: Written Performance Task</a:t>
            </a:r>
            <a:endParaRPr>
              <a:latin typeface="Arial"/>
              <a:ea typeface="Arial"/>
              <a:cs typeface="Arial"/>
              <a:sym typeface="Arial"/>
            </a:endParaRPr>
          </a:p>
        </p:txBody>
      </p:sp>
      <p:sp>
        <p:nvSpPr>
          <p:cNvPr id="235" name="Google Shape;235;p32"/>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19</a:t>
            </a:fld>
            <a:endParaRPr/>
          </a:p>
        </p:txBody>
      </p:sp>
      <p:pic>
        <p:nvPicPr>
          <p:cNvPr id="236" name="Google Shape;236;p32">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rot="1340487">
            <a:off x="6295656" y="3076952"/>
            <a:ext cx="3097726" cy="125716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g8332b7a3dd_0_7"/>
          <p:cNvSpPr txBox="1">
            <a:spLocks noGrp="1"/>
          </p:cNvSpPr>
          <p:nvPr>
            <p:ph type="title"/>
          </p:nvPr>
        </p:nvSpPr>
        <p:spPr>
          <a:xfrm>
            <a:off x="245193" y="254514"/>
            <a:ext cx="6081900" cy="756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a:t>COVID and Opportunity</a:t>
            </a:r>
            <a:endParaRPr/>
          </a:p>
        </p:txBody>
      </p:sp>
      <p:sp>
        <p:nvSpPr>
          <p:cNvPr id="94" name="Google Shape;94;g8332b7a3dd_0_7"/>
          <p:cNvSpPr txBox="1">
            <a:spLocks noGrp="1"/>
          </p:cNvSpPr>
          <p:nvPr>
            <p:ph type="body" idx="1"/>
          </p:nvPr>
        </p:nvSpPr>
        <p:spPr>
          <a:xfrm>
            <a:off x="628650" y="1463040"/>
            <a:ext cx="7886700" cy="4640700"/>
          </a:xfrm>
          <a:prstGeom prst="rect">
            <a:avLst/>
          </a:prstGeom>
          <a:noFill/>
          <a:ln>
            <a:noFill/>
          </a:ln>
        </p:spPr>
        <p:txBody>
          <a:bodyPr spcFirstLastPara="1" wrap="square" lIns="0" tIns="0" rIns="0" bIns="45700" anchor="t" anchorCtr="0">
            <a:noAutofit/>
          </a:bodyPr>
          <a:lstStyle/>
          <a:p>
            <a:pPr marL="228600" lvl="0" indent="-76200" algn="l" rtl="0">
              <a:lnSpc>
                <a:spcPct val="90000"/>
              </a:lnSpc>
              <a:spcBef>
                <a:spcPts val="0"/>
              </a:spcBef>
              <a:spcAft>
                <a:spcPts val="0"/>
              </a:spcAft>
              <a:buClr>
                <a:schemeClr val="dk1"/>
              </a:buClr>
              <a:buSzPts val="2400"/>
              <a:buNone/>
            </a:pPr>
            <a:r>
              <a:rPr lang="en-US"/>
              <a:t>Virtual Hiring is a New Opportunity!</a:t>
            </a:r>
            <a:endParaRPr/>
          </a:p>
        </p:txBody>
      </p:sp>
      <p:sp>
        <p:nvSpPr>
          <p:cNvPr id="95" name="Google Shape;95;g8332b7a3dd_0_7"/>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2</a:t>
            </a:fld>
            <a:endParaRPr/>
          </a:p>
        </p:txBody>
      </p:sp>
      <p:pic>
        <p:nvPicPr>
          <p:cNvPr id="96" name="Google Shape;96;g8332b7a3dd_0_7" descr="Quote:  My hope is that our new normal, today, exposes what was wrong with our old normal, yesterday, and sets us up for a better normal, tomorrow.  Dwayne Reed, educator"/>
          <p:cNvPicPr preferRelativeResize="0"/>
          <p:nvPr/>
        </p:nvPicPr>
        <p:blipFill>
          <a:blip r:embed="rId3">
            <a:alphaModFix/>
          </a:blip>
          <a:stretch>
            <a:fillRect/>
          </a:stretch>
        </p:blipFill>
        <p:spPr>
          <a:xfrm>
            <a:off x="5252188" y="2081313"/>
            <a:ext cx="3800475" cy="3838575"/>
          </a:xfrm>
          <a:prstGeom prst="rect">
            <a:avLst/>
          </a:prstGeom>
          <a:noFill/>
          <a:ln>
            <a:noFill/>
          </a:ln>
        </p:spPr>
      </p:pic>
      <p:pic>
        <p:nvPicPr>
          <p:cNvPr id="97" name="Google Shape;97;g8332b7a3dd_0_7" descr="Quote: In the midst of chaos there is also opportunity."/>
          <p:cNvPicPr preferRelativeResize="0"/>
          <p:nvPr/>
        </p:nvPicPr>
        <p:blipFill>
          <a:blip r:embed="rId4">
            <a:alphaModFix/>
          </a:blip>
          <a:stretch>
            <a:fillRect/>
          </a:stretch>
        </p:blipFill>
        <p:spPr>
          <a:xfrm>
            <a:off x="80300" y="1938849"/>
            <a:ext cx="5668000" cy="2980300"/>
          </a:xfrm>
          <a:prstGeom prst="rect">
            <a:avLst/>
          </a:prstGeom>
          <a:noFill/>
          <a:ln>
            <a:noFill/>
          </a:ln>
        </p:spPr>
      </p:pic>
      <p:pic>
        <p:nvPicPr>
          <p:cNvPr id="98" name="Google Shape;98;g8332b7a3dd_0_7" descr="Quote: In the middle of difficulty lies opportunity - Albert Einstein"/>
          <p:cNvPicPr preferRelativeResize="0"/>
          <p:nvPr/>
        </p:nvPicPr>
        <p:blipFill>
          <a:blip r:embed="rId5">
            <a:alphaModFix/>
          </a:blip>
          <a:stretch>
            <a:fillRect/>
          </a:stretch>
        </p:blipFill>
        <p:spPr>
          <a:xfrm>
            <a:off x="1292927" y="3933825"/>
            <a:ext cx="2283625" cy="27403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241" name="Google Shape;241;p33" descr="image of camera"/>
          <p:cNvPicPr preferRelativeResize="0"/>
          <p:nvPr/>
        </p:nvPicPr>
        <p:blipFill rotWithShape="1">
          <a:blip r:embed="rId3">
            <a:alphaModFix/>
          </a:blip>
          <a:srcRect/>
          <a:stretch/>
        </p:blipFill>
        <p:spPr>
          <a:xfrm>
            <a:off x="6536887" y="2703782"/>
            <a:ext cx="2316167" cy="1621317"/>
          </a:xfrm>
          <a:prstGeom prst="rect">
            <a:avLst/>
          </a:prstGeom>
          <a:noFill/>
          <a:ln>
            <a:noFill/>
          </a:ln>
        </p:spPr>
      </p:pic>
      <p:sp>
        <p:nvSpPr>
          <p:cNvPr id="242" name="Google Shape;242;p33"/>
          <p:cNvSpPr txBox="1">
            <a:spLocks noGrp="1"/>
          </p:cNvSpPr>
          <p:nvPr>
            <p:ph type="body" idx="2"/>
          </p:nvPr>
        </p:nvSpPr>
        <p:spPr>
          <a:xfrm>
            <a:off x="441615" y="1466559"/>
            <a:ext cx="6915150" cy="5325583"/>
          </a:xfrm>
          <a:prstGeom prst="rect">
            <a:avLst/>
          </a:prstGeom>
          <a:noFill/>
          <a:ln>
            <a:noFill/>
          </a:ln>
        </p:spPr>
        <p:txBody>
          <a:bodyPr spcFirstLastPara="1" wrap="square" lIns="91425" tIns="45700" rIns="91425" bIns="45700" anchor="t" anchorCtr="0">
            <a:normAutofit/>
          </a:bodyPr>
          <a:lstStyle/>
          <a:p>
            <a:pPr marL="495300" lvl="0" indent="-342900" algn="l" rtl="0">
              <a:lnSpc>
                <a:spcPct val="80000"/>
              </a:lnSpc>
              <a:spcBef>
                <a:spcPts val="0"/>
              </a:spcBef>
              <a:spcAft>
                <a:spcPts val="0"/>
              </a:spcAft>
              <a:buSzPts val="2400"/>
              <a:buChar char="•"/>
            </a:pPr>
            <a:r>
              <a:rPr lang="en-US"/>
              <a:t>Purpose: To get a multi-layered sense of the candidate’s professional and interpersonal skills</a:t>
            </a:r>
            <a:endParaRPr/>
          </a:p>
          <a:p>
            <a:pPr marL="495300" lvl="0" indent="-342900" algn="l" rtl="0">
              <a:lnSpc>
                <a:spcPct val="80000"/>
              </a:lnSpc>
              <a:spcBef>
                <a:spcPts val="0"/>
              </a:spcBef>
              <a:spcAft>
                <a:spcPts val="0"/>
              </a:spcAft>
              <a:buSzPts val="2400"/>
              <a:buChar char="•"/>
            </a:pPr>
            <a:r>
              <a:rPr lang="en-US"/>
              <a:t>Who is involved: School leader (or HR partner)</a:t>
            </a:r>
            <a:endParaRPr/>
          </a:p>
          <a:p>
            <a:pPr marL="495300" lvl="0" indent="-342900" algn="l" rtl="0">
              <a:lnSpc>
                <a:spcPct val="80000"/>
              </a:lnSpc>
              <a:spcBef>
                <a:spcPts val="0"/>
              </a:spcBef>
              <a:spcAft>
                <a:spcPts val="0"/>
              </a:spcAft>
              <a:buSzPts val="2400"/>
              <a:buChar char="•"/>
            </a:pPr>
            <a:r>
              <a:rPr lang="en-US"/>
              <a:t>Format: Video, either live or candidate records and submits ahead of time</a:t>
            </a:r>
            <a:endParaRPr/>
          </a:p>
          <a:p>
            <a:pPr marL="495300" lvl="0" indent="-342900" algn="l" rtl="0">
              <a:lnSpc>
                <a:spcPct val="80000"/>
              </a:lnSpc>
              <a:spcBef>
                <a:spcPts val="0"/>
              </a:spcBef>
              <a:spcAft>
                <a:spcPts val="0"/>
              </a:spcAft>
              <a:buSzPts val="2400"/>
              <a:buChar char="•"/>
            </a:pPr>
            <a:r>
              <a:rPr lang="en-US"/>
              <a:t>Time: 10 minutes to request, 20 minutes to review</a:t>
            </a:r>
            <a:endParaRPr/>
          </a:p>
          <a:p>
            <a:pPr marL="495300" lvl="0" indent="-342900" algn="l" rtl="0">
              <a:lnSpc>
                <a:spcPct val="80000"/>
              </a:lnSpc>
              <a:spcBef>
                <a:spcPts val="0"/>
              </a:spcBef>
              <a:spcAft>
                <a:spcPts val="0"/>
              </a:spcAft>
              <a:buSzPts val="2400"/>
              <a:buChar char="•"/>
            </a:pPr>
            <a:r>
              <a:rPr lang="en-US"/>
              <a:t>Content:</a:t>
            </a:r>
            <a:endParaRPr/>
          </a:p>
          <a:p>
            <a:pPr marL="952500" lvl="1" indent="-342900" algn="l" rtl="0">
              <a:lnSpc>
                <a:spcPct val="80000"/>
              </a:lnSpc>
              <a:spcBef>
                <a:spcPts val="0"/>
              </a:spcBef>
              <a:spcAft>
                <a:spcPts val="0"/>
              </a:spcAft>
              <a:buSzPts val="2000"/>
              <a:buChar char="•"/>
            </a:pPr>
            <a:r>
              <a:rPr lang="en-US"/>
              <a:t>See </a:t>
            </a:r>
            <a:r>
              <a:rPr lang="en-US" u="sng">
                <a:solidFill>
                  <a:schemeClr val="hlink"/>
                </a:solidFill>
                <a:hlinkClick r:id="rId4"/>
              </a:rPr>
              <a:t>sample email to candidate</a:t>
            </a:r>
            <a:endParaRPr/>
          </a:p>
          <a:p>
            <a:pPr marL="952500" lvl="1" indent="-342900" algn="l" rtl="0">
              <a:lnSpc>
                <a:spcPct val="80000"/>
              </a:lnSpc>
              <a:spcBef>
                <a:spcPts val="0"/>
              </a:spcBef>
              <a:spcAft>
                <a:spcPts val="0"/>
              </a:spcAft>
              <a:buSzPts val="2000"/>
              <a:buChar char="•"/>
            </a:pPr>
            <a:r>
              <a:rPr lang="en-US"/>
              <a:t>Video assignment can vary</a:t>
            </a:r>
            <a:endParaRPr/>
          </a:p>
          <a:p>
            <a:pPr marL="1409700" lvl="2" indent="-342900" algn="l" rtl="0">
              <a:lnSpc>
                <a:spcPct val="80000"/>
              </a:lnSpc>
              <a:spcBef>
                <a:spcPts val="0"/>
              </a:spcBef>
              <a:spcAft>
                <a:spcPts val="0"/>
              </a:spcAft>
              <a:buSzPts val="1800"/>
              <a:buChar char="•"/>
            </a:pPr>
            <a:r>
              <a:rPr lang="en-US">
                <a:solidFill>
                  <a:schemeClr val="dk1"/>
                </a:solidFill>
              </a:rPr>
              <a:t>Submit existing video of instruction (pre-COVID)</a:t>
            </a:r>
            <a:endParaRPr/>
          </a:p>
          <a:p>
            <a:pPr marL="1409700" lvl="2" indent="-342900" algn="l" rtl="0">
              <a:lnSpc>
                <a:spcPct val="80000"/>
              </a:lnSpc>
              <a:spcBef>
                <a:spcPts val="0"/>
              </a:spcBef>
              <a:spcAft>
                <a:spcPts val="0"/>
              </a:spcAft>
              <a:buSzPts val="1800"/>
              <a:buChar char="•"/>
            </a:pPr>
            <a:r>
              <a:rPr lang="en-US">
                <a:solidFill>
                  <a:schemeClr val="dk1"/>
                </a:solidFill>
              </a:rPr>
              <a:t>Make video of teacher-directed instruction based on a prompt you provide</a:t>
            </a:r>
            <a:endParaRPr/>
          </a:p>
          <a:p>
            <a:pPr marL="1409700" lvl="2" indent="-342900" algn="l" rtl="0">
              <a:lnSpc>
                <a:spcPct val="80000"/>
              </a:lnSpc>
              <a:spcBef>
                <a:spcPts val="0"/>
              </a:spcBef>
              <a:spcAft>
                <a:spcPts val="0"/>
              </a:spcAft>
              <a:buSzPts val="1800"/>
              <a:buChar char="•"/>
            </a:pPr>
            <a:r>
              <a:rPr lang="en-US">
                <a:solidFill>
                  <a:schemeClr val="dk1"/>
                </a:solidFill>
              </a:rPr>
              <a:t>Make video of another teacher-directed session, such as an opening circle, based on a prompt you provide</a:t>
            </a:r>
            <a:endParaRPr>
              <a:highlight>
                <a:srgbClr val="FFFF00"/>
              </a:highlight>
            </a:endParaRPr>
          </a:p>
          <a:p>
            <a:pPr marL="952500" lvl="1" indent="-342900" algn="l" rtl="0">
              <a:lnSpc>
                <a:spcPct val="80000"/>
              </a:lnSpc>
              <a:spcBef>
                <a:spcPts val="0"/>
              </a:spcBef>
              <a:spcAft>
                <a:spcPts val="0"/>
              </a:spcAft>
              <a:buSzPts val="2000"/>
              <a:buChar char="•"/>
            </a:pPr>
            <a:r>
              <a:rPr lang="en-US"/>
              <a:t>Set a deadline and make it short—also allows you to assess for responsiveness and commitment</a:t>
            </a:r>
            <a:endParaRPr/>
          </a:p>
          <a:p>
            <a:pPr marL="952500" lvl="1" indent="-342900" algn="l" rtl="0">
              <a:lnSpc>
                <a:spcPct val="80000"/>
              </a:lnSpc>
              <a:spcBef>
                <a:spcPts val="0"/>
              </a:spcBef>
              <a:spcAft>
                <a:spcPts val="0"/>
              </a:spcAft>
              <a:buSzPts val="2000"/>
              <a:buChar char="•"/>
            </a:pPr>
            <a:r>
              <a:rPr lang="en-US"/>
              <a:t>Share with hiring committee and provide a place to collect feedback</a:t>
            </a:r>
            <a:endParaRPr>
              <a:solidFill>
                <a:schemeClr val="dk1"/>
              </a:solidFill>
            </a:endParaRPr>
          </a:p>
          <a:p>
            <a:pPr marL="495300" lvl="0" indent="-190500" algn="l" rtl="0">
              <a:lnSpc>
                <a:spcPct val="80000"/>
              </a:lnSpc>
              <a:spcBef>
                <a:spcPts val="0"/>
              </a:spcBef>
              <a:spcAft>
                <a:spcPts val="0"/>
              </a:spcAft>
              <a:buSzPts val="2400"/>
              <a:buNone/>
            </a:pPr>
            <a:endParaRPr/>
          </a:p>
        </p:txBody>
      </p:sp>
      <p:sp>
        <p:nvSpPr>
          <p:cNvPr id="243" name="Google Shape;243;p33"/>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a:latin typeface="Arial"/>
                <a:ea typeface="Arial"/>
                <a:cs typeface="Arial"/>
                <a:sym typeface="Arial"/>
              </a:rPr>
              <a:t>Step 3: Video Performance Task</a:t>
            </a:r>
            <a:endParaRPr>
              <a:latin typeface="Arial"/>
              <a:ea typeface="Arial"/>
              <a:cs typeface="Arial"/>
              <a:sym typeface="Arial"/>
            </a:endParaRPr>
          </a:p>
        </p:txBody>
      </p:sp>
      <p:sp>
        <p:nvSpPr>
          <p:cNvPr id="244" name="Google Shape;244;p33"/>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g8332b7a3dd_0_96"/>
          <p:cNvSpPr txBox="1">
            <a:spLocks noGrp="1"/>
          </p:cNvSpPr>
          <p:nvPr>
            <p:ph type="title"/>
          </p:nvPr>
        </p:nvSpPr>
        <p:spPr>
          <a:xfrm>
            <a:off x="245193" y="254514"/>
            <a:ext cx="6081900" cy="756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Interview Recommendations</a:t>
            </a:r>
            <a:endParaRPr/>
          </a:p>
        </p:txBody>
      </p:sp>
      <p:sp>
        <p:nvSpPr>
          <p:cNvPr id="251" name="Google Shape;251;g8332b7a3dd_0_96"/>
          <p:cNvSpPr txBox="1">
            <a:spLocks noGrp="1"/>
          </p:cNvSpPr>
          <p:nvPr>
            <p:ph type="body" idx="1"/>
          </p:nvPr>
        </p:nvSpPr>
        <p:spPr>
          <a:xfrm>
            <a:off x="628650" y="1463040"/>
            <a:ext cx="7886700" cy="4640700"/>
          </a:xfrm>
          <a:prstGeom prst="rect">
            <a:avLst/>
          </a:prstGeom>
        </p:spPr>
        <p:txBody>
          <a:bodyPr spcFirstLastPara="1" wrap="square" lIns="0" tIns="0" rIns="0" bIns="45700" anchor="t" anchorCtr="0">
            <a:noAutofit/>
          </a:bodyPr>
          <a:lstStyle/>
          <a:p>
            <a:pPr marL="0" lvl="0" indent="0" algn="l" rtl="0">
              <a:spcBef>
                <a:spcPts val="1000"/>
              </a:spcBef>
              <a:spcAft>
                <a:spcPts val="0"/>
              </a:spcAft>
              <a:buNone/>
            </a:pPr>
            <a:endParaRPr/>
          </a:p>
          <a:p>
            <a:pPr marL="457200" lvl="0" indent="-381000" algn="l" rtl="0">
              <a:spcBef>
                <a:spcPts val="1000"/>
              </a:spcBef>
              <a:spcAft>
                <a:spcPts val="0"/>
              </a:spcAft>
              <a:buSzPts val="2400"/>
              <a:buChar char="•"/>
            </a:pPr>
            <a:r>
              <a:rPr lang="en-US"/>
              <a:t>Provide Interview Platform Options</a:t>
            </a:r>
            <a:endParaRPr/>
          </a:p>
          <a:p>
            <a:pPr marL="457200" lvl="0" indent="-381000" algn="l" rtl="0">
              <a:spcBef>
                <a:spcPts val="0"/>
              </a:spcBef>
              <a:spcAft>
                <a:spcPts val="0"/>
              </a:spcAft>
              <a:buSzPts val="2400"/>
              <a:buChar char="•"/>
            </a:pPr>
            <a:r>
              <a:rPr lang="en-US"/>
              <a:t>Set and Communicate Clear Expectations </a:t>
            </a:r>
            <a:endParaRPr/>
          </a:p>
          <a:p>
            <a:pPr marL="457200" lvl="0" indent="-381000" algn="l" rtl="0">
              <a:spcBef>
                <a:spcPts val="0"/>
              </a:spcBef>
              <a:spcAft>
                <a:spcPts val="0"/>
              </a:spcAft>
              <a:buSzPts val="2400"/>
              <a:buChar char="•"/>
            </a:pPr>
            <a:r>
              <a:rPr lang="en-US"/>
              <a:t>Unintended Interruptions</a:t>
            </a:r>
            <a:endParaRPr/>
          </a:p>
          <a:p>
            <a:pPr marL="457200" lvl="0" indent="-381000" algn="l" rtl="0">
              <a:spcBef>
                <a:spcPts val="0"/>
              </a:spcBef>
              <a:spcAft>
                <a:spcPts val="0"/>
              </a:spcAft>
              <a:buSzPts val="2400"/>
              <a:buChar char="•"/>
            </a:pPr>
            <a:r>
              <a:rPr lang="en-US"/>
              <a:t>Be Aware of Biases</a:t>
            </a:r>
            <a:endParaRPr/>
          </a:p>
        </p:txBody>
      </p:sp>
      <p:sp>
        <p:nvSpPr>
          <p:cNvPr id="252" name="Google Shape;252;g8332b7a3dd_0_96"/>
          <p:cNvSpPr txBox="1">
            <a:spLocks noGrp="1"/>
          </p:cNvSpPr>
          <p:nvPr>
            <p:ph type="sldNum" idx="12"/>
          </p:nvPr>
        </p:nvSpPr>
        <p:spPr>
          <a:xfrm>
            <a:off x="223071" y="6427018"/>
            <a:ext cx="2057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4"/>
          <p:cNvSpPr txBox="1">
            <a:spLocks noGrp="1"/>
          </p:cNvSpPr>
          <p:nvPr>
            <p:ph type="body" idx="2"/>
          </p:nvPr>
        </p:nvSpPr>
        <p:spPr>
          <a:xfrm>
            <a:off x="441614" y="1560077"/>
            <a:ext cx="7517822" cy="4814986"/>
          </a:xfrm>
          <a:prstGeom prst="rect">
            <a:avLst/>
          </a:prstGeom>
          <a:noFill/>
          <a:ln>
            <a:noFill/>
          </a:ln>
        </p:spPr>
        <p:txBody>
          <a:bodyPr spcFirstLastPara="1" wrap="square" lIns="91425" tIns="45700" rIns="91425" bIns="45700" anchor="t" anchorCtr="0">
            <a:normAutofit/>
          </a:bodyPr>
          <a:lstStyle/>
          <a:p>
            <a:pPr marL="495300" lvl="0" indent="-342900" algn="l" rtl="0">
              <a:lnSpc>
                <a:spcPct val="90000"/>
              </a:lnSpc>
              <a:spcBef>
                <a:spcPts val="0"/>
              </a:spcBef>
              <a:spcAft>
                <a:spcPts val="0"/>
              </a:spcAft>
              <a:buSzPts val="2400"/>
              <a:buChar char="•"/>
            </a:pPr>
            <a:r>
              <a:rPr lang="en-US"/>
              <a:t>Purpose: To interact directly with the candidate and to give the hiring committee a chance to provide input</a:t>
            </a:r>
            <a:endParaRPr/>
          </a:p>
          <a:p>
            <a:pPr marL="495300" lvl="0" indent="-342900" algn="l" rtl="0">
              <a:lnSpc>
                <a:spcPct val="90000"/>
              </a:lnSpc>
              <a:spcBef>
                <a:spcPts val="0"/>
              </a:spcBef>
              <a:spcAft>
                <a:spcPts val="0"/>
              </a:spcAft>
              <a:buSzPts val="2400"/>
              <a:buChar char="•"/>
            </a:pPr>
            <a:r>
              <a:rPr lang="en-US"/>
              <a:t>Who is involved: School leader, hiring committee</a:t>
            </a:r>
            <a:endParaRPr/>
          </a:p>
          <a:p>
            <a:pPr marL="495300" lvl="0" indent="-342900" algn="l" rtl="0">
              <a:lnSpc>
                <a:spcPct val="90000"/>
              </a:lnSpc>
              <a:spcBef>
                <a:spcPts val="0"/>
              </a:spcBef>
              <a:spcAft>
                <a:spcPts val="0"/>
              </a:spcAft>
              <a:buSzPts val="2400"/>
              <a:buChar char="•"/>
            </a:pPr>
            <a:r>
              <a:rPr lang="en-US"/>
              <a:t>Format: Videoconference</a:t>
            </a:r>
            <a:endParaRPr/>
          </a:p>
          <a:p>
            <a:pPr marL="495300" lvl="0" indent="-342900" algn="l" rtl="0">
              <a:lnSpc>
                <a:spcPct val="90000"/>
              </a:lnSpc>
              <a:spcBef>
                <a:spcPts val="0"/>
              </a:spcBef>
              <a:spcAft>
                <a:spcPts val="0"/>
              </a:spcAft>
              <a:buSzPts val="2400"/>
              <a:buChar char="•"/>
            </a:pPr>
            <a:r>
              <a:rPr lang="en-US"/>
              <a:t>Time: 45 minutes</a:t>
            </a:r>
            <a:endParaRPr/>
          </a:p>
          <a:p>
            <a:pPr marL="495300" lvl="0" indent="-342900" algn="l" rtl="0">
              <a:lnSpc>
                <a:spcPct val="90000"/>
              </a:lnSpc>
              <a:spcBef>
                <a:spcPts val="0"/>
              </a:spcBef>
              <a:spcAft>
                <a:spcPts val="0"/>
              </a:spcAft>
              <a:buSzPts val="2400"/>
              <a:buChar char="•"/>
            </a:pPr>
            <a:r>
              <a:rPr lang="en-US"/>
              <a:t>Content: </a:t>
            </a:r>
            <a:endParaRPr>
              <a:highlight>
                <a:srgbClr val="FFFF00"/>
              </a:highlight>
            </a:endParaRPr>
          </a:p>
          <a:p>
            <a:pPr marL="914400" lvl="1" indent="-355600" algn="l" rtl="0">
              <a:spcBef>
                <a:spcPts val="0"/>
              </a:spcBef>
              <a:spcAft>
                <a:spcPts val="0"/>
              </a:spcAft>
              <a:buSzPts val="2000"/>
              <a:buChar char="•"/>
            </a:pPr>
            <a:r>
              <a:rPr lang="en-US"/>
              <a:t>Set norms with hiring committee—likely, they provide input, school leader decides</a:t>
            </a:r>
            <a:endParaRPr/>
          </a:p>
          <a:p>
            <a:pPr marL="952500" lvl="1" indent="-342900" algn="l" rtl="0">
              <a:lnSpc>
                <a:spcPct val="90000"/>
              </a:lnSpc>
              <a:spcBef>
                <a:spcPts val="0"/>
              </a:spcBef>
              <a:spcAft>
                <a:spcPts val="0"/>
              </a:spcAft>
              <a:buSzPts val="2000"/>
              <a:buChar char="•"/>
            </a:pPr>
            <a:r>
              <a:rPr lang="en-US"/>
              <a:t>Think about creating a defining moment</a:t>
            </a:r>
            <a:endParaRPr/>
          </a:p>
          <a:p>
            <a:pPr marL="952500" lvl="1" indent="-342900" algn="l" rtl="0">
              <a:lnSpc>
                <a:spcPct val="90000"/>
              </a:lnSpc>
              <a:spcBef>
                <a:spcPts val="0"/>
              </a:spcBef>
              <a:spcAft>
                <a:spcPts val="0"/>
              </a:spcAft>
              <a:buSzPts val="2000"/>
              <a:buChar char="•"/>
            </a:pPr>
            <a:r>
              <a:rPr lang="en-US"/>
              <a:t>Introductions, identify who will facilitate, review agenda</a:t>
            </a:r>
            <a:endParaRPr/>
          </a:p>
          <a:p>
            <a:pPr marL="952500" lvl="1" indent="-342900" algn="l" rtl="0">
              <a:lnSpc>
                <a:spcPct val="90000"/>
              </a:lnSpc>
              <a:spcBef>
                <a:spcPts val="0"/>
              </a:spcBef>
              <a:spcAft>
                <a:spcPts val="0"/>
              </a:spcAft>
              <a:buSzPts val="2000"/>
              <a:buChar char="•"/>
            </a:pPr>
            <a:r>
              <a:rPr lang="en-US"/>
              <a:t>Provide feedback on the candidate’s written and video performance tasks, and ask them to respond (“what might you do differently next time, based on our feedback?”)</a:t>
            </a:r>
            <a:endParaRPr/>
          </a:p>
          <a:p>
            <a:pPr marL="952500" lvl="1" indent="-342900" algn="l" rtl="0">
              <a:lnSpc>
                <a:spcPct val="90000"/>
              </a:lnSpc>
              <a:spcBef>
                <a:spcPts val="0"/>
              </a:spcBef>
              <a:spcAft>
                <a:spcPts val="0"/>
              </a:spcAft>
              <a:buSzPts val="2000"/>
              <a:buChar char="•"/>
            </a:pPr>
            <a:r>
              <a:rPr lang="en-US"/>
              <a:t>Ask interview questions, </a:t>
            </a:r>
            <a:r>
              <a:rPr lang="en-US" u="sng">
                <a:solidFill>
                  <a:schemeClr val="hlink"/>
                </a:solidFill>
                <a:hlinkClick r:id="rId3"/>
              </a:rPr>
              <a:t>see question bank</a:t>
            </a:r>
            <a:endParaRPr/>
          </a:p>
          <a:p>
            <a:pPr marL="952500" lvl="1" indent="-342900" algn="l" rtl="0">
              <a:lnSpc>
                <a:spcPct val="90000"/>
              </a:lnSpc>
              <a:spcBef>
                <a:spcPts val="0"/>
              </a:spcBef>
              <a:spcAft>
                <a:spcPts val="0"/>
              </a:spcAft>
              <a:buSzPts val="2000"/>
              <a:buChar char="•"/>
            </a:pPr>
            <a:r>
              <a:rPr lang="en-US"/>
              <a:t>Allow candidate to ask questions—you may get some you don’t know answers to yet</a:t>
            </a:r>
            <a:endParaRPr/>
          </a:p>
          <a:p>
            <a:pPr marL="952500" lvl="1" indent="-342900" algn="l" rtl="0">
              <a:lnSpc>
                <a:spcPct val="90000"/>
              </a:lnSpc>
              <a:spcBef>
                <a:spcPts val="0"/>
              </a:spcBef>
              <a:spcAft>
                <a:spcPts val="0"/>
              </a:spcAft>
              <a:buSzPts val="2000"/>
              <a:buChar char="•"/>
            </a:pPr>
            <a:r>
              <a:rPr lang="en-US"/>
              <a:t>Clarify next steps, timeline before hanging up</a:t>
            </a:r>
            <a:endParaRPr/>
          </a:p>
        </p:txBody>
      </p:sp>
      <p:sp>
        <p:nvSpPr>
          <p:cNvPr id="258" name="Google Shape;258;p34"/>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a:latin typeface="Arial"/>
                <a:ea typeface="Arial"/>
                <a:cs typeface="Arial"/>
                <a:sym typeface="Arial"/>
              </a:rPr>
              <a:t>Step 4: Interview &amp; Feedback</a:t>
            </a:r>
            <a:endParaRPr>
              <a:latin typeface="Arial"/>
              <a:ea typeface="Arial"/>
              <a:cs typeface="Arial"/>
              <a:sym typeface="Arial"/>
            </a:endParaRPr>
          </a:p>
        </p:txBody>
      </p:sp>
      <p:sp>
        <p:nvSpPr>
          <p:cNvPr id="259" name="Google Shape;259;p34"/>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5"/>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a:latin typeface="Arial"/>
                <a:ea typeface="Arial"/>
                <a:cs typeface="Arial"/>
                <a:sym typeface="Arial"/>
              </a:rPr>
              <a:t>Decision Point</a:t>
            </a:r>
            <a:endParaRPr>
              <a:latin typeface="Arial"/>
              <a:ea typeface="Arial"/>
              <a:cs typeface="Arial"/>
              <a:sym typeface="Arial"/>
            </a:endParaRPr>
          </a:p>
        </p:txBody>
      </p:sp>
      <p:sp>
        <p:nvSpPr>
          <p:cNvPr id="265" name="Google Shape;265;p35"/>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23</a:t>
            </a:fld>
            <a:endParaRPr/>
          </a:p>
        </p:txBody>
      </p:sp>
      <p:sp>
        <p:nvSpPr>
          <p:cNvPr id="266" name="Google Shape;266;p35"/>
          <p:cNvSpPr txBox="1">
            <a:spLocks noGrp="1"/>
          </p:cNvSpPr>
          <p:nvPr>
            <p:ph type="body" idx="2"/>
          </p:nvPr>
        </p:nvSpPr>
        <p:spPr>
          <a:xfrm>
            <a:off x="2566554" y="1767897"/>
            <a:ext cx="5974773" cy="4583799"/>
          </a:xfrm>
          <a:prstGeom prst="rect">
            <a:avLst/>
          </a:prstGeom>
          <a:noFill/>
          <a:ln>
            <a:noFill/>
          </a:ln>
        </p:spPr>
        <p:txBody>
          <a:bodyPr spcFirstLastPara="1" wrap="square" lIns="91425" tIns="45700" rIns="91425" bIns="45700" anchor="t" anchorCtr="0">
            <a:normAutofit/>
          </a:bodyPr>
          <a:lstStyle/>
          <a:p>
            <a:pPr marL="495300" lvl="0" indent="-342900" algn="l" rtl="0">
              <a:lnSpc>
                <a:spcPct val="90000"/>
              </a:lnSpc>
              <a:spcBef>
                <a:spcPts val="0"/>
              </a:spcBef>
              <a:spcAft>
                <a:spcPts val="0"/>
              </a:spcAft>
              <a:buSzPts val="2400"/>
              <a:buChar char="•"/>
            </a:pPr>
            <a:r>
              <a:rPr lang="en-US"/>
              <a:t>Establish a feedback process with hiring committee</a:t>
            </a:r>
            <a:endParaRPr/>
          </a:p>
          <a:p>
            <a:pPr marL="952500" lvl="1" indent="-342900" algn="l" rtl="0">
              <a:lnSpc>
                <a:spcPct val="90000"/>
              </a:lnSpc>
              <a:spcBef>
                <a:spcPts val="0"/>
              </a:spcBef>
              <a:spcAft>
                <a:spcPts val="0"/>
              </a:spcAft>
              <a:buSzPts val="2000"/>
              <a:buChar char="•"/>
            </a:pPr>
            <a:r>
              <a:rPr lang="en-US"/>
              <a:t>Match/Mismatch</a:t>
            </a:r>
            <a:endParaRPr/>
          </a:p>
          <a:p>
            <a:pPr marL="952500" lvl="1" indent="-342900" algn="l" rtl="0">
              <a:lnSpc>
                <a:spcPct val="90000"/>
              </a:lnSpc>
              <a:spcBef>
                <a:spcPts val="0"/>
              </a:spcBef>
              <a:spcAft>
                <a:spcPts val="0"/>
              </a:spcAft>
              <a:buSzPts val="2000"/>
              <a:buChar char="•"/>
            </a:pPr>
            <a:r>
              <a:rPr lang="en-US"/>
              <a:t>Fist to five</a:t>
            </a:r>
            <a:endParaRPr/>
          </a:p>
          <a:p>
            <a:pPr marL="495300" lvl="0" indent="-342900" algn="l" rtl="0">
              <a:lnSpc>
                <a:spcPct val="90000"/>
              </a:lnSpc>
              <a:spcBef>
                <a:spcPts val="0"/>
              </a:spcBef>
              <a:spcAft>
                <a:spcPts val="0"/>
              </a:spcAft>
              <a:buSzPts val="2400"/>
              <a:buChar char="•"/>
            </a:pPr>
            <a:r>
              <a:rPr lang="en-US"/>
              <a:t>Consider</a:t>
            </a:r>
            <a:endParaRPr/>
          </a:p>
          <a:p>
            <a:pPr marL="952500" lvl="1" indent="-342900" algn="l" rtl="0">
              <a:lnSpc>
                <a:spcPct val="90000"/>
              </a:lnSpc>
              <a:spcBef>
                <a:spcPts val="0"/>
              </a:spcBef>
              <a:spcAft>
                <a:spcPts val="0"/>
              </a:spcAft>
              <a:buSzPts val="2000"/>
              <a:buChar char="•"/>
            </a:pPr>
            <a:r>
              <a:rPr lang="en-US"/>
              <a:t>How did the candidate respond to feedback?</a:t>
            </a:r>
            <a:endParaRPr/>
          </a:p>
          <a:p>
            <a:pPr marL="952500" lvl="1" indent="-342900" algn="l" rtl="0">
              <a:lnSpc>
                <a:spcPct val="90000"/>
              </a:lnSpc>
              <a:spcBef>
                <a:spcPts val="0"/>
              </a:spcBef>
              <a:spcAft>
                <a:spcPts val="0"/>
              </a:spcAft>
              <a:buSzPts val="2000"/>
              <a:buChar char="•"/>
            </a:pPr>
            <a:r>
              <a:rPr lang="en-US"/>
              <a:t>Does the candidate feel like a good fit with our mission, values and culture?</a:t>
            </a:r>
            <a:endParaRPr/>
          </a:p>
          <a:p>
            <a:pPr marL="952500" lvl="1" indent="-342900" algn="l" rtl="0">
              <a:lnSpc>
                <a:spcPct val="90000"/>
              </a:lnSpc>
              <a:spcBef>
                <a:spcPts val="0"/>
              </a:spcBef>
              <a:spcAft>
                <a:spcPts val="0"/>
              </a:spcAft>
              <a:buSzPts val="2000"/>
              <a:buChar char="•"/>
            </a:pPr>
            <a:r>
              <a:rPr lang="en-US"/>
              <a:t>Any red flags?</a:t>
            </a:r>
            <a:endParaRPr/>
          </a:p>
          <a:p>
            <a:pPr marL="495300" lvl="0" indent="-342900" algn="l" rtl="0">
              <a:lnSpc>
                <a:spcPct val="90000"/>
              </a:lnSpc>
              <a:spcBef>
                <a:spcPts val="0"/>
              </a:spcBef>
              <a:spcAft>
                <a:spcPts val="0"/>
              </a:spcAft>
              <a:buSzPts val="2400"/>
              <a:buChar char="•"/>
            </a:pPr>
            <a:r>
              <a:rPr lang="en-US"/>
              <a:t>School leader confirms next steps before closing</a:t>
            </a:r>
            <a:endParaRPr/>
          </a:p>
        </p:txBody>
      </p:sp>
      <p:pic>
        <p:nvPicPr>
          <p:cNvPr id="267" name="Google Shape;267;p35" descr="image of red flag"/>
          <p:cNvPicPr preferRelativeResize="0"/>
          <p:nvPr/>
        </p:nvPicPr>
        <p:blipFill rotWithShape="1">
          <a:blip r:embed="rId3">
            <a:alphaModFix/>
          </a:blip>
          <a:srcRect/>
          <a:stretch/>
        </p:blipFill>
        <p:spPr>
          <a:xfrm>
            <a:off x="524810" y="2354299"/>
            <a:ext cx="2041744" cy="253982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6"/>
          <p:cNvSpPr txBox="1">
            <a:spLocks noGrp="1"/>
          </p:cNvSpPr>
          <p:nvPr>
            <p:ph type="body" idx="2"/>
          </p:nvPr>
        </p:nvSpPr>
        <p:spPr>
          <a:xfrm>
            <a:off x="441614" y="1466560"/>
            <a:ext cx="7310004" cy="4583799"/>
          </a:xfrm>
          <a:prstGeom prst="rect">
            <a:avLst/>
          </a:prstGeom>
          <a:noFill/>
          <a:ln>
            <a:noFill/>
          </a:ln>
        </p:spPr>
        <p:txBody>
          <a:bodyPr spcFirstLastPara="1" wrap="square" lIns="91425" tIns="45700" rIns="91425" bIns="45700" anchor="t" anchorCtr="0">
            <a:normAutofit/>
          </a:bodyPr>
          <a:lstStyle/>
          <a:p>
            <a:pPr marL="495300" lvl="0" indent="-342900" algn="l" rtl="0">
              <a:lnSpc>
                <a:spcPct val="80000"/>
              </a:lnSpc>
              <a:spcBef>
                <a:spcPts val="0"/>
              </a:spcBef>
              <a:spcAft>
                <a:spcPts val="0"/>
              </a:spcAft>
              <a:buSzPts val="2400"/>
              <a:buChar char="•"/>
            </a:pPr>
            <a:r>
              <a:rPr lang="en-US"/>
              <a:t>Purpose: To get outside perspectives on the candidate</a:t>
            </a:r>
            <a:endParaRPr/>
          </a:p>
          <a:p>
            <a:pPr marL="495300" lvl="0" indent="-342900" algn="l" rtl="0">
              <a:lnSpc>
                <a:spcPct val="80000"/>
              </a:lnSpc>
              <a:spcBef>
                <a:spcPts val="0"/>
              </a:spcBef>
              <a:spcAft>
                <a:spcPts val="0"/>
              </a:spcAft>
              <a:buSzPts val="2400"/>
              <a:buChar char="•"/>
            </a:pPr>
            <a:r>
              <a:rPr lang="en-US"/>
              <a:t>Who is involved: School leader (or HR partner)</a:t>
            </a:r>
            <a:endParaRPr/>
          </a:p>
          <a:p>
            <a:pPr marL="495300" lvl="0" indent="-342900" algn="l" rtl="0">
              <a:lnSpc>
                <a:spcPct val="80000"/>
              </a:lnSpc>
              <a:spcBef>
                <a:spcPts val="0"/>
              </a:spcBef>
              <a:spcAft>
                <a:spcPts val="0"/>
              </a:spcAft>
              <a:buSzPts val="2400"/>
              <a:buChar char="•"/>
            </a:pPr>
            <a:r>
              <a:rPr lang="en-US"/>
              <a:t>Format: Phone or videoconference (email also possible, depending on how confident you are about the candidate)</a:t>
            </a:r>
            <a:endParaRPr/>
          </a:p>
          <a:p>
            <a:pPr marL="495300" lvl="0" indent="-342900" algn="l" rtl="0">
              <a:lnSpc>
                <a:spcPct val="80000"/>
              </a:lnSpc>
              <a:spcBef>
                <a:spcPts val="0"/>
              </a:spcBef>
              <a:spcAft>
                <a:spcPts val="0"/>
              </a:spcAft>
              <a:buSzPts val="2400"/>
              <a:buChar char="•"/>
            </a:pPr>
            <a:r>
              <a:rPr lang="en-US"/>
              <a:t>Time: 20 minutes</a:t>
            </a:r>
            <a:endParaRPr/>
          </a:p>
          <a:p>
            <a:pPr marL="495300" lvl="0" indent="-342900" algn="l" rtl="0">
              <a:lnSpc>
                <a:spcPct val="80000"/>
              </a:lnSpc>
              <a:spcBef>
                <a:spcPts val="0"/>
              </a:spcBef>
              <a:spcAft>
                <a:spcPts val="0"/>
              </a:spcAft>
              <a:buSzPts val="2400"/>
              <a:buChar char="•"/>
            </a:pPr>
            <a:r>
              <a:rPr lang="en-US"/>
              <a:t>Content:</a:t>
            </a:r>
            <a:endParaRPr/>
          </a:p>
          <a:p>
            <a:pPr marL="952500" lvl="1" indent="-342900" algn="l" rtl="0">
              <a:lnSpc>
                <a:spcPct val="80000"/>
              </a:lnSpc>
              <a:spcBef>
                <a:spcPts val="0"/>
              </a:spcBef>
              <a:spcAft>
                <a:spcPts val="0"/>
              </a:spcAft>
              <a:buSzPts val="2000"/>
              <a:buChar char="•"/>
            </a:pPr>
            <a:r>
              <a:rPr lang="en-US"/>
              <a:t>District likely has a format and requirements for these</a:t>
            </a:r>
            <a:endParaRPr/>
          </a:p>
          <a:p>
            <a:pPr marL="952500" lvl="1" indent="-342900" algn="l" rtl="0">
              <a:lnSpc>
                <a:spcPct val="80000"/>
              </a:lnSpc>
              <a:spcBef>
                <a:spcPts val="0"/>
              </a:spcBef>
              <a:spcAft>
                <a:spcPts val="0"/>
              </a:spcAft>
              <a:buSzPts val="2000"/>
              <a:buChar char="•"/>
            </a:pPr>
            <a:r>
              <a:rPr lang="en-US"/>
              <a:t>If permitted by HR, “would you re-hire this person?” is a great question</a:t>
            </a:r>
            <a:endParaRPr/>
          </a:p>
          <a:p>
            <a:pPr marL="952500" lvl="1" indent="-215900" algn="l" rtl="0">
              <a:lnSpc>
                <a:spcPct val="80000"/>
              </a:lnSpc>
              <a:spcBef>
                <a:spcPts val="0"/>
              </a:spcBef>
              <a:spcAft>
                <a:spcPts val="0"/>
              </a:spcAft>
              <a:buSzPts val="2000"/>
              <a:buNone/>
            </a:pPr>
            <a:endParaRPr/>
          </a:p>
          <a:p>
            <a:pPr marL="952500" lvl="1" indent="-215900" algn="l" rtl="0">
              <a:lnSpc>
                <a:spcPct val="80000"/>
              </a:lnSpc>
              <a:spcBef>
                <a:spcPts val="0"/>
              </a:spcBef>
              <a:spcAft>
                <a:spcPts val="0"/>
              </a:spcAft>
              <a:buSzPts val="2000"/>
              <a:buNone/>
            </a:pPr>
            <a:endParaRPr/>
          </a:p>
          <a:p>
            <a:pPr marL="952500" lvl="1" indent="-215900" algn="ctr" rtl="0">
              <a:lnSpc>
                <a:spcPct val="80000"/>
              </a:lnSpc>
              <a:spcBef>
                <a:spcPts val="0"/>
              </a:spcBef>
              <a:spcAft>
                <a:spcPts val="0"/>
              </a:spcAft>
              <a:buSzPts val="2000"/>
              <a:buNone/>
            </a:pPr>
            <a:endParaRPr>
              <a:solidFill>
                <a:srgbClr val="C55A11"/>
              </a:solidFill>
            </a:endParaRPr>
          </a:p>
          <a:p>
            <a:pPr marL="152400" lvl="0" indent="0" algn="ctr" rtl="0">
              <a:lnSpc>
                <a:spcPct val="80000"/>
              </a:lnSpc>
              <a:spcBef>
                <a:spcPts val="0"/>
              </a:spcBef>
              <a:spcAft>
                <a:spcPts val="0"/>
              </a:spcAft>
              <a:buSzPts val="2400"/>
              <a:buNone/>
            </a:pPr>
            <a:r>
              <a:rPr lang="en-US">
                <a:solidFill>
                  <a:srgbClr val="7030A0"/>
                </a:solidFill>
              </a:rPr>
              <a:t>Ready to offer? Call candidate and work with HR to provide official offer via email ASAP (within 12 hours ideal)! Then focus on Getting to Yes</a:t>
            </a:r>
            <a:endParaRPr>
              <a:solidFill>
                <a:srgbClr val="7030A0"/>
              </a:solidFill>
            </a:endParaRPr>
          </a:p>
        </p:txBody>
      </p:sp>
      <p:sp>
        <p:nvSpPr>
          <p:cNvPr id="273" name="Google Shape;273;p36"/>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a:latin typeface="Arial"/>
                <a:ea typeface="Arial"/>
                <a:cs typeface="Arial"/>
                <a:sym typeface="Arial"/>
              </a:rPr>
              <a:t>Step 5: Reference Checks</a:t>
            </a:r>
            <a:endParaRPr>
              <a:latin typeface="Arial"/>
              <a:ea typeface="Arial"/>
              <a:cs typeface="Arial"/>
              <a:sym typeface="Arial"/>
            </a:endParaRPr>
          </a:p>
        </p:txBody>
      </p:sp>
      <p:sp>
        <p:nvSpPr>
          <p:cNvPr id="274" name="Google Shape;274;p36"/>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8"/>
          <p:cNvSpPr txBox="1">
            <a:spLocks noGrp="1"/>
          </p:cNvSpPr>
          <p:nvPr>
            <p:ph type="ctrTitle"/>
          </p:nvPr>
        </p:nvSpPr>
        <p:spPr>
          <a:xfrm>
            <a:off x="685800" y="2595716"/>
            <a:ext cx="7772400" cy="233762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4000"/>
              <a:buFont typeface="Arial"/>
              <a:buNone/>
            </a:pPr>
            <a:r>
              <a:rPr lang="en-US">
                <a:latin typeface="Arial"/>
                <a:ea typeface="Arial"/>
                <a:cs typeface="Arial"/>
                <a:sym typeface="Arial"/>
              </a:rPr>
              <a:t>Questions or comments?</a:t>
            </a:r>
            <a:endParaRPr>
              <a:latin typeface="Arial"/>
              <a:ea typeface="Arial"/>
              <a:cs typeface="Arial"/>
              <a:sym typeface="Arial"/>
            </a:endParaRPr>
          </a:p>
        </p:txBody>
      </p:sp>
      <p:sp>
        <p:nvSpPr>
          <p:cNvPr id="280" name="Google Shape;280;p38"/>
          <p:cNvSpPr txBox="1">
            <a:spLocks noGrp="1"/>
          </p:cNvSpPr>
          <p:nvPr>
            <p:ph type="sldNum" idx="12"/>
          </p:nvPr>
        </p:nvSpPr>
        <p:spPr>
          <a:xfrm>
            <a:off x="215697" y="6427018"/>
            <a:ext cx="20574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9"/>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p>
            <a:pPr marL="457200" lvl="0" indent="-381000" algn="l" rtl="0">
              <a:lnSpc>
                <a:spcPct val="90000"/>
              </a:lnSpc>
              <a:spcBef>
                <a:spcPts val="1000"/>
              </a:spcBef>
              <a:spcAft>
                <a:spcPts val="0"/>
              </a:spcAft>
              <a:buClr>
                <a:schemeClr val="dk1"/>
              </a:buClr>
              <a:buSzPts val="2400"/>
              <a:buChar char="•"/>
            </a:pPr>
            <a:r>
              <a:rPr lang="en-US" u="sng">
                <a:solidFill>
                  <a:schemeClr val="hlink"/>
                </a:solidFill>
                <a:hlinkClick r:id="rId3"/>
              </a:rPr>
              <a:t>CDE Turnaround Network Virtual Hiring Resources &amp; Templates</a:t>
            </a:r>
            <a:r>
              <a:rPr lang="en-US"/>
              <a:t> - Google folder containing resources shared throughout this presentation</a:t>
            </a:r>
            <a:endParaRPr/>
          </a:p>
          <a:p>
            <a:pPr marL="457200" lvl="0" indent="-381000" algn="l" rtl="0">
              <a:lnSpc>
                <a:spcPct val="90000"/>
              </a:lnSpc>
              <a:spcBef>
                <a:spcPts val="1000"/>
              </a:spcBef>
              <a:spcAft>
                <a:spcPts val="0"/>
              </a:spcAft>
              <a:buSzPts val="2400"/>
              <a:buChar char="•"/>
            </a:pPr>
            <a:r>
              <a:rPr lang="en-US" u="sng">
                <a:solidFill>
                  <a:schemeClr val="hlink"/>
                </a:solidFill>
                <a:hlinkClick r:id="rId4"/>
              </a:rPr>
              <a:t>David Singer Talent training - Turnaround Network Convening</a:t>
            </a:r>
            <a:endParaRPr/>
          </a:p>
          <a:p>
            <a:pPr marL="457200" lvl="0" indent="-381000" algn="l" rtl="0">
              <a:lnSpc>
                <a:spcPct val="90000"/>
              </a:lnSpc>
              <a:spcBef>
                <a:spcPts val="1000"/>
              </a:spcBef>
              <a:spcAft>
                <a:spcPts val="0"/>
              </a:spcAft>
              <a:buClr>
                <a:schemeClr val="dk1"/>
              </a:buClr>
              <a:buSzPts val="2400"/>
              <a:buChar char="•"/>
            </a:pPr>
            <a:r>
              <a:rPr lang="en-US" u="sng">
                <a:solidFill>
                  <a:schemeClr val="hlink"/>
                </a:solidFill>
                <a:hlinkClick r:id="rId5"/>
              </a:rPr>
              <a:t>TNTP hiring resources</a:t>
            </a:r>
            <a:endParaRPr/>
          </a:p>
          <a:p>
            <a:pPr marL="457200" lvl="0" indent="-381000" algn="l" rtl="0">
              <a:lnSpc>
                <a:spcPct val="90000"/>
              </a:lnSpc>
              <a:spcBef>
                <a:spcPts val="1000"/>
              </a:spcBef>
              <a:spcAft>
                <a:spcPts val="0"/>
              </a:spcAft>
              <a:buClr>
                <a:schemeClr val="dk1"/>
              </a:buClr>
              <a:buSzPts val="2400"/>
              <a:buChar char="•"/>
            </a:pPr>
            <a:r>
              <a:rPr lang="en-US" u="sng">
                <a:solidFill>
                  <a:schemeClr val="hlink"/>
                </a:solidFill>
                <a:hlinkClick r:id="rId6"/>
              </a:rPr>
              <a:t>TNTP Virtual Talent Guide</a:t>
            </a:r>
            <a:endParaRPr/>
          </a:p>
          <a:p>
            <a:pPr marL="457200" lvl="0" indent="-228600" algn="l" rtl="0">
              <a:lnSpc>
                <a:spcPct val="90000"/>
              </a:lnSpc>
              <a:spcBef>
                <a:spcPts val="1000"/>
              </a:spcBef>
              <a:spcAft>
                <a:spcPts val="0"/>
              </a:spcAft>
              <a:buClr>
                <a:schemeClr val="dk1"/>
              </a:buClr>
              <a:buSzPts val="2400"/>
              <a:buNone/>
            </a:pPr>
            <a:endParaRPr/>
          </a:p>
          <a:p>
            <a:pPr marL="76200" lvl="0" indent="0" algn="ctr" rtl="0">
              <a:lnSpc>
                <a:spcPct val="90000"/>
              </a:lnSpc>
              <a:spcBef>
                <a:spcPts val="1000"/>
              </a:spcBef>
              <a:spcAft>
                <a:spcPts val="0"/>
              </a:spcAft>
              <a:buSzPts val="2400"/>
              <a:buNone/>
            </a:pPr>
            <a:r>
              <a:rPr lang="en-US" b="1"/>
              <a:t>Reach out any time! To your TSM, or one of us:</a:t>
            </a:r>
            <a:endParaRPr/>
          </a:p>
          <a:p>
            <a:pPr marL="76200" lvl="0" indent="0" algn="ctr" rtl="0">
              <a:lnSpc>
                <a:spcPct val="90000"/>
              </a:lnSpc>
              <a:spcBef>
                <a:spcPts val="1000"/>
              </a:spcBef>
              <a:spcAft>
                <a:spcPts val="0"/>
              </a:spcAft>
              <a:buSzPts val="2400"/>
              <a:buNone/>
            </a:pPr>
            <a:r>
              <a:rPr lang="en-US" b="1"/>
              <a:t>Kate Bartlett, </a:t>
            </a:r>
            <a:r>
              <a:rPr lang="en-US" b="1" u="sng">
                <a:solidFill>
                  <a:schemeClr val="hlink"/>
                </a:solidFill>
                <a:hlinkClick r:id="rId7"/>
              </a:rPr>
              <a:t>bartlett_k@cde.state.co.us</a:t>
            </a:r>
            <a:endParaRPr b="1"/>
          </a:p>
          <a:p>
            <a:pPr marL="76200" lvl="0" indent="0" algn="ctr" rtl="0">
              <a:lnSpc>
                <a:spcPct val="90000"/>
              </a:lnSpc>
              <a:spcBef>
                <a:spcPts val="1000"/>
              </a:spcBef>
              <a:spcAft>
                <a:spcPts val="0"/>
              </a:spcAft>
              <a:buSzPts val="2400"/>
              <a:buNone/>
            </a:pPr>
            <a:r>
              <a:rPr lang="en-US" b="1"/>
              <a:t>Jenny Hinkle, </a:t>
            </a:r>
            <a:r>
              <a:rPr lang="en-US" b="1" u="sng">
                <a:solidFill>
                  <a:schemeClr val="hlink"/>
                </a:solidFill>
                <a:hlinkClick r:id="rId8"/>
              </a:rPr>
              <a:t>hinkle_j@cde.state.co.us</a:t>
            </a:r>
            <a:r>
              <a:rPr lang="en-US" b="1"/>
              <a:t> </a:t>
            </a:r>
            <a:endParaRPr b="1"/>
          </a:p>
        </p:txBody>
      </p:sp>
      <p:sp>
        <p:nvSpPr>
          <p:cNvPr id="286" name="Google Shape;286;p39"/>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26</a:t>
            </a:fld>
            <a:endParaRPr/>
          </a:p>
        </p:txBody>
      </p:sp>
      <p:sp>
        <p:nvSpPr>
          <p:cNvPr id="287" name="Google Shape;287;p39"/>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a:latin typeface="Arial"/>
                <a:ea typeface="Arial"/>
                <a:cs typeface="Arial"/>
                <a:sym typeface="Arial"/>
              </a:rPr>
              <a:t>Resources</a:t>
            </a:r>
            <a:endParaRPr>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g8332b7a3dd_0_182"/>
          <p:cNvSpPr txBox="1">
            <a:spLocks noGrp="1"/>
          </p:cNvSpPr>
          <p:nvPr>
            <p:ph type="title"/>
          </p:nvPr>
        </p:nvSpPr>
        <p:spPr>
          <a:xfrm>
            <a:off x="245193" y="254514"/>
            <a:ext cx="6081900" cy="756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Agenda</a:t>
            </a:r>
            <a:endParaRPr/>
          </a:p>
        </p:txBody>
      </p:sp>
      <p:sp>
        <p:nvSpPr>
          <p:cNvPr id="105" name="Google Shape;105;g8332b7a3dd_0_182"/>
          <p:cNvSpPr txBox="1">
            <a:spLocks noGrp="1"/>
          </p:cNvSpPr>
          <p:nvPr>
            <p:ph type="body" idx="1"/>
          </p:nvPr>
        </p:nvSpPr>
        <p:spPr>
          <a:xfrm>
            <a:off x="628650" y="1463040"/>
            <a:ext cx="7886700" cy="4640700"/>
          </a:xfrm>
          <a:prstGeom prst="rect">
            <a:avLst/>
          </a:prstGeom>
        </p:spPr>
        <p:txBody>
          <a:bodyPr spcFirstLastPara="1" wrap="square" lIns="0" tIns="0" rIns="0" bIns="45700" anchor="t" anchorCtr="0">
            <a:noAutofit/>
          </a:bodyPr>
          <a:lstStyle/>
          <a:p>
            <a:pPr marL="0" lvl="0" indent="0" algn="l" rtl="0">
              <a:spcBef>
                <a:spcPts val="1000"/>
              </a:spcBef>
              <a:spcAft>
                <a:spcPts val="0"/>
              </a:spcAft>
              <a:buNone/>
            </a:pPr>
            <a:r>
              <a:rPr lang="en-US" b="1"/>
              <a:t>Session 1 - Previous Session - 12-1pm </a:t>
            </a:r>
            <a:r>
              <a:rPr lang="en-US"/>
              <a:t>Reflect on best practices from other organizations to develop an engaging virtual hiring experience aligned with your school’s vision and mission that will allow for candidates to demonstrate desired competencies.</a:t>
            </a:r>
            <a:endParaRPr/>
          </a:p>
          <a:p>
            <a:pPr marL="0" lvl="0" indent="0" algn="l" rtl="0">
              <a:spcBef>
                <a:spcPts val="1000"/>
              </a:spcBef>
              <a:spcAft>
                <a:spcPts val="0"/>
              </a:spcAft>
              <a:buNone/>
            </a:pPr>
            <a:r>
              <a:rPr lang="en-US" b="1">
                <a:highlight>
                  <a:srgbClr val="FFFF00"/>
                </a:highlight>
              </a:rPr>
              <a:t>Session 2 - Current Session - 1:15-2:15pm</a:t>
            </a:r>
            <a:r>
              <a:rPr lang="en-US" b="1"/>
              <a:t>  </a:t>
            </a:r>
            <a:r>
              <a:rPr lang="en-US"/>
              <a:t>Tactical tools to organize and operate a virtual hiring process. We will provide sample templates—including case studies and question banks—that your hiring team can use or adapt this spring and beyond.</a:t>
            </a:r>
            <a:endParaRPr/>
          </a:p>
          <a:p>
            <a:pPr marL="0" lvl="0" indent="0" algn="l" rtl="0">
              <a:spcBef>
                <a:spcPts val="1000"/>
              </a:spcBef>
              <a:spcAft>
                <a:spcPts val="0"/>
              </a:spcAft>
              <a:buNone/>
            </a:pPr>
            <a:endParaRPr/>
          </a:p>
          <a:p>
            <a:pPr marL="0" lvl="0" indent="0" algn="ctr" rtl="0">
              <a:spcBef>
                <a:spcPts val="1000"/>
              </a:spcBef>
              <a:spcAft>
                <a:spcPts val="0"/>
              </a:spcAft>
              <a:buNone/>
            </a:pPr>
            <a:r>
              <a:rPr lang="en-US" i="1"/>
              <a:t>Both will be recorded and posted for future viewing</a:t>
            </a:r>
            <a:endParaRPr i="1"/>
          </a:p>
          <a:p>
            <a:pPr marL="0" lvl="0" indent="0" algn="l" rtl="0">
              <a:spcBef>
                <a:spcPts val="1000"/>
              </a:spcBef>
              <a:spcAft>
                <a:spcPts val="0"/>
              </a:spcAft>
              <a:buNone/>
            </a:pPr>
            <a:endParaRPr/>
          </a:p>
        </p:txBody>
      </p:sp>
      <p:sp>
        <p:nvSpPr>
          <p:cNvPr id="106" name="Google Shape;106;g8332b7a3dd_0_182"/>
          <p:cNvSpPr txBox="1">
            <a:spLocks noGrp="1"/>
          </p:cNvSpPr>
          <p:nvPr>
            <p:ph type="sldNum" idx="12"/>
          </p:nvPr>
        </p:nvSpPr>
        <p:spPr>
          <a:xfrm>
            <a:off x="223071" y="6427018"/>
            <a:ext cx="2057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735ffc3fe5_0_88"/>
          <p:cNvSpPr txBox="1">
            <a:spLocks noGrp="1"/>
          </p:cNvSpPr>
          <p:nvPr>
            <p:ph type="title"/>
          </p:nvPr>
        </p:nvSpPr>
        <p:spPr>
          <a:xfrm>
            <a:off x="245193" y="254514"/>
            <a:ext cx="6081900" cy="756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Introduction</a:t>
            </a:r>
            <a:endParaRPr/>
          </a:p>
        </p:txBody>
      </p:sp>
      <p:sp>
        <p:nvSpPr>
          <p:cNvPr id="113" name="Google Shape;113;g735ffc3fe5_0_88"/>
          <p:cNvSpPr txBox="1">
            <a:spLocks noGrp="1"/>
          </p:cNvSpPr>
          <p:nvPr>
            <p:ph type="body" idx="1"/>
          </p:nvPr>
        </p:nvSpPr>
        <p:spPr>
          <a:xfrm>
            <a:off x="628650" y="1463040"/>
            <a:ext cx="7886700" cy="4640700"/>
          </a:xfrm>
          <a:prstGeom prst="rect">
            <a:avLst/>
          </a:prstGeom>
        </p:spPr>
        <p:txBody>
          <a:bodyPr spcFirstLastPara="1" wrap="square" lIns="0" tIns="0" rIns="0" bIns="45700" anchor="t" anchorCtr="0">
            <a:noAutofit/>
          </a:bodyPr>
          <a:lstStyle/>
          <a:p>
            <a:pPr marL="457200" lvl="0" indent="-381000" algn="l" rtl="0">
              <a:spcBef>
                <a:spcPts val="1000"/>
              </a:spcBef>
              <a:spcAft>
                <a:spcPts val="0"/>
              </a:spcAft>
              <a:buSzPts val="2400"/>
              <a:buChar char="•"/>
            </a:pPr>
            <a:r>
              <a:rPr lang="en-US"/>
              <a:t>Presenter background</a:t>
            </a:r>
            <a:endParaRPr/>
          </a:p>
          <a:p>
            <a:pPr marL="457200" lvl="0" indent="-381000" algn="l" rtl="0">
              <a:spcBef>
                <a:spcPts val="0"/>
              </a:spcBef>
              <a:spcAft>
                <a:spcPts val="0"/>
              </a:spcAft>
              <a:buSzPts val="2400"/>
              <a:buChar char="•"/>
            </a:pPr>
            <a:r>
              <a:rPr lang="en-US"/>
              <a:t>Sources used to develop and inform this presentation</a:t>
            </a:r>
            <a:endParaRPr/>
          </a:p>
          <a:p>
            <a:pPr marL="914400" lvl="1" indent="-355600" algn="l" rtl="0">
              <a:spcBef>
                <a:spcPts val="0"/>
              </a:spcBef>
              <a:spcAft>
                <a:spcPts val="0"/>
              </a:spcAft>
              <a:buSzPts val="2000"/>
              <a:buChar char="•"/>
            </a:pPr>
            <a:r>
              <a:rPr lang="en-US"/>
              <a:t>Previous talent professional development through the Turnaround Network</a:t>
            </a:r>
            <a:endParaRPr/>
          </a:p>
          <a:p>
            <a:pPr marL="914400" lvl="1" indent="-355600" algn="l" rtl="0">
              <a:spcBef>
                <a:spcPts val="0"/>
              </a:spcBef>
              <a:spcAft>
                <a:spcPts val="0"/>
              </a:spcAft>
              <a:buSzPts val="2000"/>
              <a:buChar char="•"/>
            </a:pPr>
            <a:r>
              <a:rPr lang="en-US"/>
              <a:t>Resources and systems used in small, rural district setting, but easily adapted to a larger, urban setting</a:t>
            </a:r>
            <a:endParaRPr/>
          </a:p>
          <a:p>
            <a:pPr marL="914400" lvl="1" indent="-355600" algn="l" rtl="0">
              <a:spcBef>
                <a:spcPts val="0"/>
              </a:spcBef>
              <a:spcAft>
                <a:spcPts val="0"/>
              </a:spcAft>
              <a:buSzPts val="2000"/>
              <a:buChar char="•"/>
            </a:pPr>
            <a:r>
              <a:rPr lang="en-US"/>
              <a:t>Resources provided by TNTP on hiring</a:t>
            </a:r>
            <a:endParaRPr/>
          </a:p>
        </p:txBody>
      </p:sp>
      <p:sp>
        <p:nvSpPr>
          <p:cNvPr id="114" name="Google Shape;114;g735ffc3fe5_0_88"/>
          <p:cNvSpPr txBox="1">
            <a:spLocks noGrp="1"/>
          </p:cNvSpPr>
          <p:nvPr>
            <p:ph type="sldNum" idx="12"/>
          </p:nvPr>
        </p:nvSpPr>
        <p:spPr>
          <a:xfrm>
            <a:off x="223071" y="6427018"/>
            <a:ext cx="2057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82b512d8dc_0_10"/>
          <p:cNvSpPr txBox="1">
            <a:spLocks noGrp="1"/>
          </p:cNvSpPr>
          <p:nvPr>
            <p:ph type="title"/>
          </p:nvPr>
        </p:nvSpPr>
        <p:spPr>
          <a:xfrm>
            <a:off x="245193" y="254514"/>
            <a:ext cx="6081900" cy="756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2400"/>
              <a:buNone/>
            </a:pPr>
            <a:r>
              <a:rPr lang="en-US">
                <a:latin typeface="Arial"/>
                <a:ea typeface="Arial"/>
                <a:cs typeface="Arial"/>
                <a:sym typeface="Arial"/>
              </a:rPr>
              <a:t>Opening</a:t>
            </a:r>
            <a:endParaRPr>
              <a:latin typeface="Arial"/>
              <a:ea typeface="Arial"/>
              <a:cs typeface="Arial"/>
              <a:sym typeface="Arial"/>
            </a:endParaRPr>
          </a:p>
        </p:txBody>
      </p:sp>
      <p:sp>
        <p:nvSpPr>
          <p:cNvPr id="121" name="Google Shape;121;g82b512d8dc_0_10"/>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5</a:t>
            </a:fld>
            <a:endParaRPr/>
          </a:p>
        </p:txBody>
      </p:sp>
      <p:pic>
        <p:nvPicPr>
          <p:cNvPr id="122" name="Google Shape;122;g82b512d8dc_0_10" descr="https://lh6.googleusercontent.com/uD3QE_ED-_8ZtDcUKjYbNk2mH4cSvbmL6AtMTN6IQDN1vXzxz4wGVoiBi_MXVYTaXPhKP9rBBiXEmX_RojgTqa2TQWHYjtUgR4g6YwQDWrr2xMjfT-qF0V8dmpWYFC_kB8cpCZvl"/>
          <p:cNvPicPr preferRelativeResize="0"/>
          <p:nvPr/>
        </p:nvPicPr>
        <p:blipFill rotWithShape="1">
          <a:blip r:embed="rId3">
            <a:alphaModFix/>
          </a:blip>
          <a:srcRect/>
          <a:stretch/>
        </p:blipFill>
        <p:spPr>
          <a:xfrm>
            <a:off x="2076770" y="1436840"/>
            <a:ext cx="4728305" cy="488083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g82b512d8dc_0_3"/>
          <p:cNvSpPr txBox="1">
            <a:spLocks noGrp="1"/>
          </p:cNvSpPr>
          <p:nvPr>
            <p:ph type="title"/>
          </p:nvPr>
        </p:nvSpPr>
        <p:spPr>
          <a:xfrm>
            <a:off x="245193" y="254514"/>
            <a:ext cx="6081900" cy="756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2400"/>
              <a:buNone/>
            </a:pPr>
            <a:r>
              <a:rPr lang="en-US">
                <a:latin typeface="Arial"/>
                <a:ea typeface="Arial"/>
                <a:cs typeface="Arial"/>
                <a:sym typeface="Arial"/>
              </a:rPr>
              <a:t>Outcomes and 4 Domains Connection</a:t>
            </a:r>
            <a:endParaRPr>
              <a:latin typeface="Arial"/>
              <a:ea typeface="Arial"/>
              <a:cs typeface="Arial"/>
              <a:sym typeface="Arial"/>
            </a:endParaRPr>
          </a:p>
        </p:txBody>
      </p:sp>
      <p:sp>
        <p:nvSpPr>
          <p:cNvPr id="129" name="Google Shape;129;g82b512d8dc_0_3"/>
          <p:cNvSpPr txBox="1">
            <a:spLocks noGrp="1"/>
          </p:cNvSpPr>
          <p:nvPr>
            <p:ph type="body" idx="1"/>
          </p:nvPr>
        </p:nvSpPr>
        <p:spPr>
          <a:xfrm>
            <a:off x="628650" y="1463040"/>
            <a:ext cx="7886700" cy="4640700"/>
          </a:xfrm>
          <a:prstGeom prst="rect">
            <a:avLst/>
          </a:prstGeom>
          <a:noFill/>
          <a:ln>
            <a:noFill/>
          </a:ln>
        </p:spPr>
        <p:txBody>
          <a:bodyPr spcFirstLastPara="1" wrap="square" lIns="0" tIns="0" rIns="0" bIns="45700" anchor="t" anchorCtr="0">
            <a:noAutofit/>
          </a:bodyPr>
          <a:lstStyle/>
          <a:p>
            <a:pPr marL="0" lvl="0" indent="0" algn="l" rtl="0">
              <a:lnSpc>
                <a:spcPct val="90000"/>
              </a:lnSpc>
              <a:spcBef>
                <a:spcPts val="1000"/>
              </a:spcBef>
              <a:spcAft>
                <a:spcPts val="0"/>
              </a:spcAft>
              <a:buSzPts val="2400"/>
              <a:buNone/>
            </a:pPr>
            <a:endParaRPr/>
          </a:p>
          <a:p>
            <a:pPr marL="0" lvl="0" indent="0" algn="l" rtl="0">
              <a:lnSpc>
                <a:spcPct val="90000"/>
              </a:lnSpc>
              <a:spcBef>
                <a:spcPts val="1000"/>
              </a:spcBef>
              <a:spcAft>
                <a:spcPts val="0"/>
              </a:spcAft>
              <a:buSzPts val="2400"/>
              <a:buNone/>
            </a:pPr>
            <a:endParaRPr/>
          </a:p>
          <a:p>
            <a:pPr marL="0" lvl="0" indent="0" algn="l" rtl="0">
              <a:lnSpc>
                <a:spcPct val="90000"/>
              </a:lnSpc>
              <a:spcBef>
                <a:spcPts val="1000"/>
              </a:spcBef>
              <a:spcAft>
                <a:spcPts val="0"/>
              </a:spcAft>
              <a:buSzPts val="2400"/>
              <a:buNone/>
            </a:pPr>
            <a:r>
              <a:rPr lang="en-US"/>
              <a:t>Outcome: School leaders will develop systems and structures to support best practices in the staff recruitment and retention indicator, specifically:</a:t>
            </a:r>
            <a:endParaRPr/>
          </a:p>
          <a:p>
            <a:pPr marL="457200" lvl="0" indent="0" algn="l" rtl="0">
              <a:spcBef>
                <a:spcPts val="1000"/>
              </a:spcBef>
              <a:spcAft>
                <a:spcPts val="0"/>
              </a:spcAft>
              <a:buClr>
                <a:schemeClr val="dk1"/>
              </a:buClr>
              <a:buSzPts val="1100"/>
              <a:buFont typeface="Arial"/>
              <a:buNone/>
            </a:pPr>
            <a:r>
              <a:rPr lang="en-US"/>
              <a:t>Domain 2 - Talent Management</a:t>
            </a:r>
            <a:endParaRPr/>
          </a:p>
          <a:p>
            <a:pPr marL="457200" lvl="0" indent="0" algn="l" rtl="0">
              <a:spcBef>
                <a:spcPts val="1000"/>
              </a:spcBef>
              <a:spcAft>
                <a:spcPts val="0"/>
              </a:spcAft>
              <a:buSzPts val="1100"/>
              <a:buNone/>
            </a:pPr>
            <a:r>
              <a:rPr lang="en-US"/>
              <a:t>2.1 Staff recruitment and retention </a:t>
            </a:r>
            <a:endParaRPr sz="1800"/>
          </a:p>
          <a:p>
            <a:pPr marL="914400" lvl="0" indent="-342900" algn="l" rtl="0">
              <a:spcBef>
                <a:spcPts val="1000"/>
              </a:spcBef>
              <a:spcAft>
                <a:spcPts val="0"/>
              </a:spcAft>
              <a:buSzPts val="1800"/>
              <a:buChar char="❏"/>
            </a:pPr>
            <a:r>
              <a:rPr lang="en-US" sz="1800"/>
              <a:t>Interviewing - Applicants engage in an interview process that assesses alignment to the school and skill set. </a:t>
            </a:r>
            <a:endParaRPr sz="1800"/>
          </a:p>
          <a:p>
            <a:pPr marL="914400" lvl="0" indent="-342900" algn="l" rtl="0">
              <a:lnSpc>
                <a:spcPct val="95000"/>
              </a:lnSpc>
              <a:spcBef>
                <a:spcPts val="0"/>
              </a:spcBef>
              <a:spcAft>
                <a:spcPts val="0"/>
              </a:spcAft>
              <a:buSzPts val="1800"/>
              <a:buChar char="❏"/>
            </a:pPr>
            <a:r>
              <a:rPr lang="en-US" sz="1800"/>
              <a:t>Hiring - The hiring process and timeline ensures access to highly qualified. candidates aligned to the school’s mission. </a:t>
            </a:r>
            <a:endParaRPr sz="1800"/>
          </a:p>
          <a:p>
            <a:pPr marL="0" lvl="0" indent="0" algn="l" rtl="0">
              <a:lnSpc>
                <a:spcPct val="90000"/>
              </a:lnSpc>
              <a:spcBef>
                <a:spcPts val="1000"/>
              </a:spcBef>
              <a:spcAft>
                <a:spcPts val="0"/>
              </a:spcAft>
              <a:buSzPts val="2400"/>
              <a:buNone/>
            </a:pPr>
            <a:endParaRPr/>
          </a:p>
        </p:txBody>
      </p:sp>
      <p:sp>
        <p:nvSpPr>
          <p:cNvPr id="130" name="Google Shape;130;g82b512d8dc_0_3"/>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6</a:t>
            </a:fld>
            <a:endParaRPr/>
          </a:p>
        </p:txBody>
      </p:sp>
      <p:pic>
        <p:nvPicPr>
          <p:cNvPr id="131" name="Google Shape;131;g82b512d8dc_0_3">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931975" y="566675"/>
            <a:ext cx="2857500" cy="1600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g82b512d8dc_0_25"/>
          <p:cNvSpPr txBox="1">
            <a:spLocks noGrp="1"/>
          </p:cNvSpPr>
          <p:nvPr>
            <p:ph type="title"/>
          </p:nvPr>
        </p:nvSpPr>
        <p:spPr>
          <a:xfrm>
            <a:off x="245193" y="254514"/>
            <a:ext cx="6081900" cy="756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2400"/>
              <a:buNone/>
            </a:pPr>
            <a:r>
              <a:rPr lang="en-US">
                <a:latin typeface="Arial"/>
                <a:ea typeface="Arial"/>
                <a:cs typeface="Arial"/>
                <a:sym typeface="Arial"/>
              </a:rPr>
              <a:t>Reflection</a:t>
            </a:r>
            <a:endParaRPr>
              <a:latin typeface="Arial"/>
              <a:ea typeface="Arial"/>
              <a:cs typeface="Arial"/>
              <a:sym typeface="Arial"/>
            </a:endParaRPr>
          </a:p>
        </p:txBody>
      </p:sp>
      <p:sp>
        <p:nvSpPr>
          <p:cNvPr id="138" name="Google Shape;138;g82b512d8dc_0_25"/>
          <p:cNvSpPr txBox="1">
            <a:spLocks noGrp="1"/>
          </p:cNvSpPr>
          <p:nvPr>
            <p:ph type="body" idx="1"/>
          </p:nvPr>
        </p:nvSpPr>
        <p:spPr>
          <a:xfrm>
            <a:off x="628650" y="1463040"/>
            <a:ext cx="7886700" cy="4640700"/>
          </a:xfrm>
          <a:prstGeom prst="rect">
            <a:avLst/>
          </a:prstGeom>
          <a:noFill/>
          <a:ln>
            <a:noFill/>
          </a:ln>
        </p:spPr>
        <p:txBody>
          <a:bodyPr spcFirstLastPara="1" wrap="square" lIns="0" tIns="0" rIns="0" bIns="45700" anchor="t" anchorCtr="0">
            <a:noAutofit/>
          </a:bodyPr>
          <a:lstStyle/>
          <a:p>
            <a:pPr marL="0" lvl="0" indent="0" algn="l" rtl="0">
              <a:lnSpc>
                <a:spcPct val="90000"/>
              </a:lnSpc>
              <a:spcBef>
                <a:spcPts val="1000"/>
              </a:spcBef>
              <a:spcAft>
                <a:spcPts val="0"/>
              </a:spcAft>
              <a:buSzPts val="2400"/>
              <a:buNone/>
            </a:pPr>
            <a:r>
              <a:rPr lang="en-US"/>
              <a:t>What </a:t>
            </a:r>
            <a:r>
              <a:rPr lang="en-US" b="1" i="1"/>
              <a:t>doesn’t</a:t>
            </a:r>
            <a:r>
              <a:rPr lang="en-US"/>
              <a:t> change when hiring goes from in-person to virtual? What can we re-use or leverage, that we already know and use?</a:t>
            </a:r>
            <a:endParaRPr/>
          </a:p>
          <a:p>
            <a:pPr marL="0" lvl="0" indent="0" algn="l" rtl="0">
              <a:lnSpc>
                <a:spcPct val="90000"/>
              </a:lnSpc>
              <a:spcBef>
                <a:spcPts val="1000"/>
              </a:spcBef>
              <a:spcAft>
                <a:spcPts val="0"/>
              </a:spcAft>
              <a:buSzPts val="2400"/>
              <a:buNone/>
            </a:pPr>
            <a:endParaRPr/>
          </a:p>
          <a:p>
            <a:pPr marL="0" lvl="0" indent="0" algn="l" rtl="0">
              <a:lnSpc>
                <a:spcPct val="90000"/>
              </a:lnSpc>
              <a:spcBef>
                <a:spcPts val="1000"/>
              </a:spcBef>
              <a:spcAft>
                <a:spcPts val="0"/>
              </a:spcAft>
              <a:buSzPts val="2400"/>
              <a:buNone/>
            </a:pPr>
            <a:r>
              <a:rPr lang="en-US" i="1"/>
              <a:t>We will use the Breakout Rooms feature in Zoom to brainstorm in groups of 3 for 2 minutes. Please be prepared to report back.</a:t>
            </a:r>
            <a:endParaRPr i="1"/>
          </a:p>
        </p:txBody>
      </p:sp>
      <p:sp>
        <p:nvSpPr>
          <p:cNvPr id="139" name="Google Shape;139;g82b512d8dc_0_25"/>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3"/>
          <p:cNvSpPr txBox="1">
            <a:spLocks noGrp="1"/>
          </p:cNvSpPr>
          <p:nvPr>
            <p:ph type="ctrTitle"/>
          </p:nvPr>
        </p:nvSpPr>
        <p:spPr>
          <a:xfrm>
            <a:off x="685800" y="2595716"/>
            <a:ext cx="7772400" cy="233762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4000"/>
              <a:buFont typeface="Arial"/>
              <a:buNone/>
            </a:pPr>
            <a:r>
              <a:rPr lang="en-US">
                <a:latin typeface="Arial"/>
                <a:ea typeface="Arial"/>
                <a:cs typeface="Arial"/>
                <a:sym typeface="Arial"/>
              </a:rPr>
              <a:t>Before you think about hiring</a:t>
            </a:r>
            <a:endParaRPr>
              <a:latin typeface="Arial"/>
              <a:ea typeface="Arial"/>
              <a:cs typeface="Arial"/>
              <a:sym typeface="Arial"/>
            </a:endParaRPr>
          </a:p>
        </p:txBody>
      </p:sp>
      <p:sp>
        <p:nvSpPr>
          <p:cNvPr id="145" name="Google Shape;145;p3"/>
          <p:cNvSpPr txBox="1">
            <a:spLocks noGrp="1"/>
          </p:cNvSpPr>
          <p:nvPr>
            <p:ph type="sldNum" idx="12"/>
          </p:nvPr>
        </p:nvSpPr>
        <p:spPr>
          <a:xfrm>
            <a:off x="215697" y="6427018"/>
            <a:ext cx="20574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4"/>
          <p:cNvSpPr txBox="1">
            <a:spLocks noGrp="1"/>
          </p:cNvSpPr>
          <p:nvPr>
            <p:ph type="title"/>
          </p:nvPr>
        </p:nvSpPr>
        <p:spPr>
          <a:xfrm>
            <a:off x="245193" y="254514"/>
            <a:ext cx="6081900" cy="756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2400"/>
              <a:buNone/>
            </a:pPr>
            <a:r>
              <a:rPr lang="en-US">
                <a:latin typeface="Arial"/>
                <a:ea typeface="Arial"/>
                <a:cs typeface="Arial"/>
                <a:sym typeface="Arial"/>
              </a:rPr>
              <a:t>Retention</a:t>
            </a:r>
            <a:endParaRPr>
              <a:latin typeface="Arial"/>
              <a:ea typeface="Arial"/>
              <a:cs typeface="Arial"/>
              <a:sym typeface="Arial"/>
            </a:endParaRPr>
          </a:p>
        </p:txBody>
      </p:sp>
      <p:sp>
        <p:nvSpPr>
          <p:cNvPr id="152" name="Google Shape;152;p4"/>
          <p:cNvSpPr txBox="1">
            <a:spLocks noGrp="1"/>
          </p:cNvSpPr>
          <p:nvPr>
            <p:ph type="body" idx="1"/>
          </p:nvPr>
        </p:nvSpPr>
        <p:spPr>
          <a:xfrm>
            <a:off x="628650" y="1463040"/>
            <a:ext cx="7886700" cy="4640700"/>
          </a:xfrm>
          <a:prstGeom prst="rect">
            <a:avLst/>
          </a:prstGeom>
          <a:noFill/>
          <a:ln>
            <a:noFill/>
          </a:ln>
        </p:spPr>
        <p:txBody>
          <a:bodyPr spcFirstLastPara="1" wrap="square" lIns="0" tIns="0" rIns="0" bIns="45700" anchor="t" anchorCtr="0">
            <a:noAutofit/>
          </a:bodyPr>
          <a:lstStyle/>
          <a:p>
            <a:pPr marL="342900" lvl="0" indent="-342900" algn="l" rtl="0">
              <a:lnSpc>
                <a:spcPct val="90000"/>
              </a:lnSpc>
              <a:spcBef>
                <a:spcPts val="1000"/>
              </a:spcBef>
              <a:spcAft>
                <a:spcPts val="0"/>
              </a:spcAft>
              <a:buSzPts val="2400"/>
              <a:buFont typeface="Calibri"/>
              <a:buChar char="-"/>
            </a:pPr>
            <a:r>
              <a:rPr lang="en-US"/>
              <a:t>Take some time on retaining current staff, particularly your </a:t>
            </a:r>
            <a:r>
              <a:rPr lang="en-US" u="sng">
                <a:solidFill>
                  <a:schemeClr val="hlink"/>
                </a:solidFill>
                <a:hlinkClick r:id="rId3"/>
              </a:rPr>
              <a:t>Irreplaceables</a:t>
            </a:r>
            <a:endParaRPr/>
          </a:p>
          <a:p>
            <a:pPr marL="342900" lvl="0" indent="-190500" algn="l" rtl="0">
              <a:lnSpc>
                <a:spcPct val="90000"/>
              </a:lnSpc>
              <a:spcBef>
                <a:spcPts val="1000"/>
              </a:spcBef>
              <a:spcAft>
                <a:spcPts val="0"/>
              </a:spcAft>
              <a:buSzPts val="2400"/>
              <a:buFont typeface="Calibri"/>
              <a:buNone/>
            </a:pPr>
            <a:endParaRPr/>
          </a:p>
          <a:p>
            <a:pPr marL="342900" lvl="0" indent="-190500" algn="l" rtl="0">
              <a:lnSpc>
                <a:spcPct val="90000"/>
              </a:lnSpc>
              <a:spcBef>
                <a:spcPts val="1000"/>
              </a:spcBef>
              <a:spcAft>
                <a:spcPts val="0"/>
              </a:spcAft>
              <a:buSzPts val="2400"/>
              <a:buFont typeface="Calibri"/>
              <a:buNone/>
            </a:pPr>
            <a:endParaRPr/>
          </a:p>
          <a:p>
            <a:pPr marL="342900" lvl="0" indent="-190500" algn="l" rtl="0">
              <a:lnSpc>
                <a:spcPct val="90000"/>
              </a:lnSpc>
              <a:spcBef>
                <a:spcPts val="1000"/>
              </a:spcBef>
              <a:spcAft>
                <a:spcPts val="0"/>
              </a:spcAft>
              <a:buSzPts val="2400"/>
              <a:buFont typeface="Calibri"/>
              <a:buNone/>
            </a:pPr>
            <a:endParaRPr/>
          </a:p>
          <a:p>
            <a:pPr marL="342900" lvl="0" indent="-190500" algn="l" rtl="0">
              <a:lnSpc>
                <a:spcPct val="90000"/>
              </a:lnSpc>
              <a:spcBef>
                <a:spcPts val="1000"/>
              </a:spcBef>
              <a:spcAft>
                <a:spcPts val="0"/>
              </a:spcAft>
              <a:buSzPts val="2400"/>
              <a:buFont typeface="Calibri"/>
              <a:buNone/>
            </a:pPr>
            <a:endParaRPr/>
          </a:p>
          <a:p>
            <a:pPr marL="342900" lvl="0" indent="-190500" algn="l" rtl="0">
              <a:lnSpc>
                <a:spcPct val="90000"/>
              </a:lnSpc>
              <a:spcBef>
                <a:spcPts val="1000"/>
              </a:spcBef>
              <a:spcAft>
                <a:spcPts val="0"/>
              </a:spcAft>
              <a:buSzPts val="2400"/>
              <a:buFont typeface="Calibri"/>
              <a:buNone/>
            </a:pPr>
            <a:endParaRPr/>
          </a:p>
          <a:p>
            <a:pPr marL="342900" lvl="0" indent="-190500" algn="l" rtl="0">
              <a:lnSpc>
                <a:spcPct val="90000"/>
              </a:lnSpc>
              <a:spcBef>
                <a:spcPts val="1000"/>
              </a:spcBef>
              <a:spcAft>
                <a:spcPts val="0"/>
              </a:spcAft>
              <a:buSzPts val="2400"/>
              <a:buFont typeface="Calibri"/>
              <a:buNone/>
            </a:pPr>
            <a:endParaRPr/>
          </a:p>
          <a:p>
            <a:pPr marL="342900" lvl="0" indent="-342900" algn="l" rtl="0">
              <a:lnSpc>
                <a:spcPct val="90000"/>
              </a:lnSpc>
              <a:spcBef>
                <a:spcPts val="1000"/>
              </a:spcBef>
              <a:spcAft>
                <a:spcPts val="0"/>
              </a:spcAft>
              <a:buSzPts val="2400"/>
              <a:buFont typeface="Calibri"/>
              <a:buChar char="-"/>
            </a:pPr>
            <a:r>
              <a:rPr lang="en-US"/>
              <a:t>What might this look like?</a:t>
            </a:r>
            <a:endParaRPr/>
          </a:p>
          <a:p>
            <a:pPr marL="800100" lvl="1" indent="-342900" algn="l" rtl="0">
              <a:lnSpc>
                <a:spcPct val="90000"/>
              </a:lnSpc>
              <a:spcBef>
                <a:spcPts val="1000"/>
              </a:spcBef>
              <a:spcAft>
                <a:spcPts val="0"/>
              </a:spcAft>
              <a:buSzPts val="2000"/>
              <a:buFont typeface="Calibri"/>
              <a:buChar char="-"/>
            </a:pPr>
            <a:r>
              <a:rPr lang="en-US"/>
              <a:t>Schedule a check in by phone, send an email, send a card….</a:t>
            </a:r>
            <a:endParaRPr/>
          </a:p>
          <a:p>
            <a:pPr marL="800100" lvl="1" indent="-342900" algn="l" rtl="0">
              <a:lnSpc>
                <a:spcPct val="90000"/>
              </a:lnSpc>
              <a:spcBef>
                <a:spcPts val="1000"/>
              </a:spcBef>
              <a:spcAft>
                <a:spcPts val="0"/>
              </a:spcAft>
              <a:buSzPts val="2000"/>
              <a:buFont typeface="Calibri"/>
              <a:buChar char="-"/>
            </a:pPr>
            <a:r>
              <a:rPr lang="en-US"/>
              <a:t>Think through your timeline for commitments to return</a:t>
            </a:r>
            <a:endParaRPr/>
          </a:p>
          <a:p>
            <a:pPr marL="342900" lvl="0" indent="-190500" algn="l" rtl="0">
              <a:lnSpc>
                <a:spcPct val="90000"/>
              </a:lnSpc>
              <a:spcBef>
                <a:spcPts val="1000"/>
              </a:spcBef>
              <a:spcAft>
                <a:spcPts val="0"/>
              </a:spcAft>
              <a:buSzPts val="2400"/>
              <a:buFont typeface="Calibri"/>
              <a:buNone/>
            </a:pPr>
            <a:endParaRPr/>
          </a:p>
          <a:p>
            <a:pPr marL="342900" lvl="0" indent="-190500" algn="l" rtl="0">
              <a:lnSpc>
                <a:spcPct val="90000"/>
              </a:lnSpc>
              <a:spcBef>
                <a:spcPts val="1000"/>
              </a:spcBef>
              <a:spcAft>
                <a:spcPts val="0"/>
              </a:spcAft>
              <a:buSzPts val="2400"/>
              <a:buFont typeface="Calibri"/>
              <a:buNone/>
            </a:pPr>
            <a:endParaRPr/>
          </a:p>
        </p:txBody>
      </p:sp>
      <p:sp>
        <p:nvSpPr>
          <p:cNvPr id="153" name="Google Shape;153;p4"/>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9</a:t>
            </a:fld>
            <a:endParaRPr/>
          </a:p>
        </p:txBody>
      </p:sp>
      <p:pic>
        <p:nvPicPr>
          <p:cNvPr id="154" name="Google Shape;154;p4" descr="Graphic of the irreplaceables, the impact on students, and their scope in the US"/>
          <p:cNvPicPr preferRelativeResize="0"/>
          <p:nvPr/>
        </p:nvPicPr>
        <p:blipFill rotWithShape="1">
          <a:blip r:embed="rId4">
            <a:alphaModFix/>
          </a:blip>
          <a:srcRect/>
          <a:stretch/>
        </p:blipFill>
        <p:spPr>
          <a:xfrm>
            <a:off x="0" y="2510379"/>
            <a:ext cx="9144000" cy="2417073"/>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1710</Words>
  <Application>Microsoft Office PowerPoint</Application>
  <PresentationFormat>On-screen Show (4:3)</PresentationFormat>
  <Paragraphs>212</Paragraphs>
  <Slides>26</Slides>
  <Notes>26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Calibri</vt:lpstr>
      <vt:lpstr>Office Theme</vt:lpstr>
      <vt:lpstr>Systems, Structures &amp; Tips to Support a Virtual Hiring Process  </vt:lpstr>
      <vt:lpstr>COVID and Opportunity</vt:lpstr>
      <vt:lpstr>Agenda</vt:lpstr>
      <vt:lpstr>Introduction</vt:lpstr>
      <vt:lpstr>Opening</vt:lpstr>
      <vt:lpstr>Outcomes and 4 Domains Connection</vt:lpstr>
      <vt:lpstr>Reflection</vt:lpstr>
      <vt:lpstr>Before you think about hiring</vt:lpstr>
      <vt:lpstr>Retention</vt:lpstr>
      <vt:lpstr>Recruitment</vt:lpstr>
      <vt:lpstr>Hiring</vt:lpstr>
      <vt:lpstr>In the old days</vt:lpstr>
      <vt:lpstr>In the new days</vt:lpstr>
      <vt:lpstr>In the new days</vt:lpstr>
      <vt:lpstr>Sample 5-Step Virtual Hiring Process</vt:lpstr>
      <vt:lpstr>Tracking</vt:lpstr>
      <vt:lpstr>Step 1: Phone Screening Interview</vt:lpstr>
      <vt:lpstr>Decision Point</vt:lpstr>
      <vt:lpstr>Step 2: Written Performance Task</vt:lpstr>
      <vt:lpstr>Step 3: Video Performance Task</vt:lpstr>
      <vt:lpstr>Interview Recommendations</vt:lpstr>
      <vt:lpstr>Step 4: Interview &amp; Feedback</vt:lpstr>
      <vt:lpstr>Decision Point</vt:lpstr>
      <vt:lpstr>Step 5: Reference Checks</vt:lpstr>
      <vt:lpstr>Questions or comments?</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Systems, Structures &amp; Tips to Support a Virtual Hiring Process  </dc:title>
  <dc:creator>Madorin, Acacia</dc:creator>
  <cp:lastModifiedBy>Lovato, Renee</cp:lastModifiedBy>
  <cp:revision>1</cp:revision>
  <dcterms:created xsi:type="dcterms:W3CDTF">2019-06-25T17:30:52Z</dcterms:created>
  <dcterms:modified xsi:type="dcterms:W3CDTF">2020-06-17T21:24:19Z</dcterms:modified>
</cp:coreProperties>
</file>