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9" r:id="rId2"/>
    <p:sldId id="270" r:id="rId3"/>
    <p:sldId id="275" r:id="rId4"/>
    <p:sldId id="276" r:id="rId5"/>
    <p:sldId id="281" r:id="rId6"/>
    <p:sldId id="271" r:id="rId7"/>
    <p:sldId id="282" r:id="rId8"/>
    <p:sldId id="283" r:id="rId9"/>
    <p:sldId id="284" r:id="rId10"/>
    <p:sldId id="278" r:id="rId11"/>
    <p:sldId id="285" r:id="rId12"/>
    <p:sldId id="279" r:id="rId13"/>
    <p:sldId id="280" r:id="rId14"/>
    <p:sldId id="2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autoAdjust="0"/>
  </p:normalViewPr>
  <p:slideViewPr>
    <p:cSldViewPr snapToGrid="0">
      <p:cViewPr varScale="1">
        <p:scale>
          <a:sx n="108" d="100"/>
          <a:sy n="108" d="100"/>
        </p:scale>
        <p:origin x="1566" y="11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divider - blue to green">
    <p:spTree>
      <p:nvGrpSpPr>
        <p:cNvPr id="1" name=""/>
        <p:cNvGrpSpPr/>
        <p:nvPr/>
      </p:nvGrpSpPr>
      <p:grpSpPr>
        <a:xfrm>
          <a:off x="0" y="0"/>
          <a:ext cx="0" cy="0"/>
          <a:chOff x="0" y="0"/>
          <a:chExt cx="0" cy="0"/>
        </a:xfrm>
      </p:grpSpPr>
      <p:pic>
        <p:nvPicPr>
          <p:cNvPr id="6" name="Picture 5" title="Blu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a:t>Click to edit </a:t>
            </a:r>
            <a:br>
              <a:rPr lang="en-US" dirty="0"/>
            </a:br>
            <a:r>
              <a:rPr lang="en-US" dirty="0"/>
              <a:t>Master title style</a:t>
            </a:r>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8" name="Slide Number Placeholder 5"/>
          <p:cNvSpPr>
            <a:spLocks noGrp="1"/>
          </p:cNvSpPr>
          <p:nvPr>
            <p:ph type="sldNum" sz="quarter" idx="4"/>
          </p:nvPr>
        </p:nvSpPr>
        <p:spPr>
          <a:xfrm>
            <a:off x="274320" y="6356351"/>
            <a:ext cx="467783" cy="365125"/>
          </a:xfrm>
          <a:prstGeom prst="rect">
            <a:avLst/>
          </a:prstGeom>
        </p:spPr>
        <p:txBody>
          <a:bodyPr/>
          <a:lstStyle>
            <a:lvl1pPr algn="ctr">
              <a:defRPr sz="1400">
                <a:solidFill>
                  <a:schemeClr val="bg1"/>
                </a:solidFill>
              </a:defRPr>
            </a:lvl1pPr>
          </a:lstStyle>
          <a:p>
            <a:fld id="{67726FA2-3EC9-4717-AD62-D8C823692DD3}" type="slidenum">
              <a:rPr lang="en-US" smtClean="0"/>
              <a:pPr/>
              <a:t>‹#›</a:t>
            </a:fld>
            <a:endParaRPr lang="en-US" dirty="0"/>
          </a:p>
        </p:txBody>
      </p:sp>
    </p:spTree>
    <p:extLst>
      <p:ext uri="{BB962C8B-B14F-4D97-AF65-F5344CB8AC3E}">
        <p14:creationId xmlns:p14="http://schemas.microsoft.com/office/powerpoint/2010/main" val="185248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urveymonkey.com/r/qualityteacherrecruitm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odriguez_m@cde.state.co.us" TargetMode="External"/><Relationship Id="rId2" Type="http://schemas.openxmlformats.org/officeDocument/2006/relationships/hyperlink" Target="mailto:simons_j@cde.state.co.us" TargetMode="External"/><Relationship Id="rId1" Type="http://schemas.openxmlformats.org/officeDocument/2006/relationships/slideLayout" Target="../slideLayouts/slideLayout2.xml"/><Relationship Id="rId4" Type="http://schemas.openxmlformats.org/officeDocument/2006/relationships/hyperlink" Target="mailto:Christensen_a@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de.state.co.us/educatortalent/201819qtrprepor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Quality Teacher Recruitment Program</a:t>
            </a:r>
          </a:p>
        </p:txBody>
      </p:sp>
      <p:sp>
        <p:nvSpPr>
          <p:cNvPr id="3" name="Subtitle 2"/>
          <p:cNvSpPr>
            <a:spLocks noGrp="1"/>
          </p:cNvSpPr>
          <p:nvPr>
            <p:ph type="subTitle" idx="1"/>
          </p:nvPr>
        </p:nvSpPr>
        <p:spPr/>
        <p:txBody>
          <a:bodyPr/>
          <a:lstStyle/>
          <a:p>
            <a:r>
              <a:rPr lang="en-US" dirty="0"/>
              <a:t>January 14, 2020</a:t>
            </a:r>
          </a:p>
        </p:txBody>
      </p:sp>
      <p:sp>
        <p:nvSpPr>
          <p:cNvPr id="4" name="Slide Number Placeholder 3"/>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1</a:t>
            </a:fld>
            <a:endParaRPr lang="en-US" dirty="0"/>
          </a:p>
        </p:txBody>
      </p:sp>
    </p:spTree>
    <p:extLst>
      <p:ext uri="{BB962C8B-B14F-4D97-AF65-F5344CB8AC3E}">
        <p14:creationId xmlns:p14="http://schemas.microsoft.com/office/powerpoint/2010/main" val="4187226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and Program Timeline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027470"/>
              </p:ext>
            </p:extLst>
          </p:nvPr>
        </p:nvGraphicFramePr>
        <p:xfrm>
          <a:off x="628650" y="1463675"/>
          <a:ext cx="7886700" cy="4231640"/>
        </p:xfrm>
        <a:graphic>
          <a:graphicData uri="http://schemas.openxmlformats.org/drawingml/2006/table">
            <a:tbl>
              <a:tblPr firstRow="1" bandRow="1">
                <a:tableStyleId>{5C22544A-7EE6-4342-B048-85BDC9FD1C3A}</a:tableStyleId>
              </a:tblPr>
              <a:tblGrid>
                <a:gridCol w="5762723">
                  <a:extLst>
                    <a:ext uri="{9D8B030D-6E8A-4147-A177-3AD203B41FA5}">
                      <a16:colId xmlns:a16="http://schemas.microsoft.com/office/drawing/2014/main" val="20000"/>
                    </a:ext>
                  </a:extLst>
                </a:gridCol>
                <a:gridCol w="2123977">
                  <a:extLst>
                    <a:ext uri="{9D8B030D-6E8A-4147-A177-3AD203B41FA5}">
                      <a16:colId xmlns:a16="http://schemas.microsoft.com/office/drawing/2014/main" val="20001"/>
                    </a:ext>
                  </a:extLst>
                </a:gridCol>
              </a:tblGrid>
              <a:tr h="370840">
                <a:tc>
                  <a:txBody>
                    <a:bodyPr/>
                    <a:lstStyle/>
                    <a:p>
                      <a:r>
                        <a:rPr lang="en-US" dirty="0"/>
                        <a:t>Deliverable</a:t>
                      </a:r>
                    </a:p>
                  </a:txBody>
                  <a:tcPr/>
                </a:tc>
                <a:tc>
                  <a:txBody>
                    <a:bodyPr/>
                    <a:lstStyle/>
                    <a:p>
                      <a:r>
                        <a:rPr lang="en-US" dirty="0"/>
                        <a:t>Due Date</a:t>
                      </a:r>
                    </a:p>
                  </a:txBody>
                  <a:tcPr/>
                </a:tc>
                <a:extLst>
                  <a:ext uri="{0D108BD9-81ED-4DB2-BD59-A6C34878D82A}">
                    <a16:rowId xmlns:a16="http://schemas.microsoft.com/office/drawing/2014/main" val="10000"/>
                  </a:ext>
                </a:extLst>
              </a:tr>
              <a:tr h="370840">
                <a:tc>
                  <a:txBody>
                    <a:bodyPr/>
                    <a:lstStyle/>
                    <a:p>
                      <a:r>
                        <a:rPr lang="en-US" dirty="0"/>
                        <a:t>Intent</a:t>
                      </a:r>
                      <a:r>
                        <a:rPr lang="en-US" baseline="0" dirty="0"/>
                        <a:t> to apply form: </a:t>
                      </a:r>
                      <a:r>
                        <a:rPr lang="en-US" sz="1800" u="sng" kern="1200" dirty="0">
                          <a:solidFill>
                            <a:schemeClr val="dk1"/>
                          </a:solidFill>
                          <a:effectLst/>
                          <a:latin typeface="+mn-lt"/>
                          <a:ea typeface="+mn-ea"/>
                          <a:cs typeface="+mn-cs"/>
                          <a:hlinkClick r:id="rId2"/>
                        </a:rPr>
                        <a:t>https://www.surveymonkey.com/r/qualityteacherrecruitment</a:t>
                      </a:r>
                      <a:endParaRPr lang="en-US" dirty="0"/>
                    </a:p>
                  </a:txBody>
                  <a:tcPr/>
                </a:tc>
                <a:tc>
                  <a:txBody>
                    <a:bodyPr/>
                    <a:lstStyle/>
                    <a:p>
                      <a:r>
                        <a:rPr lang="en-US" dirty="0"/>
                        <a:t>February 7, 2020</a:t>
                      </a:r>
                    </a:p>
                  </a:txBody>
                  <a:tcPr/>
                </a:tc>
                <a:extLst>
                  <a:ext uri="{0D108BD9-81ED-4DB2-BD59-A6C34878D82A}">
                    <a16:rowId xmlns:a16="http://schemas.microsoft.com/office/drawing/2014/main" val="10001"/>
                  </a:ext>
                </a:extLst>
              </a:tr>
              <a:tr h="370840">
                <a:tc>
                  <a:txBody>
                    <a:bodyPr/>
                    <a:lstStyle/>
                    <a:p>
                      <a:r>
                        <a:rPr lang="en-US" dirty="0"/>
                        <a:t>Applications submitted to CDE</a:t>
                      </a:r>
                    </a:p>
                  </a:txBody>
                  <a:tcPr/>
                </a:tc>
                <a:tc>
                  <a:txBody>
                    <a:bodyPr/>
                    <a:lstStyle/>
                    <a:p>
                      <a:r>
                        <a:rPr lang="en-US" dirty="0"/>
                        <a:t>April 9, 2020</a:t>
                      </a:r>
                    </a:p>
                  </a:txBody>
                  <a:tcPr/>
                </a:tc>
                <a:extLst>
                  <a:ext uri="{0D108BD9-81ED-4DB2-BD59-A6C34878D82A}">
                    <a16:rowId xmlns:a16="http://schemas.microsoft.com/office/drawing/2014/main" val="10002"/>
                  </a:ext>
                </a:extLst>
              </a:tr>
              <a:tr h="370840">
                <a:tc>
                  <a:txBody>
                    <a:bodyPr/>
                    <a:lstStyle/>
                    <a:p>
                      <a:r>
                        <a:rPr lang="en-US" dirty="0"/>
                        <a:t>Applicants</a:t>
                      </a:r>
                      <a:r>
                        <a:rPr lang="en-US" baseline="0" dirty="0"/>
                        <a:t> are notified of final award status</a:t>
                      </a:r>
                      <a:endParaRPr lang="en-US" dirty="0"/>
                    </a:p>
                  </a:txBody>
                  <a:tcPr/>
                </a:tc>
                <a:tc>
                  <a:txBody>
                    <a:bodyPr/>
                    <a:lstStyle/>
                    <a:p>
                      <a:r>
                        <a:rPr lang="en-US" dirty="0"/>
                        <a:t>May 8, 2020</a:t>
                      </a:r>
                    </a:p>
                  </a:txBody>
                  <a:tcPr/>
                </a:tc>
                <a:extLst>
                  <a:ext uri="{0D108BD9-81ED-4DB2-BD59-A6C34878D82A}">
                    <a16:rowId xmlns:a16="http://schemas.microsoft.com/office/drawing/2014/main" val="10003"/>
                  </a:ext>
                </a:extLst>
              </a:tr>
              <a:tr h="370840">
                <a:tc>
                  <a:txBody>
                    <a:bodyPr/>
                    <a:lstStyle/>
                    <a:p>
                      <a:r>
                        <a:rPr lang="en-US" dirty="0"/>
                        <a:t>Year 1 funds are dispersed to grantees</a:t>
                      </a:r>
                    </a:p>
                  </a:txBody>
                  <a:tcPr/>
                </a:tc>
                <a:tc>
                  <a:txBody>
                    <a:bodyPr/>
                    <a:lstStyle/>
                    <a:p>
                      <a:r>
                        <a:rPr lang="en-US" dirty="0"/>
                        <a:t>June 30, 2020</a:t>
                      </a:r>
                    </a:p>
                  </a:txBody>
                  <a:tcPr/>
                </a:tc>
                <a:extLst>
                  <a:ext uri="{0D108BD9-81ED-4DB2-BD59-A6C34878D82A}">
                    <a16:rowId xmlns:a16="http://schemas.microsoft.com/office/drawing/2014/main" val="10004"/>
                  </a:ext>
                </a:extLst>
              </a:tr>
              <a:tr h="370840">
                <a:tc>
                  <a:txBody>
                    <a:bodyPr/>
                    <a:lstStyle/>
                    <a:p>
                      <a:r>
                        <a:rPr lang="en-US" dirty="0"/>
                        <a:t>Year 2 funds are dispersed to grantees</a:t>
                      </a:r>
                    </a:p>
                  </a:txBody>
                  <a:tcPr/>
                </a:tc>
                <a:tc>
                  <a:txBody>
                    <a:bodyPr/>
                    <a:lstStyle/>
                    <a:p>
                      <a:r>
                        <a:rPr lang="en-US" dirty="0"/>
                        <a:t>June 30, 2021</a:t>
                      </a:r>
                    </a:p>
                  </a:txBody>
                  <a:tcPr/>
                </a:tc>
                <a:extLst>
                  <a:ext uri="{0D108BD9-81ED-4DB2-BD59-A6C34878D82A}">
                    <a16:rowId xmlns:a16="http://schemas.microsoft.com/office/drawing/2014/main" val="3004319947"/>
                  </a:ext>
                </a:extLst>
              </a:tr>
              <a:tr h="370840">
                <a:tc>
                  <a:txBody>
                    <a:bodyPr/>
                    <a:lstStyle/>
                    <a:p>
                      <a:r>
                        <a:rPr lang="en-US" dirty="0"/>
                        <a:t>Grantees</a:t>
                      </a:r>
                      <a:r>
                        <a:rPr lang="en-US" baseline="0" dirty="0"/>
                        <a:t> submit required reporting information to external evaluator</a:t>
                      </a:r>
                      <a:endParaRPr lang="en-US" dirty="0"/>
                    </a:p>
                  </a:txBody>
                  <a:tcPr/>
                </a:tc>
                <a:tc>
                  <a:txBody>
                    <a:bodyPr/>
                    <a:lstStyle/>
                    <a:p>
                      <a:r>
                        <a:rPr lang="en-US" dirty="0"/>
                        <a:t>Fall 2020</a:t>
                      </a:r>
                    </a:p>
                    <a:p>
                      <a:r>
                        <a:rPr lang="en-US" dirty="0"/>
                        <a:t>Spring 2021</a:t>
                      </a:r>
                    </a:p>
                    <a:p>
                      <a:r>
                        <a:rPr lang="en-US" dirty="0"/>
                        <a:t>Fall 2021</a:t>
                      </a:r>
                    </a:p>
                    <a:p>
                      <a:r>
                        <a:rPr lang="en-US" dirty="0"/>
                        <a:t>Spring 2022</a:t>
                      </a:r>
                    </a:p>
                    <a:p>
                      <a:r>
                        <a:rPr lang="en-US" dirty="0"/>
                        <a:t>Fall 2022</a:t>
                      </a: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10</a:t>
            </a:fld>
            <a:endParaRPr lang="en-US" dirty="0"/>
          </a:p>
        </p:txBody>
      </p:sp>
    </p:spTree>
    <p:extLst>
      <p:ext uri="{BB962C8B-B14F-4D97-AF65-F5344CB8AC3E}">
        <p14:creationId xmlns:p14="http://schemas.microsoft.com/office/powerpoint/2010/main" val="208832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67726FA2-3EC9-4717-AD62-D8C823692DD3}" type="slidenum">
              <a:rPr lang="en-US" smtClean="0"/>
              <a:pPr/>
              <a:t>11</a:t>
            </a:fld>
            <a:endParaRPr lang="en-US" dirty="0"/>
          </a:p>
        </p:txBody>
      </p:sp>
      <p:sp>
        <p:nvSpPr>
          <p:cNvPr id="4" name="Title 2"/>
          <p:cNvSpPr>
            <a:spLocks noGrp="1"/>
          </p:cNvSpPr>
          <p:nvPr>
            <p:ph type="ctrTitle"/>
          </p:nvPr>
        </p:nvSpPr>
        <p:spPr>
          <a:xfrm>
            <a:off x="685800" y="2062163"/>
            <a:ext cx="7772400" cy="2387600"/>
          </a:xfrm>
        </p:spPr>
        <p:txBody>
          <a:bodyPr>
            <a:normAutofit/>
          </a:bodyPr>
          <a:lstStyle/>
          <a:p>
            <a:r>
              <a:rPr lang="en-US" dirty="0"/>
              <a:t>Application Scoring</a:t>
            </a:r>
          </a:p>
        </p:txBody>
      </p:sp>
    </p:spTree>
    <p:extLst>
      <p:ext uri="{BB962C8B-B14F-4D97-AF65-F5344CB8AC3E}">
        <p14:creationId xmlns:p14="http://schemas.microsoft.com/office/powerpoint/2010/main" val="73006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Application Points Possible</a:t>
            </a:r>
          </a:p>
        </p:txBody>
      </p:sp>
      <p:sp>
        <p:nvSpPr>
          <p:cNvPr id="5" name="Content Placeholder 4"/>
          <p:cNvSpPr>
            <a:spLocks noGrp="1"/>
          </p:cNvSpPr>
          <p:nvPr>
            <p:ph idx="1"/>
          </p:nvPr>
        </p:nvSpPr>
        <p:spPr/>
        <p:txBody>
          <a:bodyPr/>
          <a:lstStyle/>
          <a:p>
            <a:r>
              <a:rPr lang="en-US" dirty="0"/>
              <a:t>Points possible (without bonus): 105</a:t>
            </a:r>
          </a:p>
          <a:p>
            <a:r>
              <a:rPr lang="en-US" dirty="0"/>
              <a:t>Minimum for funding: 88</a:t>
            </a:r>
          </a:p>
          <a:p>
            <a:r>
              <a:rPr lang="en-US" dirty="0"/>
              <a:t>Bonus points available: 5 (sustainability)</a:t>
            </a:r>
          </a:p>
        </p:txBody>
      </p:sp>
      <p:sp>
        <p:nvSpPr>
          <p:cNvPr id="3" name="Slide Number Placeholder 2"/>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12</a:t>
            </a:fld>
            <a:endParaRPr lang="en-US" dirty="0"/>
          </a:p>
        </p:txBody>
      </p:sp>
    </p:spTree>
    <p:extLst>
      <p:ext uri="{BB962C8B-B14F-4D97-AF65-F5344CB8AC3E}">
        <p14:creationId xmlns:p14="http://schemas.microsoft.com/office/powerpoint/2010/main" val="3204865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Sections</a:t>
            </a:r>
          </a:p>
        </p:txBody>
      </p:sp>
      <p:sp>
        <p:nvSpPr>
          <p:cNvPr id="3" name="Content Placeholder 2"/>
          <p:cNvSpPr>
            <a:spLocks noGrp="1"/>
          </p:cNvSpPr>
          <p:nvPr>
            <p:ph idx="1"/>
          </p:nvPr>
        </p:nvSpPr>
        <p:spPr/>
        <p:txBody>
          <a:bodyPr>
            <a:normAutofit/>
          </a:bodyPr>
          <a:lstStyle/>
          <a:p>
            <a:r>
              <a:rPr lang="en-US" dirty="0"/>
              <a:t>Vision, mission, and overall goals of organization (5 pts.)</a:t>
            </a:r>
          </a:p>
          <a:p>
            <a:r>
              <a:rPr lang="en-US" dirty="0"/>
              <a:t>Success in regions with historic difficulty (20 pts.)</a:t>
            </a:r>
          </a:p>
          <a:p>
            <a:r>
              <a:rPr lang="en-US" dirty="0"/>
              <a:t>Selection of partner district(s) and/or BOCES (15 pts.)</a:t>
            </a:r>
          </a:p>
          <a:p>
            <a:r>
              <a:rPr lang="en-US" dirty="0"/>
              <a:t>Plan to recruit and place teachers (25 pts.)</a:t>
            </a:r>
          </a:p>
          <a:p>
            <a:r>
              <a:rPr lang="en-US" dirty="0"/>
              <a:t>Plan to support and retain teachers (20 pts.)</a:t>
            </a:r>
          </a:p>
          <a:p>
            <a:r>
              <a:rPr lang="en-US" dirty="0"/>
              <a:t>Plan for progress monitoring and evaluation (10 pts.)</a:t>
            </a:r>
          </a:p>
          <a:p>
            <a:r>
              <a:rPr lang="en-US" dirty="0"/>
              <a:t>Budget Form and Budget Narrative (10 pts.)</a:t>
            </a:r>
          </a:p>
          <a:p>
            <a:endParaRPr lang="en-US" dirty="0"/>
          </a:p>
          <a:p>
            <a:r>
              <a:rPr lang="en-US" dirty="0"/>
              <a:t>*See rubric on pp. 11-14 of RFA for specific scoring criteria within each section.</a:t>
            </a:r>
          </a:p>
        </p:txBody>
      </p:sp>
      <p:sp>
        <p:nvSpPr>
          <p:cNvPr id="4" name="Slide Number Placeholder 3"/>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13</a:t>
            </a:fld>
            <a:endParaRPr lang="en-US" dirty="0"/>
          </a:p>
        </p:txBody>
      </p:sp>
    </p:spTree>
    <p:extLst>
      <p:ext uri="{BB962C8B-B14F-4D97-AF65-F5344CB8AC3E}">
        <p14:creationId xmlns:p14="http://schemas.microsoft.com/office/powerpoint/2010/main" val="496728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Contact Information</a:t>
            </a:r>
          </a:p>
        </p:txBody>
      </p:sp>
      <p:sp>
        <p:nvSpPr>
          <p:cNvPr id="5" name="Content Placeholder 4"/>
          <p:cNvSpPr>
            <a:spLocks noGrp="1"/>
          </p:cNvSpPr>
          <p:nvPr>
            <p:ph idx="1"/>
          </p:nvPr>
        </p:nvSpPr>
        <p:spPr>
          <a:xfrm>
            <a:off x="628650" y="1463039"/>
            <a:ext cx="7886700" cy="4893311"/>
          </a:xfrm>
        </p:spPr>
        <p:txBody>
          <a:bodyPr>
            <a:normAutofit/>
          </a:bodyPr>
          <a:lstStyle/>
          <a:p>
            <a:r>
              <a:rPr lang="en-US" sz="2000" b="1" dirty="0"/>
              <a:t>For Program Questions:</a:t>
            </a:r>
            <a:endParaRPr lang="en-US" sz="2000" dirty="0"/>
          </a:p>
          <a:p>
            <a:r>
              <a:rPr lang="en-US" sz="2000" dirty="0"/>
              <a:t>Jennifer Simons, Educator Development Specialist</a:t>
            </a:r>
          </a:p>
          <a:p>
            <a:r>
              <a:rPr lang="en-US" sz="2000" u="sng" dirty="0">
                <a:hlinkClick r:id="rId2"/>
              </a:rPr>
              <a:t>simons_j@cde.state.co.us</a:t>
            </a:r>
            <a:r>
              <a:rPr lang="en-US" sz="2000" dirty="0"/>
              <a:t> | 303.866.6793</a:t>
            </a:r>
          </a:p>
          <a:p>
            <a:endParaRPr lang="en-US" sz="2000" b="1" dirty="0"/>
          </a:p>
          <a:p>
            <a:r>
              <a:rPr lang="en-US" sz="2000" b="1" dirty="0"/>
              <a:t>For Budget/Fiscal Questions:</a:t>
            </a:r>
            <a:endParaRPr lang="en-US" sz="2000" dirty="0"/>
          </a:p>
          <a:p>
            <a:r>
              <a:rPr lang="en-US" sz="2000" dirty="0"/>
              <a:t>Marti Rodriguez, Grants Fiscal Analyst</a:t>
            </a:r>
          </a:p>
          <a:p>
            <a:r>
              <a:rPr lang="en-US" sz="2000" u="sng" dirty="0">
                <a:hlinkClick r:id="rId3"/>
              </a:rPr>
              <a:t>rodriguez_m@cde.state.co.us</a:t>
            </a:r>
            <a:r>
              <a:rPr lang="en-US" sz="2000" dirty="0"/>
              <a:t> | 303.866.6769</a:t>
            </a:r>
          </a:p>
          <a:p>
            <a:endParaRPr lang="en-US" sz="2000" b="1" dirty="0"/>
          </a:p>
          <a:p>
            <a:r>
              <a:rPr lang="en-US" sz="2000" b="1" dirty="0"/>
              <a:t>For Application Questions:</a:t>
            </a:r>
            <a:endParaRPr lang="en-US" sz="2000" dirty="0"/>
          </a:p>
          <a:p>
            <a:r>
              <a:rPr lang="en-US" sz="2000" dirty="0"/>
              <a:t>Mandy Christensen, Competitive Grants and Awards</a:t>
            </a:r>
          </a:p>
          <a:p>
            <a:r>
              <a:rPr lang="en-US" sz="2000" u="sng" dirty="0">
                <a:hlinkClick r:id="rId4"/>
              </a:rPr>
              <a:t>christensen_a@cde.state.co.us</a:t>
            </a:r>
            <a:r>
              <a:rPr lang="en-US" sz="2000" dirty="0"/>
              <a:t> | 303.866.6250</a:t>
            </a:r>
          </a:p>
          <a:p>
            <a:endParaRPr lang="en-US" sz="2000" dirty="0"/>
          </a:p>
          <a:p>
            <a:endParaRPr lang="en-US" sz="2000" dirty="0"/>
          </a:p>
          <a:p>
            <a:endParaRPr lang="en-US" dirty="0"/>
          </a:p>
        </p:txBody>
      </p:sp>
      <p:sp>
        <p:nvSpPr>
          <p:cNvPr id="2" name="Slide Number Placeholder 1"/>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14</a:t>
            </a:fld>
            <a:endParaRPr lang="en-US" dirty="0"/>
          </a:p>
        </p:txBody>
      </p:sp>
    </p:spTree>
    <p:extLst>
      <p:ext uri="{BB962C8B-B14F-4D97-AF65-F5344CB8AC3E}">
        <p14:creationId xmlns:p14="http://schemas.microsoft.com/office/powerpoint/2010/main" val="2821288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Agenda</a:t>
            </a:r>
          </a:p>
        </p:txBody>
      </p:sp>
      <p:sp>
        <p:nvSpPr>
          <p:cNvPr id="3" name="Content Placeholder 2"/>
          <p:cNvSpPr>
            <a:spLocks noGrp="1"/>
          </p:cNvSpPr>
          <p:nvPr>
            <p:ph idx="1"/>
          </p:nvPr>
        </p:nvSpPr>
        <p:spPr/>
        <p:txBody>
          <a:bodyPr/>
          <a:lstStyle/>
          <a:p>
            <a:r>
              <a:rPr lang="en-US" dirty="0"/>
              <a:t>Program Overview</a:t>
            </a:r>
          </a:p>
          <a:p>
            <a:pPr marL="1143000" lvl="1" indent="-457200"/>
            <a:r>
              <a:rPr lang="en-US" dirty="0"/>
              <a:t>Purpose</a:t>
            </a:r>
          </a:p>
          <a:p>
            <a:pPr marL="1143000" lvl="1" indent="-457200"/>
            <a:r>
              <a:rPr lang="en-US" dirty="0"/>
              <a:t>Eligibility and available funds</a:t>
            </a:r>
          </a:p>
          <a:p>
            <a:pPr marL="1143000" lvl="1" indent="-457200"/>
            <a:r>
              <a:rPr lang="en-US" dirty="0"/>
              <a:t>Program activities</a:t>
            </a:r>
          </a:p>
          <a:p>
            <a:pPr marL="1143000" lvl="1" indent="-457200"/>
            <a:r>
              <a:rPr lang="en-US" dirty="0"/>
              <a:t>Evaluation and reporting</a:t>
            </a:r>
          </a:p>
          <a:p>
            <a:pPr marL="457200" indent="-457200"/>
            <a:r>
              <a:rPr lang="en-US" dirty="0"/>
              <a:t>Timeline</a:t>
            </a:r>
          </a:p>
          <a:p>
            <a:pPr marL="457200" indent="-457200"/>
            <a:r>
              <a:rPr lang="en-US"/>
              <a:t>Application Scoring</a:t>
            </a:r>
            <a:endParaRPr lang="en-US" dirty="0"/>
          </a:p>
          <a:p>
            <a:endParaRPr lang="en-US" dirty="0"/>
          </a:p>
          <a:p>
            <a:endParaRPr lang="en-US" dirty="0"/>
          </a:p>
        </p:txBody>
      </p:sp>
      <p:sp>
        <p:nvSpPr>
          <p:cNvPr id="4" name="Slide Number Placeholder 3"/>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2</a:t>
            </a:fld>
            <a:endParaRPr lang="en-US" dirty="0"/>
          </a:p>
        </p:txBody>
      </p:sp>
    </p:spTree>
    <p:extLst>
      <p:ext uri="{BB962C8B-B14F-4D97-AF65-F5344CB8AC3E}">
        <p14:creationId xmlns:p14="http://schemas.microsoft.com/office/powerpoint/2010/main" val="409209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Program Overview</a:t>
            </a:r>
          </a:p>
        </p:txBody>
      </p:sp>
      <p:sp>
        <p:nvSpPr>
          <p:cNvPr id="4" name="Slide Number Placeholder 3"/>
          <p:cNvSpPr>
            <a:spLocks noGrp="1"/>
          </p:cNvSpPr>
          <p:nvPr>
            <p:ph type="sldNum" sz="quarter" idx="4"/>
          </p:nvPr>
        </p:nvSpPr>
        <p:spPr/>
        <p:txBody>
          <a:bodyPr/>
          <a:lstStyle/>
          <a:p>
            <a:fld id="{67726FA2-3EC9-4717-AD62-D8C823692DD3}" type="slidenum">
              <a:rPr lang="en-US" smtClean="0"/>
              <a:pPr/>
              <a:t>3</a:t>
            </a:fld>
            <a:endParaRPr lang="en-US" dirty="0"/>
          </a:p>
        </p:txBody>
      </p:sp>
    </p:spTree>
    <p:extLst>
      <p:ext uri="{BB962C8B-B14F-4D97-AF65-F5344CB8AC3E}">
        <p14:creationId xmlns:p14="http://schemas.microsoft.com/office/powerpoint/2010/main" val="72597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Purpose and Eligibility</a:t>
            </a:r>
          </a:p>
        </p:txBody>
      </p:sp>
      <p:sp>
        <p:nvSpPr>
          <p:cNvPr id="2" name="Content Placeholder 1"/>
          <p:cNvSpPr>
            <a:spLocks noGrp="1"/>
          </p:cNvSpPr>
          <p:nvPr>
            <p:ph idx="1"/>
          </p:nvPr>
        </p:nvSpPr>
        <p:spPr/>
        <p:txBody>
          <a:bodyPr>
            <a:normAutofit fontScale="92500" lnSpcReduction="10000"/>
          </a:bodyPr>
          <a:lstStyle/>
          <a:p>
            <a:r>
              <a:rPr lang="en-US" sz="2200" dirty="0"/>
              <a:t>The Quality Teacher Recruitment Program (QTRP) is intended to fund projects that will recruit, select, train, place, and retain highly qualified* teachers in districts/BOCES/charter schools with historical difficulty recruiting and retaining teachers.</a:t>
            </a:r>
          </a:p>
          <a:p>
            <a:endParaRPr lang="en-US" dirty="0"/>
          </a:p>
          <a:p>
            <a:r>
              <a:rPr lang="en-US" dirty="0"/>
              <a:t>Applicants must apply in partnership with a single school district, multiple school districts, or a BOCES and meet the following eligibility requirements:</a:t>
            </a:r>
          </a:p>
          <a:p>
            <a:pPr lvl="1"/>
            <a:r>
              <a:rPr lang="en-US" dirty="0"/>
              <a:t>Have a documented history of successfully recruiting, training, placing, and retaining highly qualified teachers in areas that have had historic difficulty in recruiting and retaining highly qualified teachers; </a:t>
            </a:r>
          </a:p>
          <a:p>
            <a:pPr lvl="1"/>
            <a:r>
              <a:rPr lang="en-US" dirty="0"/>
              <a:t>Demonstrate that the teachers it has placed achieve high academic growth from their students; and</a:t>
            </a:r>
          </a:p>
          <a:p>
            <a:pPr lvl="1"/>
            <a:r>
              <a:rPr lang="en-US" dirty="0"/>
              <a:t>Have a documented history of providing professional development for teachers, including induction, training, on-going support, and evaluations.</a:t>
            </a:r>
          </a:p>
          <a:p>
            <a:endParaRPr lang="en-US" dirty="0"/>
          </a:p>
        </p:txBody>
      </p:sp>
      <p:sp>
        <p:nvSpPr>
          <p:cNvPr id="5" name="Slide Number Placeholder 4"/>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4</a:t>
            </a:fld>
            <a:endParaRPr lang="en-US" dirty="0"/>
          </a:p>
        </p:txBody>
      </p:sp>
      <p:sp>
        <p:nvSpPr>
          <p:cNvPr id="4" name="TextBox 3"/>
          <p:cNvSpPr txBox="1"/>
          <p:nvPr/>
        </p:nvSpPr>
        <p:spPr>
          <a:xfrm>
            <a:off x="628650" y="5814378"/>
            <a:ext cx="7886700" cy="600164"/>
          </a:xfrm>
          <a:prstGeom prst="rect">
            <a:avLst/>
          </a:prstGeom>
          <a:noFill/>
        </p:spPr>
        <p:txBody>
          <a:bodyPr wrap="square" rtlCol="0">
            <a:spAutoFit/>
          </a:bodyPr>
          <a:lstStyle/>
          <a:p>
            <a:r>
              <a:rPr lang="en-US" sz="1100" dirty="0"/>
              <a:t>*C.R.S. 22-94-101 references the NCLB definition of highly qualified teachers and has not yet been updated to reflect ESSA.  For purposes of this grant, programs may utilize the NCLB definition OR interpret ‘highly qualified’ to mean licensed and endorsed in the subject area.</a:t>
            </a:r>
          </a:p>
        </p:txBody>
      </p:sp>
    </p:spTree>
    <p:extLst>
      <p:ext uri="{BB962C8B-B14F-4D97-AF65-F5344CB8AC3E}">
        <p14:creationId xmlns:p14="http://schemas.microsoft.com/office/powerpoint/2010/main" val="367911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Assurances	</a:t>
            </a:r>
          </a:p>
        </p:txBody>
      </p:sp>
      <p:sp>
        <p:nvSpPr>
          <p:cNvPr id="3" name="Content Placeholder 2"/>
          <p:cNvSpPr>
            <a:spLocks noGrp="1"/>
          </p:cNvSpPr>
          <p:nvPr>
            <p:ph idx="1"/>
          </p:nvPr>
        </p:nvSpPr>
        <p:spPr/>
        <p:txBody>
          <a:bodyPr>
            <a:normAutofit/>
          </a:bodyPr>
          <a:lstStyle/>
          <a:p>
            <a:r>
              <a:rPr lang="en-US" dirty="0"/>
              <a:t>Applicants must commit to the following:</a:t>
            </a:r>
          </a:p>
          <a:p>
            <a:pPr lvl="1"/>
            <a:r>
              <a:rPr lang="en-US" dirty="0"/>
              <a:t>working with one or more school districts</a:t>
            </a:r>
            <a:r>
              <a:rPr lang="en-US"/>
              <a:t>, schools, </a:t>
            </a:r>
            <a:r>
              <a:rPr lang="en-US" dirty="0"/>
              <a:t>or BOCES for at least two years to recruit and place highly qualified teachers;</a:t>
            </a:r>
          </a:p>
          <a:p>
            <a:pPr lvl="1"/>
            <a:r>
              <a:rPr lang="en-US" dirty="0"/>
              <a:t>placing only teachers who are deemed highly qualified (i.e., the placed teachers must have a bachelor’s degree, be fully licensed, and demonstrate subject matter competency); and</a:t>
            </a:r>
          </a:p>
          <a:p>
            <a:pPr lvl="1"/>
            <a:r>
              <a:rPr lang="en-US" dirty="0"/>
              <a:t>Commit to matching no less than 100 percent of any grant funds awarded through the Quality Teacher Recruitment Program. </a:t>
            </a:r>
          </a:p>
          <a:p>
            <a:pPr lvl="1"/>
            <a:endParaRPr lang="en-US" dirty="0"/>
          </a:p>
          <a:p>
            <a:pPr lvl="1"/>
            <a:endParaRPr lang="en-US" dirty="0"/>
          </a:p>
        </p:txBody>
      </p:sp>
      <p:sp>
        <p:nvSpPr>
          <p:cNvPr id="4" name="Slide Number Placeholder 3"/>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5</a:t>
            </a:fld>
            <a:endParaRPr lang="en-US" dirty="0"/>
          </a:p>
        </p:txBody>
      </p:sp>
    </p:spTree>
    <p:extLst>
      <p:ext uri="{BB962C8B-B14F-4D97-AF65-F5344CB8AC3E}">
        <p14:creationId xmlns:p14="http://schemas.microsoft.com/office/powerpoint/2010/main" val="509627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Available Funds</a:t>
            </a:r>
          </a:p>
        </p:txBody>
      </p:sp>
      <p:sp>
        <p:nvSpPr>
          <p:cNvPr id="3" name="Content Placeholder 2"/>
          <p:cNvSpPr>
            <a:spLocks noGrp="1"/>
          </p:cNvSpPr>
          <p:nvPr>
            <p:ph idx="1"/>
          </p:nvPr>
        </p:nvSpPr>
        <p:spPr/>
        <p:txBody>
          <a:bodyPr>
            <a:normAutofit/>
          </a:bodyPr>
          <a:lstStyle/>
          <a:p>
            <a:r>
              <a:rPr lang="en-US" dirty="0"/>
              <a:t>A total of $5,926,000 is available for this grant program to be used over a two year grant period.</a:t>
            </a:r>
          </a:p>
          <a:p>
            <a:pPr lvl="1"/>
            <a:r>
              <a:rPr lang="en-US" dirty="0"/>
              <a:t>Maximum of $2,960,000 award per year</a:t>
            </a:r>
          </a:p>
          <a:p>
            <a:r>
              <a:rPr lang="en-US" dirty="0"/>
              <a:t>Funds will be disbursed in two payments by June 30, 2020 and June 30, 2021.</a:t>
            </a:r>
          </a:p>
          <a:p>
            <a:pPr lvl="1"/>
            <a:r>
              <a:rPr lang="en-US" dirty="0"/>
              <a:t>Availability of year 2 funds is contingent upon available appropriations.</a:t>
            </a:r>
          </a:p>
          <a:p>
            <a:r>
              <a:rPr lang="en-US" dirty="0"/>
              <a:t>Applicants may apply for any amount up to the amount of available funds. </a:t>
            </a:r>
          </a:p>
          <a:p>
            <a:r>
              <a:rPr lang="en-US" dirty="0"/>
              <a:t>CDE may ask for grant recipients to make adjustments to their budgets in order to ensure an equitable distribution of funding. </a:t>
            </a:r>
          </a:p>
        </p:txBody>
      </p:sp>
      <p:sp>
        <p:nvSpPr>
          <p:cNvPr id="4" name="Slide Number Placeholder 3"/>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6</a:t>
            </a:fld>
            <a:endParaRPr lang="en-US" dirty="0"/>
          </a:p>
        </p:txBody>
      </p:sp>
    </p:spTree>
    <p:extLst>
      <p:ext uri="{BB962C8B-B14F-4D97-AF65-F5344CB8AC3E}">
        <p14:creationId xmlns:p14="http://schemas.microsoft.com/office/powerpoint/2010/main" val="3265906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Reporting</a:t>
            </a:r>
          </a:p>
        </p:txBody>
      </p:sp>
      <p:sp>
        <p:nvSpPr>
          <p:cNvPr id="4" name="Slide Number Placeholder 3"/>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7</a:t>
            </a:fld>
            <a:endParaRPr lang="en-US" dirty="0"/>
          </a:p>
        </p:txBody>
      </p:sp>
      <p:sp>
        <p:nvSpPr>
          <p:cNvPr id="6" name="Content Placeholder 5"/>
          <p:cNvSpPr>
            <a:spLocks noGrp="1"/>
          </p:cNvSpPr>
          <p:nvPr>
            <p:ph idx="1"/>
          </p:nvPr>
        </p:nvSpPr>
        <p:spPr>
          <a:xfrm>
            <a:off x="628650" y="1463039"/>
            <a:ext cx="7886700" cy="4893311"/>
          </a:xfrm>
        </p:spPr>
        <p:txBody>
          <a:bodyPr>
            <a:normAutofit fontScale="92500" lnSpcReduction="20000"/>
          </a:bodyPr>
          <a:lstStyle/>
          <a:p>
            <a:pPr indent="-228600"/>
            <a:r>
              <a:rPr lang="en-US" dirty="0"/>
              <a:t>Grantees must annually provide the following information to the externally contracted evaluator:</a:t>
            </a:r>
          </a:p>
          <a:p>
            <a:pPr lvl="1"/>
            <a:r>
              <a:rPr lang="en-US" dirty="0"/>
              <a:t>the qualifications of the recruited, selected, and placed teachers; </a:t>
            </a:r>
          </a:p>
          <a:p>
            <a:pPr lvl="1"/>
            <a:r>
              <a:rPr lang="en-US" dirty="0"/>
              <a:t>the process used to select teachers; </a:t>
            </a:r>
          </a:p>
          <a:p>
            <a:pPr lvl="1"/>
            <a:r>
              <a:rPr lang="en-US" dirty="0"/>
              <a:t>the structure and general content of the training provided to selected teachers;</a:t>
            </a:r>
          </a:p>
          <a:p>
            <a:pPr lvl="1"/>
            <a:r>
              <a:rPr lang="en-US" dirty="0"/>
              <a:t>the number of teachers recruited and selected by the grant recipient; </a:t>
            </a:r>
          </a:p>
          <a:p>
            <a:pPr lvl="1"/>
            <a:r>
              <a:rPr lang="en-US" dirty="0"/>
              <a:t>the satisfaction of partner districts or BOCES; </a:t>
            </a:r>
          </a:p>
          <a:p>
            <a:pPr lvl="1"/>
            <a:r>
              <a:rPr lang="en-US" dirty="0"/>
              <a:t>The names of the public schools and districts or BOCES in which teachers are placed;</a:t>
            </a:r>
          </a:p>
          <a:p>
            <a:pPr lvl="1"/>
            <a:r>
              <a:rPr lang="en-US" dirty="0"/>
              <a:t>The subjects and grade levels taught by the teachers who are placed through the grant recipient’s program;</a:t>
            </a:r>
          </a:p>
          <a:p>
            <a:pPr lvl="1"/>
            <a:r>
              <a:rPr lang="en-US" dirty="0"/>
              <a:t>The number of students who are taught by teachers who are placed in public schools and districts through the grant recipient’s program;</a:t>
            </a:r>
          </a:p>
          <a:p>
            <a:pPr lvl="1"/>
            <a:r>
              <a:rPr lang="en-US" dirty="0"/>
              <a:t>The effectiveness ratings of each of the teachers who are placed through the grant recipient’s program; and</a:t>
            </a:r>
          </a:p>
          <a:p>
            <a:pPr lvl="1"/>
            <a:r>
              <a:rPr lang="en-US" dirty="0"/>
              <a:t>Retention information on participating teachers who remain within school, district, and profession.</a:t>
            </a:r>
          </a:p>
          <a:p>
            <a:pPr marL="914400" lvl="2" indent="0">
              <a:buNone/>
            </a:pPr>
            <a:endParaRPr lang="en-US" dirty="0"/>
          </a:p>
        </p:txBody>
      </p:sp>
    </p:spTree>
    <p:extLst>
      <p:ext uri="{BB962C8B-B14F-4D97-AF65-F5344CB8AC3E}">
        <p14:creationId xmlns:p14="http://schemas.microsoft.com/office/powerpoint/2010/main" val="132923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Annual Report</a:t>
            </a:r>
          </a:p>
        </p:txBody>
      </p:sp>
      <p:sp>
        <p:nvSpPr>
          <p:cNvPr id="3" name="Content Placeholder 2"/>
          <p:cNvSpPr>
            <a:spLocks noGrp="1"/>
          </p:cNvSpPr>
          <p:nvPr>
            <p:ph idx="1"/>
          </p:nvPr>
        </p:nvSpPr>
        <p:spPr/>
        <p:txBody>
          <a:bodyPr/>
          <a:lstStyle/>
          <a:p>
            <a:r>
              <a:rPr lang="en-US" dirty="0"/>
              <a:t>The information reported by grantees to the evaluator is used to submit an annual </a:t>
            </a:r>
            <a:r>
              <a:rPr lang="en-US" sz="2200" dirty="0"/>
              <a:t>statutorily required report to the:</a:t>
            </a:r>
          </a:p>
          <a:p>
            <a:pPr lvl="1"/>
            <a:r>
              <a:rPr lang="en-US" sz="1800" dirty="0"/>
              <a:t>State Board of Education;</a:t>
            </a:r>
          </a:p>
          <a:p>
            <a:pPr lvl="1"/>
            <a:r>
              <a:rPr lang="en-US" sz="1800" dirty="0"/>
              <a:t>Joint Budget Committee; and</a:t>
            </a:r>
          </a:p>
          <a:p>
            <a:pPr lvl="1"/>
            <a:r>
              <a:rPr lang="en-US" sz="1800" dirty="0"/>
              <a:t>Education Committees of the Colorado </a:t>
            </a:r>
            <a:r>
              <a:rPr lang="en-US" sz="1800"/>
              <a:t>Senate and House </a:t>
            </a:r>
            <a:r>
              <a:rPr lang="en-US" sz="1800" dirty="0"/>
              <a:t>of Representatives.</a:t>
            </a:r>
          </a:p>
          <a:p>
            <a:pPr lvl="1"/>
            <a:endParaRPr lang="en-US" sz="1800" dirty="0"/>
          </a:p>
          <a:p>
            <a:r>
              <a:rPr lang="en-US" sz="2200" dirty="0"/>
              <a:t>The most recent report can be viewed here:</a:t>
            </a:r>
          </a:p>
          <a:p>
            <a:pPr marL="0" indent="0">
              <a:buNone/>
            </a:pPr>
            <a:r>
              <a:rPr lang="en-US" sz="2200" dirty="0"/>
              <a:t> </a:t>
            </a:r>
            <a:r>
              <a:rPr lang="en-US" dirty="0">
                <a:hlinkClick r:id="rId2"/>
              </a:rPr>
              <a:t>http://www.cde.state.co.us/educatortalent/201819qtrpreport</a:t>
            </a:r>
            <a:endParaRPr lang="en-US" dirty="0"/>
          </a:p>
        </p:txBody>
      </p:sp>
      <p:sp>
        <p:nvSpPr>
          <p:cNvPr id="4" name="Slide Number Placeholder 3"/>
          <p:cNvSpPr>
            <a:spLocks noGrp="1"/>
          </p:cNvSpPr>
          <p:nvPr>
            <p:ph type="sldNum" sz="quarter" idx="4"/>
          </p:nvPr>
        </p:nvSpPr>
        <p:spPr>
          <a:xfrm>
            <a:off x="274320" y="6356351"/>
            <a:ext cx="467783" cy="365125"/>
          </a:xfrm>
          <a:prstGeom prst="rect">
            <a:avLst/>
          </a:prstGeom>
        </p:spPr>
        <p:txBody>
          <a:bodyPr/>
          <a:lstStyle>
            <a:defPPr>
              <a:defRPr lang="en-US"/>
            </a:defPPr>
            <a:lvl1pPr marL="0" algn="ctr" defTabSz="914400" rtl="0" eaLnBrk="1" latinLnBrk="0" hangingPunct="1">
              <a:defRPr sz="14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7726FA2-3EC9-4717-AD62-D8C823692DD3}" type="slidenum">
              <a:rPr lang="en-US" smtClean="0"/>
              <a:pPr/>
              <a:t>8</a:t>
            </a:fld>
            <a:endParaRPr lang="en-US" dirty="0"/>
          </a:p>
        </p:txBody>
      </p:sp>
    </p:spTree>
    <p:extLst>
      <p:ext uri="{BB962C8B-B14F-4D97-AF65-F5344CB8AC3E}">
        <p14:creationId xmlns:p14="http://schemas.microsoft.com/office/powerpoint/2010/main" val="1093618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ctrTitle"/>
          </p:nvPr>
        </p:nvSpPr>
        <p:spPr/>
        <p:txBody>
          <a:bodyPr>
            <a:normAutofit/>
          </a:bodyPr>
          <a:lstStyle/>
          <a:p>
            <a:r>
              <a:rPr lang="en-US" dirty="0"/>
              <a:t>Timeline</a:t>
            </a:r>
          </a:p>
        </p:txBody>
      </p:sp>
      <p:sp>
        <p:nvSpPr>
          <p:cNvPr id="3" name="Slide Number Placeholder 2"/>
          <p:cNvSpPr>
            <a:spLocks noGrp="1"/>
          </p:cNvSpPr>
          <p:nvPr>
            <p:ph type="sldNum" sz="quarter" idx="4"/>
          </p:nvPr>
        </p:nvSpPr>
        <p:spPr/>
        <p:txBody>
          <a:bodyPr/>
          <a:lstStyle/>
          <a:p>
            <a:fld id="{67726FA2-3EC9-4717-AD62-D8C823692DD3}" type="slidenum">
              <a:rPr lang="en-US" smtClean="0"/>
              <a:pPr/>
              <a:t>9</a:t>
            </a:fld>
            <a:endParaRPr lang="en-US" dirty="0"/>
          </a:p>
        </p:txBody>
      </p:sp>
    </p:spTree>
    <p:extLst>
      <p:ext uri="{BB962C8B-B14F-4D97-AF65-F5344CB8AC3E}">
        <p14:creationId xmlns:p14="http://schemas.microsoft.com/office/powerpoint/2010/main" val="7528074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926</Words>
  <Application>Microsoft Office PowerPoint</Application>
  <PresentationFormat>On-screen Show (4:3)</PresentationFormat>
  <Paragraphs>113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Museo Slab 500</vt:lpstr>
      <vt:lpstr>Office Theme</vt:lpstr>
      <vt:lpstr>Quality Teacher Recruitment Program</vt:lpstr>
      <vt:lpstr>Agenda</vt:lpstr>
      <vt:lpstr>Program Overview</vt:lpstr>
      <vt:lpstr>Purpose and Eligibility</vt:lpstr>
      <vt:lpstr>Required Assurances </vt:lpstr>
      <vt:lpstr>Available Funds</vt:lpstr>
      <vt:lpstr>Evaluation and Reporting</vt:lpstr>
      <vt:lpstr>Annual Report</vt:lpstr>
      <vt:lpstr>Timeline</vt:lpstr>
      <vt:lpstr>Application and Program Timeline</vt:lpstr>
      <vt:lpstr>Application Scoring</vt:lpstr>
      <vt:lpstr>Application Points Possible</vt:lpstr>
      <vt:lpstr>Application Sections</vt:lpstr>
      <vt:lpstr>Contact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Simons, Jennifer</cp:lastModifiedBy>
  <cp:revision>25</cp:revision>
  <dcterms:created xsi:type="dcterms:W3CDTF">2019-06-25T17:30:52Z</dcterms:created>
  <dcterms:modified xsi:type="dcterms:W3CDTF">2020-01-14T17:13:52Z</dcterms:modified>
</cp:coreProperties>
</file>